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88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9"/>
  </p:notesMasterIdLst>
  <p:sldIdLst>
    <p:sldId id="2321" r:id="rId2"/>
    <p:sldId id="2361" r:id="rId3"/>
    <p:sldId id="2362" r:id="rId4"/>
    <p:sldId id="405" r:id="rId5"/>
    <p:sldId id="423" r:id="rId6"/>
    <p:sldId id="2335" r:id="rId7"/>
    <p:sldId id="2363" r:id="rId8"/>
    <p:sldId id="259" r:id="rId9"/>
    <p:sldId id="1232" r:id="rId10"/>
    <p:sldId id="695" r:id="rId11"/>
    <p:sldId id="2349" r:id="rId12"/>
    <p:sldId id="2350" r:id="rId13"/>
    <p:sldId id="2360" r:id="rId14"/>
    <p:sldId id="2334" r:id="rId15"/>
    <p:sldId id="2342" r:id="rId16"/>
    <p:sldId id="1011" r:id="rId17"/>
    <p:sldId id="2333" r:id="rId18"/>
    <p:sldId id="2344" r:id="rId19"/>
    <p:sldId id="2345" r:id="rId20"/>
    <p:sldId id="2346" r:id="rId21"/>
    <p:sldId id="2353" r:id="rId22"/>
    <p:sldId id="2354" r:id="rId23"/>
    <p:sldId id="2356" r:id="rId24"/>
    <p:sldId id="2351" r:id="rId25"/>
    <p:sldId id="2359" r:id="rId26"/>
    <p:sldId id="2352" r:id="rId27"/>
    <p:sldId id="233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61DCB242-7BD7-4FED-A993-745C4777DD4E}">
          <p14:sldIdLst>
            <p14:sldId id="2321"/>
            <p14:sldId id="2361"/>
            <p14:sldId id="2362"/>
            <p14:sldId id="405"/>
            <p14:sldId id="423"/>
            <p14:sldId id="2335"/>
            <p14:sldId id="2363"/>
            <p14:sldId id="259"/>
            <p14:sldId id="1232"/>
            <p14:sldId id="695"/>
            <p14:sldId id="2349"/>
            <p14:sldId id="2350"/>
            <p14:sldId id="2360"/>
            <p14:sldId id="2334"/>
            <p14:sldId id="2342"/>
            <p14:sldId id="1011"/>
            <p14:sldId id="2333"/>
            <p14:sldId id="2344"/>
            <p14:sldId id="2345"/>
            <p14:sldId id="2346"/>
          </p14:sldIdLst>
        </p14:section>
        <p14:section name="文理融合" id="{1DE4C2A1-F9EC-4080-B2D1-165D03F57527}">
          <p14:sldIdLst>
            <p14:sldId id="2353"/>
            <p14:sldId id="2354"/>
            <p14:sldId id="2356"/>
          </p14:sldIdLst>
        </p14:section>
        <p14:section name="Kpro" id="{4392F738-9785-4378-BE04-329ECFFDB512}">
          <p14:sldIdLst>
            <p14:sldId id="2351"/>
            <p14:sldId id="2359"/>
            <p14:sldId id="2352"/>
          </p14:sldIdLst>
        </p14:section>
        <p14:section name="domestic" id="{1CEC7E2F-5FC0-4B02-87DF-D1FA6ECCA166}">
          <p14:sldIdLst/>
        </p14:section>
        <p14:section name="Summary" id="{7DE8191A-AE1B-4221-A61B-AF9D43A7E196}">
          <p14:sldIdLst>
            <p14:sldId id="2336"/>
          </p14:sldIdLst>
        </p14:section>
        <p14:section name="Highlight" id="{4661A89A-783C-480F-8DB4-FF0C46B8EF58}">
          <p14:sldIdLst/>
        </p14:section>
        <p14:section name="非表示" id="{93677E24-4DCB-477F-B8B4-A7C12C35256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FFFF"/>
    <a:srgbClr val="2928CD"/>
    <a:srgbClr val="FF66FF"/>
    <a:srgbClr val="70AD47"/>
    <a:srgbClr val="00B0F0"/>
    <a:srgbClr val="0A0BD5"/>
    <a:srgbClr val="D9D9D9"/>
    <a:srgbClr val="FF0000"/>
    <a:srgbClr val="B9C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5" autoAdjust="0"/>
    <p:restoredTop sz="97368"/>
  </p:normalViewPr>
  <p:slideViewPr>
    <p:cSldViewPr snapToObjects="1">
      <p:cViewPr varScale="1">
        <p:scale>
          <a:sx n="51" d="100"/>
          <a:sy n="51" d="100"/>
        </p:scale>
        <p:origin x="96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C77B3-8662-446E-AB7E-8EFCE99F8946}" type="datetimeFigureOut">
              <a:rPr kumimoji="1" lang="ja-JP" altLang="en-US" smtClean="0"/>
              <a:t>2025/1/10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5E992-1892-4798-865C-330B3313F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3120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91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/>
          </a:p>
        </p:txBody>
      </p:sp>
      <p:sp>
        <p:nvSpPr>
          <p:cNvPr id="491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37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5A116-717D-4CB7-85C5-520897F44174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537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798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AA2D9-4110-50DF-273D-BA09C8725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23AE0C-8557-1E8A-2615-1B29616FB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B9CFCA-73E8-D42E-B0F4-0C378D1B5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5B7D46-60C1-8CEF-CFA8-7B2B750C3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FED18-BA7B-4694-9AA9-41DFC5CA575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35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127C2D-8C2A-448D-BF73-9909289CB93E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1315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FED18-BA7B-4694-9AA9-41DFC5CA5752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574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C3B7A-876B-D624-9945-5942F74F9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7509C64-BF02-3288-2843-192B6C4FC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85D04FA-2DED-D39E-F109-ED09CC99D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351F6A-94DC-5144-F61B-2BA80A2E0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FED18-BA7B-4694-9AA9-41DFC5CA575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855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FED18-BA7B-4694-9AA9-41DFC5CA575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03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44984" y="6419044"/>
            <a:ext cx="5616624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2nd Workshop on Muon Science Technology and Industry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4D050B-E985-E5AC-21EF-DC80CEA6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453334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2098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A07CA0-DB9D-E604-13D6-BE0FBC26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4984" y="6419044"/>
            <a:ext cx="5616624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2nd Workshop on Muon Science Technology and Industry</a:t>
            </a:r>
            <a:endParaRPr kumimoji="1" lang="ja-JP" alt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F92B306-20E3-69E2-81B2-D7CA6563F0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453334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4439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42F328B-13CF-9874-C4DA-BC0080882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453334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BC58E4E-A903-6A17-40CC-94989990A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4984" y="6419044"/>
            <a:ext cx="5616624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2nd Workshop on Muon Science Technology and Industry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493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34DAE1-574B-03D6-5476-D5651BC653D4}"/>
              </a:ext>
            </a:extLst>
          </p:cNvPr>
          <p:cNvSpPr txBox="1">
            <a:spLocks/>
          </p:cNvSpPr>
          <p:nvPr userDrawn="1"/>
        </p:nvSpPr>
        <p:spPr>
          <a:xfrm>
            <a:off x="3244984" y="6419044"/>
            <a:ext cx="561662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/>
              <a:t>2nd Workshop on Muon Science Technology and Industry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641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8B94FD-EB6D-B6FC-4057-29C70280A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4984" y="6419044"/>
            <a:ext cx="5616624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2nd Workshop on Muon Science Technology and Industry</a:t>
            </a:r>
            <a:endParaRPr kumimoji="1" lang="ja-JP" alt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12186A1-47C6-1B71-6C42-A8B5256FB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453334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52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A14C03-CDFD-3D24-70D4-A13699F45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4984" y="6419044"/>
            <a:ext cx="5616624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2nd Workshop on Muon Science Technology and Industry</a:t>
            </a:r>
            <a:endParaRPr kumimoji="1" lang="ja-JP" alt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15EA304-AD1E-69E9-B71B-3DA9D09BC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453334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86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3C1A0D1-9701-F7C2-80B2-1BCDC5EE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4984" y="6419044"/>
            <a:ext cx="5616624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2nd Workshop on Muon Science Technology and Industry</a:t>
            </a:r>
            <a:endParaRPr kumimoji="1" lang="ja-JP" alt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034067-6C19-9715-3D63-1D95736B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453334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925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2A8AFAE-5103-D2FC-9D9B-727884748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4984" y="6419044"/>
            <a:ext cx="5616624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2nd Workshop on Muon Science Technology and Industry</a:t>
            </a:r>
            <a:endParaRPr kumimoji="1" lang="ja-JP" alt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0D44602-1CB7-93EC-53E7-83BF4CBE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453334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022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324DE-0984-5A4C-17DD-2506A268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4984" y="6419044"/>
            <a:ext cx="5616624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2nd Workshop on Muon Science Technology and Industry</a:t>
            </a:r>
            <a:endParaRPr kumimoji="1" lang="ja-JP" alt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313EAF-2B6B-A2FA-1A1E-C3CAC1D583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453334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7986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C10106B-708C-519D-0358-367ECF78C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4984" y="6419044"/>
            <a:ext cx="5616624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2nd Workshop on Muon Science Technology and Industry</a:t>
            </a:r>
            <a:endParaRPr kumimoji="1" lang="ja-JP" alt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A6E990C-FE15-DF6B-0195-ED9AAB773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453334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851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A4908A3-6A2A-EB28-55C3-3C1D943A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4984" y="6419044"/>
            <a:ext cx="5616624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2nd Workshop on Muon Science Technology and Industry</a:t>
            </a:r>
            <a:endParaRPr kumimoji="1" lang="ja-JP" alt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1B9D0E8-F322-ACFF-A49E-0100D4F8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453334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308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bg1"/>
            </a:gs>
            <a:gs pos="12000">
              <a:schemeClr val="accent1">
                <a:lumMod val="5000"/>
                <a:lumOff val="95000"/>
              </a:schemeClr>
            </a:gs>
            <a:gs pos="0">
              <a:srgbClr val="ABC0E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432" y="64533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9–12 Jan 2025 at CSNS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08368" y="64533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  </a:t>
            </a:r>
            <a:fld id="{BA05D63F-232E-DF46-A185-E326A53763B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237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jpeg"/><Relationship Id="rId18" Type="http://schemas.openxmlformats.org/officeDocument/2006/relationships/image" Target="../media/image36.jpeg"/><Relationship Id="rId26" Type="http://schemas.openxmlformats.org/officeDocument/2006/relationships/image" Target="../media/image46.png"/><Relationship Id="rId39" Type="http://schemas.openxmlformats.org/officeDocument/2006/relationships/image" Target="../media/image57.png"/><Relationship Id="rId21" Type="http://schemas.openxmlformats.org/officeDocument/2006/relationships/hyperlink" Target="http://www.google.co.jp/url?sa=i&amp;rct=j&amp;q=&amp;esrc=s&amp;source=images&amp;cd=&amp;cad=rja&amp;uact=8&amp;ved=0ahUKEwjGxLau_YPPAhUCkpQKHb5nDMcQjRwIBw&amp;url=http://www.openbar.jp/geniuslove/bing.php?/images/search?q%3D%E3%82%A4%E3%83%B3%E3%83%89%E3%83%8D%E3%82%B7%E3%82%A2%E5%A4%A7%E5%AD%A6%26id%3DB4CED99009233C3EB42F0E0F4465B6A8403E145A%26FORM%3DIQFRBA&amp;psig=AFQjCNFx8odNxIrF1Y-Tl7MbsVKTKx4ZmQ&amp;ust=1473568696831854" TargetMode="External"/><Relationship Id="rId34" Type="http://schemas.openxmlformats.org/officeDocument/2006/relationships/image" Target="../media/image52.png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6" Type="http://schemas.openxmlformats.org/officeDocument/2006/relationships/image" Target="../media/image43.png"/><Relationship Id="rId20" Type="http://schemas.openxmlformats.org/officeDocument/2006/relationships/image" Target="../media/image44.png"/><Relationship Id="rId29" Type="http://schemas.openxmlformats.org/officeDocument/2006/relationships/image" Target="../media/image40.jpeg"/><Relationship Id="rId41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0.png"/><Relationship Id="rId24" Type="http://schemas.openxmlformats.org/officeDocument/2006/relationships/hyperlink" Target="http://www.google.co.jp/url?sa=i&amp;rct=j&amp;q=&amp;esrc=s&amp;source=images&amp;cd=&amp;cad=rja&amp;uact=8&amp;ved=0ahUKEwi10uaAgITPAhXCEpQKHfs9BJUQjRwIBw&amp;url=http://hiramatsuyuuuuunco.blogspot.com/p/durham.html&amp;psig=AFQjCNF8w34JjvqdhkhQdww2owUx7ehQcQ&amp;ust=1473569420384015" TargetMode="External"/><Relationship Id="rId32" Type="http://schemas.openxmlformats.org/officeDocument/2006/relationships/image" Target="../media/image50.png"/><Relationship Id="rId37" Type="http://schemas.openxmlformats.org/officeDocument/2006/relationships/image" Target="../media/image55.png"/><Relationship Id="rId40" Type="http://schemas.openxmlformats.org/officeDocument/2006/relationships/image" Target="../media/image58.png"/><Relationship Id="rId5" Type="http://schemas.microsoft.com/office/2007/relationships/hdphoto" Target="../media/hdphoto4.wdp"/><Relationship Id="rId15" Type="http://schemas.openxmlformats.org/officeDocument/2006/relationships/image" Target="../media/image34.gif"/><Relationship Id="rId23" Type="http://schemas.openxmlformats.org/officeDocument/2006/relationships/image" Target="../media/image39.png"/><Relationship Id="rId28" Type="http://schemas.openxmlformats.org/officeDocument/2006/relationships/image" Target="../media/image47.gif"/><Relationship Id="rId36" Type="http://schemas.openxmlformats.org/officeDocument/2006/relationships/image" Target="../media/image54.png"/><Relationship Id="rId10" Type="http://schemas.openxmlformats.org/officeDocument/2006/relationships/image" Target="../media/image42.png"/><Relationship Id="rId19" Type="http://schemas.openxmlformats.org/officeDocument/2006/relationships/image" Target="../media/image37.jpeg"/><Relationship Id="rId31" Type="http://schemas.openxmlformats.org/officeDocument/2006/relationships/image" Target="../media/image49.png"/><Relationship Id="rId4" Type="http://schemas.openxmlformats.org/officeDocument/2006/relationships/image" Target="../media/image28.png"/><Relationship Id="rId9" Type="http://schemas.microsoft.com/office/2007/relationships/hdphoto" Target="../media/hdphoto6.wdp"/><Relationship Id="rId14" Type="http://schemas.openxmlformats.org/officeDocument/2006/relationships/image" Target="../media/image33.png"/><Relationship Id="rId22" Type="http://schemas.openxmlformats.org/officeDocument/2006/relationships/image" Target="../media/image38.png"/><Relationship Id="rId27" Type="http://schemas.openxmlformats.org/officeDocument/2006/relationships/hyperlink" Target="http://www.qmul.jp/index.html" TargetMode="External"/><Relationship Id="rId30" Type="http://schemas.openxmlformats.org/officeDocument/2006/relationships/image" Target="../media/image48.jpeg"/><Relationship Id="rId35" Type="http://schemas.openxmlformats.org/officeDocument/2006/relationships/image" Target="../media/image53.png"/><Relationship Id="rId8" Type="http://schemas.openxmlformats.org/officeDocument/2006/relationships/image" Target="../media/image41.png"/><Relationship Id="rId3" Type="http://schemas.microsoft.com/office/2007/relationships/hdphoto" Target="../media/hdphoto3.wdp"/><Relationship Id="rId12" Type="http://schemas.openxmlformats.org/officeDocument/2006/relationships/image" Target="../media/image31.png"/><Relationship Id="rId17" Type="http://schemas.openxmlformats.org/officeDocument/2006/relationships/image" Target="../media/image35.jpeg"/><Relationship Id="rId25" Type="http://schemas.openxmlformats.org/officeDocument/2006/relationships/image" Target="../media/image45.jpeg"/><Relationship Id="rId33" Type="http://schemas.openxmlformats.org/officeDocument/2006/relationships/image" Target="../media/image51.png"/><Relationship Id="rId38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tif"/><Relationship Id="rId18" Type="http://schemas.openxmlformats.org/officeDocument/2006/relationships/image" Target="../media/image87.jpeg"/><Relationship Id="rId3" Type="http://schemas.openxmlformats.org/officeDocument/2006/relationships/image" Target="../media/image72.em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11" Type="http://schemas.openxmlformats.org/officeDocument/2006/relationships/image" Target="../media/image80.png"/><Relationship Id="rId5" Type="http://schemas.openxmlformats.org/officeDocument/2006/relationships/image" Target="../media/image74.emf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4" Type="http://schemas.openxmlformats.org/officeDocument/2006/relationships/image" Target="../media/image73.emf"/><Relationship Id="rId9" Type="http://schemas.openxmlformats.org/officeDocument/2006/relationships/image" Target="../media/image78.jpg"/><Relationship Id="rId1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8.jp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hyperlink" Target="https://www.science.org/doi/10.1126/science.abn8671" TargetMode="External"/><Relationship Id="rId4" Type="http://schemas.openxmlformats.org/officeDocument/2006/relationships/image" Target="../media/image8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3.png"/><Relationship Id="rId7" Type="http://schemas.microsoft.com/office/2007/relationships/hdphoto" Target="../media/hdphoto7.wdp"/><Relationship Id="rId12" Type="http://schemas.openxmlformats.org/officeDocument/2006/relationships/image" Target="../media/image101.png"/><Relationship Id="rId17" Type="http://schemas.openxmlformats.org/officeDocument/2006/relationships/image" Target="../media/image106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jpg"/><Relationship Id="rId15" Type="http://schemas.openxmlformats.org/officeDocument/2006/relationships/image" Target="../media/image104.emf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jpeg"/><Relationship Id="rId14" Type="http://schemas.openxmlformats.org/officeDocument/2006/relationships/image" Target="../media/image10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13" Type="http://schemas.openxmlformats.org/officeDocument/2006/relationships/image" Target="../media/image111.JPG"/><Relationship Id="rId3" Type="http://schemas.openxmlformats.org/officeDocument/2006/relationships/image" Target="../media/image79.jpeg"/><Relationship Id="rId7" Type="http://schemas.openxmlformats.org/officeDocument/2006/relationships/image" Target="../media/image107.jpg"/><Relationship Id="rId12" Type="http://schemas.openxmlformats.org/officeDocument/2006/relationships/image" Target="../media/image1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80.png"/><Relationship Id="rId10" Type="http://schemas.openxmlformats.org/officeDocument/2006/relationships/image" Target="../media/image109.emf"/><Relationship Id="rId4" Type="http://schemas.openxmlformats.org/officeDocument/2006/relationships/image" Target="../media/image87.jpeg"/><Relationship Id="rId9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113.emf"/><Relationship Id="rId7" Type="http://schemas.openxmlformats.org/officeDocument/2006/relationships/image" Target="../media/image117.jp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g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jpeg"/><Relationship Id="rId18" Type="http://schemas.openxmlformats.org/officeDocument/2006/relationships/image" Target="../media/image138.jpeg"/><Relationship Id="rId26" Type="http://schemas.openxmlformats.org/officeDocument/2006/relationships/image" Target="../media/image144.png"/><Relationship Id="rId3" Type="http://schemas.openxmlformats.org/officeDocument/2006/relationships/image" Target="../media/image96.png"/><Relationship Id="rId21" Type="http://schemas.openxmlformats.org/officeDocument/2006/relationships/image" Target="../media/image141.jpeg"/><Relationship Id="rId34" Type="http://schemas.openxmlformats.org/officeDocument/2006/relationships/image" Target="../media/image152.jpeg"/><Relationship Id="rId7" Type="http://schemas.openxmlformats.org/officeDocument/2006/relationships/image" Target="../media/image128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5" Type="http://schemas.microsoft.com/office/2007/relationships/hdphoto" Target="../media/hdphoto10.wdp"/><Relationship Id="rId33" Type="http://schemas.openxmlformats.org/officeDocument/2006/relationships/image" Target="../media/image151.jpeg"/><Relationship Id="rId2" Type="http://schemas.openxmlformats.org/officeDocument/2006/relationships/image" Target="../media/image125.png"/><Relationship Id="rId16" Type="http://schemas.openxmlformats.org/officeDocument/2006/relationships/image" Target="../media/image136.JPG"/><Relationship Id="rId20" Type="http://schemas.openxmlformats.org/officeDocument/2006/relationships/image" Target="../media/image140.jpg"/><Relationship Id="rId29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1.jpg"/><Relationship Id="rId24" Type="http://schemas.openxmlformats.org/officeDocument/2006/relationships/image" Target="../media/image143.png"/><Relationship Id="rId32" Type="http://schemas.openxmlformats.org/officeDocument/2006/relationships/image" Target="../media/image150.jpeg"/><Relationship Id="rId5" Type="http://schemas.openxmlformats.org/officeDocument/2006/relationships/image" Target="../media/image126.png"/><Relationship Id="rId15" Type="http://schemas.openxmlformats.org/officeDocument/2006/relationships/image" Target="../media/image135.png"/><Relationship Id="rId23" Type="http://schemas.microsoft.com/office/2007/relationships/hdphoto" Target="../media/hdphoto9.wdp"/><Relationship Id="rId28" Type="http://schemas.openxmlformats.org/officeDocument/2006/relationships/image" Target="../media/image146.jpeg"/><Relationship Id="rId36" Type="http://schemas.openxmlformats.org/officeDocument/2006/relationships/image" Target="../media/image154.png"/><Relationship Id="rId10" Type="http://schemas.openxmlformats.org/officeDocument/2006/relationships/image" Target="../media/image130.jpg"/><Relationship Id="rId19" Type="http://schemas.openxmlformats.org/officeDocument/2006/relationships/image" Target="../media/image139.jpeg"/><Relationship Id="rId31" Type="http://schemas.openxmlformats.org/officeDocument/2006/relationships/image" Target="../media/image149.jpeg"/><Relationship Id="rId4" Type="http://schemas.microsoft.com/office/2007/relationships/hdphoto" Target="../media/hdphoto7.wdp"/><Relationship Id="rId9" Type="http://schemas.microsoft.com/office/2007/relationships/hdphoto" Target="../media/hdphoto8.wdp"/><Relationship Id="rId14" Type="http://schemas.openxmlformats.org/officeDocument/2006/relationships/image" Target="../media/image134.png"/><Relationship Id="rId22" Type="http://schemas.openxmlformats.org/officeDocument/2006/relationships/image" Target="../media/image142.png"/><Relationship Id="rId27" Type="http://schemas.openxmlformats.org/officeDocument/2006/relationships/image" Target="../media/image145.jpeg"/><Relationship Id="rId30" Type="http://schemas.openxmlformats.org/officeDocument/2006/relationships/image" Target="../media/image148.jpeg"/><Relationship Id="rId35" Type="http://schemas.openxmlformats.org/officeDocument/2006/relationships/image" Target="../media/image153.JPG"/><Relationship Id="rId8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18" Type="http://schemas.openxmlformats.org/officeDocument/2006/relationships/image" Target="../media/image3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34.gif"/><Relationship Id="rId17" Type="http://schemas.openxmlformats.org/officeDocument/2006/relationships/image" Target="../media/image38.png"/><Relationship Id="rId2" Type="http://schemas.openxmlformats.org/officeDocument/2006/relationships/image" Target="../media/image27.png"/><Relationship Id="rId16" Type="http://schemas.openxmlformats.org/officeDocument/2006/relationships/hyperlink" Target="http://www.google.co.jp/url?sa=i&amp;rct=j&amp;q=&amp;esrc=s&amp;source=images&amp;cd=&amp;cad=rja&amp;uact=8&amp;ved=0ahUKEwjGxLau_YPPAhUCkpQKHb5nDMcQjRwIBw&amp;url=http://www.openbar.jp/geniuslove/bing.php?/images/search?q%3D%E3%82%A4%E3%83%B3%E3%83%89%E3%83%8D%E3%82%B7%E3%82%A2%E5%A4%A7%E5%AD%A6%26id%3DB4CED99009233C3EB42F0E0F4465B6A8403E145A%26FORM%3DIQFRBA&amp;psig=AFQjCNFx8odNxIrF1Y-Tl7MbsVKTKx4ZmQ&amp;ust=147356869683185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4.wdp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19" Type="http://schemas.openxmlformats.org/officeDocument/2006/relationships/image" Target="../media/image40.jpe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8BA802D-22D0-FC47-8E6D-17684170C3CB}"/>
              </a:ext>
            </a:extLst>
          </p:cNvPr>
          <p:cNvSpPr txBox="1"/>
          <p:nvPr/>
        </p:nvSpPr>
        <p:spPr>
          <a:xfrm>
            <a:off x="2400472" y="1451872"/>
            <a:ext cx="7475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>
                <a:solidFill>
                  <a:schemeClr val="accent5">
                    <a:lumMod val="50000"/>
                  </a:schemeClr>
                </a:solidFill>
                <a:ea typeface="Meiryo" panose="020B0604030504040204" pitchFamily="50" charset="-128"/>
              </a:rPr>
              <a:t>Muon Users’ Society in Japan</a:t>
            </a:r>
            <a:endParaRPr lang="ja-JP" altLang="en-US" sz="4800" dirty="0">
              <a:solidFill>
                <a:schemeClr val="accent5">
                  <a:lumMod val="50000"/>
                </a:schemeClr>
              </a:solidFill>
              <a:cs typeface="Angsana New" panose="020B0502040204020203" pitchFamily="18" charset="-34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AEF55B-B958-A64B-8F5D-791502B3C791}"/>
              </a:ext>
            </a:extLst>
          </p:cNvPr>
          <p:cNvSpPr txBox="1"/>
          <p:nvPr/>
        </p:nvSpPr>
        <p:spPr>
          <a:xfrm>
            <a:off x="4629384" y="3650621"/>
            <a:ext cx="3017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Koichiro  SHIMOMURA</a:t>
            </a:r>
            <a:endParaRPr lang="en-US" altLang="ja-JP" sz="2400" baseline="30000" dirty="0"/>
          </a:p>
          <a:p>
            <a:pPr algn="ctr"/>
            <a:r>
              <a:rPr lang="en-US" altLang="ja-JP" sz="2400" dirty="0"/>
              <a:t>IMSS, KEK/J-PARC</a:t>
            </a:r>
            <a:endParaRPr lang="ja-JP" altLang="en-US" sz="2400" baseline="30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239456-D2CC-0E4C-8B47-7EDB72B81C07}"/>
              </a:ext>
            </a:extLst>
          </p:cNvPr>
          <p:cNvSpPr txBox="1"/>
          <p:nvPr/>
        </p:nvSpPr>
        <p:spPr>
          <a:xfrm>
            <a:off x="3061516" y="5036602"/>
            <a:ext cx="6153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2nd Workshop on Muon Science Technology and Industry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92266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0 Nabe\講演関連\お役立ち資料集\世界地図\05_Jpn.jpg">
            <a:extLst>
              <a:ext uri="{FF2B5EF4-FFF2-40B4-BE49-F238E27FC236}">
                <a16:creationId xmlns:a16="http://schemas.microsoft.com/office/drawing/2014/main" id="{D375F0AE-5291-4A0C-809C-6B14D52D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7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94" y="260649"/>
            <a:ext cx="5717973" cy="42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6AD9F-15B4-4D49-A954-E5B025F5E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04" b="74352" l="8177" r="9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1" t="33889" r="9765" b="25000"/>
          <a:stretch/>
        </p:blipFill>
        <p:spPr bwMode="auto">
          <a:xfrm>
            <a:off x="4387230" y="4885026"/>
            <a:ext cx="5844572" cy="164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E8D239-F33B-47B1-9140-8F6532AFA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185" b="86667" l="34375" r="61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4" t="25734" r="37101" b="13734"/>
          <a:stretch/>
        </p:blipFill>
        <p:spPr bwMode="auto">
          <a:xfrm>
            <a:off x="2157373" y="4197180"/>
            <a:ext cx="1925072" cy="220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E0456BB-3671-42F2-B0A4-36FEFFBDC2A0}"/>
              </a:ext>
            </a:extLst>
          </p:cNvPr>
          <p:cNvGrpSpPr/>
          <p:nvPr/>
        </p:nvGrpSpPr>
        <p:grpSpPr>
          <a:xfrm>
            <a:off x="-2904397" y="-818088"/>
            <a:ext cx="8712968" cy="4608512"/>
            <a:chOff x="-1524000" y="0"/>
            <a:chExt cx="12192000" cy="7010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535409-5F5A-4B68-B148-CCE7DE0FF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556" b="91667" l="5990" r="8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00" y="0"/>
              <a:ext cx="12192000" cy="685800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CD6E8E-F6B7-44D5-8531-14C6F82C94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463" b="91019" l="16042" r="6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78"/>
            <a:stretch/>
          </p:blipFill>
          <p:spPr bwMode="auto">
            <a:xfrm>
              <a:off x="-1371600" y="152400"/>
              <a:ext cx="9134475" cy="685800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9B4085D-1526-4C62-8AE6-7B16883E3698}"/>
              </a:ext>
            </a:extLst>
          </p:cNvPr>
          <p:cNvGrpSpPr/>
          <p:nvPr/>
        </p:nvGrpSpPr>
        <p:grpSpPr>
          <a:xfrm>
            <a:off x="7302466" y="2519199"/>
            <a:ext cx="538563" cy="552488"/>
            <a:chOff x="3613064" y="5013176"/>
            <a:chExt cx="919538" cy="923545"/>
          </a:xfrm>
        </p:grpSpPr>
        <p:sp>
          <p:nvSpPr>
            <p:cNvPr id="9" name="星 4 11">
              <a:extLst>
                <a:ext uri="{FF2B5EF4-FFF2-40B4-BE49-F238E27FC236}">
                  <a16:creationId xmlns:a16="http://schemas.microsoft.com/office/drawing/2014/main" id="{09A9B7A6-E6AE-4F24-9B5A-C05A6CDE0C36}"/>
                </a:ext>
              </a:extLst>
            </p:cNvPr>
            <p:cNvSpPr/>
            <p:nvPr/>
          </p:nvSpPr>
          <p:spPr>
            <a:xfrm rot="2819488">
              <a:off x="3613064" y="5013176"/>
              <a:ext cx="914400" cy="914400"/>
            </a:xfrm>
            <a:prstGeom prst="star4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星 4 12">
              <a:extLst>
                <a:ext uri="{FF2B5EF4-FFF2-40B4-BE49-F238E27FC236}">
                  <a16:creationId xmlns:a16="http://schemas.microsoft.com/office/drawing/2014/main" id="{180F2FB4-AA31-46E9-AAA6-7182D8D8B158}"/>
                </a:ext>
              </a:extLst>
            </p:cNvPr>
            <p:cNvSpPr/>
            <p:nvPr/>
          </p:nvSpPr>
          <p:spPr>
            <a:xfrm rot="21419009">
              <a:off x="3618202" y="5022321"/>
              <a:ext cx="914400" cy="914400"/>
            </a:xfrm>
            <a:prstGeom prst="star4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1" name="Picture 2" descr="C:\Users\Nabedon\Desktop\変更フォルダ\講演\Risdi Conf in Lombok 11 月\渡邊\トーク関連\北大エンブレム.png">
            <a:extLst>
              <a:ext uri="{FF2B5EF4-FFF2-40B4-BE49-F238E27FC236}">
                <a16:creationId xmlns:a16="http://schemas.microsoft.com/office/drawing/2014/main" id="{B52C353A-6E3A-445C-9681-6A8F0ECE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28" y="260649"/>
            <a:ext cx="735662" cy="72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bedon\Desktop\変更フォルダ\2014 年 4 月\原稿\渡邊\マレーシア国旗.png">
            <a:extLst>
              <a:ext uri="{FF2B5EF4-FFF2-40B4-BE49-F238E27FC236}">
                <a16:creationId xmlns:a16="http://schemas.microsoft.com/office/drawing/2014/main" id="{CC1A118F-70BA-4B5D-834E-771D7456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0" y="5348044"/>
            <a:ext cx="996152" cy="66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bedon\Desktop\変更フォルダ\2014 年 4 月\原稿\渡邊\インドネシア国旗.jpg">
            <a:extLst>
              <a:ext uri="{FF2B5EF4-FFF2-40B4-BE49-F238E27FC236}">
                <a16:creationId xmlns:a16="http://schemas.microsoft.com/office/drawing/2014/main" id="{07DE7A2B-B1D9-46B2-83FB-5D3BD83EA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043" y="4972339"/>
            <a:ext cx="906049" cy="60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星 5 8">
            <a:extLst>
              <a:ext uri="{FF2B5EF4-FFF2-40B4-BE49-F238E27FC236}">
                <a16:creationId xmlns:a16="http://schemas.microsoft.com/office/drawing/2014/main" id="{F2297DDF-FDD0-4A0E-BFE3-6E6F07F0E5AA}"/>
              </a:ext>
            </a:extLst>
          </p:cNvPr>
          <p:cNvSpPr/>
          <p:nvPr/>
        </p:nvSpPr>
        <p:spPr>
          <a:xfrm>
            <a:off x="7620486" y="716951"/>
            <a:ext cx="427656" cy="415888"/>
          </a:xfrm>
          <a:prstGeom prst="star5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25">
            <a:extLst>
              <a:ext uri="{FF2B5EF4-FFF2-40B4-BE49-F238E27FC236}">
                <a16:creationId xmlns:a16="http://schemas.microsoft.com/office/drawing/2014/main" id="{DA4F9398-8C9E-4532-9F74-BBF78788318F}"/>
              </a:ext>
            </a:extLst>
          </p:cNvPr>
          <p:cNvSpPr/>
          <p:nvPr/>
        </p:nvSpPr>
        <p:spPr>
          <a:xfrm>
            <a:off x="5623199" y="5297914"/>
            <a:ext cx="300634" cy="24775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26">
            <a:extLst>
              <a:ext uri="{FF2B5EF4-FFF2-40B4-BE49-F238E27FC236}">
                <a16:creationId xmlns:a16="http://schemas.microsoft.com/office/drawing/2014/main" id="{3CECF2E1-9C4C-4730-8C01-D5AB16A85C7F}"/>
              </a:ext>
            </a:extLst>
          </p:cNvPr>
          <p:cNvSpPr/>
          <p:nvPr/>
        </p:nvSpPr>
        <p:spPr>
          <a:xfrm>
            <a:off x="7062716" y="5825050"/>
            <a:ext cx="300634" cy="24775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27">
            <a:extLst>
              <a:ext uri="{FF2B5EF4-FFF2-40B4-BE49-F238E27FC236}">
                <a16:creationId xmlns:a16="http://schemas.microsoft.com/office/drawing/2014/main" id="{F36BA712-7B9C-4E28-AEAE-7E3214B6C817}"/>
              </a:ext>
            </a:extLst>
          </p:cNvPr>
          <p:cNvSpPr/>
          <p:nvPr/>
        </p:nvSpPr>
        <p:spPr>
          <a:xfrm>
            <a:off x="5086840" y="4910354"/>
            <a:ext cx="300634" cy="24775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28">
            <a:extLst>
              <a:ext uri="{FF2B5EF4-FFF2-40B4-BE49-F238E27FC236}">
                <a16:creationId xmlns:a16="http://schemas.microsoft.com/office/drawing/2014/main" id="{D989DCE0-DCB4-4C1D-9D12-352C34151874}"/>
              </a:ext>
            </a:extLst>
          </p:cNvPr>
          <p:cNvSpPr/>
          <p:nvPr/>
        </p:nvSpPr>
        <p:spPr>
          <a:xfrm>
            <a:off x="8491686" y="5557508"/>
            <a:ext cx="300634" cy="24775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29">
            <a:extLst>
              <a:ext uri="{FF2B5EF4-FFF2-40B4-BE49-F238E27FC236}">
                <a16:creationId xmlns:a16="http://schemas.microsoft.com/office/drawing/2014/main" id="{47DF0641-C31F-4000-B582-3E8030222D73}"/>
              </a:ext>
            </a:extLst>
          </p:cNvPr>
          <p:cNvSpPr/>
          <p:nvPr/>
        </p:nvSpPr>
        <p:spPr>
          <a:xfrm>
            <a:off x="2209477" y="4802754"/>
            <a:ext cx="300634" cy="24775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391AB92-2502-442A-BDA7-17A368FCB2E6}"/>
              </a:ext>
            </a:extLst>
          </p:cNvPr>
          <p:cNvGrpSpPr/>
          <p:nvPr/>
        </p:nvGrpSpPr>
        <p:grpSpPr>
          <a:xfrm>
            <a:off x="3064655" y="2381660"/>
            <a:ext cx="538563" cy="552488"/>
            <a:chOff x="3613064" y="5013176"/>
            <a:chExt cx="919538" cy="923545"/>
          </a:xfrm>
        </p:grpSpPr>
        <p:sp>
          <p:nvSpPr>
            <p:cNvPr id="21" name="星 4 31">
              <a:extLst>
                <a:ext uri="{FF2B5EF4-FFF2-40B4-BE49-F238E27FC236}">
                  <a16:creationId xmlns:a16="http://schemas.microsoft.com/office/drawing/2014/main" id="{525AE0EF-ED73-49DA-922C-0572AEE62E4E}"/>
                </a:ext>
              </a:extLst>
            </p:cNvPr>
            <p:cNvSpPr/>
            <p:nvPr/>
          </p:nvSpPr>
          <p:spPr>
            <a:xfrm rot="2819488">
              <a:off x="3613064" y="5013176"/>
              <a:ext cx="914400" cy="914400"/>
            </a:xfrm>
            <a:prstGeom prst="star4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星 4 32">
              <a:extLst>
                <a:ext uri="{FF2B5EF4-FFF2-40B4-BE49-F238E27FC236}">
                  <a16:creationId xmlns:a16="http://schemas.microsoft.com/office/drawing/2014/main" id="{AAE8ABCD-2855-426E-ABA6-2543CD96D52E}"/>
                </a:ext>
              </a:extLst>
            </p:cNvPr>
            <p:cNvSpPr/>
            <p:nvPr/>
          </p:nvSpPr>
          <p:spPr>
            <a:xfrm rot="21419009">
              <a:off x="3618202" y="5022321"/>
              <a:ext cx="914400" cy="914400"/>
            </a:xfrm>
            <a:prstGeom prst="star4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3" name="Picture 4" descr="C:\Users\Nabedon\Desktop\変更フォルダ\2014 年 4 月\原稿\渡邊\日本の国旗.png">
            <a:extLst>
              <a:ext uri="{FF2B5EF4-FFF2-40B4-BE49-F238E27FC236}">
                <a16:creationId xmlns:a16="http://schemas.microsoft.com/office/drawing/2014/main" id="{E0406795-0D88-42CF-B239-99EFFD614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675" y="418384"/>
            <a:ext cx="1129717" cy="75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0 Nabe\講演関連\お役立ち資料集\理研ロゴ\symbol1_300.gif">
            <a:extLst>
              <a:ext uri="{FF2B5EF4-FFF2-40B4-BE49-F238E27FC236}">
                <a16:creationId xmlns:a16="http://schemas.microsoft.com/office/drawing/2014/main" id="{9F6EE8B2-91E9-42C1-BB48-229CEE50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4" y="2788674"/>
            <a:ext cx="657372" cy="1116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8" descr="C:\Users\Nabedon\Desktop\変更フォルダ\2014 年 4 月\原稿\渡邊\イギリス国旗.png">
            <a:extLst>
              <a:ext uri="{FF2B5EF4-FFF2-40B4-BE49-F238E27FC236}">
                <a16:creationId xmlns:a16="http://schemas.microsoft.com/office/drawing/2014/main" id="{CD1F4D63-4EE8-400E-A36B-99E17C914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1967" y="369101"/>
            <a:ext cx="993564" cy="66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円弧 25">
            <a:extLst>
              <a:ext uri="{FF2B5EF4-FFF2-40B4-BE49-F238E27FC236}">
                <a16:creationId xmlns:a16="http://schemas.microsoft.com/office/drawing/2014/main" id="{1823395B-783F-4E4D-B843-54841E93B83F}"/>
              </a:ext>
            </a:extLst>
          </p:cNvPr>
          <p:cNvSpPr/>
          <p:nvPr/>
        </p:nvSpPr>
        <p:spPr>
          <a:xfrm rot="20462102">
            <a:off x="360736" y="2413640"/>
            <a:ext cx="8735209" cy="6616267"/>
          </a:xfrm>
          <a:prstGeom prst="arc">
            <a:avLst>
              <a:gd name="adj1" fmla="val 16200000"/>
              <a:gd name="adj2" fmla="val 19795849"/>
            </a:avLst>
          </a:prstGeom>
          <a:ln w="190500"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弧 26">
            <a:extLst>
              <a:ext uri="{FF2B5EF4-FFF2-40B4-BE49-F238E27FC236}">
                <a16:creationId xmlns:a16="http://schemas.microsoft.com/office/drawing/2014/main" id="{CEA6E897-FB20-4A4F-A345-8584CF160B8F}"/>
              </a:ext>
            </a:extLst>
          </p:cNvPr>
          <p:cNvSpPr/>
          <p:nvPr/>
        </p:nvSpPr>
        <p:spPr>
          <a:xfrm rot="13268591">
            <a:off x="6515611" y="1171991"/>
            <a:ext cx="2637406" cy="1521161"/>
          </a:xfrm>
          <a:prstGeom prst="arc">
            <a:avLst>
              <a:gd name="adj1" fmla="val 16200000"/>
              <a:gd name="adj2" fmla="val 2162854"/>
            </a:avLst>
          </a:prstGeom>
          <a:ln w="57150">
            <a:solidFill>
              <a:srgbClr val="00B050"/>
            </a:solidFill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弧 27">
            <a:extLst>
              <a:ext uri="{FF2B5EF4-FFF2-40B4-BE49-F238E27FC236}">
                <a16:creationId xmlns:a16="http://schemas.microsoft.com/office/drawing/2014/main" id="{C6B1B922-1755-4616-A7C7-EEF0F2866049}"/>
              </a:ext>
            </a:extLst>
          </p:cNvPr>
          <p:cNvSpPr/>
          <p:nvPr/>
        </p:nvSpPr>
        <p:spPr>
          <a:xfrm rot="17566281">
            <a:off x="5186014" y="117172"/>
            <a:ext cx="8660501" cy="15299251"/>
          </a:xfrm>
          <a:prstGeom prst="arc">
            <a:avLst>
              <a:gd name="adj1" fmla="val 16200000"/>
              <a:gd name="adj2" fmla="val 18765636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弧 28">
            <a:extLst>
              <a:ext uri="{FF2B5EF4-FFF2-40B4-BE49-F238E27FC236}">
                <a16:creationId xmlns:a16="http://schemas.microsoft.com/office/drawing/2014/main" id="{C5B1ECD4-250E-4E0E-914B-8909B9BABEF1}"/>
              </a:ext>
            </a:extLst>
          </p:cNvPr>
          <p:cNvSpPr/>
          <p:nvPr/>
        </p:nvSpPr>
        <p:spPr>
          <a:xfrm rot="17566281">
            <a:off x="5220108" y="2612524"/>
            <a:ext cx="7025117" cy="7305450"/>
          </a:xfrm>
          <a:prstGeom prst="arc">
            <a:avLst>
              <a:gd name="adj1" fmla="val 16200000"/>
              <a:gd name="adj2" fmla="val 18765636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弧 29">
            <a:extLst>
              <a:ext uri="{FF2B5EF4-FFF2-40B4-BE49-F238E27FC236}">
                <a16:creationId xmlns:a16="http://schemas.microsoft.com/office/drawing/2014/main" id="{9548E6ED-A486-4D60-BCB3-352DB370FAA8}"/>
              </a:ext>
            </a:extLst>
          </p:cNvPr>
          <p:cNvSpPr/>
          <p:nvPr/>
        </p:nvSpPr>
        <p:spPr>
          <a:xfrm rot="16926154">
            <a:off x="5902743" y="2344700"/>
            <a:ext cx="7025117" cy="7305450"/>
          </a:xfrm>
          <a:prstGeom prst="arc">
            <a:avLst>
              <a:gd name="adj1" fmla="val 16200000"/>
              <a:gd name="adj2" fmla="val 18765636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弧 30">
            <a:extLst>
              <a:ext uri="{FF2B5EF4-FFF2-40B4-BE49-F238E27FC236}">
                <a16:creationId xmlns:a16="http://schemas.microsoft.com/office/drawing/2014/main" id="{B58A00C3-3AED-4CB3-AC5C-B163ABF718AF}"/>
              </a:ext>
            </a:extLst>
          </p:cNvPr>
          <p:cNvSpPr/>
          <p:nvPr/>
        </p:nvSpPr>
        <p:spPr>
          <a:xfrm rot="15021053">
            <a:off x="7007498" y="1752004"/>
            <a:ext cx="6078397" cy="6093663"/>
          </a:xfrm>
          <a:prstGeom prst="arc">
            <a:avLst>
              <a:gd name="adj1" fmla="val 16200000"/>
              <a:gd name="adj2" fmla="val 19385753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72E98B59-E2F8-4FF2-940A-B8B47BEA8328}"/>
              </a:ext>
            </a:extLst>
          </p:cNvPr>
          <p:cNvSpPr/>
          <p:nvPr/>
        </p:nvSpPr>
        <p:spPr>
          <a:xfrm rot="13039226">
            <a:off x="7735801" y="402189"/>
            <a:ext cx="5102845" cy="5739970"/>
          </a:xfrm>
          <a:prstGeom prst="arc">
            <a:avLst>
              <a:gd name="adj1" fmla="val 16200000"/>
              <a:gd name="adj2" fmla="val 196048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DD71925-9CA7-4BC7-925D-72075275589A}"/>
              </a:ext>
            </a:extLst>
          </p:cNvPr>
          <p:cNvSpPr txBox="1"/>
          <p:nvPr/>
        </p:nvSpPr>
        <p:spPr>
          <a:xfrm>
            <a:off x="4741321" y="1073179"/>
            <a:ext cx="3562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RIKEN-Hokkaido U.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17C8F46-DC8B-4C0D-A510-74E60FFE8980}"/>
              </a:ext>
            </a:extLst>
          </p:cNvPr>
          <p:cNvSpPr txBox="1"/>
          <p:nvPr/>
        </p:nvSpPr>
        <p:spPr>
          <a:xfrm>
            <a:off x="4554459" y="1778588"/>
            <a:ext cx="1776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Japan-UK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97AC745-8EA6-43D2-9E52-C1C9E3D80CF4}"/>
              </a:ext>
            </a:extLst>
          </p:cNvPr>
          <p:cNvSpPr txBox="1"/>
          <p:nvPr/>
        </p:nvSpPr>
        <p:spPr>
          <a:xfrm>
            <a:off x="5638910" y="3845772"/>
            <a:ext cx="3062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RIKEN-Indonesia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99D46C0-7CC1-49BF-8B43-3B4183E292DB}"/>
              </a:ext>
            </a:extLst>
          </p:cNvPr>
          <p:cNvSpPr txBox="1"/>
          <p:nvPr/>
        </p:nvSpPr>
        <p:spPr>
          <a:xfrm>
            <a:off x="2659039" y="3841884"/>
            <a:ext cx="1527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JRA/IPA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32ED6B2-5DAE-490F-8F7B-C3E6818A3B8E}"/>
              </a:ext>
            </a:extLst>
          </p:cNvPr>
          <p:cNvSpPr txBox="1"/>
          <p:nvPr/>
        </p:nvSpPr>
        <p:spPr>
          <a:xfrm>
            <a:off x="6249945" y="4189265"/>
            <a:ext cx="190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JRA/IPA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7" descr="C:\0 Nabe\ラザフォード関連\アジア協力関係\インドネシア\MOU 関連\2011年4月 MOU Renewal\2011年4月 MOU Renewal and Symposium (Bali)\会議詳細\ホームページ\its logo full.JPG">
            <a:extLst>
              <a:ext uri="{FF2B5EF4-FFF2-40B4-BE49-F238E27FC236}">
                <a16:creationId xmlns:a16="http://schemas.microsoft.com/office/drawing/2014/main" id="{23D6F55C-AC4A-4D2E-AE5A-2E1D7EEC8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958" y="5825050"/>
            <a:ext cx="939929" cy="53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0 Nabe\ラザフォード関連\アジア協力関係\インドネシア\MOU 関連\2011年4月 MOU Renewal\2011年4月 MOU Renewal and Symposium (Bali)\会議詳細\ホームページ\logo-itb.jpg">
            <a:extLst>
              <a:ext uri="{FF2B5EF4-FFF2-40B4-BE49-F238E27FC236}">
                <a16:creationId xmlns:a16="http://schemas.microsoft.com/office/drawing/2014/main" id="{B40508AC-5418-4329-8579-77CD75A75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656" y="5587878"/>
            <a:ext cx="662806" cy="638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C:\0 Nabe\ラザフォード関連\アジア協力関係\インドネシア\MOU 関連\2011年4月 MOU Renewal\2011年4月 MOU Renewal and Symposium (Bali)\会議詳細\ホームページ\logo-unpad.jpg">
            <a:extLst>
              <a:ext uri="{FF2B5EF4-FFF2-40B4-BE49-F238E27FC236}">
                <a16:creationId xmlns:a16="http://schemas.microsoft.com/office/drawing/2014/main" id="{1C4DAA73-FC45-4CA9-9E1F-B24032C87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77" y="5557509"/>
            <a:ext cx="665045" cy="63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FB70E07A-D718-44FA-8537-0E2838B3D1D4}"/>
              </a:ext>
            </a:extLst>
          </p:cNvPr>
          <p:cNvGrpSpPr/>
          <p:nvPr/>
        </p:nvGrpSpPr>
        <p:grpSpPr>
          <a:xfrm>
            <a:off x="1742611" y="2410051"/>
            <a:ext cx="1225467" cy="547017"/>
            <a:chOff x="613611" y="4463716"/>
            <a:chExt cx="4006515" cy="1812396"/>
          </a:xfrm>
        </p:grpSpPr>
        <p:pic>
          <p:nvPicPr>
            <p:cNvPr id="43" name="Picture 5">
              <a:extLst>
                <a:ext uri="{FF2B5EF4-FFF2-40B4-BE49-F238E27FC236}">
                  <a16:creationId xmlns:a16="http://schemas.microsoft.com/office/drawing/2014/main" id="{F143C0EA-AA5B-4CB5-B497-06D51B4B8E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/>
            <a:srcRect l="2298" t="14183" r="69803" b="4114"/>
            <a:stretch/>
          </p:blipFill>
          <p:spPr bwMode="auto">
            <a:xfrm>
              <a:off x="613611" y="4463716"/>
              <a:ext cx="4006515" cy="18123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7A0A424D-F20A-4B8B-889D-B93DFA9325FF}"/>
                </a:ext>
              </a:extLst>
            </p:cNvPr>
            <p:cNvSpPr/>
            <p:nvPr/>
          </p:nvSpPr>
          <p:spPr>
            <a:xfrm>
              <a:off x="2616868" y="4869160"/>
              <a:ext cx="2003258" cy="500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5" name="Picture 2" descr="「インドネシア大学　ロゴ」の画像検索結果">
            <a:hlinkClick r:id="rId21"/>
            <a:extLst>
              <a:ext uri="{FF2B5EF4-FFF2-40B4-BE49-F238E27FC236}">
                <a16:creationId xmlns:a16="http://schemas.microsoft.com/office/drawing/2014/main" id="{F6A3AFAE-26B7-4EB2-A007-11C37745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23" y="4686682"/>
            <a:ext cx="650747" cy="65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utoShape 4" descr="「ガジャマダ大学　」の画像検索結果">
            <a:extLst>
              <a:ext uri="{FF2B5EF4-FFF2-40B4-BE49-F238E27FC236}">
                <a16:creationId xmlns:a16="http://schemas.microsoft.com/office/drawing/2014/main" id="{6F1E97C0-48F2-4029-A9AA-55215606B1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53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" name="AutoShape 6" descr="「ガジャマダ大学　」の画像検索結果">
            <a:extLst>
              <a:ext uri="{FF2B5EF4-FFF2-40B4-BE49-F238E27FC236}">
                <a16:creationId xmlns:a16="http://schemas.microsoft.com/office/drawing/2014/main" id="{F26314E1-5624-476E-AA05-38334BB82D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775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8" name="AutoShape 8" descr="「ガジャマダ大学　」の画像検索結果">
            <a:extLst>
              <a:ext uri="{FF2B5EF4-FFF2-40B4-BE49-F238E27FC236}">
                <a16:creationId xmlns:a16="http://schemas.microsoft.com/office/drawing/2014/main" id="{2458497B-1C5C-41AC-8EF7-43D81701C1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0150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9" name="Picture 3" descr="C:\Users\Nabedon\Desktop\変更フォルダ\3 予算\平 28 年度応募（学振）\拠点形成（Core-Core）\平 28 年度拠点形成（A）申請書\ガジャマダ校章.png">
            <a:extLst>
              <a:ext uri="{FF2B5EF4-FFF2-40B4-BE49-F238E27FC236}">
                <a16:creationId xmlns:a16="http://schemas.microsoft.com/office/drawing/2014/main" id="{999C6C9F-8F1F-4AFF-B64F-0E76D9A53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r="9909"/>
          <a:stretch/>
        </p:blipFill>
        <p:spPr bwMode="auto">
          <a:xfrm>
            <a:off x="7387165" y="5735644"/>
            <a:ext cx="662806" cy="67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 descr="「ダラム大学 校章」の画像検索結果">
            <a:hlinkClick r:id="rId24"/>
            <a:extLst>
              <a:ext uri="{FF2B5EF4-FFF2-40B4-BE49-F238E27FC236}">
                <a16:creationId xmlns:a16="http://schemas.microsoft.com/office/drawing/2014/main" id="{B00E1289-A338-4BC7-A170-A6CAD4CB0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61" b="30917"/>
          <a:stretch/>
        </p:blipFill>
        <p:spPr bwMode="auto">
          <a:xfrm>
            <a:off x="1231525" y="2830078"/>
            <a:ext cx="461610" cy="51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" descr="http://upload.wikimedia.org/wikipedia/commons/thumb/f/ff/Oxford-University-Circlet.svg/200px-Oxford-University-Circlet.svg.png">
            <a:extLst>
              <a:ext uri="{FF2B5EF4-FFF2-40B4-BE49-F238E27FC236}">
                <a16:creationId xmlns:a16="http://schemas.microsoft.com/office/drawing/2014/main" id="{2157D782-F8F8-42D0-9C03-F2C205BD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60" y="2138109"/>
            <a:ext cx="520452" cy="65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ロンドン大学クイーン・メアリーロゴ">
            <a:hlinkClick r:id="rId27"/>
            <a:extLst>
              <a:ext uri="{FF2B5EF4-FFF2-40B4-BE49-F238E27FC236}">
                <a16:creationId xmlns:a16="http://schemas.microsoft.com/office/drawing/2014/main" id="{2255E37D-CAAA-48CB-B6D3-8A2A11D10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6616" r="72986" b="20644"/>
          <a:stretch/>
        </p:blipFill>
        <p:spPr bwMode="auto">
          <a:xfrm>
            <a:off x="1139330" y="1636739"/>
            <a:ext cx="524096" cy="44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7">
            <a:extLst>
              <a:ext uri="{FF2B5EF4-FFF2-40B4-BE49-F238E27FC236}">
                <a16:creationId xmlns:a16="http://schemas.microsoft.com/office/drawing/2014/main" id="{23E7E5D7-56E7-47F4-8A29-B50815513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5213" r="58404" b="25906"/>
          <a:stretch/>
        </p:blipFill>
        <p:spPr bwMode="auto">
          <a:xfrm>
            <a:off x="1443238" y="4141159"/>
            <a:ext cx="718777" cy="76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148">
            <a:extLst>
              <a:ext uri="{FF2B5EF4-FFF2-40B4-BE49-F238E27FC236}">
                <a16:creationId xmlns:a16="http://schemas.microsoft.com/office/drawing/2014/main" id="{C7E89AA2-646E-43C6-9CD4-9DAB49C1E30F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t="8917" r="5904" b="7024"/>
          <a:stretch/>
        </p:blipFill>
        <p:spPr>
          <a:xfrm>
            <a:off x="8542479" y="3393468"/>
            <a:ext cx="576303" cy="61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3" descr="C:\Users\Nabedon\Desktop\変更フォルダ\3 予算\平 28 年度応募（学振）\拠点形成（Core-Core）\平 28 年度拠点形成（A）申請書\IPA.png">
            <a:extLst>
              <a:ext uri="{FF2B5EF4-FFF2-40B4-BE49-F238E27FC236}">
                <a16:creationId xmlns:a16="http://schemas.microsoft.com/office/drawing/2014/main" id="{2EF8DCE5-FBE2-4949-ABCD-377675DE2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25298" r="4599" b="4313"/>
          <a:stretch/>
        </p:blipFill>
        <p:spPr bwMode="auto">
          <a:xfrm>
            <a:off x="8523566" y="2656850"/>
            <a:ext cx="556559" cy="61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A4A2D5B-E97D-49D3-9C2A-6A8F18CC46E8}"/>
              </a:ext>
            </a:extLst>
          </p:cNvPr>
          <p:cNvSpPr txBox="1"/>
          <p:nvPr/>
        </p:nvSpPr>
        <p:spPr>
          <a:xfrm>
            <a:off x="2015592" y="3491974"/>
            <a:ext cx="2844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RIKEN-Malaysia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" name="Picture 12" descr="C:\Users\Nabedon\Desktop\変更フォルダ\3 予算\平 28 年度応募（学振）\拠点形成（Core-Core）\平 28 年度拠点形成（A）申請書\東大.png">
            <a:extLst>
              <a:ext uri="{FF2B5EF4-FFF2-40B4-BE49-F238E27FC236}">
                <a16:creationId xmlns:a16="http://schemas.microsoft.com/office/drawing/2014/main" id="{D52EBF0F-6F23-4CAE-BA83-31B7E3EE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292" y="3621553"/>
            <a:ext cx="526794" cy="54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9" descr="C:\Users\Nabedon\Desktop\変更フォルダ\3 予算\平 28 年度応募（学振）\拠点形成（Core-Core）\平 28 年度拠点形成（A）申請書\NIMS.png">
            <a:extLst>
              <a:ext uri="{FF2B5EF4-FFF2-40B4-BE49-F238E27FC236}">
                <a16:creationId xmlns:a16="http://schemas.microsoft.com/office/drawing/2014/main" id="{963B2481-213E-45D8-9210-968786704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330" y="2502567"/>
            <a:ext cx="619294" cy="45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Nabedon\Desktop\変更フォルダ\3 予算\平 28 年度応募（学振）\拠点形成（Core-Core）\平 28 年度拠点形成（A）申請書\埼玉大２.png">
            <a:extLst>
              <a:ext uri="{FF2B5EF4-FFF2-40B4-BE49-F238E27FC236}">
                <a16:creationId xmlns:a16="http://schemas.microsoft.com/office/drawing/2014/main" id="{B1DFFCBB-523D-4BD4-8B0B-39FACB0D2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t="12699" r="15057" b="23218"/>
          <a:stretch/>
        </p:blipFill>
        <p:spPr bwMode="auto">
          <a:xfrm>
            <a:off x="10088163" y="2486860"/>
            <a:ext cx="584730" cy="477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Nabedon\Desktop\変更フォルダ\3 予算\平 28 年度応募（学振）\拠点形成（Core-Core）\平 28 年度拠点形成（A）申請書\芝浦工大２.png">
            <a:extLst>
              <a:ext uri="{FF2B5EF4-FFF2-40B4-BE49-F238E27FC236}">
                <a16:creationId xmlns:a16="http://schemas.microsoft.com/office/drawing/2014/main" id="{FD4E513B-0DC0-457D-9D86-727BCECA9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21232" r="80443" b="22878"/>
          <a:stretch/>
        </p:blipFill>
        <p:spPr bwMode="auto">
          <a:xfrm>
            <a:off x="10827085" y="2477853"/>
            <a:ext cx="434955" cy="50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" descr="C:\Users\Nabedon\Desktop\変更フォルダ\3 予算\平 28 年度応募（学振）\拠点形成（Core-Core）\平 28 年度拠点形成（A）申請書\上智大学.png">
            <a:extLst>
              <a:ext uri="{FF2B5EF4-FFF2-40B4-BE49-F238E27FC236}">
                <a16:creationId xmlns:a16="http://schemas.microsoft.com/office/drawing/2014/main" id="{9BAB73F9-0892-438D-A7C2-0A860123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123" y="3028142"/>
            <a:ext cx="509701" cy="522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Nabedon\Desktop\変更フォルダ\3 予算\拠点形成（Core-Core）\申請書関連\岡山大学.png">
            <a:extLst>
              <a:ext uri="{FF2B5EF4-FFF2-40B4-BE49-F238E27FC236}">
                <a16:creationId xmlns:a16="http://schemas.microsoft.com/office/drawing/2014/main" id="{4E7E94FE-F66D-4B60-A792-61CD374BA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 t="6350" r="29456" b="40732"/>
          <a:stretch/>
        </p:blipFill>
        <p:spPr bwMode="auto">
          <a:xfrm>
            <a:off x="10203969" y="3028142"/>
            <a:ext cx="375498" cy="49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www.uec.ac.jp/about/profile/images/pct_emblem02.jpg">
            <a:extLst>
              <a:ext uri="{FF2B5EF4-FFF2-40B4-BE49-F238E27FC236}">
                <a16:creationId xmlns:a16="http://schemas.microsoft.com/office/drawing/2014/main" id="{3A114F39-D7F9-4815-8EAC-599BDF231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882" y="4234350"/>
            <a:ext cx="904996" cy="44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5882EE57-1906-47FB-9BCF-9E6DDC5CC925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13937" r="79539" b="13573"/>
          <a:stretch/>
        </p:blipFill>
        <p:spPr>
          <a:xfrm>
            <a:off x="10785927" y="3093923"/>
            <a:ext cx="483723" cy="45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67339CA8-CF52-4252-88F2-E41691D287D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00" b="-5265"/>
          <a:stretch/>
        </p:blipFill>
        <p:spPr>
          <a:xfrm>
            <a:off x="10810461" y="3624602"/>
            <a:ext cx="467367" cy="49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E967D2F5-6D2E-4898-AC33-6FEECB83DCF6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t="6355" r="15370" b="29386"/>
          <a:stretch/>
        </p:blipFill>
        <p:spPr>
          <a:xfrm>
            <a:off x="10088808" y="3630378"/>
            <a:ext cx="554786" cy="515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80BC97B-75F6-4606-949B-E1C0A8DB810F}"/>
              </a:ext>
            </a:extLst>
          </p:cNvPr>
          <p:cNvSpPr txBox="1"/>
          <p:nvPr/>
        </p:nvSpPr>
        <p:spPr>
          <a:xfrm>
            <a:off x="8258229" y="1939949"/>
            <a:ext cx="2824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 Domestic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12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016A3-F588-9951-271E-6EE0E43E8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5255B7-8CE6-8D79-A255-AD058053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766218"/>
            <a:ext cx="11091664" cy="1325563"/>
          </a:xfrm>
        </p:spPr>
        <p:txBody>
          <a:bodyPr/>
          <a:lstStyle/>
          <a:p>
            <a:pPr algn="ctr"/>
            <a:r>
              <a:rPr lang="en-US" altLang="ja-JP" dirty="0"/>
              <a:t>Domestic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C2AE8C-F486-96F9-B8BF-BC8AE0D5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68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EFF4B-0A70-5179-924F-631CB5B4D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A30AD4-D67A-9AE5-5DA2-B94E1F6C6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384"/>
            <a:ext cx="10515600" cy="832235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/>
              <a:t>Attempts to domestic collaboration </a:t>
            </a:r>
          </a:p>
        </p:txBody>
      </p: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692D5B40-3E0A-03F0-4E42-6AE05675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8368" y="6453335"/>
            <a:ext cx="2743200" cy="365125"/>
          </a:xfrm>
        </p:spPr>
        <p:txBody>
          <a:bodyPr/>
          <a:lstStyle/>
          <a:p>
            <a:fld id="{BA05D63F-232E-DF46-A185-E326A53763B5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2B2AE2D1-C5E3-6301-EB0A-AD4FEC0D1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0" b="5685"/>
          <a:stretch/>
        </p:blipFill>
        <p:spPr>
          <a:xfrm>
            <a:off x="1734648" y="1638414"/>
            <a:ext cx="7005593" cy="4423742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54" name="吹き出し: 折線 (枠なし) 53">
            <a:extLst>
              <a:ext uri="{FF2B5EF4-FFF2-40B4-BE49-F238E27FC236}">
                <a16:creationId xmlns:a16="http://schemas.microsoft.com/office/drawing/2014/main" id="{9F7D4093-E0AA-6C53-BC73-C2EBAADA6FF1}"/>
              </a:ext>
            </a:extLst>
          </p:cNvPr>
          <p:cNvSpPr/>
          <p:nvPr/>
        </p:nvSpPr>
        <p:spPr>
          <a:xfrm flipH="1">
            <a:off x="1946072" y="1183911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60001"/>
              <a:gd name="adj6" fmla="val -110689"/>
            </a:avLst>
          </a:prstGeom>
          <a:solidFill>
            <a:srgbClr val="FF66FF"/>
          </a:solidFill>
          <a:ln w="28575">
            <a:solidFill>
              <a:srgbClr val="FF66FF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Kyoto Univ.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25" name="吹き出し: 折線 (枠なし) 24">
            <a:extLst>
              <a:ext uri="{FF2B5EF4-FFF2-40B4-BE49-F238E27FC236}">
                <a16:creationId xmlns:a16="http://schemas.microsoft.com/office/drawing/2014/main" id="{046BA82E-3AE6-85F9-2C7A-7AB25FDECE83}"/>
              </a:ext>
            </a:extLst>
          </p:cNvPr>
          <p:cNvSpPr/>
          <p:nvPr/>
        </p:nvSpPr>
        <p:spPr>
          <a:xfrm flipH="1">
            <a:off x="1946072" y="1633982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39555"/>
              <a:gd name="adj6" fmla="val -104419"/>
            </a:avLst>
          </a:prstGeom>
          <a:solidFill>
            <a:srgbClr val="FF66FF"/>
          </a:solidFill>
          <a:ln w="28575">
            <a:solidFill>
              <a:srgbClr val="FF66FF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000"/>
              </a:lnSpc>
            </a:pPr>
            <a:r>
              <a:rPr kumimoji="1" lang="en-US" altLang="ja-JP" sz="1200" b="1" dirty="0">
                <a:solidFill>
                  <a:schemeClr val="bg1"/>
                </a:solidFill>
              </a:rPr>
              <a:t>Research Center for Nuclear Physics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26" name="吹き出し: 折線 (枠なし) 25">
            <a:extLst>
              <a:ext uri="{FF2B5EF4-FFF2-40B4-BE49-F238E27FC236}">
                <a16:creationId xmlns:a16="http://schemas.microsoft.com/office/drawing/2014/main" id="{BA668FB2-A94B-5426-24F3-1A12DBA56D9E}"/>
              </a:ext>
            </a:extLst>
          </p:cNvPr>
          <p:cNvSpPr/>
          <p:nvPr/>
        </p:nvSpPr>
        <p:spPr>
          <a:xfrm>
            <a:off x="1946072" y="2084053"/>
            <a:ext cx="1282791" cy="386619"/>
          </a:xfrm>
          <a:prstGeom prst="callout2">
            <a:avLst>
              <a:gd name="adj1" fmla="val 22916"/>
              <a:gd name="adj2" fmla="val 108315"/>
              <a:gd name="adj3" fmla="val 23357"/>
              <a:gd name="adj4" fmla="val 117565"/>
              <a:gd name="adj5" fmla="val 733890"/>
              <a:gd name="adj6" fmla="val 204635"/>
            </a:avLst>
          </a:prstGeom>
          <a:blipFill>
            <a:blip r:embed="rId3"/>
            <a:stretch>
              <a:fillRect/>
            </a:stretch>
          </a:blipFill>
          <a:ln w="28575">
            <a:solidFill>
              <a:srgbClr val="00B0F0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Osaka Univ.</a:t>
            </a:r>
          </a:p>
        </p:txBody>
      </p:sp>
      <p:sp>
        <p:nvSpPr>
          <p:cNvPr id="27" name="吹き出し: 折線 (枠なし) 26">
            <a:extLst>
              <a:ext uri="{FF2B5EF4-FFF2-40B4-BE49-F238E27FC236}">
                <a16:creationId xmlns:a16="http://schemas.microsoft.com/office/drawing/2014/main" id="{621EDA21-484F-567D-6201-CD556A4E0F07}"/>
              </a:ext>
            </a:extLst>
          </p:cNvPr>
          <p:cNvSpPr/>
          <p:nvPr/>
        </p:nvSpPr>
        <p:spPr>
          <a:xfrm flipH="1">
            <a:off x="1946072" y="2534124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44652"/>
              <a:gd name="adj6" fmla="val -105739"/>
            </a:avLst>
          </a:prstGeom>
          <a:solidFill>
            <a:srgbClr val="00B0F0"/>
          </a:solidFill>
          <a:ln w="28575">
            <a:solidFill>
              <a:srgbClr val="00B0F0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1000"/>
              </a:lnSpc>
            </a:pPr>
            <a:r>
              <a:rPr kumimoji="1" lang="en-US" altLang="ja-JP" sz="1200" b="1" dirty="0">
                <a:solidFill>
                  <a:schemeClr val="bg1"/>
                </a:solidFill>
              </a:rPr>
              <a:t>Osaka Metropolitan Univ.</a:t>
            </a:r>
          </a:p>
        </p:txBody>
      </p:sp>
      <p:sp>
        <p:nvSpPr>
          <p:cNvPr id="29" name="吹き出し: 折線 (枠なし) 28">
            <a:extLst>
              <a:ext uri="{FF2B5EF4-FFF2-40B4-BE49-F238E27FC236}">
                <a16:creationId xmlns:a16="http://schemas.microsoft.com/office/drawing/2014/main" id="{C843FF3E-BAA2-AE76-17BE-94262A1CBC1B}"/>
              </a:ext>
            </a:extLst>
          </p:cNvPr>
          <p:cNvSpPr/>
          <p:nvPr/>
        </p:nvSpPr>
        <p:spPr>
          <a:xfrm flipH="1">
            <a:off x="1946747" y="3902019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8087"/>
              <a:gd name="adj6" fmla="val -60914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8575">
            <a:solidFill>
              <a:srgbClr val="00B0F0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Okayama Univ.</a:t>
            </a:r>
          </a:p>
        </p:txBody>
      </p:sp>
      <p:sp>
        <p:nvSpPr>
          <p:cNvPr id="31" name="吹き出し: 折線 (枠なし) 30">
            <a:extLst>
              <a:ext uri="{FF2B5EF4-FFF2-40B4-BE49-F238E27FC236}">
                <a16:creationId xmlns:a16="http://schemas.microsoft.com/office/drawing/2014/main" id="{9E571932-D6A1-7EFA-DD99-C3CA4E402C2E}"/>
              </a:ext>
            </a:extLst>
          </p:cNvPr>
          <p:cNvSpPr/>
          <p:nvPr/>
        </p:nvSpPr>
        <p:spPr>
          <a:xfrm>
            <a:off x="7145739" y="4218021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8634"/>
              <a:gd name="adj6" fmla="val -104089"/>
            </a:avLst>
          </a:prstGeom>
          <a:blipFill>
            <a:blip r:embed="rId5"/>
            <a:stretch>
              <a:fillRect/>
            </a:stretch>
          </a:blip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International</a:t>
            </a:r>
            <a:r>
              <a:rPr kumimoji="1" lang="ja-JP" altLang="en-US" sz="12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Christian</a:t>
            </a:r>
            <a:r>
              <a:rPr kumimoji="1" lang="ja-JP" altLang="en-US" sz="12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Univ.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32" name="吹き出し: 折線 (枠なし) 31">
            <a:extLst>
              <a:ext uri="{FF2B5EF4-FFF2-40B4-BE49-F238E27FC236}">
                <a16:creationId xmlns:a16="http://schemas.microsoft.com/office/drawing/2014/main" id="{45651D7A-A81E-37A3-5B6E-7E984387D189}"/>
              </a:ext>
            </a:extLst>
          </p:cNvPr>
          <p:cNvSpPr/>
          <p:nvPr/>
        </p:nvSpPr>
        <p:spPr>
          <a:xfrm>
            <a:off x="7145739" y="5099161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8845"/>
              <a:gd name="adj6" fmla="val -103346"/>
            </a:avLst>
          </a:prstGeom>
          <a:solidFill>
            <a:schemeClr val="accent6"/>
          </a:solidFill>
          <a:ln w="28575">
            <a:solidFill>
              <a:schemeClr val="accent6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900"/>
              </a:lnSpc>
            </a:pPr>
            <a:r>
              <a:rPr kumimoji="1" lang="en-US" altLang="ja-JP" sz="1200" b="1" dirty="0">
                <a:solidFill>
                  <a:schemeClr val="bg1"/>
                </a:solidFill>
              </a:rPr>
              <a:t>National Museum of Japanese History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33" name="吹き出し: 折線 (枠なし) 32">
            <a:extLst>
              <a:ext uri="{FF2B5EF4-FFF2-40B4-BE49-F238E27FC236}">
                <a16:creationId xmlns:a16="http://schemas.microsoft.com/office/drawing/2014/main" id="{D79FFBEF-F528-C153-7D1A-BE7DDB76FE0D}"/>
              </a:ext>
            </a:extLst>
          </p:cNvPr>
          <p:cNvSpPr/>
          <p:nvPr/>
        </p:nvSpPr>
        <p:spPr>
          <a:xfrm>
            <a:off x="7145739" y="5539731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91352"/>
              <a:gd name="adj6" fmla="val -103841"/>
            </a:avLst>
          </a:prstGeom>
          <a:solidFill>
            <a:schemeClr val="accent6"/>
          </a:solidFill>
          <a:ln w="28575">
            <a:solidFill>
              <a:schemeClr val="accent6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900"/>
              </a:lnSpc>
            </a:pPr>
            <a:r>
              <a:rPr kumimoji="1" lang="en-US" altLang="ja-JP" sz="1200" b="1" dirty="0">
                <a:solidFill>
                  <a:schemeClr val="bg1"/>
                </a:solidFill>
              </a:rPr>
              <a:t>National Museum of Nature and Science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34" name="吹き出し: 折線 (枠なし) 33">
            <a:extLst>
              <a:ext uri="{FF2B5EF4-FFF2-40B4-BE49-F238E27FC236}">
                <a16:creationId xmlns:a16="http://schemas.microsoft.com/office/drawing/2014/main" id="{B6941E7C-77CA-7FBC-4DC4-B4DF1F1DCC24}"/>
              </a:ext>
            </a:extLst>
          </p:cNvPr>
          <p:cNvSpPr/>
          <p:nvPr/>
        </p:nvSpPr>
        <p:spPr>
          <a:xfrm>
            <a:off x="805978" y="5998809"/>
            <a:ext cx="1282791" cy="386619"/>
          </a:xfrm>
          <a:prstGeom prst="callout2">
            <a:avLst>
              <a:gd name="adj1" fmla="val 29632"/>
              <a:gd name="adj2" fmla="val 110192"/>
              <a:gd name="adj3" fmla="val 28592"/>
              <a:gd name="adj4" fmla="val 119428"/>
              <a:gd name="adj5" fmla="val -186094"/>
              <a:gd name="adj6" fmla="val 178558"/>
            </a:avLst>
          </a:prstGeom>
          <a:solidFill>
            <a:srgbClr val="FF9801"/>
          </a:solid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Saga</a:t>
            </a:r>
            <a:r>
              <a:rPr kumimoji="1" lang="ja-JP" altLang="en-US" sz="12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Univ.</a:t>
            </a:r>
          </a:p>
        </p:txBody>
      </p:sp>
      <p:sp>
        <p:nvSpPr>
          <p:cNvPr id="37" name="吹き出し: 折線 (枠なし) 36">
            <a:extLst>
              <a:ext uri="{FF2B5EF4-FFF2-40B4-BE49-F238E27FC236}">
                <a16:creationId xmlns:a16="http://schemas.microsoft.com/office/drawing/2014/main" id="{DFFE21FF-18E6-201D-A282-9D50C7F7C80E}"/>
              </a:ext>
            </a:extLst>
          </p:cNvPr>
          <p:cNvSpPr/>
          <p:nvPr/>
        </p:nvSpPr>
        <p:spPr>
          <a:xfrm>
            <a:off x="7145738" y="1079966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07543"/>
              <a:gd name="adj6" fmla="val -54902"/>
            </a:avLst>
          </a:prstGeom>
          <a:solidFill>
            <a:srgbClr val="FF9801"/>
          </a:solidFill>
          <a:ln w="28575">
            <a:solidFill>
              <a:srgbClr val="FF9801"/>
            </a:solidFill>
            <a:headEnd type="none"/>
            <a:tailEnd type="oval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 err="1">
                <a:solidFill>
                  <a:schemeClr val="bg1"/>
                </a:solidFill>
              </a:rPr>
              <a:t>Muroran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 Institute of Technology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39" name="吹き出し: 折線 (枠なし) 38">
            <a:extLst>
              <a:ext uri="{FF2B5EF4-FFF2-40B4-BE49-F238E27FC236}">
                <a16:creationId xmlns:a16="http://schemas.microsoft.com/office/drawing/2014/main" id="{7E20FD7C-3F43-0FA7-4508-79A813D767BA}"/>
              </a:ext>
            </a:extLst>
          </p:cNvPr>
          <p:cNvSpPr/>
          <p:nvPr/>
        </p:nvSpPr>
        <p:spPr>
          <a:xfrm>
            <a:off x="5404498" y="5995370"/>
            <a:ext cx="1282791" cy="386619"/>
          </a:xfrm>
          <a:prstGeom prst="callout2">
            <a:avLst>
              <a:gd name="adj1" fmla="val -29428"/>
              <a:gd name="adj2" fmla="val 15758"/>
              <a:gd name="adj3" fmla="val -26143"/>
              <a:gd name="adj4" fmla="val 15014"/>
              <a:gd name="adj5" fmla="val -303909"/>
              <a:gd name="adj6" fmla="val -4393"/>
            </a:avLst>
          </a:prstGeom>
          <a:solidFill>
            <a:srgbClr val="FF9801"/>
          </a:solid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Univ.</a:t>
            </a:r>
            <a:r>
              <a:rPr kumimoji="1" lang="ja-JP" altLang="en-US" sz="12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of</a:t>
            </a:r>
            <a:r>
              <a:rPr kumimoji="1" lang="ja-JP" altLang="en-US" sz="12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Yamanashi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42" name="吹き出し: 折線 (枠なし) 41">
            <a:extLst>
              <a:ext uri="{FF2B5EF4-FFF2-40B4-BE49-F238E27FC236}">
                <a16:creationId xmlns:a16="http://schemas.microsoft.com/office/drawing/2014/main" id="{59AB9361-B5B4-676D-D784-C920952238D8}"/>
              </a:ext>
            </a:extLst>
          </p:cNvPr>
          <p:cNvSpPr/>
          <p:nvPr/>
        </p:nvSpPr>
        <p:spPr>
          <a:xfrm>
            <a:off x="3760846" y="1082182"/>
            <a:ext cx="1282791" cy="386619"/>
          </a:xfrm>
          <a:prstGeom prst="callout2">
            <a:avLst>
              <a:gd name="adj1" fmla="val 22692"/>
              <a:gd name="adj2" fmla="val 107302"/>
              <a:gd name="adj3" fmla="val 22692"/>
              <a:gd name="adj4" fmla="val 116360"/>
              <a:gd name="adj5" fmla="val 777197"/>
              <a:gd name="adj6" fmla="val 148830"/>
            </a:avLst>
          </a:prstGeom>
          <a:solidFill>
            <a:srgbClr val="00B0F0"/>
          </a:solidFill>
          <a:ln w="28575">
            <a:solidFill>
              <a:srgbClr val="00B0F0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Niigata</a:t>
            </a:r>
            <a:r>
              <a:rPr kumimoji="1" lang="ja-JP" altLang="en-US" sz="12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Univ.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吹き出し: 折線 (枠なし) 42">
            <a:extLst>
              <a:ext uri="{FF2B5EF4-FFF2-40B4-BE49-F238E27FC236}">
                <a16:creationId xmlns:a16="http://schemas.microsoft.com/office/drawing/2014/main" id="{9F68357A-FB1F-388A-98E0-00751C74F281}"/>
              </a:ext>
            </a:extLst>
          </p:cNvPr>
          <p:cNvSpPr/>
          <p:nvPr/>
        </p:nvSpPr>
        <p:spPr>
          <a:xfrm flipH="1">
            <a:off x="1946070" y="3438698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07307"/>
              <a:gd name="adj6" fmla="val -55511"/>
            </a:avLst>
          </a:prstGeom>
          <a:solidFill>
            <a:srgbClr val="FF9801"/>
          </a:solid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bg1"/>
                </a:solidFill>
              </a:rPr>
              <a:t>Shimane Univ.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44" name="吹き出し: 折線 (枠なし) 43">
            <a:extLst>
              <a:ext uri="{FF2B5EF4-FFF2-40B4-BE49-F238E27FC236}">
                <a16:creationId xmlns:a16="http://schemas.microsoft.com/office/drawing/2014/main" id="{632D7450-E026-3AEA-9DBA-2FEC4FA83F70}"/>
              </a:ext>
            </a:extLst>
          </p:cNvPr>
          <p:cNvSpPr/>
          <p:nvPr/>
        </p:nvSpPr>
        <p:spPr>
          <a:xfrm>
            <a:off x="3760845" y="1530432"/>
            <a:ext cx="1282791" cy="386619"/>
          </a:xfrm>
          <a:prstGeom prst="callout2">
            <a:avLst>
              <a:gd name="adj1" fmla="val 17929"/>
              <a:gd name="adj2" fmla="val 107748"/>
              <a:gd name="adj3" fmla="val 17929"/>
              <a:gd name="adj4" fmla="val 115255"/>
              <a:gd name="adj5" fmla="val 823952"/>
              <a:gd name="adj6" fmla="val 152164"/>
            </a:avLst>
          </a:prstGeom>
          <a:solidFill>
            <a:srgbClr val="FF66FF"/>
          </a:solidFill>
          <a:ln w="28575">
            <a:solidFill>
              <a:srgbClr val="FF66FF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RIKEN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B10042E-9840-6C7F-E39B-224779F9D896}"/>
              </a:ext>
            </a:extLst>
          </p:cNvPr>
          <p:cNvGrpSpPr/>
          <p:nvPr/>
        </p:nvGrpSpPr>
        <p:grpSpPr>
          <a:xfrm>
            <a:off x="5561781" y="4270957"/>
            <a:ext cx="686472" cy="569812"/>
            <a:chOff x="5171557" y="4196367"/>
            <a:chExt cx="786686" cy="652995"/>
          </a:xfrm>
        </p:grpSpPr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489B0A5B-3AFE-69E5-42E7-F7E5A162F94B}"/>
                </a:ext>
              </a:extLst>
            </p:cNvPr>
            <p:cNvSpPr/>
            <p:nvPr/>
          </p:nvSpPr>
          <p:spPr>
            <a:xfrm>
              <a:off x="5171557" y="4196367"/>
              <a:ext cx="786686" cy="652995"/>
            </a:xfrm>
            <a:prstGeom prst="ellipse">
              <a:avLst/>
            </a:prstGeom>
            <a:solidFill>
              <a:srgbClr val="FFFF00">
                <a:alpha val="64000"/>
              </a:srgb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C6FFC249-6962-3FAE-3033-BB01DBF7A940}"/>
                </a:ext>
              </a:extLst>
            </p:cNvPr>
            <p:cNvGrpSpPr/>
            <p:nvPr/>
          </p:nvGrpSpPr>
          <p:grpSpPr>
            <a:xfrm>
              <a:off x="5403459" y="4375095"/>
              <a:ext cx="322883" cy="295538"/>
              <a:chOff x="5403459" y="4406244"/>
              <a:chExt cx="393158" cy="390375"/>
            </a:xfrm>
          </p:grpSpPr>
          <p:pic>
            <p:nvPicPr>
              <p:cNvPr id="49" name="Picture 21" descr="マークカラー透明">
                <a:extLst>
                  <a:ext uri="{FF2B5EF4-FFF2-40B4-BE49-F238E27FC236}">
                    <a16:creationId xmlns:a16="http://schemas.microsoft.com/office/drawing/2014/main" id="{02EE7A5F-30EC-2D84-D4C7-AD419E7D48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428037" y="4406244"/>
                <a:ext cx="344002" cy="308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A119E21C-CAF4-04DB-291F-569BD41A0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3459" y="4727029"/>
                <a:ext cx="393158" cy="69590"/>
              </a:xfrm>
              <a:prstGeom prst="rect">
                <a:avLst/>
              </a:prstGeom>
            </p:spPr>
          </p:pic>
        </p:grpSp>
      </p:grpSp>
      <p:sp>
        <p:nvSpPr>
          <p:cNvPr id="4" name="吹き出し: 折線 (枠なし) 3">
            <a:extLst>
              <a:ext uri="{FF2B5EF4-FFF2-40B4-BE49-F238E27FC236}">
                <a16:creationId xmlns:a16="http://schemas.microsoft.com/office/drawing/2014/main" id="{B907B168-A79A-9BCB-9AD0-30D888A2010B}"/>
              </a:ext>
            </a:extLst>
          </p:cNvPr>
          <p:cNvSpPr/>
          <p:nvPr/>
        </p:nvSpPr>
        <p:spPr>
          <a:xfrm flipH="1">
            <a:off x="1946071" y="713900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53204"/>
              <a:gd name="adj6" fmla="val -153704"/>
            </a:avLst>
          </a:prstGeom>
          <a:solidFill>
            <a:srgbClr val="FF66FF"/>
          </a:solidFill>
          <a:ln w="28575">
            <a:solidFill>
              <a:srgbClr val="FF66FF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Univ. of Toyama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51" name="吹き出し: 折線 (枠なし) 50">
            <a:extLst>
              <a:ext uri="{FF2B5EF4-FFF2-40B4-BE49-F238E27FC236}">
                <a16:creationId xmlns:a16="http://schemas.microsoft.com/office/drawing/2014/main" id="{DD847F44-EBD5-4297-F15E-DEE2017D357C}"/>
              </a:ext>
            </a:extLst>
          </p:cNvPr>
          <p:cNvSpPr/>
          <p:nvPr/>
        </p:nvSpPr>
        <p:spPr>
          <a:xfrm flipH="1">
            <a:off x="1946072" y="2984195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71648"/>
              <a:gd name="adj6" fmla="val -74388"/>
            </a:avLst>
          </a:prstGeom>
          <a:solidFill>
            <a:srgbClr val="FF9801"/>
          </a:solid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Spring-8</a:t>
            </a:r>
          </a:p>
        </p:txBody>
      </p:sp>
      <p:sp>
        <p:nvSpPr>
          <p:cNvPr id="52" name="吹き出し: 折線 (枠なし) 51">
            <a:extLst>
              <a:ext uri="{FF2B5EF4-FFF2-40B4-BE49-F238E27FC236}">
                <a16:creationId xmlns:a16="http://schemas.microsoft.com/office/drawing/2014/main" id="{F39ACAE0-893F-918C-8351-D807B79861C0}"/>
              </a:ext>
            </a:extLst>
          </p:cNvPr>
          <p:cNvSpPr/>
          <p:nvPr/>
        </p:nvSpPr>
        <p:spPr>
          <a:xfrm>
            <a:off x="3760846" y="1972701"/>
            <a:ext cx="1282791" cy="386619"/>
          </a:xfrm>
          <a:prstGeom prst="callout2">
            <a:avLst>
              <a:gd name="adj1" fmla="val 19571"/>
              <a:gd name="adj2" fmla="val 108490"/>
              <a:gd name="adj3" fmla="val 19571"/>
              <a:gd name="adj4" fmla="val 116492"/>
              <a:gd name="adj5" fmla="val 710350"/>
              <a:gd name="adj6" fmla="val 148864"/>
            </a:avLst>
          </a:prstGeom>
          <a:solidFill>
            <a:srgbClr val="FF9801"/>
          </a:solid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Saitama</a:t>
            </a:r>
            <a:r>
              <a:rPr kumimoji="1" lang="ja-JP" altLang="en-US" sz="12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Univ.</a:t>
            </a:r>
          </a:p>
        </p:txBody>
      </p:sp>
      <p:sp>
        <p:nvSpPr>
          <p:cNvPr id="53" name="吹き出し: 折線 (枠なし) 52">
            <a:extLst>
              <a:ext uri="{FF2B5EF4-FFF2-40B4-BE49-F238E27FC236}">
                <a16:creationId xmlns:a16="http://schemas.microsoft.com/office/drawing/2014/main" id="{E2395692-D2DA-1699-6D24-2F88E419C635}"/>
              </a:ext>
            </a:extLst>
          </p:cNvPr>
          <p:cNvSpPr/>
          <p:nvPr/>
        </p:nvSpPr>
        <p:spPr>
          <a:xfrm>
            <a:off x="7145739" y="5980300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10703"/>
              <a:gd name="adj6" fmla="val -108626"/>
            </a:avLst>
          </a:prstGeom>
          <a:solidFill>
            <a:srgbClr val="FF9801"/>
          </a:solid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900"/>
              </a:lnSpc>
            </a:pPr>
            <a:r>
              <a:rPr kumimoji="1" lang="en-US" altLang="ja-JP" sz="1200" b="1" dirty="0">
                <a:solidFill>
                  <a:schemeClr val="bg1"/>
                </a:solidFill>
              </a:rPr>
              <a:t>Showa</a:t>
            </a:r>
            <a:r>
              <a:rPr kumimoji="1" lang="ja-JP" altLang="en-US" sz="12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Pharmaceutical</a:t>
            </a:r>
            <a:r>
              <a:rPr kumimoji="1" lang="ja-JP" altLang="en-US" sz="12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Univ.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55" name="吹き出し: 折線 (枠なし) 54">
            <a:extLst>
              <a:ext uri="{FF2B5EF4-FFF2-40B4-BE49-F238E27FC236}">
                <a16:creationId xmlns:a16="http://schemas.microsoft.com/office/drawing/2014/main" id="{06A80B53-49E3-593A-C5D4-9DA398934B41}"/>
              </a:ext>
            </a:extLst>
          </p:cNvPr>
          <p:cNvSpPr/>
          <p:nvPr/>
        </p:nvSpPr>
        <p:spPr>
          <a:xfrm>
            <a:off x="7145739" y="3336881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30944"/>
              <a:gd name="adj6" fmla="val -88743"/>
            </a:avLst>
          </a:prstGeom>
          <a:blipFill>
            <a:blip r:embed="rId8"/>
            <a:stretch>
              <a:fillRect/>
            </a:stretch>
          </a:blip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Ibaraki Univ.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56" name="吹き出し: 折線 (枠なし) 55">
            <a:extLst>
              <a:ext uri="{FF2B5EF4-FFF2-40B4-BE49-F238E27FC236}">
                <a16:creationId xmlns:a16="http://schemas.microsoft.com/office/drawing/2014/main" id="{B9C32C04-D220-594F-E1A2-E6233C2FEFCD}"/>
              </a:ext>
            </a:extLst>
          </p:cNvPr>
          <p:cNvSpPr/>
          <p:nvPr/>
        </p:nvSpPr>
        <p:spPr>
          <a:xfrm>
            <a:off x="7145739" y="4658591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852"/>
              <a:gd name="adj6" fmla="val -103924"/>
            </a:avLst>
          </a:prstGeom>
          <a:solidFill>
            <a:srgbClr val="FF9801"/>
          </a:solid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Sophia Univ.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57" name="吹き出し: 折線 (枠なし) 56">
            <a:extLst>
              <a:ext uri="{FF2B5EF4-FFF2-40B4-BE49-F238E27FC236}">
                <a16:creationId xmlns:a16="http://schemas.microsoft.com/office/drawing/2014/main" id="{BFF9B4E8-8DCF-E033-E0EE-924C37FCAE94}"/>
              </a:ext>
            </a:extLst>
          </p:cNvPr>
          <p:cNvSpPr/>
          <p:nvPr/>
        </p:nvSpPr>
        <p:spPr>
          <a:xfrm>
            <a:off x="7145739" y="3777451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3605"/>
              <a:gd name="adj6" fmla="val -104254"/>
            </a:avLst>
          </a:prstGeom>
          <a:solidFill>
            <a:srgbClr val="00B0F0"/>
          </a:solidFill>
          <a:ln w="28575">
            <a:solidFill>
              <a:srgbClr val="00B0F0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Univ. of Tokyo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58" name="吹き出し: 折線 (枠なし) 57">
            <a:extLst>
              <a:ext uri="{FF2B5EF4-FFF2-40B4-BE49-F238E27FC236}">
                <a16:creationId xmlns:a16="http://schemas.microsoft.com/office/drawing/2014/main" id="{58E82D47-DB6C-12C5-CD61-2FEE833529AE}"/>
              </a:ext>
            </a:extLst>
          </p:cNvPr>
          <p:cNvSpPr/>
          <p:nvPr/>
        </p:nvSpPr>
        <p:spPr>
          <a:xfrm>
            <a:off x="3868936" y="5980300"/>
            <a:ext cx="1282791" cy="386619"/>
          </a:xfrm>
          <a:prstGeom prst="callout2">
            <a:avLst>
              <a:gd name="adj1" fmla="val -20669"/>
              <a:gd name="adj2" fmla="val 66909"/>
              <a:gd name="adj3" fmla="val -21764"/>
              <a:gd name="adj4" fmla="val 66825"/>
              <a:gd name="adj5" fmla="val -291541"/>
              <a:gd name="adj6" fmla="val 88307"/>
            </a:avLst>
          </a:prstGeom>
          <a:blipFill>
            <a:blip r:embed="rId8"/>
            <a:stretch>
              <a:fillRect/>
            </a:stretch>
          </a:blipFill>
          <a:ln w="28575">
            <a:solidFill>
              <a:srgbClr val="FF9801">
                <a:alpha val="96000"/>
              </a:srgbClr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Nagoya</a:t>
            </a:r>
            <a:r>
              <a:rPr kumimoji="1" lang="ja-JP" altLang="en-US" sz="12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Univ.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59" name="吹き出し: 折線 (枠なし) 58">
            <a:extLst>
              <a:ext uri="{FF2B5EF4-FFF2-40B4-BE49-F238E27FC236}">
                <a16:creationId xmlns:a16="http://schemas.microsoft.com/office/drawing/2014/main" id="{7DC94793-D90F-442D-C7A4-2E746972561C}"/>
              </a:ext>
            </a:extLst>
          </p:cNvPr>
          <p:cNvSpPr/>
          <p:nvPr/>
        </p:nvSpPr>
        <p:spPr>
          <a:xfrm>
            <a:off x="7145739" y="2896311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75102"/>
              <a:gd name="adj6" fmla="val -71418"/>
            </a:avLst>
          </a:prstGeom>
          <a:blipFill>
            <a:blip r:embed="rId5"/>
            <a:stretch>
              <a:fillRect/>
            </a:stretch>
          </a:blip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ts val="900"/>
              </a:lnSpc>
            </a:pPr>
            <a:r>
              <a:rPr kumimoji="1" lang="en-US" altLang="ja-JP" sz="1200" b="1" dirty="0">
                <a:solidFill>
                  <a:schemeClr val="bg1"/>
                </a:solidFill>
              </a:rPr>
              <a:t>Institute for Materials Research, Tohoku Univ.</a:t>
            </a:r>
            <a:endParaRPr kumimoji="1" lang="ja-JP" altLang="en-US" sz="1200" b="1" dirty="0">
              <a:solidFill>
                <a:schemeClr val="bg1"/>
              </a:solidFill>
            </a:endParaRPr>
          </a:p>
        </p:txBody>
      </p:sp>
      <p:sp>
        <p:nvSpPr>
          <p:cNvPr id="60" name="吹き出し: 折線 (枠なし) 59">
            <a:extLst>
              <a:ext uri="{FF2B5EF4-FFF2-40B4-BE49-F238E27FC236}">
                <a16:creationId xmlns:a16="http://schemas.microsoft.com/office/drawing/2014/main" id="{93E1F0D5-8BC9-FC21-CC3E-E3D84A277358}"/>
              </a:ext>
            </a:extLst>
          </p:cNvPr>
          <p:cNvSpPr/>
          <p:nvPr/>
        </p:nvSpPr>
        <p:spPr>
          <a:xfrm>
            <a:off x="3760846" y="2416117"/>
            <a:ext cx="1282791" cy="386619"/>
          </a:xfrm>
          <a:prstGeom prst="callout2">
            <a:avLst>
              <a:gd name="adj1" fmla="val 19571"/>
              <a:gd name="adj2" fmla="val 108490"/>
              <a:gd name="adj3" fmla="val 19571"/>
              <a:gd name="adj4" fmla="val 116492"/>
              <a:gd name="adj5" fmla="val 600306"/>
              <a:gd name="adj6" fmla="val 149112"/>
            </a:avLst>
          </a:prstGeom>
          <a:solidFill>
            <a:srgbClr val="FF9801"/>
          </a:solid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Shibaura Institute of Technology</a:t>
            </a:r>
          </a:p>
        </p:txBody>
      </p:sp>
      <p:sp>
        <p:nvSpPr>
          <p:cNvPr id="61" name="吹き出し: 折線 (枠なし) 60">
            <a:extLst>
              <a:ext uri="{FF2B5EF4-FFF2-40B4-BE49-F238E27FC236}">
                <a16:creationId xmlns:a16="http://schemas.microsoft.com/office/drawing/2014/main" id="{AC62F34E-2581-B657-96C5-F4DCFCEA5460}"/>
              </a:ext>
            </a:extLst>
          </p:cNvPr>
          <p:cNvSpPr/>
          <p:nvPr/>
        </p:nvSpPr>
        <p:spPr>
          <a:xfrm>
            <a:off x="3760846" y="2859533"/>
            <a:ext cx="1282791" cy="386619"/>
          </a:xfrm>
          <a:prstGeom prst="callout2">
            <a:avLst>
              <a:gd name="adj1" fmla="val 19571"/>
              <a:gd name="adj2" fmla="val 108490"/>
              <a:gd name="adj3" fmla="val 19571"/>
              <a:gd name="adj4" fmla="val 116492"/>
              <a:gd name="adj5" fmla="val 498475"/>
              <a:gd name="adj6" fmla="val 146388"/>
            </a:avLst>
          </a:prstGeom>
          <a:solidFill>
            <a:srgbClr val="FF9801"/>
          </a:solid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Univ. of Electro-Communications</a:t>
            </a:r>
          </a:p>
        </p:txBody>
      </p:sp>
      <p:sp>
        <p:nvSpPr>
          <p:cNvPr id="62" name="吹き出し: 折線 (枠なし) 61">
            <a:extLst>
              <a:ext uri="{FF2B5EF4-FFF2-40B4-BE49-F238E27FC236}">
                <a16:creationId xmlns:a16="http://schemas.microsoft.com/office/drawing/2014/main" id="{095D6BC9-7D57-FB7C-4B0E-0CFE9ADBE3AC}"/>
              </a:ext>
            </a:extLst>
          </p:cNvPr>
          <p:cNvSpPr/>
          <p:nvPr/>
        </p:nvSpPr>
        <p:spPr>
          <a:xfrm>
            <a:off x="3760846" y="3302949"/>
            <a:ext cx="1282791" cy="386619"/>
          </a:xfrm>
          <a:prstGeom prst="callout2">
            <a:avLst>
              <a:gd name="adj1" fmla="val 19571"/>
              <a:gd name="adj2" fmla="val 108490"/>
              <a:gd name="adj3" fmla="val 19571"/>
              <a:gd name="adj4" fmla="val 116492"/>
              <a:gd name="adj5" fmla="val 382682"/>
              <a:gd name="adj6" fmla="val 146884"/>
            </a:avLst>
          </a:prstGeom>
          <a:solidFill>
            <a:srgbClr val="FF9801"/>
          </a:solidFill>
          <a:ln w="28575">
            <a:solidFill>
              <a:srgbClr val="FF9801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Kitasato</a:t>
            </a:r>
            <a:r>
              <a:rPr kumimoji="1" lang="ja-JP" altLang="en-US" sz="12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200" b="1" dirty="0">
                <a:solidFill>
                  <a:schemeClr val="bg1"/>
                </a:solidFill>
              </a:rPr>
              <a:t>Univ.</a:t>
            </a:r>
          </a:p>
        </p:txBody>
      </p: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79686776-2B83-F9AC-D70A-A81CBEBD06E6}"/>
              </a:ext>
            </a:extLst>
          </p:cNvPr>
          <p:cNvGrpSpPr/>
          <p:nvPr/>
        </p:nvGrpSpPr>
        <p:grpSpPr>
          <a:xfrm>
            <a:off x="8880475" y="1007179"/>
            <a:ext cx="2721273" cy="954107"/>
            <a:chOff x="7931882" y="840113"/>
            <a:chExt cx="1279507" cy="954107"/>
          </a:xfrm>
        </p:grpSpPr>
        <p:sp>
          <p:nvSpPr>
            <p:cNvPr id="7168" name="正方形/長方形 7167">
              <a:extLst>
                <a:ext uri="{FF2B5EF4-FFF2-40B4-BE49-F238E27FC236}">
                  <a16:creationId xmlns:a16="http://schemas.microsoft.com/office/drawing/2014/main" id="{7994FA60-2170-D350-BB56-579AA0E485A0}"/>
                </a:ext>
              </a:extLst>
            </p:cNvPr>
            <p:cNvSpPr/>
            <p:nvPr/>
          </p:nvSpPr>
          <p:spPr>
            <a:xfrm rot="10800000">
              <a:off x="7931882" y="923186"/>
              <a:ext cx="108000" cy="108000"/>
            </a:xfrm>
            <a:prstGeom prst="rect">
              <a:avLst/>
            </a:prstGeom>
            <a:solidFill>
              <a:schemeClr val="accent6"/>
            </a:solidFill>
            <a:ln w="28575">
              <a:noFill/>
              <a:tailEnd type="oval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169" name="テキスト ボックス 7168">
              <a:extLst>
                <a:ext uri="{FF2B5EF4-FFF2-40B4-BE49-F238E27FC236}">
                  <a16:creationId xmlns:a16="http://schemas.microsoft.com/office/drawing/2014/main" id="{4A4FD9EE-E0DD-83A2-DC89-D419048F7C03}"/>
                </a:ext>
              </a:extLst>
            </p:cNvPr>
            <p:cNvSpPr txBox="1"/>
            <p:nvPr/>
          </p:nvSpPr>
          <p:spPr>
            <a:xfrm>
              <a:off x="8044913" y="840113"/>
              <a:ext cx="11664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Integration of arts and sciences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Fundamental Physics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mSR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Equipment Development</a:t>
              </a:r>
            </a:p>
          </p:txBody>
        </p:sp>
        <p:sp>
          <p:nvSpPr>
            <p:cNvPr id="7170" name="正方形/長方形 7169">
              <a:extLst>
                <a:ext uri="{FF2B5EF4-FFF2-40B4-BE49-F238E27FC236}">
                  <a16:creationId xmlns:a16="http://schemas.microsoft.com/office/drawing/2014/main" id="{C519BCDB-DDEF-1EB2-C76C-1C4E3A77973C}"/>
                </a:ext>
              </a:extLst>
            </p:cNvPr>
            <p:cNvSpPr/>
            <p:nvPr/>
          </p:nvSpPr>
          <p:spPr>
            <a:xfrm rot="10800000">
              <a:off x="7931882" y="1143993"/>
              <a:ext cx="108000" cy="108000"/>
            </a:xfrm>
            <a:prstGeom prst="rect">
              <a:avLst/>
            </a:prstGeom>
            <a:solidFill>
              <a:srgbClr val="00B0F0"/>
            </a:solidFill>
            <a:ln w="28575">
              <a:noFill/>
              <a:tailEnd type="oval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172" name="正方形/長方形 7171">
              <a:extLst>
                <a:ext uri="{FF2B5EF4-FFF2-40B4-BE49-F238E27FC236}">
                  <a16:creationId xmlns:a16="http://schemas.microsoft.com/office/drawing/2014/main" id="{3702553B-BC3D-320D-3712-A471C9178955}"/>
                </a:ext>
              </a:extLst>
            </p:cNvPr>
            <p:cNvSpPr/>
            <p:nvPr/>
          </p:nvSpPr>
          <p:spPr>
            <a:xfrm rot="10800000">
              <a:off x="7931882" y="1364800"/>
              <a:ext cx="108000" cy="108000"/>
            </a:xfrm>
            <a:prstGeom prst="rect">
              <a:avLst/>
            </a:prstGeom>
            <a:solidFill>
              <a:srgbClr val="FF9801"/>
            </a:solidFill>
            <a:ln w="28575">
              <a:noFill/>
              <a:tailEnd type="oval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173" name="正方形/長方形 7172">
              <a:extLst>
                <a:ext uri="{FF2B5EF4-FFF2-40B4-BE49-F238E27FC236}">
                  <a16:creationId xmlns:a16="http://schemas.microsoft.com/office/drawing/2014/main" id="{1879C8E8-AF7A-6C39-D407-C6906739A081}"/>
                </a:ext>
              </a:extLst>
            </p:cNvPr>
            <p:cNvSpPr/>
            <p:nvPr/>
          </p:nvSpPr>
          <p:spPr>
            <a:xfrm rot="10800000">
              <a:off x="7931882" y="1585607"/>
              <a:ext cx="108000" cy="108000"/>
            </a:xfrm>
            <a:prstGeom prst="rect">
              <a:avLst/>
            </a:prstGeom>
            <a:solidFill>
              <a:srgbClr val="FF66FF"/>
            </a:solidFill>
            <a:ln w="28575">
              <a:noFill/>
              <a:tailEnd type="oval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175" name="テキスト ボックス 7174">
            <a:extLst>
              <a:ext uri="{FF2B5EF4-FFF2-40B4-BE49-F238E27FC236}">
                <a16:creationId xmlns:a16="http://schemas.microsoft.com/office/drawing/2014/main" id="{E8E8866F-A0A7-5587-D9E8-9936E9A1D397}"/>
              </a:ext>
            </a:extLst>
          </p:cNvPr>
          <p:cNvSpPr txBox="1"/>
          <p:nvPr/>
        </p:nvSpPr>
        <p:spPr>
          <a:xfrm>
            <a:off x="8849606" y="2427491"/>
            <a:ext cx="2783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Participants of </a:t>
            </a:r>
            <a:r>
              <a:rPr kumimoji="1" lang="en-US" altLang="ja-JP" dirty="0" err="1"/>
              <a:t>mSR</a:t>
            </a:r>
            <a:r>
              <a:rPr kumimoji="1" lang="en-US" altLang="ja-JP" dirty="0"/>
              <a:t> Rotating Lectures</a:t>
            </a:r>
          </a:p>
        </p:txBody>
      </p:sp>
      <p:grpSp>
        <p:nvGrpSpPr>
          <p:cNvPr id="7182" name="グループ化 7181">
            <a:extLst>
              <a:ext uri="{FF2B5EF4-FFF2-40B4-BE49-F238E27FC236}">
                <a16:creationId xmlns:a16="http://schemas.microsoft.com/office/drawing/2014/main" id="{96294D8F-078D-3DA1-8407-67ACB0937148}"/>
              </a:ext>
            </a:extLst>
          </p:cNvPr>
          <p:cNvGrpSpPr/>
          <p:nvPr/>
        </p:nvGrpSpPr>
        <p:grpSpPr>
          <a:xfrm>
            <a:off x="9248357" y="3181561"/>
            <a:ext cx="1985508" cy="1903623"/>
            <a:chOff x="9462133" y="3181561"/>
            <a:chExt cx="1985508" cy="1903623"/>
          </a:xfrm>
        </p:grpSpPr>
        <p:pic>
          <p:nvPicPr>
            <p:cNvPr id="7174" name="図 7173">
              <a:extLst>
                <a:ext uri="{FF2B5EF4-FFF2-40B4-BE49-F238E27FC236}">
                  <a16:creationId xmlns:a16="http://schemas.microsoft.com/office/drawing/2014/main" id="{6C145CA3-672A-17D5-4AA9-4D3EBA126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3881" t="4872" r="22733" b="5346"/>
            <a:stretch/>
          </p:blipFill>
          <p:spPr>
            <a:xfrm>
              <a:off x="9462133" y="3181561"/>
              <a:ext cx="1985508" cy="1903623"/>
            </a:xfrm>
            <a:prstGeom prst="rect">
              <a:avLst/>
            </a:prstGeom>
          </p:spPr>
        </p:pic>
        <p:sp>
          <p:nvSpPr>
            <p:cNvPr id="7179" name="楕円 7178">
              <a:extLst>
                <a:ext uri="{FF2B5EF4-FFF2-40B4-BE49-F238E27FC236}">
                  <a16:creationId xmlns:a16="http://schemas.microsoft.com/office/drawing/2014/main" id="{6E0D2B69-9AB1-AFEB-DB76-46A8DE1B4815}"/>
                </a:ext>
              </a:extLst>
            </p:cNvPr>
            <p:cNvSpPr/>
            <p:nvPr/>
          </p:nvSpPr>
          <p:spPr>
            <a:xfrm>
              <a:off x="10501927" y="3578192"/>
              <a:ext cx="589416" cy="282856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80" name="楕円 7179">
              <a:extLst>
                <a:ext uri="{FF2B5EF4-FFF2-40B4-BE49-F238E27FC236}">
                  <a16:creationId xmlns:a16="http://schemas.microsoft.com/office/drawing/2014/main" id="{D5E3EBC7-8AF1-47B4-8009-A51FEAE87D23}"/>
                </a:ext>
              </a:extLst>
            </p:cNvPr>
            <p:cNvSpPr/>
            <p:nvPr/>
          </p:nvSpPr>
          <p:spPr>
            <a:xfrm>
              <a:off x="10560496" y="4034642"/>
              <a:ext cx="720000" cy="479453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81" name="楕円 7180">
              <a:extLst>
                <a:ext uri="{FF2B5EF4-FFF2-40B4-BE49-F238E27FC236}">
                  <a16:creationId xmlns:a16="http://schemas.microsoft.com/office/drawing/2014/main" id="{80C99915-3A47-AB9C-AA71-4BF58DF05F09}"/>
                </a:ext>
              </a:extLst>
            </p:cNvPr>
            <p:cNvSpPr/>
            <p:nvPr/>
          </p:nvSpPr>
          <p:spPr>
            <a:xfrm>
              <a:off x="9707670" y="3983157"/>
              <a:ext cx="720000" cy="479453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76" name="テキスト ボックス 7175">
              <a:extLst>
                <a:ext uri="{FF2B5EF4-FFF2-40B4-BE49-F238E27FC236}">
                  <a16:creationId xmlns:a16="http://schemas.microsoft.com/office/drawing/2014/main" id="{D4E693C4-266D-CCF2-DABB-E65E61BB5266}"/>
                </a:ext>
              </a:extLst>
            </p:cNvPr>
            <p:cNvSpPr txBox="1"/>
            <p:nvPr/>
          </p:nvSpPr>
          <p:spPr>
            <a:xfrm>
              <a:off x="10486728" y="3586738"/>
              <a:ext cx="595041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kumimoji="1" lang="en-US" altLang="ja-JP" sz="1050" b="1" dirty="0">
                  <a:solidFill>
                    <a:schemeClr val="bg1"/>
                  </a:solidFill>
                </a:rPr>
                <a:t>Students</a:t>
              </a:r>
            </a:p>
            <a:p>
              <a:pPr algn="ctr"/>
              <a:r>
                <a:rPr kumimoji="1" lang="en-US" altLang="ja-JP" sz="1050" b="1" dirty="0">
                  <a:solidFill>
                    <a:schemeClr val="bg1"/>
                  </a:solidFill>
                </a:rPr>
                <a:t> 7</a:t>
              </a:r>
              <a:endParaRPr kumimoji="1" lang="ja-JP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7177" name="テキスト ボックス 7176">
              <a:extLst>
                <a:ext uri="{FF2B5EF4-FFF2-40B4-BE49-F238E27FC236}">
                  <a16:creationId xmlns:a16="http://schemas.microsoft.com/office/drawing/2014/main" id="{B30838AB-CBC6-138A-30E5-CB51AFADB3E9}"/>
                </a:ext>
              </a:extLst>
            </p:cNvPr>
            <p:cNvSpPr txBox="1"/>
            <p:nvPr/>
          </p:nvSpPr>
          <p:spPr>
            <a:xfrm>
              <a:off x="10610801" y="4126860"/>
              <a:ext cx="720000" cy="4847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ja-JP" sz="1050" b="1" dirty="0">
                  <a:solidFill>
                    <a:schemeClr val="bg1"/>
                  </a:solidFill>
                </a:rPr>
                <a:t>Graduate </a:t>
              </a:r>
              <a:r>
                <a:rPr kumimoji="1" lang="en-US" altLang="ja-JP" sz="1050" b="1" dirty="0">
                  <a:solidFill>
                    <a:schemeClr val="bg1"/>
                  </a:solidFill>
                </a:rPr>
                <a:t>Students</a:t>
              </a:r>
            </a:p>
            <a:p>
              <a:pPr algn="ctr"/>
              <a:r>
                <a:rPr kumimoji="1" lang="en-US" altLang="ja-JP" sz="1050" b="1" dirty="0">
                  <a:solidFill>
                    <a:schemeClr val="bg1"/>
                  </a:solidFill>
                </a:rPr>
                <a:t>11</a:t>
              </a:r>
              <a:endParaRPr kumimoji="1" lang="ja-JP" alt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7178" name="テキスト ボックス 7177">
              <a:extLst>
                <a:ext uri="{FF2B5EF4-FFF2-40B4-BE49-F238E27FC236}">
                  <a16:creationId xmlns:a16="http://schemas.microsoft.com/office/drawing/2014/main" id="{EDE69988-5AE4-4C20-72A2-353C9135F0D0}"/>
                </a:ext>
              </a:extLst>
            </p:cNvPr>
            <p:cNvSpPr txBox="1"/>
            <p:nvPr/>
          </p:nvSpPr>
          <p:spPr>
            <a:xfrm>
              <a:off x="9696400" y="4113947"/>
              <a:ext cx="72000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kumimoji="1" lang="en-US" altLang="ja-JP" sz="1050" b="1" dirty="0">
                  <a:solidFill>
                    <a:schemeClr val="bg1"/>
                  </a:solidFill>
                </a:rPr>
                <a:t>Staff, etc.</a:t>
              </a:r>
            </a:p>
            <a:p>
              <a:pPr algn="ctr"/>
              <a:r>
                <a:rPr kumimoji="1" lang="en-US" altLang="ja-JP" sz="1050" b="1" dirty="0">
                  <a:solidFill>
                    <a:schemeClr val="bg1"/>
                  </a:solidFill>
                </a:rPr>
                <a:t>24</a:t>
              </a:r>
              <a:endParaRPr kumimoji="1" lang="ja-JP" altLang="en-US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吹き出し: 折線 (枠なし) 4">
            <a:extLst>
              <a:ext uri="{FF2B5EF4-FFF2-40B4-BE49-F238E27FC236}">
                <a16:creationId xmlns:a16="http://schemas.microsoft.com/office/drawing/2014/main" id="{2827FA69-D82A-45E8-E1C3-D1C7F621E603}"/>
              </a:ext>
            </a:extLst>
          </p:cNvPr>
          <p:cNvSpPr/>
          <p:nvPr/>
        </p:nvSpPr>
        <p:spPr>
          <a:xfrm flipH="1">
            <a:off x="805978" y="5530080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6481"/>
              <a:gd name="adj6" fmla="val -73336"/>
            </a:avLst>
          </a:prstGeom>
          <a:solidFill>
            <a:srgbClr val="00B0F0"/>
          </a:solidFill>
          <a:ln w="28575">
            <a:solidFill>
              <a:srgbClr val="00B0F0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Kyushu Univ.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2A0E87E-8BA7-A8A8-0259-38B3EA276D27}"/>
              </a:ext>
            </a:extLst>
          </p:cNvPr>
          <p:cNvGrpSpPr/>
          <p:nvPr/>
        </p:nvGrpSpPr>
        <p:grpSpPr>
          <a:xfrm>
            <a:off x="4215163" y="7199911"/>
            <a:ext cx="1865225" cy="438087"/>
            <a:chOff x="4397153" y="7136064"/>
            <a:chExt cx="1451745" cy="438087"/>
          </a:xfrm>
        </p:grpSpPr>
        <p:sp>
          <p:nvSpPr>
            <p:cNvPr id="6" name="平行四辺形 5">
              <a:extLst>
                <a:ext uri="{FF2B5EF4-FFF2-40B4-BE49-F238E27FC236}">
                  <a16:creationId xmlns:a16="http://schemas.microsoft.com/office/drawing/2014/main" id="{16E562AC-D186-63A2-554F-04D40B519742}"/>
                </a:ext>
              </a:extLst>
            </p:cNvPr>
            <p:cNvSpPr/>
            <p:nvPr/>
          </p:nvSpPr>
          <p:spPr>
            <a:xfrm>
              <a:off x="5060156" y="7136064"/>
              <a:ext cx="788742" cy="438087"/>
            </a:xfrm>
            <a:custGeom>
              <a:avLst/>
              <a:gdLst>
                <a:gd name="connsiteX0" fmla="*/ 0 w 1006853"/>
                <a:gd name="connsiteY0" fmla="*/ 438087 h 438087"/>
                <a:gd name="connsiteX1" fmla="*/ 135281 w 1006853"/>
                <a:gd name="connsiteY1" fmla="*/ 0 h 438087"/>
                <a:gd name="connsiteX2" fmla="*/ 1006853 w 1006853"/>
                <a:gd name="connsiteY2" fmla="*/ 0 h 438087"/>
                <a:gd name="connsiteX3" fmla="*/ 871572 w 1006853"/>
                <a:gd name="connsiteY3" fmla="*/ 438087 h 438087"/>
                <a:gd name="connsiteX4" fmla="*/ 0 w 1006853"/>
                <a:gd name="connsiteY4" fmla="*/ 438087 h 438087"/>
                <a:gd name="connsiteX0" fmla="*/ 0 w 1006853"/>
                <a:gd name="connsiteY0" fmla="*/ 438087 h 457137"/>
                <a:gd name="connsiteX1" fmla="*/ 135281 w 1006853"/>
                <a:gd name="connsiteY1" fmla="*/ 0 h 457137"/>
                <a:gd name="connsiteX2" fmla="*/ 1006853 w 1006853"/>
                <a:gd name="connsiteY2" fmla="*/ 0 h 457137"/>
                <a:gd name="connsiteX3" fmla="*/ 992222 w 1006853"/>
                <a:gd name="connsiteY3" fmla="*/ 457137 h 457137"/>
                <a:gd name="connsiteX4" fmla="*/ 0 w 1006853"/>
                <a:gd name="connsiteY4" fmla="*/ 438087 h 457137"/>
                <a:gd name="connsiteX0" fmla="*/ 0 w 1006853"/>
                <a:gd name="connsiteY0" fmla="*/ 438087 h 444437"/>
                <a:gd name="connsiteX1" fmla="*/ 135281 w 1006853"/>
                <a:gd name="connsiteY1" fmla="*/ 0 h 444437"/>
                <a:gd name="connsiteX2" fmla="*/ 1006853 w 1006853"/>
                <a:gd name="connsiteY2" fmla="*/ 0 h 444437"/>
                <a:gd name="connsiteX3" fmla="*/ 992222 w 1006853"/>
                <a:gd name="connsiteY3" fmla="*/ 444437 h 444437"/>
                <a:gd name="connsiteX4" fmla="*/ 0 w 1006853"/>
                <a:gd name="connsiteY4" fmla="*/ 438087 h 444437"/>
                <a:gd name="connsiteX0" fmla="*/ 0 w 1013389"/>
                <a:gd name="connsiteY0" fmla="*/ 438087 h 438087"/>
                <a:gd name="connsiteX1" fmla="*/ 135281 w 1013389"/>
                <a:gd name="connsiteY1" fmla="*/ 0 h 438087"/>
                <a:gd name="connsiteX2" fmla="*/ 1006853 w 1013389"/>
                <a:gd name="connsiteY2" fmla="*/ 0 h 438087"/>
                <a:gd name="connsiteX3" fmla="*/ 1013389 w 1013389"/>
                <a:gd name="connsiteY3" fmla="*/ 435971 h 438087"/>
                <a:gd name="connsiteX4" fmla="*/ 0 w 1013389"/>
                <a:gd name="connsiteY4" fmla="*/ 438087 h 43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389" h="438087">
                  <a:moveTo>
                    <a:pt x="0" y="438087"/>
                  </a:moveTo>
                  <a:lnTo>
                    <a:pt x="135281" y="0"/>
                  </a:lnTo>
                  <a:lnTo>
                    <a:pt x="1006853" y="0"/>
                  </a:lnTo>
                  <a:cubicBezTo>
                    <a:pt x="1009032" y="145324"/>
                    <a:pt x="1011210" y="290647"/>
                    <a:pt x="1013389" y="435971"/>
                  </a:cubicBezTo>
                  <a:lnTo>
                    <a:pt x="0" y="438087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平行四辺形 7">
              <a:extLst>
                <a:ext uri="{FF2B5EF4-FFF2-40B4-BE49-F238E27FC236}">
                  <a16:creationId xmlns:a16="http://schemas.microsoft.com/office/drawing/2014/main" id="{4E0EDA2A-D415-EC4B-61F5-2CF926D051AC}"/>
                </a:ext>
              </a:extLst>
            </p:cNvPr>
            <p:cNvSpPr/>
            <p:nvPr/>
          </p:nvSpPr>
          <p:spPr>
            <a:xfrm>
              <a:off x="4397153" y="7136064"/>
              <a:ext cx="788742" cy="438087"/>
            </a:xfrm>
            <a:custGeom>
              <a:avLst/>
              <a:gdLst>
                <a:gd name="connsiteX0" fmla="*/ 0 w 1006853"/>
                <a:gd name="connsiteY0" fmla="*/ 438087 h 438087"/>
                <a:gd name="connsiteX1" fmla="*/ 135281 w 1006853"/>
                <a:gd name="connsiteY1" fmla="*/ 0 h 438087"/>
                <a:gd name="connsiteX2" fmla="*/ 1006853 w 1006853"/>
                <a:gd name="connsiteY2" fmla="*/ 0 h 438087"/>
                <a:gd name="connsiteX3" fmla="*/ 871572 w 1006853"/>
                <a:gd name="connsiteY3" fmla="*/ 438087 h 438087"/>
                <a:gd name="connsiteX4" fmla="*/ 0 w 1006853"/>
                <a:gd name="connsiteY4" fmla="*/ 438087 h 438087"/>
                <a:gd name="connsiteX0" fmla="*/ 0 w 1006853"/>
                <a:gd name="connsiteY0" fmla="*/ 438087 h 438087"/>
                <a:gd name="connsiteX1" fmla="*/ 8281 w 1006853"/>
                <a:gd name="connsiteY1" fmla="*/ 0 h 438087"/>
                <a:gd name="connsiteX2" fmla="*/ 1006853 w 1006853"/>
                <a:gd name="connsiteY2" fmla="*/ 0 h 438087"/>
                <a:gd name="connsiteX3" fmla="*/ 871572 w 1006853"/>
                <a:gd name="connsiteY3" fmla="*/ 438087 h 438087"/>
                <a:gd name="connsiteX4" fmla="*/ 0 w 1006853"/>
                <a:gd name="connsiteY4" fmla="*/ 438087 h 438087"/>
                <a:gd name="connsiteX0" fmla="*/ 12886 w 1019739"/>
                <a:gd name="connsiteY0" fmla="*/ 438087 h 438087"/>
                <a:gd name="connsiteX1" fmla="*/ 0 w 1019739"/>
                <a:gd name="connsiteY1" fmla="*/ 0 h 438087"/>
                <a:gd name="connsiteX2" fmla="*/ 1019739 w 1019739"/>
                <a:gd name="connsiteY2" fmla="*/ 0 h 438087"/>
                <a:gd name="connsiteX3" fmla="*/ 884458 w 1019739"/>
                <a:gd name="connsiteY3" fmla="*/ 438087 h 438087"/>
                <a:gd name="connsiteX4" fmla="*/ 12886 w 1019739"/>
                <a:gd name="connsiteY4" fmla="*/ 438087 h 438087"/>
                <a:gd name="connsiteX0" fmla="*/ 6536 w 1013389"/>
                <a:gd name="connsiteY0" fmla="*/ 438087 h 438087"/>
                <a:gd name="connsiteX1" fmla="*/ 0 w 1013389"/>
                <a:gd name="connsiteY1" fmla="*/ 0 h 438087"/>
                <a:gd name="connsiteX2" fmla="*/ 1013389 w 1013389"/>
                <a:gd name="connsiteY2" fmla="*/ 0 h 438087"/>
                <a:gd name="connsiteX3" fmla="*/ 878108 w 1013389"/>
                <a:gd name="connsiteY3" fmla="*/ 438087 h 438087"/>
                <a:gd name="connsiteX4" fmla="*/ 6536 w 1013389"/>
                <a:gd name="connsiteY4" fmla="*/ 438087 h 43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389" h="438087">
                  <a:moveTo>
                    <a:pt x="6536" y="438087"/>
                  </a:moveTo>
                  <a:cubicBezTo>
                    <a:pt x="4357" y="292058"/>
                    <a:pt x="2179" y="146029"/>
                    <a:pt x="0" y="0"/>
                  </a:cubicBezTo>
                  <a:lnTo>
                    <a:pt x="1013389" y="0"/>
                  </a:lnTo>
                  <a:lnTo>
                    <a:pt x="878108" y="438087"/>
                  </a:lnTo>
                  <a:lnTo>
                    <a:pt x="6536" y="438087"/>
                  </a:lnTo>
                  <a:close/>
                </a:path>
              </a:pathLst>
            </a:custGeom>
            <a:solidFill>
              <a:srgbClr val="70AD47"/>
            </a:solidFill>
            <a:ln>
              <a:solidFill>
                <a:srgbClr val="70AD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4FFFEF5-D763-F35F-010F-8A33EC9C1C31}"/>
              </a:ext>
            </a:extLst>
          </p:cNvPr>
          <p:cNvGrpSpPr/>
          <p:nvPr/>
        </p:nvGrpSpPr>
        <p:grpSpPr>
          <a:xfrm>
            <a:off x="2133254" y="7229489"/>
            <a:ext cx="1860993" cy="438087"/>
            <a:chOff x="4400447" y="7136064"/>
            <a:chExt cx="1448451" cy="438087"/>
          </a:xfrm>
        </p:grpSpPr>
        <p:sp>
          <p:nvSpPr>
            <p:cNvPr id="14" name="平行四辺形 5">
              <a:extLst>
                <a:ext uri="{FF2B5EF4-FFF2-40B4-BE49-F238E27FC236}">
                  <a16:creationId xmlns:a16="http://schemas.microsoft.com/office/drawing/2014/main" id="{53BA49A7-AEC5-DDD8-4914-B96CEE33146C}"/>
                </a:ext>
              </a:extLst>
            </p:cNvPr>
            <p:cNvSpPr/>
            <p:nvPr/>
          </p:nvSpPr>
          <p:spPr>
            <a:xfrm>
              <a:off x="5060156" y="7136064"/>
              <a:ext cx="788742" cy="438087"/>
            </a:xfrm>
            <a:custGeom>
              <a:avLst/>
              <a:gdLst>
                <a:gd name="connsiteX0" fmla="*/ 0 w 1006853"/>
                <a:gd name="connsiteY0" fmla="*/ 438087 h 438087"/>
                <a:gd name="connsiteX1" fmla="*/ 135281 w 1006853"/>
                <a:gd name="connsiteY1" fmla="*/ 0 h 438087"/>
                <a:gd name="connsiteX2" fmla="*/ 1006853 w 1006853"/>
                <a:gd name="connsiteY2" fmla="*/ 0 h 438087"/>
                <a:gd name="connsiteX3" fmla="*/ 871572 w 1006853"/>
                <a:gd name="connsiteY3" fmla="*/ 438087 h 438087"/>
                <a:gd name="connsiteX4" fmla="*/ 0 w 1006853"/>
                <a:gd name="connsiteY4" fmla="*/ 438087 h 438087"/>
                <a:gd name="connsiteX0" fmla="*/ 0 w 1006853"/>
                <a:gd name="connsiteY0" fmla="*/ 438087 h 457137"/>
                <a:gd name="connsiteX1" fmla="*/ 135281 w 1006853"/>
                <a:gd name="connsiteY1" fmla="*/ 0 h 457137"/>
                <a:gd name="connsiteX2" fmla="*/ 1006853 w 1006853"/>
                <a:gd name="connsiteY2" fmla="*/ 0 h 457137"/>
                <a:gd name="connsiteX3" fmla="*/ 992222 w 1006853"/>
                <a:gd name="connsiteY3" fmla="*/ 457137 h 457137"/>
                <a:gd name="connsiteX4" fmla="*/ 0 w 1006853"/>
                <a:gd name="connsiteY4" fmla="*/ 438087 h 457137"/>
                <a:gd name="connsiteX0" fmla="*/ 0 w 1006853"/>
                <a:gd name="connsiteY0" fmla="*/ 438087 h 444437"/>
                <a:gd name="connsiteX1" fmla="*/ 135281 w 1006853"/>
                <a:gd name="connsiteY1" fmla="*/ 0 h 444437"/>
                <a:gd name="connsiteX2" fmla="*/ 1006853 w 1006853"/>
                <a:gd name="connsiteY2" fmla="*/ 0 h 444437"/>
                <a:gd name="connsiteX3" fmla="*/ 992222 w 1006853"/>
                <a:gd name="connsiteY3" fmla="*/ 444437 h 444437"/>
                <a:gd name="connsiteX4" fmla="*/ 0 w 1006853"/>
                <a:gd name="connsiteY4" fmla="*/ 438087 h 444437"/>
                <a:gd name="connsiteX0" fmla="*/ 0 w 1013389"/>
                <a:gd name="connsiteY0" fmla="*/ 438087 h 438087"/>
                <a:gd name="connsiteX1" fmla="*/ 135281 w 1013389"/>
                <a:gd name="connsiteY1" fmla="*/ 0 h 438087"/>
                <a:gd name="connsiteX2" fmla="*/ 1006853 w 1013389"/>
                <a:gd name="connsiteY2" fmla="*/ 0 h 438087"/>
                <a:gd name="connsiteX3" fmla="*/ 1013389 w 1013389"/>
                <a:gd name="connsiteY3" fmla="*/ 435971 h 438087"/>
                <a:gd name="connsiteX4" fmla="*/ 0 w 1013389"/>
                <a:gd name="connsiteY4" fmla="*/ 438087 h 43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389" h="438087">
                  <a:moveTo>
                    <a:pt x="0" y="438087"/>
                  </a:moveTo>
                  <a:lnTo>
                    <a:pt x="135281" y="0"/>
                  </a:lnTo>
                  <a:lnTo>
                    <a:pt x="1006853" y="0"/>
                  </a:lnTo>
                  <a:cubicBezTo>
                    <a:pt x="1009032" y="145324"/>
                    <a:pt x="1011210" y="290647"/>
                    <a:pt x="1013389" y="435971"/>
                  </a:cubicBezTo>
                  <a:lnTo>
                    <a:pt x="0" y="438087"/>
                  </a:lnTo>
                  <a:close/>
                </a:path>
              </a:pathLst>
            </a:cu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平行四辺形 7">
              <a:extLst>
                <a:ext uri="{FF2B5EF4-FFF2-40B4-BE49-F238E27FC236}">
                  <a16:creationId xmlns:a16="http://schemas.microsoft.com/office/drawing/2014/main" id="{593B170F-2ADE-7FA6-E34D-3E09A16A1377}"/>
                </a:ext>
              </a:extLst>
            </p:cNvPr>
            <p:cNvSpPr/>
            <p:nvPr/>
          </p:nvSpPr>
          <p:spPr>
            <a:xfrm>
              <a:off x="4400447" y="7136064"/>
              <a:ext cx="785447" cy="438087"/>
            </a:xfrm>
            <a:custGeom>
              <a:avLst/>
              <a:gdLst>
                <a:gd name="connsiteX0" fmla="*/ 0 w 1006853"/>
                <a:gd name="connsiteY0" fmla="*/ 438087 h 438087"/>
                <a:gd name="connsiteX1" fmla="*/ 135281 w 1006853"/>
                <a:gd name="connsiteY1" fmla="*/ 0 h 438087"/>
                <a:gd name="connsiteX2" fmla="*/ 1006853 w 1006853"/>
                <a:gd name="connsiteY2" fmla="*/ 0 h 438087"/>
                <a:gd name="connsiteX3" fmla="*/ 871572 w 1006853"/>
                <a:gd name="connsiteY3" fmla="*/ 438087 h 438087"/>
                <a:gd name="connsiteX4" fmla="*/ 0 w 1006853"/>
                <a:gd name="connsiteY4" fmla="*/ 438087 h 438087"/>
                <a:gd name="connsiteX0" fmla="*/ 0 w 1006853"/>
                <a:gd name="connsiteY0" fmla="*/ 438087 h 438087"/>
                <a:gd name="connsiteX1" fmla="*/ 8281 w 1006853"/>
                <a:gd name="connsiteY1" fmla="*/ 0 h 438087"/>
                <a:gd name="connsiteX2" fmla="*/ 1006853 w 1006853"/>
                <a:gd name="connsiteY2" fmla="*/ 0 h 438087"/>
                <a:gd name="connsiteX3" fmla="*/ 871572 w 1006853"/>
                <a:gd name="connsiteY3" fmla="*/ 438087 h 438087"/>
                <a:gd name="connsiteX4" fmla="*/ 0 w 1006853"/>
                <a:gd name="connsiteY4" fmla="*/ 438087 h 438087"/>
                <a:gd name="connsiteX0" fmla="*/ 2302 w 1009155"/>
                <a:gd name="connsiteY0" fmla="*/ 438087 h 438087"/>
                <a:gd name="connsiteX1" fmla="*/ 0 w 1009155"/>
                <a:gd name="connsiteY1" fmla="*/ 0 h 438087"/>
                <a:gd name="connsiteX2" fmla="*/ 1009155 w 1009155"/>
                <a:gd name="connsiteY2" fmla="*/ 0 h 438087"/>
                <a:gd name="connsiteX3" fmla="*/ 873874 w 1009155"/>
                <a:gd name="connsiteY3" fmla="*/ 438087 h 438087"/>
                <a:gd name="connsiteX4" fmla="*/ 2302 w 1009155"/>
                <a:gd name="connsiteY4" fmla="*/ 438087 h 43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155" h="438087">
                  <a:moveTo>
                    <a:pt x="2302" y="438087"/>
                  </a:moveTo>
                  <a:cubicBezTo>
                    <a:pt x="1535" y="292058"/>
                    <a:pt x="767" y="146029"/>
                    <a:pt x="0" y="0"/>
                  </a:cubicBezTo>
                  <a:lnTo>
                    <a:pt x="1009155" y="0"/>
                  </a:lnTo>
                  <a:lnTo>
                    <a:pt x="873874" y="438087"/>
                  </a:lnTo>
                  <a:lnTo>
                    <a:pt x="2302" y="438087"/>
                  </a:lnTo>
                  <a:close/>
                </a:path>
              </a:pathLst>
            </a:custGeom>
            <a:solidFill>
              <a:srgbClr val="70AD47"/>
            </a:solidFill>
            <a:ln>
              <a:solidFill>
                <a:srgbClr val="70AD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吹き出し: 折線 (枠なし) 15">
            <a:extLst>
              <a:ext uri="{FF2B5EF4-FFF2-40B4-BE49-F238E27FC236}">
                <a16:creationId xmlns:a16="http://schemas.microsoft.com/office/drawing/2014/main" id="{D1080631-0D02-2C5B-6281-A3F3A85CD2F8}"/>
              </a:ext>
            </a:extLst>
          </p:cNvPr>
          <p:cNvSpPr/>
          <p:nvPr/>
        </p:nvSpPr>
        <p:spPr>
          <a:xfrm flipH="1">
            <a:off x="1946072" y="4366485"/>
            <a:ext cx="1282791" cy="386619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6691"/>
              <a:gd name="adj6" fmla="val -47846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8575">
            <a:solidFill>
              <a:srgbClr val="00B0F0"/>
            </a:solidFill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en-US" altLang="ja-JP" sz="1200" b="1" dirty="0">
                <a:solidFill>
                  <a:schemeClr val="bg1"/>
                </a:solidFill>
              </a:rPr>
              <a:t>Hiroshima Univ.</a:t>
            </a:r>
          </a:p>
        </p:txBody>
      </p:sp>
    </p:spTree>
    <p:extLst>
      <p:ext uri="{BB962C8B-B14F-4D97-AF65-F5344CB8AC3E}">
        <p14:creationId xmlns:p14="http://schemas.microsoft.com/office/powerpoint/2010/main" val="1459808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63169F-3EB6-57EF-7E94-3DB16DFA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939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Society of Muon and Meson Science of Japan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66F36F-F432-D846-D519-AB19C031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9–12 Jan 2025 at CSNS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611867-DAAC-1E94-E0D5-AF17155E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2052" name="Picture 4" descr="日本中間子科学会">
            <a:extLst>
              <a:ext uri="{FF2B5EF4-FFF2-40B4-BE49-F238E27FC236}">
                <a16:creationId xmlns:a16="http://schemas.microsoft.com/office/drawing/2014/main" id="{F799118C-DF46-E82C-4F99-978254660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5" y="1135738"/>
            <a:ext cx="330517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F1C6EEC-7314-695D-7FA9-FA0899062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1162473"/>
            <a:ext cx="4905690" cy="507821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607B7D4-1071-7AAF-3336-67FC590DB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35" y="2229221"/>
            <a:ext cx="5905481" cy="419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62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54EB09-B584-0A59-603B-4423F77F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8487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Press released science highlight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8508D8-1632-8845-025D-10C2B93B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0473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2E624-9BD5-EC72-F119-460100820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8346761-0544-3E73-FF71-598D27AAE910}"/>
              </a:ext>
            </a:extLst>
          </p:cNvPr>
          <p:cNvGrpSpPr/>
          <p:nvPr/>
        </p:nvGrpSpPr>
        <p:grpSpPr>
          <a:xfrm>
            <a:off x="4933636" y="-1107504"/>
            <a:ext cx="5829532" cy="5526171"/>
            <a:chOff x="3879125" y="-1305269"/>
            <a:chExt cx="5829532" cy="5526171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3BBDCE8-BD15-EB53-8A28-750BFED44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5042" b="38339"/>
            <a:stretch/>
          </p:blipFill>
          <p:spPr>
            <a:xfrm>
              <a:off x="3879125" y="1423380"/>
              <a:ext cx="2681000" cy="2797522"/>
            </a:xfrm>
            <a:prstGeom prst="rect">
              <a:avLst/>
            </a:prstGeom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6372A862-6D09-4C21-1A62-59D6260AF323}"/>
                </a:ext>
              </a:extLst>
            </p:cNvPr>
            <p:cNvSpPr/>
            <p:nvPr/>
          </p:nvSpPr>
          <p:spPr>
            <a:xfrm>
              <a:off x="4487732" y="2629672"/>
              <a:ext cx="1955815" cy="1211903"/>
            </a:xfrm>
            <a:prstGeom prst="rect">
              <a:avLst/>
            </a:prstGeom>
            <a:solidFill>
              <a:srgbClr val="FFFF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BC82CEE1-37A7-3B46-CDA3-8C29FCDAF846}"/>
                </a:ext>
              </a:extLst>
            </p:cNvPr>
            <p:cNvSpPr/>
            <p:nvPr/>
          </p:nvSpPr>
          <p:spPr>
            <a:xfrm>
              <a:off x="5337614" y="2753558"/>
              <a:ext cx="809832" cy="546039"/>
            </a:xfrm>
            <a:prstGeom prst="rect">
              <a:avLst/>
            </a:prstGeom>
            <a:solidFill>
              <a:srgbClr val="FFF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43">
              <a:extLst>
                <a:ext uri="{FF2B5EF4-FFF2-40B4-BE49-F238E27FC236}">
                  <a16:creationId xmlns:a16="http://schemas.microsoft.com/office/drawing/2014/main" id="{247DFEE8-195B-BF6B-5B3D-5F2BC82F10C3}"/>
                </a:ext>
              </a:extLst>
            </p:cNvPr>
            <p:cNvSpPr/>
            <p:nvPr/>
          </p:nvSpPr>
          <p:spPr>
            <a:xfrm>
              <a:off x="5337614" y="2103639"/>
              <a:ext cx="1187554" cy="63118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1DE3A712-732A-3091-C177-3AAF2596EA7A}"/>
                </a:ext>
              </a:extLst>
            </p:cNvPr>
            <p:cNvSpPr/>
            <p:nvPr/>
          </p:nvSpPr>
          <p:spPr>
            <a:xfrm>
              <a:off x="4573842" y="3108465"/>
              <a:ext cx="315525" cy="167621"/>
            </a:xfrm>
            <a:prstGeom prst="rect">
              <a:avLst/>
            </a:prstGeom>
            <a:solidFill>
              <a:srgbClr val="FFFF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C049A53-48C5-E55B-458D-D3253B589DD5}"/>
                </a:ext>
              </a:extLst>
            </p:cNvPr>
            <p:cNvSpPr txBox="1"/>
            <p:nvPr/>
          </p:nvSpPr>
          <p:spPr>
            <a:xfrm>
              <a:off x="6060239" y="2926711"/>
              <a:ext cx="254524" cy="28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85FF"/>
                  </a:solidFill>
                  <a:latin typeface="Helvetica" pitchFamily="2" charset="0"/>
                </a:rPr>
                <a:t>?</a:t>
              </a:r>
              <a:endParaRPr kumimoji="1" lang="ja-JP" altLang="en-US" sz="2000">
                <a:solidFill>
                  <a:srgbClr val="FF85FF"/>
                </a:solidFill>
                <a:latin typeface="Helvetica" pitchFamily="2" charset="0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560262AD-8A31-4591-1332-3B735E3660FB}"/>
                </a:ext>
              </a:extLst>
            </p:cNvPr>
            <p:cNvSpPr txBox="1"/>
            <p:nvPr/>
          </p:nvSpPr>
          <p:spPr>
            <a:xfrm>
              <a:off x="6141262" y="2637465"/>
              <a:ext cx="254524" cy="28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85FF"/>
                  </a:solidFill>
                  <a:latin typeface="Helvetica" pitchFamily="2" charset="0"/>
                </a:rPr>
                <a:t>?</a:t>
              </a:r>
              <a:endParaRPr kumimoji="1" lang="ja-JP" altLang="en-US" sz="2000">
                <a:solidFill>
                  <a:srgbClr val="FF85FF"/>
                </a:solidFill>
                <a:latin typeface="Helvetica" pitchFamily="2" charset="0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440E184B-D758-5D5F-E124-30761A39BEBC}"/>
                </a:ext>
              </a:extLst>
            </p:cNvPr>
            <p:cNvSpPr/>
            <p:nvPr/>
          </p:nvSpPr>
          <p:spPr>
            <a:xfrm>
              <a:off x="4567841" y="2079839"/>
              <a:ext cx="284491" cy="184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9D3DE222-F63A-E621-5490-04DA69F05B10}"/>
                </a:ext>
              </a:extLst>
            </p:cNvPr>
            <p:cNvSpPr txBox="1"/>
            <p:nvPr/>
          </p:nvSpPr>
          <p:spPr>
            <a:xfrm>
              <a:off x="4496197" y="2050159"/>
              <a:ext cx="427779" cy="242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Helvetica" pitchFamily="2" charset="0"/>
                </a:rPr>
                <a:t>Mu</a:t>
              </a:r>
              <a:r>
                <a:rPr kumimoji="1" lang="en-US" altLang="ja-JP" sz="1600" baseline="30000" dirty="0">
                  <a:latin typeface="Helvetica" pitchFamily="2" charset="0"/>
                </a:rPr>
                <a:t>+</a:t>
              </a:r>
              <a:endParaRPr kumimoji="1" lang="ja-JP" altLang="en-US" sz="1600" baseline="30000">
                <a:latin typeface="Helvetica" pitchFamily="2" charset="0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104D18A6-EE9F-AC1C-12A7-3ECE2590902E}"/>
                </a:ext>
              </a:extLst>
            </p:cNvPr>
            <p:cNvSpPr txBox="1"/>
            <p:nvPr/>
          </p:nvSpPr>
          <p:spPr>
            <a:xfrm>
              <a:off x="4502130" y="3069507"/>
              <a:ext cx="424039" cy="242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Helvetica" pitchFamily="2" charset="0"/>
                </a:rPr>
                <a:t>Mu</a:t>
              </a:r>
              <a:r>
                <a:rPr kumimoji="1" lang="en-US" altLang="ja-JP" sz="1600" baseline="30000" dirty="0">
                  <a:latin typeface="Symbol" pitchFamily="2" charset="2"/>
                </a:rPr>
                <a:t>-</a:t>
              </a:r>
              <a:endParaRPr kumimoji="1" lang="ja-JP" altLang="en-US" sz="1600" baseline="30000" dirty="0">
                <a:latin typeface="Symbol" pitchFamily="2" charset="2"/>
              </a:endParaRPr>
            </a:p>
          </p:txBody>
        </p:sp>
        <p:sp>
          <p:nvSpPr>
            <p:cNvPr id="35" name="右中かっこ 34">
              <a:extLst>
                <a:ext uri="{FF2B5EF4-FFF2-40B4-BE49-F238E27FC236}">
                  <a16:creationId xmlns:a16="http://schemas.microsoft.com/office/drawing/2014/main" id="{399B1948-13AE-11B5-976A-59711FAFC891}"/>
                </a:ext>
              </a:extLst>
            </p:cNvPr>
            <p:cNvSpPr/>
            <p:nvPr/>
          </p:nvSpPr>
          <p:spPr>
            <a:xfrm>
              <a:off x="6478230" y="2629672"/>
              <a:ext cx="205133" cy="1184173"/>
            </a:xfrm>
            <a:prstGeom prst="rightBrace">
              <a:avLst/>
            </a:prstGeom>
            <a:ln w="19050">
              <a:solidFill>
                <a:srgbClr val="0A0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弧 35">
              <a:extLst>
                <a:ext uri="{FF2B5EF4-FFF2-40B4-BE49-F238E27FC236}">
                  <a16:creationId xmlns:a16="http://schemas.microsoft.com/office/drawing/2014/main" id="{68C3F2F3-CBAF-BF61-6AA3-9740111D66CD}"/>
                </a:ext>
              </a:extLst>
            </p:cNvPr>
            <p:cNvSpPr/>
            <p:nvPr/>
          </p:nvSpPr>
          <p:spPr>
            <a:xfrm>
              <a:off x="4735018" y="-1305269"/>
              <a:ext cx="4973639" cy="4783381"/>
            </a:xfrm>
            <a:prstGeom prst="arc">
              <a:avLst>
                <a:gd name="adj1" fmla="val 6646405"/>
                <a:gd name="adj2" fmla="val 8327170"/>
              </a:avLst>
            </a:prstGeom>
            <a:ln w="19050">
              <a:solidFill>
                <a:srgbClr val="FF4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弧 36">
              <a:extLst>
                <a:ext uri="{FF2B5EF4-FFF2-40B4-BE49-F238E27FC236}">
                  <a16:creationId xmlns:a16="http://schemas.microsoft.com/office/drawing/2014/main" id="{47C4E228-D746-F793-0CDC-EFCF1B769A7E}"/>
                </a:ext>
              </a:extLst>
            </p:cNvPr>
            <p:cNvSpPr/>
            <p:nvPr/>
          </p:nvSpPr>
          <p:spPr>
            <a:xfrm>
              <a:off x="4816689" y="1152185"/>
              <a:ext cx="3138445" cy="1727797"/>
            </a:xfrm>
            <a:prstGeom prst="arc">
              <a:avLst>
                <a:gd name="adj1" fmla="val 5932754"/>
                <a:gd name="adj2" fmla="val 8809243"/>
              </a:avLst>
            </a:prstGeom>
            <a:ln w="19050">
              <a:solidFill>
                <a:srgbClr val="FF4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四角形: 角を丸くする 16">
            <a:extLst>
              <a:ext uri="{FF2B5EF4-FFF2-40B4-BE49-F238E27FC236}">
                <a16:creationId xmlns:a16="http://schemas.microsoft.com/office/drawing/2014/main" id="{56DD6DD5-0028-0290-B950-B01C52991335}"/>
              </a:ext>
            </a:extLst>
          </p:cNvPr>
          <p:cNvSpPr/>
          <p:nvPr/>
        </p:nvSpPr>
        <p:spPr>
          <a:xfrm>
            <a:off x="6583" y="69928"/>
            <a:ext cx="9802066" cy="648000"/>
          </a:xfrm>
          <a:prstGeom prst="roundRect">
            <a:avLst>
              <a:gd name="adj" fmla="val 605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S1: Element strategy initiative for electronic materials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B16C356-AA97-C688-E6A4-AAB9964EF269}"/>
              </a:ext>
            </a:extLst>
          </p:cNvPr>
          <p:cNvSpPr txBox="1"/>
          <p:nvPr/>
        </p:nvSpPr>
        <p:spPr>
          <a:xfrm>
            <a:off x="8962" y="747560"/>
            <a:ext cx="978800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288000" rIns="288000" rtlCol="0">
            <a:spAutoFit/>
          </a:bodyPr>
          <a:lstStyle/>
          <a:p>
            <a:r>
              <a:rPr lang="en-US" altLang="ja-JP" sz="2000" i="0" u="none" strike="noStrike" baseline="0" dirty="0"/>
              <a:t>Metastable hydrogen state affecting the electronic  properties of power semiconductor β-Ga2O3 revealed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CAA8C3E-4903-3E53-9931-628C0619C6D3}"/>
              </a:ext>
            </a:extLst>
          </p:cNvPr>
          <p:cNvSpPr txBox="1"/>
          <p:nvPr/>
        </p:nvSpPr>
        <p:spPr>
          <a:xfrm>
            <a:off x="5888709" y="5483159"/>
            <a:ext cx="5011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u="sng" strike="noStrike" baseline="0" dirty="0">
                <a:solidFill>
                  <a:srgbClr val="0A0BD5"/>
                </a:solidFill>
                <a:latin typeface="Noto Sans JP"/>
              </a:rPr>
              <a:t>M. </a:t>
            </a:r>
            <a:r>
              <a:rPr lang="en-US" altLang="ja-JP" sz="1800" u="sng" strike="noStrike" baseline="0" dirty="0" err="1">
                <a:solidFill>
                  <a:srgbClr val="0A0BD5"/>
                </a:solidFill>
                <a:latin typeface="Noto Sans JP"/>
              </a:rPr>
              <a:t>Hiraishi</a:t>
            </a:r>
            <a:r>
              <a:rPr lang="en-US" altLang="ja-JP" sz="1800" u="sng" strike="noStrike" baseline="0" dirty="0">
                <a:solidFill>
                  <a:srgbClr val="0A0BD5"/>
                </a:solidFill>
                <a:latin typeface="Noto Sans JP"/>
              </a:rPr>
              <a:t> </a:t>
            </a:r>
            <a:r>
              <a:rPr lang="en-US" altLang="ja-JP" sz="1800" i="1" u="sng" strike="noStrike" baseline="0" dirty="0">
                <a:solidFill>
                  <a:srgbClr val="0A0BD5"/>
                </a:solidFill>
                <a:latin typeface="Noto Sans JP"/>
              </a:rPr>
              <a:t>et al., </a:t>
            </a:r>
            <a:r>
              <a:rPr lang="en-US" altLang="ja-JP" sz="1800" i="0" u="sng" strike="noStrike" baseline="0" dirty="0">
                <a:solidFill>
                  <a:srgbClr val="0A0BD5"/>
                </a:solidFill>
                <a:latin typeface="Noto Sans JP"/>
              </a:rPr>
              <a:t>Phys. Rev. B 107, L041201 (2023):</a:t>
            </a:r>
            <a:r>
              <a:rPr lang="ja-JP" altLang="en-US" u="sng" dirty="0">
                <a:solidFill>
                  <a:srgbClr val="0A0BD5"/>
                </a:solidFill>
                <a:latin typeface="Noto Sans JP"/>
              </a:rPr>
              <a:t> </a:t>
            </a:r>
            <a:endParaRPr lang="en-US" altLang="ja-JP" u="sng" dirty="0">
              <a:solidFill>
                <a:srgbClr val="0A0BD5"/>
              </a:solidFill>
              <a:latin typeface="Noto Sans JP"/>
            </a:endParaRPr>
          </a:p>
          <a:p>
            <a:r>
              <a:rPr lang="en-US" altLang="ja-JP" sz="1800" i="0" u="none" strike="noStrike" baseline="0" dirty="0">
                <a:solidFill>
                  <a:srgbClr val="FF0000"/>
                </a:solidFill>
                <a:latin typeface="Noto Sans JP"/>
              </a:rPr>
              <a:t>Press release on February 6, 2023.</a:t>
            </a:r>
          </a:p>
        </p:txBody>
      </p:sp>
      <p:sp>
        <p:nvSpPr>
          <p:cNvPr id="3" name="テキスト ボックス 5">
            <a:extLst>
              <a:ext uri="{FF2B5EF4-FFF2-40B4-BE49-F238E27FC236}">
                <a16:creationId xmlns:a16="http://schemas.microsoft.com/office/drawing/2014/main" id="{1A75C292-E8F8-3762-2E6B-C3DA8FA76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8709" y="4627700"/>
            <a:ext cx="40879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FFF"/>
              </a:buClr>
              <a:buFontTx/>
              <a:buNone/>
            </a:pPr>
            <a:r>
              <a:rPr lang="en-US" altLang="ja-JP" sz="1400" b="1" dirty="0">
                <a:latin typeface="Noto Sans JP"/>
                <a:ea typeface="+mn-ea"/>
                <a:cs typeface="Arial" panose="020B0604020202020204" pitchFamily="34" charset="0"/>
              </a:rPr>
              <a:t>IMSS-KEK</a:t>
            </a:r>
            <a:r>
              <a:rPr lang="ja-JP" altLang="en-US" sz="1400" dirty="0">
                <a:latin typeface="Noto Sans JP"/>
                <a:ea typeface="+mn-ea"/>
                <a:cs typeface="Arial" panose="020B0604020202020204" pitchFamily="34" charset="0"/>
              </a:rPr>
              <a:t>：</a:t>
            </a:r>
            <a:r>
              <a:rPr lang="en-US" altLang="ja-JP" sz="1400" dirty="0">
                <a:latin typeface="Noto Sans JP"/>
                <a:ea typeface="+mn-ea"/>
                <a:cs typeface="Arial" panose="020B0604020202020204" pitchFamily="34" charset="0"/>
              </a:rPr>
              <a:t>M. </a:t>
            </a:r>
            <a:r>
              <a:rPr lang="en-US" altLang="ja-JP" sz="1400" dirty="0" err="1">
                <a:latin typeface="Noto Sans JP"/>
                <a:ea typeface="+mn-ea"/>
                <a:cs typeface="Arial" panose="020B0604020202020204" pitchFamily="34" charset="0"/>
              </a:rPr>
              <a:t>Hiraishi</a:t>
            </a:r>
            <a:r>
              <a:rPr lang="en-US" altLang="ja-JP" sz="1400" dirty="0">
                <a:latin typeface="Noto Sans JP"/>
                <a:ea typeface="+mn-ea"/>
                <a:cs typeface="Arial" panose="020B0604020202020204" pitchFamily="34" charset="0"/>
              </a:rPr>
              <a:t>, H. Okabe, A. </a:t>
            </a:r>
            <a:r>
              <a:rPr lang="en-US" altLang="ja-JP" sz="1400" dirty="0" err="1">
                <a:latin typeface="Noto Sans JP"/>
                <a:ea typeface="+mn-ea"/>
                <a:cs typeface="Arial" panose="020B0604020202020204" pitchFamily="34" charset="0"/>
              </a:rPr>
              <a:t>Koda</a:t>
            </a:r>
            <a:r>
              <a:rPr lang="en-US" altLang="ja-JP" sz="1400" dirty="0">
                <a:latin typeface="Noto Sans JP"/>
                <a:ea typeface="+mn-ea"/>
                <a:cs typeface="Arial" panose="020B0604020202020204" pitchFamily="34" charset="0"/>
              </a:rPr>
              <a:t>, R. </a:t>
            </a:r>
            <a:r>
              <a:rPr lang="en-US" altLang="ja-JP" sz="1400" dirty="0" err="1">
                <a:latin typeface="Noto Sans JP"/>
                <a:ea typeface="+mn-ea"/>
                <a:cs typeface="Arial" panose="020B0604020202020204" pitchFamily="34" charset="0"/>
              </a:rPr>
              <a:t>Kadono</a:t>
            </a:r>
            <a:endParaRPr lang="en-US" altLang="ja-JP" sz="1400" dirty="0">
              <a:latin typeface="Noto Sans JP"/>
              <a:ea typeface="+mn-ea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BFFF"/>
              </a:buClr>
              <a:buFontTx/>
              <a:buNone/>
            </a:pPr>
            <a:r>
              <a:rPr lang="en-US" altLang="ja-JP" sz="1400" b="1" dirty="0">
                <a:latin typeface="Noto Sans JP"/>
                <a:ea typeface="+mn-ea"/>
                <a:cs typeface="Arial" panose="020B0604020202020204" pitchFamily="34" charset="0"/>
              </a:rPr>
              <a:t>NIMS</a:t>
            </a:r>
            <a:r>
              <a:rPr lang="ja-JP" altLang="en-US" sz="1400" dirty="0">
                <a:latin typeface="Noto Sans JP"/>
                <a:ea typeface="+mn-ea"/>
                <a:cs typeface="Arial" panose="020B0604020202020204" pitchFamily="34" charset="0"/>
              </a:rPr>
              <a:t>：</a:t>
            </a:r>
            <a:r>
              <a:rPr lang="en-US" altLang="ja-JP" sz="1400" dirty="0">
                <a:latin typeface="Noto Sans JP"/>
                <a:ea typeface="+mn-ea"/>
                <a:cs typeface="Arial" panose="020B0604020202020204" pitchFamily="34" charset="0"/>
              </a:rPr>
              <a:t>T. </a:t>
            </a:r>
            <a:r>
              <a:rPr lang="en-US" altLang="ja-JP" sz="1400" dirty="0" err="1">
                <a:latin typeface="Noto Sans JP"/>
                <a:ea typeface="+mn-ea"/>
                <a:cs typeface="Arial" panose="020B0604020202020204" pitchFamily="34" charset="0"/>
              </a:rPr>
              <a:t>Ohsawa</a:t>
            </a:r>
            <a:r>
              <a:rPr lang="en-US" altLang="ja-JP" sz="1400" dirty="0">
                <a:latin typeface="Noto Sans JP"/>
                <a:ea typeface="+mn-ea"/>
                <a:cs typeface="Arial" panose="020B0604020202020204" pitchFamily="34" charset="0"/>
              </a:rPr>
              <a:t>, N. Ohashi</a:t>
            </a:r>
          </a:p>
          <a:p>
            <a:pPr eaLnBrk="1" hangingPunct="1">
              <a:spcBef>
                <a:spcPct val="0"/>
              </a:spcBef>
              <a:buClr>
                <a:srgbClr val="00BFFF"/>
              </a:buClr>
              <a:buFontTx/>
              <a:buNone/>
            </a:pPr>
            <a:r>
              <a:rPr lang="en-US" altLang="ja-JP" sz="1400" b="1" dirty="0" err="1">
                <a:latin typeface="Noto Sans JP"/>
                <a:ea typeface="+mn-ea"/>
                <a:cs typeface="Arial" panose="020B0604020202020204" pitchFamily="34" charset="0"/>
              </a:rPr>
              <a:t>Titech</a:t>
            </a:r>
            <a:r>
              <a:rPr lang="ja-JP" altLang="en-US" sz="1400" dirty="0">
                <a:latin typeface="Noto Sans JP"/>
                <a:ea typeface="+mn-ea"/>
                <a:cs typeface="Arial" panose="020B0604020202020204" pitchFamily="34" charset="0"/>
              </a:rPr>
              <a:t>：</a:t>
            </a:r>
            <a:r>
              <a:rPr lang="en-US" altLang="ja-JP" sz="1400" dirty="0">
                <a:latin typeface="Noto Sans JP"/>
                <a:ea typeface="+mn-ea"/>
                <a:cs typeface="Arial" panose="020B0604020202020204" pitchFamily="34" charset="0"/>
              </a:rPr>
              <a:t>K. Ide, T. </a:t>
            </a:r>
            <a:r>
              <a:rPr lang="en-US" altLang="ja-JP" sz="1400" dirty="0" err="1">
                <a:latin typeface="Noto Sans JP"/>
                <a:ea typeface="+mn-ea"/>
                <a:cs typeface="Arial" panose="020B0604020202020204" pitchFamily="34" charset="0"/>
              </a:rPr>
              <a:t>Kamiya</a:t>
            </a:r>
            <a:r>
              <a:rPr lang="en-US" altLang="ja-JP" sz="1400" dirty="0">
                <a:latin typeface="Noto Sans JP"/>
                <a:ea typeface="+mn-ea"/>
                <a:cs typeface="Arial" panose="020B0604020202020204" pitchFamily="34" charset="0"/>
              </a:rPr>
              <a:t>, H. </a:t>
            </a:r>
            <a:r>
              <a:rPr lang="en-US" altLang="ja-JP" sz="1400" dirty="0" err="1">
                <a:latin typeface="Noto Sans JP"/>
                <a:ea typeface="+mn-ea"/>
                <a:cs typeface="Arial" panose="020B0604020202020204" pitchFamily="34" charset="0"/>
              </a:rPr>
              <a:t>Hosono</a:t>
            </a:r>
            <a:endParaRPr lang="en-US" altLang="ja-JP" sz="1400" dirty="0">
              <a:latin typeface="Noto Sans JP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BBD408B-8ED4-B07C-8AB1-4AC411C0CB98}"/>
              </a:ext>
            </a:extLst>
          </p:cNvPr>
          <p:cNvSpPr/>
          <p:nvPr/>
        </p:nvSpPr>
        <p:spPr>
          <a:xfrm>
            <a:off x="221799" y="3709447"/>
            <a:ext cx="43999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Noto Sans JP"/>
                <a:cs typeface="Arial" panose="020B0604020202020204" pitchFamily="34" charset="0"/>
              </a:rPr>
              <a:t>↑</a:t>
            </a:r>
            <a:r>
              <a:rPr lang="en-US" altLang="ja-JP" sz="1400" b="1" dirty="0">
                <a:latin typeface="Noto Sans JP"/>
                <a:cs typeface="Arial" panose="020B0604020202020204" pitchFamily="34" charset="0"/>
              </a:rPr>
              <a:t>Prediction from </a:t>
            </a:r>
            <a:r>
              <a:rPr lang="en-US" altLang="ja-JP" sz="1400" b="1" dirty="0">
                <a:solidFill>
                  <a:srgbClr val="C00000"/>
                </a:solidFill>
                <a:latin typeface="Noto Sans JP"/>
                <a:cs typeface="Arial" panose="020B0604020202020204" pitchFamily="34" charset="0"/>
              </a:rPr>
              <a:t>the ambipolarity model</a:t>
            </a:r>
            <a:r>
              <a:rPr lang="en-US" altLang="ja-JP" sz="1400" b="1" dirty="0">
                <a:latin typeface="Noto Sans JP"/>
                <a:cs typeface="Arial" panose="020B0604020202020204" pitchFamily="34" charset="0"/>
              </a:rPr>
              <a:t>: In addition </a:t>
            </a:r>
          </a:p>
          <a:p>
            <a:r>
              <a:rPr lang="en-US" altLang="ja-JP" sz="1400" b="1" dirty="0">
                <a:latin typeface="Noto Sans JP"/>
                <a:cs typeface="Arial" panose="020B0604020202020204" pitchFamily="34" charset="0"/>
              </a:rPr>
              <a:t>to the previously identified donor Mu state (Mu</a:t>
            </a:r>
            <a:r>
              <a:rPr lang="en-US" altLang="ja-JP" sz="1400" b="1" baseline="30000" dirty="0">
                <a:latin typeface="Noto Sans JP"/>
                <a:cs typeface="Arial" panose="020B0604020202020204" pitchFamily="34" charset="0"/>
              </a:rPr>
              <a:t>+</a:t>
            </a:r>
            <a:r>
              <a:rPr lang="en-US" altLang="ja-JP" sz="1400" b="1" dirty="0">
                <a:latin typeface="Noto Sans JP"/>
                <a:cs typeface="Arial" panose="020B0604020202020204" pitchFamily="34" charset="0"/>
              </a:rPr>
              <a:t>), an acceptor Mu state is predicted to exist as a hydride (Mu</a:t>
            </a:r>
            <a:r>
              <a:rPr lang="en-US" altLang="ja-JP" sz="1400" b="1" baseline="30000" dirty="0">
                <a:latin typeface="Noto Sans JP"/>
                <a:cs typeface="Arial" panose="020B0604020202020204" pitchFamily="34" charset="0"/>
              </a:rPr>
              <a:t>-</a:t>
            </a:r>
            <a:r>
              <a:rPr lang="en-US" altLang="ja-JP" sz="1400" b="1" dirty="0">
                <a:latin typeface="Noto Sans JP"/>
                <a:cs typeface="Arial" panose="020B0604020202020204" pitchFamily="34" charset="0"/>
              </a:rPr>
              <a:t>) .</a:t>
            </a:r>
            <a:r>
              <a:rPr lang="ja-JP" altLang="en-US" sz="1400" b="1" dirty="0">
                <a:latin typeface="Noto Sans JP"/>
                <a:cs typeface="Arial" panose="020B0604020202020204" pitchFamily="34" charset="0"/>
              </a:rPr>
              <a:t> </a:t>
            </a:r>
            <a:endParaRPr lang="en-US" altLang="ja-JP" sz="1400" b="1" dirty="0">
              <a:latin typeface="Noto Sans JP"/>
              <a:cs typeface="Arial" panose="020B0604020202020204" pitchFamily="34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E6B1539-3CE3-E8D5-4FF0-7F19AF14E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7" y="1681039"/>
            <a:ext cx="4320000" cy="2028408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8B64F1F-1592-CE79-1DC3-C7062EC595A4}"/>
              </a:ext>
            </a:extLst>
          </p:cNvPr>
          <p:cNvGrpSpPr/>
          <p:nvPr/>
        </p:nvGrpSpPr>
        <p:grpSpPr>
          <a:xfrm>
            <a:off x="2071557" y="4671349"/>
            <a:ext cx="1680005" cy="1479339"/>
            <a:chOff x="6153718" y="3664016"/>
            <a:chExt cx="2260120" cy="2161582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EB72F0C5-1CB6-B084-EE12-9B7D09FCD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143" t="46591" r="-1241" b="6520"/>
            <a:stretch/>
          </p:blipFill>
          <p:spPr>
            <a:xfrm>
              <a:off x="6153718" y="3664016"/>
              <a:ext cx="2260120" cy="2161582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027CBCE-3BBF-FD9F-07B4-EE8256130163}"/>
                </a:ext>
              </a:extLst>
            </p:cNvPr>
            <p:cNvSpPr txBox="1"/>
            <p:nvPr/>
          </p:nvSpPr>
          <p:spPr>
            <a:xfrm>
              <a:off x="6873228" y="4289126"/>
              <a:ext cx="821100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altLang="ja-JP" sz="1600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H/Mu</a:t>
              </a:r>
              <a:endParaRPr lang="ja-JP" altLang="en-US" sz="16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72CADC19-3E3C-EB2C-D3E6-AF98DCE925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22" r="46188" b="52840"/>
          <a:stretch/>
        </p:blipFill>
        <p:spPr>
          <a:xfrm>
            <a:off x="232468" y="4688168"/>
            <a:ext cx="1609890" cy="1487917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45380A3-3751-EF68-F4BC-C478CA0626D4}"/>
              </a:ext>
            </a:extLst>
          </p:cNvPr>
          <p:cNvSpPr/>
          <p:nvPr/>
        </p:nvSpPr>
        <p:spPr>
          <a:xfrm>
            <a:off x="3760860" y="4720701"/>
            <a:ext cx="18722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Noto Sans JP"/>
              </a:rPr>
              <a:t>←</a:t>
            </a:r>
            <a:r>
              <a:rPr lang="en-US" altLang="ja-JP" sz="1400" b="1" dirty="0">
                <a:latin typeface="Noto Sans JP"/>
              </a:rPr>
              <a:t>Local electronic states of Mu/H </a:t>
            </a:r>
            <a:r>
              <a:rPr lang="en-US" altLang="ja-JP" sz="1400" b="1" dirty="0">
                <a:latin typeface="Noto Sans JP"/>
                <a:cs typeface="Arial" panose="020B0604020202020204" pitchFamily="34" charset="0"/>
              </a:rPr>
              <a:t>predicted</a:t>
            </a:r>
            <a:r>
              <a:rPr lang="en-US" altLang="ja-JP" sz="1400" b="1" dirty="0">
                <a:latin typeface="Noto Sans JP"/>
              </a:rPr>
              <a:t> from DFT calculations and supported by µSR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E9CB665-762D-E50A-BD92-1B814E669936}"/>
              </a:ext>
            </a:extLst>
          </p:cNvPr>
          <p:cNvSpPr txBox="1"/>
          <p:nvPr/>
        </p:nvSpPr>
        <p:spPr>
          <a:xfrm>
            <a:off x="7809807" y="1633547"/>
            <a:ext cx="2003881" cy="11310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350" dirty="0">
                <a:latin typeface="Helvetica" pitchFamily="2" charset="0"/>
              </a:rPr>
              <a:t>MUSE's high intensity beam enables high precision measurement of µSR spectra in the time region after 15 µs.</a:t>
            </a:r>
            <a:endParaRPr kumimoji="1" lang="ja-JP" altLang="en-US" sz="1350" dirty="0">
              <a:latin typeface="Helvetica" pitchFamily="2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46CF4F1-8358-5778-22C3-93C8294F51BF}"/>
              </a:ext>
            </a:extLst>
          </p:cNvPr>
          <p:cNvSpPr txBox="1"/>
          <p:nvPr/>
        </p:nvSpPr>
        <p:spPr>
          <a:xfrm>
            <a:off x="7807491" y="2803477"/>
            <a:ext cx="2003881" cy="13388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350" b="1" dirty="0">
                <a:latin typeface="Helvetica" pitchFamily="2" charset="0"/>
              </a:rPr>
              <a:t>No relaxation is observed → Mu</a:t>
            </a:r>
            <a:r>
              <a:rPr kumimoji="1" lang="en-US" altLang="ja-JP" sz="1350" b="1" baseline="30000" dirty="0">
                <a:latin typeface="Symbol" pitchFamily="2" charset="2"/>
              </a:rPr>
              <a:t>-</a:t>
            </a:r>
            <a:r>
              <a:rPr kumimoji="1" lang="en-US" altLang="ja-JP" sz="1350" b="1" dirty="0">
                <a:latin typeface="Helvetica" pitchFamily="2" charset="0"/>
              </a:rPr>
              <a:t> is suggested to be diffusing fast while temporarily going through Mu</a:t>
            </a:r>
            <a:r>
              <a:rPr kumimoji="1" lang="en-US" altLang="ja-JP" sz="1350" b="1" baseline="30000" dirty="0">
                <a:latin typeface="Helvetica" pitchFamily="2" charset="0"/>
              </a:rPr>
              <a:t>0</a:t>
            </a:r>
            <a:r>
              <a:rPr kumimoji="1" lang="en-US" altLang="ja-JP" sz="1350" b="1" dirty="0">
                <a:latin typeface="Helvetica" pitchFamily="2" charset="0"/>
              </a:rPr>
              <a:t> state.</a:t>
            </a:r>
            <a:endParaRPr kumimoji="1" lang="ja-JP" altLang="en-US" sz="1350" b="1" dirty="0">
              <a:latin typeface="Helvetica" pitchFamily="2" charset="0"/>
            </a:endParaRP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1B7549B9-A059-F93B-21CF-4FBE7147D5AE}"/>
              </a:ext>
            </a:extLst>
          </p:cNvPr>
          <p:cNvGrpSpPr/>
          <p:nvPr/>
        </p:nvGrpSpPr>
        <p:grpSpPr>
          <a:xfrm>
            <a:off x="6007897" y="6163183"/>
            <a:ext cx="4480591" cy="632583"/>
            <a:chOff x="134584" y="7358064"/>
            <a:chExt cx="4498725" cy="632583"/>
          </a:xfrm>
        </p:grpSpPr>
        <p:pic>
          <p:nvPicPr>
            <p:cNvPr id="53" name="図 9" descr="logo-01.psd">
              <a:extLst>
                <a:ext uri="{FF2B5EF4-FFF2-40B4-BE49-F238E27FC236}">
                  <a16:creationId xmlns:a16="http://schemas.microsoft.com/office/drawing/2014/main" id="{0AD72F6F-1A84-F016-EDF1-6C5E38DD8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584" y="7510516"/>
              <a:ext cx="12604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EEF2D3A-3D73-6BE1-5497-58DB9701D5A6}"/>
                </a:ext>
              </a:extLst>
            </p:cNvPr>
            <p:cNvSpPr/>
            <p:nvPr/>
          </p:nvSpPr>
          <p:spPr>
            <a:xfrm>
              <a:off x="1660172" y="7490061"/>
              <a:ext cx="942975" cy="29519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b="1" dirty="0">
                  <a:solidFill>
                    <a:srgbClr val="C00000"/>
                  </a:solidFill>
                </a:rPr>
                <a:t>Muon</a:t>
              </a:r>
              <a:endParaRPr lang="ja-JP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55" name="角丸四角形 31">
              <a:extLst>
                <a:ext uri="{FF2B5EF4-FFF2-40B4-BE49-F238E27FC236}">
                  <a16:creationId xmlns:a16="http://schemas.microsoft.com/office/drawing/2014/main" id="{26D26D00-D04B-44E8-2220-04D5910B5606}"/>
                </a:ext>
              </a:extLst>
            </p:cNvPr>
            <p:cNvSpPr/>
            <p:nvPr/>
          </p:nvSpPr>
          <p:spPr>
            <a:xfrm>
              <a:off x="1468084" y="7735060"/>
              <a:ext cx="1325563" cy="255587"/>
            </a:xfrm>
            <a:prstGeom prst="roundRect">
              <a:avLst>
                <a:gd name="adj" fmla="val 23880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>
                <a:defRPr/>
              </a:pPr>
              <a:r>
                <a:rPr lang="ja-JP" altLang="en-US" sz="1000">
                  <a:latin typeface="ＭＳ Ｐゴシック" panose="020B0600070205080204" pitchFamily="34" charset="-128"/>
                  <a:ea typeface="ＭＳ Ｐゴシック" panose="020B0600070205080204" pitchFamily="34" charset="-128"/>
                </a:rPr>
                <a:t>（</a:t>
              </a:r>
              <a:r>
                <a:rPr lang="en-US" altLang="ja-JP" sz="1000" dirty="0">
                  <a:latin typeface="ＭＳ Ｐゴシック" panose="020B0600070205080204" pitchFamily="34" charset="-128"/>
                  <a:ea typeface="ＭＳ Ｐゴシック" panose="020B0600070205080204" pitchFamily="34" charset="-128"/>
                </a:rPr>
                <a:t>J-PARC MLF</a:t>
              </a:r>
              <a:r>
                <a:rPr lang="ja-JP" altLang="en-US" sz="1000">
                  <a:latin typeface="ＭＳ Ｐゴシック" panose="020B0600070205080204" pitchFamily="34" charset="-128"/>
                  <a:ea typeface="ＭＳ Ｐゴシック" panose="020B0600070205080204" pitchFamily="34" charset="-128"/>
                </a:rPr>
                <a:t>）</a:t>
              </a:r>
            </a:p>
          </p:txBody>
        </p:sp>
        <p:pic>
          <p:nvPicPr>
            <p:cNvPr id="56" name="Picture 4">
              <a:extLst>
                <a:ext uri="{FF2B5EF4-FFF2-40B4-BE49-F238E27FC236}">
                  <a16:creationId xmlns:a16="http://schemas.microsoft.com/office/drawing/2014/main" id="{A67F988C-0952-4D10-BAD2-C36B9CBA1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8623" y="7358064"/>
              <a:ext cx="854686" cy="596294"/>
            </a:xfrm>
            <a:prstGeom prst="rect">
              <a:avLst/>
            </a:prstGeom>
          </p:spPr>
        </p:pic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CC897127-95C0-26F7-ACBE-5898889A2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03398" y="7382228"/>
              <a:ext cx="734526" cy="525491"/>
            </a:xfrm>
            <a:prstGeom prst="rect">
              <a:avLst/>
            </a:prstGeom>
          </p:spPr>
        </p:pic>
      </p:grpSp>
      <p:pic>
        <p:nvPicPr>
          <p:cNvPr id="67" name="図 51">
            <a:extLst>
              <a:ext uri="{FF2B5EF4-FFF2-40B4-BE49-F238E27FC236}">
                <a16:creationId xmlns:a16="http://schemas.microsoft.com/office/drawing/2014/main" id="{BAB752A1-8EED-D307-0185-A1ABD4CD9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r="14380"/>
          <a:stretch/>
        </p:blipFill>
        <p:spPr bwMode="auto">
          <a:xfrm>
            <a:off x="9976708" y="25574"/>
            <a:ext cx="966200" cy="13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5C93701A-925B-F206-C92F-66401594DDA7}"/>
              </a:ext>
            </a:extLst>
          </p:cNvPr>
          <p:cNvSpPr txBox="1"/>
          <p:nvPr/>
        </p:nvSpPr>
        <p:spPr>
          <a:xfrm>
            <a:off x="10006789" y="1120917"/>
            <a:ext cx="955343" cy="241593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/>
                </a:solidFill>
                <a:latin typeface="Helvetica" pitchFamily="2" charset="0"/>
                <a:ea typeface="Hiragino Sans W3" panose="020B0400000000000000" pitchFamily="34" charset="-128"/>
              </a:rPr>
              <a:t>M. </a:t>
            </a:r>
            <a:r>
              <a:rPr lang="en-US" altLang="ja-JP" sz="1100" dirty="0" err="1">
                <a:solidFill>
                  <a:schemeClr val="bg1"/>
                </a:solidFill>
                <a:latin typeface="Helvetica" pitchFamily="2" charset="0"/>
                <a:ea typeface="Hiragino Sans W3" panose="020B0400000000000000" pitchFamily="34" charset="-128"/>
              </a:rPr>
              <a:t>Hiraishi</a:t>
            </a:r>
            <a:endParaRPr lang="ja-JP" altLang="en-US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69" name="図 68">
            <a:extLst>
              <a:ext uri="{FF2B5EF4-FFF2-40B4-BE49-F238E27FC236}">
                <a16:creationId xmlns:a16="http://schemas.microsoft.com/office/drawing/2014/main" id="{4B18FFF4-733C-6006-2A52-FC045B7138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8" t="7347" r="15416" b="704"/>
          <a:stretch/>
        </p:blipFill>
        <p:spPr>
          <a:xfrm>
            <a:off x="9995929" y="1385392"/>
            <a:ext cx="941260" cy="1332000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80F5694E-02D1-D312-6E00-48D79BCC325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999" t="5464" r="3895" b="6432"/>
          <a:stretch/>
        </p:blipFill>
        <p:spPr>
          <a:xfrm>
            <a:off x="11124448" y="1385392"/>
            <a:ext cx="941260" cy="1332000"/>
          </a:xfrm>
          <a:prstGeom prst="rect">
            <a:avLst/>
          </a:prstGeom>
        </p:spPr>
      </p:pic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187D47DE-E6C4-A0C3-D7A1-98D7DCC7631D}"/>
              </a:ext>
            </a:extLst>
          </p:cNvPr>
          <p:cNvSpPr txBox="1"/>
          <p:nvPr/>
        </p:nvSpPr>
        <p:spPr>
          <a:xfrm>
            <a:off x="10031096" y="2468471"/>
            <a:ext cx="914313" cy="261610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/>
                </a:solidFill>
                <a:latin typeface="Helvetica" pitchFamily="2" charset="0"/>
                <a:ea typeface="Hiragino Sans W3" panose="020B0400000000000000" pitchFamily="34" charset="-128"/>
              </a:rPr>
              <a:t>A. </a:t>
            </a:r>
            <a:r>
              <a:rPr lang="en-US" altLang="ja-JP" sz="1100" dirty="0" err="1">
                <a:solidFill>
                  <a:schemeClr val="bg1"/>
                </a:solidFill>
                <a:latin typeface="Helvetica" pitchFamily="2" charset="0"/>
                <a:ea typeface="Hiragino Sans W3" panose="020B0400000000000000" pitchFamily="34" charset="-128"/>
              </a:rPr>
              <a:t>Koda</a:t>
            </a:r>
            <a:endParaRPr lang="ja-JP" altLang="en-US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CFB01696-EA5E-822F-EDCE-193E2BCF5A62}"/>
              </a:ext>
            </a:extLst>
          </p:cNvPr>
          <p:cNvSpPr txBox="1"/>
          <p:nvPr/>
        </p:nvSpPr>
        <p:spPr>
          <a:xfrm>
            <a:off x="11141667" y="2468471"/>
            <a:ext cx="940969" cy="241593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/>
                </a:solidFill>
                <a:latin typeface="Helvetica" pitchFamily="2" charset="0"/>
                <a:ea typeface="Hiragino Sans W3" panose="020B0400000000000000" pitchFamily="34" charset="-128"/>
              </a:rPr>
              <a:t>R. </a:t>
            </a:r>
            <a:r>
              <a:rPr lang="en-US" altLang="ja-JP" sz="1100" dirty="0" err="1">
                <a:solidFill>
                  <a:schemeClr val="bg1"/>
                </a:solidFill>
                <a:latin typeface="Helvetica" pitchFamily="2" charset="0"/>
                <a:ea typeface="Hiragino Sans W3" panose="020B0400000000000000" pitchFamily="34" charset="-128"/>
              </a:rPr>
              <a:t>Kadono</a:t>
            </a:r>
            <a:endParaRPr lang="ja-JP" altLang="en-US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73" name="イメージ" descr="イメージ">
            <a:extLst>
              <a:ext uri="{FF2B5EF4-FFF2-40B4-BE49-F238E27FC236}">
                <a16:creationId xmlns:a16="http://schemas.microsoft.com/office/drawing/2014/main" id="{DC0CF6B7-5E25-3FF3-71FE-4444991C744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083" r="13718"/>
          <a:stretch/>
        </p:blipFill>
        <p:spPr>
          <a:xfrm>
            <a:off x="11097674" y="2749252"/>
            <a:ext cx="974990" cy="13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B2C6E6AC-5ABF-8A08-1644-3EB86C9063D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859" t="6550" r="12855" b="27141"/>
          <a:stretch/>
        </p:blipFill>
        <p:spPr>
          <a:xfrm>
            <a:off x="9995929" y="2749252"/>
            <a:ext cx="941260" cy="1332000"/>
          </a:xfrm>
          <a:prstGeom prst="rect">
            <a:avLst/>
          </a:prstGeom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A2857F61-F6D2-9C79-4BD9-F2E25078056B}"/>
              </a:ext>
            </a:extLst>
          </p:cNvPr>
          <p:cNvSpPr txBox="1"/>
          <p:nvPr/>
        </p:nvSpPr>
        <p:spPr>
          <a:xfrm>
            <a:off x="10006790" y="3826771"/>
            <a:ext cx="930400" cy="261610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/>
                </a:solidFill>
                <a:latin typeface="Helvetica" pitchFamily="2" charset="0"/>
              </a:rPr>
              <a:t>T. </a:t>
            </a:r>
            <a:r>
              <a:rPr lang="en-US" altLang="ja-JP" sz="1100" dirty="0" err="1">
                <a:solidFill>
                  <a:schemeClr val="bg1"/>
                </a:solidFill>
                <a:latin typeface="Helvetica" pitchFamily="2" charset="0"/>
              </a:rPr>
              <a:t>Ohsawa</a:t>
            </a:r>
            <a:endParaRPr lang="ja-JP" altLang="en-US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D191FD17-A75D-5441-AF92-3C83C70C9D1D}"/>
              </a:ext>
            </a:extLst>
          </p:cNvPr>
          <p:cNvSpPr txBox="1"/>
          <p:nvPr/>
        </p:nvSpPr>
        <p:spPr>
          <a:xfrm>
            <a:off x="11119430" y="3826771"/>
            <a:ext cx="963206" cy="241593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/>
                </a:solidFill>
                <a:latin typeface="Helvetica" pitchFamily="2" charset="0"/>
              </a:rPr>
              <a:t>N. Ohashi</a:t>
            </a:r>
            <a:endParaRPr lang="ja-JP" altLang="en-US" sz="110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77" name="イメージ" descr="イメージ">
            <a:extLst>
              <a:ext uri="{FF2B5EF4-FFF2-40B4-BE49-F238E27FC236}">
                <a16:creationId xmlns:a16="http://schemas.microsoft.com/office/drawing/2014/main" id="{56CE3E0E-5312-D698-8F4F-86A07916251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79" r="10410"/>
          <a:stretch/>
        </p:blipFill>
        <p:spPr>
          <a:xfrm>
            <a:off x="11105057" y="4119102"/>
            <a:ext cx="975470" cy="13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イメージ" descr="イメージ">
            <a:extLst>
              <a:ext uri="{FF2B5EF4-FFF2-40B4-BE49-F238E27FC236}">
                <a16:creationId xmlns:a16="http://schemas.microsoft.com/office/drawing/2014/main" id="{CE8CA2E2-63C4-6E91-5975-6A297818C6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64" t="-1558" r="7641" b="66"/>
          <a:stretch/>
        </p:blipFill>
        <p:spPr>
          <a:xfrm>
            <a:off x="9990019" y="4119102"/>
            <a:ext cx="996615" cy="1332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667BDAE5-7260-ACE9-5AD9-0F13A0840734}"/>
              </a:ext>
            </a:extLst>
          </p:cNvPr>
          <p:cNvSpPr txBox="1"/>
          <p:nvPr/>
        </p:nvSpPr>
        <p:spPr>
          <a:xfrm>
            <a:off x="9984552" y="5216905"/>
            <a:ext cx="1002082" cy="241593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/>
                </a:solidFill>
                <a:latin typeface="Helvetica" pitchFamily="2" charset="0"/>
              </a:rPr>
              <a:t>K. Ide</a:t>
            </a:r>
            <a:endParaRPr lang="ja-JP" altLang="en-US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BB9A47CC-9A74-2FC2-5D69-C89A945E3F9B}"/>
              </a:ext>
            </a:extLst>
          </p:cNvPr>
          <p:cNvSpPr txBox="1"/>
          <p:nvPr/>
        </p:nvSpPr>
        <p:spPr>
          <a:xfrm>
            <a:off x="11124448" y="5216905"/>
            <a:ext cx="948216" cy="241593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/>
                </a:solidFill>
                <a:latin typeface="Helvetica" pitchFamily="2" charset="0"/>
              </a:rPr>
              <a:t>T. </a:t>
            </a:r>
            <a:r>
              <a:rPr lang="en-US" altLang="ja-JP" sz="1100" dirty="0" err="1">
                <a:solidFill>
                  <a:schemeClr val="bg1"/>
                </a:solidFill>
                <a:latin typeface="Helvetica" pitchFamily="2" charset="0"/>
              </a:rPr>
              <a:t>Kamiya</a:t>
            </a:r>
            <a:endParaRPr lang="ja-JP" altLang="en-US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81" name="図 11">
            <a:extLst>
              <a:ext uri="{FF2B5EF4-FFF2-40B4-BE49-F238E27FC236}">
                <a16:creationId xmlns:a16="http://schemas.microsoft.com/office/drawing/2014/main" id="{B45DA179-AC38-90C0-2D5F-6E4B13FC0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5440" r="5849" b="1504"/>
          <a:stretch/>
        </p:blipFill>
        <p:spPr bwMode="auto">
          <a:xfrm>
            <a:off x="11110967" y="5472608"/>
            <a:ext cx="991880" cy="13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32D9978-0B3B-4A46-5283-7CFF5E19AB95}"/>
              </a:ext>
            </a:extLst>
          </p:cNvPr>
          <p:cNvSpPr txBox="1"/>
          <p:nvPr/>
        </p:nvSpPr>
        <p:spPr>
          <a:xfrm>
            <a:off x="11097193" y="6559945"/>
            <a:ext cx="1007694" cy="241593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/>
                </a:solidFill>
                <a:latin typeface="Helvetica" pitchFamily="2" charset="0"/>
              </a:rPr>
              <a:t>H. </a:t>
            </a:r>
            <a:r>
              <a:rPr lang="en-US" altLang="ja-JP" sz="1100" dirty="0" err="1">
                <a:solidFill>
                  <a:schemeClr val="bg1"/>
                </a:solidFill>
                <a:latin typeface="Helvetica" pitchFamily="2" charset="0"/>
              </a:rPr>
              <a:t>Hosono</a:t>
            </a:r>
            <a:endParaRPr lang="ja-JP" altLang="en-US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83" name="図 82">
            <a:extLst>
              <a:ext uri="{FF2B5EF4-FFF2-40B4-BE49-F238E27FC236}">
                <a16:creationId xmlns:a16="http://schemas.microsoft.com/office/drawing/2014/main" id="{7423B192-985B-FCDD-9C06-D9E5C57E41F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7" r="5512"/>
          <a:stretch/>
        </p:blipFill>
        <p:spPr>
          <a:xfrm>
            <a:off x="11110967" y="25574"/>
            <a:ext cx="966200" cy="1332000"/>
          </a:xfrm>
          <a:prstGeom prst="rect">
            <a:avLst/>
          </a:prstGeom>
        </p:spPr>
      </p:pic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AB55A5FF-4502-7F7C-D9D6-CA7FE22DD6A3}"/>
              </a:ext>
            </a:extLst>
          </p:cNvPr>
          <p:cNvSpPr txBox="1"/>
          <p:nvPr/>
        </p:nvSpPr>
        <p:spPr>
          <a:xfrm>
            <a:off x="11127293" y="1120917"/>
            <a:ext cx="955343" cy="241593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solidFill>
                  <a:schemeClr val="bg1"/>
                </a:solidFill>
                <a:latin typeface="Helvetica" pitchFamily="2" charset="0"/>
                <a:ea typeface="Hiragino Sans W3" panose="020B0400000000000000" pitchFamily="34" charset="-128"/>
              </a:rPr>
              <a:t>H. Okabe</a:t>
            </a:r>
            <a:endParaRPr lang="ja-JP" altLang="en-US" sz="11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8" name="スライド番号プレースホルダー 87">
            <a:extLst>
              <a:ext uri="{FF2B5EF4-FFF2-40B4-BE49-F238E27FC236}">
                <a16:creationId xmlns:a16="http://schemas.microsoft.com/office/drawing/2014/main" id="{D93E0920-F997-09A6-837A-6C0BF794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66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89031" y="765227"/>
            <a:ext cx="9002013" cy="373316"/>
          </a:xfrm>
          <a:prstGeom prst="rect">
            <a:avLst/>
          </a:prstGeom>
        </p:spPr>
        <p:txBody>
          <a:bodyPr vert="horz" wrap="square" lIns="0" tIns="14106" rIns="0" bIns="0" rtlCol="0">
            <a:spAutoFit/>
          </a:bodyPr>
          <a:lstStyle/>
          <a:p>
            <a:pPr marL="254458" algn="ctr">
              <a:lnSpc>
                <a:spcPts val="2806"/>
              </a:lnSpc>
            </a:pPr>
            <a:r>
              <a:rPr sz="2521" b="1" u="sng" spc="-24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Asteroid</a:t>
            </a:r>
            <a:r>
              <a:rPr sz="2521" b="1" u="sng" spc="-86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521" b="1" u="sng" spc="-257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samples</a:t>
            </a:r>
            <a:r>
              <a:rPr sz="2521" b="1" u="sng" spc="-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521" b="1" u="sng" spc="-222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returned</a:t>
            </a:r>
            <a:r>
              <a:rPr sz="2521" b="1" u="sng" spc="-86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521" b="1" u="sng" spc="-2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by</a:t>
            </a:r>
            <a:r>
              <a:rPr sz="2521" b="1" u="sng" spc="-86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521" b="1" u="sng" spc="-21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2521" b="1" u="sng" spc="-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521" b="1" u="sng" spc="-261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Hayabusa2</a:t>
            </a:r>
            <a:r>
              <a:rPr sz="2521" b="1" u="sng" spc="-86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521" b="1" u="sng" spc="-239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mission,</a:t>
            </a:r>
            <a:endParaRPr sz="2521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45394" y="3573018"/>
            <a:ext cx="3672408" cy="1041425"/>
          </a:xfrm>
          <a:prstGeom prst="rect">
            <a:avLst/>
          </a:prstGeom>
        </p:spPr>
        <p:txBody>
          <a:bodyPr vert="horz" wrap="square" lIns="0" tIns="9765" rIns="0" bIns="0" rtlCol="0">
            <a:spAutoFit/>
          </a:bodyPr>
          <a:lstStyle/>
          <a:p>
            <a:pPr marL="10851" marR="20074" algn="just">
              <a:lnSpc>
                <a:spcPct val="108400"/>
              </a:lnSpc>
              <a:spcBef>
                <a:spcPts val="77"/>
              </a:spcBef>
            </a:pPr>
            <a:r>
              <a:rPr sz="1581" b="1" spc="-111" dirty="0">
                <a:solidFill>
                  <a:srgbClr val="00B050"/>
                </a:solidFill>
                <a:latin typeface="Arial"/>
                <a:cs typeface="Arial"/>
              </a:rPr>
              <a:t>Muon-</a:t>
            </a:r>
            <a:r>
              <a:rPr sz="1581" b="1" spc="-103" dirty="0">
                <a:solidFill>
                  <a:srgbClr val="00B050"/>
                </a:solidFill>
                <a:latin typeface="Arial"/>
                <a:cs typeface="Arial"/>
              </a:rPr>
              <a:t>induced</a:t>
            </a:r>
            <a:r>
              <a:rPr sz="1581" b="1" spc="-9" dirty="0">
                <a:solidFill>
                  <a:srgbClr val="EE220C"/>
                </a:solidFill>
                <a:latin typeface="Arial"/>
                <a:cs typeface="Arial"/>
              </a:rPr>
              <a:t> </a:t>
            </a:r>
            <a:r>
              <a:rPr sz="1581" b="1" spc="-73" dirty="0">
                <a:solidFill>
                  <a:srgbClr val="00B050"/>
                </a:solidFill>
                <a:latin typeface="Arial"/>
                <a:cs typeface="Arial"/>
              </a:rPr>
              <a:t>characteristic</a:t>
            </a:r>
            <a:r>
              <a:rPr sz="1581" b="1" spc="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94" dirty="0">
                <a:solidFill>
                  <a:srgbClr val="00B050"/>
                </a:solidFill>
                <a:latin typeface="Arial"/>
                <a:cs typeface="Arial"/>
              </a:rPr>
              <a:t>X-</a:t>
            </a:r>
            <a:r>
              <a:rPr sz="1581" b="1" spc="-97" dirty="0">
                <a:solidFill>
                  <a:srgbClr val="00B050"/>
                </a:solidFill>
                <a:latin typeface="Arial"/>
                <a:cs typeface="Arial"/>
              </a:rPr>
              <a:t>rays</a:t>
            </a:r>
            <a:r>
              <a:rPr sz="1581" b="1" spc="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77" dirty="0">
                <a:solidFill>
                  <a:srgbClr val="00B050"/>
                </a:solidFill>
                <a:latin typeface="Arial"/>
                <a:cs typeface="Arial"/>
              </a:rPr>
              <a:t>is</a:t>
            </a:r>
            <a:r>
              <a:rPr sz="1581" b="1" spc="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120" dirty="0">
                <a:solidFill>
                  <a:srgbClr val="00B050"/>
                </a:solidFill>
                <a:latin typeface="Arial"/>
                <a:cs typeface="Arial"/>
              </a:rPr>
              <a:t>an</a:t>
            </a:r>
            <a:r>
              <a:rPr sz="1581" b="1" spc="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73" dirty="0">
                <a:solidFill>
                  <a:srgbClr val="00B050"/>
                </a:solidFill>
                <a:latin typeface="Arial"/>
                <a:cs typeface="Arial"/>
              </a:rPr>
              <a:t>ideal</a:t>
            </a:r>
            <a:r>
              <a:rPr sz="1581" b="1" spc="13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133" dirty="0">
                <a:solidFill>
                  <a:srgbClr val="00B050"/>
                </a:solidFill>
                <a:latin typeface="Arial"/>
                <a:cs typeface="Arial"/>
              </a:rPr>
              <a:t>method</a:t>
            </a:r>
            <a:r>
              <a:rPr sz="1581" b="1" spc="21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47" dirty="0">
                <a:solidFill>
                  <a:srgbClr val="00B050"/>
                </a:solidFill>
                <a:latin typeface="Arial"/>
                <a:cs typeface="Arial"/>
              </a:rPr>
              <a:t>for </a:t>
            </a:r>
            <a:r>
              <a:rPr sz="1581" b="1" spc="-115" dirty="0">
                <a:solidFill>
                  <a:srgbClr val="00B050"/>
                </a:solidFill>
                <a:latin typeface="Arial"/>
                <a:cs typeface="Arial"/>
              </a:rPr>
              <a:t>studying</a:t>
            </a:r>
            <a:r>
              <a:rPr sz="1581" b="1" spc="4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90" dirty="0">
                <a:solidFill>
                  <a:srgbClr val="00B050"/>
                </a:solidFill>
                <a:latin typeface="Arial"/>
                <a:cs typeface="Arial"/>
              </a:rPr>
              <a:t>the</a:t>
            </a:r>
            <a:r>
              <a:rPr sz="1581" b="1" spc="4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124" dirty="0">
                <a:solidFill>
                  <a:srgbClr val="00B050"/>
                </a:solidFill>
                <a:latin typeface="Arial"/>
                <a:cs typeface="Arial"/>
              </a:rPr>
              <a:t>amount</a:t>
            </a:r>
            <a:r>
              <a:rPr sz="1581" b="1" spc="13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133" dirty="0">
                <a:solidFill>
                  <a:srgbClr val="00B050"/>
                </a:solidFill>
                <a:latin typeface="Arial"/>
                <a:cs typeface="Arial"/>
              </a:rPr>
              <a:t>and</a:t>
            </a:r>
            <a:r>
              <a:rPr sz="1581" b="1" spc="26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90" dirty="0">
                <a:solidFill>
                  <a:srgbClr val="00B050"/>
                </a:solidFill>
                <a:latin typeface="Arial"/>
                <a:cs typeface="Arial"/>
              </a:rPr>
              <a:t>the</a:t>
            </a:r>
            <a:r>
              <a:rPr sz="1581" b="1" spc="13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86" dirty="0">
                <a:solidFill>
                  <a:srgbClr val="00B050"/>
                </a:solidFill>
                <a:latin typeface="Arial"/>
                <a:cs typeface="Arial"/>
              </a:rPr>
              <a:t>distribution</a:t>
            </a:r>
            <a:r>
              <a:rPr sz="1581" b="1" spc="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94" dirty="0">
                <a:solidFill>
                  <a:srgbClr val="00B050"/>
                </a:solidFill>
                <a:latin typeface="Arial"/>
                <a:cs typeface="Arial"/>
              </a:rPr>
              <a:t>of</a:t>
            </a:r>
            <a:r>
              <a:rPr sz="1581" b="1" spc="13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81" dirty="0">
                <a:solidFill>
                  <a:srgbClr val="00B050"/>
                </a:solidFill>
                <a:latin typeface="Arial"/>
                <a:cs typeface="Arial"/>
              </a:rPr>
              <a:t>elements </a:t>
            </a:r>
            <a:r>
              <a:rPr sz="1581" b="1" spc="-60" dirty="0">
                <a:solidFill>
                  <a:srgbClr val="00B050"/>
                </a:solidFill>
                <a:latin typeface="Arial"/>
                <a:cs typeface="Arial"/>
              </a:rPr>
              <a:t>that</a:t>
            </a:r>
            <a:r>
              <a:rPr sz="1581" b="1" spc="-13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81" dirty="0">
                <a:solidFill>
                  <a:srgbClr val="00B050"/>
                </a:solidFill>
                <a:latin typeface="Arial"/>
                <a:cs typeface="Arial"/>
              </a:rPr>
              <a:t>are</a:t>
            </a:r>
            <a:r>
              <a:rPr sz="1581" b="1" spc="-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107" dirty="0">
                <a:solidFill>
                  <a:srgbClr val="00B050"/>
                </a:solidFill>
                <a:latin typeface="Arial"/>
                <a:cs typeface="Arial"/>
              </a:rPr>
              <a:t>contained</a:t>
            </a:r>
            <a:r>
              <a:rPr sz="1581" b="1" spc="-13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94" dirty="0">
                <a:solidFill>
                  <a:srgbClr val="00B050"/>
                </a:solidFill>
                <a:latin typeface="Arial"/>
                <a:cs typeface="Arial"/>
              </a:rPr>
              <a:t>inside</a:t>
            </a:r>
            <a:r>
              <a:rPr sz="1581" b="1" spc="-13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dirty="0">
                <a:solidFill>
                  <a:srgbClr val="00B050"/>
                </a:solidFill>
                <a:latin typeface="Arial"/>
                <a:cs typeface="Arial"/>
              </a:rPr>
              <a:t>a</a:t>
            </a:r>
            <a:r>
              <a:rPr sz="1581" b="1" spc="-13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581" b="1" spc="-9" dirty="0">
                <a:solidFill>
                  <a:srgbClr val="00B050"/>
                </a:solidFill>
                <a:latin typeface="Arial"/>
                <a:cs typeface="Arial"/>
              </a:rPr>
              <a:t>sample.</a:t>
            </a:r>
            <a:endParaRPr sz="158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9032" y="1654048"/>
            <a:ext cx="1605755" cy="16309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295783" y="2838105"/>
            <a:ext cx="4399352" cy="525304"/>
          </a:xfrm>
          <a:prstGeom prst="rect">
            <a:avLst/>
          </a:prstGeom>
        </p:spPr>
        <p:txBody>
          <a:bodyPr vert="horz" wrap="square" lIns="0" tIns="12478" rIns="0" bIns="0" rtlCol="0">
            <a:spAutoFit/>
          </a:bodyPr>
          <a:lstStyle/>
          <a:p>
            <a:pPr marL="10851">
              <a:spcBef>
                <a:spcPts val="97"/>
              </a:spcBef>
            </a:pPr>
            <a:r>
              <a:rPr lang="en-US" sz="1666" b="1" spc="-184" dirty="0">
                <a:solidFill>
                  <a:srgbClr val="004D7F"/>
                </a:solidFill>
                <a:latin typeface="Arial"/>
                <a:cs typeface="Arial"/>
              </a:rPr>
              <a:t>Ex. </a:t>
            </a:r>
            <a:r>
              <a:rPr sz="1666" b="1" spc="-184" dirty="0">
                <a:solidFill>
                  <a:srgbClr val="004D7F"/>
                </a:solidFill>
                <a:latin typeface="Arial"/>
                <a:cs typeface="Arial"/>
              </a:rPr>
              <a:t>The</a:t>
            </a:r>
            <a:r>
              <a:rPr sz="1666" b="1" spc="-13" dirty="0">
                <a:solidFill>
                  <a:srgbClr val="004D7F"/>
                </a:solidFill>
                <a:latin typeface="Arial"/>
                <a:cs typeface="Arial"/>
              </a:rPr>
              <a:t>  </a:t>
            </a:r>
            <a:r>
              <a:rPr sz="1666" b="1" spc="-111" dirty="0">
                <a:solidFill>
                  <a:srgbClr val="004D7F"/>
                </a:solidFill>
                <a:latin typeface="Arial"/>
                <a:cs typeface="Arial"/>
              </a:rPr>
              <a:t>μC-</a:t>
            </a:r>
            <a:r>
              <a:rPr sz="1666" b="1" spc="-115" dirty="0">
                <a:solidFill>
                  <a:srgbClr val="004D7F"/>
                </a:solidFill>
                <a:latin typeface="Arial"/>
                <a:cs typeface="Arial"/>
              </a:rPr>
              <a:t>Kα</a:t>
            </a:r>
            <a:r>
              <a:rPr sz="1666" b="1" spc="-9" dirty="0">
                <a:solidFill>
                  <a:srgbClr val="004D7F"/>
                </a:solidFill>
                <a:latin typeface="Arial"/>
                <a:cs typeface="Arial"/>
              </a:rPr>
              <a:t> </a:t>
            </a:r>
            <a:r>
              <a:rPr sz="1666" b="1" spc="-97" dirty="0">
                <a:solidFill>
                  <a:srgbClr val="004D7F"/>
                </a:solidFill>
                <a:latin typeface="Arial"/>
                <a:cs typeface="Arial"/>
              </a:rPr>
              <a:t>is</a:t>
            </a:r>
            <a:r>
              <a:rPr sz="1666" b="1" spc="-13" dirty="0">
                <a:solidFill>
                  <a:srgbClr val="004D7F"/>
                </a:solidFill>
                <a:latin typeface="Arial"/>
                <a:cs typeface="Arial"/>
              </a:rPr>
              <a:t> </a:t>
            </a:r>
            <a:r>
              <a:rPr sz="1666" b="1" spc="-26" dirty="0">
                <a:solidFill>
                  <a:srgbClr val="004D7F"/>
                </a:solidFill>
                <a:latin typeface="Arial"/>
                <a:cs typeface="Arial"/>
              </a:rPr>
              <a:t>75</a:t>
            </a:r>
            <a:r>
              <a:rPr sz="1666" b="1" spc="-9" dirty="0">
                <a:solidFill>
                  <a:srgbClr val="004D7F"/>
                </a:solidFill>
                <a:latin typeface="Arial"/>
                <a:cs typeface="Arial"/>
              </a:rPr>
              <a:t> </a:t>
            </a:r>
            <a:r>
              <a:rPr sz="1666" b="1" spc="-167" dirty="0">
                <a:solidFill>
                  <a:srgbClr val="004D7F"/>
                </a:solidFill>
                <a:latin typeface="Arial"/>
                <a:cs typeface="Arial"/>
              </a:rPr>
              <a:t>keV</a:t>
            </a:r>
            <a:r>
              <a:rPr sz="1666" b="1" spc="-13" dirty="0">
                <a:solidFill>
                  <a:srgbClr val="004D7F"/>
                </a:solidFill>
                <a:latin typeface="Arial"/>
                <a:cs typeface="Arial"/>
              </a:rPr>
              <a:t> </a:t>
            </a:r>
            <a:r>
              <a:rPr sz="1666" b="1" spc="-141" dirty="0">
                <a:solidFill>
                  <a:srgbClr val="004D7F"/>
                </a:solidFill>
                <a:latin typeface="Arial"/>
                <a:cs typeface="Arial"/>
              </a:rPr>
              <a:t>versus</a:t>
            </a:r>
            <a:r>
              <a:rPr sz="1666" b="1" spc="-9" dirty="0">
                <a:solidFill>
                  <a:srgbClr val="004D7F"/>
                </a:solidFill>
                <a:latin typeface="Arial"/>
                <a:cs typeface="Arial"/>
              </a:rPr>
              <a:t> </a:t>
            </a:r>
            <a:r>
              <a:rPr sz="1666" b="1" spc="-103" dirty="0">
                <a:solidFill>
                  <a:srgbClr val="004D7F"/>
                </a:solidFill>
                <a:latin typeface="Arial"/>
                <a:cs typeface="Arial"/>
              </a:rPr>
              <a:t>the</a:t>
            </a:r>
            <a:r>
              <a:rPr lang="en-US" sz="1666" b="1" spc="-13" dirty="0">
                <a:solidFill>
                  <a:srgbClr val="004D7F"/>
                </a:solidFill>
                <a:latin typeface="Arial"/>
                <a:cs typeface="Arial"/>
              </a:rPr>
              <a:t> </a:t>
            </a:r>
            <a:r>
              <a:rPr sz="1666" b="1" spc="-124" dirty="0">
                <a:solidFill>
                  <a:srgbClr val="004D7F"/>
                </a:solidFill>
                <a:latin typeface="Arial"/>
                <a:cs typeface="Arial"/>
              </a:rPr>
              <a:t>fluorescence</a:t>
            </a:r>
            <a:r>
              <a:rPr sz="1666" b="1" spc="-9" dirty="0">
                <a:solidFill>
                  <a:srgbClr val="004D7F"/>
                </a:solidFill>
                <a:latin typeface="Arial"/>
                <a:cs typeface="Arial"/>
              </a:rPr>
              <a:t> </a:t>
            </a:r>
            <a:r>
              <a:rPr sz="1666" b="1" spc="-167" dirty="0">
                <a:solidFill>
                  <a:srgbClr val="004D7F"/>
                </a:solidFill>
                <a:latin typeface="Arial"/>
                <a:cs typeface="Arial"/>
              </a:rPr>
              <a:t>C-</a:t>
            </a:r>
            <a:r>
              <a:rPr sz="1666" b="1" spc="-115" dirty="0">
                <a:solidFill>
                  <a:srgbClr val="004D7F"/>
                </a:solidFill>
                <a:latin typeface="Arial"/>
                <a:cs typeface="Arial"/>
              </a:rPr>
              <a:t>Kα</a:t>
            </a:r>
            <a:r>
              <a:rPr sz="1666" b="1" spc="-13" dirty="0">
                <a:solidFill>
                  <a:srgbClr val="004D7F"/>
                </a:solidFill>
                <a:latin typeface="Arial"/>
                <a:cs typeface="Arial"/>
              </a:rPr>
              <a:t> </a:t>
            </a:r>
            <a:r>
              <a:rPr sz="1666" b="1" spc="-97" dirty="0">
                <a:solidFill>
                  <a:srgbClr val="004D7F"/>
                </a:solidFill>
                <a:latin typeface="Arial"/>
                <a:cs typeface="Arial"/>
              </a:rPr>
              <a:t>is</a:t>
            </a:r>
            <a:r>
              <a:rPr sz="1666" b="1" spc="-9" dirty="0">
                <a:solidFill>
                  <a:srgbClr val="004D7F"/>
                </a:solidFill>
                <a:latin typeface="Arial"/>
                <a:cs typeface="Arial"/>
              </a:rPr>
              <a:t> </a:t>
            </a:r>
            <a:r>
              <a:rPr sz="1666" b="1" spc="-34" dirty="0">
                <a:solidFill>
                  <a:srgbClr val="004D7F"/>
                </a:solidFill>
                <a:latin typeface="Arial"/>
                <a:cs typeface="Arial"/>
              </a:rPr>
              <a:t>0.3</a:t>
            </a:r>
            <a:r>
              <a:rPr sz="1666" b="1" spc="-13" dirty="0">
                <a:solidFill>
                  <a:srgbClr val="004D7F"/>
                </a:solidFill>
                <a:latin typeface="Arial"/>
                <a:cs typeface="Arial"/>
              </a:rPr>
              <a:t> </a:t>
            </a:r>
            <a:r>
              <a:rPr sz="1666" b="1" spc="-47" dirty="0">
                <a:solidFill>
                  <a:srgbClr val="004D7F"/>
                </a:solidFill>
                <a:latin typeface="Arial"/>
                <a:cs typeface="Arial"/>
              </a:rPr>
              <a:t>keV</a:t>
            </a:r>
            <a:r>
              <a:rPr lang="ja-JP" altLang="en-US" sz="1666" b="1" spc="-47" dirty="0">
                <a:solidFill>
                  <a:srgbClr val="004D7F"/>
                </a:solidFill>
                <a:latin typeface="Arial"/>
                <a:cs typeface="Arial"/>
              </a:rPr>
              <a:t>　</a:t>
            </a:r>
            <a:r>
              <a:rPr lang="en-US" altLang="ja-JP" sz="1666" b="1" spc="-47" dirty="0">
                <a:solidFill>
                  <a:srgbClr val="004D7F"/>
                </a:solidFill>
                <a:latin typeface="Arial"/>
                <a:cs typeface="Arial"/>
              </a:rPr>
              <a:t>(200 times larger !)</a:t>
            </a:r>
            <a:endParaRPr sz="1666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76731" y="3282134"/>
            <a:ext cx="185831" cy="352107"/>
            <a:chOff x="6645478" y="3909337"/>
            <a:chExt cx="236854" cy="412115"/>
          </a:xfrm>
        </p:grpSpPr>
        <p:sp>
          <p:nvSpPr>
            <p:cNvPr id="11" name="object 11"/>
            <p:cNvSpPr/>
            <p:nvPr/>
          </p:nvSpPr>
          <p:spPr>
            <a:xfrm>
              <a:off x="6763647" y="3909337"/>
              <a:ext cx="0" cy="205104"/>
            </a:xfrm>
            <a:custGeom>
              <a:avLst/>
              <a:gdLst/>
              <a:ahLst/>
              <a:cxnLst/>
              <a:rect l="l" t="t" r="r" b="b"/>
              <a:pathLst>
                <a:path h="205104">
                  <a:moveTo>
                    <a:pt x="0" y="0"/>
                  </a:moveTo>
                  <a:lnTo>
                    <a:pt x="0" y="175162"/>
                  </a:lnTo>
                  <a:lnTo>
                    <a:pt x="0" y="204729"/>
                  </a:lnTo>
                </a:path>
              </a:pathLst>
            </a:custGeom>
            <a:ln w="59134">
              <a:solidFill>
                <a:srgbClr val="F27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45478" y="4084499"/>
              <a:ext cx="236854" cy="236854"/>
            </a:xfrm>
            <a:custGeom>
              <a:avLst/>
              <a:gdLst/>
              <a:ahLst/>
              <a:cxnLst/>
              <a:rect l="l" t="t" r="r" b="b"/>
              <a:pathLst>
                <a:path w="236854" h="236854">
                  <a:moveTo>
                    <a:pt x="236338" y="0"/>
                  </a:moveTo>
                  <a:lnTo>
                    <a:pt x="0" y="0"/>
                  </a:lnTo>
                  <a:lnTo>
                    <a:pt x="118169" y="236537"/>
                  </a:lnTo>
                  <a:lnTo>
                    <a:pt x="236338" y="0"/>
                  </a:lnTo>
                  <a:close/>
                </a:path>
              </a:pathLst>
            </a:custGeom>
            <a:solidFill>
              <a:srgbClr val="F27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ctangle 136">
            <a:extLst>
              <a:ext uri="{FF2B5EF4-FFF2-40B4-BE49-F238E27FC236}">
                <a16:creationId xmlns:a16="http://schemas.microsoft.com/office/drawing/2014/main" id="{4BA39BFB-63E2-FBC8-8444-83B3081A7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638209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100000">
                <a:srgbClr val="69A6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539750" defTabSz="806450"/>
            <a:r>
              <a:rPr lang="en-US" altLang="ja-JP" sz="3200" b="1" dirty="0">
                <a:solidFill>
                  <a:srgbClr val="FFFFCC"/>
                </a:solidFill>
              </a:rPr>
              <a:t>  </a:t>
            </a:r>
            <a:r>
              <a:rPr lang="en-US" altLang="ja-JP" sz="3200" b="1" dirty="0" err="1">
                <a:solidFill>
                  <a:srgbClr val="FFFFCC"/>
                </a:solidFill>
              </a:rPr>
              <a:t>Muon</a:t>
            </a:r>
            <a:r>
              <a:rPr lang="en-US" altLang="ja-JP" sz="3200" b="1" dirty="0">
                <a:solidFill>
                  <a:srgbClr val="FFFFCC"/>
                </a:solidFill>
              </a:rPr>
              <a:t> Facility Muse</a:t>
            </a:r>
            <a:r>
              <a:rPr lang="ja-JP" altLang="en-US" sz="3200" b="1" dirty="0">
                <a:solidFill>
                  <a:srgbClr val="FFFFCC"/>
                </a:solidFill>
              </a:rPr>
              <a:t>　</a:t>
            </a:r>
            <a:r>
              <a:rPr lang="en-US" altLang="ja-JP" sz="3200" b="1" dirty="0">
                <a:solidFill>
                  <a:srgbClr val="FFFFCC"/>
                </a:solidFill>
              </a:rPr>
              <a:t>@</a:t>
            </a:r>
            <a:r>
              <a:rPr lang="ja-JP" altLang="en-US" sz="3200" b="1" dirty="0">
                <a:solidFill>
                  <a:srgbClr val="FFFFCC"/>
                </a:solidFill>
              </a:rPr>
              <a:t>　</a:t>
            </a:r>
            <a:r>
              <a:rPr lang="en-US" altLang="ja-JP" sz="3200" b="1" dirty="0">
                <a:solidFill>
                  <a:srgbClr val="FFFFCC"/>
                </a:solidFill>
              </a:rPr>
              <a:t>MLF </a:t>
            </a:r>
          </a:p>
        </p:txBody>
      </p:sp>
      <p:sp>
        <p:nvSpPr>
          <p:cNvPr id="14" name="Oval 49">
            <a:extLst>
              <a:ext uri="{FF2B5EF4-FFF2-40B4-BE49-F238E27FC236}">
                <a16:creationId xmlns:a16="http://schemas.microsoft.com/office/drawing/2014/main" id="{D31D22D0-8BCD-F515-6C29-7E904BE890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9" y="21"/>
            <a:ext cx="638189" cy="638189"/>
          </a:xfrm>
          <a:prstGeom prst="ellipse">
            <a:avLst/>
          </a:prstGeom>
          <a:gradFill rotWithShape="0">
            <a:gsLst>
              <a:gs pos="0">
                <a:srgbClr val="3399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スライド番号プレースホルダー 42">
            <a:extLst>
              <a:ext uri="{FF2B5EF4-FFF2-40B4-BE49-F238E27FC236}">
                <a16:creationId xmlns:a16="http://schemas.microsoft.com/office/drawing/2014/main" id="{6E3B1DAE-5104-F4FF-171B-C9F264862DCC}"/>
              </a:ext>
            </a:extLst>
          </p:cNvPr>
          <p:cNvSpPr txBox="1">
            <a:spLocks/>
          </p:cNvSpPr>
          <p:nvPr/>
        </p:nvSpPr>
        <p:spPr>
          <a:xfrm>
            <a:off x="8472264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F31FC94C-728F-45A0-9D78-3A11A514B8BD}" type="slidenum">
              <a:rPr lang="ja-JP" altLang="en-US" sz="140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pPr>
                <a:defRPr/>
              </a:pPr>
              <a:t>16</a:t>
            </a:fld>
            <a:endParaRPr lang="ja-JP" altLang="en-US" sz="1400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91BBD3D-A376-8102-BB0D-2BD752C78C58}"/>
              </a:ext>
            </a:extLst>
          </p:cNvPr>
          <p:cNvSpPr txBox="1"/>
          <p:nvPr/>
        </p:nvSpPr>
        <p:spPr>
          <a:xfrm>
            <a:off x="1589031" y="3311407"/>
            <a:ext cx="2323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Cover:</a:t>
            </a:r>
          </a:p>
          <a:p>
            <a:r>
              <a:rPr lang="en-US" altLang="ja-JP" sz="1400" dirty="0"/>
              <a:t>Science vol. 379, No. 6634</a:t>
            </a:r>
            <a:endParaRPr lang="ja-JP" altLang="en-US" sz="1400" dirty="0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06DC59E-CC54-FB86-F9F7-F07C5F410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" r="3130" b="-1770"/>
          <a:stretch/>
        </p:blipFill>
        <p:spPr>
          <a:xfrm>
            <a:off x="3893297" y="4868779"/>
            <a:ext cx="4487727" cy="1664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C1E160F-4C69-5012-2D6B-3D0C74E92520}"/>
              </a:ext>
            </a:extLst>
          </p:cNvPr>
          <p:cNvSpPr txBox="1"/>
          <p:nvPr/>
        </p:nvSpPr>
        <p:spPr>
          <a:xfrm>
            <a:off x="1577744" y="1346271"/>
            <a:ext cx="1605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/>
              <a:t>Ryugu</a:t>
            </a:r>
            <a:endParaRPr lang="ja-JP" altLang="en-US" sz="1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E82807A-5A42-CAD9-1519-4FEA07647912}"/>
              </a:ext>
            </a:extLst>
          </p:cNvPr>
          <p:cNvSpPr txBox="1"/>
          <p:nvPr/>
        </p:nvSpPr>
        <p:spPr>
          <a:xfrm>
            <a:off x="4447276" y="6525396"/>
            <a:ext cx="37859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solidFill>
                  <a:srgbClr val="0A0BD5"/>
                </a:solidFill>
                <a:latin typeface="Calibi"/>
              </a:rPr>
              <a:t>T. </a:t>
            </a:r>
            <a:r>
              <a:rPr lang="en-US" altLang="ja-JP" sz="1350" dirty="0">
                <a:solidFill>
                  <a:srgbClr val="0A0BD5"/>
                </a:solidFill>
                <a:cs typeface="Arial" panose="020B0604020202020204" pitchFamily="34" charset="0"/>
              </a:rPr>
              <a:t>Nakamura</a:t>
            </a:r>
            <a:r>
              <a:rPr lang="en-US" altLang="ja-JP" sz="1350" dirty="0">
                <a:solidFill>
                  <a:srgbClr val="0A0BD5"/>
                </a:solidFill>
                <a:latin typeface="Calibi"/>
              </a:rPr>
              <a:t> </a:t>
            </a:r>
            <a:r>
              <a:rPr lang="en-US" altLang="ja-JP" sz="1350" i="1" dirty="0">
                <a:solidFill>
                  <a:srgbClr val="0A0BD5"/>
                </a:solidFill>
                <a:latin typeface="Calibi"/>
              </a:rPr>
              <a:t>et al., </a:t>
            </a:r>
            <a:r>
              <a:rPr lang="en" altLang="ja-JP" sz="1350" dirty="0">
                <a:solidFill>
                  <a:srgbClr val="0A0BD5"/>
                </a:solidFill>
                <a:latin typeface="Noto Sans JP"/>
              </a:rPr>
              <a:t>DOI</a:t>
            </a:r>
            <a:r>
              <a:rPr lang="ja-JP" altLang="en" sz="1350" dirty="0">
                <a:solidFill>
                  <a:srgbClr val="0A0BD5"/>
                </a:solidFill>
                <a:latin typeface="Noto Sans JP"/>
              </a:rPr>
              <a:t>：</a:t>
            </a:r>
            <a:r>
              <a:rPr lang="en" altLang="ja-JP" sz="1350" u="sng" dirty="0">
                <a:solidFill>
                  <a:srgbClr val="0A0BD5"/>
                </a:solidFill>
                <a:latin typeface="Noto Sans JP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10.1126/science.abn8671</a:t>
            </a:r>
            <a:endParaRPr lang="en" altLang="ja-JP" sz="1350" dirty="0">
              <a:solidFill>
                <a:srgbClr val="0A0BD5"/>
              </a:solidFill>
              <a:latin typeface="Noto Sans JP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1675112-8310-C053-BD0B-C09DC0D4C609}"/>
              </a:ext>
            </a:extLst>
          </p:cNvPr>
          <p:cNvSpPr txBox="1"/>
          <p:nvPr/>
        </p:nvSpPr>
        <p:spPr>
          <a:xfrm>
            <a:off x="8422832" y="5007533"/>
            <a:ext cx="2168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/>
              <a:t>Sample</a:t>
            </a:r>
            <a:endParaRPr lang="ja-JP" altLang="en-US" sz="1400" dirty="0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F30BB6E8-86A5-48EC-A19C-1348962EB8D6}"/>
              </a:ext>
            </a:extLst>
          </p:cNvPr>
          <p:cNvGrpSpPr/>
          <p:nvPr/>
        </p:nvGrpSpPr>
        <p:grpSpPr>
          <a:xfrm>
            <a:off x="8451265" y="5330697"/>
            <a:ext cx="2139778" cy="1224000"/>
            <a:chOff x="154356" y="5394551"/>
            <a:chExt cx="2139778" cy="1224000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BBC244BB-0299-1DA5-E741-61E5D5B1D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356" y="5394551"/>
              <a:ext cx="2139778" cy="1224000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AD979661-1EBB-FEE9-A0BA-A9BFAE4F3258}"/>
                </a:ext>
              </a:extLst>
            </p:cNvPr>
            <p:cNvGrpSpPr/>
            <p:nvPr/>
          </p:nvGrpSpPr>
          <p:grpSpPr>
            <a:xfrm>
              <a:off x="259950" y="5489770"/>
              <a:ext cx="587020" cy="304231"/>
              <a:chOff x="269759" y="1451937"/>
              <a:chExt cx="897792" cy="459368"/>
            </a:xfrm>
          </p:grpSpPr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1BB985DF-AA07-A268-A4D6-39B1F5209A88}"/>
                  </a:ext>
                </a:extLst>
              </p:cNvPr>
              <p:cNvCxnSpPr/>
              <p:nvPr/>
            </p:nvCxnSpPr>
            <p:spPr>
              <a:xfrm flipV="1">
                <a:off x="269759" y="1461537"/>
                <a:ext cx="324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C7863229-5242-1F18-01DC-CCB2954F619C}"/>
                  </a:ext>
                </a:extLst>
              </p:cNvPr>
              <p:cNvCxnSpPr/>
              <p:nvPr/>
            </p:nvCxnSpPr>
            <p:spPr>
              <a:xfrm rot="5400000" flipV="1">
                <a:off x="127694" y="1613937"/>
                <a:ext cx="324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3BB5330E-EF18-84B8-CC19-E5C2002E624C}"/>
                  </a:ext>
                </a:extLst>
              </p:cNvPr>
              <p:cNvSpPr txBox="1"/>
              <p:nvPr/>
            </p:nvSpPr>
            <p:spPr>
              <a:xfrm>
                <a:off x="269759" y="1458202"/>
                <a:ext cx="897792" cy="453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350" dirty="0">
                    <a:solidFill>
                      <a:srgbClr val="FF0000"/>
                    </a:solidFill>
                    <a:effectLst>
                      <a:glow rad="101600">
                        <a:schemeClr val="bg1">
                          <a:alpha val="85000"/>
                        </a:schemeClr>
                      </a:glow>
                    </a:effectLst>
                  </a:rPr>
                  <a:t>1 mm</a:t>
                </a:r>
                <a:endParaRPr lang="ja-JP" altLang="en-US" sz="1350" dirty="0">
                  <a:solidFill>
                    <a:srgbClr val="FF0000"/>
                  </a:solidFill>
                  <a:effectLst>
                    <a:glow rad="101600">
                      <a:schemeClr val="bg1">
                        <a:alpha val="85000"/>
                      </a:schemeClr>
                    </a:glow>
                  </a:effectLst>
                </a:endParaRPr>
              </a:p>
            </p:txBody>
          </p:sp>
        </p:grpSp>
      </p:grpSp>
      <p:pic>
        <p:nvPicPr>
          <p:cNvPr id="9" name="図 8" descr="本, テキスト, 記号, 座る が含まれている画像">
            <a:extLst>
              <a:ext uri="{FF2B5EF4-FFF2-40B4-BE49-F238E27FC236}">
                <a16:creationId xmlns:a16="http://schemas.microsoft.com/office/drawing/2014/main" id="{33101C0F-C60C-63B8-648D-E497CCCE8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743" y="3848586"/>
            <a:ext cx="2323176" cy="2956938"/>
          </a:xfrm>
          <a:prstGeom prst="rect">
            <a:avLst/>
          </a:prstGeom>
        </p:spPr>
      </p:pic>
      <p:pic>
        <p:nvPicPr>
          <p:cNvPr id="19" name="図 18" descr="ボート, トラック, 男, 水 が含まれている画像&#10;&#10;自動的に生成された説明">
            <a:extLst>
              <a:ext uri="{FF2B5EF4-FFF2-40B4-BE49-F238E27FC236}">
                <a16:creationId xmlns:a16="http://schemas.microsoft.com/office/drawing/2014/main" id="{BAB981E4-E0B5-E794-D103-3EE557C2A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1325" y="2853853"/>
            <a:ext cx="2921644" cy="1946545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AFB694D-844D-E6DE-4034-5B9DD14E4C46}"/>
              </a:ext>
            </a:extLst>
          </p:cNvPr>
          <p:cNvSpPr txBox="1"/>
          <p:nvPr/>
        </p:nvSpPr>
        <p:spPr>
          <a:xfrm>
            <a:off x="8486726" y="2577586"/>
            <a:ext cx="2168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/>
              <a:t>Muon D-Line</a:t>
            </a: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A984FA0B-347A-C9B2-8E9C-6913BE243378}"/>
              </a:ext>
            </a:extLst>
          </p:cNvPr>
          <p:cNvSpPr txBox="1"/>
          <p:nvPr/>
        </p:nvSpPr>
        <p:spPr>
          <a:xfrm>
            <a:off x="3194786" y="1161375"/>
            <a:ext cx="6717638" cy="1642895"/>
          </a:xfrm>
          <a:prstGeom prst="rect">
            <a:avLst/>
          </a:prstGeom>
        </p:spPr>
        <p:txBody>
          <a:bodyPr vert="horz" wrap="square" lIns="0" tIns="14106" rIns="0" bIns="0" rtlCol="0">
            <a:spAutoFit/>
          </a:bodyPr>
          <a:lstStyle/>
          <a:p>
            <a:pPr marL="231128" marR="4340">
              <a:lnSpc>
                <a:spcPts val="1794"/>
              </a:lnSpc>
              <a:spcBef>
                <a:spcPts val="1905"/>
              </a:spcBef>
            </a:pPr>
            <a:r>
              <a:rPr lang="en-US" sz="1666" spc="-60" dirty="0">
                <a:latin typeface="Arial"/>
                <a:cs typeface="Arial"/>
              </a:rPr>
              <a:t>Muon measurement contributed</a:t>
            </a:r>
            <a:r>
              <a:rPr lang="en-US" sz="1666" spc="-68" dirty="0">
                <a:latin typeface="Arial"/>
                <a:cs typeface="Arial"/>
              </a:rPr>
              <a:t> </a:t>
            </a:r>
            <a:r>
              <a:rPr lang="en-US" sz="1666" dirty="0">
                <a:latin typeface="Arial"/>
                <a:cs typeface="Arial"/>
              </a:rPr>
              <a:t>to</a:t>
            </a:r>
            <a:r>
              <a:rPr lang="en-US" sz="1666" spc="-68" dirty="0">
                <a:latin typeface="Arial"/>
                <a:cs typeface="Arial"/>
              </a:rPr>
              <a:t> </a:t>
            </a:r>
            <a:r>
              <a:rPr lang="en-US" sz="1666" spc="-30" dirty="0">
                <a:latin typeface="Arial"/>
                <a:cs typeface="Arial"/>
              </a:rPr>
              <a:t>quantify</a:t>
            </a:r>
            <a:r>
              <a:rPr lang="en-US" sz="1666" spc="-68" dirty="0">
                <a:latin typeface="Arial"/>
                <a:cs typeface="Arial"/>
              </a:rPr>
              <a:t> </a:t>
            </a:r>
            <a:r>
              <a:rPr lang="en-US" sz="1666" dirty="0">
                <a:solidFill>
                  <a:srgbClr val="EE220C"/>
                </a:solidFill>
                <a:latin typeface="Arial"/>
                <a:cs typeface="Arial"/>
              </a:rPr>
              <a:t>C,</a:t>
            </a:r>
            <a:r>
              <a:rPr lang="en-US" sz="1666" spc="-68" dirty="0">
                <a:solidFill>
                  <a:srgbClr val="EE220C"/>
                </a:solidFill>
                <a:latin typeface="Arial"/>
                <a:cs typeface="Arial"/>
              </a:rPr>
              <a:t> </a:t>
            </a:r>
            <a:r>
              <a:rPr lang="en-US" sz="1666" spc="-17" dirty="0">
                <a:solidFill>
                  <a:srgbClr val="EE220C"/>
                </a:solidFill>
                <a:latin typeface="Arial"/>
                <a:cs typeface="Arial"/>
              </a:rPr>
              <a:t>Si,</a:t>
            </a:r>
            <a:r>
              <a:rPr lang="en-US" sz="1666" spc="-68" dirty="0">
                <a:solidFill>
                  <a:srgbClr val="EE220C"/>
                </a:solidFill>
                <a:latin typeface="Arial"/>
                <a:cs typeface="Arial"/>
              </a:rPr>
              <a:t> </a:t>
            </a:r>
            <a:r>
              <a:rPr lang="en-US" sz="1666" dirty="0">
                <a:solidFill>
                  <a:srgbClr val="EE220C"/>
                </a:solidFill>
                <a:latin typeface="Arial"/>
                <a:cs typeface="Arial"/>
              </a:rPr>
              <a:t>Mg</a:t>
            </a:r>
            <a:r>
              <a:rPr lang="en-US" sz="1666" spc="-68" dirty="0">
                <a:solidFill>
                  <a:srgbClr val="EE220C"/>
                </a:solidFill>
                <a:latin typeface="Arial"/>
                <a:cs typeface="Arial"/>
              </a:rPr>
              <a:t> </a:t>
            </a:r>
            <a:r>
              <a:rPr lang="en-US" sz="1666" dirty="0">
                <a:solidFill>
                  <a:srgbClr val="EE220C"/>
                </a:solidFill>
                <a:latin typeface="Arial"/>
                <a:cs typeface="Arial"/>
              </a:rPr>
              <a:t>and</a:t>
            </a:r>
            <a:r>
              <a:rPr lang="en-US" sz="1666" spc="-68" dirty="0">
                <a:solidFill>
                  <a:srgbClr val="EE220C"/>
                </a:solidFill>
                <a:latin typeface="Arial"/>
                <a:cs typeface="Arial"/>
              </a:rPr>
              <a:t> </a:t>
            </a:r>
            <a:r>
              <a:rPr lang="en-US" sz="1666" dirty="0">
                <a:solidFill>
                  <a:srgbClr val="EE220C"/>
                </a:solidFill>
                <a:latin typeface="Arial"/>
                <a:cs typeface="Arial"/>
              </a:rPr>
              <a:t>O</a:t>
            </a:r>
            <a:r>
              <a:rPr lang="en-US" sz="1666" spc="-68" dirty="0">
                <a:solidFill>
                  <a:srgbClr val="EE220C"/>
                </a:solidFill>
                <a:latin typeface="Arial"/>
                <a:cs typeface="Arial"/>
              </a:rPr>
              <a:t> </a:t>
            </a:r>
            <a:r>
              <a:rPr lang="en-US" sz="1666" spc="-21" dirty="0">
                <a:latin typeface="Arial"/>
                <a:cs typeface="Arial"/>
              </a:rPr>
              <a:t>concentrations</a:t>
            </a:r>
            <a:r>
              <a:rPr lang="en-US" altLang="ja-JP" sz="1666" spc="-68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as</a:t>
            </a:r>
            <a:r>
              <a:rPr sz="1666" spc="-68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a</a:t>
            </a:r>
            <a:r>
              <a:rPr sz="1666" spc="-73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part</a:t>
            </a:r>
            <a:r>
              <a:rPr sz="1666" spc="-68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of</a:t>
            </a:r>
            <a:r>
              <a:rPr sz="1666" spc="-68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the</a:t>
            </a:r>
            <a:r>
              <a:rPr sz="1666" spc="-68" dirty="0">
                <a:latin typeface="Arial"/>
                <a:cs typeface="Arial"/>
              </a:rPr>
              <a:t> </a:t>
            </a:r>
            <a:r>
              <a:rPr sz="1666" spc="-9" dirty="0">
                <a:latin typeface="Arial"/>
                <a:cs typeface="Arial"/>
              </a:rPr>
              <a:t>initial </a:t>
            </a:r>
            <a:r>
              <a:rPr sz="1666" spc="-60" dirty="0">
                <a:latin typeface="Arial"/>
                <a:cs typeface="Arial"/>
              </a:rPr>
              <a:t>analysis </a:t>
            </a:r>
            <a:r>
              <a:rPr sz="1666" dirty="0">
                <a:latin typeface="Arial"/>
                <a:cs typeface="Arial"/>
              </a:rPr>
              <a:t>that</a:t>
            </a:r>
            <a:r>
              <a:rPr sz="1666" spc="-64" dirty="0">
                <a:latin typeface="Arial"/>
                <a:cs typeface="Arial"/>
              </a:rPr>
              <a:t> </a:t>
            </a:r>
            <a:r>
              <a:rPr lang="en-US" sz="1666" spc="-26" dirty="0">
                <a:latin typeface="Arial"/>
                <a:cs typeface="Arial"/>
              </a:rPr>
              <a:t>was</a:t>
            </a:r>
            <a:r>
              <a:rPr sz="1666" spc="-60" dirty="0">
                <a:latin typeface="Arial"/>
                <a:cs typeface="Arial"/>
              </a:rPr>
              <a:t> </a:t>
            </a:r>
            <a:r>
              <a:rPr sz="1666" spc="-21" dirty="0">
                <a:latin typeface="Arial"/>
                <a:cs typeface="Arial"/>
              </a:rPr>
              <a:t>performed</a:t>
            </a:r>
            <a:r>
              <a:rPr sz="1666" spc="-60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soon</a:t>
            </a:r>
            <a:r>
              <a:rPr sz="1666" spc="-60" dirty="0">
                <a:latin typeface="Arial"/>
                <a:cs typeface="Arial"/>
              </a:rPr>
              <a:t> </a:t>
            </a:r>
            <a:r>
              <a:rPr sz="1666" spc="-26" dirty="0">
                <a:latin typeface="Arial"/>
                <a:cs typeface="Arial"/>
              </a:rPr>
              <a:t>after</a:t>
            </a:r>
            <a:r>
              <a:rPr sz="1666" spc="-60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the</a:t>
            </a:r>
            <a:r>
              <a:rPr sz="1666" spc="-60" dirty="0">
                <a:latin typeface="Arial"/>
                <a:cs typeface="Arial"/>
              </a:rPr>
              <a:t> </a:t>
            </a:r>
            <a:r>
              <a:rPr sz="1666" spc="-34" dirty="0">
                <a:latin typeface="Arial"/>
                <a:cs typeface="Arial"/>
              </a:rPr>
              <a:t>sample</a:t>
            </a:r>
            <a:r>
              <a:rPr sz="1666" spc="-60" dirty="0">
                <a:latin typeface="Arial"/>
                <a:cs typeface="Arial"/>
              </a:rPr>
              <a:t> </a:t>
            </a:r>
            <a:r>
              <a:rPr sz="1666" spc="-38" dirty="0">
                <a:latin typeface="Arial"/>
                <a:cs typeface="Arial"/>
              </a:rPr>
              <a:t>recovery</a:t>
            </a:r>
            <a:r>
              <a:rPr sz="1666" spc="-60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to</a:t>
            </a:r>
            <a:r>
              <a:rPr sz="1666" spc="-60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the</a:t>
            </a:r>
            <a:r>
              <a:rPr sz="1666" spc="-60" dirty="0">
                <a:latin typeface="Arial"/>
                <a:cs typeface="Arial"/>
              </a:rPr>
              <a:t> </a:t>
            </a:r>
            <a:r>
              <a:rPr sz="1666" spc="-47" dirty="0">
                <a:latin typeface="Arial"/>
                <a:cs typeface="Arial"/>
              </a:rPr>
              <a:t>Earth</a:t>
            </a:r>
            <a:r>
              <a:rPr lang="en-US" sz="1666" spc="-47" dirty="0">
                <a:latin typeface="Arial"/>
                <a:cs typeface="Arial"/>
              </a:rPr>
              <a:t>.</a:t>
            </a:r>
            <a:r>
              <a:rPr sz="1666" spc="-60" dirty="0">
                <a:latin typeface="Arial"/>
                <a:cs typeface="Arial"/>
              </a:rPr>
              <a:t> </a:t>
            </a:r>
            <a:r>
              <a:rPr sz="1666" spc="-34" dirty="0">
                <a:latin typeface="Arial"/>
                <a:cs typeface="Arial"/>
              </a:rPr>
              <a:t>(collaboration</a:t>
            </a:r>
            <a:r>
              <a:rPr sz="1666" spc="-81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with</a:t>
            </a:r>
            <a:r>
              <a:rPr sz="1666" spc="-115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the</a:t>
            </a:r>
            <a:r>
              <a:rPr sz="1666" spc="-51" dirty="0">
                <a:latin typeface="Arial"/>
                <a:cs typeface="Arial"/>
              </a:rPr>
              <a:t> </a:t>
            </a:r>
            <a:r>
              <a:rPr sz="1666" spc="-38" dirty="0">
                <a:latin typeface="Arial"/>
                <a:cs typeface="Arial"/>
              </a:rPr>
              <a:t>initial</a:t>
            </a:r>
            <a:r>
              <a:rPr sz="1666" spc="-43" dirty="0">
                <a:latin typeface="Arial"/>
                <a:cs typeface="Arial"/>
              </a:rPr>
              <a:t> </a:t>
            </a:r>
            <a:r>
              <a:rPr sz="1666" spc="-60" dirty="0">
                <a:latin typeface="Arial"/>
                <a:cs typeface="Arial"/>
              </a:rPr>
              <a:t>analysis</a:t>
            </a:r>
            <a:r>
              <a:rPr sz="1666" spc="-47" dirty="0">
                <a:latin typeface="Arial"/>
                <a:cs typeface="Arial"/>
              </a:rPr>
              <a:t> </a:t>
            </a:r>
            <a:r>
              <a:rPr sz="1666" spc="-17" dirty="0">
                <a:latin typeface="Arial"/>
                <a:cs typeface="Arial"/>
              </a:rPr>
              <a:t>team</a:t>
            </a:r>
            <a:r>
              <a:rPr sz="1666" spc="-43" dirty="0">
                <a:latin typeface="Arial"/>
                <a:cs typeface="Arial"/>
              </a:rPr>
              <a:t> </a:t>
            </a:r>
            <a:r>
              <a:rPr sz="1666" spc="-111" dirty="0">
                <a:latin typeface="Arial"/>
                <a:cs typeface="Arial"/>
              </a:rPr>
              <a:t>(STONE)</a:t>
            </a:r>
            <a:r>
              <a:rPr sz="1666" spc="-4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led</a:t>
            </a:r>
            <a:r>
              <a:rPr sz="1666" spc="-43" dirty="0">
                <a:latin typeface="Arial"/>
                <a:cs typeface="Arial"/>
              </a:rPr>
              <a:t> </a:t>
            </a:r>
            <a:r>
              <a:rPr sz="1666" dirty="0">
                <a:latin typeface="Arial"/>
                <a:cs typeface="Arial"/>
              </a:rPr>
              <a:t>by</a:t>
            </a:r>
            <a:r>
              <a:rPr sz="1666" spc="-47" dirty="0">
                <a:latin typeface="Arial"/>
                <a:cs typeface="Arial"/>
              </a:rPr>
              <a:t> </a:t>
            </a:r>
            <a:r>
              <a:rPr sz="1666" spc="-154" dirty="0">
                <a:latin typeface="Arial"/>
                <a:cs typeface="Arial"/>
              </a:rPr>
              <a:t>T.</a:t>
            </a:r>
            <a:r>
              <a:rPr sz="1666" spc="-4" dirty="0">
                <a:latin typeface="Arial"/>
                <a:cs typeface="Arial"/>
              </a:rPr>
              <a:t> </a:t>
            </a:r>
            <a:r>
              <a:rPr sz="1666" spc="-9" dirty="0">
                <a:latin typeface="Arial"/>
                <a:cs typeface="Arial"/>
              </a:rPr>
              <a:t>Nakamura.</a:t>
            </a:r>
            <a:r>
              <a:rPr lang="en-US" sz="1666" spc="-9" dirty="0">
                <a:latin typeface="Arial"/>
                <a:cs typeface="Arial"/>
              </a:rPr>
              <a:t>)</a:t>
            </a:r>
            <a:r>
              <a:rPr lang="ja-JP" altLang="en-US" sz="1666" spc="-9" dirty="0">
                <a:latin typeface="Arial"/>
                <a:cs typeface="Arial"/>
              </a:rPr>
              <a:t>　</a:t>
            </a:r>
            <a:endParaRPr lang="en-US" altLang="ja-JP" sz="1666" spc="-9" dirty="0">
              <a:latin typeface="Arial"/>
              <a:cs typeface="Arial"/>
            </a:endParaRPr>
          </a:p>
          <a:p>
            <a:pPr marL="231128" marR="4340">
              <a:lnSpc>
                <a:spcPts val="1794"/>
              </a:lnSpc>
              <a:spcBef>
                <a:spcPts val="1905"/>
              </a:spcBef>
            </a:pPr>
            <a:r>
              <a:rPr lang="ja-JP" altLang="en-US" sz="1666" b="1" spc="-9" dirty="0">
                <a:solidFill>
                  <a:srgbClr val="FF0000"/>
                </a:solidFill>
                <a:latin typeface="Arial"/>
                <a:cs typeface="Arial"/>
              </a:rPr>
              <a:t>→　</a:t>
            </a:r>
            <a:r>
              <a:rPr lang="en-US" altLang="ja-JP" sz="1666" b="1" spc="-9" dirty="0">
                <a:solidFill>
                  <a:srgbClr val="FF0000"/>
                </a:solidFill>
                <a:latin typeface="Arial"/>
                <a:cs typeface="Arial"/>
              </a:rPr>
              <a:t>New standard</a:t>
            </a:r>
            <a:r>
              <a:rPr lang="ja-JP" altLang="en-US" sz="1666" b="1" spc="-9" dirty="0">
                <a:solidFill>
                  <a:srgbClr val="FF0000"/>
                </a:solidFill>
                <a:latin typeface="Arial"/>
                <a:cs typeface="Arial"/>
              </a:rPr>
              <a:t>　</a:t>
            </a:r>
            <a:r>
              <a:rPr lang="en-US" altLang="ja-JP" sz="1666" b="1" spc="-9" dirty="0">
                <a:solidFill>
                  <a:srgbClr val="FF0000"/>
                </a:solidFill>
                <a:latin typeface="Arial"/>
                <a:cs typeface="Arial"/>
              </a:rPr>
              <a:t>of element composition of primordial solar system</a:t>
            </a:r>
            <a:endParaRPr sz="1666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r="5000" b="12851"/>
          <a:stretch/>
        </p:blipFill>
        <p:spPr>
          <a:xfrm>
            <a:off x="10764000" y="3462350"/>
            <a:ext cx="1368000" cy="1512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/>
          <a:srcRect l="17373" t="16844" r="17790" b="11494"/>
          <a:stretch/>
        </p:blipFill>
        <p:spPr>
          <a:xfrm>
            <a:off x="10774942" y="59300"/>
            <a:ext cx="1368000" cy="1512000"/>
          </a:xfrm>
          <a:prstGeom prst="rect">
            <a:avLst/>
          </a:prstGeom>
        </p:spPr>
      </p:pic>
      <p:sp>
        <p:nvSpPr>
          <p:cNvPr id="8" name="四角形: 角を丸くする 16">
            <a:extLst>
              <a:ext uri="{FF2B5EF4-FFF2-40B4-BE49-F238E27FC236}">
                <a16:creationId xmlns:a16="http://schemas.microsoft.com/office/drawing/2014/main" id="{B4856AD3-5E40-D64B-8822-9B87CA819208}"/>
              </a:ext>
            </a:extLst>
          </p:cNvPr>
          <p:cNvSpPr/>
          <p:nvPr/>
        </p:nvSpPr>
        <p:spPr>
          <a:xfrm>
            <a:off x="24007" y="36877"/>
            <a:ext cx="9251321" cy="648000"/>
          </a:xfrm>
          <a:prstGeom prst="roundRect">
            <a:avLst>
              <a:gd name="adj" fmla="val 605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D line: elemental analysis by muon lifetime analysis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5F83A2-A0AB-8B40-8321-8620AFEC52F2}"/>
              </a:ext>
            </a:extLst>
          </p:cNvPr>
          <p:cNvSpPr txBox="1"/>
          <p:nvPr/>
        </p:nvSpPr>
        <p:spPr>
          <a:xfrm>
            <a:off x="21791" y="718106"/>
            <a:ext cx="923822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/>
              <a:t>Non-destructive carbon contents quantification in steel by muon lifetime measurement</a:t>
            </a:r>
          </a:p>
        </p:txBody>
      </p:sp>
      <p:pic>
        <p:nvPicPr>
          <p:cNvPr id="23" name="図 22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CDCC7919-0E45-2EB6-412B-E8DEEC4BBD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82" t="13012" r="9735" b="14538"/>
          <a:stretch/>
        </p:blipFill>
        <p:spPr>
          <a:xfrm>
            <a:off x="9298942" y="59300"/>
            <a:ext cx="1368000" cy="1512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E4AED881-212C-A4AE-936D-1E9BC2FBD6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7611" r="2971" b="7806"/>
          <a:stretch/>
        </p:blipFill>
        <p:spPr>
          <a:xfrm>
            <a:off x="9288000" y="3462350"/>
            <a:ext cx="1368000" cy="1512000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A9A90DF-132B-632C-CE25-80968ACDB8AC}"/>
              </a:ext>
            </a:extLst>
          </p:cNvPr>
          <p:cNvSpPr txBox="1"/>
          <p:nvPr/>
        </p:nvSpPr>
        <p:spPr>
          <a:xfrm>
            <a:off x="10776672" y="1222152"/>
            <a:ext cx="1368000" cy="442976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en-US" altLang="ja-JP" sz="1300" b="1" dirty="0">
                <a:solidFill>
                  <a:schemeClr val="bg1"/>
                </a:solidFill>
              </a:rPr>
              <a:t>Dr. K. Kubo</a:t>
            </a:r>
          </a:p>
          <a:p>
            <a:pPr algn="ctr"/>
            <a:r>
              <a:rPr kumimoji="1" lang="en-US" altLang="ja-JP" sz="1300" b="1" dirty="0">
                <a:solidFill>
                  <a:schemeClr val="bg1"/>
                </a:solidFill>
              </a:rPr>
              <a:t> (ICU</a:t>
            </a:r>
            <a:r>
              <a:rPr lang="en-US" altLang="ja-JP" sz="1300" b="1" dirty="0">
                <a:solidFill>
                  <a:schemeClr val="bg1"/>
                </a:solidFill>
              </a:rPr>
              <a:t>)</a:t>
            </a:r>
            <a:endParaRPr kumimoji="1"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8A9A90DF-132B-632C-CE25-80968ACDB8AC}"/>
              </a:ext>
            </a:extLst>
          </p:cNvPr>
          <p:cNvSpPr txBox="1"/>
          <p:nvPr/>
        </p:nvSpPr>
        <p:spPr>
          <a:xfrm>
            <a:off x="9298942" y="1222733"/>
            <a:ext cx="1368000" cy="442976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en-US" altLang="ja-JP" sz="1300" b="1" dirty="0">
                <a:solidFill>
                  <a:schemeClr val="bg1"/>
                </a:solidFill>
              </a:rPr>
              <a:t>Dr. K. Ninomiya</a:t>
            </a:r>
          </a:p>
          <a:p>
            <a:pPr algn="ctr"/>
            <a:r>
              <a:rPr kumimoji="1" lang="en-US" altLang="ja-JP" sz="1300" b="1" dirty="0">
                <a:solidFill>
                  <a:schemeClr val="bg1"/>
                </a:solidFill>
              </a:rPr>
              <a:t>(Osaka Univ.</a:t>
            </a:r>
            <a:r>
              <a:rPr lang="en-US" altLang="ja-JP" sz="1300" b="1" dirty="0">
                <a:solidFill>
                  <a:schemeClr val="bg1"/>
                </a:solidFill>
              </a:rPr>
              <a:t>)</a:t>
            </a:r>
            <a:endParaRPr kumimoji="1" lang="ja-JP" altLang="en-US" sz="13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Member lis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27" b="8677"/>
          <a:stretch/>
        </p:blipFill>
        <p:spPr bwMode="auto">
          <a:xfrm>
            <a:off x="9288000" y="5148000"/>
            <a:ext cx="1368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齋藤 努｜研究者紹介｜研究｜国立歴史民俗博物館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" b="14702"/>
          <a:stretch/>
        </p:blipFill>
        <p:spPr bwMode="auto">
          <a:xfrm>
            <a:off x="10764000" y="5148000"/>
            <a:ext cx="1368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0"/>
          <a:srcRect l="1447" t="7198" r="508" b="6110"/>
          <a:stretch/>
        </p:blipFill>
        <p:spPr>
          <a:xfrm>
            <a:off x="10764000" y="1751300"/>
            <a:ext cx="1368000" cy="151200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1"/>
          <a:srcRect t="6307" r="168" b="5420"/>
          <a:stretch/>
        </p:blipFill>
        <p:spPr>
          <a:xfrm>
            <a:off x="9288000" y="1751300"/>
            <a:ext cx="1368000" cy="1512000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B1DE76A-8CF1-A3C9-0C02-ECAF1BF4CB98}"/>
              </a:ext>
            </a:extLst>
          </p:cNvPr>
          <p:cNvSpPr txBox="1"/>
          <p:nvPr/>
        </p:nvSpPr>
        <p:spPr>
          <a:xfrm>
            <a:off x="9288000" y="6360120"/>
            <a:ext cx="1401730" cy="442976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none" lIns="36000" tIns="36000" rIns="36000" bIns="36000" rtlCol="0" anchor="ctr">
            <a:noAutofit/>
          </a:bodyPr>
          <a:lstStyle/>
          <a:p>
            <a:pPr algn="ctr"/>
            <a:r>
              <a:rPr kumimoji="1" lang="en-US" altLang="ja-JP" sz="1300" b="1" dirty="0">
                <a:solidFill>
                  <a:schemeClr val="bg1"/>
                </a:solidFill>
              </a:rPr>
              <a:t>Dr. W. </a:t>
            </a:r>
            <a:r>
              <a:rPr kumimoji="1" lang="en-US" altLang="ja-JP" sz="1300" b="1" dirty="0" err="1">
                <a:solidFill>
                  <a:schemeClr val="bg1"/>
                </a:solidFill>
              </a:rPr>
              <a:t>Higemoto</a:t>
            </a:r>
            <a:endParaRPr kumimoji="1" lang="en-US" altLang="ja-JP" sz="1300" b="1" dirty="0">
              <a:solidFill>
                <a:schemeClr val="bg1"/>
              </a:solidFill>
            </a:endParaRPr>
          </a:p>
          <a:p>
            <a:pPr algn="ctr"/>
            <a:r>
              <a:rPr lang="en-US" altLang="ja-JP" sz="1300" b="1" dirty="0">
                <a:solidFill>
                  <a:schemeClr val="bg1"/>
                </a:solidFill>
              </a:rPr>
              <a:t>(JAEA)</a:t>
            </a:r>
            <a:endParaRPr kumimoji="1"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D56D179-D3A0-BF37-6EF4-1EDA9E65333A}"/>
              </a:ext>
            </a:extLst>
          </p:cNvPr>
          <p:cNvSpPr txBox="1"/>
          <p:nvPr/>
        </p:nvSpPr>
        <p:spPr>
          <a:xfrm>
            <a:off x="10769159" y="6361389"/>
            <a:ext cx="1368000" cy="442976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en-US" altLang="ja-JP" sz="1300" b="1" dirty="0">
                <a:solidFill>
                  <a:schemeClr val="bg1"/>
                </a:solidFill>
              </a:rPr>
              <a:t>Dr. T. Saito </a:t>
            </a:r>
            <a:r>
              <a:rPr lang="en-US" altLang="ja-JP" sz="1300" b="1" dirty="0">
                <a:solidFill>
                  <a:schemeClr val="bg1"/>
                </a:solidFill>
              </a:rPr>
              <a:t>(Natl. Mus. </a:t>
            </a:r>
            <a:r>
              <a:rPr lang="en-US" altLang="ja-JP" sz="1300" b="1" dirty="0" err="1">
                <a:solidFill>
                  <a:schemeClr val="bg1"/>
                </a:solidFill>
              </a:rPr>
              <a:t>Jpn</a:t>
            </a:r>
            <a:r>
              <a:rPr lang="en-US" altLang="ja-JP" sz="1300" b="1" dirty="0">
                <a:solidFill>
                  <a:schemeClr val="bg1"/>
                </a:solidFill>
              </a:rPr>
              <a:t>. Hist.)</a:t>
            </a:r>
            <a:endParaRPr kumimoji="1"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A9A90DF-132B-632C-CE25-80968ACDB8AC}"/>
              </a:ext>
            </a:extLst>
          </p:cNvPr>
          <p:cNvSpPr txBox="1"/>
          <p:nvPr/>
        </p:nvSpPr>
        <p:spPr>
          <a:xfrm>
            <a:off x="9287205" y="4641187"/>
            <a:ext cx="1368000" cy="442976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none" lIns="36000" tIns="36000" rIns="36000" bIns="36000" rtlCol="0" anchor="ctr">
            <a:noAutofit/>
          </a:bodyPr>
          <a:lstStyle/>
          <a:p>
            <a:pPr algn="ctr"/>
            <a:r>
              <a:rPr kumimoji="1" lang="en-US" altLang="ja-JP" sz="1300" b="1" dirty="0">
                <a:solidFill>
                  <a:schemeClr val="bg1"/>
                </a:solidFill>
              </a:rPr>
              <a:t>Dr. S. Takeshita</a:t>
            </a:r>
          </a:p>
          <a:p>
            <a:pPr algn="ctr"/>
            <a:r>
              <a:rPr lang="en-US" altLang="ja-JP" sz="1300" b="1" dirty="0">
                <a:solidFill>
                  <a:schemeClr val="bg1"/>
                </a:solidFill>
              </a:rPr>
              <a:t>(KEK)</a:t>
            </a:r>
            <a:endParaRPr kumimoji="1"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CA23C19-6A5C-B5E5-5BDB-26AFF2BD8F65}"/>
              </a:ext>
            </a:extLst>
          </p:cNvPr>
          <p:cNvSpPr txBox="1"/>
          <p:nvPr/>
        </p:nvSpPr>
        <p:spPr>
          <a:xfrm>
            <a:off x="9244483" y="2943926"/>
            <a:ext cx="1413572" cy="442976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none" lIns="36000" tIns="36000" rIns="36000" bIns="36000" rtlCol="0" anchor="ctr">
            <a:noAutofit/>
          </a:bodyPr>
          <a:lstStyle/>
          <a:p>
            <a:pPr algn="ctr"/>
            <a:r>
              <a:rPr kumimoji="1" lang="en-US" altLang="ja-JP" sz="1300" b="1" dirty="0">
                <a:solidFill>
                  <a:schemeClr val="bg1"/>
                </a:solidFill>
              </a:rPr>
              <a:t>Dr. M. Inagaki </a:t>
            </a:r>
          </a:p>
          <a:p>
            <a:pPr algn="ctr"/>
            <a:r>
              <a:rPr lang="en-US" altLang="ja-JP" sz="1300" b="1" dirty="0">
                <a:solidFill>
                  <a:schemeClr val="bg1"/>
                </a:solidFill>
              </a:rPr>
              <a:t>(Kyoto Univ.)</a:t>
            </a:r>
            <a:endParaRPr kumimoji="1"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0625CC2-789A-9FD8-286A-911BB1A26917}"/>
              </a:ext>
            </a:extLst>
          </p:cNvPr>
          <p:cNvSpPr txBox="1"/>
          <p:nvPr/>
        </p:nvSpPr>
        <p:spPr>
          <a:xfrm>
            <a:off x="10767947" y="2943455"/>
            <a:ext cx="1368000" cy="442976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none" lIns="36000" tIns="36000" rIns="36000" bIns="36000" rtlCol="0" anchor="ctr">
            <a:noAutofit/>
          </a:bodyPr>
          <a:lstStyle/>
          <a:p>
            <a:pPr algn="ctr"/>
            <a:r>
              <a:rPr kumimoji="1" lang="en-US" altLang="ja-JP" sz="1300" b="1" dirty="0">
                <a:solidFill>
                  <a:schemeClr val="bg1"/>
                </a:solidFill>
              </a:rPr>
              <a:t>Dr. G. Yoshida </a:t>
            </a:r>
          </a:p>
          <a:p>
            <a:pPr algn="ctr"/>
            <a:r>
              <a:rPr lang="en-US" altLang="ja-JP" sz="1300" b="1" dirty="0">
                <a:solidFill>
                  <a:schemeClr val="bg1"/>
                </a:solidFill>
              </a:rPr>
              <a:t>(KEK)</a:t>
            </a:r>
            <a:endParaRPr kumimoji="1"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8A9A90DF-132B-632C-CE25-80968ACDB8AC}"/>
              </a:ext>
            </a:extLst>
          </p:cNvPr>
          <p:cNvSpPr txBox="1"/>
          <p:nvPr/>
        </p:nvSpPr>
        <p:spPr>
          <a:xfrm>
            <a:off x="10769159" y="4641280"/>
            <a:ext cx="1368000" cy="439766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en-US" altLang="ja-JP" sz="1300" b="1" dirty="0">
                <a:solidFill>
                  <a:schemeClr val="bg1"/>
                </a:solidFill>
              </a:rPr>
              <a:t>Dr. K. Shimomura</a:t>
            </a:r>
          </a:p>
          <a:p>
            <a:pPr algn="ctr"/>
            <a:r>
              <a:rPr kumimoji="1" lang="en-US" altLang="ja-JP" sz="1300" b="1" dirty="0">
                <a:solidFill>
                  <a:schemeClr val="bg1"/>
                </a:solidFill>
              </a:rPr>
              <a:t>(KEK</a:t>
            </a:r>
            <a:r>
              <a:rPr lang="en-US" altLang="ja-JP" sz="1300" b="1" dirty="0">
                <a:solidFill>
                  <a:schemeClr val="bg1"/>
                </a:solidFill>
              </a:rPr>
              <a:t>)</a:t>
            </a:r>
            <a:endParaRPr kumimoji="1" lang="ja-JP" altLang="en-US" sz="1300" b="1" dirty="0">
              <a:solidFill>
                <a:schemeClr val="bg1"/>
              </a:solidFill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07" y="1234449"/>
            <a:ext cx="3694645" cy="2459371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A752E1E-35D5-30D6-5318-A4F2DD7F94AE}"/>
              </a:ext>
            </a:extLst>
          </p:cNvPr>
          <p:cNvSpPr txBox="1"/>
          <p:nvPr/>
        </p:nvSpPr>
        <p:spPr>
          <a:xfrm>
            <a:off x="6143632" y="5620570"/>
            <a:ext cx="2986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>
                <a:solidFill>
                  <a:srgbClr val="0A0BD5"/>
                </a:solidFill>
                <a:latin typeface="Calibi"/>
              </a:rPr>
              <a:t>K. Ninomiya </a:t>
            </a:r>
            <a:r>
              <a:rPr lang="en-US" altLang="ja-JP" i="1" u="sng" dirty="0">
                <a:solidFill>
                  <a:srgbClr val="0A0BD5"/>
                </a:solidFill>
                <a:latin typeface="Calibi"/>
              </a:rPr>
              <a:t>et al., </a:t>
            </a:r>
            <a:r>
              <a:rPr lang="en-US" altLang="ja-JP" u="sng" dirty="0">
                <a:solidFill>
                  <a:srgbClr val="0A0BD5"/>
                </a:solidFill>
                <a:latin typeface="Calibi"/>
              </a:rPr>
              <a:t>Scientific Reports, 14, 1797 (2024) </a:t>
            </a:r>
            <a:r>
              <a:rPr lang="en" altLang="ja-JP" b="0" i="0" strike="noStrike" dirty="0">
                <a:solidFill>
                  <a:srgbClr val="0A0BD5"/>
                </a:solidFill>
                <a:effectLst/>
                <a:latin typeface="Noto Sans JP"/>
              </a:rPr>
              <a:t>DOI</a:t>
            </a:r>
            <a:r>
              <a:rPr lang="ja-JP" altLang="en" b="0" i="0" strike="noStrike" dirty="0">
                <a:solidFill>
                  <a:srgbClr val="0A0BD5"/>
                </a:solidFill>
                <a:effectLst/>
                <a:latin typeface="Noto Sans JP"/>
              </a:rPr>
              <a:t>：</a:t>
            </a:r>
            <a:r>
              <a:rPr lang="en-US" altLang="ja-JP" dirty="0">
                <a:solidFill>
                  <a:srgbClr val="0A0BD5"/>
                </a:solidFill>
                <a:latin typeface="Noto Sans JP"/>
              </a:rPr>
              <a:t>10.1038/s41598-024-52255-5</a:t>
            </a:r>
            <a:endParaRPr lang="en" altLang="ja-JP" b="0" i="0" strike="noStrike" dirty="0">
              <a:solidFill>
                <a:srgbClr val="0A0BD5"/>
              </a:solidFill>
              <a:effectLst/>
              <a:latin typeface="Noto Sans JP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C55EECC-F3FB-C0B6-B2D7-4B8ED26E83B1}"/>
              </a:ext>
            </a:extLst>
          </p:cNvPr>
          <p:cNvSpPr txBox="1"/>
          <p:nvPr/>
        </p:nvSpPr>
        <p:spPr>
          <a:xfrm>
            <a:off x="5864218" y="3967997"/>
            <a:ext cx="332812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700" b="1" dirty="0">
                <a:solidFill>
                  <a:srgbClr val="0A0BD5"/>
                </a:solidFill>
                <a:latin typeface="Noto Sans JP"/>
              </a:rPr>
              <a:t>Development of a non‑destructive</a:t>
            </a:r>
            <a:r>
              <a:rPr lang="ja-JP" altLang="en-US" sz="1700" b="1" dirty="0">
                <a:solidFill>
                  <a:srgbClr val="0A0BD5"/>
                </a:solidFill>
                <a:latin typeface="Noto Sans JP"/>
              </a:rPr>
              <a:t> </a:t>
            </a:r>
            <a:r>
              <a:rPr lang="en-US" altLang="ja-JP" sz="1700" b="1" dirty="0">
                <a:solidFill>
                  <a:srgbClr val="0A0BD5"/>
                </a:solidFill>
                <a:latin typeface="Noto Sans JP"/>
              </a:rPr>
              <a:t>depth‑selective quantification method for sub‑percent carbon contents in steel using negative muon lifetime analysis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0412" y="1353067"/>
            <a:ext cx="2395165" cy="2277876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 rotWithShape="1">
          <a:blip r:embed="rId14"/>
          <a:srcRect r="59701" b="69280"/>
          <a:stretch/>
        </p:blipFill>
        <p:spPr>
          <a:xfrm>
            <a:off x="3703870" y="1539225"/>
            <a:ext cx="3325476" cy="2352165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 rotWithShape="1">
          <a:blip r:embed="rId15"/>
          <a:srcRect b="9793"/>
          <a:stretch/>
        </p:blipFill>
        <p:spPr>
          <a:xfrm>
            <a:off x="12163" y="3820683"/>
            <a:ext cx="3243859" cy="2910214"/>
          </a:xfrm>
          <a:prstGeom prst="rect">
            <a:avLst/>
          </a:prstGeom>
        </p:spPr>
      </p:pic>
      <p:grpSp>
        <p:nvGrpSpPr>
          <p:cNvPr id="55" name="グループ化 54"/>
          <p:cNvGrpSpPr/>
          <p:nvPr/>
        </p:nvGrpSpPr>
        <p:grpSpPr>
          <a:xfrm>
            <a:off x="3084938" y="3772239"/>
            <a:ext cx="3111931" cy="3189993"/>
            <a:chOff x="4035978" y="-3561544"/>
            <a:chExt cx="3111931" cy="3189993"/>
          </a:xfrm>
        </p:grpSpPr>
        <p:pic>
          <p:nvPicPr>
            <p:cNvPr id="54" name="図 53"/>
            <p:cNvPicPr>
              <a:picLocks noChangeAspect="1"/>
            </p:cNvPicPr>
            <p:nvPr/>
          </p:nvPicPr>
          <p:blipFill rotWithShape="1">
            <a:blip r:embed="rId16"/>
            <a:srcRect r="64523" b="62751"/>
            <a:stretch/>
          </p:blipFill>
          <p:spPr>
            <a:xfrm>
              <a:off x="4035978" y="-3561544"/>
              <a:ext cx="3111931" cy="3189993"/>
            </a:xfrm>
            <a:prstGeom prst="rect">
              <a:avLst/>
            </a:prstGeom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 rotWithShape="1">
            <a:blip r:embed="rId17"/>
            <a:srcRect l="57369" t="10278" r="9825" b="33684"/>
            <a:stretch/>
          </p:blipFill>
          <p:spPr>
            <a:xfrm>
              <a:off x="5378992" y="-3189402"/>
              <a:ext cx="1305870" cy="1174411"/>
            </a:xfrm>
            <a:prstGeom prst="rect">
              <a:avLst/>
            </a:prstGeom>
          </p:spPr>
        </p:pic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C05AFEA-3653-D518-DCD4-8EE8F290C0AE}"/>
              </a:ext>
            </a:extLst>
          </p:cNvPr>
          <p:cNvSpPr txBox="1"/>
          <p:nvPr/>
        </p:nvSpPr>
        <p:spPr>
          <a:xfrm>
            <a:off x="4119579" y="1202171"/>
            <a:ext cx="259250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PRESS</a:t>
            </a:r>
            <a:r>
              <a:rPr kumimoji="1" lang="ja-JP" altLang="en-US" dirty="0"/>
              <a:t> </a:t>
            </a:r>
            <a:r>
              <a:rPr kumimoji="1" lang="en-US" altLang="ja-JP" dirty="0"/>
              <a:t>Release (2024.2.9.)</a:t>
            </a:r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64D1AC-5D80-2123-0CEE-E50DD7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501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E0610-68FB-B0D6-9164-7E85F8315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404AF3A7-9ACF-4382-7788-3320356E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2" name="四角形: 角を丸くする 16">
            <a:extLst>
              <a:ext uri="{FF2B5EF4-FFF2-40B4-BE49-F238E27FC236}">
                <a16:creationId xmlns:a16="http://schemas.microsoft.com/office/drawing/2014/main" id="{7B93C089-6274-AC4F-4A8A-3246EDC3D26A}"/>
              </a:ext>
            </a:extLst>
          </p:cNvPr>
          <p:cNvSpPr/>
          <p:nvPr/>
        </p:nvSpPr>
        <p:spPr>
          <a:xfrm>
            <a:off x="0" y="0"/>
            <a:ext cx="9408368" cy="648000"/>
          </a:xfrm>
          <a:prstGeom prst="roundRect">
            <a:avLst>
              <a:gd name="adj" fmla="val 605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S1: </a:t>
            </a:r>
            <a:r>
              <a:rPr lang="en-US" altLang="ja-JP" sz="2400" b="1" dirty="0">
                <a:solidFill>
                  <a:schemeClr val="bg1"/>
                </a:solidFill>
              </a:rPr>
              <a:t>Transient</a:t>
            </a:r>
            <a:r>
              <a:rPr lang="ja-JP" altLang="en-US" sz="2400" b="1" dirty="0">
                <a:solidFill>
                  <a:schemeClr val="bg1"/>
                </a:solidFill>
              </a:rPr>
              <a:t> </a:t>
            </a:r>
            <a:r>
              <a:rPr lang="en-US" altLang="ja-JP" sz="2400" b="1" dirty="0" err="1">
                <a:solidFill>
                  <a:schemeClr val="bg1"/>
                </a:solidFill>
              </a:rPr>
              <a:t>μSR</a:t>
            </a:r>
            <a:endParaRPr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図 51">
            <a:extLst>
              <a:ext uri="{FF2B5EF4-FFF2-40B4-BE49-F238E27FC236}">
                <a16:creationId xmlns:a16="http://schemas.microsoft.com/office/drawing/2014/main" id="{A61BF794-73E4-EB8D-47FF-5C0244174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r="10045"/>
          <a:stretch/>
        </p:blipFill>
        <p:spPr bwMode="auto">
          <a:xfrm>
            <a:off x="10832426" y="33992"/>
            <a:ext cx="108025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83D715F-3035-633A-A338-1E66FE0541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5" r="6873" b="4495"/>
          <a:stretch/>
        </p:blipFill>
        <p:spPr>
          <a:xfrm>
            <a:off x="10832426" y="1741524"/>
            <a:ext cx="1080249" cy="144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34B83B3-EBCC-0103-CD13-C8BD00A566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9" r="8831"/>
          <a:stretch/>
        </p:blipFill>
        <p:spPr>
          <a:xfrm>
            <a:off x="10832426" y="3465226"/>
            <a:ext cx="1082695" cy="144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CE2D953-F303-0A3C-BC33-D200D56E61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54" t="6916" r="1268" b="5010"/>
          <a:stretch/>
        </p:blipFill>
        <p:spPr>
          <a:xfrm>
            <a:off x="10829731" y="5146560"/>
            <a:ext cx="1080000" cy="1440000"/>
          </a:xfrm>
          <a:prstGeom prst="rect">
            <a:avLst/>
          </a:prstGeom>
        </p:spPr>
      </p:pic>
      <p:sp>
        <p:nvSpPr>
          <p:cNvPr id="12" name="正方形/長方形 31">
            <a:extLst>
              <a:ext uri="{FF2B5EF4-FFF2-40B4-BE49-F238E27FC236}">
                <a16:creationId xmlns:a16="http://schemas.microsoft.com/office/drawing/2014/main" id="{287383DD-9710-C084-3D3F-371496E53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541" y="5815438"/>
            <a:ext cx="45671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kumimoji="0" lang="is-IS" altLang="ja-JP" sz="1600" u="sng" dirty="0">
                <a:solidFill>
                  <a:srgbClr val="0A0BD5"/>
                </a:solidFill>
                <a:latin typeface="Helvetica Neue" panose="02000503000000020004" pitchFamily="2" charset="0"/>
                <a:ea typeface="ヒラギノ角ゴ Pro W3" panose="020B0300000000000000" pitchFamily="34" charset="-128"/>
              </a:rPr>
              <a:t>S. Nishimura </a:t>
            </a:r>
            <a:r>
              <a:rPr kumimoji="0" lang="is-IS" altLang="ja-JP" sz="1600" i="1" u="sng" dirty="0">
                <a:solidFill>
                  <a:srgbClr val="0A0BD5"/>
                </a:solidFill>
                <a:latin typeface="Helvetica Neue" panose="02000503000000020004" pitchFamily="2" charset="0"/>
                <a:ea typeface="ヒラギノ角ゴ Pro W3" panose="020B0300000000000000" pitchFamily="34" charset="-128"/>
              </a:rPr>
              <a:t>et al.</a:t>
            </a:r>
            <a:r>
              <a:rPr kumimoji="0" lang="is-IS" altLang="ja-JP" sz="1600" u="sng" dirty="0">
                <a:solidFill>
                  <a:srgbClr val="0A0BD5"/>
                </a:solidFill>
                <a:latin typeface="Helvetica Neue" panose="02000503000000020004" pitchFamily="2" charset="0"/>
                <a:ea typeface="ヒラギノ角ゴ Pro W3" panose="020B0300000000000000" pitchFamily="34" charset="-128"/>
              </a:rPr>
              <a:t>, NIM-A </a:t>
            </a:r>
            <a:r>
              <a:rPr kumimoji="0" lang="is-IS" altLang="ja-JP" sz="1600" b="1" u="sng" dirty="0">
                <a:solidFill>
                  <a:srgbClr val="0A0BD5"/>
                </a:solidFill>
                <a:latin typeface="Helvetica Neue" panose="02000503000000020004" pitchFamily="2" charset="0"/>
                <a:ea typeface="ヒラギノ角ゴ Pro W3" panose="020B0300000000000000" pitchFamily="34" charset="-128"/>
              </a:rPr>
              <a:t>1056</a:t>
            </a:r>
            <a:r>
              <a:rPr kumimoji="0" lang="is-IS" altLang="ja-JP" sz="1600" u="sng" dirty="0">
                <a:solidFill>
                  <a:srgbClr val="0A0BD5"/>
                </a:solidFill>
                <a:latin typeface="Helvetica Neue" panose="02000503000000020004" pitchFamily="2" charset="0"/>
                <a:ea typeface="ヒラギノ角ゴ Pro W3" panose="020B0300000000000000" pitchFamily="34" charset="-128"/>
              </a:rPr>
              <a:t>, 168669 (2023):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kumimoji="0" lang="is-IS" altLang="ja-JP" sz="1600" dirty="0">
                <a:solidFill>
                  <a:srgbClr val="C00000"/>
                </a:solidFill>
                <a:latin typeface="Helvetica Neue" panose="02000503000000020004" pitchFamily="2" charset="0"/>
                <a:ea typeface="ヒラギノ角ゴ Pro W3" panose="020B0300000000000000" pitchFamily="34" charset="-128"/>
              </a:rPr>
              <a:t>Press release on Nov. 16, 2023.</a:t>
            </a:r>
            <a:endParaRPr kumimoji="0" lang="en-US" altLang="ja-JP" sz="1600" dirty="0">
              <a:solidFill>
                <a:srgbClr val="C00000"/>
              </a:solidFill>
              <a:latin typeface="Helvetica Neue" panose="02000503000000020004" pitchFamily="2" charset="0"/>
              <a:ea typeface="ヒラギノ角ゴ Pro W3" panose="020B03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F550339-B0B3-418D-C443-945480752386}"/>
              </a:ext>
            </a:extLst>
          </p:cNvPr>
          <p:cNvSpPr txBox="1"/>
          <p:nvPr/>
        </p:nvSpPr>
        <p:spPr>
          <a:xfrm>
            <a:off x="10829731" y="1472783"/>
            <a:ext cx="1080000" cy="216000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kumimoji="1" lang="en-US" altLang="ja-JP" sz="1100" dirty="0">
                <a:latin typeface="Helvetica" pitchFamily="2" charset="0"/>
              </a:rPr>
              <a:t>M. </a:t>
            </a:r>
            <a:r>
              <a:rPr kumimoji="1" lang="en-US" altLang="ja-JP" sz="1100" dirty="0" err="1">
                <a:latin typeface="Helvetica" pitchFamily="2" charset="0"/>
              </a:rPr>
              <a:t>Hiraishi</a:t>
            </a:r>
            <a:endParaRPr kumimoji="1" lang="ja-JP" altLang="en-US" sz="1100" dirty="0">
              <a:latin typeface="Helvetica" pitchFamily="2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A7BF0B-318C-00B7-83A1-334E3E667B90}"/>
              </a:ext>
            </a:extLst>
          </p:cNvPr>
          <p:cNvSpPr txBox="1"/>
          <p:nvPr/>
        </p:nvSpPr>
        <p:spPr>
          <a:xfrm>
            <a:off x="10828172" y="3186407"/>
            <a:ext cx="1080000" cy="216000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n-US" altLang="ja-JP" sz="1100" dirty="0">
                <a:latin typeface="Helvetica" pitchFamily="2" charset="0"/>
              </a:rPr>
              <a:t>H</a:t>
            </a:r>
            <a:r>
              <a:rPr kumimoji="1" lang="en-US" altLang="ja-JP" sz="1100" dirty="0">
                <a:latin typeface="Helvetica" pitchFamily="2" charset="0"/>
              </a:rPr>
              <a:t>. </a:t>
            </a:r>
            <a:r>
              <a:rPr lang="en-US" altLang="ja-JP" sz="1100" dirty="0">
                <a:latin typeface="Helvetica" pitchFamily="2" charset="0"/>
              </a:rPr>
              <a:t>Okabe</a:t>
            </a:r>
            <a:endParaRPr kumimoji="1" lang="ja-JP" altLang="en-US" sz="1100" dirty="0">
              <a:latin typeface="Helvetica" pitchFamily="2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F9C0DA6-E5F5-3ED4-870B-4A2B030C1CFD}"/>
              </a:ext>
            </a:extLst>
          </p:cNvPr>
          <p:cNvSpPr txBox="1"/>
          <p:nvPr/>
        </p:nvSpPr>
        <p:spPr>
          <a:xfrm>
            <a:off x="10832675" y="4895194"/>
            <a:ext cx="1080000" cy="216000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n-US" altLang="ja-JP" sz="1100" dirty="0">
                <a:latin typeface="Helvetica" pitchFamily="2" charset="0"/>
              </a:rPr>
              <a:t>A</a:t>
            </a:r>
            <a:r>
              <a:rPr kumimoji="1" lang="en-US" altLang="ja-JP" sz="1100" dirty="0">
                <a:latin typeface="Helvetica" pitchFamily="2" charset="0"/>
              </a:rPr>
              <a:t>. </a:t>
            </a:r>
            <a:r>
              <a:rPr lang="en-US" altLang="ja-JP" sz="1100" dirty="0" err="1">
                <a:latin typeface="Helvetica" pitchFamily="2" charset="0"/>
              </a:rPr>
              <a:t>Koda</a:t>
            </a:r>
            <a:endParaRPr kumimoji="1" lang="ja-JP" altLang="en-US" sz="1100" dirty="0">
              <a:latin typeface="Helvetica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DBE76C2-2699-0CD7-9000-CF5FAEAAB1F7}"/>
              </a:ext>
            </a:extLst>
          </p:cNvPr>
          <p:cNvSpPr txBox="1"/>
          <p:nvPr/>
        </p:nvSpPr>
        <p:spPr>
          <a:xfrm>
            <a:off x="10835121" y="6571172"/>
            <a:ext cx="1080000" cy="216000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ja-JP" sz="1100" dirty="0">
                <a:latin typeface="Helvetica" pitchFamily="2" charset="0"/>
              </a:rPr>
              <a:t>R</a:t>
            </a:r>
            <a:r>
              <a:rPr kumimoji="1" lang="en-US" altLang="ja-JP" sz="1100" dirty="0">
                <a:latin typeface="Helvetica" pitchFamily="2" charset="0"/>
              </a:rPr>
              <a:t>. </a:t>
            </a:r>
            <a:r>
              <a:rPr lang="en-US" altLang="ja-JP" sz="1100" dirty="0" err="1">
                <a:latin typeface="Helvetica" pitchFamily="2" charset="0"/>
              </a:rPr>
              <a:t>Kadono</a:t>
            </a:r>
            <a:endParaRPr kumimoji="1" lang="ja-JP" altLang="en-US" sz="1100" dirty="0">
              <a:latin typeface="Helvetica" pitchFamily="2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80DA308-7A98-5586-0C48-6A27752326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54" r="5283" b="19815"/>
          <a:stretch/>
        </p:blipFill>
        <p:spPr>
          <a:xfrm>
            <a:off x="9502259" y="33992"/>
            <a:ext cx="1080249" cy="1440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D488483-CA09-FFCE-B468-487EF8DBBD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28" t="8076" r="14430" b="16080"/>
          <a:stretch/>
        </p:blipFill>
        <p:spPr>
          <a:xfrm>
            <a:off x="9502259" y="1741524"/>
            <a:ext cx="1080249" cy="144000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4AB118A-0748-B4B8-A0DD-F2B6DDC28885}"/>
              </a:ext>
            </a:extLst>
          </p:cNvPr>
          <p:cNvSpPr txBox="1"/>
          <p:nvPr/>
        </p:nvSpPr>
        <p:spPr>
          <a:xfrm>
            <a:off x="9502259" y="1480071"/>
            <a:ext cx="1080000" cy="216000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kumimoji="1" lang="en-US" altLang="ja-JP" sz="1100" dirty="0">
                <a:latin typeface="Helvetica" pitchFamily="2" charset="0"/>
              </a:rPr>
              <a:t>S. Nishimura</a:t>
            </a:r>
            <a:endParaRPr kumimoji="1" lang="ja-JP" altLang="en-US" sz="1100" dirty="0">
              <a:latin typeface="Helvetica" pitchFamily="2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6F8ECCF-F8D2-E4FA-2B59-A8C9A678B8D4}"/>
              </a:ext>
            </a:extLst>
          </p:cNvPr>
          <p:cNvSpPr txBox="1"/>
          <p:nvPr/>
        </p:nvSpPr>
        <p:spPr>
          <a:xfrm>
            <a:off x="9502259" y="3186407"/>
            <a:ext cx="1080000" cy="216000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kumimoji="1" lang="en-US" altLang="ja-JP" sz="1100" dirty="0">
                <a:latin typeface="Helvetica" pitchFamily="2" charset="0"/>
              </a:rPr>
              <a:t>J. G. Nakamura</a:t>
            </a:r>
            <a:endParaRPr kumimoji="1" lang="ja-JP" altLang="en-US" sz="1100" dirty="0">
              <a:latin typeface="Helvetica" pitchFamily="2" charset="0"/>
            </a:endParaRPr>
          </a:p>
        </p:txBody>
      </p:sp>
      <p:graphicFrame>
        <p:nvGraphicFramePr>
          <p:cNvPr id="22" name="オブジェクト 21">
            <a:extLst>
              <a:ext uri="{FF2B5EF4-FFF2-40B4-BE49-F238E27FC236}">
                <a16:creationId xmlns:a16="http://schemas.microsoft.com/office/drawing/2014/main" id="{27A07CB0-EBC4-A7F3-BE36-5EF7644663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457" y="1106724"/>
          <a:ext cx="4444284" cy="4088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7537393" imgH="6933928" progId="Acrobat.Document.DC">
                  <p:embed/>
                </p:oleObj>
              </mc:Choice>
              <mc:Fallback>
                <p:oleObj name="Acrobat Document" r:id="rId9" imgW="7537393" imgH="6933928" progId="Acrobat.Document.DC">
                  <p:embed/>
                  <p:pic>
                    <p:nvPicPr>
                      <p:cNvPr id="22" name="オブジェクト 21">
                        <a:extLst>
                          <a:ext uri="{FF2B5EF4-FFF2-40B4-BE49-F238E27FC236}">
                            <a16:creationId xmlns:a16="http://schemas.microsoft.com/office/drawing/2014/main" id="{27A07CB0-EBC4-A7F3-BE36-5EF764466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0457" y="1106724"/>
                        <a:ext cx="4444284" cy="4088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オブジェクト 22">
            <a:extLst>
              <a:ext uri="{FF2B5EF4-FFF2-40B4-BE49-F238E27FC236}">
                <a16:creationId xmlns:a16="http://schemas.microsoft.com/office/drawing/2014/main" id="{B7311CF8-56CE-13AB-A2E1-A42DA38559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6040" y="1222206"/>
          <a:ext cx="4465446" cy="389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3549363" imgH="3092223" progId="Acrobat.Document.DC">
                  <p:embed/>
                </p:oleObj>
              </mc:Choice>
              <mc:Fallback>
                <p:oleObj name="Acrobat Document" r:id="rId11" imgW="3549363" imgH="3092223" progId="Acrobat.Document.DC">
                  <p:embed/>
                  <p:pic>
                    <p:nvPicPr>
                      <p:cNvPr id="23" name="オブジェクト 22">
                        <a:extLst>
                          <a:ext uri="{FF2B5EF4-FFF2-40B4-BE49-F238E27FC236}">
                            <a16:creationId xmlns:a16="http://schemas.microsoft.com/office/drawing/2014/main" id="{B7311CF8-56CE-13AB-A2E1-A42DA3855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06040" y="1222206"/>
                        <a:ext cx="4465446" cy="3890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5A5D652-436C-9210-3352-1EFDADE45F03}"/>
              </a:ext>
            </a:extLst>
          </p:cNvPr>
          <p:cNvSpPr/>
          <p:nvPr/>
        </p:nvSpPr>
        <p:spPr>
          <a:xfrm>
            <a:off x="119336" y="5157192"/>
            <a:ext cx="5849331" cy="1569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 defTabSz="371475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prstClr val="black"/>
                </a:solidFill>
              </a:rPr>
              <a:t>Information such as sample temperature, magnetic field, and </a:t>
            </a:r>
            <a:r>
              <a:rPr lang="en-US" altLang="ja-JP" sz="1600" dirty="0" err="1">
                <a:solidFill>
                  <a:prstClr val="black"/>
                </a:solidFill>
              </a:rPr>
              <a:t>μSR</a:t>
            </a:r>
            <a:r>
              <a:rPr lang="en-US" altLang="ja-JP" sz="1600" dirty="0">
                <a:solidFill>
                  <a:prstClr val="black"/>
                </a:solidFill>
              </a:rPr>
              <a:t> data are integrated in real time for each muon pulse to generate multidimensional data. </a:t>
            </a:r>
          </a:p>
          <a:p>
            <a:pPr marL="285750" indent="-285750" algn="just" defTabSz="371475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prstClr val="black"/>
                </a:solidFill>
              </a:rPr>
              <a:t>Continuous µSR measurements are possible even when the sample itself undergoes gradual change with time, resulting in more efficient use of the beam.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8A2121-E760-33C4-1D68-CD77A7663DB9}"/>
              </a:ext>
            </a:extLst>
          </p:cNvPr>
          <p:cNvSpPr txBox="1"/>
          <p:nvPr/>
        </p:nvSpPr>
        <p:spPr>
          <a:xfrm>
            <a:off x="14115" y="684421"/>
            <a:ext cx="809810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/>
              <a:t>New data acquisition method for efficient use of J-PARC high-intensity beam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2B04EF1-AFEF-1014-FF90-03A2FA86ABF1}"/>
              </a:ext>
            </a:extLst>
          </p:cNvPr>
          <p:cNvSpPr txBox="1"/>
          <p:nvPr/>
        </p:nvSpPr>
        <p:spPr>
          <a:xfrm>
            <a:off x="9502508" y="4903309"/>
            <a:ext cx="1080000" cy="216000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n-US" altLang="ja-JP" sz="1100" dirty="0">
                <a:latin typeface="Helvetica" pitchFamily="2" charset="0"/>
              </a:rPr>
              <a:t>M. Miyazaki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5F5A404A-E1D8-0993-BFC8-01876A64FB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836" t="28623" r="58304" b="60958"/>
          <a:stretch/>
        </p:blipFill>
        <p:spPr>
          <a:xfrm>
            <a:off x="9502508" y="3460393"/>
            <a:ext cx="108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42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C31AA194-3C93-319F-803C-842B46766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5" y="2426635"/>
            <a:ext cx="2664000" cy="2113388"/>
          </a:xfrm>
          <a:prstGeom prst="rect">
            <a:avLst/>
          </a:prstGeom>
        </p:spPr>
      </p:pic>
      <p:sp>
        <p:nvSpPr>
          <p:cNvPr id="5" name="四角形: 角を丸くする 16">
            <a:extLst>
              <a:ext uri="{FF2B5EF4-FFF2-40B4-BE49-F238E27FC236}">
                <a16:creationId xmlns:a16="http://schemas.microsoft.com/office/drawing/2014/main" id="{193A53A0-379F-DAAE-33DA-E5D88A3DA3E1}"/>
              </a:ext>
            </a:extLst>
          </p:cNvPr>
          <p:cNvSpPr/>
          <p:nvPr/>
        </p:nvSpPr>
        <p:spPr>
          <a:xfrm>
            <a:off x="0" y="0"/>
            <a:ext cx="9136626" cy="648000"/>
          </a:xfrm>
          <a:prstGeom prst="roundRect">
            <a:avLst>
              <a:gd name="adj" fmla="val 605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D line: precision spectroscopy of muonic He atoms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43">
            <a:extLst>
              <a:ext uri="{FF2B5EF4-FFF2-40B4-BE49-F238E27FC236}">
                <a16:creationId xmlns:a16="http://schemas.microsoft.com/office/drawing/2014/main" id="{1E4BD7EE-D3E9-AC02-1A06-9EDE73BCDABE}"/>
              </a:ext>
            </a:extLst>
          </p:cNvPr>
          <p:cNvSpPr txBox="1"/>
          <p:nvPr/>
        </p:nvSpPr>
        <p:spPr>
          <a:xfrm>
            <a:off x="3503712" y="6165304"/>
            <a:ext cx="5097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u="sng" dirty="0">
                <a:solidFill>
                  <a:srgbClr val="0A0BD5"/>
                </a:solidFill>
              </a:rPr>
              <a:t>P. Strasser </a:t>
            </a:r>
            <a:r>
              <a:rPr lang="en-US" altLang="ja-JP" sz="1800" i="1" u="sng" dirty="0">
                <a:solidFill>
                  <a:srgbClr val="0A0BD5"/>
                </a:solidFill>
              </a:rPr>
              <a:t>et al., </a:t>
            </a:r>
            <a:r>
              <a:rPr lang="en-US" altLang="ja-JP" sz="1800" u="sng" dirty="0">
                <a:solidFill>
                  <a:srgbClr val="0A0BD5"/>
                </a:solidFill>
              </a:rPr>
              <a:t>Phys. Rev. Lett. 131, 253003</a:t>
            </a:r>
            <a:r>
              <a:rPr kumimoji="0" lang="is-IS" altLang="ja-JP" sz="1800" u="sng" dirty="0">
                <a:solidFill>
                  <a:srgbClr val="0A0BD5"/>
                </a:solidFill>
                <a:latin typeface="Helvetica Neue" panose="02000503000000020004" pitchFamily="2" charset="0"/>
                <a:ea typeface="ヒラギノ角ゴ Pro W3" panose="020B0300000000000000" pitchFamily="34" charset="-128"/>
              </a:rPr>
              <a:t>(2023):</a:t>
            </a:r>
            <a:endParaRPr lang="en-US" altLang="ja-JP" sz="1800" u="sng" dirty="0">
              <a:solidFill>
                <a:srgbClr val="0A0BD5"/>
              </a:solidFill>
            </a:endParaRPr>
          </a:p>
          <a:p>
            <a:r>
              <a:rPr lang="en" altLang="ja-JP" b="0" i="0" strike="noStrike" dirty="0">
                <a:solidFill>
                  <a:srgbClr val="0A0BD5"/>
                </a:solidFill>
                <a:effectLst/>
              </a:rPr>
              <a:t>DOI:</a:t>
            </a:r>
            <a:r>
              <a:rPr lang="en" altLang="ja-JP" dirty="0">
                <a:solidFill>
                  <a:srgbClr val="0A0BD5"/>
                </a:solidFill>
              </a:rPr>
              <a:t> </a:t>
            </a:r>
            <a:r>
              <a:rPr lang="en-US" altLang="ja-JP" b="0" i="0" strike="noStrike" dirty="0">
                <a:solidFill>
                  <a:srgbClr val="0A0BD5"/>
                </a:solidFill>
                <a:effectLst/>
              </a:rPr>
              <a:t>10.1103/PhysRevLett.131.253003</a:t>
            </a:r>
            <a:endParaRPr lang="en" altLang="ja-JP" b="0" i="0" strike="noStrike" dirty="0">
              <a:solidFill>
                <a:srgbClr val="0A0BD5"/>
              </a:solidFill>
              <a:effectLst/>
            </a:endParaRPr>
          </a:p>
        </p:txBody>
      </p:sp>
      <p:sp>
        <p:nvSpPr>
          <p:cNvPr id="7" name="テキスト ボックス 47">
            <a:extLst>
              <a:ext uri="{FF2B5EF4-FFF2-40B4-BE49-F238E27FC236}">
                <a16:creationId xmlns:a16="http://schemas.microsoft.com/office/drawing/2014/main" id="{6F0317A6-EF99-A262-79EE-3CD1AFA0DD78}"/>
              </a:ext>
            </a:extLst>
          </p:cNvPr>
          <p:cNvSpPr txBox="1"/>
          <p:nvPr/>
        </p:nvSpPr>
        <p:spPr>
          <a:xfrm>
            <a:off x="3503712" y="5529742"/>
            <a:ext cx="5670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0" u="none" strike="noStrike" dirty="0">
                <a:solidFill>
                  <a:srgbClr val="0A0BD5"/>
                </a:solidFill>
                <a:effectLst/>
              </a:rPr>
              <a:t>Improved Measurements of Muonic Helium Ground-State Hyperfine Structure at a Near-Zero Magnetic Field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1EA4EF-523B-28B2-CDBB-C4152C857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5" y="1311052"/>
            <a:ext cx="2880000" cy="9917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084D77-E793-A5B3-18DC-232C6E096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821" y="1852211"/>
            <a:ext cx="4604801" cy="27578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61243A-E768-A28D-4821-51AF3E3EF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4000" y="2318392"/>
            <a:ext cx="2808000" cy="444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70EDF5-1177-3E17-EC1A-4A0DCE54A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445" y="88153"/>
            <a:ext cx="2880000" cy="216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D5A63C-452A-8E26-7711-8DFE9E4BC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5" y="4609847"/>
            <a:ext cx="2880000" cy="216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FA132FE-6661-2F4D-7468-40DABABC06D3}"/>
              </a:ext>
            </a:extLst>
          </p:cNvPr>
          <p:cNvSpPr txBox="1"/>
          <p:nvPr/>
        </p:nvSpPr>
        <p:spPr>
          <a:xfrm>
            <a:off x="3813327" y="4817107"/>
            <a:ext cx="5017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856038" algn="l"/>
                <a:tab pos="4975225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Symbol" pitchFamily="2" charset="2"/>
              </a:rPr>
              <a:t>Dn</a:t>
            </a:r>
            <a:r>
              <a:rPr lang="en-US" sz="2000" b="1" dirty="0">
                <a:solidFill>
                  <a:srgbClr val="FF0000"/>
                </a:solidFill>
              </a:rPr>
              <a:t>(µHe</a:t>
            </a:r>
            <a:r>
              <a:rPr lang="en-US" sz="2400" b="1" dirty="0">
                <a:solidFill>
                  <a:srgbClr val="FF0000"/>
                </a:solidFill>
              </a:rPr>
              <a:t>) = 4464.980(20) MHz [4.5ppm]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5832E1-07AE-D769-976C-B6B7A3D5CD87}"/>
              </a:ext>
            </a:extLst>
          </p:cNvPr>
          <p:cNvSpPr txBox="1"/>
          <p:nvPr/>
        </p:nvSpPr>
        <p:spPr>
          <a:xfrm>
            <a:off x="620194" y="2453097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cs typeface="Calibri Light" panose="020F0302020204030204" pitchFamily="34" charset="0"/>
              </a:rPr>
              <a:t>µHe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5EB774-8F3E-F516-D9B5-E1A25106948D}"/>
              </a:ext>
            </a:extLst>
          </p:cNvPr>
          <p:cNvSpPr txBox="1"/>
          <p:nvPr/>
        </p:nvSpPr>
        <p:spPr>
          <a:xfrm>
            <a:off x="2877283" y="3076352"/>
            <a:ext cx="19811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Ground state </a:t>
            </a:r>
            <a:r>
              <a:rPr kumimoji="1"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kumimoji="1" lang="en-US" sz="12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uonic</a:t>
            </a:r>
            <a:r>
              <a:rPr kumimoji="1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helium </a:t>
            </a:r>
          </a:p>
          <a:p>
            <a:r>
              <a:rPr kumimoji="1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HFS structure and low-field </a:t>
            </a:r>
          </a:p>
          <a:p>
            <a:r>
              <a:rPr kumimoji="1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Zeeman splitting</a:t>
            </a:r>
            <a:endParaRPr lang="en-JP" sz="12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9379A1B-9323-3B9E-9A4B-195704226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7874" y="1854202"/>
            <a:ext cx="1620000" cy="121601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37C684F-613D-C009-A184-365E36491375}"/>
              </a:ext>
            </a:extLst>
          </p:cNvPr>
          <p:cNvSpPr txBox="1"/>
          <p:nvPr/>
        </p:nvSpPr>
        <p:spPr>
          <a:xfrm>
            <a:off x="9996980" y="3343262"/>
            <a:ext cx="559696" cy="318924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3 atm</a:t>
            </a:r>
            <a:endParaRPr lang="en-JP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22803D-11A6-E152-80AC-95D1940CE43B}"/>
              </a:ext>
            </a:extLst>
          </p:cNvPr>
          <p:cNvSpPr txBox="1"/>
          <p:nvPr/>
        </p:nvSpPr>
        <p:spPr>
          <a:xfrm>
            <a:off x="9996980" y="4725372"/>
            <a:ext cx="559696" cy="318924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4 atm</a:t>
            </a:r>
            <a:endParaRPr lang="en-JP" sz="16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F08D69-0F16-930F-133F-015E5B3B7510}"/>
              </a:ext>
            </a:extLst>
          </p:cNvPr>
          <p:cNvSpPr txBox="1"/>
          <p:nvPr/>
        </p:nvSpPr>
        <p:spPr>
          <a:xfrm>
            <a:off x="9996980" y="6101736"/>
            <a:ext cx="822587" cy="318924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10.5 atm</a:t>
            </a:r>
            <a:endParaRPr lang="en-JP" sz="1600" dirty="0"/>
          </a:p>
        </p:txBody>
      </p:sp>
      <p:sp>
        <p:nvSpPr>
          <p:cNvPr id="44" name="テキスト ボックス 1">
            <a:extLst>
              <a:ext uri="{FF2B5EF4-FFF2-40B4-BE49-F238E27FC236}">
                <a16:creationId xmlns:a16="http://schemas.microsoft.com/office/drawing/2014/main" id="{14ACBEE4-9924-E6F2-87C0-D45675F9A3A2}"/>
              </a:ext>
            </a:extLst>
          </p:cNvPr>
          <p:cNvSpPr txBox="1"/>
          <p:nvPr/>
        </p:nvSpPr>
        <p:spPr>
          <a:xfrm>
            <a:off x="12700" y="723294"/>
            <a:ext cx="812171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/>
              <a:t>Muonic helium ground-state hyperfine structure measurements at zero field</a:t>
            </a:r>
            <a:endParaRPr lang="ja-JP" altLang="en-US" sz="2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E255AD-19F1-2471-B2B7-40B06139CFF5}"/>
              </a:ext>
            </a:extLst>
          </p:cNvPr>
          <p:cNvSpPr txBox="1"/>
          <p:nvPr/>
        </p:nvSpPr>
        <p:spPr>
          <a:xfrm>
            <a:off x="2973735" y="1254903"/>
            <a:ext cx="6244530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202FF"/>
                </a:solidFill>
              </a:rPr>
              <a:t>— World record improved for the first time in 40 years —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F170AA-F987-4D54-FA69-FB5F50E6E98C}"/>
              </a:ext>
            </a:extLst>
          </p:cNvPr>
          <p:cNvSpPr txBox="1"/>
          <p:nvPr/>
        </p:nvSpPr>
        <p:spPr>
          <a:xfrm>
            <a:off x="2968237" y="3926297"/>
            <a:ext cx="1799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70C0"/>
                </a:solidFill>
                <a:cs typeface="Calibri Light" panose="020F0302020204030204" pitchFamily="34" charset="0"/>
              </a:rPr>
              <a:t>Breit</a:t>
            </a:r>
            <a:r>
              <a:rPr lang="en-US" sz="1600" b="1" dirty="0">
                <a:solidFill>
                  <a:srgbClr val="0070C0"/>
                </a:solidFill>
                <a:cs typeface="Calibri Light" panose="020F0302020204030204" pitchFamily="34" charset="0"/>
              </a:rPr>
              <a:t>-Rabi Diagram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D4053D-F2FE-4FD6-654C-FF8A32D60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490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C80BF-F115-2174-1513-52419431D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FF65734-4F14-9129-28E9-5C75A840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BB5FD5-0030-D7BE-8918-1A29C4B75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9–12 Jan 2025 at CSNS</a:t>
            </a:r>
            <a:endParaRPr kumimoji="1" lang="ja-JP" altLang="en-US" dirty="0"/>
          </a:p>
        </p:txBody>
      </p:sp>
      <p:pic>
        <p:nvPicPr>
          <p:cNvPr id="6" name="Picture 3" descr="worldatlas_800">
            <a:extLst>
              <a:ext uri="{FF2B5EF4-FFF2-40B4-BE49-F238E27FC236}">
                <a16:creationId xmlns:a16="http://schemas.microsoft.com/office/drawing/2014/main" id="{F3F93301-CD80-B0E4-39D9-247FD5E80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003" y="686335"/>
            <a:ext cx="845799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">
            <a:extLst>
              <a:ext uri="{FF2B5EF4-FFF2-40B4-BE49-F238E27FC236}">
                <a16:creationId xmlns:a16="http://schemas.microsoft.com/office/drawing/2014/main" id="{34167F85-45F3-126D-FBFD-7261E0E53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758" y="2107793"/>
            <a:ext cx="152400" cy="152400"/>
          </a:xfrm>
          <a:prstGeom prst="ellipse">
            <a:avLst/>
          </a:prstGeom>
          <a:solidFill>
            <a:srgbClr val="0432FF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132450-B93F-FF4D-921F-9D421E96B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806" y="1936436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7408C2-2499-146A-FE6A-6757703A9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846" y="2132449"/>
            <a:ext cx="152400" cy="152400"/>
          </a:xfrm>
          <a:prstGeom prst="ellipse">
            <a:avLst/>
          </a:prstGeom>
          <a:solidFill>
            <a:srgbClr val="0432FF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4FABAD68-0776-A1B3-8B8D-59286449C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189" y="2322305"/>
            <a:ext cx="926857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PSI (</a:t>
            </a:r>
            <a:r>
              <a:rPr lang="en-US" altLang="ja-JP" dirty="0">
                <a:solidFill>
                  <a:srgbClr val="0070C0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ＤＦＰ太丸ゴシック体" charset="0"/>
              </a:rPr>
              <a:t>DC</a:t>
            </a:r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)</a:t>
            </a:r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0C42A4FE-4BB8-32C3-1D22-25483BF28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035" y="1678109"/>
            <a:ext cx="1390124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TRIUMF (</a:t>
            </a:r>
            <a:r>
              <a:rPr lang="en-US" altLang="ja-JP" dirty="0">
                <a:solidFill>
                  <a:srgbClr val="0070C0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ＤＦＰ太丸ゴシック体" charset="0"/>
              </a:rPr>
              <a:t>DC</a:t>
            </a:r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)</a:t>
            </a:r>
          </a:p>
        </p:txBody>
      </p:sp>
      <p:pic>
        <p:nvPicPr>
          <p:cNvPr id="12" name="Picture 38">
            <a:extLst>
              <a:ext uri="{FF2B5EF4-FFF2-40B4-BE49-F238E27FC236}">
                <a16:creationId xmlns:a16="http://schemas.microsoft.com/office/drawing/2014/main" id="{2250580B-BA72-8387-FA17-9058F7000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952" r="567" b="1963"/>
          <a:stretch/>
        </p:blipFill>
        <p:spPr bwMode="auto">
          <a:xfrm>
            <a:off x="30710" y="2315806"/>
            <a:ext cx="1800000" cy="13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4">
            <a:extLst>
              <a:ext uri="{FF2B5EF4-FFF2-40B4-BE49-F238E27FC236}">
                <a16:creationId xmlns:a16="http://schemas.microsoft.com/office/drawing/2014/main" id="{05CD2103-527D-6B19-6979-DA611A924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703" y="249148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14" name="Rectangle 25">
            <a:extLst>
              <a:ext uri="{FF2B5EF4-FFF2-40B4-BE49-F238E27FC236}">
                <a16:creationId xmlns:a16="http://schemas.microsoft.com/office/drawing/2014/main" id="{B1A38836-D9B2-C9DF-3B40-BF684C859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722" y="2113500"/>
            <a:ext cx="1160125" cy="73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ＦＰ太丸ゴシック体" charset="0"/>
              </a:rPr>
              <a:t>J-PARC</a:t>
            </a:r>
          </a:p>
          <a:p>
            <a:pPr algn="ctr">
              <a:lnSpc>
                <a:spcPts val="1400"/>
              </a:lnSpc>
            </a:pPr>
            <a:r>
              <a:rPr lang="en-US" altLang="ja-JP" dirty="0">
                <a:solidFill>
                  <a:srgbClr val="000000"/>
                </a:solidFill>
                <a:latin typeface="ＤＦＰ太丸ゴシック体" charset="0"/>
              </a:rPr>
              <a:t> </a:t>
            </a:r>
            <a:r>
              <a:rPr lang="en-US" altLang="ja-JP" dirty="0">
                <a:latin typeface="ＤＦＰ太丸ゴシック体" charset="0"/>
              </a:rPr>
              <a:t>(</a:t>
            </a:r>
            <a:r>
              <a:rPr lang="en-US" altLang="ja-JP" dirty="0">
                <a:solidFill>
                  <a:srgbClr val="FF0000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ＤＦＰ太丸ゴシック体" charset="0"/>
              </a:rPr>
              <a:t>Pulse</a:t>
            </a:r>
            <a:r>
              <a:rPr lang="en-US" altLang="ja-JP" dirty="0">
                <a:latin typeface="ＤＦＰ太丸ゴシック体" charset="0"/>
              </a:rPr>
              <a:t>)</a:t>
            </a:r>
          </a:p>
        </p:txBody>
      </p:sp>
      <p:pic>
        <p:nvPicPr>
          <p:cNvPr id="15" name="Picture 20" descr="ISIS">
            <a:extLst>
              <a:ext uri="{FF2B5EF4-FFF2-40B4-BE49-F238E27FC236}">
                <a16:creationId xmlns:a16="http://schemas.microsoft.com/office/drawing/2014/main" id="{AC1B495E-1352-8CE4-6E95-AAF39C9A3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" y="686335"/>
            <a:ext cx="1800200" cy="136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3">
            <a:extLst>
              <a:ext uri="{FF2B5EF4-FFF2-40B4-BE49-F238E27FC236}">
                <a16:creationId xmlns:a16="http://schemas.microsoft.com/office/drawing/2014/main" id="{F89E99D0-FC45-AD0E-477C-93CBEFAD6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9189" y="1264747"/>
            <a:ext cx="827471" cy="64633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ISIS</a:t>
            </a:r>
          </a:p>
          <a:p>
            <a:pPr algn="ctr"/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(</a:t>
            </a:r>
            <a:r>
              <a:rPr lang="en-US" altLang="ja-JP" dirty="0">
                <a:solidFill>
                  <a:srgbClr val="FF0000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ＤＦＰ太丸ゴシック体" charset="0"/>
              </a:rPr>
              <a:t>Pulse</a:t>
            </a:r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)</a:t>
            </a:r>
          </a:p>
        </p:txBody>
      </p:sp>
      <p:pic>
        <p:nvPicPr>
          <p:cNvPr id="17" name="Picture 22" descr="TRIUMF">
            <a:extLst>
              <a:ext uri="{FF2B5EF4-FFF2-40B4-BE49-F238E27FC236}">
                <a16:creationId xmlns:a16="http://schemas.microsoft.com/office/drawing/2014/main" id="{CF139EDE-AFD5-4FA1-CE1C-CEE8DBD99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010" y="759765"/>
            <a:ext cx="2520280" cy="129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タイトル 1">
            <a:extLst>
              <a:ext uri="{FF2B5EF4-FFF2-40B4-BE49-F238E27FC236}">
                <a16:creationId xmlns:a16="http://schemas.microsoft.com/office/drawing/2014/main" id="{257FDBD9-5B5C-1E6A-E4A1-897B3B16686E}"/>
              </a:ext>
            </a:extLst>
          </p:cNvPr>
          <p:cNvSpPr txBox="1">
            <a:spLocks/>
          </p:cNvSpPr>
          <p:nvPr/>
        </p:nvSpPr>
        <p:spPr>
          <a:xfrm>
            <a:off x="2152650" y="87214"/>
            <a:ext cx="7886700" cy="5616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>
                <a:effectLst>
                  <a:glow rad="139700">
                    <a:schemeClr val="bg1">
                      <a:alpha val="85000"/>
                    </a:schemeClr>
                  </a:glow>
                </a:effectLst>
              </a:rPr>
              <a:t>Meson factories in the world</a:t>
            </a:r>
            <a:endParaRPr lang="ja-JP" altLang="en-US" b="1" dirty="0">
              <a:effectLst>
                <a:glow rad="1397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78551B7C-5CF2-27B1-3E84-81E012D79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87" y="2555107"/>
            <a:ext cx="152400" cy="152400"/>
          </a:xfrm>
          <a:prstGeom prst="ellipse">
            <a:avLst/>
          </a:prstGeom>
          <a:solidFill>
            <a:srgbClr val="0432FF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933151B2-D20C-DBB4-66DF-5438F09F2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507" y="2482191"/>
            <a:ext cx="1250663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chemeClr val="bg1"/>
                </a:solidFill>
                <a:latin typeface="ＤＦＰ太丸ゴシック体" charset="0"/>
              </a:rPr>
              <a:t>MuSIC</a:t>
            </a:r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 (</a:t>
            </a:r>
            <a:r>
              <a:rPr lang="en-US" altLang="ja-JP" dirty="0">
                <a:solidFill>
                  <a:srgbClr val="0070C0"/>
                </a:solidFill>
                <a:effectLst>
                  <a:glow rad="101600">
                    <a:schemeClr val="bg1">
                      <a:alpha val="85000"/>
                    </a:schemeClr>
                  </a:glow>
                </a:effectLst>
                <a:latin typeface="ＤＦＰ太丸ゴシック体" charset="0"/>
              </a:rPr>
              <a:t>DC</a:t>
            </a:r>
            <a:r>
              <a:rPr lang="en-US" altLang="ja-JP" dirty="0">
                <a:solidFill>
                  <a:schemeClr val="bg1"/>
                </a:solidFill>
                <a:latin typeface="ＤＦＰ太丸ゴシック体" charset="0"/>
              </a:rPr>
              <a:t>)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CC5BACF-B7C4-7D5B-EC7F-1CDED4CBA0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64"/>
          <a:stretch/>
        </p:blipFill>
        <p:spPr>
          <a:xfrm>
            <a:off x="8568200" y="2711043"/>
            <a:ext cx="3593090" cy="2096292"/>
          </a:xfrm>
          <a:prstGeom prst="rect">
            <a:avLst/>
          </a:prstGeom>
        </p:spPr>
      </p:pic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B567BAFE-CDBC-8D46-5B65-D7835793ABDF}"/>
              </a:ext>
            </a:extLst>
          </p:cNvPr>
          <p:cNvGraphicFramePr>
            <a:graphicFrameLocks noGrp="1"/>
          </p:cNvGraphicFramePr>
          <p:nvPr/>
        </p:nvGraphicFramePr>
        <p:xfrm>
          <a:off x="18149" y="4229381"/>
          <a:ext cx="8240009" cy="243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82322626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332615701"/>
                    </a:ext>
                  </a:extLst>
                </a:gridCol>
              </a:tblGrid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Country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Japan</a:t>
                      </a:r>
                      <a:endParaRPr kumimoji="1" lang="ja-JP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The U.K.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Switzerland</a:t>
                      </a:r>
                      <a:endParaRPr kumimoji="1" lang="ja-JP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Canada</a:t>
                      </a:r>
                      <a:endParaRPr kumimoji="1" lang="ja-JP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Facility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</a:rPr>
                        <a:t>J-PARC MUSE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</a:rPr>
                        <a:t>RCNP </a:t>
                      </a:r>
                      <a:r>
                        <a:rPr kumimoji="1" lang="en-US" altLang="ja-JP" sz="1200" b="1" dirty="0" err="1">
                          <a:solidFill>
                            <a:schemeClr val="tx1"/>
                          </a:solidFill>
                        </a:rPr>
                        <a:t>MuSIC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</a:rPr>
                        <a:t>RAL</a:t>
                      </a:r>
                      <a:r>
                        <a:rPr kumimoji="1" lang="en-US" altLang="ja-JP" sz="1200" b="1" baseline="0" dirty="0">
                          <a:solidFill>
                            <a:schemeClr val="tx1"/>
                          </a:solidFill>
                        </a:rPr>
                        <a:t> ISIS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</a:rPr>
                        <a:t>PSI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chemeClr val="tx1"/>
                          </a:solidFill>
                        </a:rPr>
                        <a:t>TRIUMF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proton energy  [GeV]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3.0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0.39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0.8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0.59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0.52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proton intensity [MW]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1.0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0.0004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0.16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1.4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0.05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30000" dirty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kumimoji="1" lang="en-US" altLang="ja-JP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[/s]</a:t>
                      </a:r>
                      <a:r>
                        <a:rPr kumimoji="1" lang="en-US" altLang="ja-JP" sz="1200" b="1" baseline="0" dirty="0">
                          <a:solidFill>
                            <a:schemeClr val="bg1"/>
                          </a:solidFill>
                        </a:rPr>
                        <a:t> (s</a:t>
                      </a:r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urface)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+mn-lt"/>
                        </a:rPr>
                        <a:t>3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8</a:t>
                      </a:r>
                      <a:r>
                        <a:rPr kumimoji="1" lang="en-US" altLang="ja-JP" sz="1200" b="1" baseline="0" dirty="0">
                          <a:latin typeface="+mn-lt"/>
                        </a:rPr>
                        <a:t> (U line)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2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ja-JP" altLang="en-US" sz="1200" b="1" baseline="30000">
                          <a:latin typeface="+mn-lt"/>
                        </a:rPr>
                        <a:t>４</a:t>
                      </a:r>
                      <a:r>
                        <a:rPr kumimoji="1" lang="en-US" altLang="ja-JP" sz="1200" b="1" baseline="0" dirty="0">
                          <a:latin typeface="+mn-lt"/>
                        </a:rPr>
                        <a:t> (50MeV/c)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6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5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6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8</a:t>
                      </a:r>
                      <a:r>
                        <a:rPr kumimoji="1" lang="en-US" altLang="ja-JP" sz="1200" b="1" baseline="0" dirty="0">
                          <a:latin typeface="+mn-lt"/>
                        </a:rPr>
                        <a:t> (</a:t>
                      </a:r>
                      <a:r>
                        <a:rPr kumimoji="1" lang="en-US" altLang="ja-JP" sz="1200" b="1" baseline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>
                          <a:latin typeface="+mn-lt"/>
                        </a:rPr>
                        <a:t>E4)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2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5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30000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  [/s]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1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7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4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7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4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2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7</a:t>
                      </a:r>
                      <a:endParaRPr kumimoji="1" lang="ja-JP" altLang="en-US" sz="1200" b="1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+mn-lt"/>
                        </a:rPr>
                        <a:t>(5</a:t>
                      </a:r>
                      <a:r>
                        <a:rPr kumimoji="1" lang="en-US" altLang="ja-JP" sz="1200" b="1" dirty="0">
                          <a:latin typeface="Symbol" panose="05050102010706020507" pitchFamily="18" charset="2"/>
                        </a:rPr>
                        <a:t></a:t>
                      </a:r>
                      <a:r>
                        <a:rPr kumimoji="1" lang="en-US" altLang="ja-JP" sz="1200" b="1" dirty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30000" dirty="0">
                          <a:latin typeface="+mn-lt"/>
                        </a:rPr>
                        <a:t>4</a:t>
                      </a:r>
                      <a:r>
                        <a:rPr kumimoji="1" lang="en-US" altLang="ja-JP" sz="1200" b="1" baseline="0" dirty="0">
                          <a:latin typeface="+mn-lt"/>
                        </a:rPr>
                        <a:t>)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chemeClr val="bg1"/>
                          </a:solidFill>
                        </a:rPr>
                        <a:t>DC / Pulse 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+mn-lt"/>
                        </a:rPr>
                        <a:t>Pulse</a:t>
                      </a:r>
                      <a:r>
                        <a:rPr kumimoji="1" lang="en-US" altLang="ja-JP" sz="12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 (25Hz)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70C0"/>
                          </a:solidFill>
                          <a:latin typeface="+mn-lt"/>
                        </a:rPr>
                        <a:t>DC</a:t>
                      </a:r>
                      <a:endParaRPr kumimoji="1" lang="ja-JP" altLang="en-US" sz="12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+mn-lt"/>
                        </a:rPr>
                        <a:t>Pulse (50Hz)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70C0"/>
                          </a:solidFill>
                          <a:latin typeface="+mn-lt"/>
                        </a:rPr>
                        <a:t>DC</a:t>
                      </a:r>
                      <a:endParaRPr kumimoji="1" lang="ja-JP" altLang="en-US" sz="12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70C0"/>
                          </a:solidFill>
                          <a:latin typeface="+mn-lt"/>
                        </a:rPr>
                        <a:t>DC</a:t>
                      </a:r>
                      <a:endParaRPr kumimoji="1" lang="ja-JP" altLang="en-US" sz="12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22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16">
            <a:extLst>
              <a:ext uri="{FF2B5EF4-FFF2-40B4-BE49-F238E27FC236}">
                <a16:creationId xmlns:a16="http://schemas.microsoft.com/office/drawing/2014/main" id="{B4856AD3-5E40-D64B-8822-9B87CA819208}"/>
              </a:ext>
            </a:extLst>
          </p:cNvPr>
          <p:cNvSpPr/>
          <p:nvPr/>
        </p:nvSpPr>
        <p:spPr>
          <a:xfrm>
            <a:off x="0" y="0"/>
            <a:ext cx="10128448" cy="648000"/>
          </a:xfrm>
          <a:prstGeom prst="roundRect">
            <a:avLst>
              <a:gd name="adj" fmla="val 605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D line: High-resolution X-ray spectroscopy of muon atoms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A752E1E-35D5-30D6-5318-A4F2DD7F94AE}"/>
              </a:ext>
            </a:extLst>
          </p:cNvPr>
          <p:cNvSpPr txBox="1"/>
          <p:nvPr/>
        </p:nvSpPr>
        <p:spPr>
          <a:xfrm>
            <a:off x="7104112" y="6228020"/>
            <a:ext cx="515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A0BD5"/>
                </a:solidFill>
                <a:latin typeface="Calibi"/>
              </a:rPr>
              <a:t>T</a:t>
            </a:r>
            <a:r>
              <a:rPr lang="en-US" altLang="ja-JP" sz="1800" dirty="0">
                <a:solidFill>
                  <a:srgbClr val="0A0BD5"/>
                </a:solidFill>
                <a:latin typeface="Calibi"/>
              </a:rPr>
              <a:t>.</a:t>
            </a:r>
            <a:r>
              <a:rPr lang="en-US" altLang="ja-JP" dirty="0">
                <a:solidFill>
                  <a:srgbClr val="0A0BD5"/>
                </a:solidFill>
                <a:latin typeface="Calibi"/>
              </a:rPr>
              <a:t> Okumura</a:t>
            </a:r>
            <a:r>
              <a:rPr lang="en-US" altLang="ja-JP" sz="1800" dirty="0">
                <a:solidFill>
                  <a:srgbClr val="0A0BD5"/>
                </a:solidFill>
                <a:latin typeface="Calibi"/>
              </a:rPr>
              <a:t> </a:t>
            </a:r>
            <a:r>
              <a:rPr lang="en-US" altLang="ja-JP" sz="1800" i="1" dirty="0">
                <a:solidFill>
                  <a:srgbClr val="0A0BD5"/>
                </a:solidFill>
                <a:latin typeface="Calibi"/>
              </a:rPr>
              <a:t>et al., </a:t>
            </a:r>
            <a:r>
              <a:rPr lang="en" altLang="ja-JP" b="0" i="0" u="none" strike="noStrike" dirty="0">
                <a:solidFill>
                  <a:srgbClr val="0A0BD5"/>
                </a:solidFill>
                <a:effectLst/>
                <a:latin typeface="Noto Sans JP"/>
              </a:rPr>
              <a:t>Phys. Rev. Lett. 130, 173001 (2023)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C55EECC-F3FB-C0B6-B2D7-4B8ED26E83B1}"/>
              </a:ext>
            </a:extLst>
          </p:cNvPr>
          <p:cNvSpPr txBox="1"/>
          <p:nvPr/>
        </p:nvSpPr>
        <p:spPr>
          <a:xfrm>
            <a:off x="7104112" y="5160674"/>
            <a:ext cx="5152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0" u="none" strike="noStrike" dirty="0">
                <a:solidFill>
                  <a:srgbClr val="0A0BD5"/>
                </a:solidFill>
                <a:effectLst/>
              </a:rPr>
              <a:t>Proof-of-Principle Experiment for Testing Strong-Field Quantum Electrodynamics</a:t>
            </a:r>
            <a:r>
              <a:rPr lang="en-US" altLang="ja-JP" b="1" dirty="0">
                <a:solidFill>
                  <a:srgbClr val="0A0BD5"/>
                </a:solidFill>
              </a:rPr>
              <a:t> </a:t>
            </a:r>
            <a:r>
              <a:rPr lang="en-US" altLang="ja-JP" b="1" i="0" u="none" strike="noStrike" dirty="0">
                <a:solidFill>
                  <a:srgbClr val="0A0BD5"/>
                </a:solidFill>
                <a:effectLst/>
              </a:rPr>
              <a:t>with Exotic Atoms: High Precision X-Ray Spectroscopy of Muonic Neon</a:t>
            </a:r>
            <a:endParaRPr kumimoji="1" lang="ja-JP" altLang="en-US" b="1" dirty="0">
              <a:solidFill>
                <a:srgbClr val="0A0BD5"/>
              </a:solidFill>
            </a:endParaRPr>
          </a:p>
        </p:txBody>
      </p:sp>
      <p:pic>
        <p:nvPicPr>
          <p:cNvPr id="1025" name="Picture 1" descr="page2image1742725744">
            <a:extLst>
              <a:ext uri="{FF2B5EF4-FFF2-40B4-BE49-F238E27FC236}">
                <a16:creationId xmlns:a16="http://schemas.microsoft.com/office/drawing/2014/main" id="{100A3B50-96E3-C429-D622-95AC8BF1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image1742726048">
            <a:extLst>
              <a:ext uri="{FF2B5EF4-FFF2-40B4-BE49-F238E27FC236}">
                <a16:creationId xmlns:a16="http://schemas.microsoft.com/office/drawing/2014/main" id="{610A5323-8FA6-9664-9359-C04B36E75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56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image1742726352">
            <a:extLst>
              <a:ext uri="{FF2B5EF4-FFF2-40B4-BE49-F238E27FC236}">
                <a16:creationId xmlns:a16="http://schemas.microsoft.com/office/drawing/2014/main" id="{EE75FFFC-D61F-06D4-BD3F-60946852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249742"/>
            <a:ext cx="4958303" cy="37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46CE189-A01C-FD44-6E4F-BC7FD8226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53" y="4372292"/>
            <a:ext cx="3068975" cy="2441084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C05AFEA-3653-D518-DCD4-8EE8F290C0AE}"/>
              </a:ext>
            </a:extLst>
          </p:cNvPr>
          <p:cNvSpPr txBox="1"/>
          <p:nvPr/>
        </p:nvSpPr>
        <p:spPr>
          <a:xfrm>
            <a:off x="11031973" y="1249741"/>
            <a:ext cx="103368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PRESS</a:t>
            </a:r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574B0CB-2B8A-5E23-BCDF-1F25ABFF59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9385" y="3861048"/>
            <a:ext cx="3231189" cy="290018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E0182ED-942D-2A4D-D3DD-1BB0FA6BD7C7}"/>
              </a:ext>
            </a:extLst>
          </p:cNvPr>
          <p:cNvSpPr txBox="1"/>
          <p:nvPr/>
        </p:nvSpPr>
        <p:spPr>
          <a:xfrm>
            <a:off x="306593" y="1356251"/>
            <a:ext cx="3303698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1600" dirty="0"/>
              <a:t>The energy of muonic X-rays was determined</a:t>
            </a:r>
            <a:r>
              <a:rPr lang="en-US" altLang="ja-JP" sz="1600" b="1" dirty="0">
                <a:solidFill>
                  <a:srgbClr val="FF0000"/>
                </a:solidFill>
              </a:rPr>
              <a:t> with extremely high accuracy using a TES detector</a:t>
            </a:r>
          </a:p>
          <a:p>
            <a:pPr algn="ctr">
              <a:defRPr/>
            </a:pPr>
            <a:r>
              <a:rPr lang="en-US" altLang="ja-JP" sz="1600" dirty="0"/>
              <a:t>with an energy resolution </a:t>
            </a:r>
            <a:r>
              <a:rPr lang="en-US" altLang="ja-JP" sz="1600" b="1" dirty="0">
                <a:solidFill>
                  <a:srgbClr val="FF0000"/>
                </a:solidFill>
              </a:rPr>
              <a:t>10 times higher</a:t>
            </a:r>
            <a:r>
              <a:rPr lang="en-US" altLang="ja-JP" sz="1600" dirty="0"/>
              <a:t> than that of conventional semiconductor detectors</a:t>
            </a:r>
            <a:endParaRPr lang="ja-JP" altLang="en-US" sz="1600" dirty="0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484A5D24-E554-4D79-6E27-57061BEC2AA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156674" y="1932626"/>
            <a:ext cx="2496610" cy="1862802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2601160-BF74-1A0A-01C5-889825293EBE}"/>
              </a:ext>
            </a:extLst>
          </p:cNvPr>
          <p:cNvSpPr txBox="1">
            <a:spLocks/>
          </p:cNvSpPr>
          <p:nvPr/>
        </p:nvSpPr>
        <p:spPr>
          <a:xfrm>
            <a:off x="3689348" y="1253485"/>
            <a:ext cx="33048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1800" dirty="0"/>
              <a:t>Superconducting Transition-Edge Sensor (TES) Microcalorimeter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5F83A2-A0AB-8B40-8321-8620AFEC52F2}"/>
              </a:ext>
            </a:extLst>
          </p:cNvPr>
          <p:cNvSpPr txBox="1"/>
          <p:nvPr/>
        </p:nvSpPr>
        <p:spPr>
          <a:xfrm>
            <a:off x="114992" y="754729"/>
            <a:ext cx="701480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/>
              <a:t>Physics under ultra-high electric field opened up by Muon Atoms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E463390-1612-6B28-55E2-DCE5F5EB2ABE}"/>
              </a:ext>
            </a:extLst>
          </p:cNvPr>
          <p:cNvSpPr txBox="1"/>
          <p:nvPr/>
        </p:nvSpPr>
        <p:spPr>
          <a:xfrm>
            <a:off x="351954" y="3708321"/>
            <a:ext cx="317357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1600" b="1" dirty="0">
                <a:solidFill>
                  <a:srgbClr val="FF0000"/>
                </a:solidFill>
              </a:rPr>
              <a:t>Quantum Electrodynamics Verified with Muonic Atoms</a:t>
            </a:r>
            <a:endParaRPr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55" name="下矢印 54">
            <a:extLst>
              <a:ext uri="{FF2B5EF4-FFF2-40B4-BE49-F238E27FC236}">
                <a16:creationId xmlns:a16="http://schemas.microsoft.com/office/drawing/2014/main" id="{01FE4189-6622-6A10-3C2A-8B30107D5603}"/>
              </a:ext>
            </a:extLst>
          </p:cNvPr>
          <p:cNvSpPr/>
          <p:nvPr/>
        </p:nvSpPr>
        <p:spPr>
          <a:xfrm>
            <a:off x="1633635" y="3108391"/>
            <a:ext cx="610210" cy="526870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9738D6-CA5C-912E-CCB8-20E352AA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0950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4FB1E-A053-6CC6-826B-97D87E33C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45D6BE-FD92-615A-E789-3CA85BB5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766218"/>
            <a:ext cx="11091664" cy="1325563"/>
          </a:xfrm>
        </p:spPr>
        <p:txBody>
          <a:bodyPr/>
          <a:lstStyle/>
          <a:p>
            <a:pPr algn="ctr"/>
            <a:r>
              <a:rPr lang="en-US" altLang="ja-JP" dirty="0"/>
              <a:t>Integration Research of Humanities and Sciences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77B590-9975-A1D0-04EC-7657E761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5218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EFE7D7E-5FA0-5219-9B77-FE8EEB7D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6" name="角丸四角形 22">
            <a:extLst>
              <a:ext uri="{FF2B5EF4-FFF2-40B4-BE49-F238E27FC236}">
                <a16:creationId xmlns:a16="http://schemas.microsoft.com/office/drawing/2014/main" id="{32F2EF29-D8AE-DF09-B034-08448B7F0215}"/>
              </a:ext>
            </a:extLst>
          </p:cNvPr>
          <p:cNvSpPr/>
          <p:nvPr/>
        </p:nvSpPr>
        <p:spPr>
          <a:xfrm>
            <a:off x="53792" y="339601"/>
            <a:ext cx="5650544" cy="5427374"/>
          </a:xfrm>
          <a:prstGeom prst="roundRect">
            <a:avLst>
              <a:gd name="adj" fmla="val 298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534" dirty="0"/>
          </a:p>
        </p:txBody>
      </p:sp>
      <p:sp>
        <p:nvSpPr>
          <p:cNvPr id="7" name="角丸四角形 21">
            <a:extLst>
              <a:ext uri="{FF2B5EF4-FFF2-40B4-BE49-F238E27FC236}">
                <a16:creationId xmlns:a16="http://schemas.microsoft.com/office/drawing/2014/main" id="{B71A144F-4B10-A9EE-BA78-3FBECCC77EA6}"/>
              </a:ext>
            </a:extLst>
          </p:cNvPr>
          <p:cNvSpPr/>
          <p:nvPr/>
        </p:nvSpPr>
        <p:spPr>
          <a:xfrm>
            <a:off x="6493492" y="353446"/>
            <a:ext cx="5650607" cy="5409685"/>
          </a:xfrm>
          <a:prstGeom prst="roundRect">
            <a:avLst>
              <a:gd name="adj" fmla="val 323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ja-JP" altLang="en-US" sz="1534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5ED161E-4375-C39D-C113-4896AD13E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488" y="2949327"/>
            <a:ext cx="1601024" cy="87545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E9E6993-DEA8-20B1-E2C0-F35705E74407}"/>
              </a:ext>
            </a:extLst>
          </p:cNvPr>
          <p:cNvSpPr/>
          <p:nvPr/>
        </p:nvSpPr>
        <p:spPr>
          <a:xfrm>
            <a:off x="269740" y="271884"/>
            <a:ext cx="52575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9040" algn="ctr">
              <a:tabLst>
                <a:tab pos="1247217" algn="l"/>
              </a:tabLst>
            </a:pPr>
            <a:r>
              <a:rPr lang="en-US" altLang="ja-JP" sz="2000" b="1" i="1" dirty="0">
                <a:solidFill>
                  <a:schemeClr val="accent6">
                    <a:lumMod val="7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Archaeology Research</a:t>
            </a:r>
            <a:r>
              <a:rPr lang="ja-JP" altLang="en-US" sz="2000" b="1" i="1" dirty="0">
                <a:solidFill>
                  <a:schemeClr val="accent6">
                    <a:lumMod val="7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  <a:r>
              <a:rPr lang="en-US" altLang="ja-JP" sz="2000" b="1" i="1" dirty="0">
                <a:solidFill>
                  <a:schemeClr val="accent6">
                    <a:lumMod val="7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Laboratory, Museums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05A0D48-9901-6895-06E0-7E2884A053F5}"/>
              </a:ext>
            </a:extLst>
          </p:cNvPr>
          <p:cNvSpPr/>
          <p:nvPr/>
        </p:nvSpPr>
        <p:spPr>
          <a:xfrm>
            <a:off x="7405084" y="271884"/>
            <a:ext cx="3821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9040" algn="ctr">
              <a:tabLst>
                <a:tab pos="1247217" algn="l"/>
              </a:tabLst>
            </a:pPr>
            <a:r>
              <a:rPr lang="en-US" altLang="ja-JP" sz="2000" b="1" i="1" dirty="0">
                <a:solidFill>
                  <a:srgbClr val="C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Muon Beam Experiment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8BB4705-30FC-7160-D18C-77C0B5BBFA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2" t="14828" r="9607" b="18611"/>
          <a:stretch/>
        </p:blipFill>
        <p:spPr>
          <a:xfrm>
            <a:off x="11404012" y="1503051"/>
            <a:ext cx="643434" cy="7272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F1B227E-0AAF-8929-8FA8-F876735E09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9" r="3999"/>
          <a:stretch/>
        </p:blipFill>
        <p:spPr>
          <a:xfrm>
            <a:off x="9333032" y="5008241"/>
            <a:ext cx="648001" cy="7272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AB0AB7E-66F9-1422-33A5-0B2F08BB35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86" b="17499"/>
          <a:stretch/>
        </p:blipFill>
        <p:spPr>
          <a:xfrm>
            <a:off x="4956517" y="653635"/>
            <a:ext cx="647068" cy="7272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D4C1E8C-4D0D-1189-38AC-F6AFD0267F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32" r="156" b="20666"/>
          <a:stretch/>
        </p:blipFill>
        <p:spPr>
          <a:xfrm>
            <a:off x="118685" y="4200485"/>
            <a:ext cx="646989" cy="7272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28A02C0-DAF8-C4B5-1316-9A74A1071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1980" y="1503051"/>
            <a:ext cx="648000" cy="72765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15DC655-4E43-1589-5033-D26A3F0442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1980" y="653635"/>
            <a:ext cx="648000" cy="72643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D19799A-DDAD-8BAE-AD68-57A69292503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65" t="5205" r="1162" b="11085"/>
          <a:stretch/>
        </p:blipFill>
        <p:spPr>
          <a:xfrm>
            <a:off x="118179" y="1541327"/>
            <a:ext cx="648000" cy="7272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8FBDBA4-38BB-7F4D-7FC2-115E46A4874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6" t="4489" r="-2056" b="4572"/>
          <a:stretch/>
        </p:blipFill>
        <p:spPr>
          <a:xfrm>
            <a:off x="8995320" y="4251324"/>
            <a:ext cx="648001" cy="727200"/>
          </a:xfrm>
          <a:prstGeom prst="rect">
            <a:avLst/>
          </a:prstGeom>
        </p:spPr>
      </p:pic>
      <p:sp>
        <p:nvSpPr>
          <p:cNvPr id="19" name="正方形/長方形 1">
            <a:extLst>
              <a:ext uri="{FF2B5EF4-FFF2-40B4-BE49-F238E27FC236}">
                <a16:creationId xmlns:a16="http://schemas.microsoft.com/office/drawing/2014/main" id="{A095BC20-B411-9321-9B31-7A1B11672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"/>
            <a:ext cx="12192000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ctr"/>
            <a:r>
              <a:rPr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A combination of a humanities researcher and a science-based quantum beam developer!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D46E1F1-A8DF-18B5-09CB-A3FB591F09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" b="6558"/>
          <a:stretch/>
        </p:blipFill>
        <p:spPr>
          <a:xfrm>
            <a:off x="11404012" y="653635"/>
            <a:ext cx="643434" cy="7272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F6A649E-3376-B621-9E6D-5E666BC79F3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167" r="5167"/>
          <a:stretch/>
        </p:blipFill>
        <p:spPr>
          <a:xfrm>
            <a:off x="118179" y="3314099"/>
            <a:ext cx="648000" cy="7272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EC1999F-CD4D-815F-091C-7C593FAE5AD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-1152" t="6338" r="1152" b="5578"/>
          <a:stretch/>
        </p:blipFill>
        <p:spPr>
          <a:xfrm>
            <a:off x="4956517" y="2420433"/>
            <a:ext cx="647069" cy="727200"/>
          </a:xfrm>
          <a:prstGeom prst="rect">
            <a:avLst/>
          </a:prstGeom>
        </p:spPr>
      </p:pic>
      <p:sp>
        <p:nvSpPr>
          <p:cNvPr id="23" name="タイトル 1">
            <a:extLst>
              <a:ext uri="{FF2B5EF4-FFF2-40B4-BE49-F238E27FC236}">
                <a16:creationId xmlns:a16="http://schemas.microsoft.com/office/drawing/2014/main" id="{FA4D973A-AAE4-958D-6BA5-DF5B8783E0F9}"/>
              </a:ext>
            </a:extLst>
          </p:cNvPr>
          <p:cNvSpPr txBox="1">
            <a:spLocks/>
          </p:cNvSpPr>
          <p:nvPr/>
        </p:nvSpPr>
        <p:spPr>
          <a:xfrm>
            <a:off x="2399375" y="6103152"/>
            <a:ext cx="1032329" cy="7199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800" b="1" dirty="0">
                <a:solidFill>
                  <a:srgbClr val="0432FF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The 1st </a:t>
            </a:r>
          </a:p>
          <a:p>
            <a:pPr algn="ctr"/>
            <a:r>
              <a:rPr lang="en-US" altLang="ja-JP" sz="8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27-28 Jul. 2019 </a:t>
            </a:r>
          </a:p>
          <a:p>
            <a:pPr algn="ctr"/>
            <a:r>
              <a:rPr lang="en-US" altLang="ja-JP" sz="8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at National Museum of Nature and Science</a:t>
            </a:r>
            <a:endParaRPr lang="ja-JP" altLang="en-US" sz="8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AFE227A2-3B00-C1C8-3819-DC89A85DED9D}"/>
              </a:ext>
            </a:extLst>
          </p:cNvPr>
          <p:cNvSpPr txBox="1">
            <a:spLocks/>
          </p:cNvSpPr>
          <p:nvPr/>
        </p:nvSpPr>
        <p:spPr bwMode="auto">
          <a:xfrm>
            <a:off x="5579894" y="6111805"/>
            <a:ext cx="1032329" cy="7199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9pPr>
          </a:lstStyle>
          <a:p>
            <a:pPr algn="ctr"/>
            <a:r>
              <a:rPr lang="en-US" altLang="ja-JP" sz="800" b="1" dirty="0">
                <a:solidFill>
                  <a:srgbClr val="0432FF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The 4th</a:t>
            </a:r>
          </a:p>
          <a:p>
            <a:pPr algn="ctr"/>
            <a:r>
              <a:rPr lang="en-US" altLang="ja-JP" sz="800" b="1" kern="0" dirty="0">
                <a:latin typeface="MS Gothic" panose="020B0609070205080204" pitchFamily="49" charset="-128"/>
                <a:ea typeface="MS Gothic" panose="020B0609070205080204" pitchFamily="49" charset="-128"/>
              </a:rPr>
              <a:t>28-29 Jan.2021 </a:t>
            </a:r>
          </a:p>
          <a:p>
            <a:pPr algn="ctr"/>
            <a:r>
              <a:rPr lang="en-US" altLang="ja-JP" sz="800" b="1" kern="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at ZOOM</a:t>
            </a: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BCBADB7E-A47A-FC74-7B23-63B52645A3FB}"/>
              </a:ext>
            </a:extLst>
          </p:cNvPr>
          <p:cNvSpPr txBox="1">
            <a:spLocks/>
          </p:cNvSpPr>
          <p:nvPr/>
        </p:nvSpPr>
        <p:spPr>
          <a:xfrm>
            <a:off x="3451920" y="6103152"/>
            <a:ext cx="1032329" cy="7199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800" b="1" dirty="0">
                <a:solidFill>
                  <a:srgbClr val="0432FF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The 2nd</a:t>
            </a:r>
            <a:br>
              <a:rPr lang="en-US" altLang="ja-JP" sz="800" b="1" dirty="0"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en-US" altLang="ja-JP" sz="8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25-26 Dec. 2019</a:t>
            </a:r>
          </a:p>
          <a:p>
            <a:pPr algn="ctr"/>
            <a:r>
              <a:rPr lang="en-US" altLang="ja-JP" sz="8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at Osaka Univ. </a:t>
            </a:r>
            <a:r>
              <a:rPr lang="en-US" altLang="ja-JP" sz="800" b="1" dirty="0" err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Nakanoshima</a:t>
            </a:r>
            <a:r>
              <a:rPr lang="en-US" altLang="ja-JP" sz="8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Center</a:t>
            </a:r>
            <a:endParaRPr lang="ja-JP" altLang="en-US" sz="8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6" name="タイトル 1">
            <a:extLst>
              <a:ext uri="{FF2B5EF4-FFF2-40B4-BE49-F238E27FC236}">
                <a16:creationId xmlns:a16="http://schemas.microsoft.com/office/drawing/2014/main" id="{44CC6AB2-312B-B1C5-B688-67A9FC47FC09}"/>
              </a:ext>
            </a:extLst>
          </p:cNvPr>
          <p:cNvSpPr txBox="1">
            <a:spLocks/>
          </p:cNvSpPr>
          <p:nvPr/>
        </p:nvSpPr>
        <p:spPr>
          <a:xfrm>
            <a:off x="4511824" y="6111805"/>
            <a:ext cx="1032329" cy="7199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800" b="1" dirty="0">
                <a:solidFill>
                  <a:srgbClr val="0432FF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The 3rd</a:t>
            </a:r>
          </a:p>
          <a:p>
            <a:pPr algn="ctr"/>
            <a:r>
              <a:rPr lang="en-US" altLang="ja-JP" sz="800" b="1" kern="0" dirty="0">
                <a:latin typeface="MS Gothic" panose="020B0609070205080204" pitchFamily="49" charset="-128"/>
                <a:ea typeface="MS Gothic" panose="020B0609070205080204" pitchFamily="49" charset="-128"/>
              </a:rPr>
              <a:t>25-26 Sep.2020 </a:t>
            </a:r>
          </a:p>
          <a:p>
            <a:pPr algn="ctr"/>
            <a:r>
              <a:rPr lang="en-US" altLang="ja-JP" sz="800" b="1" kern="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at ZOOM</a:t>
            </a:r>
          </a:p>
        </p:txBody>
      </p:sp>
      <p:sp>
        <p:nvSpPr>
          <p:cNvPr id="27" name="正方形/長方形 1">
            <a:extLst>
              <a:ext uri="{FF2B5EF4-FFF2-40B4-BE49-F238E27FC236}">
                <a16:creationId xmlns:a16="http://schemas.microsoft.com/office/drawing/2014/main" id="{C90744C3-3E59-CC7D-C35F-666E583EB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67637"/>
            <a:ext cx="12192000" cy="307777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ctr"/>
            <a:r>
              <a:rPr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Steady progress has been made with </a:t>
            </a:r>
            <a:r>
              <a:rPr lang="en-US" altLang="ja-JP" sz="14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9 symposiums </a:t>
            </a:r>
            <a:r>
              <a:rPr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held to date on the integration of the humanities and sciences!</a:t>
            </a:r>
          </a:p>
        </p:txBody>
      </p:sp>
      <p:sp>
        <p:nvSpPr>
          <p:cNvPr id="28" name="タイトル 1">
            <a:extLst>
              <a:ext uri="{FF2B5EF4-FFF2-40B4-BE49-F238E27FC236}">
                <a16:creationId xmlns:a16="http://schemas.microsoft.com/office/drawing/2014/main" id="{5A38046E-7DA0-3E52-A16F-3425B67C0036}"/>
              </a:ext>
            </a:extLst>
          </p:cNvPr>
          <p:cNvSpPr txBox="1">
            <a:spLocks/>
          </p:cNvSpPr>
          <p:nvPr/>
        </p:nvSpPr>
        <p:spPr bwMode="auto">
          <a:xfrm>
            <a:off x="6640314" y="6111805"/>
            <a:ext cx="1032329" cy="7199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9pPr>
          </a:lstStyle>
          <a:p>
            <a:r>
              <a:rPr lang="en-US" altLang="ja-JP" sz="800" b="1" kern="0" dirty="0">
                <a:solidFill>
                  <a:srgbClr val="0432FF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The 5th</a:t>
            </a:r>
          </a:p>
          <a:p>
            <a:r>
              <a:rPr lang="en-US" altLang="ja-JP" sz="800" b="1" kern="0" dirty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9-10 Sep. 2021</a:t>
            </a:r>
            <a:r>
              <a:rPr lang="ja-JP" altLang="en-US" sz="800" b="1" kern="0" dirty="0">
                <a:latin typeface="MS Gothic" panose="020B0609070205080204" pitchFamily="49" charset="-128"/>
                <a:ea typeface="MS Gothic" panose="020B0609070205080204" pitchFamily="49" charset="-128"/>
              </a:rPr>
              <a:t>　　</a:t>
            </a:r>
            <a:r>
              <a:rPr lang="en-US" altLang="ja-JP" sz="800" b="1" kern="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at ZOOM</a:t>
            </a:r>
            <a:endParaRPr lang="ja-JP" altLang="en-US" sz="800" b="1" kern="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29" name="タイトル 1">
            <a:extLst>
              <a:ext uri="{FF2B5EF4-FFF2-40B4-BE49-F238E27FC236}">
                <a16:creationId xmlns:a16="http://schemas.microsoft.com/office/drawing/2014/main" id="{4E3C7580-BBAD-9F23-E902-F60FE7E8208B}"/>
              </a:ext>
            </a:extLst>
          </p:cNvPr>
          <p:cNvSpPr txBox="1">
            <a:spLocks/>
          </p:cNvSpPr>
          <p:nvPr/>
        </p:nvSpPr>
        <p:spPr bwMode="auto">
          <a:xfrm>
            <a:off x="7705576" y="6111805"/>
            <a:ext cx="1032329" cy="7199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9pPr>
          </a:lstStyle>
          <a:p>
            <a:r>
              <a:rPr lang="en-US" altLang="ja-JP" sz="800" b="1" kern="0" dirty="0">
                <a:solidFill>
                  <a:srgbClr val="0432FF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The 6th</a:t>
            </a:r>
          </a:p>
          <a:p>
            <a:r>
              <a:rPr lang="en-US" altLang="ja-JP" sz="800" b="1" kern="0" dirty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7-8 Jan. 2022</a:t>
            </a:r>
          </a:p>
          <a:p>
            <a:r>
              <a:rPr lang="en-US" altLang="ja-JP" sz="800" b="1" kern="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at</a:t>
            </a:r>
            <a:r>
              <a:rPr lang="ja-JP" altLang="en-US" sz="800" b="1" kern="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en-US" altLang="ja-JP" sz="800" b="1" kern="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Osaka Univ. Toyonaka Campus/zoom</a:t>
            </a:r>
            <a:r>
              <a:rPr lang="ja-JP" altLang="en-US" sz="800" b="1" kern="0" dirty="0">
                <a:latin typeface="MS Gothic" panose="020B0609070205080204" pitchFamily="49" charset="-128"/>
                <a:ea typeface="MS Gothic" panose="020B0609070205080204" pitchFamily="49" charset="-128"/>
              </a:rPr>
              <a:t>　</a:t>
            </a:r>
          </a:p>
        </p:txBody>
      </p:sp>
      <p:sp>
        <p:nvSpPr>
          <p:cNvPr id="30" name="タイトル 1">
            <a:extLst>
              <a:ext uri="{FF2B5EF4-FFF2-40B4-BE49-F238E27FC236}">
                <a16:creationId xmlns:a16="http://schemas.microsoft.com/office/drawing/2014/main" id="{B828CDC4-00B1-B471-A3BC-B3AC7862A116}"/>
              </a:ext>
            </a:extLst>
          </p:cNvPr>
          <p:cNvSpPr txBox="1">
            <a:spLocks/>
          </p:cNvSpPr>
          <p:nvPr/>
        </p:nvSpPr>
        <p:spPr bwMode="auto">
          <a:xfrm>
            <a:off x="8766646" y="6111805"/>
            <a:ext cx="1032329" cy="7199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Osaka" charset="-128"/>
                <a:ea typeface="Osaka" charset="-128"/>
                <a:cs typeface="Osaka" charset="-128"/>
              </a:defRPr>
            </a:lvl9pPr>
          </a:lstStyle>
          <a:p>
            <a:r>
              <a:rPr lang="en-US" altLang="ja-JP" sz="800" b="1" kern="0" dirty="0">
                <a:solidFill>
                  <a:srgbClr val="0432FF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The 7th</a:t>
            </a:r>
          </a:p>
          <a:p>
            <a:r>
              <a:rPr lang="en-US" altLang="ja-JP" sz="800" b="1" kern="0" dirty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2-3 Nov.2022</a:t>
            </a:r>
          </a:p>
          <a:p>
            <a:r>
              <a:rPr lang="en-US" altLang="ja-JP" sz="800" b="1" kern="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at</a:t>
            </a:r>
            <a:r>
              <a:rPr lang="ja-JP" altLang="en-US" sz="800" b="1" kern="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en-US" altLang="ja-JP" sz="800" b="1" kern="0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KEK Tsukuba Campus</a:t>
            </a:r>
            <a:endParaRPr lang="ja-JP" altLang="en-US" sz="800" b="1" kern="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1" name="図 30" descr="テーブルを囲む人々&#10;&#10;自動的に生成された説明">
            <a:extLst>
              <a:ext uri="{FF2B5EF4-FFF2-40B4-BE49-F238E27FC236}">
                <a16:creationId xmlns:a16="http://schemas.microsoft.com/office/drawing/2014/main" id="{BAA3E9E4-05A8-96AB-6A96-7D687DA5924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2511" t="26893" r="39061" b="58817"/>
          <a:stretch/>
        </p:blipFill>
        <p:spPr>
          <a:xfrm>
            <a:off x="11404013" y="2352467"/>
            <a:ext cx="643433" cy="727200"/>
          </a:xfrm>
          <a:prstGeom prst="rect">
            <a:avLst/>
          </a:prstGeom>
        </p:spPr>
      </p:pic>
      <p:pic>
        <p:nvPicPr>
          <p:cNvPr id="32" name="図 3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AF6D68F-FB1A-BDF6-202C-2CECB80226C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7793" t="61866" r="46542" b="23041"/>
          <a:stretch/>
        </p:blipFill>
        <p:spPr>
          <a:xfrm>
            <a:off x="4956557" y="3303832"/>
            <a:ext cx="646989" cy="727200"/>
          </a:xfrm>
          <a:prstGeom prst="rect">
            <a:avLst/>
          </a:prstGeom>
        </p:spPr>
      </p:pic>
      <p:pic>
        <p:nvPicPr>
          <p:cNvPr id="33" name="Picture 2" descr="古代オリエント博物館副館長 津村 眞輝子（つむら まきこ）氏 | OVO [オーヴォ]">
            <a:extLst>
              <a:ext uri="{FF2B5EF4-FFF2-40B4-BE49-F238E27FC236}">
                <a16:creationId xmlns:a16="http://schemas.microsoft.com/office/drawing/2014/main" id="{BF359CBC-6F7F-003E-E7BB-248429E97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6967" r="13812" b="5281"/>
          <a:stretch/>
        </p:blipFill>
        <p:spPr bwMode="auto">
          <a:xfrm>
            <a:off x="4956557" y="4187233"/>
            <a:ext cx="646989" cy="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講演者">
            <a:extLst>
              <a:ext uri="{FF2B5EF4-FFF2-40B4-BE49-F238E27FC236}">
                <a16:creationId xmlns:a16="http://schemas.microsoft.com/office/drawing/2014/main" id="{030EDD8E-9A9E-1A26-A9E5-35ADE1AF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9" t="10579" r="24121" b="49222"/>
          <a:stretch/>
        </p:blipFill>
        <p:spPr bwMode="auto">
          <a:xfrm>
            <a:off x="4956517" y="1537034"/>
            <a:ext cx="647069" cy="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図 34" descr="本を読んでいるスーツを着た男性&#10;&#10;自動的に生成された説明">
            <a:extLst>
              <a:ext uri="{FF2B5EF4-FFF2-40B4-BE49-F238E27FC236}">
                <a16:creationId xmlns:a16="http://schemas.microsoft.com/office/drawing/2014/main" id="{051E47CD-F657-3805-0A88-A9115DD1D8C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135" t="7478" r="10094" b="11180"/>
          <a:stretch/>
        </p:blipFill>
        <p:spPr>
          <a:xfrm>
            <a:off x="117056" y="2427713"/>
            <a:ext cx="650247" cy="727200"/>
          </a:xfrm>
          <a:prstGeom prst="rect">
            <a:avLst/>
          </a:prstGeom>
        </p:spPr>
      </p:pic>
      <p:pic>
        <p:nvPicPr>
          <p:cNvPr id="36" name="図 35" descr="窓の前にいる男性&#10;&#10;中程度の精度で自動的に生成された説明">
            <a:extLst>
              <a:ext uri="{FF2B5EF4-FFF2-40B4-BE49-F238E27FC236}">
                <a16:creationId xmlns:a16="http://schemas.microsoft.com/office/drawing/2014/main" id="{224BD5C1-5684-F475-1683-06049C7C7ED0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917" t="-1118" r="-1052" b="8949"/>
          <a:stretch/>
        </p:blipFill>
        <p:spPr>
          <a:xfrm>
            <a:off x="118179" y="653635"/>
            <a:ext cx="648000" cy="728506"/>
          </a:xfrm>
          <a:prstGeom prst="rect">
            <a:avLst/>
          </a:prstGeom>
        </p:spPr>
      </p:pic>
      <p:sp>
        <p:nvSpPr>
          <p:cNvPr id="37" name="角丸四角形 12">
            <a:extLst>
              <a:ext uri="{FF2B5EF4-FFF2-40B4-BE49-F238E27FC236}">
                <a16:creationId xmlns:a16="http://schemas.microsoft.com/office/drawing/2014/main" id="{086B56A5-8C10-DF84-D651-A5F7BE820589}"/>
              </a:ext>
            </a:extLst>
          </p:cNvPr>
          <p:cNvSpPr/>
          <p:nvPr/>
        </p:nvSpPr>
        <p:spPr>
          <a:xfrm>
            <a:off x="7405085" y="1765738"/>
            <a:ext cx="3808279" cy="222545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International Christian Univ.</a:t>
            </a:r>
            <a:r>
              <a:rPr lang="ja-JP" altLang="en-US" sz="1200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Kenya Kubo</a:t>
            </a:r>
            <a:r>
              <a:rPr lang="ja-JP" altLang="en-US" sz="1200" dirty="0">
                <a:solidFill>
                  <a:schemeClr val="tx1"/>
                </a:solidFill>
              </a:rPr>
              <a:t>　</a:t>
            </a:r>
          </a:p>
        </p:txBody>
      </p:sp>
      <p:sp>
        <p:nvSpPr>
          <p:cNvPr id="38" name="角丸四角形 12">
            <a:extLst>
              <a:ext uri="{FF2B5EF4-FFF2-40B4-BE49-F238E27FC236}">
                <a16:creationId xmlns:a16="http://schemas.microsoft.com/office/drawing/2014/main" id="{735AB76C-5D13-C6AB-4C3C-33C13F6D70CC}"/>
              </a:ext>
            </a:extLst>
          </p:cNvPr>
          <p:cNvSpPr/>
          <p:nvPr/>
        </p:nvSpPr>
        <p:spPr>
          <a:xfrm>
            <a:off x="7405085" y="2030027"/>
            <a:ext cx="3808279" cy="222545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Osaka Univ.</a:t>
            </a:r>
            <a:r>
              <a:rPr lang="ja-JP" altLang="en-US" sz="1200" b="1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Akira </a:t>
            </a:r>
            <a:r>
              <a:rPr lang="en-US" altLang="ja-JP" sz="1200" dirty="0" err="1">
                <a:solidFill>
                  <a:schemeClr val="tx1"/>
                </a:solidFill>
              </a:rPr>
              <a:t>Satou</a:t>
            </a:r>
            <a:r>
              <a:rPr lang="en-US" altLang="ja-JP" sz="1200" dirty="0">
                <a:solidFill>
                  <a:schemeClr val="tx1"/>
                </a:solidFill>
              </a:rPr>
              <a:t>,</a:t>
            </a:r>
            <a:r>
              <a:rPr lang="ja-JP" altLang="en-US" sz="1200" dirty="0">
                <a:solidFill>
                  <a:schemeClr val="tx1"/>
                </a:solidFill>
              </a:rPr>
              <a:t> </a:t>
            </a:r>
            <a:r>
              <a:rPr lang="en-US" altLang="ja-JP" sz="1200" dirty="0">
                <a:solidFill>
                  <a:schemeClr val="tx1"/>
                </a:solidFill>
              </a:rPr>
              <a:t>Kentaro</a:t>
            </a:r>
            <a:r>
              <a:rPr lang="ja-JP" altLang="en-US" sz="1200" dirty="0">
                <a:solidFill>
                  <a:schemeClr val="tx1"/>
                </a:solidFill>
              </a:rPr>
              <a:t> </a:t>
            </a:r>
            <a:r>
              <a:rPr lang="en-US" altLang="ja-JP" sz="1200" dirty="0">
                <a:solidFill>
                  <a:schemeClr val="tx1"/>
                </a:solidFill>
              </a:rPr>
              <a:t>Terada</a:t>
            </a:r>
          </a:p>
        </p:txBody>
      </p:sp>
      <p:sp>
        <p:nvSpPr>
          <p:cNvPr id="39" name="角丸四角形 12">
            <a:extLst>
              <a:ext uri="{FF2B5EF4-FFF2-40B4-BE49-F238E27FC236}">
                <a16:creationId xmlns:a16="http://schemas.microsoft.com/office/drawing/2014/main" id="{81F251FB-4E0B-83FF-3551-6E73EE99E8EB}"/>
              </a:ext>
            </a:extLst>
          </p:cNvPr>
          <p:cNvSpPr/>
          <p:nvPr/>
        </p:nvSpPr>
        <p:spPr>
          <a:xfrm>
            <a:off x="7405085" y="3098201"/>
            <a:ext cx="3808279" cy="222545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Hokkaido Univ.</a:t>
            </a:r>
            <a:r>
              <a:rPr lang="ja-JP" altLang="en-US" sz="1200" b="1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Yoshiaki </a:t>
            </a:r>
            <a:r>
              <a:rPr lang="en-US" altLang="ja-JP" sz="1200" dirty="0" err="1">
                <a:solidFill>
                  <a:schemeClr val="tx1"/>
                </a:solidFill>
              </a:rPr>
              <a:t>Kiyanagi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0" name="角丸四角形 12">
            <a:extLst>
              <a:ext uri="{FF2B5EF4-FFF2-40B4-BE49-F238E27FC236}">
                <a16:creationId xmlns:a16="http://schemas.microsoft.com/office/drawing/2014/main" id="{D3B417CC-C636-B94F-060D-99F2DB4FE671}"/>
              </a:ext>
            </a:extLst>
          </p:cNvPr>
          <p:cNvSpPr/>
          <p:nvPr/>
        </p:nvSpPr>
        <p:spPr>
          <a:xfrm>
            <a:off x="7405085" y="3362490"/>
            <a:ext cx="3808279" cy="222545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Tokyo Denki Univ.</a:t>
            </a:r>
            <a:r>
              <a:rPr lang="ja-JP" altLang="en-US" sz="1200" b="1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Yoshinari Abe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1" name="角丸四角形 12">
            <a:extLst>
              <a:ext uri="{FF2B5EF4-FFF2-40B4-BE49-F238E27FC236}">
                <a16:creationId xmlns:a16="http://schemas.microsoft.com/office/drawing/2014/main" id="{65B6C5F2-BCE0-8CDB-0D36-1042ACCB944A}"/>
              </a:ext>
            </a:extLst>
          </p:cNvPr>
          <p:cNvSpPr/>
          <p:nvPr/>
        </p:nvSpPr>
        <p:spPr>
          <a:xfrm>
            <a:off x="7405085" y="2833912"/>
            <a:ext cx="3808279" cy="222545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Tohoku Univ.</a:t>
            </a:r>
            <a:r>
              <a:rPr lang="ja-JP" altLang="en-US" sz="1200" b="1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Kiichiro Oishi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2" name="角丸四角形 12">
            <a:extLst>
              <a:ext uri="{FF2B5EF4-FFF2-40B4-BE49-F238E27FC236}">
                <a16:creationId xmlns:a16="http://schemas.microsoft.com/office/drawing/2014/main" id="{00C6A173-C192-6EE6-FF3A-C50A3A7787ED}"/>
              </a:ext>
            </a:extLst>
          </p:cNvPr>
          <p:cNvSpPr/>
          <p:nvPr/>
        </p:nvSpPr>
        <p:spPr>
          <a:xfrm>
            <a:off x="7405085" y="2569623"/>
            <a:ext cx="3808279" cy="222545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Univ. of Tokyo</a:t>
            </a:r>
            <a:r>
              <a:rPr lang="ja-JP" altLang="en-US" sz="1200" b="1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Yoshio</a:t>
            </a:r>
            <a:r>
              <a:rPr lang="ja-JP" altLang="en-US" sz="1200" dirty="0">
                <a:solidFill>
                  <a:schemeClr val="tx1"/>
                </a:solidFill>
              </a:rPr>
              <a:t> </a:t>
            </a:r>
            <a:r>
              <a:rPr lang="en-US" altLang="ja-JP" sz="1200" dirty="0">
                <a:solidFill>
                  <a:schemeClr val="tx1"/>
                </a:solidFill>
              </a:rPr>
              <a:t>Takahashi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3" name="角丸四角形 12">
            <a:extLst>
              <a:ext uri="{FF2B5EF4-FFF2-40B4-BE49-F238E27FC236}">
                <a16:creationId xmlns:a16="http://schemas.microsoft.com/office/drawing/2014/main" id="{348D77A0-1519-E52F-46DA-2782131BF3DF}"/>
              </a:ext>
            </a:extLst>
          </p:cNvPr>
          <p:cNvSpPr/>
          <p:nvPr/>
        </p:nvSpPr>
        <p:spPr>
          <a:xfrm>
            <a:off x="7405085" y="3626779"/>
            <a:ext cx="3808279" cy="222545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Univ.</a:t>
            </a:r>
            <a:r>
              <a:rPr lang="ja-JP" altLang="en-US" sz="1200" b="1" dirty="0">
                <a:solidFill>
                  <a:schemeClr val="tx1"/>
                </a:solidFill>
              </a:rPr>
              <a:t> </a:t>
            </a:r>
            <a:r>
              <a:rPr lang="en-US" altLang="ja-JP" sz="1200" b="1" dirty="0">
                <a:solidFill>
                  <a:schemeClr val="tx1"/>
                </a:solidFill>
              </a:rPr>
              <a:t>of</a:t>
            </a:r>
            <a:r>
              <a:rPr lang="ja-JP" altLang="en-US" sz="1200" b="1" dirty="0">
                <a:solidFill>
                  <a:schemeClr val="tx1"/>
                </a:solidFill>
              </a:rPr>
              <a:t> </a:t>
            </a:r>
            <a:r>
              <a:rPr lang="en-US" altLang="ja-JP" sz="1200" b="1" dirty="0">
                <a:solidFill>
                  <a:schemeClr val="tx1"/>
                </a:solidFill>
              </a:rPr>
              <a:t>Yamanashi</a:t>
            </a:r>
            <a:r>
              <a:rPr lang="ja-JP" altLang="en-US" sz="1200" b="1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Kaoru Ijima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4" name="角丸四角形 12">
            <a:extLst>
              <a:ext uri="{FF2B5EF4-FFF2-40B4-BE49-F238E27FC236}">
                <a16:creationId xmlns:a16="http://schemas.microsoft.com/office/drawing/2014/main" id="{A1BE5565-D25E-6385-4AE9-D775B7C45302}"/>
              </a:ext>
            </a:extLst>
          </p:cNvPr>
          <p:cNvSpPr/>
          <p:nvPr/>
        </p:nvSpPr>
        <p:spPr>
          <a:xfrm>
            <a:off x="7405085" y="3891066"/>
            <a:ext cx="3808279" cy="334976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National</a:t>
            </a:r>
            <a:r>
              <a:rPr lang="ja-JP" altLang="en-US" sz="1200" b="1" dirty="0">
                <a:solidFill>
                  <a:schemeClr val="tx1"/>
                </a:solidFill>
              </a:rPr>
              <a:t> </a:t>
            </a:r>
            <a:r>
              <a:rPr lang="en-US" altLang="ja-JP" sz="1200" b="1" dirty="0">
                <a:solidFill>
                  <a:schemeClr val="tx1"/>
                </a:solidFill>
              </a:rPr>
              <a:t>Museum</a:t>
            </a:r>
            <a:r>
              <a:rPr lang="ja-JP" altLang="en-US" sz="1200" b="1" dirty="0">
                <a:solidFill>
                  <a:schemeClr val="tx1"/>
                </a:solidFill>
              </a:rPr>
              <a:t> </a:t>
            </a:r>
            <a:r>
              <a:rPr lang="en-US" altLang="ja-JP" sz="1200" b="1" dirty="0">
                <a:solidFill>
                  <a:schemeClr val="tx1"/>
                </a:solidFill>
              </a:rPr>
              <a:t>of</a:t>
            </a:r>
            <a:r>
              <a:rPr lang="ja-JP" altLang="en-US" sz="1200" b="1" dirty="0">
                <a:solidFill>
                  <a:schemeClr val="tx1"/>
                </a:solidFill>
              </a:rPr>
              <a:t> </a:t>
            </a:r>
            <a:r>
              <a:rPr lang="en-US" altLang="ja-JP" sz="1200" b="1" dirty="0">
                <a:solidFill>
                  <a:schemeClr val="tx1"/>
                </a:solidFill>
              </a:rPr>
              <a:t>Nature</a:t>
            </a:r>
            <a:r>
              <a:rPr lang="ja-JP" altLang="en-US" sz="1200" b="1" dirty="0">
                <a:solidFill>
                  <a:schemeClr val="tx1"/>
                </a:solidFill>
              </a:rPr>
              <a:t> </a:t>
            </a:r>
            <a:r>
              <a:rPr lang="en-US" altLang="ja-JP" sz="1200" b="1" dirty="0">
                <a:solidFill>
                  <a:schemeClr val="tx1"/>
                </a:solidFill>
              </a:rPr>
              <a:t>and</a:t>
            </a:r>
            <a:r>
              <a:rPr lang="ja-JP" altLang="en-US" sz="1200" b="1" dirty="0">
                <a:solidFill>
                  <a:schemeClr val="tx1"/>
                </a:solidFill>
              </a:rPr>
              <a:t> </a:t>
            </a:r>
            <a:r>
              <a:rPr lang="en-US" altLang="ja-JP" sz="1200" b="1" dirty="0">
                <a:solidFill>
                  <a:schemeClr val="tx1"/>
                </a:solidFill>
              </a:rPr>
              <a:t>Science</a:t>
            </a:r>
            <a:r>
              <a:rPr lang="zh-CN" altLang="en-US" sz="1200" b="1" dirty="0">
                <a:solidFill>
                  <a:schemeClr val="tx1"/>
                </a:solidFill>
              </a:rPr>
              <a:t> </a:t>
            </a:r>
            <a:r>
              <a:rPr lang="en-US" altLang="zh-CN" sz="1200" dirty="0">
                <a:solidFill>
                  <a:schemeClr val="tx1"/>
                </a:solidFill>
              </a:rPr>
              <a:t>Shigekazu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zh-CN" sz="1200" dirty="0" err="1">
                <a:solidFill>
                  <a:schemeClr val="tx1"/>
                </a:solidFill>
              </a:rPr>
              <a:t>Yoneda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45" name="角丸四角形 12">
            <a:extLst>
              <a:ext uri="{FF2B5EF4-FFF2-40B4-BE49-F238E27FC236}">
                <a16:creationId xmlns:a16="http://schemas.microsoft.com/office/drawing/2014/main" id="{5A8F1502-4FBD-2FF3-715A-2B0EBF6397B4}"/>
              </a:ext>
            </a:extLst>
          </p:cNvPr>
          <p:cNvSpPr/>
          <p:nvPr/>
        </p:nvSpPr>
        <p:spPr>
          <a:xfrm>
            <a:off x="7405085" y="631559"/>
            <a:ext cx="3808279" cy="1092435"/>
          </a:xfrm>
          <a:prstGeom prst="roundRect">
            <a:avLst>
              <a:gd name="adj" fmla="val 398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High Energy Accelerator Research Organization, Institute of Materials Structure Science</a:t>
            </a:r>
            <a:endParaRPr lang="ja-JP" altLang="en-US" sz="12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Koichiro </a:t>
            </a:r>
            <a:r>
              <a:rPr lang="en-US" altLang="ja-JP" sz="1200" dirty="0" err="1">
                <a:solidFill>
                  <a:schemeClr val="tx1"/>
                </a:solidFill>
              </a:rPr>
              <a:t>Shimoura</a:t>
            </a:r>
            <a:r>
              <a:rPr lang="en-US" altLang="ja-JP" sz="1200" dirty="0">
                <a:solidFill>
                  <a:schemeClr val="tx1"/>
                </a:solidFill>
              </a:rPr>
              <a:t>, Yasuhiro Miyake, </a:t>
            </a:r>
            <a:r>
              <a:rPr lang="en-US" altLang="ja-JP" sz="1200" dirty="0" err="1">
                <a:solidFill>
                  <a:schemeClr val="tx1"/>
                </a:solidFill>
              </a:rPr>
              <a:t>Motonobu</a:t>
            </a:r>
            <a:r>
              <a:rPr lang="en-US" altLang="ja-JP" sz="1200" dirty="0">
                <a:solidFill>
                  <a:schemeClr val="tx1"/>
                </a:solidFill>
              </a:rPr>
              <a:t> </a:t>
            </a:r>
            <a:r>
              <a:rPr lang="en-US" altLang="ja-JP" sz="1200" dirty="0" err="1">
                <a:solidFill>
                  <a:schemeClr val="tx1"/>
                </a:solidFill>
              </a:rPr>
              <a:t>Tampo</a:t>
            </a:r>
            <a:r>
              <a:rPr lang="en-US" altLang="ja-JP" sz="1200" dirty="0">
                <a:solidFill>
                  <a:schemeClr val="tx1"/>
                </a:solidFill>
              </a:rPr>
              <a:t>, </a:t>
            </a:r>
            <a:r>
              <a:rPr lang="en-US" altLang="ja-JP" sz="1200" dirty="0" err="1">
                <a:solidFill>
                  <a:schemeClr val="tx1"/>
                </a:solidFill>
              </a:rPr>
              <a:t>Soshi</a:t>
            </a:r>
            <a:r>
              <a:rPr lang="en-US" altLang="ja-JP" sz="1200" dirty="0">
                <a:solidFill>
                  <a:schemeClr val="tx1"/>
                </a:solidFill>
              </a:rPr>
              <a:t> Takeshita, </a:t>
            </a:r>
            <a:r>
              <a:rPr lang="en-US" altLang="ja-JP" sz="1200" dirty="0" err="1">
                <a:solidFill>
                  <a:schemeClr val="tx1"/>
                </a:solidFill>
              </a:rPr>
              <a:t>Naritoshi</a:t>
            </a:r>
            <a:r>
              <a:rPr lang="en-US" altLang="ja-JP" sz="1200" dirty="0">
                <a:solidFill>
                  <a:schemeClr val="tx1"/>
                </a:solidFill>
              </a:rPr>
              <a:t> Kawamura, Katsuhiko Ishida, Patrick Strasser, Izumi </a:t>
            </a:r>
            <a:r>
              <a:rPr lang="en-US" altLang="ja-JP" sz="1200" dirty="0" err="1">
                <a:solidFill>
                  <a:schemeClr val="tx1"/>
                </a:solidFill>
              </a:rPr>
              <a:t>Umegaki</a:t>
            </a:r>
            <a:r>
              <a:rPr lang="en-US" altLang="ja-JP" sz="1200" dirty="0">
                <a:solidFill>
                  <a:schemeClr val="tx1"/>
                </a:solidFill>
              </a:rPr>
              <a:t>, Shogo </a:t>
            </a:r>
            <a:r>
              <a:rPr lang="en-US" altLang="ja-JP" sz="1200" dirty="0" err="1">
                <a:solidFill>
                  <a:schemeClr val="tx1"/>
                </a:solidFill>
              </a:rPr>
              <a:t>Doiuchi</a:t>
            </a:r>
            <a:r>
              <a:rPr lang="en-US" altLang="ja-JP" sz="1200" dirty="0">
                <a:solidFill>
                  <a:schemeClr val="tx1"/>
                </a:solidFill>
              </a:rPr>
              <a:t>, Akiko Hashimoto, Yuta </a:t>
            </a:r>
            <a:r>
              <a:rPr lang="en-US" altLang="ja-JP" sz="1200" dirty="0" err="1">
                <a:solidFill>
                  <a:schemeClr val="tx1"/>
                </a:solidFill>
              </a:rPr>
              <a:t>Ishikake</a:t>
            </a:r>
            <a:endParaRPr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46" name="角丸四角形 12">
            <a:extLst>
              <a:ext uri="{FF2B5EF4-FFF2-40B4-BE49-F238E27FC236}">
                <a16:creationId xmlns:a16="http://schemas.microsoft.com/office/drawing/2014/main" id="{2EF2AC87-6297-95B4-1969-1E89CF95DDB4}"/>
              </a:ext>
            </a:extLst>
          </p:cNvPr>
          <p:cNvSpPr/>
          <p:nvPr/>
        </p:nvSpPr>
        <p:spPr>
          <a:xfrm>
            <a:off x="815025" y="607011"/>
            <a:ext cx="4083550" cy="593403"/>
          </a:xfrm>
          <a:prstGeom prst="roundRect">
            <a:avLst>
              <a:gd name="adj" fmla="val 117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National Museum of Japanese History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Tsutomu Saito, Shinichiro Fujio, Yoshifumi Ueno, Tetsuya Shinozaki</a:t>
            </a:r>
          </a:p>
        </p:txBody>
      </p:sp>
      <p:sp>
        <p:nvSpPr>
          <p:cNvPr id="47" name="角丸四角形 12">
            <a:extLst>
              <a:ext uri="{FF2B5EF4-FFF2-40B4-BE49-F238E27FC236}">
                <a16:creationId xmlns:a16="http://schemas.microsoft.com/office/drawing/2014/main" id="{85E626FF-E1B1-3E10-4980-6B287DC0CED3}"/>
              </a:ext>
            </a:extLst>
          </p:cNvPr>
          <p:cNvSpPr/>
          <p:nvPr/>
        </p:nvSpPr>
        <p:spPr>
          <a:xfrm>
            <a:off x="815025" y="1254703"/>
            <a:ext cx="4083550" cy="3384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National Museum of Nature and Science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Takahiko </a:t>
            </a:r>
            <a:r>
              <a:rPr lang="en-US" altLang="ja-JP" sz="1200" dirty="0" err="1">
                <a:solidFill>
                  <a:schemeClr val="tx1"/>
                </a:solidFill>
              </a:rPr>
              <a:t>Kutsuna</a:t>
            </a:r>
            <a:endParaRPr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48" name="角丸四角形 12">
            <a:extLst>
              <a:ext uri="{FF2B5EF4-FFF2-40B4-BE49-F238E27FC236}">
                <a16:creationId xmlns:a16="http://schemas.microsoft.com/office/drawing/2014/main" id="{B7075449-A4B7-971E-F4A4-6A71592E190B}"/>
              </a:ext>
            </a:extLst>
          </p:cNvPr>
          <p:cNvSpPr/>
          <p:nvPr/>
        </p:nvSpPr>
        <p:spPr>
          <a:xfrm>
            <a:off x="815025" y="1647392"/>
            <a:ext cx="4083550" cy="3384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Osaka Univ. </a:t>
            </a:r>
            <a:r>
              <a:rPr lang="en-US" altLang="ja-JP" sz="1200" b="1" dirty="0" err="1">
                <a:solidFill>
                  <a:schemeClr val="tx1"/>
                </a:solidFill>
              </a:rPr>
              <a:t>Tekijuku</a:t>
            </a:r>
            <a:r>
              <a:rPr lang="en-US" altLang="ja-JP" sz="1200" b="1" dirty="0">
                <a:solidFill>
                  <a:schemeClr val="tx1"/>
                </a:solidFill>
              </a:rPr>
              <a:t> Commemoration Center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Kyoko Takahashi</a:t>
            </a:r>
          </a:p>
        </p:txBody>
      </p:sp>
      <p:sp>
        <p:nvSpPr>
          <p:cNvPr id="49" name="角丸四角形 12">
            <a:extLst>
              <a:ext uri="{FF2B5EF4-FFF2-40B4-BE49-F238E27FC236}">
                <a16:creationId xmlns:a16="http://schemas.microsoft.com/office/drawing/2014/main" id="{F3E88EA3-9CCF-6A31-B025-9F5CCC1EF94A}"/>
              </a:ext>
            </a:extLst>
          </p:cNvPr>
          <p:cNvSpPr/>
          <p:nvPr/>
        </p:nvSpPr>
        <p:spPr>
          <a:xfrm>
            <a:off x="817479" y="2040081"/>
            <a:ext cx="4083550" cy="575043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Okayama University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Naoko Matsumoto, Akira </a:t>
            </a:r>
            <a:r>
              <a:rPr lang="en-US" altLang="ja-JP" sz="1200" dirty="0" err="1">
                <a:solidFill>
                  <a:schemeClr val="tx1"/>
                </a:solidFill>
              </a:rPr>
              <a:t>Seike</a:t>
            </a:r>
            <a:r>
              <a:rPr lang="en-US" altLang="ja-JP" sz="1200" dirty="0">
                <a:solidFill>
                  <a:schemeClr val="tx1"/>
                </a:solidFill>
              </a:rPr>
              <a:t>, </a:t>
            </a:r>
            <a:r>
              <a:rPr lang="en-US" altLang="ja-JP" sz="1200" dirty="0" err="1">
                <a:solidFill>
                  <a:schemeClr val="tx1"/>
                </a:solidFill>
              </a:rPr>
              <a:t>Etsuyo</a:t>
            </a:r>
            <a:r>
              <a:rPr lang="en-US" altLang="ja-JP" sz="1200" dirty="0">
                <a:solidFill>
                  <a:schemeClr val="tx1"/>
                </a:solidFill>
              </a:rPr>
              <a:t> Yamamoto, 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Koji Yoshimura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0" name="角丸四角形 12">
            <a:extLst>
              <a:ext uri="{FF2B5EF4-FFF2-40B4-BE49-F238E27FC236}">
                <a16:creationId xmlns:a16="http://schemas.microsoft.com/office/drawing/2014/main" id="{1BD339F7-BA43-4030-303B-65DFCBC75672}"/>
              </a:ext>
            </a:extLst>
          </p:cNvPr>
          <p:cNvSpPr/>
          <p:nvPr/>
        </p:nvSpPr>
        <p:spPr>
          <a:xfrm>
            <a:off x="815025" y="3137991"/>
            <a:ext cx="4083550" cy="1800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 err="1">
                <a:solidFill>
                  <a:schemeClr val="tx1"/>
                </a:solidFill>
              </a:rPr>
              <a:t>Archaelogical</a:t>
            </a:r>
            <a:r>
              <a:rPr lang="en-US" altLang="ja-JP" sz="1200" b="1" dirty="0">
                <a:solidFill>
                  <a:schemeClr val="tx1"/>
                </a:solidFill>
              </a:rPr>
              <a:t> Institute of </a:t>
            </a:r>
            <a:r>
              <a:rPr lang="en-US" altLang="ja-JP" sz="1200" b="1" dirty="0" err="1">
                <a:solidFill>
                  <a:schemeClr val="tx1"/>
                </a:solidFill>
              </a:rPr>
              <a:t>Kashihara</a:t>
            </a:r>
            <a:r>
              <a:rPr lang="en-US" altLang="ja-JP" sz="1200" b="1" dirty="0">
                <a:solidFill>
                  <a:schemeClr val="tx1"/>
                </a:solidFill>
              </a:rPr>
              <a:t>, Nara pref.</a:t>
            </a:r>
          </a:p>
        </p:txBody>
      </p:sp>
      <p:sp>
        <p:nvSpPr>
          <p:cNvPr id="51" name="角丸四角形 12">
            <a:extLst>
              <a:ext uri="{FF2B5EF4-FFF2-40B4-BE49-F238E27FC236}">
                <a16:creationId xmlns:a16="http://schemas.microsoft.com/office/drawing/2014/main" id="{10F57B5A-268D-5419-EA08-823D64311494}"/>
              </a:ext>
            </a:extLst>
          </p:cNvPr>
          <p:cNvSpPr/>
          <p:nvPr/>
        </p:nvSpPr>
        <p:spPr>
          <a:xfrm>
            <a:off x="824138" y="3372280"/>
            <a:ext cx="4083550" cy="1800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Ibaraki Univ.</a:t>
            </a:r>
            <a:r>
              <a:rPr lang="ja-JP" altLang="en-US" sz="1200" dirty="0">
                <a:solidFill>
                  <a:schemeClr val="tx1"/>
                </a:solidFill>
              </a:rPr>
              <a:t> 　</a:t>
            </a:r>
            <a:r>
              <a:rPr lang="en-US" altLang="ja-JP" sz="1200" dirty="0">
                <a:solidFill>
                  <a:schemeClr val="tx1"/>
                </a:solidFill>
              </a:rPr>
              <a:t>Yutaka TANAKA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2" name="角丸四角形 12">
            <a:extLst>
              <a:ext uri="{FF2B5EF4-FFF2-40B4-BE49-F238E27FC236}">
                <a16:creationId xmlns:a16="http://schemas.microsoft.com/office/drawing/2014/main" id="{E24663DF-6880-2E7F-91C8-AC965B6CAC5D}"/>
              </a:ext>
            </a:extLst>
          </p:cNvPr>
          <p:cNvSpPr/>
          <p:nvPr/>
        </p:nvSpPr>
        <p:spPr>
          <a:xfrm>
            <a:off x="815025" y="2903702"/>
            <a:ext cx="4083550" cy="1800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Matsue City Cultural Properties Research Division</a:t>
            </a:r>
          </a:p>
        </p:txBody>
      </p:sp>
      <p:sp>
        <p:nvSpPr>
          <p:cNvPr id="53" name="角丸四角形 12">
            <a:extLst>
              <a:ext uri="{FF2B5EF4-FFF2-40B4-BE49-F238E27FC236}">
                <a16:creationId xmlns:a16="http://schemas.microsoft.com/office/drawing/2014/main" id="{572CDE35-0448-77C5-6082-7D8E4D7EBBD4}"/>
              </a:ext>
            </a:extLst>
          </p:cNvPr>
          <p:cNvSpPr/>
          <p:nvPr/>
        </p:nvSpPr>
        <p:spPr>
          <a:xfrm>
            <a:off x="815025" y="2669413"/>
            <a:ext cx="4083550" cy="1800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ES" altLang="ja-JP" sz="1200" b="1" dirty="0">
                <a:solidFill>
                  <a:schemeClr val="tx1"/>
                </a:solidFill>
              </a:rPr>
              <a:t>Yamanashi Prefectural Museum</a:t>
            </a:r>
            <a:r>
              <a:rPr lang="ja-JP" altLang="en-US" sz="1200" dirty="0">
                <a:solidFill>
                  <a:schemeClr val="tx1"/>
                </a:solidFill>
              </a:rPr>
              <a:t>　</a:t>
            </a:r>
            <a:r>
              <a:rPr lang="es-ES" altLang="ja-JP" sz="1200" dirty="0">
                <a:solidFill>
                  <a:schemeClr val="tx1"/>
                </a:solidFill>
              </a:rPr>
              <a:t>Saigan Mai</a:t>
            </a:r>
          </a:p>
        </p:txBody>
      </p:sp>
      <p:sp>
        <p:nvSpPr>
          <p:cNvPr id="54" name="角丸四角形 12">
            <a:extLst>
              <a:ext uri="{FF2B5EF4-FFF2-40B4-BE49-F238E27FC236}">
                <a16:creationId xmlns:a16="http://schemas.microsoft.com/office/drawing/2014/main" id="{A2B4CECF-E9E4-B607-4A4B-86AF9992E533}"/>
              </a:ext>
            </a:extLst>
          </p:cNvPr>
          <p:cNvSpPr/>
          <p:nvPr/>
        </p:nvSpPr>
        <p:spPr>
          <a:xfrm>
            <a:off x="824138" y="3606569"/>
            <a:ext cx="4083550" cy="1800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Kyoto Tachibana Univ.</a:t>
            </a:r>
            <a:r>
              <a:rPr lang="ja-JP" altLang="en-US" sz="1200" b="1" dirty="0">
                <a:solidFill>
                  <a:schemeClr val="tx1"/>
                </a:solidFill>
              </a:rPr>
              <a:t> </a:t>
            </a:r>
            <a:r>
              <a:rPr lang="ja-JP" altLang="en-US" sz="1200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Kentaro MINAMI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5" name="角丸四角形 12">
            <a:extLst>
              <a:ext uri="{FF2B5EF4-FFF2-40B4-BE49-F238E27FC236}">
                <a16:creationId xmlns:a16="http://schemas.microsoft.com/office/drawing/2014/main" id="{83F07EED-A370-C987-2C97-6A08655214AE}"/>
              </a:ext>
            </a:extLst>
          </p:cNvPr>
          <p:cNvSpPr/>
          <p:nvPr/>
        </p:nvSpPr>
        <p:spPr>
          <a:xfrm>
            <a:off x="815025" y="3840858"/>
            <a:ext cx="4083550" cy="1800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Tokyo Univ. of the Arts</a:t>
            </a:r>
            <a:r>
              <a:rPr lang="ja-JP" altLang="en-US" sz="1200" dirty="0">
                <a:solidFill>
                  <a:schemeClr val="tx1"/>
                </a:solidFill>
              </a:rPr>
              <a:t>　</a:t>
            </a:r>
            <a:r>
              <a:rPr lang="en-US" altLang="ja-JP" sz="1200" dirty="0" err="1">
                <a:solidFill>
                  <a:schemeClr val="tx1"/>
                </a:solidFill>
              </a:rPr>
              <a:t>Fumiyoshi</a:t>
            </a:r>
            <a:r>
              <a:rPr lang="en-US" altLang="ja-JP" sz="1200" dirty="0">
                <a:solidFill>
                  <a:schemeClr val="tx1"/>
                </a:solidFill>
              </a:rPr>
              <a:t> KIRINO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6" name="角丸四角形 12">
            <a:extLst>
              <a:ext uri="{FF2B5EF4-FFF2-40B4-BE49-F238E27FC236}">
                <a16:creationId xmlns:a16="http://schemas.microsoft.com/office/drawing/2014/main" id="{558EE8BD-CFA9-65D7-AC2D-5CA086FF19B8}"/>
              </a:ext>
            </a:extLst>
          </p:cNvPr>
          <p:cNvSpPr/>
          <p:nvPr/>
        </p:nvSpPr>
        <p:spPr>
          <a:xfrm>
            <a:off x="815025" y="4702125"/>
            <a:ext cx="4083550" cy="3384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 err="1">
                <a:solidFill>
                  <a:schemeClr val="tx1"/>
                </a:solidFill>
              </a:rPr>
              <a:t>Hitachinaka</a:t>
            </a:r>
            <a:r>
              <a:rPr lang="ja-JP" altLang="en-US" sz="1200" b="1" dirty="0">
                <a:solidFill>
                  <a:schemeClr val="tx1"/>
                </a:solidFill>
              </a:rPr>
              <a:t> </a:t>
            </a:r>
            <a:r>
              <a:rPr lang="en-US" altLang="ja-JP" sz="1200" b="1" dirty="0">
                <a:solidFill>
                  <a:schemeClr val="tx1"/>
                </a:solidFill>
              </a:rPr>
              <a:t>City</a:t>
            </a:r>
            <a:r>
              <a:rPr lang="ja-JP" altLang="en-US" sz="1200" b="1" dirty="0">
                <a:solidFill>
                  <a:schemeClr val="tx1"/>
                </a:solidFill>
              </a:rPr>
              <a:t> </a:t>
            </a:r>
            <a:r>
              <a:rPr lang="en-US" altLang="ja-JP" sz="1200" b="1" dirty="0">
                <a:solidFill>
                  <a:schemeClr val="tx1"/>
                </a:solidFill>
              </a:rPr>
              <a:t>Buried Cultural Properties</a:t>
            </a:r>
          </a:p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Research Center</a:t>
            </a:r>
            <a:r>
              <a:rPr lang="ja-JP" altLang="en-US" sz="1200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Kenichi Inada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7" name="角丸四角形 12">
            <a:extLst>
              <a:ext uri="{FF2B5EF4-FFF2-40B4-BE49-F238E27FC236}">
                <a16:creationId xmlns:a16="http://schemas.microsoft.com/office/drawing/2014/main" id="{1B899586-C0B8-2393-E146-F2A717F3E618}"/>
              </a:ext>
            </a:extLst>
          </p:cNvPr>
          <p:cNvSpPr/>
          <p:nvPr/>
        </p:nvSpPr>
        <p:spPr>
          <a:xfrm>
            <a:off x="815025" y="5094814"/>
            <a:ext cx="4083550" cy="1800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Sen-Oku </a:t>
            </a:r>
            <a:r>
              <a:rPr lang="en-US" altLang="ja-JP" sz="1200" b="1" dirty="0" err="1">
                <a:solidFill>
                  <a:schemeClr val="tx1"/>
                </a:solidFill>
              </a:rPr>
              <a:t>Hakukokan</a:t>
            </a:r>
            <a:r>
              <a:rPr lang="en-US" altLang="ja-JP" sz="1200" b="1" dirty="0">
                <a:solidFill>
                  <a:schemeClr val="tx1"/>
                </a:solidFill>
              </a:rPr>
              <a:t> Museum</a:t>
            </a:r>
            <a:r>
              <a:rPr lang="ja-JP" altLang="en-US" sz="1200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Mamoru Hirokawa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8" name="角丸四角形 12">
            <a:extLst>
              <a:ext uri="{FF2B5EF4-FFF2-40B4-BE49-F238E27FC236}">
                <a16:creationId xmlns:a16="http://schemas.microsoft.com/office/drawing/2014/main" id="{2825542E-241F-C0ED-7802-F46C0B12CC18}"/>
              </a:ext>
            </a:extLst>
          </p:cNvPr>
          <p:cNvSpPr/>
          <p:nvPr/>
        </p:nvSpPr>
        <p:spPr>
          <a:xfrm>
            <a:off x="815025" y="4309436"/>
            <a:ext cx="4083550" cy="3384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Okinawa Pref. Cultural Assets Div.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Tsutomu Arakaki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9" name="角丸四角形 12">
            <a:extLst>
              <a:ext uri="{FF2B5EF4-FFF2-40B4-BE49-F238E27FC236}">
                <a16:creationId xmlns:a16="http://schemas.microsoft.com/office/drawing/2014/main" id="{AFFB9511-70AD-DC96-4DF7-948BA74972B6}"/>
              </a:ext>
            </a:extLst>
          </p:cNvPr>
          <p:cNvSpPr/>
          <p:nvPr/>
        </p:nvSpPr>
        <p:spPr>
          <a:xfrm>
            <a:off x="815025" y="4075147"/>
            <a:ext cx="4083550" cy="1800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Tokyo National Museum</a:t>
            </a:r>
            <a:r>
              <a:rPr lang="ja-JP" altLang="en-US" sz="1200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Toshiyuki </a:t>
            </a:r>
            <a:r>
              <a:rPr lang="en-US" altLang="ja-JP" sz="1200" dirty="0" err="1">
                <a:solidFill>
                  <a:schemeClr val="tx1"/>
                </a:solidFill>
              </a:rPr>
              <a:t>Torigoe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60" name="角丸四角形 12">
            <a:extLst>
              <a:ext uri="{FF2B5EF4-FFF2-40B4-BE49-F238E27FC236}">
                <a16:creationId xmlns:a16="http://schemas.microsoft.com/office/drawing/2014/main" id="{8D333BE7-B759-C9FB-FDD5-17FC14EA42D3}"/>
              </a:ext>
            </a:extLst>
          </p:cNvPr>
          <p:cNvSpPr/>
          <p:nvPr/>
        </p:nvSpPr>
        <p:spPr>
          <a:xfrm>
            <a:off x="815025" y="5329103"/>
            <a:ext cx="4083550" cy="1800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Nagoya Castle Research Center</a:t>
            </a:r>
            <a:r>
              <a:rPr lang="ja-JP" altLang="en-US" sz="1200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Misako</a:t>
            </a:r>
            <a:r>
              <a:rPr lang="ja-JP" altLang="en-US" sz="1200" dirty="0">
                <a:solidFill>
                  <a:schemeClr val="tx1"/>
                </a:solidFill>
              </a:rPr>
              <a:t> </a:t>
            </a:r>
            <a:r>
              <a:rPr lang="en-US" altLang="ja-JP" sz="1200" dirty="0">
                <a:solidFill>
                  <a:schemeClr val="tx1"/>
                </a:solidFill>
              </a:rPr>
              <a:t>Asahi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61" name="角丸四角形 12">
            <a:extLst>
              <a:ext uri="{FF2B5EF4-FFF2-40B4-BE49-F238E27FC236}">
                <a16:creationId xmlns:a16="http://schemas.microsoft.com/office/drawing/2014/main" id="{603E3263-35B8-F4F6-A156-84C4DA18EDD7}"/>
              </a:ext>
            </a:extLst>
          </p:cNvPr>
          <p:cNvSpPr/>
          <p:nvPr/>
        </p:nvSpPr>
        <p:spPr>
          <a:xfrm>
            <a:off x="815025" y="5563388"/>
            <a:ext cx="4083550" cy="180000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Ancient Orient Museum</a:t>
            </a:r>
            <a:r>
              <a:rPr lang="ja-JP" altLang="en-US" sz="1200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Makiko Tsumura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F120AA45-FD41-D82C-E062-E31D11EBA23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688" r="6692"/>
          <a:stretch/>
        </p:blipFill>
        <p:spPr>
          <a:xfrm>
            <a:off x="6641980" y="2352467"/>
            <a:ext cx="648001" cy="727200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6E208D88-00EF-C0A8-552B-445FC213A7D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6680" r="-2291" b="1146"/>
          <a:stretch/>
        </p:blipFill>
        <p:spPr>
          <a:xfrm>
            <a:off x="6641980" y="3201883"/>
            <a:ext cx="648001" cy="727200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023FF171-170E-9640-E4E8-12A27B201A4A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" t="3932" r="1122" b="4572"/>
          <a:stretch/>
        </p:blipFill>
        <p:spPr>
          <a:xfrm>
            <a:off x="6641980" y="4051299"/>
            <a:ext cx="648001" cy="727200"/>
          </a:xfrm>
          <a:prstGeom prst="rect">
            <a:avLst/>
          </a:prstGeom>
        </p:spPr>
      </p:pic>
      <p:pic>
        <p:nvPicPr>
          <p:cNvPr id="65" name="Picture 2" descr="講演者">
            <a:extLst>
              <a:ext uri="{FF2B5EF4-FFF2-40B4-BE49-F238E27FC236}">
                <a16:creationId xmlns:a16="http://schemas.microsoft.com/office/drawing/2014/main" id="{024085A1-E8BB-017A-B4C2-28A112AE5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t="14122" r="12848" b="19518"/>
          <a:stretch/>
        </p:blipFill>
        <p:spPr bwMode="auto">
          <a:xfrm>
            <a:off x="8255177" y="4251324"/>
            <a:ext cx="648001" cy="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メンバー写真">
            <a:extLst>
              <a:ext uri="{FF2B5EF4-FFF2-40B4-BE49-F238E27FC236}">
                <a16:creationId xmlns:a16="http://schemas.microsoft.com/office/drawing/2014/main" id="{D04D092C-FC65-9832-38DB-DB035264A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1" t="49336" r="32496" b="32398"/>
          <a:stretch/>
        </p:blipFill>
        <p:spPr bwMode="auto">
          <a:xfrm>
            <a:off x="11401729" y="3201883"/>
            <a:ext cx="648001" cy="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>
            <a:extLst>
              <a:ext uri="{FF2B5EF4-FFF2-40B4-BE49-F238E27FC236}">
                <a16:creationId xmlns:a16="http://schemas.microsoft.com/office/drawing/2014/main" id="{B20774B0-2F39-0465-E820-E7D34C400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b="10428"/>
          <a:stretch/>
        </p:blipFill>
        <p:spPr bwMode="auto">
          <a:xfrm>
            <a:off x="9711088" y="4250262"/>
            <a:ext cx="648001" cy="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第16回 関西伝熱セミナー">
            <a:extLst>
              <a:ext uri="{FF2B5EF4-FFF2-40B4-BE49-F238E27FC236}">
                <a16:creationId xmlns:a16="http://schemas.microsoft.com/office/drawing/2014/main" id="{04700FEE-085B-20D6-BF22-8C6E8AA4F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b="10717"/>
          <a:stretch/>
        </p:blipFill>
        <p:spPr bwMode="auto">
          <a:xfrm>
            <a:off x="7873615" y="5008241"/>
            <a:ext cx="648001" cy="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2" descr="写真a">
            <a:extLst>
              <a:ext uri="{FF2B5EF4-FFF2-40B4-BE49-F238E27FC236}">
                <a16:creationId xmlns:a16="http://schemas.microsoft.com/office/drawing/2014/main" id="{3BBC238F-E621-CA08-8425-3529B7132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" b="2925"/>
          <a:stretch/>
        </p:blipFill>
        <p:spPr bwMode="auto">
          <a:xfrm>
            <a:off x="7515034" y="4251324"/>
            <a:ext cx="648001" cy="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4">
            <a:extLst>
              <a:ext uri="{FF2B5EF4-FFF2-40B4-BE49-F238E27FC236}">
                <a16:creationId xmlns:a16="http://schemas.microsoft.com/office/drawing/2014/main" id="{684FFD13-445B-C37E-0CA4-848DDFAD8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t="7325" r="12039" b="8899"/>
          <a:stretch/>
        </p:blipFill>
        <p:spPr bwMode="auto">
          <a:xfrm>
            <a:off x="8609712" y="5008241"/>
            <a:ext cx="644215" cy="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8" descr="研究者　写真">
            <a:extLst>
              <a:ext uri="{FF2B5EF4-FFF2-40B4-BE49-F238E27FC236}">
                <a16:creationId xmlns:a16="http://schemas.microsoft.com/office/drawing/2014/main" id="{21A2A596-B2FB-0C5E-2FAB-AA1FDF660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19858" r="18097" b="19086"/>
          <a:stretch/>
        </p:blipFill>
        <p:spPr bwMode="auto">
          <a:xfrm>
            <a:off x="10084896" y="5008241"/>
            <a:ext cx="648000" cy="72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ソース画像を表示">
            <a:extLst>
              <a:ext uri="{FF2B5EF4-FFF2-40B4-BE49-F238E27FC236}">
                <a16:creationId xmlns:a16="http://schemas.microsoft.com/office/drawing/2014/main" id="{1144B2C2-3460-5B71-9619-E92BA6C05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8" t="10664" r="17268" b="43034"/>
          <a:stretch/>
        </p:blipFill>
        <p:spPr bwMode="auto">
          <a:xfrm>
            <a:off x="10442550" y="4246089"/>
            <a:ext cx="648001" cy="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図 72" descr="会議室でワインを飲んでいる人たち&#10;&#10;低い精度で自動的に生成された説明">
            <a:extLst>
              <a:ext uri="{FF2B5EF4-FFF2-40B4-BE49-F238E27FC236}">
                <a16:creationId xmlns:a16="http://schemas.microsoft.com/office/drawing/2014/main" id="{94EBE205-C54B-DDEC-90E4-7D379B180498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24608" t="26785" r="66835" b="58707"/>
          <a:stretch/>
        </p:blipFill>
        <p:spPr>
          <a:xfrm>
            <a:off x="11406295" y="4051299"/>
            <a:ext cx="643435" cy="727200"/>
          </a:xfrm>
          <a:prstGeom prst="rect">
            <a:avLst/>
          </a:prstGeom>
        </p:spPr>
      </p:pic>
      <p:sp>
        <p:nvSpPr>
          <p:cNvPr id="74" name="AutoShape 2">
            <a:extLst>
              <a:ext uri="{FF2B5EF4-FFF2-40B4-BE49-F238E27FC236}">
                <a16:creationId xmlns:a16="http://schemas.microsoft.com/office/drawing/2014/main" id="{6C1D4A60-F506-6286-581E-E1D5E9B6EA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5" name="角丸四角形 12">
            <a:extLst>
              <a:ext uri="{FF2B5EF4-FFF2-40B4-BE49-F238E27FC236}">
                <a16:creationId xmlns:a16="http://schemas.microsoft.com/office/drawing/2014/main" id="{F0F356FC-1DDC-A0B4-676A-EC70095E1ECA}"/>
              </a:ext>
            </a:extLst>
          </p:cNvPr>
          <p:cNvSpPr/>
          <p:nvPr/>
        </p:nvSpPr>
        <p:spPr>
          <a:xfrm>
            <a:off x="11040670" y="4874910"/>
            <a:ext cx="1016000" cy="862801"/>
          </a:xfrm>
          <a:prstGeom prst="roundRect">
            <a:avLst>
              <a:gd name="adj" fmla="val 77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700" dirty="0">
              <a:solidFill>
                <a:schemeClr val="tx1"/>
              </a:solidFill>
            </a:endParaRPr>
          </a:p>
          <a:p>
            <a:pPr algn="ctr"/>
            <a:endParaRPr lang="en-US" altLang="ja-JP" sz="700" dirty="0">
              <a:solidFill>
                <a:schemeClr val="tx1"/>
              </a:solidFill>
            </a:endParaRPr>
          </a:p>
          <a:p>
            <a:pPr algn="ctr"/>
            <a:endParaRPr lang="en-US" altLang="ja-JP" sz="700" dirty="0">
              <a:solidFill>
                <a:schemeClr val="tx1"/>
              </a:solidFill>
            </a:endParaRPr>
          </a:p>
          <a:p>
            <a:pPr algn="ctr"/>
            <a:endParaRPr lang="en-US" altLang="ja-JP" sz="700" dirty="0">
              <a:solidFill>
                <a:schemeClr val="tx1"/>
              </a:solidFill>
            </a:endParaRPr>
          </a:p>
        </p:txBody>
      </p:sp>
      <p:sp>
        <p:nvSpPr>
          <p:cNvPr id="76" name="角丸四角形 12">
            <a:extLst>
              <a:ext uri="{FF2B5EF4-FFF2-40B4-BE49-F238E27FC236}">
                <a16:creationId xmlns:a16="http://schemas.microsoft.com/office/drawing/2014/main" id="{E69471A9-9D85-2F02-D9AB-5C4814012B73}"/>
              </a:ext>
            </a:extLst>
          </p:cNvPr>
          <p:cNvSpPr/>
          <p:nvPr/>
        </p:nvSpPr>
        <p:spPr>
          <a:xfrm>
            <a:off x="11021148" y="5605993"/>
            <a:ext cx="1016000" cy="161295"/>
          </a:xfrm>
          <a:prstGeom prst="roundRect">
            <a:avLst>
              <a:gd name="adj" fmla="val 113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600" b="1" dirty="0">
                <a:solidFill>
                  <a:schemeClr val="tx1"/>
                </a:solidFill>
              </a:rPr>
              <a:t>Advisor: </a:t>
            </a:r>
            <a:r>
              <a:rPr lang="en-US" altLang="ja-JP" sz="600" b="1" dirty="0" err="1">
                <a:solidFill>
                  <a:schemeClr val="tx1"/>
                </a:solidFill>
              </a:rPr>
              <a:t>Nobuhiro</a:t>
            </a:r>
            <a:r>
              <a:rPr lang="en-US" altLang="ja-JP" sz="600" b="1" dirty="0">
                <a:solidFill>
                  <a:schemeClr val="tx1"/>
                </a:solidFill>
              </a:rPr>
              <a:t> Kosugi</a:t>
            </a:r>
            <a:endParaRPr lang="zh-CN" altLang="en-US" sz="600" b="1" dirty="0">
              <a:solidFill>
                <a:schemeClr val="tx1"/>
              </a:solidFill>
            </a:endParaRPr>
          </a:p>
        </p:txBody>
      </p:sp>
      <p:pic>
        <p:nvPicPr>
          <p:cNvPr id="77" name="図 76">
            <a:extLst>
              <a:ext uri="{FF2B5EF4-FFF2-40B4-BE49-F238E27FC236}">
                <a16:creationId xmlns:a16="http://schemas.microsoft.com/office/drawing/2014/main" id="{AEB03092-EB40-6C65-1864-ECAC52EADCB9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37463" t="5491" r="35534" b="49055"/>
          <a:stretch/>
        </p:blipFill>
        <p:spPr>
          <a:xfrm>
            <a:off x="11226681" y="4896867"/>
            <a:ext cx="648001" cy="727200"/>
          </a:xfrm>
          <a:prstGeom prst="rect">
            <a:avLst/>
          </a:prstGeom>
        </p:spPr>
      </p:pic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E2D634D3-3C83-513D-31BE-A0990DFC981E}"/>
              </a:ext>
            </a:extLst>
          </p:cNvPr>
          <p:cNvSpPr txBox="1"/>
          <p:nvPr/>
        </p:nvSpPr>
        <p:spPr>
          <a:xfrm>
            <a:off x="4477253" y="4894090"/>
            <a:ext cx="32602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Humanities researchers and science quantum beam developers</a:t>
            </a:r>
            <a:endParaRPr lang="ja-JP" altLang="en-US" dirty="0"/>
          </a:p>
        </p:txBody>
      </p:sp>
      <p:sp>
        <p:nvSpPr>
          <p:cNvPr id="79" name="角丸四角形 12">
            <a:extLst>
              <a:ext uri="{FF2B5EF4-FFF2-40B4-BE49-F238E27FC236}">
                <a16:creationId xmlns:a16="http://schemas.microsoft.com/office/drawing/2014/main" id="{2B681CA9-EA50-8EE6-372C-B5F552D012AF}"/>
              </a:ext>
            </a:extLst>
          </p:cNvPr>
          <p:cNvSpPr/>
          <p:nvPr/>
        </p:nvSpPr>
        <p:spPr>
          <a:xfrm>
            <a:off x="7404824" y="2294316"/>
            <a:ext cx="3808800" cy="233563"/>
          </a:xfrm>
          <a:prstGeom prst="roundRect">
            <a:avLst>
              <a:gd name="adj" fmla="val 234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1200" b="1" dirty="0">
                <a:solidFill>
                  <a:schemeClr val="tx1"/>
                </a:solidFill>
              </a:rPr>
              <a:t>Hiroshima Univ.</a:t>
            </a:r>
            <a:r>
              <a:rPr lang="ja-JP" altLang="en-US" sz="1200" b="1" dirty="0">
                <a:solidFill>
                  <a:schemeClr val="tx1"/>
                </a:solidFill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</a:rPr>
              <a:t>Kazuhiko Ninomiya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80" name="タイトル 1">
            <a:extLst>
              <a:ext uri="{FF2B5EF4-FFF2-40B4-BE49-F238E27FC236}">
                <a16:creationId xmlns:a16="http://schemas.microsoft.com/office/drawing/2014/main" id="{0070917D-A9CD-19C6-096D-DACBCF68F4D0}"/>
              </a:ext>
            </a:extLst>
          </p:cNvPr>
          <p:cNvSpPr txBox="1">
            <a:spLocks/>
          </p:cNvSpPr>
          <p:nvPr/>
        </p:nvSpPr>
        <p:spPr>
          <a:xfrm>
            <a:off x="34461" y="6108698"/>
            <a:ext cx="2515730" cy="795280"/>
          </a:xfrm>
          <a:prstGeom prst="rect">
            <a:avLst/>
          </a:prstGeom>
          <a:noFill/>
          <a:ln w="19050"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050" b="1" dirty="0">
                <a:solidFill>
                  <a:srgbClr val="0432FF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Symposium on the Integration of Humanities and Science</a:t>
            </a:r>
          </a:p>
          <a:p>
            <a:pPr algn="l"/>
            <a:r>
              <a:rPr lang="en-US" altLang="ja-JP" sz="1000" b="1" dirty="0">
                <a:solidFill>
                  <a:srgbClr val="0432FF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“Quantum Beams Explore History”</a:t>
            </a:r>
          </a:p>
          <a:p>
            <a:pPr algn="l"/>
            <a:r>
              <a:rPr lang="en-US" altLang="ja-JP" sz="10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The Horizon of Humanities and Science Integration Weaved by Accelerators</a:t>
            </a:r>
          </a:p>
        </p:txBody>
      </p:sp>
      <p:sp>
        <p:nvSpPr>
          <p:cNvPr id="81" name="タイトル 1">
            <a:extLst>
              <a:ext uri="{FF2B5EF4-FFF2-40B4-BE49-F238E27FC236}">
                <a16:creationId xmlns:a16="http://schemas.microsoft.com/office/drawing/2014/main" id="{DB5B9EF7-69D5-1997-4FC3-2C25266E517E}"/>
              </a:ext>
            </a:extLst>
          </p:cNvPr>
          <p:cNvSpPr txBox="1">
            <a:spLocks/>
          </p:cNvSpPr>
          <p:nvPr/>
        </p:nvSpPr>
        <p:spPr>
          <a:xfrm>
            <a:off x="9834066" y="6111805"/>
            <a:ext cx="1032329" cy="7199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800" b="1" dirty="0">
                <a:solidFill>
                  <a:srgbClr val="0432FF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The 8th </a:t>
            </a:r>
          </a:p>
          <a:p>
            <a:pPr algn="ctr"/>
            <a:r>
              <a:rPr lang="en-US" altLang="ja-JP" sz="8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2-3 Nov. 2023 </a:t>
            </a:r>
          </a:p>
          <a:p>
            <a:pPr algn="ctr"/>
            <a:r>
              <a:rPr lang="en-US" altLang="ja-JP" sz="8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at National Museum of Nature and Science</a:t>
            </a:r>
            <a:endParaRPr lang="ja-JP" altLang="en-US" sz="8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82" name="タイトル 1">
            <a:extLst>
              <a:ext uri="{FF2B5EF4-FFF2-40B4-BE49-F238E27FC236}">
                <a16:creationId xmlns:a16="http://schemas.microsoft.com/office/drawing/2014/main" id="{C8B2ED98-544E-A8D8-2E1C-522526CF6476}"/>
              </a:ext>
            </a:extLst>
          </p:cNvPr>
          <p:cNvSpPr txBox="1">
            <a:spLocks/>
          </p:cNvSpPr>
          <p:nvPr/>
        </p:nvSpPr>
        <p:spPr>
          <a:xfrm>
            <a:off x="10909381" y="6111563"/>
            <a:ext cx="1032329" cy="7199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800" b="1" dirty="0">
                <a:solidFill>
                  <a:srgbClr val="0432FF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The 9th </a:t>
            </a:r>
          </a:p>
          <a:p>
            <a:pPr algn="ctr"/>
            <a:r>
              <a:rPr lang="en-US" altLang="ja-JP" sz="800" b="1" dirty="0">
                <a:latin typeface="MS Gothic" panose="020B0609070205080204" pitchFamily="49" charset="-128"/>
                <a:ea typeface="MS Gothic" panose="020B0609070205080204" pitchFamily="49" charset="-128"/>
              </a:rPr>
              <a:t>1-2 Nov. 2024 </a:t>
            </a:r>
          </a:p>
          <a:p>
            <a:pPr algn="ctr"/>
            <a:r>
              <a:rPr lang="en-US" altLang="ja-JP" sz="800" b="1" dirty="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at AKIHABARA Convention Hall</a:t>
            </a:r>
            <a:endParaRPr lang="ja-JP" altLang="en-US" sz="8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9624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89870-2774-9DD7-83D8-EDDB720E5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9BFDB84-9238-6BBC-90F2-C267E8DB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A5FD6F0-4099-B6A4-7A1B-B9467C6F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9–12 Jan 2025 at CSNS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218D74-F6B1-D803-D322-9FCA42FE66A7}"/>
              </a:ext>
            </a:extLst>
          </p:cNvPr>
          <p:cNvSpPr txBox="1"/>
          <p:nvPr/>
        </p:nvSpPr>
        <p:spPr>
          <a:xfrm>
            <a:off x="0" y="-1660"/>
            <a:ext cx="12192000" cy="169277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ja-JP" sz="2800" b="1" dirty="0">
              <a:solidFill>
                <a:schemeClr val="bg1"/>
              </a:solidFill>
            </a:endParaRPr>
          </a:p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9th Symposium on the Integration of Humanities and Science</a:t>
            </a:r>
          </a:p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“Quantum Beams Explore History”</a:t>
            </a:r>
          </a:p>
          <a:p>
            <a:pPr algn="ctr"/>
            <a:r>
              <a:rPr lang="en-US" altLang="ja-JP" sz="2000" b="1" kern="0" dirty="0">
                <a:solidFill>
                  <a:schemeClr val="bg1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-The Horizon of Humanities and Science Integration Weaved by Accelerators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46D06F-E32E-273D-FB2E-03B5BA764B77}"/>
              </a:ext>
            </a:extLst>
          </p:cNvPr>
          <p:cNvSpPr txBox="1"/>
          <p:nvPr/>
        </p:nvSpPr>
        <p:spPr>
          <a:xfrm>
            <a:off x="7265104" y="2872930"/>
            <a:ext cx="137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b="1">
                <a:solidFill>
                  <a:schemeClr val="bg1"/>
                </a:solidFill>
              </a:rPr>
              <a:t>大阪大学</a:t>
            </a:r>
            <a:endParaRPr lang="en-US" altLang="ja-JP" b="1" dirty="0">
              <a:solidFill>
                <a:schemeClr val="bg1"/>
              </a:solidFill>
            </a:endParaRPr>
          </a:p>
          <a:p>
            <a:pPr algn="r"/>
            <a:r>
              <a:rPr lang="ja-JP" altLang="en-US" b="1" dirty="0">
                <a:solidFill>
                  <a:schemeClr val="bg1"/>
                </a:solidFill>
              </a:rPr>
              <a:t>　髙橋京子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DD2A52-1C6D-4EBA-DB2A-DEEE4F5E6B80}"/>
              </a:ext>
            </a:extLst>
          </p:cNvPr>
          <p:cNvSpPr txBox="1"/>
          <p:nvPr/>
        </p:nvSpPr>
        <p:spPr>
          <a:xfrm>
            <a:off x="5896859" y="5988956"/>
            <a:ext cx="137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b="1">
                <a:solidFill>
                  <a:schemeClr val="bg1"/>
                </a:solidFill>
              </a:rPr>
              <a:t>所長の</a:t>
            </a:r>
            <a:endParaRPr lang="en-US" altLang="ja-JP" b="1" dirty="0">
              <a:solidFill>
                <a:schemeClr val="bg1"/>
              </a:solidFill>
            </a:endParaRPr>
          </a:p>
          <a:p>
            <a:pPr algn="r"/>
            <a:r>
              <a:rPr lang="ja-JP" altLang="en-US" b="1">
                <a:solidFill>
                  <a:schemeClr val="bg1"/>
                </a:solidFill>
              </a:rPr>
              <a:t>講演写真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1">
            <a:extLst>
              <a:ext uri="{FF2B5EF4-FFF2-40B4-BE49-F238E27FC236}">
                <a16:creationId xmlns:a16="http://schemas.microsoft.com/office/drawing/2014/main" id="{E66E768D-5E81-4476-B757-ADBEDD2B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86" y="5640401"/>
            <a:ext cx="118466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2400" dirty="0">
                <a:latin typeface="ＭＳ Ｐゴシック" panose="020B0600070205080204" pitchFamily="50" charset="-128"/>
              </a:rPr>
              <a:t>The symposium consisted of lectures by 12 Japanese researchers in the humanities and </a:t>
            </a:r>
            <a:r>
              <a:rPr lang="en-US" altLang="ja-JP" sz="2400" dirty="0" err="1">
                <a:latin typeface="ＭＳ Ｐゴシック" panose="020B0600070205080204" pitchFamily="50" charset="-128"/>
              </a:rPr>
              <a:t>sciences.The</a:t>
            </a:r>
            <a:r>
              <a:rPr lang="en-US" altLang="ja-JP" sz="2400" dirty="0">
                <a:latin typeface="ＭＳ Ｐゴシック" panose="020B0600070205080204" pitchFamily="50" charset="-128"/>
              </a:rPr>
              <a:t> symposium was held on-site with approximately 70 participants on both days.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545451-458A-4ECF-D4ED-10947B8F4831}"/>
              </a:ext>
            </a:extLst>
          </p:cNvPr>
          <p:cNvSpPr txBox="1"/>
          <p:nvPr/>
        </p:nvSpPr>
        <p:spPr>
          <a:xfrm>
            <a:off x="6801977" y="3676130"/>
            <a:ext cx="230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b="1">
                <a:solidFill>
                  <a:schemeClr val="bg1"/>
                </a:solidFill>
              </a:rPr>
              <a:t>集合写真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648283-32B0-6837-E5E2-C05E2C400432}"/>
              </a:ext>
            </a:extLst>
          </p:cNvPr>
          <p:cNvSpPr txBox="1"/>
          <p:nvPr/>
        </p:nvSpPr>
        <p:spPr>
          <a:xfrm>
            <a:off x="0" y="-1660"/>
            <a:ext cx="2177584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Progress in FY2024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">
            <a:extLst>
              <a:ext uri="{FF2B5EF4-FFF2-40B4-BE49-F238E27FC236}">
                <a16:creationId xmlns:a16="http://schemas.microsoft.com/office/drawing/2014/main" id="{9A82C368-2D72-1EDE-EBD4-5A7DE2364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65" y="5210914"/>
            <a:ext cx="7092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Osaka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1-2 Nov. 2024 at AKIHABARA Convention Hall, Akihabara, Tokyo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082D10E1-8A95-6EED-393B-C08650F7A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" b="13310"/>
          <a:stretch/>
        </p:blipFill>
        <p:spPr bwMode="auto">
          <a:xfrm>
            <a:off x="407368" y="1679842"/>
            <a:ext cx="7605291" cy="397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F8CE2F9-E4A4-3DE7-C9D6-34AB42A1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819" y="1679842"/>
            <a:ext cx="2888555" cy="408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722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1D5BB-2EDD-AABB-D522-2987A93AF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66AEEF-2979-7E12-167F-90CC967DD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766218"/>
            <a:ext cx="11091664" cy="1325563"/>
          </a:xfrm>
        </p:spPr>
        <p:txBody>
          <a:bodyPr/>
          <a:lstStyle/>
          <a:p>
            <a:pPr algn="ctr"/>
            <a:r>
              <a:rPr lang="en-US" altLang="ja-JP" dirty="0"/>
              <a:t>K Program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5D0254-3678-409F-5AC1-3B79DFEB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2922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39D63D99-9F9F-320F-AD1D-B29CD4A68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Key and Advanced Technology R&amp;D through Cross Community Collaboration Program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CD3FAB3-23A1-9F66-EB68-CEDBD552F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F33E11-ADA1-5E6C-15B4-4DB88349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9–12 Jan 2025 at CSNS</a:t>
            </a:r>
            <a:endParaRPr kumimoji="1" lang="ja-JP" altLang="en-US" dirty="0"/>
          </a:p>
        </p:txBody>
      </p:sp>
      <p:pic>
        <p:nvPicPr>
          <p:cNvPr id="5122" name="Picture 2" descr="kprogram">
            <a:extLst>
              <a:ext uri="{FF2B5EF4-FFF2-40B4-BE49-F238E27FC236}">
                <a16:creationId xmlns:a16="http://schemas.microsoft.com/office/drawing/2014/main" id="{29322BCE-8CC4-6E28-2762-11789EFDD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030584"/>
            <a:ext cx="4536504" cy="13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EC4F60-D349-5F7C-1C3A-02B44E6014F6}"/>
              </a:ext>
            </a:extLst>
          </p:cNvPr>
          <p:cNvSpPr txBox="1"/>
          <p:nvPr/>
        </p:nvSpPr>
        <p:spPr>
          <a:xfrm>
            <a:off x="2351584" y="3527353"/>
            <a:ext cx="817290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/>
              <a:t>Innovative positioning, structural imaging and other applications using cosmic ray muons.</a:t>
            </a:r>
          </a:p>
          <a:p>
            <a:endParaRPr lang="en-US" altLang="ja-JP" sz="2800" dirty="0"/>
          </a:p>
          <a:p>
            <a:r>
              <a:rPr lang="en-US" altLang="ja-JP" sz="2800" dirty="0"/>
              <a:t>from 2024 to 2029</a:t>
            </a:r>
            <a:endParaRPr lang="ja-JP" altLang="en-US" sz="2800" dirty="0"/>
          </a:p>
          <a:p>
            <a:endParaRPr lang="en-US" altLang="ja-JP" sz="2800" dirty="0"/>
          </a:p>
          <a:p>
            <a:r>
              <a:rPr lang="en-US" altLang="ja-JP" sz="2800" dirty="0"/>
              <a:t>“Development of core technology to produce compact, artificially intense muons”</a:t>
            </a:r>
          </a:p>
        </p:txBody>
      </p:sp>
    </p:spTree>
    <p:extLst>
      <p:ext uri="{BB962C8B-B14F-4D97-AF65-F5344CB8AC3E}">
        <p14:creationId xmlns:p14="http://schemas.microsoft.com/office/powerpoint/2010/main" val="4271314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EC85A-5717-E239-BADC-8A0ED0B82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B6666D69-6269-3358-CC3D-259293CD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87FCCD1-B023-4D3A-1443-8AA0F88AD8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27384"/>
            <a:ext cx="10515600" cy="831850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/>
              <a:t>K Program R&amp;D Organization</a:t>
            </a:r>
          </a:p>
        </p:txBody>
      </p:sp>
      <p:sp>
        <p:nvSpPr>
          <p:cNvPr id="7215" name="テキスト ボックス 7214">
            <a:extLst>
              <a:ext uri="{FF2B5EF4-FFF2-40B4-BE49-F238E27FC236}">
                <a16:creationId xmlns:a16="http://schemas.microsoft.com/office/drawing/2014/main" id="{75A7B75F-D7AB-0B64-B28C-8E4BAA798ED1}"/>
              </a:ext>
            </a:extLst>
          </p:cNvPr>
          <p:cNvSpPr txBox="1"/>
          <p:nvPr/>
        </p:nvSpPr>
        <p:spPr>
          <a:xfrm>
            <a:off x="3455050" y="2436181"/>
            <a:ext cx="2481385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Compact muon accelerator</a:t>
            </a:r>
            <a:endParaRPr kumimoji="1" lang="ja-JP" altLang="en-US" sz="1600" b="1" dirty="0"/>
          </a:p>
        </p:txBody>
      </p:sp>
      <p:sp>
        <p:nvSpPr>
          <p:cNvPr id="7216" name="テキスト ボックス 7215">
            <a:extLst>
              <a:ext uri="{FF2B5EF4-FFF2-40B4-BE49-F238E27FC236}">
                <a16:creationId xmlns:a16="http://schemas.microsoft.com/office/drawing/2014/main" id="{6858841D-0D22-4458-9392-BA9873287B34}"/>
              </a:ext>
            </a:extLst>
          </p:cNvPr>
          <p:cNvSpPr txBox="1"/>
          <p:nvPr/>
        </p:nvSpPr>
        <p:spPr>
          <a:xfrm>
            <a:off x="3455050" y="917356"/>
            <a:ext cx="2094163" cy="338554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Compact muon source</a:t>
            </a:r>
            <a:endParaRPr kumimoji="1" lang="ja-JP" altLang="en-US" sz="1600" b="1" dirty="0"/>
          </a:p>
        </p:txBody>
      </p:sp>
      <p:sp>
        <p:nvSpPr>
          <p:cNvPr id="7217" name="テキスト ボックス 7216">
            <a:extLst>
              <a:ext uri="{FF2B5EF4-FFF2-40B4-BE49-F238E27FC236}">
                <a16:creationId xmlns:a16="http://schemas.microsoft.com/office/drawing/2014/main" id="{061D071B-6BEB-A26D-2C9A-2E710ACB8ED7}"/>
              </a:ext>
            </a:extLst>
          </p:cNvPr>
          <p:cNvSpPr txBox="1"/>
          <p:nvPr/>
        </p:nvSpPr>
        <p:spPr>
          <a:xfrm>
            <a:off x="3448591" y="4153349"/>
            <a:ext cx="1869404" cy="338554"/>
          </a:xfrm>
          <a:prstGeom prst="rect">
            <a:avLst/>
          </a:prstGeom>
          <a:solidFill>
            <a:schemeClr val="bg1">
              <a:alpha val="76881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Imaging technology</a:t>
            </a:r>
            <a:endParaRPr kumimoji="1" lang="ja-JP" altLang="en-US" sz="1600" b="1" dirty="0"/>
          </a:p>
        </p:txBody>
      </p:sp>
      <p:sp>
        <p:nvSpPr>
          <p:cNvPr id="7218" name="テキスト ボックス 7217">
            <a:extLst>
              <a:ext uri="{FF2B5EF4-FFF2-40B4-BE49-F238E27FC236}">
                <a16:creationId xmlns:a16="http://schemas.microsoft.com/office/drawing/2014/main" id="{BB2BACC0-EC16-2BFB-3B92-1F43F02953D2}"/>
              </a:ext>
            </a:extLst>
          </p:cNvPr>
          <p:cNvSpPr txBox="1"/>
          <p:nvPr/>
        </p:nvSpPr>
        <p:spPr>
          <a:xfrm>
            <a:off x="3448590" y="4969612"/>
            <a:ext cx="2481385" cy="584775"/>
          </a:xfrm>
          <a:prstGeom prst="rect">
            <a:avLst/>
          </a:prstGeom>
          <a:solidFill>
            <a:schemeClr val="bg1">
              <a:alpha val="76881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Compact muon source accelerator </a:t>
            </a:r>
            <a:endParaRPr kumimoji="1" lang="ja-JP" altLang="en-US" sz="1600" b="1" dirty="0"/>
          </a:p>
        </p:txBody>
      </p:sp>
      <p:sp>
        <p:nvSpPr>
          <p:cNvPr id="7219" name="テキスト ボックス 7218">
            <a:extLst>
              <a:ext uri="{FF2B5EF4-FFF2-40B4-BE49-F238E27FC236}">
                <a16:creationId xmlns:a16="http://schemas.microsoft.com/office/drawing/2014/main" id="{7827287B-E556-3945-7A5F-B4415BF60683}"/>
              </a:ext>
            </a:extLst>
          </p:cNvPr>
          <p:cNvSpPr txBox="1"/>
          <p:nvPr/>
        </p:nvSpPr>
        <p:spPr>
          <a:xfrm>
            <a:off x="6314859" y="917356"/>
            <a:ext cx="1268745" cy="338554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Laser system</a:t>
            </a:r>
            <a:endParaRPr kumimoji="1" lang="ja-JP" altLang="en-US" sz="1600" b="1" dirty="0"/>
          </a:p>
        </p:txBody>
      </p:sp>
      <p:sp>
        <p:nvSpPr>
          <p:cNvPr id="7220" name="テキスト ボックス 7219">
            <a:extLst>
              <a:ext uri="{FF2B5EF4-FFF2-40B4-BE49-F238E27FC236}">
                <a16:creationId xmlns:a16="http://schemas.microsoft.com/office/drawing/2014/main" id="{A2934D2A-D670-3CD4-55DE-BD73EF2D5FF0}"/>
              </a:ext>
            </a:extLst>
          </p:cNvPr>
          <p:cNvSpPr txBox="1"/>
          <p:nvPr/>
        </p:nvSpPr>
        <p:spPr>
          <a:xfrm>
            <a:off x="6314860" y="1610083"/>
            <a:ext cx="2425023" cy="584775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Muonium Generation and Extraction</a:t>
            </a:r>
            <a:endParaRPr kumimoji="1" lang="ja-JP" altLang="en-US" sz="1600" b="1" dirty="0"/>
          </a:p>
        </p:txBody>
      </p:sp>
      <p:sp>
        <p:nvSpPr>
          <p:cNvPr id="7221" name="テキスト ボックス 7220">
            <a:extLst>
              <a:ext uri="{FF2B5EF4-FFF2-40B4-BE49-F238E27FC236}">
                <a16:creationId xmlns:a16="http://schemas.microsoft.com/office/drawing/2014/main" id="{72C2A332-6B47-E7E0-ADF8-97DC1F32E6DD}"/>
              </a:ext>
            </a:extLst>
          </p:cNvPr>
          <p:cNvSpPr txBox="1"/>
          <p:nvPr/>
        </p:nvSpPr>
        <p:spPr>
          <a:xfrm>
            <a:off x="6285503" y="2436181"/>
            <a:ext cx="1708160" cy="338554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ja-JP" sz="1600" b="1" dirty="0"/>
              <a:t>Feedback systems</a:t>
            </a:r>
            <a:endParaRPr kumimoji="1" lang="ja-JP" altLang="en-US" sz="1600" b="1" dirty="0"/>
          </a:p>
        </p:txBody>
      </p:sp>
      <p:sp>
        <p:nvSpPr>
          <p:cNvPr id="7222" name="テキスト ボックス 7221">
            <a:extLst>
              <a:ext uri="{FF2B5EF4-FFF2-40B4-BE49-F238E27FC236}">
                <a16:creationId xmlns:a16="http://schemas.microsoft.com/office/drawing/2014/main" id="{E3C8CC90-FF27-2D43-EF37-C80CCF581931}"/>
              </a:ext>
            </a:extLst>
          </p:cNvPr>
          <p:cNvSpPr txBox="1"/>
          <p:nvPr/>
        </p:nvSpPr>
        <p:spPr>
          <a:xfrm>
            <a:off x="6314858" y="3080567"/>
            <a:ext cx="1004121" cy="338554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RF</a:t>
            </a:r>
            <a:r>
              <a:rPr kumimoji="1" lang="ja-JP" altLang="en-US" sz="1600" b="1" dirty="0"/>
              <a:t> </a:t>
            </a:r>
            <a:r>
              <a:rPr kumimoji="1" lang="en-US" altLang="ja-JP" sz="1600" b="1" dirty="0"/>
              <a:t>source</a:t>
            </a:r>
            <a:endParaRPr kumimoji="1" lang="ja-JP" altLang="en-US" sz="1600" b="1" dirty="0"/>
          </a:p>
        </p:txBody>
      </p:sp>
      <p:sp>
        <p:nvSpPr>
          <p:cNvPr id="7223" name="テキスト ボックス 7222">
            <a:extLst>
              <a:ext uri="{FF2B5EF4-FFF2-40B4-BE49-F238E27FC236}">
                <a16:creationId xmlns:a16="http://schemas.microsoft.com/office/drawing/2014/main" id="{FE9A6D76-EEDD-6676-0793-B16507FAC26A}"/>
              </a:ext>
            </a:extLst>
          </p:cNvPr>
          <p:cNvSpPr txBox="1"/>
          <p:nvPr/>
        </p:nvSpPr>
        <p:spPr>
          <a:xfrm>
            <a:off x="306261" y="2788681"/>
            <a:ext cx="1653914" cy="338554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Overall Summary</a:t>
            </a:r>
            <a:endParaRPr kumimoji="1" lang="ja-JP" altLang="en-US" sz="1600" b="1" dirty="0"/>
          </a:p>
        </p:txBody>
      </p:sp>
      <p:sp>
        <p:nvSpPr>
          <p:cNvPr id="7224" name="テキスト ボックス 7223">
            <a:extLst>
              <a:ext uri="{FF2B5EF4-FFF2-40B4-BE49-F238E27FC236}">
                <a16:creationId xmlns:a16="http://schemas.microsoft.com/office/drawing/2014/main" id="{8E077C73-1691-3014-32B4-001219D4CE7D}"/>
              </a:ext>
            </a:extLst>
          </p:cNvPr>
          <p:cNvSpPr txBox="1"/>
          <p:nvPr/>
        </p:nvSpPr>
        <p:spPr>
          <a:xfrm>
            <a:off x="407371" y="3156677"/>
            <a:ext cx="1872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SHIMOMURA (P.I.)</a:t>
            </a:r>
            <a:endParaRPr kumimoji="1" lang="ja-JP" altLang="en-US" sz="1400" b="1" dirty="0"/>
          </a:p>
        </p:txBody>
      </p:sp>
      <p:sp>
        <p:nvSpPr>
          <p:cNvPr id="7225" name="テキスト ボックス 7224">
            <a:extLst>
              <a:ext uri="{FF2B5EF4-FFF2-40B4-BE49-F238E27FC236}">
                <a16:creationId xmlns:a16="http://schemas.microsoft.com/office/drawing/2014/main" id="{2980178B-9595-8B68-8F87-7F933179CFE5}"/>
              </a:ext>
            </a:extLst>
          </p:cNvPr>
          <p:cNvSpPr txBox="1"/>
          <p:nvPr/>
        </p:nvSpPr>
        <p:spPr>
          <a:xfrm>
            <a:off x="106594" y="4216597"/>
            <a:ext cx="1706621" cy="132343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R&amp;D Organization</a:t>
            </a:r>
          </a:p>
          <a:p>
            <a:r>
              <a:rPr kumimoji="1" lang="en-US" altLang="ja-JP" sz="1600" b="1" dirty="0"/>
              <a:t>   KEK</a:t>
            </a:r>
          </a:p>
          <a:p>
            <a:pPr marL="127000" lvl="1"/>
            <a:r>
              <a:rPr kumimoji="1" lang="en-US" altLang="ja-JP" sz="1600" b="1" dirty="0">
                <a:solidFill>
                  <a:srgbClr val="7030A0"/>
                </a:solidFill>
              </a:rPr>
              <a:t>JAEA</a:t>
            </a:r>
          </a:p>
          <a:p>
            <a:pPr marL="127000" lvl="1"/>
            <a:r>
              <a:rPr kumimoji="1" lang="en-US" altLang="ja-JP" sz="1600" b="1" dirty="0">
                <a:solidFill>
                  <a:srgbClr val="0070C0"/>
                </a:solidFill>
              </a:rPr>
              <a:t>Nagoya Univ.</a:t>
            </a:r>
          </a:p>
          <a:p>
            <a:pPr marL="127000" lvl="1"/>
            <a:r>
              <a:rPr kumimoji="1" lang="en-US" altLang="ja-JP" sz="1600" b="1" dirty="0">
                <a:solidFill>
                  <a:srgbClr val="00B050"/>
                </a:solidFill>
              </a:rPr>
              <a:t>RIKEN</a:t>
            </a:r>
            <a:endParaRPr kumimoji="1" lang="ja-JP" altLang="en-US" sz="1600" b="1" dirty="0">
              <a:solidFill>
                <a:srgbClr val="00B050"/>
              </a:solidFill>
            </a:endParaRPr>
          </a:p>
        </p:txBody>
      </p:sp>
      <p:sp>
        <p:nvSpPr>
          <p:cNvPr id="7226" name="テキスト ボックス 7225">
            <a:extLst>
              <a:ext uri="{FF2B5EF4-FFF2-40B4-BE49-F238E27FC236}">
                <a16:creationId xmlns:a16="http://schemas.microsoft.com/office/drawing/2014/main" id="{1DD28394-45A6-0998-AE5F-C68BFA2F1257}"/>
              </a:ext>
            </a:extLst>
          </p:cNvPr>
          <p:cNvSpPr txBox="1"/>
          <p:nvPr/>
        </p:nvSpPr>
        <p:spPr>
          <a:xfrm>
            <a:off x="6314858" y="3707170"/>
            <a:ext cx="2043316" cy="338554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Diagnostic Equipment</a:t>
            </a:r>
            <a:endParaRPr kumimoji="1" lang="ja-JP" altLang="en-US" sz="1600" b="1" dirty="0"/>
          </a:p>
        </p:txBody>
      </p:sp>
      <p:cxnSp>
        <p:nvCxnSpPr>
          <p:cNvPr id="7227" name="カギ線コネクタ 19">
            <a:extLst>
              <a:ext uri="{FF2B5EF4-FFF2-40B4-BE49-F238E27FC236}">
                <a16:creationId xmlns:a16="http://schemas.microsoft.com/office/drawing/2014/main" id="{2B3B7013-516E-D8B6-B78E-5C7DA6CAE398}"/>
              </a:ext>
            </a:extLst>
          </p:cNvPr>
          <p:cNvCxnSpPr>
            <a:cxnSpLocks/>
          </p:cNvCxnSpPr>
          <p:nvPr/>
        </p:nvCxnSpPr>
        <p:spPr>
          <a:xfrm flipV="1">
            <a:off x="1960175" y="1086633"/>
            <a:ext cx="1488415" cy="1862556"/>
          </a:xfrm>
          <a:prstGeom prst="bent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28" name="カギ線コネクタ 24">
            <a:extLst>
              <a:ext uri="{FF2B5EF4-FFF2-40B4-BE49-F238E27FC236}">
                <a16:creationId xmlns:a16="http://schemas.microsoft.com/office/drawing/2014/main" id="{52881F01-440F-D76F-ED44-4D8400893899}"/>
              </a:ext>
            </a:extLst>
          </p:cNvPr>
          <p:cNvCxnSpPr>
            <a:cxnSpLocks/>
            <a:endCxn id="7218" idx="1"/>
          </p:cNvCxnSpPr>
          <p:nvPr/>
        </p:nvCxnSpPr>
        <p:spPr>
          <a:xfrm rot="16200000" flipH="1">
            <a:off x="1698358" y="3511768"/>
            <a:ext cx="2756256" cy="744208"/>
          </a:xfrm>
          <a:prstGeom prst="bentConnector2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29" name="カギ線コネクタ 27">
            <a:extLst>
              <a:ext uri="{FF2B5EF4-FFF2-40B4-BE49-F238E27FC236}">
                <a16:creationId xmlns:a16="http://schemas.microsoft.com/office/drawing/2014/main" id="{73290E9F-AD3B-809B-8B82-2ADA726E7D2D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44691" y="1201637"/>
            <a:ext cx="699091" cy="441242"/>
          </a:xfrm>
          <a:prstGeom prst="bentConnector3">
            <a:avLst>
              <a:gd name="adj1" fmla="val 100536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30" name="直線コネクタ 7229">
            <a:extLst>
              <a:ext uri="{FF2B5EF4-FFF2-40B4-BE49-F238E27FC236}">
                <a16:creationId xmlns:a16="http://schemas.microsoft.com/office/drawing/2014/main" id="{3599F4A7-81FD-4C4F-8F9C-333A94A747F9}"/>
              </a:ext>
            </a:extLst>
          </p:cNvPr>
          <p:cNvCxnSpPr>
            <a:cxnSpLocks/>
          </p:cNvCxnSpPr>
          <p:nvPr/>
        </p:nvCxnSpPr>
        <p:spPr>
          <a:xfrm>
            <a:off x="2704382" y="2610635"/>
            <a:ext cx="74420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31" name="直線コネクタ 7230">
            <a:extLst>
              <a:ext uri="{FF2B5EF4-FFF2-40B4-BE49-F238E27FC236}">
                <a16:creationId xmlns:a16="http://schemas.microsoft.com/office/drawing/2014/main" id="{67D099F9-7671-8EC2-9915-48FD592FBEA1}"/>
              </a:ext>
            </a:extLst>
          </p:cNvPr>
          <p:cNvCxnSpPr>
            <a:cxnSpLocks/>
          </p:cNvCxnSpPr>
          <p:nvPr/>
        </p:nvCxnSpPr>
        <p:spPr>
          <a:xfrm>
            <a:off x="2704382" y="4314116"/>
            <a:ext cx="74420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32" name="直線コネクタ 7231">
            <a:extLst>
              <a:ext uri="{FF2B5EF4-FFF2-40B4-BE49-F238E27FC236}">
                <a16:creationId xmlns:a16="http://schemas.microsoft.com/office/drawing/2014/main" id="{011AF91E-D890-0E61-EC0B-375FA416F851}"/>
              </a:ext>
            </a:extLst>
          </p:cNvPr>
          <p:cNvCxnSpPr>
            <a:cxnSpLocks/>
            <a:stCxn id="7216" idx="3"/>
            <a:endCxn id="7219" idx="1"/>
          </p:cNvCxnSpPr>
          <p:nvPr/>
        </p:nvCxnSpPr>
        <p:spPr>
          <a:xfrm>
            <a:off x="5549213" y="1086633"/>
            <a:ext cx="7656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33" name="直線コネクタ 7232">
            <a:extLst>
              <a:ext uri="{FF2B5EF4-FFF2-40B4-BE49-F238E27FC236}">
                <a16:creationId xmlns:a16="http://schemas.microsoft.com/office/drawing/2014/main" id="{F1237111-2952-728B-B8EC-555C9B28AFE5}"/>
              </a:ext>
            </a:extLst>
          </p:cNvPr>
          <p:cNvCxnSpPr>
            <a:cxnSpLocks/>
            <a:stCxn id="7215" idx="3"/>
            <a:endCxn id="7221" idx="1"/>
          </p:cNvCxnSpPr>
          <p:nvPr/>
        </p:nvCxnSpPr>
        <p:spPr>
          <a:xfrm>
            <a:off x="5936435" y="2605458"/>
            <a:ext cx="34906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34" name="カギ線コネクタ 40">
            <a:extLst>
              <a:ext uri="{FF2B5EF4-FFF2-40B4-BE49-F238E27FC236}">
                <a16:creationId xmlns:a16="http://schemas.microsoft.com/office/drawing/2014/main" id="{B7004578-CC3A-BC19-B6A5-A2A9E8F12BB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26769" y="3111862"/>
            <a:ext cx="1128474" cy="447698"/>
          </a:xfrm>
          <a:prstGeom prst="bentConnector3">
            <a:avLst>
              <a:gd name="adj1" fmla="val 9816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35" name="テキスト ボックス 7234">
            <a:extLst>
              <a:ext uri="{FF2B5EF4-FFF2-40B4-BE49-F238E27FC236}">
                <a16:creationId xmlns:a16="http://schemas.microsoft.com/office/drawing/2014/main" id="{0382F857-FC2F-8525-4459-5B160BD68DEE}"/>
              </a:ext>
            </a:extLst>
          </p:cNvPr>
          <p:cNvSpPr txBox="1"/>
          <p:nvPr/>
        </p:nvSpPr>
        <p:spPr>
          <a:xfrm>
            <a:off x="7608168" y="843844"/>
            <a:ext cx="3438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OISHI,</a:t>
            </a:r>
            <a:r>
              <a:rPr kumimoji="1" lang="ja-JP" altLang="en-US" sz="1200" b="1" dirty="0"/>
              <a:t> </a:t>
            </a:r>
            <a:r>
              <a:rPr kumimoji="1" lang="en-US" altLang="ja-JP" sz="1200" b="1" dirty="0"/>
              <a:t>KAMIOKA, </a:t>
            </a:r>
          </a:p>
          <a:p>
            <a:r>
              <a:rPr kumimoji="1" lang="en-US" altLang="ja-JP" sz="1200" b="1" dirty="0">
                <a:solidFill>
                  <a:srgbClr val="00B050"/>
                </a:solidFill>
              </a:rPr>
              <a:t>WADA, SAITO, SAKASHITA, TSUKIHANA</a:t>
            </a:r>
            <a:endParaRPr kumimoji="1" lang="ja-JP" altLang="en-US" sz="1200" b="1" dirty="0">
              <a:solidFill>
                <a:srgbClr val="00B050"/>
              </a:solidFill>
            </a:endParaRPr>
          </a:p>
        </p:txBody>
      </p:sp>
      <p:sp>
        <p:nvSpPr>
          <p:cNvPr id="7236" name="テキスト ボックス 7235">
            <a:extLst>
              <a:ext uri="{FF2B5EF4-FFF2-40B4-BE49-F238E27FC236}">
                <a16:creationId xmlns:a16="http://schemas.microsoft.com/office/drawing/2014/main" id="{C79772BB-7E2A-81DC-9E4A-9FADEF67EDB4}"/>
              </a:ext>
            </a:extLst>
          </p:cNvPr>
          <p:cNvSpPr txBox="1"/>
          <p:nvPr/>
        </p:nvSpPr>
        <p:spPr>
          <a:xfrm>
            <a:off x="11064552" y="1628800"/>
            <a:ext cx="836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KIMURA</a:t>
            </a:r>
            <a:endParaRPr kumimoji="1" lang="ja-JP" altLang="en-US" sz="1200" b="1" dirty="0"/>
          </a:p>
        </p:txBody>
      </p:sp>
      <p:sp>
        <p:nvSpPr>
          <p:cNvPr id="7237" name="テキスト ボックス 7236">
            <a:extLst>
              <a:ext uri="{FF2B5EF4-FFF2-40B4-BE49-F238E27FC236}">
                <a16:creationId xmlns:a16="http://schemas.microsoft.com/office/drawing/2014/main" id="{9745A32B-F5C0-D6C2-356B-C77A03267003}"/>
              </a:ext>
            </a:extLst>
          </p:cNvPr>
          <p:cNvSpPr txBox="1"/>
          <p:nvPr/>
        </p:nvSpPr>
        <p:spPr>
          <a:xfrm>
            <a:off x="8006049" y="2475885"/>
            <a:ext cx="190637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1200" b="1" dirty="0">
                <a:ea typeface="游ゴシック"/>
              </a:rPr>
              <a:t>OTANI, FUTATSUKAWA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7239" name="テキスト ボックス 7238">
            <a:extLst>
              <a:ext uri="{FF2B5EF4-FFF2-40B4-BE49-F238E27FC236}">
                <a16:creationId xmlns:a16="http://schemas.microsoft.com/office/drawing/2014/main" id="{0B1EDCF2-468D-AC08-E244-174F719F7FE4}"/>
              </a:ext>
            </a:extLst>
          </p:cNvPr>
          <p:cNvSpPr txBox="1"/>
          <p:nvPr/>
        </p:nvSpPr>
        <p:spPr>
          <a:xfrm>
            <a:off x="7331771" y="3102701"/>
            <a:ext cx="2019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7030A0"/>
                </a:solidFill>
              </a:rPr>
              <a:t>TAKAYANAGI, FUWA</a:t>
            </a:r>
            <a:endParaRPr kumimoji="1" lang="ja-JP" altLang="en-US" sz="1200" b="1" dirty="0">
              <a:solidFill>
                <a:srgbClr val="7030A0"/>
              </a:solidFill>
            </a:endParaRPr>
          </a:p>
        </p:txBody>
      </p:sp>
      <p:cxnSp>
        <p:nvCxnSpPr>
          <p:cNvPr id="7240" name="直線コネクタ 7239">
            <a:extLst>
              <a:ext uri="{FF2B5EF4-FFF2-40B4-BE49-F238E27FC236}">
                <a16:creationId xmlns:a16="http://schemas.microsoft.com/office/drawing/2014/main" id="{9D4D0EE4-053A-21E7-892B-81D6AA2AEEFC}"/>
              </a:ext>
            </a:extLst>
          </p:cNvPr>
          <p:cNvCxnSpPr>
            <a:cxnSpLocks/>
          </p:cNvCxnSpPr>
          <p:nvPr/>
        </p:nvCxnSpPr>
        <p:spPr>
          <a:xfrm>
            <a:off x="5873615" y="3248323"/>
            <a:ext cx="44124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41" name="テキスト ボックス 7240">
            <a:extLst>
              <a:ext uri="{FF2B5EF4-FFF2-40B4-BE49-F238E27FC236}">
                <a16:creationId xmlns:a16="http://schemas.microsoft.com/office/drawing/2014/main" id="{875A6A82-4C47-2C01-54E4-EAD8ACBED2D0}"/>
              </a:ext>
            </a:extLst>
          </p:cNvPr>
          <p:cNvSpPr txBox="1"/>
          <p:nvPr/>
        </p:nvSpPr>
        <p:spPr>
          <a:xfrm>
            <a:off x="5390045" y="4208331"/>
            <a:ext cx="1282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NAGATANI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7242" name="テキスト ボックス 7241">
            <a:extLst>
              <a:ext uri="{FF2B5EF4-FFF2-40B4-BE49-F238E27FC236}">
                <a16:creationId xmlns:a16="http://schemas.microsoft.com/office/drawing/2014/main" id="{9D1AE9D4-C048-4952-5BBA-24E53C3CF097}"/>
              </a:ext>
            </a:extLst>
          </p:cNvPr>
          <p:cNvSpPr txBox="1"/>
          <p:nvPr/>
        </p:nvSpPr>
        <p:spPr>
          <a:xfrm>
            <a:off x="7758990" y="4999685"/>
            <a:ext cx="241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00B050"/>
                </a:solidFill>
              </a:rPr>
              <a:t>OKUNO, NAKAZAWA, MIYAKE</a:t>
            </a:r>
            <a:endParaRPr kumimoji="1" lang="ja-JP" altLang="en-US" sz="1200" b="1" dirty="0">
              <a:solidFill>
                <a:srgbClr val="00B0F0"/>
              </a:solidFill>
            </a:endParaRPr>
          </a:p>
        </p:txBody>
      </p:sp>
      <p:sp>
        <p:nvSpPr>
          <p:cNvPr id="7243" name="テキスト ボックス 7242">
            <a:extLst>
              <a:ext uri="{FF2B5EF4-FFF2-40B4-BE49-F238E27FC236}">
                <a16:creationId xmlns:a16="http://schemas.microsoft.com/office/drawing/2014/main" id="{57018392-41A2-821E-7D00-727D71636F06}"/>
              </a:ext>
            </a:extLst>
          </p:cNvPr>
          <p:cNvSpPr txBox="1"/>
          <p:nvPr/>
        </p:nvSpPr>
        <p:spPr>
          <a:xfrm>
            <a:off x="3457362" y="5987792"/>
            <a:ext cx="2136290" cy="338554"/>
          </a:xfrm>
          <a:prstGeom prst="rect">
            <a:avLst/>
          </a:prstGeom>
          <a:solidFill>
            <a:schemeClr val="bg1">
              <a:alpha val="76881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Fusion and Verification</a:t>
            </a:r>
            <a:endParaRPr kumimoji="1" lang="ja-JP" altLang="en-US" sz="1600" b="1" dirty="0"/>
          </a:p>
        </p:txBody>
      </p:sp>
      <p:cxnSp>
        <p:nvCxnSpPr>
          <p:cNvPr id="7244" name="直線コネクタ 7243">
            <a:extLst>
              <a:ext uri="{FF2B5EF4-FFF2-40B4-BE49-F238E27FC236}">
                <a16:creationId xmlns:a16="http://schemas.microsoft.com/office/drawing/2014/main" id="{F6A33705-9587-06CF-0B9C-7DF46BD5EB58}"/>
              </a:ext>
            </a:extLst>
          </p:cNvPr>
          <p:cNvCxnSpPr>
            <a:cxnSpLocks/>
          </p:cNvCxnSpPr>
          <p:nvPr/>
        </p:nvCxnSpPr>
        <p:spPr>
          <a:xfrm>
            <a:off x="2449919" y="2951205"/>
            <a:ext cx="0" cy="320406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45" name="テキスト ボックス 7244">
            <a:extLst>
              <a:ext uri="{FF2B5EF4-FFF2-40B4-BE49-F238E27FC236}">
                <a16:creationId xmlns:a16="http://schemas.microsoft.com/office/drawing/2014/main" id="{148FEB87-611E-EE7F-32BE-447578E7E9F1}"/>
              </a:ext>
            </a:extLst>
          </p:cNvPr>
          <p:cNvSpPr txBox="1"/>
          <p:nvPr/>
        </p:nvSpPr>
        <p:spPr>
          <a:xfrm>
            <a:off x="110972" y="5664150"/>
            <a:ext cx="2234632" cy="107721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Cooperating Institutions</a:t>
            </a:r>
          </a:p>
          <a:p>
            <a:r>
              <a:rPr kumimoji="1" lang="en-US" altLang="ja-JP" sz="1600" b="1" dirty="0">
                <a:solidFill>
                  <a:srgbClr val="00B0F0"/>
                </a:solidFill>
              </a:rPr>
              <a:t>   Osaka Univ., RCNP</a:t>
            </a:r>
          </a:p>
          <a:p>
            <a:pPr marL="127000" lvl="1"/>
            <a:r>
              <a:rPr kumimoji="1" lang="en-US" altLang="ja-JP" sz="1600" b="1" dirty="0">
                <a:solidFill>
                  <a:srgbClr val="00B0F0"/>
                </a:solidFill>
              </a:rPr>
              <a:t>Kyoto Univ.</a:t>
            </a:r>
          </a:p>
          <a:p>
            <a:pPr marL="127000" lvl="1"/>
            <a:r>
              <a:rPr kumimoji="1" lang="en-US" altLang="ja-JP" sz="1600" b="1" dirty="0" err="1">
                <a:solidFill>
                  <a:srgbClr val="00B0F0"/>
                </a:solidFill>
              </a:rPr>
              <a:t>Unibv</a:t>
            </a:r>
            <a:r>
              <a:rPr kumimoji="1" lang="en-US" altLang="ja-JP" sz="1600" b="1" dirty="0">
                <a:solidFill>
                  <a:srgbClr val="00B0F0"/>
                </a:solidFill>
              </a:rPr>
              <a:t>. of Tokyo, CNS</a:t>
            </a:r>
            <a:endParaRPr kumimoji="1" lang="ja-JP" altLang="en-US" sz="1600" b="1" dirty="0">
              <a:solidFill>
                <a:srgbClr val="00B0F0"/>
              </a:solidFill>
            </a:endParaRPr>
          </a:p>
        </p:txBody>
      </p:sp>
      <p:sp>
        <p:nvSpPr>
          <p:cNvPr id="7246" name="テキスト ボックス 7245">
            <a:extLst>
              <a:ext uri="{FF2B5EF4-FFF2-40B4-BE49-F238E27FC236}">
                <a16:creationId xmlns:a16="http://schemas.microsoft.com/office/drawing/2014/main" id="{9034EEBD-FF93-8129-67AA-8F1D86D39745}"/>
              </a:ext>
            </a:extLst>
          </p:cNvPr>
          <p:cNvSpPr txBox="1"/>
          <p:nvPr/>
        </p:nvSpPr>
        <p:spPr>
          <a:xfrm>
            <a:off x="3546058" y="6341672"/>
            <a:ext cx="264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SHIMOMURA (P.I.),</a:t>
            </a:r>
            <a:r>
              <a:rPr kumimoji="1" lang="ja-JP" altLang="en-US" sz="1200" b="1" dirty="0"/>
              <a:t> </a:t>
            </a:r>
            <a:r>
              <a:rPr kumimoji="1" lang="en-US" altLang="ja-JP" sz="1200" b="1" dirty="0"/>
              <a:t>KAWAMURA, YAMAZAKI, MIBE, FUJII</a:t>
            </a:r>
            <a:endParaRPr kumimoji="1" lang="ja-JP" altLang="en-US" sz="1200" b="1" dirty="0"/>
          </a:p>
        </p:txBody>
      </p:sp>
      <p:sp>
        <p:nvSpPr>
          <p:cNvPr id="7247" name="テキスト ボックス 7246">
            <a:extLst>
              <a:ext uri="{FF2B5EF4-FFF2-40B4-BE49-F238E27FC236}">
                <a16:creationId xmlns:a16="http://schemas.microsoft.com/office/drawing/2014/main" id="{03A0BADD-A963-1811-0F06-8B32B819EDA0}"/>
              </a:ext>
            </a:extLst>
          </p:cNvPr>
          <p:cNvSpPr txBox="1"/>
          <p:nvPr/>
        </p:nvSpPr>
        <p:spPr>
          <a:xfrm>
            <a:off x="6733255" y="4968908"/>
            <a:ext cx="998671" cy="338554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Cyclotron</a:t>
            </a:r>
            <a:endParaRPr kumimoji="1" lang="ja-JP" altLang="en-US" sz="1600" b="1" dirty="0"/>
          </a:p>
        </p:txBody>
      </p:sp>
      <p:sp>
        <p:nvSpPr>
          <p:cNvPr id="7248" name="テキスト ボックス 7247">
            <a:extLst>
              <a:ext uri="{FF2B5EF4-FFF2-40B4-BE49-F238E27FC236}">
                <a16:creationId xmlns:a16="http://schemas.microsoft.com/office/drawing/2014/main" id="{BB922235-9F8B-63E9-C6C5-E0DD6EB3BC20}"/>
              </a:ext>
            </a:extLst>
          </p:cNvPr>
          <p:cNvSpPr txBox="1"/>
          <p:nvPr/>
        </p:nvSpPr>
        <p:spPr>
          <a:xfrm>
            <a:off x="6733255" y="5608117"/>
            <a:ext cx="659155" cy="338554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CARA</a:t>
            </a:r>
            <a:endParaRPr kumimoji="1" lang="ja-JP" altLang="en-US" sz="1600" b="1"/>
          </a:p>
        </p:txBody>
      </p:sp>
      <p:sp>
        <p:nvSpPr>
          <p:cNvPr id="7249" name="テキスト ボックス 7248">
            <a:extLst>
              <a:ext uri="{FF2B5EF4-FFF2-40B4-BE49-F238E27FC236}">
                <a16:creationId xmlns:a16="http://schemas.microsoft.com/office/drawing/2014/main" id="{0D0596E7-6654-DCEF-6634-E58D0D2C62AC}"/>
              </a:ext>
            </a:extLst>
          </p:cNvPr>
          <p:cNvSpPr txBox="1"/>
          <p:nvPr/>
        </p:nvSpPr>
        <p:spPr>
          <a:xfrm>
            <a:off x="6733255" y="6234720"/>
            <a:ext cx="734496" cy="338554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MERIT</a:t>
            </a:r>
            <a:endParaRPr kumimoji="1" lang="ja-JP" altLang="en-US" sz="1600" b="1"/>
          </a:p>
        </p:txBody>
      </p:sp>
      <p:cxnSp>
        <p:nvCxnSpPr>
          <p:cNvPr id="7250" name="直線コネクタ 7249">
            <a:extLst>
              <a:ext uri="{FF2B5EF4-FFF2-40B4-BE49-F238E27FC236}">
                <a16:creationId xmlns:a16="http://schemas.microsoft.com/office/drawing/2014/main" id="{A4DEA535-25B8-CAF9-1934-F922139EB3D4}"/>
              </a:ext>
            </a:extLst>
          </p:cNvPr>
          <p:cNvCxnSpPr>
            <a:cxnSpLocks/>
            <a:endCxn id="7247" idx="1"/>
          </p:cNvCxnSpPr>
          <p:nvPr/>
        </p:nvCxnSpPr>
        <p:spPr>
          <a:xfrm>
            <a:off x="5929975" y="5138185"/>
            <a:ext cx="80328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51" name="カギ線コネクタ 25">
            <a:extLst>
              <a:ext uri="{FF2B5EF4-FFF2-40B4-BE49-F238E27FC236}">
                <a16:creationId xmlns:a16="http://schemas.microsoft.com/office/drawing/2014/main" id="{61B020E8-4623-67B4-A963-A826D94F4DF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71409" y="5565654"/>
            <a:ext cx="1282449" cy="441239"/>
          </a:xfrm>
          <a:prstGeom prst="bentConnector3">
            <a:avLst>
              <a:gd name="adj1" fmla="val 97804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52" name="直線コネクタ 7251">
            <a:extLst>
              <a:ext uri="{FF2B5EF4-FFF2-40B4-BE49-F238E27FC236}">
                <a16:creationId xmlns:a16="http://schemas.microsoft.com/office/drawing/2014/main" id="{4D188DED-EB98-0989-6B2A-9CE1FB7309B9}"/>
              </a:ext>
            </a:extLst>
          </p:cNvPr>
          <p:cNvCxnSpPr>
            <a:cxnSpLocks/>
          </p:cNvCxnSpPr>
          <p:nvPr/>
        </p:nvCxnSpPr>
        <p:spPr>
          <a:xfrm>
            <a:off x="6292012" y="5775873"/>
            <a:ext cx="44124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53" name="テキスト ボックス 7252">
            <a:extLst>
              <a:ext uri="{FF2B5EF4-FFF2-40B4-BE49-F238E27FC236}">
                <a16:creationId xmlns:a16="http://schemas.microsoft.com/office/drawing/2014/main" id="{32A2310A-9A46-A403-DF2B-5A8C3040887C}"/>
              </a:ext>
            </a:extLst>
          </p:cNvPr>
          <p:cNvSpPr txBox="1"/>
          <p:nvPr/>
        </p:nvSpPr>
        <p:spPr>
          <a:xfrm>
            <a:off x="7408811" y="5658531"/>
            <a:ext cx="3871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00B050"/>
                </a:solidFill>
              </a:rPr>
              <a:t>OKUNO,</a:t>
            </a:r>
            <a:r>
              <a:rPr kumimoji="1" lang="ja-JP" altLang="en-US" sz="1200" b="1" dirty="0">
                <a:solidFill>
                  <a:srgbClr val="00B0F0"/>
                </a:solidFill>
              </a:rPr>
              <a:t> </a:t>
            </a:r>
            <a:r>
              <a:rPr kumimoji="1" lang="en-US" altLang="ja-JP" sz="1200" b="1" dirty="0">
                <a:solidFill>
                  <a:srgbClr val="00B0F0"/>
                </a:solidFill>
              </a:rPr>
              <a:t>KANDA, KAMAKURA</a:t>
            </a:r>
            <a:endParaRPr kumimoji="1" lang="ja-JP" altLang="en-US" sz="1200" b="1" dirty="0">
              <a:solidFill>
                <a:srgbClr val="00B0F0"/>
              </a:solidFill>
            </a:endParaRPr>
          </a:p>
        </p:txBody>
      </p:sp>
      <p:sp>
        <p:nvSpPr>
          <p:cNvPr id="7254" name="テキスト ボックス 7253">
            <a:extLst>
              <a:ext uri="{FF2B5EF4-FFF2-40B4-BE49-F238E27FC236}">
                <a16:creationId xmlns:a16="http://schemas.microsoft.com/office/drawing/2014/main" id="{AEB512B5-37C9-3F77-E74F-B326A5FC10E1}"/>
              </a:ext>
            </a:extLst>
          </p:cNvPr>
          <p:cNvSpPr txBox="1"/>
          <p:nvPr/>
        </p:nvSpPr>
        <p:spPr>
          <a:xfrm>
            <a:off x="7469407" y="6253696"/>
            <a:ext cx="3871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00B050"/>
                </a:solidFill>
              </a:rPr>
              <a:t>OKUNO,</a:t>
            </a:r>
            <a:r>
              <a:rPr kumimoji="1" lang="ja-JP" altLang="en-US" sz="1200" b="1" dirty="0">
                <a:solidFill>
                  <a:srgbClr val="00B0F0"/>
                </a:solidFill>
              </a:rPr>
              <a:t> </a:t>
            </a:r>
            <a:r>
              <a:rPr kumimoji="1" lang="en-US" altLang="ja-JP" sz="1200" b="1" dirty="0">
                <a:solidFill>
                  <a:srgbClr val="00B0F0"/>
                </a:solidFill>
              </a:rPr>
              <a:t>MORI, ISHI</a:t>
            </a:r>
            <a:endParaRPr kumimoji="1" lang="ja-JP" altLang="en-US" sz="1200" b="1" dirty="0">
              <a:solidFill>
                <a:srgbClr val="00B0F0"/>
              </a:solidFill>
            </a:endParaRPr>
          </a:p>
        </p:txBody>
      </p:sp>
      <p:sp>
        <p:nvSpPr>
          <p:cNvPr id="7255" name="テキスト ボックス 7254">
            <a:extLst>
              <a:ext uri="{FF2B5EF4-FFF2-40B4-BE49-F238E27FC236}">
                <a16:creationId xmlns:a16="http://schemas.microsoft.com/office/drawing/2014/main" id="{65A04088-1ADC-C56D-112F-808C0913DD9D}"/>
              </a:ext>
            </a:extLst>
          </p:cNvPr>
          <p:cNvSpPr txBox="1"/>
          <p:nvPr/>
        </p:nvSpPr>
        <p:spPr>
          <a:xfrm>
            <a:off x="9010075" y="1599448"/>
            <a:ext cx="2020297" cy="338554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Extraction Equipment</a:t>
            </a:r>
            <a:endParaRPr kumimoji="1" lang="ja-JP" altLang="en-US" sz="1600" b="1" dirty="0"/>
          </a:p>
        </p:txBody>
      </p:sp>
      <p:sp>
        <p:nvSpPr>
          <p:cNvPr id="7256" name="テキスト ボックス 7255">
            <a:extLst>
              <a:ext uri="{FF2B5EF4-FFF2-40B4-BE49-F238E27FC236}">
                <a16:creationId xmlns:a16="http://schemas.microsoft.com/office/drawing/2014/main" id="{771D9A48-F713-6747-093D-02CDC85D69B0}"/>
              </a:ext>
            </a:extLst>
          </p:cNvPr>
          <p:cNvSpPr txBox="1"/>
          <p:nvPr/>
        </p:nvSpPr>
        <p:spPr>
          <a:xfrm>
            <a:off x="9010075" y="2062665"/>
            <a:ext cx="1708160" cy="338554"/>
          </a:xfrm>
          <a:prstGeom prst="rect">
            <a:avLst/>
          </a:prstGeom>
          <a:solidFill>
            <a:schemeClr val="bg1">
              <a:alpha val="76961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Feedback systems</a:t>
            </a:r>
            <a:endParaRPr kumimoji="1" lang="ja-JP" altLang="en-US" sz="1600" b="1" dirty="0"/>
          </a:p>
        </p:txBody>
      </p:sp>
      <p:sp>
        <p:nvSpPr>
          <p:cNvPr id="7257" name="テキスト ボックス 7256">
            <a:extLst>
              <a:ext uri="{FF2B5EF4-FFF2-40B4-BE49-F238E27FC236}">
                <a16:creationId xmlns:a16="http://schemas.microsoft.com/office/drawing/2014/main" id="{244F95C2-219A-7458-CFBF-4B51FE871425}"/>
              </a:ext>
            </a:extLst>
          </p:cNvPr>
          <p:cNvSpPr txBox="1"/>
          <p:nvPr/>
        </p:nvSpPr>
        <p:spPr>
          <a:xfrm>
            <a:off x="10776520" y="2093442"/>
            <a:ext cx="1305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0070C0"/>
                </a:solidFill>
              </a:rPr>
              <a:t>IIJIMA, SUZUKI</a:t>
            </a:r>
            <a:endParaRPr kumimoji="1" lang="ja-JP" altLang="en-US" sz="1200" b="1" dirty="0"/>
          </a:p>
        </p:txBody>
      </p:sp>
      <p:cxnSp>
        <p:nvCxnSpPr>
          <p:cNvPr id="7258" name="直線コネクタ 7257">
            <a:extLst>
              <a:ext uri="{FF2B5EF4-FFF2-40B4-BE49-F238E27FC236}">
                <a16:creationId xmlns:a16="http://schemas.microsoft.com/office/drawing/2014/main" id="{B35350E8-D3ED-6424-A551-E4D254B751A8}"/>
              </a:ext>
            </a:extLst>
          </p:cNvPr>
          <p:cNvCxnSpPr>
            <a:cxnSpLocks/>
            <a:endCxn id="7255" idx="1"/>
          </p:cNvCxnSpPr>
          <p:nvPr/>
        </p:nvCxnSpPr>
        <p:spPr>
          <a:xfrm>
            <a:off x="8739656" y="1768725"/>
            <a:ext cx="27041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59" name="直線コネクタ 7258">
            <a:extLst>
              <a:ext uri="{FF2B5EF4-FFF2-40B4-BE49-F238E27FC236}">
                <a16:creationId xmlns:a16="http://schemas.microsoft.com/office/drawing/2014/main" id="{B92B5720-7D83-D61C-D2E9-8298632AEE5A}"/>
              </a:ext>
            </a:extLst>
          </p:cNvPr>
          <p:cNvCxnSpPr>
            <a:cxnSpLocks/>
          </p:cNvCxnSpPr>
          <p:nvPr/>
        </p:nvCxnSpPr>
        <p:spPr>
          <a:xfrm>
            <a:off x="8867864" y="2252394"/>
            <a:ext cx="13942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60" name="直線コネクタ 7259">
            <a:extLst>
              <a:ext uri="{FF2B5EF4-FFF2-40B4-BE49-F238E27FC236}">
                <a16:creationId xmlns:a16="http://schemas.microsoft.com/office/drawing/2014/main" id="{5B38B84F-DD7E-1F26-31D3-B8C598387201}"/>
              </a:ext>
            </a:extLst>
          </p:cNvPr>
          <p:cNvCxnSpPr>
            <a:cxnSpLocks/>
          </p:cNvCxnSpPr>
          <p:nvPr/>
        </p:nvCxnSpPr>
        <p:spPr>
          <a:xfrm>
            <a:off x="8881819" y="1768725"/>
            <a:ext cx="0" cy="47303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61" name="テキスト ボックス 7260">
            <a:extLst>
              <a:ext uri="{FF2B5EF4-FFF2-40B4-BE49-F238E27FC236}">
                <a16:creationId xmlns:a16="http://schemas.microsoft.com/office/drawing/2014/main" id="{ED9EDD11-9397-6F28-4C40-9A8B12019FFD}"/>
              </a:ext>
            </a:extLst>
          </p:cNvPr>
          <p:cNvSpPr txBox="1"/>
          <p:nvPr/>
        </p:nvSpPr>
        <p:spPr>
          <a:xfrm>
            <a:off x="3235912" y="646977"/>
            <a:ext cx="21611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Research and Development Item 1</a:t>
            </a:r>
            <a:endParaRPr kumimoji="1" lang="ja-JP" altLang="en-US" sz="1100" dirty="0"/>
          </a:p>
        </p:txBody>
      </p:sp>
      <p:sp>
        <p:nvSpPr>
          <p:cNvPr id="7262" name="テキスト ボックス 7261">
            <a:extLst>
              <a:ext uri="{FF2B5EF4-FFF2-40B4-BE49-F238E27FC236}">
                <a16:creationId xmlns:a16="http://schemas.microsoft.com/office/drawing/2014/main" id="{0BF09BC0-EB4F-5EBC-BA43-8567F3312920}"/>
              </a:ext>
            </a:extLst>
          </p:cNvPr>
          <p:cNvSpPr txBox="1"/>
          <p:nvPr/>
        </p:nvSpPr>
        <p:spPr>
          <a:xfrm>
            <a:off x="3235912" y="2163879"/>
            <a:ext cx="21611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Research and Development Item</a:t>
            </a:r>
            <a:r>
              <a:rPr kumimoji="1" lang="ja-JP" altLang="en-US" sz="1100" dirty="0"/>
              <a:t> </a:t>
            </a:r>
            <a:r>
              <a:rPr kumimoji="1" lang="en-US" altLang="ja-JP" sz="1100" dirty="0"/>
              <a:t>2</a:t>
            </a:r>
          </a:p>
        </p:txBody>
      </p:sp>
      <p:sp>
        <p:nvSpPr>
          <p:cNvPr id="7263" name="テキスト ボックス 7262">
            <a:extLst>
              <a:ext uri="{FF2B5EF4-FFF2-40B4-BE49-F238E27FC236}">
                <a16:creationId xmlns:a16="http://schemas.microsoft.com/office/drawing/2014/main" id="{4858DB9D-F468-A569-5576-EA8ED432FCB1}"/>
              </a:ext>
            </a:extLst>
          </p:cNvPr>
          <p:cNvSpPr txBox="1"/>
          <p:nvPr/>
        </p:nvSpPr>
        <p:spPr>
          <a:xfrm>
            <a:off x="3235912" y="3933056"/>
            <a:ext cx="21611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Research and Development Item 3</a:t>
            </a:r>
            <a:endParaRPr kumimoji="1" lang="ja-JP" altLang="en-US" sz="1100" dirty="0"/>
          </a:p>
        </p:txBody>
      </p:sp>
      <p:sp>
        <p:nvSpPr>
          <p:cNvPr id="7264" name="テキスト ボックス 7263">
            <a:extLst>
              <a:ext uri="{FF2B5EF4-FFF2-40B4-BE49-F238E27FC236}">
                <a16:creationId xmlns:a16="http://schemas.microsoft.com/office/drawing/2014/main" id="{F2B57254-30EE-84CC-1EED-818D2A54E4FA}"/>
              </a:ext>
            </a:extLst>
          </p:cNvPr>
          <p:cNvSpPr txBox="1"/>
          <p:nvPr/>
        </p:nvSpPr>
        <p:spPr>
          <a:xfrm>
            <a:off x="3235912" y="4725144"/>
            <a:ext cx="21611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Research and Development Item 4</a:t>
            </a:r>
            <a:endParaRPr kumimoji="1" lang="ja-JP" altLang="en-US" sz="1100" dirty="0"/>
          </a:p>
        </p:txBody>
      </p:sp>
      <p:sp>
        <p:nvSpPr>
          <p:cNvPr id="7265" name="テキスト ボックス 7264">
            <a:extLst>
              <a:ext uri="{FF2B5EF4-FFF2-40B4-BE49-F238E27FC236}">
                <a16:creationId xmlns:a16="http://schemas.microsoft.com/office/drawing/2014/main" id="{BF7006E1-0C96-7678-8635-E91E60D28E87}"/>
              </a:ext>
            </a:extLst>
          </p:cNvPr>
          <p:cNvSpPr txBox="1"/>
          <p:nvPr/>
        </p:nvSpPr>
        <p:spPr>
          <a:xfrm>
            <a:off x="3238224" y="5733256"/>
            <a:ext cx="21611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Research and Development Item 5</a:t>
            </a:r>
            <a:endParaRPr kumimoji="1" lang="ja-JP" altLang="en-US" sz="1100" dirty="0"/>
          </a:p>
        </p:txBody>
      </p:sp>
      <p:cxnSp>
        <p:nvCxnSpPr>
          <p:cNvPr id="7266" name="直線コネクタ 7265">
            <a:extLst>
              <a:ext uri="{FF2B5EF4-FFF2-40B4-BE49-F238E27FC236}">
                <a16:creationId xmlns:a16="http://schemas.microsoft.com/office/drawing/2014/main" id="{300FD8B0-6A57-1DF0-54C7-482030C99091}"/>
              </a:ext>
            </a:extLst>
          </p:cNvPr>
          <p:cNvCxnSpPr>
            <a:cxnSpLocks/>
          </p:cNvCxnSpPr>
          <p:nvPr/>
        </p:nvCxnSpPr>
        <p:spPr>
          <a:xfrm flipV="1">
            <a:off x="2447020" y="6155265"/>
            <a:ext cx="1008030" cy="18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67" name="テキスト ボックス 7266">
            <a:extLst>
              <a:ext uri="{FF2B5EF4-FFF2-40B4-BE49-F238E27FC236}">
                <a16:creationId xmlns:a16="http://schemas.microsoft.com/office/drawing/2014/main" id="{68E7E18F-A48D-01F5-994D-BBFE255EFFC0}"/>
              </a:ext>
            </a:extLst>
          </p:cNvPr>
          <p:cNvSpPr txBox="1"/>
          <p:nvPr/>
        </p:nvSpPr>
        <p:spPr>
          <a:xfrm>
            <a:off x="8400256" y="3741324"/>
            <a:ext cx="1570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>
                <a:solidFill>
                  <a:srgbClr val="0070C0"/>
                </a:solidFill>
              </a:rPr>
              <a:t>IIJIMA, INAMI</a:t>
            </a:r>
            <a:endParaRPr kumimoji="1"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50138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A2E251-7564-BCB4-512F-3CF2FC5E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90A525-7DE9-DDFC-354E-A858D04C7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International Collaboration</a:t>
            </a:r>
          </a:p>
          <a:p>
            <a:r>
              <a:rPr kumimoji="1" lang="en-US" altLang="ja-JP" dirty="0"/>
              <a:t>Domestic Collaboration</a:t>
            </a:r>
          </a:p>
          <a:p>
            <a:r>
              <a:rPr lang="en-US" altLang="ja-JP" dirty="0"/>
              <a:t>Integration Research of Humanities and Sciences</a:t>
            </a:r>
          </a:p>
          <a:p>
            <a:r>
              <a:rPr kumimoji="1" lang="en-US" altLang="ja-JP" dirty="0"/>
              <a:t>K program</a:t>
            </a:r>
          </a:p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C8E1AE-1D44-3ECE-FBC2-AE60F43A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390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7AA83-D845-3718-B674-899E30B99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19A0AC0-DCB8-428B-7A8C-57E4855F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54E82B2-5279-7D5B-5528-2B786AA98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592267"/>
            <a:ext cx="2743200" cy="365125"/>
          </a:xfrm>
        </p:spPr>
        <p:txBody>
          <a:bodyPr/>
          <a:lstStyle/>
          <a:p>
            <a:r>
              <a:rPr kumimoji="1" lang="en-US" altLang="ja-JP"/>
              <a:t>9–12 Jan 2025 at CSNS</a:t>
            </a:r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2F279AE-B37E-2428-098E-CA1E9ED14D36}"/>
              </a:ext>
            </a:extLst>
          </p:cNvPr>
          <p:cNvSpPr txBox="1">
            <a:spLocks/>
          </p:cNvSpPr>
          <p:nvPr/>
        </p:nvSpPr>
        <p:spPr>
          <a:xfrm>
            <a:off x="609600" y="31751"/>
            <a:ext cx="10972800" cy="7660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/>
              <a:t>Features of the Pulsed and Continuous Wave</a:t>
            </a:r>
            <a:endParaRPr lang="ja-JP" altLang="en-US" b="1" dirty="0"/>
          </a:p>
        </p:txBody>
      </p:sp>
      <p:grpSp>
        <p:nvGrpSpPr>
          <p:cNvPr id="5" name="図形グループ 65">
            <a:extLst>
              <a:ext uri="{FF2B5EF4-FFF2-40B4-BE49-F238E27FC236}">
                <a16:creationId xmlns:a16="http://schemas.microsoft.com/office/drawing/2014/main" id="{BA237861-B54C-3ECD-9CFF-E4445939DB39}"/>
              </a:ext>
            </a:extLst>
          </p:cNvPr>
          <p:cNvGrpSpPr/>
          <p:nvPr/>
        </p:nvGrpSpPr>
        <p:grpSpPr>
          <a:xfrm>
            <a:off x="637159" y="862165"/>
            <a:ext cx="5030529" cy="2355407"/>
            <a:chOff x="4337" y="524136"/>
            <a:chExt cx="6348246" cy="3034487"/>
          </a:xfrm>
        </p:grpSpPr>
        <p:sp>
          <p:nvSpPr>
            <p:cNvPr id="6" name="フリーフォーム 7">
              <a:extLst>
                <a:ext uri="{FF2B5EF4-FFF2-40B4-BE49-F238E27FC236}">
                  <a16:creationId xmlns:a16="http://schemas.microsoft.com/office/drawing/2014/main" id="{DE846623-D08A-2544-67D9-1E9287BB7C9B}"/>
                </a:ext>
              </a:extLst>
            </p:cNvPr>
            <p:cNvSpPr/>
            <p:nvPr/>
          </p:nvSpPr>
          <p:spPr>
            <a:xfrm>
              <a:off x="1592063" y="938614"/>
              <a:ext cx="4233226" cy="1325146"/>
            </a:xfrm>
            <a:custGeom>
              <a:avLst/>
              <a:gdLst>
                <a:gd name="connsiteX0" fmla="*/ 0 w 4224024"/>
                <a:gd name="connsiteY0" fmla="*/ 1058279 h 1325145"/>
                <a:gd name="connsiteX1" fmla="*/ 515349 w 4224024"/>
                <a:gd name="connsiteY1" fmla="*/ 1067481 h 1325145"/>
                <a:gd name="connsiteX2" fmla="*/ 736213 w 4224024"/>
                <a:gd name="connsiteY2" fmla="*/ 17 h 1325145"/>
                <a:gd name="connsiteX3" fmla="*/ 1030698 w 4224024"/>
                <a:gd name="connsiteY3" fmla="*/ 1095088 h 1325145"/>
                <a:gd name="connsiteX4" fmla="*/ 1481629 w 4224024"/>
                <a:gd name="connsiteY4" fmla="*/ 1269931 h 1325145"/>
                <a:gd name="connsiteX5" fmla="*/ 4224024 w 4224024"/>
                <a:gd name="connsiteY5" fmla="*/ 1325145 h 1325145"/>
                <a:gd name="connsiteX6" fmla="*/ 4224024 w 4224024"/>
                <a:gd name="connsiteY6" fmla="*/ 1325145 h 1325145"/>
                <a:gd name="connsiteX7" fmla="*/ 4224024 w 4224024"/>
                <a:gd name="connsiteY7" fmla="*/ 1325145 h 1325145"/>
                <a:gd name="connsiteX0" fmla="*/ 0 w 4233226"/>
                <a:gd name="connsiteY0" fmla="*/ 1315944 h 1347320"/>
                <a:gd name="connsiteX1" fmla="*/ 524551 w 4233226"/>
                <a:gd name="connsiteY1" fmla="*/ 1067482 h 1347320"/>
                <a:gd name="connsiteX2" fmla="*/ 745415 w 4233226"/>
                <a:gd name="connsiteY2" fmla="*/ 18 h 1347320"/>
                <a:gd name="connsiteX3" fmla="*/ 1039900 w 4233226"/>
                <a:gd name="connsiteY3" fmla="*/ 1095089 h 1347320"/>
                <a:gd name="connsiteX4" fmla="*/ 1490831 w 4233226"/>
                <a:gd name="connsiteY4" fmla="*/ 1269932 h 1347320"/>
                <a:gd name="connsiteX5" fmla="*/ 4233226 w 4233226"/>
                <a:gd name="connsiteY5" fmla="*/ 1325146 h 1347320"/>
                <a:gd name="connsiteX6" fmla="*/ 4233226 w 4233226"/>
                <a:gd name="connsiteY6" fmla="*/ 1325146 h 1347320"/>
                <a:gd name="connsiteX7" fmla="*/ 4233226 w 4233226"/>
                <a:gd name="connsiteY7" fmla="*/ 1325146 h 1347320"/>
                <a:gd name="connsiteX0" fmla="*/ 0 w 4233226"/>
                <a:gd name="connsiteY0" fmla="*/ 1315944 h 1325146"/>
                <a:gd name="connsiteX1" fmla="*/ 524551 w 4233226"/>
                <a:gd name="connsiteY1" fmla="*/ 1067482 h 1325146"/>
                <a:gd name="connsiteX2" fmla="*/ 745415 w 4233226"/>
                <a:gd name="connsiteY2" fmla="*/ 18 h 1325146"/>
                <a:gd name="connsiteX3" fmla="*/ 1039900 w 4233226"/>
                <a:gd name="connsiteY3" fmla="*/ 1095089 h 1325146"/>
                <a:gd name="connsiteX4" fmla="*/ 1490831 w 4233226"/>
                <a:gd name="connsiteY4" fmla="*/ 1269932 h 1325146"/>
                <a:gd name="connsiteX5" fmla="*/ 4233226 w 4233226"/>
                <a:gd name="connsiteY5" fmla="*/ 1325146 h 1325146"/>
                <a:gd name="connsiteX6" fmla="*/ 4233226 w 4233226"/>
                <a:gd name="connsiteY6" fmla="*/ 1325146 h 1325146"/>
                <a:gd name="connsiteX7" fmla="*/ 4233226 w 4233226"/>
                <a:gd name="connsiteY7" fmla="*/ 1325146 h 1325146"/>
                <a:gd name="connsiteX0" fmla="*/ 0 w 4233226"/>
                <a:gd name="connsiteY0" fmla="*/ 1315977 h 1325179"/>
                <a:gd name="connsiteX1" fmla="*/ 524551 w 4233226"/>
                <a:gd name="connsiteY1" fmla="*/ 1067515 h 1325179"/>
                <a:gd name="connsiteX2" fmla="*/ 745415 w 4233226"/>
                <a:gd name="connsiteY2" fmla="*/ 51 h 1325179"/>
                <a:gd name="connsiteX3" fmla="*/ 920265 w 4233226"/>
                <a:gd name="connsiteY3" fmla="*/ 1113526 h 1325179"/>
                <a:gd name="connsiteX4" fmla="*/ 1490831 w 4233226"/>
                <a:gd name="connsiteY4" fmla="*/ 1269965 h 1325179"/>
                <a:gd name="connsiteX5" fmla="*/ 4233226 w 4233226"/>
                <a:gd name="connsiteY5" fmla="*/ 1325179 h 1325179"/>
                <a:gd name="connsiteX6" fmla="*/ 4233226 w 4233226"/>
                <a:gd name="connsiteY6" fmla="*/ 1325179 h 1325179"/>
                <a:gd name="connsiteX7" fmla="*/ 4233226 w 4233226"/>
                <a:gd name="connsiteY7" fmla="*/ 1325179 h 1325179"/>
                <a:gd name="connsiteX0" fmla="*/ 0 w 4233226"/>
                <a:gd name="connsiteY0" fmla="*/ 1315977 h 1325179"/>
                <a:gd name="connsiteX1" fmla="*/ 524551 w 4233226"/>
                <a:gd name="connsiteY1" fmla="*/ 1067515 h 1325179"/>
                <a:gd name="connsiteX2" fmla="*/ 745415 w 4233226"/>
                <a:gd name="connsiteY2" fmla="*/ 51 h 1325179"/>
                <a:gd name="connsiteX3" fmla="*/ 920265 w 4233226"/>
                <a:gd name="connsiteY3" fmla="*/ 1113526 h 1325179"/>
                <a:gd name="connsiteX4" fmla="*/ 1518439 w 4233226"/>
                <a:gd name="connsiteY4" fmla="*/ 1288370 h 1325179"/>
                <a:gd name="connsiteX5" fmla="*/ 4233226 w 4233226"/>
                <a:gd name="connsiteY5" fmla="*/ 1325179 h 1325179"/>
                <a:gd name="connsiteX6" fmla="*/ 4233226 w 4233226"/>
                <a:gd name="connsiteY6" fmla="*/ 1325179 h 1325179"/>
                <a:gd name="connsiteX7" fmla="*/ 4233226 w 4233226"/>
                <a:gd name="connsiteY7" fmla="*/ 1325179 h 1325179"/>
                <a:gd name="connsiteX0" fmla="*/ 0 w 4233226"/>
                <a:gd name="connsiteY0" fmla="*/ 1315929 h 1325131"/>
                <a:gd name="connsiteX1" fmla="*/ 524551 w 4233226"/>
                <a:gd name="connsiteY1" fmla="*/ 1067467 h 1325131"/>
                <a:gd name="connsiteX2" fmla="*/ 745415 w 4233226"/>
                <a:gd name="connsiteY2" fmla="*/ 3 h 1325131"/>
                <a:gd name="connsiteX3" fmla="*/ 1095116 w 4233226"/>
                <a:gd name="connsiteY3" fmla="*/ 1058264 h 1325131"/>
                <a:gd name="connsiteX4" fmla="*/ 1518439 w 4233226"/>
                <a:gd name="connsiteY4" fmla="*/ 1288322 h 1325131"/>
                <a:gd name="connsiteX5" fmla="*/ 4233226 w 4233226"/>
                <a:gd name="connsiteY5" fmla="*/ 1325131 h 1325131"/>
                <a:gd name="connsiteX6" fmla="*/ 4233226 w 4233226"/>
                <a:gd name="connsiteY6" fmla="*/ 1325131 h 1325131"/>
                <a:gd name="connsiteX7" fmla="*/ 4233226 w 4233226"/>
                <a:gd name="connsiteY7" fmla="*/ 1325131 h 1325131"/>
                <a:gd name="connsiteX0" fmla="*/ 0 w 4233226"/>
                <a:gd name="connsiteY0" fmla="*/ 1315929 h 1325131"/>
                <a:gd name="connsiteX1" fmla="*/ 460132 w 4233226"/>
                <a:gd name="connsiteY1" fmla="*/ 1067467 h 1325131"/>
                <a:gd name="connsiteX2" fmla="*/ 745415 w 4233226"/>
                <a:gd name="connsiteY2" fmla="*/ 3 h 1325131"/>
                <a:gd name="connsiteX3" fmla="*/ 1095116 w 4233226"/>
                <a:gd name="connsiteY3" fmla="*/ 1058264 h 1325131"/>
                <a:gd name="connsiteX4" fmla="*/ 1518439 w 4233226"/>
                <a:gd name="connsiteY4" fmla="*/ 1288322 h 1325131"/>
                <a:gd name="connsiteX5" fmla="*/ 4233226 w 4233226"/>
                <a:gd name="connsiteY5" fmla="*/ 1325131 h 1325131"/>
                <a:gd name="connsiteX6" fmla="*/ 4233226 w 4233226"/>
                <a:gd name="connsiteY6" fmla="*/ 1325131 h 1325131"/>
                <a:gd name="connsiteX7" fmla="*/ 4233226 w 4233226"/>
                <a:gd name="connsiteY7" fmla="*/ 1325131 h 1325131"/>
                <a:gd name="connsiteX0" fmla="*/ 0 w 4233226"/>
                <a:gd name="connsiteY0" fmla="*/ 1315929 h 1325131"/>
                <a:gd name="connsiteX1" fmla="*/ 460132 w 4233226"/>
                <a:gd name="connsiteY1" fmla="*/ 1067467 h 1325131"/>
                <a:gd name="connsiteX2" fmla="*/ 745415 w 4233226"/>
                <a:gd name="connsiteY2" fmla="*/ 3 h 1325131"/>
                <a:gd name="connsiteX3" fmla="*/ 1159535 w 4233226"/>
                <a:gd name="connsiteY3" fmla="*/ 1058264 h 1325131"/>
                <a:gd name="connsiteX4" fmla="*/ 1518439 w 4233226"/>
                <a:gd name="connsiteY4" fmla="*/ 1288322 h 1325131"/>
                <a:gd name="connsiteX5" fmla="*/ 4233226 w 4233226"/>
                <a:gd name="connsiteY5" fmla="*/ 1325131 h 1325131"/>
                <a:gd name="connsiteX6" fmla="*/ 4233226 w 4233226"/>
                <a:gd name="connsiteY6" fmla="*/ 1325131 h 1325131"/>
                <a:gd name="connsiteX7" fmla="*/ 4233226 w 4233226"/>
                <a:gd name="connsiteY7" fmla="*/ 1325131 h 1325131"/>
                <a:gd name="connsiteX0" fmla="*/ 0 w 4233226"/>
                <a:gd name="connsiteY0" fmla="*/ 1315929 h 1406923"/>
                <a:gd name="connsiteX1" fmla="*/ 460132 w 4233226"/>
                <a:gd name="connsiteY1" fmla="*/ 1067467 h 1406923"/>
                <a:gd name="connsiteX2" fmla="*/ 745415 w 4233226"/>
                <a:gd name="connsiteY2" fmla="*/ 3 h 1406923"/>
                <a:gd name="connsiteX3" fmla="*/ 1159535 w 4233226"/>
                <a:gd name="connsiteY3" fmla="*/ 1058264 h 1406923"/>
                <a:gd name="connsiteX4" fmla="*/ 1518439 w 4233226"/>
                <a:gd name="connsiteY4" fmla="*/ 1288322 h 1406923"/>
                <a:gd name="connsiteX5" fmla="*/ 4233226 w 4233226"/>
                <a:gd name="connsiteY5" fmla="*/ 1325131 h 1406923"/>
                <a:gd name="connsiteX6" fmla="*/ 4233226 w 4233226"/>
                <a:gd name="connsiteY6" fmla="*/ 1325131 h 1406923"/>
                <a:gd name="connsiteX7" fmla="*/ 4233226 w 4233226"/>
                <a:gd name="connsiteY7" fmla="*/ 1325131 h 1406923"/>
                <a:gd name="connsiteX0" fmla="*/ 0 w 4233226"/>
                <a:gd name="connsiteY0" fmla="*/ 1315944 h 1325146"/>
                <a:gd name="connsiteX1" fmla="*/ 460132 w 4233226"/>
                <a:gd name="connsiteY1" fmla="*/ 1067482 h 1325146"/>
                <a:gd name="connsiteX2" fmla="*/ 745415 w 4233226"/>
                <a:gd name="connsiteY2" fmla="*/ 18 h 1325146"/>
                <a:gd name="connsiteX3" fmla="*/ 1233156 w 4233226"/>
                <a:gd name="connsiteY3" fmla="*/ 1095088 h 1325146"/>
                <a:gd name="connsiteX4" fmla="*/ 1518439 w 4233226"/>
                <a:gd name="connsiteY4" fmla="*/ 1288337 h 1325146"/>
                <a:gd name="connsiteX5" fmla="*/ 4233226 w 4233226"/>
                <a:gd name="connsiteY5" fmla="*/ 1325146 h 1325146"/>
                <a:gd name="connsiteX6" fmla="*/ 4233226 w 4233226"/>
                <a:gd name="connsiteY6" fmla="*/ 1325146 h 1325146"/>
                <a:gd name="connsiteX7" fmla="*/ 4233226 w 4233226"/>
                <a:gd name="connsiteY7" fmla="*/ 1325146 h 1325146"/>
                <a:gd name="connsiteX0" fmla="*/ 0 w 4233226"/>
                <a:gd name="connsiteY0" fmla="*/ 1315944 h 1325146"/>
                <a:gd name="connsiteX1" fmla="*/ 460132 w 4233226"/>
                <a:gd name="connsiteY1" fmla="*/ 1067482 h 1325146"/>
                <a:gd name="connsiteX2" fmla="*/ 745415 w 4233226"/>
                <a:gd name="connsiteY2" fmla="*/ 18 h 1325146"/>
                <a:gd name="connsiteX3" fmla="*/ 1233156 w 4233226"/>
                <a:gd name="connsiteY3" fmla="*/ 1095088 h 1325146"/>
                <a:gd name="connsiteX4" fmla="*/ 1518439 w 4233226"/>
                <a:gd name="connsiteY4" fmla="*/ 1288337 h 1325146"/>
                <a:gd name="connsiteX5" fmla="*/ 4233226 w 4233226"/>
                <a:gd name="connsiteY5" fmla="*/ 1325146 h 1325146"/>
                <a:gd name="connsiteX6" fmla="*/ 4233226 w 4233226"/>
                <a:gd name="connsiteY6" fmla="*/ 1325146 h 1325146"/>
                <a:gd name="connsiteX7" fmla="*/ 4233226 w 4233226"/>
                <a:gd name="connsiteY7" fmla="*/ 1325146 h 1325146"/>
                <a:gd name="connsiteX0" fmla="*/ 0 w 4233226"/>
                <a:gd name="connsiteY0" fmla="*/ 1315944 h 1325146"/>
                <a:gd name="connsiteX1" fmla="*/ 460132 w 4233226"/>
                <a:gd name="connsiteY1" fmla="*/ 1067482 h 1325146"/>
                <a:gd name="connsiteX2" fmla="*/ 745415 w 4233226"/>
                <a:gd name="connsiteY2" fmla="*/ 18 h 1325146"/>
                <a:gd name="connsiteX3" fmla="*/ 1233156 w 4233226"/>
                <a:gd name="connsiteY3" fmla="*/ 1095088 h 1325146"/>
                <a:gd name="connsiteX4" fmla="*/ 1518439 w 4233226"/>
                <a:gd name="connsiteY4" fmla="*/ 1288337 h 1325146"/>
                <a:gd name="connsiteX5" fmla="*/ 4233226 w 4233226"/>
                <a:gd name="connsiteY5" fmla="*/ 1325146 h 1325146"/>
                <a:gd name="connsiteX6" fmla="*/ 4233226 w 4233226"/>
                <a:gd name="connsiteY6" fmla="*/ 1325146 h 1325146"/>
                <a:gd name="connsiteX7" fmla="*/ 4233226 w 4233226"/>
                <a:gd name="connsiteY7" fmla="*/ 1325146 h 132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3226" h="1325146">
                  <a:moveTo>
                    <a:pt x="0" y="1315944"/>
                  </a:moveTo>
                  <a:cubicBezTo>
                    <a:pt x="260742" y="1325912"/>
                    <a:pt x="335896" y="1286803"/>
                    <a:pt x="460132" y="1067482"/>
                  </a:cubicBezTo>
                  <a:cubicBezTo>
                    <a:pt x="584368" y="848161"/>
                    <a:pt x="616578" y="-4583"/>
                    <a:pt x="745415" y="18"/>
                  </a:cubicBezTo>
                  <a:cubicBezTo>
                    <a:pt x="874252" y="4619"/>
                    <a:pt x="1058306" y="907975"/>
                    <a:pt x="1233156" y="1095088"/>
                  </a:cubicBezTo>
                  <a:cubicBezTo>
                    <a:pt x="1408006" y="1282201"/>
                    <a:pt x="1368128" y="1249994"/>
                    <a:pt x="1518439" y="1288337"/>
                  </a:cubicBezTo>
                  <a:cubicBezTo>
                    <a:pt x="1668750" y="1326680"/>
                    <a:pt x="3780762" y="1319011"/>
                    <a:pt x="4233226" y="1325146"/>
                  </a:cubicBezTo>
                  <a:lnTo>
                    <a:pt x="4233226" y="1325146"/>
                  </a:lnTo>
                  <a:lnTo>
                    <a:pt x="4233226" y="1325146"/>
                  </a:lnTo>
                </a:path>
              </a:pathLst>
            </a:custGeom>
            <a:solidFill>
              <a:srgbClr val="00B0F0"/>
            </a:solidFill>
            <a:ln w="38100" cmpd="sng">
              <a:solidFill>
                <a:srgbClr val="0070C0"/>
              </a:solidFill>
              <a:headEnd type="non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5F929286-D810-2BF7-D892-5433DD196132}"/>
                </a:ext>
              </a:extLst>
            </p:cNvPr>
            <p:cNvCxnSpPr/>
            <p:nvPr/>
          </p:nvCxnSpPr>
          <p:spPr>
            <a:xfrm flipV="1">
              <a:off x="2033790" y="865014"/>
              <a:ext cx="680997" cy="920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32F1551B-00C5-8169-8C17-6BF16FFF4EB3}"/>
                </a:ext>
              </a:extLst>
            </p:cNvPr>
            <p:cNvCxnSpPr/>
            <p:nvPr/>
          </p:nvCxnSpPr>
          <p:spPr>
            <a:xfrm>
              <a:off x="2355883" y="2309772"/>
              <a:ext cx="0" cy="19324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7724353F-D033-1C8B-180D-A97C67D04FDB}"/>
                </a:ext>
              </a:extLst>
            </p:cNvPr>
            <p:cNvCxnSpPr/>
            <p:nvPr/>
          </p:nvCxnSpPr>
          <p:spPr>
            <a:xfrm>
              <a:off x="2337478" y="2466211"/>
              <a:ext cx="3515419" cy="184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F0105A4-3372-C665-CD32-AD1E2578469E}"/>
                </a:ext>
              </a:extLst>
            </p:cNvPr>
            <p:cNvSpPr txBox="1"/>
            <p:nvPr/>
          </p:nvSpPr>
          <p:spPr>
            <a:xfrm>
              <a:off x="1637773" y="3088785"/>
              <a:ext cx="233120" cy="4698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ja-JP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FE862E8-4BB9-3A6A-1004-06D0D1D1D708}"/>
                </a:ext>
              </a:extLst>
            </p:cNvPr>
            <p:cNvSpPr txBox="1"/>
            <p:nvPr/>
          </p:nvSpPr>
          <p:spPr>
            <a:xfrm>
              <a:off x="2217843" y="1527578"/>
              <a:ext cx="358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μ</a:t>
              </a:r>
              <a:r>
                <a:rPr lang="en-US" altLang="ja-JP" baseline="30000" dirty="0"/>
                <a:t>-</a:t>
              </a:r>
              <a:endParaRPr kumimoji="1" lang="ja-JP" altLang="en-US" baseline="30000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38AED62-91ED-44C1-D2EA-F1591063185C}"/>
                </a:ext>
              </a:extLst>
            </p:cNvPr>
            <p:cNvSpPr txBox="1"/>
            <p:nvPr/>
          </p:nvSpPr>
          <p:spPr>
            <a:xfrm>
              <a:off x="3662663" y="2512221"/>
              <a:ext cx="1747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/>
                <a:t> t</a:t>
              </a:r>
              <a:r>
                <a:rPr lang="en-US" altLang="en-US" sz="1400" dirty="0"/>
                <a:t>ime window ~ 40ms</a:t>
              </a:r>
              <a:endParaRPr kumimoji="1" lang="ja-JP" altLang="en-US" sz="1400" dirty="0"/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EE6C3D27-CFA7-19F5-0F7A-1B22F81105D9}"/>
                </a:ext>
              </a:extLst>
            </p:cNvPr>
            <p:cNvCxnSpPr/>
            <p:nvPr/>
          </p:nvCxnSpPr>
          <p:spPr>
            <a:xfrm flipV="1">
              <a:off x="2760800" y="1674814"/>
              <a:ext cx="9202" cy="570542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269F14F4-C2E1-7412-FF95-9DAF203013BA}"/>
                </a:ext>
              </a:extLst>
            </p:cNvPr>
            <p:cNvCxnSpPr/>
            <p:nvPr/>
          </p:nvCxnSpPr>
          <p:spPr>
            <a:xfrm flipV="1">
              <a:off x="3410144" y="1698382"/>
              <a:ext cx="9202" cy="570542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1A669A3A-9197-5DC8-3072-5E7F65BC5B67}"/>
                </a:ext>
              </a:extLst>
            </p:cNvPr>
            <p:cNvCxnSpPr/>
            <p:nvPr/>
          </p:nvCxnSpPr>
          <p:spPr>
            <a:xfrm flipV="1">
              <a:off x="5057421" y="1689180"/>
              <a:ext cx="9202" cy="570542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413C0C94-F5D2-7FC7-7ADA-A0EBFF40E2A9}"/>
                </a:ext>
              </a:extLst>
            </p:cNvPr>
            <p:cNvSpPr txBox="1"/>
            <p:nvPr/>
          </p:nvSpPr>
          <p:spPr>
            <a:xfrm>
              <a:off x="5036852" y="1437454"/>
              <a:ext cx="287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γ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C69C577-485D-EDAA-C29B-21234C1F81CC}"/>
                </a:ext>
              </a:extLst>
            </p:cNvPr>
            <p:cNvSpPr txBox="1"/>
            <p:nvPr/>
          </p:nvSpPr>
          <p:spPr>
            <a:xfrm>
              <a:off x="5834492" y="2088917"/>
              <a:ext cx="518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time</a:t>
              </a:r>
              <a:endParaRPr kumimoji="1" lang="ja-JP" altLang="en-US" sz="1400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5AC1BC29-EB46-DA22-CE07-75CCD44DCA5E}"/>
                </a:ext>
              </a:extLst>
            </p:cNvPr>
            <p:cNvSpPr txBox="1"/>
            <p:nvPr/>
          </p:nvSpPr>
          <p:spPr>
            <a:xfrm>
              <a:off x="4337" y="524136"/>
              <a:ext cx="1204030" cy="832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b="1" dirty="0">
                  <a:solidFill>
                    <a:srgbClr val="FF0000"/>
                  </a:solidFill>
                </a:rPr>
                <a:t>Pulsed</a:t>
              </a:r>
            </a:p>
            <a:p>
              <a:r>
                <a:rPr lang="en-US" altLang="ja-JP" dirty="0"/>
                <a:t>MUSE</a:t>
              </a:r>
              <a:endParaRPr kumimoji="1" lang="ja-JP" altLang="en-US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67F53B8-870D-96A7-6399-2E79A559EC0C}"/>
                </a:ext>
              </a:extLst>
            </p:cNvPr>
            <p:cNvSpPr txBox="1"/>
            <p:nvPr/>
          </p:nvSpPr>
          <p:spPr>
            <a:xfrm>
              <a:off x="2686615" y="1417150"/>
              <a:ext cx="287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γ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5A09158-C64D-A54F-9425-F61B11A0F3B2}"/>
                </a:ext>
              </a:extLst>
            </p:cNvPr>
            <p:cNvSpPr txBox="1"/>
            <p:nvPr/>
          </p:nvSpPr>
          <p:spPr>
            <a:xfrm>
              <a:off x="3352494" y="1501096"/>
              <a:ext cx="287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γ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0D7AFF8-0CCA-FAEE-769F-58F79524EA79}"/>
                </a:ext>
              </a:extLst>
            </p:cNvPr>
            <p:cNvSpPr txBox="1"/>
            <p:nvPr/>
          </p:nvSpPr>
          <p:spPr>
            <a:xfrm>
              <a:off x="5099137" y="1657534"/>
              <a:ext cx="184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753792C-CA73-5452-4C73-7C7A4C1B0129}"/>
              </a:ext>
            </a:extLst>
          </p:cNvPr>
          <p:cNvGrpSpPr/>
          <p:nvPr/>
        </p:nvGrpSpPr>
        <p:grpSpPr>
          <a:xfrm>
            <a:off x="7882954" y="1477287"/>
            <a:ext cx="4059131" cy="1144312"/>
            <a:chOff x="6106827" y="1750373"/>
            <a:chExt cx="4059131" cy="1144312"/>
          </a:xfrm>
        </p:grpSpPr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D24842E7-5800-E0F5-4D4D-345C13184882}"/>
                </a:ext>
              </a:extLst>
            </p:cNvPr>
            <p:cNvCxnSpPr/>
            <p:nvPr/>
          </p:nvCxnSpPr>
          <p:spPr>
            <a:xfrm>
              <a:off x="6106827" y="2411440"/>
              <a:ext cx="3637758" cy="0"/>
            </a:xfrm>
            <a:prstGeom prst="line">
              <a:avLst/>
            </a:prstGeom>
            <a:ln w="3810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F5491651-3324-5620-F804-C13B7A0E3FCE}"/>
                </a:ext>
              </a:extLst>
            </p:cNvPr>
            <p:cNvCxnSpPr/>
            <p:nvPr/>
          </p:nvCxnSpPr>
          <p:spPr>
            <a:xfrm flipV="1">
              <a:off x="6645755" y="1750373"/>
              <a:ext cx="15851" cy="661068"/>
            </a:xfrm>
            <a:prstGeom prst="line">
              <a:avLst/>
            </a:prstGeom>
            <a:ln w="57150" cmpd="sng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01CD734F-9AAC-8213-05CF-4E73C4AABE00}"/>
                </a:ext>
              </a:extLst>
            </p:cNvPr>
            <p:cNvCxnSpPr/>
            <p:nvPr/>
          </p:nvCxnSpPr>
          <p:spPr>
            <a:xfrm flipV="1">
              <a:off x="7149496" y="1976952"/>
              <a:ext cx="7925" cy="431434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327AB3D-6404-AA72-2AC3-4E6351FFEDEA}"/>
                </a:ext>
              </a:extLst>
            </p:cNvPr>
            <p:cNvCxnSpPr/>
            <p:nvPr/>
          </p:nvCxnSpPr>
          <p:spPr>
            <a:xfrm flipV="1">
              <a:off x="7854857" y="1761236"/>
              <a:ext cx="15851" cy="661068"/>
            </a:xfrm>
            <a:prstGeom prst="line">
              <a:avLst/>
            </a:prstGeom>
            <a:ln w="57150" cmpd="sng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0207326C-38BE-A946-578D-815B9E16C9D6}"/>
                </a:ext>
              </a:extLst>
            </p:cNvPr>
            <p:cNvCxnSpPr/>
            <p:nvPr/>
          </p:nvCxnSpPr>
          <p:spPr>
            <a:xfrm flipV="1">
              <a:off x="9000556" y="1751224"/>
              <a:ext cx="15851" cy="661068"/>
            </a:xfrm>
            <a:prstGeom prst="line">
              <a:avLst/>
            </a:prstGeom>
            <a:ln w="57150" cmpd="sng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656E0B93-9D65-852E-23A5-4D6F07CFC224}"/>
                </a:ext>
              </a:extLst>
            </p:cNvPr>
            <p:cNvCxnSpPr/>
            <p:nvPr/>
          </p:nvCxnSpPr>
          <p:spPr>
            <a:xfrm flipV="1">
              <a:off x="8469554" y="1973898"/>
              <a:ext cx="7925" cy="431434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3C980E75-92C6-61E2-BB14-221F90C3D6A3}"/>
                </a:ext>
              </a:extLst>
            </p:cNvPr>
            <p:cNvSpPr txBox="1"/>
            <p:nvPr/>
          </p:nvSpPr>
          <p:spPr>
            <a:xfrm>
              <a:off x="9719775" y="2295924"/>
              <a:ext cx="446183" cy="232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time</a:t>
              </a:r>
              <a:endParaRPr kumimoji="1" lang="ja-JP" altLang="en-US" sz="1400" dirty="0"/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ECD07416-875C-21E6-AF32-029C7914FAD3}"/>
                </a:ext>
              </a:extLst>
            </p:cNvPr>
            <p:cNvCxnSpPr/>
            <p:nvPr/>
          </p:nvCxnSpPr>
          <p:spPr>
            <a:xfrm>
              <a:off x="6650196" y="2450138"/>
              <a:ext cx="0" cy="14613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1E56D385-2F3A-1E3A-9A2E-4E4355DDAE44}"/>
                </a:ext>
              </a:extLst>
            </p:cNvPr>
            <p:cNvCxnSpPr/>
            <p:nvPr/>
          </p:nvCxnSpPr>
          <p:spPr>
            <a:xfrm>
              <a:off x="7811745" y="2467960"/>
              <a:ext cx="0" cy="14613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5F0648DB-464B-0A4B-AE5C-EE25B13277FB}"/>
                </a:ext>
              </a:extLst>
            </p:cNvPr>
            <p:cNvCxnSpPr/>
            <p:nvPr/>
          </p:nvCxnSpPr>
          <p:spPr>
            <a:xfrm>
              <a:off x="8941593" y="2450989"/>
              <a:ext cx="0" cy="14613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9DE817A4-DF0A-846C-A490-C0A7568F5A7C}"/>
                </a:ext>
              </a:extLst>
            </p:cNvPr>
            <p:cNvCxnSpPr/>
            <p:nvPr/>
          </p:nvCxnSpPr>
          <p:spPr>
            <a:xfrm>
              <a:off x="9041139" y="2447935"/>
              <a:ext cx="0" cy="14613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451C429F-A178-649C-4D2D-F62426FF3635}"/>
                </a:ext>
              </a:extLst>
            </p:cNvPr>
            <p:cNvCxnSpPr/>
            <p:nvPr/>
          </p:nvCxnSpPr>
          <p:spPr>
            <a:xfrm>
              <a:off x="7876106" y="2461852"/>
              <a:ext cx="0" cy="14613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2A068F3A-A78B-E251-017A-DCF081944485}"/>
                </a:ext>
              </a:extLst>
            </p:cNvPr>
            <p:cNvCxnSpPr/>
            <p:nvPr/>
          </p:nvCxnSpPr>
          <p:spPr>
            <a:xfrm>
              <a:off x="6645755" y="2578446"/>
              <a:ext cx="1188810" cy="20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5DC8D430-C2A8-8EA7-900D-CBDBC1EEE740}"/>
                </a:ext>
              </a:extLst>
            </p:cNvPr>
            <p:cNvCxnSpPr/>
            <p:nvPr/>
          </p:nvCxnSpPr>
          <p:spPr>
            <a:xfrm>
              <a:off x="7870708" y="2589309"/>
              <a:ext cx="1073413" cy="100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BB941736-0329-951A-4AB5-0A638E334DA7}"/>
                </a:ext>
              </a:extLst>
            </p:cNvPr>
            <p:cNvCxnSpPr/>
            <p:nvPr/>
          </p:nvCxnSpPr>
          <p:spPr>
            <a:xfrm>
              <a:off x="9048108" y="2600172"/>
              <a:ext cx="1073413" cy="100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64462FA8-73B0-207D-6068-2C907D8FD0EA}"/>
                </a:ext>
              </a:extLst>
            </p:cNvPr>
            <p:cNvSpPr txBox="1"/>
            <p:nvPr/>
          </p:nvSpPr>
          <p:spPr>
            <a:xfrm>
              <a:off x="7533399" y="2661949"/>
              <a:ext cx="1504845" cy="232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/>
                <a:t>time window ~ 100us</a:t>
              </a:r>
              <a:endParaRPr kumimoji="1" lang="ja-JP" altLang="en-US" sz="1400" dirty="0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32BCA34B-082C-0458-BBA1-338041DD3626}"/>
                </a:ext>
              </a:extLst>
            </p:cNvPr>
            <p:cNvSpPr txBox="1"/>
            <p:nvPr/>
          </p:nvSpPr>
          <p:spPr>
            <a:xfrm>
              <a:off x="6309405" y="1997828"/>
              <a:ext cx="308908" cy="279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μ</a:t>
              </a:r>
              <a:r>
                <a:rPr lang="en-US" altLang="ja-JP" baseline="30000" dirty="0"/>
                <a:t>-</a:t>
              </a:r>
              <a:endParaRPr kumimoji="1" lang="ja-JP" altLang="en-US" baseline="30000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C6E7247-6845-61EA-F365-EA359857BE9C}"/>
                </a:ext>
              </a:extLst>
            </p:cNvPr>
            <p:cNvSpPr txBox="1"/>
            <p:nvPr/>
          </p:nvSpPr>
          <p:spPr>
            <a:xfrm>
              <a:off x="7514065" y="2032622"/>
              <a:ext cx="308908" cy="279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μ</a:t>
              </a:r>
              <a:r>
                <a:rPr lang="en-US" altLang="ja-JP" baseline="30000" dirty="0"/>
                <a:t>-</a:t>
              </a:r>
              <a:endParaRPr kumimoji="1" lang="ja-JP" altLang="en-US" baseline="30000" dirty="0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FDC5A993-DC4C-630A-D4A6-CB88396AE959}"/>
                </a:ext>
              </a:extLst>
            </p:cNvPr>
            <p:cNvSpPr txBox="1"/>
            <p:nvPr/>
          </p:nvSpPr>
          <p:spPr>
            <a:xfrm>
              <a:off x="8639471" y="2046539"/>
              <a:ext cx="308908" cy="279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μ</a:t>
              </a:r>
              <a:r>
                <a:rPr lang="en-US" altLang="ja-JP" baseline="30000" dirty="0"/>
                <a:t>-</a:t>
              </a:r>
              <a:endParaRPr kumimoji="1" lang="ja-JP" altLang="en-US" baseline="30000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C857A956-2B58-47DD-02F9-3964E1FAF4E3}"/>
                </a:ext>
              </a:extLst>
            </p:cNvPr>
            <p:cNvSpPr txBox="1"/>
            <p:nvPr/>
          </p:nvSpPr>
          <p:spPr>
            <a:xfrm>
              <a:off x="7090535" y="1758181"/>
              <a:ext cx="247755" cy="279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γ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927976B9-865C-1E2A-8703-34DE193331AA}"/>
                </a:ext>
              </a:extLst>
            </p:cNvPr>
            <p:cNvSpPr txBox="1"/>
            <p:nvPr/>
          </p:nvSpPr>
          <p:spPr>
            <a:xfrm>
              <a:off x="8398226" y="1758181"/>
              <a:ext cx="247755" cy="279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</a:rPr>
                <a:t>γ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A417F4F-EFCD-7D78-7E8E-D4F5A1705EBB}"/>
              </a:ext>
            </a:extLst>
          </p:cNvPr>
          <p:cNvSpPr txBox="1"/>
          <p:nvPr/>
        </p:nvSpPr>
        <p:spPr>
          <a:xfrm>
            <a:off x="6534699" y="872195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>
                <a:solidFill>
                  <a:srgbClr val="0070C0"/>
                </a:solidFill>
              </a:rPr>
              <a:t>DC</a:t>
            </a:r>
          </a:p>
          <a:p>
            <a:r>
              <a:rPr lang="en-US" altLang="ja-JP" dirty="0"/>
              <a:t>MUSIC</a:t>
            </a:r>
            <a:endParaRPr kumimoji="1" lang="en-US" altLang="ja-JP" dirty="0"/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E3E1DC93-453E-29AC-76C5-03D87C122CBD}"/>
              </a:ext>
            </a:extLst>
          </p:cNvPr>
          <p:cNvGrpSpPr/>
          <p:nvPr/>
        </p:nvGrpSpPr>
        <p:grpSpPr>
          <a:xfrm>
            <a:off x="10149256" y="1052196"/>
            <a:ext cx="300082" cy="1072497"/>
            <a:chOff x="3772474" y="1283371"/>
            <a:chExt cx="300082" cy="1072497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1877768A-26A5-398B-2365-BDD1E55000F2}"/>
                </a:ext>
              </a:extLst>
            </p:cNvPr>
            <p:cNvSpPr txBox="1"/>
            <p:nvPr/>
          </p:nvSpPr>
          <p:spPr>
            <a:xfrm>
              <a:off x="3772474" y="128337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50"/>
                  </a:solidFill>
                </a:rPr>
                <a:t>e</a:t>
              </a:r>
              <a:endParaRPr kumimoji="1" lang="ja-JP" altLang="en-US">
                <a:solidFill>
                  <a:srgbClr val="00B050"/>
                </a:solidFill>
              </a:endParaRPr>
            </a:p>
          </p:txBody>
        </p: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959B6EBA-0C85-6D04-775C-BCEBED1064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2474" y="1565014"/>
              <a:ext cx="2132" cy="79085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1529449F-F5D6-59A5-51B6-44B86CDFF642}"/>
              </a:ext>
            </a:extLst>
          </p:cNvPr>
          <p:cNvGrpSpPr/>
          <p:nvPr/>
        </p:nvGrpSpPr>
        <p:grpSpPr>
          <a:xfrm>
            <a:off x="9288793" y="1038874"/>
            <a:ext cx="300082" cy="1072497"/>
            <a:chOff x="3772474" y="1283371"/>
            <a:chExt cx="300082" cy="1072497"/>
          </a:xfrm>
        </p:grpSpPr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76FFA667-2DBD-1A9F-84DD-B68D0626B3D8}"/>
                </a:ext>
              </a:extLst>
            </p:cNvPr>
            <p:cNvSpPr txBox="1"/>
            <p:nvPr/>
          </p:nvSpPr>
          <p:spPr>
            <a:xfrm>
              <a:off x="3772474" y="128337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50"/>
                  </a:solidFill>
                </a:rPr>
                <a:t>e</a:t>
              </a:r>
              <a:endParaRPr kumimoji="1" lang="ja-JP" altLang="en-US">
                <a:solidFill>
                  <a:srgbClr val="00B050"/>
                </a:solidFill>
              </a:endParaRPr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5EADED37-0AE5-53F6-D250-B0F1AF403A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2474" y="1565014"/>
              <a:ext cx="2132" cy="79085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BE9279CD-DD52-F60D-095E-EF5F59D8FDCB}"/>
              </a:ext>
            </a:extLst>
          </p:cNvPr>
          <p:cNvGrpSpPr/>
          <p:nvPr/>
        </p:nvGrpSpPr>
        <p:grpSpPr>
          <a:xfrm>
            <a:off x="11223434" y="1066242"/>
            <a:ext cx="300082" cy="1072497"/>
            <a:chOff x="3772474" y="1283371"/>
            <a:chExt cx="300082" cy="1072497"/>
          </a:xfrm>
        </p:grpSpPr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D5E7AF49-DB26-36BC-F01D-36DBFE0D632D}"/>
                </a:ext>
              </a:extLst>
            </p:cNvPr>
            <p:cNvSpPr txBox="1"/>
            <p:nvPr/>
          </p:nvSpPr>
          <p:spPr>
            <a:xfrm>
              <a:off x="3772474" y="128337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50"/>
                  </a:solidFill>
                </a:rPr>
                <a:t>e</a:t>
              </a:r>
              <a:endParaRPr kumimoji="1" lang="ja-JP" altLang="en-US">
                <a:solidFill>
                  <a:srgbClr val="00B050"/>
                </a:solidFill>
              </a:endParaRP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4090E760-3EF1-C614-FB74-2E821EEED4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2474" y="1565014"/>
              <a:ext cx="2132" cy="79085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4" name="表 121">
            <a:extLst>
              <a:ext uri="{FF2B5EF4-FFF2-40B4-BE49-F238E27FC236}">
                <a16:creationId xmlns:a16="http://schemas.microsoft.com/office/drawing/2014/main" id="{B63E1256-0C4A-19D0-2698-4397371A7D91}"/>
              </a:ext>
            </a:extLst>
          </p:cNvPr>
          <p:cNvGraphicFramePr>
            <a:graphicFrameLocks noGrp="1"/>
          </p:cNvGraphicFramePr>
          <p:nvPr/>
        </p:nvGraphicFramePr>
        <p:xfrm>
          <a:off x="95250" y="2840952"/>
          <a:ext cx="11995150" cy="3870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7752">
                  <a:extLst>
                    <a:ext uri="{9D8B030D-6E8A-4147-A177-3AD203B41FA5}">
                      <a16:colId xmlns:a16="http://schemas.microsoft.com/office/drawing/2014/main" val="836645203"/>
                    </a:ext>
                  </a:extLst>
                </a:gridCol>
                <a:gridCol w="4603647">
                  <a:extLst>
                    <a:ext uri="{9D8B030D-6E8A-4147-A177-3AD203B41FA5}">
                      <a16:colId xmlns:a16="http://schemas.microsoft.com/office/drawing/2014/main" val="2650305040"/>
                    </a:ext>
                  </a:extLst>
                </a:gridCol>
                <a:gridCol w="4923751">
                  <a:extLst>
                    <a:ext uri="{9D8B030D-6E8A-4147-A177-3AD203B41FA5}">
                      <a16:colId xmlns:a16="http://schemas.microsoft.com/office/drawing/2014/main" val="2854408569"/>
                    </a:ext>
                  </a:extLst>
                </a:gridCol>
              </a:tblGrid>
              <a:tr h="302298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JPARC </a:t>
                      </a:r>
                      <a:r>
                        <a:rPr kumimoji="1" lang="en-US" altLang="ja-JP" sz="1600" dirty="0" err="1"/>
                        <a:t>MuSE</a:t>
                      </a:r>
                      <a:r>
                        <a:rPr kumimoji="1" lang="ja-JP" altLang="en-US" sz="1600" dirty="0"/>
                        <a:t>（</a:t>
                      </a:r>
                      <a:r>
                        <a:rPr kumimoji="1" lang="en-US" altLang="ja-JP" sz="1600" dirty="0"/>
                        <a:t>Synchrotron</a:t>
                      </a:r>
                      <a:r>
                        <a:rPr kumimoji="1" lang="ja-JP" altLang="en-US" sz="1600" dirty="0"/>
                        <a:t>）</a:t>
                      </a:r>
                      <a:endParaRPr kumimoji="1" lang="en-US" altLang="ja-JP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RCNP </a:t>
                      </a:r>
                      <a:r>
                        <a:rPr kumimoji="1" lang="en-US" altLang="ja-JP" sz="1600" dirty="0" err="1"/>
                        <a:t>MuSIC</a:t>
                      </a:r>
                      <a:r>
                        <a:rPr kumimoji="1" lang="en-US" altLang="ja-JP" sz="1600" dirty="0"/>
                        <a:t> </a:t>
                      </a:r>
                      <a:r>
                        <a:rPr kumimoji="1" lang="ja-JP" altLang="en-US" sz="1600" dirty="0"/>
                        <a:t>（</a:t>
                      </a:r>
                      <a:r>
                        <a:rPr kumimoji="1" lang="en-US" altLang="ja-JP" sz="1600" dirty="0"/>
                        <a:t>Cyclotron</a:t>
                      </a:r>
                      <a:r>
                        <a:rPr kumimoji="1" lang="ja-JP" altLang="en-US" sz="1600" dirty="0"/>
                        <a:t>）</a:t>
                      </a:r>
                      <a:endParaRPr kumimoji="1" lang="en-US" altLang="ja-JP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865814"/>
                  </a:ext>
                </a:extLst>
              </a:tr>
              <a:tr h="462613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Rate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　　</a:t>
                      </a:r>
                      <a:r>
                        <a:rPr lang="en-US" altLang="ja-JP" sz="1600" dirty="0">
                          <a:solidFill>
                            <a:schemeClr val="tx1"/>
                          </a:solidFill>
                        </a:rPr>
                        <a:t>µ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</a:rPr>
                        <a:t>＋　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</a:rPr>
                        <a:t>~ 10</a:t>
                      </a:r>
                      <a:r>
                        <a:rPr kumimoji="1" lang="en-US" altLang="ja-JP" sz="1600" baseline="300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</a:rPr>
                        <a:t> cps    </a:t>
                      </a:r>
                      <a:r>
                        <a:rPr lang="en-US" altLang="ja-JP" sz="1600" dirty="0">
                          <a:solidFill>
                            <a:schemeClr val="tx1"/>
                          </a:solidFill>
                        </a:rPr>
                        <a:t>µ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</a:rPr>
                        <a:t>-  </a:t>
                      </a:r>
                      <a:r>
                        <a:rPr kumimoji="1" lang="en-US" altLang="ja-JP" sz="1600" dirty="0"/>
                        <a:t>~ 10</a:t>
                      </a:r>
                      <a:r>
                        <a:rPr kumimoji="1" lang="en-US" altLang="ja-JP" sz="1600" baseline="30000" dirty="0"/>
                        <a:t>7</a:t>
                      </a:r>
                      <a:r>
                        <a:rPr kumimoji="1" lang="en-US" altLang="ja-JP" sz="1600" dirty="0"/>
                        <a:t> cps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High-intensity pulsed beam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Center for condensed matter research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/>
                        <a:t>　　　　　</a:t>
                      </a:r>
                      <a:r>
                        <a:rPr lang="en-US" altLang="ja-JP" sz="1600" dirty="0">
                          <a:solidFill>
                            <a:schemeClr val="tx1"/>
                          </a:solidFill>
                        </a:rPr>
                        <a:t>µ</a:t>
                      </a:r>
                      <a:r>
                        <a:rPr kumimoji="1" lang="ja-JP" altLang="en-US" sz="1600" dirty="0"/>
                        <a:t>＋　</a:t>
                      </a:r>
                      <a:r>
                        <a:rPr kumimoji="1" lang="en-US" altLang="ja-JP" sz="1600" dirty="0"/>
                        <a:t>〜10</a:t>
                      </a:r>
                      <a:r>
                        <a:rPr kumimoji="1" lang="en-US" altLang="ja-JP" sz="1600" baseline="30000" dirty="0"/>
                        <a:t>5</a:t>
                      </a:r>
                      <a:r>
                        <a:rPr kumimoji="1" lang="en-US" altLang="ja-JP" sz="1600" dirty="0"/>
                        <a:t> cps   </a:t>
                      </a:r>
                      <a:r>
                        <a:rPr lang="en-US" altLang="ja-JP" sz="1600" dirty="0">
                          <a:solidFill>
                            <a:schemeClr val="tx1"/>
                          </a:solidFill>
                        </a:rPr>
                        <a:t>µ</a:t>
                      </a:r>
                      <a:r>
                        <a:rPr kumimoji="1" lang="en-US" altLang="ja-JP" sz="1600" dirty="0"/>
                        <a:t>-  ~10</a:t>
                      </a:r>
                      <a:r>
                        <a:rPr kumimoji="1" lang="en-US" altLang="ja-JP" sz="1600" baseline="30000" dirty="0"/>
                        <a:t>4</a:t>
                      </a:r>
                      <a:r>
                        <a:rPr kumimoji="1" lang="en-US" altLang="ja-JP" sz="1600" dirty="0"/>
                        <a:t> cps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Nuclear research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Unsealed RI handling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151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Beam</a:t>
                      </a:r>
                      <a:r>
                        <a:rPr kumimoji="1" lang="ja-JP" altLang="en-US" sz="1600" dirty="0"/>
                        <a:t> </a:t>
                      </a:r>
                      <a:r>
                        <a:rPr kumimoji="1" lang="en-US" altLang="ja-JP" sz="1600" dirty="0"/>
                        <a:t>Features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solidFill>
                            <a:srgbClr val="FF0000"/>
                          </a:solidFill>
                          <a:latin typeface="+mn-ea"/>
                        </a:rPr>
                        <a:t>One injection at a time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solidFill>
                            <a:srgbClr val="FF0000"/>
                          </a:solidFill>
                          <a:latin typeface="+mn-ea"/>
                        </a:rPr>
                        <a:t>Muons are not specified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  <a:latin typeface="+mn-ea"/>
                        </a:rPr>
                        <a:t>No</a:t>
                      </a:r>
                      <a:r>
                        <a:rPr kumimoji="1" lang="ja-JP" altLang="en-US" sz="1600" dirty="0">
                          <a:solidFill>
                            <a:srgbClr val="FF0000"/>
                          </a:solidFill>
                          <a:latin typeface="+mn-ea"/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  <a:latin typeface="+mn-ea"/>
                        </a:rPr>
                        <a:t>upper</a:t>
                      </a:r>
                      <a:r>
                        <a:rPr kumimoji="1" lang="ja-JP" altLang="en-US" sz="1600" dirty="0">
                          <a:solidFill>
                            <a:srgbClr val="FF0000"/>
                          </a:solidFill>
                          <a:latin typeface="+mn-ea"/>
                        </a:rPr>
                        <a:t> </a:t>
                      </a:r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  <a:latin typeface="+mn-ea"/>
                        </a:rPr>
                        <a:t>limit on event rate</a:t>
                      </a:r>
                      <a:endParaRPr kumimoji="1" lang="en-US" altLang="ja-JP" sz="1600" dirty="0"/>
                    </a:p>
                    <a:p>
                      <a:r>
                        <a:rPr kumimoji="1" lang="en-US" altLang="ja-JP" sz="1600" dirty="0"/>
                        <a:t>Small</a:t>
                      </a:r>
                      <a:r>
                        <a:rPr kumimoji="1" lang="ja-JP" altLang="en-US" sz="1600" dirty="0"/>
                        <a:t> </a:t>
                      </a:r>
                      <a:r>
                        <a:rPr kumimoji="1" lang="en-US" altLang="ja-JP" sz="1600" dirty="0"/>
                        <a:t>background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solidFill>
                            <a:srgbClr val="FF0000"/>
                          </a:solidFill>
                        </a:rPr>
                        <a:t>Identification of incoming muons and decay electrons, one at a </a:t>
                      </a:r>
                      <a:r>
                        <a:rPr lang="en-US" altLang="ja-JP" sz="1600" dirty="0" err="1">
                          <a:solidFill>
                            <a:srgbClr val="FF0000"/>
                          </a:solidFill>
                        </a:rPr>
                        <a:t>time,Event</a:t>
                      </a:r>
                      <a:r>
                        <a:rPr lang="en-US" altLang="ja-JP" sz="1600" dirty="0">
                          <a:solidFill>
                            <a:srgbClr val="FF0000"/>
                          </a:solidFill>
                        </a:rPr>
                        <a:t> rate limit (muon pileup)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solidFill>
                            <a:schemeClr val="tx1"/>
                          </a:solidFill>
                        </a:rPr>
                        <a:t>Large background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57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Electron observation (time spectrum observation, µSR, etc.)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solidFill>
                            <a:srgbClr val="FF0000"/>
                          </a:solidFill>
                          <a:latin typeface="+mn-ea"/>
                        </a:rPr>
                        <a:t>Observation of spin relaxation in the long time region</a:t>
                      </a:r>
                      <a:r>
                        <a:rPr lang="ja-JP" altLang="en-US" sz="1600" dirty="0">
                          <a:solidFill>
                            <a:srgbClr val="FF0000"/>
                          </a:solidFill>
                          <a:latin typeface="+mn-ea"/>
                        </a:rPr>
                        <a:t> </a:t>
                      </a:r>
                      <a:r>
                        <a:rPr lang="en-US" altLang="ja-JP" sz="1600" dirty="0">
                          <a:solidFill>
                            <a:srgbClr val="FF0000"/>
                          </a:solidFill>
                          <a:latin typeface="+mn-ea"/>
                        </a:rPr>
                        <a:t>(&gt;10µs)</a:t>
                      </a:r>
                      <a:r>
                        <a:rPr lang="ja-JP" altLang="en-US" sz="1600" dirty="0">
                          <a:solidFill>
                            <a:srgbClr val="FF0000"/>
                          </a:solidFill>
                          <a:latin typeface="+mn-ea"/>
                        </a:rPr>
                        <a:t> </a:t>
                      </a:r>
                      <a:r>
                        <a:rPr lang="en-US" altLang="ja-JP" sz="1600" dirty="0">
                          <a:solidFill>
                            <a:srgbClr val="FF0000"/>
                          </a:solidFill>
                          <a:latin typeface="+mn-ea"/>
                        </a:rPr>
                        <a:t>(</a:t>
                      </a:r>
                      <a:r>
                        <a:rPr lang="en-US" altLang="ja-JP" sz="1600" dirty="0">
                          <a:solidFill>
                            <a:srgbClr val="FF0000"/>
                          </a:solidFill>
                        </a:rPr>
                        <a:t>µSR)</a:t>
                      </a:r>
                      <a:endParaRPr lang="en-US" altLang="ja-JP" sz="1600" dirty="0"/>
                    </a:p>
                    <a:p>
                      <a:r>
                        <a:rPr kumimoji="1" lang="en-US" altLang="ja-JP" sz="1600" dirty="0"/>
                        <a:t>High segmentation (electron pileup)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solidFill>
                            <a:srgbClr val="FF0000"/>
                          </a:solidFill>
                        </a:rPr>
                        <a:t>Measurement of physical properties in the high time resolution and high field rotation (µSR)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solidFill>
                            <a:schemeClr val="tx1"/>
                          </a:solidFill>
                        </a:rPr>
                        <a:t>High time resolution detector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817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fr-FR" altLang="ja-JP" sz="1600" dirty="0"/>
                        <a:t>γand X-ray observation (energy observation, elemental analysis, etc.)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</a:rPr>
                        <a:t>High segmentation (X-ray pileup)</a:t>
                      </a:r>
                    </a:p>
                    <a:p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</a:rPr>
                        <a:t>Activation analysis, delayed </a:t>
                      </a:r>
                      <a:r>
                        <a:rPr kumimoji="1" lang="el-GR" altLang="ja-JP" sz="1600" dirty="0">
                          <a:solidFill>
                            <a:srgbClr val="FF0000"/>
                          </a:solidFill>
                        </a:rPr>
                        <a:t>γ-</a:t>
                      </a:r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</a:rPr>
                        <a:t>ray observation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High repetition rate is the key</a:t>
                      </a:r>
                    </a:p>
                    <a:p>
                      <a:r>
                        <a:rPr kumimoji="1" lang="en-US" altLang="ja-JP" sz="1600" dirty="0"/>
                        <a:t>Detector is simple</a:t>
                      </a:r>
                    </a:p>
                    <a:p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</a:rPr>
                        <a:t>Prompt γ-ray observation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656272"/>
                  </a:ext>
                </a:extLst>
              </a:tr>
            </a:tbl>
          </a:graphicData>
        </a:graphic>
      </p:graphicFrame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85C30F75-7518-7A42-FDFA-C7033EACE24D}"/>
              </a:ext>
            </a:extLst>
          </p:cNvPr>
          <p:cNvGrpSpPr/>
          <p:nvPr/>
        </p:nvGrpSpPr>
        <p:grpSpPr>
          <a:xfrm>
            <a:off x="390825" y="924309"/>
            <a:ext cx="3999231" cy="1632848"/>
            <a:chOff x="73325" y="1070359"/>
            <a:chExt cx="3999231" cy="1632848"/>
          </a:xfrm>
        </p:grpSpPr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998F2B48-6771-A9EE-10B4-27B25F45721A}"/>
                </a:ext>
              </a:extLst>
            </p:cNvPr>
            <p:cNvSpPr txBox="1"/>
            <p:nvPr/>
          </p:nvSpPr>
          <p:spPr>
            <a:xfrm>
              <a:off x="2320661" y="1070359"/>
              <a:ext cx="6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FF0000"/>
                  </a:solidFill>
                </a:rPr>
                <a:t>~</a:t>
              </a:r>
              <a:r>
                <a:rPr kumimoji="1" lang="en-US" altLang="ja-JP" sz="1200" dirty="0">
                  <a:solidFill>
                    <a:srgbClr val="FF0000"/>
                  </a:solidFill>
                </a:rPr>
                <a:t>300 ns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5A95DC29-1C58-CEC1-7B4A-EFF9F79CF5DE}"/>
                </a:ext>
              </a:extLst>
            </p:cNvPr>
            <p:cNvGrpSpPr/>
            <p:nvPr/>
          </p:nvGrpSpPr>
          <p:grpSpPr>
            <a:xfrm>
              <a:off x="3289183" y="1279483"/>
              <a:ext cx="300082" cy="1040711"/>
              <a:chOff x="3746824" y="1315157"/>
              <a:chExt cx="300082" cy="1040711"/>
            </a:xfrm>
          </p:grpSpPr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AD68800A-EACA-3F86-EC52-C854611055C6}"/>
                  </a:ext>
                </a:extLst>
              </p:cNvPr>
              <p:cNvSpPr txBox="1"/>
              <p:nvPr/>
            </p:nvSpPr>
            <p:spPr>
              <a:xfrm>
                <a:off x="3746824" y="1315157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B050"/>
                    </a:solidFill>
                  </a:rPr>
                  <a:t>e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72" name="直線コネクタ 71">
                <a:extLst>
                  <a:ext uri="{FF2B5EF4-FFF2-40B4-BE49-F238E27FC236}">
                    <a16:creationId xmlns:a16="http://schemas.microsoft.com/office/drawing/2014/main" id="{B14CCE22-BEF8-1D8B-6C81-7D8789AAD9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72474" y="1565014"/>
                <a:ext cx="2132" cy="790854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C4F2DB9A-C634-1F26-860B-0A44058965F3}"/>
                </a:ext>
              </a:extLst>
            </p:cNvPr>
            <p:cNvGrpSpPr/>
            <p:nvPr/>
          </p:nvGrpSpPr>
          <p:grpSpPr>
            <a:xfrm>
              <a:off x="2718900" y="1228757"/>
              <a:ext cx="300082" cy="1072497"/>
              <a:chOff x="3721633" y="1283371"/>
              <a:chExt cx="300082" cy="1072497"/>
            </a:xfrm>
          </p:grpSpPr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D07C81A4-C3D0-3D88-22EF-D3CB4DD9A451}"/>
                  </a:ext>
                </a:extLst>
              </p:cNvPr>
              <p:cNvSpPr txBox="1"/>
              <p:nvPr/>
            </p:nvSpPr>
            <p:spPr>
              <a:xfrm>
                <a:off x="3721633" y="128337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B050"/>
                    </a:solidFill>
                  </a:rPr>
                  <a:t>e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70" name="直線コネクタ 69">
                <a:extLst>
                  <a:ext uri="{FF2B5EF4-FFF2-40B4-BE49-F238E27FC236}">
                    <a16:creationId xmlns:a16="http://schemas.microsoft.com/office/drawing/2014/main" id="{2FC587B9-D674-5B83-6174-03A88A734D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72474" y="1565014"/>
                <a:ext cx="2132" cy="790854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C1600070-DB13-38E4-F736-EA82BC2FD582}"/>
                </a:ext>
              </a:extLst>
            </p:cNvPr>
            <p:cNvGrpSpPr/>
            <p:nvPr/>
          </p:nvGrpSpPr>
          <p:grpSpPr>
            <a:xfrm>
              <a:off x="3646632" y="1283371"/>
              <a:ext cx="300082" cy="1072497"/>
              <a:chOff x="3772474" y="1283371"/>
              <a:chExt cx="300082" cy="1072497"/>
            </a:xfrm>
          </p:grpSpPr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7F05B094-885B-25EA-8903-CEAE24D4B407}"/>
                  </a:ext>
                </a:extLst>
              </p:cNvPr>
              <p:cNvSpPr txBox="1"/>
              <p:nvPr/>
            </p:nvSpPr>
            <p:spPr>
              <a:xfrm>
                <a:off x="3772474" y="128337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B050"/>
                    </a:solidFill>
                  </a:rPr>
                  <a:t>e</a:t>
                </a:r>
                <a:endParaRPr kumimoji="1" lang="ja-JP" altLang="en-US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68" name="直線コネクタ 67">
                <a:extLst>
                  <a:ext uri="{FF2B5EF4-FFF2-40B4-BE49-F238E27FC236}">
                    <a16:creationId xmlns:a16="http://schemas.microsoft.com/office/drawing/2014/main" id="{AB909E67-FBFC-192F-B371-575B97D5B9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72474" y="1565014"/>
                <a:ext cx="2132" cy="790854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01D851DF-D79D-5A32-368D-3FAE6E3B99BD}"/>
                </a:ext>
              </a:extLst>
            </p:cNvPr>
            <p:cNvGrpSpPr/>
            <p:nvPr/>
          </p:nvGrpSpPr>
          <p:grpSpPr>
            <a:xfrm>
              <a:off x="2866809" y="1228757"/>
              <a:ext cx="333239" cy="1072497"/>
              <a:chOff x="3772474" y="1283371"/>
              <a:chExt cx="333239" cy="1072497"/>
            </a:xfrm>
          </p:grpSpPr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2A1A145A-2F5B-47EE-4A0C-9C1F08DA7135}"/>
                  </a:ext>
                </a:extLst>
              </p:cNvPr>
              <p:cNvSpPr txBox="1"/>
              <p:nvPr/>
            </p:nvSpPr>
            <p:spPr>
              <a:xfrm>
                <a:off x="3805631" y="128337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B050"/>
                    </a:solidFill>
                  </a:rPr>
                  <a:t>e</a:t>
                </a:r>
                <a:endParaRPr kumimoji="1" lang="ja-JP" altLang="en-US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EC8D6114-F4D5-C1F4-727D-195D0DB026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72474" y="1565014"/>
                <a:ext cx="2132" cy="790854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C483F3B1-9FC7-16F7-D0D6-F7223C1B47AC}"/>
                </a:ext>
              </a:extLst>
            </p:cNvPr>
            <p:cNvGrpSpPr/>
            <p:nvPr/>
          </p:nvGrpSpPr>
          <p:grpSpPr>
            <a:xfrm>
              <a:off x="3772474" y="1283371"/>
              <a:ext cx="300082" cy="1072497"/>
              <a:chOff x="3772474" y="1283371"/>
              <a:chExt cx="300082" cy="1072497"/>
            </a:xfrm>
          </p:grpSpPr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6062B81A-6F11-D385-31A5-CDDFE576254C}"/>
                  </a:ext>
                </a:extLst>
              </p:cNvPr>
              <p:cNvSpPr txBox="1"/>
              <p:nvPr/>
            </p:nvSpPr>
            <p:spPr>
              <a:xfrm>
                <a:off x="3772474" y="128337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B050"/>
                    </a:solidFill>
                  </a:rPr>
                  <a:t>e</a:t>
                </a:r>
                <a:endParaRPr kumimoji="1" lang="ja-JP" altLang="en-US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64" name="直線コネクタ 63">
                <a:extLst>
                  <a:ext uri="{FF2B5EF4-FFF2-40B4-BE49-F238E27FC236}">
                    <a16:creationId xmlns:a16="http://schemas.microsoft.com/office/drawing/2014/main" id="{4631EB3A-A6C2-5C2E-A92F-86DD76CDEF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72474" y="1565014"/>
                <a:ext cx="2132" cy="790854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2" name="Picture 12">
              <a:extLst>
                <a:ext uri="{FF2B5EF4-FFF2-40B4-BE49-F238E27FC236}">
                  <a16:creationId xmlns:a16="http://schemas.microsoft.com/office/drawing/2014/main" id="{A1A7BF3A-C554-FBAD-F211-F5EF366B7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25" y="1743137"/>
              <a:ext cx="1451166" cy="9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" name="図 72">
            <a:extLst>
              <a:ext uri="{FF2B5EF4-FFF2-40B4-BE49-F238E27FC236}">
                <a16:creationId xmlns:a16="http://schemas.microsoft.com/office/drawing/2014/main" id="{0AF9C8D5-C1F2-3258-A469-FBFE0AB578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332" y="1581215"/>
            <a:ext cx="1373604" cy="970996"/>
          </a:xfrm>
          <a:prstGeom prst="rect">
            <a:avLst/>
          </a:prstGeom>
        </p:spPr>
      </p:pic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138053ED-8FA2-004C-4E4E-0558A06C3406}"/>
              </a:ext>
            </a:extLst>
          </p:cNvPr>
          <p:cNvSpPr/>
          <p:nvPr/>
        </p:nvSpPr>
        <p:spPr>
          <a:xfrm>
            <a:off x="181035" y="750421"/>
            <a:ext cx="5844357" cy="1981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47C244C6-C739-D2E5-801D-52A0EBDC2BEF}"/>
              </a:ext>
            </a:extLst>
          </p:cNvPr>
          <p:cNvSpPr/>
          <p:nvPr/>
        </p:nvSpPr>
        <p:spPr>
          <a:xfrm>
            <a:off x="6207873" y="741457"/>
            <a:ext cx="5828202" cy="19812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896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8"/>
          <p:cNvSpPr>
            <a:spLocks noChangeArrowheads="1"/>
          </p:cNvSpPr>
          <p:nvPr/>
        </p:nvSpPr>
        <p:spPr bwMode="auto">
          <a:xfrm>
            <a:off x="1524000" y="0"/>
            <a:ext cx="9144000" cy="692150"/>
          </a:xfrm>
          <a:prstGeom prst="rect">
            <a:avLst/>
          </a:prstGeom>
          <a:gradFill rotWithShape="0">
            <a:gsLst>
              <a:gs pos="0">
                <a:srgbClr val="D60093"/>
              </a:gs>
              <a:gs pos="100000">
                <a:srgbClr val="FF5B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19138" defTabSz="914400">
              <a:defRPr/>
            </a:pPr>
            <a:r>
              <a:rPr lang="en-US" altLang="ja-JP" sz="2800" b="1" kern="0" dirty="0">
                <a:solidFill>
                  <a:prstClr val="white"/>
                </a:solidFill>
                <a:latin typeface="Calibri"/>
                <a:ea typeface="ＭＳ Ｐゴシック" pitchFamily="50" charset="-128"/>
              </a:rPr>
              <a:t>Versatile Quantum Beams for Microscopic World</a:t>
            </a:r>
            <a:endParaRPr lang="ja-JP" altLang="en-US" sz="2800" b="1" kern="0" dirty="0">
              <a:solidFill>
                <a:prstClr val="white"/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4" name="Oval 49"/>
          <p:cNvSpPr>
            <a:spLocks noChangeAspect="1" noChangeArrowheads="1"/>
          </p:cNvSpPr>
          <p:nvPr/>
        </p:nvSpPr>
        <p:spPr bwMode="auto">
          <a:xfrm>
            <a:off x="1524009" y="21"/>
            <a:ext cx="684213" cy="684213"/>
          </a:xfrm>
          <a:prstGeom prst="ellipse">
            <a:avLst/>
          </a:prstGeom>
          <a:gradFill rotWithShape="0">
            <a:gsLst>
              <a:gs pos="0">
                <a:srgbClr val="FFDDF4"/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ja-JP" altLang="en-US" kern="0">
              <a:solidFill>
                <a:sysClr val="windowText" lastClr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74825" y="6065838"/>
            <a:ext cx="8713788" cy="792162"/>
          </a:xfrm>
          <a:prstGeom prst="rect">
            <a:avLst/>
          </a:prstGeom>
        </p:spPr>
        <p:txBody>
          <a:bodyPr/>
          <a:lstStyle/>
          <a:p>
            <a:pPr algn="ctr" defTabSz="4176431">
              <a:spcBef>
                <a:spcPct val="0"/>
              </a:spcBef>
              <a:defRPr/>
            </a:pPr>
            <a:r>
              <a:rPr kumimoji="1" lang="en-US" altLang="ja-JP" sz="2400" b="1" dirty="0">
                <a:solidFill>
                  <a:srgbClr val="0070C0"/>
                </a:solidFill>
                <a:latin typeface="Calibri"/>
                <a:ea typeface="AR P丸ゴシック体E" pitchFamily="50" charset="-128"/>
              </a:rPr>
              <a:t>Variety of secondary particles generated with  </a:t>
            </a:r>
            <a:br>
              <a:rPr kumimoji="1" lang="en-US" altLang="ja-JP" sz="2400" b="1" dirty="0">
                <a:solidFill>
                  <a:srgbClr val="0070C0"/>
                </a:solidFill>
                <a:latin typeface="Calibri"/>
                <a:ea typeface="AR P丸ゴシック体E" pitchFamily="50" charset="-128"/>
              </a:rPr>
            </a:br>
            <a:r>
              <a:rPr kumimoji="1" lang="en-US" altLang="ja-JP" sz="2400" b="1" dirty="0">
                <a:solidFill>
                  <a:srgbClr val="0070C0"/>
                </a:solidFill>
                <a:latin typeface="Calibri"/>
                <a:ea typeface="AR P丸ゴシック体E" pitchFamily="50" charset="-128"/>
              </a:rPr>
              <a:t>high-energy and high-intensity protons </a:t>
            </a:r>
          </a:p>
        </p:txBody>
      </p:sp>
      <p:sp>
        <p:nvSpPr>
          <p:cNvPr id="8202" name="Line 3"/>
          <p:cNvSpPr>
            <a:spLocks noChangeShapeType="1"/>
          </p:cNvSpPr>
          <p:nvPr/>
        </p:nvSpPr>
        <p:spPr bwMode="auto">
          <a:xfrm flipV="1">
            <a:off x="4953068" y="5295744"/>
            <a:ext cx="0" cy="117294"/>
          </a:xfrm>
          <a:prstGeom prst="line">
            <a:avLst/>
          </a:prstGeom>
          <a:noFill/>
          <a:ln w="19050">
            <a:noFill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82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3150" y="3383519"/>
            <a:ext cx="2857341" cy="265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8045" y="3625353"/>
            <a:ext cx="2042673" cy="180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3460" y="3141670"/>
            <a:ext cx="1777339" cy="104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50"/>
          <p:cNvSpPr>
            <a:spLocks noChangeArrowheads="1"/>
          </p:cNvSpPr>
          <p:nvPr/>
        </p:nvSpPr>
        <p:spPr bwMode="auto">
          <a:xfrm>
            <a:off x="2341554" y="1428752"/>
            <a:ext cx="750891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3200" u="sng" dirty="0">
                <a:solidFill>
                  <a:srgbClr val="0066CC"/>
                </a:solidFill>
                <a:latin typeface="Calibri"/>
                <a:ea typeface="ＭＳ Ｐゴシック" pitchFamily="50" charset="-128"/>
              </a:rPr>
              <a:t>J</a:t>
            </a:r>
            <a:r>
              <a:rPr kumimoji="1" lang="en-US" altLang="ja-JP" sz="3200" dirty="0">
                <a:solidFill>
                  <a:prstClr val="black"/>
                </a:solidFill>
                <a:latin typeface="Calibri"/>
                <a:ea typeface="ＭＳ Ｐゴシック" pitchFamily="50" charset="-128"/>
              </a:rPr>
              <a:t>apan </a:t>
            </a:r>
            <a:r>
              <a:rPr kumimoji="1" lang="en-US" altLang="ja-JP" sz="3200" u="sng" dirty="0">
                <a:solidFill>
                  <a:srgbClr val="0066CC"/>
                </a:solidFill>
                <a:latin typeface="Calibri"/>
                <a:ea typeface="ＭＳ Ｐゴシック" pitchFamily="50" charset="-128"/>
              </a:rPr>
              <a:t>P</a:t>
            </a:r>
            <a:r>
              <a:rPr kumimoji="1" lang="en-US" altLang="ja-JP" sz="3200" dirty="0">
                <a:solidFill>
                  <a:prstClr val="black"/>
                </a:solidFill>
                <a:latin typeface="Calibri"/>
                <a:ea typeface="ＭＳ Ｐゴシック" pitchFamily="50" charset="-128"/>
              </a:rPr>
              <a:t>roton </a:t>
            </a:r>
            <a:r>
              <a:rPr kumimoji="1" lang="en-US" altLang="ja-JP" sz="3200" u="sng" dirty="0">
                <a:solidFill>
                  <a:srgbClr val="0066CC"/>
                </a:solidFill>
                <a:latin typeface="Calibri"/>
                <a:ea typeface="ＭＳ Ｐゴシック" pitchFamily="50" charset="-128"/>
              </a:rPr>
              <a:t>A</a:t>
            </a:r>
            <a:r>
              <a:rPr kumimoji="1" lang="en-US" altLang="ja-JP" sz="3200" dirty="0">
                <a:solidFill>
                  <a:prstClr val="black"/>
                </a:solidFill>
                <a:latin typeface="Calibri"/>
                <a:ea typeface="ＭＳ Ｐゴシック" pitchFamily="50" charset="-128"/>
              </a:rPr>
              <a:t>ccelerator </a:t>
            </a:r>
            <a:r>
              <a:rPr kumimoji="1" lang="en-US" altLang="ja-JP" sz="3200" u="sng" dirty="0">
                <a:solidFill>
                  <a:srgbClr val="0066CC"/>
                </a:solidFill>
                <a:latin typeface="Calibri"/>
                <a:ea typeface="ＭＳ Ｐゴシック" pitchFamily="50" charset="-128"/>
              </a:rPr>
              <a:t>R</a:t>
            </a:r>
            <a:r>
              <a:rPr kumimoji="1" lang="en-US" altLang="ja-JP" sz="3200" dirty="0">
                <a:solidFill>
                  <a:prstClr val="black"/>
                </a:solidFill>
                <a:latin typeface="Calibri"/>
                <a:ea typeface="ＭＳ Ｐゴシック" pitchFamily="50" charset="-128"/>
              </a:rPr>
              <a:t>esearch </a:t>
            </a:r>
            <a:r>
              <a:rPr kumimoji="1" lang="en-US" altLang="ja-JP" sz="3200" u="sng" dirty="0">
                <a:solidFill>
                  <a:srgbClr val="0066CC"/>
                </a:solidFill>
                <a:latin typeface="Calibri"/>
                <a:ea typeface="ＭＳ Ｐゴシック" pitchFamily="50" charset="-128"/>
              </a:rPr>
              <a:t>C</a:t>
            </a:r>
            <a:r>
              <a:rPr kumimoji="1" lang="en-US" altLang="ja-JP" sz="3200" dirty="0">
                <a:solidFill>
                  <a:prstClr val="black"/>
                </a:solidFill>
                <a:latin typeface="Calibri"/>
                <a:ea typeface="ＭＳ Ｐゴシック" pitchFamily="50" charset="-128"/>
              </a:rPr>
              <a:t>omplex</a:t>
            </a:r>
          </a:p>
        </p:txBody>
      </p:sp>
      <p:pic>
        <p:nvPicPr>
          <p:cNvPr id="8199" name="Picture 14" descr="マークカラー_白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4386" y="836634"/>
            <a:ext cx="708025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5" descr="無題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75280" y="933450"/>
            <a:ext cx="251936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50"/>
          <p:cNvSpPr>
            <a:spLocks noChangeArrowheads="1"/>
          </p:cNvSpPr>
          <p:nvPr/>
        </p:nvSpPr>
        <p:spPr bwMode="auto">
          <a:xfrm>
            <a:off x="2837762" y="2133621"/>
            <a:ext cx="6516488" cy="917575"/>
          </a:xfrm>
          <a:prstGeom prst="rect">
            <a:avLst/>
          </a:prstGeom>
          <a:noFill/>
          <a:ln w="15875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tIns="90000">
            <a:spAutoFit/>
          </a:bodyPr>
          <a:lstStyle/>
          <a:p>
            <a:pPr defTabSz="9144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3200" b="1" dirty="0">
                <a:solidFill>
                  <a:srgbClr val="0070C0"/>
                </a:solidFill>
                <a:latin typeface="Calibri"/>
                <a:ea typeface="ＭＳ Ｐゴシック" pitchFamily="50" charset="-128"/>
              </a:rPr>
              <a:t>Power-frontier accelerators and</a:t>
            </a:r>
            <a:br>
              <a:rPr kumimoji="1" lang="en-US" altLang="ja-JP" sz="3200" b="1" dirty="0">
                <a:solidFill>
                  <a:srgbClr val="0070C0"/>
                </a:solidFill>
                <a:latin typeface="Calibri"/>
                <a:ea typeface="ＭＳ Ｐゴシック" pitchFamily="50" charset="-128"/>
              </a:rPr>
            </a:br>
            <a:r>
              <a:rPr kumimoji="1" lang="en-US" altLang="ja-JP" sz="3200" b="1" dirty="0">
                <a:solidFill>
                  <a:srgbClr val="0070C0"/>
                </a:solidFill>
                <a:latin typeface="Calibri"/>
                <a:ea typeface="ＭＳ Ｐゴシック" pitchFamily="50" charset="-128"/>
              </a:rPr>
              <a:t>                 </a:t>
            </a:r>
            <a:r>
              <a:rPr kumimoji="1" lang="en-US" altLang="ja-JP" sz="3200" b="1" dirty="0">
                <a:solidFill>
                  <a:srgbClr val="0070C0"/>
                </a:solidFill>
                <a:latin typeface="Calibri"/>
                <a:ea typeface="AR P丸ゴシック体E" pitchFamily="50" charset="-128"/>
              </a:rPr>
              <a:t>multi-purpose user facilities</a:t>
            </a:r>
            <a:endParaRPr kumimoji="1" lang="en-US" altLang="ja-JP" sz="3200" b="1" dirty="0">
              <a:solidFill>
                <a:srgbClr val="0070C0"/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367809" y="5589240"/>
            <a:ext cx="1296144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b="1" dirty="0" err="1">
                <a:solidFill>
                  <a:srgbClr val="339966"/>
                </a:solidFill>
                <a:latin typeface="Calibri"/>
                <a:ea typeface="HG丸ｺﾞｼｯｸM-PRO" pitchFamily="50" charset="-128"/>
              </a:rPr>
              <a:t>spallation</a:t>
            </a:r>
            <a:r>
              <a:rPr kumimoji="1" lang="en-US" altLang="ja-JP" b="1" dirty="0">
                <a:solidFill>
                  <a:srgbClr val="339966"/>
                </a:solidFill>
                <a:latin typeface="Calibri"/>
                <a:ea typeface="HG丸ｺﾞｼｯｸM-PRO" pitchFamily="50" charset="-128"/>
              </a:rPr>
              <a:t> </a:t>
            </a:r>
            <a:endParaRPr kumimoji="1" lang="ja-JP" altLang="en-US" b="1" dirty="0">
              <a:solidFill>
                <a:srgbClr val="339966"/>
              </a:solidFill>
              <a:latin typeface="Calibri"/>
              <a:ea typeface="HG丸ｺﾞｼｯｸM-PRO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534400" y="6461920"/>
            <a:ext cx="2133600" cy="365125"/>
          </a:xfrm>
        </p:spPr>
        <p:txBody>
          <a:bodyPr/>
          <a:lstStyle/>
          <a:p>
            <a:pPr defTabSz="914400">
              <a:defRPr/>
            </a:pPr>
            <a:fld id="{DE022354-339D-4E61-841A-5AC0777ACC91}" type="slidenum">
              <a:rPr kumimoji="1" lang="ja-JP" altLang="en-US" sz="140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pPr defTabSz="914400">
                <a:defRPr/>
              </a:pPr>
              <a:t>4</a:t>
            </a:fld>
            <a:endParaRPr kumimoji="1" lang="ja-JP" altLang="en-US" sz="140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grpSp>
        <p:nvGrpSpPr>
          <p:cNvPr id="8205" name="Group 8"/>
          <p:cNvGrpSpPr>
            <a:grpSpLocks noChangeAspect="1"/>
          </p:cNvGrpSpPr>
          <p:nvPr/>
        </p:nvGrpSpPr>
        <p:grpSpPr bwMode="auto">
          <a:xfrm>
            <a:off x="2852066" y="4492559"/>
            <a:ext cx="1772006" cy="498497"/>
            <a:chOff x="474" y="2041"/>
            <a:chExt cx="1329" cy="374"/>
          </a:xfrm>
        </p:grpSpPr>
        <p:pic>
          <p:nvPicPr>
            <p:cNvPr id="8207" name="Picture 9"/>
            <p:cNvPicPr>
              <a:picLocks noChangeAspect="1" noChangeArrowheads="1"/>
            </p:cNvPicPr>
            <p:nvPr/>
          </p:nvPicPr>
          <p:blipFill rotWithShape="1">
            <a:blip r:embed="rId7"/>
            <a:srcRect r="65853" b="53858"/>
            <a:stretch/>
          </p:blipFill>
          <p:spPr bwMode="auto">
            <a:xfrm>
              <a:off x="474" y="2041"/>
              <a:ext cx="400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95" cy="2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>
                <a:solidFill>
                  <a:prstClr val="black"/>
                </a:solidFill>
                <a:latin typeface="Calibri" pitchFamily="34" charset="0"/>
                <a:ea typeface="ＭＳ Ｐゴシック" pitchFamily="50" charset="-128"/>
              </a:endParaRPr>
            </a:p>
          </p:txBody>
        </p:sp>
        <p:sp>
          <p:nvSpPr>
            <p:cNvPr id="8209" name="Line 11"/>
            <p:cNvSpPr>
              <a:spLocks noChangeShapeType="1"/>
            </p:cNvSpPr>
            <p:nvPr/>
          </p:nvSpPr>
          <p:spPr bwMode="auto">
            <a:xfrm>
              <a:off x="1024" y="2304"/>
              <a:ext cx="720" cy="0"/>
            </a:xfrm>
            <a:prstGeom prst="line">
              <a:avLst/>
            </a:prstGeom>
            <a:noFill/>
            <a:ln w="152400">
              <a:solidFill>
                <a:srgbClr val="FF1E0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B51B04-7C0F-FFC2-7948-AABB7DA45E7F}"/>
              </a:ext>
            </a:extLst>
          </p:cNvPr>
          <p:cNvSpPr txBox="1"/>
          <p:nvPr/>
        </p:nvSpPr>
        <p:spPr>
          <a:xfrm>
            <a:off x="2604732" y="4809267"/>
            <a:ext cx="1561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Proton (p)</a:t>
            </a:r>
          </a:p>
          <a:p>
            <a:r>
              <a:rPr kumimoji="1" lang="en-US" altLang="ja-JP" sz="1400" dirty="0"/>
              <a:t>3 GeV, 30 G</a:t>
            </a:r>
            <a:r>
              <a:rPr lang="en-US" altLang="ja-JP" sz="1400" dirty="0"/>
              <a:t>eV</a:t>
            </a:r>
            <a:endParaRPr kumimoji="1" lang="en-US" altLang="ja-JP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正方形/長方形 56"/>
          <p:cNvSpPr/>
          <p:nvPr/>
        </p:nvSpPr>
        <p:spPr>
          <a:xfrm>
            <a:off x="1541992" y="3771110"/>
            <a:ext cx="8964000" cy="2466202"/>
          </a:xfrm>
          <a:prstGeom prst="rect">
            <a:avLst/>
          </a:prstGeom>
          <a:solidFill>
            <a:srgbClr val="E3C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62" name="フリーフォーム 61"/>
          <p:cNvSpPr/>
          <p:nvPr/>
        </p:nvSpPr>
        <p:spPr>
          <a:xfrm>
            <a:off x="6312032" y="5506362"/>
            <a:ext cx="288032" cy="226894"/>
          </a:xfrm>
          <a:custGeom>
            <a:avLst/>
            <a:gdLst>
              <a:gd name="connsiteX0" fmla="*/ 0 w 1228165"/>
              <a:gd name="connsiteY0" fmla="*/ 35858 h 430305"/>
              <a:gd name="connsiteX1" fmla="*/ 107577 w 1228165"/>
              <a:gd name="connsiteY1" fmla="*/ 430305 h 430305"/>
              <a:gd name="connsiteX2" fmla="*/ 1228165 w 1228165"/>
              <a:gd name="connsiteY2" fmla="*/ 403411 h 430305"/>
              <a:gd name="connsiteX3" fmla="*/ 1066800 w 1228165"/>
              <a:gd name="connsiteY3" fmla="*/ 0 h 430305"/>
              <a:gd name="connsiteX4" fmla="*/ 0 w 1228165"/>
              <a:gd name="connsiteY4" fmla="*/ 35858 h 430305"/>
              <a:gd name="connsiteX0" fmla="*/ 0 w 1255059"/>
              <a:gd name="connsiteY0" fmla="*/ 17929 h 430305"/>
              <a:gd name="connsiteX1" fmla="*/ 134471 w 1255059"/>
              <a:gd name="connsiteY1" fmla="*/ 430305 h 430305"/>
              <a:gd name="connsiteX2" fmla="*/ 1255059 w 1255059"/>
              <a:gd name="connsiteY2" fmla="*/ 403411 h 430305"/>
              <a:gd name="connsiteX3" fmla="*/ 1093694 w 1255059"/>
              <a:gd name="connsiteY3" fmla="*/ 0 h 430305"/>
              <a:gd name="connsiteX4" fmla="*/ 0 w 1255059"/>
              <a:gd name="connsiteY4" fmla="*/ 17929 h 430305"/>
              <a:gd name="connsiteX0" fmla="*/ 0 w 1255059"/>
              <a:gd name="connsiteY0" fmla="*/ 233953 h 646329"/>
              <a:gd name="connsiteX1" fmla="*/ 134471 w 1255059"/>
              <a:gd name="connsiteY1" fmla="*/ 646329 h 646329"/>
              <a:gd name="connsiteX2" fmla="*/ 1255059 w 1255059"/>
              <a:gd name="connsiteY2" fmla="*/ 619435 h 646329"/>
              <a:gd name="connsiteX3" fmla="*/ 576064 w 1255059"/>
              <a:gd name="connsiteY3" fmla="*/ 0 h 646329"/>
              <a:gd name="connsiteX4" fmla="*/ 0 w 1255059"/>
              <a:gd name="connsiteY4" fmla="*/ 233953 h 646329"/>
              <a:gd name="connsiteX0" fmla="*/ 0 w 1080120"/>
              <a:gd name="connsiteY0" fmla="*/ 233953 h 646329"/>
              <a:gd name="connsiteX1" fmla="*/ 134471 w 1080120"/>
              <a:gd name="connsiteY1" fmla="*/ 646329 h 646329"/>
              <a:gd name="connsiteX2" fmla="*/ 1080120 w 1080120"/>
              <a:gd name="connsiteY2" fmla="*/ 144016 h 646329"/>
              <a:gd name="connsiteX3" fmla="*/ 576064 w 1080120"/>
              <a:gd name="connsiteY3" fmla="*/ 0 h 646329"/>
              <a:gd name="connsiteX4" fmla="*/ 0 w 1080120"/>
              <a:gd name="connsiteY4" fmla="*/ 233953 h 646329"/>
              <a:gd name="connsiteX0" fmla="*/ 0 w 1080120"/>
              <a:gd name="connsiteY0" fmla="*/ 233953 h 432048"/>
              <a:gd name="connsiteX1" fmla="*/ 864096 w 1080120"/>
              <a:gd name="connsiteY1" fmla="*/ 432048 h 432048"/>
              <a:gd name="connsiteX2" fmla="*/ 1080120 w 1080120"/>
              <a:gd name="connsiteY2" fmla="*/ 144016 h 432048"/>
              <a:gd name="connsiteX3" fmla="*/ 576064 w 1080120"/>
              <a:gd name="connsiteY3" fmla="*/ 0 h 432048"/>
              <a:gd name="connsiteX4" fmla="*/ 0 w 1080120"/>
              <a:gd name="connsiteY4" fmla="*/ 233953 h 432048"/>
              <a:gd name="connsiteX0" fmla="*/ 0 w 770166"/>
              <a:gd name="connsiteY0" fmla="*/ 272588 h 432048"/>
              <a:gd name="connsiteX1" fmla="*/ 554142 w 770166"/>
              <a:gd name="connsiteY1" fmla="*/ 432048 h 432048"/>
              <a:gd name="connsiteX2" fmla="*/ 770166 w 770166"/>
              <a:gd name="connsiteY2" fmla="*/ 144016 h 432048"/>
              <a:gd name="connsiteX3" fmla="*/ 266110 w 770166"/>
              <a:gd name="connsiteY3" fmla="*/ 0 h 432048"/>
              <a:gd name="connsiteX4" fmla="*/ 0 w 770166"/>
              <a:gd name="connsiteY4" fmla="*/ 272588 h 432048"/>
              <a:gd name="connsiteX0" fmla="*/ 0 w 770166"/>
              <a:gd name="connsiteY0" fmla="*/ 272588 h 432048"/>
              <a:gd name="connsiteX1" fmla="*/ 554142 w 770166"/>
              <a:gd name="connsiteY1" fmla="*/ 432048 h 432048"/>
              <a:gd name="connsiteX2" fmla="*/ 770166 w 770166"/>
              <a:gd name="connsiteY2" fmla="*/ 144016 h 432048"/>
              <a:gd name="connsiteX3" fmla="*/ 72008 w 770166"/>
              <a:gd name="connsiteY3" fmla="*/ 0 h 432048"/>
              <a:gd name="connsiteX4" fmla="*/ 0 w 770166"/>
              <a:gd name="connsiteY4" fmla="*/ 272588 h 432048"/>
              <a:gd name="connsiteX0" fmla="*/ 0 w 554142"/>
              <a:gd name="connsiteY0" fmla="*/ 272588 h 432048"/>
              <a:gd name="connsiteX1" fmla="*/ 554142 w 554142"/>
              <a:gd name="connsiteY1" fmla="*/ 432048 h 432048"/>
              <a:gd name="connsiteX2" fmla="*/ 360040 w 554142"/>
              <a:gd name="connsiteY2" fmla="*/ 0 h 432048"/>
              <a:gd name="connsiteX3" fmla="*/ 72008 w 554142"/>
              <a:gd name="connsiteY3" fmla="*/ 0 h 432048"/>
              <a:gd name="connsiteX4" fmla="*/ 0 w 554142"/>
              <a:gd name="connsiteY4" fmla="*/ 272588 h 432048"/>
              <a:gd name="connsiteX0" fmla="*/ 0 w 482134"/>
              <a:gd name="connsiteY0" fmla="*/ 216024 h 432048"/>
              <a:gd name="connsiteX1" fmla="*/ 482134 w 482134"/>
              <a:gd name="connsiteY1" fmla="*/ 432048 h 432048"/>
              <a:gd name="connsiteX2" fmla="*/ 288032 w 482134"/>
              <a:gd name="connsiteY2" fmla="*/ 0 h 432048"/>
              <a:gd name="connsiteX3" fmla="*/ 0 w 482134"/>
              <a:gd name="connsiteY3" fmla="*/ 0 h 432048"/>
              <a:gd name="connsiteX4" fmla="*/ 0 w 482134"/>
              <a:gd name="connsiteY4" fmla="*/ 216024 h 432048"/>
              <a:gd name="connsiteX0" fmla="*/ 0 w 288032"/>
              <a:gd name="connsiteY0" fmla="*/ 216024 h 216024"/>
              <a:gd name="connsiteX1" fmla="*/ 288032 w 288032"/>
              <a:gd name="connsiteY1" fmla="*/ 216024 h 216024"/>
              <a:gd name="connsiteX2" fmla="*/ 288032 w 288032"/>
              <a:gd name="connsiteY2" fmla="*/ 0 h 216024"/>
              <a:gd name="connsiteX3" fmla="*/ 0 w 288032"/>
              <a:gd name="connsiteY3" fmla="*/ 0 h 216024"/>
              <a:gd name="connsiteX4" fmla="*/ 0 w 288032"/>
              <a:gd name="connsiteY4" fmla="*/ 216024 h 216024"/>
              <a:gd name="connsiteX0" fmla="*/ 44533 w 288032"/>
              <a:gd name="connsiteY0" fmla="*/ 217929 h 217929"/>
              <a:gd name="connsiteX1" fmla="*/ 288032 w 288032"/>
              <a:gd name="connsiteY1" fmla="*/ 216024 h 217929"/>
              <a:gd name="connsiteX2" fmla="*/ 288032 w 288032"/>
              <a:gd name="connsiteY2" fmla="*/ 0 h 217929"/>
              <a:gd name="connsiteX3" fmla="*/ 0 w 288032"/>
              <a:gd name="connsiteY3" fmla="*/ 0 h 217929"/>
              <a:gd name="connsiteX4" fmla="*/ 44533 w 288032"/>
              <a:gd name="connsiteY4" fmla="*/ 217929 h 217929"/>
              <a:gd name="connsiteX0" fmla="*/ 44533 w 288032"/>
              <a:gd name="connsiteY0" fmla="*/ 226894 h 226894"/>
              <a:gd name="connsiteX1" fmla="*/ 288032 w 288032"/>
              <a:gd name="connsiteY1" fmla="*/ 224989 h 226894"/>
              <a:gd name="connsiteX2" fmla="*/ 252174 w 288032"/>
              <a:gd name="connsiteY2" fmla="*/ 0 h 226894"/>
              <a:gd name="connsiteX3" fmla="*/ 0 w 288032"/>
              <a:gd name="connsiteY3" fmla="*/ 8965 h 226894"/>
              <a:gd name="connsiteX4" fmla="*/ 44533 w 288032"/>
              <a:gd name="connsiteY4" fmla="*/ 226894 h 22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2" h="226894">
                <a:moveTo>
                  <a:pt x="44533" y="226894"/>
                </a:moveTo>
                <a:lnTo>
                  <a:pt x="288032" y="224989"/>
                </a:lnTo>
                <a:lnTo>
                  <a:pt x="252174" y="0"/>
                </a:lnTo>
                <a:lnTo>
                  <a:pt x="0" y="8965"/>
                </a:lnTo>
                <a:lnTo>
                  <a:pt x="44533" y="22689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82" name="図 8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5"/>
          <a:stretch/>
        </p:blipFill>
        <p:spPr>
          <a:xfrm>
            <a:off x="1547266" y="692150"/>
            <a:ext cx="9120735" cy="3073912"/>
          </a:xfrm>
          <a:prstGeom prst="rect">
            <a:avLst/>
          </a:prstGeom>
        </p:spPr>
      </p:pic>
      <p:sp>
        <p:nvSpPr>
          <p:cNvPr id="45" name="フリーフォーム 44"/>
          <p:cNvSpPr/>
          <p:nvPr/>
        </p:nvSpPr>
        <p:spPr>
          <a:xfrm>
            <a:off x="1912587" y="3842508"/>
            <a:ext cx="8026751" cy="1967381"/>
          </a:xfrm>
          <a:custGeom>
            <a:avLst/>
            <a:gdLst>
              <a:gd name="connsiteX0" fmla="*/ 35859 w 8095129"/>
              <a:gd name="connsiteY0" fmla="*/ 968189 h 1999130"/>
              <a:gd name="connsiteX1" fmla="*/ 1936376 w 8095129"/>
              <a:gd name="connsiteY1" fmla="*/ 968189 h 1999130"/>
              <a:gd name="connsiteX2" fmla="*/ 2061882 w 8095129"/>
              <a:gd name="connsiteY2" fmla="*/ 762000 h 1999130"/>
              <a:gd name="connsiteX3" fmla="*/ 2259106 w 8095129"/>
              <a:gd name="connsiteY3" fmla="*/ 753036 h 1999130"/>
              <a:gd name="connsiteX4" fmla="*/ 2178423 w 8095129"/>
              <a:gd name="connsiteY4" fmla="*/ 968189 h 1999130"/>
              <a:gd name="connsiteX5" fmla="*/ 2339788 w 8095129"/>
              <a:gd name="connsiteY5" fmla="*/ 959224 h 1999130"/>
              <a:gd name="connsiteX6" fmla="*/ 2393576 w 8095129"/>
              <a:gd name="connsiteY6" fmla="*/ 896471 h 1999130"/>
              <a:gd name="connsiteX7" fmla="*/ 2402541 w 8095129"/>
              <a:gd name="connsiteY7" fmla="*/ 744071 h 1999130"/>
              <a:gd name="connsiteX8" fmla="*/ 2429435 w 8095129"/>
              <a:gd name="connsiteY8" fmla="*/ 591671 h 1999130"/>
              <a:gd name="connsiteX9" fmla="*/ 2483223 w 8095129"/>
              <a:gd name="connsiteY9" fmla="*/ 430306 h 1999130"/>
              <a:gd name="connsiteX10" fmla="*/ 2617694 w 8095129"/>
              <a:gd name="connsiteY10" fmla="*/ 331694 h 1999130"/>
              <a:gd name="connsiteX11" fmla="*/ 2796988 w 8095129"/>
              <a:gd name="connsiteY11" fmla="*/ 322730 h 1999130"/>
              <a:gd name="connsiteX12" fmla="*/ 3290047 w 8095129"/>
              <a:gd name="connsiteY12" fmla="*/ 340659 h 1999130"/>
              <a:gd name="connsiteX13" fmla="*/ 3657600 w 8095129"/>
              <a:gd name="connsiteY13" fmla="*/ 466165 h 1999130"/>
              <a:gd name="connsiteX14" fmla="*/ 3854823 w 8095129"/>
              <a:gd name="connsiteY14" fmla="*/ 242047 h 1999130"/>
              <a:gd name="connsiteX15" fmla="*/ 4231341 w 8095129"/>
              <a:gd name="connsiteY15" fmla="*/ 53789 h 1999130"/>
              <a:gd name="connsiteX16" fmla="*/ 4796118 w 8095129"/>
              <a:gd name="connsiteY16" fmla="*/ 0 h 1999130"/>
              <a:gd name="connsiteX17" fmla="*/ 6714565 w 8095129"/>
              <a:gd name="connsiteY17" fmla="*/ 71718 h 1999130"/>
              <a:gd name="connsiteX18" fmla="*/ 7037294 w 8095129"/>
              <a:gd name="connsiteY18" fmla="*/ 224118 h 1999130"/>
              <a:gd name="connsiteX19" fmla="*/ 7413812 w 8095129"/>
              <a:gd name="connsiteY19" fmla="*/ 484094 h 1999130"/>
              <a:gd name="connsiteX20" fmla="*/ 7548282 w 8095129"/>
              <a:gd name="connsiteY20" fmla="*/ 735106 h 1999130"/>
              <a:gd name="connsiteX21" fmla="*/ 7566212 w 8095129"/>
              <a:gd name="connsiteY21" fmla="*/ 923365 h 1999130"/>
              <a:gd name="connsiteX22" fmla="*/ 7691718 w 8095129"/>
              <a:gd name="connsiteY22" fmla="*/ 806824 h 1999130"/>
              <a:gd name="connsiteX23" fmla="*/ 7808259 w 8095129"/>
              <a:gd name="connsiteY23" fmla="*/ 654424 h 1999130"/>
              <a:gd name="connsiteX24" fmla="*/ 7871012 w 8095129"/>
              <a:gd name="connsiteY24" fmla="*/ 537883 h 1999130"/>
              <a:gd name="connsiteX25" fmla="*/ 8095129 w 8095129"/>
              <a:gd name="connsiteY25" fmla="*/ 636494 h 1999130"/>
              <a:gd name="connsiteX26" fmla="*/ 7826188 w 8095129"/>
              <a:gd name="connsiteY26" fmla="*/ 959224 h 1999130"/>
              <a:gd name="connsiteX27" fmla="*/ 7584141 w 8095129"/>
              <a:gd name="connsiteY27" fmla="*/ 1201271 h 1999130"/>
              <a:gd name="connsiteX28" fmla="*/ 7386918 w 8095129"/>
              <a:gd name="connsiteY28" fmla="*/ 1425389 h 1999130"/>
              <a:gd name="connsiteX29" fmla="*/ 7261412 w 8095129"/>
              <a:gd name="connsiteY29" fmla="*/ 1613647 h 1999130"/>
              <a:gd name="connsiteX30" fmla="*/ 6956612 w 8095129"/>
              <a:gd name="connsiteY30" fmla="*/ 1828800 h 1999130"/>
              <a:gd name="connsiteX31" fmla="*/ 6490447 w 8095129"/>
              <a:gd name="connsiteY31" fmla="*/ 1999130 h 1999130"/>
              <a:gd name="connsiteX32" fmla="*/ 5934635 w 8095129"/>
              <a:gd name="connsiteY32" fmla="*/ 1999130 h 1999130"/>
              <a:gd name="connsiteX33" fmla="*/ 5576047 w 8095129"/>
              <a:gd name="connsiteY33" fmla="*/ 1981200 h 1999130"/>
              <a:gd name="connsiteX34" fmla="*/ 5244353 w 8095129"/>
              <a:gd name="connsiteY34" fmla="*/ 1918447 h 1999130"/>
              <a:gd name="connsiteX35" fmla="*/ 4885765 w 8095129"/>
              <a:gd name="connsiteY35" fmla="*/ 1730189 h 1999130"/>
              <a:gd name="connsiteX36" fmla="*/ 4446494 w 8095129"/>
              <a:gd name="connsiteY36" fmla="*/ 1479177 h 1999130"/>
              <a:gd name="connsiteX37" fmla="*/ 4052047 w 8095129"/>
              <a:gd name="connsiteY37" fmla="*/ 1299883 h 1999130"/>
              <a:gd name="connsiteX38" fmla="*/ 3729318 w 8095129"/>
              <a:gd name="connsiteY38" fmla="*/ 1093694 h 1999130"/>
              <a:gd name="connsiteX39" fmla="*/ 3478306 w 8095129"/>
              <a:gd name="connsiteY39" fmla="*/ 762000 h 1999130"/>
              <a:gd name="connsiteX40" fmla="*/ 3325906 w 8095129"/>
              <a:gd name="connsiteY40" fmla="*/ 600636 h 1999130"/>
              <a:gd name="connsiteX41" fmla="*/ 3245223 w 8095129"/>
              <a:gd name="connsiteY41" fmla="*/ 779930 h 1999130"/>
              <a:gd name="connsiteX42" fmla="*/ 2895600 w 8095129"/>
              <a:gd name="connsiteY42" fmla="*/ 1021977 h 1999130"/>
              <a:gd name="connsiteX43" fmla="*/ 2662518 w 8095129"/>
              <a:gd name="connsiteY43" fmla="*/ 1021977 h 1999130"/>
              <a:gd name="connsiteX44" fmla="*/ 2563906 w 8095129"/>
              <a:gd name="connsiteY44" fmla="*/ 959224 h 1999130"/>
              <a:gd name="connsiteX45" fmla="*/ 2572870 w 8095129"/>
              <a:gd name="connsiteY45" fmla="*/ 1129553 h 1999130"/>
              <a:gd name="connsiteX46" fmla="*/ 0 w 8095129"/>
              <a:gd name="connsiteY46" fmla="*/ 1138518 h 1999130"/>
              <a:gd name="connsiteX47" fmla="*/ 35859 w 8095129"/>
              <a:gd name="connsiteY47" fmla="*/ 968189 h 1999130"/>
              <a:gd name="connsiteX0" fmla="*/ 30278 w 8095129"/>
              <a:gd name="connsiteY0" fmla="*/ 1013929 h 1999130"/>
              <a:gd name="connsiteX1" fmla="*/ 1936376 w 8095129"/>
              <a:gd name="connsiteY1" fmla="*/ 968189 h 1999130"/>
              <a:gd name="connsiteX2" fmla="*/ 2061882 w 8095129"/>
              <a:gd name="connsiteY2" fmla="*/ 762000 h 1999130"/>
              <a:gd name="connsiteX3" fmla="*/ 2259106 w 8095129"/>
              <a:gd name="connsiteY3" fmla="*/ 753036 h 1999130"/>
              <a:gd name="connsiteX4" fmla="*/ 2178423 w 8095129"/>
              <a:gd name="connsiteY4" fmla="*/ 968189 h 1999130"/>
              <a:gd name="connsiteX5" fmla="*/ 2339788 w 8095129"/>
              <a:gd name="connsiteY5" fmla="*/ 959224 h 1999130"/>
              <a:gd name="connsiteX6" fmla="*/ 2393576 w 8095129"/>
              <a:gd name="connsiteY6" fmla="*/ 896471 h 1999130"/>
              <a:gd name="connsiteX7" fmla="*/ 2402541 w 8095129"/>
              <a:gd name="connsiteY7" fmla="*/ 744071 h 1999130"/>
              <a:gd name="connsiteX8" fmla="*/ 2429435 w 8095129"/>
              <a:gd name="connsiteY8" fmla="*/ 591671 h 1999130"/>
              <a:gd name="connsiteX9" fmla="*/ 2483223 w 8095129"/>
              <a:gd name="connsiteY9" fmla="*/ 430306 h 1999130"/>
              <a:gd name="connsiteX10" fmla="*/ 2617694 w 8095129"/>
              <a:gd name="connsiteY10" fmla="*/ 331694 h 1999130"/>
              <a:gd name="connsiteX11" fmla="*/ 2796988 w 8095129"/>
              <a:gd name="connsiteY11" fmla="*/ 322730 h 1999130"/>
              <a:gd name="connsiteX12" fmla="*/ 3290047 w 8095129"/>
              <a:gd name="connsiteY12" fmla="*/ 340659 h 1999130"/>
              <a:gd name="connsiteX13" fmla="*/ 3657600 w 8095129"/>
              <a:gd name="connsiteY13" fmla="*/ 466165 h 1999130"/>
              <a:gd name="connsiteX14" fmla="*/ 3854823 w 8095129"/>
              <a:gd name="connsiteY14" fmla="*/ 242047 h 1999130"/>
              <a:gd name="connsiteX15" fmla="*/ 4231341 w 8095129"/>
              <a:gd name="connsiteY15" fmla="*/ 53789 h 1999130"/>
              <a:gd name="connsiteX16" fmla="*/ 4796118 w 8095129"/>
              <a:gd name="connsiteY16" fmla="*/ 0 h 1999130"/>
              <a:gd name="connsiteX17" fmla="*/ 6714565 w 8095129"/>
              <a:gd name="connsiteY17" fmla="*/ 71718 h 1999130"/>
              <a:gd name="connsiteX18" fmla="*/ 7037294 w 8095129"/>
              <a:gd name="connsiteY18" fmla="*/ 224118 h 1999130"/>
              <a:gd name="connsiteX19" fmla="*/ 7413812 w 8095129"/>
              <a:gd name="connsiteY19" fmla="*/ 484094 h 1999130"/>
              <a:gd name="connsiteX20" fmla="*/ 7548282 w 8095129"/>
              <a:gd name="connsiteY20" fmla="*/ 735106 h 1999130"/>
              <a:gd name="connsiteX21" fmla="*/ 7566212 w 8095129"/>
              <a:gd name="connsiteY21" fmla="*/ 923365 h 1999130"/>
              <a:gd name="connsiteX22" fmla="*/ 7691718 w 8095129"/>
              <a:gd name="connsiteY22" fmla="*/ 806824 h 1999130"/>
              <a:gd name="connsiteX23" fmla="*/ 7808259 w 8095129"/>
              <a:gd name="connsiteY23" fmla="*/ 654424 h 1999130"/>
              <a:gd name="connsiteX24" fmla="*/ 7871012 w 8095129"/>
              <a:gd name="connsiteY24" fmla="*/ 537883 h 1999130"/>
              <a:gd name="connsiteX25" fmla="*/ 8095129 w 8095129"/>
              <a:gd name="connsiteY25" fmla="*/ 636494 h 1999130"/>
              <a:gd name="connsiteX26" fmla="*/ 7826188 w 8095129"/>
              <a:gd name="connsiteY26" fmla="*/ 959224 h 1999130"/>
              <a:gd name="connsiteX27" fmla="*/ 7584141 w 8095129"/>
              <a:gd name="connsiteY27" fmla="*/ 1201271 h 1999130"/>
              <a:gd name="connsiteX28" fmla="*/ 7386918 w 8095129"/>
              <a:gd name="connsiteY28" fmla="*/ 1425389 h 1999130"/>
              <a:gd name="connsiteX29" fmla="*/ 7261412 w 8095129"/>
              <a:gd name="connsiteY29" fmla="*/ 1613647 h 1999130"/>
              <a:gd name="connsiteX30" fmla="*/ 6956612 w 8095129"/>
              <a:gd name="connsiteY30" fmla="*/ 1828800 h 1999130"/>
              <a:gd name="connsiteX31" fmla="*/ 6490447 w 8095129"/>
              <a:gd name="connsiteY31" fmla="*/ 1999130 h 1999130"/>
              <a:gd name="connsiteX32" fmla="*/ 5934635 w 8095129"/>
              <a:gd name="connsiteY32" fmla="*/ 1999130 h 1999130"/>
              <a:gd name="connsiteX33" fmla="*/ 5576047 w 8095129"/>
              <a:gd name="connsiteY33" fmla="*/ 1981200 h 1999130"/>
              <a:gd name="connsiteX34" fmla="*/ 5244353 w 8095129"/>
              <a:gd name="connsiteY34" fmla="*/ 1918447 h 1999130"/>
              <a:gd name="connsiteX35" fmla="*/ 4885765 w 8095129"/>
              <a:gd name="connsiteY35" fmla="*/ 1730189 h 1999130"/>
              <a:gd name="connsiteX36" fmla="*/ 4446494 w 8095129"/>
              <a:gd name="connsiteY36" fmla="*/ 1479177 h 1999130"/>
              <a:gd name="connsiteX37" fmla="*/ 4052047 w 8095129"/>
              <a:gd name="connsiteY37" fmla="*/ 1299883 h 1999130"/>
              <a:gd name="connsiteX38" fmla="*/ 3729318 w 8095129"/>
              <a:gd name="connsiteY38" fmla="*/ 1093694 h 1999130"/>
              <a:gd name="connsiteX39" fmla="*/ 3478306 w 8095129"/>
              <a:gd name="connsiteY39" fmla="*/ 762000 h 1999130"/>
              <a:gd name="connsiteX40" fmla="*/ 3325906 w 8095129"/>
              <a:gd name="connsiteY40" fmla="*/ 600636 h 1999130"/>
              <a:gd name="connsiteX41" fmla="*/ 3245223 w 8095129"/>
              <a:gd name="connsiteY41" fmla="*/ 779930 h 1999130"/>
              <a:gd name="connsiteX42" fmla="*/ 2895600 w 8095129"/>
              <a:gd name="connsiteY42" fmla="*/ 1021977 h 1999130"/>
              <a:gd name="connsiteX43" fmla="*/ 2662518 w 8095129"/>
              <a:gd name="connsiteY43" fmla="*/ 1021977 h 1999130"/>
              <a:gd name="connsiteX44" fmla="*/ 2563906 w 8095129"/>
              <a:gd name="connsiteY44" fmla="*/ 959224 h 1999130"/>
              <a:gd name="connsiteX45" fmla="*/ 2572870 w 8095129"/>
              <a:gd name="connsiteY45" fmla="*/ 1129553 h 1999130"/>
              <a:gd name="connsiteX46" fmla="*/ 0 w 8095129"/>
              <a:gd name="connsiteY46" fmla="*/ 1138518 h 1999130"/>
              <a:gd name="connsiteX47" fmla="*/ 30278 w 8095129"/>
              <a:gd name="connsiteY47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61882 w 8095129"/>
              <a:gd name="connsiteY2" fmla="*/ 762000 h 1999130"/>
              <a:gd name="connsiteX3" fmla="*/ 2259106 w 8095129"/>
              <a:gd name="connsiteY3" fmla="*/ 753036 h 1999130"/>
              <a:gd name="connsiteX4" fmla="*/ 2178423 w 8095129"/>
              <a:gd name="connsiteY4" fmla="*/ 968189 h 1999130"/>
              <a:gd name="connsiteX5" fmla="*/ 2339788 w 8095129"/>
              <a:gd name="connsiteY5" fmla="*/ 959224 h 1999130"/>
              <a:gd name="connsiteX6" fmla="*/ 2393576 w 8095129"/>
              <a:gd name="connsiteY6" fmla="*/ 896471 h 1999130"/>
              <a:gd name="connsiteX7" fmla="*/ 2402541 w 8095129"/>
              <a:gd name="connsiteY7" fmla="*/ 744071 h 1999130"/>
              <a:gd name="connsiteX8" fmla="*/ 2429435 w 8095129"/>
              <a:gd name="connsiteY8" fmla="*/ 591671 h 1999130"/>
              <a:gd name="connsiteX9" fmla="*/ 2483223 w 8095129"/>
              <a:gd name="connsiteY9" fmla="*/ 430306 h 1999130"/>
              <a:gd name="connsiteX10" fmla="*/ 2617694 w 8095129"/>
              <a:gd name="connsiteY10" fmla="*/ 331694 h 1999130"/>
              <a:gd name="connsiteX11" fmla="*/ 2796988 w 8095129"/>
              <a:gd name="connsiteY11" fmla="*/ 322730 h 1999130"/>
              <a:gd name="connsiteX12" fmla="*/ 3290047 w 8095129"/>
              <a:gd name="connsiteY12" fmla="*/ 340659 h 1999130"/>
              <a:gd name="connsiteX13" fmla="*/ 3657600 w 8095129"/>
              <a:gd name="connsiteY13" fmla="*/ 466165 h 1999130"/>
              <a:gd name="connsiteX14" fmla="*/ 3854823 w 8095129"/>
              <a:gd name="connsiteY14" fmla="*/ 242047 h 1999130"/>
              <a:gd name="connsiteX15" fmla="*/ 4231341 w 8095129"/>
              <a:gd name="connsiteY15" fmla="*/ 53789 h 1999130"/>
              <a:gd name="connsiteX16" fmla="*/ 4796118 w 8095129"/>
              <a:gd name="connsiteY16" fmla="*/ 0 h 1999130"/>
              <a:gd name="connsiteX17" fmla="*/ 6714565 w 8095129"/>
              <a:gd name="connsiteY17" fmla="*/ 71718 h 1999130"/>
              <a:gd name="connsiteX18" fmla="*/ 7037294 w 8095129"/>
              <a:gd name="connsiteY18" fmla="*/ 224118 h 1999130"/>
              <a:gd name="connsiteX19" fmla="*/ 7413812 w 8095129"/>
              <a:gd name="connsiteY19" fmla="*/ 484094 h 1999130"/>
              <a:gd name="connsiteX20" fmla="*/ 7548282 w 8095129"/>
              <a:gd name="connsiteY20" fmla="*/ 735106 h 1999130"/>
              <a:gd name="connsiteX21" fmla="*/ 7566212 w 8095129"/>
              <a:gd name="connsiteY21" fmla="*/ 923365 h 1999130"/>
              <a:gd name="connsiteX22" fmla="*/ 7691718 w 8095129"/>
              <a:gd name="connsiteY22" fmla="*/ 806824 h 1999130"/>
              <a:gd name="connsiteX23" fmla="*/ 7808259 w 8095129"/>
              <a:gd name="connsiteY23" fmla="*/ 654424 h 1999130"/>
              <a:gd name="connsiteX24" fmla="*/ 7871012 w 8095129"/>
              <a:gd name="connsiteY24" fmla="*/ 537883 h 1999130"/>
              <a:gd name="connsiteX25" fmla="*/ 8095129 w 8095129"/>
              <a:gd name="connsiteY25" fmla="*/ 636494 h 1999130"/>
              <a:gd name="connsiteX26" fmla="*/ 7826188 w 8095129"/>
              <a:gd name="connsiteY26" fmla="*/ 959224 h 1999130"/>
              <a:gd name="connsiteX27" fmla="*/ 7584141 w 8095129"/>
              <a:gd name="connsiteY27" fmla="*/ 1201271 h 1999130"/>
              <a:gd name="connsiteX28" fmla="*/ 7386918 w 8095129"/>
              <a:gd name="connsiteY28" fmla="*/ 1425389 h 1999130"/>
              <a:gd name="connsiteX29" fmla="*/ 7261412 w 8095129"/>
              <a:gd name="connsiteY29" fmla="*/ 1613647 h 1999130"/>
              <a:gd name="connsiteX30" fmla="*/ 6956612 w 8095129"/>
              <a:gd name="connsiteY30" fmla="*/ 1828800 h 1999130"/>
              <a:gd name="connsiteX31" fmla="*/ 6490447 w 8095129"/>
              <a:gd name="connsiteY31" fmla="*/ 1999130 h 1999130"/>
              <a:gd name="connsiteX32" fmla="*/ 5934635 w 8095129"/>
              <a:gd name="connsiteY32" fmla="*/ 1999130 h 1999130"/>
              <a:gd name="connsiteX33" fmla="*/ 5576047 w 8095129"/>
              <a:gd name="connsiteY33" fmla="*/ 1981200 h 1999130"/>
              <a:gd name="connsiteX34" fmla="*/ 5244353 w 8095129"/>
              <a:gd name="connsiteY34" fmla="*/ 1918447 h 1999130"/>
              <a:gd name="connsiteX35" fmla="*/ 4885765 w 8095129"/>
              <a:gd name="connsiteY35" fmla="*/ 1730189 h 1999130"/>
              <a:gd name="connsiteX36" fmla="*/ 4446494 w 8095129"/>
              <a:gd name="connsiteY36" fmla="*/ 1479177 h 1999130"/>
              <a:gd name="connsiteX37" fmla="*/ 4052047 w 8095129"/>
              <a:gd name="connsiteY37" fmla="*/ 1299883 h 1999130"/>
              <a:gd name="connsiteX38" fmla="*/ 3729318 w 8095129"/>
              <a:gd name="connsiteY38" fmla="*/ 1093694 h 1999130"/>
              <a:gd name="connsiteX39" fmla="*/ 3478306 w 8095129"/>
              <a:gd name="connsiteY39" fmla="*/ 762000 h 1999130"/>
              <a:gd name="connsiteX40" fmla="*/ 3325906 w 8095129"/>
              <a:gd name="connsiteY40" fmla="*/ 600636 h 1999130"/>
              <a:gd name="connsiteX41" fmla="*/ 3245223 w 8095129"/>
              <a:gd name="connsiteY41" fmla="*/ 779930 h 1999130"/>
              <a:gd name="connsiteX42" fmla="*/ 2895600 w 8095129"/>
              <a:gd name="connsiteY42" fmla="*/ 1021977 h 1999130"/>
              <a:gd name="connsiteX43" fmla="*/ 2662518 w 8095129"/>
              <a:gd name="connsiteY43" fmla="*/ 1021977 h 1999130"/>
              <a:gd name="connsiteX44" fmla="*/ 2563906 w 8095129"/>
              <a:gd name="connsiteY44" fmla="*/ 959224 h 1999130"/>
              <a:gd name="connsiteX45" fmla="*/ 2572870 w 8095129"/>
              <a:gd name="connsiteY45" fmla="*/ 1129553 h 1999130"/>
              <a:gd name="connsiteX46" fmla="*/ 0 w 8095129"/>
              <a:gd name="connsiteY46" fmla="*/ 1138518 h 1999130"/>
              <a:gd name="connsiteX47" fmla="*/ 30278 w 8095129"/>
              <a:gd name="connsiteY47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1974757 w 8095129"/>
              <a:gd name="connsiteY2" fmla="*/ 890868 h 1999130"/>
              <a:gd name="connsiteX3" fmla="*/ 2061882 w 8095129"/>
              <a:gd name="connsiteY3" fmla="*/ 762000 h 1999130"/>
              <a:gd name="connsiteX4" fmla="*/ 2259106 w 8095129"/>
              <a:gd name="connsiteY4" fmla="*/ 753036 h 1999130"/>
              <a:gd name="connsiteX5" fmla="*/ 2178423 w 8095129"/>
              <a:gd name="connsiteY5" fmla="*/ 968189 h 1999130"/>
              <a:gd name="connsiteX6" fmla="*/ 2339788 w 8095129"/>
              <a:gd name="connsiteY6" fmla="*/ 959224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22730 h 1999130"/>
              <a:gd name="connsiteX13" fmla="*/ 3290047 w 8095129"/>
              <a:gd name="connsiteY13" fmla="*/ 340659 h 1999130"/>
              <a:gd name="connsiteX14" fmla="*/ 3657600 w 8095129"/>
              <a:gd name="connsiteY14" fmla="*/ 466165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714565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66212 w 8095129"/>
              <a:gd name="connsiteY22" fmla="*/ 923365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71012 w 8095129"/>
              <a:gd name="connsiteY25" fmla="*/ 537883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1981454 w 8095129"/>
              <a:gd name="connsiteY2" fmla="*/ 906470 h 1999130"/>
              <a:gd name="connsiteX3" fmla="*/ 2061882 w 8095129"/>
              <a:gd name="connsiteY3" fmla="*/ 762000 h 1999130"/>
              <a:gd name="connsiteX4" fmla="*/ 2259106 w 8095129"/>
              <a:gd name="connsiteY4" fmla="*/ 753036 h 1999130"/>
              <a:gd name="connsiteX5" fmla="*/ 2178423 w 8095129"/>
              <a:gd name="connsiteY5" fmla="*/ 968189 h 1999130"/>
              <a:gd name="connsiteX6" fmla="*/ 2339788 w 8095129"/>
              <a:gd name="connsiteY6" fmla="*/ 959224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22730 h 1999130"/>
              <a:gd name="connsiteX13" fmla="*/ 3290047 w 8095129"/>
              <a:gd name="connsiteY13" fmla="*/ 340659 h 1999130"/>
              <a:gd name="connsiteX14" fmla="*/ 3657600 w 8095129"/>
              <a:gd name="connsiteY14" fmla="*/ 466165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714565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66212 w 8095129"/>
              <a:gd name="connsiteY22" fmla="*/ 923365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71012 w 8095129"/>
              <a:gd name="connsiteY25" fmla="*/ 537883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22382 w 8095129"/>
              <a:gd name="connsiteY2" fmla="*/ 900393 h 1999130"/>
              <a:gd name="connsiteX3" fmla="*/ 2061882 w 8095129"/>
              <a:gd name="connsiteY3" fmla="*/ 762000 h 1999130"/>
              <a:gd name="connsiteX4" fmla="*/ 2259106 w 8095129"/>
              <a:gd name="connsiteY4" fmla="*/ 753036 h 1999130"/>
              <a:gd name="connsiteX5" fmla="*/ 2178423 w 8095129"/>
              <a:gd name="connsiteY5" fmla="*/ 968189 h 1999130"/>
              <a:gd name="connsiteX6" fmla="*/ 2339788 w 8095129"/>
              <a:gd name="connsiteY6" fmla="*/ 959224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22730 h 1999130"/>
              <a:gd name="connsiteX13" fmla="*/ 3290047 w 8095129"/>
              <a:gd name="connsiteY13" fmla="*/ 340659 h 1999130"/>
              <a:gd name="connsiteX14" fmla="*/ 3657600 w 8095129"/>
              <a:gd name="connsiteY14" fmla="*/ 466165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714565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66212 w 8095129"/>
              <a:gd name="connsiteY22" fmla="*/ 923365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71012 w 8095129"/>
              <a:gd name="connsiteY25" fmla="*/ 537883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22382 w 8095129"/>
              <a:gd name="connsiteY2" fmla="*/ 900393 h 1999130"/>
              <a:gd name="connsiteX3" fmla="*/ 2061882 w 8095129"/>
              <a:gd name="connsiteY3" fmla="*/ 762000 h 1999130"/>
              <a:gd name="connsiteX4" fmla="*/ 2216243 w 8095129"/>
              <a:gd name="connsiteY4" fmla="*/ 767323 h 1999130"/>
              <a:gd name="connsiteX5" fmla="*/ 2178423 w 8095129"/>
              <a:gd name="connsiteY5" fmla="*/ 968189 h 1999130"/>
              <a:gd name="connsiteX6" fmla="*/ 2339788 w 8095129"/>
              <a:gd name="connsiteY6" fmla="*/ 959224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22730 h 1999130"/>
              <a:gd name="connsiteX13" fmla="*/ 3290047 w 8095129"/>
              <a:gd name="connsiteY13" fmla="*/ 340659 h 1999130"/>
              <a:gd name="connsiteX14" fmla="*/ 3657600 w 8095129"/>
              <a:gd name="connsiteY14" fmla="*/ 466165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714565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66212 w 8095129"/>
              <a:gd name="connsiteY22" fmla="*/ 923365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71012 w 8095129"/>
              <a:gd name="connsiteY25" fmla="*/ 537883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22382 w 8095129"/>
              <a:gd name="connsiteY2" fmla="*/ 900393 h 1999130"/>
              <a:gd name="connsiteX3" fmla="*/ 2061882 w 8095129"/>
              <a:gd name="connsiteY3" fmla="*/ 762000 h 1999130"/>
              <a:gd name="connsiteX4" fmla="*/ 2216243 w 8095129"/>
              <a:gd name="connsiteY4" fmla="*/ 767323 h 1999130"/>
              <a:gd name="connsiteX5" fmla="*/ 2154610 w 8095129"/>
              <a:gd name="connsiteY5" fmla="*/ 987239 h 1999130"/>
              <a:gd name="connsiteX6" fmla="*/ 2339788 w 8095129"/>
              <a:gd name="connsiteY6" fmla="*/ 959224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22730 h 1999130"/>
              <a:gd name="connsiteX13" fmla="*/ 3290047 w 8095129"/>
              <a:gd name="connsiteY13" fmla="*/ 340659 h 1999130"/>
              <a:gd name="connsiteX14" fmla="*/ 3657600 w 8095129"/>
              <a:gd name="connsiteY14" fmla="*/ 466165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714565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66212 w 8095129"/>
              <a:gd name="connsiteY22" fmla="*/ 923365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71012 w 8095129"/>
              <a:gd name="connsiteY25" fmla="*/ 537883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22382 w 8095129"/>
              <a:gd name="connsiteY2" fmla="*/ 900393 h 1999130"/>
              <a:gd name="connsiteX3" fmla="*/ 2061882 w 8095129"/>
              <a:gd name="connsiteY3" fmla="*/ 762000 h 1999130"/>
              <a:gd name="connsiteX4" fmla="*/ 2216243 w 8095129"/>
              <a:gd name="connsiteY4" fmla="*/ 767323 h 1999130"/>
              <a:gd name="connsiteX5" fmla="*/ 2154610 w 8095129"/>
              <a:gd name="connsiteY5" fmla="*/ 987239 h 1999130"/>
              <a:gd name="connsiteX6" fmla="*/ 2335025 w 8095129"/>
              <a:gd name="connsiteY6" fmla="*/ 983036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22730 h 1999130"/>
              <a:gd name="connsiteX13" fmla="*/ 3290047 w 8095129"/>
              <a:gd name="connsiteY13" fmla="*/ 340659 h 1999130"/>
              <a:gd name="connsiteX14" fmla="*/ 3657600 w 8095129"/>
              <a:gd name="connsiteY14" fmla="*/ 466165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714565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66212 w 8095129"/>
              <a:gd name="connsiteY22" fmla="*/ 923365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71012 w 8095129"/>
              <a:gd name="connsiteY25" fmla="*/ 537883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22382 w 8095129"/>
              <a:gd name="connsiteY2" fmla="*/ 900393 h 1999130"/>
              <a:gd name="connsiteX3" fmla="*/ 2061882 w 8095129"/>
              <a:gd name="connsiteY3" fmla="*/ 762000 h 1999130"/>
              <a:gd name="connsiteX4" fmla="*/ 2216243 w 8095129"/>
              <a:gd name="connsiteY4" fmla="*/ 767323 h 1999130"/>
              <a:gd name="connsiteX5" fmla="*/ 2154610 w 8095129"/>
              <a:gd name="connsiteY5" fmla="*/ 987239 h 1999130"/>
              <a:gd name="connsiteX6" fmla="*/ 2335025 w 8095129"/>
              <a:gd name="connsiteY6" fmla="*/ 983036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08442 h 1999130"/>
              <a:gd name="connsiteX13" fmla="*/ 3290047 w 8095129"/>
              <a:gd name="connsiteY13" fmla="*/ 340659 h 1999130"/>
              <a:gd name="connsiteX14" fmla="*/ 3657600 w 8095129"/>
              <a:gd name="connsiteY14" fmla="*/ 466165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714565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66212 w 8095129"/>
              <a:gd name="connsiteY22" fmla="*/ 923365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71012 w 8095129"/>
              <a:gd name="connsiteY25" fmla="*/ 537883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22382 w 8095129"/>
              <a:gd name="connsiteY2" fmla="*/ 900393 h 1999130"/>
              <a:gd name="connsiteX3" fmla="*/ 2061882 w 8095129"/>
              <a:gd name="connsiteY3" fmla="*/ 762000 h 1999130"/>
              <a:gd name="connsiteX4" fmla="*/ 2216243 w 8095129"/>
              <a:gd name="connsiteY4" fmla="*/ 767323 h 1999130"/>
              <a:gd name="connsiteX5" fmla="*/ 2154610 w 8095129"/>
              <a:gd name="connsiteY5" fmla="*/ 987239 h 1999130"/>
              <a:gd name="connsiteX6" fmla="*/ 2335025 w 8095129"/>
              <a:gd name="connsiteY6" fmla="*/ 983036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08442 h 1999130"/>
              <a:gd name="connsiteX13" fmla="*/ 3299572 w 8095129"/>
              <a:gd name="connsiteY13" fmla="*/ 393047 h 1999130"/>
              <a:gd name="connsiteX14" fmla="*/ 3657600 w 8095129"/>
              <a:gd name="connsiteY14" fmla="*/ 466165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714565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66212 w 8095129"/>
              <a:gd name="connsiteY22" fmla="*/ 923365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71012 w 8095129"/>
              <a:gd name="connsiteY25" fmla="*/ 537883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22382 w 8095129"/>
              <a:gd name="connsiteY2" fmla="*/ 900393 h 1999130"/>
              <a:gd name="connsiteX3" fmla="*/ 2061882 w 8095129"/>
              <a:gd name="connsiteY3" fmla="*/ 762000 h 1999130"/>
              <a:gd name="connsiteX4" fmla="*/ 2216243 w 8095129"/>
              <a:gd name="connsiteY4" fmla="*/ 767323 h 1999130"/>
              <a:gd name="connsiteX5" fmla="*/ 2154610 w 8095129"/>
              <a:gd name="connsiteY5" fmla="*/ 987239 h 1999130"/>
              <a:gd name="connsiteX6" fmla="*/ 2335025 w 8095129"/>
              <a:gd name="connsiteY6" fmla="*/ 983036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08442 h 1999130"/>
              <a:gd name="connsiteX13" fmla="*/ 3299572 w 8095129"/>
              <a:gd name="connsiteY13" fmla="*/ 393047 h 1999130"/>
              <a:gd name="connsiteX14" fmla="*/ 3695700 w 8095129"/>
              <a:gd name="connsiteY14" fmla="*/ 509028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714565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66212 w 8095129"/>
              <a:gd name="connsiteY22" fmla="*/ 923365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71012 w 8095129"/>
              <a:gd name="connsiteY25" fmla="*/ 537883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22382 w 8095129"/>
              <a:gd name="connsiteY2" fmla="*/ 900393 h 1999130"/>
              <a:gd name="connsiteX3" fmla="*/ 2061882 w 8095129"/>
              <a:gd name="connsiteY3" fmla="*/ 762000 h 1999130"/>
              <a:gd name="connsiteX4" fmla="*/ 2216243 w 8095129"/>
              <a:gd name="connsiteY4" fmla="*/ 767323 h 1999130"/>
              <a:gd name="connsiteX5" fmla="*/ 2154610 w 8095129"/>
              <a:gd name="connsiteY5" fmla="*/ 987239 h 1999130"/>
              <a:gd name="connsiteX6" fmla="*/ 2335025 w 8095129"/>
              <a:gd name="connsiteY6" fmla="*/ 983036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08442 h 1999130"/>
              <a:gd name="connsiteX13" fmla="*/ 3299572 w 8095129"/>
              <a:gd name="connsiteY13" fmla="*/ 393047 h 1999130"/>
              <a:gd name="connsiteX14" fmla="*/ 3695700 w 8095129"/>
              <a:gd name="connsiteY14" fmla="*/ 509028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585977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66212 w 8095129"/>
              <a:gd name="connsiteY22" fmla="*/ 923365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71012 w 8095129"/>
              <a:gd name="connsiteY25" fmla="*/ 537883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22382 w 8095129"/>
              <a:gd name="connsiteY2" fmla="*/ 900393 h 1999130"/>
              <a:gd name="connsiteX3" fmla="*/ 2061882 w 8095129"/>
              <a:gd name="connsiteY3" fmla="*/ 762000 h 1999130"/>
              <a:gd name="connsiteX4" fmla="*/ 2216243 w 8095129"/>
              <a:gd name="connsiteY4" fmla="*/ 767323 h 1999130"/>
              <a:gd name="connsiteX5" fmla="*/ 2154610 w 8095129"/>
              <a:gd name="connsiteY5" fmla="*/ 987239 h 1999130"/>
              <a:gd name="connsiteX6" fmla="*/ 2335025 w 8095129"/>
              <a:gd name="connsiteY6" fmla="*/ 983036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08442 h 1999130"/>
              <a:gd name="connsiteX13" fmla="*/ 3299572 w 8095129"/>
              <a:gd name="connsiteY13" fmla="*/ 393047 h 1999130"/>
              <a:gd name="connsiteX14" fmla="*/ 3695700 w 8095129"/>
              <a:gd name="connsiteY14" fmla="*/ 509028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585977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66212 w 8095129"/>
              <a:gd name="connsiteY22" fmla="*/ 923365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94825 w 8095129"/>
              <a:gd name="connsiteY25" fmla="*/ 504546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22382 w 8095129"/>
              <a:gd name="connsiteY2" fmla="*/ 900393 h 1999130"/>
              <a:gd name="connsiteX3" fmla="*/ 2061882 w 8095129"/>
              <a:gd name="connsiteY3" fmla="*/ 762000 h 1999130"/>
              <a:gd name="connsiteX4" fmla="*/ 2216243 w 8095129"/>
              <a:gd name="connsiteY4" fmla="*/ 767323 h 1999130"/>
              <a:gd name="connsiteX5" fmla="*/ 2154610 w 8095129"/>
              <a:gd name="connsiteY5" fmla="*/ 987239 h 1999130"/>
              <a:gd name="connsiteX6" fmla="*/ 2335025 w 8095129"/>
              <a:gd name="connsiteY6" fmla="*/ 983036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08442 h 1999130"/>
              <a:gd name="connsiteX13" fmla="*/ 3299572 w 8095129"/>
              <a:gd name="connsiteY13" fmla="*/ 393047 h 1999130"/>
              <a:gd name="connsiteX14" fmla="*/ 3695700 w 8095129"/>
              <a:gd name="connsiteY14" fmla="*/ 509028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585977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28112 w 8095129"/>
              <a:gd name="connsiteY22" fmla="*/ 994803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894825 w 8095129"/>
              <a:gd name="connsiteY25" fmla="*/ 504546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95129"/>
              <a:gd name="connsiteY0" fmla="*/ 1013929 h 1999130"/>
              <a:gd name="connsiteX1" fmla="*/ 1883989 w 8095129"/>
              <a:gd name="connsiteY1" fmla="*/ 1006289 h 1999130"/>
              <a:gd name="connsiteX2" fmla="*/ 2022382 w 8095129"/>
              <a:gd name="connsiteY2" fmla="*/ 900393 h 1999130"/>
              <a:gd name="connsiteX3" fmla="*/ 2061882 w 8095129"/>
              <a:gd name="connsiteY3" fmla="*/ 762000 h 1999130"/>
              <a:gd name="connsiteX4" fmla="*/ 2216243 w 8095129"/>
              <a:gd name="connsiteY4" fmla="*/ 767323 h 1999130"/>
              <a:gd name="connsiteX5" fmla="*/ 2154610 w 8095129"/>
              <a:gd name="connsiteY5" fmla="*/ 987239 h 1999130"/>
              <a:gd name="connsiteX6" fmla="*/ 2335025 w 8095129"/>
              <a:gd name="connsiteY6" fmla="*/ 983036 h 1999130"/>
              <a:gd name="connsiteX7" fmla="*/ 2393576 w 8095129"/>
              <a:gd name="connsiteY7" fmla="*/ 896471 h 1999130"/>
              <a:gd name="connsiteX8" fmla="*/ 2402541 w 8095129"/>
              <a:gd name="connsiteY8" fmla="*/ 744071 h 1999130"/>
              <a:gd name="connsiteX9" fmla="*/ 2429435 w 8095129"/>
              <a:gd name="connsiteY9" fmla="*/ 591671 h 1999130"/>
              <a:gd name="connsiteX10" fmla="*/ 2483223 w 8095129"/>
              <a:gd name="connsiteY10" fmla="*/ 430306 h 1999130"/>
              <a:gd name="connsiteX11" fmla="*/ 2617694 w 8095129"/>
              <a:gd name="connsiteY11" fmla="*/ 331694 h 1999130"/>
              <a:gd name="connsiteX12" fmla="*/ 2796988 w 8095129"/>
              <a:gd name="connsiteY12" fmla="*/ 308442 h 1999130"/>
              <a:gd name="connsiteX13" fmla="*/ 3299572 w 8095129"/>
              <a:gd name="connsiteY13" fmla="*/ 393047 h 1999130"/>
              <a:gd name="connsiteX14" fmla="*/ 3695700 w 8095129"/>
              <a:gd name="connsiteY14" fmla="*/ 509028 h 1999130"/>
              <a:gd name="connsiteX15" fmla="*/ 3854823 w 8095129"/>
              <a:gd name="connsiteY15" fmla="*/ 242047 h 1999130"/>
              <a:gd name="connsiteX16" fmla="*/ 4231341 w 8095129"/>
              <a:gd name="connsiteY16" fmla="*/ 53789 h 1999130"/>
              <a:gd name="connsiteX17" fmla="*/ 4796118 w 8095129"/>
              <a:gd name="connsiteY17" fmla="*/ 0 h 1999130"/>
              <a:gd name="connsiteX18" fmla="*/ 6585977 w 8095129"/>
              <a:gd name="connsiteY18" fmla="*/ 71718 h 1999130"/>
              <a:gd name="connsiteX19" fmla="*/ 7037294 w 8095129"/>
              <a:gd name="connsiteY19" fmla="*/ 224118 h 1999130"/>
              <a:gd name="connsiteX20" fmla="*/ 7413812 w 8095129"/>
              <a:gd name="connsiteY20" fmla="*/ 484094 h 1999130"/>
              <a:gd name="connsiteX21" fmla="*/ 7548282 w 8095129"/>
              <a:gd name="connsiteY21" fmla="*/ 735106 h 1999130"/>
              <a:gd name="connsiteX22" fmla="*/ 7528112 w 8095129"/>
              <a:gd name="connsiteY22" fmla="*/ 994803 h 1999130"/>
              <a:gd name="connsiteX23" fmla="*/ 7691718 w 8095129"/>
              <a:gd name="connsiteY23" fmla="*/ 806824 h 1999130"/>
              <a:gd name="connsiteX24" fmla="*/ 7808259 w 8095129"/>
              <a:gd name="connsiteY24" fmla="*/ 654424 h 1999130"/>
              <a:gd name="connsiteX25" fmla="*/ 7928163 w 8095129"/>
              <a:gd name="connsiteY25" fmla="*/ 490258 h 1999130"/>
              <a:gd name="connsiteX26" fmla="*/ 8095129 w 8095129"/>
              <a:gd name="connsiteY26" fmla="*/ 636494 h 1999130"/>
              <a:gd name="connsiteX27" fmla="*/ 7826188 w 8095129"/>
              <a:gd name="connsiteY27" fmla="*/ 959224 h 1999130"/>
              <a:gd name="connsiteX28" fmla="*/ 7584141 w 8095129"/>
              <a:gd name="connsiteY28" fmla="*/ 1201271 h 1999130"/>
              <a:gd name="connsiteX29" fmla="*/ 7386918 w 8095129"/>
              <a:gd name="connsiteY29" fmla="*/ 1425389 h 1999130"/>
              <a:gd name="connsiteX30" fmla="*/ 7261412 w 8095129"/>
              <a:gd name="connsiteY30" fmla="*/ 1613647 h 1999130"/>
              <a:gd name="connsiteX31" fmla="*/ 6956612 w 8095129"/>
              <a:gd name="connsiteY31" fmla="*/ 1828800 h 1999130"/>
              <a:gd name="connsiteX32" fmla="*/ 6490447 w 8095129"/>
              <a:gd name="connsiteY32" fmla="*/ 1999130 h 1999130"/>
              <a:gd name="connsiteX33" fmla="*/ 5934635 w 8095129"/>
              <a:gd name="connsiteY33" fmla="*/ 1999130 h 1999130"/>
              <a:gd name="connsiteX34" fmla="*/ 5576047 w 8095129"/>
              <a:gd name="connsiteY34" fmla="*/ 1981200 h 1999130"/>
              <a:gd name="connsiteX35" fmla="*/ 5244353 w 8095129"/>
              <a:gd name="connsiteY35" fmla="*/ 1918447 h 1999130"/>
              <a:gd name="connsiteX36" fmla="*/ 4885765 w 8095129"/>
              <a:gd name="connsiteY36" fmla="*/ 1730189 h 1999130"/>
              <a:gd name="connsiteX37" fmla="*/ 4446494 w 8095129"/>
              <a:gd name="connsiteY37" fmla="*/ 1479177 h 1999130"/>
              <a:gd name="connsiteX38" fmla="*/ 4052047 w 8095129"/>
              <a:gd name="connsiteY38" fmla="*/ 1299883 h 1999130"/>
              <a:gd name="connsiteX39" fmla="*/ 3729318 w 8095129"/>
              <a:gd name="connsiteY39" fmla="*/ 1093694 h 1999130"/>
              <a:gd name="connsiteX40" fmla="*/ 3478306 w 8095129"/>
              <a:gd name="connsiteY40" fmla="*/ 762000 h 1999130"/>
              <a:gd name="connsiteX41" fmla="*/ 3325906 w 8095129"/>
              <a:gd name="connsiteY41" fmla="*/ 600636 h 1999130"/>
              <a:gd name="connsiteX42" fmla="*/ 3245223 w 8095129"/>
              <a:gd name="connsiteY42" fmla="*/ 779930 h 1999130"/>
              <a:gd name="connsiteX43" fmla="*/ 2895600 w 8095129"/>
              <a:gd name="connsiteY43" fmla="*/ 1021977 h 1999130"/>
              <a:gd name="connsiteX44" fmla="*/ 2662518 w 8095129"/>
              <a:gd name="connsiteY44" fmla="*/ 1021977 h 1999130"/>
              <a:gd name="connsiteX45" fmla="*/ 2563906 w 8095129"/>
              <a:gd name="connsiteY45" fmla="*/ 959224 h 1999130"/>
              <a:gd name="connsiteX46" fmla="*/ 2572870 w 8095129"/>
              <a:gd name="connsiteY46" fmla="*/ 1129553 h 1999130"/>
              <a:gd name="connsiteX47" fmla="*/ 0 w 8095129"/>
              <a:gd name="connsiteY47" fmla="*/ 1138518 h 1999130"/>
              <a:gd name="connsiteX48" fmla="*/ 30278 w 8095129"/>
              <a:gd name="connsiteY48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413812 w 8057029"/>
              <a:gd name="connsiteY20" fmla="*/ 484094 h 1999130"/>
              <a:gd name="connsiteX21" fmla="*/ 7548282 w 8057029"/>
              <a:gd name="connsiteY21" fmla="*/ 735106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8163 w 8057029"/>
              <a:gd name="connsiteY25" fmla="*/ 490258 h 1999130"/>
              <a:gd name="connsiteX26" fmla="*/ 8057029 w 8057029"/>
              <a:gd name="connsiteY26" fmla="*/ 612682 h 1999130"/>
              <a:gd name="connsiteX27" fmla="*/ 7826188 w 8057029"/>
              <a:gd name="connsiteY27" fmla="*/ 959224 h 1999130"/>
              <a:gd name="connsiteX28" fmla="*/ 7584141 w 8057029"/>
              <a:gd name="connsiteY28" fmla="*/ 1201271 h 1999130"/>
              <a:gd name="connsiteX29" fmla="*/ 7386918 w 8057029"/>
              <a:gd name="connsiteY29" fmla="*/ 1425389 h 1999130"/>
              <a:gd name="connsiteX30" fmla="*/ 7261412 w 8057029"/>
              <a:gd name="connsiteY30" fmla="*/ 1613647 h 1999130"/>
              <a:gd name="connsiteX31" fmla="*/ 6956612 w 8057029"/>
              <a:gd name="connsiteY31" fmla="*/ 1828800 h 1999130"/>
              <a:gd name="connsiteX32" fmla="*/ 6490447 w 8057029"/>
              <a:gd name="connsiteY32" fmla="*/ 1999130 h 1999130"/>
              <a:gd name="connsiteX33" fmla="*/ 5934635 w 8057029"/>
              <a:gd name="connsiteY33" fmla="*/ 1999130 h 1999130"/>
              <a:gd name="connsiteX34" fmla="*/ 5576047 w 8057029"/>
              <a:gd name="connsiteY34" fmla="*/ 1981200 h 1999130"/>
              <a:gd name="connsiteX35" fmla="*/ 5244353 w 8057029"/>
              <a:gd name="connsiteY35" fmla="*/ 1918447 h 1999130"/>
              <a:gd name="connsiteX36" fmla="*/ 4885765 w 8057029"/>
              <a:gd name="connsiteY36" fmla="*/ 1730189 h 1999130"/>
              <a:gd name="connsiteX37" fmla="*/ 4446494 w 8057029"/>
              <a:gd name="connsiteY37" fmla="*/ 1479177 h 1999130"/>
              <a:gd name="connsiteX38" fmla="*/ 4052047 w 8057029"/>
              <a:gd name="connsiteY38" fmla="*/ 1299883 h 1999130"/>
              <a:gd name="connsiteX39" fmla="*/ 3729318 w 8057029"/>
              <a:gd name="connsiteY39" fmla="*/ 1093694 h 1999130"/>
              <a:gd name="connsiteX40" fmla="*/ 3478306 w 8057029"/>
              <a:gd name="connsiteY40" fmla="*/ 762000 h 1999130"/>
              <a:gd name="connsiteX41" fmla="*/ 3325906 w 8057029"/>
              <a:gd name="connsiteY41" fmla="*/ 600636 h 1999130"/>
              <a:gd name="connsiteX42" fmla="*/ 3245223 w 8057029"/>
              <a:gd name="connsiteY42" fmla="*/ 779930 h 1999130"/>
              <a:gd name="connsiteX43" fmla="*/ 2895600 w 8057029"/>
              <a:gd name="connsiteY43" fmla="*/ 1021977 h 1999130"/>
              <a:gd name="connsiteX44" fmla="*/ 2662518 w 8057029"/>
              <a:gd name="connsiteY44" fmla="*/ 1021977 h 1999130"/>
              <a:gd name="connsiteX45" fmla="*/ 2563906 w 8057029"/>
              <a:gd name="connsiteY45" fmla="*/ 959224 h 1999130"/>
              <a:gd name="connsiteX46" fmla="*/ 2572870 w 8057029"/>
              <a:gd name="connsiteY46" fmla="*/ 1129553 h 1999130"/>
              <a:gd name="connsiteX47" fmla="*/ 0 w 8057029"/>
              <a:gd name="connsiteY47" fmla="*/ 1138518 h 1999130"/>
              <a:gd name="connsiteX48" fmla="*/ 30278 w 8057029"/>
              <a:gd name="connsiteY48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413812 w 8057029"/>
              <a:gd name="connsiteY20" fmla="*/ 484094 h 1999130"/>
              <a:gd name="connsiteX21" fmla="*/ 7548282 w 8057029"/>
              <a:gd name="connsiteY21" fmla="*/ 735106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826188 w 8057029"/>
              <a:gd name="connsiteY27" fmla="*/ 959224 h 1999130"/>
              <a:gd name="connsiteX28" fmla="*/ 7584141 w 8057029"/>
              <a:gd name="connsiteY28" fmla="*/ 1201271 h 1999130"/>
              <a:gd name="connsiteX29" fmla="*/ 7386918 w 8057029"/>
              <a:gd name="connsiteY29" fmla="*/ 1425389 h 1999130"/>
              <a:gd name="connsiteX30" fmla="*/ 7261412 w 8057029"/>
              <a:gd name="connsiteY30" fmla="*/ 1613647 h 1999130"/>
              <a:gd name="connsiteX31" fmla="*/ 6956612 w 8057029"/>
              <a:gd name="connsiteY31" fmla="*/ 1828800 h 1999130"/>
              <a:gd name="connsiteX32" fmla="*/ 6490447 w 8057029"/>
              <a:gd name="connsiteY32" fmla="*/ 1999130 h 1999130"/>
              <a:gd name="connsiteX33" fmla="*/ 5934635 w 8057029"/>
              <a:gd name="connsiteY33" fmla="*/ 1999130 h 1999130"/>
              <a:gd name="connsiteX34" fmla="*/ 5576047 w 8057029"/>
              <a:gd name="connsiteY34" fmla="*/ 1981200 h 1999130"/>
              <a:gd name="connsiteX35" fmla="*/ 5244353 w 8057029"/>
              <a:gd name="connsiteY35" fmla="*/ 1918447 h 1999130"/>
              <a:gd name="connsiteX36" fmla="*/ 4885765 w 8057029"/>
              <a:gd name="connsiteY36" fmla="*/ 1730189 h 1999130"/>
              <a:gd name="connsiteX37" fmla="*/ 4446494 w 8057029"/>
              <a:gd name="connsiteY37" fmla="*/ 1479177 h 1999130"/>
              <a:gd name="connsiteX38" fmla="*/ 4052047 w 8057029"/>
              <a:gd name="connsiteY38" fmla="*/ 1299883 h 1999130"/>
              <a:gd name="connsiteX39" fmla="*/ 3729318 w 8057029"/>
              <a:gd name="connsiteY39" fmla="*/ 1093694 h 1999130"/>
              <a:gd name="connsiteX40" fmla="*/ 3478306 w 8057029"/>
              <a:gd name="connsiteY40" fmla="*/ 762000 h 1999130"/>
              <a:gd name="connsiteX41" fmla="*/ 3325906 w 8057029"/>
              <a:gd name="connsiteY41" fmla="*/ 600636 h 1999130"/>
              <a:gd name="connsiteX42" fmla="*/ 3245223 w 8057029"/>
              <a:gd name="connsiteY42" fmla="*/ 779930 h 1999130"/>
              <a:gd name="connsiteX43" fmla="*/ 2895600 w 8057029"/>
              <a:gd name="connsiteY43" fmla="*/ 1021977 h 1999130"/>
              <a:gd name="connsiteX44" fmla="*/ 2662518 w 8057029"/>
              <a:gd name="connsiteY44" fmla="*/ 1021977 h 1999130"/>
              <a:gd name="connsiteX45" fmla="*/ 2563906 w 8057029"/>
              <a:gd name="connsiteY45" fmla="*/ 959224 h 1999130"/>
              <a:gd name="connsiteX46" fmla="*/ 2572870 w 8057029"/>
              <a:gd name="connsiteY46" fmla="*/ 1129553 h 1999130"/>
              <a:gd name="connsiteX47" fmla="*/ 0 w 8057029"/>
              <a:gd name="connsiteY47" fmla="*/ 1138518 h 1999130"/>
              <a:gd name="connsiteX48" fmla="*/ 30278 w 8057029"/>
              <a:gd name="connsiteY48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413812 w 8057029"/>
              <a:gd name="connsiteY20" fmla="*/ 484094 h 1999130"/>
              <a:gd name="connsiteX21" fmla="*/ 7548282 w 8057029"/>
              <a:gd name="connsiteY21" fmla="*/ 735106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584141 w 8057029"/>
              <a:gd name="connsiteY28" fmla="*/ 1201271 h 1999130"/>
              <a:gd name="connsiteX29" fmla="*/ 7386918 w 8057029"/>
              <a:gd name="connsiteY29" fmla="*/ 1425389 h 1999130"/>
              <a:gd name="connsiteX30" fmla="*/ 7261412 w 8057029"/>
              <a:gd name="connsiteY30" fmla="*/ 1613647 h 1999130"/>
              <a:gd name="connsiteX31" fmla="*/ 6956612 w 8057029"/>
              <a:gd name="connsiteY31" fmla="*/ 1828800 h 1999130"/>
              <a:gd name="connsiteX32" fmla="*/ 6490447 w 8057029"/>
              <a:gd name="connsiteY32" fmla="*/ 1999130 h 1999130"/>
              <a:gd name="connsiteX33" fmla="*/ 5934635 w 8057029"/>
              <a:gd name="connsiteY33" fmla="*/ 1999130 h 1999130"/>
              <a:gd name="connsiteX34" fmla="*/ 5576047 w 8057029"/>
              <a:gd name="connsiteY34" fmla="*/ 1981200 h 1999130"/>
              <a:gd name="connsiteX35" fmla="*/ 5244353 w 8057029"/>
              <a:gd name="connsiteY35" fmla="*/ 1918447 h 1999130"/>
              <a:gd name="connsiteX36" fmla="*/ 4885765 w 8057029"/>
              <a:gd name="connsiteY36" fmla="*/ 1730189 h 1999130"/>
              <a:gd name="connsiteX37" fmla="*/ 4446494 w 8057029"/>
              <a:gd name="connsiteY37" fmla="*/ 1479177 h 1999130"/>
              <a:gd name="connsiteX38" fmla="*/ 4052047 w 8057029"/>
              <a:gd name="connsiteY38" fmla="*/ 1299883 h 1999130"/>
              <a:gd name="connsiteX39" fmla="*/ 3729318 w 8057029"/>
              <a:gd name="connsiteY39" fmla="*/ 1093694 h 1999130"/>
              <a:gd name="connsiteX40" fmla="*/ 3478306 w 8057029"/>
              <a:gd name="connsiteY40" fmla="*/ 762000 h 1999130"/>
              <a:gd name="connsiteX41" fmla="*/ 3325906 w 8057029"/>
              <a:gd name="connsiteY41" fmla="*/ 600636 h 1999130"/>
              <a:gd name="connsiteX42" fmla="*/ 3245223 w 8057029"/>
              <a:gd name="connsiteY42" fmla="*/ 779930 h 1999130"/>
              <a:gd name="connsiteX43" fmla="*/ 2895600 w 8057029"/>
              <a:gd name="connsiteY43" fmla="*/ 1021977 h 1999130"/>
              <a:gd name="connsiteX44" fmla="*/ 2662518 w 8057029"/>
              <a:gd name="connsiteY44" fmla="*/ 1021977 h 1999130"/>
              <a:gd name="connsiteX45" fmla="*/ 2563906 w 8057029"/>
              <a:gd name="connsiteY45" fmla="*/ 959224 h 1999130"/>
              <a:gd name="connsiteX46" fmla="*/ 2572870 w 8057029"/>
              <a:gd name="connsiteY46" fmla="*/ 1129553 h 1999130"/>
              <a:gd name="connsiteX47" fmla="*/ 0 w 8057029"/>
              <a:gd name="connsiteY47" fmla="*/ 1138518 h 1999130"/>
              <a:gd name="connsiteX48" fmla="*/ 30278 w 8057029"/>
              <a:gd name="connsiteY48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35106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584141 w 8057029"/>
              <a:gd name="connsiteY28" fmla="*/ 1201271 h 1999130"/>
              <a:gd name="connsiteX29" fmla="*/ 7386918 w 8057029"/>
              <a:gd name="connsiteY29" fmla="*/ 1425389 h 1999130"/>
              <a:gd name="connsiteX30" fmla="*/ 7261412 w 8057029"/>
              <a:gd name="connsiteY30" fmla="*/ 1613647 h 1999130"/>
              <a:gd name="connsiteX31" fmla="*/ 6956612 w 8057029"/>
              <a:gd name="connsiteY31" fmla="*/ 1828800 h 1999130"/>
              <a:gd name="connsiteX32" fmla="*/ 6490447 w 8057029"/>
              <a:gd name="connsiteY32" fmla="*/ 1999130 h 1999130"/>
              <a:gd name="connsiteX33" fmla="*/ 5934635 w 8057029"/>
              <a:gd name="connsiteY33" fmla="*/ 1999130 h 1999130"/>
              <a:gd name="connsiteX34" fmla="*/ 5576047 w 8057029"/>
              <a:gd name="connsiteY34" fmla="*/ 1981200 h 1999130"/>
              <a:gd name="connsiteX35" fmla="*/ 5244353 w 8057029"/>
              <a:gd name="connsiteY35" fmla="*/ 1918447 h 1999130"/>
              <a:gd name="connsiteX36" fmla="*/ 4885765 w 8057029"/>
              <a:gd name="connsiteY36" fmla="*/ 1730189 h 1999130"/>
              <a:gd name="connsiteX37" fmla="*/ 4446494 w 8057029"/>
              <a:gd name="connsiteY37" fmla="*/ 1479177 h 1999130"/>
              <a:gd name="connsiteX38" fmla="*/ 4052047 w 8057029"/>
              <a:gd name="connsiteY38" fmla="*/ 1299883 h 1999130"/>
              <a:gd name="connsiteX39" fmla="*/ 3729318 w 8057029"/>
              <a:gd name="connsiteY39" fmla="*/ 1093694 h 1999130"/>
              <a:gd name="connsiteX40" fmla="*/ 3478306 w 8057029"/>
              <a:gd name="connsiteY40" fmla="*/ 762000 h 1999130"/>
              <a:gd name="connsiteX41" fmla="*/ 3325906 w 8057029"/>
              <a:gd name="connsiteY41" fmla="*/ 600636 h 1999130"/>
              <a:gd name="connsiteX42" fmla="*/ 3245223 w 8057029"/>
              <a:gd name="connsiteY42" fmla="*/ 779930 h 1999130"/>
              <a:gd name="connsiteX43" fmla="*/ 2895600 w 8057029"/>
              <a:gd name="connsiteY43" fmla="*/ 1021977 h 1999130"/>
              <a:gd name="connsiteX44" fmla="*/ 2662518 w 8057029"/>
              <a:gd name="connsiteY44" fmla="*/ 1021977 h 1999130"/>
              <a:gd name="connsiteX45" fmla="*/ 2563906 w 8057029"/>
              <a:gd name="connsiteY45" fmla="*/ 959224 h 1999130"/>
              <a:gd name="connsiteX46" fmla="*/ 2572870 w 8057029"/>
              <a:gd name="connsiteY46" fmla="*/ 1129553 h 1999130"/>
              <a:gd name="connsiteX47" fmla="*/ 0 w 8057029"/>
              <a:gd name="connsiteY47" fmla="*/ 1138518 h 1999130"/>
              <a:gd name="connsiteX48" fmla="*/ 30278 w 8057029"/>
              <a:gd name="connsiteY48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584141 w 8057029"/>
              <a:gd name="connsiteY28" fmla="*/ 1201271 h 1999130"/>
              <a:gd name="connsiteX29" fmla="*/ 7386918 w 8057029"/>
              <a:gd name="connsiteY29" fmla="*/ 1425389 h 1999130"/>
              <a:gd name="connsiteX30" fmla="*/ 7261412 w 8057029"/>
              <a:gd name="connsiteY30" fmla="*/ 1613647 h 1999130"/>
              <a:gd name="connsiteX31" fmla="*/ 6956612 w 8057029"/>
              <a:gd name="connsiteY31" fmla="*/ 1828800 h 1999130"/>
              <a:gd name="connsiteX32" fmla="*/ 6490447 w 8057029"/>
              <a:gd name="connsiteY32" fmla="*/ 1999130 h 1999130"/>
              <a:gd name="connsiteX33" fmla="*/ 5934635 w 8057029"/>
              <a:gd name="connsiteY33" fmla="*/ 1999130 h 1999130"/>
              <a:gd name="connsiteX34" fmla="*/ 5576047 w 8057029"/>
              <a:gd name="connsiteY34" fmla="*/ 1981200 h 1999130"/>
              <a:gd name="connsiteX35" fmla="*/ 5244353 w 8057029"/>
              <a:gd name="connsiteY35" fmla="*/ 1918447 h 1999130"/>
              <a:gd name="connsiteX36" fmla="*/ 4885765 w 8057029"/>
              <a:gd name="connsiteY36" fmla="*/ 1730189 h 1999130"/>
              <a:gd name="connsiteX37" fmla="*/ 4446494 w 8057029"/>
              <a:gd name="connsiteY37" fmla="*/ 1479177 h 1999130"/>
              <a:gd name="connsiteX38" fmla="*/ 4052047 w 8057029"/>
              <a:gd name="connsiteY38" fmla="*/ 1299883 h 1999130"/>
              <a:gd name="connsiteX39" fmla="*/ 3729318 w 8057029"/>
              <a:gd name="connsiteY39" fmla="*/ 1093694 h 1999130"/>
              <a:gd name="connsiteX40" fmla="*/ 3478306 w 8057029"/>
              <a:gd name="connsiteY40" fmla="*/ 762000 h 1999130"/>
              <a:gd name="connsiteX41" fmla="*/ 3325906 w 8057029"/>
              <a:gd name="connsiteY41" fmla="*/ 600636 h 1999130"/>
              <a:gd name="connsiteX42" fmla="*/ 3245223 w 8057029"/>
              <a:gd name="connsiteY42" fmla="*/ 779930 h 1999130"/>
              <a:gd name="connsiteX43" fmla="*/ 2895600 w 8057029"/>
              <a:gd name="connsiteY43" fmla="*/ 1021977 h 1999130"/>
              <a:gd name="connsiteX44" fmla="*/ 2662518 w 8057029"/>
              <a:gd name="connsiteY44" fmla="*/ 1021977 h 1999130"/>
              <a:gd name="connsiteX45" fmla="*/ 2563906 w 8057029"/>
              <a:gd name="connsiteY45" fmla="*/ 959224 h 1999130"/>
              <a:gd name="connsiteX46" fmla="*/ 2572870 w 8057029"/>
              <a:gd name="connsiteY46" fmla="*/ 1129553 h 1999130"/>
              <a:gd name="connsiteX47" fmla="*/ 0 w 8057029"/>
              <a:gd name="connsiteY47" fmla="*/ 1138518 h 1999130"/>
              <a:gd name="connsiteX48" fmla="*/ 30278 w 8057029"/>
              <a:gd name="connsiteY48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584141 w 8057029"/>
              <a:gd name="connsiteY28" fmla="*/ 1201271 h 1999130"/>
              <a:gd name="connsiteX29" fmla="*/ 7353581 w 8057029"/>
              <a:gd name="connsiteY29" fmla="*/ 1434914 h 1999130"/>
              <a:gd name="connsiteX30" fmla="*/ 7261412 w 8057029"/>
              <a:gd name="connsiteY30" fmla="*/ 1613647 h 1999130"/>
              <a:gd name="connsiteX31" fmla="*/ 6956612 w 8057029"/>
              <a:gd name="connsiteY31" fmla="*/ 1828800 h 1999130"/>
              <a:gd name="connsiteX32" fmla="*/ 6490447 w 8057029"/>
              <a:gd name="connsiteY32" fmla="*/ 1999130 h 1999130"/>
              <a:gd name="connsiteX33" fmla="*/ 5934635 w 8057029"/>
              <a:gd name="connsiteY33" fmla="*/ 1999130 h 1999130"/>
              <a:gd name="connsiteX34" fmla="*/ 5576047 w 8057029"/>
              <a:gd name="connsiteY34" fmla="*/ 1981200 h 1999130"/>
              <a:gd name="connsiteX35" fmla="*/ 5244353 w 8057029"/>
              <a:gd name="connsiteY35" fmla="*/ 1918447 h 1999130"/>
              <a:gd name="connsiteX36" fmla="*/ 4885765 w 8057029"/>
              <a:gd name="connsiteY36" fmla="*/ 1730189 h 1999130"/>
              <a:gd name="connsiteX37" fmla="*/ 4446494 w 8057029"/>
              <a:gd name="connsiteY37" fmla="*/ 1479177 h 1999130"/>
              <a:gd name="connsiteX38" fmla="*/ 4052047 w 8057029"/>
              <a:gd name="connsiteY38" fmla="*/ 1299883 h 1999130"/>
              <a:gd name="connsiteX39" fmla="*/ 3729318 w 8057029"/>
              <a:gd name="connsiteY39" fmla="*/ 1093694 h 1999130"/>
              <a:gd name="connsiteX40" fmla="*/ 3478306 w 8057029"/>
              <a:gd name="connsiteY40" fmla="*/ 762000 h 1999130"/>
              <a:gd name="connsiteX41" fmla="*/ 3325906 w 8057029"/>
              <a:gd name="connsiteY41" fmla="*/ 600636 h 1999130"/>
              <a:gd name="connsiteX42" fmla="*/ 3245223 w 8057029"/>
              <a:gd name="connsiteY42" fmla="*/ 779930 h 1999130"/>
              <a:gd name="connsiteX43" fmla="*/ 2895600 w 8057029"/>
              <a:gd name="connsiteY43" fmla="*/ 1021977 h 1999130"/>
              <a:gd name="connsiteX44" fmla="*/ 2662518 w 8057029"/>
              <a:gd name="connsiteY44" fmla="*/ 1021977 h 1999130"/>
              <a:gd name="connsiteX45" fmla="*/ 2563906 w 8057029"/>
              <a:gd name="connsiteY45" fmla="*/ 959224 h 1999130"/>
              <a:gd name="connsiteX46" fmla="*/ 2572870 w 8057029"/>
              <a:gd name="connsiteY46" fmla="*/ 1129553 h 1999130"/>
              <a:gd name="connsiteX47" fmla="*/ 0 w 8057029"/>
              <a:gd name="connsiteY47" fmla="*/ 1138518 h 1999130"/>
              <a:gd name="connsiteX48" fmla="*/ 30278 w 8057029"/>
              <a:gd name="connsiteY48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34914 h 1999130"/>
              <a:gd name="connsiteX29" fmla="*/ 7261412 w 8057029"/>
              <a:gd name="connsiteY29" fmla="*/ 1613647 h 1999130"/>
              <a:gd name="connsiteX30" fmla="*/ 6956612 w 8057029"/>
              <a:gd name="connsiteY30" fmla="*/ 1828800 h 1999130"/>
              <a:gd name="connsiteX31" fmla="*/ 6490447 w 8057029"/>
              <a:gd name="connsiteY31" fmla="*/ 1999130 h 1999130"/>
              <a:gd name="connsiteX32" fmla="*/ 5934635 w 8057029"/>
              <a:gd name="connsiteY32" fmla="*/ 1999130 h 1999130"/>
              <a:gd name="connsiteX33" fmla="*/ 5576047 w 8057029"/>
              <a:gd name="connsiteY33" fmla="*/ 1981200 h 1999130"/>
              <a:gd name="connsiteX34" fmla="*/ 5244353 w 8057029"/>
              <a:gd name="connsiteY34" fmla="*/ 1918447 h 1999130"/>
              <a:gd name="connsiteX35" fmla="*/ 4885765 w 8057029"/>
              <a:gd name="connsiteY35" fmla="*/ 1730189 h 1999130"/>
              <a:gd name="connsiteX36" fmla="*/ 4446494 w 8057029"/>
              <a:gd name="connsiteY36" fmla="*/ 1479177 h 1999130"/>
              <a:gd name="connsiteX37" fmla="*/ 4052047 w 8057029"/>
              <a:gd name="connsiteY37" fmla="*/ 1299883 h 1999130"/>
              <a:gd name="connsiteX38" fmla="*/ 3729318 w 8057029"/>
              <a:gd name="connsiteY38" fmla="*/ 109369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61412 w 8057029"/>
              <a:gd name="connsiteY29" fmla="*/ 1613647 h 1999130"/>
              <a:gd name="connsiteX30" fmla="*/ 6956612 w 8057029"/>
              <a:gd name="connsiteY30" fmla="*/ 1828800 h 1999130"/>
              <a:gd name="connsiteX31" fmla="*/ 6490447 w 8057029"/>
              <a:gd name="connsiteY31" fmla="*/ 1999130 h 1999130"/>
              <a:gd name="connsiteX32" fmla="*/ 5934635 w 8057029"/>
              <a:gd name="connsiteY32" fmla="*/ 1999130 h 1999130"/>
              <a:gd name="connsiteX33" fmla="*/ 5576047 w 8057029"/>
              <a:gd name="connsiteY33" fmla="*/ 1981200 h 1999130"/>
              <a:gd name="connsiteX34" fmla="*/ 5244353 w 8057029"/>
              <a:gd name="connsiteY34" fmla="*/ 1918447 h 1999130"/>
              <a:gd name="connsiteX35" fmla="*/ 4885765 w 8057029"/>
              <a:gd name="connsiteY35" fmla="*/ 1730189 h 1999130"/>
              <a:gd name="connsiteX36" fmla="*/ 4446494 w 8057029"/>
              <a:gd name="connsiteY36" fmla="*/ 1479177 h 1999130"/>
              <a:gd name="connsiteX37" fmla="*/ 4052047 w 8057029"/>
              <a:gd name="connsiteY37" fmla="*/ 1299883 h 1999130"/>
              <a:gd name="connsiteX38" fmla="*/ 3729318 w 8057029"/>
              <a:gd name="connsiteY38" fmla="*/ 109369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23312 w 8057029"/>
              <a:gd name="connsiteY29" fmla="*/ 1637460 h 1999130"/>
              <a:gd name="connsiteX30" fmla="*/ 6956612 w 8057029"/>
              <a:gd name="connsiteY30" fmla="*/ 1828800 h 1999130"/>
              <a:gd name="connsiteX31" fmla="*/ 6490447 w 8057029"/>
              <a:gd name="connsiteY31" fmla="*/ 1999130 h 1999130"/>
              <a:gd name="connsiteX32" fmla="*/ 5934635 w 8057029"/>
              <a:gd name="connsiteY32" fmla="*/ 1999130 h 1999130"/>
              <a:gd name="connsiteX33" fmla="*/ 5576047 w 8057029"/>
              <a:gd name="connsiteY33" fmla="*/ 1981200 h 1999130"/>
              <a:gd name="connsiteX34" fmla="*/ 5244353 w 8057029"/>
              <a:gd name="connsiteY34" fmla="*/ 1918447 h 1999130"/>
              <a:gd name="connsiteX35" fmla="*/ 4885765 w 8057029"/>
              <a:gd name="connsiteY35" fmla="*/ 1730189 h 1999130"/>
              <a:gd name="connsiteX36" fmla="*/ 4446494 w 8057029"/>
              <a:gd name="connsiteY36" fmla="*/ 1479177 h 1999130"/>
              <a:gd name="connsiteX37" fmla="*/ 4052047 w 8057029"/>
              <a:gd name="connsiteY37" fmla="*/ 1299883 h 1999130"/>
              <a:gd name="connsiteX38" fmla="*/ 3729318 w 8057029"/>
              <a:gd name="connsiteY38" fmla="*/ 109369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56612 w 8057029"/>
              <a:gd name="connsiteY30" fmla="*/ 1828800 h 1999130"/>
              <a:gd name="connsiteX31" fmla="*/ 6490447 w 8057029"/>
              <a:gd name="connsiteY31" fmla="*/ 1999130 h 1999130"/>
              <a:gd name="connsiteX32" fmla="*/ 5934635 w 8057029"/>
              <a:gd name="connsiteY32" fmla="*/ 1999130 h 1999130"/>
              <a:gd name="connsiteX33" fmla="*/ 5576047 w 8057029"/>
              <a:gd name="connsiteY33" fmla="*/ 1981200 h 1999130"/>
              <a:gd name="connsiteX34" fmla="*/ 5244353 w 8057029"/>
              <a:gd name="connsiteY34" fmla="*/ 1918447 h 1999130"/>
              <a:gd name="connsiteX35" fmla="*/ 4885765 w 8057029"/>
              <a:gd name="connsiteY35" fmla="*/ 1730189 h 1999130"/>
              <a:gd name="connsiteX36" fmla="*/ 4446494 w 8057029"/>
              <a:gd name="connsiteY36" fmla="*/ 1479177 h 1999130"/>
              <a:gd name="connsiteX37" fmla="*/ 4052047 w 8057029"/>
              <a:gd name="connsiteY37" fmla="*/ 1299883 h 1999130"/>
              <a:gd name="connsiteX38" fmla="*/ 3729318 w 8057029"/>
              <a:gd name="connsiteY38" fmla="*/ 109369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90447 w 8057029"/>
              <a:gd name="connsiteY31" fmla="*/ 1999130 h 1999130"/>
              <a:gd name="connsiteX32" fmla="*/ 5934635 w 8057029"/>
              <a:gd name="connsiteY32" fmla="*/ 1999130 h 1999130"/>
              <a:gd name="connsiteX33" fmla="*/ 5576047 w 8057029"/>
              <a:gd name="connsiteY33" fmla="*/ 1981200 h 1999130"/>
              <a:gd name="connsiteX34" fmla="*/ 5244353 w 8057029"/>
              <a:gd name="connsiteY34" fmla="*/ 1918447 h 1999130"/>
              <a:gd name="connsiteX35" fmla="*/ 4885765 w 8057029"/>
              <a:gd name="connsiteY35" fmla="*/ 1730189 h 1999130"/>
              <a:gd name="connsiteX36" fmla="*/ 4446494 w 8057029"/>
              <a:gd name="connsiteY36" fmla="*/ 1479177 h 1999130"/>
              <a:gd name="connsiteX37" fmla="*/ 4052047 w 8057029"/>
              <a:gd name="connsiteY37" fmla="*/ 1299883 h 1999130"/>
              <a:gd name="connsiteX38" fmla="*/ 3729318 w 8057029"/>
              <a:gd name="connsiteY38" fmla="*/ 109369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6047 w 8057029"/>
              <a:gd name="connsiteY33" fmla="*/ 1981200 h 1999130"/>
              <a:gd name="connsiteX34" fmla="*/ 5244353 w 8057029"/>
              <a:gd name="connsiteY34" fmla="*/ 1918447 h 1999130"/>
              <a:gd name="connsiteX35" fmla="*/ 4885765 w 8057029"/>
              <a:gd name="connsiteY35" fmla="*/ 1730189 h 1999130"/>
              <a:gd name="connsiteX36" fmla="*/ 4446494 w 8057029"/>
              <a:gd name="connsiteY36" fmla="*/ 1479177 h 1999130"/>
              <a:gd name="connsiteX37" fmla="*/ 4052047 w 8057029"/>
              <a:gd name="connsiteY37" fmla="*/ 1299883 h 1999130"/>
              <a:gd name="connsiteX38" fmla="*/ 3729318 w 8057029"/>
              <a:gd name="connsiteY38" fmla="*/ 109369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44353 w 8057029"/>
              <a:gd name="connsiteY34" fmla="*/ 1918447 h 1999130"/>
              <a:gd name="connsiteX35" fmla="*/ 4885765 w 8057029"/>
              <a:gd name="connsiteY35" fmla="*/ 1730189 h 1999130"/>
              <a:gd name="connsiteX36" fmla="*/ 4446494 w 8057029"/>
              <a:gd name="connsiteY36" fmla="*/ 1479177 h 1999130"/>
              <a:gd name="connsiteX37" fmla="*/ 4052047 w 8057029"/>
              <a:gd name="connsiteY37" fmla="*/ 1299883 h 1999130"/>
              <a:gd name="connsiteX38" fmla="*/ 3729318 w 8057029"/>
              <a:gd name="connsiteY38" fmla="*/ 109369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20540 w 8057029"/>
              <a:gd name="connsiteY34" fmla="*/ 1866060 h 1999130"/>
              <a:gd name="connsiteX35" fmla="*/ 4885765 w 8057029"/>
              <a:gd name="connsiteY35" fmla="*/ 1730189 h 1999130"/>
              <a:gd name="connsiteX36" fmla="*/ 4446494 w 8057029"/>
              <a:gd name="connsiteY36" fmla="*/ 1479177 h 1999130"/>
              <a:gd name="connsiteX37" fmla="*/ 4052047 w 8057029"/>
              <a:gd name="connsiteY37" fmla="*/ 1299883 h 1999130"/>
              <a:gd name="connsiteX38" fmla="*/ 3729318 w 8057029"/>
              <a:gd name="connsiteY38" fmla="*/ 109369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20540 w 8057029"/>
              <a:gd name="connsiteY34" fmla="*/ 1866060 h 1999130"/>
              <a:gd name="connsiteX35" fmla="*/ 4842903 w 8057029"/>
              <a:gd name="connsiteY35" fmla="*/ 1682564 h 1999130"/>
              <a:gd name="connsiteX36" fmla="*/ 4446494 w 8057029"/>
              <a:gd name="connsiteY36" fmla="*/ 1479177 h 1999130"/>
              <a:gd name="connsiteX37" fmla="*/ 4052047 w 8057029"/>
              <a:gd name="connsiteY37" fmla="*/ 1299883 h 1999130"/>
              <a:gd name="connsiteX38" fmla="*/ 3729318 w 8057029"/>
              <a:gd name="connsiteY38" fmla="*/ 109369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20540 w 8057029"/>
              <a:gd name="connsiteY34" fmla="*/ 1866060 h 1999130"/>
              <a:gd name="connsiteX35" fmla="*/ 4842903 w 8057029"/>
              <a:gd name="connsiteY35" fmla="*/ 1682564 h 1999130"/>
              <a:gd name="connsiteX36" fmla="*/ 4427444 w 8057029"/>
              <a:gd name="connsiteY36" fmla="*/ 1441077 h 1999130"/>
              <a:gd name="connsiteX37" fmla="*/ 4052047 w 8057029"/>
              <a:gd name="connsiteY37" fmla="*/ 1299883 h 1999130"/>
              <a:gd name="connsiteX38" fmla="*/ 3729318 w 8057029"/>
              <a:gd name="connsiteY38" fmla="*/ 109369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20540 w 8057029"/>
              <a:gd name="connsiteY34" fmla="*/ 1866060 h 1999130"/>
              <a:gd name="connsiteX35" fmla="*/ 4842903 w 8057029"/>
              <a:gd name="connsiteY35" fmla="*/ 1682564 h 1999130"/>
              <a:gd name="connsiteX36" fmla="*/ 4427444 w 8057029"/>
              <a:gd name="connsiteY36" fmla="*/ 1441077 h 1999130"/>
              <a:gd name="connsiteX37" fmla="*/ 4056809 w 8057029"/>
              <a:gd name="connsiteY37" fmla="*/ 1271308 h 1999130"/>
              <a:gd name="connsiteX38" fmla="*/ 3729318 w 8057029"/>
              <a:gd name="connsiteY38" fmla="*/ 109369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20540 w 8057029"/>
              <a:gd name="connsiteY34" fmla="*/ 1866060 h 1999130"/>
              <a:gd name="connsiteX35" fmla="*/ 4842903 w 8057029"/>
              <a:gd name="connsiteY35" fmla="*/ 1682564 h 1999130"/>
              <a:gd name="connsiteX36" fmla="*/ 4427444 w 8057029"/>
              <a:gd name="connsiteY36" fmla="*/ 1441077 h 1999130"/>
              <a:gd name="connsiteX37" fmla="*/ 4056809 w 8057029"/>
              <a:gd name="connsiteY37" fmla="*/ 1271308 h 1999130"/>
              <a:gd name="connsiteX38" fmla="*/ 3729318 w 8057029"/>
              <a:gd name="connsiteY38" fmla="*/ 103654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45223 w 8057029"/>
              <a:gd name="connsiteY41" fmla="*/ 77993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20540 w 8057029"/>
              <a:gd name="connsiteY34" fmla="*/ 1866060 h 1999130"/>
              <a:gd name="connsiteX35" fmla="*/ 4842903 w 8057029"/>
              <a:gd name="connsiteY35" fmla="*/ 1682564 h 1999130"/>
              <a:gd name="connsiteX36" fmla="*/ 4427444 w 8057029"/>
              <a:gd name="connsiteY36" fmla="*/ 1441077 h 1999130"/>
              <a:gd name="connsiteX37" fmla="*/ 4056809 w 8057029"/>
              <a:gd name="connsiteY37" fmla="*/ 1271308 h 1999130"/>
              <a:gd name="connsiteX38" fmla="*/ 3729318 w 8057029"/>
              <a:gd name="connsiteY38" fmla="*/ 103654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11885 w 8057029"/>
              <a:gd name="connsiteY41" fmla="*/ 798980 h 1999130"/>
              <a:gd name="connsiteX42" fmla="*/ 2895600 w 8057029"/>
              <a:gd name="connsiteY42" fmla="*/ 102197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20540 w 8057029"/>
              <a:gd name="connsiteY34" fmla="*/ 1866060 h 1999130"/>
              <a:gd name="connsiteX35" fmla="*/ 4842903 w 8057029"/>
              <a:gd name="connsiteY35" fmla="*/ 1682564 h 1999130"/>
              <a:gd name="connsiteX36" fmla="*/ 4427444 w 8057029"/>
              <a:gd name="connsiteY36" fmla="*/ 1441077 h 1999130"/>
              <a:gd name="connsiteX37" fmla="*/ 4056809 w 8057029"/>
              <a:gd name="connsiteY37" fmla="*/ 1271308 h 1999130"/>
              <a:gd name="connsiteX38" fmla="*/ 3729318 w 8057029"/>
              <a:gd name="connsiteY38" fmla="*/ 103654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11885 w 8057029"/>
              <a:gd name="connsiteY41" fmla="*/ 798980 h 1999130"/>
              <a:gd name="connsiteX42" fmla="*/ 2886075 w 8057029"/>
              <a:gd name="connsiteY42" fmla="*/ 100292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20540 w 8057029"/>
              <a:gd name="connsiteY34" fmla="*/ 1866060 h 1999130"/>
              <a:gd name="connsiteX35" fmla="*/ 4842903 w 8057029"/>
              <a:gd name="connsiteY35" fmla="*/ 1682564 h 1999130"/>
              <a:gd name="connsiteX36" fmla="*/ 4427444 w 8057029"/>
              <a:gd name="connsiteY36" fmla="*/ 1441077 h 1999130"/>
              <a:gd name="connsiteX37" fmla="*/ 4056809 w 8057029"/>
              <a:gd name="connsiteY37" fmla="*/ 1271308 h 1999130"/>
              <a:gd name="connsiteX38" fmla="*/ 3729318 w 8057029"/>
              <a:gd name="connsiteY38" fmla="*/ 103654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11885 w 8057029"/>
              <a:gd name="connsiteY41" fmla="*/ 798980 h 1999130"/>
              <a:gd name="connsiteX42" fmla="*/ 2886075 w 8057029"/>
              <a:gd name="connsiteY42" fmla="*/ 1002927 h 1999130"/>
              <a:gd name="connsiteX43" fmla="*/ 2662518 w 8057029"/>
              <a:gd name="connsiteY43" fmla="*/ 1021977 h 1999130"/>
              <a:gd name="connsiteX44" fmla="*/ 2563906 w 8057029"/>
              <a:gd name="connsiteY44" fmla="*/ 959224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20540 w 8057029"/>
              <a:gd name="connsiteY34" fmla="*/ 1866060 h 1999130"/>
              <a:gd name="connsiteX35" fmla="*/ 4842903 w 8057029"/>
              <a:gd name="connsiteY35" fmla="*/ 1682564 h 1999130"/>
              <a:gd name="connsiteX36" fmla="*/ 4427444 w 8057029"/>
              <a:gd name="connsiteY36" fmla="*/ 1441077 h 1999130"/>
              <a:gd name="connsiteX37" fmla="*/ 4056809 w 8057029"/>
              <a:gd name="connsiteY37" fmla="*/ 1271308 h 1999130"/>
              <a:gd name="connsiteX38" fmla="*/ 3729318 w 8057029"/>
              <a:gd name="connsiteY38" fmla="*/ 103654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11885 w 8057029"/>
              <a:gd name="connsiteY41" fmla="*/ 798980 h 1999130"/>
              <a:gd name="connsiteX42" fmla="*/ 2886075 w 8057029"/>
              <a:gd name="connsiteY42" fmla="*/ 1002927 h 1999130"/>
              <a:gd name="connsiteX43" fmla="*/ 2662518 w 8057029"/>
              <a:gd name="connsiteY43" fmla="*/ 1021977 h 1999130"/>
              <a:gd name="connsiteX44" fmla="*/ 2549619 w 8057029"/>
              <a:gd name="connsiteY44" fmla="*/ 930649 h 1999130"/>
              <a:gd name="connsiteX45" fmla="*/ 2572870 w 8057029"/>
              <a:gd name="connsiteY45" fmla="*/ 1129553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20540 w 8057029"/>
              <a:gd name="connsiteY34" fmla="*/ 1866060 h 1999130"/>
              <a:gd name="connsiteX35" fmla="*/ 4842903 w 8057029"/>
              <a:gd name="connsiteY35" fmla="*/ 1682564 h 1999130"/>
              <a:gd name="connsiteX36" fmla="*/ 4427444 w 8057029"/>
              <a:gd name="connsiteY36" fmla="*/ 1441077 h 1999130"/>
              <a:gd name="connsiteX37" fmla="*/ 4056809 w 8057029"/>
              <a:gd name="connsiteY37" fmla="*/ 1271308 h 1999130"/>
              <a:gd name="connsiteX38" fmla="*/ 3729318 w 8057029"/>
              <a:gd name="connsiteY38" fmla="*/ 103654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11885 w 8057029"/>
              <a:gd name="connsiteY41" fmla="*/ 798980 h 1999130"/>
              <a:gd name="connsiteX42" fmla="*/ 2886075 w 8057029"/>
              <a:gd name="connsiteY42" fmla="*/ 1002927 h 1999130"/>
              <a:gd name="connsiteX43" fmla="*/ 2662518 w 8057029"/>
              <a:gd name="connsiteY43" fmla="*/ 1021977 h 1999130"/>
              <a:gd name="connsiteX44" fmla="*/ 2549619 w 8057029"/>
              <a:gd name="connsiteY44" fmla="*/ 930649 h 1999130"/>
              <a:gd name="connsiteX45" fmla="*/ 2558582 w 8057029"/>
              <a:gd name="connsiteY45" fmla="*/ 1124791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30278 w 8057029"/>
              <a:gd name="connsiteY0" fmla="*/ 1013929 h 1999130"/>
              <a:gd name="connsiteX1" fmla="*/ 1883989 w 8057029"/>
              <a:gd name="connsiteY1" fmla="*/ 1006289 h 1999130"/>
              <a:gd name="connsiteX2" fmla="*/ 2022382 w 8057029"/>
              <a:gd name="connsiteY2" fmla="*/ 900393 h 1999130"/>
              <a:gd name="connsiteX3" fmla="*/ 2061882 w 8057029"/>
              <a:gd name="connsiteY3" fmla="*/ 762000 h 1999130"/>
              <a:gd name="connsiteX4" fmla="*/ 2216243 w 8057029"/>
              <a:gd name="connsiteY4" fmla="*/ 767323 h 1999130"/>
              <a:gd name="connsiteX5" fmla="*/ 2154610 w 8057029"/>
              <a:gd name="connsiteY5" fmla="*/ 987239 h 1999130"/>
              <a:gd name="connsiteX6" fmla="*/ 2335025 w 8057029"/>
              <a:gd name="connsiteY6" fmla="*/ 983036 h 1999130"/>
              <a:gd name="connsiteX7" fmla="*/ 2393576 w 8057029"/>
              <a:gd name="connsiteY7" fmla="*/ 896471 h 1999130"/>
              <a:gd name="connsiteX8" fmla="*/ 2402541 w 8057029"/>
              <a:gd name="connsiteY8" fmla="*/ 744071 h 1999130"/>
              <a:gd name="connsiteX9" fmla="*/ 2429435 w 8057029"/>
              <a:gd name="connsiteY9" fmla="*/ 591671 h 1999130"/>
              <a:gd name="connsiteX10" fmla="*/ 2483223 w 8057029"/>
              <a:gd name="connsiteY10" fmla="*/ 430306 h 1999130"/>
              <a:gd name="connsiteX11" fmla="*/ 2617694 w 8057029"/>
              <a:gd name="connsiteY11" fmla="*/ 331694 h 1999130"/>
              <a:gd name="connsiteX12" fmla="*/ 2796988 w 8057029"/>
              <a:gd name="connsiteY12" fmla="*/ 308442 h 1999130"/>
              <a:gd name="connsiteX13" fmla="*/ 3299572 w 8057029"/>
              <a:gd name="connsiteY13" fmla="*/ 393047 h 1999130"/>
              <a:gd name="connsiteX14" fmla="*/ 3695700 w 8057029"/>
              <a:gd name="connsiteY14" fmla="*/ 509028 h 1999130"/>
              <a:gd name="connsiteX15" fmla="*/ 3854823 w 8057029"/>
              <a:gd name="connsiteY15" fmla="*/ 242047 h 1999130"/>
              <a:gd name="connsiteX16" fmla="*/ 4231341 w 8057029"/>
              <a:gd name="connsiteY16" fmla="*/ 53789 h 1999130"/>
              <a:gd name="connsiteX17" fmla="*/ 4796118 w 8057029"/>
              <a:gd name="connsiteY17" fmla="*/ 0 h 1999130"/>
              <a:gd name="connsiteX18" fmla="*/ 6585977 w 8057029"/>
              <a:gd name="connsiteY18" fmla="*/ 71718 h 1999130"/>
              <a:gd name="connsiteX19" fmla="*/ 7037294 w 8057029"/>
              <a:gd name="connsiteY19" fmla="*/ 224118 h 1999130"/>
              <a:gd name="connsiteX20" fmla="*/ 7394762 w 8057029"/>
              <a:gd name="connsiteY20" fmla="*/ 503144 h 1999130"/>
              <a:gd name="connsiteX21" fmla="*/ 7548282 w 8057029"/>
              <a:gd name="connsiteY21" fmla="*/ 787494 h 1999130"/>
              <a:gd name="connsiteX22" fmla="*/ 7528112 w 8057029"/>
              <a:gd name="connsiteY22" fmla="*/ 994803 h 1999130"/>
              <a:gd name="connsiteX23" fmla="*/ 7691718 w 8057029"/>
              <a:gd name="connsiteY23" fmla="*/ 806824 h 1999130"/>
              <a:gd name="connsiteX24" fmla="*/ 7808259 w 8057029"/>
              <a:gd name="connsiteY24" fmla="*/ 654424 h 1999130"/>
              <a:gd name="connsiteX25" fmla="*/ 7923401 w 8057029"/>
              <a:gd name="connsiteY25" fmla="*/ 514070 h 1999130"/>
              <a:gd name="connsiteX26" fmla="*/ 8057029 w 8057029"/>
              <a:gd name="connsiteY26" fmla="*/ 612682 h 1999130"/>
              <a:gd name="connsiteX27" fmla="*/ 7745225 w 8057029"/>
              <a:gd name="connsiteY27" fmla="*/ 987799 h 1999130"/>
              <a:gd name="connsiteX28" fmla="*/ 7353581 w 8057029"/>
              <a:gd name="connsiteY28" fmla="*/ 1401576 h 1999130"/>
              <a:gd name="connsiteX29" fmla="*/ 7204262 w 8057029"/>
              <a:gd name="connsiteY29" fmla="*/ 1637460 h 1999130"/>
              <a:gd name="connsiteX30" fmla="*/ 6908987 w 8057029"/>
              <a:gd name="connsiteY30" fmla="*/ 1828800 h 1999130"/>
              <a:gd name="connsiteX31" fmla="*/ 6442822 w 8057029"/>
              <a:gd name="connsiteY31" fmla="*/ 1984843 h 1999130"/>
              <a:gd name="connsiteX32" fmla="*/ 5934635 w 8057029"/>
              <a:gd name="connsiteY32" fmla="*/ 1999130 h 1999130"/>
              <a:gd name="connsiteX33" fmla="*/ 5571284 w 8057029"/>
              <a:gd name="connsiteY33" fmla="*/ 1966913 h 1999130"/>
              <a:gd name="connsiteX34" fmla="*/ 5220540 w 8057029"/>
              <a:gd name="connsiteY34" fmla="*/ 1866060 h 1999130"/>
              <a:gd name="connsiteX35" fmla="*/ 4842903 w 8057029"/>
              <a:gd name="connsiteY35" fmla="*/ 1682564 h 1999130"/>
              <a:gd name="connsiteX36" fmla="*/ 4427444 w 8057029"/>
              <a:gd name="connsiteY36" fmla="*/ 1441077 h 1999130"/>
              <a:gd name="connsiteX37" fmla="*/ 4056809 w 8057029"/>
              <a:gd name="connsiteY37" fmla="*/ 1271308 h 1999130"/>
              <a:gd name="connsiteX38" fmla="*/ 3729318 w 8057029"/>
              <a:gd name="connsiteY38" fmla="*/ 1036544 h 1999130"/>
              <a:gd name="connsiteX39" fmla="*/ 3478306 w 8057029"/>
              <a:gd name="connsiteY39" fmla="*/ 762000 h 1999130"/>
              <a:gd name="connsiteX40" fmla="*/ 3325906 w 8057029"/>
              <a:gd name="connsiteY40" fmla="*/ 600636 h 1999130"/>
              <a:gd name="connsiteX41" fmla="*/ 3211885 w 8057029"/>
              <a:gd name="connsiteY41" fmla="*/ 798980 h 1999130"/>
              <a:gd name="connsiteX42" fmla="*/ 2886075 w 8057029"/>
              <a:gd name="connsiteY42" fmla="*/ 1002927 h 1999130"/>
              <a:gd name="connsiteX43" fmla="*/ 2662518 w 8057029"/>
              <a:gd name="connsiteY43" fmla="*/ 1007690 h 1999130"/>
              <a:gd name="connsiteX44" fmla="*/ 2549619 w 8057029"/>
              <a:gd name="connsiteY44" fmla="*/ 930649 h 1999130"/>
              <a:gd name="connsiteX45" fmla="*/ 2558582 w 8057029"/>
              <a:gd name="connsiteY45" fmla="*/ 1124791 h 1999130"/>
              <a:gd name="connsiteX46" fmla="*/ 0 w 8057029"/>
              <a:gd name="connsiteY46" fmla="*/ 1138518 h 1999130"/>
              <a:gd name="connsiteX47" fmla="*/ 30278 w 8057029"/>
              <a:gd name="connsiteY47" fmla="*/ 1013929 h 1999130"/>
              <a:gd name="connsiteX0" fmla="*/ 0 w 8026751"/>
              <a:gd name="connsiteY0" fmla="*/ 1013929 h 1999130"/>
              <a:gd name="connsiteX1" fmla="*/ 1853711 w 8026751"/>
              <a:gd name="connsiteY1" fmla="*/ 1006289 h 1999130"/>
              <a:gd name="connsiteX2" fmla="*/ 1992104 w 8026751"/>
              <a:gd name="connsiteY2" fmla="*/ 900393 h 1999130"/>
              <a:gd name="connsiteX3" fmla="*/ 2031604 w 8026751"/>
              <a:gd name="connsiteY3" fmla="*/ 762000 h 1999130"/>
              <a:gd name="connsiteX4" fmla="*/ 2185965 w 8026751"/>
              <a:gd name="connsiteY4" fmla="*/ 767323 h 1999130"/>
              <a:gd name="connsiteX5" fmla="*/ 2124332 w 8026751"/>
              <a:gd name="connsiteY5" fmla="*/ 987239 h 1999130"/>
              <a:gd name="connsiteX6" fmla="*/ 2304747 w 8026751"/>
              <a:gd name="connsiteY6" fmla="*/ 983036 h 1999130"/>
              <a:gd name="connsiteX7" fmla="*/ 2363298 w 8026751"/>
              <a:gd name="connsiteY7" fmla="*/ 896471 h 1999130"/>
              <a:gd name="connsiteX8" fmla="*/ 2372263 w 8026751"/>
              <a:gd name="connsiteY8" fmla="*/ 744071 h 1999130"/>
              <a:gd name="connsiteX9" fmla="*/ 2399157 w 8026751"/>
              <a:gd name="connsiteY9" fmla="*/ 591671 h 1999130"/>
              <a:gd name="connsiteX10" fmla="*/ 2452945 w 8026751"/>
              <a:gd name="connsiteY10" fmla="*/ 430306 h 1999130"/>
              <a:gd name="connsiteX11" fmla="*/ 2587416 w 8026751"/>
              <a:gd name="connsiteY11" fmla="*/ 331694 h 1999130"/>
              <a:gd name="connsiteX12" fmla="*/ 2766710 w 8026751"/>
              <a:gd name="connsiteY12" fmla="*/ 308442 h 1999130"/>
              <a:gd name="connsiteX13" fmla="*/ 3269294 w 8026751"/>
              <a:gd name="connsiteY13" fmla="*/ 393047 h 1999130"/>
              <a:gd name="connsiteX14" fmla="*/ 3665422 w 8026751"/>
              <a:gd name="connsiteY14" fmla="*/ 509028 h 1999130"/>
              <a:gd name="connsiteX15" fmla="*/ 3824545 w 8026751"/>
              <a:gd name="connsiteY15" fmla="*/ 242047 h 1999130"/>
              <a:gd name="connsiteX16" fmla="*/ 4201063 w 8026751"/>
              <a:gd name="connsiteY16" fmla="*/ 53789 h 1999130"/>
              <a:gd name="connsiteX17" fmla="*/ 4765840 w 8026751"/>
              <a:gd name="connsiteY17" fmla="*/ 0 h 1999130"/>
              <a:gd name="connsiteX18" fmla="*/ 6555699 w 8026751"/>
              <a:gd name="connsiteY18" fmla="*/ 71718 h 1999130"/>
              <a:gd name="connsiteX19" fmla="*/ 7007016 w 8026751"/>
              <a:gd name="connsiteY19" fmla="*/ 224118 h 1999130"/>
              <a:gd name="connsiteX20" fmla="*/ 7364484 w 8026751"/>
              <a:gd name="connsiteY20" fmla="*/ 503144 h 1999130"/>
              <a:gd name="connsiteX21" fmla="*/ 7518004 w 8026751"/>
              <a:gd name="connsiteY21" fmla="*/ 787494 h 1999130"/>
              <a:gd name="connsiteX22" fmla="*/ 7497834 w 8026751"/>
              <a:gd name="connsiteY22" fmla="*/ 994803 h 1999130"/>
              <a:gd name="connsiteX23" fmla="*/ 7661440 w 8026751"/>
              <a:gd name="connsiteY23" fmla="*/ 806824 h 1999130"/>
              <a:gd name="connsiteX24" fmla="*/ 7777981 w 8026751"/>
              <a:gd name="connsiteY24" fmla="*/ 654424 h 1999130"/>
              <a:gd name="connsiteX25" fmla="*/ 7893123 w 8026751"/>
              <a:gd name="connsiteY25" fmla="*/ 514070 h 1999130"/>
              <a:gd name="connsiteX26" fmla="*/ 8026751 w 8026751"/>
              <a:gd name="connsiteY26" fmla="*/ 612682 h 1999130"/>
              <a:gd name="connsiteX27" fmla="*/ 7714947 w 8026751"/>
              <a:gd name="connsiteY27" fmla="*/ 987799 h 1999130"/>
              <a:gd name="connsiteX28" fmla="*/ 7323303 w 8026751"/>
              <a:gd name="connsiteY28" fmla="*/ 1401576 h 1999130"/>
              <a:gd name="connsiteX29" fmla="*/ 7173984 w 8026751"/>
              <a:gd name="connsiteY29" fmla="*/ 1637460 h 1999130"/>
              <a:gd name="connsiteX30" fmla="*/ 6878709 w 8026751"/>
              <a:gd name="connsiteY30" fmla="*/ 1828800 h 1999130"/>
              <a:gd name="connsiteX31" fmla="*/ 6412544 w 8026751"/>
              <a:gd name="connsiteY31" fmla="*/ 1984843 h 1999130"/>
              <a:gd name="connsiteX32" fmla="*/ 5904357 w 8026751"/>
              <a:gd name="connsiteY32" fmla="*/ 1999130 h 1999130"/>
              <a:gd name="connsiteX33" fmla="*/ 5541006 w 8026751"/>
              <a:gd name="connsiteY33" fmla="*/ 1966913 h 1999130"/>
              <a:gd name="connsiteX34" fmla="*/ 5190262 w 8026751"/>
              <a:gd name="connsiteY34" fmla="*/ 1866060 h 1999130"/>
              <a:gd name="connsiteX35" fmla="*/ 4812625 w 8026751"/>
              <a:gd name="connsiteY35" fmla="*/ 1682564 h 1999130"/>
              <a:gd name="connsiteX36" fmla="*/ 4397166 w 8026751"/>
              <a:gd name="connsiteY36" fmla="*/ 1441077 h 1999130"/>
              <a:gd name="connsiteX37" fmla="*/ 4026531 w 8026751"/>
              <a:gd name="connsiteY37" fmla="*/ 1271308 h 1999130"/>
              <a:gd name="connsiteX38" fmla="*/ 3699040 w 8026751"/>
              <a:gd name="connsiteY38" fmla="*/ 1036544 h 1999130"/>
              <a:gd name="connsiteX39" fmla="*/ 3448028 w 8026751"/>
              <a:gd name="connsiteY39" fmla="*/ 762000 h 1999130"/>
              <a:gd name="connsiteX40" fmla="*/ 3295628 w 8026751"/>
              <a:gd name="connsiteY40" fmla="*/ 600636 h 1999130"/>
              <a:gd name="connsiteX41" fmla="*/ 3181607 w 8026751"/>
              <a:gd name="connsiteY41" fmla="*/ 798980 h 1999130"/>
              <a:gd name="connsiteX42" fmla="*/ 2855797 w 8026751"/>
              <a:gd name="connsiteY42" fmla="*/ 1002927 h 1999130"/>
              <a:gd name="connsiteX43" fmla="*/ 2632240 w 8026751"/>
              <a:gd name="connsiteY43" fmla="*/ 1007690 h 1999130"/>
              <a:gd name="connsiteX44" fmla="*/ 2519341 w 8026751"/>
              <a:gd name="connsiteY44" fmla="*/ 930649 h 1999130"/>
              <a:gd name="connsiteX45" fmla="*/ 2528304 w 8026751"/>
              <a:gd name="connsiteY45" fmla="*/ 1124791 h 1999130"/>
              <a:gd name="connsiteX46" fmla="*/ 3059 w 8026751"/>
              <a:gd name="connsiteY46" fmla="*/ 1143281 h 1999130"/>
              <a:gd name="connsiteX47" fmla="*/ 0 w 8026751"/>
              <a:gd name="connsiteY47" fmla="*/ 1013929 h 1999130"/>
              <a:gd name="connsiteX0" fmla="*/ 0 w 8026751"/>
              <a:gd name="connsiteY0" fmla="*/ 1013929 h 1999130"/>
              <a:gd name="connsiteX1" fmla="*/ 1853711 w 8026751"/>
              <a:gd name="connsiteY1" fmla="*/ 1006289 h 1999130"/>
              <a:gd name="connsiteX2" fmla="*/ 1992104 w 8026751"/>
              <a:gd name="connsiteY2" fmla="*/ 900393 h 1999130"/>
              <a:gd name="connsiteX3" fmla="*/ 2031604 w 8026751"/>
              <a:gd name="connsiteY3" fmla="*/ 762000 h 1999130"/>
              <a:gd name="connsiteX4" fmla="*/ 2185965 w 8026751"/>
              <a:gd name="connsiteY4" fmla="*/ 767323 h 1999130"/>
              <a:gd name="connsiteX5" fmla="*/ 2124332 w 8026751"/>
              <a:gd name="connsiteY5" fmla="*/ 987239 h 1999130"/>
              <a:gd name="connsiteX6" fmla="*/ 2304747 w 8026751"/>
              <a:gd name="connsiteY6" fmla="*/ 983036 h 1999130"/>
              <a:gd name="connsiteX7" fmla="*/ 2363298 w 8026751"/>
              <a:gd name="connsiteY7" fmla="*/ 896471 h 1999130"/>
              <a:gd name="connsiteX8" fmla="*/ 2372263 w 8026751"/>
              <a:gd name="connsiteY8" fmla="*/ 744071 h 1999130"/>
              <a:gd name="connsiteX9" fmla="*/ 2399157 w 8026751"/>
              <a:gd name="connsiteY9" fmla="*/ 591671 h 1999130"/>
              <a:gd name="connsiteX10" fmla="*/ 2452945 w 8026751"/>
              <a:gd name="connsiteY10" fmla="*/ 430306 h 1999130"/>
              <a:gd name="connsiteX11" fmla="*/ 2587416 w 8026751"/>
              <a:gd name="connsiteY11" fmla="*/ 331694 h 1999130"/>
              <a:gd name="connsiteX12" fmla="*/ 2766710 w 8026751"/>
              <a:gd name="connsiteY12" fmla="*/ 308442 h 1999130"/>
              <a:gd name="connsiteX13" fmla="*/ 3269294 w 8026751"/>
              <a:gd name="connsiteY13" fmla="*/ 393047 h 1999130"/>
              <a:gd name="connsiteX14" fmla="*/ 3665422 w 8026751"/>
              <a:gd name="connsiteY14" fmla="*/ 509028 h 1999130"/>
              <a:gd name="connsiteX15" fmla="*/ 3824545 w 8026751"/>
              <a:gd name="connsiteY15" fmla="*/ 242047 h 1999130"/>
              <a:gd name="connsiteX16" fmla="*/ 4201063 w 8026751"/>
              <a:gd name="connsiteY16" fmla="*/ 53789 h 1999130"/>
              <a:gd name="connsiteX17" fmla="*/ 4765840 w 8026751"/>
              <a:gd name="connsiteY17" fmla="*/ 0 h 1999130"/>
              <a:gd name="connsiteX18" fmla="*/ 6555699 w 8026751"/>
              <a:gd name="connsiteY18" fmla="*/ 71718 h 1999130"/>
              <a:gd name="connsiteX19" fmla="*/ 7007016 w 8026751"/>
              <a:gd name="connsiteY19" fmla="*/ 224118 h 1999130"/>
              <a:gd name="connsiteX20" fmla="*/ 7364484 w 8026751"/>
              <a:gd name="connsiteY20" fmla="*/ 503144 h 1999130"/>
              <a:gd name="connsiteX21" fmla="*/ 7518004 w 8026751"/>
              <a:gd name="connsiteY21" fmla="*/ 787494 h 1999130"/>
              <a:gd name="connsiteX22" fmla="*/ 7497834 w 8026751"/>
              <a:gd name="connsiteY22" fmla="*/ 994803 h 1999130"/>
              <a:gd name="connsiteX23" fmla="*/ 7661440 w 8026751"/>
              <a:gd name="connsiteY23" fmla="*/ 806824 h 1999130"/>
              <a:gd name="connsiteX24" fmla="*/ 7777981 w 8026751"/>
              <a:gd name="connsiteY24" fmla="*/ 654424 h 1999130"/>
              <a:gd name="connsiteX25" fmla="*/ 7893123 w 8026751"/>
              <a:gd name="connsiteY25" fmla="*/ 514070 h 1999130"/>
              <a:gd name="connsiteX26" fmla="*/ 8026751 w 8026751"/>
              <a:gd name="connsiteY26" fmla="*/ 612682 h 1999130"/>
              <a:gd name="connsiteX27" fmla="*/ 7714947 w 8026751"/>
              <a:gd name="connsiteY27" fmla="*/ 987799 h 1999130"/>
              <a:gd name="connsiteX28" fmla="*/ 7323303 w 8026751"/>
              <a:gd name="connsiteY28" fmla="*/ 1401576 h 1999130"/>
              <a:gd name="connsiteX29" fmla="*/ 7173984 w 8026751"/>
              <a:gd name="connsiteY29" fmla="*/ 1637460 h 1999130"/>
              <a:gd name="connsiteX30" fmla="*/ 6878709 w 8026751"/>
              <a:gd name="connsiteY30" fmla="*/ 1828800 h 1999130"/>
              <a:gd name="connsiteX31" fmla="*/ 6412544 w 8026751"/>
              <a:gd name="connsiteY31" fmla="*/ 1984843 h 1999130"/>
              <a:gd name="connsiteX32" fmla="*/ 5904357 w 8026751"/>
              <a:gd name="connsiteY32" fmla="*/ 1999130 h 1999130"/>
              <a:gd name="connsiteX33" fmla="*/ 5541006 w 8026751"/>
              <a:gd name="connsiteY33" fmla="*/ 1966913 h 1999130"/>
              <a:gd name="connsiteX34" fmla="*/ 5190262 w 8026751"/>
              <a:gd name="connsiteY34" fmla="*/ 1866060 h 1999130"/>
              <a:gd name="connsiteX35" fmla="*/ 4812625 w 8026751"/>
              <a:gd name="connsiteY35" fmla="*/ 1682564 h 1999130"/>
              <a:gd name="connsiteX36" fmla="*/ 4397166 w 8026751"/>
              <a:gd name="connsiteY36" fmla="*/ 1441077 h 1999130"/>
              <a:gd name="connsiteX37" fmla="*/ 4026531 w 8026751"/>
              <a:gd name="connsiteY37" fmla="*/ 1271308 h 1999130"/>
              <a:gd name="connsiteX38" fmla="*/ 3699040 w 8026751"/>
              <a:gd name="connsiteY38" fmla="*/ 1036544 h 1999130"/>
              <a:gd name="connsiteX39" fmla="*/ 3448028 w 8026751"/>
              <a:gd name="connsiteY39" fmla="*/ 762000 h 1999130"/>
              <a:gd name="connsiteX40" fmla="*/ 3295628 w 8026751"/>
              <a:gd name="connsiteY40" fmla="*/ 600636 h 1999130"/>
              <a:gd name="connsiteX41" fmla="*/ 3181607 w 8026751"/>
              <a:gd name="connsiteY41" fmla="*/ 798980 h 1999130"/>
              <a:gd name="connsiteX42" fmla="*/ 2855797 w 8026751"/>
              <a:gd name="connsiteY42" fmla="*/ 1002927 h 1999130"/>
              <a:gd name="connsiteX43" fmla="*/ 2632240 w 8026751"/>
              <a:gd name="connsiteY43" fmla="*/ 1007690 h 1999130"/>
              <a:gd name="connsiteX44" fmla="*/ 2519341 w 8026751"/>
              <a:gd name="connsiteY44" fmla="*/ 930649 h 1999130"/>
              <a:gd name="connsiteX45" fmla="*/ 2528304 w 8026751"/>
              <a:gd name="connsiteY45" fmla="*/ 1139079 h 1999130"/>
              <a:gd name="connsiteX46" fmla="*/ 3059 w 8026751"/>
              <a:gd name="connsiteY46" fmla="*/ 1143281 h 1999130"/>
              <a:gd name="connsiteX47" fmla="*/ 0 w 8026751"/>
              <a:gd name="connsiteY47" fmla="*/ 1013929 h 1999130"/>
              <a:gd name="connsiteX0" fmla="*/ 0 w 8026751"/>
              <a:gd name="connsiteY0" fmla="*/ 1013929 h 1999130"/>
              <a:gd name="connsiteX1" fmla="*/ 1853711 w 8026751"/>
              <a:gd name="connsiteY1" fmla="*/ 1006289 h 1999130"/>
              <a:gd name="connsiteX2" fmla="*/ 1992104 w 8026751"/>
              <a:gd name="connsiteY2" fmla="*/ 900393 h 1999130"/>
              <a:gd name="connsiteX3" fmla="*/ 2031604 w 8026751"/>
              <a:gd name="connsiteY3" fmla="*/ 762000 h 1999130"/>
              <a:gd name="connsiteX4" fmla="*/ 2185965 w 8026751"/>
              <a:gd name="connsiteY4" fmla="*/ 767323 h 1999130"/>
              <a:gd name="connsiteX5" fmla="*/ 2124332 w 8026751"/>
              <a:gd name="connsiteY5" fmla="*/ 987239 h 1999130"/>
              <a:gd name="connsiteX6" fmla="*/ 2304747 w 8026751"/>
              <a:gd name="connsiteY6" fmla="*/ 983036 h 1999130"/>
              <a:gd name="connsiteX7" fmla="*/ 2363298 w 8026751"/>
              <a:gd name="connsiteY7" fmla="*/ 896471 h 1999130"/>
              <a:gd name="connsiteX8" fmla="*/ 2372263 w 8026751"/>
              <a:gd name="connsiteY8" fmla="*/ 744071 h 1999130"/>
              <a:gd name="connsiteX9" fmla="*/ 2399157 w 8026751"/>
              <a:gd name="connsiteY9" fmla="*/ 591671 h 1999130"/>
              <a:gd name="connsiteX10" fmla="*/ 2452945 w 8026751"/>
              <a:gd name="connsiteY10" fmla="*/ 430306 h 1999130"/>
              <a:gd name="connsiteX11" fmla="*/ 2587416 w 8026751"/>
              <a:gd name="connsiteY11" fmla="*/ 331694 h 1999130"/>
              <a:gd name="connsiteX12" fmla="*/ 2766710 w 8026751"/>
              <a:gd name="connsiteY12" fmla="*/ 308442 h 1999130"/>
              <a:gd name="connsiteX13" fmla="*/ 3269294 w 8026751"/>
              <a:gd name="connsiteY13" fmla="*/ 393047 h 1999130"/>
              <a:gd name="connsiteX14" fmla="*/ 3665422 w 8026751"/>
              <a:gd name="connsiteY14" fmla="*/ 509028 h 1999130"/>
              <a:gd name="connsiteX15" fmla="*/ 3824545 w 8026751"/>
              <a:gd name="connsiteY15" fmla="*/ 242047 h 1999130"/>
              <a:gd name="connsiteX16" fmla="*/ 4201063 w 8026751"/>
              <a:gd name="connsiteY16" fmla="*/ 53789 h 1999130"/>
              <a:gd name="connsiteX17" fmla="*/ 4765840 w 8026751"/>
              <a:gd name="connsiteY17" fmla="*/ 0 h 1999130"/>
              <a:gd name="connsiteX18" fmla="*/ 6555699 w 8026751"/>
              <a:gd name="connsiteY18" fmla="*/ 71718 h 1999130"/>
              <a:gd name="connsiteX19" fmla="*/ 7007016 w 8026751"/>
              <a:gd name="connsiteY19" fmla="*/ 224118 h 1999130"/>
              <a:gd name="connsiteX20" fmla="*/ 7364484 w 8026751"/>
              <a:gd name="connsiteY20" fmla="*/ 503144 h 1999130"/>
              <a:gd name="connsiteX21" fmla="*/ 7518004 w 8026751"/>
              <a:gd name="connsiteY21" fmla="*/ 787494 h 1999130"/>
              <a:gd name="connsiteX22" fmla="*/ 7497834 w 8026751"/>
              <a:gd name="connsiteY22" fmla="*/ 994803 h 1999130"/>
              <a:gd name="connsiteX23" fmla="*/ 7661440 w 8026751"/>
              <a:gd name="connsiteY23" fmla="*/ 806824 h 1999130"/>
              <a:gd name="connsiteX24" fmla="*/ 7777981 w 8026751"/>
              <a:gd name="connsiteY24" fmla="*/ 654424 h 1999130"/>
              <a:gd name="connsiteX25" fmla="*/ 7893123 w 8026751"/>
              <a:gd name="connsiteY25" fmla="*/ 514070 h 1999130"/>
              <a:gd name="connsiteX26" fmla="*/ 8026751 w 8026751"/>
              <a:gd name="connsiteY26" fmla="*/ 612682 h 1999130"/>
              <a:gd name="connsiteX27" fmla="*/ 7714947 w 8026751"/>
              <a:gd name="connsiteY27" fmla="*/ 987799 h 1999130"/>
              <a:gd name="connsiteX28" fmla="*/ 7323303 w 8026751"/>
              <a:gd name="connsiteY28" fmla="*/ 1401576 h 1999130"/>
              <a:gd name="connsiteX29" fmla="*/ 7173984 w 8026751"/>
              <a:gd name="connsiteY29" fmla="*/ 1637460 h 1999130"/>
              <a:gd name="connsiteX30" fmla="*/ 6878709 w 8026751"/>
              <a:gd name="connsiteY30" fmla="*/ 1828800 h 1999130"/>
              <a:gd name="connsiteX31" fmla="*/ 6412544 w 8026751"/>
              <a:gd name="connsiteY31" fmla="*/ 1984843 h 1999130"/>
              <a:gd name="connsiteX32" fmla="*/ 5904357 w 8026751"/>
              <a:gd name="connsiteY32" fmla="*/ 1999130 h 1999130"/>
              <a:gd name="connsiteX33" fmla="*/ 5541006 w 8026751"/>
              <a:gd name="connsiteY33" fmla="*/ 1966913 h 1999130"/>
              <a:gd name="connsiteX34" fmla="*/ 5190262 w 8026751"/>
              <a:gd name="connsiteY34" fmla="*/ 1866060 h 1999130"/>
              <a:gd name="connsiteX35" fmla="*/ 4812625 w 8026751"/>
              <a:gd name="connsiteY35" fmla="*/ 1682564 h 1999130"/>
              <a:gd name="connsiteX36" fmla="*/ 4397166 w 8026751"/>
              <a:gd name="connsiteY36" fmla="*/ 1441077 h 1999130"/>
              <a:gd name="connsiteX37" fmla="*/ 4026531 w 8026751"/>
              <a:gd name="connsiteY37" fmla="*/ 1271308 h 1999130"/>
              <a:gd name="connsiteX38" fmla="*/ 3699040 w 8026751"/>
              <a:gd name="connsiteY38" fmla="*/ 1036544 h 1999130"/>
              <a:gd name="connsiteX39" fmla="*/ 3448028 w 8026751"/>
              <a:gd name="connsiteY39" fmla="*/ 762000 h 1999130"/>
              <a:gd name="connsiteX40" fmla="*/ 3295628 w 8026751"/>
              <a:gd name="connsiteY40" fmla="*/ 600636 h 1999130"/>
              <a:gd name="connsiteX41" fmla="*/ 3181607 w 8026751"/>
              <a:gd name="connsiteY41" fmla="*/ 798980 h 1999130"/>
              <a:gd name="connsiteX42" fmla="*/ 2855797 w 8026751"/>
              <a:gd name="connsiteY42" fmla="*/ 1002927 h 1999130"/>
              <a:gd name="connsiteX43" fmla="*/ 2632240 w 8026751"/>
              <a:gd name="connsiteY43" fmla="*/ 1007690 h 1999130"/>
              <a:gd name="connsiteX44" fmla="*/ 2519341 w 8026751"/>
              <a:gd name="connsiteY44" fmla="*/ 930649 h 1999130"/>
              <a:gd name="connsiteX45" fmla="*/ 2528304 w 8026751"/>
              <a:gd name="connsiteY45" fmla="*/ 1139079 h 1999130"/>
              <a:gd name="connsiteX46" fmla="*/ 3059 w 8026751"/>
              <a:gd name="connsiteY46" fmla="*/ 1162331 h 1999130"/>
              <a:gd name="connsiteX47" fmla="*/ 0 w 8026751"/>
              <a:gd name="connsiteY47" fmla="*/ 1013929 h 1999130"/>
              <a:gd name="connsiteX0" fmla="*/ 0 w 8026751"/>
              <a:gd name="connsiteY0" fmla="*/ 1013929 h 1999130"/>
              <a:gd name="connsiteX1" fmla="*/ 1853711 w 8026751"/>
              <a:gd name="connsiteY1" fmla="*/ 1006289 h 1999130"/>
              <a:gd name="connsiteX2" fmla="*/ 1992104 w 8026751"/>
              <a:gd name="connsiteY2" fmla="*/ 900393 h 1999130"/>
              <a:gd name="connsiteX3" fmla="*/ 2031604 w 8026751"/>
              <a:gd name="connsiteY3" fmla="*/ 762000 h 1999130"/>
              <a:gd name="connsiteX4" fmla="*/ 2185965 w 8026751"/>
              <a:gd name="connsiteY4" fmla="*/ 767323 h 1999130"/>
              <a:gd name="connsiteX5" fmla="*/ 2124332 w 8026751"/>
              <a:gd name="connsiteY5" fmla="*/ 987239 h 1999130"/>
              <a:gd name="connsiteX6" fmla="*/ 2304747 w 8026751"/>
              <a:gd name="connsiteY6" fmla="*/ 983036 h 1999130"/>
              <a:gd name="connsiteX7" fmla="*/ 2363298 w 8026751"/>
              <a:gd name="connsiteY7" fmla="*/ 896471 h 1999130"/>
              <a:gd name="connsiteX8" fmla="*/ 2372263 w 8026751"/>
              <a:gd name="connsiteY8" fmla="*/ 744071 h 1999130"/>
              <a:gd name="connsiteX9" fmla="*/ 2399157 w 8026751"/>
              <a:gd name="connsiteY9" fmla="*/ 591671 h 1999130"/>
              <a:gd name="connsiteX10" fmla="*/ 2452945 w 8026751"/>
              <a:gd name="connsiteY10" fmla="*/ 430306 h 1999130"/>
              <a:gd name="connsiteX11" fmla="*/ 2587416 w 8026751"/>
              <a:gd name="connsiteY11" fmla="*/ 331694 h 1999130"/>
              <a:gd name="connsiteX12" fmla="*/ 2766710 w 8026751"/>
              <a:gd name="connsiteY12" fmla="*/ 308442 h 1999130"/>
              <a:gd name="connsiteX13" fmla="*/ 3269294 w 8026751"/>
              <a:gd name="connsiteY13" fmla="*/ 393047 h 1999130"/>
              <a:gd name="connsiteX14" fmla="*/ 3665422 w 8026751"/>
              <a:gd name="connsiteY14" fmla="*/ 509028 h 1999130"/>
              <a:gd name="connsiteX15" fmla="*/ 3824545 w 8026751"/>
              <a:gd name="connsiteY15" fmla="*/ 242047 h 1999130"/>
              <a:gd name="connsiteX16" fmla="*/ 4201063 w 8026751"/>
              <a:gd name="connsiteY16" fmla="*/ 53789 h 1999130"/>
              <a:gd name="connsiteX17" fmla="*/ 4765840 w 8026751"/>
              <a:gd name="connsiteY17" fmla="*/ 0 h 1999130"/>
              <a:gd name="connsiteX18" fmla="*/ 6555699 w 8026751"/>
              <a:gd name="connsiteY18" fmla="*/ 71718 h 1999130"/>
              <a:gd name="connsiteX19" fmla="*/ 7007016 w 8026751"/>
              <a:gd name="connsiteY19" fmla="*/ 224118 h 1999130"/>
              <a:gd name="connsiteX20" fmla="*/ 7364484 w 8026751"/>
              <a:gd name="connsiteY20" fmla="*/ 503144 h 1999130"/>
              <a:gd name="connsiteX21" fmla="*/ 7518004 w 8026751"/>
              <a:gd name="connsiteY21" fmla="*/ 787494 h 1999130"/>
              <a:gd name="connsiteX22" fmla="*/ 7497834 w 8026751"/>
              <a:gd name="connsiteY22" fmla="*/ 994803 h 1999130"/>
              <a:gd name="connsiteX23" fmla="*/ 7661440 w 8026751"/>
              <a:gd name="connsiteY23" fmla="*/ 806824 h 1999130"/>
              <a:gd name="connsiteX24" fmla="*/ 7777981 w 8026751"/>
              <a:gd name="connsiteY24" fmla="*/ 654424 h 1999130"/>
              <a:gd name="connsiteX25" fmla="*/ 7893123 w 8026751"/>
              <a:gd name="connsiteY25" fmla="*/ 514070 h 1999130"/>
              <a:gd name="connsiteX26" fmla="*/ 8026751 w 8026751"/>
              <a:gd name="connsiteY26" fmla="*/ 612682 h 1999130"/>
              <a:gd name="connsiteX27" fmla="*/ 7714947 w 8026751"/>
              <a:gd name="connsiteY27" fmla="*/ 987799 h 1999130"/>
              <a:gd name="connsiteX28" fmla="*/ 7323303 w 8026751"/>
              <a:gd name="connsiteY28" fmla="*/ 1401576 h 1999130"/>
              <a:gd name="connsiteX29" fmla="*/ 7173984 w 8026751"/>
              <a:gd name="connsiteY29" fmla="*/ 1637460 h 1999130"/>
              <a:gd name="connsiteX30" fmla="*/ 6878709 w 8026751"/>
              <a:gd name="connsiteY30" fmla="*/ 1828800 h 1999130"/>
              <a:gd name="connsiteX31" fmla="*/ 6412544 w 8026751"/>
              <a:gd name="connsiteY31" fmla="*/ 1984843 h 1999130"/>
              <a:gd name="connsiteX32" fmla="*/ 5904357 w 8026751"/>
              <a:gd name="connsiteY32" fmla="*/ 1999130 h 1999130"/>
              <a:gd name="connsiteX33" fmla="*/ 5541006 w 8026751"/>
              <a:gd name="connsiteY33" fmla="*/ 1966913 h 1999130"/>
              <a:gd name="connsiteX34" fmla="*/ 5190262 w 8026751"/>
              <a:gd name="connsiteY34" fmla="*/ 1866060 h 1999130"/>
              <a:gd name="connsiteX35" fmla="*/ 4812625 w 8026751"/>
              <a:gd name="connsiteY35" fmla="*/ 1682564 h 1999130"/>
              <a:gd name="connsiteX36" fmla="*/ 4397166 w 8026751"/>
              <a:gd name="connsiteY36" fmla="*/ 1441077 h 1999130"/>
              <a:gd name="connsiteX37" fmla="*/ 4026531 w 8026751"/>
              <a:gd name="connsiteY37" fmla="*/ 1271308 h 1999130"/>
              <a:gd name="connsiteX38" fmla="*/ 3699040 w 8026751"/>
              <a:gd name="connsiteY38" fmla="*/ 1036544 h 1999130"/>
              <a:gd name="connsiteX39" fmla="*/ 3448028 w 8026751"/>
              <a:gd name="connsiteY39" fmla="*/ 762000 h 1999130"/>
              <a:gd name="connsiteX40" fmla="*/ 3295628 w 8026751"/>
              <a:gd name="connsiteY40" fmla="*/ 600636 h 1999130"/>
              <a:gd name="connsiteX41" fmla="*/ 3181607 w 8026751"/>
              <a:gd name="connsiteY41" fmla="*/ 760880 h 1999130"/>
              <a:gd name="connsiteX42" fmla="*/ 2855797 w 8026751"/>
              <a:gd name="connsiteY42" fmla="*/ 1002927 h 1999130"/>
              <a:gd name="connsiteX43" fmla="*/ 2632240 w 8026751"/>
              <a:gd name="connsiteY43" fmla="*/ 1007690 h 1999130"/>
              <a:gd name="connsiteX44" fmla="*/ 2519341 w 8026751"/>
              <a:gd name="connsiteY44" fmla="*/ 930649 h 1999130"/>
              <a:gd name="connsiteX45" fmla="*/ 2528304 w 8026751"/>
              <a:gd name="connsiteY45" fmla="*/ 1139079 h 1999130"/>
              <a:gd name="connsiteX46" fmla="*/ 3059 w 8026751"/>
              <a:gd name="connsiteY46" fmla="*/ 1162331 h 1999130"/>
              <a:gd name="connsiteX47" fmla="*/ 0 w 8026751"/>
              <a:gd name="connsiteY47" fmla="*/ 1013929 h 1999130"/>
              <a:gd name="connsiteX0" fmla="*/ 0 w 8026751"/>
              <a:gd name="connsiteY0" fmla="*/ 1013929 h 1999130"/>
              <a:gd name="connsiteX1" fmla="*/ 1853711 w 8026751"/>
              <a:gd name="connsiteY1" fmla="*/ 1006289 h 1999130"/>
              <a:gd name="connsiteX2" fmla="*/ 1992104 w 8026751"/>
              <a:gd name="connsiteY2" fmla="*/ 900393 h 1999130"/>
              <a:gd name="connsiteX3" fmla="*/ 2031604 w 8026751"/>
              <a:gd name="connsiteY3" fmla="*/ 762000 h 1999130"/>
              <a:gd name="connsiteX4" fmla="*/ 2185965 w 8026751"/>
              <a:gd name="connsiteY4" fmla="*/ 767323 h 1999130"/>
              <a:gd name="connsiteX5" fmla="*/ 2124332 w 8026751"/>
              <a:gd name="connsiteY5" fmla="*/ 987239 h 1999130"/>
              <a:gd name="connsiteX6" fmla="*/ 2304747 w 8026751"/>
              <a:gd name="connsiteY6" fmla="*/ 983036 h 1999130"/>
              <a:gd name="connsiteX7" fmla="*/ 2363298 w 8026751"/>
              <a:gd name="connsiteY7" fmla="*/ 896471 h 1999130"/>
              <a:gd name="connsiteX8" fmla="*/ 2372263 w 8026751"/>
              <a:gd name="connsiteY8" fmla="*/ 744071 h 1999130"/>
              <a:gd name="connsiteX9" fmla="*/ 2399157 w 8026751"/>
              <a:gd name="connsiteY9" fmla="*/ 591671 h 1999130"/>
              <a:gd name="connsiteX10" fmla="*/ 2452945 w 8026751"/>
              <a:gd name="connsiteY10" fmla="*/ 430306 h 1999130"/>
              <a:gd name="connsiteX11" fmla="*/ 2587416 w 8026751"/>
              <a:gd name="connsiteY11" fmla="*/ 331694 h 1999130"/>
              <a:gd name="connsiteX12" fmla="*/ 2766710 w 8026751"/>
              <a:gd name="connsiteY12" fmla="*/ 308442 h 1999130"/>
              <a:gd name="connsiteX13" fmla="*/ 3269294 w 8026751"/>
              <a:gd name="connsiteY13" fmla="*/ 393047 h 1999130"/>
              <a:gd name="connsiteX14" fmla="*/ 3665422 w 8026751"/>
              <a:gd name="connsiteY14" fmla="*/ 509028 h 1999130"/>
              <a:gd name="connsiteX15" fmla="*/ 3824545 w 8026751"/>
              <a:gd name="connsiteY15" fmla="*/ 242047 h 1999130"/>
              <a:gd name="connsiteX16" fmla="*/ 4201063 w 8026751"/>
              <a:gd name="connsiteY16" fmla="*/ 53789 h 1999130"/>
              <a:gd name="connsiteX17" fmla="*/ 4765840 w 8026751"/>
              <a:gd name="connsiteY17" fmla="*/ 0 h 1999130"/>
              <a:gd name="connsiteX18" fmla="*/ 6555699 w 8026751"/>
              <a:gd name="connsiteY18" fmla="*/ 71718 h 1999130"/>
              <a:gd name="connsiteX19" fmla="*/ 7007016 w 8026751"/>
              <a:gd name="connsiteY19" fmla="*/ 224118 h 1999130"/>
              <a:gd name="connsiteX20" fmla="*/ 7364484 w 8026751"/>
              <a:gd name="connsiteY20" fmla="*/ 503144 h 1999130"/>
              <a:gd name="connsiteX21" fmla="*/ 7518004 w 8026751"/>
              <a:gd name="connsiteY21" fmla="*/ 787494 h 1999130"/>
              <a:gd name="connsiteX22" fmla="*/ 7497834 w 8026751"/>
              <a:gd name="connsiteY22" fmla="*/ 994803 h 1999130"/>
              <a:gd name="connsiteX23" fmla="*/ 7661440 w 8026751"/>
              <a:gd name="connsiteY23" fmla="*/ 806824 h 1999130"/>
              <a:gd name="connsiteX24" fmla="*/ 7777981 w 8026751"/>
              <a:gd name="connsiteY24" fmla="*/ 654424 h 1999130"/>
              <a:gd name="connsiteX25" fmla="*/ 7893123 w 8026751"/>
              <a:gd name="connsiteY25" fmla="*/ 514070 h 1999130"/>
              <a:gd name="connsiteX26" fmla="*/ 8026751 w 8026751"/>
              <a:gd name="connsiteY26" fmla="*/ 612682 h 1999130"/>
              <a:gd name="connsiteX27" fmla="*/ 7714947 w 8026751"/>
              <a:gd name="connsiteY27" fmla="*/ 987799 h 1999130"/>
              <a:gd name="connsiteX28" fmla="*/ 7323303 w 8026751"/>
              <a:gd name="connsiteY28" fmla="*/ 1401576 h 1999130"/>
              <a:gd name="connsiteX29" fmla="*/ 7173984 w 8026751"/>
              <a:gd name="connsiteY29" fmla="*/ 1637460 h 1999130"/>
              <a:gd name="connsiteX30" fmla="*/ 6878709 w 8026751"/>
              <a:gd name="connsiteY30" fmla="*/ 1828800 h 1999130"/>
              <a:gd name="connsiteX31" fmla="*/ 6412544 w 8026751"/>
              <a:gd name="connsiteY31" fmla="*/ 1984843 h 1999130"/>
              <a:gd name="connsiteX32" fmla="*/ 5904357 w 8026751"/>
              <a:gd name="connsiteY32" fmla="*/ 1999130 h 1999130"/>
              <a:gd name="connsiteX33" fmla="*/ 5541006 w 8026751"/>
              <a:gd name="connsiteY33" fmla="*/ 1966913 h 1999130"/>
              <a:gd name="connsiteX34" fmla="*/ 5190262 w 8026751"/>
              <a:gd name="connsiteY34" fmla="*/ 1866060 h 1999130"/>
              <a:gd name="connsiteX35" fmla="*/ 4812625 w 8026751"/>
              <a:gd name="connsiteY35" fmla="*/ 1682564 h 1999130"/>
              <a:gd name="connsiteX36" fmla="*/ 4397166 w 8026751"/>
              <a:gd name="connsiteY36" fmla="*/ 1441077 h 1999130"/>
              <a:gd name="connsiteX37" fmla="*/ 4026531 w 8026751"/>
              <a:gd name="connsiteY37" fmla="*/ 1271308 h 1999130"/>
              <a:gd name="connsiteX38" fmla="*/ 3699040 w 8026751"/>
              <a:gd name="connsiteY38" fmla="*/ 1036544 h 1999130"/>
              <a:gd name="connsiteX39" fmla="*/ 3448028 w 8026751"/>
              <a:gd name="connsiteY39" fmla="*/ 762000 h 1999130"/>
              <a:gd name="connsiteX40" fmla="*/ 3286103 w 8026751"/>
              <a:gd name="connsiteY40" fmla="*/ 562536 h 1999130"/>
              <a:gd name="connsiteX41" fmla="*/ 3181607 w 8026751"/>
              <a:gd name="connsiteY41" fmla="*/ 760880 h 1999130"/>
              <a:gd name="connsiteX42" fmla="*/ 2855797 w 8026751"/>
              <a:gd name="connsiteY42" fmla="*/ 1002927 h 1999130"/>
              <a:gd name="connsiteX43" fmla="*/ 2632240 w 8026751"/>
              <a:gd name="connsiteY43" fmla="*/ 1007690 h 1999130"/>
              <a:gd name="connsiteX44" fmla="*/ 2519341 w 8026751"/>
              <a:gd name="connsiteY44" fmla="*/ 930649 h 1999130"/>
              <a:gd name="connsiteX45" fmla="*/ 2528304 w 8026751"/>
              <a:gd name="connsiteY45" fmla="*/ 1139079 h 1999130"/>
              <a:gd name="connsiteX46" fmla="*/ 3059 w 8026751"/>
              <a:gd name="connsiteY46" fmla="*/ 1162331 h 1999130"/>
              <a:gd name="connsiteX47" fmla="*/ 0 w 8026751"/>
              <a:gd name="connsiteY47" fmla="*/ 1013929 h 1999130"/>
              <a:gd name="connsiteX0" fmla="*/ 0 w 8026751"/>
              <a:gd name="connsiteY0" fmla="*/ 1013929 h 1999130"/>
              <a:gd name="connsiteX1" fmla="*/ 1853711 w 8026751"/>
              <a:gd name="connsiteY1" fmla="*/ 1006289 h 1999130"/>
              <a:gd name="connsiteX2" fmla="*/ 1992104 w 8026751"/>
              <a:gd name="connsiteY2" fmla="*/ 900393 h 1999130"/>
              <a:gd name="connsiteX3" fmla="*/ 2031604 w 8026751"/>
              <a:gd name="connsiteY3" fmla="*/ 762000 h 1999130"/>
              <a:gd name="connsiteX4" fmla="*/ 2185965 w 8026751"/>
              <a:gd name="connsiteY4" fmla="*/ 767323 h 1999130"/>
              <a:gd name="connsiteX5" fmla="*/ 2124332 w 8026751"/>
              <a:gd name="connsiteY5" fmla="*/ 987239 h 1999130"/>
              <a:gd name="connsiteX6" fmla="*/ 2304747 w 8026751"/>
              <a:gd name="connsiteY6" fmla="*/ 983036 h 1999130"/>
              <a:gd name="connsiteX7" fmla="*/ 2363298 w 8026751"/>
              <a:gd name="connsiteY7" fmla="*/ 896471 h 1999130"/>
              <a:gd name="connsiteX8" fmla="*/ 2372263 w 8026751"/>
              <a:gd name="connsiteY8" fmla="*/ 744071 h 1999130"/>
              <a:gd name="connsiteX9" fmla="*/ 2399157 w 8026751"/>
              <a:gd name="connsiteY9" fmla="*/ 591671 h 1999130"/>
              <a:gd name="connsiteX10" fmla="*/ 2452945 w 8026751"/>
              <a:gd name="connsiteY10" fmla="*/ 430306 h 1999130"/>
              <a:gd name="connsiteX11" fmla="*/ 2587416 w 8026751"/>
              <a:gd name="connsiteY11" fmla="*/ 331694 h 1999130"/>
              <a:gd name="connsiteX12" fmla="*/ 2766710 w 8026751"/>
              <a:gd name="connsiteY12" fmla="*/ 308442 h 1999130"/>
              <a:gd name="connsiteX13" fmla="*/ 3269294 w 8026751"/>
              <a:gd name="connsiteY13" fmla="*/ 393047 h 1999130"/>
              <a:gd name="connsiteX14" fmla="*/ 3665422 w 8026751"/>
              <a:gd name="connsiteY14" fmla="*/ 509028 h 1999130"/>
              <a:gd name="connsiteX15" fmla="*/ 3824545 w 8026751"/>
              <a:gd name="connsiteY15" fmla="*/ 242047 h 1999130"/>
              <a:gd name="connsiteX16" fmla="*/ 4201063 w 8026751"/>
              <a:gd name="connsiteY16" fmla="*/ 53789 h 1999130"/>
              <a:gd name="connsiteX17" fmla="*/ 4765840 w 8026751"/>
              <a:gd name="connsiteY17" fmla="*/ 0 h 1999130"/>
              <a:gd name="connsiteX18" fmla="*/ 6555699 w 8026751"/>
              <a:gd name="connsiteY18" fmla="*/ 71718 h 1999130"/>
              <a:gd name="connsiteX19" fmla="*/ 7007016 w 8026751"/>
              <a:gd name="connsiteY19" fmla="*/ 224118 h 1999130"/>
              <a:gd name="connsiteX20" fmla="*/ 7364484 w 8026751"/>
              <a:gd name="connsiteY20" fmla="*/ 503144 h 1999130"/>
              <a:gd name="connsiteX21" fmla="*/ 7518004 w 8026751"/>
              <a:gd name="connsiteY21" fmla="*/ 787494 h 1999130"/>
              <a:gd name="connsiteX22" fmla="*/ 7497834 w 8026751"/>
              <a:gd name="connsiteY22" fmla="*/ 994803 h 1999130"/>
              <a:gd name="connsiteX23" fmla="*/ 7661440 w 8026751"/>
              <a:gd name="connsiteY23" fmla="*/ 806824 h 1999130"/>
              <a:gd name="connsiteX24" fmla="*/ 7777981 w 8026751"/>
              <a:gd name="connsiteY24" fmla="*/ 654424 h 1999130"/>
              <a:gd name="connsiteX25" fmla="*/ 7893123 w 8026751"/>
              <a:gd name="connsiteY25" fmla="*/ 514070 h 1999130"/>
              <a:gd name="connsiteX26" fmla="*/ 8026751 w 8026751"/>
              <a:gd name="connsiteY26" fmla="*/ 612682 h 1999130"/>
              <a:gd name="connsiteX27" fmla="*/ 7714947 w 8026751"/>
              <a:gd name="connsiteY27" fmla="*/ 987799 h 1999130"/>
              <a:gd name="connsiteX28" fmla="*/ 7323303 w 8026751"/>
              <a:gd name="connsiteY28" fmla="*/ 1401576 h 1999130"/>
              <a:gd name="connsiteX29" fmla="*/ 7173984 w 8026751"/>
              <a:gd name="connsiteY29" fmla="*/ 1637460 h 1999130"/>
              <a:gd name="connsiteX30" fmla="*/ 6878709 w 8026751"/>
              <a:gd name="connsiteY30" fmla="*/ 1828800 h 1999130"/>
              <a:gd name="connsiteX31" fmla="*/ 6412544 w 8026751"/>
              <a:gd name="connsiteY31" fmla="*/ 1984843 h 1999130"/>
              <a:gd name="connsiteX32" fmla="*/ 5904357 w 8026751"/>
              <a:gd name="connsiteY32" fmla="*/ 1999130 h 1999130"/>
              <a:gd name="connsiteX33" fmla="*/ 5541006 w 8026751"/>
              <a:gd name="connsiteY33" fmla="*/ 1966913 h 1999130"/>
              <a:gd name="connsiteX34" fmla="*/ 5190262 w 8026751"/>
              <a:gd name="connsiteY34" fmla="*/ 1866060 h 1999130"/>
              <a:gd name="connsiteX35" fmla="*/ 4812625 w 8026751"/>
              <a:gd name="connsiteY35" fmla="*/ 1682564 h 1999130"/>
              <a:gd name="connsiteX36" fmla="*/ 4397166 w 8026751"/>
              <a:gd name="connsiteY36" fmla="*/ 1441077 h 1999130"/>
              <a:gd name="connsiteX37" fmla="*/ 4026531 w 8026751"/>
              <a:gd name="connsiteY37" fmla="*/ 1242733 h 1999130"/>
              <a:gd name="connsiteX38" fmla="*/ 3699040 w 8026751"/>
              <a:gd name="connsiteY38" fmla="*/ 1036544 h 1999130"/>
              <a:gd name="connsiteX39" fmla="*/ 3448028 w 8026751"/>
              <a:gd name="connsiteY39" fmla="*/ 762000 h 1999130"/>
              <a:gd name="connsiteX40" fmla="*/ 3286103 w 8026751"/>
              <a:gd name="connsiteY40" fmla="*/ 562536 h 1999130"/>
              <a:gd name="connsiteX41" fmla="*/ 3181607 w 8026751"/>
              <a:gd name="connsiteY41" fmla="*/ 760880 h 1999130"/>
              <a:gd name="connsiteX42" fmla="*/ 2855797 w 8026751"/>
              <a:gd name="connsiteY42" fmla="*/ 1002927 h 1999130"/>
              <a:gd name="connsiteX43" fmla="*/ 2632240 w 8026751"/>
              <a:gd name="connsiteY43" fmla="*/ 1007690 h 1999130"/>
              <a:gd name="connsiteX44" fmla="*/ 2519341 w 8026751"/>
              <a:gd name="connsiteY44" fmla="*/ 930649 h 1999130"/>
              <a:gd name="connsiteX45" fmla="*/ 2528304 w 8026751"/>
              <a:gd name="connsiteY45" fmla="*/ 1139079 h 1999130"/>
              <a:gd name="connsiteX46" fmla="*/ 3059 w 8026751"/>
              <a:gd name="connsiteY46" fmla="*/ 1162331 h 1999130"/>
              <a:gd name="connsiteX47" fmla="*/ 0 w 8026751"/>
              <a:gd name="connsiteY47" fmla="*/ 1013929 h 1999130"/>
              <a:gd name="connsiteX0" fmla="*/ 0 w 8026751"/>
              <a:gd name="connsiteY0" fmla="*/ 1013929 h 1999130"/>
              <a:gd name="connsiteX1" fmla="*/ 1853711 w 8026751"/>
              <a:gd name="connsiteY1" fmla="*/ 1006289 h 1999130"/>
              <a:gd name="connsiteX2" fmla="*/ 1992104 w 8026751"/>
              <a:gd name="connsiteY2" fmla="*/ 900393 h 1999130"/>
              <a:gd name="connsiteX3" fmla="*/ 2031604 w 8026751"/>
              <a:gd name="connsiteY3" fmla="*/ 762000 h 1999130"/>
              <a:gd name="connsiteX4" fmla="*/ 2185965 w 8026751"/>
              <a:gd name="connsiteY4" fmla="*/ 767323 h 1999130"/>
              <a:gd name="connsiteX5" fmla="*/ 2124332 w 8026751"/>
              <a:gd name="connsiteY5" fmla="*/ 987239 h 1999130"/>
              <a:gd name="connsiteX6" fmla="*/ 2304747 w 8026751"/>
              <a:gd name="connsiteY6" fmla="*/ 983036 h 1999130"/>
              <a:gd name="connsiteX7" fmla="*/ 2363298 w 8026751"/>
              <a:gd name="connsiteY7" fmla="*/ 896471 h 1999130"/>
              <a:gd name="connsiteX8" fmla="*/ 2372263 w 8026751"/>
              <a:gd name="connsiteY8" fmla="*/ 744071 h 1999130"/>
              <a:gd name="connsiteX9" fmla="*/ 2399157 w 8026751"/>
              <a:gd name="connsiteY9" fmla="*/ 591671 h 1999130"/>
              <a:gd name="connsiteX10" fmla="*/ 2452945 w 8026751"/>
              <a:gd name="connsiteY10" fmla="*/ 430306 h 1999130"/>
              <a:gd name="connsiteX11" fmla="*/ 2587416 w 8026751"/>
              <a:gd name="connsiteY11" fmla="*/ 331694 h 1999130"/>
              <a:gd name="connsiteX12" fmla="*/ 2766710 w 8026751"/>
              <a:gd name="connsiteY12" fmla="*/ 308442 h 1999130"/>
              <a:gd name="connsiteX13" fmla="*/ 3269294 w 8026751"/>
              <a:gd name="connsiteY13" fmla="*/ 393047 h 1999130"/>
              <a:gd name="connsiteX14" fmla="*/ 3665422 w 8026751"/>
              <a:gd name="connsiteY14" fmla="*/ 509028 h 1999130"/>
              <a:gd name="connsiteX15" fmla="*/ 3824545 w 8026751"/>
              <a:gd name="connsiteY15" fmla="*/ 242047 h 1999130"/>
              <a:gd name="connsiteX16" fmla="*/ 4201063 w 8026751"/>
              <a:gd name="connsiteY16" fmla="*/ 53789 h 1999130"/>
              <a:gd name="connsiteX17" fmla="*/ 4765840 w 8026751"/>
              <a:gd name="connsiteY17" fmla="*/ 0 h 1999130"/>
              <a:gd name="connsiteX18" fmla="*/ 6555699 w 8026751"/>
              <a:gd name="connsiteY18" fmla="*/ 71718 h 1999130"/>
              <a:gd name="connsiteX19" fmla="*/ 7007016 w 8026751"/>
              <a:gd name="connsiteY19" fmla="*/ 224118 h 1999130"/>
              <a:gd name="connsiteX20" fmla="*/ 7364484 w 8026751"/>
              <a:gd name="connsiteY20" fmla="*/ 503144 h 1999130"/>
              <a:gd name="connsiteX21" fmla="*/ 7518004 w 8026751"/>
              <a:gd name="connsiteY21" fmla="*/ 787494 h 1999130"/>
              <a:gd name="connsiteX22" fmla="*/ 7497834 w 8026751"/>
              <a:gd name="connsiteY22" fmla="*/ 994803 h 1999130"/>
              <a:gd name="connsiteX23" fmla="*/ 7661440 w 8026751"/>
              <a:gd name="connsiteY23" fmla="*/ 806824 h 1999130"/>
              <a:gd name="connsiteX24" fmla="*/ 7777981 w 8026751"/>
              <a:gd name="connsiteY24" fmla="*/ 654424 h 1999130"/>
              <a:gd name="connsiteX25" fmla="*/ 7893123 w 8026751"/>
              <a:gd name="connsiteY25" fmla="*/ 514070 h 1999130"/>
              <a:gd name="connsiteX26" fmla="*/ 8026751 w 8026751"/>
              <a:gd name="connsiteY26" fmla="*/ 612682 h 1999130"/>
              <a:gd name="connsiteX27" fmla="*/ 7714947 w 8026751"/>
              <a:gd name="connsiteY27" fmla="*/ 987799 h 1999130"/>
              <a:gd name="connsiteX28" fmla="*/ 7323303 w 8026751"/>
              <a:gd name="connsiteY28" fmla="*/ 1401576 h 1999130"/>
              <a:gd name="connsiteX29" fmla="*/ 7173984 w 8026751"/>
              <a:gd name="connsiteY29" fmla="*/ 1637460 h 1999130"/>
              <a:gd name="connsiteX30" fmla="*/ 6878709 w 8026751"/>
              <a:gd name="connsiteY30" fmla="*/ 1828800 h 1999130"/>
              <a:gd name="connsiteX31" fmla="*/ 6412544 w 8026751"/>
              <a:gd name="connsiteY31" fmla="*/ 1984843 h 1999130"/>
              <a:gd name="connsiteX32" fmla="*/ 5904357 w 8026751"/>
              <a:gd name="connsiteY32" fmla="*/ 1999130 h 1999130"/>
              <a:gd name="connsiteX33" fmla="*/ 5541006 w 8026751"/>
              <a:gd name="connsiteY33" fmla="*/ 1966913 h 1999130"/>
              <a:gd name="connsiteX34" fmla="*/ 5190262 w 8026751"/>
              <a:gd name="connsiteY34" fmla="*/ 1866060 h 1999130"/>
              <a:gd name="connsiteX35" fmla="*/ 4812625 w 8026751"/>
              <a:gd name="connsiteY35" fmla="*/ 1682564 h 1999130"/>
              <a:gd name="connsiteX36" fmla="*/ 4397166 w 8026751"/>
              <a:gd name="connsiteY36" fmla="*/ 1441077 h 1999130"/>
              <a:gd name="connsiteX37" fmla="*/ 4026531 w 8026751"/>
              <a:gd name="connsiteY37" fmla="*/ 1242733 h 1999130"/>
              <a:gd name="connsiteX38" fmla="*/ 3699040 w 8026751"/>
              <a:gd name="connsiteY38" fmla="*/ 1012731 h 1999130"/>
              <a:gd name="connsiteX39" fmla="*/ 3448028 w 8026751"/>
              <a:gd name="connsiteY39" fmla="*/ 762000 h 1999130"/>
              <a:gd name="connsiteX40" fmla="*/ 3286103 w 8026751"/>
              <a:gd name="connsiteY40" fmla="*/ 562536 h 1999130"/>
              <a:gd name="connsiteX41" fmla="*/ 3181607 w 8026751"/>
              <a:gd name="connsiteY41" fmla="*/ 760880 h 1999130"/>
              <a:gd name="connsiteX42" fmla="*/ 2855797 w 8026751"/>
              <a:gd name="connsiteY42" fmla="*/ 1002927 h 1999130"/>
              <a:gd name="connsiteX43" fmla="*/ 2632240 w 8026751"/>
              <a:gd name="connsiteY43" fmla="*/ 1007690 h 1999130"/>
              <a:gd name="connsiteX44" fmla="*/ 2519341 w 8026751"/>
              <a:gd name="connsiteY44" fmla="*/ 930649 h 1999130"/>
              <a:gd name="connsiteX45" fmla="*/ 2528304 w 8026751"/>
              <a:gd name="connsiteY45" fmla="*/ 1139079 h 1999130"/>
              <a:gd name="connsiteX46" fmla="*/ 3059 w 8026751"/>
              <a:gd name="connsiteY46" fmla="*/ 1162331 h 1999130"/>
              <a:gd name="connsiteX47" fmla="*/ 0 w 8026751"/>
              <a:gd name="connsiteY47" fmla="*/ 1013929 h 1999130"/>
              <a:gd name="connsiteX0" fmla="*/ 0 w 8026751"/>
              <a:gd name="connsiteY0" fmla="*/ 1013929 h 1999130"/>
              <a:gd name="connsiteX1" fmla="*/ 1853711 w 8026751"/>
              <a:gd name="connsiteY1" fmla="*/ 1006289 h 1999130"/>
              <a:gd name="connsiteX2" fmla="*/ 1992104 w 8026751"/>
              <a:gd name="connsiteY2" fmla="*/ 900393 h 1999130"/>
              <a:gd name="connsiteX3" fmla="*/ 2031604 w 8026751"/>
              <a:gd name="connsiteY3" fmla="*/ 762000 h 1999130"/>
              <a:gd name="connsiteX4" fmla="*/ 2185965 w 8026751"/>
              <a:gd name="connsiteY4" fmla="*/ 767323 h 1999130"/>
              <a:gd name="connsiteX5" fmla="*/ 2124332 w 8026751"/>
              <a:gd name="connsiteY5" fmla="*/ 987239 h 1999130"/>
              <a:gd name="connsiteX6" fmla="*/ 2304747 w 8026751"/>
              <a:gd name="connsiteY6" fmla="*/ 983036 h 1999130"/>
              <a:gd name="connsiteX7" fmla="*/ 2363298 w 8026751"/>
              <a:gd name="connsiteY7" fmla="*/ 896471 h 1999130"/>
              <a:gd name="connsiteX8" fmla="*/ 2372263 w 8026751"/>
              <a:gd name="connsiteY8" fmla="*/ 744071 h 1999130"/>
              <a:gd name="connsiteX9" fmla="*/ 2399157 w 8026751"/>
              <a:gd name="connsiteY9" fmla="*/ 591671 h 1999130"/>
              <a:gd name="connsiteX10" fmla="*/ 2452945 w 8026751"/>
              <a:gd name="connsiteY10" fmla="*/ 430306 h 1999130"/>
              <a:gd name="connsiteX11" fmla="*/ 2587416 w 8026751"/>
              <a:gd name="connsiteY11" fmla="*/ 331694 h 1999130"/>
              <a:gd name="connsiteX12" fmla="*/ 2766710 w 8026751"/>
              <a:gd name="connsiteY12" fmla="*/ 308442 h 1999130"/>
              <a:gd name="connsiteX13" fmla="*/ 3269294 w 8026751"/>
              <a:gd name="connsiteY13" fmla="*/ 393047 h 1999130"/>
              <a:gd name="connsiteX14" fmla="*/ 3665422 w 8026751"/>
              <a:gd name="connsiteY14" fmla="*/ 509028 h 1999130"/>
              <a:gd name="connsiteX15" fmla="*/ 3824545 w 8026751"/>
              <a:gd name="connsiteY15" fmla="*/ 242047 h 1999130"/>
              <a:gd name="connsiteX16" fmla="*/ 4201063 w 8026751"/>
              <a:gd name="connsiteY16" fmla="*/ 53789 h 1999130"/>
              <a:gd name="connsiteX17" fmla="*/ 4765840 w 8026751"/>
              <a:gd name="connsiteY17" fmla="*/ 0 h 1999130"/>
              <a:gd name="connsiteX18" fmla="*/ 6555699 w 8026751"/>
              <a:gd name="connsiteY18" fmla="*/ 71718 h 1999130"/>
              <a:gd name="connsiteX19" fmla="*/ 7007016 w 8026751"/>
              <a:gd name="connsiteY19" fmla="*/ 224118 h 1999130"/>
              <a:gd name="connsiteX20" fmla="*/ 7364484 w 8026751"/>
              <a:gd name="connsiteY20" fmla="*/ 503144 h 1999130"/>
              <a:gd name="connsiteX21" fmla="*/ 7518004 w 8026751"/>
              <a:gd name="connsiteY21" fmla="*/ 787494 h 1999130"/>
              <a:gd name="connsiteX22" fmla="*/ 7497834 w 8026751"/>
              <a:gd name="connsiteY22" fmla="*/ 994803 h 1999130"/>
              <a:gd name="connsiteX23" fmla="*/ 7661440 w 8026751"/>
              <a:gd name="connsiteY23" fmla="*/ 806824 h 1999130"/>
              <a:gd name="connsiteX24" fmla="*/ 7777981 w 8026751"/>
              <a:gd name="connsiteY24" fmla="*/ 654424 h 1999130"/>
              <a:gd name="connsiteX25" fmla="*/ 7893123 w 8026751"/>
              <a:gd name="connsiteY25" fmla="*/ 514070 h 1999130"/>
              <a:gd name="connsiteX26" fmla="*/ 8026751 w 8026751"/>
              <a:gd name="connsiteY26" fmla="*/ 612682 h 1999130"/>
              <a:gd name="connsiteX27" fmla="*/ 7714947 w 8026751"/>
              <a:gd name="connsiteY27" fmla="*/ 987799 h 1999130"/>
              <a:gd name="connsiteX28" fmla="*/ 7323303 w 8026751"/>
              <a:gd name="connsiteY28" fmla="*/ 1401576 h 1999130"/>
              <a:gd name="connsiteX29" fmla="*/ 7173984 w 8026751"/>
              <a:gd name="connsiteY29" fmla="*/ 1637460 h 1999130"/>
              <a:gd name="connsiteX30" fmla="*/ 6878709 w 8026751"/>
              <a:gd name="connsiteY30" fmla="*/ 1828800 h 1999130"/>
              <a:gd name="connsiteX31" fmla="*/ 6412544 w 8026751"/>
              <a:gd name="connsiteY31" fmla="*/ 1984843 h 1999130"/>
              <a:gd name="connsiteX32" fmla="*/ 5904357 w 8026751"/>
              <a:gd name="connsiteY32" fmla="*/ 1999130 h 1999130"/>
              <a:gd name="connsiteX33" fmla="*/ 5541006 w 8026751"/>
              <a:gd name="connsiteY33" fmla="*/ 1966913 h 1999130"/>
              <a:gd name="connsiteX34" fmla="*/ 5190262 w 8026751"/>
              <a:gd name="connsiteY34" fmla="*/ 1866060 h 1999130"/>
              <a:gd name="connsiteX35" fmla="*/ 4812625 w 8026751"/>
              <a:gd name="connsiteY35" fmla="*/ 1682564 h 1999130"/>
              <a:gd name="connsiteX36" fmla="*/ 4397166 w 8026751"/>
              <a:gd name="connsiteY36" fmla="*/ 1441077 h 1999130"/>
              <a:gd name="connsiteX37" fmla="*/ 4026531 w 8026751"/>
              <a:gd name="connsiteY37" fmla="*/ 1242733 h 1999130"/>
              <a:gd name="connsiteX38" fmla="*/ 3699040 w 8026751"/>
              <a:gd name="connsiteY38" fmla="*/ 1012731 h 1999130"/>
              <a:gd name="connsiteX39" fmla="*/ 3448028 w 8026751"/>
              <a:gd name="connsiteY39" fmla="*/ 742950 h 1999130"/>
              <a:gd name="connsiteX40" fmla="*/ 3286103 w 8026751"/>
              <a:gd name="connsiteY40" fmla="*/ 562536 h 1999130"/>
              <a:gd name="connsiteX41" fmla="*/ 3181607 w 8026751"/>
              <a:gd name="connsiteY41" fmla="*/ 760880 h 1999130"/>
              <a:gd name="connsiteX42" fmla="*/ 2855797 w 8026751"/>
              <a:gd name="connsiteY42" fmla="*/ 1002927 h 1999130"/>
              <a:gd name="connsiteX43" fmla="*/ 2632240 w 8026751"/>
              <a:gd name="connsiteY43" fmla="*/ 1007690 h 1999130"/>
              <a:gd name="connsiteX44" fmla="*/ 2519341 w 8026751"/>
              <a:gd name="connsiteY44" fmla="*/ 930649 h 1999130"/>
              <a:gd name="connsiteX45" fmla="*/ 2528304 w 8026751"/>
              <a:gd name="connsiteY45" fmla="*/ 1139079 h 1999130"/>
              <a:gd name="connsiteX46" fmla="*/ 3059 w 8026751"/>
              <a:gd name="connsiteY46" fmla="*/ 1162331 h 1999130"/>
              <a:gd name="connsiteX47" fmla="*/ 0 w 8026751"/>
              <a:gd name="connsiteY47" fmla="*/ 1013929 h 1999130"/>
              <a:gd name="connsiteX0" fmla="*/ 0 w 8026751"/>
              <a:gd name="connsiteY0" fmla="*/ 1013929 h 1999130"/>
              <a:gd name="connsiteX1" fmla="*/ 1853711 w 8026751"/>
              <a:gd name="connsiteY1" fmla="*/ 1006289 h 1999130"/>
              <a:gd name="connsiteX2" fmla="*/ 1992104 w 8026751"/>
              <a:gd name="connsiteY2" fmla="*/ 900393 h 1999130"/>
              <a:gd name="connsiteX3" fmla="*/ 2031604 w 8026751"/>
              <a:gd name="connsiteY3" fmla="*/ 762000 h 1999130"/>
              <a:gd name="connsiteX4" fmla="*/ 2185965 w 8026751"/>
              <a:gd name="connsiteY4" fmla="*/ 767323 h 1999130"/>
              <a:gd name="connsiteX5" fmla="*/ 2124332 w 8026751"/>
              <a:gd name="connsiteY5" fmla="*/ 987239 h 1999130"/>
              <a:gd name="connsiteX6" fmla="*/ 2304747 w 8026751"/>
              <a:gd name="connsiteY6" fmla="*/ 983036 h 1999130"/>
              <a:gd name="connsiteX7" fmla="*/ 2363298 w 8026751"/>
              <a:gd name="connsiteY7" fmla="*/ 896471 h 1999130"/>
              <a:gd name="connsiteX8" fmla="*/ 2372263 w 8026751"/>
              <a:gd name="connsiteY8" fmla="*/ 744071 h 1999130"/>
              <a:gd name="connsiteX9" fmla="*/ 2399157 w 8026751"/>
              <a:gd name="connsiteY9" fmla="*/ 591671 h 1999130"/>
              <a:gd name="connsiteX10" fmla="*/ 2452945 w 8026751"/>
              <a:gd name="connsiteY10" fmla="*/ 430306 h 1999130"/>
              <a:gd name="connsiteX11" fmla="*/ 2587416 w 8026751"/>
              <a:gd name="connsiteY11" fmla="*/ 331694 h 1999130"/>
              <a:gd name="connsiteX12" fmla="*/ 2766710 w 8026751"/>
              <a:gd name="connsiteY12" fmla="*/ 308442 h 1999130"/>
              <a:gd name="connsiteX13" fmla="*/ 3269294 w 8026751"/>
              <a:gd name="connsiteY13" fmla="*/ 393047 h 1999130"/>
              <a:gd name="connsiteX14" fmla="*/ 3665422 w 8026751"/>
              <a:gd name="connsiteY14" fmla="*/ 509028 h 1999130"/>
              <a:gd name="connsiteX15" fmla="*/ 3824545 w 8026751"/>
              <a:gd name="connsiteY15" fmla="*/ 242047 h 1999130"/>
              <a:gd name="connsiteX16" fmla="*/ 4201063 w 8026751"/>
              <a:gd name="connsiteY16" fmla="*/ 53789 h 1999130"/>
              <a:gd name="connsiteX17" fmla="*/ 4765840 w 8026751"/>
              <a:gd name="connsiteY17" fmla="*/ 0 h 1999130"/>
              <a:gd name="connsiteX18" fmla="*/ 6555699 w 8026751"/>
              <a:gd name="connsiteY18" fmla="*/ 71718 h 1999130"/>
              <a:gd name="connsiteX19" fmla="*/ 7007016 w 8026751"/>
              <a:gd name="connsiteY19" fmla="*/ 224118 h 1999130"/>
              <a:gd name="connsiteX20" fmla="*/ 7364484 w 8026751"/>
              <a:gd name="connsiteY20" fmla="*/ 503144 h 1999130"/>
              <a:gd name="connsiteX21" fmla="*/ 7518004 w 8026751"/>
              <a:gd name="connsiteY21" fmla="*/ 787494 h 1999130"/>
              <a:gd name="connsiteX22" fmla="*/ 7497834 w 8026751"/>
              <a:gd name="connsiteY22" fmla="*/ 994803 h 1999130"/>
              <a:gd name="connsiteX23" fmla="*/ 7661440 w 8026751"/>
              <a:gd name="connsiteY23" fmla="*/ 806824 h 1999130"/>
              <a:gd name="connsiteX24" fmla="*/ 7777981 w 8026751"/>
              <a:gd name="connsiteY24" fmla="*/ 654424 h 1999130"/>
              <a:gd name="connsiteX25" fmla="*/ 7893123 w 8026751"/>
              <a:gd name="connsiteY25" fmla="*/ 514070 h 1999130"/>
              <a:gd name="connsiteX26" fmla="*/ 8026751 w 8026751"/>
              <a:gd name="connsiteY26" fmla="*/ 612682 h 1999130"/>
              <a:gd name="connsiteX27" fmla="*/ 7714947 w 8026751"/>
              <a:gd name="connsiteY27" fmla="*/ 987799 h 1999130"/>
              <a:gd name="connsiteX28" fmla="*/ 7323303 w 8026751"/>
              <a:gd name="connsiteY28" fmla="*/ 1401576 h 1999130"/>
              <a:gd name="connsiteX29" fmla="*/ 7173984 w 8026751"/>
              <a:gd name="connsiteY29" fmla="*/ 1637460 h 1999130"/>
              <a:gd name="connsiteX30" fmla="*/ 6878709 w 8026751"/>
              <a:gd name="connsiteY30" fmla="*/ 1828800 h 1999130"/>
              <a:gd name="connsiteX31" fmla="*/ 6412544 w 8026751"/>
              <a:gd name="connsiteY31" fmla="*/ 1984843 h 1999130"/>
              <a:gd name="connsiteX32" fmla="*/ 5904357 w 8026751"/>
              <a:gd name="connsiteY32" fmla="*/ 1999130 h 1999130"/>
              <a:gd name="connsiteX33" fmla="*/ 5541006 w 8026751"/>
              <a:gd name="connsiteY33" fmla="*/ 1966913 h 1999130"/>
              <a:gd name="connsiteX34" fmla="*/ 5190262 w 8026751"/>
              <a:gd name="connsiteY34" fmla="*/ 1866060 h 1999130"/>
              <a:gd name="connsiteX35" fmla="*/ 4812625 w 8026751"/>
              <a:gd name="connsiteY35" fmla="*/ 1682564 h 1999130"/>
              <a:gd name="connsiteX36" fmla="*/ 4397166 w 8026751"/>
              <a:gd name="connsiteY36" fmla="*/ 1441077 h 1999130"/>
              <a:gd name="connsiteX37" fmla="*/ 4026531 w 8026751"/>
              <a:gd name="connsiteY37" fmla="*/ 1242733 h 1999130"/>
              <a:gd name="connsiteX38" fmla="*/ 3699040 w 8026751"/>
              <a:gd name="connsiteY38" fmla="*/ 1012731 h 1999130"/>
              <a:gd name="connsiteX39" fmla="*/ 3448028 w 8026751"/>
              <a:gd name="connsiteY39" fmla="*/ 742950 h 1999130"/>
              <a:gd name="connsiteX40" fmla="*/ 3286103 w 8026751"/>
              <a:gd name="connsiteY40" fmla="*/ 562536 h 1999130"/>
              <a:gd name="connsiteX41" fmla="*/ 3181607 w 8026751"/>
              <a:gd name="connsiteY41" fmla="*/ 760880 h 1999130"/>
              <a:gd name="connsiteX42" fmla="*/ 2855797 w 8026751"/>
              <a:gd name="connsiteY42" fmla="*/ 1002927 h 1999130"/>
              <a:gd name="connsiteX43" fmla="*/ 2632240 w 8026751"/>
              <a:gd name="connsiteY43" fmla="*/ 1007690 h 1999130"/>
              <a:gd name="connsiteX44" fmla="*/ 2519341 w 8026751"/>
              <a:gd name="connsiteY44" fmla="*/ 930649 h 1999130"/>
              <a:gd name="connsiteX45" fmla="*/ 2514017 w 8026751"/>
              <a:gd name="connsiteY45" fmla="*/ 1139079 h 1999130"/>
              <a:gd name="connsiteX46" fmla="*/ 3059 w 8026751"/>
              <a:gd name="connsiteY46" fmla="*/ 1162331 h 1999130"/>
              <a:gd name="connsiteX47" fmla="*/ 0 w 8026751"/>
              <a:gd name="connsiteY47" fmla="*/ 1013929 h 1999130"/>
              <a:gd name="connsiteX0" fmla="*/ 0 w 8026751"/>
              <a:gd name="connsiteY0" fmla="*/ 1013929 h 1999130"/>
              <a:gd name="connsiteX1" fmla="*/ 1853711 w 8026751"/>
              <a:gd name="connsiteY1" fmla="*/ 1006289 h 1999130"/>
              <a:gd name="connsiteX2" fmla="*/ 1992104 w 8026751"/>
              <a:gd name="connsiteY2" fmla="*/ 900393 h 1999130"/>
              <a:gd name="connsiteX3" fmla="*/ 2031604 w 8026751"/>
              <a:gd name="connsiteY3" fmla="*/ 762000 h 1999130"/>
              <a:gd name="connsiteX4" fmla="*/ 2185965 w 8026751"/>
              <a:gd name="connsiteY4" fmla="*/ 767323 h 1999130"/>
              <a:gd name="connsiteX5" fmla="*/ 2124332 w 8026751"/>
              <a:gd name="connsiteY5" fmla="*/ 987239 h 1999130"/>
              <a:gd name="connsiteX6" fmla="*/ 2304747 w 8026751"/>
              <a:gd name="connsiteY6" fmla="*/ 983036 h 1999130"/>
              <a:gd name="connsiteX7" fmla="*/ 2363298 w 8026751"/>
              <a:gd name="connsiteY7" fmla="*/ 896471 h 1999130"/>
              <a:gd name="connsiteX8" fmla="*/ 2372263 w 8026751"/>
              <a:gd name="connsiteY8" fmla="*/ 744071 h 1999130"/>
              <a:gd name="connsiteX9" fmla="*/ 2399157 w 8026751"/>
              <a:gd name="connsiteY9" fmla="*/ 591671 h 1999130"/>
              <a:gd name="connsiteX10" fmla="*/ 2452945 w 8026751"/>
              <a:gd name="connsiteY10" fmla="*/ 430306 h 1999130"/>
              <a:gd name="connsiteX11" fmla="*/ 2587416 w 8026751"/>
              <a:gd name="connsiteY11" fmla="*/ 331694 h 1999130"/>
              <a:gd name="connsiteX12" fmla="*/ 2766710 w 8026751"/>
              <a:gd name="connsiteY12" fmla="*/ 308442 h 1999130"/>
              <a:gd name="connsiteX13" fmla="*/ 3269294 w 8026751"/>
              <a:gd name="connsiteY13" fmla="*/ 393047 h 1999130"/>
              <a:gd name="connsiteX14" fmla="*/ 3665422 w 8026751"/>
              <a:gd name="connsiteY14" fmla="*/ 509028 h 1999130"/>
              <a:gd name="connsiteX15" fmla="*/ 3824545 w 8026751"/>
              <a:gd name="connsiteY15" fmla="*/ 242047 h 1999130"/>
              <a:gd name="connsiteX16" fmla="*/ 4201063 w 8026751"/>
              <a:gd name="connsiteY16" fmla="*/ 82364 h 1999130"/>
              <a:gd name="connsiteX17" fmla="*/ 4765840 w 8026751"/>
              <a:gd name="connsiteY17" fmla="*/ 0 h 1999130"/>
              <a:gd name="connsiteX18" fmla="*/ 6555699 w 8026751"/>
              <a:gd name="connsiteY18" fmla="*/ 71718 h 1999130"/>
              <a:gd name="connsiteX19" fmla="*/ 7007016 w 8026751"/>
              <a:gd name="connsiteY19" fmla="*/ 224118 h 1999130"/>
              <a:gd name="connsiteX20" fmla="*/ 7364484 w 8026751"/>
              <a:gd name="connsiteY20" fmla="*/ 503144 h 1999130"/>
              <a:gd name="connsiteX21" fmla="*/ 7518004 w 8026751"/>
              <a:gd name="connsiteY21" fmla="*/ 787494 h 1999130"/>
              <a:gd name="connsiteX22" fmla="*/ 7497834 w 8026751"/>
              <a:gd name="connsiteY22" fmla="*/ 994803 h 1999130"/>
              <a:gd name="connsiteX23" fmla="*/ 7661440 w 8026751"/>
              <a:gd name="connsiteY23" fmla="*/ 806824 h 1999130"/>
              <a:gd name="connsiteX24" fmla="*/ 7777981 w 8026751"/>
              <a:gd name="connsiteY24" fmla="*/ 654424 h 1999130"/>
              <a:gd name="connsiteX25" fmla="*/ 7893123 w 8026751"/>
              <a:gd name="connsiteY25" fmla="*/ 514070 h 1999130"/>
              <a:gd name="connsiteX26" fmla="*/ 8026751 w 8026751"/>
              <a:gd name="connsiteY26" fmla="*/ 612682 h 1999130"/>
              <a:gd name="connsiteX27" fmla="*/ 7714947 w 8026751"/>
              <a:gd name="connsiteY27" fmla="*/ 987799 h 1999130"/>
              <a:gd name="connsiteX28" fmla="*/ 7323303 w 8026751"/>
              <a:gd name="connsiteY28" fmla="*/ 1401576 h 1999130"/>
              <a:gd name="connsiteX29" fmla="*/ 7173984 w 8026751"/>
              <a:gd name="connsiteY29" fmla="*/ 1637460 h 1999130"/>
              <a:gd name="connsiteX30" fmla="*/ 6878709 w 8026751"/>
              <a:gd name="connsiteY30" fmla="*/ 1828800 h 1999130"/>
              <a:gd name="connsiteX31" fmla="*/ 6412544 w 8026751"/>
              <a:gd name="connsiteY31" fmla="*/ 1984843 h 1999130"/>
              <a:gd name="connsiteX32" fmla="*/ 5904357 w 8026751"/>
              <a:gd name="connsiteY32" fmla="*/ 1999130 h 1999130"/>
              <a:gd name="connsiteX33" fmla="*/ 5541006 w 8026751"/>
              <a:gd name="connsiteY33" fmla="*/ 1966913 h 1999130"/>
              <a:gd name="connsiteX34" fmla="*/ 5190262 w 8026751"/>
              <a:gd name="connsiteY34" fmla="*/ 1866060 h 1999130"/>
              <a:gd name="connsiteX35" fmla="*/ 4812625 w 8026751"/>
              <a:gd name="connsiteY35" fmla="*/ 1682564 h 1999130"/>
              <a:gd name="connsiteX36" fmla="*/ 4397166 w 8026751"/>
              <a:gd name="connsiteY36" fmla="*/ 1441077 h 1999130"/>
              <a:gd name="connsiteX37" fmla="*/ 4026531 w 8026751"/>
              <a:gd name="connsiteY37" fmla="*/ 1242733 h 1999130"/>
              <a:gd name="connsiteX38" fmla="*/ 3699040 w 8026751"/>
              <a:gd name="connsiteY38" fmla="*/ 1012731 h 1999130"/>
              <a:gd name="connsiteX39" fmla="*/ 3448028 w 8026751"/>
              <a:gd name="connsiteY39" fmla="*/ 742950 h 1999130"/>
              <a:gd name="connsiteX40" fmla="*/ 3286103 w 8026751"/>
              <a:gd name="connsiteY40" fmla="*/ 562536 h 1999130"/>
              <a:gd name="connsiteX41" fmla="*/ 3181607 w 8026751"/>
              <a:gd name="connsiteY41" fmla="*/ 760880 h 1999130"/>
              <a:gd name="connsiteX42" fmla="*/ 2855797 w 8026751"/>
              <a:gd name="connsiteY42" fmla="*/ 1002927 h 1999130"/>
              <a:gd name="connsiteX43" fmla="*/ 2632240 w 8026751"/>
              <a:gd name="connsiteY43" fmla="*/ 1007690 h 1999130"/>
              <a:gd name="connsiteX44" fmla="*/ 2519341 w 8026751"/>
              <a:gd name="connsiteY44" fmla="*/ 930649 h 1999130"/>
              <a:gd name="connsiteX45" fmla="*/ 2514017 w 8026751"/>
              <a:gd name="connsiteY45" fmla="*/ 1139079 h 1999130"/>
              <a:gd name="connsiteX46" fmla="*/ 3059 w 8026751"/>
              <a:gd name="connsiteY46" fmla="*/ 1162331 h 1999130"/>
              <a:gd name="connsiteX47" fmla="*/ 0 w 8026751"/>
              <a:gd name="connsiteY47" fmla="*/ 1013929 h 1999130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124332 w 8026751"/>
              <a:gd name="connsiteY5" fmla="*/ 963426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555699 w 8026751"/>
              <a:gd name="connsiteY18" fmla="*/ 47905 h 1975317"/>
              <a:gd name="connsiteX19" fmla="*/ 7007016 w 8026751"/>
              <a:gd name="connsiteY19" fmla="*/ 200305 h 1975317"/>
              <a:gd name="connsiteX20" fmla="*/ 7364484 w 8026751"/>
              <a:gd name="connsiteY20" fmla="*/ 479331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124332 w 8026751"/>
              <a:gd name="connsiteY5" fmla="*/ 963426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07016 w 8026751"/>
              <a:gd name="connsiteY19" fmla="*/ 200305 h 1975317"/>
              <a:gd name="connsiteX20" fmla="*/ 7364484 w 8026751"/>
              <a:gd name="connsiteY20" fmla="*/ 479331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124332 w 8026751"/>
              <a:gd name="connsiteY5" fmla="*/ 963426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07016 w 8026751"/>
              <a:gd name="connsiteY19" fmla="*/ 200305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124332 w 8026751"/>
              <a:gd name="connsiteY5" fmla="*/ 963426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6991736 w 8026751"/>
              <a:gd name="connsiteY19" fmla="*/ 234585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124332 w 8026751"/>
              <a:gd name="connsiteY5" fmla="*/ 963426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124332 w 8026751"/>
              <a:gd name="connsiteY5" fmla="*/ 963426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124332 w 8026751"/>
              <a:gd name="connsiteY5" fmla="*/ 963426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124332 w 8026751"/>
              <a:gd name="connsiteY5" fmla="*/ 963426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124332 w 8026751"/>
              <a:gd name="connsiteY5" fmla="*/ 963426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124332 w 8026751"/>
              <a:gd name="connsiteY5" fmla="*/ 963426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167200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399157 w 8026751"/>
              <a:gd name="connsiteY9" fmla="*/ 567858 h 1975317"/>
              <a:gd name="connsiteX10" fmla="*/ 2452945 w 8026751"/>
              <a:gd name="connsiteY10" fmla="*/ 406493 h 1975317"/>
              <a:gd name="connsiteX11" fmla="*/ 2587416 w 8026751"/>
              <a:gd name="connsiteY11" fmla="*/ 307881 h 1975317"/>
              <a:gd name="connsiteX12" fmla="*/ 2766710 w 8026751"/>
              <a:gd name="connsiteY12" fmla="*/ 284629 h 1975317"/>
              <a:gd name="connsiteX13" fmla="*/ 3269294 w 8026751"/>
              <a:gd name="connsiteY13" fmla="*/ 369234 h 1975317"/>
              <a:gd name="connsiteX14" fmla="*/ 3665422 w 8026751"/>
              <a:gd name="connsiteY14" fmla="*/ 485215 h 1975317"/>
              <a:gd name="connsiteX15" fmla="*/ 3824545 w 8026751"/>
              <a:gd name="connsiteY15" fmla="*/ 218234 h 1975317"/>
              <a:gd name="connsiteX16" fmla="*/ 4201063 w 8026751"/>
              <a:gd name="connsiteY16" fmla="*/ 58551 h 1975317"/>
              <a:gd name="connsiteX17" fmla="*/ 4765840 w 8026751"/>
              <a:gd name="connsiteY17" fmla="*/ 0 h 1975317"/>
              <a:gd name="connsiteX18" fmla="*/ 6422349 w 8026751"/>
              <a:gd name="connsiteY18" fmla="*/ 33618 h 1975317"/>
              <a:gd name="connsiteX19" fmla="*/ 7016541 w 8026751"/>
              <a:gd name="connsiteY19" fmla="*/ 209830 h 1975317"/>
              <a:gd name="connsiteX20" fmla="*/ 7362624 w 8026751"/>
              <a:gd name="connsiteY20" fmla="*/ 524302 h 1975317"/>
              <a:gd name="connsiteX21" fmla="*/ 7518004 w 8026751"/>
              <a:gd name="connsiteY21" fmla="*/ 763681 h 1975317"/>
              <a:gd name="connsiteX22" fmla="*/ 7497834 w 8026751"/>
              <a:gd name="connsiteY22" fmla="*/ 970990 h 1975317"/>
              <a:gd name="connsiteX23" fmla="*/ 7661440 w 8026751"/>
              <a:gd name="connsiteY23" fmla="*/ 783011 h 1975317"/>
              <a:gd name="connsiteX24" fmla="*/ 7777981 w 8026751"/>
              <a:gd name="connsiteY24" fmla="*/ 630611 h 1975317"/>
              <a:gd name="connsiteX25" fmla="*/ 7893123 w 8026751"/>
              <a:gd name="connsiteY25" fmla="*/ 490257 h 1975317"/>
              <a:gd name="connsiteX26" fmla="*/ 8026751 w 8026751"/>
              <a:gd name="connsiteY26" fmla="*/ 588869 h 1975317"/>
              <a:gd name="connsiteX27" fmla="*/ 7714947 w 8026751"/>
              <a:gd name="connsiteY27" fmla="*/ 963986 h 1975317"/>
              <a:gd name="connsiteX28" fmla="*/ 7323303 w 8026751"/>
              <a:gd name="connsiteY28" fmla="*/ 1377763 h 1975317"/>
              <a:gd name="connsiteX29" fmla="*/ 7173984 w 8026751"/>
              <a:gd name="connsiteY29" fmla="*/ 1613647 h 1975317"/>
              <a:gd name="connsiteX30" fmla="*/ 6878709 w 8026751"/>
              <a:gd name="connsiteY30" fmla="*/ 1804987 h 1975317"/>
              <a:gd name="connsiteX31" fmla="*/ 6412544 w 8026751"/>
              <a:gd name="connsiteY31" fmla="*/ 1961030 h 1975317"/>
              <a:gd name="connsiteX32" fmla="*/ 5904357 w 8026751"/>
              <a:gd name="connsiteY32" fmla="*/ 1975317 h 1975317"/>
              <a:gd name="connsiteX33" fmla="*/ 5541006 w 8026751"/>
              <a:gd name="connsiteY33" fmla="*/ 1943100 h 1975317"/>
              <a:gd name="connsiteX34" fmla="*/ 5190262 w 8026751"/>
              <a:gd name="connsiteY34" fmla="*/ 1842247 h 1975317"/>
              <a:gd name="connsiteX35" fmla="*/ 4812625 w 8026751"/>
              <a:gd name="connsiteY35" fmla="*/ 1658751 h 1975317"/>
              <a:gd name="connsiteX36" fmla="*/ 4397166 w 8026751"/>
              <a:gd name="connsiteY36" fmla="*/ 1417264 h 1975317"/>
              <a:gd name="connsiteX37" fmla="*/ 4026531 w 8026751"/>
              <a:gd name="connsiteY37" fmla="*/ 1218920 h 1975317"/>
              <a:gd name="connsiteX38" fmla="*/ 3699040 w 8026751"/>
              <a:gd name="connsiteY38" fmla="*/ 988918 h 1975317"/>
              <a:gd name="connsiteX39" fmla="*/ 3448028 w 8026751"/>
              <a:gd name="connsiteY39" fmla="*/ 719137 h 1975317"/>
              <a:gd name="connsiteX40" fmla="*/ 3286103 w 8026751"/>
              <a:gd name="connsiteY40" fmla="*/ 538723 h 1975317"/>
              <a:gd name="connsiteX41" fmla="*/ 3181607 w 8026751"/>
              <a:gd name="connsiteY41" fmla="*/ 737067 h 1975317"/>
              <a:gd name="connsiteX42" fmla="*/ 2855797 w 8026751"/>
              <a:gd name="connsiteY42" fmla="*/ 979114 h 1975317"/>
              <a:gd name="connsiteX43" fmla="*/ 2632240 w 8026751"/>
              <a:gd name="connsiteY43" fmla="*/ 983877 h 1975317"/>
              <a:gd name="connsiteX44" fmla="*/ 2519341 w 8026751"/>
              <a:gd name="connsiteY44" fmla="*/ 906836 h 1975317"/>
              <a:gd name="connsiteX45" fmla="*/ 2514017 w 8026751"/>
              <a:gd name="connsiteY45" fmla="*/ 1115266 h 1975317"/>
              <a:gd name="connsiteX46" fmla="*/ 3059 w 8026751"/>
              <a:gd name="connsiteY46" fmla="*/ 1138518 h 1975317"/>
              <a:gd name="connsiteX47" fmla="*/ 0 w 8026751"/>
              <a:gd name="connsiteY47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72263 w 8026751"/>
              <a:gd name="connsiteY8" fmla="*/ 720258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83224 w 8026751"/>
              <a:gd name="connsiteY8" fmla="*/ 594625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83224 w 8026751"/>
              <a:gd name="connsiteY8" fmla="*/ 594625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83224 w 8026751"/>
              <a:gd name="connsiteY8" fmla="*/ 594625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94535 w 8026751"/>
              <a:gd name="connsiteY8" fmla="*/ 60806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394535 w 8026751"/>
              <a:gd name="connsiteY8" fmla="*/ 60806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32240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83877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14017 w 8026751"/>
              <a:gd name="connsiteY44" fmla="*/ 1115266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18234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32522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32522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69234 h 1975317"/>
              <a:gd name="connsiteX13" fmla="*/ 3665422 w 8026751"/>
              <a:gd name="connsiteY13" fmla="*/ 485215 h 1975317"/>
              <a:gd name="connsiteX14" fmla="*/ 3824545 w 8026751"/>
              <a:gd name="connsiteY14" fmla="*/ 232522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269294 w 8026751"/>
              <a:gd name="connsiteY12" fmla="*/ 357328 h 1975317"/>
              <a:gd name="connsiteX13" fmla="*/ 3665422 w 8026751"/>
              <a:gd name="connsiteY13" fmla="*/ 485215 h 1975317"/>
              <a:gd name="connsiteX14" fmla="*/ 3824545 w 8026751"/>
              <a:gd name="connsiteY14" fmla="*/ 232522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4545 w 8026751"/>
              <a:gd name="connsiteY14" fmla="*/ 232522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58551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09830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21737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21737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6541 w 8026751"/>
              <a:gd name="connsiteY18" fmla="*/ 221737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8004 w 8026751"/>
              <a:gd name="connsiteY20" fmla="*/ 763681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497834 w 8026751"/>
              <a:gd name="connsiteY21" fmla="*/ 970990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661440 w 8026751"/>
              <a:gd name="connsiteY22" fmla="*/ 783011 h 1975317"/>
              <a:gd name="connsiteX23" fmla="*/ 7777981 w 8026751"/>
              <a:gd name="connsiteY23" fmla="*/ 630611 h 1975317"/>
              <a:gd name="connsiteX24" fmla="*/ 7893123 w 8026751"/>
              <a:gd name="connsiteY24" fmla="*/ 490257 h 1975317"/>
              <a:gd name="connsiteX25" fmla="*/ 8026751 w 8026751"/>
              <a:gd name="connsiteY25" fmla="*/ 588869 h 1975317"/>
              <a:gd name="connsiteX26" fmla="*/ 7714947 w 8026751"/>
              <a:gd name="connsiteY26" fmla="*/ 963986 h 1975317"/>
              <a:gd name="connsiteX27" fmla="*/ 7323303 w 8026751"/>
              <a:gd name="connsiteY27" fmla="*/ 1377763 h 1975317"/>
              <a:gd name="connsiteX28" fmla="*/ 7173984 w 8026751"/>
              <a:gd name="connsiteY28" fmla="*/ 1613647 h 1975317"/>
              <a:gd name="connsiteX29" fmla="*/ 6878709 w 8026751"/>
              <a:gd name="connsiteY29" fmla="*/ 1804987 h 1975317"/>
              <a:gd name="connsiteX30" fmla="*/ 6412544 w 8026751"/>
              <a:gd name="connsiteY30" fmla="*/ 1961030 h 1975317"/>
              <a:gd name="connsiteX31" fmla="*/ 5904357 w 8026751"/>
              <a:gd name="connsiteY31" fmla="*/ 1975317 h 1975317"/>
              <a:gd name="connsiteX32" fmla="*/ 5541006 w 8026751"/>
              <a:gd name="connsiteY32" fmla="*/ 1943100 h 1975317"/>
              <a:gd name="connsiteX33" fmla="*/ 5190262 w 8026751"/>
              <a:gd name="connsiteY33" fmla="*/ 1842247 h 1975317"/>
              <a:gd name="connsiteX34" fmla="*/ 4812625 w 8026751"/>
              <a:gd name="connsiteY34" fmla="*/ 1658751 h 1975317"/>
              <a:gd name="connsiteX35" fmla="*/ 4397166 w 8026751"/>
              <a:gd name="connsiteY35" fmla="*/ 1417264 h 1975317"/>
              <a:gd name="connsiteX36" fmla="*/ 4026531 w 8026751"/>
              <a:gd name="connsiteY36" fmla="*/ 1218920 h 1975317"/>
              <a:gd name="connsiteX37" fmla="*/ 3699040 w 8026751"/>
              <a:gd name="connsiteY37" fmla="*/ 988918 h 1975317"/>
              <a:gd name="connsiteX38" fmla="*/ 3448028 w 8026751"/>
              <a:gd name="connsiteY38" fmla="*/ 719137 h 1975317"/>
              <a:gd name="connsiteX39" fmla="*/ 3286103 w 8026751"/>
              <a:gd name="connsiteY39" fmla="*/ 538723 h 1975317"/>
              <a:gd name="connsiteX40" fmla="*/ 3181607 w 8026751"/>
              <a:gd name="connsiteY40" fmla="*/ 737067 h 1975317"/>
              <a:gd name="connsiteX41" fmla="*/ 2855797 w 8026751"/>
              <a:gd name="connsiteY41" fmla="*/ 979114 h 1975317"/>
              <a:gd name="connsiteX42" fmla="*/ 2663197 w 8026751"/>
              <a:gd name="connsiteY42" fmla="*/ 976733 h 1975317"/>
              <a:gd name="connsiteX43" fmla="*/ 2519341 w 8026751"/>
              <a:gd name="connsiteY43" fmla="*/ 906836 h 1975317"/>
              <a:gd name="connsiteX44" fmla="*/ 2521161 w 8026751"/>
              <a:gd name="connsiteY44" fmla="*/ 1112884 h 1975317"/>
              <a:gd name="connsiteX45" fmla="*/ 3059 w 8026751"/>
              <a:gd name="connsiteY45" fmla="*/ 1138518 h 1975317"/>
              <a:gd name="connsiteX46" fmla="*/ 0 w 8026751"/>
              <a:gd name="connsiteY46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777981 w 8026751"/>
              <a:gd name="connsiteY22" fmla="*/ 630611 h 1975317"/>
              <a:gd name="connsiteX23" fmla="*/ 7893123 w 8026751"/>
              <a:gd name="connsiteY23" fmla="*/ 490257 h 1975317"/>
              <a:gd name="connsiteX24" fmla="*/ 8026751 w 8026751"/>
              <a:gd name="connsiteY24" fmla="*/ 588869 h 1975317"/>
              <a:gd name="connsiteX25" fmla="*/ 7714947 w 8026751"/>
              <a:gd name="connsiteY25" fmla="*/ 963986 h 1975317"/>
              <a:gd name="connsiteX26" fmla="*/ 7323303 w 8026751"/>
              <a:gd name="connsiteY26" fmla="*/ 1377763 h 1975317"/>
              <a:gd name="connsiteX27" fmla="*/ 7173984 w 8026751"/>
              <a:gd name="connsiteY27" fmla="*/ 1613647 h 1975317"/>
              <a:gd name="connsiteX28" fmla="*/ 6878709 w 8026751"/>
              <a:gd name="connsiteY28" fmla="*/ 1804987 h 1975317"/>
              <a:gd name="connsiteX29" fmla="*/ 6412544 w 8026751"/>
              <a:gd name="connsiteY29" fmla="*/ 1961030 h 1975317"/>
              <a:gd name="connsiteX30" fmla="*/ 5904357 w 8026751"/>
              <a:gd name="connsiteY30" fmla="*/ 1975317 h 1975317"/>
              <a:gd name="connsiteX31" fmla="*/ 5541006 w 8026751"/>
              <a:gd name="connsiteY31" fmla="*/ 1943100 h 1975317"/>
              <a:gd name="connsiteX32" fmla="*/ 5190262 w 8026751"/>
              <a:gd name="connsiteY32" fmla="*/ 1842247 h 1975317"/>
              <a:gd name="connsiteX33" fmla="*/ 4812625 w 8026751"/>
              <a:gd name="connsiteY33" fmla="*/ 1658751 h 1975317"/>
              <a:gd name="connsiteX34" fmla="*/ 4397166 w 8026751"/>
              <a:gd name="connsiteY34" fmla="*/ 1417264 h 1975317"/>
              <a:gd name="connsiteX35" fmla="*/ 4026531 w 8026751"/>
              <a:gd name="connsiteY35" fmla="*/ 1218920 h 1975317"/>
              <a:gd name="connsiteX36" fmla="*/ 3699040 w 8026751"/>
              <a:gd name="connsiteY36" fmla="*/ 988918 h 1975317"/>
              <a:gd name="connsiteX37" fmla="*/ 3448028 w 8026751"/>
              <a:gd name="connsiteY37" fmla="*/ 719137 h 1975317"/>
              <a:gd name="connsiteX38" fmla="*/ 3286103 w 8026751"/>
              <a:gd name="connsiteY38" fmla="*/ 538723 h 1975317"/>
              <a:gd name="connsiteX39" fmla="*/ 3181607 w 8026751"/>
              <a:gd name="connsiteY39" fmla="*/ 737067 h 1975317"/>
              <a:gd name="connsiteX40" fmla="*/ 2855797 w 8026751"/>
              <a:gd name="connsiteY40" fmla="*/ 979114 h 1975317"/>
              <a:gd name="connsiteX41" fmla="*/ 2663197 w 8026751"/>
              <a:gd name="connsiteY41" fmla="*/ 976733 h 1975317"/>
              <a:gd name="connsiteX42" fmla="*/ 2519341 w 8026751"/>
              <a:gd name="connsiteY42" fmla="*/ 906836 h 1975317"/>
              <a:gd name="connsiteX43" fmla="*/ 2521161 w 8026751"/>
              <a:gd name="connsiteY43" fmla="*/ 1112884 h 1975317"/>
              <a:gd name="connsiteX44" fmla="*/ 3059 w 8026751"/>
              <a:gd name="connsiteY44" fmla="*/ 1138518 h 1975317"/>
              <a:gd name="connsiteX45" fmla="*/ 0 w 8026751"/>
              <a:gd name="connsiteY45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777981 w 8026751"/>
              <a:gd name="connsiteY22" fmla="*/ 630611 h 1975317"/>
              <a:gd name="connsiteX23" fmla="*/ 7893123 w 8026751"/>
              <a:gd name="connsiteY23" fmla="*/ 490257 h 1975317"/>
              <a:gd name="connsiteX24" fmla="*/ 8026751 w 8026751"/>
              <a:gd name="connsiteY24" fmla="*/ 588869 h 1975317"/>
              <a:gd name="connsiteX25" fmla="*/ 7626841 w 8026751"/>
              <a:gd name="connsiteY25" fmla="*/ 1061617 h 1975317"/>
              <a:gd name="connsiteX26" fmla="*/ 7323303 w 8026751"/>
              <a:gd name="connsiteY26" fmla="*/ 1377763 h 1975317"/>
              <a:gd name="connsiteX27" fmla="*/ 7173984 w 8026751"/>
              <a:gd name="connsiteY27" fmla="*/ 1613647 h 1975317"/>
              <a:gd name="connsiteX28" fmla="*/ 6878709 w 8026751"/>
              <a:gd name="connsiteY28" fmla="*/ 1804987 h 1975317"/>
              <a:gd name="connsiteX29" fmla="*/ 6412544 w 8026751"/>
              <a:gd name="connsiteY29" fmla="*/ 1961030 h 1975317"/>
              <a:gd name="connsiteX30" fmla="*/ 5904357 w 8026751"/>
              <a:gd name="connsiteY30" fmla="*/ 1975317 h 1975317"/>
              <a:gd name="connsiteX31" fmla="*/ 5541006 w 8026751"/>
              <a:gd name="connsiteY31" fmla="*/ 1943100 h 1975317"/>
              <a:gd name="connsiteX32" fmla="*/ 5190262 w 8026751"/>
              <a:gd name="connsiteY32" fmla="*/ 1842247 h 1975317"/>
              <a:gd name="connsiteX33" fmla="*/ 4812625 w 8026751"/>
              <a:gd name="connsiteY33" fmla="*/ 1658751 h 1975317"/>
              <a:gd name="connsiteX34" fmla="*/ 4397166 w 8026751"/>
              <a:gd name="connsiteY34" fmla="*/ 1417264 h 1975317"/>
              <a:gd name="connsiteX35" fmla="*/ 4026531 w 8026751"/>
              <a:gd name="connsiteY35" fmla="*/ 1218920 h 1975317"/>
              <a:gd name="connsiteX36" fmla="*/ 3699040 w 8026751"/>
              <a:gd name="connsiteY36" fmla="*/ 988918 h 1975317"/>
              <a:gd name="connsiteX37" fmla="*/ 3448028 w 8026751"/>
              <a:gd name="connsiteY37" fmla="*/ 719137 h 1975317"/>
              <a:gd name="connsiteX38" fmla="*/ 3286103 w 8026751"/>
              <a:gd name="connsiteY38" fmla="*/ 538723 h 1975317"/>
              <a:gd name="connsiteX39" fmla="*/ 3181607 w 8026751"/>
              <a:gd name="connsiteY39" fmla="*/ 737067 h 1975317"/>
              <a:gd name="connsiteX40" fmla="*/ 2855797 w 8026751"/>
              <a:gd name="connsiteY40" fmla="*/ 979114 h 1975317"/>
              <a:gd name="connsiteX41" fmla="*/ 2663197 w 8026751"/>
              <a:gd name="connsiteY41" fmla="*/ 976733 h 1975317"/>
              <a:gd name="connsiteX42" fmla="*/ 2519341 w 8026751"/>
              <a:gd name="connsiteY42" fmla="*/ 906836 h 1975317"/>
              <a:gd name="connsiteX43" fmla="*/ 2521161 w 8026751"/>
              <a:gd name="connsiteY43" fmla="*/ 1112884 h 1975317"/>
              <a:gd name="connsiteX44" fmla="*/ 3059 w 8026751"/>
              <a:gd name="connsiteY44" fmla="*/ 1138518 h 1975317"/>
              <a:gd name="connsiteX45" fmla="*/ 0 w 8026751"/>
              <a:gd name="connsiteY45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777981 w 8026751"/>
              <a:gd name="connsiteY22" fmla="*/ 630611 h 1975317"/>
              <a:gd name="connsiteX23" fmla="*/ 7893123 w 8026751"/>
              <a:gd name="connsiteY23" fmla="*/ 490257 h 1975317"/>
              <a:gd name="connsiteX24" fmla="*/ 8026751 w 8026751"/>
              <a:gd name="connsiteY24" fmla="*/ 588869 h 1975317"/>
              <a:gd name="connsiteX25" fmla="*/ 7622078 w 8026751"/>
              <a:gd name="connsiteY25" fmla="*/ 1071142 h 1975317"/>
              <a:gd name="connsiteX26" fmla="*/ 7323303 w 8026751"/>
              <a:gd name="connsiteY26" fmla="*/ 1377763 h 1975317"/>
              <a:gd name="connsiteX27" fmla="*/ 7173984 w 8026751"/>
              <a:gd name="connsiteY27" fmla="*/ 1613647 h 1975317"/>
              <a:gd name="connsiteX28" fmla="*/ 6878709 w 8026751"/>
              <a:gd name="connsiteY28" fmla="*/ 1804987 h 1975317"/>
              <a:gd name="connsiteX29" fmla="*/ 6412544 w 8026751"/>
              <a:gd name="connsiteY29" fmla="*/ 1961030 h 1975317"/>
              <a:gd name="connsiteX30" fmla="*/ 5904357 w 8026751"/>
              <a:gd name="connsiteY30" fmla="*/ 1975317 h 1975317"/>
              <a:gd name="connsiteX31" fmla="*/ 5541006 w 8026751"/>
              <a:gd name="connsiteY31" fmla="*/ 1943100 h 1975317"/>
              <a:gd name="connsiteX32" fmla="*/ 5190262 w 8026751"/>
              <a:gd name="connsiteY32" fmla="*/ 1842247 h 1975317"/>
              <a:gd name="connsiteX33" fmla="*/ 4812625 w 8026751"/>
              <a:gd name="connsiteY33" fmla="*/ 1658751 h 1975317"/>
              <a:gd name="connsiteX34" fmla="*/ 4397166 w 8026751"/>
              <a:gd name="connsiteY34" fmla="*/ 1417264 h 1975317"/>
              <a:gd name="connsiteX35" fmla="*/ 4026531 w 8026751"/>
              <a:gd name="connsiteY35" fmla="*/ 1218920 h 1975317"/>
              <a:gd name="connsiteX36" fmla="*/ 3699040 w 8026751"/>
              <a:gd name="connsiteY36" fmla="*/ 988918 h 1975317"/>
              <a:gd name="connsiteX37" fmla="*/ 3448028 w 8026751"/>
              <a:gd name="connsiteY37" fmla="*/ 719137 h 1975317"/>
              <a:gd name="connsiteX38" fmla="*/ 3286103 w 8026751"/>
              <a:gd name="connsiteY38" fmla="*/ 538723 h 1975317"/>
              <a:gd name="connsiteX39" fmla="*/ 3181607 w 8026751"/>
              <a:gd name="connsiteY39" fmla="*/ 737067 h 1975317"/>
              <a:gd name="connsiteX40" fmla="*/ 2855797 w 8026751"/>
              <a:gd name="connsiteY40" fmla="*/ 979114 h 1975317"/>
              <a:gd name="connsiteX41" fmla="*/ 2663197 w 8026751"/>
              <a:gd name="connsiteY41" fmla="*/ 976733 h 1975317"/>
              <a:gd name="connsiteX42" fmla="*/ 2519341 w 8026751"/>
              <a:gd name="connsiteY42" fmla="*/ 906836 h 1975317"/>
              <a:gd name="connsiteX43" fmla="*/ 2521161 w 8026751"/>
              <a:gd name="connsiteY43" fmla="*/ 1112884 h 1975317"/>
              <a:gd name="connsiteX44" fmla="*/ 3059 w 8026751"/>
              <a:gd name="connsiteY44" fmla="*/ 1138518 h 1975317"/>
              <a:gd name="connsiteX45" fmla="*/ 0 w 8026751"/>
              <a:gd name="connsiteY45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777981 w 8026751"/>
              <a:gd name="connsiteY22" fmla="*/ 630611 h 1975317"/>
              <a:gd name="connsiteX23" fmla="*/ 7893123 w 8026751"/>
              <a:gd name="connsiteY23" fmla="*/ 490257 h 1975317"/>
              <a:gd name="connsiteX24" fmla="*/ 8026751 w 8026751"/>
              <a:gd name="connsiteY24" fmla="*/ 588869 h 1975317"/>
              <a:gd name="connsiteX25" fmla="*/ 7622078 w 8026751"/>
              <a:gd name="connsiteY25" fmla="*/ 1071142 h 1975317"/>
              <a:gd name="connsiteX26" fmla="*/ 7323303 w 8026751"/>
              <a:gd name="connsiteY26" fmla="*/ 1377763 h 1975317"/>
              <a:gd name="connsiteX27" fmla="*/ 7171603 w 8026751"/>
              <a:gd name="connsiteY27" fmla="*/ 1604122 h 1975317"/>
              <a:gd name="connsiteX28" fmla="*/ 6878709 w 8026751"/>
              <a:gd name="connsiteY28" fmla="*/ 1804987 h 1975317"/>
              <a:gd name="connsiteX29" fmla="*/ 6412544 w 8026751"/>
              <a:gd name="connsiteY29" fmla="*/ 1961030 h 1975317"/>
              <a:gd name="connsiteX30" fmla="*/ 5904357 w 8026751"/>
              <a:gd name="connsiteY30" fmla="*/ 1975317 h 1975317"/>
              <a:gd name="connsiteX31" fmla="*/ 5541006 w 8026751"/>
              <a:gd name="connsiteY31" fmla="*/ 1943100 h 1975317"/>
              <a:gd name="connsiteX32" fmla="*/ 5190262 w 8026751"/>
              <a:gd name="connsiteY32" fmla="*/ 1842247 h 1975317"/>
              <a:gd name="connsiteX33" fmla="*/ 4812625 w 8026751"/>
              <a:gd name="connsiteY33" fmla="*/ 1658751 h 1975317"/>
              <a:gd name="connsiteX34" fmla="*/ 4397166 w 8026751"/>
              <a:gd name="connsiteY34" fmla="*/ 1417264 h 1975317"/>
              <a:gd name="connsiteX35" fmla="*/ 4026531 w 8026751"/>
              <a:gd name="connsiteY35" fmla="*/ 1218920 h 1975317"/>
              <a:gd name="connsiteX36" fmla="*/ 3699040 w 8026751"/>
              <a:gd name="connsiteY36" fmla="*/ 988918 h 1975317"/>
              <a:gd name="connsiteX37" fmla="*/ 3448028 w 8026751"/>
              <a:gd name="connsiteY37" fmla="*/ 719137 h 1975317"/>
              <a:gd name="connsiteX38" fmla="*/ 3286103 w 8026751"/>
              <a:gd name="connsiteY38" fmla="*/ 538723 h 1975317"/>
              <a:gd name="connsiteX39" fmla="*/ 3181607 w 8026751"/>
              <a:gd name="connsiteY39" fmla="*/ 737067 h 1975317"/>
              <a:gd name="connsiteX40" fmla="*/ 2855797 w 8026751"/>
              <a:gd name="connsiteY40" fmla="*/ 979114 h 1975317"/>
              <a:gd name="connsiteX41" fmla="*/ 2663197 w 8026751"/>
              <a:gd name="connsiteY41" fmla="*/ 976733 h 1975317"/>
              <a:gd name="connsiteX42" fmla="*/ 2519341 w 8026751"/>
              <a:gd name="connsiteY42" fmla="*/ 906836 h 1975317"/>
              <a:gd name="connsiteX43" fmla="*/ 2521161 w 8026751"/>
              <a:gd name="connsiteY43" fmla="*/ 1112884 h 1975317"/>
              <a:gd name="connsiteX44" fmla="*/ 3059 w 8026751"/>
              <a:gd name="connsiteY44" fmla="*/ 1138518 h 1975317"/>
              <a:gd name="connsiteX45" fmla="*/ 0 w 8026751"/>
              <a:gd name="connsiteY45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777981 w 8026751"/>
              <a:gd name="connsiteY22" fmla="*/ 630611 h 1975317"/>
              <a:gd name="connsiteX23" fmla="*/ 7893123 w 8026751"/>
              <a:gd name="connsiteY23" fmla="*/ 490257 h 1975317"/>
              <a:gd name="connsiteX24" fmla="*/ 8026751 w 8026751"/>
              <a:gd name="connsiteY24" fmla="*/ 588869 h 1975317"/>
              <a:gd name="connsiteX25" fmla="*/ 7622078 w 8026751"/>
              <a:gd name="connsiteY25" fmla="*/ 1071142 h 1975317"/>
              <a:gd name="connsiteX26" fmla="*/ 7323303 w 8026751"/>
              <a:gd name="connsiteY26" fmla="*/ 1377763 h 1975317"/>
              <a:gd name="connsiteX27" fmla="*/ 7171603 w 8026751"/>
              <a:gd name="connsiteY27" fmla="*/ 1604122 h 1975317"/>
              <a:gd name="connsiteX28" fmla="*/ 6878709 w 8026751"/>
              <a:gd name="connsiteY28" fmla="*/ 1804987 h 1975317"/>
              <a:gd name="connsiteX29" fmla="*/ 6412544 w 8026751"/>
              <a:gd name="connsiteY29" fmla="*/ 1961030 h 1975317"/>
              <a:gd name="connsiteX30" fmla="*/ 5904357 w 8026751"/>
              <a:gd name="connsiteY30" fmla="*/ 1975317 h 1975317"/>
              <a:gd name="connsiteX31" fmla="*/ 5541006 w 8026751"/>
              <a:gd name="connsiteY31" fmla="*/ 1943100 h 1975317"/>
              <a:gd name="connsiteX32" fmla="*/ 5190262 w 8026751"/>
              <a:gd name="connsiteY32" fmla="*/ 1842247 h 1975317"/>
              <a:gd name="connsiteX33" fmla="*/ 4812625 w 8026751"/>
              <a:gd name="connsiteY33" fmla="*/ 1658751 h 1975317"/>
              <a:gd name="connsiteX34" fmla="*/ 4397166 w 8026751"/>
              <a:gd name="connsiteY34" fmla="*/ 1417264 h 1975317"/>
              <a:gd name="connsiteX35" fmla="*/ 4026531 w 8026751"/>
              <a:gd name="connsiteY35" fmla="*/ 1218920 h 1975317"/>
              <a:gd name="connsiteX36" fmla="*/ 3699040 w 8026751"/>
              <a:gd name="connsiteY36" fmla="*/ 988918 h 1975317"/>
              <a:gd name="connsiteX37" fmla="*/ 3448028 w 8026751"/>
              <a:gd name="connsiteY37" fmla="*/ 719137 h 1975317"/>
              <a:gd name="connsiteX38" fmla="*/ 3286103 w 8026751"/>
              <a:gd name="connsiteY38" fmla="*/ 538723 h 1975317"/>
              <a:gd name="connsiteX39" fmla="*/ 3181607 w 8026751"/>
              <a:gd name="connsiteY39" fmla="*/ 737067 h 1975317"/>
              <a:gd name="connsiteX40" fmla="*/ 2855797 w 8026751"/>
              <a:gd name="connsiteY40" fmla="*/ 979114 h 1975317"/>
              <a:gd name="connsiteX41" fmla="*/ 2663197 w 8026751"/>
              <a:gd name="connsiteY41" fmla="*/ 976733 h 1975317"/>
              <a:gd name="connsiteX42" fmla="*/ 2519341 w 8026751"/>
              <a:gd name="connsiteY42" fmla="*/ 906836 h 1975317"/>
              <a:gd name="connsiteX43" fmla="*/ 2521161 w 8026751"/>
              <a:gd name="connsiteY43" fmla="*/ 1112884 h 1975317"/>
              <a:gd name="connsiteX44" fmla="*/ 3059 w 8026751"/>
              <a:gd name="connsiteY44" fmla="*/ 1138518 h 1975317"/>
              <a:gd name="connsiteX45" fmla="*/ 0 w 8026751"/>
              <a:gd name="connsiteY45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777981 w 8026751"/>
              <a:gd name="connsiteY22" fmla="*/ 630611 h 1975317"/>
              <a:gd name="connsiteX23" fmla="*/ 7893123 w 8026751"/>
              <a:gd name="connsiteY23" fmla="*/ 490257 h 1975317"/>
              <a:gd name="connsiteX24" fmla="*/ 8026751 w 8026751"/>
              <a:gd name="connsiteY24" fmla="*/ 588869 h 1975317"/>
              <a:gd name="connsiteX25" fmla="*/ 7622078 w 8026751"/>
              <a:gd name="connsiteY25" fmla="*/ 1071142 h 1975317"/>
              <a:gd name="connsiteX26" fmla="*/ 7323303 w 8026751"/>
              <a:gd name="connsiteY26" fmla="*/ 1377763 h 1975317"/>
              <a:gd name="connsiteX27" fmla="*/ 7171603 w 8026751"/>
              <a:gd name="connsiteY27" fmla="*/ 1604122 h 1975317"/>
              <a:gd name="connsiteX28" fmla="*/ 6878709 w 8026751"/>
              <a:gd name="connsiteY28" fmla="*/ 1804987 h 1975317"/>
              <a:gd name="connsiteX29" fmla="*/ 6412544 w 8026751"/>
              <a:gd name="connsiteY29" fmla="*/ 1961030 h 1975317"/>
              <a:gd name="connsiteX30" fmla="*/ 5904357 w 8026751"/>
              <a:gd name="connsiteY30" fmla="*/ 1975317 h 1975317"/>
              <a:gd name="connsiteX31" fmla="*/ 5541006 w 8026751"/>
              <a:gd name="connsiteY31" fmla="*/ 1943100 h 1975317"/>
              <a:gd name="connsiteX32" fmla="*/ 5190262 w 8026751"/>
              <a:gd name="connsiteY32" fmla="*/ 1842247 h 1975317"/>
              <a:gd name="connsiteX33" fmla="*/ 4812625 w 8026751"/>
              <a:gd name="connsiteY33" fmla="*/ 1658751 h 1975317"/>
              <a:gd name="connsiteX34" fmla="*/ 4397166 w 8026751"/>
              <a:gd name="connsiteY34" fmla="*/ 1417264 h 1975317"/>
              <a:gd name="connsiteX35" fmla="*/ 4026531 w 8026751"/>
              <a:gd name="connsiteY35" fmla="*/ 1218920 h 1975317"/>
              <a:gd name="connsiteX36" fmla="*/ 3699040 w 8026751"/>
              <a:gd name="connsiteY36" fmla="*/ 988918 h 1975317"/>
              <a:gd name="connsiteX37" fmla="*/ 3448028 w 8026751"/>
              <a:gd name="connsiteY37" fmla="*/ 719137 h 1975317"/>
              <a:gd name="connsiteX38" fmla="*/ 3286103 w 8026751"/>
              <a:gd name="connsiteY38" fmla="*/ 538723 h 1975317"/>
              <a:gd name="connsiteX39" fmla="*/ 3181607 w 8026751"/>
              <a:gd name="connsiteY39" fmla="*/ 737067 h 1975317"/>
              <a:gd name="connsiteX40" fmla="*/ 2855797 w 8026751"/>
              <a:gd name="connsiteY40" fmla="*/ 979114 h 1975317"/>
              <a:gd name="connsiteX41" fmla="*/ 2663197 w 8026751"/>
              <a:gd name="connsiteY41" fmla="*/ 976733 h 1975317"/>
              <a:gd name="connsiteX42" fmla="*/ 2519341 w 8026751"/>
              <a:gd name="connsiteY42" fmla="*/ 906836 h 1975317"/>
              <a:gd name="connsiteX43" fmla="*/ 2521161 w 8026751"/>
              <a:gd name="connsiteY43" fmla="*/ 1112884 h 1975317"/>
              <a:gd name="connsiteX44" fmla="*/ 3059 w 8026751"/>
              <a:gd name="connsiteY44" fmla="*/ 1138518 h 1975317"/>
              <a:gd name="connsiteX45" fmla="*/ 0 w 8026751"/>
              <a:gd name="connsiteY45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777981 w 8026751"/>
              <a:gd name="connsiteY22" fmla="*/ 630611 h 1975317"/>
              <a:gd name="connsiteX23" fmla="*/ 7893123 w 8026751"/>
              <a:gd name="connsiteY23" fmla="*/ 490257 h 1975317"/>
              <a:gd name="connsiteX24" fmla="*/ 8026751 w 8026751"/>
              <a:gd name="connsiteY24" fmla="*/ 588869 h 1975317"/>
              <a:gd name="connsiteX25" fmla="*/ 7622078 w 8026751"/>
              <a:gd name="connsiteY25" fmla="*/ 1071142 h 1975317"/>
              <a:gd name="connsiteX26" fmla="*/ 7323303 w 8026751"/>
              <a:gd name="connsiteY26" fmla="*/ 1377763 h 1975317"/>
              <a:gd name="connsiteX27" fmla="*/ 7171603 w 8026751"/>
              <a:gd name="connsiteY27" fmla="*/ 1604122 h 1975317"/>
              <a:gd name="connsiteX28" fmla="*/ 6878709 w 8026751"/>
              <a:gd name="connsiteY28" fmla="*/ 1804987 h 1975317"/>
              <a:gd name="connsiteX29" fmla="*/ 6412544 w 8026751"/>
              <a:gd name="connsiteY29" fmla="*/ 1961030 h 1975317"/>
              <a:gd name="connsiteX30" fmla="*/ 5904357 w 8026751"/>
              <a:gd name="connsiteY30" fmla="*/ 1975317 h 1975317"/>
              <a:gd name="connsiteX31" fmla="*/ 5541006 w 8026751"/>
              <a:gd name="connsiteY31" fmla="*/ 1943100 h 1975317"/>
              <a:gd name="connsiteX32" fmla="*/ 5190262 w 8026751"/>
              <a:gd name="connsiteY32" fmla="*/ 1842247 h 1975317"/>
              <a:gd name="connsiteX33" fmla="*/ 4812625 w 8026751"/>
              <a:gd name="connsiteY33" fmla="*/ 1658751 h 1975317"/>
              <a:gd name="connsiteX34" fmla="*/ 4397166 w 8026751"/>
              <a:gd name="connsiteY34" fmla="*/ 1417264 h 1975317"/>
              <a:gd name="connsiteX35" fmla="*/ 4026531 w 8026751"/>
              <a:gd name="connsiteY35" fmla="*/ 1218920 h 1975317"/>
              <a:gd name="connsiteX36" fmla="*/ 3699040 w 8026751"/>
              <a:gd name="connsiteY36" fmla="*/ 988918 h 1975317"/>
              <a:gd name="connsiteX37" fmla="*/ 3448028 w 8026751"/>
              <a:gd name="connsiteY37" fmla="*/ 719137 h 1975317"/>
              <a:gd name="connsiteX38" fmla="*/ 3286103 w 8026751"/>
              <a:gd name="connsiteY38" fmla="*/ 538723 h 1975317"/>
              <a:gd name="connsiteX39" fmla="*/ 3181607 w 8026751"/>
              <a:gd name="connsiteY39" fmla="*/ 737067 h 1975317"/>
              <a:gd name="connsiteX40" fmla="*/ 2855797 w 8026751"/>
              <a:gd name="connsiteY40" fmla="*/ 979114 h 1975317"/>
              <a:gd name="connsiteX41" fmla="*/ 2663197 w 8026751"/>
              <a:gd name="connsiteY41" fmla="*/ 976733 h 1975317"/>
              <a:gd name="connsiteX42" fmla="*/ 2519341 w 8026751"/>
              <a:gd name="connsiteY42" fmla="*/ 906836 h 1975317"/>
              <a:gd name="connsiteX43" fmla="*/ 2521161 w 8026751"/>
              <a:gd name="connsiteY43" fmla="*/ 1112884 h 1975317"/>
              <a:gd name="connsiteX44" fmla="*/ 3059 w 8026751"/>
              <a:gd name="connsiteY44" fmla="*/ 1138518 h 1975317"/>
              <a:gd name="connsiteX45" fmla="*/ 0 w 8026751"/>
              <a:gd name="connsiteY45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777981 w 8026751"/>
              <a:gd name="connsiteY22" fmla="*/ 630611 h 1975317"/>
              <a:gd name="connsiteX23" fmla="*/ 7893123 w 8026751"/>
              <a:gd name="connsiteY23" fmla="*/ 490257 h 1975317"/>
              <a:gd name="connsiteX24" fmla="*/ 8026751 w 8026751"/>
              <a:gd name="connsiteY24" fmla="*/ 588869 h 1975317"/>
              <a:gd name="connsiteX25" fmla="*/ 7622078 w 8026751"/>
              <a:gd name="connsiteY25" fmla="*/ 1071142 h 1975317"/>
              <a:gd name="connsiteX26" fmla="*/ 7323303 w 8026751"/>
              <a:gd name="connsiteY26" fmla="*/ 1377763 h 1975317"/>
              <a:gd name="connsiteX27" fmla="*/ 7171603 w 8026751"/>
              <a:gd name="connsiteY27" fmla="*/ 1604122 h 1975317"/>
              <a:gd name="connsiteX28" fmla="*/ 6864421 w 8026751"/>
              <a:gd name="connsiteY28" fmla="*/ 1790700 h 1975317"/>
              <a:gd name="connsiteX29" fmla="*/ 6412544 w 8026751"/>
              <a:gd name="connsiteY29" fmla="*/ 1961030 h 1975317"/>
              <a:gd name="connsiteX30" fmla="*/ 5904357 w 8026751"/>
              <a:gd name="connsiteY30" fmla="*/ 1975317 h 1975317"/>
              <a:gd name="connsiteX31" fmla="*/ 5541006 w 8026751"/>
              <a:gd name="connsiteY31" fmla="*/ 1943100 h 1975317"/>
              <a:gd name="connsiteX32" fmla="*/ 5190262 w 8026751"/>
              <a:gd name="connsiteY32" fmla="*/ 1842247 h 1975317"/>
              <a:gd name="connsiteX33" fmla="*/ 4812625 w 8026751"/>
              <a:gd name="connsiteY33" fmla="*/ 1658751 h 1975317"/>
              <a:gd name="connsiteX34" fmla="*/ 4397166 w 8026751"/>
              <a:gd name="connsiteY34" fmla="*/ 1417264 h 1975317"/>
              <a:gd name="connsiteX35" fmla="*/ 4026531 w 8026751"/>
              <a:gd name="connsiteY35" fmla="*/ 1218920 h 1975317"/>
              <a:gd name="connsiteX36" fmla="*/ 3699040 w 8026751"/>
              <a:gd name="connsiteY36" fmla="*/ 988918 h 1975317"/>
              <a:gd name="connsiteX37" fmla="*/ 3448028 w 8026751"/>
              <a:gd name="connsiteY37" fmla="*/ 719137 h 1975317"/>
              <a:gd name="connsiteX38" fmla="*/ 3286103 w 8026751"/>
              <a:gd name="connsiteY38" fmla="*/ 538723 h 1975317"/>
              <a:gd name="connsiteX39" fmla="*/ 3181607 w 8026751"/>
              <a:gd name="connsiteY39" fmla="*/ 737067 h 1975317"/>
              <a:gd name="connsiteX40" fmla="*/ 2855797 w 8026751"/>
              <a:gd name="connsiteY40" fmla="*/ 979114 h 1975317"/>
              <a:gd name="connsiteX41" fmla="*/ 2663197 w 8026751"/>
              <a:gd name="connsiteY41" fmla="*/ 976733 h 1975317"/>
              <a:gd name="connsiteX42" fmla="*/ 2519341 w 8026751"/>
              <a:gd name="connsiteY42" fmla="*/ 906836 h 1975317"/>
              <a:gd name="connsiteX43" fmla="*/ 2521161 w 8026751"/>
              <a:gd name="connsiteY43" fmla="*/ 1112884 h 1975317"/>
              <a:gd name="connsiteX44" fmla="*/ 3059 w 8026751"/>
              <a:gd name="connsiteY44" fmla="*/ 1138518 h 1975317"/>
              <a:gd name="connsiteX45" fmla="*/ 0 w 8026751"/>
              <a:gd name="connsiteY45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777981 w 8026751"/>
              <a:gd name="connsiteY22" fmla="*/ 630611 h 1975317"/>
              <a:gd name="connsiteX23" fmla="*/ 7893123 w 8026751"/>
              <a:gd name="connsiteY23" fmla="*/ 490257 h 1975317"/>
              <a:gd name="connsiteX24" fmla="*/ 8026751 w 8026751"/>
              <a:gd name="connsiteY24" fmla="*/ 588869 h 1975317"/>
              <a:gd name="connsiteX25" fmla="*/ 7622078 w 8026751"/>
              <a:gd name="connsiteY25" fmla="*/ 1071142 h 1975317"/>
              <a:gd name="connsiteX26" fmla="*/ 7323303 w 8026751"/>
              <a:gd name="connsiteY26" fmla="*/ 1377763 h 1975317"/>
              <a:gd name="connsiteX27" fmla="*/ 7171603 w 8026751"/>
              <a:gd name="connsiteY27" fmla="*/ 1604122 h 1975317"/>
              <a:gd name="connsiteX28" fmla="*/ 6864421 w 8026751"/>
              <a:gd name="connsiteY28" fmla="*/ 1790700 h 1975317"/>
              <a:gd name="connsiteX29" fmla="*/ 6419688 w 8026751"/>
              <a:gd name="connsiteY29" fmla="*/ 1927693 h 1975317"/>
              <a:gd name="connsiteX30" fmla="*/ 5904357 w 8026751"/>
              <a:gd name="connsiteY30" fmla="*/ 1975317 h 1975317"/>
              <a:gd name="connsiteX31" fmla="*/ 5541006 w 8026751"/>
              <a:gd name="connsiteY31" fmla="*/ 1943100 h 1975317"/>
              <a:gd name="connsiteX32" fmla="*/ 5190262 w 8026751"/>
              <a:gd name="connsiteY32" fmla="*/ 1842247 h 1975317"/>
              <a:gd name="connsiteX33" fmla="*/ 4812625 w 8026751"/>
              <a:gd name="connsiteY33" fmla="*/ 1658751 h 1975317"/>
              <a:gd name="connsiteX34" fmla="*/ 4397166 w 8026751"/>
              <a:gd name="connsiteY34" fmla="*/ 1417264 h 1975317"/>
              <a:gd name="connsiteX35" fmla="*/ 4026531 w 8026751"/>
              <a:gd name="connsiteY35" fmla="*/ 1218920 h 1975317"/>
              <a:gd name="connsiteX36" fmla="*/ 3699040 w 8026751"/>
              <a:gd name="connsiteY36" fmla="*/ 988918 h 1975317"/>
              <a:gd name="connsiteX37" fmla="*/ 3448028 w 8026751"/>
              <a:gd name="connsiteY37" fmla="*/ 719137 h 1975317"/>
              <a:gd name="connsiteX38" fmla="*/ 3286103 w 8026751"/>
              <a:gd name="connsiteY38" fmla="*/ 538723 h 1975317"/>
              <a:gd name="connsiteX39" fmla="*/ 3181607 w 8026751"/>
              <a:gd name="connsiteY39" fmla="*/ 737067 h 1975317"/>
              <a:gd name="connsiteX40" fmla="*/ 2855797 w 8026751"/>
              <a:gd name="connsiteY40" fmla="*/ 979114 h 1975317"/>
              <a:gd name="connsiteX41" fmla="*/ 2663197 w 8026751"/>
              <a:gd name="connsiteY41" fmla="*/ 976733 h 1975317"/>
              <a:gd name="connsiteX42" fmla="*/ 2519341 w 8026751"/>
              <a:gd name="connsiteY42" fmla="*/ 906836 h 1975317"/>
              <a:gd name="connsiteX43" fmla="*/ 2521161 w 8026751"/>
              <a:gd name="connsiteY43" fmla="*/ 1112884 h 1975317"/>
              <a:gd name="connsiteX44" fmla="*/ 3059 w 8026751"/>
              <a:gd name="connsiteY44" fmla="*/ 1138518 h 1975317"/>
              <a:gd name="connsiteX45" fmla="*/ 0 w 8026751"/>
              <a:gd name="connsiteY45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777981 w 8026751"/>
              <a:gd name="connsiteY22" fmla="*/ 630611 h 1975317"/>
              <a:gd name="connsiteX23" fmla="*/ 7893123 w 8026751"/>
              <a:gd name="connsiteY23" fmla="*/ 490257 h 1975317"/>
              <a:gd name="connsiteX24" fmla="*/ 8026751 w 8026751"/>
              <a:gd name="connsiteY24" fmla="*/ 588869 h 1975317"/>
              <a:gd name="connsiteX25" fmla="*/ 7622078 w 8026751"/>
              <a:gd name="connsiteY25" fmla="*/ 1071142 h 1975317"/>
              <a:gd name="connsiteX26" fmla="*/ 7323303 w 8026751"/>
              <a:gd name="connsiteY26" fmla="*/ 1377763 h 1975317"/>
              <a:gd name="connsiteX27" fmla="*/ 7171603 w 8026751"/>
              <a:gd name="connsiteY27" fmla="*/ 1604122 h 1975317"/>
              <a:gd name="connsiteX28" fmla="*/ 6864421 w 8026751"/>
              <a:gd name="connsiteY28" fmla="*/ 1790700 h 1975317"/>
              <a:gd name="connsiteX29" fmla="*/ 6419688 w 8026751"/>
              <a:gd name="connsiteY29" fmla="*/ 1927693 h 1975317"/>
              <a:gd name="connsiteX30" fmla="*/ 5904357 w 8026751"/>
              <a:gd name="connsiteY30" fmla="*/ 1975317 h 1975317"/>
              <a:gd name="connsiteX31" fmla="*/ 5541006 w 8026751"/>
              <a:gd name="connsiteY31" fmla="*/ 1943100 h 1975317"/>
              <a:gd name="connsiteX32" fmla="*/ 5190262 w 8026751"/>
              <a:gd name="connsiteY32" fmla="*/ 1842247 h 1975317"/>
              <a:gd name="connsiteX33" fmla="*/ 4812625 w 8026751"/>
              <a:gd name="connsiteY33" fmla="*/ 1658751 h 1975317"/>
              <a:gd name="connsiteX34" fmla="*/ 4397166 w 8026751"/>
              <a:gd name="connsiteY34" fmla="*/ 1417264 h 1975317"/>
              <a:gd name="connsiteX35" fmla="*/ 4026531 w 8026751"/>
              <a:gd name="connsiteY35" fmla="*/ 1218920 h 1975317"/>
              <a:gd name="connsiteX36" fmla="*/ 3699040 w 8026751"/>
              <a:gd name="connsiteY36" fmla="*/ 988918 h 1975317"/>
              <a:gd name="connsiteX37" fmla="*/ 3448028 w 8026751"/>
              <a:gd name="connsiteY37" fmla="*/ 719137 h 1975317"/>
              <a:gd name="connsiteX38" fmla="*/ 3286103 w 8026751"/>
              <a:gd name="connsiteY38" fmla="*/ 538723 h 1975317"/>
              <a:gd name="connsiteX39" fmla="*/ 3181607 w 8026751"/>
              <a:gd name="connsiteY39" fmla="*/ 737067 h 1975317"/>
              <a:gd name="connsiteX40" fmla="*/ 2855797 w 8026751"/>
              <a:gd name="connsiteY40" fmla="*/ 979114 h 1975317"/>
              <a:gd name="connsiteX41" fmla="*/ 2663197 w 8026751"/>
              <a:gd name="connsiteY41" fmla="*/ 976733 h 1975317"/>
              <a:gd name="connsiteX42" fmla="*/ 2519341 w 8026751"/>
              <a:gd name="connsiteY42" fmla="*/ 906836 h 1975317"/>
              <a:gd name="connsiteX43" fmla="*/ 2521161 w 8026751"/>
              <a:gd name="connsiteY43" fmla="*/ 1112884 h 1975317"/>
              <a:gd name="connsiteX44" fmla="*/ 3059 w 8026751"/>
              <a:gd name="connsiteY44" fmla="*/ 1138518 h 1975317"/>
              <a:gd name="connsiteX45" fmla="*/ 0 w 8026751"/>
              <a:gd name="connsiteY45" fmla="*/ 990116 h 1975317"/>
              <a:gd name="connsiteX0" fmla="*/ 0 w 8026751"/>
              <a:gd name="connsiteY0" fmla="*/ 990116 h 1975317"/>
              <a:gd name="connsiteX1" fmla="*/ 1853711 w 8026751"/>
              <a:gd name="connsiteY1" fmla="*/ 982476 h 1975317"/>
              <a:gd name="connsiteX2" fmla="*/ 1992104 w 8026751"/>
              <a:gd name="connsiteY2" fmla="*/ 876580 h 1975317"/>
              <a:gd name="connsiteX3" fmla="*/ 2031604 w 8026751"/>
              <a:gd name="connsiteY3" fmla="*/ 738187 h 1975317"/>
              <a:gd name="connsiteX4" fmla="*/ 2185965 w 8026751"/>
              <a:gd name="connsiteY4" fmla="*/ 743510 h 1975317"/>
              <a:gd name="connsiteX5" fmla="*/ 2095192 w 8026751"/>
              <a:gd name="connsiteY5" fmla="*/ 954665 h 1975317"/>
              <a:gd name="connsiteX6" fmla="*/ 2304747 w 8026751"/>
              <a:gd name="connsiteY6" fmla="*/ 959223 h 1975317"/>
              <a:gd name="connsiteX7" fmla="*/ 2363298 w 8026751"/>
              <a:gd name="connsiteY7" fmla="*/ 872658 h 1975317"/>
              <a:gd name="connsiteX8" fmla="*/ 2408823 w 8026751"/>
              <a:gd name="connsiteY8" fmla="*/ 589019 h 1975317"/>
              <a:gd name="connsiteX9" fmla="*/ 2452945 w 8026751"/>
              <a:gd name="connsiteY9" fmla="*/ 406493 h 1975317"/>
              <a:gd name="connsiteX10" fmla="*/ 2587416 w 8026751"/>
              <a:gd name="connsiteY10" fmla="*/ 307881 h 1975317"/>
              <a:gd name="connsiteX11" fmla="*/ 2766710 w 8026751"/>
              <a:gd name="connsiteY11" fmla="*/ 284629 h 1975317"/>
              <a:gd name="connsiteX12" fmla="*/ 3178807 w 8026751"/>
              <a:gd name="connsiteY12" fmla="*/ 343040 h 1975317"/>
              <a:gd name="connsiteX13" fmla="*/ 3665422 w 8026751"/>
              <a:gd name="connsiteY13" fmla="*/ 485215 h 1975317"/>
              <a:gd name="connsiteX14" fmla="*/ 3829308 w 8026751"/>
              <a:gd name="connsiteY14" fmla="*/ 244428 h 1975317"/>
              <a:gd name="connsiteX15" fmla="*/ 4201063 w 8026751"/>
              <a:gd name="connsiteY15" fmla="*/ 65695 h 1975317"/>
              <a:gd name="connsiteX16" fmla="*/ 4765840 w 8026751"/>
              <a:gd name="connsiteY16" fmla="*/ 0 h 1975317"/>
              <a:gd name="connsiteX17" fmla="*/ 6422349 w 8026751"/>
              <a:gd name="connsiteY17" fmla="*/ 33618 h 1975317"/>
              <a:gd name="connsiteX18" fmla="*/ 7011779 w 8026751"/>
              <a:gd name="connsiteY18" fmla="*/ 231262 h 1975317"/>
              <a:gd name="connsiteX19" fmla="*/ 7362624 w 8026751"/>
              <a:gd name="connsiteY19" fmla="*/ 524302 h 1975317"/>
              <a:gd name="connsiteX20" fmla="*/ 7510860 w 8026751"/>
              <a:gd name="connsiteY20" fmla="*/ 775587 h 1975317"/>
              <a:gd name="connsiteX21" fmla="*/ 7512121 w 8026751"/>
              <a:gd name="connsiteY21" fmla="*/ 959084 h 1975317"/>
              <a:gd name="connsiteX22" fmla="*/ 7777981 w 8026751"/>
              <a:gd name="connsiteY22" fmla="*/ 630611 h 1975317"/>
              <a:gd name="connsiteX23" fmla="*/ 7893123 w 8026751"/>
              <a:gd name="connsiteY23" fmla="*/ 490257 h 1975317"/>
              <a:gd name="connsiteX24" fmla="*/ 8026751 w 8026751"/>
              <a:gd name="connsiteY24" fmla="*/ 588869 h 1975317"/>
              <a:gd name="connsiteX25" fmla="*/ 7622078 w 8026751"/>
              <a:gd name="connsiteY25" fmla="*/ 1071142 h 1975317"/>
              <a:gd name="connsiteX26" fmla="*/ 7323303 w 8026751"/>
              <a:gd name="connsiteY26" fmla="*/ 1377763 h 1975317"/>
              <a:gd name="connsiteX27" fmla="*/ 7171603 w 8026751"/>
              <a:gd name="connsiteY27" fmla="*/ 1604122 h 1975317"/>
              <a:gd name="connsiteX28" fmla="*/ 6864421 w 8026751"/>
              <a:gd name="connsiteY28" fmla="*/ 1790700 h 1975317"/>
              <a:gd name="connsiteX29" fmla="*/ 6419688 w 8026751"/>
              <a:gd name="connsiteY29" fmla="*/ 1927693 h 1975317"/>
              <a:gd name="connsiteX30" fmla="*/ 5904357 w 8026751"/>
              <a:gd name="connsiteY30" fmla="*/ 1975317 h 1975317"/>
              <a:gd name="connsiteX31" fmla="*/ 5541006 w 8026751"/>
              <a:gd name="connsiteY31" fmla="*/ 1943100 h 1975317"/>
              <a:gd name="connsiteX32" fmla="*/ 5190262 w 8026751"/>
              <a:gd name="connsiteY32" fmla="*/ 1842247 h 1975317"/>
              <a:gd name="connsiteX33" fmla="*/ 4812625 w 8026751"/>
              <a:gd name="connsiteY33" fmla="*/ 1658751 h 1975317"/>
              <a:gd name="connsiteX34" fmla="*/ 4397166 w 8026751"/>
              <a:gd name="connsiteY34" fmla="*/ 1417264 h 1975317"/>
              <a:gd name="connsiteX35" fmla="*/ 4026531 w 8026751"/>
              <a:gd name="connsiteY35" fmla="*/ 1218920 h 1975317"/>
              <a:gd name="connsiteX36" fmla="*/ 3699040 w 8026751"/>
              <a:gd name="connsiteY36" fmla="*/ 988918 h 1975317"/>
              <a:gd name="connsiteX37" fmla="*/ 3448028 w 8026751"/>
              <a:gd name="connsiteY37" fmla="*/ 719137 h 1975317"/>
              <a:gd name="connsiteX38" fmla="*/ 3286103 w 8026751"/>
              <a:gd name="connsiteY38" fmla="*/ 538723 h 1975317"/>
              <a:gd name="connsiteX39" fmla="*/ 3181607 w 8026751"/>
              <a:gd name="connsiteY39" fmla="*/ 737067 h 1975317"/>
              <a:gd name="connsiteX40" fmla="*/ 2855797 w 8026751"/>
              <a:gd name="connsiteY40" fmla="*/ 979114 h 1975317"/>
              <a:gd name="connsiteX41" fmla="*/ 2663197 w 8026751"/>
              <a:gd name="connsiteY41" fmla="*/ 976733 h 1975317"/>
              <a:gd name="connsiteX42" fmla="*/ 2519341 w 8026751"/>
              <a:gd name="connsiteY42" fmla="*/ 906836 h 1975317"/>
              <a:gd name="connsiteX43" fmla="*/ 2521161 w 8026751"/>
              <a:gd name="connsiteY43" fmla="*/ 1112884 h 1975317"/>
              <a:gd name="connsiteX44" fmla="*/ 3059 w 8026751"/>
              <a:gd name="connsiteY44" fmla="*/ 1138518 h 1975317"/>
              <a:gd name="connsiteX45" fmla="*/ 0 w 8026751"/>
              <a:gd name="connsiteY45" fmla="*/ 990116 h 1975317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1006 w 8026751"/>
              <a:gd name="connsiteY31" fmla="*/ 1943100 h 1967381"/>
              <a:gd name="connsiteX32" fmla="*/ 5190262 w 8026751"/>
              <a:gd name="connsiteY32" fmla="*/ 1842247 h 1967381"/>
              <a:gd name="connsiteX33" fmla="*/ 4812625 w 8026751"/>
              <a:gd name="connsiteY33" fmla="*/ 1658751 h 1967381"/>
              <a:gd name="connsiteX34" fmla="*/ 4397166 w 8026751"/>
              <a:gd name="connsiteY34" fmla="*/ 1417264 h 1967381"/>
              <a:gd name="connsiteX35" fmla="*/ 4026531 w 8026751"/>
              <a:gd name="connsiteY35" fmla="*/ 1218920 h 1967381"/>
              <a:gd name="connsiteX36" fmla="*/ 3699040 w 8026751"/>
              <a:gd name="connsiteY36" fmla="*/ 988918 h 1967381"/>
              <a:gd name="connsiteX37" fmla="*/ 3448028 w 8026751"/>
              <a:gd name="connsiteY37" fmla="*/ 719137 h 1967381"/>
              <a:gd name="connsiteX38" fmla="*/ 3286103 w 8026751"/>
              <a:gd name="connsiteY38" fmla="*/ 538723 h 1967381"/>
              <a:gd name="connsiteX39" fmla="*/ 3181607 w 8026751"/>
              <a:gd name="connsiteY39" fmla="*/ 737067 h 1967381"/>
              <a:gd name="connsiteX40" fmla="*/ 2855797 w 8026751"/>
              <a:gd name="connsiteY40" fmla="*/ 979114 h 1967381"/>
              <a:gd name="connsiteX41" fmla="*/ 2663197 w 8026751"/>
              <a:gd name="connsiteY41" fmla="*/ 976733 h 1967381"/>
              <a:gd name="connsiteX42" fmla="*/ 2519341 w 8026751"/>
              <a:gd name="connsiteY42" fmla="*/ 906836 h 1967381"/>
              <a:gd name="connsiteX43" fmla="*/ 2521161 w 8026751"/>
              <a:gd name="connsiteY43" fmla="*/ 1112884 h 1967381"/>
              <a:gd name="connsiteX44" fmla="*/ 3059 w 8026751"/>
              <a:gd name="connsiteY44" fmla="*/ 1138518 h 1967381"/>
              <a:gd name="connsiteX45" fmla="*/ 0 w 8026751"/>
              <a:gd name="connsiteY45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1006 w 8026751"/>
              <a:gd name="connsiteY31" fmla="*/ 1943100 h 1967381"/>
              <a:gd name="connsiteX32" fmla="*/ 5190262 w 8026751"/>
              <a:gd name="connsiteY32" fmla="*/ 1842247 h 1967381"/>
              <a:gd name="connsiteX33" fmla="*/ 4812625 w 8026751"/>
              <a:gd name="connsiteY33" fmla="*/ 1658751 h 1967381"/>
              <a:gd name="connsiteX34" fmla="*/ 4397166 w 8026751"/>
              <a:gd name="connsiteY34" fmla="*/ 1417264 h 1967381"/>
              <a:gd name="connsiteX35" fmla="*/ 4026531 w 8026751"/>
              <a:gd name="connsiteY35" fmla="*/ 1218920 h 1967381"/>
              <a:gd name="connsiteX36" fmla="*/ 3699040 w 8026751"/>
              <a:gd name="connsiteY36" fmla="*/ 988918 h 1967381"/>
              <a:gd name="connsiteX37" fmla="*/ 3448028 w 8026751"/>
              <a:gd name="connsiteY37" fmla="*/ 719137 h 1967381"/>
              <a:gd name="connsiteX38" fmla="*/ 3286103 w 8026751"/>
              <a:gd name="connsiteY38" fmla="*/ 538723 h 1967381"/>
              <a:gd name="connsiteX39" fmla="*/ 3181607 w 8026751"/>
              <a:gd name="connsiteY39" fmla="*/ 737067 h 1967381"/>
              <a:gd name="connsiteX40" fmla="*/ 2855797 w 8026751"/>
              <a:gd name="connsiteY40" fmla="*/ 979114 h 1967381"/>
              <a:gd name="connsiteX41" fmla="*/ 2663197 w 8026751"/>
              <a:gd name="connsiteY41" fmla="*/ 976733 h 1967381"/>
              <a:gd name="connsiteX42" fmla="*/ 2519341 w 8026751"/>
              <a:gd name="connsiteY42" fmla="*/ 906836 h 1967381"/>
              <a:gd name="connsiteX43" fmla="*/ 2521161 w 8026751"/>
              <a:gd name="connsiteY43" fmla="*/ 1112884 h 1967381"/>
              <a:gd name="connsiteX44" fmla="*/ 3059 w 8026751"/>
              <a:gd name="connsiteY44" fmla="*/ 1138518 h 1967381"/>
              <a:gd name="connsiteX45" fmla="*/ 0 w 8026751"/>
              <a:gd name="connsiteY45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0262 w 8026751"/>
              <a:gd name="connsiteY32" fmla="*/ 1842247 h 1967381"/>
              <a:gd name="connsiteX33" fmla="*/ 4812625 w 8026751"/>
              <a:gd name="connsiteY33" fmla="*/ 1658751 h 1967381"/>
              <a:gd name="connsiteX34" fmla="*/ 4397166 w 8026751"/>
              <a:gd name="connsiteY34" fmla="*/ 1417264 h 1967381"/>
              <a:gd name="connsiteX35" fmla="*/ 4026531 w 8026751"/>
              <a:gd name="connsiteY35" fmla="*/ 1218920 h 1967381"/>
              <a:gd name="connsiteX36" fmla="*/ 3699040 w 8026751"/>
              <a:gd name="connsiteY36" fmla="*/ 988918 h 1967381"/>
              <a:gd name="connsiteX37" fmla="*/ 3448028 w 8026751"/>
              <a:gd name="connsiteY37" fmla="*/ 719137 h 1967381"/>
              <a:gd name="connsiteX38" fmla="*/ 3286103 w 8026751"/>
              <a:gd name="connsiteY38" fmla="*/ 538723 h 1967381"/>
              <a:gd name="connsiteX39" fmla="*/ 3181607 w 8026751"/>
              <a:gd name="connsiteY39" fmla="*/ 737067 h 1967381"/>
              <a:gd name="connsiteX40" fmla="*/ 2855797 w 8026751"/>
              <a:gd name="connsiteY40" fmla="*/ 979114 h 1967381"/>
              <a:gd name="connsiteX41" fmla="*/ 2663197 w 8026751"/>
              <a:gd name="connsiteY41" fmla="*/ 976733 h 1967381"/>
              <a:gd name="connsiteX42" fmla="*/ 2519341 w 8026751"/>
              <a:gd name="connsiteY42" fmla="*/ 906836 h 1967381"/>
              <a:gd name="connsiteX43" fmla="*/ 2521161 w 8026751"/>
              <a:gd name="connsiteY43" fmla="*/ 1112884 h 1967381"/>
              <a:gd name="connsiteX44" fmla="*/ 3059 w 8026751"/>
              <a:gd name="connsiteY44" fmla="*/ 1138518 h 1967381"/>
              <a:gd name="connsiteX45" fmla="*/ 0 w 8026751"/>
              <a:gd name="connsiteY45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0262 w 8026751"/>
              <a:gd name="connsiteY32" fmla="*/ 1842247 h 1967381"/>
              <a:gd name="connsiteX33" fmla="*/ 4812625 w 8026751"/>
              <a:gd name="connsiteY33" fmla="*/ 1658751 h 1967381"/>
              <a:gd name="connsiteX34" fmla="*/ 4397166 w 8026751"/>
              <a:gd name="connsiteY34" fmla="*/ 1417264 h 1967381"/>
              <a:gd name="connsiteX35" fmla="*/ 4026531 w 8026751"/>
              <a:gd name="connsiteY35" fmla="*/ 1218920 h 1967381"/>
              <a:gd name="connsiteX36" fmla="*/ 3699040 w 8026751"/>
              <a:gd name="connsiteY36" fmla="*/ 988918 h 1967381"/>
              <a:gd name="connsiteX37" fmla="*/ 3448028 w 8026751"/>
              <a:gd name="connsiteY37" fmla="*/ 719137 h 1967381"/>
              <a:gd name="connsiteX38" fmla="*/ 3286103 w 8026751"/>
              <a:gd name="connsiteY38" fmla="*/ 538723 h 1967381"/>
              <a:gd name="connsiteX39" fmla="*/ 3181607 w 8026751"/>
              <a:gd name="connsiteY39" fmla="*/ 737067 h 1967381"/>
              <a:gd name="connsiteX40" fmla="*/ 2855797 w 8026751"/>
              <a:gd name="connsiteY40" fmla="*/ 979114 h 1967381"/>
              <a:gd name="connsiteX41" fmla="*/ 2663197 w 8026751"/>
              <a:gd name="connsiteY41" fmla="*/ 976733 h 1967381"/>
              <a:gd name="connsiteX42" fmla="*/ 2519341 w 8026751"/>
              <a:gd name="connsiteY42" fmla="*/ 906836 h 1967381"/>
              <a:gd name="connsiteX43" fmla="*/ 2521161 w 8026751"/>
              <a:gd name="connsiteY43" fmla="*/ 1112884 h 1967381"/>
              <a:gd name="connsiteX44" fmla="*/ 3059 w 8026751"/>
              <a:gd name="connsiteY44" fmla="*/ 1138518 h 1967381"/>
              <a:gd name="connsiteX45" fmla="*/ 0 w 8026751"/>
              <a:gd name="connsiteY45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0262 w 8026751"/>
              <a:gd name="connsiteY32" fmla="*/ 1842247 h 1967381"/>
              <a:gd name="connsiteX33" fmla="*/ 4812625 w 8026751"/>
              <a:gd name="connsiteY33" fmla="*/ 1658751 h 1967381"/>
              <a:gd name="connsiteX34" fmla="*/ 4397166 w 8026751"/>
              <a:gd name="connsiteY34" fmla="*/ 1417264 h 1967381"/>
              <a:gd name="connsiteX35" fmla="*/ 4026531 w 8026751"/>
              <a:gd name="connsiteY35" fmla="*/ 1218920 h 1967381"/>
              <a:gd name="connsiteX36" fmla="*/ 3699040 w 8026751"/>
              <a:gd name="connsiteY36" fmla="*/ 988918 h 1967381"/>
              <a:gd name="connsiteX37" fmla="*/ 3448028 w 8026751"/>
              <a:gd name="connsiteY37" fmla="*/ 719137 h 1967381"/>
              <a:gd name="connsiteX38" fmla="*/ 3286103 w 8026751"/>
              <a:gd name="connsiteY38" fmla="*/ 538723 h 1967381"/>
              <a:gd name="connsiteX39" fmla="*/ 3181607 w 8026751"/>
              <a:gd name="connsiteY39" fmla="*/ 737067 h 1967381"/>
              <a:gd name="connsiteX40" fmla="*/ 2855797 w 8026751"/>
              <a:gd name="connsiteY40" fmla="*/ 979114 h 1967381"/>
              <a:gd name="connsiteX41" fmla="*/ 2663197 w 8026751"/>
              <a:gd name="connsiteY41" fmla="*/ 976733 h 1967381"/>
              <a:gd name="connsiteX42" fmla="*/ 2519341 w 8026751"/>
              <a:gd name="connsiteY42" fmla="*/ 906836 h 1967381"/>
              <a:gd name="connsiteX43" fmla="*/ 2521161 w 8026751"/>
              <a:gd name="connsiteY43" fmla="*/ 1112884 h 1967381"/>
              <a:gd name="connsiteX44" fmla="*/ 3059 w 8026751"/>
              <a:gd name="connsiteY44" fmla="*/ 1138518 h 1967381"/>
              <a:gd name="connsiteX45" fmla="*/ 0 w 8026751"/>
              <a:gd name="connsiteY45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812625 w 8026751"/>
              <a:gd name="connsiteY33" fmla="*/ 1658751 h 1967381"/>
              <a:gd name="connsiteX34" fmla="*/ 4397166 w 8026751"/>
              <a:gd name="connsiteY34" fmla="*/ 1417264 h 1967381"/>
              <a:gd name="connsiteX35" fmla="*/ 4026531 w 8026751"/>
              <a:gd name="connsiteY35" fmla="*/ 1218920 h 1967381"/>
              <a:gd name="connsiteX36" fmla="*/ 3699040 w 8026751"/>
              <a:gd name="connsiteY36" fmla="*/ 988918 h 1967381"/>
              <a:gd name="connsiteX37" fmla="*/ 3448028 w 8026751"/>
              <a:gd name="connsiteY37" fmla="*/ 719137 h 1967381"/>
              <a:gd name="connsiteX38" fmla="*/ 3286103 w 8026751"/>
              <a:gd name="connsiteY38" fmla="*/ 538723 h 1967381"/>
              <a:gd name="connsiteX39" fmla="*/ 3181607 w 8026751"/>
              <a:gd name="connsiteY39" fmla="*/ 737067 h 1967381"/>
              <a:gd name="connsiteX40" fmla="*/ 2855797 w 8026751"/>
              <a:gd name="connsiteY40" fmla="*/ 979114 h 1967381"/>
              <a:gd name="connsiteX41" fmla="*/ 2663197 w 8026751"/>
              <a:gd name="connsiteY41" fmla="*/ 976733 h 1967381"/>
              <a:gd name="connsiteX42" fmla="*/ 2519341 w 8026751"/>
              <a:gd name="connsiteY42" fmla="*/ 906836 h 1967381"/>
              <a:gd name="connsiteX43" fmla="*/ 2521161 w 8026751"/>
              <a:gd name="connsiteY43" fmla="*/ 1112884 h 1967381"/>
              <a:gd name="connsiteX44" fmla="*/ 3059 w 8026751"/>
              <a:gd name="connsiteY44" fmla="*/ 1138518 h 1967381"/>
              <a:gd name="connsiteX45" fmla="*/ 0 w 8026751"/>
              <a:gd name="connsiteY45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812625 w 8026751"/>
              <a:gd name="connsiteY33" fmla="*/ 1658751 h 1967381"/>
              <a:gd name="connsiteX34" fmla="*/ 4397166 w 8026751"/>
              <a:gd name="connsiteY34" fmla="*/ 1417264 h 1967381"/>
              <a:gd name="connsiteX35" fmla="*/ 4026531 w 8026751"/>
              <a:gd name="connsiteY35" fmla="*/ 1218920 h 1967381"/>
              <a:gd name="connsiteX36" fmla="*/ 3699040 w 8026751"/>
              <a:gd name="connsiteY36" fmla="*/ 988918 h 1967381"/>
              <a:gd name="connsiteX37" fmla="*/ 3448028 w 8026751"/>
              <a:gd name="connsiteY37" fmla="*/ 719137 h 1967381"/>
              <a:gd name="connsiteX38" fmla="*/ 3286103 w 8026751"/>
              <a:gd name="connsiteY38" fmla="*/ 538723 h 1967381"/>
              <a:gd name="connsiteX39" fmla="*/ 3181607 w 8026751"/>
              <a:gd name="connsiteY39" fmla="*/ 737067 h 1967381"/>
              <a:gd name="connsiteX40" fmla="*/ 2855797 w 8026751"/>
              <a:gd name="connsiteY40" fmla="*/ 979114 h 1967381"/>
              <a:gd name="connsiteX41" fmla="*/ 2663197 w 8026751"/>
              <a:gd name="connsiteY41" fmla="*/ 976733 h 1967381"/>
              <a:gd name="connsiteX42" fmla="*/ 2519341 w 8026751"/>
              <a:gd name="connsiteY42" fmla="*/ 906836 h 1967381"/>
              <a:gd name="connsiteX43" fmla="*/ 2521161 w 8026751"/>
              <a:gd name="connsiteY43" fmla="*/ 1112884 h 1967381"/>
              <a:gd name="connsiteX44" fmla="*/ 3059 w 8026751"/>
              <a:gd name="connsiteY44" fmla="*/ 1138518 h 1967381"/>
              <a:gd name="connsiteX45" fmla="*/ 0 w 8026751"/>
              <a:gd name="connsiteY45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817387 w 8026751"/>
              <a:gd name="connsiteY33" fmla="*/ 1651607 h 1967381"/>
              <a:gd name="connsiteX34" fmla="*/ 4397166 w 8026751"/>
              <a:gd name="connsiteY34" fmla="*/ 1417264 h 1967381"/>
              <a:gd name="connsiteX35" fmla="*/ 4026531 w 8026751"/>
              <a:gd name="connsiteY35" fmla="*/ 1218920 h 1967381"/>
              <a:gd name="connsiteX36" fmla="*/ 3699040 w 8026751"/>
              <a:gd name="connsiteY36" fmla="*/ 988918 h 1967381"/>
              <a:gd name="connsiteX37" fmla="*/ 3448028 w 8026751"/>
              <a:gd name="connsiteY37" fmla="*/ 719137 h 1967381"/>
              <a:gd name="connsiteX38" fmla="*/ 3286103 w 8026751"/>
              <a:gd name="connsiteY38" fmla="*/ 538723 h 1967381"/>
              <a:gd name="connsiteX39" fmla="*/ 3181607 w 8026751"/>
              <a:gd name="connsiteY39" fmla="*/ 737067 h 1967381"/>
              <a:gd name="connsiteX40" fmla="*/ 2855797 w 8026751"/>
              <a:gd name="connsiteY40" fmla="*/ 979114 h 1967381"/>
              <a:gd name="connsiteX41" fmla="*/ 2663197 w 8026751"/>
              <a:gd name="connsiteY41" fmla="*/ 976733 h 1967381"/>
              <a:gd name="connsiteX42" fmla="*/ 2519341 w 8026751"/>
              <a:gd name="connsiteY42" fmla="*/ 906836 h 1967381"/>
              <a:gd name="connsiteX43" fmla="*/ 2521161 w 8026751"/>
              <a:gd name="connsiteY43" fmla="*/ 1112884 h 1967381"/>
              <a:gd name="connsiteX44" fmla="*/ 3059 w 8026751"/>
              <a:gd name="connsiteY44" fmla="*/ 1138518 h 1967381"/>
              <a:gd name="connsiteX45" fmla="*/ 0 w 8026751"/>
              <a:gd name="connsiteY45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6531 w 8026751"/>
              <a:gd name="connsiteY34" fmla="*/ 1218920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6103 w 8026751"/>
              <a:gd name="connsiteY37" fmla="*/ 538723 h 1967381"/>
              <a:gd name="connsiteX38" fmla="*/ 3181607 w 8026751"/>
              <a:gd name="connsiteY38" fmla="*/ 737067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6531 w 8026751"/>
              <a:gd name="connsiteY34" fmla="*/ 1218920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6103 w 8026751"/>
              <a:gd name="connsiteY37" fmla="*/ 538723 h 1967381"/>
              <a:gd name="connsiteX38" fmla="*/ 3181607 w 8026751"/>
              <a:gd name="connsiteY38" fmla="*/ 737067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6531 w 8026751"/>
              <a:gd name="connsiteY34" fmla="*/ 1218920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6103 w 8026751"/>
              <a:gd name="connsiteY37" fmla="*/ 538723 h 1967381"/>
              <a:gd name="connsiteX38" fmla="*/ 3181607 w 8026751"/>
              <a:gd name="connsiteY38" fmla="*/ 737067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6531 w 8026751"/>
              <a:gd name="connsiteY34" fmla="*/ 1218920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6103 w 8026751"/>
              <a:gd name="connsiteY37" fmla="*/ 538723 h 1967381"/>
              <a:gd name="connsiteX38" fmla="*/ 3181607 w 8026751"/>
              <a:gd name="connsiteY38" fmla="*/ 737067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6531 w 8026751"/>
              <a:gd name="connsiteY34" fmla="*/ 1207014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6103 w 8026751"/>
              <a:gd name="connsiteY37" fmla="*/ 538723 h 1967381"/>
              <a:gd name="connsiteX38" fmla="*/ 3181607 w 8026751"/>
              <a:gd name="connsiteY38" fmla="*/ 737067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4150 w 8026751"/>
              <a:gd name="connsiteY34" fmla="*/ 1218921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6103 w 8026751"/>
              <a:gd name="connsiteY37" fmla="*/ 538723 h 1967381"/>
              <a:gd name="connsiteX38" fmla="*/ 3181607 w 8026751"/>
              <a:gd name="connsiteY38" fmla="*/ 737067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4150 w 8026751"/>
              <a:gd name="connsiteY34" fmla="*/ 1218921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6103 w 8026751"/>
              <a:gd name="connsiteY37" fmla="*/ 538723 h 1967381"/>
              <a:gd name="connsiteX38" fmla="*/ 3181607 w 8026751"/>
              <a:gd name="connsiteY38" fmla="*/ 737067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4150 w 8026751"/>
              <a:gd name="connsiteY34" fmla="*/ 1218921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6103 w 8026751"/>
              <a:gd name="connsiteY37" fmla="*/ 538723 h 1967381"/>
              <a:gd name="connsiteX38" fmla="*/ 3181607 w 8026751"/>
              <a:gd name="connsiteY38" fmla="*/ 737067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4150 w 8026751"/>
              <a:gd name="connsiteY34" fmla="*/ 1218921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1340 w 8026751"/>
              <a:gd name="connsiteY37" fmla="*/ 531579 h 1967381"/>
              <a:gd name="connsiteX38" fmla="*/ 3181607 w 8026751"/>
              <a:gd name="connsiteY38" fmla="*/ 737067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4150 w 8026751"/>
              <a:gd name="connsiteY34" fmla="*/ 1218921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1340 w 8026751"/>
              <a:gd name="connsiteY37" fmla="*/ 531579 h 1967381"/>
              <a:gd name="connsiteX38" fmla="*/ 3181607 w 8026751"/>
              <a:gd name="connsiteY38" fmla="*/ 737067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4150 w 8026751"/>
              <a:gd name="connsiteY34" fmla="*/ 1218921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1340 w 8026751"/>
              <a:gd name="connsiteY37" fmla="*/ 531579 h 1967381"/>
              <a:gd name="connsiteX38" fmla="*/ 3181607 w 8026751"/>
              <a:gd name="connsiteY38" fmla="*/ 729923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  <a:gd name="connsiteX0" fmla="*/ 0 w 8026751"/>
              <a:gd name="connsiteY0" fmla="*/ 990116 h 1967381"/>
              <a:gd name="connsiteX1" fmla="*/ 1853711 w 8026751"/>
              <a:gd name="connsiteY1" fmla="*/ 982476 h 1967381"/>
              <a:gd name="connsiteX2" fmla="*/ 1992104 w 8026751"/>
              <a:gd name="connsiteY2" fmla="*/ 876580 h 1967381"/>
              <a:gd name="connsiteX3" fmla="*/ 2031604 w 8026751"/>
              <a:gd name="connsiteY3" fmla="*/ 738187 h 1967381"/>
              <a:gd name="connsiteX4" fmla="*/ 2185965 w 8026751"/>
              <a:gd name="connsiteY4" fmla="*/ 743510 h 1967381"/>
              <a:gd name="connsiteX5" fmla="*/ 2095192 w 8026751"/>
              <a:gd name="connsiteY5" fmla="*/ 954665 h 1967381"/>
              <a:gd name="connsiteX6" fmla="*/ 2304747 w 8026751"/>
              <a:gd name="connsiteY6" fmla="*/ 959223 h 1967381"/>
              <a:gd name="connsiteX7" fmla="*/ 2363298 w 8026751"/>
              <a:gd name="connsiteY7" fmla="*/ 872658 h 1967381"/>
              <a:gd name="connsiteX8" fmla="*/ 2408823 w 8026751"/>
              <a:gd name="connsiteY8" fmla="*/ 589019 h 1967381"/>
              <a:gd name="connsiteX9" fmla="*/ 2452945 w 8026751"/>
              <a:gd name="connsiteY9" fmla="*/ 406493 h 1967381"/>
              <a:gd name="connsiteX10" fmla="*/ 2587416 w 8026751"/>
              <a:gd name="connsiteY10" fmla="*/ 307881 h 1967381"/>
              <a:gd name="connsiteX11" fmla="*/ 2766710 w 8026751"/>
              <a:gd name="connsiteY11" fmla="*/ 284629 h 1967381"/>
              <a:gd name="connsiteX12" fmla="*/ 3178807 w 8026751"/>
              <a:gd name="connsiteY12" fmla="*/ 343040 h 1967381"/>
              <a:gd name="connsiteX13" fmla="*/ 3665422 w 8026751"/>
              <a:gd name="connsiteY13" fmla="*/ 485215 h 1967381"/>
              <a:gd name="connsiteX14" fmla="*/ 3829308 w 8026751"/>
              <a:gd name="connsiteY14" fmla="*/ 244428 h 1967381"/>
              <a:gd name="connsiteX15" fmla="*/ 4201063 w 8026751"/>
              <a:gd name="connsiteY15" fmla="*/ 65695 h 1967381"/>
              <a:gd name="connsiteX16" fmla="*/ 4765840 w 8026751"/>
              <a:gd name="connsiteY16" fmla="*/ 0 h 1967381"/>
              <a:gd name="connsiteX17" fmla="*/ 6422349 w 8026751"/>
              <a:gd name="connsiteY17" fmla="*/ 33618 h 1967381"/>
              <a:gd name="connsiteX18" fmla="*/ 7011779 w 8026751"/>
              <a:gd name="connsiteY18" fmla="*/ 231262 h 1967381"/>
              <a:gd name="connsiteX19" fmla="*/ 7362624 w 8026751"/>
              <a:gd name="connsiteY19" fmla="*/ 524302 h 1967381"/>
              <a:gd name="connsiteX20" fmla="*/ 7510860 w 8026751"/>
              <a:gd name="connsiteY20" fmla="*/ 775587 h 1967381"/>
              <a:gd name="connsiteX21" fmla="*/ 7512121 w 8026751"/>
              <a:gd name="connsiteY21" fmla="*/ 959084 h 1967381"/>
              <a:gd name="connsiteX22" fmla="*/ 7777981 w 8026751"/>
              <a:gd name="connsiteY22" fmla="*/ 630611 h 1967381"/>
              <a:gd name="connsiteX23" fmla="*/ 7893123 w 8026751"/>
              <a:gd name="connsiteY23" fmla="*/ 490257 h 1967381"/>
              <a:gd name="connsiteX24" fmla="*/ 8026751 w 8026751"/>
              <a:gd name="connsiteY24" fmla="*/ 588869 h 1967381"/>
              <a:gd name="connsiteX25" fmla="*/ 7622078 w 8026751"/>
              <a:gd name="connsiteY25" fmla="*/ 1071142 h 1967381"/>
              <a:gd name="connsiteX26" fmla="*/ 7323303 w 8026751"/>
              <a:gd name="connsiteY26" fmla="*/ 1377763 h 1967381"/>
              <a:gd name="connsiteX27" fmla="*/ 7171603 w 8026751"/>
              <a:gd name="connsiteY27" fmla="*/ 1604122 h 1967381"/>
              <a:gd name="connsiteX28" fmla="*/ 6864421 w 8026751"/>
              <a:gd name="connsiteY28" fmla="*/ 1790700 h 1967381"/>
              <a:gd name="connsiteX29" fmla="*/ 6419688 w 8026751"/>
              <a:gd name="connsiteY29" fmla="*/ 1927693 h 1967381"/>
              <a:gd name="connsiteX30" fmla="*/ 5906738 w 8026751"/>
              <a:gd name="connsiteY30" fmla="*/ 1958649 h 1967381"/>
              <a:gd name="connsiteX31" fmla="*/ 5543387 w 8026751"/>
              <a:gd name="connsiteY31" fmla="*/ 1928812 h 1967381"/>
              <a:gd name="connsiteX32" fmla="*/ 5199787 w 8026751"/>
              <a:gd name="connsiteY32" fmla="*/ 1832722 h 1967381"/>
              <a:gd name="connsiteX33" fmla="*/ 4397166 w 8026751"/>
              <a:gd name="connsiteY33" fmla="*/ 1417264 h 1967381"/>
              <a:gd name="connsiteX34" fmla="*/ 4024150 w 8026751"/>
              <a:gd name="connsiteY34" fmla="*/ 1218921 h 1967381"/>
              <a:gd name="connsiteX35" fmla="*/ 3699040 w 8026751"/>
              <a:gd name="connsiteY35" fmla="*/ 988918 h 1967381"/>
              <a:gd name="connsiteX36" fmla="*/ 3448028 w 8026751"/>
              <a:gd name="connsiteY36" fmla="*/ 719137 h 1967381"/>
              <a:gd name="connsiteX37" fmla="*/ 3281340 w 8026751"/>
              <a:gd name="connsiteY37" fmla="*/ 531579 h 1967381"/>
              <a:gd name="connsiteX38" fmla="*/ 3181607 w 8026751"/>
              <a:gd name="connsiteY38" fmla="*/ 729923 h 1967381"/>
              <a:gd name="connsiteX39" fmla="*/ 2855797 w 8026751"/>
              <a:gd name="connsiteY39" fmla="*/ 979114 h 1967381"/>
              <a:gd name="connsiteX40" fmla="*/ 2663197 w 8026751"/>
              <a:gd name="connsiteY40" fmla="*/ 976733 h 1967381"/>
              <a:gd name="connsiteX41" fmla="*/ 2519341 w 8026751"/>
              <a:gd name="connsiteY41" fmla="*/ 906836 h 1967381"/>
              <a:gd name="connsiteX42" fmla="*/ 2521161 w 8026751"/>
              <a:gd name="connsiteY42" fmla="*/ 1112884 h 1967381"/>
              <a:gd name="connsiteX43" fmla="*/ 3059 w 8026751"/>
              <a:gd name="connsiteY43" fmla="*/ 1138518 h 1967381"/>
              <a:gd name="connsiteX44" fmla="*/ 0 w 8026751"/>
              <a:gd name="connsiteY44" fmla="*/ 990116 h 196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8026751" h="1967381">
                <a:moveTo>
                  <a:pt x="0" y="990116"/>
                </a:moveTo>
                <a:lnTo>
                  <a:pt x="1853711" y="982476"/>
                </a:lnTo>
                <a:cubicBezTo>
                  <a:pt x="1934643" y="963598"/>
                  <a:pt x="1946419" y="946854"/>
                  <a:pt x="1992104" y="876580"/>
                </a:cubicBezTo>
                <a:cubicBezTo>
                  <a:pt x="2012167" y="839627"/>
                  <a:pt x="2018437" y="784318"/>
                  <a:pt x="2031604" y="738187"/>
                </a:cubicBezTo>
                <a:lnTo>
                  <a:pt x="2185965" y="743510"/>
                </a:lnTo>
                <a:cubicBezTo>
                  <a:pt x="2155707" y="813895"/>
                  <a:pt x="2146038" y="884430"/>
                  <a:pt x="2095192" y="954665"/>
                </a:cubicBezTo>
                <a:lnTo>
                  <a:pt x="2304747" y="959223"/>
                </a:lnTo>
                <a:cubicBezTo>
                  <a:pt x="2342693" y="933072"/>
                  <a:pt x="2353281" y="917438"/>
                  <a:pt x="2363298" y="872658"/>
                </a:cubicBezTo>
                <a:cubicBezTo>
                  <a:pt x="2369940" y="779980"/>
                  <a:pt x="2365867" y="699334"/>
                  <a:pt x="2408823" y="589019"/>
                </a:cubicBezTo>
                <a:cubicBezTo>
                  <a:pt x="2419561" y="499841"/>
                  <a:pt x="2420180" y="443010"/>
                  <a:pt x="2452945" y="406493"/>
                </a:cubicBezTo>
                <a:cubicBezTo>
                  <a:pt x="2490104" y="361071"/>
                  <a:pt x="2518780" y="335989"/>
                  <a:pt x="2587416" y="307881"/>
                </a:cubicBezTo>
                <a:cubicBezTo>
                  <a:pt x="2647181" y="288223"/>
                  <a:pt x="2687895" y="292380"/>
                  <a:pt x="2766710" y="284629"/>
                </a:cubicBezTo>
                <a:lnTo>
                  <a:pt x="3178807" y="343040"/>
                </a:lnTo>
                <a:lnTo>
                  <a:pt x="3665422" y="485215"/>
                </a:lnTo>
                <a:cubicBezTo>
                  <a:pt x="3716082" y="379552"/>
                  <a:pt x="3735786" y="328659"/>
                  <a:pt x="3829308" y="244428"/>
                </a:cubicBezTo>
                <a:cubicBezTo>
                  <a:pt x="3952433" y="160244"/>
                  <a:pt x="4066032" y="114160"/>
                  <a:pt x="4201063" y="65695"/>
                </a:cubicBezTo>
                <a:cubicBezTo>
                  <a:pt x="4389322" y="24747"/>
                  <a:pt x="4527575" y="2848"/>
                  <a:pt x="4765840" y="0"/>
                </a:cubicBezTo>
                <a:lnTo>
                  <a:pt x="6422349" y="33618"/>
                </a:lnTo>
                <a:cubicBezTo>
                  <a:pt x="6679945" y="68542"/>
                  <a:pt x="6818478" y="141569"/>
                  <a:pt x="7011779" y="231262"/>
                </a:cubicBezTo>
                <a:cubicBezTo>
                  <a:pt x="7153333" y="317829"/>
                  <a:pt x="7242500" y="394872"/>
                  <a:pt x="7362624" y="524302"/>
                </a:cubicBezTo>
                <a:cubicBezTo>
                  <a:pt x="7442992" y="613620"/>
                  <a:pt x="7478117" y="679126"/>
                  <a:pt x="7510860" y="775587"/>
                </a:cubicBezTo>
                <a:cubicBezTo>
                  <a:pt x="7520806" y="844690"/>
                  <a:pt x="7530751" y="878075"/>
                  <a:pt x="7512121" y="959084"/>
                </a:cubicBezTo>
                <a:lnTo>
                  <a:pt x="7777981" y="630611"/>
                </a:lnTo>
                <a:lnTo>
                  <a:pt x="7893123" y="490257"/>
                </a:lnTo>
                <a:lnTo>
                  <a:pt x="8026751" y="588869"/>
                </a:lnTo>
                <a:lnTo>
                  <a:pt x="7622078" y="1071142"/>
                </a:lnTo>
                <a:lnTo>
                  <a:pt x="7323303" y="1377763"/>
                </a:lnTo>
                <a:cubicBezTo>
                  <a:pt x="7272736" y="1453216"/>
                  <a:pt x="7236457" y="1533431"/>
                  <a:pt x="7171603" y="1604122"/>
                </a:cubicBezTo>
                <a:cubicBezTo>
                  <a:pt x="7083497" y="1685364"/>
                  <a:pt x="6971577" y="1742795"/>
                  <a:pt x="6864421" y="1790700"/>
                </a:cubicBezTo>
                <a:cubicBezTo>
                  <a:pt x="6716177" y="1836364"/>
                  <a:pt x="6584601" y="1901079"/>
                  <a:pt x="6419688" y="1927693"/>
                </a:cubicBezTo>
                <a:cubicBezTo>
                  <a:pt x="6240768" y="1967381"/>
                  <a:pt x="6083277" y="1957061"/>
                  <a:pt x="5906738" y="1958649"/>
                </a:cubicBezTo>
                <a:cubicBezTo>
                  <a:pt x="5785621" y="1948703"/>
                  <a:pt x="5664504" y="1948283"/>
                  <a:pt x="5543387" y="1928812"/>
                </a:cubicBezTo>
                <a:cubicBezTo>
                  <a:pt x="5418536" y="1904719"/>
                  <a:pt x="5317495" y="1875865"/>
                  <a:pt x="5199787" y="1832722"/>
                </a:cubicBezTo>
                <a:cubicBezTo>
                  <a:pt x="4915578" y="1701380"/>
                  <a:pt x="4659943" y="1572418"/>
                  <a:pt x="4397166" y="1417264"/>
                </a:cubicBezTo>
                <a:lnTo>
                  <a:pt x="4024150" y="1218921"/>
                </a:lnTo>
                <a:cubicBezTo>
                  <a:pt x="3905461" y="1154161"/>
                  <a:pt x="3822491" y="1091779"/>
                  <a:pt x="3699040" y="988918"/>
                </a:cubicBezTo>
                <a:lnTo>
                  <a:pt x="3448028" y="719137"/>
                </a:lnTo>
                <a:lnTo>
                  <a:pt x="3281340" y="531579"/>
                </a:lnTo>
                <a:cubicBezTo>
                  <a:pt x="3272702" y="602456"/>
                  <a:pt x="3252158" y="656664"/>
                  <a:pt x="3181607" y="729923"/>
                </a:cubicBezTo>
                <a:lnTo>
                  <a:pt x="2855797" y="979114"/>
                </a:lnTo>
                <a:cubicBezTo>
                  <a:pt x="2776515" y="994989"/>
                  <a:pt x="2735335" y="987051"/>
                  <a:pt x="2663197" y="976733"/>
                </a:cubicBezTo>
                <a:cubicBezTo>
                  <a:pt x="2598576" y="962959"/>
                  <a:pt x="2567293" y="930135"/>
                  <a:pt x="2519341" y="906836"/>
                </a:cubicBezTo>
                <a:cubicBezTo>
                  <a:pt x="2519948" y="975519"/>
                  <a:pt x="2520554" y="1044201"/>
                  <a:pt x="2521161" y="1112884"/>
                </a:cubicBezTo>
                <a:lnTo>
                  <a:pt x="3059" y="1138518"/>
                </a:lnTo>
                <a:cubicBezTo>
                  <a:pt x="2039" y="1095401"/>
                  <a:pt x="1020" y="1033233"/>
                  <a:pt x="0" y="99011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47" name="フリーフォーム 46"/>
          <p:cNvSpPr/>
          <p:nvPr/>
        </p:nvSpPr>
        <p:spPr>
          <a:xfrm>
            <a:off x="5752811" y="4014218"/>
            <a:ext cx="3516918" cy="1641942"/>
          </a:xfrm>
          <a:custGeom>
            <a:avLst/>
            <a:gdLst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1084730 w 3478306"/>
              <a:gd name="connsiteY15" fmla="*/ 1281953 h 1541929"/>
              <a:gd name="connsiteX16" fmla="*/ 959224 w 3478306"/>
              <a:gd name="connsiteY16" fmla="*/ 1174376 h 1541929"/>
              <a:gd name="connsiteX17" fmla="*/ 923365 w 3478306"/>
              <a:gd name="connsiteY17" fmla="*/ 1147482 h 1541929"/>
              <a:gd name="connsiteX18" fmla="*/ 860612 w 3478306"/>
              <a:gd name="connsiteY18" fmla="*/ 1111624 h 1541929"/>
              <a:gd name="connsiteX19" fmla="*/ 833718 w 3478306"/>
              <a:gd name="connsiteY19" fmla="*/ 1093694 h 1541929"/>
              <a:gd name="connsiteX20" fmla="*/ 788894 w 3478306"/>
              <a:gd name="connsiteY20" fmla="*/ 1075765 h 1541929"/>
              <a:gd name="connsiteX21" fmla="*/ 762000 w 3478306"/>
              <a:gd name="connsiteY21" fmla="*/ 1066800 h 1541929"/>
              <a:gd name="connsiteX22" fmla="*/ 699247 w 3478306"/>
              <a:gd name="connsiteY22" fmla="*/ 1030941 h 1541929"/>
              <a:gd name="connsiteX23" fmla="*/ 502024 w 3478306"/>
              <a:gd name="connsiteY23" fmla="*/ 1013012 h 1541929"/>
              <a:gd name="connsiteX24" fmla="*/ 493059 w 3478306"/>
              <a:gd name="connsiteY24" fmla="*/ 986118 h 1541929"/>
              <a:gd name="connsiteX25" fmla="*/ 484094 w 3478306"/>
              <a:gd name="connsiteY25" fmla="*/ 887506 h 1541929"/>
              <a:gd name="connsiteX26" fmla="*/ 197224 w 3478306"/>
              <a:gd name="connsiteY26" fmla="*/ 735106 h 1541929"/>
              <a:gd name="connsiteX27" fmla="*/ 0 w 3478306"/>
              <a:gd name="connsiteY27" fmla="*/ 519953 h 1541929"/>
              <a:gd name="connsiteX28" fmla="*/ 224118 w 3478306"/>
              <a:gd name="connsiteY28" fmla="*/ 582706 h 1541929"/>
              <a:gd name="connsiteX29" fmla="*/ 833718 w 3478306"/>
              <a:gd name="connsiteY29" fmla="*/ 573741 h 1541929"/>
              <a:gd name="connsiteX30" fmla="*/ 815788 w 3478306"/>
              <a:gd name="connsiteY30" fmla="*/ 340659 h 1541929"/>
              <a:gd name="connsiteX31" fmla="*/ 224118 w 3478306"/>
              <a:gd name="connsiteY31" fmla="*/ 367553 h 1541929"/>
              <a:gd name="connsiteX32" fmla="*/ 17930 w 3478306"/>
              <a:gd name="connsiteY32" fmla="*/ 322729 h 1541929"/>
              <a:gd name="connsiteX33" fmla="*/ 71718 w 3478306"/>
              <a:gd name="connsiteY33" fmla="*/ 206188 h 1541929"/>
              <a:gd name="connsiteX34" fmla="*/ 233083 w 3478306"/>
              <a:gd name="connsiteY34" fmla="*/ 134471 h 1541929"/>
              <a:gd name="connsiteX35" fmla="*/ 403412 w 3478306"/>
              <a:gd name="connsiteY35" fmla="*/ 8965 h 1541929"/>
              <a:gd name="connsiteX36" fmla="*/ 340659 w 3478306"/>
              <a:gd name="connsiteY36" fmla="*/ 152400 h 1541929"/>
              <a:gd name="connsiteX37" fmla="*/ 313765 w 3478306"/>
              <a:gd name="connsiteY37" fmla="*/ 286871 h 1541929"/>
              <a:gd name="connsiteX38" fmla="*/ 537883 w 3478306"/>
              <a:gd name="connsiteY38" fmla="*/ 259976 h 1541929"/>
              <a:gd name="connsiteX39" fmla="*/ 537883 w 3478306"/>
              <a:gd name="connsiteY39" fmla="*/ 170329 h 1541929"/>
              <a:gd name="connsiteX40" fmla="*/ 726141 w 3478306"/>
              <a:gd name="connsiteY40" fmla="*/ 89647 h 1541929"/>
              <a:gd name="connsiteX41" fmla="*/ 932330 w 3478306"/>
              <a:gd name="connsiteY41" fmla="*/ 44824 h 1541929"/>
              <a:gd name="connsiteX42" fmla="*/ 1281953 w 3478306"/>
              <a:gd name="connsiteY42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1084730 w 3478306"/>
              <a:gd name="connsiteY15" fmla="*/ 1281953 h 1541929"/>
              <a:gd name="connsiteX16" fmla="*/ 923365 w 3478306"/>
              <a:gd name="connsiteY16" fmla="*/ 1147482 h 1541929"/>
              <a:gd name="connsiteX17" fmla="*/ 860612 w 3478306"/>
              <a:gd name="connsiteY17" fmla="*/ 1111624 h 1541929"/>
              <a:gd name="connsiteX18" fmla="*/ 833718 w 3478306"/>
              <a:gd name="connsiteY18" fmla="*/ 1093694 h 1541929"/>
              <a:gd name="connsiteX19" fmla="*/ 788894 w 3478306"/>
              <a:gd name="connsiteY19" fmla="*/ 1075765 h 1541929"/>
              <a:gd name="connsiteX20" fmla="*/ 762000 w 3478306"/>
              <a:gd name="connsiteY20" fmla="*/ 1066800 h 1541929"/>
              <a:gd name="connsiteX21" fmla="*/ 699247 w 3478306"/>
              <a:gd name="connsiteY21" fmla="*/ 1030941 h 1541929"/>
              <a:gd name="connsiteX22" fmla="*/ 502024 w 3478306"/>
              <a:gd name="connsiteY22" fmla="*/ 1013012 h 1541929"/>
              <a:gd name="connsiteX23" fmla="*/ 493059 w 3478306"/>
              <a:gd name="connsiteY23" fmla="*/ 986118 h 1541929"/>
              <a:gd name="connsiteX24" fmla="*/ 484094 w 3478306"/>
              <a:gd name="connsiteY24" fmla="*/ 887506 h 1541929"/>
              <a:gd name="connsiteX25" fmla="*/ 197224 w 3478306"/>
              <a:gd name="connsiteY25" fmla="*/ 735106 h 1541929"/>
              <a:gd name="connsiteX26" fmla="*/ 0 w 3478306"/>
              <a:gd name="connsiteY26" fmla="*/ 519953 h 1541929"/>
              <a:gd name="connsiteX27" fmla="*/ 224118 w 3478306"/>
              <a:gd name="connsiteY27" fmla="*/ 582706 h 1541929"/>
              <a:gd name="connsiteX28" fmla="*/ 833718 w 3478306"/>
              <a:gd name="connsiteY28" fmla="*/ 573741 h 1541929"/>
              <a:gd name="connsiteX29" fmla="*/ 815788 w 3478306"/>
              <a:gd name="connsiteY29" fmla="*/ 340659 h 1541929"/>
              <a:gd name="connsiteX30" fmla="*/ 224118 w 3478306"/>
              <a:gd name="connsiteY30" fmla="*/ 367553 h 1541929"/>
              <a:gd name="connsiteX31" fmla="*/ 17930 w 3478306"/>
              <a:gd name="connsiteY31" fmla="*/ 322729 h 1541929"/>
              <a:gd name="connsiteX32" fmla="*/ 71718 w 3478306"/>
              <a:gd name="connsiteY32" fmla="*/ 206188 h 1541929"/>
              <a:gd name="connsiteX33" fmla="*/ 233083 w 3478306"/>
              <a:gd name="connsiteY33" fmla="*/ 134471 h 1541929"/>
              <a:gd name="connsiteX34" fmla="*/ 403412 w 3478306"/>
              <a:gd name="connsiteY34" fmla="*/ 8965 h 1541929"/>
              <a:gd name="connsiteX35" fmla="*/ 340659 w 3478306"/>
              <a:gd name="connsiteY35" fmla="*/ 152400 h 1541929"/>
              <a:gd name="connsiteX36" fmla="*/ 313765 w 3478306"/>
              <a:gd name="connsiteY36" fmla="*/ 286871 h 1541929"/>
              <a:gd name="connsiteX37" fmla="*/ 537883 w 3478306"/>
              <a:gd name="connsiteY37" fmla="*/ 259976 h 1541929"/>
              <a:gd name="connsiteX38" fmla="*/ 537883 w 3478306"/>
              <a:gd name="connsiteY38" fmla="*/ 170329 h 1541929"/>
              <a:gd name="connsiteX39" fmla="*/ 726141 w 3478306"/>
              <a:gd name="connsiteY39" fmla="*/ 89647 h 1541929"/>
              <a:gd name="connsiteX40" fmla="*/ 932330 w 3478306"/>
              <a:gd name="connsiteY40" fmla="*/ 44824 h 1541929"/>
              <a:gd name="connsiteX41" fmla="*/ 1281953 w 3478306"/>
              <a:gd name="connsiteY41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1084730 w 3478306"/>
              <a:gd name="connsiteY15" fmla="*/ 1281953 h 1541929"/>
              <a:gd name="connsiteX16" fmla="*/ 860612 w 3478306"/>
              <a:gd name="connsiteY16" fmla="*/ 1111624 h 1541929"/>
              <a:gd name="connsiteX17" fmla="*/ 833718 w 3478306"/>
              <a:gd name="connsiteY17" fmla="*/ 1093694 h 1541929"/>
              <a:gd name="connsiteX18" fmla="*/ 788894 w 3478306"/>
              <a:gd name="connsiteY18" fmla="*/ 1075765 h 1541929"/>
              <a:gd name="connsiteX19" fmla="*/ 762000 w 3478306"/>
              <a:gd name="connsiteY19" fmla="*/ 1066800 h 1541929"/>
              <a:gd name="connsiteX20" fmla="*/ 699247 w 3478306"/>
              <a:gd name="connsiteY20" fmla="*/ 1030941 h 1541929"/>
              <a:gd name="connsiteX21" fmla="*/ 502024 w 3478306"/>
              <a:gd name="connsiteY21" fmla="*/ 1013012 h 1541929"/>
              <a:gd name="connsiteX22" fmla="*/ 493059 w 3478306"/>
              <a:gd name="connsiteY22" fmla="*/ 986118 h 1541929"/>
              <a:gd name="connsiteX23" fmla="*/ 484094 w 3478306"/>
              <a:gd name="connsiteY23" fmla="*/ 887506 h 1541929"/>
              <a:gd name="connsiteX24" fmla="*/ 197224 w 3478306"/>
              <a:gd name="connsiteY24" fmla="*/ 735106 h 1541929"/>
              <a:gd name="connsiteX25" fmla="*/ 0 w 3478306"/>
              <a:gd name="connsiteY25" fmla="*/ 519953 h 1541929"/>
              <a:gd name="connsiteX26" fmla="*/ 224118 w 3478306"/>
              <a:gd name="connsiteY26" fmla="*/ 582706 h 1541929"/>
              <a:gd name="connsiteX27" fmla="*/ 833718 w 3478306"/>
              <a:gd name="connsiteY27" fmla="*/ 573741 h 1541929"/>
              <a:gd name="connsiteX28" fmla="*/ 815788 w 3478306"/>
              <a:gd name="connsiteY28" fmla="*/ 340659 h 1541929"/>
              <a:gd name="connsiteX29" fmla="*/ 224118 w 3478306"/>
              <a:gd name="connsiteY29" fmla="*/ 367553 h 1541929"/>
              <a:gd name="connsiteX30" fmla="*/ 17930 w 3478306"/>
              <a:gd name="connsiteY30" fmla="*/ 322729 h 1541929"/>
              <a:gd name="connsiteX31" fmla="*/ 71718 w 3478306"/>
              <a:gd name="connsiteY31" fmla="*/ 206188 h 1541929"/>
              <a:gd name="connsiteX32" fmla="*/ 233083 w 3478306"/>
              <a:gd name="connsiteY32" fmla="*/ 134471 h 1541929"/>
              <a:gd name="connsiteX33" fmla="*/ 403412 w 3478306"/>
              <a:gd name="connsiteY33" fmla="*/ 8965 h 1541929"/>
              <a:gd name="connsiteX34" fmla="*/ 340659 w 3478306"/>
              <a:gd name="connsiteY34" fmla="*/ 152400 h 1541929"/>
              <a:gd name="connsiteX35" fmla="*/ 313765 w 3478306"/>
              <a:gd name="connsiteY35" fmla="*/ 286871 h 1541929"/>
              <a:gd name="connsiteX36" fmla="*/ 537883 w 3478306"/>
              <a:gd name="connsiteY36" fmla="*/ 259976 h 1541929"/>
              <a:gd name="connsiteX37" fmla="*/ 537883 w 3478306"/>
              <a:gd name="connsiteY37" fmla="*/ 170329 h 1541929"/>
              <a:gd name="connsiteX38" fmla="*/ 726141 w 3478306"/>
              <a:gd name="connsiteY38" fmla="*/ 89647 h 1541929"/>
              <a:gd name="connsiteX39" fmla="*/ 932330 w 3478306"/>
              <a:gd name="connsiteY39" fmla="*/ 44824 h 1541929"/>
              <a:gd name="connsiteX40" fmla="*/ 1281953 w 3478306"/>
              <a:gd name="connsiteY40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1084730 w 3478306"/>
              <a:gd name="connsiteY15" fmla="*/ 1281953 h 1541929"/>
              <a:gd name="connsiteX16" fmla="*/ 860612 w 3478306"/>
              <a:gd name="connsiteY16" fmla="*/ 1111624 h 1541929"/>
              <a:gd name="connsiteX17" fmla="*/ 788894 w 3478306"/>
              <a:gd name="connsiteY17" fmla="*/ 1075765 h 1541929"/>
              <a:gd name="connsiteX18" fmla="*/ 762000 w 3478306"/>
              <a:gd name="connsiteY18" fmla="*/ 1066800 h 1541929"/>
              <a:gd name="connsiteX19" fmla="*/ 699247 w 3478306"/>
              <a:gd name="connsiteY19" fmla="*/ 1030941 h 1541929"/>
              <a:gd name="connsiteX20" fmla="*/ 502024 w 3478306"/>
              <a:gd name="connsiteY20" fmla="*/ 1013012 h 1541929"/>
              <a:gd name="connsiteX21" fmla="*/ 493059 w 3478306"/>
              <a:gd name="connsiteY21" fmla="*/ 986118 h 1541929"/>
              <a:gd name="connsiteX22" fmla="*/ 484094 w 3478306"/>
              <a:gd name="connsiteY22" fmla="*/ 887506 h 1541929"/>
              <a:gd name="connsiteX23" fmla="*/ 197224 w 3478306"/>
              <a:gd name="connsiteY23" fmla="*/ 735106 h 1541929"/>
              <a:gd name="connsiteX24" fmla="*/ 0 w 3478306"/>
              <a:gd name="connsiteY24" fmla="*/ 519953 h 1541929"/>
              <a:gd name="connsiteX25" fmla="*/ 224118 w 3478306"/>
              <a:gd name="connsiteY25" fmla="*/ 582706 h 1541929"/>
              <a:gd name="connsiteX26" fmla="*/ 833718 w 3478306"/>
              <a:gd name="connsiteY26" fmla="*/ 573741 h 1541929"/>
              <a:gd name="connsiteX27" fmla="*/ 815788 w 3478306"/>
              <a:gd name="connsiteY27" fmla="*/ 340659 h 1541929"/>
              <a:gd name="connsiteX28" fmla="*/ 224118 w 3478306"/>
              <a:gd name="connsiteY28" fmla="*/ 367553 h 1541929"/>
              <a:gd name="connsiteX29" fmla="*/ 17930 w 3478306"/>
              <a:gd name="connsiteY29" fmla="*/ 322729 h 1541929"/>
              <a:gd name="connsiteX30" fmla="*/ 71718 w 3478306"/>
              <a:gd name="connsiteY30" fmla="*/ 206188 h 1541929"/>
              <a:gd name="connsiteX31" fmla="*/ 233083 w 3478306"/>
              <a:gd name="connsiteY31" fmla="*/ 134471 h 1541929"/>
              <a:gd name="connsiteX32" fmla="*/ 403412 w 3478306"/>
              <a:gd name="connsiteY32" fmla="*/ 8965 h 1541929"/>
              <a:gd name="connsiteX33" fmla="*/ 340659 w 3478306"/>
              <a:gd name="connsiteY33" fmla="*/ 152400 h 1541929"/>
              <a:gd name="connsiteX34" fmla="*/ 313765 w 3478306"/>
              <a:gd name="connsiteY34" fmla="*/ 286871 h 1541929"/>
              <a:gd name="connsiteX35" fmla="*/ 537883 w 3478306"/>
              <a:gd name="connsiteY35" fmla="*/ 259976 h 1541929"/>
              <a:gd name="connsiteX36" fmla="*/ 537883 w 3478306"/>
              <a:gd name="connsiteY36" fmla="*/ 170329 h 1541929"/>
              <a:gd name="connsiteX37" fmla="*/ 726141 w 3478306"/>
              <a:gd name="connsiteY37" fmla="*/ 89647 h 1541929"/>
              <a:gd name="connsiteX38" fmla="*/ 932330 w 3478306"/>
              <a:gd name="connsiteY38" fmla="*/ 44824 h 1541929"/>
              <a:gd name="connsiteX39" fmla="*/ 1281953 w 3478306"/>
              <a:gd name="connsiteY39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1084730 w 3478306"/>
              <a:gd name="connsiteY15" fmla="*/ 1281953 h 1541929"/>
              <a:gd name="connsiteX16" fmla="*/ 788894 w 3478306"/>
              <a:gd name="connsiteY16" fmla="*/ 1075765 h 1541929"/>
              <a:gd name="connsiteX17" fmla="*/ 762000 w 3478306"/>
              <a:gd name="connsiteY17" fmla="*/ 1066800 h 1541929"/>
              <a:gd name="connsiteX18" fmla="*/ 699247 w 3478306"/>
              <a:gd name="connsiteY18" fmla="*/ 1030941 h 1541929"/>
              <a:gd name="connsiteX19" fmla="*/ 502024 w 3478306"/>
              <a:gd name="connsiteY19" fmla="*/ 1013012 h 1541929"/>
              <a:gd name="connsiteX20" fmla="*/ 493059 w 3478306"/>
              <a:gd name="connsiteY20" fmla="*/ 986118 h 1541929"/>
              <a:gd name="connsiteX21" fmla="*/ 484094 w 3478306"/>
              <a:gd name="connsiteY21" fmla="*/ 887506 h 1541929"/>
              <a:gd name="connsiteX22" fmla="*/ 197224 w 3478306"/>
              <a:gd name="connsiteY22" fmla="*/ 735106 h 1541929"/>
              <a:gd name="connsiteX23" fmla="*/ 0 w 3478306"/>
              <a:gd name="connsiteY23" fmla="*/ 519953 h 1541929"/>
              <a:gd name="connsiteX24" fmla="*/ 224118 w 3478306"/>
              <a:gd name="connsiteY24" fmla="*/ 582706 h 1541929"/>
              <a:gd name="connsiteX25" fmla="*/ 833718 w 3478306"/>
              <a:gd name="connsiteY25" fmla="*/ 573741 h 1541929"/>
              <a:gd name="connsiteX26" fmla="*/ 815788 w 3478306"/>
              <a:gd name="connsiteY26" fmla="*/ 340659 h 1541929"/>
              <a:gd name="connsiteX27" fmla="*/ 224118 w 3478306"/>
              <a:gd name="connsiteY27" fmla="*/ 367553 h 1541929"/>
              <a:gd name="connsiteX28" fmla="*/ 17930 w 3478306"/>
              <a:gd name="connsiteY28" fmla="*/ 322729 h 1541929"/>
              <a:gd name="connsiteX29" fmla="*/ 71718 w 3478306"/>
              <a:gd name="connsiteY29" fmla="*/ 206188 h 1541929"/>
              <a:gd name="connsiteX30" fmla="*/ 233083 w 3478306"/>
              <a:gd name="connsiteY30" fmla="*/ 134471 h 1541929"/>
              <a:gd name="connsiteX31" fmla="*/ 403412 w 3478306"/>
              <a:gd name="connsiteY31" fmla="*/ 8965 h 1541929"/>
              <a:gd name="connsiteX32" fmla="*/ 340659 w 3478306"/>
              <a:gd name="connsiteY32" fmla="*/ 152400 h 1541929"/>
              <a:gd name="connsiteX33" fmla="*/ 313765 w 3478306"/>
              <a:gd name="connsiteY33" fmla="*/ 286871 h 1541929"/>
              <a:gd name="connsiteX34" fmla="*/ 537883 w 3478306"/>
              <a:gd name="connsiteY34" fmla="*/ 259976 h 1541929"/>
              <a:gd name="connsiteX35" fmla="*/ 537883 w 3478306"/>
              <a:gd name="connsiteY35" fmla="*/ 170329 h 1541929"/>
              <a:gd name="connsiteX36" fmla="*/ 726141 w 3478306"/>
              <a:gd name="connsiteY36" fmla="*/ 89647 h 1541929"/>
              <a:gd name="connsiteX37" fmla="*/ 932330 w 3478306"/>
              <a:gd name="connsiteY37" fmla="*/ 44824 h 1541929"/>
              <a:gd name="connsiteX38" fmla="*/ 1281953 w 3478306"/>
              <a:gd name="connsiteY38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1084730 w 3478306"/>
              <a:gd name="connsiteY15" fmla="*/ 1281953 h 1541929"/>
              <a:gd name="connsiteX16" fmla="*/ 762000 w 3478306"/>
              <a:gd name="connsiteY16" fmla="*/ 1066800 h 1541929"/>
              <a:gd name="connsiteX17" fmla="*/ 699247 w 3478306"/>
              <a:gd name="connsiteY17" fmla="*/ 1030941 h 1541929"/>
              <a:gd name="connsiteX18" fmla="*/ 502024 w 3478306"/>
              <a:gd name="connsiteY18" fmla="*/ 1013012 h 1541929"/>
              <a:gd name="connsiteX19" fmla="*/ 493059 w 3478306"/>
              <a:gd name="connsiteY19" fmla="*/ 986118 h 1541929"/>
              <a:gd name="connsiteX20" fmla="*/ 484094 w 3478306"/>
              <a:gd name="connsiteY20" fmla="*/ 887506 h 1541929"/>
              <a:gd name="connsiteX21" fmla="*/ 197224 w 3478306"/>
              <a:gd name="connsiteY21" fmla="*/ 735106 h 1541929"/>
              <a:gd name="connsiteX22" fmla="*/ 0 w 3478306"/>
              <a:gd name="connsiteY22" fmla="*/ 519953 h 1541929"/>
              <a:gd name="connsiteX23" fmla="*/ 224118 w 3478306"/>
              <a:gd name="connsiteY23" fmla="*/ 582706 h 1541929"/>
              <a:gd name="connsiteX24" fmla="*/ 833718 w 3478306"/>
              <a:gd name="connsiteY24" fmla="*/ 573741 h 1541929"/>
              <a:gd name="connsiteX25" fmla="*/ 815788 w 3478306"/>
              <a:gd name="connsiteY25" fmla="*/ 340659 h 1541929"/>
              <a:gd name="connsiteX26" fmla="*/ 224118 w 3478306"/>
              <a:gd name="connsiteY26" fmla="*/ 367553 h 1541929"/>
              <a:gd name="connsiteX27" fmla="*/ 17930 w 3478306"/>
              <a:gd name="connsiteY27" fmla="*/ 322729 h 1541929"/>
              <a:gd name="connsiteX28" fmla="*/ 71718 w 3478306"/>
              <a:gd name="connsiteY28" fmla="*/ 206188 h 1541929"/>
              <a:gd name="connsiteX29" fmla="*/ 233083 w 3478306"/>
              <a:gd name="connsiteY29" fmla="*/ 134471 h 1541929"/>
              <a:gd name="connsiteX30" fmla="*/ 403412 w 3478306"/>
              <a:gd name="connsiteY30" fmla="*/ 8965 h 1541929"/>
              <a:gd name="connsiteX31" fmla="*/ 340659 w 3478306"/>
              <a:gd name="connsiteY31" fmla="*/ 152400 h 1541929"/>
              <a:gd name="connsiteX32" fmla="*/ 313765 w 3478306"/>
              <a:gd name="connsiteY32" fmla="*/ 286871 h 1541929"/>
              <a:gd name="connsiteX33" fmla="*/ 537883 w 3478306"/>
              <a:gd name="connsiteY33" fmla="*/ 259976 h 1541929"/>
              <a:gd name="connsiteX34" fmla="*/ 537883 w 3478306"/>
              <a:gd name="connsiteY34" fmla="*/ 170329 h 1541929"/>
              <a:gd name="connsiteX35" fmla="*/ 726141 w 3478306"/>
              <a:gd name="connsiteY35" fmla="*/ 89647 h 1541929"/>
              <a:gd name="connsiteX36" fmla="*/ 932330 w 3478306"/>
              <a:gd name="connsiteY36" fmla="*/ 44824 h 1541929"/>
              <a:gd name="connsiteX37" fmla="*/ 1281953 w 3478306"/>
              <a:gd name="connsiteY37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1084730 w 3478306"/>
              <a:gd name="connsiteY15" fmla="*/ 1281953 h 1541929"/>
              <a:gd name="connsiteX16" fmla="*/ 699247 w 3478306"/>
              <a:gd name="connsiteY16" fmla="*/ 1030941 h 1541929"/>
              <a:gd name="connsiteX17" fmla="*/ 502024 w 3478306"/>
              <a:gd name="connsiteY17" fmla="*/ 1013012 h 1541929"/>
              <a:gd name="connsiteX18" fmla="*/ 493059 w 3478306"/>
              <a:gd name="connsiteY18" fmla="*/ 986118 h 1541929"/>
              <a:gd name="connsiteX19" fmla="*/ 484094 w 3478306"/>
              <a:gd name="connsiteY19" fmla="*/ 887506 h 1541929"/>
              <a:gd name="connsiteX20" fmla="*/ 197224 w 3478306"/>
              <a:gd name="connsiteY20" fmla="*/ 735106 h 1541929"/>
              <a:gd name="connsiteX21" fmla="*/ 0 w 3478306"/>
              <a:gd name="connsiteY21" fmla="*/ 519953 h 1541929"/>
              <a:gd name="connsiteX22" fmla="*/ 224118 w 3478306"/>
              <a:gd name="connsiteY22" fmla="*/ 582706 h 1541929"/>
              <a:gd name="connsiteX23" fmla="*/ 833718 w 3478306"/>
              <a:gd name="connsiteY23" fmla="*/ 573741 h 1541929"/>
              <a:gd name="connsiteX24" fmla="*/ 815788 w 3478306"/>
              <a:gd name="connsiteY24" fmla="*/ 340659 h 1541929"/>
              <a:gd name="connsiteX25" fmla="*/ 224118 w 3478306"/>
              <a:gd name="connsiteY25" fmla="*/ 367553 h 1541929"/>
              <a:gd name="connsiteX26" fmla="*/ 17930 w 3478306"/>
              <a:gd name="connsiteY26" fmla="*/ 322729 h 1541929"/>
              <a:gd name="connsiteX27" fmla="*/ 71718 w 3478306"/>
              <a:gd name="connsiteY27" fmla="*/ 206188 h 1541929"/>
              <a:gd name="connsiteX28" fmla="*/ 233083 w 3478306"/>
              <a:gd name="connsiteY28" fmla="*/ 134471 h 1541929"/>
              <a:gd name="connsiteX29" fmla="*/ 403412 w 3478306"/>
              <a:gd name="connsiteY29" fmla="*/ 8965 h 1541929"/>
              <a:gd name="connsiteX30" fmla="*/ 340659 w 3478306"/>
              <a:gd name="connsiteY30" fmla="*/ 152400 h 1541929"/>
              <a:gd name="connsiteX31" fmla="*/ 313765 w 3478306"/>
              <a:gd name="connsiteY31" fmla="*/ 286871 h 1541929"/>
              <a:gd name="connsiteX32" fmla="*/ 537883 w 3478306"/>
              <a:gd name="connsiteY32" fmla="*/ 259976 h 1541929"/>
              <a:gd name="connsiteX33" fmla="*/ 537883 w 3478306"/>
              <a:gd name="connsiteY33" fmla="*/ 170329 h 1541929"/>
              <a:gd name="connsiteX34" fmla="*/ 726141 w 3478306"/>
              <a:gd name="connsiteY34" fmla="*/ 89647 h 1541929"/>
              <a:gd name="connsiteX35" fmla="*/ 932330 w 3478306"/>
              <a:gd name="connsiteY35" fmla="*/ 44824 h 1541929"/>
              <a:gd name="connsiteX36" fmla="*/ 1281953 w 3478306"/>
              <a:gd name="connsiteY36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1084730 w 3478306"/>
              <a:gd name="connsiteY15" fmla="*/ 1281953 h 1541929"/>
              <a:gd name="connsiteX16" fmla="*/ 699247 w 3478306"/>
              <a:gd name="connsiteY16" fmla="*/ 1030941 h 1541929"/>
              <a:gd name="connsiteX17" fmla="*/ 502024 w 3478306"/>
              <a:gd name="connsiteY17" fmla="*/ 1013012 h 1541929"/>
              <a:gd name="connsiteX18" fmla="*/ 484094 w 3478306"/>
              <a:gd name="connsiteY18" fmla="*/ 887506 h 1541929"/>
              <a:gd name="connsiteX19" fmla="*/ 197224 w 3478306"/>
              <a:gd name="connsiteY19" fmla="*/ 735106 h 1541929"/>
              <a:gd name="connsiteX20" fmla="*/ 0 w 3478306"/>
              <a:gd name="connsiteY20" fmla="*/ 519953 h 1541929"/>
              <a:gd name="connsiteX21" fmla="*/ 224118 w 3478306"/>
              <a:gd name="connsiteY21" fmla="*/ 582706 h 1541929"/>
              <a:gd name="connsiteX22" fmla="*/ 833718 w 3478306"/>
              <a:gd name="connsiteY22" fmla="*/ 573741 h 1541929"/>
              <a:gd name="connsiteX23" fmla="*/ 815788 w 3478306"/>
              <a:gd name="connsiteY23" fmla="*/ 340659 h 1541929"/>
              <a:gd name="connsiteX24" fmla="*/ 224118 w 3478306"/>
              <a:gd name="connsiteY24" fmla="*/ 367553 h 1541929"/>
              <a:gd name="connsiteX25" fmla="*/ 17930 w 3478306"/>
              <a:gd name="connsiteY25" fmla="*/ 322729 h 1541929"/>
              <a:gd name="connsiteX26" fmla="*/ 71718 w 3478306"/>
              <a:gd name="connsiteY26" fmla="*/ 206188 h 1541929"/>
              <a:gd name="connsiteX27" fmla="*/ 233083 w 3478306"/>
              <a:gd name="connsiteY27" fmla="*/ 134471 h 1541929"/>
              <a:gd name="connsiteX28" fmla="*/ 403412 w 3478306"/>
              <a:gd name="connsiteY28" fmla="*/ 8965 h 1541929"/>
              <a:gd name="connsiteX29" fmla="*/ 340659 w 3478306"/>
              <a:gd name="connsiteY29" fmla="*/ 152400 h 1541929"/>
              <a:gd name="connsiteX30" fmla="*/ 313765 w 3478306"/>
              <a:gd name="connsiteY30" fmla="*/ 286871 h 1541929"/>
              <a:gd name="connsiteX31" fmla="*/ 537883 w 3478306"/>
              <a:gd name="connsiteY31" fmla="*/ 259976 h 1541929"/>
              <a:gd name="connsiteX32" fmla="*/ 537883 w 3478306"/>
              <a:gd name="connsiteY32" fmla="*/ 170329 h 1541929"/>
              <a:gd name="connsiteX33" fmla="*/ 726141 w 3478306"/>
              <a:gd name="connsiteY33" fmla="*/ 89647 h 1541929"/>
              <a:gd name="connsiteX34" fmla="*/ 932330 w 3478306"/>
              <a:gd name="connsiteY34" fmla="*/ 44824 h 1541929"/>
              <a:gd name="connsiteX35" fmla="*/ 1281953 w 3478306"/>
              <a:gd name="connsiteY35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1084730 w 3478306"/>
              <a:gd name="connsiteY15" fmla="*/ 1281953 h 1541929"/>
              <a:gd name="connsiteX16" fmla="*/ 699247 w 3478306"/>
              <a:gd name="connsiteY16" fmla="*/ 1030941 h 1541929"/>
              <a:gd name="connsiteX17" fmla="*/ 484094 w 3478306"/>
              <a:gd name="connsiteY17" fmla="*/ 887506 h 1541929"/>
              <a:gd name="connsiteX18" fmla="*/ 197224 w 3478306"/>
              <a:gd name="connsiteY18" fmla="*/ 735106 h 1541929"/>
              <a:gd name="connsiteX19" fmla="*/ 0 w 3478306"/>
              <a:gd name="connsiteY19" fmla="*/ 519953 h 1541929"/>
              <a:gd name="connsiteX20" fmla="*/ 224118 w 3478306"/>
              <a:gd name="connsiteY20" fmla="*/ 582706 h 1541929"/>
              <a:gd name="connsiteX21" fmla="*/ 833718 w 3478306"/>
              <a:gd name="connsiteY21" fmla="*/ 573741 h 1541929"/>
              <a:gd name="connsiteX22" fmla="*/ 815788 w 3478306"/>
              <a:gd name="connsiteY22" fmla="*/ 340659 h 1541929"/>
              <a:gd name="connsiteX23" fmla="*/ 224118 w 3478306"/>
              <a:gd name="connsiteY23" fmla="*/ 367553 h 1541929"/>
              <a:gd name="connsiteX24" fmla="*/ 17930 w 3478306"/>
              <a:gd name="connsiteY24" fmla="*/ 322729 h 1541929"/>
              <a:gd name="connsiteX25" fmla="*/ 71718 w 3478306"/>
              <a:gd name="connsiteY25" fmla="*/ 206188 h 1541929"/>
              <a:gd name="connsiteX26" fmla="*/ 233083 w 3478306"/>
              <a:gd name="connsiteY26" fmla="*/ 134471 h 1541929"/>
              <a:gd name="connsiteX27" fmla="*/ 403412 w 3478306"/>
              <a:gd name="connsiteY27" fmla="*/ 8965 h 1541929"/>
              <a:gd name="connsiteX28" fmla="*/ 340659 w 3478306"/>
              <a:gd name="connsiteY28" fmla="*/ 152400 h 1541929"/>
              <a:gd name="connsiteX29" fmla="*/ 313765 w 3478306"/>
              <a:gd name="connsiteY29" fmla="*/ 286871 h 1541929"/>
              <a:gd name="connsiteX30" fmla="*/ 537883 w 3478306"/>
              <a:gd name="connsiteY30" fmla="*/ 259976 h 1541929"/>
              <a:gd name="connsiteX31" fmla="*/ 537883 w 3478306"/>
              <a:gd name="connsiteY31" fmla="*/ 170329 h 1541929"/>
              <a:gd name="connsiteX32" fmla="*/ 726141 w 3478306"/>
              <a:gd name="connsiteY32" fmla="*/ 89647 h 1541929"/>
              <a:gd name="connsiteX33" fmla="*/ 932330 w 3478306"/>
              <a:gd name="connsiteY33" fmla="*/ 44824 h 1541929"/>
              <a:gd name="connsiteX34" fmla="*/ 1281953 w 3478306"/>
              <a:gd name="connsiteY34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699247 w 3478306"/>
              <a:gd name="connsiteY15" fmla="*/ 1030941 h 1541929"/>
              <a:gd name="connsiteX16" fmla="*/ 484094 w 3478306"/>
              <a:gd name="connsiteY16" fmla="*/ 887506 h 1541929"/>
              <a:gd name="connsiteX17" fmla="*/ 197224 w 3478306"/>
              <a:gd name="connsiteY17" fmla="*/ 735106 h 1541929"/>
              <a:gd name="connsiteX18" fmla="*/ 0 w 3478306"/>
              <a:gd name="connsiteY18" fmla="*/ 519953 h 1541929"/>
              <a:gd name="connsiteX19" fmla="*/ 224118 w 3478306"/>
              <a:gd name="connsiteY19" fmla="*/ 582706 h 1541929"/>
              <a:gd name="connsiteX20" fmla="*/ 833718 w 3478306"/>
              <a:gd name="connsiteY20" fmla="*/ 573741 h 1541929"/>
              <a:gd name="connsiteX21" fmla="*/ 815788 w 3478306"/>
              <a:gd name="connsiteY21" fmla="*/ 340659 h 1541929"/>
              <a:gd name="connsiteX22" fmla="*/ 224118 w 3478306"/>
              <a:gd name="connsiteY22" fmla="*/ 367553 h 1541929"/>
              <a:gd name="connsiteX23" fmla="*/ 17930 w 3478306"/>
              <a:gd name="connsiteY23" fmla="*/ 322729 h 1541929"/>
              <a:gd name="connsiteX24" fmla="*/ 71718 w 3478306"/>
              <a:gd name="connsiteY24" fmla="*/ 206188 h 1541929"/>
              <a:gd name="connsiteX25" fmla="*/ 233083 w 3478306"/>
              <a:gd name="connsiteY25" fmla="*/ 134471 h 1541929"/>
              <a:gd name="connsiteX26" fmla="*/ 403412 w 3478306"/>
              <a:gd name="connsiteY26" fmla="*/ 8965 h 1541929"/>
              <a:gd name="connsiteX27" fmla="*/ 340659 w 3478306"/>
              <a:gd name="connsiteY27" fmla="*/ 152400 h 1541929"/>
              <a:gd name="connsiteX28" fmla="*/ 313765 w 3478306"/>
              <a:gd name="connsiteY28" fmla="*/ 286871 h 1541929"/>
              <a:gd name="connsiteX29" fmla="*/ 537883 w 3478306"/>
              <a:gd name="connsiteY29" fmla="*/ 259976 h 1541929"/>
              <a:gd name="connsiteX30" fmla="*/ 537883 w 3478306"/>
              <a:gd name="connsiteY30" fmla="*/ 170329 h 1541929"/>
              <a:gd name="connsiteX31" fmla="*/ 726141 w 3478306"/>
              <a:gd name="connsiteY31" fmla="*/ 89647 h 1541929"/>
              <a:gd name="connsiteX32" fmla="*/ 932330 w 3478306"/>
              <a:gd name="connsiteY32" fmla="*/ 44824 h 1541929"/>
              <a:gd name="connsiteX33" fmla="*/ 1281953 w 3478306"/>
              <a:gd name="connsiteY33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484094 w 3478306"/>
              <a:gd name="connsiteY15" fmla="*/ 887506 h 1541929"/>
              <a:gd name="connsiteX16" fmla="*/ 197224 w 3478306"/>
              <a:gd name="connsiteY16" fmla="*/ 735106 h 1541929"/>
              <a:gd name="connsiteX17" fmla="*/ 0 w 3478306"/>
              <a:gd name="connsiteY17" fmla="*/ 519953 h 1541929"/>
              <a:gd name="connsiteX18" fmla="*/ 224118 w 3478306"/>
              <a:gd name="connsiteY18" fmla="*/ 582706 h 1541929"/>
              <a:gd name="connsiteX19" fmla="*/ 833718 w 3478306"/>
              <a:gd name="connsiteY19" fmla="*/ 573741 h 1541929"/>
              <a:gd name="connsiteX20" fmla="*/ 815788 w 3478306"/>
              <a:gd name="connsiteY20" fmla="*/ 340659 h 1541929"/>
              <a:gd name="connsiteX21" fmla="*/ 224118 w 3478306"/>
              <a:gd name="connsiteY21" fmla="*/ 367553 h 1541929"/>
              <a:gd name="connsiteX22" fmla="*/ 17930 w 3478306"/>
              <a:gd name="connsiteY22" fmla="*/ 322729 h 1541929"/>
              <a:gd name="connsiteX23" fmla="*/ 71718 w 3478306"/>
              <a:gd name="connsiteY23" fmla="*/ 206188 h 1541929"/>
              <a:gd name="connsiteX24" fmla="*/ 233083 w 3478306"/>
              <a:gd name="connsiteY24" fmla="*/ 134471 h 1541929"/>
              <a:gd name="connsiteX25" fmla="*/ 403412 w 3478306"/>
              <a:gd name="connsiteY25" fmla="*/ 8965 h 1541929"/>
              <a:gd name="connsiteX26" fmla="*/ 340659 w 3478306"/>
              <a:gd name="connsiteY26" fmla="*/ 152400 h 1541929"/>
              <a:gd name="connsiteX27" fmla="*/ 313765 w 3478306"/>
              <a:gd name="connsiteY27" fmla="*/ 286871 h 1541929"/>
              <a:gd name="connsiteX28" fmla="*/ 537883 w 3478306"/>
              <a:gd name="connsiteY28" fmla="*/ 259976 h 1541929"/>
              <a:gd name="connsiteX29" fmla="*/ 537883 w 3478306"/>
              <a:gd name="connsiteY29" fmla="*/ 170329 h 1541929"/>
              <a:gd name="connsiteX30" fmla="*/ 726141 w 3478306"/>
              <a:gd name="connsiteY30" fmla="*/ 89647 h 1541929"/>
              <a:gd name="connsiteX31" fmla="*/ 932330 w 3478306"/>
              <a:gd name="connsiteY31" fmla="*/ 44824 h 1541929"/>
              <a:gd name="connsiteX32" fmla="*/ 1281953 w 3478306"/>
              <a:gd name="connsiteY32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1111624 w 3478306"/>
              <a:gd name="connsiteY14" fmla="*/ 1299882 h 1541929"/>
              <a:gd name="connsiteX15" fmla="*/ 477620 w 3478306"/>
              <a:gd name="connsiteY15" fmla="*/ 974968 h 1541929"/>
              <a:gd name="connsiteX16" fmla="*/ 197224 w 3478306"/>
              <a:gd name="connsiteY16" fmla="*/ 735106 h 1541929"/>
              <a:gd name="connsiteX17" fmla="*/ 0 w 3478306"/>
              <a:gd name="connsiteY17" fmla="*/ 519953 h 1541929"/>
              <a:gd name="connsiteX18" fmla="*/ 224118 w 3478306"/>
              <a:gd name="connsiteY18" fmla="*/ 582706 h 1541929"/>
              <a:gd name="connsiteX19" fmla="*/ 833718 w 3478306"/>
              <a:gd name="connsiteY19" fmla="*/ 573741 h 1541929"/>
              <a:gd name="connsiteX20" fmla="*/ 815788 w 3478306"/>
              <a:gd name="connsiteY20" fmla="*/ 340659 h 1541929"/>
              <a:gd name="connsiteX21" fmla="*/ 224118 w 3478306"/>
              <a:gd name="connsiteY21" fmla="*/ 367553 h 1541929"/>
              <a:gd name="connsiteX22" fmla="*/ 17930 w 3478306"/>
              <a:gd name="connsiteY22" fmla="*/ 322729 h 1541929"/>
              <a:gd name="connsiteX23" fmla="*/ 71718 w 3478306"/>
              <a:gd name="connsiteY23" fmla="*/ 206188 h 1541929"/>
              <a:gd name="connsiteX24" fmla="*/ 233083 w 3478306"/>
              <a:gd name="connsiteY24" fmla="*/ 134471 h 1541929"/>
              <a:gd name="connsiteX25" fmla="*/ 403412 w 3478306"/>
              <a:gd name="connsiteY25" fmla="*/ 8965 h 1541929"/>
              <a:gd name="connsiteX26" fmla="*/ 340659 w 3478306"/>
              <a:gd name="connsiteY26" fmla="*/ 152400 h 1541929"/>
              <a:gd name="connsiteX27" fmla="*/ 313765 w 3478306"/>
              <a:gd name="connsiteY27" fmla="*/ 286871 h 1541929"/>
              <a:gd name="connsiteX28" fmla="*/ 537883 w 3478306"/>
              <a:gd name="connsiteY28" fmla="*/ 259976 h 1541929"/>
              <a:gd name="connsiteX29" fmla="*/ 537883 w 3478306"/>
              <a:gd name="connsiteY29" fmla="*/ 170329 h 1541929"/>
              <a:gd name="connsiteX30" fmla="*/ 726141 w 3478306"/>
              <a:gd name="connsiteY30" fmla="*/ 89647 h 1541929"/>
              <a:gd name="connsiteX31" fmla="*/ 932330 w 3478306"/>
              <a:gd name="connsiteY31" fmla="*/ 44824 h 1541929"/>
              <a:gd name="connsiteX32" fmla="*/ 1281953 w 3478306"/>
              <a:gd name="connsiteY32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3341 w 3478306"/>
              <a:gd name="connsiteY13" fmla="*/ 1362635 h 1541929"/>
              <a:gd name="connsiteX14" fmla="*/ 477620 w 3478306"/>
              <a:gd name="connsiteY14" fmla="*/ 974968 h 1541929"/>
              <a:gd name="connsiteX15" fmla="*/ 197224 w 3478306"/>
              <a:gd name="connsiteY15" fmla="*/ 735106 h 1541929"/>
              <a:gd name="connsiteX16" fmla="*/ 0 w 3478306"/>
              <a:gd name="connsiteY16" fmla="*/ 519953 h 1541929"/>
              <a:gd name="connsiteX17" fmla="*/ 224118 w 3478306"/>
              <a:gd name="connsiteY17" fmla="*/ 582706 h 1541929"/>
              <a:gd name="connsiteX18" fmla="*/ 833718 w 3478306"/>
              <a:gd name="connsiteY18" fmla="*/ 573741 h 1541929"/>
              <a:gd name="connsiteX19" fmla="*/ 815788 w 3478306"/>
              <a:gd name="connsiteY19" fmla="*/ 340659 h 1541929"/>
              <a:gd name="connsiteX20" fmla="*/ 224118 w 3478306"/>
              <a:gd name="connsiteY20" fmla="*/ 367553 h 1541929"/>
              <a:gd name="connsiteX21" fmla="*/ 17930 w 3478306"/>
              <a:gd name="connsiteY21" fmla="*/ 322729 h 1541929"/>
              <a:gd name="connsiteX22" fmla="*/ 71718 w 3478306"/>
              <a:gd name="connsiteY22" fmla="*/ 206188 h 1541929"/>
              <a:gd name="connsiteX23" fmla="*/ 233083 w 3478306"/>
              <a:gd name="connsiteY23" fmla="*/ 134471 h 1541929"/>
              <a:gd name="connsiteX24" fmla="*/ 403412 w 3478306"/>
              <a:gd name="connsiteY24" fmla="*/ 8965 h 1541929"/>
              <a:gd name="connsiteX25" fmla="*/ 340659 w 3478306"/>
              <a:gd name="connsiteY25" fmla="*/ 152400 h 1541929"/>
              <a:gd name="connsiteX26" fmla="*/ 313765 w 3478306"/>
              <a:gd name="connsiteY26" fmla="*/ 286871 h 1541929"/>
              <a:gd name="connsiteX27" fmla="*/ 537883 w 3478306"/>
              <a:gd name="connsiteY27" fmla="*/ 259976 h 1541929"/>
              <a:gd name="connsiteX28" fmla="*/ 537883 w 3478306"/>
              <a:gd name="connsiteY28" fmla="*/ 170329 h 1541929"/>
              <a:gd name="connsiteX29" fmla="*/ 726141 w 3478306"/>
              <a:gd name="connsiteY29" fmla="*/ 89647 h 1541929"/>
              <a:gd name="connsiteX30" fmla="*/ 932330 w 3478306"/>
              <a:gd name="connsiteY30" fmla="*/ 44824 h 1541929"/>
              <a:gd name="connsiteX31" fmla="*/ 1281953 w 3478306"/>
              <a:gd name="connsiteY31" fmla="*/ 0 h 1541929"/>
              <a:gd name="connsiteX0" fmla="*/ 1281953 w 3478306"/>
              <a:gd name="connsiteY0" fmla="*/ 0 h 1541929"/>
              <a:gd name="connsiteX1" fmla="*/ 2528047 w 3478306"/>
              <a:gd name="connsiteY1" fmla="*/ 26894 h 1541929"/>
              <a:gd name="connsiteX2" fmla="*/ 2850777 w 3478306"/>
              <a:gd name="connsiteY2" fmla="*/ 116541 h 1541929"/>
              <a:gd name="connsiteX3" fmla="*/ 3236259 w 3478306"/>
              <a:gd name="connsiteY3" fmla="*/ 349624 h 1541929"/>
              <a:gd name="connsiteX4" fmla="*/ 3469341 w 3478306"/>
              <a:gd name="connsiteY4" fmla="*/ 546847 h 1541929"/>
              <a:gd name="connsiteX5" fmla="*/ 3478306 w 3478306"/>
              <a:gd name="connsiteY5" fmla="*/ 708212 h 1541929"/>
              <a:gd name="connsiteX6" fmla="*/ 3433483 w 3478306"/>
              <a:gd name="connsiteY6" fmla="*/ 851647 h 1541929"/>
              <a:gd name="connsiteX7" fmla="*/ 3191436 w 3478306"/>
              <a:gd name="connsiteY7" fmla="*/ 1210235 h 1541929"/>
              <a:gd name="connsiteX8" fmla="*/ 2913530 w 3478306"/>
              <a:gd name="connsiteY8" fmla="*/ 1398494 h 1541929"/>
              <a:gd name="connsiteX9" fmla="*/ 2590800 w 3478306"/>
              <a:gd name="connsiteY9" fmla="*/ 1506071 h 1541929"/>
              <a:gd name="connsiteX10" fmla="*/ 2303930 w 3478306"/>
              <a:gd name="connsiteY10" fmla="*/ 1541929 h 1541929"/>
              <a:gd name="connsiteX11" fmla="*/ 1900518 w 3478306"/>
              <a:gd name="connsiteY11" fmla="*/ 1541929 h 1541929"/>
              <a:gd name="connsiteX12" fmla="*/ 1604683 w 3478306"/>
              <a:gd name="connsiteY12" fmla="*/ 1524000 h 1541929"/>
              <a:gd name="connsiteX13" fmla="*/ 1188104 w 3478306"/>
              <a:gd name="connsiteY13" fmla="*/ 1391210 h 1541929"/>
              <a:gd name="connsiteX14" fmla="*/ 477620 w 3478306"/>
              <a:gd name="connsiteY14" fmla="*/ 974968 h 1541929"/>
              <a:gd name="connsiteX15" fmla="*/ 197224 w 3478306"/>
              <a:gd name="connsiteY15" fmla="*/ 735106 h 1541929"/>
              <a:gd name="connsiteX16" fmla="*/ 0 w 3478306"/>
              <a:gd name="connsiteY16" fmla="*/ 519953 h 1541929"/>
              <a:gd name="connsiteX17" fmla="*/ 224118 w 3478306"/>
              <a:gd name="connsiteY17" fmla="*/ 582706 h 1541929"/>
              <a:gd name="connsiteX18" fmla="*/ 833718 w 3478306"/>
              <a:gd name="connsiteY18" fmla="*/ 573741 h 1541929"/>
              <a:gd name="connsiteX19" fmla="*/ 815788 w 3478306"/>
              <a:gd name="connsiteY19" fmla="*/ 340659 h 1541929"/>
              <a:gd name="connsiteX20" fmla="*/ 224118 w 3478306"/>
              <a:gd name="connsiteY20" fmla="*/ 367553 h 1541929"/>
              <a:gd name="connsiteX21" fmla="*/ 17930 w 3478306"/>
              <a:gd name="connsiteY21" fmla="*/ 322729 h 1541929"/>
              <a:gd name="connsiteX22" fmla="*/ 71718 w 3478306"/>
              <a:gd name="connsiteY22" fmla="*/ 206188 h 1541929"/>
              <a:gd name="connsiteX23" fmla="*/ 233083 w 3478306"/>
              <a:gd name="connsiteY23" fmla="*/ 134471 h 1541929"/>
              <a:gd name="connsiteX24" fmla="*/ 403412 w 3478306"/>
              <a:gd name="connsiteY24" fmla="*/ 8965 h 1541929"/>
              <a:gd name="connsiteX25" fmla="*/ 340659 w 3478306"/>
              <a:gd name="connsiteY25" fmla="*/ 152400 h 1541929"/>
              <a:gd name="connsiteX26" fmla="*/ 313765 w 3478306"/>
              <a:gd name="connsiteY26" fmla="*/ 286871 h 1541929"/>
              <a:gd name="connsiteX27" fmla="*/ 537883 w 3478306"/>
              <a:gd name="connsiteY27" fmla="*/ 259976 h 1541929"/>
              <a:gd name="connsiteX28" fmla="*/ 537883 w 3478306"/>
              <a:gd name="connsiteY28" fmla="*/ 170329 h 1541929"/>
              <a:gd name="connsiteX29" fmla="*/ 726141 w 3478306"/>
              <a:gd name="connsiteY29" fmla="*/ 89647 h 1541929"/>
              <a:gd name="connsiteX30" fmla="*/ 932330 w 3478306"/>
              <a:gd name="connsiteY30" fmla="*/ 44824 h 1541929"/>
              <a:gd name="connsiteX31" fmla="*/ 1281953 w 3478306"/>
              <a:gd name="connsiteY31" fmla="*/ 0 h 1541929"/>
              <a:gd name="connsiteX0" fmla="*/ 1281953 w 3478306"/>
              <a:gd name="connsiteY0" fmla="*/ 0 h 1557338"/>
              <a:gd name="connsiteX1" fmla="*/ 2528047 w 3478306"/>
              <a:gd name="connsiteY1" fmla="*/ 26894 h 1557338"/>
              <a:gd name="connsiteX2" fmla="*/ 2850777 w 3478306"/>
              <a:gd name="connsiteY2" fmla="*/ 116541 h 1557338"/>
              <a:gd name="connsiteX3" fmla="*/ 3236259 w 3478306"/>
              <a:gd name="connsiteY3" fmla="*/ 349624 h 1557338"/>
              <a:gd name="connsiteX4" fmla="*/ 3469341 w 3478306"/>
              <a:gd name="connsiteY4" fmla="*/ 546847 h 1557338"/>
              <a:gd name="connsiteX5" fmla="*/ 3478306 w 3478306"/>
              <a:gd name="connsiteY5" fmla="*/ 708212 h 1557338"/>
              <a:gd name="connsiteX6" fmla="*/ 3433483 w 3478306"/>
              <a:gd name="connsiteY6" fmla="*/ 851647 h 1557338"/>
              <a:gd name="connsiteX7" fmla="*/ 3191436 w 3478306"/>
              <a:gd name="connsiteY7" fmla="*/ 1210235 h 1557338"/>
              <a:gd name="connsiteX8" fmla="*/ 2913530 w 3478306"/>
              <a:gd name="connsiteY8" fmla="*/ 1398494 h 1557338"/>
              <a:gd name="connsiteX9" fmla="*/ 2590800 w 3478306"/>
              <a:gd name="connsiteY9" fmla="*/ 1506071 h 1557338"/>
              <a:gd name="connsiteX10" fmla="*/ 2303930 w 3478306"/>
              <a:gd name="connsiteY10" fmla="*/ 1541929 h 1557338"/>
              <a:gd name="connsiteX11" fmla="*/ 1900518 w 3478306"/>
              <a:gd name="connsiteY11" fmla="*/ 1541929 h 1557338"/>
              <a:gd name="connsiteX12" fmla="*/ 1623733 w 3478306"/>
              <a:gd name="connsiteY12" fmla="*/ 1557338 h 1557338"/>
              <a:gd name="connsiteX13" fmla="*/ 1188104 w 3478306"/>
              <a:gd name="connsiteY13" fmla="*/ 1391210 h 1557338"/>
              <a:gd name="connsiteX14" fmla="*/ 477620 w 3478306"/>
              <a:gd name="connsiteY14" fmla="*/ 974968 h 1557338"/>
              <a:gd name="connsiteX15" fmla="*/ 197224 w 3478306"/>
              <a:gd name="connsiteY15" fmla="*/ 735106 h 1557338"/>
              <a:gd name="connsiteX16" fmla="*/ 0 w 3478306"/>
              <a:gd name="connsiteY16" fmla="*/ 519953 h 1557338"/>
              <a:gd name="connsiteX17" fmla="*/ 224118 w 3478306"/>
              <a:gd name="connsiteY17" fmla="*/ 582706 h 1557338"/>
              <a:gd name="connsiteX18" fmla="*/ 833718 w 3478306"/>
              <a:gd name="connsiteY18" fmla="*/ 573741 h 1557338"/>
              <a:gd name="connsiteX19" fmla="*/ 815788 w 3478306"/>
              <a:gd name="connsiteY19" fmla="*/ 340659 h 1557338"/>
              <a:gd name="connsiteX20" fmla="*/ 224118 w 3478306"/>
              <a:gd name="connsiteY20" fmla="*/ 367553 h 1557338"/>
              <a:gd name="connsiteX21" fmla="*/ 17930 w 3478306"/>
              <a:gd name="connsiteY21" fmla="*/ 322729 h 1557338"/>
              <a:gd name="connsiteX22" fmla="*/ 71718 w 3478306"/>
              <a:gd name="connsiteY22" fmla="*/ 206188 h 1557338"/>
              <a:gd name="connsiteX23" fmla="*/ 233083 w 3478306"/>
              <a:gd name="connsiteY23" fmla="*/ 134471 h 1557338"/>
              <a:gd name="connsiteX24" fmla="*/ 403412 w 3478306"/>
              <a:gd name="connsiteY24" fmla="*/ 8965 h 1557338"/>
              <a:gd name="connsiteX25" fmla="*/ 340659 w 3478306"/>
              <a:gd name="connsiteY25" fmla="*/ 152400 h 1557338"/>
              <a:gd name="connsiteX26" fmla="*/ 313765 w 3478306"/>
              <a:gd name="connsiteY26" fmla="*/ 286871 h 1557338"/>
              <a:gd name="connsiteX27" fmla="*/ 537883 w 3478306"/>
              <a:gd name="connsiteY27" fmla="*/ 259976 h 1557338"/>
              <a:gd name="connsiteX28" fmla="*/ 537883 w 3478306"/>
              <a:gd name="connsiteY28" fmla="*/ 170329 h 1557338"/>
              <a:gd name="connsiteX29" fmla="*/ 726141 w 3478306"/>
              <a:gd name="connsiteY29" fmla="*/ 89647 h 1557338"/>
              <a:gd name="connsiteX30" fmla="*/ 932330 w 3478306"/>
              <a:gd name="connsiteY30" fmla="*/ 44824 h 1557338"/>
              <a:gd name="connsiteX31" fmla="*/ 1281953 w 3478306"/>
              <a:gd name="connsiteY31" fmla="*/ 0 h 1557338"/>
              <a:gd name="connsiteX0" fmla="*/ 1281953 w 3478306"/>
              <a:gd name="connsiteY0" fmla="*/ 0 h 1603842"/>
              <a:gd name="connsiteX1" fmla="*/ 2528047 w 3478306"/>
              <a:gd name="connsiteY1" fmla="*/ 26894 h 1603842"/>
              <a:gd name="connsiteX2" fmla="*/ 2850777 w 3478306"/>
              <a:gd name="connsiteY2" fmla="*/ 116541 h 1603842"/>
              <a:gd name="connsiteX3" fmla="*/ 3236259 w 3478306"/>
              <a:gd name="connsiteY3" fmla="*/ 349624 h 1603842"/>
              <a:gd name="connsiteX4" fmla="*/ 3469341 w 3478306"/>
              <a:gd name="connsiteY4" fmla="*/ 546847 h 1603842"/>
              <a:gd name="connsiteX5" fmla="*/ 3478306 w 3478306"/>
              <a:gd name="connsiteY5" fmla="*/ 708212 h 1603842"/>
              <a:gd name="connsiteX6" fmla="*/ 3433483 w 3478306"/>
              <a:gd name="connsiteY6" fmla="*/ 851647 h 1603842"/>
              <a:gd name="connsiteX7" fmla="*/ 3191436 w 3478306"/>
              <a:gd name="connsiteY7" fmla="*/ 1210235 h 1603842"/>
              <a:gd name="connsiteX8" fmla="*/ 2913530 w 3478306"/>
              <a:gd name="connsiteY8" fmla="*/ 1398494 h 1603842"/>
              <a:gd name="connsiteX9" fmla="*/ 2590800 w 3478306"/>
              <a:gd name="connsiteY9" fmla="*/ 1506071 h 1603842"/>
              <a:gd name="connsiteX10" fmla="*/ 2303930 w 3478306"/>
              <a:gd name="connsiteY10" fmla="*/ 1541929 h 1603842"/>
              <a:gd name="connsiteX11" fmla="*/ 1943381 w 3478306"/>
              <a:gd name="connsiteY11" fmla="*/ 1603842 h 1603842"/>
              <a:gd name="connsiteX12" fmla="*/ 1623733 w 3478306"/>
              <a:gd name="connsiteY12" fmla="*/ 1557338 h 1603842"/>
              <a:gd name="connsiteX13" fmla="*/ 1188104 w 3478306"/>
              <a:gd name="connsiteY13" fmla="*/ 1391210 h 1603842"/>
              <a:gd name="connsiteX14" fmla="*/ 477620 w 3478306"/>
              <a:gd name="connsiteY14" fmla="*/ 974968 h 1603842"/>
              <a:gd name="connsiteX15" fmla="*/ 197224 w 3478306"/>
              <a:gd name="connsiteY15" fmla="*/ 735106 h 1603842"/>
              <a:gd name="connsiteX16" fmla="*/ 0 w 3478306"/>
              <a:gd name="connsiteY16" fmla="*/ 519953 h 1603842"/>
              <a:gd name="connsiteX17" fmla="*/ 224118 w 3478306"/>
              <a:gd name="connsiteY17" fmla="*/ 582706 h 1603842"/>
              <a:gd name="connsiteX18" fmla="*/ 833718 w 3478306"/>
              <a:gd name="connsiteY18" fmla="*/ 573741 h 1603842"/>
              <a:gd name="connsiteX19" fmla="*/ 815788 w 3478306"/>
              <a:gd name="connsiteY19" fmla="*/ 340659 h 1603842"/>
              <a:gd name="connsiteX20" fmla="*/ 224118 w 3478306"/>
              <a:gd name="connsiteY20" fmla="*/ 367553 h 1603842"/>
              <a:gd name="connsiteX21" fmla="*/ 17930 w 3478306"/>
              <a:gd name="connsiteY21" fmla="*/ 322729 h 1603842"/>
              <a:gd name="connsiteX22" fmla="*/ 71718 w 3478306"/>
              <a:gd name="connsiteY22" fmla="*/ 206188 h 1603842"/>
              <a:gd name="connsiteX23" fmla="*/ 233083 w 3478306"/>
              <a:gd name="connsiteY23" fmla="*/ 134471 h 1603842"/>
              <a:gd name="connsiteX24" fmla="*/ 403412 w 3478306"/>
              <a:gd name="connsiteY24" fmla="*/ 8965 h 1603842"/>
              <a:gd name="connsiteX25" fmla="*/ 340659 w 3478306"/>
              <a:gd name="connsiteY25" fmla="*/ 152400 h 1603842"/>
              <a:gd name="connsiteX26" fmla="*/ 313765 w 3478306"/>
              <a:gd name="connsiteY26" fmla="*/ 286871 h 1603842"/>
              <a:gd name="connsiteX27" fmla="*/ 537883 w 3478306"/>
              <a:gd name="connsiteY27" fmla="*/ 259976 h 1603842"/>
              <a:gd name="connsiteX28" fmla="*/ 537883 w 3478306"/>
              <a:gd name="connsiteY28" fmla="*/ 170329 h 1603842"/>
              <a:gd name="connsiteX29" fmla="*/ 726141 w 3478306"/>
              <a:gd name="connsiteY29" fmla="*/ 89647 h 1603842"/>
              <a:gd name="connsiteX30" fmla="*/ 932330 w 3478306"/>
              <a:gd name="connsiteY30" fmla="*/ 44824 h 1603842"/>
              <a:gd name="connsiteX31" fmla="*/ 1281953 w 3478306"/>
              <a:gd name="connsiteY31" fmla="*/ 0 h 1603842"/>
              <a:gd name="connsiteX0" fmla="*/ 1281953 w 3478306"/>
              <a:gd name="connsiteY0" fmla="*/ 0 h 1603842"/>
              <a:gd name="connsiteX1" fmla="*/ 2528047 w 3478306"/>
              <a:gd name="connsiteY1" fmla="*/ 26894 h 1603842"/>
              <a:gd name="connsiteX2" fmla="*/ 2850777 w 3478306"/>
              <a:gd name="connsiteY2" fmla="*/ 116541 h 1603842"/>
              <a:gd name="connsiteX3" fmla="*/ 3236259 w 3478306"/>
              <a:gd name="connsiteY3" fmla="*/ 349624 h 1603842"/>
              <a:gd name="connsiteX4" fmla="*/ 3469341 w 3478306"/>
              <a:gd name="connsiteY4" fmla="*/ 546847 h 1603842"/>
              <a:gd name="connsiteX5" fmla="*/ 3478306 w 3478306"/>
              <a:gd name="connsiteY5" fmla="*/ 708212 h 1603842"/>
              <a:gd name="connsiteX6" fmla="*/ 3433483 w 3478306"/>
              <a:gd name="connsiteY6" fmla="*/ 851647 h 1603842"/>
              <a:gd name="connsiteX7" fmla="*/ 3191436 w 3478306"/>
              <a:gd name="connsiteY7" fmla="*/ 1210235 h 1603842"/>
              <a:gd name="connsiteX8" fmla="*/ 2913530 w 3478306"/>
              <a:gd name="connsiteY8" fmla="*/ 1398494 h 1603842"/>
              <a:gd name="connsiteX9" fmla="*/ 2590800 w 3478306"/>
              <a:gd name="connsiteY9" fmla="*/ 1506071 h 1603842"/>
              <a:gd name="connsiteX10" fmla="*/ 2413468 w 3478306"/>
              <a:gd name="connsiteY10" fmla="*/ 1589554 h 1603842"/>
              <a:gd name="connsiteX11" fmla="*/ 1943381 w 3478306"/>
              <a:gd name="connsiteY11" fmla="*/ 1603842 h 1603842"/>
              <a:gd name="connsiteX12" fmla="*/ 1623733 w 3478306"/>
              <a:gd name="connsiteY12" fmla="*/ 1557338 h 1603842"/>
              <a:gd name="connsiteX13" fmla="*/ 1188104 w 3478306"/>
              <a:gd name="connsiteY13" fmla="*/ 1391210 h 1603842"/>
              <a:gd name="connsiteX14" fmla="*/ 477620 w 3478306"/>
              <a:gd name="connsiteY14" fmla="*/ 974968 h 1603842"/>
              <a:gd name="connsiteX15" fmla="*/ 197224 w 3478306"/>
              <a:gd name="connsiteY15" fmla="*/ 735106 h 1603842"/>
              <a:gd name="connsiteX16" fmla="*/ 0 w 3478306"/>
              <a:gd name="connsiteY16" fmla="*/ 519953 h 1603842"/>
              <a:gd name="connsiteX17" fmla="*/ 224118 w 3478306"/>
              <a:gd name="connsiteY17" fmla="*/ 582706 h 1603842"/>
              <a:gd name="connsiteX18" fmla="*/ 833718 w 3478306"/>
              <a:gd name="connsiteY18" fmla="*/ 573741 h 1603842"/>
              <a:gd name="connsiteX19" fmla="*/ 815788 w 3478306"/>
              <a:gd name="connsiteY19" fmla="*/ 340659 h 1603842"/>
              <a:gd name="connsiteX20" fmla="*/ 224118 w 3478306"/>
              <a:gd name="connsiteY20" fmla="*/ 367553 h 1603842"/>
              <a:gd name="connsiteX21" fmla="*/ 17930 w 3478306"/>
              <a:gd name="connsiteY21" fmla="*/ 322729 h 1603842"/>
              <a:gd name="connsiteX22" fmla="*/ 71718 w 3478306"/>
              <a:gd name="connsiteY22" fmla="*/ 206188 h 1603842"/>
              <a:gd name="connsiteX23" fmla="*/ 233083 w 3478306"/>
              <a:gd name="connsiteY23" fmla="*/ 134471 h 1603842"/>
              <a:gd name="connsiteX24" fmla="*/ 403412 w 3478306"/>
              <a:gd name="connsiteY24" fmla="*/ 8965 h 1603842"/>
              <a:gd name="connsiteX25" fmla="*/ 340659 w 3478306"/>
              <a:gd name="connsiteY25" fmla="*/ 152400 h 1603842"/>
              <a:gd name="connsiteX26" fmla="*/ 313765 w 3478306"/>
              <a:gd name="connsiteY26" fmla="*/ 286871 h 1603842"/>
              <a:gd name="connsiteX27" fmla="*/ 537883 w 3478306"/>
              <a:gd name="connsiteY27" fmla="*/ 259976 h 1603842"/>
              <a:gd name="connsiteX28" fmla="*/ 537883 w 3478306"/>
              <a:gd name="connsiteY28" fmla="*/ 170329 h 1603842"/>
              <a:gd name="connsiteX29" fmla="*/ 726141 w 3478306"/>
              <a:gd name="connsiteY29" fmla="*/ 89647 h 1603842"/>
              <a:gd name="connsiteX30" fmla="*/ 932330 w 3478306"/>
              <a:gd name="connsiteY30" fmla="*/ 44824 h 1603842"/>
              <a:gd name="connsiteX31" fmla="*/ 1281953 w 3478306"/>
              <a:gd name="connsiteY31" fmla="*/ 0 h 1603842"/>
              <a:gd name="connsiteX0" fmla="*/ 1281953 w 3478306"/>
              <a:gd name="connsiteY0" fmla="*/ 0 h 1603842"/>
              <a:gd name="connsiteX1" fmla="*/ 2528047 w 3478306"/>
              <a:gd name="connsiteY1" fmla="*/ 26894 h 1603842"/>
              <a:gd name="connsiteX2" fmla="*/ 2850777 w 3478306"/>
              <a:gd name="connsiteY2" fmla="*/ 116541 h 1603842"/>
              <a:gd name="connsiteX3" fmla="*/ 3236259 w 3478306"/>
              <a:gd name="connsiteY3" fmla="*/ 349624 h 1603842"/>
              <a:gd name="connsiteX4" fmla="*/ 3469341 w 3478306"/>
              <a:gd name="connsiteY4" fmla="*/ 546847 h 1603842"/>
              <a:gd name="connsiteX5" fmla="*/ 3478306 w 3478306"/>
              <a:gd name="connsiteY5" fmla="*/ 708212 h 1603842"/>
              <a:gd name="connsiteX6" fmla="*/ 3433483 w 3478306"/>
              <a:gd name="connsiteY6" fmla="*/ 851647 h 1603842"/>
              <a:gd name="connsiteX7" fmla="*/ 3191436 w 3478306"/>
              <a:gd name="connsiteY7" fmla="*/ 1210235 h 1603842"/>
              <a:gd name="connsiteX8" fmla="*/ 2913530 w 3478306"/>
              <a:gd name="connsiteY8" fmla="*/ 1398494 h 1603842"/>
              <a:gd name="connsiteX9" fmla="*/ 2719387 w 3478306"/>
              <a:gd name="connsiteY9" fmla="*/ 1520359 h 1603842"/>
              <a:gd name="connsiteX10" fmla="*/ 2413468 w 3478306"/>
              <a:gd name="connsiteY10" fmla="*/ 1589554 h 1603842"/>
              <a:gd name="connsiteX11" fmla="*/ 1943381 w 3478306"/>
              <a:gd name="connsiteY11" fmla="*/ 1603842 h 1603842"/>
              <a:gd name="connsiteX12" fmla="*/ 1623733 w 3478306"/>
              <a:gd name="connsiteY12" fmla="*/ 1557338 h 1603842"/>
              <a:gd name="connsiteX13" fmla="*/ 1188104 w 3478306"/>
              <a:gd name="connsiteY13" fmla="*/ 1391210 h 1603842"/>
              <a:gd name="connsiteX14" fmla="*/ 477620 w 3478306"/>
              <a:gd name="connsiteY14" fmla="*/ 974968 h 1603842"/>
              <a:gd name="connsiteX15" fmla="*/ 197224 w 3478306"/>
              <a:gd name="connsiteY15" fmla="*/ 735106 h 1603842"/>
              <a:gd name="connsiteX16" fmla="*/ 0 w 3478306"/>
              <a:gd name="connsiteY16" fmla="*/ 519953 h 1603842"/>
              <a:gd name="connsiteX17" fmla="*/ 224118 w 3478306"/>
              <a:gd name="connsiteY17" fmla="*/ 582706 h 1603842"/>
              <a:gd name="connsiteX18" fmla="*/ 833718 w 3478306"/>
              <a:gd name="connsiteY18" fmla="*/ 573741 h 1603842"/>
              <a:gd name="connsiteX19" fmla="*/ 815788 w 3478306"/>
              <a:gd name="connsiteY19" fmla="*/ 340659 h 1603842"/>
              <a:gd name="connsiteX20" fmla="*/ 224118 w 3478306"/>
              <a:gd name="connsiteY20" fmla="*/ 367553 h 1603842"/>
              <a:gd name="connsiteX21" fmla="*/ 17930 w 3478306"/>
              <a:gd name="connsiteY21" fmla="*/ 322729 h 1603842"/>
              <a:gd name="connsiteX22" fmla="*/ 71718 w 3478306"/>
              <a:gd name="connsiteY22" fmla="*/ 206188 h 1603842"/>
              <a:gd name="connsiteX23" fmla="*/ 233083 w 3478306"/>
              <a:gd name="connsiteY23" fmla="*/ 134471 h 1603842"/>
              <a:gd name="connsiteX24" fmla="*/ 403412 w 3478306"/>
              <a:gd name="connsiteY24" fmla="*/ 8965 h 1603842"/>
              <a:gd name="connsiteX25" fmla="*/ 340659 w 3478306"/>
              <a:gd name="connsiteY25" fmla="*/ 152400 h 1603842"/>
              <a:gd name="connsiteX26" fmla="*/ 313765 w 3478306"/>
              <a:gd name="connsiteY26" fmla="*/ 286871 h 1603842"/>
              <a:gd name="connsiteX27" fmla="*/ 537883 w 3478306"/>
              <a:gd name="connsiteY27" fmla="*/ 259976 h 1603842"/>
              <a:gd name="connsiteX28" fmla="*/ 537883 w 3478306"/>
              <a:gd name="connsiteY28" fmla="*/ 170329 h 1603842"/>
              <a:gd name="connsiteX29" fmla="*/ 726141 w 3478306"/>
              <a:gd name="connsiteY29" fmla="*/ 89647 h 1603842"/>
              <a:gd name="connsiteX30" fmla="*/ 932330 w 3478306"/>
              <a:gd name="connsiteY30" fmla="*/ 44824 h 1603842"/>
              <a:gd name="connsiteX31" fmla="*/ 1281953 w 3478306"/>
              <a:gd name="connsiteY31" fmla="*/ 0 h 1603842"/>
              <a:gd name="connsiteX0" fmla="*/ 1281953 w 3478306"/>
              <a:gd name="connsiteY0" fmla="*/ 0 h 1603842"/>
              <a:gd name="connsiteX1" fmla="*/ 2528047 w 3478306"/>
              <a:gd name="connsiteY1" fmla="*/ 26894 h 1603842"/>
              <a:gd name="connsiteX2" fmla="*/ 2850777 w 3478306"/>
              <a:gd name="connsiteY2" fmla="*/ 116541 h 1603842"/>
              <a:gd name="connsiteX3" fmla="*/ 3236259 w 3478306"/>
              <a:gd name="connsiteY3" fmla="*/ 349624 h 1603842"/>
              <a:gd name="connsiteX4" fmla="*/ 3469341 w 3478306"/>
              <a:gd name="connsiteY4" fmla="*/ 546847 h 1603842"/>
              <a:gd name="connsiteX5" fmla="*/ 3478306 w 3478306"/>
              <a:gd name="connsiteY5" fmla="*/ 708212 h 1603842"/>
              <a:gd name="connsiteX6" fmla="*/ 3433483 w 3478306"/>
              <a:gd name="connsiteY6" fmla="*/ 851647 h 1603842"/>
              <a:gd name="connsiteX7" fmla="*/ 3191436 w 3478306"/>
              <a:gd name="connsiteY7" fmla="*/ 1210235 h 1603842"/>
              <a:gd name="connsiteX8" fmla="*/ 3037355 w 3478306"/>
              <a:gd name="connsiteY8" fmla="*/ 1388969 h 1603842"/>
              <a:gd name="connsiteX9" fmla="*/ 2719387 w 3478306"/>
              <a:gd name="connsiteY9" fmla="*/ 1520359 h 1603842"/>
              <a:gd name="connsiteX10" fmla="*/ 2413468 w 3478306"/>
              <a:gd name="connsiteY10" fmla="*/ 1589554 h 1603842"/>
              <a:gd name="connsiteX11" fmla="*/ 1943381 w 3478306"/>
              <a:gd name="connsiteY11" fmla="*/ 1603842 h 1603842"/>
              <a:gd name="connsiteX12" fmla="*/ 1623733 w 3478306"/>
              <a:gd name="connsiteY12" fmla="*/ 1557338 h 1603842"/>
              <a:gd name="connsiteX13" fmla="*/ 1188104 w 3478306"/>
              <a:gd name="connsiteY13" fmla="*/ 1391210 h 1603842"/>
              <a:gd name="connsiteX14" fmla="*/ 477620 w 3478306"/>
              <a:gd name="connsiteY14" fmla="*/ 974968 h 1603842"/>
              <a:gd name="connsiteX15" fmla="*/ 197224 w 3478306"/>
              <a:gd name="connsiteY15" fmla="*/ 735106 h 1603842"/>
              <a:gd name="connsiteX16" fmla="*/ 0 w 3478306"/>
              <a:gd name="connsiteY16" fmla="*/ 519953 h 1603842"/>
              <a:gd name="connsiteX17" fmla="*/ 224118 w 3478306"/>
              <a:gd name="connsiteY17" fmla="*/ 582706 h 1603842"/>
              <a:gd name="connsiteX18" fmla="*/ 833718 w 3478306"/>
              <a:gd name="connsiteY18" fmla="*/ 573741 h 1603842"/>
              <a:gd name="connsiteX19" fmla="*/ 815788 w 3478306"/>
              <a:gd name="connsiteY19" fmla="*/ 340659 h 1603842"/>
              <a:gd name="connsiteX20" fmla="*/ 224118 w 3478306"/>
              <a:gd name="connsiteY20" fmla="*/ 367553 h 1603842"/>
              <a:gd name="connsiteX21" fmla="*/ 17930 w 3478306"/>
              <a:gd name="connsiteY21" fmla="*/ 322729 h 1603842"/>
              <a:gd name="connsiteX22" fmla="*/ 71718 w 3478306"/>
              <a:gd name="connsiteY22" fmla="*/ 206188 h 1603842"/>
              <a:gd name="connsiteX23" fmla="*/ 233083 w 3478306"/>
              <a:gd name="connsiteY23" fmla="*/ 134471 h 1603842"/>
              <a:gd name="connsiteX24" fmla="*/ 403412 w 3478306"/>
              <a:gd name="connsiteY24" fmla="*/ 8965 h 1603842"/>
              <a:gd name="connsiteX25" fmla="*/ 340659 w 3478306"/>
              <a:gd name="connsiteY25" fmla="*/ 152400 h 1603842"/>
              <a:gd name="connsiteX26" fmla="*/ 313765 w 3478306"/>
              <a:gd name="connsiteY26" fmla="*/ 286871 h 1603842"/>
              <a:gd name="connsiteX27" fmla="*/ 537883 w 3478306"/>
              <a:gd name="connsiteY27" fmla="*/ 259976 h 1603842"/>
              <a:gd name="connsiteX28" fmla="*/ 537883 w 3478306"/>
              <a:gd name="connsiteY28" fmla="*/ 170329 h 1603842"/>
              <a:gd name="connsiteX29" fmla="*/ 726141 w 3478306"/>
              <a:gd name="connsiteY29" fmla="*/ 89647 h 1603842"/>
              <a:gd name="connsiteX30" fmla="*/ 932330 w 3478306"/>
              <a:gd name="connsiteY30" fmla="*/ 44824 h 1603842"/>
              <a:gd name="connsiteX31" fmla="*/ 1281953 w 3478306"/>
              <a:gd name="connsiteY31" fmla="*/ 0 h 1603842"/>
              <a:gd name="connsiteX0" fmla="*/ 1281953 w 3478306"/>
              <a:gd name="connsiteY0" fmla="*/ 0 h 1603842"/>
              <a:gd name="connsiteX1" fmla="*/ 2528047 w 3478306"/>
              <a:gd name="connsiteY1" fmla="*/ 26894 h 1603842"/>
              <a:gd name="connsiteX2" fmla="*/ 2850777 w 3478306"/>
              <a:gd name="connsiteY2" fmla="*/ 116541 h 1603842"/>
              <a:gd name="connsiteX3" fmla="*/ 3236259 w 3478306"/>
              <a:gd name="connsiteY3" fmla="*/ 349624 h 1603842"/>
              <a:gd name="connsiteX4" fmla="*/ 3469341 w 3478306"/>
              <a:gd name="connsiteY4" fmla="*/ 546847 h 1603842"/>
              <a:gd name="connsiteX5" fmla="*/ 3478306 w 3478306"/>
              <a:gd name="connsiteY5" fmla="*/ 708212 h 1603842"/>
              <a:gd name="connsiteX6" fmla="*/ 3433483 w 3478306"/>
              <a:gd name="connsiteY6" fmla="*/ 851647 h 1603842"/>
              <a:gd name="connsiteX7" fmla="*/ 3229536 w 3478306"/>
              <a:gd name="connsiteY7" fmla="*/ 1229285 h 1603842"/>
              <a:gd name="connsiteX8" fmla="*/ 3037355 w 3478306"/>
              <a:gd name="connsiteY8" fmla="*/ 1388969 h 1603842"/>
              <a:gd name="connsiteX9" fmla="*/ 2719387 w 3478306"/>
              <a:gd name="connsiteY9" fmla="*/ 1520359 h 1603842"/>
              <a:gd name="connsiteX10" fmla="*/ 2413468 w 3478306"/>
              <a:gd name="connsiteY10" fmla="*/ 1589554 h 1603842"/>
              <a:gd name="connsiteX11" fmla="*/ 1943381 w 3478306"/>
              <a:gd name="connsiteY11" fmla="*/ 1603842 h 1603842"/>
              <a:gd name="connsiteX12" fmla="*/ 1623733 w 3478306"/>
              <a:gd name="connsiteY12" fmla="*/ 1557338 h 1603842"/>
              <a:gd name="connsiteX13" fmla="*/ 1188104 w 3478306"/>
              <a:gd name="connsiteY13" fmla="*/ 1391210 h 1603842"/>
              <a:gd name="connsiteX14" fmla="*/ 477620 w 3478306"/>
              <a:gd name="connsiteY14" fmla="*/ 974968 h 1603842"/>
              <a:gd name="connsiteX15" fmla="*/ 197224 w 3478306"/>
              <a:gd name="connsiteY15" fmla="*/ 735106 h 1603842"/>
              <a:gd name="connsiteX16" fmla="*/ 0 w 3478306"/>
              <a:gd name="connsiteY16" fmla="*/ 519953 h 1603842"/>
              <a:gd name="connsiteX17" fmla="*/ 224118 w 3478306"/>
              <a:gd name="connsiteY17" fmla="*/ 582706 h 1603842"/>
              <a:gd name="connsiteX18" fmla="*/ 833718 w 3478306"/>
              <a:gd name="connsiteY18" fmla="*/ 573741 h 1603842"/>
              <a:gd name="connsiteX19" fmla="*/ 815788 w 3478306"/>
              <a:gd name="connsiteY19" fmla="*/ 340659 h 1603842"/>
              <a:gd name="connsiteX20" fmla="*/ 224118 w 3478306"/>
              <a:gd name="connsiteY20" fmla="*/ 367553 h 1603842"/>
              <a:gd name="connsiteX21" fmla="*/ 17930 w 3478306"/>
              <a:gd name="connsiteY21" fmla="*/ 322729 h 1603842"/>
              <a:gd name="connsiteX22" fmla="*/ 71718 w 3478306"/>
              <a:gd name="connsiteY22" fmla="*/ 206188 h 1603842"/>
              <a:gd name="connsiteX23" fmla="*/ 233083 w 3478306"/>
              <a:gd name="connsiteY23" fmla="*/ 134471 h 1603842"/>
              <a:gd name="connsiteX24" fmla="*/ 403412 w 3478306"/>
              <a:gd name="connsiteY24" fmla="*/ 8965 h 1603842"/>
              <a:gd name="connsiteX25" fmla="*/ 340659 w 3478306"/>
              <a:gd name="connsiteY25" fmla="*/ 152400 h 1603842"/>
              <a:gd name="connsiteX26" fmla="*/ 313765 w 3478306"/>
              <a:gd name="connsiteY26" fmla="*/ 286871 h 1603842"/>
              <a:gd name="connsiteX27" fmla="*/ 537883 w 3478306"/>
              <a:gd name="connsiteY27" fmla="*/ 259976 h 1603842"/>
              <a:gd name="connsiteX28" fmla="*/ 537883 w 3478306"/>
              <a:gd name="connsiteY28" fmla="*/ 170329 h 1603842"/>
              <a:gd name="connsiteX29" fmla="*/ 726141 w 3478306"/>
              <a:gd name="connsiteY29" fmla="*/ 89647 h 1603842"/>
              <a:gd name="connsiteX30" fmla="*/ 932330 w 3478306"/>
              <a:gd name="connsiteY30" fmla="*/ 44824 h 1603842"/>
              <a:gd name="connsiteX31" fmla="*/ 1281953 w 3478306"/>
              <a:gd name="connsiteY31" fmla="*/ 0 h 1603842"/>
              <a:gd name="connsiteX0" fmla="*/ 1281953 w 3478306"/>
              <a:gd name="connsiteY0" fmla="*/ 0 h 1603842"/>
              <a:gd name="connsiteX1" fmla="*/ 2528047 w 3478306"/>
              <a:gd name="connsiteY1" fmla="*/ 26894 h 1603842"/>
              <a:gd name="connsiteX2" fmla="*/ 2850777 w 3478306"/>
              <a:gd name="connsiteY2" fmla="*/ 116541 h 1603842"/>
              <a:gd name="connsiteX3" fmla="*/ 3236259 w 3478306"/>
              <a:gd name="connsiteY3" fmla="*/ 349624 h 1603842"/>
              <a:gd name="connsiteX4" fmla="*/ 3469341 w 3478306"/>
              <a:gd name="connsiteY4" fmla="*/ 546847 h 1603842"/>
              <a:gd name="connsiteX5" fmla="*/ 3478306 w 3478306"/>
              <a:gd name="connsiteY5" fmla="*/ 708212 h 1603842"/>
              <a:gd name="connsiteX6" fmla="*/ 3433483 w 3478306"/>
              <a:gd name="connsiteY6" fmla="*/ 870697 h 1603842"/>
              <a:gd name="connsiteX7" fmla="*/ 3229536 w 3478306"/>
              <a:gd name="connsiteY7" fmla="*/ 1229285 h 1603842"/>
              <a:gd name="connsiteX8" fmla="*/ 3037355 w 3478306"/>
              <a:gd name="connsiteY8" fmla="*/ 1388969 h 1603842"/>
              <a:gd name="connsiteX9" fmla="*/ 2719387 w 3478306"/>
              <a:gd name="connsiteY9" fmla="*/ 1520359 h 1603842"/>
              <a:gd name="connsiteX10" fmla="*/ 2413468 w 3478306"/>
              <a:gd name="connsiteY10" fmla="*/ 1589554 h 1603842"/>
              <a:gd name="connsiteX11" fmla="*/ 1943381 w 3478306"/>
              <a:gd name="connsiteY11" fmla="*/ 1603842 h 1603842"/>
              <a:gd name="connsiteX12" fmla="*/ 1623733 w 3478306"/>
              <a:gd name="connsiteY12" fmla="*/ 1557338 h 1603842"/>
              <a:gd name="connsiteX13" fmla="*/ 1188104 w 3478306"/>
              <a:gd name="connsiteY13" fmla="*/ 1391210 h 1603842"/>
              <a:gd name="connsiteX14" fmla="*/ 477620 w 3478306"/>
              <a:gd name="connsiteY14" fmla="*/ 974968 h 1603842"/>
              <a:gd name="connsiteX15" fmla="*/ 197224 w 3478306"/>
              <a:gd name="connsiteY15" fmla="*/ 735106 h 1603842"/>
              <a:gd name="connsiteX16" fmla="*/ 0 w 3478306"/>
              <a:gd name="connsiteY16" fmla="*/ 519953 h 1603842"/>
              <a:gd name="connsiteX17" fmla="*/ 224118 w 3478306"/>
              <a:gd name="connsiteY17" fmla="*/ 582706 h 1603842"/>
              <a:gd name="connsiteX18" fmla="*/ 833718 w 3478306"/>
              <a:gd name="connsiteY18" fmla="*/ 573741 h 1603842"/>
              <a:gd name="connsiteX19" fmla="*/ 815788 w 3478306"/>
              <a:gd name="connsiteY19" fmla="*/ 340659 h 1603842"/>
              <a:gd name="connsiteX20" fmla="*/ 224118 w 3478306"/>
              <a:gd name="connsiteY20" fmla="*/ 367553 h 1603842"/>
              <a:gd name="connsiteX21" fmla="*/ 17930 w 3478306"/>
              <a:gd name="connsiteY21" fmla="*/ 322729 h 1603842"/>
              <a:gd name="connsiteX22" fmla="*/ 71718 w 3478306"/>
              <a:gd name="connsiteY22" fmla="*/ 206188 h 1603842"/>
              <a:gd name="connsiteX23" fmla="*/ 233083 w 3478306"/>
              <a:gd name="connsiteY23" fmla="*/ 134471 h 1603842"/>
              <a:gd name="connsiteX24" fmla="*/ 403412 w 3478306"/>
              <a:gd name="connsiteY24" fmla="*/ 8965 h 1603842"/>
              <a:gd name="connsiteX25" fmla="*/ 340659 w 3478306"/>
              <a:gd name="connsiteY25" fmla="*/ 152400 h 1603842"/>
              <a:gd name="connsiteX26" fmla="*/ 313765 w 3478306"/>
              <a:gd name="connsiteY26" fmla="*/ 286871 h 1603842"/>
              <a:gd name="connsiteX27" fmla="*/ 537883 w 3478306"/>
              <a:gd name="connsiteY27" fmla="*/ 259976 h 1603842"/>
              <a:gd name="connsiteX28" fmla="*/ 537883 w 3478306"/>
              <a:gd name="connsiteY28" fmla="*/ 170329 h 1603842"/>
              <a:gd name="connsiteX29" fmla="*/ 726141 w 3478306"/>
              <a:gd name="connsiteY29" fmla="*/ 89647 h 1603842"/>
              <a:gd name="connsiteX30" fmla="*/ 932330 w 3478306"/>
              <a:gd name="connsiteY30" fmla="*/ 44824 h 1603842"/>
              <a:gd name="connsiteX31" fmla="*/ 1281953 w 3478306"/>
              <a:gd name="connsiteY31" fmla="*/ 0 h 1603842"/>
              <a:gd name="connsiteX0" fmla="*/ 1281953 w 3492593"/>
              <a:gd name="connsiteY0" fmla="*/ 0 h 1603842"/>
              <a:gd name="connsiteX1" fmla="*/ 2528047 w 3492593"/>
              <a:gd name="connsiteY1" fmla="*/ 26894 h 1603842"/>
              <a:gd name="connsiteX2" fmla="*/ 2850777 w 3492593"/>
              <a:gd name="connsiteY2" fmla="*/ 116541 h 1603842"/>
              <a:gd name="connsiteX3" fmla="*/ 3236259 w 3492593"/>
              <a:gd name="connsiteY3" fmla="*/ 349624 h 1603842"/>
              <a:gd name="connsiteX4" fmla="*/ 3469341 w 3492593"/>
              <a:gd name="connsiteY4" fmla="*/ 546847 h 1603842"/>
              <a:gd name="connsiteX5" fmla="*/ 3492593 w 3492593"/>
              <a:gd name="connsiteY5" fmla="*/ 703449 h 1603842"/>
              <a:gd name="connsiteX6" fmla="*/ 3433483 w 3492593"/>
              <a:gd name="connsiteY6" fmla="*/ 870697 h 1603842"/>
              <a:gd name="connsiteX7" fmla="*/ 3229536 w 3492593"/>
              <a:gd name="connsiteY7" fmla="*/ 1229285 h 1603842"/>
              <a:gd name="connsiteX8" fmla="*/ 3037355 w 3492593"/>
              <a:gd name="connsiteY8" fmla="*/ 1388969 h 1603842"/>
              <a:gd name="connsiteX9" fmla="*/ 2719387 w 3492593"/>
              <a:gd name="connsiteY9" fmla="*/ 1520359 h 1603842"/>
              <a:gd name="connsiteX10" fmla="*/ 2413468 w 3492593"/>
              <a:gd name="connsiteY10" fmla="*/ 1589554 h 1603842"/>
              <a:gd name="connsiteX11" fmla="*/ 1943381 w 3492593"/>
              <a:gd name="connsiteY11" fmla="*/ 1603842 h 1603842"/>
              <a:gd name="connsiteX12" fmla="*/ 1623733 w 3492593"/>
              <a:gd name="connsiteY12" fmla="*/ 1557338 h 1603842"/>
              <a:gd name="connsiteX13" fmla="*/ 1188104 w 3492593"/>
              <a:gd name="connsiteY13" fmla="*/ 1391210 h 1603842"/>
              <a:gd name="connsiteX14" fmla="*/ 477620 w 3492593"/>
              <a:gd name="connsiteY14" fmla="*/ 974968 h 1603842"/>
              <a:gd name="connsiteX15" fmla="*/ 197224 w 3492593"/>
              <a:gd name="connsiteY15" fmla="*/ 735106 h 1603842"/>
              <a:gd name="connsiteX16" fmla="*/ 0 w 3492593"/>
              <a:gd name="connsiteY16" fmla="*/ 519953 h 1603842"/>
              <a:gd name="connsiteX17" fmla="*/ 224118 w 3492593"/>
              <a:gd name="connsiteY17" fmla="*/ 582706 h 1603842"/>
              <a:gd name="connsiteX18" fmla="*/ 833718 w 3492593"/>
              <a:gd name="connsiteY18" fmla="*/ 573741 h 1603842"/>
              <a:gd name="connsiteX19" fmla="*/ 815788 w 3492593"/>
              <a:gd name="connsiteY19" fmla="*/ 340659 h 1603842"/>
              <a:gd name="connsiteX20" fmla="*/ 224118 w 3492593"/>
              <a:gd name="connsiteY20" fmla="*/ 367553 h 1603842"/>
              <a:gd name="connsiteX21" fmla="*/ 17930 w 3492593"/>
              <a:gd name="connsiteY21" fmla="*/ 322729 h 1603842"/>
              <a:gd name="connsiteX22" fmla="*/ 71718 w 3492593"/>
              <a:gd name="connsiteY22" fmla="*/ 206188 h 1603842"/>
              <a:gd name="connsiteX23" fmla="*/ 233083 w 3492593"/>
              <a:gd name="connsiteY23" fmla="*/ 134471 h 1603842"/>
              <a:gd name="connsiteX24" fmla="*/ 403412 w 3492593"/>
              <a:gd name="connsiteY24" fmla="*/ 8965 h 1603842"/>
              <a:gd name="connsiteX25" fmla="*/ 340659 w 3492593"/>
              <a:gd name="connsiteY25" fmla="*/ 152400 h 1603842"/>
              <a:gd name="connsiteX26" fmla="*/ 313765 w 3492593"/>
              <a:gd name="connsiteY26" fmla="*/ 286871 h 1603842"/>
              <a:gd name="connsiteX27" fmla="*/ 537883 w 3492593"/>
              <a:gd name="connsiteY27" fmla="*/ 259976 h 1603842"/>
              <a:gd name="connsiteX28" fmla="*/ 537883 w 3492593"/>
              <a:gd name="connsiteY28" fmla="*/ 170329 h 1603842"/>
              <a:gd name="connsiteX29" fmla="*/ 726141 w 3492593"/>
              <a:gd name="connsiteY29" fmla="*/ 89647 h 1603842"/>
              <a:gd name="connsiteX30" fmla="*/ 932330 w 3492593"/>
              <a:gd name="connsiteY30" fmla="*/ 44824 h 1603842"/>
              <a:gd name="connsiteX31" fmla="*/ 1281953 w 3492593"/>
              <a:gd name="connsiteY31" fmla="*/ 0 h 1603842"/>
              <a:gd name="connsiteX0" fmla="*/ 1281953 w 3492593"/>
              <a:gd name="connsiteY0" fmla="*/ 0 h 1603842"/>
              <a:gd name="connsiteX1" fmla="*/ 2528047 w 3492593"/>
              <a:gd name="connsiteY1" fmla="*/ 26894 h 1603842"/>
              <a:gd name="connsiteX2" fmla="*/ 2850777 w 3492593"/>
              <a:gd name="connsiteY2" fmla="*/ 116541 h 1603842"/>
              <a:gd name="connsiteX3" fmla="*/ 3250546 w 3492593"/>
              <a:gd name="connsiteY3" fmla="*/ 292474 h 1603842"/>
              <a:gd name="connsiteX4" fmla="*/ 3469341 w 3492593"/>
              <a:gd name="connsiteY4" fmla="*/ 546847 h 1603842"/>
              <a:gd name="connsiteX5" fmla="*/ 3492593 w 3492593"/>
              <a:gd name="connsiteY5" fmla="*/ 703449 h 1603842"/>
              <a:gd name="connsiteX6" fmla="*/ 3433483 w 3492593"/>
              <a:gd name="connsiteY6" fmla="*/ 870697 h 1603842"/>
              <a:gd name="connsiteX7" fmla="*/ 3229536 w 3492593"/>
              <a:gd name="connsiteY7" fmla="*/ 1229285 h 1603842"/>
              <a:gd name="connsiteX8" fmla="*/ 3037355 w 3492593"/>
              <a:gd name="connsiteY8" fmla="*/ 1388969 h 1603842"/>
              <a:gd name="connsiteX9" fmla="*/ 2719387 w 3492593"/>
              <a:gd name="connsiteY9" fmla="*/ 1520359 h 1603842"/>
              <a:gd name="connsiteX10" fmla="*/ 2413468 w 3492593"/>
              <a:gd name="connsiteY10" fmla="*/ 1589554 h 1603842"/>
              <a:gd name="connsiteX11" fmla="*/ 1943381 w 3492593"/>
              <a:gd name="connsiteY11" fmla="*/ 1603842 h 1603842"/>
              <a:gd name="connsiteX12" fmla="*/ 1623733 w 3492593"/>
              <a:gd name="connsiteY12" fmla="*/ 1557338 h 1603842"/>
              <a:gd name="connsiteX13" fmla="*/ 1188104 w 3492593"/>
              <a:gd name="connsiteY13" fmla="*/ 1391210 h 1603842"/>
              <a:gd name="connsiteX14" fmla="*/ 477620 w 3492593"/>
              <a:gd name="connsiteY14" fmla="*/ 974968 h 1603842"/>
              <a:gd name="connsiteX15" fmla="*/ 197224 w 3492593"/>
              <a:gd name="connsiteY15" fmla="*/ 735106 h 1603842"/>
              <a:gd name="connsiteX16" fmla="*/ 0 w 3492593"/>
              <a:gd name="connsiteY16" fmla="*/ 519953 h 1603842"/>
              <a:gd name="connsiteX17" fmla="*/ 224118 w 3492593"/>
              <a:gd name="connsiteY17" fmla="*/ 582706 h 1603842"/>
              <a:gd name="connsiteX18" fmla="*/ 833718 w 3492593"/>
              <a:gd name="connsiteY18" fmla="*/ 573741 h 1603842"/>
              <a:gd name="connsiteX19" fmla="*/ 815788 w 3492593"/>
              <a:gd name="connsiteY19" fmla="*/ 340659 h 1603842"/>
              <a:gd name="connsiteX20" fmla="*/ 224118 w 3492593"/>
              <a:gd name="connsiteY20" fmla="*/ 367553 h 1603842"/>
              <a:gd name="connsiteX21" fmla="*/ 17930 w 3492593"/>
              <a:gd name="connsiteY21" fmla="*/ 322729 h 1603842"/>
              <a:gd name="connsiteX22" fmla="*/ 71718 w 3492593"/>
              <a:gd name="connsiteY22" fmla="*/ 206188 h 1603842"/>
              <a:gd name="connsiteX23" fmla="*/ 233083 w 3492593"/>
              <a:gd name="connsiteY23" fmla="*/ 134471 h 1603842"/>
              <a:gd name="connsiteX24" fmla="*/ 403412 w 3492593"/>
              <a:gd name="connsiteY24" fmla="*/ 8965 h 1603842"/>
              <a:gd name="connsiteX25" fmla="*/ 340659 w 3492593"/>
              <a:gd name="connsiteY25" fmla="*/ 152400 h 1603842"/>
              <a:gd name="connsiteX26" fmla="*/ 313765 w 3492593"/>
              <a:gd name="connsiteY26" fmla="*/ 286871 h 1603842"/>
              <a:gd name="connsiteX27" fmla="*/ 537883 w 3492593"/>
              <a:gd name="connsiteY27" fmla="*/ 259976 h 1603842"/>
              <a:gd name="connsiteX28" fmla="*/ 537883 w 3492593"/>
              <a:gd name="connsiteY28" fmla="*/ 170329 h 1603842"/>
              <a:gd name="connsiteX29" fmla="*/ 726141 w 3492593"/>
              <a:gd name="connsiteY29" fmla="*/ 89647 h 1603842"/>
              <a:gd name="connsiteX30" fmla="*/ 932330 w 3492593"/>
              <a:gd name="connsiteY30" fmla="*/ 44824 h 1603842"/>
              <a:gd name="connsiteX31" fmla="*/ 1281953 w 3492593"/>
              <a:gd name="connsiteY31" fmla="*/ 0 h 1603842"/>
              <a:gd name="connsiteX0" fmla="*/ 1281953 w 3492593"/>
              <a:gd name="connsiteY0" fmla="*/ 0 h 1603842"/>
              <a:gd name="connsiteX1" fmla="*/ 2528047 w 3492593"/>
              <a:gd name="connsiteY1" fmla="*/ 26894 h 1603842"/>
              <a:gd name="connsiteX2" fmla="*/ 2855540 w 3492593"/>
              <a:gd name="connsiteY2" fmla="*/ 87966 h 1603842"/>
              <a:gd name="connsiteX3" fmla="*/ 3250546 w 3492593"/>
              <a:gd name="connsiteY3" fmla="*/ 292474 h 1603842"/>
              <a:gd name="connsiteX4" fmla="*/ 3469341 w 3492593"/>
              <a:gd name="connsiteY4" fmla="*/ 546847 h 1603842"/>
              <a:gd name="connsiteX5" fmla="*/ 3492593 w 3492593"/>
              <a:gd name="connsiteY5" fmla="*/ 703449 h 1603842"/>
              <a:gd name="connsiteX6" fmla="*/ 3433483 w 3492593"/>
              <a:gd name="connsiteY6" fmla="*/ 870697 h 1603842"/>
              <a:gd name="connsiteX7" fmla="*/ 3229536 w 3492593"/>
              <a:gd name="connsiteY7" fmla="*/ 1229285 h 1603842"/>
              <a:gd name="connsiteX8" fmla="*/ 3037355 w 3492593"/>
              <a:gd name="connsiteY8" fmla="*/ 1388969 h 1603842"/>
              <a:gd name="connsiteX9" fmla="*/ 2719387 w 3492593"/>
              <a:gd name="connsiteY9" fmla="*/ 1520359 h 1603842"/>
              <a:gd name="connsiteX10" fmla="*/ 2413468 w 3492593"/>
              <a:gd name="connsiteY10" fmla="*/ 1589554 h 1603842"/>
              <a:gd name="connsiteX11" fmla="*/ 1943381 w 3492593"/>
              <a:gd name="connsiteY11" fmla="*/ 1603842 h 1603842"/>
              <a:gd name="connsiteX12" fmla="*/ 1623733 w 3492593"/>
              <a:gd name="connsiteY12" fmla="*/ 1557338 h 1603842"/>
              <a:gd name="connsiteX13" fmla="*/ 1188104 w 3492593"/>
              <a:gd name="connsiteY13" fmla="*/ 1391210 h 1603842"/>
              <a:gd name="connsiteX14" fmla="*/ 477620 w 3492593"/>
              <a:gd name="connsiteY14" fmla="*/ 974968 h 1603842"/>
              <a:gd name="connsiteX15" fmla="*/ 197224 w 3492593"/>
              <a:gd name="connsiteY15" fmla="*/ 735106 h 1603842"/>
              <a:gd name="connsiteX16" fmla="*/ 0 w 3492593"/>
              <a:gd name="connsiteY16" fmla="*/ 519953 h 1603842"/>
              <a:gd name="connsiteX17" fmla="*/ 224118 w 3492593"/>
              <a:gd name="connsiteY17" fmla="*/ 582706 h 1603842"/>
              <a:gd name="connsiteX18" fmla="*/ 833718 w 3492593"/>
              <a:gd name="connsiteY18" fmla="*/ 573741 h 1603842"/>
              <a:gd name="connsiteX19" fmla="*/ 815788 w 3492593"/>
              <a:gd name="connsiteY19" fmla="*/ 340659 h 1603842"/>
              <a:gd name="connsiteX20" fmla="*/ 224118 w 3492593"/>
              <a:gd name="connsiteY20" fmla="*/ 367553 h 1603842"/>
              <a:gd name="connsiteX21" fmla="*/ 17930 w 3492593"/>
              <a:gd name="connsiteY21" fmla="*/ 322729 h 1603842"/>
              <a:gd name="connsiteX22" fmla="*/ 71718 w 3492593"/>
              <a:gd name="connsiteY22" fmla="*/ 206188 h 1603842"/>
              <a:gd name="connsiteX23" fmla="*/ 233083 w 3492593"/>
              <a:gd name="connsiteY23" fmla="*/ 134471 h 1603842"/>
              <a:gd name="connsiteX24" fmla="*/ 403412 w 3492593"/>
              <a:gd name="connsiteY24" fmla="*/ 8965 h 1603842"/>
              <a:gd name="connsiteX25" fmla="*/ 340659 w 3492593"/>
              <a:gd name="connsiteY25" fmla="*/ 152400 h 1603842"/>
              <a:gd name="connsiteX26" fmla="*/ 313765 w 3492593"/>
              <a:gd name="connsiteY26" fmla="*/ 286871 h 1603842"/>
              <a:gd name="connsiteX27" fmla="*/ 537883 w 3492593"/>
              <a:gd name="connsiteY27" fmla="*/ 259976 h 1603842"/>
              <a:gd name="connsiteX28" fmla="*/ 537883 w 3492593"/>
              <a:gd name="connsiteY28" fmla="*/ 170329 h 1603842"/>
              <a:gd name="connsiteX29" fmla="*/ 726141 w 3492593"/>
              <a:gd name="connsiteY29" fmla="*/ 89647 h 1603842"/>
              <a:gd name="connsiteX30" fmla="*/ 932330 w 3492593"/>
              <a:gd name="connsiteY30" fmla="*/ 44824 h 1603842"/>
              <a:gd name="connsiteX31" fmla="*/ 1281953 w 3492593"/>
              <a:gd name="connsiteY31" fmla="*/ 0 h 1603842"/>
              <a:gd name="connsiteX0" fmla="*/ 1281953 w 3492593"/>
              <a:gd name="connsiteY0" fmla="*/ 1681 h 1605523"/>
              <a:gd name="connsiteX1" fmla="*/ 2528047 w 3492593"/>
              <a:gd name="connsiteY1" fmla="*/ 0 h 1605523"/>
              <a:gd name="connsiteX2" fmla="*/ 2855540 w 3492593"/>
              <a:gd name="connsiteY2" fmla="*/ 89647 h 1605523"/>
              <a:gd name="connsiteX3" fmla="*/ 3250546 w 3492593"/>
              <a:gd name="connsiteY3" fmla="*/ 294155 h 1605523"/>
              <a:gd name="connsiteX4" fmla="*/ 3469341 w 3492593"/>
              <a:gd name="connsiteY4" fmla="*/ 548528 h 1605523"/>
              <a:gd name="connsiteX5" fmla="*/ 3492593 w 3492593"/>
              <a:gd name="connsiteY5" fmla="*/ 705130 h 1605523"/>
              <a:gd name="connsiteX6" fmla="*/ 3433483 w 3492593"/>
              <a:gd name="connsiteY6" fmla="*/ 872378 h 1605523"/>
              <a:gd name="connsiteX7" fmla="*/ 3229536 w 3492593"/>
              <a:gd name="connsiteY7" fmla="*/ 1230966 h 1605523"/>
              <a:gd name="connsiteX8" fmla="*/ 3037355 w 3492593"/>
              <a:gd name="connsiteY8" fmla="*/ 1390650 h 1605523"/>
              <a:gd name="connsiteX9" fmla="*/ 2719387 w 3492593"/>
              <a:gd name="connsiteY9" fmla="*/ 1522040 h 1605523"/>
              <a:gd name="connsiteX10" fmla="*/ 2413468 w 3492593"/>
              <a:gd name="connsiteY10" fmla="*/ 1591235 h 1605523"/>
              <a:gd name="connsiteX11" fmla="*/ 1943381 w 3492593"/>
              <a:gd name="connsiteY11" fmla="*/ 1605523 h 1605523"/>
              <a:gd name="connsiteX12" fmla="*/ 1623733 w 3492593"/>
              <a:gd name="connsiteY12" fmla="*/ 1559019 h 1605523"/>
              <a:gd name="connsiteX13" fmla="*/ 1188104 w 3492593"/>
              <a:gd name="connsiteY13" fmla="*/ 1392891 h 1605523"/>
              <a:gd name="connsiteX14" fmla="*/ 477620 w 3492593"/>
              <a:gd name="connsiteY14" fmla="*/ 976649 h 1605523"/>
              <a:gd name="connsiteX15" fmla="*/ 197224 w 3492593"/>
              <a:gd name="connsiteY15" fmla="*/ 736787 h 1605523"/>
              <a:gd name="connsiteX16" fmla="*/ 0 w 3492593"/>
              <a:gd name="connsiteY16" fmla="*/ 521634 h 1605523"/>
              <a:gd name="connsiteX17" fmla="*/ 224118 w 3492593"/>
              <a:gd name="connsiteY17" fmla="*/ 584387 h 1605523"/>
              <a:gd name="connsiteX18" fmla="*/ 833718 w 3492593"/>
              <a:gd name="connsiteY18" fmla="*/ 575422 h 1605523"/>
              <a:gd name="connsiteX19" fmla="*/ 815788 w 3492593"/>
              <a:gd name="connsiteY19" fmla="*/ 342340 h 1605523"/>
              <a:gd name="connsiteX20" fmla="*/ 224118 w 3492593"/>
              <a:gd name="connsiteY20" fmla="*/ 369234 h 1605523"/>
              <a:gd name="connsiteX21" fmla="*/ 17930 w 3492593"/>
              <a:gd name="connsiteY21" fmla="*/ 324410 h 1605523"/>
              <a:gd name="connsiteX22" fmla="*/ 71718 w 3492593"/>
              <a:gd name="connsiteY22" fmla="*/ 207869 h 1605523"/>
              <a:gd name="connsiteX23" fmla="*/ 233083 w 3492593"/>
              <a:gd name="connsiteY23" fmla="*/ 136152 h 1605523"/>
              <a:gd name="connsiteX24" fmla="*/ 403412 w 3492593"/>
              <a:gd name="connsiteY24" fmla="*/ 10646 h 1605523"/>
              <a:gd name="connsiteX25" fmla="*/ 340659 w 3492593"/>
              <a:gd name="connsiteY25" fmla="*/ 154081 h 1605523"/>
              <a:gd name="connsiteX26" fmla="*/ 313765 w 3492593"/>
              <a:gd name="connsiteY26" fmla="*/ 288552 h 1605523"/>
              <a:gd name="connsiteX27" fmla="*/ 537883 w 3492593"/>
              <a:gd name="connsiteY27" fmla="*/ 261657 h 1605523"/>
              <a:gd name="connsiteX28" fmla="*/ 537883 w 3492593"/>
              <a:gd name="connsiteY28" fmla="*/ 172010 h 1605523"/>
              <a:gd name="connsiteX29" fmla="*/ 726141 w 3492593"/>
              <a:gd name="connsiteY29" fmla="*/ 91328 h 1605523"/>
              <a:gd name="connsiteX30" fmla="*/ 932330 w 3492593"/>
              <a:gd name="connsiteY30" fmla="*/ 46505 h 1605523"/>
              <a:gd name="connsiteX31" fmla="*/ 1281953 w 3492593"/>
              <a:gd name="connsiteY31" fmla="*/ 1681 h 1605523"/>
              <a:gd name="connsiteX0" fmla="*/ 1281953 w 3492593"/>
              <a:gd name="connsiteY0" fmla="*/ 0 h 1632417"/>
              <a:gd name="connsiteX1" fmla="*/ 2528047 w 3492593"/>
              <a:gd name="connsiteY1" fmla="*/ 26894 h 1632417"/>
              <a:gd name="connsiteX2" fmla="*/ 2855540 w 3492593"/>
              <a:gd name="connsiteY2" fmla="*/ 116541 h 1632417"/>
              <a:gd name="connsiteX3" fmla="*/ 3250546 w 3492593"/>
              <a:gd name="connsiteY3" fmla="*/ 321049 h 1632417"/>
              <a:gd name="connsiteX4" fmla="*/ 3469341 w 3492593"/>
              <a:gd name="connsiteY4" fmla="*/ 575422 h 1632417"/>
              <a:gd name="connsiteX5" fmla="*/ 3492593 w 3492593"/>
              <a:gd name="connsiteY5" fmla="*/ 732024 h 1632417"/>
              <a:gd name="connsiteX6" fmla="*/ 3433483 w 3492593"/>
              <a:gd name="connsiteY6" fmla="*/ 899272 h 1632417"/>
              <a:gd name="connsiteX7" fmla="*/ 3229536 w 3492593"/>
              <a:gd name="connsiteY7" fmla="*/ 1257860 h 1632417"/>
              <a:gd name="connsiteX8" fmla="*/ 3037355 w 3492593"/>
              <a:gd name="connsiteY8" fmla="*/ 1417544 h 1632417"/>
              <a:gd name="connsiteX9" fmla="*/ 2719387 w 3492593"/>
              <a:gd name="connsiteY9" fmla="*/ 1548934 h 1632417"/>
              <a:gd name="connsiteX10" fmla="*/ 2413468 w 3492593"/>
              <a:gd name="connsiteY10" fmla="*/ 1618129 h 1632417"/>
              <a:gd name="connsiteX11" fmla="*/ 1943381 w 3492593"/>
              <a:gd name="connsiteY11" fmla="*/ 1632417 h 1632417"/>
              <a:gd name="connsiteX12" fmla="*/ 1623733 w 3492593"/>
              <a:gd name="connsiteY12" fmla="*/ 1585913 h 1632417"/>
              <a:gd name="connsiteX13" fmla="*/ 1188104 w 3492593"/>
              <a:gd name="connsiteY13" fmla="*/ 1419785 h 1632417"/>
              <a:gd name="connsiteX14" fmla="*/ 477620 w 3492593"/>
              <a:gd name="connsiteY14" fmla="*/ 1003543 h 1632417"/>
              <a:gd name="connsiteX15" fmla="*/ 197224 w 3492593"/>
              <a:gd name="connsiteY15" fmla="*/ 763681 h 1632417"/>
              <a:gd name="connsiteX16" fmla="*/ 0 w 3492593"/>
              <a:gd name="connsiteY16" fmla="*/ 548528 h 1632417"/>
              <a:gd name="connsiteX17" fmla="*/ 224118 w 3492593"/>
              <a:gd name="connsiteY17" fmla="*/ 611281 h 1632417"/>
              <a:gd name="connsiteX18" fmla="*/ 833718 w 3492593"/>
              <a:gd name="connsiteY18" fmla="*/ 602316 h 1632417"/>
              <a:gd name="connsiteX19" fmla="*/ 815788 w 3492593"/>
              <a:gd name="connsiteY19" fmla="*/ 369234 h 1632417"/>
              <a:gd name="connsiteX20" fmla="*/ 224118 w 3492593"/>
              <a:gd name="connsiteY20" fmla="*/ 396128 h 1632417"/>
              <a:gd name="connsiteX21" fmla="*/ 17930 w 3492593"/>
              <a:gd name="connsiteY21" fmla="*/ 351304 h 1632417"/>
              <a:gd name="connsiteX22" fmla="*/ 71718 w 3492593"/>
              <a:gd name="connsiteY22" fmla="*/ 234763 h 1632417"/>
              <a:gd name="connsiteX23" fmla="*/ 233083 w 3492593"/>
              <a:gd name="connsiteY23" fmla="*/ 163046 h 1632417"/>
              <a:gd name="connsiteX24" fmla="*/ 403412 w 3492593"/>
              <a:gd name="connsiteY24" fmla="*/ 37540 h 1632417"/>
              <a:gd name="connsiteX25" fmla="*/ 340659 w 3492593"/>
              <a:gd name="connsiteY25" fmla="*/ 180975 h 1632417"/>
              <a:gd name="connsiteX26" fmla="*/ 313765 w 3492593"/>
              <a:gd name="connsiteY26" fmla="*/ 315446 h 1632417"/>
              <a:gd name="connsiteX27" fmla="*/ 537883 w 3492593"/>
              <a:gd name="connsiteY27" fmla="*/ 288551 h 1632417"/>
              <a:gd name="connsiteX28" fmla="*/ 537883 w 3492593"/>
              <a:gd name="connsiteY28" fmla="*/ 198904 h 1632417"/>
              <a:gd name="connsiteX29" fmla="*/ 726141 w 3492593"/>
              <a:gd name="connsiteY29" fmla="*/ 118222 h 1632417"/>
              <a:gd name="connsiteX30" fmla="*/ 932330 w 3492593"/>
              <a:gd name="connsiteY30" fmla="*/ 73399 h 1632417"/>
              <a:gd name="connsiteX31" fmla="*/ 1281953 w 3492593"/>
              <a:gd name="connsiteY31" fmla="*/ 0 h 1632417"/>
              <a:gd name="connsiteX0" fmla="*/ 1281953 w 3492593"/>
              <a:gd name="connsiteY0" fmla="*/ 0 h 1632417"/>
              <a:gd name="connsiteX1" fmla="*/ 2528047 w 3492593"/>
              <a:gd name="connsiteY1" fmla="*/ 26894 h 1632417"/>
              <a:gd name="connsiteX2" fmla="*/ 2855540 w 3492593"/>
              <a:gd name="connsiteY2" fmla="*/ 116541 h 1632417"/>
              <a:gd name="connsiteX3" fmla="*/ 3250546 w 3492593"/>
              <a:gd name="connsiteY3" fmla="*/ 321049 h 1632417"/>
              <a:gd name="connsiteX4" fmla="*/ 3469341 w 3492593"/>
              <a:gd name="connsiteY4" fmla="*/ 575422 h 1632417"/>
              <a:gd name="connsiteX5" fmla="*/ 3492593 w 3492593"/>
              <a:gd name="connsiteY5" fmla="*/ 732024 h 1632417"/>
              <a:gd name="connsiteX6" fmla="*/ 3433483 w 3492593"/>
              <a:gd name="connsiteY6" fmla="*/ 899272 h 1632417"/>
              <a:gd name="connsiteX7" fmla="*/ 3229536 w 3492593"/>
              <a:gd name="connsiteY7" fmla="*/ 1257860 h 1632417"/>
              <a:gd name="connsiteX8" fmla="*/ 3037355 w 3492593"/>
              <a:gd name="connsiteY8" fmla="*/ 1417544 h 1632417"/>
              <a:gd name="connsiteX9" fmla="*/ 2719387 w 3492593"/>
              <a:gd name="connsiteY9" fmla="*/ 1548934 h 1632417"/>
              <a:gd name="connsiteX10" fmla="*/ 2413468 w 3492593"/>
              <a:gd name="connsiteY10" fmla="*/ 1618129 h 1632417"/>
              <a:gd name="connsiteX11" fmla="*/ 1943381 w 3492593"/>
              <a:gd name="connsiteY11" fmla="*/ 1632417 h 1632417"/>
              <a:gd name="connsiteX12" fmla="*/ 1623733 w 3492593"/>
              <a:gd name="connsiteY12" fmla="*/ 1585913 h 1632417"/>
              <a:gd name="connsiteX13" fmla="*/ 1188104 w 3492593"/>
              <a:gd name="connsiteY13" fmla="*/ 1419785 h 1632417"/>
              <a:gd name="connsiteX14" fmla="*/ 477620 w 3492593"/>
              <a:gd name="connsiteY14" fmla="*/ 1003543 h 1632417"/>
              <a:gd name="connsiteX15" fmla="*/ 197224 w 3492593"/>
              <a:gd name="connsiteY15" fmla="*/ 763681 h 1632417"/>
              <a:gd name="connsiteX16" fmla="*/ 0 w 3492593"/>
              <a:gd name="connsiteY16" fmla="*/ 548528 h 1632417"/>
              <a:gd name="connsiteX17" fmla="*/ 224118 w 3492593"/>
              <a:gd name="connsiteY17" fmla="*/ 611281 h 1632417"/>
              <a:gd name="connsiteX18" fmla="*/ 833718 w 3492593"/>
              <a:gd name="connsiteY18" fmla="*/ 602316 h 1632417"/>
              <a:gd name="connsiteX19" fmla="*/ 815788 w 3492593"/>
              <a:gd name="connsiteY19" fmla="*/ 369234 h 1632417"/>
              <a:gd name="connsiteX20" fmla="*/ 224118 w 3492593"/>
              <a:gd name="connsiteY20" fmla="*/ 396128 h 1632417"/>
              <a:gd name="connsiteX21" fmla="*/ 17930 w 3492593"/>
              <a:gd name="connsiteY21" fmla="*/ 351304 h 1632417"/>
              <a:gd name="connsiteX22" fmla="*/ 71718 w 3492593"/>
              <a:gd name="connsiteY22" fmla="*/ 234763 h 1632417"/>
              <a:gd name="connsiteX23" fmla="*/ 233083 w 3492593"/>
              <a:gd name="connsiteY23" fmla="*/ 163046 h 1632417"/>
              <a:gd name="connsiteX24" fmla="*/ 403412 w 3492593"/>
              <a:gd name="connsiteY24" fmla="*/ 37540 h 1632417"/>
              <a:gd name="connsiteX25" fmla="*/ 340659 w 3492593"/>
              <a:gd name="connsiteY25" fmla="*/ 180975 h 1632417"/>
              <a:gd name="connsiteX26" fmla="*/ 313765 w 3492593"/>
              <a:gd name="connsiteY26" fmla="*/ 315446 h 1632417"/>
              <a:gd name="connsiteX27" fmla="*/ 537883 w 3492593"/>
              <a:gd name="connsiteY27" fmla="*/ 288551 h 1632417"/>
              <a:gd name="connsiteX28" fmla="*/ 537883 w 3492593"/>
              <a:gd name="connsiteY28" fmla="*/ 198904 h 1632417"/>
              <a:gd name="connsiteX29" fmla="*/ 726141 w 3492593"/>
              <a:gd name="connsiteY29" fmla="*/ 118222 h 1632417"/>
              <a:gd name="connsiteX30" fmla="*/ 918042 w 3492593"/>
              <a:gd name="connsiteY30" fmla="*/ 44824 h 1632417"/>
              <a:gd name="connsiteX31" fmla="*/ 1281953 w 3492593"/>
              <a:gd name="connsiteY31" fmla="*/ 0 h 1632417"/>
              <a:gd name="connsiteX0" fmla="*/ 1215278 w 3492593"/>
              <a:gd name="connsiteY0" fmla="*/ 0 h 1632417"/>
              <a:gd name="connsiteX1" fmla="*/ 2528047 w 3492593"/>
              <a:gd name="connsiteY1" fmla="*/ 26894 h 1632417"/>
              <a:gd name="connsiteX2" fmla="*/ 2855540 w 3492593"/>
              <a:gd name="connsiteY2" fmla="*/ 116541 h 1632417"/>
              <a:gd name="connsiteX3" fmla="*/ 3250546 w 3492593"/>
              <a:gd name="connsiteY3" fmla="*/ 321049 h 1632417"/>
              <a:gd name="connsiteX4" fmla="*/ 3469341 w 3492593"/>
              <a:gd name="connsiteY4" fmla="*/ 575422 h 1632417"/>
              <a:gd name="connsiteX5" fmla="*/ 3492593 w 3492593"/>
              <a:gd name="connsiteY5" fmla="*/ 732024 h 1632417"/>
              <a:gd name="connsiteX6" fmla="*/ 3433483 w 3492593"/>
              <a:gd name="connsiteY6" fmla="*/ 899272 h 1632417"/>
              <a:gd name="connsiteX7" fmla="*/ 3229536 w 3492593"/>
              <a:gd name="connsiteY7" fmla="*/ 1257860 h 1632417"/>
              <a:gd name="connsiteX8" fmla="*/ 3037355 w 3492593"/>
              <a:gd name="connsiteY8" fmla="*/ 1417544 h 1632417"/>
              <a:gd name="connsiteX9" fmla="*/ 2719387 w 3492593"/>
              <a:gd name="connsiteY9" fmla="*/ 1548934 h 1632417"/>
              <a:gd name="connsiteX10" fmla="*/ 2413468 w 3492593"/>
              <a:gd name="connsiteY10" fmla="*/ 1618129 h 1632417"/>
              <a:gd name="connsiteX11" fmla="*/ 1943381 w 3492593"/>
              <a:gd name="connsiteY11" fmla="*/ 1632417 h 1632417"/>
              <a:gd name="connsiteX12" fmla="*/ 1623733 w 3492593"/>
              <a:gd name="connsiteY12" fmla="*/ 1585913 h 1632417"/>
              <a:gd name="connsiteX13" fmla="*/ 1188104 w 3492593"/>
              <a:gd name="connsiteY13" fmla="*/ 1419785 h 1632417"/>
              <a:gd name="connsiteX14" fmla="*/ 477620 w 3492593"/>
              <a:gd name="connsiteY14" fmla="*/ 1003543 h 1632417"/>
              <a:gd name="connsiteX15" fmla="*/ 197224 w 3492593"/>
              <a:gd name="connsiteY15" fmla="*/ 763681 h 1632417"/>
              <a:gd name="connsiteX16" fmla="*/ 0 w 3492593"/>
              <a:gd name="connsiteY16" fmla="*/ 548528 h 1632417"/>
              <a:gd name="connsiteX17" fmla="*/ 224118 w 3492593"/>
              <a:gd name="connsiteY17" fmla="*/ 611281 h 1632417"/>
              <a:gd name="connsiteX18" fmla="*/ 833718 w 3492593"/>
              <a:gd name="connsiteY18" fmla="*/ 602316 h 1632417"/>
              <a:gd name="connsiteX19" fmla="*/ 815788 w 3492593"/>
              <a:gd name="connsiteY19" fmla="*/ 369234 h 1632417"/>
              <a:gd name="connsiteX20" fmla="*/ 224118 w 3492593"/>
              <a:gd name="connsiteY20" fmla="*/ 396128 h 1632417"/>
              <a:gd name="connsiteX21" fmla="*/ 17930 w 3492593"/>
              <a:gd name="connsiteY21" fmla="*/ 351304 h 1632417"/>
              <a:gd name="connsiteX22" fmla="*/ 71718 w 3492593"/>
              <a:gd name="connsiteY22" fmla="*/ 234763 h 1632417"/>
              <a:gd name="connsiteX23" fmla="*/ 233083 w 3492593"/>
              <a:gd name="connsiteY23" fmla="*/ 163046 h 1632417"/>
              <a:gd name="connsiteX24" fmla="*/ 403412 w 3492593"/>
              <a:gd name="connsiteY24" fmla="*/ 37540 h 1632417"/>
              <a:gd name="connsiteX25" fmla="*/ 340659 w 3492593"/>
              <a:gd name="connsiteY25" fmla="*/ 180975 h 1632417"/>
              <a:gd name="connsiteX26" fmla="*/ 313765 w 3492593"/>
              <a:gd name="connsiteY26" fmla="*/ 315446 h 1632417"/>
              <a:gd name="connsiteX27" fmla="*/ 537883 w 3492593"/>
              <a:gd name="connsiteY27" fmla="*/ 288551 h 1632417"/>
              <a:gd name="connsiteX28" fmla="*/ 537883 w 3492593"/>
              <a:gd name="connsiteY28" fmla="*/ 198904 h 1632417"/>
              <a:gd name="connsiteX29" fmla="*/ 726141 w 3492593"/>
              <a:gd name="connsiteY29" fmla="*/ 118222 h 1632417"/>
              <a:gd name="connsiteX30" fmla="*/ 918042 w 3492593"/>
              <a:gd name="connsiteY30" fmla="*/ 44824 h 1632417"/>
              <a:gd name="connsiteX31" fmla="*/ 1215278 w 3492593"/>
              <a:gd name="connsiteY31" fmla="*/ 0 h 1632417"/>
              <a:gd name="connsiteX0" fmla="*/ 1215278 w 3492593"/>
              <a:gd name="connsiteY0" fmla="*/ 0 h 1632417"/>
              <a:gd name="connsiteX1" fmla="*/ 2528047 w 3492593"/>
              <a:gd name="connsiteY1" fmla="*/ 26894 h 1632417"/>
              <a:gd name="connsiteX2" fmla="*/ 2855540 w 3492593"/>
              <a:gd name="connsiteY2" fmla="*/ 116541 h 1632417"/>
              <a:gd name="connsiteX3" fmla="*/ 3250546 w 3492593"/>
              <a:gd name="connsiteY3" fmla="*/ 321049 h 1632417"/>
              <a:gd name="connsiteX4" fmla="*/ 3469341 w 3492593"/>
              <a:gd name="connsiteY4" fmla="*/ 575422 h 1632417"/>
              <a:gd name="connsiteX5" fmla="*/ 3492593 w 3492593"/>
              <a:gd name="connsiteY5" fmla="*/ 732024 h 1632417"/>
              <a:gd name="connsiteX6" fmla="*/ 3433483 w 3492593"/>
              <a:gd name="connsiteY6" fmla="*/ 899272 h 1632417"/>
              <a:gd name="connsiteX7" fmla="*/ 3229536 w 3492593"/>
              <a:gd name="connsiteY7" fmla="*/ 1257860 h 1632417"/>
              <a:gd name="connsiteX8" fmla="*/ 3037355 w 3492593"/>
              <a:gd name="connsiteY8" fmla="*/ 1417544 h 1632417"/>
              <a:gd name="connsiteX9" fmla="*/ 2719387 w 3492593"/>
              <a:gd name="connsiteY9" fmla="*/ 1548934 h 1632417"/>
              <a:gd name="connsiteX10" fmla="*/ 2413468 w 3492593"/>
              <a:gd name="connsiteY10" fmla="*/ 1618129 h 1632417"/>
              <a:gd name="connsiteX11" fmla="*/ 1943381 w 3492593"/>
              <a:gd name="connsiteY11" fmla="*/ 1632417 h 1632417"/>
              <a:gd name="connsiteX12" fmla="*/ 1623733 w 3492593"/>
              <a:gd name="connsiteY12" fmla="*/ 1585913 h 1632417"/>
              <a:gd name="connsiteX13" fmla="*/ 1188104 w 3492593"/>
              <a:gd name="connsiteY13" fmla="*/ 1419785 h 1632417"/>
              <a:gd name="connsiteX14" fmla="*/ 477620 w 3492593"/>
              <a:gd name="connsiteY14" fmla="*/ 1003543 h 1632417"/>
              <a:gd name="connsiteX15" fmla="*/ 197224 w 3492593"/>
              <a:gd name="connsiteY15" fmla="*/ 763681 h 1632417"/>
              <a:gd name="connsiteX16" fmla="*/ 0 w 3492593"/>
              <a:gd name="connsiteY16" fmla="*/ 548528 h 1632417"/>
              <a:gd name="connsiteX17" fmla="*/ 224118 w 3492593"/>
              <a:gd name="connsiteY17" fmla="*/ 611281 h 1632417"/>
              <a:gd name="connsiteX18" fmla="*/ 833718 w 3492593"/>
              <a:gd name="connsiteY18" fmla="*/ 602316 h 1632417"/>
              <a:gd name="connsiteX19" fmla="*/ 815788 w 3492593"/>
              <a:gd name="connsiteY19" fmla="*/ 369234 h 1632417"/>
              <a:gd name="connsiteX20" fmla="*/ 224118 w 3492593"/>
              <a:gd name="connsiteY20" fmla="*/ 396128 h 1632417"/>
              <a:gd name="connsiteX21" fmla="*/ 17930 w 3492593"/>
              <a:gd name="connsiteY21" fmla="*/ 351304 h 1632417"/>
              <a:gd name="connsiteX22" fmla="*/ 71718 w 3492593"/>
              <a:gd name="connsiteY22" fmla="*/ 234763 h 1632417"/>
              <a:gd name="connsiteX23" fmla="*/ 233083 w 3492593"/>
              <a:gd name="connsiteY23" fmla="*/ 163046 h 1632417"/>
              <a:gd name="connsiteX24" fmla="*/ 403412 w 3492593"/>
              <a:gd name="connsiteY24" fmla="*/ 37540 h 1632417"/>
              <a:gd name="connsiteX25" fmla="*/ 340659 w 3492593"/>
              <a:gd name="connsiteY25" fmla="*/ 180975 h 1632417"/>
              <a:gd name="connsiteX26" fmla="*/ 313765 w 3492593"/>
              <a:gd name="connsiteY26" fmla="*/ 315446 h 1632417"/>
              <a:gd name="connsiteX27" fmla="*/ 537883 w 3492593"/>
              <a:gd name="connsiteY27" fmla="*/ 288551 h 1632417"/>
              <a:gd name="connsiteX28" fmla="*/ 537883 w 3492593"/>
              <a:gd name="connsiteY28" fmla="*/ 198904 h 1632417"/>
              <a:gd name="connsiteX29" fmla="*/ 683278 w 3492593"/>
              <a:gd name="connsiteY29" fmla="*/ 80122 h 1632417"/>
              <a:gd name="connsiteX30" fmla="*/ 918042 w 3492593"/>
              <a:gd name="connsiteY30" fmla="*/ 44824 h 1632417"/>
              <a:gd name="connsiteX31" fmla="*/ 1215278 w 3492593"/>
              <a:gd name="connsiteY31" fmla="*/ 0 h 1632417"/>
              <a:gd name="connsiteX0" fmla="*/ 1215278 w 3492593"/>
              <a:gd name="connsiteY0" fmla="*/ 0 h 1632417"/>
              <a:gd name="connsiteX1" fmla="*/ 2528047 w 3492593"/>
              <a:gd name="connsiteY1" fmla="*/ 26894 h 1632417"/>
              <a:gd name="connsiteX2" fmla="*/ 2855540 w 3492593"/>
              <a:gd name="connsiteY2" fmla="*/ 116541 h 1632417"/>
              <a:gd name="connsiteX3" fmla="*/ 3250546 w 3492593"/>
              <a:gd name="connsiteY3" fmla="*/ 321049 h 1632417"/>
              <a:gd name="connsiteX4" fmla="*/ 3469341 w 3492593"/>
              <a:gd name="connsiteY4" fmla="*/ 575422 h 1632417"/>
              <a:gd name="connsiteX5" fmla="*/ 3492593 w 3492593"/>
              <a:gd name="connsiteY5" fmla="*/ 732024 h 1632417"/>
              <a:gd name="connsiteX6" fmla="*/ 3433483 w 3492593"/>
              <a:gd name="connsiteY6" fmla="*/ 899272 h 1632417"/>
              <a:gd name="connsiteX7" fmla="*/ 3229536 w 3492593"/>
              <a:gd name="connsiteY7" fmla="*/ 1257860 h 1632417"/>
              <a:gd name="connsiteX8" fmla="*/ 3037355 w 3492593"/>
              <a:gd name="connsiteY8" fmla="*/ 1417544 h 1632417"/>
              <a:gd name="connsiteX9" fmla="*/ 2719387 w 3492593"/>
              <a:gd name="connsiteY9" fmla="*/ 1548934 h 1632417"/>
              <a:gd name="connsiteX10" fmla="*/ 2413468 w 3492593"/>
              <a:gd name="connsiteY10" fmla="*/ 1618129 h 1632417"/>
              <a:gd name="connsiteX11" fmla="*/ 1943381 w 3492593"/>
              <a:gd name="connsiteY11" fmla="*/ 1632417 h 1632417"/>
              <a:gd name="connsiteX12" fmla="*/ 1623733 w 3492593"/>
              <a:gd name="connsiteY12" fmla="*/ 1585913 h 1632417"/>
              <a:gd name="connsiteX13" fmla="*/ 1188104 w 3492593"/>
              <a:gd name="connsiteY13" fmla="*/ 1419785 h 1632417"/>
              <a:gd name="connsiteX14" fmla="*/ 477620 w 3492593"/>
              <a:gd name="connsiteY14" fmla="*/ 1003543 h 1632417"/>
              <a:gd name="connsiteX15" fmla="*/ 197224 w 3492593"/>
              <a:gd name="connsiteY15" fmla="*/ 763681 h 1632417"/>
              <a:gd name="connsiteX16" fmla="*/ 0 w 3492593"/>
              <a:gd name="connsiteY16" fmla="*/ 548528 h 1632417"/>
              <a:gd name="connsiteX17" fmla="*/ 224118 w 3492593"/>
              <a:gd name="connsiteY17" fmla="*/ 611281 h 1632417"/>
              <a:gd name="connsiteX18" fmla="*/ 833718 w 3492593"/>
              <a:gd name="connsiteY18" fmla="*/ 602316 h 1632417"/>
              <a:gd name="connsiteX19" fmla="*/ 815788 w 3492593"/>
              <a:gd name="connsiteY19" fmla="*/ 369234 h 1632417"/>
              <a:gd name="connsiteX20" fmla="*/ 224118 w 3492593"/>
              <a:gd name="connsiteY20" fmla="*/ 396128 h 1632417"/>
              <a:gd name="connsiteX21" fmla="*/ 17930 w 3492593"/>
              <a:gd name="connsiteY21" fmla="*/ 351304 h 1632417"/>
              <a:gd name="connsiteX22" fmla="*/ 71718 w 3492593"/>
              <a:gd name="connsiteY22" fmla="*/ 234763 h 1632417"/>
              <a:gd name="connsiteX23" fmla="*/ 233083 w 3492593"/>
              <a:gd name="connsiteY23" fmla="*/ 163046 h 1632417"/>
              <a:gd name="connsiteX24" fmla="*/ 403412 w 3492593"/>
              <a:gd name="connsiteY24" fmla="*/ 37540 h 1632417"/>
              <a:gd name="connsiteX25" fmla="*/ 340659 w 3492593"/>
              <a:gd name="connsiteY25" fmla="*/ 180975 h 1632417"/>
              <a:gd name="connsiteX26" fmla="*/ 313765 w 3492593"/>
              <a:gd name="connsiteY26" fmla="*/ 315446 h 1632417"/>
              <a:gd name="connsiteX27" fmla="*/ 537883 w 3492593"/>
              <a:gd name="connsiteY27" fmla="*/ 288551 h 1632417"/>
              <a:gd name="connsiteX28" fmla="*/ 542646 w 3492593"/>
              <a:gd name="connsiteY28" fmla="*/ 165567 h 1632417"/>
              <a:gd name="connsiteX29" fmla="*/ 683278 w 3492593"/>
              <a:gd name="connsiteY29" fmla="*/ 80122 h 1632417"/>
              <a:gd name="connsiteX30" fmla="*/ 918042 w 3492593"/>
              <a:gd name="connsiteY30" fmla="*/ 44824 h 1632417"/>
              <a:gd name="connsiteX31" fmla="*/ 1215278 w 3492593"/>
              <a:gd name="connsiteY31" fmla="*/ 0 h 1632417"/>
              <a:gd name="connsiteX0" fmla="*/ 1215278 w 3492593"/>
              <a:gd name="connsiteY0" fmla="*/ 0 h 1632417"/>
              <a:gd name="connsiteX1" fmla="*/ 2528047 w 3492593"/>
              <a:gd name="connsiteY1" fmla="*/ 26894 h 1632417"/>
              <a:gd name="connsiteX2" fmla="*/ 2855540 w 3492593"/>
              <a:gd name="connsiteY2" fmla="*/ 116541 h 1632417"/>
              <a:gd name="connsiteX3" fmla="*/ 3250546 w 3492593"/>
              <a:gd name="connsiteY3" fmla="*/ 321049 h 1632417"/>
              <a:gd name="connsiteX4" fmla="*/ 3469341 w 3492593"/>
              <a:gd name="connsiteY4" fmla="*/ 575422 h 1632417"/>
              <a:gd name="connsiteX5" fmla="*/ 3492593 w 3492593"/>
              <a:gd name="connsiteY5" fmla="*/ 732024 h 1632417"/>
              <a:gd name="connsiteX6" fmla="*/ 3433483 w 3492593"/>
              <a:gd name="connsiteY6" fmla="*/ 899272 h 1632417"/>
              <a:gd name="connsiteX7" fmla="*/ 3229536 w 3492593"/>
              <a:gd name="connsiteY7" fmla="*/ 1257860 h 1632417"/>
              <a:gd name="connsiteX8" fmla="*/ 3037355 w 3492593"/>
              <a:gd name="connsiteY8" fmla="*/ 1417544 h 1632417"/>
              <a:gd name="connsiteX9" fmla="*/ 2719387 w 3492593"/>
              <a:gd name="connsiteY9" fmla="*/ 1548934 h 1632417"/>
              <a:gd name="connsiteX10" fmla="*/ 2413468 w 3492593"/>
              <a:gd name="connsiteY10" fmla="*/ 1618129 h 1632417"/>
              <a:gd name="connsiteX11" fmla="*/ 1943381 w 3492593"/>
              <a:gd name="connsiteY11" fmla="*/ 1632417 h 1632417"/>
              <a:gd name="connsiteX12" fmla="*/ 1623733 w 3492593"/>
              <a:gd name="connsiteY12" fmla="*/ 1585913 h 1632417"/>
              <a:gd name="connsiteX13" fmla="*/ 1188104 w 3492593"/>
              <a:gd name="connsiteY13" fmla="*/ 1419785 h 1632417"/>
              <a:gd name="connsiteX14" fmla="*/ 477620 w 3492593"/>
              <a:gd name="connsiteY14" fmla="*/ 1003543 h 1632417"/>
              <a:gd name="connsiteX15" fmla="*/ 197224 w 3492593"/>
              <a:gd name="connsiteY15" fmla="*/ 763681 h 1632417"/>
              <a:gd name="connsiteX16" fmla="*/ 0 w 3492593"/>
              <a:gd name="connsiteY16" fmla="*/ 548528 h 1632417"/>
              <a:gd name="connsiteX17" fmla="*/ 224118 w 3492593"/>
              <a:gd name="connsiteY17" fmla="*/ 611281 h 1632417"/>
              <a:gd name="connsiteX18" fmla="*/ 833718 w 3492593"/>
              <a:gd name="connsiteY18" fmla="*/ 602316 h 1632417"/>
              <a:gd name="connsiteX19" fmla="*/ 815788 w 3492593"/>
              <a:gd name="connsiteY19" fmla="*/ 369234 h 1632417"/>
              <a:gd name="connsiteX20" fmla="*/ 224118 w 3492593"/>
              <a:gd name="connsiteY20" fmla="*/ 396128 h 1632417"/>
              <a:gd name="connsiteX21" fmla="*/ 17930 w 3492593"/>
              <a:gd name="connsiteY21" fmla="*/ 351304 h 1632417"/>
              <a:gd name="connsiteX22" fmla="*/ 71718 w 3492593"/>
              <a:gd name="connsiteY22" fmla="*/ 234763 h 1632417"/>
              <a:gd name="connsiteX23" fmla="*/ 233083 w 3492593"/>
              <a:gd name="connsiteY23" fmla="*/ 163046 h 1632417"/>
              <a:gd name="connsiteX24" fmla="*/ 403412 w 3492593"/>
              <a:gd name="connsiteY24" fmla="*/ 37540 h 1632417"/>
              <a:gd name="connsiteX25" fmla="*/ 340659 w 3492593"/>
              <a:gd name="connsiteY25" fmla="*/ 180975 h 1632417"/>
              <a:gd name="connsiteX26" fmla="*/ 313765 w 3492593"/>
              <a:gd name="connsiteY26" fmla="*/ 315446 h 1632417"/>
              <a:gd name="connsiteX27" fmla="*/ 471208 w 3492593"/>
              <a:gd name="connsiteY27" fmla="*/ 298076 h 1632417"/>
              <a:gd name="connsiteX28" fmla="*/ 542646 w 3492593"/>
              <a:gd name="connsiteY28" fmla="*/ 165567 h 1632417"/>
              <a:gd name="connsiteX29" fmla="*/ 683278 w 3492593"/>
              <a:gd name="connsiteY29" fmla="*/ 80122 h 1632417"/>
              <a:gd name="connsiteX30" fmla="*/ 918042 w 3492593"/>
              <a:gd name="connsiteY30" fmla="*/ 44824 h 1632417"/>
              <a:gd name="connsiteX31" fmla="*/ 1215278 w 3492593"/>
              <a:gd name="connsiteY31" fmla="*/ 0 h 1632417"/>
              <a:gd name="connsiteX0" fmla="*/ 1215278 w 3492593"/>
              <a:gd name="connsiteY0" fmla="*/ 0 h 1632417"/>
              <a:gd name="connsiteX1" fmla="*/ 2528047 w 3492593"/>
              <a:gd name="connsiteY1" fmla="*/ 26894 h 1632417"/>
              <a:gd name="connsiteX2" fmla="*/ 2855540 w 3492593"/>
              <a:gd name="connsiteY2" fmla="*/ 116541 h 1632417"/>
              <a:gd name="connsiteX3" fmla="*/ 3250546 w 3492593"/>
              <a:gd name="connsiteY3" fmla="*/ 321049 h 1632417"/>
              <a:gd name="connsiteX4" fmla="*/ 3469341 w 3492593"/>
              <a:gd name="connsiteY4" fmla="*/ 575422 h 1632417"/>
              <a:gd name="connsiteX5" fmla="*/ 3492593 w 3492593"/>
              <a:gd name="connsiteY5" fmla="*/ 732024 h 1632417"/>
              <a:gd name="connsiteX6" fmla="*/ 3433483 w 3492593"/>
              <a:gd name="connsiteY6" fmla="*/ 899272 h 1632417"/>
              <a:gd name="connsiteX7" fmla="*/ 3229536 w 3492593"/>
              <a:gd name="connsiteY7" fmla="*/ 1257860 h 1632417"/>
              <a:gd name="connsiteX8" fmla="*/ 3037355 w 3492593"/>
              <a:gd name="connsiteY8" fmla="*/ 1417544 h 1632417"/>
              <a:gd name="connsiteX9" fmla="*/ 2719387 w 3492593"/>
              <a:gd name="connsiteY9" fmla="*/ 1548934 h 1632417"/>
              <a:gd name="connsiteX10" fmla="*/ 2413468 w 3492593"/>
              <a:gd name="connsiteY10" fmla="*/ 1618129 h 1632417"/>
              <a:gd name="connsiteX11" fmla="*/ 1943381 w 3492593"/>
              <a:gd name="connsiteY11" fmla="*/ 1632417 h 1632417"/>
              <a:gd name="connsiteX12" fmla="*/ 1623733 w 3492593"/>
              <a:gd name="connsiteY12" fmla="*/ 1585913 h 1632417"/>
              <a:gd name="connsiteX13" fmla="*/ 1188104 w 3492593"/>
              <a:gd name="connsiteY13" fmla="*/ 1419785 h 1632417"/>
              <a:gd name="connsiteX14" fmla="*/ 477620 w 3492593"/>
              <a:gd name="connsiteY14" fmla="*/ 1003543 h 1632417"/>
              <a:gd name="connsiteX15" fmla="*/ 197224 w 3492593"/>
              <a:gd name="connsiteY15" fmla="*/ 763681 h 1632417"/>
              <a:gd name="connsiteX16" fmla="*/ 0 w 3492593"/>
              <a:gd name="connsiteY16" fmla="*/ 548528 h 1632417"/>
              <a:gd name="connsiteX17" fmla="*/ 224118 w 3492593"/>
              <a:gd name="connsiteY17" fmla="*/ 611281 h 1632417"/>
              <a:gd name="connsiteX18" fmla="*/ 833718 w 3492593"/>
              <a:gd name="connsiteY18" fmla="*/ 602316 h 1632417"/>
              <a:gd name="connsiteX19" fmla="*/ 815788 w 3492593"/>
              <a:gd name="connsiteY19" fmla="*/ 369234 h 1632417"/>
              <a:gd name="connsiteX20" fmla="*/ 224118 w 3492593"/>
              <a:gd name="connsiteY20" fmla="*/ 396128 h 1632417"/>
              <a:gd name="connsiteX21" fmla="*/ 17930 w 3492593"/>
              <a:gd name="connsiteY21" fmla="*/ 351304 h 1632417"/>
              <a:gd name="connsiteX22" fmla="*/ 71718 w 3492593"/>
              <a:gd name="connsiteY22" fmla="*/ 234763 h 1632417"/>
              <a:gd name="connsiteX23" fmla="*/ 233083 w 3492593"/>
              <a:gd name="connsiteY23" fmla="*/ 163046 h 1632417"/>
              <a:gd name="connsiteX24" fmla="*/ 403412 w 3492593"/>
              <a:gd name="connsiteY24" fmla="*/ 37540 h 1632417"/>
              <a:gd name="connsiteX25" fmla="*/ 340659 w 3492593"/>
              <a:gd name="connsiteY25" fmla="*/ 180975 h 1632417"/>
              <a:gd name="connsiteX26" fmla="*/ 313765 w 3492593"/>
              <a:gd name="connsiteY26" fmla="*/ 291633 h 1632417"/>
              <a:gd name="connsiteX27" fmla="*/ 471208 w 3492593"/>
              <a:gd name="connsiteY27" fmla="*/ 298076 h 1632417"/>
              <a:gd name="connsiteX28" fmla="*/ 542646 w 3492593"/>
              <a:gd name="connsiteY28" fmla="*/ 165567 h 1632417"/>
              <a:gd name="connsiteX29" fmla="*/ 683278 w 3492593"/>
              <a:gd name="connsiteY29" fmla="*/ 80122 h 1632417"/>
              <a:gd name="connsiteX30" fmla="*/ 918042 w 3492593"/>
              <a:gd name="connsiteY30" fmla="*/ 44824 h 1632417"/>
              <a:gd name="connsiteX31" fmla="*/ 1215278 w 3492593"/>
              <a:gd name="connsiteY31" fmla="*/ 0 h 1632417"/>
              <a:gd name="connsiteX0" fmla="*/ 1215278 w 3492593"/>
              <a:gd name="connsiteY0" fmla="*/ 0 h 1632417"/>
              <a:gd name="connsiteX1" fmla="*/ 2528047 w 3492593"/>
              <a:gd name="connsiteY1" fmla="*/ 26894 h 1632417"/>
              <a:gd name="connsiteX2" fmla="*/ 2855540 w 3492593"/>
              <a:gd name="connsiteY2" fmla="*/ 116541 h 1632417"/>
              <a:gd name="connsiteX3" fmla="*/ 3250546 w 3492593"/>
              <a:gd name="connsiteY3" fmla="*/ 321049 h 1632417"/>
              <a:gd name="connsiteX4" fmla="*/ 3469341 w 3492593"/>
              <a:gd name="connsiteY4" fmla="*/ 575422 h 1632417"/>
              <a:gd name="connsiteX5" fmla="*/ 3492593 w 3492593"/>
              <a:gd name="connsiteY5" fmla="*/ 732024 h 1632417"/>
              <a:gd name="connsiteX6" fmla="*/ 3433483 w 3492593"/>
              <a:gd name="connsiteY6" fmla="*/ 899272 h 1632417"/>
              <a:gd name="connsiteX7" fmla="*/ 3229536 w 3492593"/>
              <a:gd name="connsiteY7" fmla="*/ 1257860 h 1632417"/>
              <a:gd name="connsiteX8" fmla="*/ 3037355 w 3492593"/>
              <a:gd name="connsiteY8" fmla="*/ 1417544 h 1632417"/>
              <a:gd name="connsiteX9" fmla="*/ 2719387 w 3492593"/>
              <a:gd name="connsiteY9" fmla="*/ 1548934 h 1632417"/>
              <a:gd name="connsiteX10" fmla="*/ 2413468 w 3492593"/>
              <a:gd name="connsiteY10" fmla="*/ 1618129 h 1632417"/>
              <a:gd name="connsiteX11" fmla="*/ 1943381 w 3492593"/>
              <a:gd name="connsiteY11" fmla="*/ 1632417 h 1632417"/>
              <a:gd name="connsiteX12" fmla="*/ 1623733 w 3492593"/>
              <a:gd name="connsiteY12" fmla="*/ 1585913 h 1632417"/>
              <a:gd name="connsiteX13" fmla="*/ 1188104 w 3492593"/>
              <a:gd name="connsiteY13" fmla="*/ 1419785 h 1632417"/>
              <a:gd name="connsiteX14" fmla="*/ 477620 w 3492593"/>
              <a:gd name="connsiteY14" fmla="*/ 1003543 h 1632417"/>
              <a:gd name="connsiteX15" fmla="*/ 197224 w 3492593"/>
              <a:gd name="connsiteY15" fmla="*/ 763681 h 1632417"/>
              <a:gd name="connsiteX16" fmla="*/ 0 w 3492593"/>
              <a:gd name="connsiteY16" fmla="*/ 548528 h 1632417"/>
              <a:gd name="connsiteX17" fmla="*/ 224118 w 3492593"/>
              <a:gd name="connsiteY17" fmla="*/ 611281 h 1632417"/>
              <a:gd name="connsiteX18" fmla="*/ 833718 w 3492593"/>
              <a:gd name="connsiteY18" fmla="*/ 602316 h 1632417"/>
              <a:gd name="connsiteX19" fmla="*/ 815788 w 3492593"/>
              <a:gd name="connsiteY19" fmla="*/ 369234 h 1632417"/>
              <a:gd name="connsiteX20" fmla="*/ 224118 w 3492593"/>
              <a:gd name="connsiteY20" fmla="*/ 396128 h 1632417"/>
              <a:gd name="connsiteX21" fmla="*/ 17930 w 3492593"/>
              <a:gd name="connsiteY21" fmla="*/ 351304 h 1632417"/>
              <a:gd name="connsiteX22" fmla="*/ 71718 w 3492593"/>
              <a:gd name="connsiteY22" fmla="*/ 234763 h 1632417"/>
              <a:gd name="connsiteX23" fmla="*/ 233083 w 3492593"/>
              <a:gd name="connsiteY23" fmla="*/ 163046 h 1632417"/>
              <a:gd name="connsiteX24" fmla="*/ 441512 w 3492593"/>
              <a:gd name="connsiteY24" fmla="*/ 32777 h 1632417"/>
              <a:gd name="connsiteX25" fmla="*/ 340659 w 3492593"/>
              <a:gd name="connsiteY25" fmla="*/ 180975 h 1632417"/>
              <a:gd name="connsiteX26" fmla="*/ 313765 w 3492593"/>
              <a:gd name="connsiteY26" fmla="*/ 291633 h 1632417"/>
              <a:gd name="connsiteX27" fmla="*/ 471208 w 3492593"/>
              <a:gd name="connsiteY27" fmla="*/ 298076 h 1632417"/>
              <a:gd name="connsiteX28" fmla="*/ 542646 w 3492593"/>
              <a:gd name="connsiteY28" fmla="*/ 165567 h 1632417"/>
              <a:gd name="connsiteX29" fmla="*/ 683278 w 3492593"/>
              <a:gd name="connsiteY29" fmla="*/ 80122 h 1632417"/>
              <a:gd name="connsiteX30" fmla="*/ 918042 w 3492593"/>
              <a:gd name="connsiteY30" fmla="*/ 44824 h 1632417"/>
              <a:gd name="connsiteX31" fmla="*/ 1215278 w 3492593"/>
              <a:gd name="connsiteY31" fmla="*/ 0 h 1632417"/>
              <a:gd name="connsiteX0" fmla="*/ 1215278 w 3492593"/>
              <a:gd name="connsiteY0" fmla="*/ 0 h 1632417"/>
              <a:gd name="connsiteX1" fmla="*/ 2528047 w 3492593"/>
              <a:gd name="connsiteY1" fmla="*/ 26894 h 1632417"/>
              <a:gd name="connsiteX2" fmla="*/ 2855540 w 3492593"/>
              <a:gd name="connsiteY2" fmla="*/ 116541 h 1632417"/>
              <a:gd name="connsiteX3" fmla="*/ 3250546 w 3492593"/>
              <a:gd name="connsiteY3" fmla="*/ 321049 h 1632417"/>
              <a:gd name="connsiteX4" fmla="*/ 3469341 w 3492593"/>
              <a:gd name="connsiteY4" fmla="*/ 575422 h 1632417"/>
              <a:gd name="connsiteX5" fmla="*/ 3492593 w 3492593"/>
              <a:gd name="connsiteY5" fmla="*/ 732024 h 1632417"/>
              <a:gd name="connsiteX6" fmla="*/ 3433483 w 3492593"/>
              <a:gd name="connsiteY6" fmla="*/ 899272 h 1632417"/>
              <a:gd name="connsiteX7" fmla="*/ 3229536 w 3492593"/>
              <a:gd name="connsiteY7" fmla="*/ 1257860 h 1632417"/>
              <a:gd name="connsiteX8" fmla="*/ 3037355 w 3492593"/>
              <a:gd name="connsiteY8" fmla="*/ 1417544 h 1632417"/>
              <a:gd name="connsiteX9" fmla="*/ 2719387 w 3492593"/>
              <a:gd name="connsiteY9" fmla="*/ 1548934 h 1632417"/>
              <a:gd name="connsiteX10" fmla="*/ 2413468 w 3492593"/>
              <a:gd name="connsiteY10" fmla="*/ 1618129 h 1632417"/>
              <a:gd name="connsiteX11" fmla="*/ 1943381 w 3492593"/>
              <a:gd name="connsiteY11" fmla="*/ 1632417 h 1632417"/>
              <a:gd name="connsiteX12" fmla="*/ 1623733 w 3492593"/>
              <a:gd name="connsiteY12" fmla="*/ 1585913 h 1632417"/>
              <a:gd name="connsiteX13" fmla="*/ 1188104 w 3492593"/>
              <a:gd name="connsiteY13" fmla="*/ 1419785 h 1632417"/>
              <a:gd name="connsiteX14" fmla="*/ 477620 w 3492593"/>
              <a:gd name="connsiteY14" fmla="*/ 1003543 h 1632417"/>
              <a:gd name="connsiteX15" fmla="*/ 197224 w 3492593"/>
              <a:gd name="connsiteY15" fmla="*/ 763681 h 1632417"/>
              <a:gd name="connsiteX16" fmla="*/ 0 w 3492593"/>
              <a:gd name="connsiteY16" fmla="*/ 548528 h 1632417"/>
              <a:gd name="connsiteX17" fmla="*/ 224118 w 3492593"/>
              <a:gd name="connsiteY17" fmla="*/ 611281 h 1632417"/>
              <a:gd name="connsiteX18" fmla="*/ 833718 w 3492593"/>
              <a:gd name="connsiteY18" fmla="*/ 602316 h 1632417"/>
              <a:gd name="connsiteX19" fmla="*/ 815788 w 3492593"/>
              <a:gd name="connsiteY19" fmla="*/ 369234 h 1632417"/>
              <a:gd name="connsiteX20" fmla="*/ 224118 w 3492593"/>
              <a:gd name="connsiteY20" fmla="*/ 396128 h 1632417"/>
              <a:gd name="connsiteX21" fmla="*/ 17930 w 3492593"/>
              <a:gd name="connsiteY21" fmla="*/ 351304 h 1632417"/>
              <a:gd name="connsiteX22" fmla="*/ 71718 w 3492593"/>
              <a:gd name="connsiteY22" fmla="*/ 234763 h 1632417"/>
              <a:gd name="connsiteX23" fmla="*/ 233083 w 3492593"/>
              <a:gd name="connsiteY23" fmla="*/ 110659 h 1632417"/>
              <a:gd name="connsiteX24" fmla="*/ 441512 w 3492593"/>
              <a:gd name="connsiteY24" fmla="*/ 32777 h 1632417"/>
              <a:gd name="connsiteX25" fmla="*/ 340659 w 3492593"/>
              <a:gd name="connsiteY25" fmla="*/ 180975 h 1632417"/>
              <a:gd name="connsiteX26" fmla="*/ 313765 w 3492593"/>
              <a:gd name="connsiteY26" fmla="*/ 291633 h 1632417"/>
              <a:gd name="connsiteX27" fmla="*/ 471208 w 3492593"/>
              <a:gd name="connsiteY27" fmla="*/ 298076 h 1632417"/>
              <a:gd name="connsiteX28" fmla="*/ 542646 w 3492593"/>
              <a:gd name="connsiteY28" fmla="*/ 165567 h 1632417"/>
              <a:gd name="connsiteX29" fmla="*/ 683278 w 3492593"/>
              <a:gd name="connsiteY29" fmla="*/ 80122 h 1632417"/>
              <a:gd name="connsiteX30" fmla="*/ 918042 w 3492593"/>
              <a:gd name="connsiteY30" fmla="*/ 44824 h 1632417"/>
              <a:gd name="connsiteX31" fmla="*/ 1215278 w 3492593"/>
              <a:gd name="connsiteY31" fmla="*/ 0 h 1632417"/>
              <a:gd name="connsiteX0" fmla="*/ 1215278 w 3492593"/>
              <a:gd name="connsiteY0" fmla="*/ 0 h 1632417"/>
              <a:gd name="connsiteX1" fmla="*/ 2528047 w 3492593"/>
              <a:gd name="connsiteY1" fmla="*/ 26894 h 1632417"/>
              <a:gd name="connsiteX2" fmla="*/ 2855540 w 3492593"/>
              <a:gd name="connsiteY2" fmla="*/ 116541 h 1632417"/>
              <a:gd name="connsiteX3" fmla="*/ 3250546 w 3492593"/>
              <a:gd name="connsiteY3" fmla="*/ 321049 h 1632417"/>
              <a:gd name="connsiteX4" fmla="*/ 3469341 w 3492593"/>
              <a:gd name="connsiteY4" fmla="*/ 575422 h 1632417"/>
              <a:gd name="connsiteX5" fmla="*/ 3492593 w 3492593"/>
              <a:gd name="connsiteY5" fmla="*/ 732024 h 1632417"/>
              <a:gd name="connsiteX6" fmla="*/ 3433483 w 3492593"/>
              <a:gd name="connsiteY6" fmla="*/ 899272 h 1632417"/>
              <a:gd name="connsiteX7" fmla="*/ 3229536 w 3492593"/>
              <a:gd name="connsiteY7" fmla="*/ 1257860 h 1632417"/>
              <a:gd name="connsiteX8" fmla="*/ 3037355 w 3492593"/>
              <a:gd name="connsiteY8" fmla="*/ 1417544 h 1632417"/>
              <a:gd name="connsiteX9" fmla="*/ 2719387 w 3492593"/>
              <a:gd name="connsiteY9" fmla="*/ 1548934 h 1632417"/>
              <a:gd name="connsiteX10" fmla="*/ 2413468 w 3492593"/>
              <a:gd name="connsiteY10" fmla="*/ 1618129 h 1632417"/>
              <a:gd name="connsiteX11" fmla="*/ 1943381 w 3492593"/>
              <a:gd name="connsiteY11" fmla="*/ 1632417 h 1632417"/>
              <a:gd name="connsiteX12" fmla="*/ 1623733 w 3492593"/>
              <a:gd name="connsiteY12" fmla="*/ 1585913 h 1632417"/>
              <a:gd name="connsiteX13" fmla="*/ 1188104 w 3492593"/>
              <a:gd name="connsiteY13" fmla="*/ 1419785 h 1632417"/>
              <a:gd name="connsiteX14" fmla="*/ 477620 w 3492593"/>
              <a:gd name="connsiteY14" fmla="*/ 1003543 h 1632417"/>
              <a:gd name="connsiteX15" fmla="*/ 197224 w 3492593"/>
              <a:gd name="connsiteY15" fmla="*/ 763681 h 1632417"/>
              <a:gd name="connsiteX16" fmla="*/ 0 w 3492593"/>
              <a:gd name="connsiteY16" fmla="*/ 548528 h 1632417"/>
              <a:gd name="connsiteX17" fmla="*/ 224118 w 3492593"/>
              <a:gd name="connsiteY17" fmla="*/ 611281 h 1632417"/>
              <a:gd name="connsiteX18" fmla="*/ 833718 w 3492593"/>
              <a:gd name="connsiteY18" fmla="*/ 602316 h 1632417"/>
              <a:gd name="connsiteX19" fmla="*/ 815788 w 3492593"/>
              <a:gd name="connsiteY19" fmla="*/ 369234 h 1632417"/>
              <a:gd name="connsiteX20" fmla="*/ 224118 w 3492593"/>
              <a:gd name="connsiteY20" fmla="*/ 396128 h 1632417"/>
              <a:gd name="connsiteX21" fmla="*/ 17930 w 3492593"/>
              <a:gd name="connsiteY21" fmla="*/ 351304 h 1632417"/>
              <a:gd name="connsiteX22" fmla="*/ 43143 w 3492593"/>
              <a:gd name="connsiteY22" fmla="*/ 234763 h 1632417"/>
              <a:gd name="connsiteX23" fmla="*/ 233083 w 3492593"/>
              <a:gd name="connsiteY23" fmla="*/ 110659 h 1632417"/>
              <a:gd name="connsiteX24" fmla="*/ 441512 w 3492593"/>
              <a:gd name="connsiteY24" fmla="*/ 32777 h 1632417"/>
              <a:gd name="connsiteX25" fmla="*/ 340659 w 3492593"/>
              <a:gd name="connsiteY25" fmla="*/ 180975 h 1632417"/>
              <a:gd name="connsiteX26" fmla="*/ 313765 w 3492593"/>
              <a:gd name="connsiteY26" fmla="*/ 291633 h 1632417"/>
              <a:gd name="connsiteX27" fmla="*/ 471208 w 3492593"/>
              <a:gd name="connsiteY27" fmla="*/ 298076 h 1632417"/>
              <a:gd name="connsiteX28" fmla="*/ 542646 w 3492593"/>
              <a:gd name="connsiteY28" fmla="*/ 165567 h 1632417"/>
              <a:gd name="connsiteX29" fmla="*/ 683278 w 3492593"/>
              <a:gd name="connsiteY29" fmla="*/ 80122 h 1632417"/>
              <a:gd name="connsiteX30" fmla="*/ 918042 w 3492593"/>
              <a:gd name="connsiteY30" fmla="*/ 44824 h 1632417"/>
              <a:gd name="connsiteX31" fmla="*/ 1215278 w 349259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217394 w 3512763"/>
              <a:gd name="connsiteY15" fmla="*/ 763681 h 1632417"/>
              <a:gd name="connsiteX16" fmla="*/ 20170 w 3512763"/>
              <a:gd name="connsiteY16" fmla="*/ 548528 h 1632417"/>
              <a:gd name="connsiteX17" fmla="*/ 244288 w 3512763"/>
              <a:gd name="connsiteY17" fmla="*/ 611281 h 1632417"/>
              <a:gd name="connsiteX18" fmla="*/ 853888 w 3512763"/>
              <a:gd name="connsiteY18" fmla="*/ 602316 h 1632417"/>
              <a:gd name="connsiteX19" fmla="*/ 835958 w 3512763"/>
              <a:gd name="connsiteY19" fmla="*/ 369234 h 1632417"/>
              <a:gd name="connsiteX20" fmla="*/ 244288 w 3512763"/>
              <a:gd name="connsiteY20" fmla="*/ 39612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217394 w 3512763"/>
              <a:gd name="connsiteY15" fmla="*/ 763681 h 1632417"/>
              <a:gd name="connsiteX16" fmla="*/ 20170 w 3512763"/>
              <a:gd name="connsiteY16" fmla="*/ 548528 h 1632417"/>
              <a:gd name="connsiteX17" fmla="*/ 244288 w 3512763"/>
              <a:gd name="connsiteY17" fmla="*/ 611281 h 1632417"/>
              <a:gd name="connsiteX18" fmla="*/ 853888 w 3512763"/>
              <a:gd name="connsiteY18" fmla="*/ 602316 h 1632417"/>
              <a:gd name="connsiteX19" fmla="*/ 835958 w 3512763"/>
              <a:gd name="connsiteY19" fmla="*/ 369234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217394 w 3512763"/>
              <a:gd name="connsiteY15" fmla="*/ 763681 h 1632417"/>
              <a:gd name="connsiteX16" fmla="*/ 20170 w 3512763"/>
              <a:gd name="connsiteY16" fmla="*/ 548528 h 1632417"/>
              <a:gd name="connsiteX17" fmla="*/ 244288 w 3512763"/>
              <a:gd name="connsiteY17" fmla="*/ 611281 h 1632417"/>
              <a:gd name="connsiteX18" fmla="*/ 853888 w 3512763"/>
              <a:gd name="connsiteY18" fmla="*/ 602316 h 1632417"/>
              <a:gd name="connsiteX19" fmla="*/ 869295 w 3512763"/>
              <a:gd name="connsiteY19" fmla="*/ 412096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217394 w 3512763"/>
              <a:gd name="connsiteY15" fmla="*/ 763681 h 1632417"/>
              <a:gd name="connsiteX16" fmla="*/ 20170 w 3512763"/>
              <a:gd name="connsiteY16" fmla="*/ 548528 h 1632417"/>
              <a:gd name="connsiteX17" fmla="*/ 244288 w 3512763"/>
              <a:gd name="connsiteY17" fmla="*/ 611281 h 1632417"/>
              <a:gd name="connsiteX18" fmla="*/ 853888 w 3512763"/>
              <a:gd name="connsiteY18" fmla="*/ 602316 h 1632417"/>
              <a:gd name="connsiteX19" fmla="*/ 850245 w 3512763"/>
              <a:gd name="connsiteY19" fmla="*/ 397809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217394 w 3512763"/>
              <a:gd name="connsiteY15" fmla="*/ 763681 h 1632417"/>
              <a:gd name="connsiteX16" fmla="*/ 20170 w 3512763"/>
              <a:gd name="connsiteY16" fmla="*/ 548528 h 1632417"/>
              <a:gd name="connsiteX17" fmla="*/ 244288 w 3512763"/>
              <a:gd name="connsiteY17" fmla="*/ 611281 h 1632417"/>
              <a:gd name="connsiteX18" fmla="*/ 849125 w 3512763"/>
              <a:gd name="connsiteY18" fmla="*/ 564216 h 1632417"/>
              <a:gd name="connsiteX19" fmla="*/ 850245 w 3512763"/>
              <a:gd name="connsiteY19" fmla="*/ 397809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217394 w 3512763"/>
              <a:gd name="connsiteY15" fmla="*/ 763681 h 1632417"/>
              <a:gd name="connsiteX16" fmla="*/ 20170 w 3512763"/>
              <a:gd name="connsiteY16" fmla="*/ 548528 h 1632417"/>
              <a:gd name="connsiteX17" fmla="*/ 234763 w 3512763"/>
              <a:gd name="connsiteY17" fmla="*/ 577944 h 1632417"/>
              <a:gd name="connsiteX18" fmla="*/ 849125 w 3512763"/>
              <a:gd name="connsiteY18" fmla="*/ 564216 h 1632417"/>
              <a:gd name="connsiteX19" fmla="*/ 850245 w 3512763"/>
              <a:gd name="connsiteY19" fmla="*/ 397809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217394 w 3512763"/>
              <a:gd name="connsiteY15" fmla="*/ 763681 h 1632417"/>
              <a:gd name="connsiteX16" fmla="*/ 20170 w 3512763"/>
              <a:gd name="connsiteY16" fmla="*/ 548528 h 1632417"/>
              <a:gd name="connsiteX17" fmla="*/ 234763 w 3512763"/>
              <a:gd name="connsiteY17" fmla="*/ 577944 h 1632417"/>
              <a:gd name="connsiteX18" fmla="*/ 849125 w 3512763"/>
              <a:gd name="connsiteY18" fmla="*/ 588028 h 1632417"/>
              <a:gd name="connsiteX19" fmla="*/ 850245 w 3512763"/>
              <a:gd name="connsiteY19" fmla="*/ 397809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217394 w 3512763"/>
              <a:gd name="connsiteY15" fmla="*/ 763681 h 1632417"/>
              <a:gd name="connsiteX16" fmla="*/ 20170 w 3512763"/>
              <a:gd name="connsiteY16" fmla="*/ 548528 h 1632417"/>
              <a:gd name="connsiteX17" fmla="*/ 234763 w 3512763"/>
              <a:gd name="connsiteY17" fmla="*/ 577944 h 1632417"/>
              <a:gd name="connsiteX18" fmla="*/ 849125 w 3512763"/>
              <a:gd name="connsiteY18" fmla="*/ 588028 h 1632417"/>
              <a:gd name="connsiteX19" fmla="*/ 850245 w 3512763"/>
              <a:gd name="connsiteY19" fmla="*/ 412096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217394 w 3512763"/>
              <a:gd name="connsiteY15" fmla="*/ 763681 h 1632417"/>
              <a:gd name="connsiteX16" fmla="*/ 15408 w 3512763"/>
              <a:gd name="connsiteY16" fmla="*/ 534240 h 1632417"/>
              <a:gd name="connsiteX17" fmla="*/ 234763 w 3512763"/>
              <a:gd name="connsiteY17" fmla="*/ 577944 h 1632417"/>
              <a:gd name="connsiteX18" fmla="*/ 849125 w 3512763"/>
              <a:gd name="connsiteY18" fmla="*/ 588028 h 1632417"/>
              <a:gd name="connsiteX19" fmla="*/ 850245 w 3512763"/>
              <a:gd name="connsiteY19" fmla="*/ 412096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179294 w 3512763"/>
              <a:gd name="connsiteY15" fmla="*/ 763681 h 1632417"/>
              <a:gd name="connsiteX16" fmla="*/ 15408 w 3512763"/>
              <a:gd name="connsiteY16" fmla="*/ 534240 h 1632417"/>
              <a:gd name="connsiteX17" fmla="*/ 234763 w 3512763"/>
              <a:gd name="connsiteY17" fmla="*/ 577944 h 1632417"/>
              <a:gd name="connsiteX18" fmla="*/ 849125 w 3512763"/>
              <a:gd name="connsiteY18" fmla="*/ 588028 h 1632417"/>
              <a:gd name="connsiteX19" fmla="*/ 850245 w 3512763"/>
              <a:gd name="connsiteY19" fmla="*/ 412096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179294 w 3512763"/>
              <a:gd name="connsiteY15" fmla="*/ 763681 h 1632417"/>
              <a:gd name="connsiteX16" fmla="*/ 15408 w 3512763"/>
              <a:gd name="connsiteY16" fmla="*/ 534240 h 1632417"/>
              <a:gd name="connsiteX17" fmla="*/ 234763 w 3512763"/>
              <a:gd name="connsiteY17" fmla="*/ 577944 h 1632417"/>
              <a:gd name="connsiteX18" fmla="*/ 849125 w 3512763"/>
              <a:gd name="connsiteY18" fmla="*/ 588028 h 1632417"/>
              <a:gd name="connsiteX19" fmla="*/ 850245 w 3512763"/>
              <a:gd name="connsiteY19" fmla="*/ 412096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179294 w 3512763"/>
              <a:gd name="connsiteY15" fmla="*/ 763681 h 1632417"/>
              <a:gd name="connsiteX16" fmla="*/ 15408 w 3512763"/>
              <a:gd name="connsiteY16" fmla="*/ 534240 h 1632417"/>
              <a:gd name="connsiteX17" fmla="*/ 234763 w 3512763"/>
              <a:gd name="connsiteY17" fmla="*/ 577944 h 1632417"/>
              <a:gd name="connsiteX18" fmla="*/ 849125 w 3512763"/>
              <a:gd name="connsiteY18" fmla="*/ 588028 h 1632417"/>
              <a:gd name="connsiteX19" fmla="*/ 850245 w 3512763"/>
              <a:gd name="connsiteY19" fmla="*/ 412096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179294 w 3512763"/>
              <a:gd name="connsiteY15" fmla="*/ 763681 h 1632417"/>
              <a:gd name="connsiteX16" fmla="*/ 15408 w 3512763"/>
              <a:gd name="connsiteY16" fmla="*/ 534240 h 1632417"/>
              <a:gd name="connsiteX17" fmla="*/ 234763 w 3512763"/>
              <a:gd name="connsiteY17" fmla="*/ 577944 h 1632417"/>
              <a:gd name="connsiteX18" fmla="*/ 849125 w 3512763"/>
              <a:gd name="connsiteY18" fmla="*/ 588028 h 1632417"/>
              <a:gd name="connsiteX19" fmla="*/ 850245 w 3512763"/>
              <a:gd name="connsiteY19" fmla="*/ 412096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179294 w 3512763"/>
              <a:gd name="connsiteY15" fmla="*/ 763681 h 1632417"/>
              <a:gd name="connsiteX16" fmla="*/ 15408 w 3512763"/>
              <a:gd name="connsiteY16" fmla="*/ 534240 h 1632417"/>
              <a:gd name="connsiteX17" fmla="*/ 234763 w 3512763"/>
              <a:gd name="connsiteY17" fmla="*/ 577944 h 1632417"/>
              <a:gd name="connsiteX18" fmla="*/ 849125 w 3512763"/>
              <a:gd name="connsiteY18" fmla="*/ 588028 h 1632417"/>
              <a:gd name="connsiteX19" fmla="*/ 850245 w 3512763"/>
              <a:gd name="connsiteY19" fmla="*/ 412096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179294 w 3512763"/>
              <a:gd name="connsiteY15" fmla="*/ 763681 h 1632417"/>
              <a:gd name="connsiteX16" fmla="*/ 15408 w 3512763"/>
              <a:gd name="connsiteY16" fmla="*/ 534240 h 1632417"/>
              <a:gd name="connsiteX17" fmla="*/ 234763 w 3512763"/>
              <a:gd name="connsiteY17" fmla="*/ 577944 h 1632417"/>
              <a:gd name="connsiteX18" fmla="*/ 849125 w 3512763"/>
              <a:gd name="connsiteY18" fmla="*/ 588028 h 1632417"/>
              <a:gd name="connsiteX19" fmla="*/ 850245 w 3512763"/>
              <a:gd name="connsiteY19" fmla="*/ 412096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32417"/>
              <a:gd name="connsiteX1" fmla="*/ 2548217 w 3512763"/>
              <a:gd name="connsiteY1" fmla="*/ 26894 h 1632417"/>
              <a:gd name="connsiteX2" fmla="*/ 2875710 w 3512763"/>
              <a:gd name="connsiteY2" fmla="*/ 116541 h 1632417"/>
              <a:gd name="connsiteX3" fmla="*/ 3270716 w 3512763"/>
              <a:gd name="connsiteY3" fmla="*/ 321049 h 1632417"/>
              <a:gd name="connsiteX4" fmla="*/ 3489511 w 3512763"/>
              <a:gd name="connsiteY4" fmla="*/ 575422 h 1632417"/>
              <a:gd name="connsiteX5" fmla="*/ 3512763 w 3512763"/>
              <a:gd name="connsiteY5" fmla="*/ 732024 h 1632417"/>
              <a:gd name="connsiteX6" fmla="*/ 3453653 w 3512763"/>
              <a:gd name="connsiteY6" fmla="*/ 899272 h 1632417"/>
              <a:gd name="connsiteX7" fmla="*/ 3249706 w 3512763"/>
              <a:gd name="connsiteY7" fmla="*/ 1257860 h 1632417"/>
              <a:gd name="connsiteX8" fmla="*/ 3057525 w 3512763"/>
              <a:gd name="connsiteY8" fmla="*/ 1417544 h 1632417"/>
              <a:gd name="connsiteX9" fmla="*/ 2739557 w 3512763"/>
              <a:gd name="connsiteY9" fmla="*/ 1548934 h 1632417"/>
              <a:gd name="connsiteX10" fmla="*/ 2433638 w 3512763"/>
              <a:gd name="connsiteY10" fmla="*/ 1618129 h 1632417"/>
              <a:gd name="connsiteX11" fmla="*/ 1963551 w 3512763"/>
              <a:gd name="connsiteY11" fmla="*/ 1632417 h 1632417"/>
              <a:gd name="connsiteX12" fmla="*/ 1643903 w 3512763"/>
              <a:gd name="connsiteY12" fmla="*/ 1585913 h 1632417"/>
              <a:gd name="connsiteX13" fmla="*/ 1208274 w 3512763"/>
              <a:gd name="connsiteY13" fmla="*/ 1419785 h 1632417"/>
              <a:gd name="connsiteX14" fmla="*/ 497790 w 3512763"/>
              <a:gd name="connsiteY14" fmla="*/ 1003543 h 1632417"/>
              <a:gd name="connsiteX15" fmla="*/ 179294 w 3512763"/>
              <a:gd name="connsiteY15" fmla="*/ 763681 h 1632417"/>
              <a:gd name="connsiteX16" fmla="*/ 15408 w 3512763"/>
              <a:gd name="connsiteY16" fmla="*/ 534240 h 1632417"/>
              <a:gd name="connsiteX17" fmla="*/ 234763 w 3512763"/>
              <a:gd name="connsiteY17" fmla="*/ 577944 h 1632417"/>
              <a:gd name="connsiteX18" fmla="*/ 849125 w 3512763"/>
              <a:gd name="connsiteY18" fmla="*/ 588028 h 1632417"/>
              <a:gd name="connsiteX19" fmla="*/ 850245 w 3512763"/>
              <a:gd name="connsiteY19" fmla="*/ 412096 h 1632417"/>
              <a:gd name="connsiteX20" fmla="*/ 249051 w 3512763"/>
              <a:gd name="connsiteY20" fmla="*/ 415178 h 1632417"/>
              <a:gd name="connsiteX21" fmla="*/ 0 w 3512763"/>
              <a:gd name="connsiteY21" fmla="*/ 370354 h 1632417"/>
              <a:gd name="connsiteX22" fmla="*/ 63313 w 3512763"/>
              <a:gd name="connsiteY22" fmla="*/ 234763 h 1632417"/>
              <a:gd name="connsiteX23" fmla="*/ 253253 w 3512763"/>
              <a:gd name="connsiteY23" fmla="*/ 110659 h 1632417"/>
              <a:gd name="connsiteX24" fmla="*/ 461682 w 3512763"/>
              <a:gd name="connsiteY24" fmla="*/ 32777 h 1632417"/>
              <a:gd name="connsiteX25" fmla="*/ 360829 w 3512763"/>
              <a:gd name="connsiteY25" fmla="*/ 180975 h 1632417"/>
              <a:gd name="connsiteX26" fmla="*/ 333935 w 3512763"/>
              <a:gd name="connsiteY26" fmla="*/ 291633 h 1632417"/>
              <a:gd name="connsiteX27" fmla="*/ 491378 w 3512763"/>
              <a:gd name="connsiteY27" fmla="*/ 298076 h 1632417"/>
              <a:gd name="connsiteX28" fmla="*/ 562816 w 3512763"/>
              <a:gd name="connsiteY28" fmla="*/ 165567 h 1632417"/>
              <a:gd name="connsiteX29" fmla="*/ 703448 w 3512763"/>
              <a:gd name="connsiteY29" fmla="*/ 80122 h 1632417"/>
              <a:gd name="connsiteX30" fmla="*/ 938212 w 3512763"/>
              <a:gd name="connsiteY30" fmla="*/ 44824 h 1632417"/>
              <a:gd name="connsiteX31" fmla="*/ 1235448 w 3512763"/>
              <a:gd name="connsiteY31" fmla="*/ 0 h 1632417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2763"/>
              <a:gd name="connsiteY0" fmla="*/ 0 h 1641942"/>
              <a:gd name="connsiteX1" fmla="*/ 2548217 w 3512763"/>
              <a:gd name="connsiteY1" fmla="*/ 26894 h 1641942"/>
              <a:gd name="connsiteX2" fmla="*/ 2875710 w 3512763"/>
              <a:gd name="connsiteY2" fmla="*/ 116541 h 1641942"/>
              <a:gd name="connsiteX3" fmla="*/ 3270716 w 3512763"/>
              <a:gd name="connsiteY3" fmla="*/ 321049 h 1641942"/>
              <a:gd name="connsiteX4" fmla="*/ 3489511 w 3512763"/>
              <a:gd name="connsiteY4" fmla="*/ 575422 h 1641942"/>
              <a:gd name="connsiteX5" fmla="*/ 3512763 w 3512763"/>
              <a:gd name="connsiteY5" fmla="*/ 732024 h 1641942"/>
              <a:gd name="connsiteX6" fmla="*/ 3453653 w 3512763"/>
              <a:gd name="connsiteY6" fmla="*/ 899272 h 1641942"/>
              <a:gd name="connsiteX7" fmla="*/ 3249706 w 3512763"/>
              <a:gd name="connsiteY7" fmla="*/ 1257860 h 1641942"/>
              <a:gd name="connsiteX8" fmla="*/ 3057525 w 3512763"/>
              <a:gd name="connsiteY8" fmla="*/ 1417544 h 1641942"/>
              <a:gd name="connsiteX9" fmla="*/ 2739557 w 3512763"/>
              <a:gd name="connsiteY9" fmla="*/ 1548934 h 1641942"/>
              <a:gd name="connsiteX10" fmla="*/ 2433638 w 3512763"/>
              <a:gd name="connsiteY10" fmla="*/ 1618129 h 1641942"/>
              <a:gd name="connsiteX11" fmla="*/ 1963551 w 3512763"/>
              <a:gd name="connsiteY11" fmla="*/ 1632417 h 1641942"/>
              <a:gd name="connsiteX12" fmla="*/ 1643903 w 3512763"/>
              <a:gd name="connsiteY12" fmla="*/ 1585913 h 1641942"/>
              <a:gd name="connsiteX13" fmla="*/ 1208274 w 3512763"/>
              <a:gd name="connsiteY13" fmla="*/ 1419785 h 1641942"/>
              <a:gd name="connsiteX14" fmla="*/ 497790 w 3512763"/>
              <a:gd name="connsiteY14" fmla="*/ 1003543 h 1641942"/>
              <a:gd name="connsiteX15" fmla="*/ 179294 w 3512763"/>
              <a:gd name="connsiteY15" fmla="*/ 763681 h 1641942"/>
              <a:gd name="connsiteX16" fmla="*/ 15408 w 3512763"/>
              <a:gd name="connsiteY16" fmla="*/ 534240 h 1641942"/>
              <a:gd name="connsiteX17" fmla="*/ 234763 w 3512763"/>
              <a:gd name="connsiteY17" fmla="*/ 577944 h 1641942"/>
              <a:gd name="connsiteX18" fmla="*/ 849125 w 3512763"/>
              <a:gd name="connsiteY18" fmla="*/ 588028 h 1641942"/>
              <a:gd name="connsiteX19" fmla="*/ 850245 w 3512763"/>
              <a:gd name="connsiteY19" fmla="*/ 412096 h 1641942"/>
              <a:gd name="connsiteX20" fmla="*/ 249051 w 3512763"/>
              <a:gd name="connsiteY20" fmla="*/ 415178 h 1641942"/>
              <a:gd name="connsiteX21" fmla="*/ 0 w 3512763"/>
              <a:gd name="connsiteY21" fmla="*/ 370354 h 1641942"/>
              <a:gd name="connsiteX22" fmla="*/ 63313 w 3512763"/>
              <a:gd name="connsiteY22" fmla="*/ 234763 h 1641942"/>
              <a:gd name="connsiteX23" fmla="*/ 253253 w 3512763"/>
              <a:gd name="connsiteY23" fmla="*/ 110659 h 1641942"/>
              <a:gd name="connsiteX24" fmla="*/ 461682 w 3512763"/>
              <a:gd name="connsiteY24" fmla="*/ 32777 h 1641942"/>
              <a:gd name="connsiteX25" fmla="*/ 360829 w 3512763"/>
              <a:gd name="connsiteY25" fmla="*/ 180975 h 1641942"/>
              <a:gd name="connsiteX26" fmla="*/ 333935 w 3512763"/>
              <a:gd name="connsiteY26" fmla="*/ 291633 h 1641942"/>
              <a:gd name="connsiteX27" fmla="*/ 491378 w 3512763"/>
              <a:gd name="connsiteY27" fmla="*/ 298076 h 1641942"/>
              <a:gd name="connsiteX28" fmla="*/ 562816 w 3512763"/>
              <a:gd name="connsiteY28" fmla="*/ 165567 h 1641942"/>
              <a:gd name="connsiteX29" fmla="*/ 703448 w 3512763"/>
              <a:gd name="connsiteY29" fmla="*/ 80122 h 1641942"/>
              <a:gd name="connsiteX30" fmla="*/ 938212 w 3512763"/>
              <a:gd name="connsiteY30" fmla="*/ 44824 h 1641942"/>
              <a:gd name="connsiteX31" fmla="*/ 1235448 w 3512763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16541 h 1641942"/>
              <a:gd name="connsiteX3" fmla="*/ 3270716 w 3516918"/>
              <a:gd name="connsiteY3" fmla="*/ 321049 h 1641942"/>
              <a:gd name="connsiteX4" fmla="*/ 3489511 w 3516918"/>
              <a:gd name="connsiteY4" fmla="*/ 575422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8694"/>
              <a:gd name="connsiteY0" fmla="*/ 0 h 1641942"/>
              <a:gd name="connsiteX1" fmla="*/ 2548217 w 3518694"/>
              <a:gd name="connsiteY1" fmla="*/ 26894 h 1641942"/>
              <a:gd name="connsiteX2" fmla="*/ 2875710 w 3518694"/>
              <a:gd name="connsiteY2" fmla="*/ 116541 h 1641942"/>
              <a:gd name="connsiteX3" fmla="*/ 3270716 w 3518694"/>
              <a:gd name="connsiteY3" fmla="*/ 321049 h 1641942"/>
              <a:gd name="connsiteX4" fmla="*/ 3489511 w 3518694"/>
              <a:gd name="connsiteY4" fmla="*/ 575422 h 1641942"/>
              <a:gd name="connsiteX5" fmla="*/ 3512763 w 3518694"/>
              <a:gd name="connsiteY5" fmla="*/ 732024 h 1641942"/>
              <a:gd name="connsiteX6" fmla="*/ 3453653 w 3518694"/>
              <a:gd name="connsiteY6" fmla="*/ 899272 h 1641942"/>
              <a:gd name="connsiteX7" fmla="*/ 3249706 w 3518694"/>
              <a:gd name="connsiteY7" fmla="*/ 1257860 h 1641942"/>
              <a:gd name="connsiteX8" fmla="*/ 3057525 w 3518694"/>
              <a:gd name="connsiteY8" fmla="*/ 1417544 h 1641942"/>
              <a:gd name="connsiteX9" fmla="*/ 2739557 w 3518694"/>
              <a:gd name="connsiteY9" fmla="*/ 1548934 h 1641942"/>
              <a:gd name="connsiteX10" fmla="*/ 2433638 w 3518694"/>
              <a:gd name="connsiteY10" fmla="*/ 1618129 h 1641942"/>
              <a:gd name="connsiteX11" fmla="*/ 1963551 w 3518694"/>
              <a:gd name="connsiteY11" fmla="*/ 1632417 h 1641942"/>
              <a:gd name="connsiteX12" fmla="*/ 1643903 w 3518694"/>
              <a:gd name="connsiteY12" fmla="*/ 1585913 h 1641942"/>
              <a:gd name="connsiteX13" fmla="*/ 1208274 w 3518694"/>
              <a:gd name="connsiteY13" fmla="*/ 1419785 h 1641942"/>
              <a:gd name="connsiteX14" fmla="*/ 497790 w 3518694"/>
              <a:gd name="connsiteY14" fmla="*/ 1003543 h 1641942"/>
              <a:gd name="connsiteX15" fmla="*/ 179294 w 3518694"/>
              <a:gd name="connsiteY15" fmla="*/ 763681 h 1641942"/>
              <a:gd name="connsiteX16" fmla="*/ 15408 w 3518694"/>
              <a:gd name="connsiteY16" fmla="*/ 534240 h 1641942"/>
              <a:gd name="connsiteX17" fmla="*/ 234763 w 3518694"/>
              <a:gd name="connsiteY17" fmla="*/ 577944 h 1641942"/>
              <a:gd name="connsiteX18" fmla="*/ 849125 w 3518694"/>
              <a:gd name="connsiteY18" fmla="*/ 588028 h 1641942"/>
              <a:gd name="connsiteX19" fmla="*/ 850245 w 3518694"/>
              <a:gd name="connsiteY19" fmla="*/ 412096 h 1641942"/>
              <a:gd name="connsiteX20" fmla="*/ 249051 w 3518694"/>
              <a:gd name="connsiteY20" fmla="*/ 415178 h 1641942"/>
              <a:gd name="connsiteX21" fmla="*/ 0 w 3518694"/>
              <a:gd name="connsiteY21" fmla="*/ 370354 h 1641942"/>
              <a:gd name="connsiteX22" fmla="*/ 63313 w 3518694"/>
              <a:gd name="connsiteY22" fmla="*/ 234763 h 1641942"/>
              <a:gd name="connsiteX23" fmla="*/ 253253 w 3518694"/>
              <a:gd name="connsiteY23" fmla="*/ 110659 h 1641942"/>
              <a:gd name="connsiteX24" fmla="*/ 461682 w 3518694"/>
              <a:gd name="connsiteY24" fmla="*/ 32777 h 1641942"/>
              <a:gd name="connsiteX25" fmla="*/ 360829 w 3518694"/>
              <a:gd name="connsiteY25" fmla="*/ 180975 h 1641942"/>
              <a:gd name="connsiteX26" fmla="*/ 333935 w 3518694"/>
              <a:gd name="connsiteY26" fmla="*/ 291633 h 1641942"/>
              <a:gd name="connsiteX27" fmla="*/ 491378 w 3518694"/>
              <a:gd name="connsiteY27" fmla="*/ 298076 h 1641942"/>
              <a:gd name="connsiteX28" fmla="*/ 562816 w 3518694"/>
              <a:gd name="connsiteY28" fmla="*/ 165567 h 1641942"/>
              <a:gd name="connsiteX29" fmla="*/ 703448 w 3518694"/>
              <a:gd name="connsiteY29" fmla="*/ 80122 h 1641942"/>
              <a:gd name="connsiteX30" fmla="*/ 938212 w 3518694"/>
              <a:gd name="connsiteY30" fmla="*/ 44824 h 1641942"/>
              <a:gd name="connsiteX31" fmla="*/ 1235448 w 3518694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16541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16541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16541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16541 h 1641942"/>
              <a:gd name="connsiteX3" fmla="*/ 3270716 w 3516918"/>
              <a:gd name="connsiteY3" fmla="*/ 321049 h 1641942"/>
              <a:gd name="connsiteX4" fmla="*/ 3362044 w 3516918"/>
              <a:gd name="connsiteY4" fmla="*/ 422051 h 1641942"/>
              <a:gd name="connsiteX5" fmla="*/ 3487130 w 3516918"/>
              <a:gd name="connsiteY5" fmla="*/ 584947 h 1641942"/>
              <a:gd name="connsiteX6" fmla="*/ 3512763 w 3516918"/>
              <a:gd name="connsiteY6" fmla="*/ 732024 h 1641942"/>
              <a:gd name="connsiteX7" fmla="*/ 3453653 w 3516918"/>
              <a:gd name="connsiteY7" fmla="*/ 899272 h 1641942"/>
              <a:gd name="connsiteX8" fmla="*/ 3249706 w 3516918"/>
              <a:gd name="connsiteY8" fmla="*/ 1257860 h 1641942"/>
              <a:gd name="connsiteX9" fmla="*/ 3057525 w 3516918"/>
              <a:gd name="connsiteY9" fmla="*/ 1417544 h 1641942"/>
              <a:gd name="connsiteX10" fmla="*/ 2739557 w 3516918"/>
              <a:gd name="connsiteY10" fmla="*/ 1548934 h 1641942"/>
              <a:gd name="connsiteX11" fmla="*/ 2433638 w 3516918"/>
              <a:gd name="connsiteY11" fmla="*/ 1618129 h 1641942"/>
              <a:gd name="connsiteX12" fmla="*/ 1963551 w 3516918"/>
              <a:gd name="connsiteY12" fmla="*/ 1632417 h 1641942"/>
              <a:gd name="connsiteX13" fmla="*/ 1643903 w 3516918"/>
              <a:gd name="connsiteY13" fmla="*/ 1585913 h 1641942"/>
              <a:gd name="connsiteX14" fmla="*/ 1208274 w 3516918"/>
              <a:gd name="connsiteY14" fmla="*/ 1419785 h 1641942"/>
              <a:gd name="connsiteX15" fmla="*/ 497790 w 3516918"/>
              <a:gd name="connsiteY15" fmla="*/ 1003543 h 1641942"/>
              <a:gd name="connsiteX16" fmla="*/ 179294 w 3516918"/>
              <a:gd name="connsiteY16" fmla="*/ 763681 h 1641942"/>
              <a:gd name="connsiteX17" fmla="*/ 15408 w 3516918"/>
              <a:gd name="connsiteY17" fmla="*/ 534240 h 1641942"/>
              <a:gd name="connsiteX18" fmla="*/ 234763 w 3516918"/>
              <a:gd name="connsiteY18" fmla="*/ 577944 h 1641942"/>
              <a:gd name="connsiteX19" fmla="*/ 849125 w 3516918"/>
              <a:gd name="connsiteY19" fmla="*/ 588028 h 1641942"/>
              <a:gd name="connsiteX20" fmla="*/ 850245 w 3516918"/>
              <a:gd name="connsiteY20" fmla="*/ 412096 h 1641942"/>
              <a:gd name="connsiteX21" fmla="*/ 249051 w 3516918"/>
              <a:gd name="connsiteY21" fmla="*/ 415178 h 1641942"/>
              <a:gd name="connsiteX22" fmla="*/ 0 w 3516918"/>
              <a:gd name="connsiteY22" fmla="*/ 370354 h 1641942"/>
              <a:gd name="connsiteX23" fmla="*/ 63313 w 3516918"/>
              <a:gd name="connsiteY23" fmla="*/ 234763 h 1641942"/>
              <a:gd name="connsiteX24" fmla="*/ 253253 w 3516918"/>
              <a:gd name="connsiteY24" fmla="*/ 110659 h 1641942"/>
              <a:gd name="connsiteX25" fmla="*/ 461682 w 3516918"/>
              <a:gd name="connsiteY25" fmla="*/ 32777 h 1641942"/>
              <a:gd name="connsiteX26" fmla="*/ 360829 w 3516918"/>
              <a:gd name="connsiteY26" fmla="*/ 180975 h 1641942"/>
              <a:gd name="connsiteX27" fmla="*/ 333935 w 3516918"/>
              <a:gd name="connsiteY27" fmla="*/ 291633 h 1641942"/>
              <a:gd name="connsiteX28" fmla="*/ 491378 w 3516918"/>
              <a:gd name="connsiteY28" fmla="*/ 298076 h 1641942"/>
              <a:gd name="connsiteX29" fmla="*/ 562816 w 3516918"/>
              <a:gd name="connsiteY29" fmla="*/ 165567 h 1641942"/>
              <a:gd name="connsiteX30" fmla="*/ 703448 w 3516918"/>
              <a:gd name="connsiteY30" fmla="*/ 80122 h 1641942"/>
              <a:gd name="connsiteX31" fmla="*/ 938212 w 3516918"/>
              <a:gd name="connsiteY31" fmla="*/ 44824 h 1641942"/>
              <a:gd name="connsiteX32" fmla="*/ 1235448 w 3516918"/>
              <a:gd name="connsiteY32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16541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16541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16541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16541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38212 w 3516918"/>
              <a:gd name="connsiteY30" fmla="*/ 44824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42975 w 3516918"/>
              <a:gd name="connsiteY30" fmla="*/ 30536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42975 w 3516918"/>
              <a:gd name="connsiteY30" fmla="*/ 30536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42975 w 3516918"/>
              <a:gd name="connsiteY30" fmla="*/ 30536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60829 w 3516918"/>
              <a:gd name="connsiteY25" fmla="*/ 180975 h 1641942"/>
              <a:gd name="connsiteX26" fmla="*/ 333935 w 3516918"/>
              <a:gd name="connsiteY26" fmla="*/ 291633 h 1641942"/>
              <a:gd name="connsiteX27" fmla="*/ 491378 w 3516918"/>
              <a:gd name="connsiteY27" fmla="*/ 298076 h 1641942"/>
              <a:gd name="connsiteX28" fmla="*/ 562816 w 3516918"/>
              <a:gd name="connsiteY28" fmla="*/ 165567 h 1641942"/>
              <a:gd name="connsiteX29" fmla="*/ 703448 w 3516918"/>
              <a:gd name="connsiteY29" fmla="*/ 80122 h 1641942"/>
              <a:gd name="connsiteX30" fmla="*/ 942975 w 3516918"/>
              <a:gd name="connsiteY30" fmla="*/ 30536 h 1641942"/>
              <a:gd name="connsiteX31" fmla="*/ 1235448 w 3516918"/>
              <a:gd name="connsiteY31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33935 w 3516918"/>
              <a:gd name="connsiteY25" fmla="*/ 291633 h 1641942"/>
              <a:gd name="connsiteX26" fmla="*/ 491378 w 3516918"/>
              <a:gd name="connsiteY26" fmla="*/ 298076 h 1641942"/>
              <a:gd name="connsiteX27" fmla="*/ 562816 w 3516918"/>
              <a:gd name="connsiteY27" fmla="*/ 165567 h 1641942"/>
              <a:gd name="connsiteX28" fmla="*/ 703448 w 3516918"/>
              <a:gd name="connsiteY28" fmla="*/ 80122 h 1641942"/>
              <a:gd name="connsiteX29" fmla="*/ 942975 w 3516918"/>
              <a:gd name="connsiteY29" fmla="*/ 30536 h 1641942"/>
              <a:gd name="connsiteX30" fmla="*/ 1235448 w 3516918"/>
              <a:gd name="connsiteY30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33935 w 3516918"/>
              <a:gd name="connsiteY25" fmla="*/ 291633 h 1641942"/>
              <a:gd name="connsiteX26" fmla="*/ 491378 w 3516918"/>
              <a:gd name="connsiteY26" fmla="*/ 298076 h 1641942"/>
              <a:gd name="connsiteX27" fmla="*/ 562816 w 3516918"/>
              <a:gd name="connsiteY27" fmla="*/ 165567 h 1641942"/>
              <a:gd name="connsiteX28" fmla="*/ 703448 w 3516918"/>
              <a:gd name="connsiteY28" fmla="*/ 80122 h 1641942"/>
              <a:gd name="connsiteX29" fmla="*/ 942975 w 3516918"/>
              <a:gd name="connsiteY29" fmla="*/ 30536 h 1641942"/>
              <a:gd name="connsiteX30" fmla="*/ 1235448 w 3516918"/>
              <a:gd name="connsiteY30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33935 w 3516918"/>
              <a:gd name="connsiteY25" fmla="*/ 291633 h 1641942"/>
              <a:gd name="connsiteX26" fmla="*/ 491378 w 3516918"/>
              <a:gd name="connsiteY26" fmla="*/ 298076 h 1641942"/>
              <a:gd name="connsiteX27" fmla="*/ 562816 w 3516918"/>
              <a:gd name="connsiteY27" fmla="*/ 165567 h 1641942"/>
              <a:gd name="connsiteX28" fmla="*/ 703448 w 3516918"/>
              <a:gd name="connsiteY28" fmla="*/ 80122 h 1641942"/>
              <a:gd name="connsiteX29" fmla="*/ 942975 w 3516918"/>
              <a:gd name="connsiteY29" fmla="*/ 30536 h 1641942"/>
              <a:gd name="connsiteX30" fmla="*/ 1235448 w 3516918"/>
              <a:gd name="connsiteY30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33935 w 3516918"/>
              <a:gd name="connsiteY25" fmla="*/ 291633 h 1641942"/>
              <a:gd name="connsiteX26" fmla="*/ 491378 w 3516918"/>
              <a:gd name="connsiteY26" fmla="*/ 298076 h 1641942"/>
              <a:gd name="connsiteX27" fmla="*/ 562816 w 3516918"/>
              <a:gd name="connsiteY27" fmla="*/ 165567 h 1641942"/>
              <a:gd name="connsiteX28" fmla="*/ 703448 w 3516918"/>
              <a:gd name="connsiteY28" fmla="*/ 80122 h 1641942"/>
              <a:gd name="connsiteX29" fmla="*/ 942975 w 3516918"/>
              <a:gd name="connsiteY29" fmla="*/ 30536 h 1641942"/>
              <a:gd name="connsiteX30" fmla="*/ 1235448 w 3516918"/>
              <a:gd name="connsiteY30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61682 w 3516918"/>
              <a:gd name="connsiteY24" fmla="*/ 32777 h 1641942"/>
              <a:gd name="connsiteX25" fmla="*/ 333935 w 3516918"/>
              <a:gd name="connsiteY25" fmla="*/ 291633 h 1641942"/>
              <a:gd name="connsiteX26" fmla="*/ 491378 w 3516918"/>
              <a:gd name="connsiteY26" fmla="*/ 298076 h 1641942"/>
              <a:gd name="connsiteX27" fmla="*/ 562816 w 3516918"/>
              <a:gd name="connsiteY27" fmla="*/ 165567 h 1641942"/>
              <a:gd name="connsiteX28" fmla="*/ 703448 w 3516918"/>
              <a:gd name="connsiteY28" fmla="*/ 80122 h 1641942"/>
              <a:gd name="connsiteX29" fmla="*/ 942975 w 3516918"/>
              <a:gd name="connsiteY29" fmla="*/ 30536 h 1641942"/>
              <a:gd name="connsiteX30" fmla="*/ 1235448 w 3516918"/>
              <a:gd name="connsiteY30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92639 w 3516918"/>
              <a:gd name="connsiteY24" fmla="*/ 23252 h 1641942"/>
              <a:gd name="connsiteX25" fmla="*/ 333935 w 3516918"/>
              <a:gd name="connsiteY25" fmla="*/ 291633 h 1641942"/>
              <a:gd name="connsiteX26" fmla="*/ 491378 w 3516918"/>
              <a:gd name="connsiteY26" fmla="*/ 298076 h 1641942"/>
              <a:gd name="connsiteX27" fmla="*/ 562816 w 3516918"/>
              <a:gd name="connsiteY27" fmla="*/ 165567 h 1641942"/>
              <a:gd name="connsiteX28" fmla="*/ 703448 w 3516918"/>
              <a:gd name="connsiteY28" fmla="*/ 80122 h 1641942"/>
              <a:gd name="connsiteX29" fmla="*/ 942975 w 3516918"/>
              <a:gd name="connsiteY29" fmla="*/ 30536 h 1641942"/>
              <a:gd name="connsiteX30" fmla="*/ 1235448 w 3516918"/>
              <a:gd name="connsiteY30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92639 w 3516918"/>
              <a:gd name="connsiteY24" fmla="*/ 23252 h 1641942"/>
              <a:gd name="connsiteX25" fmla="*/ 333935 w 3516918"/>
              <a:gd name="connsiteY25" fmla="*/ 291633 h 1641942"/>
              <a:gd name="connsiteX26" fmla="*/ 491378 w 3516918"/>
              <a:gd name="connsiteY26" fmla="*/ 298076 h 1641942"/>
              <a:gd name="connsiteX27" fmla="*/ 562816 w 3516918"/>
              <a:gd name="connsiteY27" fmla="*/ 165567 h 1641942"/>
              <a:gd name="connsiteX28" fmla="*/ 703448 w 3516918"/>
              <a:gd name="connsiteY28" fmla="*/ 80122 h 1641942"/>
              <a:gd name="connsiteX29" fmla="*/ 942975 w 3516918"/>
              <a:gd name="connsiteY29" fmla="*/ 30536 h 1641942"/>
              <a:gd name="connsiteX30" fmla="*/ 1235448 w 3516918"/>
              <a:gd name="connsiteY30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92639 w 3516918"/>
              <a:gd name="connsiteY24" fmla="*/ 23252 h 1641942"/>
              <a:gd name="connsiteX25" fmla="*/ 333935 w 3516918"/>
              <a:gd name="connsiteY25" fmla="*/ 291633 h 1641942"/>
              <a:gd name="connsiteX26" fmla="*/ 491378 w 3516918"/>
              <a:gd name="connsiteY26" fmla="*/ 298076 h 1641942"/>
              <a:gd name="connsiteX27" fmla="*/ 562816 w 3516918"/>
              <a:gd name="connsiteY27" fmla="*/ 148899 h 1641942"/>
              <a:gd name="connsiteX28" fmla="*/ 703448 w 3516918"/>
              <a:gd name="connsiteY28" fmla="*/ 80122 h 1641942"/>
              <a:gd name="connsiteX29" fmla="*/ 942975 w 3516918"/>
              <a:gd name="connsiteY29" fmla="*/ 30536 h 1641942"/>
              <a:gd name="connsiteX30" fmla="*/ 1235448 w 3516918"/>
              <a:gd name="connsiteY30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92639 w 3516918"/>
              <a:gd name="connsiteY24" fmla="*/ 23252 h 1641942"/>
              <a:gd name="connsiteX25" fmla="*/ 333935 w 3516918"/>
              <a:gd name="connsiteY25" fmla="*/ 291633 h 1641942"/>
              <a:gd name="connsiteX26" fmla="*/ 491378 w 3516918"/>
              <a:gd name="connsiteY26" fmla="*/ 298076 h 1641942"/>
              <a:gd name="connsiteX27" fmla="*/ 562816 w 3516918"/>
              <a:gd name="connsiteY27" fmla="*/ 148899 h 1641942"/>
              <a:gd name="connsiteX28" fmla="*/ 703448 w 3516918"/>
              <a:gd name="connsiteY28" fmla="*/ 80122 h 1641942"/>
              <a:gd name="connsiteX29" fmla="*/ 1235448 w 3516918"/>
              <a:gd name="connsiteY29" fmla="*/ 0 h 1641942"/>
              <a:gd name="connsiteX0" fmla="*/ 1235448 w 3516918"/>
              <a:gd name="connsiteY0" fmla="*/ 0 h 1641942"/>
              <a:gd name="connsiteX1" fmla="*/ 2548217 w 3516918"/>
              <a:gd name="connsiteY1" fmla="*/ 26894 h 1641942"/>
              <a:gd name="connsiteX2" fmla="*/ 2875710 w 3516918"/>
              <a:gd name="connsiteY2" fmla="*/ 109398 h 1641942"/>
              <a:gd name="connsiteX3" fmla="*/ 3270716 w 3516918"/>
              <a:gd name="connsiteY3" fmla="*/ 321049 h 1641942"/>
              <a:gd name="connsiteX4" fmla="*/ 3487130 w 3516918"/>
              <a:gd name="connsiteY4" fmla="*/ 584947 h 1641942"/>
              <a:gd name="connsiteX5" fmla="*/ 3512763 w 3516918"/>
              <a:gd name="connsiteY5" fmla="*/ 732024 h 1641942"/>
              <a:gd name="connsiteX6" fmla="*/ 3453653 w 3516918"/>
              <a:gd name="connsiteY6" fmla="*/ 899272 h 1641942"/>
              <a:gd name="connsiteX7" fmla="*/ 3249706 w 3516918"/>
              <a:gd name="connsiteY7" fmla="*/ 1257860 h 1641942"/>
              <a:gd name="connsiteX8" fmla="*/ 3057525 w 3516918"/>
              <a:gd name="connsiteY8" fmla="*/ 1417544 h 1641942"/>
              <a:gd name="connsiteX9" fmla="*/ 2739557 w 3516918"/>
              <a:gd name="connsiteY9" fmla="*/ 1548934 h 1641942"/>
              <a:gd name="connsiteX10" fmla="*/ 2433638 w 3516918"/>
              <a:gd name="connsiteY10" fmla="*/ 1618129 h 1641942"/>
              <a:gd name="connsiteX11" fmla="*/ 1963551 w 3516918"/>
              <a:gd name="connsiteY11" fmla="*/ 1632417 h 1641942"/>
              <a:gd name="connsiteX12" fmla="*/ 1643903 w 3516918"/>
              <a:gd name="connsiteY12" fmla="*/ 1585913 h 1641942"/>
              <a:gd name="connsiteX13" fmla="*/ 1208274 w 3516918"/>
              <a:gd name="connsiteY13" fmla="*/ 1419785 h 1641942"/>
              <a:gd name="connsiteX14" fmla="*/ 497790 w 3516918"/>
              <a:gd name="connsiteY14" fmla="*/ 1003543 h 1641942"/>
              <a:gd name="connsiteX15" fmla="*/ 179294 w 3516918"/>
              <a:gd name="connsiteY15" fmla="*/ 763681 h 1641942"/>
              <a:gd name="connsiteX16" fmla="*/ 15408 w 3516918"/>
              <a:gd name="connsiteY16" fmla="*/ 534240 h 1641942"/>
              <a:gd name="connsiteX17" fmla="*/ 234763 w 3516918"/>
              <a:gd name="connsiteY17" fmla="*/ 577944 h 1641942"/>
              <a:gd name="connsiteX18" fmla="*/ 849125 w 3516918"/>
              <a:gd name="connsiteY18" fmla="*/ 588028 h 1641942"/>
              <a:gd name="connsiteX19" fmla="*/ 850245 w 3516918"/>
              <a:gd name="connsiteY19" fmla="*/ 412096 h 1641942"/>
              <a:gd name="connsiteX20" fmla="*/ 249051 w 3516918"/>
              <a:gd name="connsiteY20" fmla="*/ 415178 h 1641942"/>
              <a:gd name="connsiteX21" fmla="*/ 0 w 3516918"/>
              <a:gd name="connsiteY21" fmla="*/ 370354 h 1641942"/>
              <a:gd name="connsiteX22" fmla="*/ 63313 w 3516918"/>
              <a:gd name="connsiteY22" fmla="*/ 234763 h 1641942"/>
              <a:gd name="connsiteX23" fmla="*/ 253253 w 3516918"/>
              <a:gd name="connsiteY23" fmla="*/ 110659 h 1641942"/>
              <a:gd name="connsiteX24" fmla="*/ 492639 w 3516918"/>
              <a:gd name="connsiteY24" fmla="*/ 23252 h 1641942"/>
              <a:gd name="connsiteX25" fmla="*/ 333935 w 3516918"/>
              <a:gd name="connsiteY25" fmla="*/ 291633 h 1641942"/>
              <a:gd name="connsiteX26" fmla="*/ 491378 w 3516918"/>
              <a:gd name="connsiteY26" fmla="*/ 298076 h 1641942"/>
              <a:gd name="connsiteX27" fmla="*/ 562816 w 3516918"/>
              <a:gd name="connsiteY27" fmla="*/ 148899 h 1641942"/>
              <a:gd name="connsiteX28" fmla="*/ 703448 w 3516918"/>
              <a:gd name="connsiteY28" fmla="*/ 80122 h 1641942"/>
              <a:gd name="connsiteX29" fmla="*/ 1235448 w 3516918"/>
              <a:gd name="connsiteY29" fmla="*/ 0 h 164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516918" h="1641942">
                <a:moveTo>
                  <a:pt x="1235448" y="0"/>
                </a:moveTo>
                <a:lnTo>
                  <a:pt x="2548217" y="26894"/>
                </a:lnTo>
                <a:cubicBezTo>
                  <a:pt x="2697862" y="44869"/>
                  <a:pt x="2766546" y="67610"/>
                  <a:pt x="2875710" y="109398"/>
                </a:cubicBezTo>
                <a:cubicBezTo>
                  <a:pt x="3014523" y="163279"/>
                  <a:pt x="3146191" y="210018"/>
                  <a:pt x="3270716" y="321049"/>
                </a:cubicBezTo>
                <a:cubicBezTo>
                  <a:pt x="3359523" y="401872"/>
                  <a:pt x="3414992" y="496981"/>
                  <a:pt x="3487130" y="584947"/>
                </a:cubicBezTo>
                <a:cubicBezTo>
                  <a:pt x="3516313" y="637148"/>
                  <a:pt x="3516918" y="670298"/>
                  <a:pt x="3512763" y="732024"/>
                </a:cubicBezTo>
                <a:cubicBezTo>
                  <a:pt x="3504966" y="797298"/>
                  <a:pt x="3492406" y="817330"/>
                  <a:pt x="3453653" y="899272"/>
                </a:cubicBezTo>
                <a:cubicBezTo>
                  <a:pt x="3380908" y="1028326"/>
                  <a:pt x="3339119" y="1138331"/>
                  <a:pt x="3249706" y="1257860"/>
                </a:cubicBezTo>
                <a:cubicBezTo>
                  <a:pt x="3176121" y="1346807"/>
                  <a:pt x="3128729" y="1361935"/>
                  <a:pt x="3057525" y="1417544"/>
                </a:cubicBezTo>
                <a:cubicBezTo>
                  <a:pt x="2951536" y="1482772"/>
                  <a:pt x="2845546" y="1505137"/>
                  <a:pt x="2739557" y="1548934"/>
                </a:cubicBezTo>
                <a:cubicBezTo>
                  <a:pt x="2632822" y="1588667"/>
                  <a:pt x="2552280" y="1606970"/>
                  <a:pt x="2433638" y="1618129"/>
                </a:cubicBezTo>
                <a:cubicBezTo>
                  <a:pt x="2274561" y="1634798"/>
                  <a:pt x="2127391" y="1641942"/>
                  <a:pt x="1963551" y="1632417"/>
                </a:cubicBezTo>
                <a:cubicBezTo>
                  <a:pt x="1830808" y="1628822"/>
                  <a:pt x="1750452" y="1601414"/>
                  <a:pt x="1643903" y="1585913"/>
                </a:cubicBezTo>
                <a:cubicBezTo>
                  <a:pt x="1470118" y="1537681"/>
                  <a:pt x="1360627" y="1494211"/>
                  <a:pt x="1208274" y="1419785"/>
                </a:cubicBezTo>
                <a:cubicBezTo>
                  <a:pt x="1020430" y="1328280"/>
                  <a:pt x="662143" y="1108131"/>
                  <a:pt x="497790" y="1003543"/>
                </a:cubicBezTo>
                <a:lnTo>
                  <a:pt x="179294" y="763681"/>
                </a:lnTo>
                <a:cubicBezTo>
                  <a:pt x="84184" y="680058"/>
                  <a:pt x="58131" y="627389"/>
                  <a:pt x="15408" y="534240"/>
                </a:cubicBezTo>
                <a:cubicBezTo>
                  <a:pt x="86145" y="567858"/>
                  <a:pt x="161645" y="563376"/>
                  <a:pt x="234763" y="577944"/>
                </a:cubicBezTo>
                <a:lnTo>
                  <a:pt x="849125" y="588028"/>
                </a:lnTo>
                <a:cubicBezTo>
                  <a:pt x="847911" y="519859"/>
                  <a:pt x="851459" y="480265"/>
                  <a:pt x="850245" y="412096"/>
                </a:cubicBezTo>
                <a:lnTo>
                  <a:pt x="249051" y="415178"/>
                </a:lnTo>
                <a:lnTo>
                  <a:pt x="0" y="370354"/>
                </a:lnTo>
                <a:lnTo>
                  <a:pt x="63313" y="234763"/>
                </a:lnTo>
                <a:lnTo>
                  <a:pt x="253253" y="110659"/>
                </a:lnTo>
                <a:lnTo>
                  <a:pt x="492639" y="23252"/>
                </a:lnTo>
                <a:cubicBezTo>
                  <a:pt x="404812" y="102393"/>
                  <a:pt x="366992" y="167248"/>
                  <a:pt x="333935" y="291633"/>
                </a:cubicBezTo>
                <a:lnTo>
                  <a:pt x="491378" y="298076"/>
                </a:lnTo>
                <a:cubicBezTo>
                  <a:pt x="515191" y="253906"/>
                  <a:pt x="534241" y="185925"/>
                  <a:pt x="562816" y="148899"/>
                </a:cubicBezTo>
                <a:cubicBezTo>
                  <a:pt x="631123" y="98985"/>
                  <a:pt x="632758" y="101460"/>
                  <a:pt x="703448" y="80122"/>
                </a:cubicBezTo>
                <a:cubicBezTo>
                  <a:pt x="815553" y="55306"/>
                  <a:pt x="997044" y="6490"/>
                  <a:pt x="1235448" y="0"/>
                </a:cubicBezTo>
                <a:close/>
              </a:path>
            </a:pathLst>
          </a:custGeom>
          <a:solidFill>
            <a:srgbClr val="E3C7A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60" name="フリーフォーム 59"/>
          <p:cNvSpPr/>
          <p:nvPr/>
        </p:nvSpPr>
        <p:spPr>
          <a:xfrm>
            <a:off x="6032960" y="4149080"/>
            <a:ext cx="288032" cy="226894"/>
          </a:xfrm>
          <a:custGeom>
            <a:avLst/>
            <a:gdLst>
              <a:gd name="connsiteX0" fmla="*/ 0 w 1228165"/>
              <a:gd name="connsiteY0" fmla="*/ 35858 h 430305"/>
              <a:gd name="connsiteX1" fmla="*/ 107577 w 1228165"/>
              <a:gd name="connsiteY1" fmla="*/ 430305 h 430305"/>
              <a:gd name="connsiteX2" fmla="*/ 1228165 w 1228165"/>
              <a:gd name="connsiteY2" fmla="*/ 403411 h 430305"/>
              <a:gd name="connsiteX3" fmla="*/ 1066800 w 1228165"/>
              <a:gd name="connsiteY3" fmla="*/ 0 h 430305"/>
              <a:gd name="connsiteX4" fmla="*/ 0 w 1228165"/>
              <a:gd name="connsiteY4" fmla="*/ 35858 h 430305"/>
              <a:gd name="connsiteX0" fmla="*/ 0 w 1255059"/>
              <a:gd name="connsiteY0" fmla="*/ 17929 h 430305"/>
              <a:gd name="connsiteX1" fmla="*/ 134471 w 1255059"/>
              <a:gd name="connsiteY1" fmla="*/ 430305 h 430305"/>
              <a:gd name="connsiteX2" fmla="*/ 1255059 w 1255059"/>
              <a:gd name="connsiteY2" fmla="*/ 403411 h 430305"/>
              <a:gd name="connsiteX3" fmla="*/ 1093694 w 1255059"/>
              <a:gd name="connsiteY3" fmla="*/ 0 h 430305"/>
              <a:gd name="connsiteX4" fmla="*/ 0 w 1255059"/>
              <a:gd name="connsiteY4" fmla="*/ 17929 h 430305"/>
              <a:gd name="connsiteX0" fmla="*/ 0 w 1255059"/>
              <a:gd name="connsiteY0" fmla="*/ 233953 h 646329"/>
              <a:gd name="connsiteX1" fmla="*/ 134471 w 1255059"/>
              <a:gd name="connsiteY1" fmla="*/ 646329 h 646329"/>
              <a:gd name="connsiteX2" fmla="*/ 1255059 w 1255059"/>
              <a:gd name="connsiteY2" fmla="*/ 619435 h 646329"/>
              <a:gd name="connsiteX3" fmla="*/ 576064 w 1255059"/>
              <a:gd name="connsiteY3" fmla="*/ 0 h 646329"/>
              <a:gd name="connsiteX4" fmla="*/ 0 w 1255059"/>
              <a:gd name="connsiteY4" fmla="*/ 233953 h 646329"/>
              <a:gd name="connsiteX0" fmla="*/ 0 w 1080120"/>
              <a:gd name="connsiteY0" fmla="*/ 233953 h 646329"/>
              <a:gd name="connsiteX1" fmla="*/ 134471 w 1080120"/>
              <a:gd name="connsiteY1" fmla="*/ 646329 h 646329"/>
              <a:gd name="connsiteX2" fmla="*/ 1080120 w 1080120"/>
              <a:gd name="connsiteY2" fmla="*/ 144016 h 646329"/>
              <a:gd name="connsiteX3" fmla="*/ 576064 w 1080120"/>
              <a:gd name="connsiteY3" fmla="*/ 0 h 646329"/>
              <a:gd name="connsiteX4" fmla="*/ 0 w 1080120"/>
              <a:gd name="connsiteY4" fmla="*/ 233953 h 646329"/>
              <a:gd name="connsiteX0" fmla="*/ 0 w 1080120"/>
              <a:gd name="connsiteY0" fmla="*/ 233953 h 432048"/>
              <a:gd name="connsiteX1" fmla="*/ 864096 w 1080120"/>
              <a:gd name="connsiteY1" fmla="*/ 432048 h 432048"/>
              <a:gd name="connsiteX2" fmla="*/ 1080120 w 1080120"/>
              <a:gd name="connsiteY2" fmla="*/ 144016 h 432048"/>
              <a:gd name="connsiteX3" fmla="*/ 576064 w 1080120"/>
              <a:gd name="connsiteY3" fmla="*/ 0 h 432048"/>
              <a:gd name="connsiteX4" fmla="*/ 0 w 1080120"/>
              <a:gd name="connsiteY4" fmla="*/ 233953 h 432048"/>
              <a:gd name="connsiteX0" fmla="*/ 0 w 770166"/>
              <a:gd name="connsiteY0" fmla="*/ 272588 h 432048"/>
              <a:gd name="connsiteX1" fmla="*/ 554142 w 770166"/>
              <a:gd name="connsiteY1" fmla="*/ 432048 h 432048"/>
              <a:gd name="connsiteX2" fmla="*/ 770166 w 770166"/>
              <a:gd name="connsiteY2" fmla="*/ 144016 h 432048"/>
              <a:gd name="connsiteX3" fmla="*/ 266110 w 770166"/>
              <a:gd name="connsiteY3" fmla="*/ 0 h 432048"/>
              <a:gd name="connsiteX4" fmla="*/ 0 w 770166"/>
              <a:gd name="connsiteY4" fmla="*/ 272588 h 432048"/>
              <a:gd name="connsiteX0" fmla="*/ 0 w 770166"/>
              <a:gd name="connsiteY0" fmla="*/ 272588 h 432048"/>
              <a:gd name="connsiteX1" fmla="*/ 554142 w 770166"/>
              <a:gd name="connsiteY1" fmla="*/ 432048 h 432048"/>
              <a:gd name="connsiteX2" fmla="*/ 770166 w 770166"/>
              <a:gd name="connsiteY2" fmla="*/ 144016 h 432048"/>
              <a:gd name="connsiteX3" fmla="*/ 72008 w 770166"/>
              <a:gd name="connsiteY3" fmla="*/ 0 h 432048"/>
              <a:gd name="connsiteX4" fmla="*/ 0 w 770166"/>
              <a:gd name="connsiteY4" fmla="*/ 272588 h 432048"/>
              <a:gd name="connsiteX0" fmla="*/ 0 w 554142"/>
              <a:gd name="connsiteY0" fmla="*/ 272588 h 432048"/>
              <a:gd name="connsiteX1" fmla="*/ 554142 w 554142"/>
              <a:gd name="connsiteY1" fmla="*/ 432048 h 432048"/>
              <a:gd name="connsiteX2" fmla="*/ 360040 w 554142"/>
              <a:gd name="connsiteY2" fmla="*/ 0 h 432048"/>
              <a:gd name="connsiteX3" fmla="*/ 72008 w 554142"/>
              <a:gd name="connsiteY3" fmla="*/ 0 h 432048"/>
              <a:gd name="connsiteX4" fmla="*/ 0 w 554142"/>
              <a:gd name="connsiteY4" fmla="*/ 272588 h 432048"/>
              <a:gd name="connsiteX0" fmla="*/ 0 w 482134"/>
              <a:gd name="connsiteY0" fmla="*/ 216024 h 432048"/>
              <a:gd name="connsiteX1" fmla="*/ 482134 w 482134"/>
              <a:gd name="connsiteY1" fmla="*/ 432048 h 432048"/>
              <a:gd name="connsiteX2" fmla="*/ 288032 w 482134"/>
              <a:gd name="connsiteY2" fmla="*/ 0 h 432048"/>
              <a:gd name="connsiteX3" fmla="*/ 0 w 482134"/>
              <a:gd name="connsiteY3" fmla="*/ 0 h 432048"/>
              <a:gd name="connsiteX4" fmla="*/ 0 w 482134"/>
              <a:gd name="connsiteY4" fmla="*/ 216024 h 432048"/>
              <a:gd name="connsiteX0" fmla="*/ 0 w 288032"/>
              <a:gd name="connsiteY0" fmla="*/ 216024 h 216024"/>
              <a:gd name="connsiteX1" fmla="*/ 288032 w 288032"/>
              <a:gd name="connsiteY1" fmla="*/ 216024 h 216024"/>
              <a:gd name="connsiteX2" fmla="*/ 288032 w 288032"/>
              <a:gd name="connsiteY2" fmla="*/ 0 h 216024"/>
              <a:gd name="connsiteX3" fmla="*/ 0 w 288032"/>
              <a:gd name="connsiteY3" fmla="*/ 0 h 216024"/>
              <a:gd name="connsiteX4" fmla="*/ 0 w 288032"/>
              <a:gd name="connsiteY4" fmla="*/ 216024 h 216024"/>
              <a:gd name="connsiteX0" fmla="*/ 44533 w 288032"/>
              <a:gd name="connsiteY0" fmla="*/ 217929 h 217929"/>
              <a:gd name="connsiteX1" fmla="*/ 288032 w 288032"/>
              <a:gd name="connsiteY1" fmla="*/ 216024 h 217929"/>
              <a:gd name="connsiteX2" fmla="*/ 288032 w 288032"/>
              <a:gd name="connsiteY2" fmla="*/ 0 h 217929"/>
              <a:gd name="connsiteX3" fmla="*/ 0 w 288032"/>
              <a:gd name="connsiteY3" fmla="*/ 0 h 217929"/>
              <a:gd name="connsiteX4" fmla="*/ 44533 w 288032"/>
              <a:gd name="connsiteY4" fmla="*/ 217929 h 217929"/>
              <a:gd name="connsiteX0" fmla="*/ 44533 w 288032"/>
              <a:gd name="connsiteY0" fmla="*/ 226894 h 226894"/>
              <a:gd name="connsiteX1" fmla="*/ 288032 w 288032"/>
              <a:gd name="connsiteY1" fmla="*/ 224989 h 226894"/>
              <a:gd name="connsiteX2" fmla="*/ 252174 w 288032"/>
              <a:gd name="connsiteY2" fmla="*/ 0 h 226894"/>
              <a:gd name="connsiteX3" fmla="*/ 0 w 288032"/>
              <a:gd name="connsiteY3" fmla="*/ 8965 h 226894"/>
              <a:gd name="connsiteX4" fmla="*/ 44533 w 288032"/>
              <a:gd name="connsiteY4" fmla="*/ 226894 h 22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2" h="226894">
                <a:moveTo>
                  <a:pt x="44533" y="226894"/>
                </a:moveTo>
                <a:lnTo>
                  <a:pt x="288032" y="224989"/>
                </a:lnTo>
                <a:lnTo>
                  <a:pt x="252174" y="0"/>
                </a:lnTo>
                <a:lnTo>
                  <a:pt x="0" y="8965"/>
                </a:lnTo>
                <a:lnTo>
                  <a:pt x="44533" y="22689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cxnSp>
        <p:nvCxnSpPr>
          <p:cNvPr id="64" name="直線コネクタ 63"/>
          <p:cNvCxnSpPr/>
          <p:nvPr/>
        </p:nvCxnSpPr>
        <p:spPr>
          <a:xfrm>
            <a:off x="6168008" y="4293096"/>
            <a:ext cx="384902" cy="1704292"/>
          </a:xfrm>
          <a:prstGeom prst="line">
            <a:avLst/>
          </a:prstGeom>
          <a:ln w="38100">
            <a:solidFill>
              <a:srgbClr val="008000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フリーフォーム 45"/>
          <p:cNvSpPr/>
          <p:nvPr/>
        </p:nvSpPr>
        <p:spPr>
          <a:xfrm>
            <a:off x="4469046" y="4267773"/>
            <a:ext cx="589711" cy="444265"/>
          </a:xfrm>
          <a:custGeom>
            <a:avLst/>
            <a:gdLst>
              <a:gd name="connsiteX0" fmla="*/ 0 w 510988"/>
              <a:gd name="connsiteY0" fmla="*/ 80682 h 322729"/>
              <a:gd name="connsiteX1" fmla="*/ 80683 w 510988"/>
              <a:gd name="connsiteY1" fmla="*/ 0 h 322729"/>
              <a:gd name="connsiteX2" fmla="*/ 475130 w 510988"/>
              <a:gd name="connsiteY2" fmla="*/ 44823 h 322729"/>
              <a:gd name="connsiteX3" fmla="*/ 510988 w 510988"/>
              <a:gd name="connsiteY3" fmla="*/ 125505 h 322729"/>
              <a:gd name="connsiteX4" fmla="*/ 286871 w 510988"/>
              <a:gd name="connsiteY4" fmla="*/ 322729 h 322729"/>
              <a:gd name="connsiteX5" fmla="*/ 134471 w 510988"/>
              <a:gd name="connsiteY5" fmla="*/ 313764 h 322729"/>
              <a:gd name="connsiteX6" fmla="*/ 0 w 510988"/>
              <a:gd name="connsiteY6" fmla="*/ 80682 h 322729"/>
              <a:gd name="connsiteX0" fmla="*/ 0 w 510988"/>
              <a:gd name="connsiteY0" fmla="*/ 128307 h 370354"/>
              <a:gd name="connsiteX1" fmla="*/ 133070 w 510988"/>
              <a:gd name="connsiteY1" fmla="*/ 0 h 370354"/>
              <a:gd name="connsiteX2" fmla="*/ 475130 w 510988"/>
              <a:gd name="connsiteY2" fmla="*/ 92448 h 370354"/>
              <a:gd name="connsiteX3" fmla="*/ 510988 w 510988"/>
              <a:gd name="connsiteY3" fmla="*/ 173130 h 370354"/>
              <a:gd name="connsiteX4" fmla="*/ 286871 w 510988"/>
              <a:gd name="connsiteY4" fmla="*/ 370354 h 370354"/>
              <a:gd name="connsiteX5" fmla="*/ 134471 w 510988"/>
              <a:gd name="connsiteY5" fmla="*/ 361389 h 370354"/>
              <a:gd name="connsiteX6" fmla="*/ 0 w 510988"/>
              <a:gd name="connsiteY6" fmla="*/ 128307 h 370354"/>
              <a:gd name="connsiteX0" fmla="*/ 0 w 510988"/>
              <a:gd name="connsiteY0" fmla="*/ 128307 h 370354"/>
              <a:gd name="connsiteX1" fmla="*/ 133070 w 510988"/>
              <a:gd name="connsiteY1" fmla="*/ 0 h 370354"/>
              <a:gd name="connsiteX2" fmla="*/ 494180 w 510988"/>
              <a:gd name="connsiteY2" fmla="*/ 87686 h 370354"/>
              <a:gd name="connsiteX3" fmla="*/ 510988 w 510988"/>
              <a:gd name="connsiteY3" fmla="*/ 173130 h 370354"/>
              <a:gd name="connsiteX4" fmla="*/ 286871 w 510988"/>
              <a:gd name="connsiteY4" fmla="*/ 370354 h 370354"/>
              <a:gd name="connsiteX5" fmla="*/ 134471 w 510988"/>
              <a:gd name="connsiteY5" fmla="*/ 361389 h 370354"/>
              <a:gd name="connsiteX6" fmla="*/ 0 w 510988"/>
              <a:gd name="connsiteY6" fmla="*/ 128307 h 370354"/>
              <a:gd name="connsiteX0" fmla="*/ 0 w 510988"/>
              <a:gd name="connsiteY0" fmla="*/ 128307 h 370354"/>
              <a:gd name="connsiteX1" fmla="*/ 133070 w 510988"/>
              <a:gd name="connsiteY1" fmla="*/ 0 h 370354"/>
              <a:gd name="connsiteX2" fmla="*/ 508467 w 510988"/>
              <a:gd name="connsiteY2" fmla="*/ 97211 h 370354"/>
              <a:gd name="connsiteX3" fmla="*/ 510988 w 510988"/>
              <a:gd name="connsiteY3" fmla="*/ 173130 h 370354"/>
              <a:gd name="connsiteX4" fmla="*/ 286871 w 510988"/>
              <a:gd name="connsiteY4" fmla="*/ 370354 h 370354"/>
              <a:gd name="connsiteX5" fmla="*/ 134471 w 510988"/>
              <a:gd name="connsiteY5" fmla="*/ 361389 h 370354"/>
              <a:gd name="connsiteX6" fmla="*/ 0 w 510988"/>
              <a:gd name="connsiteY6" fmla="*/ 128307 h 370354"/>
              <a:gd name="connsiteX0" fmla="*/ 0 w 510988"/>
              <a:gd name="connsiteY0" fmla="*/ 128307 h 394166"/>
              <a:gd name="connsiteX1" fmla="*/ 133070 w 510988"/>
              <a:gd name="connsiteY1" fmla="*/ 0 h 394166"/>
              <a:gd name="connsiteX2" fmla="*/ 508467 w 510988"/>
              <a:gd name="connsiteY2" fmla="*/ 97211 h 394166"/>
              <a:gd name="connsiteX3" fmla="*/ 510988 w 510988"/>
              <a:gd name="connsiteY3" fmla="*/ 173130 h 394166"/>
              <a:gd name="connsiteX4" fmla="*/ 234484 w 510988"/>
              <a:gd name="connsiteY4" fmla="*/ 394166 h 394166"/>
              <a:gd name="connsiteX5" fmla="*/ 134471 w 510988"/>
              <a:gd name="connsiteY5" fmla="*/ 361389 h 394166"/>
              <a:gd name="connsiteX6" fmla="*/ 0 w 510988"/>
              <a:gd name="connsiteY6" fmla="*/ 128307 h 394166"/>
              <a:gd name="connsiteX0" fmla="*/ 0 w 510988"/>
              <a:gd name="connsiteY0" fmla="*/ 128307 h 394166"/>
              <a:gd name="connsiteX1" fmla="*/ 133070 w 510988"/>
              <a:gd name="connsiteY1" fmla="*/ 0 h 394166"/>
              <a:gd name="connsiteX2" fmla="*/ 508467 w 510988"/>
              <a:gd name="connsiteY2" fmla="*/ 97211 h 394166"/>
              <a:gd name="connsiteX3" fmla="*/ 510988 w 510988"/>
              <a:gd name="connsiteY3" fmla="*/ 173130 h 394166"/>
              <a:gd name="connsiteX4" fmla="*/ 234484 w 510988"/>
              <a:gd name="connsiteY4" fmla="*/ 394166 h 394166"/>
              <a:gd name="connsiteX5" fmla="*/ 53509 w 510988"/>
              <a:gd name="connsiteY5" fmla="*/ 375676 h 394166"/>
              <a:gd name="connsiteX6" fmla="*/ 0 w 510988"/>
              <a:gd name="connsiteY6" fmla="*/ 128307 h 394166"/>
              <a:gd name="connsiteX0" fmla="*/ 0 w 501463"/>
              <a:gd name="connsiteY0" fmla="*/ 52107 h 394166"/>
              <a:gd name="connsiteX1" fmla="*/ 123545 w 501463"/>
              <a:gd name="connsiteY1" fmla="*/ 0 h 394166"/>
              <a:gd name="connsiteX2" fmla="*/ 498942 w 501463"/>
              <a:gd name="connsiteY2" fmla="*/ 97211 h 394166"/>
              <a:gd name="connsiteX3" fmla="*/ 501463 w 501463"/>
              <a:gd name="connsiteY3" fmla="*/ 173130 h 394166"/>
              <a:gd name="connsiteX4" fmla="*/ 224959 w 501463"/>
              <a:gd name="connsiteY4" fmla="*/ 394166 h 394166"/>
              <a:gd name="connsiteX5" fmla="*/ 43984 w 501463"/>
              <a:gd name="connsiteY5" fmla="*/ 375676 h 394166"/>
              <a:gd name="connsiteX6" fmla="*/ 0 w 501463"/>
              <a:gd name="connsiteY6" fmla="*/ 52107 h 394166"/>
              <a:gd name="connsiteX0" fmla="*/ 0 w 501463"/>
              <a:gd name="connsiteY0" fmla="*/ 52107 h 394166"/>
              <a:gd name="connsiteX1" fmla="*/ 123545 w 501463"/>
              <a:gd name="connsiteY1" fmla="*/ 0 h 394166"/>
              <a:gd name="connsiteX2" fmla="*/ 498942 w 501463"/>
              <a:gd name="connsiteY2" fmla="*/ 97211 h 394166"/>
              <a:gd name="connsiteX3" fmla="*/ 501463 w 501463"/>
              <a:gd name="connsiteY3" fmla="*/ 173130 h 394166"/>
              <a:gd name="connsiteX4" fmla="*/ 224959 w 501463"/>
              <a:gd name="connsiteY4" fmla="*/ 394166 h 394166"/>
              <a:gd name="connsiteX5" fmla="*/ 43984 w 501463"/>
              <a:gd name="connsiteY5" fmla="*/ 375676 h 394166"/>
              <a:gd name="connsiteX6" fmla="*/ 7284 w 501463"/>
              <a:gd name="connsiteY6" fmla="*/ 165566 h 394166"/>
              <a:gd name="connsiteX7" fmla="*/ 0 w 501463"/>
              <a:gd name="connsiteY7" fmla="*/ 52107 h 394166"/>
              <a:gd name="connsiteX0" fmla="*/ 40341 w 541804"/>
              <a:gd name="connsiteY0" fmla="*/ 52107 h 394166"/>
              <a:gd name="connsiteX1" fmla="*/ 163886 w 541804"/>
              <a:gd name="connsiteY1" fmla="*/ 0 h 394166"/>
              <a:gd name="connsiteX2" fmla="*/ 539283 w 541804"/>
              <a:gd name="connsiteY2" fmla="*/ 97211 h 394166"/>
              <a:gd name="connsiteX3" fmla="*/ 541804 w 541804"/>
              <a:gd name="connsiteY3" fmla="*/ 173130 h 394166"/>
              <a:gd name="connsiteX4" fmla="*/ 265300 w 541804"/>
              <a:gd name="connsiteY4" fmla="*/ 394166 h 394166"/>
              <a:gd name="connsiteX5" fmla="*/ 84325 w 541804"/>
              <a:gd name="connsiteY5" fmla="*/ 375676 h 394166"/>
              <a:gd name="connsiteX6" fmla="*/ 0 w 541804"/>
              <a:gd name="connsiteY6" fmla="*/ 151278 h 394166"/>
              <a:gd name="connsiteX7" fmla="*/ 40341 w 541804"/>
              <a:gd name="connsiteY7" fmla="*/ 52107 h 394166"/>
              <a:gd name="connsiteX0" fmla="*/ 40341 w 541804"/>
              <a:gd name="connsiteY0" fmla="*/ 52107 h 394166"/>
              <a:gd name="connsiteX1" fmla="*/ 163886 w 541804"/>
              <a:gd name="connsiteY1" fmla="*/ 0 h 394166"/>
              <a:gd name="connsiteX2" fmla="*/ 539283 w 541804"/>
              <a:gd name="connsiteY2" fmla="*/ 97211 h 394166"/>
              <a:gd name="connsiteX3" fmla="*/ 541804 w 541804"/>
              <a:gd name="connsiteY3" fmla="*/ 173130 h 394166"/>
              <a:gd name="connsiteX4" fmla="*/ 265300 w 541804"/>
              <a:gd name="connsiteY4" fmla="*/ 394166 h 394166"/>
              <a:gd name="connsiteX5" fmla="*/ 166688 w 541804"/>
              <a:gd name="connsiteY5" fmla="*/ 394166 h 394166"/>
              <a:gd name="connsiteX6" fmla="*/ 84325 w 541804"/>
              <a:gd name="connsiteY6" fmla="*/ 375676 h 394166"/>
              <a:gd name="connsiteX7" fmla="*/ 0 w 541804"/>
              <a:gd name="connsiteY7" fmla="*/ 151278 h 394166"/>
              <a:gd name="connsiteX8" fmla="*/ 40341 w 541804"/>
              <a:gd name="connsiteY8" fmla="*/ 52107 h 394166"/>
              <a:gd name="connsiteX0" fmla="*/ 40341 w 541804"/>
              <a:gd name="connsiteY0" fmla="*/ 52107 h 417978"/>
              <a:gd name="connsiteX1" fmla="*/ 163886 w 541804"/>
              <a:gd name="connsiteY1" fmla="*/ 0 h 417978"/>
              <a:gd name="connsiteX2" fmla="*/ 539283 w 541804"/>
              <a:gd name="connsiteY2" fmla="*/ 97211 h 417978"/>
              <a:gd name="connsiteX3" fmla="*/ 541804 w 541804"/>
              <a:gd name="connsiteY3" fmla="*/ 173130 h 417978"/>
              <a:gd name="connsiteX4" fmla="*/ 265300 w 541804"/>
              <a:gd name="connsiteY4" fmla="*/ 394166 h 417978"/>
              <a:gd name="connsiteX5" fmla="*/ 166688 w 541804"/>
              <a:gd name="connsiteY5" fmla="*/ 417978 h 417978"/>
              <a:gd name="connsiteX6" fmla="*/ 84325 w 541804"/>
              <a:gd name="connsiteY6" fmla="*/ 375676 h 417978"/>
              <a:gd name="connsiteX7" fmla="*/ 0 w 541804"/>
              <a:gd name="connsiteY7" fmla="*/ 151278 h 417978"/>
              <a:gd name="connsiteX8" fmla="*/ 40341 w 541804"/>
              <a:gd name="connsiteY8" fmla="*/ 52107 h 417978"/>
              <a:gd name="connsiteX0" fmla="*/ 40341 w 541804"/>
              <a:gd name="connsiteY0" fmla="*/ 52107 h 417978"/>
              <a:gd name="connsiteX1" fmla="*/ 163886 w 541804"/>
              <a:gd name="connsiteY1" fmla="*/ 0 h 417978"/>
              <a:gd name="connsiteX2" fmla="*/ 539283 w 541804"/>
              <a:gd name="connsiteY2" fmla="*/ 97211 h 417978"/>
              <a:gd name="connsiteX3" fmla="*/ 541804 w 541804"/>
              <a:gd name="connsiteY3" fmla="*/ 173130 h 417978"/>
              <a:gd name="connsiteX4" fmla="*/ 457200 w 541804"/>
              <a:gd name="connsiteY4" fmla="*/ 246529 h 417978"/>
              <a:gd name="connsiteX5" fmla="*/ 265300 w 541804"/>
              <a:gd name="connsiteY5" fmla="*/ 394166 h 417978"/>
              <a:gd name="connsiteX6" fmla="*/ 166688 w 541804"/>
              <a:gd name="connsiteY6" fmla="*/ 417978 h 417978"/>
              <a:gd name="connsiteX7" fmla="*/ 84325 w 541804"/>
              <a:gd name="connsiteY7" fmla="*/ 375676 h 417978"/>
              <a:gd name="connsiteX8" fmla="*/ 0 w 541804"/>
              <a:gd name="connsiteY8" fmla="*/ 151278 h 417978"/>
              <a:gd name="connsiteX9" fmla="*/ 40341 w 541804"/>
              <a:gd name="connsiteY9" fmla="*/ 52107 h 417978"/>
              <a:gd name="connsiteX0" fmla="*/ 40341 w 553988"/>
              <a:gd name="connsiteY0" fmla="*/ 52107 h 417978"/>
              <a:gd name="connsiteX1" fmla="*/ 163886 w 553988"/>
              <a:gd name="connsiteY1" fmla="*/ 0 h 417978"/>
              <a:gd name="connsiteX2" fmla="*/ 539283 w 553988"/>
              <a:gd name="connsiteY2" fmla="*/ 97211 h 417978"/>
              <a:gd name="connsiteX3" fmla="*/ 553988 w 553988"/>
              <a:gd name="connsiteY3" fmla="*/ 159836 h 417978"/>
              <a:gd name="connsiteX4" fmla="*/ 457200 w 553988"/>
              <a:gd name="connsiteY4" fmla="*/ 246529 h 417978"/>
              <a:gd name="connsiteX5" fmla="*/ 265300 w 553988"/>
              <a:gd name="connsiteY5" fmla="*/ 394166 h 417978"/>
              <a:gd name="connsiteX6" fmla="*/ 166688 w 553988"/>
              <a:gd name="connsiteY6" fmla="*/ 417978 h 417978"/>
              <a:gd name="connsiteX7" fmla="*/ 84325 w 553988"/>
              <a:gd name="connsiteY7" fmla="*/ 375676 h 417978"/>
              <a:gd name="connsiteX8" fmla="*/ 0 w 553988"/>
              <a:gd name="connsiteY8" fmla="*/ 151278 h 417978"/>
              <a:gd name="connsiteX9" fmla="*/ 40341 w 553988"/>
              <a:gd name="connsiteY9" fmla="*/ 52107 h 417978"/>
              <a:gd name="connsiteX0" fmla="*/ 40341 w 585788"/>
              <a:gd name="connsiteY0" fmla="*/ 52107 h 417978"/>
              <a:gd name="connsiteX1" fmla="*/ 163886 w 585788"/>
              <a:gd name="connsiteY1" fmla="*/ 0 h 417978"/>
              <a:gd name="connsiteX2" fmla="*/ 539283 w 585788"/>
              <a:gd name="connsiteY2" fmla="*/ 97211 h 417978"/>
              <a:gd name="connsiteX3" fmla="*/ 585788 w 585788"/>
              <a:gd name="connsiteY3" fmla="*/ 146516 h 417978"/>
              <a:gd name="connsiteX4" fmla="*/ 457200 w 585788"/>
              <a:gd name="connsiteY4" fmla="*/ 246529 h 417978"/>
              <a:gd name="connsiteX5" fmla="*/ 265300 w 585788"/>
              <a:gd name="connsiteY5" fmla="*/ 394166 h 417978"/>
              <a:gd name="connsiteX6" fmla="*/ 166688 w 585788"/>
              <a:gd name="connsiteY6" fmla="*/ 417978 h 417978"/>
              <a:gd name="connsiteX7" fmla="*/ 84325 w 585788"/>
              <a:gd name="connsiteY7" fmla="*/ 375676 h 417978"/>
              <a:gd name="connsiteX8" fmla="*/ 0 w 585788"/>
              <a:gd name="connsiteY8" fmla="*/ 151278 h 417978"/>
              <a:gd name="connsiteX9" fmla="*/ 40341 w 585788"/>
              <a:gd name="connsiteY9" fmla="*/ 52107 h 417978"/>
              <a:gd name="connsiteX0" fmla="*/ 40341 w 585788"/>
              <a:gd name="connsiteY0" fmla="*/ 52107 h 417978"/>
              <a:gd name="connsiteX1" fmla="*/ 163886 w 585788"/>
              <a:gd name="connsiteY1" fmla="*/ 0 h 417978"/>
              <a:gd name="connsiteX2" fmla="*/ 534521 w 585788"/>
              <a:gd name="connsiteY2" fmla="*/ 82924 h 417978"/>
              <a:gd name="connsiteX3" fmla="*/ 585788 w 585788"/>
              <a:gd name="connsiteY3" fmla="*/ 146516 h 417978"/>
              <a:gd name="connsiteX4" fmla="*/ 457200 w 585788"/>
              <a:gd name="connsiteY4" fmla="*/ 246529 h 417978"/>
              <a:gd name="connsiteX5" fmla="*/ 265300 w 585788"/>
              <a:gd name="connsiteY5" fmla="*/ 394166 h 417978"/>
              <a:gd name="connsiteX6" fmla="*/ 166688 w 585788"/>
              <a:gd name="connsiteY6" fmla="*/ 417978 h 417978"/>
              <a:gd name="connsiteX7" fmla="*/ 84325 w 585788"/>
              <a:gd name="connsiteY7" fmla="*/ 375676 h 417978"/>
              <a:gd name="connsiteX8" fmla="*/ 0 w 585788"/>
              <a:gd name="connsiteY8" fmla="*/ 151278 h 417978"/>
              <a:gd name="connsiteX9" fmla="*/ 40341 w 585788"/>
              <a:gd name="connsiteY9" fmla="*/ 52107 h 417978"/>
              <a:gd name="connsiteX0" fmla="*/ 40341 w 585788"/>
              <a:gd name="connsiteY0" fmla="*/ 61632 h 427503"/>
              <a:gd name="connsiteX1" fmla="*/ 168649 w 585788"/>
              <a:gd name="connsiteY1" fmla="*/ 0 h 427503"/>
              <a:gd name="connsiteX2" fmla="*/ 534521 w 585788"/>
              <a:gd name="connsiteY2" fmla="*/ 92449 h 427503"/>
              <a:gd name="connsiteX3" fmla="*/ 585788 w 585788"/>
              <a:gd name="connsiteY3" fmla="*/ 156041 h 427503"/>
              <a:gd name="connsiteX4" fmla="*/ 457200 w 585788"/>
              <a:gd name="connsiteY4" fmla="*/ 256054 h 427503"/>
              <a:gd name="connsiteX5" fmla="*/ 265300 w 585788"/>
              <a:gd name="connsiteY5" fmla="*/ 403691 h 427503"/>
              <a:gd name="connsiteX6" fmla="*/ 166688 w 585788"/>
              <a:gd name="connsiteY6" fmla="*/ 427503 h 427503"/>
              <a:gd name="connsiteX7" fmla="*/ 84325 w 585788"/>
              <a:gd name="connsiteY7" fmla="*/ 385201 h 427503"/>
              <a:gd name="connsiteX8" fmla="*/ 0 w 585788"/>
              <a:gd name="connsiteY8" fmla="*/ 160803 h 427503"/>
              <a:gd name="connsiteX9" fmla="*/ 40341 w 585788"/>
              <a:gd name="connsiteY9" fmla="*/ 61632 h 427503"/>
              <a:gd name="connsiteX0" fmla="*/ 40341 w 585788"/>
              <a:gd name="connsiteY0" fmla="*/ 61632 h 427503"/>
              <a:gd name="connsiteX1" fmla="*/ 168649 w 585788"/>
              <a:gd name="connsiteY1" fmla="*/ 0 h 427503"/>
              <a:gd name="connsiteX2" fmla="*/ 534521 w 585788"/>
              <a:gd name="connsiteY2" fmla="*/ 92449 h 427503"/>
              <a:gd name="connsiteX3" fmla="*/ 585788 w 585788"/>
              <a:gd name="connsiteY3" fmla="*/ 156041 h 427503"/>
              <a:gd name="connsiteX4" fmla="*/ 265300 w 585788"/>
              <a:gd name="connsiteY4" fmla="*/ 403691 h 427503"/>
              <a:gd name="connsiteX5" fmla="*/ 166688 w 585788"/>
              <a:gd name="connsiteY5" fmla="*/ 427503 h 427503"/>
              <a:gd name="connsiteX6" fmla="*/ 84325 w 585788"/>
              <a:gd name="connsiteY6" fmla="*/ 385201 h 427503"/>
              <a:gd name="connsiteX7" fmla="*/ 0 w 585788"/>
              <a:gd name="connsiteY7" fmla="*/ 160803 h 427503"/>
              <a:gd name="connsiteX8" fmla="*/ 40341 w 585788"/>
              <a:gd name="connsiteY8" fmla="*/ 61632 h 427503"/>
              <a:gd name="connsiteX0" fmla="*/ 40341 w 585788"/>
              <a:gd name="connsiteY0" fmla="*/ 61632 h 427503"/>
              <a:gd name="connsiteX1" fmla="*/ 168649 w 585788"/>
              <a:gd name="connsiteY1" fmla="*/ 0 h 427503"/>
              <a:gd name="connsiteX2" fmla="*/ 534521 w 585788"/>
              <a:gd name="connsiteY2" fmla="*/ 92449 h 427503"/>
              <a:gd name="connsiteX3" fmla="*/ 585788 w 585788"/>
              <a:gd name="connsiteY3" fmla="*/ 156041 h 427503"/>
              <a:gd name="connsiteX4" fmla="*/ 265300 w 585788"/>
              <a:gd name="connsiteY4" fmla="*/ 403691 h 427503"/>
              <a:gd name="connsiteX5" fmla="*/ 166688 w 585788"/>
              <a:gd name="connsiteY5" fmla="*/ 427503 h 427503"/>
              <a:gd name="connsiteX6" fmla="*/ 84325 w 585788"/>
              <a:gd name="connsiteY6" fmla="*/ 385201 h 427503"/>
              <a:gd name="connsiteX7" fmla="*/ 0 w 585788"/>
              <a:gd name="connsiteY7" fmla="*/ 160803 h 427503"/>
              <a:gd name="connsiteX8" fmla="*/ 40341 w 585788"/>
              <a:gd name="connsiteY8" fmla="*/ 61632 h 427503"/>
              <a:gd name="connsiteX0" fmla="*/ 40341 w 587748"/>
              <a:gd name="connsiteY0" fmla="*/ 61632 h 427503"/>
              <a:gd name="connsiteX1" fmla="*/ 168649 w 587748"/>
              <a:gd name="connsiteY1" fmla="*/ 0 h 427503"/>
              <a:gd name="connsiteX2" fmla="*/ 534521 w 587748"/>
              <a:gd name="connsiteY2" fmla="*/ 92449 h 427503"/>
              <a:gd name="connsiteX3" fmla="*/ 585788 w 587748"/>
              <a:gd name="connsiteY3" fmla="*/ 156041 h 427503"/>
              <a:gd name="connsiteX4" fmla="*/ 265300 w 587748"/>
              <a:gd name="connsiteY4" fmla="*/ 403691 h 427503"/>
              <a:gd name="connsiteX5" fmla="*/ 166688 w 587748"/>
              <a:gd name="connsiteY5" fmla="*/ 427503 h 427503"/>
              <a:gd name="connsiteX6" fmla="*/ 84325 w 587748"/>
              <a:gd name="connsiteY6" fmla="*/ 385201 h 427503"/>
              <a:gd name="connsiteX7" fmla="*/ 0 w 587748"/>
              <a:gd name="connsiteY7" fmla="*/ 160803 h 427503"/>
              <a:gd name="connsiteX8" fmla="*/ 40341 w 587748"/>
              <a:gd name="connsiteY8" fmla="*/ 61632 h 427503"/>
              <a:gd name="connsiteX0" fmla="*/ 40341 w 596854"/>
              <a:gd name="connsiteY0" fmla="*/ 61632 h 427503"/>
              <a:gd name="connsiteX1" fmla="*/ 168649 w 596854"/>
              <a:gd name="connsiteY1" fmla="*/ 0 h 427503"/>
              <a:gd name="connsiteX2" fmla="*/ 534521 w 596854"/>
              <a:gd name="connsiteY2" fmla="*/ 92449 h 427503"/>
              <a:gd name="connsiteX3" fmla="*/ 585788 w 596854"/>
              <a:gd name="connsiteY3" fmla="*/ 156041 h 427503"/>
              <a:gd name="connsiteX4" fmla="*/ 265300 w 596854"/>
              <a:gd name="connsiteY4" fmla="*/ 403691 h 427503"/>
              <a:gd name="connsiteX5" fmla="*/ 166688 w 596854"/>
              <a:gd name="connsiteY5" fmla="*/ 427503 h 427503"/>
              <a:gd name="connsiteX6" fmla="*/ 84325 w 596854"/>
              <a:gd name="connsiteY6" fmla="*/ 385201 h 427503"/>
              <a:gd name="connsiteX7" fmla="*/ 0 w 596854"/>
              <a:gd name="connsiteY7" fmla="*/ 160803 h 427503"/>
              <a:gd name="connsiteX8" fmla="*/ 40341 w 596854"/>
              <a:gd name="connsiteY8" fmla="*/ 61632 h 427503"/>
              <a:gd name="connsiteX0" fmla="*/ 40341 w 596854"/>
              <a:gd name="connsiteY0" fmla="*/ 61632 h 427503"/>
              <a:gd name="connsiteX1" fmla="*/ 168649 w 596854"/>
              <a:gd name="connsiteY1" fmla="*/ 0 h 427503"/>
              <a:gd name="connsiteX2" fmla="*/ 534521 w 596854"/>
              <a:gd name="connsiteY2" fmla="*/ 92449 h 427503"/>
              <a:gd name="connsiteX3" fmla="*/ 585788 w 596854"/>
              <a:gd name="connsiteY3" fmla="*/ 156041 h 427503"/>
              <a:gd name="connsiteX4" fmla="*/ 279587 w 596854"/>
              <a:gd name="connsiteY4" fmla="*/ 406073 h 427503"/>
              <a:gd name="connsiteX5" fmla="*/ 166688 w 596854"/>
              <a:gd name="connsiteY5" fmla="*/ 427503 h 427503"/>
              <a:gd name="connsiteX6" fmla="*/ 84325 w 596854"/>
              <a:gd name="connsiteY6" fmla="*/ 385201 h 427503"/>
              <a:gd name="connsiteX7" fmla="*/ 0 w 596854"/>
              <a:gd name="connsiteY7" fmla="*/ 160803 h 427503"/>
              <a:gd name="connsiteX8" fmla="*/ 40341 w 596854"/>
              <a:gd name="connsiteY8" fmla="*/ 61632 h 427503"/>
              <a:gd name="connsiteX0" fmla="*/ 40341 w 596854"/>
              <a:gd name="connsiteY0" fmla="*/ 61632 h 415597"/>
              <a:gd name="connsiteX1" fmla="*/ 168649 w 596854"/>
              <a:gd name="connsiteY1" fmla="*/ 0 h 415597"/>
              <a:gd name="connsiteX2" fmla="*/ 534521 w 596854"/>
              <a:gd name="connsiteY2" fmla="*/ 92449 h 415597"/>
              <a:gd name="connsiteX3" fmla="*/ 585788 w 596854"/>
              <a:gd name="connsiteY3" fmla="*/ 156041 h 415597"/>
              <a:gd name="connsiteX4" fmla="*/ 279587 w 596854"/>
              <a:gd name="connsiteY4" fmla="*/ 406073 h 415597"/>
              <a:gd name="connsiteX5" fmla="*/ 169069 w 596854"/>
              <a:gd name="connsiteY5" fmla="*/ 415597 h 415597"/>
              <a:gd name="connsiteX6" fmla="*/ 84325 w 596854"/>
              <a:gd name="connsiteY6" fmla="*/ 385201 h 415597"/>
              <a:gd name="connsiteX7" fmla="*/ 0 w 596854"/>
              <a:gd name="connsiteY7" fmla="*/ 160803 h 415597"/>
              <a:gd name="connsiteX8" fmla="*/ 40341 w 596854"/>
              <a:gd name="connsiteY8" fmla="*/ 61632 h 415597"/>
              <a:gd name="connsiteX0" fmla="*/ 40341 w 596854"/>
              <a:gd name="connsiteY0" fmla="*/ 61632 h 421947"/>
              <a:gd name="connsiteX1" fmla="*/ 168649 w 596854"/>
              <a:gd name="connsiteY1" fmla="*/ 0 h 421947"/>
              <a:gd name="connsiteX2" fmla="*/ 534521 w 596854"/>
              <a:gd name="connsiteY2" fmla="*/ 92449 h 421947"/>
              <a:gd name="connsiteX3" fmla="*/ 585788 w 596854"/>
              <a:gd name="connsiteY3" fmla="*/ 156041 h 421947"/>
              <a:gd name="connsiteX4" fmla="*/ 279587 w 596854"/>
              <a:gd name="connsiteY4" fmla="*/ 406073 h 421947"/>
              <a:gd name="connsiteX5" fmla="*/ 169069 w 596854"/>
              <a:gd name="connsiteY5" fmla="*/ 415597 h 421947"/>
              <a:gd name="connsiteX6" fmla="*/ 84325 w 596854"/>
              <a:gd name="connsiteY6" fmla="*/ 385201 h 421947"/>
              <a:gd name="connsiteX7" fmla="*/ 0 w 596854"/>
              <a:gd name="connsiteY7" fmla="*/ 160803 h 421947"/>
              <a:gd name="connsiteX8" fmla="*/ 40341 w 596854"/>
              <a:gd name="connsiteY8" fmla="*/ 61632 h 421947"/>
              <a:gd name="connsiteX0" fmla="*/ 40341 w 596854"/>
              <a:gd name="connsiteY0" fmla="*/ 61632 h 421947"/>
              <a:gd name="connsiteX1" fmla="*/ 168649 w 596854"/>
              <a:gd name="connsiteY1" fmla="*/ 0 h 421947"/>
              <a:gd name="connsiteX2" fmla="*/ 534521 w 596854"/>
              <a:gd name="connsiteY2" fmla="*/ 92449 h 421947"/>
              <a:gd name="connsiteX3" fmla="*/ 585788 w 596854"/>
              <a:gd name="connsiteY3" fmla="*/ 156041 h 421947"/>
              <a:gd name="connsiteX4" fmla="*/ 279587 w 596854"/>
              <a:gd name="connsiteY4" fmla="*/ 406073 h 421947"/>
              <a:gd name="connsiteX5" fmla="*/ 169069 w 596854"/>
              <a:gd name="connsiteY5" fmla="*/ 415597 h 421947"/>
              <a:gd name="connsiteX6" fmla="*/ 84325 w 596854"/>
              <a:gd name="connsiteY6" fmla="*/ 385201 h 421947"/>
              <a:gd name="connsiteX7" fmla="*/ 0 w 596854"/>
              <a:gd name="connsiteY7" fmla="*/ 160803 h 421947"/>
              <a:gd name="connsiteX8" fmla="*/ 40341 w 596854"/>
              <a:gd name="connsiteY8" fmla="*/ 61632 h 421947"/>
              <a:gd name="connsiteX0" fmla="*/ 40341 w 596854"/>
              <a:gd name="connsiteY0" fmla="*/ 61632 h 421947"/>
              <a:gd name="connsiteX1" fmla="*/ 168649 w 596854"/>
              <a:gd name="connsiteY1" fmla="*/ 0 h 421947"/>
              <a:gd name="connsiteX2" fmla="*/ 534521 w 596854"/>
              <a:gd name="connsiteY2" fmla="*/ 92449 h 421947"/>
              <a:gd name="connsiteX3" fmla="*/ 585788 w 596854"/>
              <a:gd name="connsiteY3" fmla="*/ 156041 h 421947"/>
              <a:gd name="connsiteX4" fmla="*/ 279587 w 596854"/>
              <a:gd name="connsiteY4" fmla="*/ 406073 h 421947"/>
              <a:gd name="connsiteX5" fmla="*/ 169069 w 596854"/>
              <a:gd name="connsiteY5" fmla="*/ 415597 h 421947"/>
              <a:gd name="connsiteX6" fmla="*/ 84325 w 596854"/>
              <a:gd name="connsiteY6" fmla="*/ 385201 h 421947"/>
              <a:gd name="connsiteX7" fmla="*/ 0 w 596854"/>
              <a:gd name="connsiteY7" fmla="*/ 160803 h 421947"/>
              <a:gd name="connsiteX8" fmla="*/ 40341 w 596854"/>
              <a:gd name="connsiteY8" fmla="*/ 61632 h 421947"/>
              <a:gd name="connsiteX0" fmla="*/ 40341 w 596854"/>
              <a:gd name="connsiteY0" fmla="*/ 61632 h 421947"/>
              <a:gd name="connsiteX1" fmla="*/ 168649 w 596854"/>
              <a:gd name="connsiteY1" fmla="*/ 0 h 421947"/>
              <a:gd name="connsiteX2" fmla="*/ 534521 w 596854"/>
              <a:gd name="connsiteY2" fmla="*/ 92449 h 421947"/>
              <a:gd name="connsiteX3" fmla="*/ 585788 w 596854"/>
              <a:gd name="connsiteY3" fmla="*/ 156041 h 421947"/>
              <a:gd name="connsiteX4" fmla="*/ 279587 w 596854"/>
              <a:gd name="connsiteY4" fmla="*/ 406073 h 421947"/>
              <a:gd name="connsiteX5" fmla="*/ 169069 w 596854"/>
              <a:gd name="connsiteY5" fmla="*/ 415597 h 421947"/>
              <a:gd name="connsiteX6" fmla="*/ 84325 w 596854"/>
              <a:gd name="connsiteY6" fmla="*/ 385201 h 421947"/>
              <a:gd name="connsiteX7" fmla="*/ 0 w 596854"/>
              <a:gd name="connsiteY7" fmla="*/ 160803 h 421947"/>
              <a:gd name="connsiteX8" fmla="*/ 40341 w 596854"/>
              <a:gd name="connsiteY8" fmla="*/ 61632 h 421947"/>
              <a:gd name="connsiteX0" fmla="*/ 40341 w 596854"/>
              <a:gd name="connsiteY0" fmla="*/ 61632 h 421947"/>
              <a:gd name="connsiteX1" fmla="*/ 168649 w 596854"/>
              <a:gd name="connsiteY1" fmla="*/ 0 h 421947"/>
              <a:gd name="connsiteX2" fmla="*/ 534521 w 596854"/>
              <a:gd name="connsiteY2" fmla="*/ 92449 h 421947"/>
              <a:gd name="connsiteX3" fmla="*/ 585788 w 596854"/>
              <a:gd name="connsiteY3" fmla="*/ 156041 h 421947"/>
              <a:gd name="connsiteX4" fmla="*/ 279587 w 596854"/>
              <a:gd name="connsiteY4" fmla="*/ 406073 h 421947"/>
              <a:gd name="connsiteX5" fmla="*/ 169069 w 596854"/>
              <a:gd name="connsiteY5" fmla="*/ 415597 h 421947"/>
              <a:gd name="connsiteX6" fmla="*/ 84325 w 596854"/>
              <a:gd name="connsiteY6" fmla="*/ 385201 h 421947"/>
              <a:gd name="connsiteX7" fmla="*/ 0 w 596854"/>
              <a:gd name="connsiteY7" fmla="*/ 160803 h 421947"/>
              <a:gd name="connsiteX8" fmla="*/ 40341 w 596854"/>
              <a:gd name="connsiteY8" fmla="*/ 61632 h 421947"/>
              <a:gd name="connsiteX0" fmla="*/ 0 w 596854"/>
              <a:gd name="connsiteY0" fmla="*/ 160803 h 421947"/>
              <a:gd name="connsiteX1" fmla="*/ 168649 w 596854"/>
              <a:gd name="connsiteY1" fmla="*/ 0 h 421947"/>
              <a:gd name="connsiteX2" fmla="*/ 534521 w 596854"/>
              <a:gd name="connsiteY2" fmla="*/ 92449 h 421947"/>
              <a:gd name="connsiteX3" fmla="*/ 585788 w 596854"/>
              <a:gd name="connsiteY3" fmla="*/ 156041 h 421947"/>
              <a:gd name="connsiteX4" fmla="*/ 279587 w 596854"/>
              <a:gd name="connsiteY4" fmla="*/ 406073 h 421947"/>
              <a:gd name="connsiteX5" fmla="*/ 169069 w 596854"/>
              <a:gd name="connsiteY5" fmla="*/ 415597 h 421947"/>
              <a:gd name="connsiteX6" fmla="*/ 84325 w 596854"/>
              <a:gd name="connsiteY6" fmla="*/ 385201 h 421947"/>
              <a:gd name="connsiteX7" fmla="*/ 0 w 596854"/>
              <a:gd name="connsiteY7" fmla="*/ 160803 h 421947"/>
              <a:gd name="connsiteX0" fmla="*/ 0 w 596854"/>
              <a:gd name="connsiteY0" fmla="*/ 160803 h 421947"/>
              <a:gd name="connsiteX1" fmla="*/ 168649 w 596854"/>
              <a:gd name="connsiteY1" fmla="*/ 0 h 421947"/>
              <a:gd name="connsiteX2" fmla="*/ 534521 w 596854"/>
              <a:gd name="connsiteY2" fmla="*/ 92449 h 421947"/>
              <a:gd name="connsiteX3" fmla="*/ 585788 w 596854"/>
              <a:gd name="connsiteY3" fmla="*/ 156041 h 421947"/>
              <a:gd name="connsiteX4" fmla="*/ 279587 w 596854"/>
              <a:gd name="connsiteY4" fmla="*/ 406073 h 421947"/>
              <a:gd name="connsiteX5" fmla="*/ 169069 w 596854"/>
              <a:gd name="connsiteY5" fmla="*/ 415597 h 421947"/>
              <a:gd name="connsiteX6" fmla="*/ 84325 w 596854"/>
              <a:gd name="connsiteY6" fmla="*/ 385201 h 421947"/>
              <a:gd name="connsiteX7" fmla="*/ 0 w 596854"/>
              <a:gd name="connsiteY7" fmla="*/ 160803 h 421947"/>
              <a:gd name="connsiteX0" fmla="*/ 0 w 596854"/>
              <a:gd name="connsiteY0" fmla="*/ 148896 h 410040"/>
              <a:gd name="connsiteX1" fmla="*/ 168649 w 596854"/>
              <a:gd name="connsiteY1" fmla="*/ 0 h 410040"/>
              <a:gd name="connsiteX2" fmla="*/ 534521 w 596854"/>
              <a:gd name="connsiteY2" fmla="*/ 80542 h 410040"/>
              <a:gd name="connsiteX3" fmla="*/ 585788 w 596854"/>
              <a:gd name="connsiteY3" fmla="*/ 144134 h 410040"/>
              <a:gd name="connsiteX4" fmla="*/ 279587 w 596854"/>
              <a:gd name="connsiteY4" fmla="*/ 394166 h 410040"/>
              <a:gd name="connsiteX5" fmla="*/ 169069 w 596854"/>
              <a:gd name="connsiteY5" fmla="*/ 403690 h 410040"/>
              <a:gd name="connsiteX6" fmla="*/ 84325 w 596854"/>
              <a:gd name="connsiteY6" fmla="*/ 373294 h 410040"/>
              <a:gd name="connsiteX7" fmla="*/ 0 w 596854"/>
              <a:gd name="connsiteY7" fmla="*/ 148896 h 410040"/>
              <a:gd name="connsiteX0" fmla="*/ 0 w 596854"/>
              <a:gd name="connsiteY0" fmla="*/ 148896 h 410040"/>
              <a:gd name="connsiteX1" fmla="*/ 168649 w 596854"/>
              <a:gd name="connsiteY1" fmla="*/ 0 h 410040"/>
              <a:gd name="connsiteX2" fmla="*/ 534521 w 596854"/>
              <a:gd name="connsiteY2" fmla="*/ 80542 h 410040"/>
              <a:gd name="connsiteX3" fmla="*/ 585788 w 596854"/>
              <a:gd name="connsiteY3" fmla="*/ 144134 h 410040"/>
              <a:gd name="connsiteX4" fmla="*/ 279587 w 596854"/>
              <a:gd name="connsiteY4" fmla="*/ 394166 h 410040"/>
              <a:gd name="connsiteX5" fmla="*/ 169069 w 596854"/>
              <a:gd name="connsiteY5" fmla="*/ 403690 h 410040"/>
              <a:gd name="connsiteX6" fmla="*/ 84325 w 596854"/>
              <a:gd name="connsiteY6" fmla="*/ 373294 h 410040"/>
              <a:gd name="connsiteX7" fmla="*/ 0 w 596854"/>
              <a:gd name="connsiteY7" fmla="*/ 148896 h 410040"/>
              <a:gd name="connsiteX0" fmla="*/ 0 w 589711"/>
              <a:gd name="connsiteY0" fmla="*/ 146515 h 410040"/>
              <a:gd name="connsiteX1" fmla="*/ 161506 w 589711"/>
              <a:gd name="connsiteY1" fmla="*/ 0 h 410040"/>
              <a:gd name="connsiteX2" fmla="*/ 527378 w 589711"/>
              <a:gd name="connsiteY2" fmla="*/ 80542 h 410040"/>
              <a:gd name="connsiteX3" fmla="*/ 578645 w 589711"/>
              <a:gd name="connsiteY3" fmla="*/ 144134 h 410040"/>
              <a:gd name="connsiteX4" fmla="*/ 272444 w 589711"/>
              <a:gd name="connsiteY4" fmla="*/ 394166 h 410040"/>
              <a:gd name="connsiteX5" fmla="*/ 161926 w 589711"/>
              <a:gd name="connsiteY5" fmla="*/ 403690 h 410040"/>
              <a:gd name="connsiteX6" fmla="*/ 77182 w 589711"/>
              <a:gd name="connsiteY6" fmla="*/ 373294 h 410040"/>
              <a:gd name="connsiteX7" fmla="*/ 0 w 589711"/>
              <a:gd name="connsiteY7" fmla="*/ 146515 h 410040"/>
              <a:gd name="connsiteX0" fmla="*/ 0 w 589711"/>
              <a:gd name="connsiteY0" fmla="*/ 146515 h 410040"/>
              <a:gd name="connsiteX1" fmla="*/ 161506 w 589711"/>
              <a:gd name="connsiteY1" fmla="*/ 0 h 410040"/>
              <a:gd name="connsiteX2" fmla="*/ 527378 w 589711"/>
              <a:gd name="connsiteY2" fmla="*/ 80542 h 410040"/>
              <a:gd name="connsiteX3" fmla="*/ 578645 w 589711"/>
              <a:gd name="connsiteY3" fmla="*/ 144134 h 410040"/>
              <a:gd name="connsiteX4" fmla="*/ 272444 w 589711"/>
              <a:gd name="connsiteY4" fmla="*/ 394166 h 410040"/>
              <a:gd name="connsiteX5" fmla="*/ 161926 w 589711"/>
              <a:gd name="connsiteY5" fmla="*/ 403690 h 410040"/>
              <a:gd name="connsiteX6" fmla="*/ 77182 w 589711"/>
              <a:gd name="connsiteY6" fmla="*/ 373294 h 410040"/>
              <a:gd name="connsiteX7" fmla="*/ 0 w 589711"/>
              <a:gd name="connsiteY7" fmla="*/ 146515 h 410040"/>
              <a:gd name="connsiteX0" fmla="*/ 0 w 589711"/>
              <a:gd name="connsiteY0" fmla="*/ 146515 h 432359"/>
              <a:gd name="connsiteX1" fmla="*/ 161506 w 589711"/>
              <a:gd name="connsiteY1" fmla="*/ 0 h 432359"/>
              <a:gd name="connsiteX2" fmla="*/ 527378 w 589711"/>
              <a:gd name="connsiteY2" fmla="*/ 80542 h 432359"/>
              <a:gd name="connsiteX3" fmla="*/ 578645 w 589711"/>
              <a:gd name="connsiteY3" fmla="*/ 144134 h 432359"/>
              <a:gd name="connsiteX4" fmla="*/ 272444 w 589711"/>
              <a:gd name="connsiteY4" fmla="*/ 394166 h 432359"/>
              <a:gd name="connsiteX5" fmla="*/ 77182 w 589711"/>
              <a:gd name="connsiteY5" fmla="*/ 373294 h 432359"/>
              <a:gd name="connsiteX6" fmla="*/ 0 w 589711"/>
              <a:gd name="connsiteY6" fmla="*/ 146515 h 432359"/>
              <a:gd name="connsiteX0" fmla="*/ 0 w 589711"/>
              <a:gd name="connsiteY0" fmla="*/ 158421 h 444265"/>
              <a:gd name="connsiteX1" fmla="*/ 163887 w 589711"/>
              <a:gd name="connsiteY1" fmla="*/ 0 h 444265"/>
              <a:gd name="connsiteX2" fmla="*/ 527378 w 589711"/>
              <a:gd name="connsiteY2" fmla="*/ 92448 h 444265"/>
              <a:gd name="connsiteX3" fmla="*/ 578645 w 589711"/>
              <a:gd name="connsiteY3" fmla="*/ 156040 h 444265"/>
              <a:gd name="connsiteX4" fmla="*/ 272444 w 589711"/>
              <a:gd name="connsiteY4" fmla="*/ 406072 h 444265"/>
              <a:gd name="connsiteX5" fmla="*/ 77182 w 589711"/>
              <a:gd name="connsiteY5" fmla="*/ 385200 h 444265"/>
              <a:gd name="connsiteX6" fmla="*/ 0 w 589711"/>
              <a:gd name="connsiteY6" fmla="*/ 158421 h 44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711" h="444265">
                <a:moveTo>
                  <a:pt x="0" y="158421"/>
                </a:moveTo>
                <a:cubicBezTo>
                  <a:pt x="14054" y="60883"/>
                  <a:pt x="36701" y="32823"/>
                  <a:pt x="163887" y="0"/>
                </a:cubicBezTo>
                <a:lnTo>
                  <a:pt x="527378" y="92448"/>
                </a:lnTo>
                <a:cubicBezTo>
                  <a:pt x="580605" y="110610"/>
                  <a:pt x="589711" y="128353"/>
                  <a:pt x="578645" y="156040"/>
                </a:cubicBezTo>
                <a:lnTo>
                  <a:pt x="272444" y="406072"/>
                </a:lnTo>
                <a:cubicBezTo>
                  <a:pt x="188867" y="444265"/>
                  <a:pt x="122589" y="426475"/>
                  <a:pt x="77182" y="385200"/>
                </a:cubicBezTo>
                <a:lnTo>
                  <a:pt x="0" y="158421"/>
                </a:lnTo>
                <a:close/>
              </a:path>
            </a:pathLst>
          </a:custGeom>
          <a:solidFill>
            <a:srgbClr val="E3C7A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48" name="フリーフォーム 47"/>
          <p:cNvSpPr/>
          <p:nvPr/>
        </p:nvSpPr>
        <p:spPr>
          <a:xfrm>
            <a:off x="5438212" y="4428575"/>
            <a:ext cx="233363" cy="276225"/>
          </a:xfrm>
          <a:custGeom>
            <a:avLst/>
            <a:gdLst>
              <a:gd name="connsiteX0" fmla="*/ 0 w 209550"/>
              <a:gd name="connsiteY0" fmla="*/ 0 h 238125"/>
              <a:gd name="connsiteX1" fmla="*/ 138113 w 209550"/>
              <a:gd name="connsiteY1" fmla="*/ 47625 h 238125"/>
              <a:gd name="connsiteX2" fmla="*/ 209550 w 209550"/>
              <a:gd name="connsiteY2" fmla="*/ 238125 h 238125"/>
              <a:gd name="connsiteX3" fmla="*/ 0 w 209550"/>
              <a:gd name="connsiteY3" fmla="*/ 0 h 238125"/>
              <a:gd name="connsiteX0" fmla="*/ 0 w 209550"/>
              <a:gd name="connsiteY0" fmla="*/ 0 h 261937"/>
              <a:gd name="connsiteX1" fmla="*/ 138113 w 209550"/>
              <a:gd name="connsiteY1" fmla="*/ 47625 h 261937"/>
              <a:gd name="connsiteX2" fmla="*/ 209550 w 209550"/>
              <a:gd name="connsiteY2" fmla="*/ 261937 h 261937"/>
              <a:gd name="connsiteX3" fmla="*/ 0 w 209550"/>
              <a:gd name="connsiteY3" fmla="*/ 0 h 261937"/>
              <a:gd name="connsiteX0" fmla="*/ 0 w 233363"/>
              <a:gd name="connsiteY0" fmla="*/ 0 h 276225"/>
              <a:gd name="connsiteX1" fmla="*/ 161926 w 233363"/>
              <a:gd name="connsiteY1" fmla="*/ 61913 h 276225"/>
              <a:gd name="connsiteX2" fmla="*/ 233363 w 233363"/>
              <a:gd name="connsiteY2" fmla="*/ 276225 h 276225"/>
              <a:gd name="connsiteX3" fmla="*/ 0 w 233363"/>
              <a:gd name="connsiteY3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363" h="276225">
                <a:moveTo>
                  <a:pt x="0" y="0"/>
                </a:moveTo>
                <a:lnTo>
                  <a:pt x="161926" y="61913"/>
                </a:lnTo>
                <a:lnTo>
                  <a:pt x="233363" y="276225"/>
                </a:lnTo>
                <a:lnTo>
                  <a:pt x="0" y="0"/>
                </a:lnTo>
                <a:close/>
              </a:path>
            </a:pathLst>
          </a:custGeom>
          <a:solidFill>
            <a:srgbClr val="E3C7A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8256252" y="5867804"/>
            <a:ext cx="19442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kumimoji="1" lang="en-US" altLang="ja-JP" sz="1400" b="1" dirty="0">
                <a:solidFill>
                  <a:srgbClr val="FF6600"/>
                </a:solidFill>
                <a:effectLst>
                  <a:glow rad="165100">
                    <a:prstClr val="white"/>
                  </a:glow>
                </a:effectLst>
                <a:latin typeface="Helvetica" pitchFamily="34" charset="0"/>
                <a:ea typeface="ＭＳ ゴシック" pitchFamily="49" charset="-128"/>
              </a:rPr>
              <a:t>30-GeV Synchrotron</a:t>
            </a:r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4615880" y="4764867"/>
            <a:ext cx="112712" cy="239271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3935770" y="5014358"/>
            <a:ext cx="105933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kumimoji="1" lang="en-US" altLang="ja-JP" sz="1400" b="1" dirty="0">
                <a:solidFill>
                  <a:srgbClr val="FF6600"/>
                </a:solidFill>
                <a:effectLst>
                  <a:glow rad="165100">
                    <a:prstClr val="white"/>
                  </a:glow>
                </a:effectLst>
                <a:latin typeface="Helvetica" pitchFamily="34" charset="0"/>
                <a:ea typeface="ＭＳ ゴシック" pitchFamily="49" charset="-128"/>
              </a:rPr>
              <a:t>3-GeV Synchrotron</a:t>
            </a:r>
          </a:p>
        </p:txBody>
      </p:sp>
      <p:sp>
        <p:nvSpPr>
          <p:cNvPr id="13347" name="Line 35"/>
          <p:cNvSpPr>
            <a:spLocks noChangeShapeType="1"/>
          </p:cNvSpPr>
          <p:nvPr/>
        </p:nvSpPr>
        <p:spPr bwMode="auto">
          <a:xfrm flipV="1">
            <a:off x="2567617" y="4980746"/>
            <a:ext cx="144165" cy="3204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48" name="Text Box 36"/>
          <p:cNvSpPr txBox="1">
            <a:spLocks noChangeArrowheads="1"/>
          </p:cNvSpPr>
          <p:nvPr/>
        </p:nvSpPr>
        <p:spPr bwMode="auto">
          <a:xfrm>
            <a:off x="2207573" y="5301208"/>
            <a:ext cx="6558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>
              <a:spcBef>
                <a:spcPct val="10000"/>
              </a:spcBef>
              <a:defRPr/>
            </a:pPr>
            <a:r>
              <a:rPr kumimoji="1" lang="en-US" altLang="ja-JP" sz="1400" b="1" dirty="0" err="1">
                <a:solidFill>
                  <a:srgbClr val="FF6600"/>
                </a:solidFill>
                <a:effectLst>
                  <a:glow rad="165100">
                    <a:prstClr val="white"/>
                  </a:glow>
                </a:effectLst>
                <a:latin typeface="Helvetica" pitchFamily="34" charset="0"/>
                <a:ea typeface="ＭＳ ゴシック" pitchFamily="49" charset="-128"/>
              </a:rPr>
              <a:t>Linac</a:t>
            </a:r>
            <a:endParaRPr kumimoji="1" lang="en-US" altLang="ja-JP" sz="1400" b="1" dirty="0">
              <a:solidFill>
                <a:srgbClr val="FF6600"/>
              </a:solidFill>
              <a:effectLst>
                <a:glow rad="165100">
                  <a:prstClr val="white"/>
                </a:glow>
              </a:effectLst>
              <a:latin typeface="Helvetica" pitchFamily="34" charset="0"/>
              <a:ea typeface="ＭＳ ゴシック" pitchFamily="49" charset="-128"/>
            </a:endParaRPr>
          </a:p>
        </p:txBody>
      </p:sp>
      <p:sp>
        <p:nvSpPr>
          <p:cNvPr id="13357" name="Freeform 45"/>
          <p:cNvSpPr>
            <a:spLocks/>
          </p:cNvSpPr>
          <p:nvPr/>
        </p:nvSpPr>
        <p:spPr bwMode="auto">
          <a:xfrm>
            <a:off x="5650931" y="3920317"/>
            <a:ext cx="3721100" cy="1798637"/>
          </a:xfrm>
          <a:custGeom>
            <a:avLst/>
            <a:gdLst>
              <a:gd name="T0" fmla="*/ 2147483647 w 10150"/>
              <a:gd name="T1" fmla="*/ 2147483647 h 10100"/>
              <a:gd name="T2" fmla="*/ 2147483647 w 10150"/>
              <a:gd name="T3" fmla="*/ 2147483647 h 10100"/>
              <a:gd name="T4" fmla="*/ 2147483647 w 10150"/>
              <a:gd name="T5" fmla="*/ 2147483647 h 10100"/>
              <a:gd name="T6" fmla="*/ 2147483647 w 10150"/>
              <a:gd name="T7" fmla="*/ 2147483647 h 10100"/>
              <a:gd name="T8" fmla="*/ 2147483647 w 10150"/>
              <a:gd name="T9" fmla="*/ 2147483647 h 10100"/>
              <a:gd name="T10" fmla="*/ 2147483647 w 10150"/>
              <a:gd name="T11" fmla="*/ 2147483647 h 10100"/>
              <a:gd name="T12" fmla="*/ 2147483647 w 10150"/>
              <a:gd name="T13" fmla="*/ 2147483647 h 10100"/>
              <a:gd name="T14" fmla="*/ 2147483647 w 10150"/>
              <a:gd name="T15" fmla="*/ 2147483647 h 10100"/>
              <a:gd name="T16" fmla="*/ 2147483647 w 10150"/>
              <a:gd name="T17" fmla="*/ 2147483647 h 10100"/>
              <a:gd name="T18" fmla="*/ 2147483647 w 10150"/>
              <a:gd name="T19" fmla="*/ 2147483647 h 10100"/>
              <a:gd name="T20" fmla="*/ 2147483647 w 10150"/>
              <a:gd name="T21" fmla="*/ 2147483647 h 10100"/>
              <a:gd name="T22" fmla="*/ 2147483647 w 10150"/>
              <a:gd name="T23" fmla="*/ 2147483647 h 10100"/>
              <a:gd name="T24" fmla="*/ 2147483647 w 10150"/>
              <a:gd name="T25" fmla="*/ 2147483647 h 10100"/>
              <a:gd name="T26" fmla="*/ 2147483647 w 10150"/>
              <a:gd name="T27" fmla="*/ 2147483647 h 10100"/>
              <a:gd name="T28" fmla="*/ 2147483647 w 10150"/>
              <a:gd name="T29" fmla="*/ 2147483647 h 10100"/>
              <a:gd name="T30" fmla="*/ 2147483647 w 10150"/>
              <a:gd name="T31" fmla="*/ 2147483647 h 101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150"/>
              <a:gd name="T49" fmla="*/ 0 h 10100"/>
              <a:gd name="T50" fmla="*/ 10150 w 10150"/>
              <a:gd name="T51" fmla="*/ 10100 h 101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150" h="10100">
                <a:moveTo>
                  <a:pt x="6697" y="219"/>
                </a:moveTo>
                <a:cubicBezTo>
                  <a:pt x="7572" y="252"/>
                  <a:pt x="7724" y="414"/>
                  <a:pt x="8152" y="696"/>
                </a:cubicBezTo>
                <a:cubicBezTo>
                  <a:pt x="8580" y="979"/>
                  <a:pt x="8949" y="1371"/>
                  <a:pt x="9266" y="1909"/>
                </a:cubicBezTo>
                <a:cubicBezTo>
                  <a:pt x="9583" y="2448"/>
                  <a:pt x="9953" y="3258"/>
                  <a:pt x="10052" y="3932"/>
                </a:cubicBezTo>
                <a:cubicBezTo>
                  <a:pt x="10150" y="4607"/>
                  <a:pt x="10085" y="5144"/>
                  <a:pt x="9855" y="5954"/>
                </a:cubicBezTo>
                <a:cubicBezTo>
                  <a:pt x="9627" y="6763"/>
                  <a:pt x="9465" y="7766"/>
                  <a:pt x="9072" y="8411"/>
                </a:cubicBezTo>
                <a:cubicBezTo>
                  <a:pt x="8679" y="9056"/>
                  <a:pt x="7998" y="9546"/>
                  <a:pt x="7498" y="9823"/>
                </a:cubicBezTo>
                <a:cubicBezTo>
                  <a:pt x="6998" y="10100"/>
                  <a:pt x="6544" y="10079"/>
                  <a:pt x="6070" y="10074"/>
                </a:cubicBezTo>
                <a:cubicBezTo>
                  <a:pt x="5596" y="10069"/>
                  <a:pt x="5169" y="10077"/>
                  <a:pt x="4654" y="9795"/>
                </a:cubicBezTo>
                <a:cubicBezTo>
                  <a:pt x="4139" y="9513"/>
                  <a:pt x="3616" y="9082"/>
                  <a:pt x="2981" y="8381"/>
                </a:cubicBezTo>
                <a:cubicBezTo>
                  <a:pt x="2347" y="7680"/>
                  <a:pt x="1338" y="6531"/>
                  <a:pt x="847" y="5588"/>
                </a:cubicBezTo>
                <a:cubicBezTo>
                  <a:pt x="356" y="4645"/>
                  <a:pt x="0" y="4078"/>
                  <a:pt x="35" y="2722"/>
                </a:cubicBezTo>
                <a:cubicBezTo>
                  <a:pt x="60" y="1808"/>
                  <a:pt x="319" y="1444"/>
                  <a:pt x="574" y="1037"/>
                </a:cubicBezTo>
                <a:cubicBezTo>
                  <a:pt x="829" y="630"/>
                  <a:pt x="1152" y="447"/>
                  <a:pt x="1563" y="276"/>
                </a:cubicBezTo>
                <a:cubicBezTo>
                  <a:pt x="1974" y="105"/>
                  <a:pt x="2187" y="18"/>
                  <a:pt x="3043" y="9"/>
                </a:cubicBezTo>
                <a:cubicBezTo>
                  <a:pt x="3898" y="0"/>
                  <a:pt x="5902" y="244"/>
                  <a:pt x="6697" y="219"/>
                </a:cubicBezTo>
                <a:close/>
              </a:path>
            </a:pathLst>
          </a:custGeom>
          <a:noFill/>
          <a:ln w="603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58" name="Freeform 46"/>
          <p:cNvSpPr>
            <a:spLocks/>
          </p:cNvSpPr>
          <p:nvPr/>
        </p:nvSpPr>
        <p:spPr bwMode="auto">
          <a:xfrm rot="-1080000">
            <a:off x="4401578" y="4156833"/>
            <a:ext cx="715963" cy="565150"/>
          </a:xfrm>
          <a:custGeom>
            <a:avLst/>
            <a:gdLst>
              <a:gd name="T0" fmla="*/ 2147483647 w 9887"/>
              <a:gd name="T1" fmla="*/ 2147483647 h 10103"/>
              <a:gd name="T2" fmla="*/ 2147483647 w 9887"/>
              <a:gd name="T3" fmla="*/ 2147483647 h 10103"/>
              <a:gd name="T4" fmla="*/ 2147483647 w 9887"/>
              <a:gd name="T5" fmla="*/ 2147483647 h 10103"/>
              <a:gd name="T6" fmla="*/ 2147483647 w 9887"/>
              <a:gd name="T7" fmla="*/ 2147483647 h 10103"/>
              <a:gd name="T8" fmla="*/ 2147483647 w 9887"/>
              <a:gd name="T9" fmla="*/ 2147483647 h 10103"/>
              <a:gd name="T10" fmla="*/ 2147483647 w 9887"/>
              <a:gd name="T11" fmla="*/ 2147483647 h 10103"/>
              <a:gd name="T12" fmla="*/ 2147483647 w 9887"/>
              <a:gd name="T13" fmla="*/ 2147483647 h 10103"/>
              <a:gd name="T14" fmla="*/ 2147483647 w 9887"/>
              <a:gd name="T15" fmla="*/ 2147483647 h 10103"/>
              <a:gd name="T16" fmla="*/ 2147483647 w 9887"/>
              <a:gd name="T17" fmla="*/ 2147483647 h 10103"/>
              <a:gd name="T18" fmla="*/ 2147483647 w 9887"/>
              <a:gd name="T19" fmla="*/ 2147483647 h 10103"/>
              <a:gd name="T20" fmla="*/ 2147483647 w 9887"/>
              <a:gd name="T21" fmla="*/ 2147483647 h 10103"/>
              <a:gd name="T22" fmla="*/ 2147483647 w 9887"/>
              <a:gd name="T23" fmla="*/ 2147483647 h 10103"/>
              <a:gd name="T24" fmla="*/ 2147483647 w 9887"/>
              <a:gd name="T25" fmla="*/ 2147483647 h 1010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887"/>
              <a:gd name="T40" fmla="*/ 0 h 10103"/>
              <a:gd name="T41" fmla="*/ 9887 w 9887"/>
              <a:gd name="T42" fmla="*/ 10103 h 1010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887" h="10103">
                <a:moveTo>
                  <a:pt x="243" y="8103"/>
                </a:moveTo>
                <a:cubicBezTo>
                  <a:pt x="0" y="7427"/>
                  <a:pt x="97" y="6368"/>
                  <a:pt x="97" y="5397"/>
                </a:cubicBezTo>
                <a:cubicBezTo>
                  <a:pt x="97" y="4427"/>
                  <a:pt x="24" y="3103"/>
                  <a:pt x="292" y="2279"/>
                </a:cubicBezTo>
                <a:cubicBezTo>
                  <a:pt x="559" y="1456"/>
                  <a:pt x="1045" y="750"/>
                  <a:pt x="1750" y="456"/>
                </a:cubicBezTo>
                <a:cubicBezTo>
                  <a:pt x="2454" y="162"/>
                  <a:pt x="3411" y="0"/>
                  <a:pt x="4543" y="544"/>
                </a:cubicBezTo>
                <a:cubicBezTo>
                  <a:pt x="5675" y="1088"/>
                  <a:pt x="7681" y="2949"/>
                  <a:pt x="8544" y="3719"/>
                </a:cubicBezTo>
                <a:cubicBezTo>
                  <a:pt x="9407" y="4489"/>
                  <a:pt x="9553" y="4627"/>
                  <a:pt x="9720" y="5164"/>
                </a:cubicBezTo>
                <a:cubicBezTo>
                  <a:pt x="9887" y="5701"/>
                  <a:pt x="9796" y="6465"/>
                  <a:pt x="9547" y="6941"/>
                </a:cubicBezTo>
                <a:cubicBezTo>
                  <a:pt x="9298" y="7417"/>
                  <a:pt x="8969" y="7588"/>
                  <a:pt x="8228" y="8022"/>
                </a:cubicBezTo>
                <a:cubicBezTo>
                  <a:pt x="7487" y="8456"/>
                  <a:pt x="5910" y="9202"/>
                  <a:pt x="5102" y="9544"/>
                </a:cubicBezTo>
                <a:cubicBezTo>
                  <a:pt x="4294" y="9886"/>
                  <a:pt x="3960" y="10103"/>
                  <a:pt x="3377" y="10074"/>
                </a:cubicBezTo>
                <a:cubicBezTo>
                  <a:pt x="2794" y="10044"/>
                  <a:pt x="2065" y="9779"/>
                  <a:pt x="1555" y="9456"/>
                </a:cubicBezTo>
                <a:cubicBezTo>
                  <a:pt x="1045" y="9132"/>
                  <a:pt x="511" y="8397"/>
                  <a:pt x="243" y="8103"/>
                </a:cubicBezTo>
                <a:close/>
              </a:path>
            </a:pathLst>
          </a:custGeom>
          <a:noFill/>
          <a:ln w="603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62" name="Line 50"/>
          <p:cNvSpPr>
            <a:spLocks noChangeShapeType="1"/>
          </p:cNvSpPr>
          <p:nvPr/>
        </p:nvSpPr>
        <p:spPr bwMode="auto">
          <a:xfrm flipV="1">
            <a:off x="1966350" y="4885517"/>
            <a:ext cx="2212975" cy="22225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63" name="Freeform 51"/>
          <p:cNvSpPr>
            <a:spLocks/>
          </p:cNvSpPr>
          <p:nvPr/>
        </p:nvSpPr>
        <p:spPr bwMode="auto">
          <a:xfrm>
            <a:off x="4166617" y="4460046"/>
            <a:ext cx="228600" cy="425450"/>
          </a:xfrm>
          <a:custGeom>
            <a:avLst/>
            <a:gdLst>
              <a:gd name="T0" fmla="*/ 0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10000"/>
                </a:moveTo>
                <a:cubicBezTo>
                  <a:pt x="767" y="9851"/>
                  <a:pt x="4937" y="9613"/>
                  <a:pt x="6342" y="9058"/>
                </a:cubicBezTo>
                <a:cubicBezTo>
                  <a:pt x="7748" y="8504"/>
                  <a:pt x="8153" y="7678"/>
                  <a:pt x="8432" y="6672"/>
                </a:cubicBezTo>
                <a:cubicBezTo>
                  <a:pt x="8711" y="5666"/>
                  <a:pt x="7754" y="4131"/>
                  <a:pt x="8015" y="3019"/>
                </a:cubicBezTo>
                <a:cubicBezTo>
                  <a:pt x="8276" y="1908"/>
                  <a:pt x="9304" y="633"/>
                  <a:pt x="10000" y="0"/>
                </a:cubicBezTo>
              </a:path>
            </a:pathLst>
          </a:custGeom>
          <a:noFill/>
          <a:ln w="603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65" name="Freeform 53"/>
          <p:cNvSpPr>
            <a:spLocks/>
          </p:cNvSpPr>
          <p:nvPr/>
        </p:nvSpPr>
        <p:spPr bwMode="auto">
          <a:xfrm>
            <a:off x="4723831" y="4212396"/>
            <a:ext cx="1547812" cy="931862"/>
          </a:xfrm>
          <a:custGeom>
            <a:avLst/>
            <a:gdLst>
              <a:gd name="T0" fmla="*/ 0 w 11300"/>
              <a:gd name="T1" fmla="*/ 0 h 11066"/>
              <a:gd name="T2" fmla="*/ 2147483647 w 11300"/>
              <a:gd name="T3" fmla="*/ 2147483647 h 11066"/>
              <a:gd name="T4" fmla="*/ 2147483647 w 11300"/>
              <a:gd name="T5" fmla="*/ 2147483647 h 11066"/>
              <a:gd name="T6" fmla="*/ 2147483647 w 11300"/>
              <a:gd name="T7" fmla="*/ 2147483647 h 11066"/>
              <a:gd name="T8" fmla="*/ 2147483647 w 11300"/>
              <a:gd name="T9" fmla="*/ 2147483647 h 110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300"/>
              <a:gd name="T16" fmla="*/ 0 h 11066"/>
              <a:gd name="T17" fmla="*/ 11300 w 11300"/>
              <a:gd name="T18" fmla="*/ 11066 h 110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300" h="11066">
                <a:moveTo>
                  <a:pt x="0" y="0"/>
                </a:moveTo>
                <a:cubicBezTo>
                  <a:pt x="545" y="188"/>
                  <a:pt x="2411" y="57"/>
                  <a:pt x="3476" y="1047"/>
                </a:cubicBezTo>
                <a:cubicBezTo>
                  <a:pt x="4541" y="2037"/>
                  <a:pt x="5620" y="4744"/>
                  <a:pt x="6392" y="5943"/>
                </a:cubicBezTo>
                <a:cubicBezTo>
                  <a:pt x="7164" y="7142"/>
                  <a:pt x="7292" y="7388"/>
                  <a:pt x="8110" y="8242"/>
                </a:cubicBezTo>
                <a:cubicBezTo>
                  <a:pt x="8928" y="9096"/>
                  <a:pt x="10871" y="10745"/>
                  <a:pt x="11300" y="11066"/>
                </a:cubicBezTo>
              </a:path>
            </a:pathLst>
          </a:custGeom>
          <a:noFill/>
          <a:ln w="603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86" name="Freeform 74"/>
          <p:cNvSpPr>
            <a:spLocks/>
          </p:cNvSpPr>
          <p:nvPr/>
        </p:nvSpPr>
        <p:spPr bwMode="auto">
          <a:xfrm>
            <a:off x="3704657" y="4579108"/>
            <a:ext cx="303212" cy="311150"/>
          </a:xfrm>
          <a:custGeom>
            <a:avLst/>
            <a:gdLst>
              <a:gd name="T0" fmla="*/ 0 w 240"/>
              <a:gd name="T1" fmla="*/ 2147483647 h 207"/>
              <a:gd name="T2" fmla="*/ 2147483647 w 240"/>
              <a:gd name="T3" fmla="*/ 2147483647 h 207"/>
              <a:gd name="T4" fmla="*/ 2147483647 w 240"/>
              <a:gd name="T5" fmla="*/ 2147483647 h 207"/>
              <a:gd name="T6" fmla="*/ 2147483647 w 240"/>
              <a:gd name="T7" fmla="*/ 0 h 207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207"/>
              <a:gd name="T14" fmla="*/ 240 w 240"/>
              <a:gd name="T15" fmla="*/ 207 h 2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207">
                <a:moveTo>
                  <a:pt x="0" y="207"/>
                </a:moveTo>
                <a:cubicBezTo>
                  <a:pt x="21" y="204"/>
                  <a:pt x="94" y="202"/>
                  <a:pt x="129" y="186"/>
                </a:cubicBezTo>
                <a:cubicBezTo>
                  <a:pt x="164" y="170"/>
                  <a:pt x="192" y="142"/>
                  <a:pt x="210" y="111"/>
                </a:cubicBezTo>
                <a:cubicBezTo>
                  <a:pt x="228" y="80"/>
                  <a:pt x="234" y="23"/>
                  <a:pt x="240" y="0"/>
                </a:cubicBezTo>
              </a:path>
            </a:pathLst>
          </a:custGeom>
          <a:noFill/>
          <a:ln w="60325" cap="flat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1250" name="Rectangle 3"/>
          <p:cNvSpPr>
            <a:spLocks noChangeArrowheads="1"/>
          </p:cNvSpPr>
          <p:nvPr/>
        </p:nvSpPr>
        <p:spPr bwMode="auto">
          <a:xfrm>
            <a:off x="2207579" y="6290177"/>
            <a:ext cx="374357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2913" indent="-442913" defTabSz="914400">
              <a:defRPr/>
            </a:pPr>
            <a:r>
              <a:rPr kumimoji="1" lang="en-US" altLang="ja-JP" sz="2800" dirty="0">
                <a:solidFill>
                  <a:srgbClr val="FF9900"/>
                </a:solidFill>
                <a:latin typeface="Calibri"/>
                <a:ea typeface="ＭＳ Ｐゴシック"/>
              </a:rPr>
              <a:t>3 proton accelerators</a:t>
            </a:r>
            <a:endParaRPr kumimoji="1" lang="ja-JP" altLang="en-US" sz="3200" dirty="0">
              <a:solidFill>
                <a:srgbClr val="FFC000"/>
              </a:solidFill>
              <a:latin typeface="Calibri"/>
              <a:ea typeface="ＭＳ Ｐゴシック"/>
            </a:endParaRPr>
          </a:p>
        </p:txBody>
      </p:sp>
      <p:sp>
        <p:nvSpPr>
          <p:cNvPr id="53300" name="Rectangle 52"/>
          <p:cNvSpPr>
            <a:spLocks noChangeArrowheads="1"/>
          </p:cNvSpPr>
          <p:nvPr/>
        </p:nvSpPr>
        <p:spPr bwMode="auto">
          <a:xfrm>
            <a:off x="5447938" y="6290156"/>
            <a:ext cx="427623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kumimoji="1"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and</a:t>
            </a:r>
            <a:r>
              <a:rPr kumimoji="1"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kumimoji="1" lang="en-US" altLang="ja-JP" sz="2800" dirty="0">
                <a:solidFill>
                  <a:srgbClr val="008000"/>
                </a:solidFill>
                <a:latin typeface="Calibri"/>
                <a:ea typeface="ＭＳ Ｐゴシック" pitchFamily="50" charset="-128"/>
              </a:rPr>
              <a:t>3 experimental facilities</a:t>
            </a:r>
            <a:endParaRPr kumimoji="1" lang="ja-JP" altLang="en-US" sz="2800" dirty="0">
              <a:solidFill>
                <a:srgbClr val="008000"/>
              </a:solidFill>
              <a:latin typeface="Calibri"/>
              <a:ea typeface="ＭＳ Ｐゴシック"/>
            </a:endParaRPr>
          </a:p>
        </p:txBody>
      </p:sp>
      <p:sp>
        <p:nvSpPr>
          <p:cNvPr id="13336" name="Line 24"/>
          <p:cNvSpPr>
            <a:spLocks noChangeShapeType="1"/>
          </p:cNvSpPr>
          <p:nvPr/>
        </p:nvSpPr>
        <p:spPr bwMode="auto">
          <a:xfrm flipH="1" flipV="1">
            <a:off x="8976320" y="5435176"/>
            <a:ext cx="216024" cy="43204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0" name="Line 41"/>
          <p:cNvSpPr>
            <a:spLocks noChangeShapeType="1"/>
          </p:cNvSpPr>
          <p:nvPr/>
        </p:nvSpPr>
        <p:spPr bwMode="auto">
          <a:xfrm flipV="1">
            <a:off x="6816166" y="4204479"/>
            <a:ext cx="2232025" cy="12239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1" name="Text Box 42"/>
          <p:cNvSpPr txBox="1">
            <a:spLocks noChangeArrowheads="1"/>
          </p:cNvSpPr>
          <p:nvPr/>
        </p:nvSpPr>
        <p:spPr bwMode="auto">
          <a:xfrm rot="19912598">
            <a:off x="7622608" y="4723571"/>
            <a:ext cx="9636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lnSpc>
                <a:spcPct val="70000"/>
              </a:lnSpc>
              <a:spcBef>
                <a:spcPct val="50000"/>
              </a:spcBef>
              <a:defRPr/>
            </a:pPr>
            <a:endParaRPr kumimoji="1" lang="en-US" altLang="ja-JP" sz="400" b="1" dirty="0">
              <a:solidFill>
                <a:prstClr val="white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  <a:ea typeface="ＭＳ Ｐゴシック"/>
              <a:cs typeface="Arial" charset="0"/>
            </a:endParaRPr>
          </a:p>
          <a:p>
            <a:pPr defTabSz="914400">
              <a:lnSpc>
                <a:spcPct val="80000"/>
              </a:lnSpc>
              <a:defRPr/>
            </a:pPr>
            <a:r>
              <a:rPr kumimoji="1" lang="en-US" altLang="ja-JP" sz="2000" b="1" dirty="0">
                <a:solidFill>
                  <a:prstClr val="white"/>
                </a:solidFill>
                <a:latin typeface="Arial" charset="0"/>
                <a:ea typeface="ＤＦＰ太丸ゴシック体" pitchFamily="8" charset="-128"/>
                <a:cs typeface="Arial" charset="0"/>
              </a:rPr>
              <a:t>500 m</a:t>
            </a:r>
          </a:p>
        </p:txBody>
      </p:sp>
      <p:sp>
        <p:nvSpPr>
          <p:cNvPr id="58" name="フリーフォーム 57"/>
          <p:cNvSpPr/>
          <p:nvPr/>
        </p:nvSpPr>
        <p:spPr>
          <a:xfrm>
            <a:off x="6481200" y="4259000"/>
            <a:ext cx="1255059" cy="430305"/>
          </a:xfrm>
          <a:custGeom>
            <a:avLst/>
            <a:gdLst>
              <a:gd name="connsiteX0" fmla="*/ 0 w 1228165"/>
              <a:gd name="connsiteY0" fmla="*/ 35858 h 430305"/>
              <a:gd name="connsiteX1" fmla="*/ 107577 w 1228165"/>
              <a:gd name="connsiteY1" fmla="*/ 430305 h 430305"/>
              <a:gd name="connsiteX2" fmla="*/ 1228165 w 1228165"/>
              <a:gd name="connsiteY2" fmla="*/ 403411 h 430305"/>
              <a:gd name="connsiteX3" fmla="*/ 1066800 w 1228165"/>
              <a:gd name="connsiteY3" fmla="*/ 0 h 430305"/>
              <a:gd name="connsiteX4" fmla="*/ 0 w 1228165"/>
              <a:gd name="connsiteY4" fmla="*/ 35858 h 430305"/>
              <a:gd name="connsiteX0" fmla="*/ 0 w 1255059"/>
              <a:gd name="connsiteY0" fmla="*/ 17929 h 430305"/>
              <a:gd name="connsiteX1" fmla="*/ 134471 w 1255059"/>
              <a:gd name="connsiteY1" fmla="*/ 430305 h 430305"/>
              <a:gd name="connsiteX2" fmla="*/ 1255059 w 1255059"/>
              <a:gd name="connsiteY2" fmla="*/ 403411 h 430305"/>
              <a:gd name="connsiteX3" fmla="*/ 1093694 w 1255059"/>
              <a:gd name="connsiteY3" fmla="*/ 0 h 430305"/>
              <a:gd name="connsiteX4" fmla="*/ 0 w 1255059"/>
              <a:gd name="connsiteY4" fmla="*/ 17929 h 4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059" h="430305">
                <a:moveTo>
                  <a:pt x="0" y="17929"/>
                </a:moveTo>
                <a:lnTo>
                  <a:pt x="134471" y="430305"/>
                </a:lnTo>
                <a:lnTo>
                  <a:pt x="1255059" y="403411"/>
                </a:lnTo>
                <a:lnTo>
                  <a:pt x="1093694" y="0"/>
                </a:lnTo>
                <a:lnTo>
                  <a:pt x="0" y="179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3364" name="Freeform 52"/>
          <p:cNvSpPr>
            <a:spLocks/>
          </p:cNvSpPr>
          <p:nvPr/>
        </p:nvSpPr>
        <p:spPr bwMode="auto">
          <a:xfrm>
            <a:off x="5106419" y="4260041"/>
            <a:ext cx="1998896" cy="254285"/>
          </a:xfrm>
          <a:custGeom>
            <a:avLst/>
            <a:gdLst>
              <a:gd name="T0" fmla="*/ 0 w 6517"/>
              <a:gd name="T1" fmla="*/ 0 h 10000"/>
              <a:gd name="T2" fmla="*/ 2147483647 w 6517"/>
              <a:gd name="T3" fmla="*/ 2147483647 h 10000"/>
              <a:gd name="T4" fmla="*/ 2147483647 w 6517"/>
              <a:gd name="T5" fmla="*/ 2147483647 h 10000"/>
              <a:gd name="T6" fmla="*/ 2147483647 w 6517"/>
              <a:gd name="T7" fmla="*/ 2147483647 h 10000"/>
              <a:gd name="T8" fmla="*/ 0 60000 65536"/>
              <a:gd name="T9" fmla="*/ 0 60000 65536"/>
              <a:gd name="T10" fmla="*/ 0 60000 65536"/>
              <a:gd name="T11" fmla="*/ 0 60000 65536"/>
              <a:gd name="T12" fmla="*/ 0 w 6517"/>
              <a:gd name="T13" fmla="*/ 0 h 10000"/>
              <a:gd name="T14" fmla="*/ 6517 w 6517"/>
              <a:gd name="T15" fmla="*/ 10000 h 10000"/>
              <a:gd name="connsiteX0" fmla="*/ 0 w 13852"/>
              <a:gd name="connsiteY0" fmla="*/ 0 h 9827"/>
              <a:gd name="connsiteX1" fmla="*/ 4158 w 13852"/>
              <a:gd name="connsiteY1" fmla="*/ 7186 h 9827"/>
              <a:gd name="connsiteX2" fmla="*/ 6371 w 13852"/>
              <a:gd name="connsiteY2" fmla="*/ 9572 h 9827"/>
              <a:gd name="connsiteX3" fmla="*/ 13852 w 13852"/>
              <a:gd name="connsiteY3" fmla="*/ 8717 h 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2" h="9827">
                <a:moveTo>
                  <a:pt x="0" y="0"/>
                </a:moveTo>
                <a:cubicBezTo>
                  <a:pt x="819" y="1529"/>
                  <a:pt x="3097" y="5591"/>
                  <a:pt x="4158" y="7186"/>
                </a:cubicBezTo>
                <a:cubicBezTo>
                  <a:pt x="5220" y="8782"/>
                  <a:pt x="4755" y="9317"/>
                  <a:pt x="6371" y="9572"/>
                </a:cubicBezTo>
                <a:cubicBezTo>
                  <a:pt x="7987" y="9827"/>
                  <a:pt x="12357" y="8778"/>
                  <a:pt x="13852" y="8717"/>
                </a:cubicBezTo>
              </a:path>
            </a:pathLst>
          </a:custGeom>
          <a:noFill/>
          <a:ln w="603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" name="フリーフォーム 58"/>
          <p:cNvSpPr/>
          <p:nvPr/>
        </p:nvSpPr>
        <p:spPr>
          <a:xfrm>
            <a:off x="9502303" y="4077072"/>
            <a:ext cx="770166" cy="432048"/>
          </a:xfrm>
          <a:custGeom>
            <a:avLst/>
            <a:gdLst>
              <a:gd name="connsiteX0" fmla="*/ 0 w 1228165"/>
              <a:gd name="connsiteY0" fmla="*/ 35858 h 430305"/>
              <a:gd name="connsiteX1" fmla="*/ 107577 w 1228165"/>
              <a:gd name="connsiteY1" fmla="*/ 430305 h 430305"/>
              <a:gd name="connsiteX2" fmla="*/ 1228165 w 1228165"/>
              <a:gd name="connsiteY2" fmla="*/ 403411 h 430305"/>
              <a:gd name="connsiteX3" fmla="*/ 1066800 w 1228165"/>
              <a:gd name="connsiteY3" fmla="*/ 0 h 430305"/>
              <a:gd name="connsiteX4" fmla="*/ 0 w 1228165"/>
              <a:gd name="connsiteY4" fmla="*/ 35858 h 430305"/>
              <a:gd name="connsiteX0" fmla="*/ 0 w 1255059"/>
              <a:gd name="connsiteY0" fmla="*/ 17929 h 430305"/>
              <a:gd name="connsiteX1" fmla="*/ 134471 w 1255059"/>
              <a:gd name="connsiteY1" fmla="*/ 430305 h 430305"/>
              <a:gd name="connsiteX2" fmla="*/ 1255059 w 1255059"/>
              <a:gd name="connsiteY2" fmla="*/ 403411 h 430305"/>
              <a:gd name="connsiteX3" fmla="*/ 1093694 w 1255059"/>
              <a:gd name="connsiteY3" fmla="*/ 0 h 430305"/>
              <a:gd name="connsiteX4" fmla="*/ 0 w 1255059"/>
              <a:gd name="connsiteY4" fmla="*/ 17929 h 430305"/>
              <a:gd name="connsiteX0" fmla="*/ 0 w 1255059"/>
              <a:gd name="connsiteY0" fmla="*/ 233953 h 646329"/>
              <a:gd name="connsiteX1" fmla="*/ 134471 w 1255059"/>
              <a:gd name="connsiteY1" fmla="*/ 646329 h 646329"/>
              <a:gd name="connsiteX2" fmla="*/ 1255059 w 1255059"/>
              <a:gd name="connsiteY2" fmla="*/ 619435 h 646329"/>
              <a:gd name="connsiteX3" fmla="*/ 576064 w 1255059"/>
              <a:gd name="connsiteY3" fmla="*/ 0 h 646329"/>
              <a:gd name="connsiteX4" fmla="*/ 0 w 1255059"/>
              <a:gd name="connsiteY4" fmla="*/ 233953 h 646329"/>
              <a:gd name="connsiteX0" fmla="*/ 0 w 1080120"/>
              <a:gd name="connsiteY0" fmla="*/ 233953 h 646329"/>
              <a:gd name="connsiteX1" fmla="*/ 134471 w 1080120"/>
              <a:gd name="connsiteY1" fmla="*/ 646329 h 646329"/>
              <a:gd name="connsiteX2" fmla="*/ 1080120 w 1080120"/>
              <a:gd name="connsiteY2" fmla="*/ 144016 h 646329"/>
              <a:gd name="connsiteX3" fmla="*/ 576064 w 1080120"/>
              <a:gd name="connsiteY3" fmla="*/ 0 h 646329"/>
              <a:gd name="connsiteX4" fmla="*/ 0 w 1080120"/>
              <a:gd name="connsiteY4" fmla="*/ 233953 h 646329"/>
              <a:gd name="connsiteX0" fmla="*/ 0 w 1080120"/>
              <a:gd name="connsiteY0" fmla="*/ 233953 h 432048"/>
              <a:gd name="connsiteX1" fmla="*/ 864096 w 1080120"/>
              <a:gd name="connsiteY1" fmla="*/ 432048 h 432048"/>
              <a:gd name="connsiteX2" fmla="*/ 1080120 w 1080120"/>
              <a:gd name="connsiteY2" fmla="*/ 144016 h 432048"/>
              <a:gd name="connsiteX3" fmla="*/ 576064 w 1080120"/>
              <a:gd name="connsiteY3" fmla="*/ 0 h 432048"/>
              <a:gd name="connsiteX4" fmla="*/ 0 w 1080120"/>
              <a:gd name="connsiteY4" fmla="*/ 233953 h 432048"/>
              <a:gd name="connsiteX0" fmla="*/ 0 w 770166"/>
              <a:gd name="connsiteY0" fmla="*/ 272588 h 432048"/>
              <a:gd name="connsiteX1" fmla="*/ 554142 w 770166"/>
              <a:gd name="connsiteY1" fmla="*/ 432048 h 432048"/>
              <a:gd name="connsiteX2" fmla="*/ 770166 w 770166"/>
              <a:gd name="connsiteY2" fmla="*/ 144016 h 432048"/>
              <a:gd name="connsiteX3" fmla="*/ 266110 w 770166"/>
              <a:gd name="connsiteY3" fmla="*/ 0 h 432048"/>
              <a:gd name="connsiteX4" fmla="*/ 0 w 770166"/>
              <a:gd name="connsiteY4" fmla="*/ 27258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166" h="432048">
                <a:moveTo>
                  <a:pt x="0" y="272588"/>
                </a:moveTo>
                <a:lnTo>
                  <a:pt x="554142" y="432048"/>
                </a:lnTo>
                <a:lnTo>
                  <a:pt x="770166" y="144016"/>
                </a:lnTo>
                <a:lnTo>
                  <a:pt x="266110" y="0"/>
                </a:lnTo>
                <a:lnTo>
                  <a:pt x="0" y="272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3366" name="Freeform 54"/>
          <p:cNvSpPr>
            <a:spLocks/>
          </p:cNvSpPr>
          <p:nvPr/>
        </p:nvSpPr>
        <p:spPr bwMode="auto">
          <a:xfrm>
            <a:off x="9156141" y="4277045"/>
            <a:ext cx="785351" cy="914859"/>
          </a:xfrm>
          <a:custGeom>
            <a:avLst/>
            <a:gdLst>
              <a:gd name="T0" fmla="*/ 0 w 12468"/>
              <a:gd name="T1" fmla="*/ 2147483647 h 13446"/>
              <a:gd name="T2" fmla="*/ 2147483647 w 12468"/>
              <a:gd name="T3" fmla="*/ 2147483647 h 13446"/>
              <a:gd name="T4" fmla="*/ 2147483647 w 12468"/>
              <a:gd name="T5" fmla="*/ 0 h 13446"/>
              <a:gd name="T6" fmla="*/ 0 60000 65536"/>
              <a:gd name="T7" fmla="*/ 0 60000 65536"/>
              <a:gd name="T8" fmla="*/ 0 60000 65536"/>
              <a:gd name="T9" fmla="*/ 0 w 12468"/>
              <a:gd name="T10" fmla="*/ 0 h 13446"/>
              <a:gd name="T11" fmla="*/ 12468 w 12468"/>
              <a:gd name="T12" fmla="*/ 13446 h 13446"/>
              <a:gd name="connsiteX0" fmla="*/ 0 w 14311"/>
              <a:gd name="connsiteY0" fmla="*/ 15944 h 15944"/>
              <a:gd name="connsiteX1" fmla="*/ 5581 w 14311"/>
              <a:gd name="connsiteY1" fmla="*/ 10598 h 15944"/>
              <a:gd name="connsiteX2" fmla="*/ 14311 w 14311"/>
              <a:gd name="connsiteY2" fmla="*/ 0 h 1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11" h="15944">
                <a:moveTo>
                  <a:pt x="0" y="15944"/>
                </a:moveTo>
                <a:lnTo>
                  <a:pt x="5581" y="10598"/>
                </a:lnTo>
                <a:cubicBezTo>
                  <a:pt x="7176" y="8897"/>
                  <a:pt x="11857" y="3093"/>
                  <a:pt x="14311" y="0"/>
                </a:cubicBezTo>
              </a:path>
            </a:pathLst>
          </a:custGeom>
          <a:noFill/>
          <a:ln w="603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67" name="Freeform 55"/>
          <p:cNvSpPr>
            <a:spLocks/>
          </p:cNvSpPr>
          <p:nvPr/>
        </p:nvSpPr>
        <p:spPr bwMode="auto">
          <a:xfrm>
            <a:off x="6168463" y="3926641"/>
            <a:ext cx="872355" cy="349256"/>
          </a:xfrm>
          <a:custGeom>
            <a:avLst/>
            <a:gdLst>
              <a:gd name="T0" fmla="*/ 2147483647 w 10493"/>
              <a:gd name="T1" fmla="*/ 0 h 15340"/>
              <a:gd name="T2" fmla="*/ 2147483647 w 10493"/>
              <a:gd name="T3" fmla="*/ 2147483647 h 15340"/>
              <a:gd name="T4" fmla="*/ 0 w 10493"/>
              <a:gd name="T5" fmla="*/ 2147483647 h 15340"/>
              <a:gd name="T6" fmla="*/ 0 60000 65536"/>
              <a:gd name="T7" fmla="*/ 0 60000 65536"/>
              <a:gd name="T8" fmla="*/ 0 60000 65536"/>
              <a:gd name="T9" fmla="*/ 0 w 10493"/>
              <a:gd name="T10" fmla="*/ 0 h 15340"/>
              <a:gd name="T11" fmla="*/ 10493 w 10493"/>
              <a:gd name="T12" fmla="*/ 15340 h 15340"/>
              <a:gd name="connsiteX0" fmla="*/ 10493 w 10493"/>
              <a:gd name="connsiteY0" fmla="*/ 0 h 15340"/>
              <a:gd name="connsiteX1" fmla="*/ 2925 w 10493"/>
              <a:gd name="connsiteY1" fmla="*/ 4703 h 15340"/>
              <a:gd name="connsiteX2" fmla="*/ 0 w 10493"/>
              <a:gd name="connsiteY2" fmla="*/ 15340 h 15340"/>
              <a:gd name="connsiteX0" fmla="*/ 10493 w 10493"/>
              <a:gd name="connsiteY0" fmla="*/ 0 h 14831"/>
              <a:gd name="connsiteX1" fmla="*/ 2925 w 10493"/>
              <a:gd name="connsiteY1" fmla="*/ 4194 h 14831"/>
              <a:gd name="connsiteX2" fmla="*/ 0 w 10493"/>
              <a:gd name="connsiteY2" fmla="*/ 14831 h 14831"/>
              <a:gd name="connsiteX0" fmla="*/ 10352 w 10352"/>
              <a:gd name="connsiteY0" fmla="*/ 0 h 14933"/>
              <a:gd name="connsiteX1" fmla="*/ 2925 w 10352"/>
              <a:gd name="connsiteY1" fmla="*/ 4296 h 14933"/>
              <a:gd name="connsiteX2" fmla="*/ 0 w 10352"/>
              <a:gd name="connsiteY2" fmla="*/ 14933 h 1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52" h="14933">
                <a:moveTo>
                  <a:pt x="10352" y="0"/>
                </a:moveTo>
                <a:cubicBezTo>
                  <a:pt x="7338" y="1381"/>
                  <a:pt x="4610" y="2511"/>
                  <a:pt x="2925" y="4296"/>
                </a:cubicBezTo>
                <a:cubicBezTo>
                  <a:pt x="1267" y="6590"/>
                  <a:pt x="11" y="10338"/>
                  <a:pt x="0" y="14933"/>
                </a:cubicBezTo>
              </a:path>
            </a:pathLst>
          </a:custGeom>
          <a:noFill/>
          <a:ln w="603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1" name="AutoShape 64"/>
          <p:cNvSpPr>
            <a:spLocks noChangeArrowheads="1"/>
          </p:cNvSpPr>
          <p:nvPr/>
        </p:nvSpPr>
        <p:spPr bwMode="auto">
          <a:xfrm rot="10593028">
            <a:off x="3582716" y="4368788"/>
            <a:ext cx="569240" cy="24951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550 w 21600"/>
              <a:gd name="T13" fmla="*/ 2550 h 21600"/>
              <a:gd name="T14" fmla="*/ 19050 w 21600"/>
              <a:gd name="T15" fmla="*/ 19050 h 21600"/>
              <a:gd name="connsiteX0" fmla="*/ 0 w 24433"/>
              <a:gd name="connsiteY0" fmla="*/ 0 h 21600"/>
              <a:gd name="connsiteX1" fmla="*/ 1499 w 24433"/>
              <a:gd name="connsiteY1" fmla="*/ 21600 h 21600"/>
              <a:gd name="connsiteX2" fmla="*/ 24433 w 24433"/>
              <a:gd name="connsiteY2" fmla="*/ 18757 h 21600"/>
              <a:gd name="connsiteX3" fmla="*/ 21600 w 24433"/>
              <a:gd name="connsiteY3" fmla="*/ 0 h 21600"/>
              <a:gd name="connsiteX4" fmla="*/ 0 w 24433"/>
              <a:gd name="connsiteY4" fmla="*/ 0 h 21600"/>
              <a:gd name="connsiteX0" fmla="*/ 0 w 24433"/>
              <a:gd name="connsiteY0" fmla="*/ 0 h 18757"/>
              <a:gd name="connsiteX1" fmla="*/ 1615 w 24433"/>
              <a:gd name="connsiteY1" fmla="*/ 18237 h 18757"/>
              <a:gd name="connsiteX2" fmla="*/ 24433 w 24433"/>
              <a:gd name="connsiteY2" fmla="*/ 18757 h 18757"/>
              <a:gd name="connsiteX3" fmla="*/ 21600 w 24433"/>
              <a:gd name="connsiteY3" fmla="*/ 0 h 18757"/>
              <a:gd name="connsiteX4" fmla="*/ 0 w 24433"/>
              <a:gd name="connsiteY4" fmla="*/ 0 h 18757"/>
              <a:gd name="connsiteX0" fmla="*/ 0 w 24433"/>
              <a:gd name="connsiteY0" fmla="*/ 0 h 18757"/>
              <a:gd name="connsiteX1" fmla="*/ 1615 w 24433"/>
              <a:gd name="connsiteY1" fmla="*/ 18237 h 18757"/>
              <a:gd name="connsiteX2" fmla="*/ 24433 w 24433"/>
              <a:gd name="connsiteY2" fmla="*/ 18757 h 18757"/>
              <a:gd name="connsiteX3" fmla="*/ 23136 w 24433"/>
              <a:gd name="connsiteY3" fmla="*/ 162 h 18757"/>
              <a:gd name="connsiteX4" fmla="*/ 0 w 24433"/>
              <a:gd name="connsiteY4" fmla="*/ 0 h 1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33" h="18757">
                <a:moveTo>
                  <a:pt x="0" y="0"/>
                </a:moveTo>
                <a:lnTo>
                  <a:pt x="1615" y="18237"/>
                </a:lnTo>
                <a:lnTo>
                  <a:pt x="24433" y="18757"/>
                </a:lnTo>
                <a:cubicBezTo>
                  <a:pt x="24001" y="12559"/>
                  <a:pt x="23568" y="6360"/>
                  <a:pt x="23136" y="1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0325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kumimoji="1"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5591948" y="5994393"/>
            <a:ext cx="1800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kumimoji="1" lang="en-US" altLang="ja-JP" sz="1200" b="1" dirty="0">
                <a:solidFill>
                  <a:srgbClr val="006600"/>
                </a:solidFill>
                <a:effectLst>
                  <a:glow rad="165100">
                    <a:prstClr val="white"/>
                  </a:glow>
                </a:effectLst>
                <a:latin typeface="Helvetica" pitchFamily="34" charset="0"/>
                <a:ea typeface="ＭＳ ゴシック" pitchFamily="49" charset="-128"/>
              </a:rPr>
              <a:t>Super-</a:t>
            </a:r>
            <a:r>
              <a:rPr kumimoji="1" lang="en-US" altLang="ja-JP" sz="1200" b="1" dirty="0" err="1">
                <a:solidFill>
                  <a:srgbClr val="006600"/>
                </a:solidFill>
                <a:effectLst>
                  <a:glow rad="165100">
                    <a:prstClr val="white"/>
                  </a:glow>
                </a:effectLst>
                <a:latin typeface="Helvetica" pitchFamily="34" charset="0"/>
                <a:ea typeface="ＭＳ ゴシック" pitchFamily="49" charset="-128"/>
              </a:rPr>
              <a:t>Kamiokande</a:t>
            </a:r>
            <a:endParaRPr kumimoji="1" lang="ja-JP" altLang="en-US" sz="1200" b="1" dirty="0">
              <a:solidFill>
                <a:srgbClr val="006600"/>
              </a:solidFill>
              <a:effectLst>
                <a:glow rad="165100">
                  <a:prstClr val="white"/>
                </a:glow>
              </a:effectLst>
              <a:latin typeface="Helvetica" pitchFamily="34" charset="0"/>
              <a:ea typeface="ＭＳ ゴシック" pitchFamily="49" charset="-128"/>
            </a:endParaRPr>
          </a:p>
        </p:txBody>
      </p:sp>
      <p:sp>
        <p:nvSpPr>
          <p:cNvPr id="63" name="Text Box 19"/>
          <p:cNvSpPr txBox="1">
            <a:spLocks noChangeArrowheads="1"/>
          </p:cNvSpPr>
          <p:nvPr/>
        </p:nvSpPr>
        <p:spPr bwMode="auto">
          <a:xfrm>
            <a:off x="6312031" y="4725144"/>
            <a:ext cx="721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kumimoji="1" lang="en-US" altLang="ja-JP" sz="1200" b="1" dirty="0">
                <a:solidFill>
                  <a:srgbClr val="006600"/>
                </a:solidFill>
                <a:effectLst>
                  <a:glow rad="165100">
                    <a:prstClr val="white"/>
                  </a:glow>
                </a:effectLst>
                <a:latin typeface="Helvetica" pitchFamily="34" charset="0"/>
                <a:ea typeface="ＭＳ ゴシック" pitchFamily="49" charset="-128"/>
              </a:rPr>
              <a:t>neutrino beam</a:t>
            </a:r>
            <a:endParaRPr kumimoji="1" lang="ja-JP" altLang="en-US" sz="1200" b="1" dirty="0">
              <a:solidFill>
                <a:srgbClr val="006600"/>
              </a:solidFill>
              <a:effectLst>
                <a:glow rad="165100">
                  <a:prstClr val="white"/>
                </a:glow>
              </a:effectLst>
              <a:latin typeface="Helvetica" pitchFamily="34" charset="0"/>
              <a:ea typeface="ＭＳ ゴシック" pitchFamily="49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1559496" y="5805264"/>
            <a:ext cx="1609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b="1" dirty="0">
                <a:solidFill>
                  <a:srgbClr val="663300"/>
                </a:solidFill>
                <a:latin typeface="Arial" pitchFamily="34" charset="0"/>
                <a:ea typeface="ＭＳ Ｐゴシック" pitchFamily="50" charset="-128"/>
              </a:rPr>
              <a:t>underground</a:t>
            </a:r>
            <a:endParaRPr kumimoji="1" lang="ja-JP" altLang="en-US" b="1" dirty="0">
              <a:solidFill>
                <a:srgbClr val="6633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2351584" y="1040644"/>
            <a:ext cx="1296144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10000"/>
              </a:spcBef>
              <a:defRPr/>
            </a:pPr>
            <a:r>
              <a:rPr kumimoji="1" lang="en-US" altLang="ja-JP" sz="1400" b="1" dirty="0">
                <a:solidFill>
                  <a:prstClr val="white"/>
                </a:solidFill>
                <a:effectLst>
                  <a:glow rad="165100">
                    <a:prstClr val="black"/>
                  </a:glow>
                </a:effectLst>
                <a:latin typeface="Calibri"/>
                <a:ea typeface="ＭＳ ゴシック" pitchFamily="49" charset="-128"/>
              </a:rPr>
              <a:t>Transmutation Experimental Facility</a:t>
            </a:r>
            <a:br>
              <a:rPr kumimoji="1" lang="en-US" altLang="ja-JP" sz="1400" b="1" dirty="0">
                <a:solidFill>
                  <a:prstClr val="white"/>
                </a:solidFill>
                <a:effectLst>
                  <a:glow rad="165100">
                    <a:prstClr val="black"/>
                  </a:glow>
                </a:effectLst>
                <a:latin typeface="Calibri"/>
                <a:ea typeface="ＭＳ ゴシック" pitchFamily="49" charset="-128"/>
              </a:rPr>
            </a:br>
            <a:r>
              <a:rPr kumimoji="1" lang="en-US" altLang="ja-JP" sz="1400" b="1" dirty="0">
                <a:solidFill>
                  <a:prstClr val="white"/>
                </a:solidFill>
                <a:effectLst>
                  <a:glow rad="165100">
                    <a:prstClr val="black"/>
                  </a:glow>
                </a:effectLst>
                <a:latin typeface="Calibri"/>
                <a:ea typeface="ＭＳ ゴシック" pitchFamily="49" charset="-128"/>
              </a:rPr>
              <a:t>(Phase II)</a:t>
            </a:r>
          </a:p>
        </p:txBody>
      </p:sp>
      <p:sp>
        <p:nvSpPr>
          <p:cNvPr id="13376" name="AutoShape 64"/>
          <p:cNvSpPr>
            <a:spLocks noChangeArrowheads="1"/>
          </p:cNvSpPr>
          <p:nvPr/>
        </p:nvSpPr>
        <p:spPr bwMode="auto">
          <a:xfrm rot="10593028">
            <a:off x="3582704" y="2031383"/>
            <a:ext cx="569240" cy="24951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550 w 21600"/>
              <a:gd name="T13" fmla="*/ 2550 h 21600"/>
              <a:gd name="T14" fmla="*/ 19050 w 21600"/>
              <a:gd name="T15" fmla="*/ 19050 h 21600"/>
              <a:gd name="connsiteX0" fmla="*/ 0 w 24433"/>
              <a:gd name="connsiteY0" fmla="*/ 0 h 21600"/>
              <a:gd name="connsiteX1" fmla="*/ 1499 w 24433"/>
              <a:gd name="connsiteY1" fmla="*/ 21600 h 21600"/>
              <a:gd name="connsiteX2" fmla="*/ 24433 w 24433"/>
              <a:gd name="connsiteY2" fmla="*/ 18757 h 21600"/>
              <a:gd name="connsiteX3" fmla="*/ 21600 w 24433"/>
              <a:gd name="connsiteY3" fmla="*/ 0 h 21600"/>
              <a:gd name="connsiteX4" fmla="*/ 0 w 24433"/>
              <a:gd name="connsiteY4" fmla="*/ 0 h 21600"/>
              <a:gd name="connsiteX0" fmla="*/ 0 w 24433"/>
              <a:gd name="connsiteY0" fmla="*/ 0 h 18757"/>
              <a:gd name="connsiteX1" fmla="*/ 1615 w 24433"/>
              <a:gd name="connsiteY1" fmla="*/ 18237 h 18757"/>
              <a:gd name="connsiteX2" fmla="*/ 24433 w 24433"/>
              <a:gd name="connsiteY2" fmla="*/ 18757 h 18757"/>
              <a:gd name="connsiteX3" fmla="*/ 21600 w 24433"/>
              <a:gd name="connsiteY3" fmla="*/ 0 h 18757"/>
              <a:gd name="connsiteX4" fmla="*/ 0 w 24433"/>
              <a:gd name="connsiteY4" fmla="*/ 0 h 18757"/>
              <a:gd name="connsiteX0" fmla="*/ 0 w 24433"/>
              <a:gd name="connsiteY0" fmla="*/ 0 h 18757"/>
              <a:gd name="connsiteX1" fmla="*/ 1615 w 24433"/>
              <a:gd name="connsiteY1" fmla="*/ 18237 h 18757"/>
              <a:gd name="connsiteX2" fmla="*/ 24433 w 24433"/>
              <a:gd name="connsiteY2" fmla="*/ 18757 h 18757"/>
              <a:gd name="connsiteX3" fmla="*/ 23136 w 24433"/>
              <a:gd name="connsiteY3" fmla="*/ 162 h 18757"/>
              <a:gd name="connsiteX4" fmla="*/ 0 w 24433"/>
              <a:gd name="connsiteY4" fmla="*/ 0 h 1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33" h="18757">
                <a:moveTo>
                  <a:pt x="0" y="0"/>
                </a:moveTo>
                <a:lnTo>
                  <a:pt x="1615" y="18237"/>
                </a:lnTo>
                <a:lnTo>
                  <a:pt x="24433" y="18757"/>
                </a:lnTo>
                <a:cubicBezTo>
                  <a:pt x="24001" y="12559"/>
                  <a:pt x="23568" y="6360"/>
                  <a:pt x="23136" y="162"/>
                </a:cubicBezTo>
                <a:lnTo>
                  <a:pt x="0" y="0"/>
                </a:lnTo>
                <a:close/>
              </a:path>
            </a:pathLst>
          </a:custGeom>
          <a:noFill/>
          <a:ln w="60325">
            <a:solidFill>
              <a:schemeClr val="bg1"/>
            </a:solidFill>
            <a:prstDash val="sysDot"/>
            <a:miter lim="800000"/>
            <a:headEnd/>
            <a:tailEnd/>
          </a:ln>
          <a:effectLst>
            <a:glow rad="50800">
              <a:schemeClr val="tx1"/>
            </a:glow>
          </a:effectLst>
        </p:spPr>
        <p:txBody>
          <a:bodyPr wrap="none" anchor="ctr"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33" name="Line 21"/>
          <p:cNvSpPr>
            <a:spLocks noChangeShapeType="1"/>
          </p:cNvSpPr>
          <p:nvPr/>
        </p:nvSpPr>
        <p:spPr bwMode="auto">
          <a:xfrm>
            <a:off x="3548535" y="1669469"/>
            <a:ext cx="243432" cy="37922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>
            <a:glow rad="50800">
              <a:schemeClr val="tx1"/>
            </a:glow>
          </a:effectLst>
        </p:spPr>
        <p:txBody>
          <a:bodyPr wrap="none" anchor="ctr"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6456040" y="2535673"/>
            <a:ext cx="503932" cy="431155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lg"/>
          </a:ln>
          <a:effectLst>
            <a:glow rad="50800">
              <a:schemeClr val="tx1"/>
            </a:glow>
          </a:effectLst>
        </p:spPr>
        <p:txBody>
          <a:bodyPr wrap="none" anchor="ctr"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309" name="Rectangle 6"/>
          <p:cNvSpPr>
            <a:spLocks noChangeArrowheads="1"/>
          </p:cNvSpPr>
          <p:nvPr/>
        </p:nvSpPr>
        <p:spPr bwMode="auto">
          <a:xfrm>
            <a:off x="9555231" y="3417906"/>
            <a:ext cx="102624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>
              <a:defRPr/>
            </a:pPr>
            <a:r>
              <a:rPr kumimoji="1" lang="en-US" altLang="ja-JP" sz="1000" b="1" dirty="0">
                <a:solidFill>
                  <a:prstClr val="white"/>
                </a:solidFill>
                <a:latin typeface="Arial" pitchFamily="34" charset="0"/>
                <a:ea typeface="ＭＳ Ｐゴシック"/>
                <a:cs typeface="Arial" pitchFamily="34" charset="0"/>
              </a:rPr>
              <a:t> January 2016</a:t>
            </a:r>
          </a:p>
        </p:txBody>
      </p:sp>
      <p:sp>
        <p:nvSpPr>
          <p:cNvPr id="52" name="Line 41"/>
          <p:cNvSpPr>
            <a:spLocks noChangeShapeType="1"/>
          </p:cNvSpPr>
          <p:nvPr/>
        </p:nvSpPr>
        <p:spPr bwMode="auto">
          <a:xfrm flipH="1" flipV="1">
            <a:off x="1703150" y="3264198"/>
            <a:ext cx="8569325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3" name="Text Box 42"/>
          <p:cNvSpPr txBox="1">
            <a:spLocks noChangeArrowheads="1"/>
          </p:cNvSpPr>
          <p:nvPr/>
        </p:nvSpPr>
        <p:spPr bwMode="auto">
          <a:xfrm>
            <a:off x="5187340" y="2967924"/>
            <a:ext cx="8456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lnSpc>
                <a:spcPct val="80000"/>
              </a:lnSpc>
              <a:defRPr/>
            </a:pPr>
            <a:r>
              <a:rPr kumimoji="1" lang="en-US" altLang="ja-JP" sz="2000" b="1" dirty="0">
                <a:solidFill>
                  <a:prstClr val="white"/>
                </a:solidFill>
                <a:latin typeface="Arial" charset="0"/>
                <a:ea typeface="ＤＦＰ太丸ゴシック体" pitchFamily="8" charset="-128"/>
                <a:cs typeface="Arial" charset="0"/>
              </a:rPr>
              <a:t>1 km</a:t>
            </a:r>
          </a:p>
        </p:txBody>
      </p:sp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2548839" y="3335735"/>
            <a:ext cx="15044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2000">
              <a:defRPr/>
            </a:pPr>
            <a:r>
              <a:rPr kumimoji="1" lang="en-US" altLang="ja-JP" b="1" dirty="0">
                <a:solidFill>
                  <a:prstClr val="white"/>
                </a:solidFill>
                <a:latin typeface="Calibri"/>
                <a:ea typeface="ＭＳ Ｐゴシック"/>
                <a:cs typeface="Arial" pitchFamily="34" charset="0"/>
              </a:rPr>
              <a:t>area : 65 ha</a:t>
            </a:r>
            <a:endParaRPr kumimoji="1" lang="ja-JP" altLang="en-US" b="1" dirty="0">
              <a:solidFill>
                <a:prstClr val="white"/>
              </a:solidFill>
              <a:latin typeface="Calibri"/>
              <a:ea typeface="ＭＳ Ｐゴシック"/>
              <a:cs typeface="Arial" pitchFamily="34" charset="0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 flipV="1">
            <a:off x="6284845" y="2012901"/>
            <a:ext cx="675257" cy="539915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lg"/>
          </a:ln>
          <a:effectLst>
            <a:glow rad="50800">
              <a:schemeClr val="tx1"/>
            </a:glow>
          </a:effectLst>
        </p:spPr>
        <p:txBody>
          <a:bodyPr wrap="none" anchor="ctr"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5161372" y="1079620"/>
            <a:ext cx="2052228" cy="5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kumimoji="1" lang="en-US" altLang="ja-JP" sz="1400" b="1" dirty="0">
                <a:solidFill>
                  <a:srgbClr val="66FF66"/>
                </a:solidFill>
                <a:effectLst>
                  <a:glow rad="165100">
                    <a:prstClr val="black"/>
                  </a:glow>
                </a:effectLst>
                <a:latin typeface="Calibri"/>
                <a:ea typeface="ＭＳ ゴシック" pitchFamily="49" charset="-128"/>
              </a:rPr>
              <a:t>Materials and Life Science Experimental Facility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8543939" y="1058823"/>
            <a:ext cx="1656184" cy="5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kumimoji="1" lang="en-US" altLang="ja-JP" sz="1400" b="1" dirty="0">
                <a:solidFill>
                  <a:srgbClr val="66FF66"/>
                </a:solidFill>
                <a:effectLst>
                  <a:glow rad="165100">
                    <a:prstClr val="black"/>
                  </a:glow>
                </a:effectLst>
                <a:latin typeface="Calibri"/>
                <a:ea typeface="ＭＳ Ｐゴシック"/>
              </a:rPr>
              <a:t>Hadron Experimental Facility</a:t>
            </a:r>
          </a:p>
        </p:txBody>
      </p:sp>
      <p:sp>
        <p:nvSpPr>
          <p:cNvPr id="69" name="フリーフォーム 68"/>
          <p:cNvSpPr/>
          <p:nvPr/>
        </p:nvSpPr>
        <p:spPr>
          <a:xfrm>
            <a:off x="7672412" y="3264198"/>
            <a:ext cx="648072" cy="2383834"/>
          </a:xfrm>
          <a:custGeom>
            <a:avLst/>
            <a:gdLst>
              <a:gd name="connsiteX0" fmla="*/ 251208 w 492369"/>
              <a:gd name="connsiteY0" fmla="*/ 0 h 1929283"/>
              <a:gd name="connsiteX1" fmla="*/ 120580 w 492369"/>
              <a:gd name="connsiteY1" fmla="*/ 1668026 h 1929283"/>
              <a:gd name="connsiteX2" fmla="*/ 0 w 492369"/>
              <a:gd name="connsiteY2" fmla="*/ 1547446 h 1929283"/>
              <a:gd name="connsiteX3" fmla="*/ 241160 w 492369"/>
              <a:gd name="connsiteY3" fmla="*/ 1929283 h 1929283"/>
              <a:gd name="connsiteX4" fmla="*/ 492369 w 492369"/>
              <a:gd name="connsiteY4" fmla="*/ 1617784 h 1929283"/>
              <a:gd name="connsiteX5" fmla="*/ 371789 w 492369"/>
              <a:gd name="connsiteY5" fmla="*/ 1678074 h 1929283"/>
              <a:gd name="connsiteX6" fmla="*/ 251208 w 492369"/>
              <a:gd name="connsiteY6" fmla="*/ 0 h 1929283"/>
              <a:gd name="connsiteX0" fmla="*/ 251208 w 492369"/>
              <a:gd name="connsiteY0" fmla="*/ 0 h 1929283"/>
              <a:gd name="connsiteX1" fmla="*/ 120580 w 492369"/>
              <a:gd name="connsiteY1" fmla="*/ 1668026 h 1929283"/>
              <a:gd name="connsiteX2" fmla="*/ 0 w 492369"/>
              <a:gd name="connsiteY2" fmla="*/ 1596648 h 1929283"/>
              <a:gd name="connsiteX3" fmla="*/ 241160 w 492369"/>
              <a:gd name="connsiteY3" fmla="*/ 1929283 h 1929283"/>
              <a:gd name="connsiteX4" fmla="*/ 492369 w 492369"/>
              <a:gd name="connsiteY4" fmla="*/ 1617784 h 1929283"/>
              <a:gd name="connsiteX5" fmla="*/ 371789 w 492369"/>
              <a:gd name="connsiteY5" fmla="*/ 1678074 h 1929283"/>
              <a:gd name="connsiteX6" fmla="*/ 251208 w 492369"/>
              <a:gd name="connsiteY6" fmla="*/ 0 h 1929283"/>
              <a:gd name="connsiteX0" fmla="*/ 323216 w 564377"/>
              <a:gd name="connsiteY0" fmla="*/ 0 h 1929283"/>
              <a:gd name="connsiteX1" fmla="*/ 192588 w 564377"/>
              <a:gd name="connsiteY1" fmla="*/ 1668026 h 1929283"/>
              <a:gd name="connsiteX2" fmla="*/ 0 w 564377"/>
              <a:gd name="connsiteY2" fmla="*/ 1596648 h 1929283"/>
              <a:gd name="connsiteX3" fmla="*/ 313168 w 564377"/>
              <a:gd name="connsiteY3" fmla="*/ 1929283 h 1929283"/>
              <a:gd name="connsiteX4" fmla="*/ 564377 w 564377"/>
              <a:gd name="connsiteY4" fmla="*/ 1617784 h 1929283"/>
              <a:gd name="connsiteX5" fmla="*/ 443797 w 564377"/>
              <a:gd name="connsiteY5" fmla="*/ 1678074 h 1929283"/>
              <a:gd name="connsiteX6" fmla="*/ 323216 w 564377"/>
              <a:gd name="connsiteY6" fmla="*/ 0 h 1929283"/>
              <a:gd name="connsiteX0" fmla="*/ 323216 w 648072"/>
              <a:gd name="connsiteY0" fmla="*/ 0 h 1929283"/>
              <a:gd name="connsiteX1" fmla="*/ 192588 w 648072"/>
              <a:gd name="connsiteY1" fmla="*/ 1668026 h 1929283"/>
              <a:gd name="connsiteX2" fmla="*/ 0 w 648072"/>
              <a:gd name="connsiteY2" fmla="*/ 1596648 h 1929283"/>
              <a:gd name="connsiteX3" fmla="*/ 313168 w 648072"/>
              <a:gd name="connsiteY3" fmla="*/ 1929283 h 1929283"/>
              <a:gd name="connsiteX4" fmla="*/ 648072 w 648072"/>
              <a:gd name="connsiteY4" fmla="*/ 1596648 h 1929283"/>
              <a:gd name="connsiteX5" fmla="*/ 443797 w 648072"/>
              <a:gd name="connsiteY5" fmla="*/ 1678074 h 1929283"/>
              <a:gd name="connsiteX6" fmla="*/ 323216 w 648072"/>
              <a:gd name="connsiteY6" fmla="*/ 0 h 192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8072" h="1929283">
                <a:moveTo>
                  <a:pt x="323216" y="0"/>
                </a:moveTo>
                <a:lnTo>
                  <a:pt x="192588" y="1668026"/>
                </a:lnTo>
                <a:lnTo>
                  <a:pt x="0" y="1596648"/>
                </a:lnTo>
                <a:lnTo>
                  <a:pt x="313168" y="1929283"/>
                </a:lnTo>
                <a:lnTo>
                  <a:pt x="648072" y="1596648"/>
                </a:lnTo>
                <a:lnTo>
                  <a:pt x="443797" y="1678074"/>
                </a:lnTo>
                <a:lnTo>
                  <a:pt x="323216" y="0"/>
                </a:ln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solidFill>
              <a:schemeClr val="tx1">
                <a:lumMod val="75000"/>
                <a:lumOff val="2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65" name="角丸四角形吹き出し 64"/>
          <p:cNvSpPr/>
          <p:nvPr/>
        </p:nvSpPr>
        <p:spPr>
          <a:xfrm>
            <a:off x="2548840" y="5599620"/>
            <a:ext cx="1963597" cy="298613"/>
          </a:xfrm>
          <a:prstGeom prst="wedgeRoundRectCallout">
            <a:avLst>
              <a:gd name="adj1" fmla="val -12289"/>
              <a:gd name="adj2" fmla="val -286647"/>
              <a:gd name="adj3" fmla="val 16667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→ </a:t>
            </a:r>
            <a:r>
              <a:rPr kumimoji="1" lang="en-US" altLang="ja-JP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71% of light speed</a:t>
            </a:r>
          </a:p>
        </p:txBody>
      </p:sp>
      <p:sp>
        <p:nvSpPr>
          <p:cNvPr id="66" name="角丸四角形吹き出し 65"/>
          <p:cNvSpPr/>
          <p:nvPr/>
        </p:nvSpPr>
        <p:spPr>
          <a:xfrm>
            <a:off x="4831828" y="5475115"/>
            <a:ext cx="1336187" cy="504056"/>
          </a:xfrm>
          <a:prstGeom prst="wedgeRoundRectCallout">
            <a:avLst>
              <a:gd name="adj1" fmla="val -45269"/>
              <a:gd name="adj2" fmla="val -206228"/>
              <a:gd name="adj3" fmla="val 16667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defTabSz="1255713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→ </a:t>
            </a:r>
            <a:r>
              <a:rPr kumimoji="1" lang="en-US" altLang="ja-JP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97% of </a:t>
            </a:r>
            <a:br>
              <a:rPr kumimoji="1" lang="en-US" altLang="ja-JP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      light speed</a:t>
            </a:r>
          </a:p>
        </p:txBody>
      </p:sp>
      <p:sp>
        <p:nvSpPr>
          <p:cNvPr id="77" name="角丸四角形吹き出し 76"/>
          <p:cNvSpPr/>
          <p:nvPr/>
        </p:nvSpPr>
        <p:spPr>
          <a:xfrm>
            <a:off x="7140123" y="4881623"/>
            <a:ext cx="1620181" cy="504056"/>
          </a:xfrm>
          <a:prstGeom prst="wedgeRoundRectCallout">
            <a:avLst>
              <a:gd name="adj1" fmla="val -21799"/>
              <a:gd name="adj2" fmla="val 101937"/>
              <a:gd name="adj3" fmla="val 16667"/>
            </a:avLst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defTabSz="914400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 →　</a:t>
            </a:r>
            <a:r>
              <a:rPr kumimoji="1" lang="en-US" altLang="ja-JP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99.95</a:t>
            </a:r>
            <a:r>
              <a:rPr kumimoji="1" lang="ja-JP" altLang="en-US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％ </a:t>
            </a:r>
            <a:r>
              <a:rPr kumimoji="1" lang="en-US" altLang="ja-JP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of</a:t>
            </a:r>
            <a:br>
              <a:rPr kumimoji="1" lang="en-US" altLang="ja-JP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</a:br>
            <a:r>
              <a:rPr kumimoji="1" lang="en-US" altLang="ja-JP" sz="16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          light speed</a:t>
            </a: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6672075" y="1583210"/>
            <a:ext cx="216025" cy="393522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lg"/>
          </a:ln>
          <a:effectLst>
            <a:glow rad="50800">
              <a:schemeClr val="tx1"/>
            </a:glow>
          </a:effectLst>
        </p:spPr>
        <p:txBody>
          <a:bodyPr wrap="none" anchor="ctr"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9696400" y="1403554"/>
            <a:ext cx="216024" cy="357154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lg"/>
          </a:ln>
          <a:effectLst>
            <a:glow rad="50800">
              <a:schemeClr val="tx1"/>
            </a:glow>
          </a:effectLst>
        </p:spPr>
        <p:txBody>
          <a:bodyPr wrap="none" anchor="ctr"/>
          <a:lstStyle/>
          <a:p>
            <a:pPr defTabSz="914400">
              <a:defRPr/>
            </a:pPr>
            <a:endParaRPr kumimoji="1"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3" name="Rectangle 48"/>
          <p:cNvSpPr>
            <a:spLocks noChangeArrowheads="1"/>
          </p:cNvSpPr>
          <p:nvPr/>
        </p:nvSpPr>
        <p:spPr bwMode="auto">
          <a:xfrm>
            <a:off x="1524000" y="0"/>
            <a:ext cx="9144000" cy="692150"/>
          </a:xfrm>
          <a:prstGeom prst="rect">
            <a:avLst/>
          </a:prstGeom>
          <a:gradFill rotWithShape="0">
            <a:gsLst>
              <a:gs pos="0">
                <a:srgbClr val="D60093"/>
              </a:gs>
              <a:gs pos="100000">
                <a:srgbClr val="FF5B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717550" indent="1588" defTabSz="914400">
              <a:defRPr/>
            </a:pPr>
            <a:r>
              <a:rPr lang="en-US" altLang="ja-JP" sz="2800" b="1" kern="0" dirty="0">
                <a:solidFill>
                  <a:prstClr val="white"/>
                </a:solidFill>
                <a:latin typeface="Calibri"/>
                <a:ea typeface="ＭＳ Ｐゴシック"/>
              </a:rPr>
              <a:t>Japan Proton Accelerator Research Complex</a:t>
            </a:r>
          </a:p>
        </p:txBody>
      </p:sp>
      <p:sp>
        <p:nvSpPr>
          <p:cNvPr id="56" name="Oval 49"/>
          <p:cNvSpPr>
            <a:spLocks noChangeAspect="1" noChangeArrowheads="1"/>
          </p:cNvSpPr>
          <p:nvPr/>
        </p:nvSpPr>
        <p:spPr bwMode="auto">
          <a:xfrm>
            <a:off x="1524009" y="21"/>
            <a:ext cx="684213" cy="684213"/>
          </a:xfrm>
          <a:prstGeom prst="ellipse">
            <a:avLst/>
          </a:prstGeom>
          <a:gradFill rotWithShape="0">
            <a:gsLst>
              <a:gs pos="0">
                <a:srgbClr val="FFDDF4"/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ja-JP" altLang="en-US" kern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6960100" y="2408796"/>
            <a:ext cx="1872209" cy="4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66FF66"/>
                </a:solidFill>
                <a:effectLst>
                  <a:glow rad="165100">
                    <a:prstClr val="black"/>
                  </a:glow>
                </a:effectLst>
                <a:latin typeface="Calibri"/>
                <a:ea typeface="ＭＳ ゴシック" pitchFamily="49" charset="-128"/>
              </a:rPr>
              <a:t>Neutrino</a:t>
            </a:r>
            <a:r>
              <a:rPr kumimoji="1" lang="en-US" altLang="ja-JP" sz="1400" b="1" dirty="0">
                <a:solidFill>
                  <a:srgbClr val="66FF66"/>
                </a:solidFill>
                <a:effectLst>
                  <a:glow rad="165100">
                    <a:prstClr val="black"/>
                  </a:glow>
                </a:effectLst>
                <a:latin typeface="Calibri"/>
                <a:ea typeface="ＭＳ Ｐゴシック" pitchFamily="50" charset="-128"/>
              </a:rPr>
              <a:t> Experimental Facility</a:t>
            </a:r>
            <a:endParaRPr kumimoji="1" lang="ja-JP" altLang="en-US" sz="1400" b="1" dirty="0">
              <a:solidFill>
                <a:srgbClr val="33CC33"/>
              </a:solidFill>
              <a:effectLst>
                <a:glow rad="165100">
                  <a:prstClr val="black"/>
                </a:glow>
              </a:effectLst>
              <a:latin typeface="Calibri"/>
              <a:ea typeface="ＭＳ ゴシック" pitchFamily="49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8531791" y="6448252"/>
            <a:ext cx="2133600" cy="365125"/>
          </a:xfrm>
        </p:spPr>
        <p:txBody>
          <a:bodyPr/>
          <a:lstStyle/>
          <a:p>
            <a:pPr defTabSz="914400">
              <a:defRPr/>
            </a:pPr>
            <a:fld id="{F31FC94C-728F-45A0-9D78-3A11A514B8BD}" type="slidenum">
              <a:rPr kumimoji="1" lang="ja-JP" altLang="en-US" sz="140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pPr defTabSz="914400">
                <a:defRPr/>
              </a:pPr>
              <a:t>5</a:t>
            </a:fld>
            <a:endParaRPr kumimoji="1" lang="ja-JP" altLang="en-US" sz="1400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6012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54EB09-B584-0A59-603B-4423F77F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766218"/>
            <a:ext cx="11091664" cy="1325563"/>
          </a:xfrm>
        </p:spPr>
        <p:txBody>
          <a:bodyPr/>
          <a:lstStyle/>
          <a:p>
            <a:pPr algn="ctr"/>
            <a:r>
              <a:rPr lang="en-US" altLang="ja-JP" dirty="0"/>
              <a:t>International Collaboration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8508D8-1632-8845-025D-10C2B93B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849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65AB0-5E97-28A4-9F04-044EF9407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3624D4-CE92-0594-A2C9-3B34D3E1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85"/>
            <a:ext cx="10515600" cy="832235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/>
              <a:t>Attempts to international collaboration 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7EE1659-F935-1A1F-F7B8-AC4B4E9CA2A0}"/>
              </a:ext>
            </a:extLst>
          </p:cNvPr>
          <p:cNvGrpSpPr/>
          <p:nvPr/>
        </p:nvGrpSpPr>
        <p:grpSpPr>
          <a:xfrm>
            <a:off x="2964985" y="991729"/>
            <a:ext cx="6262030" cy="4248472"/>
            <a:chOff x="6319725" y="587872"/>
            <a:chExt cx="5248275" cy="3705225"/>
          </a:xfrm>
        </p:grpSpPr>
        <p:pic>
          <p:nvPicPr>
            <p:cNvPr id="7171" name="Picture 3">
              <a:extLst>
                <a:ext uri="{FF2B5EF4-FFF2-40B4-BE49-F238E27FC236}">
                  <a16:creationId xmlns:a16="http://schemas.microsoft.com/office/drawing/2014/main" id="{23E8E796-D995-DF89-26B4-B858B256C1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725" y="587872"/>
              <a:ext cx="5248275" cy="370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4071DBF-0FF9-A7CD-74AA-1CF62AFD9447}"/>
                </a:ext>
              </a:extLst>
            </p:cNvPr>
            <p:cNvSpPr txBox="1"/>
            <p:nvPr/>
          </p:nvSpPr>
          <p:spPr>
            <a:xfrm>
              <a:off x="9624000" y="2708999"/>
              <a:ext cx="1105882" cy="2617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35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J-PARC(MLF)</a:t>
              </a:r>
              <a:endParaRPr lang="ja-JP" altLang="en-US" sz="1350" b="1" dirty="0">
                <a:solidFill>
                  <a:srgbClr val="FF0000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7CEF946-235B-016B-5A83-C9B2B8D1ADB3}"/>
                </a:ext>
              </a:extLst>
            </p:cNvPr>
            <p:cNvSpPr txBox="1"/>
            <p:nvPr/>
          </p:nvSpPr>
          <p:spPr>
            <a:xfrm>
              <a:off x="9223044" y="1463184"/>
              <a:ext cx="866290" cy="2617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35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TRIUMF</a:t>
              </a:r>
              <a:endParaRPr lang="ja-JP" altLang="en-US" sz="1350" b="1" dirty="0">
                <a:solidFill>
                  <a:srgbClr val="0070C0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47E39EB-35B8-6B98-E72E-2132BD333ABC}"/>
                </a:ext>
              </a:extLst>
            </p:cNvPr>
            <p:cNvSpPr txBox="1"/>
            <p:nvPr/>
          </p:nvSpPr>
          <p:spPr>
            <a:xfrm>
              <a:off x="7257347" y="2447616"/>
              <a:ext cx="851576" cy="2617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35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PSI(</a:t>
              </a:r>
              <a:r>
                <a:rPr lang="en-US" altLang="ja-JP" sz="135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S</a:t>
              </a:r>
              <a:r>
                <a:rPr lang="en-US" altLang="ja-JP" sz="1350" b="1" dirty="0" err="1">
                  <a:solidFill>
                    <a:srgbClr val="0070C0"/>
                  </a:solidFill>
                  <a:latin typeface="Symbol" panose="05050102010706020507" pitchFamily="18" charset="2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m</a:t>
              </a:r>
              <a:r>
                <a:rPr lang="en-US" altLang="ja-JP" sz="135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S</a:t>
              </a:r>
              <a:r>
                <a:rPr lang="en-US" altLang="ja-JP" sz="135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)</a:t>
              </a:r>
              <a:endParaRPr lang="ja-JP" altLang="en-US" sz="1350" b="1" dirty="0">
                <a:solidFill>
                  <a:srgbClr val="0070C0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FFC3156-76F8-804D-D10E-B5989FF25D6C}"/>
                </a:ext>
              </a:extLst>
            </p:cNvPr>
            <p:cNvSpPr txBox="1"/>
            <p:nvPr/>
          </p:nvSpPr>
          <p:spPr>
            <a:xfrm>
              <a:off x="6627217" y="970876"/>
              <a:ext cx="929072" cy="2617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35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RAL(ISIS)</a:t>
              </a:r>
              <a:endParaRPr lang="ja-JP" altLang="en-US" sz="135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B03F89D1-BE53-5E5C-9805-B3EB89A67E6F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6627218" y="1232587"/>
              <a:ext cx="464535" cy="6818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5DFADC98-8CA4-AFBC-837C-27B333D5D267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9192000" y="2277000"/>
              <a:ext cx="984941" cy="4319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BE9E62CA-F3F9-E0D2-9338-1C8C8192D472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10089334" y="1594039"/>
              <a:ext cx="640549" cy="3835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DF51CED0-3463-6003-16E2-4D61DE5397ED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6783764" y="2040752"/>
              <a:ext cx="473583" cy="5377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091CA42-EEFD-A106-8030-ACFE4A2636F9}"/>
                </a:ext>
              </a:extLst>
            </p:cNvPr>
            <p:cNvSpPr txBox="1"/>
            <p:nvPr/>
          </p:nvSpPr>
          <p:spPr>
            <a:xfrm>
              <a:off x="8687999" y="2637000"/>
              <a:ext cx="678811" cy="2617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35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RCNP</a:t>
              </a:r>
              <a:endParaRPr lang="ja-JP" altLang="en-US" sz="1350" b="1" dirty="0">
                <a:solidFill>
                  <a:srgbClr val="0070C0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33F171DC-5A4C-079A-6EE4-043A4FE50ADB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9027405" y="2349000"/>
              <a:ext cx="92598" cy="288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AutoShape 4">
            <a:extLst>
              <a:ext uri="{FF2B5EF4-FFF2-40B4-BE49-F238E27FC236}">
                <a16:creationId xmlns:a16="http://schemas.microsoft.com/office/drawing/2014/main" id="{7D6341C2-0E52-9D21-F21E-FD194AB9CF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" name="AutoShape 6">
            <a:extLst>
              <a:ext uri="{FF2B5EF4-FFF2-40B4-BE49-F238E27FC236}">
                <a16:creationId xmlns:a16="http://schemas.microsoft.com/office/drawing/2014/main" id="{191FC8D8-EB74-2332-42D2-D855143F89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6A4F3888-A973-51D3-7AB7-27402401D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D63F-232E-DF46-A185-E326A53763B5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1" name="日付プレースホルダー 1">
            <a:extLst>
              <a:ext uri="{FF2B5EF4-FFF2-40B4-BE49-F238E27FC236}">
                <a16:creationId xmlns:a16="http://schemas.microsoft.com/office/drawing/2014/main" id="{561C0174-D954-710B-B180-138B71B81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32" y="6453334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MAC FY2023</a:t>
            </a:r>
          </a:p>
          <a:p>
            <a:r>
              <a:rPr kumimoji="1" lang="en-US" altLang="ja-JP" dirty="0"/>
              <a:t>2024/2/22</a:t>
            </a:r>
            <a:endParaRPr kumimoji="1" lang="ja-JP" altLang="en-US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45F7237-0160-87CE-1E49-813A5BE5A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707" r="5266" b="30875"/>
          <a:stretch/>
        </p:blipFill>
        <p:spPr bwMode="auto">
          <a:xfrm>
            <a:off x="2976487" y="4925091"/>
            <a:ext cx="3384796" cy="18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1D6BC22-3CA0-A757-37D8-AE05087D93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3" t="4861" r="-1" b="4536"/>
          <a:stretch/>
        </p:blipFill>
        <p:spPr>
          <a:xfrm>
            <a:off x="69303" y="2958410"/>
            <a:ext cx="2857269" cy="1904378"/>
          </a:xfrm>
          <a:prstGeom prst="rect">
            <a:avLst/>
          </a:prstGeom>
        </p:spPr>
      </p:pic>
      <p:pic>
        <p:nvPicPr>
          <p:cNvPr id="28" name="図 27" descr="ポーズをとる男性グループ&#10;&#10;自動的に生成された説明">
            <a:extLst>
              <a:ext uri="{FF2B5EF4-FFF2-40B4-BE49-F238E27FC236}">
                <a16:creationId xmlns:a16="http://schemas.microsoft.com/office/drawing/2014/main" id="{32CC04E2-0EFC-DA62-57FB-EDD33BA2D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910" y="4925091"/>
            <a:ext cx="2857269" cy="190437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CE85FD4-C446-76BB-0B22-45F5EF8A8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5001" y="2958410"/>
            <a:ext cx="2856567" cy="1904378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99ED0744-4E82-D77F-D194-586A98D168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" r="751" b="6893"/>
          <a:stretch/>
        </p:blipFill>
        <p:spPr>
          <a:xfrm>
            <a:off x="69303" y="4925091"/>
            <a:ext cx="2857269" cy="1904400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3FE6B133-1DE4-16CF-0F23-F9B392742B05}"/>
              </a:ext>
            </a:extLst>
          </p:cNvPr>
          <p:cNvSpPr/>
          <p:nvPr/>
        </p:nvSpPr>
        <p:spPr>
          <a:xfrm>
            <a:off x="6391271" y="4921521"/>
            <a:ext cx="2827177" cy="1893369"/>
          </a:xfrm>
          <a:prstGeom prst="rect">
            <a:avLst/>
          </a:prstGeom>
          <a:solidFill>
            <a:schemeClr val="bg1"/>
          </a:solidFill>
          <a:ln w="19050">
            <a:solidFill>
              <a:srgbClr val="B9CA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スーツを着た男性の顔&#10;&#10;自動的に生成された説明">
            <a:extLst>
              <a:ext uri="{FF2B5EF4-FFF2-40B4-BE49-F238E27FC236}">
                <a16:creationId xmlns:a16="http://schemas.microsoft.com/office/drawing/2014/main" id="{3FAC9E5B-C714-434F-2D0A-93BBBB25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"/>
          <a:stretch/>
        </p:blipFill>
        <p:spPr>
          <a:xfrm>
            <a:off x="6502776" y="5099874"/>
            <a:ext cx="1256995" cy="1536662"/>
          </a:xfrm>
          <a:prstGeom prst="rect">
            <a:avLst/>
          </a:prstGeom>
        </p:spPr>
      </p:pic>
      <p:pic>
        <p:nvPicPr>
          <p:cNvPr id="38" name="図 37" descr="人, 持つ, 男, 建物 が含まれている画像&#10;&#10;自動的に生成された説明">
            <a:extLst>
              <a:ext uri="{FF2B5EF4-FFF2-40B4-BE49-F238E27FC236}">
                <a16:creationId xmlns:a16="http://schemas.microsoft.com/office/drawing/2014/main" id="{75E6C997-883A-4D16-C1B6-B3E1F47C2C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98" t="6165" r="7034" b="8467"/>
          <a:stretch/>
        </p:blipFill>
        <p:spPr>
          <a:xfrm>
            <a:off x="7849948" y="5099874"/>
            <a:ext cx="1246504" cy="1536662"/>
          </a:xfrm>
          <a:prstGeom prst="rect">
            <a:avLst/>
          </a:prstGeom>
        </p:spPr>
      </p:pic>
      <p:pic>
        <p:nvPicPr>
          <p:cNvPr id="5" name="図 4" descr="建物の前に立つ男性たち&#10;&#10;自動的に生成された説明">
            <a:extLst>
              <a:ext uri="{FF2B5EF4-FFF2-40B4-BE49-F238E27FC236}">
                <a16:creationId xmlns:a16="http://schemas.microsoft.com/office/drawing/2014/main" id="{F8D6E1C6-2851-3CB6-B0B1-4C79E8E3B8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908" b="6496"/>
          <a:stretch/>
        </p:blipFill>
        <p:spPr>
          <a:xfrm>
            <a:off x="9280613" y="959939"/>
            <a:ext cx="2856566" cy="1940962"/>
          </a:xfrm>
          <a:prstGeom prst="rect">
            <a:avLst/>
          </a:prstGeom>
        </p:spPr>
      </p:pic>
      <p:pic>
        <p:nvPicPr>
          <p:cNvPr id="6" name="図 5" descr="病室にいる人たち&#10;&#10;低い精度で自動的に生成された説明">
            <a:extLst>
              <a:ext uri="{FF2B5EF4-FFF2-40B4-BE49-F238E27FC236}">
                <a16:creationId xmlns:a16="http://schemas.microsoft.com/office/drawing/2014/main" id="{02E370B4-BA80-9AAE-9B68-95C944CCEC1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470" b="3664"/>
          <a:stretch/>
        </p:blipFill>
        <p:spPr>
          <a:xfrm>
            <a:off x="69303" y="991729"/>
            <a:ext cx="2857269" cy="190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21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7A40002-1AD6-F884-945C-F6A9CB35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1949"/>
            <a:ext cx="11493500" cy="5396051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A2CBADF3-4AA9-04A3-FC8F-140C9C7AC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754063"/>
            <a:ext cx="1537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2024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3DABAF36-125B-B1D0-E9D1-2C36565E3AB3}"/>
              </a:ext>
            </a:extLst>
          </p:cNvPr>
          <p:cNvSpPr txBox="1">
            <a:spLocks/>
          </p:cNvSpPr>
          <p:nvPr/>
        </p:nvSpPr>
        <p:spPr>
          <a:xfrm>
            <a:off x="838200" y="76485"/>
            <a:ext cx="10515600" cy="8322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Attempts to international collaboration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0DA0A2-C6BA-FF5A-E4FE-60C290F11B28}"/>
              </a:ext>
            </a:extLst>
          </p:cNvPr>
          <p:cNvSpPr txBox="1"/>
          <p:nvPr/>
        </p:nvSpPr>
        <p:spPr>
          <a:xfrm>
            <a:off x="4347666" y="1093386"/>
            <a:ext cx="1582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2928CD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Cyprus</a:t>
            </a:r>
          </a:p>
          <a:p>
            <a:r>
              <a:rPr kumimoji="1" lang="en-US" altLang="ja-JP" sz="1200" b="1" dirty="0">
                <a:latin typeface="Gungsuh" panose="02030600000101010101" pitchFamily="18" charset="-127"/>
                <a:ea typeface="Gungsuh" panose="02030600000101010101" pitchFamily="18" charset="-127"/>
              </a:rPr>
              <a:t>Cyprus Institute</a:t>
            </a:r>
            <a:endParaRPr kumimoji="1" lang="ja-JP" altLang="en-US" sz="1200" b="1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19146BEF-F27E-8FD8-BF1A-7FAC374CD32B}"/>
              </a:ext>
            </a:extLst>
          </p:cNvPr>
          <p:cNvCxnSpPr>
            <a:cxnSpLocks/>
            <a:stCxn id="8" idx="2"/>
            <a:endCxn id="10" idx="2"/>
          </p:cNvCxnSpPr>
          <p:nvPr/>
        </p:nvCxnSpPr>
        <p:spPr>
          <a:xfrm flipH="1">
            <a:off x="3660695" y="1616606"/>
            <a:ext cx="1478213" cy="177215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534B8F13-B3FC-11A8-D77D-9056E6DC62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1BE72"/>
              </a:clrFrom>
              <a:clrTo>
                <a:srgbClr val="D1BE7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89" l="8929" r="89286">
                        <a14:foregroundMark x1="53571" y1="67778" x2="53571" y2="67778"/>
                        <a14:foregroundMark x1="53571" y1="63333" x2="53571" y2="63333"/>
                        <a14:foregroundMark x1="53571" y1="64444" x2="51786" y2="95556"/>
                        <a14:foregroundMark x1="87500" y1="30000" x2="85714" y2="40000"/>
                        <a14:foregroundMark x1="51786" y1="91111" x2="60714" y2="95556"/>
                        <a14:foregroundMark x1="42857" y1="82222" x2="42857" y2="98889"/>
                        <a14:foregroundMark x1="37500" y1="97778" x2="41071" y2="42222"/>
                        <a14:foregroundMark x1="55357" y1="78889" x2="55357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3177" y="3107458"/>
            <a:ext cx="175035" cy="2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6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0 Nabe\講演関連\お役立ち資料集\世界地図\05_Jpn.jpg">
            <a:extLst>
              <a:ext uri="{FF2B5EF4-FFF2-40B4-BE49-F238E27FC236}">
                <a16:creationId xmlns:a16="http://schemas.microsoft.com/office/drawing/2014/main" id="{D375F0AE-5291-4A0C-809C-6B14D52D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7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94" y="260649"/>
            <a:ext cx="5717973" cy="42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6AD9F-15B4-4D49-A954-E5B025F5E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04" b="74352" l="8177" r="9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1" t="33889" r="9765" b="25000"/>
          <a:stretch/>
        </p:blipFill>
        <p:spPr bwMode="auto">
          <a:xfrm>
            <a:off x="4387230" y="4885026"/>
            <a:ext cx="5844572" cy="164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E8D239-F33B-47B1-9140-8F6532AFA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185" b="86667" l="34375" r="61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4" t="25734" r="37101" b="13734"/>
          <a:stretch/>
        </p:blipFill>
        <p:spPr bwMode="auto">
          <a:xfrm>
            <a:off x="2157373" y="4197180"/>
            <a:ext cx="1925072" cy="220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9B4085D-1526-4C62-8AE6-7B16883E3698}"/>
              </a:ext>
            </a:extLst>
          </p:cNvPr>
          <p:cNvGrpSpPr/>
          <p:nvPr/>
        </p:nvGrpSpPr>
        <p:grpSpPr>
          <a:xfrm>
            <a:off x="7302466" y="2519199"/>
            <a:ext cx="538563" cy="552488"/>
            <a:chOff x="3613064" y="5013176"/>
            <a:chExt cx="919538" cy="923545"/>
          </a:xfrm>
        </p:grpSpPr>
        <p:sp>
          <p:nvSpPr>
            <p:cNvPr id="9" name="星 4 11">
              <a:extLst>
                <a:ext uri="{FF2B5EF4-FFF2-40B4-BE49-F238E27FC236}">
                  <a16:creationId xmlns:a16="http://schemas.microsoft.com/office/drawing/2014/main" id="{09A9B7A6-E6AE-4F24-9B5A-C05A6CDE0C36}"/>
                </a:ext>
              </a:extLst>
            </p:cNvPr>
            <p:cNvSpPr/>
            <p:nvPr/>
          </p:nvSpPr>
          <p:spPr>
            <a:xfrm rot="2819488">
              <a:off x="3613064" y="5013176"/>
              <a:ext cx="914400" cy="914400"/>
            </a:xfrm>
            <a:prstGeom prst="star4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星 4 12">
              <a:extLst>
                <a:ext uri="{FF2B5EF4-FFF2-40B4-BE49-F238E27FC236}">
                  <a16:creationId xmlns:a16="http://schemas.microsoft.com/office/drawing/2014/main" id="{180F2FB4-AA31-46E9-AAA6-7182D8D8B158}"/>
                </a:ext>
              </a:extLst>
            </p:cNvPr>
            <p:cNvSpPr/>
            <p:nvPr/>
          </p:nvSpPr>
          <p:spPr>
            <a:xfrm rot="21419009">
              <a:off x="3618202" y="5022321"/>
              <a:ext cx="914400" cy="914400"/>
            </a:xfrm>
            <a:prstGeom prst="star4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1" name="Picture 2" descr="C:\Users\Nabedon\Desktop\変更フォルダ\講演\Risdi Conf in Lombok 11 月\渡邊\トーク関連\北大エンブレム.png">
            <a:extLst>
              <a:ext uri="{FF2B5EF4-FFF2-40B4-BE49-F238E27FC236}">
                <a16:creationId xmlns:a16="http://schemas.microsoft.com/office/drawing/2014/main" id="{B52C353A-6E3A-445C-9681-6A8F0ECE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28" y="260649"/>
            <a:ext cx="735662" cy="72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bedon\Desktop\変更フォルダ\2014 年 4 月\原稿\渡邊\マレーシア国旗.png">
            <a:extLst>
              <a:ext uri="{FF2B5EF4-FFF2-40B4-BE49-F238E27FC236}">
                <a16:creationId xmlns:a16="http://schemas.microsoft.com/office/drawing/2014/main" id="{CC1A118F-70BA-4B5D-834E-771D7456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0" y="5348044"/>
            <a:ext cx="996152" cy="66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bedon\Desktop\変更フォルダ\2014 年 4 月\原稿\渡邊\インドネシア国旗.jpg">
            <a:extLst>
              <a:ext uri="{FF2B5EF4-FFF2-40B4-BE49-F238E27FC236}">
                <a16:creationId xmlns:a16="http://schemas.microsoft.com/office/drawing/2014/main" id="{07DE7A2B-B1D9-46B2-83FB-5D3BD83EA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043" y="4972339"/>
            <a:ext cx="906049" cy="60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星 5 8">
            <a:extLst>
              <a:ext uri="{FF2B5EF4-FFF2-40B4-BE49-F238E27FC236}">
                <a16:creationId xmlns:a16="http://schemas.microsoft.com/office/drawing/2014/main" id="{F2297DDF-FDD0-4A0E-BFE3-6E6F07F0E5AA}"/>
              </a:ext>
            </a:extLst>
          </p:cNvPr>
          <p:cNvSpPr/>
          <p:nvPr/>
        </p:nvSpPr>
        <p:spPr>
          <a:xfrm>
            <a:off x="7620486" y="716951"/>
            <a:ext cx="427656" cy="415888"/>
          </a:xfrm>
          <a:prstGeom prst="star5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25">
            <a:extLst>
              <a:ext uri="{FF2B5EF4-FFF2-40B4-BE49-F238E27FC236}">
                <a16:creationId xmlns:a16="http://schemas.microsoft.com/office/drawing/2014/main" id="{DA4F9398-8C9E-4532-9F74-BBF78788318F}"/>
              </a:ext>
            </a:extLst>
          </p:cNvPr>
          <p:cNvSpPr/>
          <p:nvPr/>
        </p:nvSpPr>
        <p:spPr>
          <a:xfrm>
            <a:off x="5623199" y="5297914"/>
            <a:ext cx="300634" cy="24775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26">
            <a:extLst>
              <a:ext uri="{FF2B5EF4-FFF2-40B4-BE49-F238E27FC236}">
                <a16:creationId xmlns:a16="http://schemas.microsoft.com/office/drawing/2014/main" id="{3CECF2E1-9C4C-4730-8C01-D5AB16A85C7F}"/>
              </a:ext>
            </a:extLst>
          </p:cNvPr>
          <p:cNvSpPr/>
          <p:nvPr/>
        </p:nvSpPr>
        <p:spPr>
          <a:xfrm>
            <a:off x="7062716" y="5825050"/>
            <a:ext cx="300634" cy="24775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27">
            <a:extLst>
              <a:ext uri="{FF2B5EF4-FFF2-40B4-BE49-F238E27FC236}">
                <a16:creationId xmlns:a16="http://schemas.microsoft.com/office/drawing/2014/main" id="{F36BA712-7B9C-4E28-AEAE-7E3214B6C817}"/>
              </a:ext>
            </a:extLst>
          </p:cNvPr>
          <p:cNvSpPr/>
          <p:nvPr/>
        </p:nvSpPr>
        <p:spPr>
          <a:xfrm>
            <a:off x="5086840" y="4910354"/>
            <a:ext cx="300634" cy="24775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28">
            <a:extLst>
              <a:ext uri="{FF2B5EF4-FFF2-40B4-BE49-F238E27FC236}">
                <a16:creationId xmlns:a16="http://schemas.microsoft.com/office/drawing/2014/main" id="{D989DCE0-DCB4-4C1D-9D12-352C34151874}"/>
              </a:ext>
            </a:extLst>
          </p:cNvPr>
          <p:cNvSpPr/>
          <p:nvPr/>
        </p:nvSpPr>
        <p:spPr>
          <a:xfrm>
            <a:off x="8491686" y="5557508"/>
            <a:ext cx="300634" cy="24775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29">
            <a:extLst>
              <a:ext uri="{FF2B5EF4-FFF2-40B4-BE49-F238E27FC236}">
                <a16:creationId xmlns:a16="http://schemas.microsoft.com/office/drawing/2014/main" id="{47DF0641-C31F-4000-B582-3E8030222D73}"/>
              </a:ext>
            </a:extLst>
          </p:cNvPr>
          <p:cNvSpPr/>
          <p:nvPr/>
        </p:nvSpPr>
        <p:spPr>
          <a:xfrm>
            <a:off x="2209477" y="4802754"/>
            <a:ext cx="300634" cy="24775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Picture 4" descr="C:\Users\Nabedon\Desktop\変更フォルダ\2014 年 4 月\原稿\渡邊\日本の国旗.png">
            <a:extLst>
              <a:ext uri="{FF2B5EF4-FFF2-40B4-BE49-F238E27FC236}">
                <a16:creationId xmlns:a16="http://schemas.microsoft.com/office/drawing/2014/main" id="{E0406795-0D88-42CF-B239-99EFFD614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675" y="418384"/>
            <a:ext cx="1129717" cy="75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0 Nabe\講演関連\お役立ち資料集\理研ロゴ\symbol1_300.gif">
            <a:extLst>
              <a:ext uri="{FF2B5EF4-FFF2-40B4-BE49-F238E27FC236}">
                <a16:creationId xmlns:a16="http://schemas.microsoft.com/office/drawing/2014/main" id="{9F6EE8B2-91E9-42C1-BB48-229CEE50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4" y="2788674"/>
            <a:ext cx="657372" cy="1116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円弧 27">
            <a:extLst>
              <a:ext uri="{FF2B5EF4-FFF2-40B4-BE49-F238E27FC236}">
                <a16:creationId xmlns:a16="http://schemas.microsoft.com/office/drawing/2014/main" id="{C6B1B922-1755-4616-A7C7-EEF0F2866049}"/>
              </a:ext>
            </a:extLst>
          </p:cNvPr>
          <p:cNvSpPr/>
          <p:nvPr/>
        </p:nvSpPr>
        <p:spPr>
          <a:xfrm rot="17566281">
            <a:off x="5186014" y="117172"/>
            <a:ext cx="8660501" cy="15299251"/>
          </a:xfrm>
          <a:prstGeom prst="arc">
            <a:avLst>
              <a:gd name="adj1" fmla="val 16200000"/>
              <a:gd name="adj2" fmla="val 18765636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弧 28">
            <a:extLst>
              <a:ext uri="{FF2B5EF4-FFF2-40B4-BE49-F238E27FC236}">
                <a16:creationId xmlns:a16="http://schemas.microsoft.com/office/drawing/2014/main" id="{C5B1ECD4-250E-4E0E-914B-8909B9BABEF1}"/>
              </a:ext>
            </a:extLst>
          </p:cNvPr>
          <p:cNvSpPr/>
          <p:nvPr/>
        </p:nvSpPr>
        <p:spPr>
          <a:xfrm rot="17566281">
            <a:off x="5220108" y="2612524"/>
            <a:ext cx="7025117" cy="7305450"/>
          </a:xfrm>
          <a:prstGeom prst="arc">
            <a:avLst>
              <a:gd name="adj1" fmla="val 16200000"/>
              <a:gd name="adj2" fmla="val 18765636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弧 29">
            <a:extLst>
              <a:ext uri="{FF2B5EF4-FFF2-40B4-BE49-F238E27FC236}">
                <a16:creationId xmlns:a16="http://schemas.microsoft.com/office/drawing/2014/main" id="{9548E6ED-A486-4D60-BCB3-352DB370FAA8}"/>
              </a:ext>
            </a:extLst>
          </p:cNvPr>
          <p:cNvSpPr/>
          <p:nvPr/>
        </p:nvSpPr>
        <p:spPr>
          <a:xfrm rot="16926154">
            <a:off x="5902743" y="2344700"/>
            <a:ext cx="7025117" cy="7305450"/>
          </a:xfrm>
          <a:prstGeom prst="arc">
            <a:avLst>
              <a:gd name="adj1" fmla="val 16200000"/>
              <a:gd name="adj2" fmla="val 18765636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弧 30">
            <a:extLst>
              <a:ext uri="{FF2B5EF4-FFF2-40B4-BE49-F238E27FC236}">
                <a16:creationId xmlns:a16="http://schemas.microsoft.com/office/drawing/2014/main" id="{B58A00C3-3AED-4CB3-AC5C-B163ABF718AF}"/>
              </a:ext>
            </a:extLst>
          </p:cNvPr>
          <p:cNvSpPr/>
          <p:nvPr/>
        </p:nvSpPr>
        <p:spPr>
          <a:xfrm rot="15021053">
            <a:off x="7007498" y="1752004"/>
            <a:ext cx="6078397" cy="6093663"/>
          </a:xfrm>
          <a:prstGeom prst="arc">
            <a:avLst>
              <a:gd name="adj1" fmla="val 16200000"/>
              <a:gd name="adj2" fmla="val 19385753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72E98B59-E2F8-4FF2-940A-B8B47BEA8328}"/>
              </a:ext>
            </a:extLst>
          </p:cNvPr>
          <p:cNvSpPr/>
          <p:nvPr/>
        </p:nvSpPr>
        <p:spPr>
          <a:xfrm rot="13039226">
            <a:off x="7735801" y="402189"/>
            <a:ext cx="5102845" cy="5739970"/>
          </a:xfrm>
          <a:prstGeom prst="arc">
            <a:avLst>
              <a:gd name="adj1" fmla="val 16200000"/>
              <a:gd name="adj2" fmla="val 196048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DD71925-9CA7-4BC7-925D-72075275589A}"/>
              </a:ext>
            </a:extLst>
          </p:cNvPr>
          <p:cNvSpPr txBox="1"/>
          <p:nvPr/>
        </p:nvSpPr>
        <p:spPr>
          <a:xfrm>
            <a:off x="4207769" y="301380"/>
            <a:ext cx="3562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RIKEN-Hokkaido U.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7" descr="C:\0 Nabe\ラザフォード関連\アジア協力関係\インドネシア\MOU 関連\2011年4月 MOU Renewal\2011年4月 MOU Renewal and Symposium (Bali)\会議詳細\ホームページ\its logo full.JPG">
            <a:extLst>
              <a:ext uri="{FF2B5EF4-FFF2-40B4-BE49-F238E27FC236}">
                <a16:creationId xmlns:a16="http://schemas.microsoft.com/office/drawing/2014/main" id="{23D6F55C-AC4A-4D2E-AE5A-2E1D7EEC8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958" y="5825050"/>
            <a:ext cx="939929" cy="53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:\0 Nabe\ラザフォード関連\アジア協力関係\インドネシア\MOU 関連\2011年4月 MOU Renewal\2011年4月 MOU Renewal and Symposium (Bali)\会議詳細\ホームページ\logo-itb.jpg">
            <a:extLst>
              <a:ext uri="{FF2B5EF4-FFF2-40B4-BE49-F238E27FC236}">
                <a16:creationId xmlns:a16="http://schemas.microsoft.com/office/drawing/2014/main" id="{B40508AC-5418-4329-8579-77CD75A75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656" y="5587878"/>
            <a:ext cx="662806" cy="638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C:\0 Nabe\ラザフォード関連\アジア協力関係\インドネシア\MOU 関連\2011年4月 MOU Renewal\2011年4月 MOU Renewal and Symposium (Bali)\会議詳細\ホームページ\logo-unpad.jpg">
            <a:extLst>
              <a:ext uri="{FF2B5EF4-FFF2-40B4-BE49-F238E27FC236}">
                <a16:creationId xmlns:a16="http://schemas.microsoft.com/office/drawing/2014/main" id="{1C4DAA73-FC45-4CA9-9E1F-B24032C87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77" y="5557509"/>
            <a:ext cx="665045" cy="63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「インドネシア大学　ロゴ」の画像検索結果">
            <a:hlinkClick r:id="rId16"/>
            <a:extLst>
              <a:ext uri="{FF2B5EF4-FFF2-40B4-BE49-F238E27FC236}">
                <a16:creationId xmlns:a16="http://schemas.microsoft.com/office/drawing/2014/main" id="{F6A3AFAE-26B7-4EB2-A007-11C37745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23" y="4686682"/>
            <a:ext cx="650747" cy="65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utoShape 4" descr="「ガジャマダ大学　」の画像検索結果">
            <a:extLst>
              <a:ext uri="{FF2B5EF4-FFF2-40B4-BE49-F238E27FC236}">
                <a16:creationId xmlns:a16="http://schemas.microsoft.com/office/drawing/2014/main" id="{6F1E97C0-48F2-4029-A9AA-55215606B1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53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" name="AutoShape 6" descr="「ガジャマダ大学　」の画像検索結果">
            <a:extLst>
              <a:ext uri="{FF2B5EF4-FFF2-40B4-BE49-F238E27FC236}">
                <a16:creationId xmlns:a16="http://schemas.microsoft.com/office/drawing/2014/main" id="{F26314E1-5624-476E-AA05-38334BB82D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775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8" name="AutoShape 8" descr="「ガジャマダ大学　」の画像検索結果">
            <a:extLst>
              <a:ext uri="{FF2B5EF4-FFF2-40B4-BE49-F238E27FC236}">
                <a16:creationId xmlns:a16="http://schemas.microsoft.com/office/drawing/2014/main" id="{2458497B-1C5C-41AC-8EF7-43D81701C1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0150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9" name="Picture 3" descr="C:\Users\Nabedon\Desktop\変更フォルダ\3 予算\平 28 年度応募（学振）\拠点形成（Core-Core）\平 28 年度拠点形成（A）申請書\ガジャマダ校章.png">
            <a:extLst>
              <a:ext uri="{FF2B5EF4-FFF2-40B4-BE49-F238E27FC236}">
                <a16:creationId xmlns:a16="http://schemas.microsoft.com/office/drawing/2014/main" id="{999C6C9F-8F1F-4AFF-B64F-0E76D9A53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r="9909"/>
          <a:stretch/>
        </p:blipFill>
        <p:spPr bwMode="auto">
          <a:xfrm>
            <a:off x="7387165" y="5735644"/>
            <a:ext cx="662806" cy="67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7">
            <a:extLst>
              <a:ext uri="{FF2B5EF4-FFF2-40B4-BE49-F238E27FC236}">
                <a16:creationId xmlns:a16="http://schemas.microsoft.com/office/drawing/2014/main" id="{23E7E5D7-56E7-47F4-8A29-B50815513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5213" r="58404" b="25906"/>
          <a:stretch/>
        </p:blipFill>
        <p:spPr bwMode="auto">
          <a:xfrm>
            <a:off x="1443238" y="4141159"/>
            <a:ext cx="718777" cy="76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CC2A004-5BA7-592E-5F38-FE2388D80AA1}"/>
              </a:ext>
            </a:extLst>
          </p:cNvPr>
          <p:cNvSpPr txBox="1"/>
          <p:nvPr/>
        </p:nvSpPr>
        <p:spPr>
          <a:xfrm>
            <a:off x="406388" y="100537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IPA</a:t>
            </a:r>
            <a:endParaRPr kumimoji="1" lang="ja-JP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BB3AE80B-2C4B-1A91-FC88-016105CEBD52}"/>
              </a:ext>
            </a:extLst>
          </p:cNvPr>
          <p:cNvSpPr txBox="1"/>
          <p:nvPr/>
        </p:nvSpPr>
        <p:spPr>
          <a:xfrm>
            <a:off x="157621" y="849928"/>
            <a:ext cx="62638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kumimoji="1" lang="en-US" altLang="ja-JP" sz="2000" dirty="0">
                <a:latin typeface="Bookman Old Style" panose="02050604050505020204" pitchFamily="18" charset="0"/>
              </a:rPr>
              <a:t>Students belongs to their own universities and live near/in RIKEN to wor</a:t>
            </a:r>
            <a:r>
              <a:rPr lang="en-US" altLang="ja-JP" sz="2000" dirty="0">
                <a:latin typeface="Bookman Old Style" panose="02050604050505020204" pitchFamily="18" charset="0"/>
              </a:rPr>
              <a:t>k with RIKEN researchers.</a:t>
            </a:r>
            <a:r>
              <a:rPr kumimoji="1" lang="en-US" altLang="ja-JP" sz="2000" dirty="0">
                <a:latin typeface="Bookman Old Style" panose="02050604050505020204" pitchFamily="18" charset="0"/>
              </a:rPr>
              <a:t>  </a:t>
            </a:r>
          </a:p>
          <a:p>
            <a:pPr marL="457200" indent="-457200">
              <a:buAutoNum type="arabicParenR"/>
            </a:pPr>
            <a:r>
              <a:rPr kumimoji="1" lang="en-US" altLang="ja-JP" sz="2000" dirty="0">
                <a:latin typeface="Bookman Old Style" panose="02050604050505020204" pitchFamily="18" charset="0"/>
              </a:rPr>
              <a:t>The degree is awarded from thei</a:t>
            </a:r>
            <a:r>
              <a:rPr lang="en-US" altLang="ja-JP" sz="2000" dirty="0">
                <a:latin typeface="Bookman Old Style" panose="02050604050505020204" pitchFamily="18" charset="0"/>
              </a:rPr>
              <a:t>r universities. </a:t>
            </a:r>
          </a:p>
          <a:p>
            <a:pPr marL="457200" indent="-457200">
              <a:buAutoNum type="arabicParenR"/>
            </a:pPr>
            <a:r>
              <a:rPr kumimoji="1" lang="en-US" altLang="ja-JP" sz="2000" dirty="0">
                <a:latin typeface="Bookman Old Style" panose="02050604050505020204" pitchFamily="18" charset="0"/>
              </a:rPr>
              <a:t>The schol</a:t>
            </a:r>
            <a:r>
              <a:rPr lang="en-US" altLang="ja-JP" sz="2000" dirty="0">
                <a:latin typeface="Bookman Old Style" panose="02050604050505020204" pitchFamily="18" charset="0"/>
              </a:rPr>
              <a:t>arship is available from RIKEN. </a:t>
            </a:r>
          </a:p>
          <a:p>
            <a:pPr marL="457200" indent="-457200">
              <a:buAutoNum type="arabicParenR"/>
            </a:pPr>
            <a:r>
              <a:rPr lang="en-US" altLang="ja-JP" sz="2000" dirty="0">
                <a:latin typeface="Bookman Old Style" panose="02050604050505020204" pitchFamily="18" charset="0"/>
              </a:rPr>
              <a:t>Free accommodations are provided.</a:t>
            </a:r>
          </a:p>
          <a:p>
            <a:pPr marL="457200" indent="-457200">
              <a:buAutoNum type="arabicParenR"/>
            </a:pPr>
            <a:r>
              <a:rPr kumimoji="1" lang="en-US" altLang="ja-JP" sz="2000" dirty="0">
                <a:latin typeface="Bookman Old Style" panose="02050604050505020204" pitchFamily="18" charset="0"/>
              </a:rPr>
              <a:t>Competitions are applicable. </a:t>
            </a:r>
            <a:endParaRPr kumimoji="1" lang="ja-JP" altLang="en-US" sz="2000" dirty="0">
              <a:latin typeface="Bookman Old Style" panose="020506040505050202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3827AD-2162-2343-0E49-BC9D7B1A8528}"/>
              </a:ext>
            </a:extLst>
          </p:cNvPr>
          <p:cNvSpPr txBox="1"/>
          <p:nvPr/>
        </p:nvSpPr>
        <p:spPr>
          <a:xfrm>
            <a:off x="8492992" y="2116273"/>
            <a:ext cx="367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Long Term</a:t>
            </a:r>
            <a:r>
              <a:rPr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  <a:r>
              <a: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3</a:t>
            </a:r>
            <a:r>
              <a:rPr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years</a:t>
            </a:r>
          </a:p>
          <a:p>
            <a:pPr marL="457200" indent="-457200">
              <a:buAutoNum type="arabicParenR"/>
            </a:pPr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Short Term </a:t>
            </a:r>
            <a:r>
              <a: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3-6 month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2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8063</TotalTime>
  <Words>2275</Words>
  <Application>Microsoft Office PowerPoint</Application>
  <PresentationFormat>ワイド画面</PresentationFormat>
  <Paragraphs>478</Paragraphs>
  <Slides>27</Slides>
  <Notes>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48" baseType="lpstr">
      <vt:lpstr>Calibi</vt:lpstr>
      <vt:lpstr>ＤＦＰ太丸ゴシック体</vt:lpstr>
      <vt:lpstr>Gungsuh</vt:lpstr>
      <vt:lpstr>Helvetica Neue</vt:lpstr>
      <vt:lpstr>Meiryo UI</vt:lpstr>
      <vt:lpstr>ＭＳ Ｐゴシック</vt:lpstr>
      <vt:lpstr>ＭＳ Ｐゴシック</vt:lpstr>
      <vt:lpstr>MS Gothic</vt:lpstr>
      <vt:lpstr>Noto Sans JP</vt:lpstr>
      <vt:lpstr>Meiryo</vt:lpstr>
      <vt:lpstr>游ゴシック</vt:lpstr>
      <vt:lpstr>Angsana New</vt:lpstr>
      <vt:lpstr>Arial</vt:lpstr>
      <vt:lpstr>Bookman Old Style</vt:lpstr>
      <vt:lpstr>Calibri</vt:lpstr>
      <vt:lpstr>Calibri Light</vt:lpstr>
      <vt:lpstr>Helvetica</vt:lpstr>
      <vt:lpstr>Symbol</vt:lpstr>
      <vt:lpstr>Times New Roman</vt:lpstr>
      <vt:lpstr>Office テーマ</vt:lpstr>
      <vt:lpstr>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International Collaboration</vt:lpstr>
      <vt:lpstr>Attempts to international collaboration </vt:lpstr>
      <vt:lpstr>PowerPoint プレゼンテーション</vt:lpstr>
      <vt:lpstr>PowerPoint プレゼンテーション</vt:lpstr>
      <vt:lpstr>PowerPoint プレゼンテーション</vt:lpstr>
      <vt:lpstr>Domestic Collaboration</vt:lpstr>
      <vt:lpstr>Attempts to domestic collaboration </vt:lpstr>
      <vt:lpstr>Society of Muon and Meson Science of Japan</vt:lpstr>
      <vt:lpstr>Press released science highlight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Integration Research of Humanities and Sciences</vt:lpstr>
      <vt:lpstr>PowerPoint プレゼンテーション</vt:lpstr>
      <vt:lpstr>PowerPoint プレゼンテーション</vt:lpstr>
      <vt:lpstr>K Program</vt:lpstr>
      <vt:lpstr>Key and Advanced Technology R&amp;D through Cross Community Collaboration Program</vt:lpstr>
      <vt:lpstr>K Program R&amp;D Organization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門野良典</dc:creator>
  <cp:lastModifiedBy>koichiro shimomura</cp:lastModifiedBy>
  <cp:revision>129</cp:revision>
  <dcterms:created xsi:type="dcterms:W3CDTF">2022-01-20T07:47:40Z</dcterms:created>
  <dcterms:modified xsi:type="dcterms:W3CDTF">2025-01-10T02:33:02Z</dcterms:modified>
</cp:coreProperties>
</file>