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0" r:id="rId2"/>
    <p:sldId id="305" r:id="rId3"/>
    <p:sldId id="316" r:id="rId4"/>
    <p:sldId id="315" r:id="rId5"/>
    <p:sldId id="319" r:id="rId6"/>
    <p:sldId id="320" r:id="rId7"/>
    <p:sldId id="273" r:id="rId8"/>
    <p:sldId id="306" r:id="rId9"/>
    <p:sldId id="307" r:id="rId10"/>
    <p:sldId id="321" r:id="rId11"/>
    <p:sldId id="322" r:id="rId12"/>
    <p:sldId id="317" r:id="rId13"/>
    <p:sldId id="323" r:id="rId14"/>
    <p:sldId id="25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182"/>
    <a:srgbClr val="7E1C2A"/>
    <a:srgbClr val="431D1D"/>
    <a:srgbClr val="4A1B12"/>
    <a:srgbClr val="652619"/>
    <a:srgbClr val="671722"/>
    <a:srgbClr val="52121B"/>
    <a:srgbClr val="CC3300"/>
    <a:srgbClr val="66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77653" autoAdjust="0"/>
  </p:normalViewPr>
  <p:slideViewPr>
    <p:cSldViewPr>
      <p:cViewPr varScale="1">
        <p:scale>
          <a:sx n="68" d="100"/>
          <a:sy n="68" d="100"/>
        </p:scale>
        <p:origin x="957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030F1-4047-4F8F-9558-10E326450D6E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887BC-ABBC-446B-9C36-0CF0F099C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46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87BC-ABBC-446B-9C36-0CF0F099C9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37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C5EF8-4FE5-C31B-3674-789002A9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76DD80-0DC4-C76A-66AA-8235DD959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3F301F-9F9A-7B65-8989-6A1F0C8A3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EE8A27-7DA3-97A5-F97A-A4E84CDAE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911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0768B-67BF-C46D-FA8D-DC07BC96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A02027-A8BD-8B4C-F4C9-127F1A761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298F4A-5832-B023-1FA9-166D1131E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1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Redfield </a:t>
            </a:r>
            <a:r>
              <a:rPr lang="en-US" altLang="zh-CN" sz="11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formula: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CMR10"/>
              </a:rPr>
              <a:t>weakly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 correlated spin dynamic system</a:t>
            </a:r>
          </a:p>
          <a:p>
            <a:pPr algn="just"/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D0B16F-CCCF-3179-7637-F3805B5A3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69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DF0DB-F02F-F007-E4E0-98C7E42C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02FC97-BF3F-B7D8-4FCE-4831B21A0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16459-B9A2-7782-6DD5-537196B53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D9002B-E74E-D280-87C5-00A8B465E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87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9AB6-F3C9-260A-9886-E9783253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DB9C43-A7CC-157A-37DA-0311CD5EF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A553D3-0758-EA03-B563-F65B43C9C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8661DA-882B-FA1C-D0C8-B14B9E7F8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24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29B5-7B3D-9E76-98A9-D237B905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36591A-54BE-6BE9-4924-0D7F45B6C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03D04F6-822D-F028-0B1D-07328F492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7C633E-CE14-A98F-F2E1-0CFC077CB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84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29B5-7B3D-9E76-98A9-D237B905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36591A-54BE-6BE9-4924-0D7F45B6C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03D04F6-822D-F028-0B1D-07328F492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7C633E-CE14-A98F-F2E1-0CFC077CB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7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29B5-7B3D-9E76-98A9-D237B905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36591A-54BE-6BE9-4924-0D7F45B6C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03D04F6-822D-F028-0B1D-07328F492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1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strong correlation effects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7C633E-CE14-A98F-F2E1-0CFC077CB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27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BDDA2-5F61-5E0C-0C93-652CFD781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222EFD-44AB-6DBF-9F16-EAC139DA8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BB2F2C-2363-8D2E-C6AA-860F7E489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2F6B63-DE25-A66C-5881-89FF87CFC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0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A85F-96D3-D4A9-C622-CC38A910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6784E91-6754-40D1-76F1-116EB073E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15D350-A139-D2A6-3C16-1016721C5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D2695F-38E9-80A2-3EA0-222A7C14F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4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06AFA-965A-10E0-67C3-A30D570E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E86259-DD22-83DE-BAE2-0BCDAE443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73E6A4-68C8-E6BF-7AD2-D76BC2F38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C24672-CD94-7010-32B9-9D1223950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0607-1951-4AB5-834B-FF96D04DBD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67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3818-E10F-DC48-8330-16AC5906DD83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48F-6BD3-E84F-A638-54C0A1CD1BB2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2623-9B30-594D-9100-C49CD01C46DD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46D3-5BFE-6141-A0D4-9F90CF1D07FC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4DB-9627-3649-93C8-23B1451CADB6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BF65-F64D-384B-8853-C97D717B4B32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5FEC-A248-CA47-A41F-92F29D8CA6AF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8224-DB7C-494A-A42C-361966251D58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050" name="Picture 2" descr="C:\Users\pp\Desktop\logo-nocolor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2000"/>
          </a:blip>
          <a:srcRect/>
          <a:stretch>
            <a:fillRect/>
          </a:stretch>
        </p:blipFill>
        <p:spPr bwMode="auto">
          <a:xfrm>
            <a:off x="4286237" y="1857364"/>
            <a:ext cx="6096043" cy="457203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DBF-89FA-A64F-BB84-3163D20350F9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58B2-44A4-2D41-A09F-C46F16C0B8E0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E81A-8565-5F49-97C0-D754874A0196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2209-B6CA-3D4E-B8CA-E270A7C2381E}" type="datetime1">
              <a:rPr lang="en-US" altLang="zh-CN" smtClean="0"/>
              <a:t>1/11/2025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A6DB-FE8F-44FC-AB8C-B3ACDBB5B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3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7.xml"/><Relationship Id="rId10" Type="http://schemas.openxmlformats.org/officeDocument/2006/relationships/image" Target="../media/image30.png"/><Relationship Id="rId4" Type="http://schemas.openxmlformats.org/officeDocument/2006/relationships/tags" Target="../tags/tag6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0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lum bright="10000"/>
          </a:blip>
          <a:srcRect t="-1" b="45902"/>
          <a:stretch/>
        </p:blipFill>
        <p:spPr bwMode="auto">
          <a:xfrm>
            <a:off x="-24001" y="0"/>
            <a:ext cx="12240000" cy="4005064"/>
          </a:xfrm>
          <a:prstGeom prst="rect">
            <a:avLst/>
          </a:prstGeom>
          <a:blipFill>
            <a:blip r:embed="rId4">
              <a:lum bright="1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19336" y="4293096"/>
            <a:ext cx="11953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zh-CN" sz="3200" b="1" i="1" kern="1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3200" b="1" kern="1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SR study on the van der Waals cluster magnet Nb</a:t>
            </a:r>
            <a:r>
              <a:rPr lang="en-US" altLang="zh-CN" sz="3200" b="1" kern="100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kern="1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200" b="1" kern="100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zh-CN" sz="3200" b="1" kern="100" baseline="-25000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1710899" y="4869160"/>
            <a:ext cx="8770199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346182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Tahoma" pitchFamily="34" charset="0"/>
              </a:rPr>
              <a:t>Lin Yang 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346182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Tahoma" pitchFamily="34" charset="0"/>
              </a:rPr>
              <a:t>Institute of Physics, Chinese Academy of Sciences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346182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Tahoma" pitchFamily="34" charset="0"/>
              </a:rPr>
              <a:t>the 2</a:t>
            </a:r>
            <a:r>
              <a:rPr lang="en-US" altLang="zh-CN" sz="2000" baseline="30000" dirty="0">
                <a:solidFill>
                  <a:srgbClr val="346182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Tahoma" pitchFamily="34" charset="0"/>
              </a:rPr>
              <a:t>nd</a:t>
            </a:r>
            <a:r>
              <a:rPr lang="en-US" altLang="zh-CN" sz="2000" dirty="0">
                <a:solidFill>
                  <a:srgbClr val="346182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Tahoma" pitchFamily="34" charset="0"/>
              </a:rPr>
              <a:t> workshop on Muon Science Technology and Industry, @CSNS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346182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  <a:cs typeface="Tahoma" pitchFamily="34" charset="0"/>
              </a:rPr>
              <a:t>2025.01.11</a:t>
            </a:r>
            <a:endParaRPr lang="zh-CN" altLang="en-US" sz="2000" dirty="0">
              <a:solidFill>
                <a:srgbClr val="346182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  <a:cs typeface="Tahoma" pitchFamily="34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1127448" y="304114"/>
            <a:ext cx="0" cy="4772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65764" y="313492"/>
            <a:ext cx="5578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of Physics, CAS</a:t>
            </a:r>
            <a:endParaRPr lang="zh-CN" altLang="zh-CN" sz="1600" b="1" kern="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片包含 形状&#10;&#10;描述已自动生成">
            <a:extLst>
              <a:ext uri="{FF2B5EF4-FFF2-40B4-BE49-F238E27FC236}">
                <a16:creationId xmlns:a16="http://schemas.microsoft.com/office/drawing/2014/main" id="{048426A8-01CA-4776-A94F-3DAEB57243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t="6546" r="7125" b="4235"/>
          <a:stretch/>
        </p:blipFill>
        <p:spPr>
          <a:xfrm>
            <a:off x="212024" y="190500"/>
            <a:ext cx="717717" cy="720000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C0A7E-12BF-03A8-B9CB-2EE6B059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23A033-85AC-5A68-8740-C02E16F01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700CC74-A120-5A73-3FE7-87D76524E39A}"/>
                  </a:ext>
                </a:extLst>
              </p:cNvPr>
              <p:cNvSpPr txBox="1"/>
              <p:nvPr/>
            </p:nvSpPr>
            <p:spPr>
              <a:xfrm>
                <a:off x="817304" y="3766090"/>
                <a:ext cx="660464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zh-CN" sz="2200" dirty="0"/>
                  <a:t>Oe, damping static KT function (</a:t>
                </a:r>
                <a:r>
                  <a:rPr lang="en-US" altLang="zh-CN" sz="2200" dirty="0" err="1"/>
                  <a:t>ZF</a:t>
                </a:r>
                <a:r>
                  <a:rPr lang="en-US" altLang="zh-CN" sz="2200" dirty="0"/>
                  <a:t> mode)</a:t>
                </a:r>
                <a:endParaRPr lang="en-US" altLang="zh-CN" sz="22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&lt;40 </m:t>
                    </m:r>
                  </m:oMath>
                </a14:m>
                <a:r>
                  <a:rPr lang="en-US" altLang="zh-CN" sz="2200" dirty="0"/>
                  <a:t>Oe</a:t>
                </a:r>
                <a:r>
                  <a:rPr lang="zh-CN" altLang="en-US" sz="2200" dirty="0"/>
                  <a:t>，</a:t>
                </a:r>
                <a:r>
                  <a:rPr lang="en-US" altLang="zh-CN" sz="2200" dirty="0"/>
                  <a:t>dynamic KT function:</a:t>
                </a:r>
                <a:endParaRPr lang="en-US" altLang="zh-CN" sz="2200" b="0" i="1" dirty="0">
                  <a:latin typeface="Cambria Math" panose="02040503050406030204" pitchFamily="18" charset="0"/>
                </a:endParaRPr>
              </a:p>
              <a:p>
                <a:endParaRPr lang="en-US" altLang="zh-CN" sz="2200" b="0" i="1" dirty="0">
                  <a:latin typeface="Cambria Math" panose="02040503050406030204" pitchFamily="18" charset="0"/>
                </a:endParaRPr>
              </a:p>
              <a:p>
                <a:endParaRPr lang="en-US" altLang="zh-CN" sz="2200" i="1" dirty="0">
                  <a:latin typeface="Cambria Math" panose="02040503050406030204" pitchFamily="18" charset="0"/>
                </a:endParaRPr>
              </a:p>
              <a:p>
                <a:endParaRPr lang="en-US" altLang="zh-CN" sz="2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700CC74-A120-5A73-3FE7-87D76524E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04" y="3766090"/>
                <a:ext cx="6604649" cy="2123658"/>
              </a:xfrm>
              <a:prstGeom prst="rect">
                <a:avLst/>
              </a:prstGeom>
              <a:blipFill>
                <a:blip r:embed="rId5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707A63-7D1B-2E84-1426-8AEE857C1D23}"/>
                  </a:ext>
                </a:extLst>
              </p:cNvPr>
              <p:cNvSpPr txBox="1"/>
              <p:nvPr/>
            </p:nvSpPr>
            <p:spPr>
              <a:xfrm>
                <a:off x="819938" y="4725144"/>
                <a:ext cx="7652326" cy="1313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𝜈</m:t>
                      </m:r>
                      <m:nary>
                        <m:nary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func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func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707A63-7D1B-2E84-1426-8AEE857C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38" y="4725144"/>
                <a:ext cx="7652326" cy="13133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0A5ADD4-80E9-32DA-F967-539A6BC84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9861"/>
          <a:stretch/>
        </p:blipFill>
        <p:spPr>
          <a:xfrm>
            <a:off x="735952" y="985408"/>
            <a:ext cx="7335565" cy="27075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F048-C1AB-5116-2543-57D98830F2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0430" r="49491"/>
          <a:stretch/>
        </p:blipFill>
        <p:spPr>
          <a:xfrm>
            <a:off x="8007482" y="1008648"/>
            <a:ext cx="3705142" cy="26767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A9BB53D-FC2D-F575-3E99-065B736BC658}"/>
              </a:ext>
            </a:extLst>
          </p:cNvPr>
          <p:cNvSpPr/>
          <p:nvPr/>
        </p:nvSpPr>
        <p:spPr>
          <a:xfrm>
            <a:off x="11550213" y="1001144"/>
            <a:ext cx="360451" cy="179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BCB426-15B0-E9E6-586A-39BFB85B4933}"/>
              </a:ext>
            </a:extLst>
          </p:cNvPr>
          <p:cNvSpPr/>
          <p:nvPr/>
        </p:nvSpPr>
        <p:spPr>
          <a:xfrm>
            <a:off x="720000" y="5879163"/>
            <a:ext cx="360451" cy="479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08EFB-B7FA-AF88-E486-B545B8FD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B2293DE4-8FEC-5B1D-52AF-DB4579BC3DD9}"/>
              </a:ext>
            </a:extLst>
          </p:cNvPr>
          <p:cNvSpPr/>
          <p:nvPr/>
        </p:nvSpPr>
        <p:spPr>
          <a:xfrm>
            <a:off x="528451" y="161058"/>
            <a:ext cx="954588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i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36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SR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results of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(longitudinal field)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ABFD2CA-4A25-0B66-F4B1-3CC4B8D445FF}"/>
              </a:ext>
            </a:extLst>
          </p:cNvPr>
          <p:cNvGrpSpPr/>
          <p:nvPr/>
        </p:nvGrpSpPr>
        <p:grpSpPr>
          <a:xfrm>
            <a:off x="817304" y="6153673"/>
            <a:ext cx="7086294" cy="455453"/>
            <a:chOff x="889311" y="6165304"/>
            <a:chExt cx="7086294" cy="455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DB0C831-1D5F-22FA-8AF3-A56DE9C3951D}"/>
                    </a:ext>
                  </a:extLst>
                </p:cNvPr>
                <p:cNvSpPr txBox="1"/>
                <p:nvPr/>
              </p:nvSpPr>
              <p:spPr>
                <a:xfrm>
                  <a:off x="889311" y="6165304"/>
                  <a:ext cx="7086293" cy="43088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&gt;40 </m:t>
                      </m:r>
                    </m:oMath>
                  </a14:m>
                  <a:r>
                    <a:rPr lang="en-US" altLang="zh-CN" sz="2200" dirty="0"/>
                    <a:t>Oe, relaxation function</a:t>
                  </a:r>
                  <a:r>
                    <a:rPr lang="zh-CN" altLang="en-US" sz="2200" dirty="0"/>
                    <a:t>：</a:t>
                  </a: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DB0C831-1D5F-22FA-8AF3-A56DE9C39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11" y="6165304"/>
                  <a:ext cx="7086293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9B49297-C0E7-CBAF-EC6C-401EA5470474}"/>
                    </a:ext>
                  </a:extLst>
                </p:cNvPr>
                <p:cNvSpPr txBox="1"/>
                <p:nvPr/>
              </p:nvSpPr>
              <p:spPr>
                <a:xfrm>
                  <a:off x="4869563" y="6172814"/>
                  <a:ext cx="3106042" cy="4479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5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500" b="0" i="0" smtClean="0">
                                    <a:latin typeface="Cambria Math" panose="02040503050406030204" pitchFamily="18" charset="0"/>
                                  </a:rPr>
                                  <m:t>LF</m:t>
                                </m:r>
                              </m:sub>
                            </m:sSub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5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500" b="0" i="0" smtClean="0">
                                <a:latin typeface="Cambria Math" panose="02040503050406030204" pitchFamily="18" charset="0"/>
                              </a:rPr>
                              <m:t>bg</m:t>
                            </m:r>
                          </m:sub>
                        </m:sSub>
                      </m:oMath>
                    </m:oMathPara>
                  </a14:m>
                  <a:endParaRPr lang="zh-CN" altLang="en-US" sz="25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9B49297-C0E7-CBAF-EC6C-401EA5470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563" y="6172814"/>
                  <a:ext cx="3106042" cy="4479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663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44A1DD-4211-2237-8E8E-F02E13210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CAFB0E2-0C6B-7943-1577-8471E2F24FF5}"/>
              </a:ext>
            </a:extLst>
          </p:cNvPr>
          <p:cNvSpPr/>
          <p:nvPr/>
        </p:nvSpPr>
        <p:spPr>
          <a:xfrm>
            <a:off x="11550213" y="1001144"/>
            <a:ext cx="360451" cy="179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FDC569D-132D-A8C0-889C-5078A54B4F97}"/>
              </a:ext>
            </a:extLst>
          </p:cNvPr>
          <p:cNvSpPr/>
          <p:nvPr/>
        </p:nvSpPr>
        <p:spPr>
          <a:xfrm>
            <a:off x="720000" y="5879163"/>
            <a:ext cx="360451" cy="479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DEE8AA-45EF-0F30-A7A6-78CA2706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390DC05B-F016-B378-AC3E-2541B5110513}"/>
              </a:ext>
            </a:extLst>
          </p:cNvPr>
          <p:cNvSpPr/>
          <p:nvPr/>
        </p:nvSpPr>
        <p:spPr>
          <a:xfrm>
            <a:off x="528451" y="161058"/>
            <a:ext cx="954588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i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36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SR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results of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(longitudinal field)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9447AD1B-B4E4-5284-99C5-A5B230D68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070099"/>
              </p:ext>
            </p:extLst>
          </p:nvPr>
        </p:nvGraphicFramePr>
        <p:xfrm>
          <a:off x="263352" y="1485264"/>
          <a:ext cx="5722404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2416196" imgH="1823480" progId="Origin95.Graph">
                  <p:embed/>
                </p:oleObj>
              </mc:Choice>
              <mc:Fallback>
                <p:oleObj name="Graph" r:id="rId3" imgW="2416196" imgH="182348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52" y="1485264"/>
                        <a:ext cx="5722404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id="{7EF2430B-7040-E517-0F24-091488A5D07C}"/>
              </a:ext>
            </a:extLst>
          </p:cNvPr>
          <p:cNvGrpSpPr/>
          <p:nvPr/>
        </p:nvGrpSpPr>
        <p:grpSpPr>
          <a:xfrm>
            <a:off x="6371437" y="1280543"/>
            <a:ext cx="5135563" cy="1075918"/>
            <a:chOff x="2882540" y="6257493"/>
            <a:chExt cx="5135563" cy="10759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9727D1F-F2B5-5740-FE23-02068CADBE7C}"/>
                    </a:ext>
                  </a:extLst>
                </p:cNvPr>
                <p:cNvSpPr txBox="1"/>
                <p:nvPr/>
              </p:nvSpPr>
              <p:spPr>
                <a:xfrm>
                  <a:off x="2882540" y="6257493"/>
                  <a:ext cx="5135563" cy="52322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&gt;40</m:t>
                      </m:r>
                    </m:oMath>
                  </a14:m>
                  <a:r>
                    <a:rPr lang="en-US" altLang="zh-CN" sz="2800" dirty="0"/>
                    <a:t>Oe, relaxation function</a:t>
                  </a:r>
                  <a:r>
                    <a:rPr lang="zh-CN" altLang="en-US" sz="2800" dirty="0"/>
                    <a:t>：</a:t>
                  </a: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9727D1F-F2B5-5740-FE23-02068CADB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540" y="6257493"/>
                  <a:ext cx="513556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93496734-A0CC-A3C8-C919-D42FFC4C4351}"/>
                    </a:ext>
                  </a:extLst>
                </p:cNvPr>
                <p:cNvSpPr txBox="1"/>
                <p:nvPr/>
              </p:nvSpPr>
              <p:spPr>
                <a:xfrm>
                  <a:off x="3337583" y="6867514"/>
                  <a:ext cx="3229859" cy="465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600" b="0" i="0" smtClean="0">
                                    <a:latin typeface="Cambria Math" panose="02040503050406030204" pitchFamily="18" charset="0"/>
                                  </a:rPr>
                                  <m:t>LF</m:t>
                                </m:r>
                              </m:sub>
                            </m:s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atin typeface="Cambria Math" panose="02040503050406030204" pitchFamily="18" charset="0"/>
                              </a:rPr>
                              <m:t>bg</m:t>
                            </m:r>
                          </m:sub>
                        </m:sSub>
                      </m:oMath>
                    </m:oMathPara>
                  </a14:m>
                  <a:endParaRPr lang="zh-CN" altLang="en-US" sz="26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93496734-A0CC-A3C8-C919-D42FFC4C4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583" y="6867514"/>
                  <a:ext cx="3229859" cy="4658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714CC9A-0BE9-255A-FFC7-1CB1B44C249B}"/>
                  </a:ext>
                </a:extLst>
              </p:cNvPr>
              <p:cNvSpPr txBox="1"/>
              <p:nvPr/>
            </p:nvSpPr>
            <p:spPr>
              <a:xfrm>
                <a:off x="5985756" y="2938314"/>
                <a:ext cx="6186822" cy="824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2200" i="0">
                              <a:latin typeface="Cambria Math" panose="02040503050406030204" pitchFamily="18" charset="0"/>
                            </a:rPr>
                            <m:t>LF</m:t>
                          </m:r>
                        </m:sub>
                      </m:sSub>
                      <m:d>
                        <m:dPr>
                          <m:ctrlPr>
                            <a:rPr lang="zh-CN" altLang="en-US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2200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e>
                      </m:d>
                      <m:r>
                        <a:rPr lang="zh-CN" altLang="en-US" sz="2200" i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zh-CN" altLang="en-US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p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zh-CN" alt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2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en-US" sz="2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22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zh-CN" altLang="en-US" sz="2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zh-CN" altLang="en-US" sz="2200" i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zh-CN" altLang="en-US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zh-CN" altLang="en-US" sz="2200" i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zh-CN" altLang="en-US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zh-CN" alt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sz="2200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  <m:r>
                            <a:rPr lang="zh-CN" alt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sz="22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714CC9A-0BE9-255A-FFC7-1CB1B44C2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756" y="2938314"/>
                <a:ext cx="6186822" cy="8249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6EECF6DD-A062-61A0-3EC1-7150074ECC25}"/>
              </a:ext>
            </a:extLst>
          </p:cNvPr>
          <p:cNvSpPr txBox="1"/>
          <p:nvPr/>
        </p:nvSpPr>
        <p:spPr>
          <a:xfrm>
            <a:off x="6352834" y="2492896"/>
            <a:ext cx="5377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correlation function:</a:t>
            </a:r>
          </a:p>
          <a:p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Redfield formula (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=0, failed):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72F60F-DA8F-C264-628C-A7D017F26BA2}"/>
              </a:ext>
            </a:extLst>
          </p:cNvPr>
          <p:cNvSpPr txBox="1"/>
          <p:nvPr/>
        </p:nvSpPr>
        <p:spPr>
          <a:xfrm>
            <a:off x="6371437" y="4005064"/>
            <a:ext cx="6349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rgbClr val="000000"/>
                </a:solidFill>
                <a:effectLst/>
                <a:latin typeface="CMMI9"/>
              </a:rPr>
              <a:t>x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9"/>
              </a:rPr>
              <a:t>= 0.40, 0.41, and 0.61 at 4, 1.8 and 0.075 K, respectively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7AE2A0-B0F2-223C-2C9A-DB2DE96C77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4856"/>
          <a:stretch/>
        </p:blipFill>
        <p:spPr>
          <a:xfrm>
            <a:off x="6381376" y="5445224"/>
            <a:ext cx="4315427" cy="4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DEA8-FEDF-BA00-531A-6A65C8E4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855E117-59EB-7585-DA86-FD671AC04137}"/>
              </a:ext>
            </a:extLst>
          </p:cNvPr>
          <p:cNvSpPr/>
          <p:nvPr/>
        </p:nvSpPr>
        <p:spPr>
          <a:xfrm>
            <a:off x="11550213" y="1001144"/>
            <a:ext cx="360451" cy="179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4BB6D02-479D-64B1-E687-90A4041F143D}"/>
              </a:ext>
            </a:extLst>
          </p:cNvPr>
          <p:cNvSpPr/>
          <p:nvPr/>
        </p:nvSpPr>
        <p:spPr>
          <a:xfrm>
            <a:off x="720000" y="5879163"/>
            <a:ext cx="360451" cy="479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D7C82-8EDB-02E8-73E2-7770CCA9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E92FA4EC-F001-A3DB-B982-C4F05E962D0C}"/>
              </a:ext>
            </a:extLst>
          </p:cNvPr>
          <p:cNvSpPr/>
          <p:nvPr/>
        </p:nvSpPr>
        <p:spPr>
          <a:xfrm>
            <a:off x="528451" y="161058"/>
            <a:ext cx="273985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03B651-0C1F-906A-1993-974EF5234992}"/>
              </a:ext>
            </a:extLst>
          </p:cNvPr>
          <p:cNvSpPr txBox="1"/>
          <p:nvPr/>
        </p:nvSpPr>
        <p:spPr>
          <a:xfrm>
            <a:off x="635820" y="1268760"/>
            <a:ext cx="73323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The high-temperature magnetic phase (</a:t>
            </a:r>
            <a:r>
              <a:rPr lang="en-US" altLang="zh-CN" sz="2400" dirty="0" err="1"/>
              <a:t>HTMP</a:t>
            </a:r>
            <a:r>
              <a:rPr lang="en-US" altLang="zh-CN" sz="2400" dirty="0"/>
              <a:t>) can be realized in polycrystalline or pressure-induced Nb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Cl</a:t>
            </a:r>
            <a:r>
              <a:rPr lang="en-US" altLang="zh-CN" sz="2400" baseline="-25000" dirty="0"/>
              <a:t>8</a:t>
            </a:r>
            <a:r>
              <a:rPr lang="en-US" altLang="zh-CN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No long-range magnetic order down to 75 </a:t>
            </a:r>
            <a:r>
              <a:rPr lang="en-US" altLang="zh-CN" sz="2400" dirty="0" err="1"/>
              <a:t>mK</a:t>
            </a:r>
            <a:r>
              <a:rPr lang="en-US" altLang="zh-CN" sz="2400" dirty="0"/>
              <a:t> at </a:t>
            </a:r>
            <a:r>
              <a:rPr lang="en-US" altLang="zh-CN" sz="2400" dirty="0" err="1"/>
              <a:t>HTMP</a:t>
            </a:r>
            <a:r>
              <a:rPr lang="en-US" altLang="zh-CN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Persistent fluctuations in Nb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Cl</a:t>
            </a:r>
            <a:r>
              <a:rPr lang="en-US" altLang="zh-CN" sz="2400" baseline="-25000" dirty="0"/>
              <a:t>8</a:t>
            </a:r>
            <a:endParaRPr lang="zh-CN" alt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Possible quantum spin liquid state at </a:t>
            </a:r>
            <a:r>
              <a:rPr lang="en-US" altLang="zh-CN" sz="2400" dirty="0" err="1"/>
              <a:t>HTMP</a:t>
            </a:r>
            <a:r>
              <a:rPr lang="en-US" altLang="zh-CN" sz="2400" dirty="0"/>
              <a:t> in Nb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Cl</a:t>
            </a:r>
            <a:r>
              <a:rPr lang="en-US" altLang="zh-CN" sz="2400" baseline="-25000" dirty="0"/>
              <a:t>8</a:t>
            </a:r>
            <a:r>
              <a:rPr lang="en-US" altLang="zh-CN" sz="2400" dirty="0"/>
              <a:t> – </a:t>
            </a:r>
            <a:r>
              <a:rPr lang="en-US" altLang="zh-CN" sz="2400" dirty="0" err="1"/>
              <a:t>spinon</a:t>
            </a:r>
            <a:r>
              <a:rPr lang="en-US" altLang="zh-CN" sz="2400" dirty="0"/>
              <a:t> Fermi surface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/>
              <a:t>Further study: inelastic neutron scattering on </a:t>
            </a:r>
            <a:r>
              <a:rPr lang="en-US" altLang="zh-CN" sz="2400" dirty="0" err="1"/>
              <a:t>HTMP</a:t>
            </a:r>
            <a:endParaRPr lang="en-US" altLang="zh-CN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BD6AD2D-A746-9609-4478-B914A2707330}"/>
              </a:ext>
            </a:extLst>
          </p:cNvPr>
          <p:cNvGrpSpPr/>
          <p:nvPr/>
        </p:nvGrpSpPr>
        <p:grpSpPr>
          <a:xfrm>
            <a:off x="7970572" y="783015"/>
            <a:ext cx="3721736" cy="5073841"/>
            <a:chOff x="5945014" y="235684"/>
            <a:chExt cx="3721736" cy="507384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E6AAC4E-E325-1D0C-8BC9-EE989BA50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50428"/>
            <a:stretch/>
          </p:blipFill>
          <p:spPr>
            <a:xfrm>
              <a:off x="5945014" y="235684"/>
              <a:ext cx="3714166" cy="2520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F612108-1783-E985-530E-6B2A8AEF4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0428"/>
            <a:stretch/>
          </p:blipFill>
          <p:spPr>
            <a:xfrm>
              <a:off x="5952585" y="2789525"/>
              <a:ext cx="3714165" cy="2520000"/>
            </a:xfrm>
            <a:prstGeom prst="rect">
              <a:avLst/>
            </a:prstGeom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1861EDD1-EFA3-D478-98F7-B35F03E5C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9175" y="3490758"/>
              <a:ext cx="0" cy="5760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B422A4B-BE5E-D46F-85FC-B29631318E14}"/>
                </a:ext>
              </a:extLst>
            </p:cNvPr>
            <p:cNvSpPr txBox="1"/>
            <p:nvPr/>
          </p:nvSpPr>
          <p:spPr>
            <a:xfrm>
              <a:off x="7715460" y="425967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Slow down</a:t>
              </a:r>
              <a:endParaRPr lang="zh-CN" altLang="en-US" dirty="0"/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68A88FCF-690B-4F40-9E7F-AB7B06DBB22D}"/>
                </a:ext>
              </a:extLst>
            </p:cNvPr>
            <p:cNvSpPr txBox="1"/>
            <p:nvPr/>
          </p:nvSpPr>
          <p:spPr>
            <a:xfrm>
              <a:off x="6819471" y="3318083"/>
              <a:ext cx="2238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400" dirty="0"/>
                <a:t>persistant fluctuation</a:t>
              </a: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FAFE0577-752D-D113-353F-45CA29847A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0873" b="21790"/>
          <a:stretch/>
        </p:blipFill>
        <p:spPr>
          <a:xfrm>
            <a:off x="4593494" y="770766"/>
            <a:ext cx="709881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2A892-C0FF-413D-A06D-E54F99D3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E6823C8-495D-9778-328C-F195803FC90B}"/>
              </a:ext>
            </a:extLst>
          </p:cNvPr>
          <p:cNvSpPr/>
          <p:nvPr/>
        </p:nvSpPr>
        <p:spPr>
          <a:xfrm>
            <a:off x="11550213" y="1001144"/>
            <a:ext cx="360451" cy="179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0DC96D8-8906-EE76-4D72-C5BF81638FB0}"/>
              </a:ext>
            </a:extLst>
          </p:cNvPr>
          <p:cNvSpPr/>
          <p:nvPr/>
        </p:nvSpPr>
        <p:spPr>
          <a:xfrm>
            <a:off x="720000" y="5879163"/>
            <a:ext cx="360451" cy="479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F9874E2-5D8D-9EF7-04AE-5A3B1516C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73" b="21790"/>
          <a:stretch/>
        </p:blipFill>
        <p:spPr>
          <a:xfrm>
            <a:off x="4593494" y="770766"/>
            <a:ext cx="7098814" cy="576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F74B2-3D93-3B62-482E-9D5B10B6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146174E7-AD01-DA49-DCEB-50C97AB4A19B}"/>
              </a:ext>
            </a:extLst>
          </p:cNvPr>
          <p:cNvSpPr/>
          <p:nvPr/>
        </p:nvSpPr>
        <p:spPr>
          <a:xfrm>
            <a:off x="528451" y="161058"/>
            <a:ext cx="477085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Acknowledgements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6DC99B2-09B6-2346-4C68-595D1DC2BB11}"/>
                  </a:ext>
                </a:extLst>
              </p:cNvPr>
              <p:cNvSpPr txBox="1"/>
              <p:nvPr/>
            </p:nvSpPr>
            <p:spPr>
              <a:xfrm>
                <a:off x="657795" y="1052736"/>
                <a:ext cx="10644756" cy="368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Shiliang Li and </a:t>
                </a:r>
                <a:r>
                  <a:rPr lang="en-US" altLang="zh-CN" sz="2400" dirty="0" err="1"/>
                  <a:t>Huiqian</a:t>
                </a:r>
                <a:r>
                  <a:rPr lang="en-US" altLang="zh-CN" sz="2400" dirty="0"/>
                  <a:t> Luo (IOP CAS, supervisors)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Bo Liu (IOP CAS, heat capacity measurements)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 err="1"/>
                  <a:t>Detong</a:t>
                </a:r>
                <a:r>
                  <a:rPr lang="en-US" altLang="zh-CN" sz="2400" dirty="0"/>
                  <a:t> Wu and </a:t>
                </a:r>
                <a:r>
                  <a:rPr lang="en-US" altLang="zh-CN" sz="2400" dirty="0" err="1"/>
                  <a:t>Youguo</a:t>
                </a:r>
                <a:r>
                  <a:rPr lang="en-US" altLang="zh-CN" sz="2400" dirty="0"/>
                  <a:t> Shi (IOP CAS, sample synthesis)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Rhea Stewart and </a:t>
                </a:r>
                <a:r>
                  <a:rPr lang="en-US" altLang="zh-CN" sz="2400" dirty="0" err="1"/>
                  <a:t>Devashibhai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Adroja</a:t>
                </a:r>
                <a:r>
                  <a:rPr lang="en-US" altLang="zh-CN" sz="2400" dirty="0"/>
                  <a:t> (ISIS RAL,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400" dirty="0"/>
                  <a:t>SR measurements and analysis)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Xin Han, Jun Luo and Rui Zhou (IOP CAS, NMR measurements)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6DC99B2-09B6-2346-4C68-595D1DC2B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95" y="1052736"/>
                <a:ext cx="10644756" cy="3682226"/>
              </a:xfrm>
              <a:prstGeom prst="rect">
                <a:avLst/>
              </a:prstGeom>
              <a:blipFill>
                <a:blip r:embed="rId5"/>
                <a:stretch>
                  <a:fillRect l="-802" b="-2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3E3EC5F3-FA7B-ADB3-9F47-4AA1ED636839}"/>
              </a:ext>
            </a:extLst>
          </p:cNvPr>
          <p:cNvSpPr txBox="1"/>
          <p:nvPr/>
        </p:nvSpPr>
        <p:spPr>
          <a:xfrm>
            <a:off x="2279576" y="4963815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i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Thanks for your attention!</a:t>
            </a:r>
            <a:endParaRPr lang="zh-CN" altLang="en-US" sz="4400" i="1" dirty="0"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9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-139" t="3335" r="139" b="23939"/>
          <a:stretch/>
        </p:blipFill>
        <p:spPr bwMode="auto">
          <a:xfrm>
            <a:off x="-49856" y="-27118"/>
            <a:ext cx="12240000" cy="688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120" name="矩形 119"/>
          <p:cNvSpPr/>
          <p:nvPr/>
        </p:nvSpPr>
        <p:spPr>
          <a:xfrm>
            <a:off x="-49856" y="-27118"/>
            <a:ext cx="12240000" cy="6885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9000"/>
                </a:schemeClr>
              </a:gs>
              <a:gs pos="96000">
                <a:schemeClr val="tx2">
                  <a:lumMod val="75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0" name="组合 179"/>
          <p:cNvGrpSpPr/>
          <p:nvPr/>
        </p:nvGrpSpPr>
        <p:grpSpPr>
          <a:xfrm>
            <a:off x="3287688" y="1096112"/>
            <a:ext cx="5616624" cy="4665775"/>
            <a:chOff x="2739370" y="1642220"/>
            <a:chExt cx="4520440" cy="3763748"/>
          </a:xfrm>
        </p:grpSpPr>
        <p:sp>
          <p:nvSpPr>
            <p:cNvPr id="176" name="TextBox 175"/>
            <p:cNvSpPr txBox="1"/>
            <p:nvPr/>
          </p:nvSpPr>
          <p:spPr>
            <a:xfrm>
              <a:off x="2739370" y="5083211"/>
              <a:ext cx="4520440" cy="322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华文行楷" pitchFamily="2" charset="-122"/>
              </a:endParaRPr>
            </a:p>
          </p:txBody>
        </p:sp>
        <p:pic>
          <p:nvPicPr>
            <p:cNvPr id="179" name="图片 178" descr="logo-nocolor.png"/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3550893" y="1642220"/>
              <a:ext cx="2897396" cy="28973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B2BC13-C285-97E4-DC68-C977EC6C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C43D2DB-AD0A-863B-EFBA-B403D9F34C16}"/>
              </a:ext>
            </a:extLst>
          </p:cNvPr>
          <p:cNvSpPr/>
          <p:nvPr/>
        </p:nvSpPr>
        <p:spPr>
          <a:xfrm>
            <a:off x="335360" y="216523"/>
            <a:ext cx="5107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Quantum Spin Liquid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133B8793-E4D3-F233-2281-752F6777C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5" y="1573682"/>
            <a:ext cx="6885818" cy="14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24C68E-4AA2-A478-5800-41CABD3E80EB}"/>
              </a:ext>
            </a:extLst>
          </p:cNvPr>
          <p:cNvSpPr txBox="1"/>
          <p:nvPr/>
        </p:nvSpPr>
        <p:spPr>
          <a:xfrm>
            <a:off x="407368" y="930288"/>
            <a:ext cx="818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Resonating Valence Bond (RVB) States in spin-1/2 systems</a:t>
            </a:r>
            <a:endParaRPr lang="en-CN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EF252D-1D56-BED6-C821-2B06C5C4ECEC}"/>
              </a:ext>
            </a:extLst>
          </p:cNvPr>
          <p:cNvSpPr txBox="1"/>
          <p:nvPr/>
        </p:nvSpPr>
        <p:spPr>
          <a:xfrm>
            <a:off x="407368" y="3276325"/>
            <a:ext cx="880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MR10"/>
                <a:ea typeface="STSong" panose="02010600040101010101" pitchFamily="2" charset="-122"/>
              </a:rPr>
              <a:t>Geomet</a:t>
            </a:r>
            <a:r>
              <a:rPr lang="en-US" sz="2400" dirty="0">
                <a:solidFill>
                  <a:srgbClr val="000000"/>
                </a:solidFill>
                <a:effectLst/>
                <a:latin typeface="CMR10"/>
              </a:rPr>
              <a:t>rical frustrations enhance quantum fluctuations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542667-75B7-62C9-A53A-F5BBB10EFCE8}"/>
              </a:ext>
            </a:extLst>
          </p:cNvPr>
          <p:cNvSpPr txBox="1"/>
          <p:nvPr/>
        </p:nvSpPr>
        <p:spPr>
          <a:xfrm>
            <a:off x="8037868" y="5903365"/>
            <a:ext cx="3536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Rep. Prog. Phys</a:t>
            </a:r>
            <a:r>
              <a:rPr lang="en-US" dirty="0"/>
              <a:t>. </a:t>
            </a:r>
            <a:r>
              <a:rPr lang="en-US" b="1" dirty="0"/>
              <a:t>80</a:t>
            </a:r>
            <a:r>
              <a:rPr lang="en-US" dirty="0"/>
              <a:t>, </a:t>
            </a:r>
            <a:r>
              <a:rPr lang="en-US" altLang="zh-CN" dirty="0"/>
              <a:t>016502</a:t>
            </a:r>
            <a:r>
              <a:rPr lang="en-US" dirty="0"/>
              <a:t>(2017)</a:t>
            </a:r>
          </a:p>
          <a:p>
            <a:r>
              <a:rPr lang="en-US" altLang="zh-CN" b="0" i="1" dirty="0">
                <a:solidFill>
                  <a:srgbClr val="222222"/>
                </a:solidFill>
                <a:effectLst/>
                <a:latin typeface="-apple-system"/>
              </a:rPr>
              <a:t>Nature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altLang="zh-CN" b="1" i="0" dirty="0">
                <a:solidFill>
                  <a:srgbClr val="222222"/>
                </a:solidFill>
                <a:effectLst/>
                <a:latin typeface="-apple-system"/>
              </a:rPr>
              <a:t>464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-apple-system"/>
              </a:rPr>
              <a:t>, 199–208 (2010)</a:t>
            </a:r>
            <a:endParaRPr lang="en-CN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E1FD8C3-D6AA-5DCB-2B0A-9748BE9B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019D904-72FB-DFDC-F63D-25B9CD8B7C00}"/>
              </a:ext>
            </a:extLst>
          </p:cNvPr>
          <p:cNvGrpSpPr/>
          <p:nvPr/>
        </p:nvGrpSpPr>
        <p:grpSpPr>
          <a:xfrm>
            <a:off x="98164" y="3811250"/>
            <a:ext cx="11766301" cy="2142648"/>
            <a:chOff x="98164" y="3811250"/>
            <a:chExt cx="11766301" cy="214264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CB893B5-32F6-4F52-BA83-10E5C391B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4721" y="3973898"/>
              <a:ext cx="2279744" cy="198000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0708CD2-9E65-8C66-35B2-A5E43F05B220}"/>
                </a:ext>
              </a:extLst>
            </p:cNvPr>
            <p:cNvGrpSpPr/>
            <p:nvPr/>
          </p:nvGrpSpPr>
          <p:grpSpPr>
            <a:xfrm>
              <a:off x="3073520" y="3956561"/>
              <a:ext cx="8508880" cy="1979325"/>
              <a:chOff x="-298747" y="3892147"/>
              <a:chExt cx="8508880" cy="1979325"/>
            </a:xfrm>
          </p:grpSpPr>
          <p:sp>
            <p:nvSpPr>
              <p:cNvPr id="24" name="矩形 11">
                <a:extLst>
                  <a:ext uri="{FF2B5EF4-FFF2-40B4-BE49-F238E27FC236}">
                    <a16:creationId xmlns:a16="http://schemas.microsoft.com/office/drawing/2014/main" id="{34134BA3-5952-DE9B-172C-8DCBD5DAECC2}"/>
                  </a:ext>
                </a:extLst>
              </p:cNvPr>
              <p:cNvSpPr/>
              <p:nvPr/>
            </p:nvSpPr>
            <p:spPr>
              <a:xfrm>
                <a:off x="7849682" y="3977182"/>
                <a:ext cx="360451" cy="3720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CCFF88D-686D-1E15-2212-BFBC2C2C01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50168" b="55379"/>
              <a:stretch/>
            </p:blipFill>
            <p:spPr>
              <a:xfrm>
                <a:off x="-298747" y="3892147"/>
                <a:ext cx="3435206" cy="1927627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CCFF88D-686D-1E15-2212-BFBC2C2C01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4659" b="55000"/>
              <a:stretch/>
            </p:blipFill>
            <p:spPr>
              <a:xfrm>
                <a:off x="3028411" y="3927496"/>
                <a:ext cx="3125616" cy="1943976"/>
              </a:xfrm>
              <a:prstGeom prst="rect">
                <a:avLst/>
              </a:prstGeom>
            </p:spPr>
          </p:pic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FD1B7-0481-8564-DA91-F589E9B64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898" y="3899096"/>
              <a:ext cx="2897435" cy="1980000"/>
            </a:xfrm>
            <a:prstGeom prst="rect">
              <a:avLst/>
            </a:prstGeom>
          </p:spPr>
        </p:pic>
        <p:sp>
          <p:nvSpPr>
            <p:cNvPr id="8" name="矩形 11">
              <a:extLst>
                <a:ext uri="{FF2B5EF4-FFF2-40B4-BE49-F238E27FC236}">
                  <a16:creationId xmlns:a16="http://schemas.microsoft.com/office/drawing/2014/main" id="{7A037540-0F1C-641D-F9D1-0642186BF87F}"/>
                </a:ext>
              </a:extLst>
            </p:cNvPr>
            <p:cNvSpPr/>
            <p:nvPr/>
          </p:nvSpPr>
          <p:spPr>
            <a:xfrm>
              <a:off x="98164" y="3811250"/>
              <a:ext cx="648072" cy="4053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A3F0A44A-0FAA-A07D-8AFE-237DA6284717}"/>
                </a:ext>
              </a:extLst>
            </p:cNvPr>
            <p:cNvSpPr/>
            <p:nvPr/>
          </p:nvSpPr>
          <p:spPr>
            <a:xfrm>
              <a:off x="3722114" y="3998791"/>
              <a:ext cx="292369" cy="526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1">
              <a:extLst>
                <a:ext uri="{FF2B5EF4-FFF2-40B4-BE49-F238E27FC236}">
                  <a16:creationId xmlns:a16="http://schemas.microsoft.com/office/drawing/2014/main" id="{AD2F6A3F-F82F-A04D-79DA-5479F8521EC3}"/>
                </a:ext>
              </a:extLst>
            </p:cNvPr>
            <p:cNvSpPr/>
            <p:nvPr/>
          </p:nvSpPr>
          <p:spPr>
            <a:xfrm>
              <a:off x="9584721" y="3883725"/>
              <a:ext cx="443165" cy="526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3978B1E4-C51E-28B8-D07A-EAEDEEE02B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0873" b="21790"/>
          <a:stretch/>
        </p:blipFill>
        <p:spPr>
          <a:xfrm>
            <a:off x="4593494" y="770766"/>
            <a:ext cx="7098814" cy="576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E974A78-8EC7-B696-C34D-457C7CFB25C7}"/>
              </a:ext>
            </a:extLst>
          </p:cNvPr>
          <p:cNvSpPr txBox="1"/>
          <p:nvPr/>
        </p:nvSpPr>
        <p:spPr>
          <a:xfrm>
            <a:off x="7176120" y="1490008"/>
            <a:ext cx="5079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Properties of QSL: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Strong quantum fluctuations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long-range quantum entanglement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No long-range magnetic order at 0 K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569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B2BC13-C285-97E4-DC68-C977EC6C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包含 游戏机&#10;&#10;描述已自动生成">
            <a:extLst>
              <a:ext uri="{FF2B5EF4-FFF2-40B4-BE49-F238E27FC236}">
                <a16:creationId xmlns:a16="http://schemas.microsoft.com/office/drawing/2014/main" id="{139D8B1B-C421-3E26-5E22-E9EF1F96D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" b="44715"/>
          <a:stretch/>
        </p:blipFill>
        <p:spPr>
          <a:xfrm>
            <a:off x="6684415" y="3756418"/>
            <a:ext cx="4956201" cy="2880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C43D2DB-AD0A-863B-EFBA-B403D9F34C16}"/>
              </a:ext>
            </a:extLst>
          </p:cNvPr>
          <p:cNvSpPr/>
          <p:nvPr/>
        </p:nvSpPr>
        <p:spPr>
          <a:xfrm>
            <a:off x="344970" y="226999"/>
            <a:ext cx="8511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Breathing Kagome</a:t>
            </a:r>
            <a:r>
              <a:rPr lang="zh-CN" altLang="en-US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lattice in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3200" b="1" baseline="-25000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11">
            <a:extLst>
              <a:ext uri="{FF2B5EF4-FFF2-40B4-BE49-F238E27FC236}">
                <a16:creationId xmlns:a16="http://schemas.microsoft.com/office/drawing/2014/main" id="{34134BA3-5952-DE9B-172C-8DCBD5DAECC2}"/>
              </a:ext>
            </a:extLst>
          </p:cNvPr>
          <p:cNvSpPr/>
          <p:nvPr/>
        </p:nvSpPr>
        <p:spPr>
          <a:xfrm>
            <a:off x="7849682" y="3977182"/>
            <a:ext cx="360451" cy="37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198D46-D9EF-531E-8C79-11435EF14355}"/>
              </a:ext>
            </a:extLst>
          </p:cNvPr>
          <p:cNvGrpSpPr/>
          <p:nvPr/>
        </p:nvGrpSpPr>
        <p:grpSpPr>
          <a:xfrm>
            <a:off x="6691267" y="3850546"/>
            <a:ext cx="2616519" cy="1949028"/>
            <a:chOff x="428902" y="3665063"/>
            <a:chExt cx="2616519" cy="194992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8338C46-EB62-29C8-C2B9-E9D8563320AA}"/>
                </a:ext>
              </a:extLst>
            </p:cNvPr>
            <p:cNvGrpSpPr/>
            <p:nvPr/>
          </p:nvGrpSpPr>
          <p:grpSpPr>
            <a:xfrm>
              <a:off x="2055281" y="4607867"/>
              <a:ext cx="990140" cy="1007122"/>
              <a:chOff x="-1327232" y="1917782"/>
              <a:chExt cx="990140" cy="1007122"/>
            </a:xfrm>
          </p:grpSpPr>
          <p:sp>
            <p:nvSpPr>
              <p:cNvPr id="14" name="文本框 5">
                <a:extLst>
                  <a:ext uri="{FF2B5EF4-FFF2-40B4-BE49-F238E27FC236}">
                    <a16:creationId xmlns:a16="http://schemas.microsoft.com/office/drawing/2014/main" id="{5ABB340D-4D9C-F091-72ED-437A6AF33D5D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-946692" y="1917782"/>
                <a:ext cx="6096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zh-CN" b="1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5" name="文本框 2">
                <a:extLst>
                  <a:ext uri="{FF2B5EF4-FFF2-40B4-BE49-F238E27FC236}">
                    <a16:creationId xmlns:a16="http://schemas.microsoft.com/office/drawing/2014/main" id="{091E1F7A-7F88-F9F5-5F93-E52797EDB415}"/>
                  </a:ext>
                </a:extLst>
              </p:cNvPr>
              <p:cNvSpPr txBox="1"/>
              <p:nvPr/>
            </p:nvSpPr>
            <p:spPr>
              <a:xfrm>
                <a:off x="-1327232" y="2556604"/>
                <a:ext cx="6096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a</a:t>
                </a:r>
                <a:r>
                  <a:rPr lang="en-US" altLang="zh-CN" b="1" baseline="-25000" dirty="0"/>
                  <a:t>1</a:t>
                </a:r>
              </a:p>
            </p:txBody>
          </p:sp>
        </p:grpSp>
        <p:sp>
          <p:nvSpPr>
            <p:cNvPr id="17" name="矩形 11">
              <a:extLst>
                <a:ext uri="{FF2B5EF4-FFF2-40B4-BE49-F238E27FC236}">
                  <a16:creationId xmlns:a16="http://schemas.microsoft.com/office/drawing/2014/main" id="{F855E117-59EB-7585-DA86-FD671AC04137}"/>
                </a:ext>
              </a:extLst>
            </p:cNvPr>
            <p:cNvSpPr/>
            <p:nvPr/>
          </p:nvSpPr>
          <p:spPr>
            <a:xfrm>
              <a:off x="428902" y="3665063"/>
              <a:ext cx="360451" cy="372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23E460-F9A2-BF5E-24B9-09797FB35BD5}"/>
                </a:ext>
              </a:extLst>
            </p:cNvPr>
            <p:cNvCxnSpPr/>
            <p:nvPr/>
          </p:nvCxnSpPr>
          <p:spPr>
            <a:xfrm flipV="1">
              <a:off x="2244927" y="4538396"/>
              <a:ext cx="230308" cy="441091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2D23333-5CA3-4DE8-2632-E0AD85F0F64F}"/>
              </a:ext>
            </a:extLst>
          </p:cNvPr>
          <p:cNvSpPr txBox="1"/>
          <p:nvPr/>
        </p:nvSpPr>
        <p:spPr>
          <a:xfrm>
            <a:off x="6991402" y="3574818"/>
            <a:ext cx="441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/>
              <a:t>Breathing Kagome layer in Nb</a:t>
            </a:r>
            <a:r>
              <a:rPr lang="en-CN" sz="2400" baseline="-25000" dirty="0"/>
              <a:t>3</a:t>
            </a:r>
            <a:r>
              <a:rPr lang="en-CN" sz="2400" dirty="0"/>
              <a:t>Cl</a:t>
            </a:r>
            <a:r>
              <a:rPr lang="en-CN" sz="2400" baseline="-25000" dirty="0"/>
              <a:t>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54C2307-B3F2-5A4D-18AE-8E8B21BB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20" name="图片 6" descr="捕获">
            <a:extLst>
              <a:ext uri="{FF2B5EF4-FFF2-40B4-BE49-F238E27FC236}">
                <a16:creationId xmlns:a16="http://schemas.microsoft.com/office/drawing/2014/main" id="{1D6CC692-8987-6EBA-A467-8FC68CC36C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73" r="1985"/>
          <a:stretch>
            <a:fillRect/>
          </a:stretch>
        </p:blipFill>
        <p:spPr>
          <a:xfrm>
            <a:off x="1422049" y="4299523"/>
            <a:ext cx="3329474" cy="2520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F20F653-A980-543F-E2B5-39B5DB73B0F4}"/>
              </a:ext>
            </a:extLst>
          </p:cNvPr>
          <p:cNvGrpSpPr/>
          <p:nvPr/>
        </p:nvGrpSpPr>
        <p:grpSpPr>
          <a:xfrm>
            <a:off x="1012188" y="1412776"/>
            <a:ext cx="4183470" cy="2360796"/>
            <a:chOff x="789085" y="1364999"/>
            <a:chExt cx="4183470" cy="2360796"/>
          </a:xfrm>
        </p:grpSpPr>
        <p:pic>
          <p:nvPicPr>
            <p:cNvPr id="23" name="图片 9">
              <a:extLst>
                <a:ext uri="{FF2B5EF4-FFF2-40B4-BE49-F238E27FC236}">
                  <a16:creationId xmlns:a16="http://schemas.microsoft.com/office/drawing/2014/main" id="{EDA7D3A2-6E33-CC1F-C685-EDB3037D0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085" y="1385795"/>
              <a:ext cx="3981614" cy="23400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406290-17C1-D958-E9C1-4303BA1F722E}"/>
                </a:ext>
              </a:extLst>
            </p:cNvPr>
            <p:cNvSpPr/>
            <p:nvPr/>
          </p:nvSpPr>
          <p:spPr>
            <a:xfrm>
              <a:off x="1103638" y="2873954"/>
              <a:ext cx="599874" cy="776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D82D1E-BBDF-E4B6-18A6-028E0C53857A}"/>
                </a:ext>
              </a:extLst>
            </p:cNvPr>
            <p:cNvSpPr/>
            <p:nvPr/>
          </p:nvSpPr>
          <p:spPr>
            <a:xfrm>
              <a:off x="4372681" y="1364999"/>
              <a:ext cx="599874" cy="461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B9C3F44-F4FC-1B28-FF63-FD1DA93D338D}"/>
              </a:ext>
            </a:extLst>
          </p:cNvPr>
          <p:cNvSpPr txBox="1"/>
          <p:nvPr/>
        </p:nvSpPr>
        <p:spPr>
          <a:xfrm>
            <a:off x="1523718" y="94037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/>
              <a:t>Kagome Lattice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A65CF7-C8D5-FEFE-ACD0-48ACC4F320EC}"/>
              </a:ext>
            </a:extLst>
          </p:cNvPr>
          <p:cNvSpPr txBox="1"/>
          <p:nvPr/>
        </p:nvSpPr>
        <p:spPr>
          <a:xfrm>
            <a:off x="1227595" y="3746349"/>
            <a:ext cx="336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/>
              <a:t>Breathing Kagome Lattice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176E1A-D677-2BC5-FD24-68BB06C045AA}"/>
              </a:ext>
            </a:extLst>
          </p:cNvPr>
          <p:cNvSpPr txBox="1"/>
          <p:nvPr/>
        </p:nvSpPr>
        <p:spPr>
          <a:xfrm>
            <a:off x="6686602" y="5161046"/>
            <a:ext cx="125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</a:t>
            </a:r>
            <a:r>
              <a:rPr lang="en-US" altLang="zh-CN" b="1" baseline="-25000" dirty="0"/>
              <a:t>1</a:t>
            </a:r>
            <a:r>
              <a:rPr lang="en-US" altLang="zh-CN" b="1" dirty="0"/>
              <a:t>=2.81Å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en-US" altLang="zh-CN" b="1" baseline="-25000" dirty="0">
                <a:solidFill>
                  <a:srgbClr val="FF0000"/>
                </a:solidFill>
              </a:rPr>
              <a:t>2</a:t>
            </a:r>
            <a:r>
              <a:rPr lang="en-US" altLang="zh-CN" b="1" dirty="0"/>
              <a:t>=3.93Å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B914FBB-617C-7CD1-AC13-F2201480E420}"/>
              </a:ext>
            </a:extLst>
          </p:cNvPr>
          <p:cNvGrpSpPr/>
          <p:nvPr/>
        </p:nvGrpSpPr>
        <p:grpSpPr>
          <a:xfrm>
            <a:off x="5916638" y="803424"/>
            <a:ext cx="5652257" cy="2841893"/>
            <a:chOff x="5916638" y="803424"/>
            <a:chExt cx="5652257" cy="28418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5D4704-137A-ABED-1FEF-849F57F94455}"/>
                </a:ext>
              </a:extLst>
            </p:cNvPr>
            <p:cNvGrpSpPr/>
            <p:nvPr/>
          </p:nvGrpSpPr>
          <p:grpSpPr>
            <a:xfrm>
              <a:off x="5951984" y="803424"/>
              <a:ext cx="4861396" cy="526389"/>
              <a:chOff x="3260640" y="4112533"/>
              <a:chExt cx="4861396" cy="526389"/>
            </a:xfrm>
          </p:grpSpPr>
          <p:sp>
            <p:nvSpPr>
              <p:cNvPr id="16" name="矩形 11">
                <a:extLst>
                  <a:ext uri="{FF2B5EF4-FFF2-40B4-BE49-F238E27FC236}">
                    <a16:creationId xmlns:a16="http://schemas.microsoft.com/office/drawing/2014/main" id="{AA2C157A-0E7D-99AD-62AF-85E932F655BC}"/>
                  </a:ext>
                </a:extLst>
              </p:cNvPr>
              <p:cNvSpPr/>
              <p:nvPr/>
            </p:nvSpPr>
            <p:spPr>
              <a:xfrm>
                <a:off x="3260640" y="4112533"/>
                <a:ext cx="648072" cy="526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7F6EC1-346D-8A5D-488A-F3C8ECC2DD2C}"/>
                  </a:ext>
                </a:extLst>
              </p:cNvPr>
              <p:cNvSpPr txBox="1"/>
              <p:nvPr/>
            </p:nvSpPr>
            <p:spPr>
              <a:xfrm>
                <a:off x="4501248" y="4160981"/>
                <a:ext cx="3620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van der Waals force</a:t>
                </a:r>
              </a:p>
            </p:txBody>
          </p:sp>
        </p:grpSp>
        <p:pic>
          <p:nvPicPr>
            <p:cNvPr id="4" name="图片 3" descr="图片包含 游戏机&#10;&#10;描述已自动生成">
              <a:extLst>
                <a:ext uri="{FF2B5EF4-FFF2-40B4-BE49-F238E27FC236}">
                  <a16:creationId xmlns:a16="http://schemas.microsoft.com/office/drawing/2014/main" id="{A751BCF7-3169-DCB1-2B16-961124D99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36"/>
            <a:stretch/>
          </p:blipFill>
          <p:spPr>
            <a:xfrm>
              <a:off x="5963112" y="1305317"/>
              <a:ext cx="5605783" cy="2340000"/>
            </a:xfrm>
            <a:prstGeom prst="rect">
              <a:avLst/>
            </a:prstGeom>
          </p:spPr>
        </p:pic>
        <p:sp>
          <p:nvSpPr>
            <p:cNvPr id="5" name="Rectangle 25">
              <a:extLst>
                <a:ext uri="{FF2B5EF4-FFF2-40B4-BE49-F238E27FC236}">
                  <a16:creationId xmlns:a16="http://schemas.microsoft.com/office/drawing/2014/main" id="{A66B9FFF-B1B0-A75D-1EE8-808BEE1BD29A}"/>
                </a:ext>
              </a:extLst>
            </p:cNvPr>
            <p:cNvSpPr/>
            <p:nvPr/>
          </p:nvSpPr>
          <p:spPr>
            <a:xfrm>
              <a:off x="5916638" y="1114378"/>
              <a:ext cx="599874" cy="461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cxnSp>
        <p:nvCxnSpPr>
          <p:cNvPr id="32" name="Straight Connector 27">
            <a:extLst>
              <a:ext uri="{FF2B5EF4-FFF2-40B4-BE49-F238E27FC236}">
                <a16:creationId xmlns:a16="http://schemas.microsoft.com/office/drawing/2014/main" id="{AE261A85-F6BA-4987-1E23-9721CC667797}"/>
              </a:ext>
            </a:extLst>
          </p:cNvPr>
          <p:cNvCxnSpPr>
            <a:cxnSpLocks/>
          </p:cNvCxnSpPr>
          <p:nvPr/>
        </p:nvCxnSpPr>
        <p:spPr>
          <a:xfrm>
            <a:off x="8688288" y="5510531"/>
            <a:ext cx="49861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10B707C8-FA9C-D30F-9E85-49505FA1D81A}"/>
              </a:ext>
            </a:extLst>
          </p:cNvPr>
          <p:cNvCxnSpPr>
            <a:cxnSpLocks/>
          </p:cNvCxnSpPr>
          <p:nvPr/>
        </p:nvCxnSpPr>
        <p:spPr>
          <a:xfrm rot="3600000">
            <a:off x="9056377" y="4972498"/>
            <a:ext cx="49861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图片 40">
            <a:extLst>
              <a:ext uri="{FF2B5EF4-FFF2-40B4-BE49-F238E27FC236}">
                <a16:creationId xmlns:a16="http://schemas.microsoft.com/office/drawing/2014/main" id="{115FA38D-40A4-88DE-A6F6-0A207D547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6940" y="887221"/>
            <a:ext cx="127692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B2BC13-C285-97E4-DC68-C977EC6C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707F0692-2507-5D3F-FCCD-66B2493A5107}"/>
              </a:ext>
            </a:extLst>
          </p:cNvPr>
          <p:cNvGrpSpPr/>
          <p:nvPr/>
        </p:nvGrpSpPr>
        <p:grpSpPr>
          <a:xfrm>
            <a:off x="204587" y="3898833"/>
            <a:ext cx="3156923" cy="2640082"/>
            <a:chOff x="643831" y="2988563"/>
            <a:chExt cx="3156923" cy="26400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5414C1-88E5-42E8-0496-F03712D7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31" y="2988563"/>
              <a:ext cx="3156923" cy="2160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46AF2E-FB1C-FD05-4A91-E1FFF611C18B}"/>
                </a:ext>
              </a:extLst>
            </p:cNvPr>
            <p:cNvSpPr txBox="1"/>
            <p:nvPr/>
          </p:nvSpPr>
          <p:spPr>
            <a:xfrm>
              <a:off x="2174563" y="5151591"/>
              <a:ext cx="10379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500" i="1" dirty="0"/>
                <a:t>S</a:t>
              </a:r>
              <a:r>
                <a:rPr lang="en-CN" sz="2500" dirty="0"/>
                <a:t>=1/2</a:t>
              </a:r>
            </a:p>
          </p:txBody>
        </p:sp>
      </p:grpSp>
      <p:sp>
        <p:nvSpPr>
          <p:cNvPr id="5" name="文本框 7">
            <a:extLst>
              <a:ext uri="{FF2B5EF4-FFF2-40B4-BE49-F238E27FC236}">
                <a16:creationId xmlns:a16="http://schemas.microsoft.com/office/drawing/2014/main" id="{45E1C875-BFA8-A494-5769-26604C46E28A}"/>
              </a:ext>
            </a:extLst>
          </p:cNvPr>
          <p:cNvSpPr txBox="1"/>
          <p:nvPr/>
        </p:nvSpPr>
        <p:spPr>
          <a:xfrm>
            <a:off x="577594" y="6393380"/>
            <a:ext cx="287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P</a:t>
            </a:r>
            <a:r>
              <a:rPr lang="en-US" altLang="zh-CN" sz="1600" dirty="0" err="1"/>
              <a:t>hys</a:t>
            </a:r>
            <a:r>
              <a:rPr lang="zh-CN" altLang="en-US" sz="1600" dirty="0"/>
              <a:t>. R</a:t>
            </a:r>
            <a:r>
              <a:rPr lang="en-US" altLang="zh-CN" sz="1600" dirty="0" err="1"/>
              <a:t>ev</a:t>
            </a:r>
            <a:r>
              <a:rPr lang="zh-CN" altLang="en-US" sz="1600" dirty="0"/>
              <a:t>. X </a:t>
            </a:r>
            <a:r>
              <a:rPr lang="zh-CN" altLang="en-US" sz="1600" b="1" dirty="0"/>
              <a:t>13</a:t>
            </a:r>
            <a:r>
              <a:rPr lang="zh-CN" altLang="en-US" sz="1600" dirty="0"/>
              <a:t>, 041049 (2023)</a:t>
            </a:r>
          </a:p>
        </p:txBody>
      </p:sp>
      <p:sp>
        <p:nvSpPr>
          <p:cNvPr id="24" name="矩形 11">
            <a:extLst>
              <a:ext uri="{FF2B5EF4-FFF2-40B4-BE49-F238E27FC236}">
                <a16:creationId xmlns:a16="http://schemas.microsoft.com/office/drawing/2014/main" id="{34134BA3-5952-DE9B-172C-8DCBD5DAECC2}"/>
              </a:ext>
            </a:extLst>
          </p:cNvPr>
          <p:cNvSpPr/>
          <p:nvPr/>
        </p:nvSpPr>
        <p:spPr>
          <a:xfrm>
            <a:off x="7849682" y="3977182"/>
            <a:ext cx="360451" cy="37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93840E1-69B3-A5A2-A893-BFC7084F5C59}"/>
              </a:ext>
            </a:extLst>
          </p:cNvPr>
          <p:cNvGrpSpPr/>
          <p:nvPr/>
        </p:nvGrpSpPr>
        <p:grpSpPr>
          <a:xfrm>
            <a:off x="3321392" y="3873380"/>
            <a:ext cx="3056246" cy="2848098"/>
            <a:chOff x="8296338" y="757137"/>
            <a:chExt cx="3056246" cy="284809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E9F3C5-2242-5A47-3951-3FAE16888EB8}"/>
                </a:ext>
              </a:extLst>
            </p:cNvPr>
            <p:cNvGrpSpPr/>
            <p:nvPr/>
          </p:nvGrpSpPr>
          <p:grpSpPr>
            <a:xfrm>
              <a:off x="8398563" y="757137"/>
              <a:ext cx="2716040" cy="2520000"/>
              <a:chOff x="4903414" y="909418"/>
              <a:chExt cx="2716040" cy="2520000"/>
            </a:xfrm>
          </p:grpSpPr>
          <p:pic>
            <p:nvPicPr>
              <p:cNvPr id="30" name="图片 2">
                <a:extLst>
                  <a:ext uri="{FF2B5EF4-FFF2-40B4-BE49-F238E27FC236}">
                    <a16:creationId xmlns:a16="http://schemas.microsoft.com/office/drawing/2014/main" id="{2A87AAC4-F1C3-87D1-4957-551DB17E2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7837" y="909418"/>
                <a:ext cx="2601617" cy="2520000"/>
              </a:xfrm>
              <a:prstGeom prst="rect">
                <a:avLst/>
              </a:prstGeom>
            </p:spPr>
          </p:pic>
          <p:sp>
            <p:nvSpPr>
              <p:cNvPr id="31" name="矩形 11">
                <a:extLst>
                  <a:ext uri="{FF2B5EF4-FFF2-40B4-BE49-F238E27FC236}">
                    <a16:creationId xmlns:a16="http://schemas.microsoft.com/office/drawing/2014/main" id="{D27357BF-0BD1-A809-310C-875AD04D0A65}"/>
                  </a:ext>
                </a:extLst>
              </p:cNvPr>
              <p:cNvSpPr/>
              <p:nvPr/>
            </p:nvSpPr>
            <p:spPr>
              <a:xfrm>
                <a:off x="4903414" y="939907"/>
                <a:ext cx="360451" cy="2646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15">
              <a:extLst>
                <a:ext uri="{FF2B5EF4-FFF2-40B4-BE49-F238E27FC236}">
                  <a16:creationId xmlns:a16="http://schemas.microsoft.com/office/drawing/2014/main" id="{E29FDBAF-A6CA-3F4B-C69C-DD6C29763A94}"/>
                </a:ext>
              </a:extLst>
            </p:cNvPr>
            <p:cNvSpPr txBox="1"/>
            <p:nvPr/>
          </p:nvSpPr>
          <p:spPr>
            <a:xfrm>
              <a:off x="8296338" y="3266681"/>
              <a:ext cx="3056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ym typeface="+mn-ea"/>
                </a:rPr>
                <a:t>Inorg. Chem. Front. </a:t>
              </a:r>
              <a:r>
                <a:rPr lang="zh-CN" altLang="en-US" sz="1600" b="1" dirty="0">
                  <a:sym typeface="+mn-ea"/>
                </a:rPr>
                <a:t>4</a:t>
              </a:r>
              <a:r>
                <a:rPr lang="zh-CN" altLang="en-US" sz="1600" dirty="0">
                  <a:sym typeface="+mn-ea"/>
                </a:rPr>
                <a:t>, 481(2017)</a:t>
              </a:r>
              <a:endParaRPr lang="en-US" altLang="zh-CN" sz="1600" dirty="0">
                <a:sym typeface="+mn-ea"/>
              </a:endParaRP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617E28C-2D9D-6BD8-DCA4-A73889BC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F15AE5B-C549-636A-6722-EF8EDA0B60FC}"/>
              </a:ext>
            </a:extLst>
          </p:cNvPr>
          <p:cNvGrpSpPr/>
          <p:nvPr/>
        </p:nvGrpSpPr>
        <p:grpSpPr>
          <a:xfrm>
            <a:off x="3480097" y="741677"/>
            <a:ext cx="3020000" cy="2880000"/>
            <a:chOff x="779866" y="908054"/>
            <a:chExt cx="3020000" cy="28800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8345EEA-B6EC-E1C1-51FD-CB64BC452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866" y="908054"/>
              <a:ext cx="3020000" cy="2880000"/>
            </a:xfrm>
            <a:prstGeom prst="rect">
              <a:avLst/>
            </a:prstGeom>
          </p:spPr>
        </p:pic>
        <p:sp>
          <p:nvSpPr>
            <p:cNvPr id="25" name="矩形 11">
              <a:extLst>
                <a:ext uri="{FF2B5EF4-FFF2-40B4-BE49-F238E27FC236}">
                  <a16:creationId xmlns:a16="http://schemas.microsoft.com/office/drawing/2014/main" id="{BC8BF261-0B64-7C2A-08CA-2BFD661AECB8}"/>
                </a:ext>
              </a:extLst>
            </p:cNvPr>
            <p:cNvSpPr/>
            <p:nvPr/>
          </p:nvSpPr>
          <p:spPr>
            <a:xfrm>
              <a:off x="779866" y="939306"/>
              <a:ext cx="419590" cy="526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3B1E91-DDEB-1B03-B8EB-6CF724711077}"/>
              </a:ext>
            </a:extLst>
          </p:cNvPr>
          <p:cNvGrpSpPr/>
          <p:nvPr/>
        </p:nvGrpSpPr>
        <p:grpSpPr>
          <a:xfrm>
            <a:off x="89187" y="790269"/>
            <a:ext cx="3358877" cy="2949096"/>
            <a:chOff x="788422" y="975193"/>
            <a:chExt cx="3358877" cy="2949096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EA02438-501C-40E6-2ADB-19B08C5FF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423" y="1044289"/>
              <a:ext cx="3358876" cy="2880000"/>
            </a:xfrm>
            <a:prstGeom prst="rect">
              <a:avLst/>
            </a:prstGeom>
          </p:spPr>
        </p:pic>
        <p:sp>
          <p:nvSpPr>
            <p:cNvPr id="38" name="矩形 11">
              <a:extLst>
                <a:ext uri="{FF2B5EF4-FFF2-40B4-BE49-F238E27FC236}">
                  <a16:creationId xmlns:a16="http://schemas.microsoft.com/office/drawing/2014/main" id="{481F2022-60E8-2B76-F4E8-A0F588CF3C48}"/>
                </a:ext>
              </a:extLst>
            </p:cNvPr>
            <p:cNvSpPr/>
            <p:nvPr/>
          </p:nvSpPr>
          <p:spPr>
            <a:xfrm>
              <a:off x="788422" y="975193"/>
              <a:ext cx="627057" cy="526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EC5C28C4-0C24-DFCF-D368-37D2239E522E}"/>
              </a:ext>
            </a:extLst>
          </p:cNvPr>
          <p:cNvSpPr txBox="1"/>
          <p:nvPr/>
        </p:nvSpPr>
        <p:spPr>
          <a:xfrm>
            <a:off x="948503" y="366277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Mott Insulator</a:t>
            </a:r>
            <a:endParaRPr lang="zh-CN" altLang="en-US" sz="2400" dirty="0"/>
          </a:p>
        </p:txBody>
      </p:sp>
      <p:pic>
        <p:nvPicPr>
          <p:cNvPr id="6" name="图片 5" descr="图片包含 游戏机&#10;&#10;描述已自动生成">
            <a:extLst>
              <a:ext uri="{FF2B5EF4-FFF2-40B4-BE49-F238E27FC236}">
                <a16:creationId xmlns:a16="http://schemas.microsoft.com/office/drawing/2014/main" id="{ED8C7F3E-5C9E-1964-4635-83C6DCF80B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2"/>
          <a:stretch/>
        </p:blipFill>
        <p:spPr>
          <a:xfrm>
            <a:off x="6210618" y="4269393"/>
            <a:ext cx="5981382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EACCD87-7889-AA7E-75F9-60233A3534EC}"/>
                  </a:ext>
                </a:extLst>
              </p:cNvPr>
              <p:cNvSpPr txBox="1"/>
              <p:nvPr/>
            </p:nvSpPr>
            <p:spPr>
              <a:xfrm>
                <a:off x="6328775" y="3925250"/>
                <a:ext cx="19827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=−13.1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= 1.691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EACCD87-7889-AA7E-75F9-60233A353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75" y="3925250"/>
                <a:ext cx="1982722" cy="553998"/>
              </a:xfrm>
              <a:prstGeom prst="rect">
                <a:avLst/>
              </a:prstGeom>
              <a:blipFill>
                <a:blip r:embed="rId10"/>
                <a:stretch>
                  <a:fillRect l="-2462" r="-1231" b="-1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B7D30F24-408F-273F-5D55-52661E6F9D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1052" y="973511"/>
            <a:ext cx="5552147" cy="2520000"/>
          </a:xfrm>
          <a:prstGeom prst="rect">
            <a:avLst/>
          </a:prstGeom>
        </p:spPr>
      </p:pic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CB1BE7A-B7C9-F923-1C40-A5FA85E02D6E}"/>
              </a:ext>
            </a:extLst>
          </p:cNvPr>
          <p:cNvCxnSpPr/>
          <p:nvPr/>
        </p:nvCxnSpPr>
        <p:spPr>
          <a:xfrm>
            <a:off x="4295800" y="1988840"/>
            <a:ext cx="1800200" cy="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B2FC677-4B78-E73D-3C7E-8B1773D2EFAF}"/>
              </a:ext>
            </a:extLst>
          </p:cNvPr>
          <p:cNvCxnSpPr/>
          <p:nvPr/>
        </p:nvCxnSpPr>
        <p:spPr>
          <a:xfrm>
            <a:off x="6096000" y="2060848"/>
            <a:ext cx="1224136" cy="108012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484D9C2C-F1C4-A18A-A862-CDBDDD3DC548}"/>
              </a:ext>
            </a:extLst>
          </p:cNvPr>
          <p:cNvCxnSpPr>
            <a:cxnSpLocks/>
          </p:cNvCxnSpPr>
          <p:nvPr/>
        </p:nvCxnSpPr>
        <p:spPr>
          <a:xfrm>
            <a:off x="6061632" y="1118244"/>
            <a:ext cx="1292190" cy="13636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BC43D2DB-AD0A-863B-EFBA-B403D9F34C16}"/>
              </a:ext>
            </a:extLst>
          </p:cNvPr>
          <p:cNvSpPr/>
          <p:nvPr/>
        </p:nvSpPr>
        <p:spPr>
          <a:xfrm>
            <a:off x="335360" y="193719"/>
            <a:ext cx="5853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Band structure in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D13564-DF12-71B1-62C8-FBDF64E2FFC3}"/>
              </a:ext>
            </a:extLst>
          </p:cNvPr>
          <p:cNvSpPr txBox="1"/>
          <p:nvPr/>
        </p:nvSpPr>
        <p:spPr>
          <a:xfrm>
            <a:off x="433134" y="757973"/>
            <a:ext cx="304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single-particle approximation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349AF1-98D1-9F36-F3AA-460802218E9D}"/>
              </a:ext>
            </a:extLst>
          </p:cNvPr>
          <p:cNvSpPr txBox="1"/>
          <p:nvPr/>
        </p:nvSpPr>
        <p:spPr>
          <a:xfrm>
            <a:off x="10305380" y="566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correlation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46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E0D75D-4498-F6D1-255A-CDE289D1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2847E73-14EB-F294-4905-823F8DD583B1}"/>
              </a:ext>
            </a:extLst>
          </p:cNvPr>
          <p:cNvSpPr/>
          <p:nvPr/>
        </p:nvSpPr>
        <p:spPr>
          <a:xfrm>
            <a:off x="335360" y="193719"/>
            <a:ext cx="10483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Structural and magnetic transition in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 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A0D0AF3-9FDC-C6B5-B772-B72B308904A2}"/>
              </a:ext>
            </a:extLst>
          </p:cNvPr>
          <p:cNvGrpSpPr/>
          <p:nvPr/>
        </p:nvGrpSpPr>
        <p:grpSpPr>
          <a:xfrm>
            <a:off x="5735960" y="1562090"/>
            <a:ext cx="4831575" cy="4680000"/>
            <a:chOff x="6449001" y="2178000"/>
            <a:chExt cx="4831575" cy="4680000"/>
          </a:xfrm>
        </p:grpSpPr>
        <p:sp>
          <p:nvSpPr>
            <p:cNvPr id="24" name="矩形 11">
              <a:extLst>
                <a:ext uri="{FF2B5EF4-FFF2-40B4-BE49-F238E27FC236}">
                  <a16:creationId xmlns:a16="http://schemas.microsoft.com/office/drawing/2014/main" id="{62190297-189F-2430-FC11-D00483B54CE3}"/>
                </a:ext>
              </a:extLst>
            </p:cNvPr>
            <p:cNvSpPr/>
            <p:nvPr/>
          </p:nvSpPr>
          <p:spPr>
            <a:xfrm>
              <a:off x="7849682" y="3977182"/>
              <a:ext cx="360451" cy="372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1ECB01-EAEE-2035-1C60-79F395186655}"/>
                </a:ext>
              </a:extLst>
            </p:cNvPr>
            <p:cNvGrpSpPr/>
            <p:nvPr/>
          </p:nvGrpSpPr>
          <p:grpSpPr>
            <a:xfrm>
              <a:off x="6449001" y="2178000"/>
              <a:ext cx="4831575" cy="4680000"/>
              <a:chOff x="4901403" y="675680"/>
              <a:chExt cx="4831575" cy="4680000"/>
            </a:xfrm>
          </p:grpSpPr>
          <p:pic>
            <p:nvPicPr>
              <p:cNvPr id="30" name="图片 2">
                <a:extLst>
                  <a:ext uri="{FF2B5EF4-FFF2-40B4-BE49-F238E27FC236}">
                    <a16:creationId xmlns:a16="http://schemas.microsoft.com/office/drawing/2014/main" id="{80B3367A-4F8B-2BEA-04C7-D69E70457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1403" y="675680"/>
                <a:ext cx="4831575" cy="4680000"/>
              </a:xfrm>
              <a:prstGeom prst="rect">
                <a:avLst/>
              </a:prstGeom>
            </p:spPr>
          </p:pic>
          <p:sp>
            <p:nvSpPr>
              <p:cNvPr id="31" name="矩形 11">
                <a:extLst>
                  <a:ext uri="{FF2B5EF4-FFF2-40B4-BE49-F238E27FC236}">
                    <a16:creationId xmlns:a16="http://schemas.microsoft.com/office/drawing/2014/main" id="{AB7D262F-74DE-EA75-4D78-6E7FD32F82DC}"/>
                  </a:ext>
                </a:extLst>
              </p:cNvPr>
              <p:cNvSpPr/>
              <p:nvPr/>
            </p:nvSpPr>
            <p:spPr>
              <a:xfrm>
                <a:off x="4903414" y="742844"/>
                <a:ext cx="509084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5" name="文本框 15">
            <a:extLst>
              <a:ext uri="{FF2B5EF4-FFF2-40B4-BE49-F238E27FC236}">
                <a16:creationId xmlns:a16="http://schemas.microsoft.com/office/drawing/2014/main" id="{5AC2AACD-A454-2F92-0B13-EB69BEBC7F99}"/>
              </a:ext>
            </a:extLst>
          </p:cNvPr>
          <p:cNvSpPr txBox="1"/>
          <p:nvPr/>
        </p:nvSpPr>
        <p:spPr>
          <a:xfrm>
            <a:off x="6888088" y="6242090"/>
            <a:ext cx="305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ym typeface="+mn-ea"/>
              </a:rPr>
              <a:t>Inorg. Chem. Front. </a:t>
            </a:r>
            <a:r>
              <a:rPr lang="zh-CN" altLang="en-US" sz="1600" b="1" dirty="0">
                <a:sym typeface="+mn-ea"/>
              </a:rPr>
              <a:t>4</a:t>
            </a:r>
            <a:r>
              <a:rPr lang="zh-CN" altLang="en-US" sz="1600" dirty="0">
                <a:sym typeface="+mn-ea"/>
              </a:rPr>
              <a:t>, 481(2017)</a:t>
            </a:r>
            <a:endParaRPr lang="en-US" altLang="zh-CN" sz="1600" dirty="0">
              <a:sym typeface="+mn-ea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63E3C3-977F-8E01-121D-B86C63AD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03F97C-1042-4863-AA32-70F116870775}"/>
              </a:ext>
            </a:extLst>
          </p:cNvPr>
          <p:cNvGrpSpPr/>
          <p:nvPr/>
        </p:nvGrpSpPr>
        <p:grpSpPr>
          <a:xfrm>
            <a:off x="1127448" y="1338886"/>
            <a:ext cx="3857630" cy="5005546"/>
            <a:chOff x="568008" y="1417638"/>
            <a:chExt cx="3857630" cy="500554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F11D29B-8897-FD61-5AAA-4E2CCE230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008" y="1417638"/>
              <a:ext cx="3732530" cy="447865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46F5B6E-5AD3-5FF0-54A0-FC7F25CAC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7448" y="5952649"/>
              <a:ext cx="3298190" cy="470535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2810F70A-964C-59C0-50C8-A19A6FED1E28}"/>
              </a:ext>
            </a:extLst>
          </p:cNvPr>
          <p:cNvSpPr txBox="1"/>
          <p:nvPr/>
        </p:nvSpPr>
        <p:spPr>
          <a:xfrm>
            <a:off x="2639616" y="95111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paramagnetic – nonmagnetic </a:t>
            </a:r>
            <a:r>
              <a:rPr lang="en-US" altLang="zh-CN" sz="2400" dirty="0"/>
              <a:t>in </a:t>
            </a:r>
            <a:r>
              <a:rPr lang="en-US" altLang="zh-CN" sz="2400" b="1" dirty="0"/>
              <a:t>single crystal</a:t>
            </a:r>
            <a:r>
              <a:rPr lang="en-US" altLang="zh-CN" sz="2400" dirty="0"/>
              <a:t> Nb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Cl</a:t>
            </a:r>
            <a:r>
              <a:rPr lang="en-US" altLang="zh-CN" sz="2400" baseline="-25000" dirty="0"/>
              <a:t>8</a:t>
            </a:r>
            <a:r>
              <a:rPr lang="en-US" altLang="zh-CN" sz="2400" dirty="0"/>
              <a:t>  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23CA3D-5974-339A-5429-B07E11302C8F}"/>
              </a:ext>
            </a:extLst>
          </p:cNvPr>
          <p:cNvSpPr txBox="1"/>
          <p:nvPr/>
        </p:nvSpPr>
        <p:spPr>
          <a:xfrm>
            <a:off x="6960096" y="333564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high temperature magnetic phase </a:t>
            </a:r>
          </a:p>
          <a:p>
            <a:pPr algn="ctr"/>
            <a:r>
              <a:rPr lang="en-US" altLang="zh-CN" dirty="0"/>
              <a:t>(</a:t>
            </a:r>
            <a:r>
              <a:rPr lang="en-US" altLang="zh-CN" dirty="0" err="1"/>
              <a:t>HTMP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829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774567" y="2753360"/>
            <a:ext cx="4050030" cy="1240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T = 0.1K, no magnetic order</a:t>
            </a:r>
            <a:endParaRPr lang="zh-CN" altLang="en-US" sz="2400" dirty="0">
              <a:solidFill>
                <a:srgbClr val="FF0000"/>
              </a:solidFill>
            </a:endParaRPr>
          </a:p>
          <a:p>
            <a:endParaRPr lang="zh-CN" altLang="en-US" sz="15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large γ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765" y="3823970"/>
            <a:ext cx="3095625" cy="30041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932931" y="3903439"/>
            <a:ext cx="191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Nb element</a:t>
            </a:r>
            <a:endParaRPr lang="zh-CN" altLang="en-US" sz="2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85" y="1282700"/>
            <a:ext cx="3586480" cy="55454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280" y="1282700"/>
            <a:ext cx="3425825" cy="55441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590" y="984704"/>
            <a:ext cx="1443990" cy="1812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305560" y="4491990"/>
                <a:ext cx="205041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𝛾</m:t>
                    </m:r>
                  </m:oMath>
                </a14:m>
                <a:r>
                  <a:rPr lang="en-US" altLang="zh-CN">
                    <a:solidFill>
                      <a:srgbClr val="FF0000"/>
                    </a:solidFill>
                  </a:rPr>
                  <a:t> = 0.227 J mol/K</a:t>
                </a:r>
                <a:r>
                  <a:rPr lang="en-US" altLang="zh-CN" baseline="30000">
                    <a:solidFill>
                      <a:srgbClr val="FF000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60" y="4491990"/>
                <a:ext cx="2050415" cy="368300"/>
              </a:xfrm>
              <a:prstGeom prst="rect">
                <a:avLst/>
              </a:prstGeom>
              <a:blipFill rotWithShape="1">
                <a:blip r:embed="rId8"/>
                <a:stretch>
                  <a:fillRect t="-3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4602480" y="4491990"/>
                <a:ext cx="205041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𝛾</m:t>
                    </m:r>
                  </m:oMath>
                </a14:m>
                <a:r>
                  <a:rPr lang="en-US" altLang="zh-CN">
                    <a:solidFill>
                      <a:srgbClr val="FF0000"/>
                    </a:solidFill>
                  </a:rPr>
                  <a:t> = 0.223 J mol/K</a:t>
                </a:r>
                <a:r>
                  <a:rPr lang="en-US" altLang="zh-CN" baseline="30000">
                    <a:solidFill>
                      <a:srgbClr val="FF000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0" y="4491990"/>
                <a:ext cx="2050415" cy="368300"/>
              </a:xfrm>
              <a:prstGeom prst="rect">
                <a:avLst/>
              </a:prstGeom>
              <a:blipFill rotWithShape="1">
                <a:blip r:embed="rId9"/>
                <a:stretch>
                  <a:fillRect t="-3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9887585" y="4587875"/>
                <a:ext cx="205041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𝛾</m:t>
                    </m:r>
                  </m:oMath>
                </a14:m>
                <a:r>
                  <a:rPr lang="en-US" altLang="zh-CN">
                    <a:solidFill>
                      <a:srgbClr val="FF0000"/>
                    </a:solidFill>
                  </a:rPr>
                  <a:t> = 0.01 J mol/K</a:t>
                </a:r>
                <a:r>
                  <a:rPr lang="en-US" altLang="zh-CN" baseline="30000">
                    <a:solidFill>
                      <a:srgbClr val="FF000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585" y="4587875"/>
                <a:ext cx="2050415" cy="368300"/>
              </a:xfrm>
              <a:prstGeom prst="rect">
                <a:avLst/>
              </a:prstGeom>
              <a:blipFill rotWithShape="1">
                <a:blip r:embed="rId10"/>
                <a:stretch>
                  <a:fillRect t="-3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9B0022AE-D498-B6CD-0F75-38275F85AB8B}"/>
              </a:ext>
            </a:extLst>
          </p:cNvPr>
          <p:cNvSpPr/>
          <p:nvPr/>
        </p:nvSpPr>
        <p:spPr>
          <a:xfrm>
            <a:off x="335360" y="193719"/>
            <a:ext cx="8987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Magnetic behavior of </a:t>
            </a:r>
            <a:r>
              <a:rPr lang="en-US" altLang="zh-CN" sz="36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HTMP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in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BDCD02E-152E-3C57-B2F5-614382D0980B}"/>
              </a:ext>
            </a:extLst>
          </p:cNvPr>
          <p:cNvSpPr txBox="1"/>
          <p:nvPr/>
        </p:nvSpPr>
        <p:spPr>
          <a:xfrm>
            <a:off x="8057365" y="6536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pressure along </a:t>
            </a:r>
            <a:r>
              <a:rPr lang="en-US" altLang="zh-CN" sz="2400" i="1" dirty="0"/>
              <a:t>c</a:t>
            </a:r>
            <a:r>
              <a:rPr lang="en-US" altLang="zh-CN" sz="2400" dirty="0"/>
              <a:t>-axis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72654F-8045-9A4C-FB3D-B60C9165E171}"/>
              </a:ext>
            </a:extLst>
          </p:cNvPr>
          <p:cNvSpPr txBox="1"/>
          <p:nvPr/>
        </p:nvSpPr>
        <p:spPr>
          <a:xfrm>
            <a:off x="5015880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single crystal 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45EC1A-2CEF-C969-D8B0-DCAF72E42AA3}"/>
              </a:ext>
            </a:extLst>
          </p:cNvPr>
          <p:cNvSpPr txBox="1"/>
          <p:nvPr/>
        </p:nvSpPr>
        <p:spPr>
          <a:xfrm>
            <a:off x="6168008" y="2329716"/>
            <a:ext cx="135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HTMP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3054D2-A2B7-C4D6-9F05-48018144ED4D}"/>
              </a:ext>
            </a:extLst>
          </p:cNvPr>
          <p:cNvSpPr txBox="1"/>
          <p:nvPr/>
        </p:nvSpPr>
        <p:spPr>
          <a:xfrm>
            <a:off x="2116702" y="2689756"/>
            <a:ext cx="135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HTMP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8330" y="1313815"/>
            <a:ext cx="3361690" cy="266509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2135560" y="2727325"/>
            <a:ext cx="82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4.5%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77970" y="1313815"/>
            <a:ext cx="3342640" cy="2637790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5735960" y="2708920"/>
            <a:ext cx="895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11%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rcRect t="49730"/>
          <a:stretch>
            <a:fillRect/>
          </a:stretch>
        </p:blipFill>
        <p:spPr>
          <a:xfrm>
            <a:off x="457200" y="3976370"/>
            <a:ext cx="7196455" cy="2741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5480" y="1923931"/>
            <a:ext cx="2465705" cy="929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8158480" y="3040633"/>
                <a:ext cx="283464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Nb</a:t>
                </a:r>
                <a:r>
                  <a:rPr lang="en-US" altLang="zh-CN" sz="2400" baseline="-250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</a:t>
                </a:r>
                <a:r>
                  <a:rPr lang="en-US" altLang="zh-CN" sz="2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Cl</a:t>
                </a:r>
                <a:r>
                  <a:rPr lang="en-US" altLang="zh-CN" sz="2400" baseline="-250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   </a:t>
                </a:r>
                <a:r>
                  <a:rPr lang="en-US" altLang="zh-CN" sz="2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~ 1 - 4</a:t>
                </a: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480" y="3040633"/>
                <a:ext cx="2834640" cy="460375"/>
              </a:xfrm>
              <a:prstGeom prst="rect">
                <a:avLst/>
              </a:prstGeom>
              <a:blipFill>
                <a:blip r:embed="rId12"/>
                <a:stretch>
                  <a:fillRect l="-3226" t="-10667" r="-1720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464152" y="1085835"/>
            <a:ext cx="495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Wilson ratio:</a:t>
            </a: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influence of spin-orbit coupling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8244205" y="3759423"/>
                <a:ext cx="2720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Fermi gas: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微软雅黑" panose="020B0503020204020204" charset="-122"/>
                            <a:cs typeface="Cambria Math" panose="02040503050406030204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altLang="zh-CN" sz="2400" i="1" dirty="0"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 =</a:t>
                </a:r>
                <a:r>
                  <a:rPr lang="en-US" altLang="zh-CN" sz="2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1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205" y="3759423"/>
                <a:ext cx="2720975" cy="461665"/>
              </a:xfrm>
              <a:prstGeom prst="rect">
                <a:avLst/>
              </a:prstGeom>
              <a:blipFill>
                <a:blip r:embed="rId13"/>
                <a:stretch>
                  <a:fillRect l="-3356" t="-12000" r="-895" b="-2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7618438" y="4705980"/>
            <a:ext cx="457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Spinon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Fermi surface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QSL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5E35320-CEBD-1909-0DAA-AD71573F7A0B}"/>
              </a:ext>
            </a:extLst>
          </p:cNvPr>
          <p:cNvSpPr/>
          <p:nvPr/>
        </p:nvSpPr>
        <p:spPr>
          <a:xfrm>
            <a:off x="335360" y="193719"/>
            <a:ext cx="8987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Magnetic behavior of </a:t>
            </a:r>
            <a:r>
              <a:rPr lang="en-US" altLang="zh-CN" sz="36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HTMP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in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F4F67C1-0139-C354-6FCB-50D907C73053}"/>
              </a:ext>
            </a:extLst>
          </p:cNvPr>
          <p:cNvSpPr txBox="1"/>
          <p:nvPr/>
        </p:nvSpPr>
        <p:spPr>
          <a:xfrm>
            <a:off x="2116702" y="2905780"/>
            <a:ext cx="135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HTMP</a:t>
            </a:r>
            <a:endParaRPr lang="zh-CN" altLang="en-US" sz="2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FC0C2D3-7004-28C7-BB64-964836C4693B}"/>
              </a:ext>
            </a:extLst>
          </p:cNvPr>
          <p:cNvSpPr txBox="1"/>
          <p:nvPr/>
        </p:nvSpPr>
        <p:spPr>
          <a:xfrm>
            <a:off x="5748793" y="2924944"/>
            <a:ext cx="135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HTMP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BFBC42-553B-A637-7DC6-87C87A2EE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59E09848-56DD-9E19-80B1-AD5E8F584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0873" b="21790"/>
          <a:stretch/>
        </p:blipFill>
        <p:spPr>
          <a:xfrm>
            <a:off x="4593494" y="770766"/>
            <a:ext cx="7098814" cy="5760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AC8BB84-9D6B-9674-4CD7-39BD787B98F6}"/>
              </a:ext>
            </a:extLst>
          </p:cNvPr>
          <p:cNvSpPr/>
          <p:nvPr/>
        </p:nvSpPr>
        <p:spPr>
          <a:xfrm>
            <a:off x="479376" y="139311"/>
            <a:ext cx="5475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NMR results of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9496A4-40AE-C08C-2533-1EA002357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730" y="1063197"/>
            <a:ext cx="7693660" cy="5480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D013982-C86C-08EE-7426-3F51B444C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916" y="4876213"/>
            <a:ext cx="2476846" cy="7621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14877DA-00AB-C98E-57B4-F80CB764B5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49892"/>
          <a:stretch>
            <a:fillRect/>
          </a:stretch>
        </p:blipFill>
        <p:spPr>
          <a:xfrm>
            <a:off x="352373" y="1154418"/>
            <a:ext cx="3639357" cy="2880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EE53-5A09-8E3C-D6A7-259F840A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0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A8AED3-FF0D-80B9-BCDD-93AE7E0F7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92FA4EC-F001-A3DB-B982-C4F05E962D0C}"/>
              </a:ext>
            </a:extLst>
          </p:cNvPr>
          <p:cNvSpPr/>
          <p:nvPr/>
        </p:nvSpPr>
        <p:spPr>
          <a:xfrm>
            <a:off x="313720" y="161058"/>
            <a:ext cx="7870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36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SR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results of Nb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</a:t>
            </a:r>
            <a:r>
              <a:rPr lang="en-US" altLang="zh-CN" sz="3600" b="1" baseline="-250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(zero field)</a:t>
            </a:r>
            <a:endParaRPr lang="zh-CN" altLang="en-US" sz="32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835C406-3026-13EB-12B2-579069FAD8A4}"/>
              </a:ext>
            </a:extLst>
          </p:cNvPr>
          <p:cNvGrpSpPr/>
          <p:nvPr/>
        </p:nvGrpSpPr>
        <p:grpSpPr>
          <a:xfrm>
            <a:off x="63084" y="4762024"/>
            <a:ext cx="12065831" cy="1656411"/>
            <a:chOff x="198324" y="852416"/>
            <a:chExt cx="12065831" cy="165641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178FF5B-05D4-1282-B47F-D00EADFF753E}"/>
                </a:ext>
              </a:extLst>
            </p:cNvPr>
            <p:cNvSpPr txBox="1"/>
            <p:nvPr/>
          </p:nvSpPr>
          <p:spPr>
            <a:xfrm>
              <a:off x="198324" y="1117548"/>
              <a:ext cx="563079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/>
                <a:t>Static Kubo-</a:t>
              </a:r>
              <a:r>
                <a:rPr lang="en-US" altLang="zh-CN" sz="2500" dirty="0" err="1"/>
                <a:t>Toyabe</a:t>
              </a:r>
              <a:r>
                <a:rPr lang="en-US" altLang="zh-CN" sz="2500" dirty="0"/>
                <a:t> (KT) damping function</a:t>
              </a:r>
              <a:r>
                <a:rPr lang="zh-CN" altLang="en-US" sz="2500" dirty="0"/>
                <a:t>：</a:t>
              </a:r>
              <a:endParaRPr lang="en-US" altLang="zh-CN" sz="2500" dirty="0"/>
            </a:p>
            <a:p>
              <a:endParaRPr lang="en-US" altLang="zh-CN" sz="2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3CB0375-8C27-A509-EA46-31C4B32D4B3F}"/>
                    </a:ext>
                  </a:extLst>
                </p:cNvPr>
                <p:cNvSpPr txBox="1"/>
                <p:nvPr/>
              </p:nvSpPr>
              <p:spPr>
                <a:xfrm>
                  <a:off x="3876006" y="1811585"/>
                  <a:ext cx="1896875" cy="6972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5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en-US" altLang="zh-CN" sz="2500" b="0" i="1" smtClean="0">
                          <a:latin typeface="Cambria Math" panose="02040503050406030204" pitchFamily="18" charset="0"/>
                        </a:rPr>
                        <m:t>≈3.8 </m:t>
                      </m:r>
                    </m:oMath>
                  </a14:m>
                  <a:r>
                    <a:rPr lang="en-US" altLang="zh-CN" sz="2500" dirty="0"/>
                    <a:t>Oe</a:t>
                  </a:r>
                  <a:endParaRPr lang="zh-CN" altLang="en-US" sz="25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53CB0375-8C27-A509-EA46-31C4B32D4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006" y="1811585"/>
                  <a:ext cx="1896875" cy="697242"/>
                </a:xfrm>
                <a:prstGeom prst="rect">
                  <a:avLst/>
                </a:prstGeom>
                <a:blipFill>
                  <a:blip r:embed="rId3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095F11-50E6-DE26-AC3F-E824DAFEE868}"/>
                </a:ext>
              </a:extLst>
            </p:cNvPr>
            <p:cNvSpPr txBox="1"/>
            <p:nvPr/>
          </p:nvSpPr>
          <p:spPr>
            <a:xfrm>
              <a:off x="375790" y="1914753"/>
              <a:ext cx="322649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500" dirty="0"/>
                <a:t>Static field distribution</a:t>
              </a:r>
              <a:r>
                <a:rPr lang="zh-CN" altLang="en-US" sz="2500" dirty="0"/>
                <a:t>：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96894B-8CA6-036E-678E-1EA6E831A0E8}"/>
                </a:ext>
              </a:extLst>
            </p:cNvPr>
            <p:cNvGrpSpPr/>
            <p:nvPr/>
          </p:nvGrpSpPr>
          <p:grpSpPr>
            <a:xfrm>
              <a:off x="5591944" y="852416"/>
              <a:ext cx="6672211" cy="1618218"/>
              <a:chOff x="5565506" y="847676"/>
              <a:chExt cx="6672211" cy="16182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01D4EB7B-8ADB-6EE6-25D6-195BF28774EF}"/>
                      </a:ext>
                    </a:extLst>
                  </p:cNvPr>
                  <p:cNvSpPr txBox="1"/>
                  <p:nvPr/>
                </p:nvSpPr>
                <p:spPr>
                  <a:xfrm>
                    <a:off x="5565506" y="950383"/>
                    <a:ext cx="6672211" cy="8644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5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zh-CN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5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altLang="zh-CN" sz="2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5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sz="2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500" b="0" i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500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2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500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2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5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500" b="0" i="0" smtClean="0">
                                  <a:latin typeface="Cambria Math" panose="02040503050406030204" pitchFamily="18" charset="0"/>
                                </a:rPr>
                                <m:t>bg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5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01D4EB7B-8ADB-6EE6-25D6-195BF28774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5506" y="950383"/>
                    <a:ext cx="6672211" cy="86440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9CF0CB-DE7D-4743-149B-9E072AE1ACA0}"/>
                  </a:ext>
                </a:extLst>
              </p:cNvPr>
              <p:cNvSpPr/>
              <p:nvPr/>
            </p:nvSpPr>
            <p:spPr>
              <a:xfrm>
                <a:off x="6972967" y="854347"/>
                <a:ext cx="3420380" cy="1076782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4966A2-ACAC-5355-824A-82C5C2528655}"/>
                  </a:ext>
                </a:extLst>
              </p:cNvPr>
              <p:cNvSpPr txBox="1"/>
              <p:nvPr/>
            </p:nvSpPr>
            <p:spPr>
              <a:xfrm>
                <a:off x="10273626" y="1988840"/>
                <a:ext cx="165754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500" dirty="0">
                    <a:solidFill>
                      <a:srgbClr val="FF0000"/>
                    </a:solidFill>
                  </a:rPr>
                  <a:t>dynamics</a:t>
                </a:r>
                <a:endParaRPr lang="en-CN" sz="2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F1A40BD-3446-1521-DC76-2AFAB47E4F5B}"/>
                  </a:ext>
                </a:extLst>
              </p:cNvPr>
              <p:cNvSpPr/>
              <p:nvPr/>
            </p:nvSpPr>
            <p:spPr>
              <a:xfrm>
                <a:off x="10452484" y="847676"/>
                <a:ext cx="724963" cy="107678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7F344B7-CC09-0357-950C-DD04B0187FED}"/>
              </a:ext>
            </a:extLst>
          </p:cNvPr>
          <p:cNvGrpSpPr/>
          <p:nvPr/>
        </p:nvGrpSpPr>
        <p:grpSpPr>
          <a:xfrm>
            <a:off x="320825" y="885177"/>
            <a:ext cx="11038864" cy="3735818"/>
            <a:chOff x="313720" y="2717518"/>
            <a:chExt cx="11038864" cy="373581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5FD78BE-4B84-E7BC-A635-2363FE2CF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50428"/>
            <a:stretch/>
          </p:blipFill>
          <p:spPr>
            <a:xfrm>
              <a:off x="313720" y="2717518"/>
              <a:ext cx="5400000" cy="366381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F7969C0-7246-A6B6-0C3A-357360C99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50428"/>
            <a:stretch/>
          </p:blipFill>
          <p:spPr>
            <a:xfrm>
              <a:off x="5952584" y="2789525"/>
              <a:ext cx="5400000" cy="3663811"/>
            </a:xfrm>
            <a:prstGeom prst="rect">
              <a:avLst/>
            </a:prstGeom>
          </p:spPr>
        </p:pic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76FB8BE0-472C-FD52-0BD8-5899F2783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8408" y="4149080"/>
              <a:ext cx="0" cy="57606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993DBBF-C8F5-5941-A264-4AE5FB34557C}"/>
                </a:ext>
              </a:extLst>
            </p:cNvPr>
            <p:cNvSpPr txBox="1"/>
            <p:nvPr/>
          </p:nvSpPr>
          <p:spPr>
            <a:xfrm>
              <a:off x="9084332" y="475201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Slow down</a:t>
              </a:r>
              <a:endParaRPr lang="zh-CN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489DCE-D69C-8DD4-070E-BF919C5D46E6}"/>
                </a:ext>
              </a:extLst>
            </p:cNvPr>
            <p:cNvSpPr txBox="1"/>
            <p:nvPr/>
          </p:nvSpPr>
          <p:spPr>
            <a:xfrm>
              <a:off x="2077960" y="2940242"/>
              <a:ext cx="22385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400" dirty="0"/>
                <a:t>No long-range magnetic order down to 75 mK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841971-DF38-467E-7E63-2D9922C018A5}"/>
                </a:ext>
              </a:extLst>
            </p:cNvPr>
            <p:cNvSpPr txBox="1"/>
            <p:nvPr/>
          </p:nvSpPr>
          <p:spPr>
            <a:xfrm>
              <a:off x="7605033" y="3966720"/>
              <a:ext cx="2238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400" dirty="0"/>
                <a:t>persistant fluctuation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EB18E-A241-C8E3-A909-CC4EDC27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786DF07B-168C-679C-28E9-7352529FBE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0873" b="21790"/>
          <a:stretch/>
        </p:blipFill>
        <p:spPr>
          <a:xfrm>
            <a:off x="4593494" y="770766"/>
            <a:ext cx="709881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61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32.45,&quot;left&quot;:-4.187480314960635,&quot;top&quot;:98.82503937007871,&quot;width&quot;:833.547441252460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32.45,&quot;left&quot;:-4.187480314960635,&quot;top&quot;:98.82503937007871,&quot;width&quot;:833.547441252460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32.45,&quot;left&quot;:-4.187480314960635,&quot;top&quot;:98.82503937007871,&quot;width&quot;:833.547441252460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32.45,&quot;left&quot;:-4.187480314960635,&quot;top&quot;:98.82503937007871,&quot;width&quot;:833.547441252460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1.35,&quot;left&quot;:42.6,&quot;top&quot;:103.45,&quot;width&quot;:257.4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41685</TotalTime>
  <Words>604</Words>
  <Application>Microsoft Office PowerPoint</Application>
  <PresentationFormat>宽屏</PresentationFormat>
  <Paragraphs>131</Paragraphs>
  <Slides>14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-apple-system</vt:lpstr>
      <vt:lpstr>CMMI9</vt:lpstr>
      <vt:lpstr>CMR10</vt:lpstr>
      <vt:lpstr>CMR9</vt:lpstr>
      <vt:lpstr>等线</vt:lpstr>
      <vt:lpstr>方正大标宋简体</vt:lpstr>
      <vt:lpstr>微软雅黑</vt:lpstr>
      <vt:lpstr>ADLaM Display</vt:lpstr>
      <vt:lpstr>Arial</vt:lpstr>
      <vt:lpstr>Calibri</vt:lpstr>
      <vt:lpstr>Cambria Math</vt:lpstr>
      <vt:lpstr>Wingdings</vt:lpstr>
      <vt:lpstr>Office 主题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pp</dc:creator>
  <cp:lastModifiedBy>杨林</cp:lastModifiedBy>
  <cp:revision>412</cp:revision>
  <dcterms:created xsi:type="dcterms:W3CDTF">2015-02-24T11:17:02Z</dcterms:created>
  <dcterms:modified xsi:type="dcterms:W3CDTF">2025-01-11T05:42:09Z</dcterms:modified>
</cp:coreProperties>
</file>