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30.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320" r:id="rId5"/>
    <p:sldId id="322" r:id="rId6"/>
    <p:sldId id="272" r:id="rId7"/>
    <p:sldId id="296" r:id="rId8"/>
    <p:sldId id="275" r:id="rId9"/>
    <p:sldId id="297" r:id="rId10"/>
    <p:sldId id="295" r:id="rId11"/>
    <p:sldId id="259" r:id="rId12"/>
    <p:sldId id="261" r:id="rId13"/>
    <p:sldId id="312" r:id="rId14"/>
    <p:sldId id="264" r:id="rId15"/>
    <p:sldId id="265" r:id="rId16"/>
    <p:sldId id="311" r:id="rId17"/>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09" autoAdjust="0"/>
    <p:restoredTop sz="87269" autoAdjust="0"/>
  </p:normalViewPr>
  <p:slideViewPr>
    <p:cSldViewPr snapToGrid="0" showGuides="1">
      <p:cViewPr varScale="1">
        <p:scale>
          <a:sx n="77" d="100"/>
          <a:sy n="77" d="100"/>
        </p:scale>
        <p:origin x="967" y="48"/>
      </p:cViewPr>
      <p:guideLst>
        <p:guide orient="horz" pos="2138"/>
        <p:guide pos="3840"/>
      </p:guideLst>
    </p:cSldViewPr>
  </p:slideViewPr>
  <p:notesTextViewPr>
    <p:cViewPr>
      <p:scale>
        <a:sx n="100" d="100"/>
        <a:sy n="100" d="100"/>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gs" Target="tags/tag79.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4" Type="http://schemas.openxmlformats.org/officeDocument/2006/relationships/hyperlink" Target="https://en.wikipedia.org/wiki/Georg_Bednorz" TargetMode="External"/><Relationship Id="rId3" Type="http://schemas.openxmlformats.org/officeDocument/2006/relationships/tags" Target="../tags/tag67.xml"/><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custDataLst>
              <p:tags r:id="rId3"/>
            </p:custDataLst>
          </p:nvPr>
        </p:nvSpPr>
        <p:spPr/>
        <p:txBody>
          <a:bodyPr/>
          <a:lstStyle/>
          <a:p>
            <a:r>
              <a:rPr lang="en-US" altLang="zh-CN" dirty="0"/>
              <a:t>Good afternoon, dear scholars, thank you for joining me today. I am Ying Wang, a graduate student from Prof. Lei Shu’group in Physics Department, Fudan University. Thank you for giving me this chance to present here.  I’m gonna introducte this MuSR study from out group:  spin density waves in high temperature superconductor Lanthanum three nickel two oxygen seven minus delta. </a:t>
            </a:r>
            <a:r>
              <a:rPr lang="en-US" altLang="zh-CN" dirty="0">
                <a:sym typeface="+mn-ea"/>
              </a:rPr>
              <a:t>In the morning, Prof Shu has mentioned this work and  I will do into details.</a:t>
            </a:r>
            <a:endParaRPr lang="en-US" altLang="zh-CN" dirty="0"/>
          </a:p>
          <a:p>
            <a:endParaRPr lang="en-US" altLang="zh-CN" dirty="0"/>
          </a:p>
          <a:p>
            <a:r>
              <a:rPr lang="en-US" altLang="zh-CN" dirty="0"/>
              <a:t>about 35 s</a:t>
            </a:r>
            <a:endParaRPr lang="en-US" altLang="zh-CN"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In MuSR experiment, we first use ZF-MuSR to study the magnetic ground state. As shown in Figure a, at high temperature, </a:t>
            </a:r>
            <a:r>
              <a:rPr lang="en-US" altLang="zh-CN" dirty="0">
                <a:sym typeface="+mn-ea"/>
              </a:rPr>
              <a:t>the system is in a paramagnetic state ,</a:t>
            </a:r>
            <a:r>
              <a:rPr lang="en-US" altLang="zh-CN" dirty="0"/>
              <a:t>and the relaxation of asymmetry is slow. When the temperature gets lowered to below 150 K, we are surprised to find that the spectrum starts with a very obvious oscillation behavior, which indicates that the magnetic phase transition does happen.</a:t>
            </a:r>
            <a:endParaRPr lang="en-US" altLang="zh-CN" dirty="0"/>
          </a:p>
          <a:p>
            <a:r>
              <a:rPr lang="en-US" altLang="zh-CN" dirty="0"/>
              <a:t>Furthermore, Fourier analysis is performed on the asymmetry spectrum. From the Fourier spectrum, it can be seen that the oscillation is mainly manifested as three characteristic frequencies, corresponding to a low field of 10 mT and two high fields near 150 mT. In figure d, by normalizing the internal fields, we find that they have the same temperature dependence, which suggests that they reflect the same magnetic phase. The temperature dependence can be fitted with this phenomena formula, and the beta exponent obtained is close to the value expected by the quasi-two-dimensional model. </a:t>
            </a:r>
            <a:endParaRPr lang="en-US" altLang="zh-CN" dirty="0"/>
          </a:p>
          <a:p>
            <a:r>
              <a:rPr lang="en-US" altLang="zh-CN" dirty="0"/>
              <a:t>This is also consistent with the layered structure of 327.</a:t>
            </a:r>
            <a:endParaRPr lang="en-US" altLang="zh-CN" dirty="0"/>
          </a:p>
          <a:p>
            <a:endParaRPr lang="en-US" altLang="zh-CN" dirty="0"/>
          </a:p>
          <a:p>
            <a:r>
              <a:rPr lang="en-US" altLang="zh-CN" dirty="0"/>
              <a:t>about 1.5 min</a:t>
            </a:r>
            <a:endParaRPr lang="en-US" altLang="zh-CN" dirty="0"/>
          </a:p>
          <a:p>
            <a:r>
              <a:rPr lang="zh-CN" altLang="en-US" dirty="0">
                <a:sym typeface="+mn-ea"/>
              </a:rPr>
              <a:t>由于入射缪子是</a:t>
            </a:r>
            <a:r>
              <a:rPr lang="en-US" altLang="zh-CN" dirty="0">
                <a:sym typeface="+mn-ea"/>
              </a:rPr>
              <a:t>100%</a:t>
            </a:r>
            <a:r>
              <a:rPr lang="zh-CN" altLang="en-US" dirty="0">
                <a:sym typeface="+mn-ea"/>
              </a:rPr>
              <a:t>极化的，我们在不加极化外场，即零场情况下测量样品本征的磁性。如图</a:t>
            </a:r>
            <a:r>
              <a:rPr lang="en-US" altLang="zh-CN" dirty="0">
                <a:sym typeface="+mn-ea"/>
              </a:rPr>
              <a:t>a</a:t>
            </a:r>
            <a:r>
              <a:rPr lang="zh-CN" altLang="en-US" dirty="0">
                <a:sym typeface="+mn-ea"/>
              </a:rPr>
              <a:t>所示，高温下体系处于顺磁态，不对称参数缓慢弛豫。而温度降低至</a:t>
            </a:r>
            <a:r>
              <a:rPr lang="en-US" altLang="zh-CN" dirty="0">
                <a:sym typeface="+mn-ea"/>
              </a:rPr>
              <a:t>150 K</a:t>
            </a:r>
            <a:r>
              <a:rPr lang="zh-CN" altLang="en-US" dirty="0">
                <a:sym typeface="+mn-ea"/>
              </a:rPr>
              <a:t>以下后，我们惊喜地发现，不对称参数谱出现了非常明显的震荡行为，这说明样品内部在</a:t>
            </a:r>
            <a:r>
              <a:rPr lang="en-US" altLang="zh-CN" dirty="0">
                <a:sym typeface="+mn-ea"/>
              </a:rPr>
              <a:t>150 K</a:t>
            </a:r>
            <a:r>
              <a:rPr lang="zh-CN" altLang="en-US" dirty="0">
                <a:sym typeface="+mn-ea"/>
              </a:rPr>
              <a:t>处确实发生了磁性相变。</a:t>
            </a:r>
            <a:endParaRPr lang="en-US" altLang="zh-CN" dirty="0"/>
          </a:p>
          <a:p>
            <a:r>
              <a:rPr lang="zh-CN" altLang="en-US" dirty="0">
                <a:sym typeface="+mn-ea"/>
              </a:rPr>
              <a:t>进一步地，我们对不对称谱进行了傅里叶分析以获得其进动频率信息，而振动频率比上旋磁比，就可以得到局域磁场强度大小。从傅里叶谱上可以看到，不对称参数震荡主要表现为三个特征频率，分别对应一个</a:t>
            </a:r>
            <a:r>
              <a:rPr lang="en-US" altLang="zh-CN" dirty="0">
                <a:sym typeface="+mn-ea"/>
              </a:rPr>
              <a:t>10mT</a:t>
            </a:r>
            <a:r>
              <a:rPr lang="zh-CN" altLang="en-US" dirty="0">
                <a:sym typeface="+mn-ea"/>
              </a:rPr>
              <a:t>的低场和两个</a:t>
            </a:r>
            <a:r>
              <a:rPr lang="en-US" altLang="zh-CN" dirty="0">
                <a:sym typeface="+mn-ea"/>
              </a:rPr>
              <a:t>150</a:t>
            </a:r>
            <a:r>
              <a:rPr lang="zh-CN" altLang="en-US" dirty="0">
                <a:sym typeface="+mn-ea"/>
              </a:rPr>
              <a:t> </a:t>
            </a:r>
            <a:r>
              <a:rPr lang="en-US" altLang="zh-CN" dirty="0">
                <a:sym typeface="+mn-ea"/>
              </a:rPr>
              <a:t>mT</a:t>
            </a:r>
            <a:r>
              <a:rPr lang="zh-CN" altLang="en-US" dirty="0">
                <a:sym typeface="+mn-ea"/>
              </a:rPr>
              <a:t>附近的高场。将三个内场强度做归一化，发现他们表现出相同的温度依赖关系，说明他们反映了同一个磁性相，其温度依赖关系可以用这一唯像公式拟合，得到的临界指数更接近准二维磁性的临界行为。这也和</a:t>
            </a:r>
            <a:r>
              <a:rPr lang="en-US" altLang="zh-CN" dirty="0">
                <a:sym typeface="+mn-ea"/>
              </a:rPr>
              <a:t>327</a:t>
            </a:r>
            <a:r>
              <a:rPr lang="zh-CN" altLang="en-US" dirty="0">
                <a:sym typeface="+mn-ea"/>
              </a:rPr>
              <a:t>的双层</a:t>
            </a:r>
            <a:r>
              <a:rPr lang="en-US" altLang="zh-CN" dirty="0" err="1">
                <a:sym typeface="+mn-ea"/>
              </a:rPr>
              <a:t>NiO</a:t>
            </a:r>
            <a:r>
              <a:rPr lang="zh-CN" altLang="en-US" dirty="0">
                <a:sym typeface="+mn-ea"/>
              </a:rPr>
              <a:t>面结构相符。</a:t>
            </a:r>
            <a:endParaRPr lang="zh-CN" altLang="en-US" dirty="0"/>
          </a:p>
          <a:p>
            <a:endParaRPr lang="en-US" altLang="zh-C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sym typeface="+mn-ea"/>
              </a:rPr>
              <a:t>After comfirming the magnetic ground state by ZF-MuSR, we next use weakTF-MuSR to help verify that the magneti state is intrinsic, by detecting the magnetic volume fraction.</a:t>
            </a:r>
            <a:endParaRPr lang="en-US" altLang="zh-CN" dirty="0">
              <a:sym typeface="+mn-ea"/>
            </a:endParaRPr>
          </a:p>
          <a:p>
            <a:r>
              <a:rPr lang="en-US" altLang="zh-CN" dirty="0">
                <a:sym typeface="+mn-ea"/>
              </a:rPr>
              <a:t>In the left figure, it can be seen that, at high temperature, the sample is in a paramagnetic state, and the muons all do low-frequency precession along the external field. At low temperature, the oscillation term almost completely disappears, suggesting that </a:t>
            </a:r>
            <a:r>
              <a:rPr lang="en-US" altLang="zh-CN" dirty="0">
                <a:sym typeface="+mn-ea"/>
              </a:rPr>
              <a:t>the sample fully changes to a magnetic phase</a:t>
            </a:r>
            <a:r>
              <a:rPr lang="en-US" altLang="zh-CN" dirty="0">
                <a:sym typeface="+mn-ea"/>
              </a:rPr>
              <a:t>. The right figure describes the temperature dependency of the signals’ fraction in detail. We can see that, with the temperature decreasing, the fraction of total bulk magnetism starts to appear near 150 K, then slowly reaches nearly 100% at low temperature. Thus, we verified that this magnetic ground state does come from the main phase of sample instead of impurities. </a:t>
            </a:r>
            <a:endParaRPr lang="en-US" altLang="zh-CN" dirty="0">
              <a:sym typeface="+mn-ea"/>
            </a:endParaRPr>
          </a:p>
          <a:p>
            <a:endParaRPr lang="zh-CN" altLang="en-US" dirty="0"/>
          </a:p>
          <a:p>
            <a:endParaRPr lang="zh-CN" altLang="en-US" dirty="0"/>
          </a:p>
          <a:p>
            <a:r>
              <a:rPr lang="zh-CN" altLang="en-US" dirty="0"/>
              <a:t>由于</a:t>
            </a:r>
            <a:r>
              <a:rPr lang="en-US" altLang="zh-CN" dirty="0"/>
              <a:t>MuSR</a:t>
            </a:r>
            <a:r>
              <a:rPr lang="zh-CN" altLang="en-US" dirty="0"/>
              <a:t>是局域探测手段，我们可以探测样品内部的磁性占比。我们施加一个与缪子自旋相垂直微弱磁场，处于非磁态的样品中，缪子会沿着外场做低频振荡，由此可以分辨磁性和非磁信号体积占比。可以看到，高温下样品处于顺磁态，缪子都沿着外场做低频进动，在低温下样品处于磁性相，外场振荡项几乎完全消失，通过比较两项信号占比，我们得到样品的磁性相占比接近</a:t>
            </a:r>
            <a:r>
              <a:rPr lang="en-US" altLang="zh-CN" dirty="0"/>
              <a:t>100%</a:t>
            </a:r>
            <a:r>
              <a:rPr lang="zh-CN" altLang="en-US" dirty="0"/>
              <a:t>。</a:t>
            </a:r>
            <a:endParaRPr lang="zh-CN" altLang="en-US" dirty="0"/>
          </a:p>
          <a:p>
            <a:endParaRPr lang="zh-CN" altLang="en-US" dirty="0"/>
          </a:p>
          <a:p>
            <a:endParaRPr lang="en-US" altLang="zh-C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sym typeface="+mn-ea"/>
              </a:rPr>
              <a:t>After confirming the presence of SDW, we want to further find possible magnetic structures. </a:t>
            </a:r>
            <a:r>
              <a:rPr lang="en-US" altLang="zh-CN" dirty="0">
                <a:sym typeface="+mn-ea"/>
              </a:rPr>
              <a:t>Since MuSR is not sensitive to k-space and cannot determine the magnetic structure, so we then did a qualitatively computation analysis. </a:t>
            </a:r>
            <a:endParaRPr lang="en-US" altLang="zh-CN" dirty="0"/>
          </a:p>
          <a:p>
            <a:r>
              <a:rPr lang="en-US" altLang="zh-CN" dirty="0">
                <a:sym typeface="+mn-ea"/>
              </a:rPr>
              <a:t> Since the magnetic field sensed by muon is directly determined by where the muon stops in the lattice, we first use DFT+\mu, to compute the possible muon stopping sites. The results are shown in Figure (a). The samll hollow red circles represent for muons.  Based on the calculation result and former experiment result, we find that the </a:t>
            </a:r>
            <a:endParaRPr lang="en-US" altLang="zh-CN" dirty="0">
              <a:sym typeface="+mn-ea"/>
            </a:endParaRPr>
          </a:p>
          <a:p>
            <a:r>
              <a:rPr lang="en-US" altLang="zh-CN" dirty="0">
                <a:sym typeface="+mn-ea"/>
              </a:rPr>
              <a:t>low frequency signal may be relate to spinless Ni ions and the broadened high field indicates some disordered magnetic structure. </a:t>
            </a:r>
            <a:endParaRPr lang="en-US" altLang="zh-CN" dirty="0">
              <a:sym typeface="+mn-ea"/>
            </a:endParaRPr>
          </a:p>
          <a:p>
            <a:endParaRPr lang="zh-CN" altLang="en-US" dirty="0"/>
          </a:p>
          <a:p>
            <a:r>
              <a:rPr lang="en-US" altLang="zh-CN" dirty="0"/>
              <a:t>***how did you analysis that there are spinless Ni3+ ions?</a:t>
            </a:r>
            <a:endParaRPr lang="en-US" altLang="zh-CN" dirty="0"/>
          </a:p>
          <a:p>
            <a:r>
              <a:rPr lang="en-US" altLang="zh-CN" dirty="0"/>
              <a:t>Thank you a lot for your question. Let's go back to the slide and see the DFT result. We can see that if we consider the lattice symmetry only, there is only one muon stopping site, which cannot produce three different field. Since that the field sensed by muons here is mainly from Nickel ions, we think that only when there are spinless Ni3+ ions, can such a small field sensed by muons.</a:t>
            </a:r>
            <a:endParaRPr lang="en-US" altLang="zh-CN" dirty="0"/>
          </a:p>
          <a:p>
            <a:endParaRPr lang="en-US" altLang="zh-CN" dirty="0"/>
          </a:p>
          <a:p>
            <a:r>
              <a:rPr lang="en-US" altLang="zh-CN" dirty="0"/>
              <a:t>***Influence of oxygen deficiency</a:t>
            </a:r>
            <a:endParaRPr lang="en-US" altLang="zh-CN" dirty="0"/>
          </a:p>
          <a:p>
            <a:r>
              <a:rPr lang="en-US" altLang="zh-CN" dirty="0"/>
              <a:t>Since the muon stopping site is also close the apical oxygens,  apical oxygen deficiency can lead to the distortion in lattic and causing the muons to sense the inhomogeneous distribution of local magnetic fields, as observed in MuSR experiments. We think that this inhommogenity is also inbenefit to the formation of magnetic state, which can broaden the transition temperature range and may leads to a lowered characteristic transition temperature. This is also noticed when consider the Pr-doping samples, which reduces stacking faults and oxygen deficiency a lot, and observed with a 10 K higher Tn. </a:t>
            </a:r>
            <a:endParaRPr lang="en-US" altLang="zh-C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sym typeface="+mn-ea"/>
              </a:rPr>
              <a:t>To conclude, we report the previously undetected commensurate Spin density wave below 150 K in this 327 material</a:t>
            </a:r>
            <a:r>
              <a:rPr lang="en-US" altLang="zh-CN" dirty="0">
                <a:sym typeface="+mn-ea"/>
              </a:rPr>
              <a:t>, which accounts for nearly 100% percent of magnetic volume ratio.</a:t>
            </a:r>
            <a:endParaRPr lang="en-US" altLang="zh-CN" dirty="0">
              <a:sym typeface="+mn-ea"/>
            </a:endParaRPr>
          </a:p>
          <a:p>
            <a:r>
              <a:rPr lang="en-US" altLang="zh-CN" dirty="0">
                <a:sym typeface="+mn-ea"/>
              </a:rPr>
              <a:t>Combined with DFT calculation result, we find that the intrinsic field distribution detected by the muons qualitatively supports the existence of Ni3+?? ions without spin.</a:t>
            </a:r>
            <a:endParaRPr lang="en-US" altLang="zh-CN" dirty="0"/>
          </a:p>
          <a:p>
            <a:r>
              <a:rPr lang="en-US" altLang="zh-CN" dirty="0">
                <a:sym typeface="+mn-ea"/>
              </a:rPr>
              <a:t>This discovery illustrates the unique advantages of MuSR technique when comes to the detection of weak magnetism, and also provides an important experimental basis for understanding the superconducting phase under high pressure in the nickel-oxide material.</a:t>
            </a:r>
            <a:endParaRPr lang="en-US" altLang="zh-CN" dirty="0"/>
          </a:p>
          <a:p>
            <a:r>
              <a:rPr lang="en-US" altLang="zh-CN" dirty="0">
                <a:sym typeface="+mn-ea"/>
              </a:rPr>
              <a:t>This work was published on PRL, suggested by the editor and was the cover article of volume.</a:t>
            </a:r>
            <a:endParaRPr lang="en-US" altLang="zh-CN" dirty="0"/>
          </a:p>
          <a:p>
            <a:endParaRPr lang="en-US" altLang="zh-CN" dirty="0"/>
          </a:p>
          <a:p>
            <a:r>
              <a:rPr lang="en-US" altLang="zh-CN" dirty="0"/>
              <a:t>*** The relation between SDW here with SC at high pressure?</a:t>
            </a:r>
            <a:endParaRPr lang="en-US" altLang="zh-CN" dirty="0"/>
          </a:p>
          <a:p>
            <a:r>
              <a:rPr lang="en-US" altLang="zh-CN" dirty="0"/>
              <a:t>Here we are studying the in-plane long-range order, which doesn’t have to compete with the SC formed by interplane interactions. We think that the High SC might be caused by interplane antiferromagnetic fluctuations. However, the electronic correlation within the planes, can promote the phase condensing, therefore benefit the SC. Recent researches have also pointed out that there might be a new SDW coexisted with SC, Thus this might be different with the traditional competion between antiferromagnetism and SC. </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t>
            </a:r>
            <a:r>
              <a:rPr lang="en-US" altLang="zh-CN" dirty="0"/>
              <a:t>Pressure Question</a:t>
            </a:r>
            <a:endParaRPr lang="en-US" altLang="zh-CN" dirty="0"/>
          </a:p>
          <a:p>
            <a:r>
              <a:rPr lang="en-US" altLang="zh-CN" dirty="0"/>
              <a:t>Thank you for your question. First of all, we think what MuSR observed is intrinsic, this of course is verified by the volume fraction detected. When pressure is applied, the lattice is compressed, which can cause the strengthen of exchange interactions and therefore promote the formation of magnetic ground state. Here, since the magnetic state is mainly related to the  in-plane correlations. This might not be competitive with high-pressure superconductivity. Since the stronger correlation can help form phase condensing and benefit superconductivity. In conclusion, we think this is diffirent with traditional  competing relation between magnetism and SC. </a:t>
            </a:r>
            <a:endParaRPr lang="en-US" altLang="zh-CN" dirty="0"/>
          </a:p>
          <a:p>
            <a:endParaRPr lang="en-US" altLang="zh-CN" dirty="0"/>
          </a:p>
          <a:p>
            <a:r>
              <a:rPr lang="en-US" altLang="zh-CN" dirty="0"/>
              <a:t>***Neutron</a:t>
            </a:r>
            <a:endParaRPr lang="en-US" altLang="zh-CN" dirty="0"/>
          </a:p>
          <a:p>
            <a:r>
              <a:rPr lang="en-US" altLang="zh-CN" dirty="0"/>
              <a:t>Thans you for your question. We think that the coherence here might be relatively short. Since Neutron scattering is not that sensitive to short range coherence, that might be the reason why Neutron didin't observed relative signs. </a:t>
            </a:r>
            <a:endParaRPr lang="en-US" altLang="zh-CN"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As we are familiar with, superconductivity was </a:t>
            </a:r>
            <a:r>
              <a:rPr lang="en-US" altLang="zh-CN" dirty="0">
                <a:sym typeface="+mn-ea"/>
              </a:rPr>
              <a:t> first discovered by</a:t>
            </a:r>
            <a:r>
              <a:rPr lang="en-US" altLang="zh-CN" dirty="0"/>
              <a:t> </a:t>
            </a:r>
            <a:r>
              <a:rPr lang="en-US" altLang="zh-CN" dirty="0">
                <a:sym typeface="+mn-ea"/>
              </a:rPr>
              <a:t> physicist Onnes in 1911</a:t>
            </a:r>
            <a:r>
              <a:rPr lang="en-US" altLang="zh-CN" dirty="0"/>
              <a:t>. It means that under certain conditions, the electronic resistance suddenly drops to zero and complete diamagnetism appears . Because of the lossless conductivity of current, superconducting materials have been considered for a wide range of applications.</a:t>
            </a:r>
            <a:endParaRPr lang="en-US" altLang="zh-CN" dirty="0"/>
          </a:p>
          <a:p>
            <a:r>
              <a:rPr lang="en-US" altLang="zh-CN" dirty="0"/>
              <a:t>about 25 s</a:t>
            </a:r>
            <a:endParaRPr lang="en-US" altLang="zh-CN" dirty="0"/>
          </a:p>
          <a:p>
            <a:endParaRPr lang="en-US" altLang="zh-CN" dirty="0"/>
          </a:p>
          <a:p>
            <a:r>
              <a:rPr lang="zh-CN" altLang="en-US" dirty="0">
                <a:sym typeface="+mn-ea"/>
              </a:rPr>
              <a:t>相信在座的各位对超导并不陌生，超导是指物质在一定条件下，电阻降为零并且表现出完全抗磁性的现象。由于可以无损耗地传导电流，超导材料被认为具有广泛的应用前景。</a:t>
            </a:r>
            <a:endParaRPr lang="zh-CN" altLang="en-US" dirty="0"/>
          </a:p>
          <a:p>
            <a:endParaRPr lang="en-US" altLang="zh-CN"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custDataLst>
              <p:tags r:id="rId3"/>
            </p:custDataLst>
          </p:nvPr>
        </p:nvSpPr>
        <p:spPr/>
        <p:txBody>
          <a:bodyPr/>
          <a:lstStyle/>
          <a:p>
            <a:r>
              <a:rPr lang="en-US" altLang="zh-CN" dirty="0"/>
              <a:t>At early stage, superconductors with relatively low Tc </a:t>
            </a:r>
            <a:r>
              <a:rPr lang="en-US" altLang="zh-CN" dirty="0">
                <a:sym typeface="+mn-ea"/>
              </a:rPr>
              <a:t>were discovered. Low Tc </a:t>
            </a:r>
            <a:r>
              <a:rPr lang="en-US" altLang="zh-CN" dirty="0"/>
              <a:t>greatly limites the application.  Later</a:t>
            </a:r>
            <a:r>
              <a:rPr lang="zh-CN" altLang="en-US" dirty="0"/>
              <a:t>，</a:t>
            </a:r>
            <a:r>
              <a:rPr lang="en-US" altLang="zh-CN" dirty="0"/>
              <a:t>with SC discovered in m</a:t>
            </a:r>
            <a:r>
              <a:rPr lang="zh-CN" altLang="en-US" dirty="0"/>
              <a:t>ore materials</a:t>
            </a:r>
            <a:r>
              <a:rPr lang="en-US" altLang="zh-CN" dirty="0"/>
              <a:t>,</a:t>
            </a:r>
            <a:r>
              <a:rPr lang="zh-CN" altLang="en-US" dirty="0"/>
              <a:t> In 1987, </a:t>
            </a:r>
            <a:r>
              <a:rPr lang="en-US" altLang="zh-CN" dirty="0"/>
              <a:t>first </a:t>
            </a:r>
            <a:r>
              <a:rPr lang="zh-CN" altLang="en-US" dirty="0"/>
              <a:t>superconductor</a:t>
            </a:r>
            <a:r>
              <a:rPr lang="en-US" altLang="zh-CN" dirty="0"/>
              <a:t> </a:t>
            </a:r>
            <a:r>
              <a:rPr lang="zh-CN" altLang="en-US" dirty="0"/>
              <a:t>with </a:t>
            </a:r>
            <a:r>
              <a:rPr lang="en-US" altLang="zh-CN" dirty="0"/>
              <a:t>Tc exceed</a:t>
            </a:r>
            <a:r>
              <a:rPr lang="zh-CN" altLang="en-US" dirty="0"/>
              <a:t> the liquid nitrogen</a:t>
            </a:r>
            <a:r>
              <a:rPr lang="en-US" altLang="zh-CN" dirty="0"/>
              <a:t> boiling</a:t>
            </a:r>
            <a:r>
              <a:rPr lang="zh-CN" altLang="en-US" dirty="0"/>
              <a:t> </a:t>
            </a:r>
            <a:r>
              <a:rPr lang="en-US" altLang="zh-CN" dirty="0"/>
              <a:t>point </a:t>
            </a:r>
            <a:r>
              <a:rPr lang="zh-CN" altLang="en-US" dirty="0"/>
              <a:t>were first </a:t>
            </a:r>
            <a:r>
              <a:rPr lang="en-US" altLang="zh-CN" dirty="0"/>
              <a:t>discovered</a:t>
            </a:r>
            <a:r>
              <a:rPr lang="zh-CN" altLang="en-US" dirty="0"/>
              <a:t> in c</a:t>
            </a:r>
            <a:r>
              <a:rPr lang="en-US" altLang="zh-CN" dirty="0"/>
              <a:t>uprate</a:t>
            </a:r>
            <a:r>
              <a:rPr lang="zh-CN" altLang="en-US" dirty="0"/>
              <a:t> systems. </a:t>
            </a:r>
            <a:r>
              <a:rPr lang="en-US" altLang="zh-CN" dirty="0"/>
              <a:t>H</a:t>
            </a:r>
            <a:r>
              <a:rPr lang="zh-CN" altLang="en-US" dirty="0"/>
              <a:t>igh </a:t>
            </a:r>
            <a:r>
              <a:rPr lang="en-US" altLang="zh-CN" dirty="0"/>
              <a:t>Tc  SC that</a:t>
            </a:r>
            <a:r>
              <a:rPr lang="zh-CN" altLang="en-US" dirty="0"/>
              <a:t> cannot be explained by traditional electron-phonon coupling theory</a:t>
            </a:r>
            <a:r>
              <a:rPr lang="en-US" altLang="zh-CN" dirty="0"/>
              <a:t> </a:t>
            </a:r>
            <a:r>
              <a:rPr lang="zh-CN" altLang="en-US" dirty="0"/>
              <a:t>are called unconventional superconductors. Since then, understanding the mechanism of unconventional superconductivity and searching for new high-</a:t>
            </a:r>
            <a:r>
              <a:rPr lang="en-US" altLang="zh-CN" dirty="0"/>
              <a:t>Tc</a:t>
            </a:r>
            <a:r>
              <a:rPr lang="zh-CN" altLang="en-US" dirty="0"/>
              <a:t> superconducting systems have be</a:t>
            </a:r>
            <a:r>
              <a:rPr lang="en-US" altLang="zh-CN" dirty="0"/>
              <a:t>come </a:t>
            </a:r>
            <a:r>
              <a:rPr lang="zh-CN" altLang="en-US" dirty="0"/>
              <a:t>long-term challenges.</a:t>
            </a:r>
            <a:endParaRPr lang="zh-CN" altLang="en-US" dirty="0"/>
          </a:p>
          <a:p>
            <a:r>
              <a:rPr lang="en-US" altLang="zh-CN" dirty="0"/>
              <a:t>about 1 min</a:t>
            </a:r>
            <a:endParaRPr lang="en-US" altLang="zh-CN" dirty="0"/>
          </a:p>
          <a:p>
            <a:r>
              <a:rPr lang="zh-CN" altLang="en-US" dirty="0" smtClean="0">
                <a:sym typeface="+mn-ea"/>
              </a:rPr>
              <a:t>早期发现的常规超导材料，目前已经能被</a:t>
            </a:r>
            <a:r>
              <a:rPr lang="en-US" altLang="zh-CN" dirty="0" smtClean="0">
                <a:sym typeface="+mn-ea"/>
              </a:rPr>
              <a:t>BCS</a:t>
            </a:r>
            <a:r>
              <a:rPr lang="zh-CN" altLang="en-US" dirty="0" smtClean="0">
                <a:sym typeface="+mn-ea"/>
              </a:rPr>
              <a:t>理论较好的理解，越来越</a:t>
            </a:r>
            <a:r>
              <a:rPr lang="zh-CN" altLang="en-US" dirty="0">
                <a:sym typeface="+mn-ea"/>
              </a:rPr>
              <a:t>多的超导材料被发现，而在</a:t>
            </a:r>
            <a:r>
              <a:rPr lang="en-US" altLang="zh-CN" dirty="0">
                <a:sym typeface="+mn-ea"/>
              </a:rPr>
              <a:t>1987</a:t>
            </a:r>
            <a:r>
              <a:rPr lang="zh-CN" altLang="en-US" dirty="0">
                <a:sym typeface="+mn-ea"/>
              </a:rPr>
              <a:t>年，</a:t>
            </a:r>
            <a:r>
              <a:rPr lang="zh-CN" altLang="en-US" dirty="0">
                <a:effectLst/>
                <a:sym typeface="+mn-ea"/>
                <a:hlinkClick r:id="rId4" tooltip="乔治·贝德诺茨"/>
              </a:rPr>
              <a:t>人们</a:t>
            </a:r>
            <a:r>
              <a:rPr lang="zh-CN" altLang="en-US" dirty="0">
                <a:effectLst/>
                <a:sym typeface="+mn-ea"/>
              </a:rPr>
              <a:t>首次在</a:t>
            </a:r>
            <a:r>
              <a:rPr lang="zh-CN" altLang="en-US" dirty="0">
                <a:sym typeface="+mn-ea"/>
              </a:rPr>
              <a:t>铜氧化物体系中首次制成了超导转变温度突破液氮温区的高温超导体。由于其较高的超导转变温度不能用传统电声耦合理论理解，因此被称为非常规超导体。从那以后，理解非常规超导机理、和寻找新的高温超导体系一直是一项长期的挑战</a:t>
            </a:r>
            <a:endParaRPr lang="zh-CN" altLang="en-US" dirty="0"/>
          </a:p>
          <a:p>
            <a:endParaRPr lang="en-US"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In 2024, </a:t>
            </a:r>
            <a:r>
              <a:rPr lang="en-US" altLang="zh-CN" dirty="0">
                <a:sym typeface="+mn-ea"/>
              </a:rPr>
              <a:t>Professor Meng Wang's group at Sun Yat-sen University observed</a:t>
            </a:r>
            <a:r>
              <a:rPr lang="en-US" altLang="zh-CN" dirty="0">
                <a:sym typeface="+mn-ea"/>
              </a:rPr>
              <a:t> </a:t>
            </a:r>
            <a:r>
              <a:rPr lang="en-US" altLang="zh-CN" dirty="0"/>
              <a:t> superconducting signs with Tc reaching 80 K in the Lanthanum three nickel two oxygen senven single crystals under high pressure.</a:t>
            </a:r>
            <a:endParaRPr lang="en-US" altLang="zh-CN" dirty="0"/>
          </a:p>
          <a:p>
            <a:r>
              <a:rPr lang="en-US" altLang="zh-CN" dirty="0"/>
              <a:t>Later researches comfirmed zero resistance and diamagnetism, indicating this material became the first nickelate  superconducting material that break through the liquid nitrogen temperature range. </a:t>
            </a:r>
            <a:endParaRPr lang="en-US" altLang="zh-CN" dirty="0"/>
          </a:p>
          <a:p>
            <a:r>
              <a:rPr lang="en-US" altLang="zh-CN" dirty="0">
                <a:sym typeface="+mn-ea"/>
              </a:rPr>
              <a:t> therefore, a</a:t>
            </a:r>
            <a:r>
              <a:rPr lang="en-US" altLang="zh-CN" dirty="0">
                <a:sym typeface="+mn-ea"/>
              </a:rPr>
              <a:t>fter cuprates and iron-based high-Tc material, t</a:t>
            </a:r>
            <a:r>
              <a:rPr lang="en-US" altLang="zh-CN" dirty="0"/>
              <a:t>his new discovered Sc provides a brand-new platform </a:t>
            </a:r>
            <a:r>
              <a:rPr lang="en-US" altLang="zh-CN" dirty="0">
                <a:sym typeface="+mn-ea"/>
              </a:rPr>
              <a:t> </a:t>
            </a:r>
            <a:r>
              <a:rPr lang="en-US" altLang="zh-CN" dirty="0"/>
              <a:t>for studying the mechanism of high Tc superconductivity  , and has attracted widespread attention( from theorists and experimental scientists).</a:t>
            </a:r>
            <a:endParaRPr lang="en-US" altLang="zh-CN" dirty="0"/>
          </a:p>
          <a:p>
            <a:r>
              <a:rPr lang="en-US" altLang="zh-CN" dirty="0"/>
              <a:t>about 1 min</a:t>
            </a:r>
            <a:endParaRPr lang="en-US" altLang="zh-CN" dirty="0"/>
          </a:p>
          <a:p>
            <a:r>
              <a:rPr lang="zh-CN" altLang="en-US" dirty="0">
                <a:sym typeface="+mn-ea"/>
              </a:rPr>
              <a:t>在去年六月份，中山大学王猛教授课题组，在</a:t>
            </a:r>
            <a:r>
              <a:rPr lang="en-US" altLang="zh-CN" dirty="0">
                <a:sym typeface="+mn-ea"/>
              </a:rPr>
              <a:t>LNO327</a:t>
            </a:r>
            <a:r>
              <a:rPr lang="zh-CN" altLang="en-US" dirty="0">
                <a:sym typeface="+mn-ea"/>
              </a:rPr>
              <a:t>单晶施加高压的条件下观察到了超导迹象，超导转变温度高达</a:t>
            </a:r>
            <a:r>
              <a:rPr lang="en-US" altLang="zh-CN" dirty="0">
                <a:sym typeface="+mn-ea"/>
              </a:rPr>
              <a:t>80 K</a:t>
            </a:r>
            <a:r>
              <a:rPr lang="zh-CN" altLang="en-US" dirty="0">
                <a:sym typeface="+mn-ea"/>
              </a:rPr>
              <a:t>，后续的研究中测量到到了零电阻与体超导，证实了这一高温超导转变，使得</a:t>
            </a:r>
            <a:r>
              <a:rPr lang="en-US" altLang="zh-CN" dirty="0">
                <a:sym typeface="+mn-ea"/>
              </a:rPr>
              <a:t>327</a:t>
            </a:r>
            <a:r>
              <a:rPr lang="zh-CN" altLang="en-US" dirty="0">
                <a:sym typeface="+mn-ea"/>
              </a:rPr>
              <a:t>成为首个突破液氮温区的镍氧化物超导材料。这一发现为理解高温超导机理提供了全新的平台和线索，因此受到了引起了理论和实验学家的广泛关注。</a:t>
            </a:r>
            <a:endParaRPr lang="zh-CN" altLang="en-US" dirty="0"/>
          </a:p>
          <a:p>
            <a:endParaRPr lang="en-US"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sym typeface="+mn-ea"/>
              </a:rPr>
              <a:t>During the process of studying this material, scientists fiind that Physical properties of 327, including </a:t>
            </a:r>
            <a:r>
              <a:rPr lang="en-US" altLang="zh-CN" dirty="0"/>
              <a:t>resistivity/specific heat capacity/magnetic susceptibility exhibited very weak density-wave like anomalies around 150 K, which could only be clearly observed through the first derivative of the physical quantities. Moreover, this characteristic  temperature can be gradually suppressed when applying external pressure. Besides,  from the temperature-pressure phase diagram, it appears that high-pressure superconductivity occurs near the quantum critical point of this density wave like order.</a:t>
            </a:r>
            <a:endParaRPr lang="en-US" altLang="zh-CN" dirty="0"/>
          </a:p>
          <a:p>
            <a:r>
              <a:rPr lang="en-US" altLang="zh-CN" dirty="0"/>
              <a:t>about 45 s</a:t>
            </a:r>
            <a:endParaRPr lang="en-US" altLang="zh-CN" dirty="0"/>
          </a:p>
          <a:p>
            <a:endParaRPr lang="en-US" altLang="zh-CN" dirty="0"/>
          </a:p>
          <a:p>
            <a:r>
              <a:rPr lang="en-US" altLang="zh-CN" dirty="0"/>
              <a:t>Why would they think it as DW?</a:t>
            </a:r>
            <a:endParaRPr lang="en-US" altLang="zh-CN"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sym typeface="+mn-ea"/>
              </a:rPr>
              <a:t>This reminds us that in many unconventional SC systems, superconductivity appears near a quantum critical point (QCP). For examples,  In classic cuprates, iron-based 122 material family, and Cerium-based heavy fermion systems, their parent compounds all possess antiferromagnetic ground states and superconductivity all appears near AFM QCP. Based on this simmilarity of there systems, the prevailing view is that unconventional superconductivity is closely related to magnetism, and are lead by pairing caused by strong electronic correlations.</a:t>
            </a:r>
            <a:endParaRPr lang="en-US" altLang="zh-CN" dirty="0"/>
          </a:p>
          <a:p>
            <a:endParaRPr lang="zh-CN" altLang="en-US" dirty="0"/>
          </a:p>
          <a:p>
            <a:endParaRPr lang="zh-CN" altLang="en-US" dirty="0"/>
          </a:p>
          <a:p>
            <a:r>
              <a:rPr lang="zh-CN" altLang="en-US" dirty="0"/>
              <a:t>而这种超导出现在</a:t>
            </a:r>
            <a:r>
              <a:rPr lang="en-US" altLang="zh-CN" dirty="0"/>
              <a:t>QCP</a:t>
            </a:r>
            <a:r>
              <a:rPr lang="zh-CN" altLang="en-US" dirty="0"/>
              <a:t>附近的特征广泛存在于非常规超导体系中。我们回顾比较经典的铜基，铁基</a:t>
            </a:r>
            <a:r>
              <a:rPr lang="en-US" altLang="zh-CN" dirty="0"/>
              <a:t>122</a:t>
            </a:r>
            <a:r>
              <a:rPr lang="zh-CN" altLang="en-US" dirty="0"/>
              <a:t>以及</a:t>
            </a:r>
            <a:r>
              <a:rPr lang="en-US" altLang="zh-CN" dirty="0"/>
              <a:t>Ce</a:t>
            </a:r>
            <a:r>
              <a:rPr lang="zh-CN" altLang="en-US" dirty="0"/>
              <a:t>基重费米子</a:t>
            </a:r>
            <a:r>
              <a:rPr lang="en-US" altLang="zh-CN" dirty="0"/>
              <a:t>115</a:t>
            </a:r>
            <a:r>
              <a:rPr lang="zh-CN" altLang="en-US" dirty="0"/>
              <a:t>体系的超导相图，发现这些典型非常规超导体的母体均具有反铁磁基态，且超导出现在反铁磁量子临界点附近，也正是基于这种共性，目前主流观点认为非常规超导与磁性密切相关内容，强电子关联促成了非常规超导的配对。</a:t>
            </a:r>
            <a:endParaRPr lang="zh-CN" altLang="en-US" dirty="0"/>
          </a:p>
          <a:p>
            <a:endParaRPr lang="en-US" altLang="zh-CN" dirty="0"/>
          </a:p>
          <a:p>
            <a:r>
              <a:rPr lang="en-US" altLang="zh-CN" dirty="0"/>
              <a:t>about 50 s</a:t>
            </a:r>
            <a:endParaRPr lang="en-US" altLang="zh-CN" dirty="0"/>
          </a:p>
          <a:p>
            <a:endParaRPr lang="en-US" altLang="zh-CN" dirty="0"/>
          </a:p>
          <a:p>
            <a:r>
              <a:rPr lang="en-US" altLang="zh-CN" dirty="0"/>
              <a:t>double check the view. </a:t>
            </a:r>
            <a:endParaRPr lang="en-US" altLang="zh-CN"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sym typeface="+mn-ea"/>
              </a:rPr>
              <a:t>However, in the 327 material, the situation seemed to be different. Although signs of a density wave transition were observed around 150 K, at early stage of magnetism study, researches using magnetism-sensitive methods, such as powder neutron scattering, NMR139La  and low-temperature magnetic susceptibility, did not observe a magnetic ground state. This leads us to wonder what the transition at 150 K actually is, and whether 327 has a magnetic ground state. Given that unconventional superconductivity is closely related to magnetism, </a:t>
            </a:r>
            <a:r>
              <a:rPr lang="en-US" altLang="zh-CN" dirty="0">
                <a:sym typeface="+mn-ea"/>
              </a:rPr>
              <a:t>These questions are essential for understanding the high pressure unconventional superconducting mechanism in 327, </a:t>
            </a:r>
            <a:endParaRPr lang="en-US" altLang="zh-CN" dirty="0"/>
          </a:p>
          <a:p>
            <a:r>
              <a:rPr lang="en-US" altLang="zh-CN" dirty="0">
                <a:sym typeface="+mn-ea"/>
              </a:rPr>
              <a:t>about 50 s</a:t>
            </a:r>
            <a:endParaRPr lang="en-US" altLang="zh-CN" dirty="0"/>
          </a:p>
          <a:p>
            <a:endParaRPr lang="zh-CN" altLang="en-US" dirty="0"/>
          </a:p>
          <a:p>
            <a:r>
              <a:rPr lang="zh-CN" altLang="en-US" dirty="0"/>
              <a:t>然而在</a:t>
            </a:r>
            <a:r>
              <a:rPr lang="en-US" altLang="zh-CN" dirty="0"/>
              <a:t>327</a:t>
            </a:r>
            <a:r>
              <a:rPr lang="zh-CN" altLang="en-US" dirty="0"/>
              <a:t>体系中情况似乎有所不同，尽管在</a:t>
            </a:r>
            <a:r>
              <a:rPr lang="en-US" altLang="zh-CN" dirty="0"/>
              <a:t>150 K</a:t>
            </a:r>
            <a:r>
              <a:rPr lang="zh-CN" altLang="en-US" dirty="0"/>
              <a:t>附近观察到了密度波转变的迹象，但是早期的对磁性敏感的探测手段，如粉末中子散射</a:t>
            </a:r>
            <a:r>
              <a:rPr lang="en-US" altLang="zh-CN" dirty="0"/>
              <a:t>/</a:t>
            </a:r>
            <a:r>
              <a:rPr lang="en-US" altLang="zh-CN" baseline="30000" dirty="0"/>
              <a:t>139</a:t>
            </a:r>
            <a:r>
              <a:rPr lang="en-US" altLang="zh-CN" baseline="0" dirty="0"/>
              <a:t>LaNMR</a:t>
            </a:r>
            <a:r>
              <a:rPr lang="zh-CN" altLang="en-US" baseline="0" dirty="0"/>
              <a:t>以及低温磁化率中，都没有观察到</a:t>
            </a:r>
            <a:r>
              <a:rPr lang="en-US" altLang="zh-CN" baseline="0" dirty="0"/>
              <a:t>327</a:t>
            </a:r>
            <a:r>
              <a:rPr lang="zh-CN" altLang="en-US" baseline="0" dirty="0"/>
              <a:t>存在一个磁基态。这让我们思考，</a:t>
            </a:r>
            <a:r>
              <a:rPr lang="en-US" altLang="zh-CN" baseline="0" dirty="0"/>
              <a:t>150K</a:t>
            </a:r>
            <a:r>
              <a:rPr lang="zh-CN" altLang="en-US" baseline="0" dirty="0"/>
              <a:t>的转变到底是什么，以及</a:t>
            </a:r>
            <a:r>
              <a:rPr lang="en-US" altLang="zh-CN" baseline="0" dirty="0"/>
              <a:t>327</a:t>
            </a:r>
            <a:r>
              <a:rPr lang="zh-CN" altLang="en-US" baseline="0" dirty="0"/>
              <a:t>是否具有磁性基态。考虑到磁性与非常规超导间的密切关联，确定</a:t>
            </a:r>
            <a:r>
              <a:rPr lang="en-US" altLang="zh-CN" baseline="0" dirty="0"/>
              <a:t>327</a:t>
            </a:r>
            <a:r>
              <a:rPr lang="zh-CN" altLang="en-US" baseline="0" dirty="0"/>
              <a:t>的基态磁性，对于理解其高压下的非常规超导机理至关重要。</a:t>
            </a:r>
            <a:endParaRPr lang="zh-CN" altLang="en-US" baseline="0" dirty="0"/>
          </a:p>
          <a:p>
            <a:endParaRPr lang="en-US" altLang="zh-CN"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sym typeface="+mn-ea"/>
              </a:rPr>
              <a:t>Based on these unsolvable questions, and because of the advantages of MuSR in detecting weak local magnetism mentioned in previous talks, our group</a:t>
            </a:r>
            <a:r>
              <a:rPr lang="en-US" altLang="zh-CN" dirty="0">
                <a:sym typeface="+mn-ea"/>
              </a:rPr>
              <a:t> used MuSR to study the magnetic ground state of this polycrystalline lantanum three nickel two oxgen seven  pollycrystalline at atmospheric pressure.</a:t>
            </a:r>
            <a:endParaRPr lang="en-US" altLang="zh-CN" dirty="0"/>
          </a:p>
          <a:p>
            <a:endParaRPr lang="zh-CN" altLang="en-US" dirty="0"/>
          </a:p>
          <a:p>
            <a:endParaRPr lang="zh-CN" altLang="en-US" dirty="0"/>
          </a:p>
          <a:p>
            <a:r>
              <a:rPr lang="zh-CN" altLang="en-US" dirty="0"/>
              <a:t>得益于</a:t>
            </a:r>
            <a:r>
              <a:rPr lang="en-US" altLang="zh-CN" dirty="0"/>
              <a:t>MuSR</a:t>
            </a:r>
            <a:r>
              <a:rPr lang="zh-CN" altLang="en-US" dirty="0"/>
              <a:t>在磁性探测上的优势，我们利用</a:t>
            </a:r>
            <a:r>
              <a:rPr lang="en-US" altLang="zh-CN" dirty="0"/>
              <a:t>MuSR</a:t>
            </a:r>
            <a:r>
              <a:rPr lang="zh-CN" altLang="en-US" dirty="0"/>
              <a:t>研究多晶</a:t>
            </a:r>
            <a:r>
              <a:rPr lang="en-US" altLang="zh-CN" dirty="0"/>
              <a:t>327</a:t>
            </a:r>
            <a:r>
              <a:rPr lang="zh-CN" altLang="en-US" dirty="0"/>
              <a:t>在常压下的磁性基态。</a:t>
            </a:r>
            <a:endParaRPr lang="zh-CN" altLang="en-US" dirty="0"/>
          </a:p>
          <a:p>
            <a:endParaRPr lang="en-US" altLang="zh-CN" dirty="0"/>
          </a:p>
          <a:p>
            <a:r>
              <a:rPr lang="en-US" altLang="zh-CN" dirty="0"/>
              <a:t>0.5 min</a:t>
            </a:r>
            <a:endParaRPr lang="en-US" altLang="zh-CN"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050" dirty="0">
                <a:sym typeface="+mn-ea"/>
              </a:rPr>
              <a:t>Before MuSR experiment, because of the natural apical oxygen deficiency in the 327 material, which is closely related to the specific physical properties, we first characterized the sample in detail.</a:t>
            </a:r>
            <a:endParaRPr lang="en-US" altLang="zh-CN" sz="1050" dirty="0"/>
          </a:p>
          <a:p>
            <a:r>
              <a:rPr lang="en-US" altLang="zh-CN" sz="1050" dirty="0">
                <a:sym typeface="+mn-ea"/>
              </a:rPr>
              <a:t>The refinement of the powder XRD pattern confirmed the purity of the single-phase in the sample. We then used the</a:t>
            </a:r>
            <a:r>
              <a:rPr lang="en-US" altLang="zh-CN" sz="1050" dirty="0">
                <a:sym typeface="+mn-ea"/>
              </a:rPr>
              <a:t> thermogravimetry technique to determine</a:t>
            </a:r>
            <a:r>
              <a:rPr lang="en-US" altLang="zh-CN" sz="1050" dirty="0">
                <a:sym typeface="+mn-ea"/>
              </a:rPr>
              <a:t> the accurate oxygen content and obtained delta about 0.08, indicating only 1% oxygen deficiency.</a:t>
            </a:r>
            <a:endParaRPr lang="en-US" altLang="zh-CN" sz="1050" dirty="0"/>
          </a:p>
          <a:p>
            <a:r>
              <a:rPr lang="en-US" altLang="zh-CN" sz="1050" dirty="0">
                <a:sym typeface="+mn-ea"/>
              </a:rPr>
              <a:t>We then measured the electronic resistivity and magnetic susceptibility. Consistent with previously reported resistivity results for powder samples, we did not see any anomalies relating to density waves near 150 K. The magnetic susceptibility data also showed no sign of magnetic order at low temperatures.</a:t>
            </a:r>
            <a:endParaRPr lang="en-US" altLang="zh-CN" sz="1050" dirty="0"/>
          </a:p>
          <a:p>
            <a:endParaRPr lang="zh-CN" altLang="en-US" sz="1050" dirty="0"/>
          </a:p>
          <a:p>
            <a:endParaRPr lang="zh-CN" altLang="en-US" sz="1050" dirty="0"/>
          </a:p>
          <a:p>
            <a:r>
              <a:rPr lang="zh-CN" altLang="en-US" sz="1050" dirty="0"/>
              <a:t>由于</a:t>
            </a:r>
            <a:r>
              <a:rPr lang="en-US" altLang="zh-CN" sz="1050" dirty="0"/>
              <a:t>327</a:t>
            </a:r>
            <a:r>
              <a:rPr lang="zh-CN" altLang="en-US" sz="1050" dirty="0"/>
              <a:t>材料中天然存在氧缺位，且材料的物理性质与具体氧含量密切相关，所以我们首先对样品进行了细致的表征。</a:t>
            </a:r>
            <a:endParaRPr lang="en-US" altLang="zh-CN" sz="1050" dirty="0"/>
          </a:p>
          <a:p>
            <a:r>
              <a:rPr lang="zh-CN" altLang="en-US" sz="1050" dirty="0"/>
              <a:t>粉末</a:t>
            </a:r>
            <a:r>
              <a:rPr lang="en-US" altLang="zh-CN" sz="1050" dirty="0"/>
              <a:t>X</a:t>
            </a:r>
            <a:r>
              <a:rPr lang="zh-CN" altLang="en-US" sz="1050" dirty="0"/>
              <a:t>射线衍射实验确认了样品的单相和纯净。我们进一步使用热重分析法测量了我们样品的具体氧含量，得到</a:t>
            </a:r>
            <a:r>
              <a:rPr lang="en-US" altLang="zh-CN" sz="1050" dirty="0"/>
              <a:t>δ~0.08</a:t>
            </a:r>
            <a:r>
              <a:rPr lang="zh-CN" altLang="en-US" sz="1050" dirty="0"/>
              <a:t>，大约存在</a:t>
            </a:r>
            <a:r>
              <a:rPr lang="en-US" altLang="zh-CN" sz="1050" dirty="0"/>
              <a:t>1%</a:t>
            </a:r>
            <a:r>
              <a:rPr lang="zh-CN" altLang="en-US" sz="1050" dirty="0"/>
              <a:t>的氧缺位。说明我们样品中的氧缺位较少。</a:t>
            </a:r>
            <a:endParaRPr lang="en-US" altLang="zh-CN" sz="1050" dirty="0"/>
          </a:p>
          <a:p>
            <a:r>
              <a:rPr lang="zh-CN" altLang="en-US" sz="1050" dirty="0"/>
              <a:t>我们测量了样品的电阻率和磁化率，和先前对粉末样品的报道一致，我们并没有观察到</a:t>
            </a:r>
            <a:r>
              <a:rPr lang="en-US" altLang="zh-CN" sz="1050" dirty="0"/>
              <a:t>150 K</a:t>
            </a:r>
            <a:r>
              <a:rPr lang="zh-CN" altLang="en-US" sz="1050" dirty="0"/>
              <a:t>附近表现出密度波形式的异常。磁化率数据在低温下也没有表现出磁有序的迹象。</a:t>
            </a:r>
            <a:endParaRPr lang="zh-CN" altLang="en-US" sz="1050" dirty="0"/>
          </a:p>
          <a:p>
            <a:r>
              <a:rPr lang="en-US" altLang="zh-CN" sz="1050" dirty="0"/>
              <a:t>about 1 min</a:t>
            </a:r>
            <a:endParaRPr lang="en-US" altLang="zh-CN" sz="1050"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6" name="灯片编号占位符 5"/>
          <p:cNvSpPr>
            <a:spLocks noGrp="1"/>
          </p:cNvSpPr>
          <p:nvPr>
            <p:ph type="sldNum" sz="quarter" idx="12"/>
            <p:custDataLst>
              <p:tags r:id="rId5"/>
            </p:custDataLst>
          </p:nvPr>
        </p:nvSpPr>
        <p:spPr>
          <a:xfrm>
            <a:off x="4746290" y="6492200"/>
            <a:ext cx="2700000" cy="316800"/>
          </a:xfrm>
        </p:spPr>
        <p:txBody>
          <a:bodyPr>
            <a:noAutofit/>
          </a:bodyPr>
          <a:lstStyle>
            <a:lvl1pPr algn="ctr">
              <a:defRPr sz="1800">
                <a:solidFill>
                  <a:schemeClr val="tx1"/>
                </a:solidFill>
                <a:latin typeface="Arial" panose="020B0604020202020204" pitchFamily="34" charset="0"/>
                <a:cs typeface="Arial" panose="020B0604020202020204" pitchFamily="34" charset="0"/>
              </a:defRPr>
            </a:lvl1pPr>
          </a:lstStyle>
          <a:p>
            <a:fld id="{49AE70B2-8BF9-45C0-BB95-33D1B9D3A854}" type="slidenum">
              <a:rPr lang="zh-CN" altLang="en-US" smtClean="0"/>
            </a:fld>
            <a:endParaRPr lang="zh-CN" altLang="en-US" smtClean="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74.xml"/><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image" Target="../media/image17.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openxmlformats.org/officeDocument/2006/relationships/tags" Target="../tags/tag75.xml"/><Relationship Id="rId2" Type="http://schemas.openxmlformats.org/officeDocument/2006/relationships/image" Target="../media/image21.png"/><Relationship Id="rId1" Type="http://schemas.openxmlformats.org/officeDocument/2006/relationships/image" Target="../media/image20.jpe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tags" Target="../tags/tag76.xml"/><Relationship Id="rId2" Type="http://schemas.openxmlformats.org/officeDocument/2006/relationships/image" Target="../media/image23.jpeg"/><Relationship Id="rId1"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slideLayout" Target="../slideLayouts/slideLayout2.xml"/><Relationship Id="rId6" Type="http://schemas.openxmlformats.org/officeDocument/2006/relationships/tags" Target="../tags/tag77.xml"/><Relationship Id="rId5" Type="http://schemas.openxmlformats.org/officeDocument/2006/relationships/image" Target="../media/image22.png"/><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14.xml.rels><?xml version="1.0" encoding="UTF-8" standalone="yes"?>
<Relationships xmlns="http://schemas.openxmlformats.org/package/2006/relationships"><Relationship Id="rId9" Type="http://schemas.openxmlformats.org/officeDocument/2006/relationships/notesSlide" Target="../notesSlides/notesSlide14.xml"/><Relationship Id="rId8" Type="http://schemas.openxmlformats.org/officeDocument/2006/relationships/slideLayout" Target="../slideLayouts/slideLayout2.xml"/><Relationship Id="rId7" Type="http://schemas.openxmlformats.org/officeDocument/2006/relationships/tags" Target="../tags/tag78.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png"/><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tags" Target="../tags/tag68.xml"/><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2.xml"/><Relationship Id="rId5" Type="http://schemas.openxmlformats.org/officeDocument/2006/relationships/tags" Target="../tags/tag69.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70.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2.xml"/><Relationship Id="rId5" Type="http://schemas.openxmlformats.org/officeDocument/2006/relationships/tags" Target="../tags/tag71.xml"/><Relationship Id="rId4" Type="http://schemas.openxmlformats.org/officeDocument/2006/relationships/image" Target="../media/image15.png"/><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687235" y="4245646"/>
            <a:ext cx="10817527" cy="2164268"/>
          </a:xfrm>
          <a:prstGeom prst="rect">
            <a:avLst/>
          </a:prstGeom>
        </p:spPr>
      </p:pic>
      <p:sp>
        <p:nvSpPr>
          <p:cNvPr id="2" name="标题 1"/>
          <p:cNvSpPr>
            <a:spLocks noGrp="1"/>
          </p:cNvSpPr>
          <p:nvPr>
            <p:ph type="ctrTitle"/>
            <p:custDataLst>
              <p:tags r:id="rId2"/>
            </p:custDataLst>
          </p:nvPr>
        </p:nvSpPr>
        <p:spPr>
          <a:xfrm>
            <a:off x="687235" y="1633885"/>
            <a:ext cx="10817527" cy="1721315"/>
          </a:xfrm>
        </p:spPr>
        <p:txBody>
          <a:bodyPr>
            <a:noAutofit/>
          </a:bodyPr>
          <a:lstStyle/>
          <a:p>
            <a:r>
              <a:rPr lang="en-US" altLang="zh-CN" sz="4800" dirty="0"/>
              <a:t>Evidence of spin density waves in high temperature superconductor La</a:t>
            </a:r>
            <a:r>
              <a:rPr lang="en-US" altLang="zh-CN" sz="4800" baseline="-25000" dirty="0"/>
              <a:t>3</a:t>
            </a:r>
            <a:r>
              <a:rPr lang="en-US" altLang="zh-CN" sz="4800" dirty="0"/>
              <a:t>Ni</a:t>
            </a:r>
            <a:r>
              <a:rPr lang="en-US" altLang="zh-CN" sz="4800" baseline="-25000" dirty="0"/>
              <a:t>2</a:t>
            </a:r>
            <a:r>
              <a:rPr lang="en-US" altLang="zh-CN" sz="4800" dirty="0"/>
              <a:t>O</a:t>
            </a:r>
            <a:r>
              <a:rPr lang="en-US" altLang="zh-CN" sz="4800" baseline="-25000" dirty="0"/>
              <a:t>7-δ</a:t>
            </a:r>
            <a:endParaRPr lang="en-US" altLang="zh-CN" sz="4800" baseline="-25000" dirty="0"/>
          </a:p>
        </p:txBody>
      </p:sp>
      <p:sp>
        <p:nvSpPr>
          <p:cNvPr id="3" name="副标题 2"/>
          <p:cNvSpPr>
            <a:spLocks noGrp="1"/>
          </p:cNvSpPr>
          <p:nvPr>
            <p:ph type="subTitle" idx="1"/>
            <p:custDataLst>
              <p:tags r:id="rId3"/>
            </p:custDataLst>
          </p:nvPr>
        </p:nvSpPr>
        <p:spPr>
          <a:xfrm>
            <a:off x="1196340" y="4057015"/>
            <a:ext cx="9799320" cy="2046605"/>
          </a:xfrm>
        </p:spPr>
        <p:txBody>
          <a:bodyPr>
            <a:normAutofit fontScale="90000" lnSpcReduction="10000"/>
          </a:bodyPr>
          <a:lstStyle/>
          <a:p>
            <a:r>
              <a:rPr lang="en-US" altLang="zh-CN" dirty="0">
                <a:solidFill>
                  <a:schemeClr val="tx1"/>
                </a:solidFill>
                <a:latin typeface="Arial" panose="020B0604020202020204" pitchFamily="34" charset="0"/>
                <a:cs typeface="Arial" panose="020B0604020202020204" pitchFamily="34" charset="0"/>
              </a:rPr>
              <a:t>Reporter: Ying Wang</a:t>
            </a:r>
            <a:endParaRPr lang="en-US" altLang="zh-CN" dirty="0">
              <a:solidFill>
                <a:schemeClr val="tx1"/>
              </a:solidFill>
              <a:latin typeface="Arial" panose="020B0604020202020204" pitchFamily="34" charset="0"/>
              <a:cs typeface="Arial" panose="020B0604020202020204" pitchFamily="34" charset="0"/>
            </a:endParaRPr>
          </a:p>
          <a:p>
            <a:r>
              <a:rPr lang="en-US" altLang="zh-CN" dirty="0">
                <a:solidFill>
                  <a:schemeClr val="tx1"/>
                </a:solidFill>
                <a:latin typeface="Arial" panose="020B0604020202020204" pitchFamily="34" charset="0"/>
                <a:cs typeface="Arial" panose="020B0604020202020204" pitchFamily="34" charset="0"/>
              </a:rPr>
              <a:t>Supervisor: Prof. Lei Shu</a:t>
            </a:r>
            <a:endParaRPr lang="en-US" altLang="zh-CN" dirty="0">
              <a:solidFill>
                <a:schemeClr val="tx1"/>
              </a:solidFill>
              <a:latin typeface="Arial" panose="020B0604020202020204" pitchFamily="34" charset="0"/>
              <a:cs typeface="Arial" panose="020B0604020202020204" pitchFamily="34" charset="0"/>
            </a:endParaRPr>
          </a:p>
          <a:p>
            <a:r>
              <a:rPr lang="en-US" altLang="zh-CN" dirty="0">
                <a:solidFill>
                  <a:schemeClr val="tx1"/>
                </a:solidFill>
                <a:latin typeface="Arial" panose="020B0604020202020204" pitchFamily="34" charset="0"/>
                <a:cs typeface="Arial" panose="020B0604020202020204" pitchFamily="34" charset="0"/>
              </a:rPr>
              <a:t>Physics Department, Fudan University</a:t>
            </a:r>
            <a:endParaRPr lang="en-US" altLang="zh-CN" dirty="0">
              <a:solidFill>
                <a:schemeClr val="tx1"/>
              </a:solidFill>
              <a:latin typeface="Arial" panose="020B0604020202020204" pitchFamily="34" charset="0"/>
              <a:cs typeface="Arial" panose="020B0604020202020204" pitchFamily="34" charset="0"/>
            </a:endParaRPr>
          </a:p>
          <a:p>
            <a:r>
              <a:rPr lang="en-US" altLang="zh-CN" dirty="0">
                <a:solidFill>
                  <a:schemeClr val="tx1"/>
                </a:solidFill>
                <a:latin typeface="Arial" panose="020B0604020202020204" pitchFamily="34" charset="0"/>
                <a:cs typeface="Arial" panose="020B0604020202020204" pitchFamily="34" charset="0"/>
              </a:rPr>
              <a:t>Date: 2025/01/10</a:t>
            </a:r>
            <a:endParaRPr lang="en-US" altLang="zh-CN" dirty="0">
              <a:solidFill>
                <a:schemeClr val="tx1"/>
              </a:solidFill>
              <a:latin typeface="Arial" panose="020B0604020202020204" pitchFamily="34" charset="0"/>
              <a:cs typeface="Arial" panose="020B0604020202020204" pitchFamily="34" charset="0"/>
            </a:endParaRPr>
          </a:p>
          <a:p>
            <a:endParaRPr lang="en-US" altLang="zh-CN" dirty="0">
              <a:solidFill>
                <a:schemeClr val="tx1"/>
              </a:solidFill>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8400" y="240735"/>
            <a:ext cx="10969200" cy="705600"/>
          </a:xfrm>
        </p:spPr>
        <p:txBody>
          <a:bodyPr>
            <a:noAutofit/>
          </a:bodyPr>
          <a:lstStyle/>
          <a:p>
            <a:pPr algn="ctr"/>
            <a:r>
              <a:rPr lang="en-US" altLang="zh-CN" sz="4400" dirty="0"/>
              <a:t>Zero </a:t>
            </a:r>
            <a:r>
              <a:rPr lang="en-US" altLang="zh-CN" sz="4000" dirty="0"/>
              <a:t>Field MuSR</a:t>
            </a:r>
            <a:endParaRPr lang="en-US" altLang="zh-CN" sz="4400" dirty="0"/>
          </a:p>
        </p:txBody>
      </p:sp>
      <mc:AlternateContent xmlns:mc="http://schemas.openxmlformats.org/markup-compatibility/2006">
        <mc:Choice xmlns:a14="http://schemas.microsoft.com/office/drawing/2010/main" Requires="a14">
          <p:sp>
            <p:nvSpPr>
              <p:cNvPr id="7" name="文本框 6"/>
              <p:cNvSpPr txBox="1"/>
              <p:nvPr/>
            </p:nvSpPr>
            <p:spPr>
              <a:xfrm>
                <a:off x="7055900" y="3767565"/>
                <a:ext cx="4831300" cy="2580194"/>
              </a:xfrm>
              <a:prstGeom prst="rect">
                <a:avLst/>
              </a:prstGeom>
              <a:noFill/>
              <a:ln w="25400">
                <a:solidFill>
                  <a:schemeClr val="tx1"/>
                </a:solidFill>
              </a:ln>
            </p:spPr>
            <p:txBody>
              <a:bodyPr wrap="square" rtlCol="0">
                <a:spAutoFit/>
              </a:bodyPr>
              <a:lstStyle/>
              <a:p>
                <a:pPr marL="228600" indent="-228600">
                  <a:spcAft>
                    <a:spcPts val="1000"/>
                  </a:spcAft>
                  <a:buFont typeface="Arial" panose="020B0604020202020204" pitchFamily="34" charset="0"/>
                  <a:buChar char="●"/>
                </a:pPr>
                <a:r>
                  <a:rPr lang="en-US" altLang="zh-CN" sz="2000" spc="150" dirty="0">
                    <a:solidFill>
                      <a:srgbClr val="FF0000"/>
                    </a:solidFill>
                  </a:rPr>
                  <a:t>Commensurate SDW </a:t>
                </a:r>
                <a:r>
                  <a:rPr lang="en-US" altLang="zh-CN" sz="2000" spc="150" dirty="0"/>
                  <a:t>below 154 K</a:t>
                </a:r>
                <a:endParaRPr lang="en-US" altLang="zh-CN" sz="2000" spc="150" dirty="0"/>
              </a:p>
              <a:p>
                <a:pPr marL="228600" indent="-228600">
                  <a:spcAft>
                    <a:spcPts val="1000"/>
                  </a:spcAft>
                  <a:buFont typeface="Arial" panose="020B0604020202020204" pitchFamily="34" charset="0"/>
                  <a:buChar char="●"/>
                </a:pPr>
                <a:r>
                  <a:rPr lang="en-US" altLang="zh-CN" sz="2000" spc="150" dirty="0"/>
                  <a:t>Three precessing frequencies:</a:t>
                </a:r>
                <a:endParaRPr lang="en-US" altLang="zh-CN" sz="2000" spc="150" dirty="0"/>
              </a:p>
              <a:p>
                <a:pPr>
                  <a:spcAft>
                    <a:spcPts val="1000"/>
                  </a:spcAft>
                </a:pPr>
                <a:r>
                  <a:rPr lang="en-US" altLang="zh-CN" sz="2000" spc="150" dirty="0"/>
                  <a:t>   Two fast ~ 150 mT </a:t>
                </a:r>
                <a:endParaRPr lang="en-US" altLang="zh-CN" sz="2000" spc="150" dirty="0"/>
              </a:p>
              <a:p>
                <a:pPr>
                  <a:spcAft>
                    <a:spcPts val="1000"/>
                  </a:spcAft>
                </a:pPr>
                <a:r>
                  <a:rPr lang="en-US" altLang="zh-CN" sz="2000" spc="150" dirty="0"/>
                  <a:t>   One slow ~ 10 mT</a:t>
                </a:r>
                <a:endParaRPr lang="en-US" altLang="zh-CN" sz="2000" spc="150" dirty="0"/>
              </a:p>
              <a:p>
                <a:pPr marL="228600" indent="-228600">
                  <a:spcAft>
                    <a:spcPts val="1000"/>
                  </a:spcAft>
                  <a:buFont typeface="Arial" panose="020B0604020202020204" pitchFamily="34" charset="0"/>
                  <a:buChar char="●"/>
                </a:pPr>
                <a14:m>
                  <m:oMath xmlns:m="http://schemas.openxmlformats.org/officeDocument/2006/math">
                    <m:r>
                      <a:rPr lang="zh-CN" altLang="en-US" sz="2000" i="1" spc="150" smtClean="0">
                        <a:latin typeface="Cambria Math" panose="02040503050406030204" pitchFamily="18" charset="0"/>
                      </a:rPr>
                      <m:t>𝛼</m:t>
                    </m:r>
                    <m:r>
                      <a:rPr lang="en-US" altLang="zh-CN" sz="2000" b="0" i="1" spc="150" smtClean="0">
                        <a:latin typeface="Cambria Math" panose="02040503050406030204" pitchFamily="18" charset="0"/>
                      </a:rPr>
                      <m:t>=</m:t>
                    </m:r>
                    <m:r>
                      <a:rPr lang="en-US" altLang="zh-CN" sz="2000" b="0" i="1" spc="150" smtClean="0">
                        <a:latin typeface="Cambria Math" panose="02040503050406030204" pitchFamily="18" charset="0"/>
                      </a:rPr>
                      <m:t>1</m:t>
                    </m:r>
                    <m:r>
                      <a:rPr lang="en-US" altLang="zh-CN" sz="2000" b="0" i="1" spc="150" smtClean="0">
                        <a:latin typeface="Cambria Math" panose="02040503050406030204" pitchFamily="18" charset="0"/>
                      </a:rPr>
                      <m:t>.</m:t>
                    </m:r>
                    <m:r>
                      <a:rPr lang="en-US" altLang="zh-CN" sz="2000" b="0" i="1" spc="150" smtClean="0">
                        <a:latin typeface="Cambria Math" panose="02040503050406030204" pitchFamily="18" charset="0"/>
                      </a:rPr>
                      <m:t>7</m:t>
                    </m:r>
                    <m:d>
                      <m:dPr>
                        <m:ctrlPr>
                          <a:rPr lang="en-US" altLang="zh-CN" sz="2000" b="0" i="1" spc="150" smtClean="0">
                            <a:latin typeface="Cambria Math" panose="02040503050406030204" pitchFamily="18" charset="0"/>
                          </a:rPr>
                        </m:ctrlPr>
                      </m:dPr>
                      <m:e>
                        <m:r>
                          <a:rPr lang="en-US" altLang="zh-CN" sz="2000" b="0" i="1" spc="150" smtClean="0">
                            <a:latin typeface="Cambria Math" panose="02040503050406030204" pitchFamily="18" charset="0"/>
                          </a:rPr>
                          <m:t>2</m:t>
                        </m:r>
                      </m:e>
                    </m:d>
                    <m:r>
                      <a:rPr lang="en-US" altLang="zh-CN" sz="2000" b="0" i="1" spc="150" smtClean="0">
                        <a:latin typeface="Cambria Math" panose="02040503050406030204" pitchFamily="18" charset="0"/>
                      </a:rPr>
                      <m:t>, </m:t>
                    </m:r>
                    <m:r>
                      <a:rPr lang="zh-CN" altLang="en-US" sz="2000" b="0" i="1" spc="150" smtClean="0">
                        <a:latin typeface="Cambria Math" panose="02040503050406030204" pitchFamily="18" charset="0"/>
                      </a:rPr>
                      <m:t>𝛽</m:t>
                    </m:r>
                    <m:r>
                      <a:rPr lang="en-US" altLang="zh-CN" sz="2000" b="0" i="1" spc="150" smtClean="0">
                        <a:latin typeface="Cambria Math" panose="02040503050406030204" pitchFamily="18" charset="0"/>
                      </a:rPr>
                      <m:t>=</m:t>
                    </m:r>
                    <m:r>
                      <a:rPr lang="en-US" altLang="zh-CN" sz="2000" b="0" i="1" spc="150" smtClean="0">
                        <a:latin typeface="Cambria Math" panose="02040503050406030204" pitchFamily="18" charset="0"/>
                      </a:rPr>
                      <m:t>0</m:t>
                    </m:r>
                    <m:r>
                      <a:rPr lang="en-US" altLang="zh-CN" sz="2000" b="0" i="1" spc="150" smtClean="0">
                        <a:latin typeface="Cambria Math" panose="02040503050406030204" pitchFamily="18" charset="0"/>
                      </a:rPr>
                      <m:t>.</m:t>
                    </m:r>
                    <m:r>
                      <a:rPr lang="en-US" altLang="zh-CN" sz="2000" b="0" i="1" spc="150" smtClean="0">
                        <a:latin typeface="Cambria Math" panose="02040503050406030204" pitchFamily="18" charset="0"/>
                      </a:rPr>
                      <m:t>26</m:t>
                    </m:r>
                    <m:d>
                      <m:dPr>
                        <m:ctrlPr>
                          <a:rPr lang="en-US" altLang="zh-CN" sz="2000" b="0" i="1" spc="150" smtClean="0">
                            <a:latin typeface="Cambria Math" panose="02040503050406030204" pitchFamily="18" charset="0"/>
                          </a:rPr>
                        </m:ctrlPr>
                      </m:dPr>
                      <m:e>
                        <m:r>
                          <a:rPr lang="en-US" altLang="zh-CN" sz="2000" b="0" i="1" spc="150" smtClean="0">
                            <a:latin typeface="Cambria Math" panose="02040503050406030204" pitchFamily="18" charset="0"/>
                          </a:rPr>
                          <m:t>2</m:t>
                        </m:r>
                      </m:e>
                    </m:d>
                  </m:oMath>
                </a14:m>
                <a:r>
                  <a:rPr lang="en-US" altLang="zh-CN" sz="2000" spc="150" dirty="0"/>
                  <a:t>: </a:t>
                </a:r>
                <a:endParaRPr lang="en-US" altLang="zh-CN" sz="2000" spc="150" dirty="0"/>
              </a:p>
              <a:p>
                <a:pPr>
                  <a:spcAft>
                    <a:spcPts val="1000"/>
                  </a:spcAft>
                </a:pPr>
                <a:r>
                  <a:rPr lang="en-US" altLang="zh-CN" sz="2000" spc="150" dirty="0"/>
                  <a:t>  quasi-2D magnetism</a:t>
                </a:r>
                <a:endParaRPr lang="en-US" altLang="zh-CN" sz="2000" spc="150" dirty="0"/>
              </a:p>
            </p:txBody>
          </p:sp>
        </mc:Choice>
        <mc:Fallback>
          <p:sp>
            <p:nvSpPr>
              <p:cNvPr id="7" name="文本框 6"/>
              <p:cNvSpPr txBox="1">
                <a:spLocks noRot="1" noChangeAspect="1" noMove="1" noResize="1" noEditPoints="1" noAdjustHandles="1" noChangeArrowheads="1" noChangeShapeType="1" noTextEdit="1"/>
              </p:cNvSpPr>
              <p:nvPr/>
            </p:nvSpPr>
            <p:spPr>
              <a:xfrm>
                <a:off x="7055900" y="3767565"/>
                <a:ext cx="4831300" cy="2580194"/>
              </a:xfrm>
              <a:prstGeom prst="rect">
                <a:avLst/>
              </a:prstGeom>
              <a:blipFill rotWithShape="1">
                <a:blip r:embed="rId1"/>
                <a:stretch>
                  <a:fillRect l="-271" t="-496" r="-263" b="-481"/>
                </a:stretch>
              </a:blipFill>
              <a:ln w="25400">
                <a:solidFill>
                  <a:schemeClr val="tx1"/>
                </a:solid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 name="文本框 4"/>
              <p:cNvSpPr txBox="1"/>
              <p:nvPr/>
            </p:nvSpPr>
            <p:spPr>
              <a:xfrm>
                <a:off x="7055900" y="1054376"/>
                <a:ext cx="4831300" cy="2460207"/>
              </a:xfrm>
              <a:prstGeom prst="rect">
                <a:avLst/>
              </a:prstGeom>
              <a:noFill/>
              <a:ln w="25400">
                <a:solidFill>
                  <a:schemeClr val="tx1"/>
                </a:solidFill>
              </a:ln>
              <a:effectLst/>
            </p:spPr>
            <p:txBody>
              <a:bodyPr wrap="square" lIns="72000" tIns="72000" rIns="0" bIns="72000" rtlCol="0">
                <a:spAutoFit/>
              </a:bodyPr>
              <a:lstStyle/>
              <a:p>
                <a14:m>
                  <m:oMathPara xmlns:m="http://schemas.openxmlformats.org/officeDocument/2006/math">
                    <m:oMathParaPr>
                      <m:jc m:val="left"/>
                    </m:oMathParaPr>
                    <m:oMath xmlns:m="http://schemas.openxmlformats.org/officeDocument/2006/math">
                      <m:f>
                        <m:fPr>
                          <m:type m:val="lin"/>
                          <m:ctrlPr>
                            <a:rPr lang="en-US" altLang="zh-CN" sz="2000" b="0" i="1" smtClean="0">
                              <a:latin typeface="Cambria Math" panose="02040503050406030204" pitchFamily="18" charset="0"/>
                            </a:rPr>
                          </m:ctrlPr>
                        </m:fPr>
                        <m:num>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𝐴</m:t>
                              </m:r>
                            </m:e>
                            <m:sub>
                              <m:r>
                                <m:rPr>
                                  <m:sty m:val="p"/>
                                </m:rPr>
                                <a:rPr lang="en-US" altLang="zh-CN" sz="2000" b="0" i="0" smtClean="0">
                                  <a:latin typeface="Cambria Math" panose="02040503050406030204" pitchFamily="18" charset="0"/>
                                </a:rPr>
                                <m:t>ZF</m:t>
                              </m:r>
                            </m:sub>
                          </m:sSub>
                        </m:num>
                        <m:den>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𝐴</m:t>
                              </m:r>
                            </m:e>
                            <m:sub>
                              <m:r>
                                <a:rPr lang="en-US" altLang="zh-CN" sz="2000" b="0" i="1" smtClean="0">
                                  <a:latin typeface="Cambria Math" panose="02040503050406030204" pitchFamily="18" charset="0"/>
                                </a:rPr>
                                <m:t>0</m:t>
                              </m:r>
                            </m:sub>
                          </m:sSub>
                          <m:r>
                            <a:rPr lang="en-US" altLang="zh-CN" sz="2000" b="0" i="1" smtClean="0">
                              <a:latin typeface="Cambria Math" panose="02040503050406030204" pitchFamily="18" charset="0"/>
                            </a:rPr>
                            <m:t>=</m:t>
                          </m:r>
                          <m:d>
                            <m:dPr>
                              <m:ctrlPr>
                                <a:rPr lang="en-US" altLang="zh-CN" sz="2000" b="0" i="1" smtClean="0">
                                  <a:latin typeface="Cambria Math" panose="02040503050406030204" pitchFamily="18" charset="0"/>
                                </a:rPr>
                              </m:ctrlPr>
                            </m:dPr>
                            <m:e>
                              <m:r>
                                <a:rPr lang="en-US" altLang="zh-CN" sz="2000" i="1">
                                  <a:latin typeface="Cambria Math" panose="02040503050406030204" pitchFamily="18" charset="0"/>
                                </a:rPr>
                                <m:t>1</m:t>
                              </m:r>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𝑓</m:t>
                                  </m:r>
                                </m:e>
                                <m:sub>
                                  <m:r>
                                    <a:rPr lang="en-US" altLang="zh-CN" sz="2000" i="1">
                                      <a:latin typeface="Cambria Math" panose="02040503050406030204" pitchFamily="18" charset="0"/>
                                    </a:rPr>
                                    <m:t>𝑚</m:t>
                                  </m:r>
                                </m:sub>
                              </m:sSub>
                            </m:e>
                          </m:d>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𝑃</m:t>
                              </m:r>
                            </m:e>
                            <m:sub>
                              <m:r>
                                <m:rPr>
                                  <m:sty m:val="p"/>
                                </m:rPr>
                                <a:rPr lang="en-US" altLang="zh-CN" sz="2000" b="0" i="0" smtClean="0">
                                  <a:latin typeface="Cambria Math" panose="02040503050406030204" pitchFamily="18" charset="0"/>
                                </a:rPr>
                                <m:t>nm</m:t>
                              </m:r>
                            </m:sub>
                          </m:sSub>
                          <m:r>
                            <a:rPr lang="en-US" altLang="zh-CN" sz="2000" i="1">
                              <a:latin typeface="Cambria Math" panose="02040503050406030204" pitchFamily="18" charset="0"/>
                            </a:rPr>
                            <m:t>(</m:t>
                          </m:r>
                          <m:r>
                            <a:rPr lang="en-US" altLang="zh-CN" sz="2000" i="1">
                              <a:latin typeface="Cambria Math" panose="02040503050406030204" pitchFamily="18" charset="0"/>
                            </a:rPr>
                            <m:t>𝑡</m:t>
                          </m:r>
                          <m:r>
                            <a:rPr lang="en-US" altLang="zh-CN" sz="2000" i="1">
                              <a:latin typeface="Cambria Math" panose="02040503050406030204" pitchFamily="18" charset="0"/>
                            </a:rPr>
                            <m:t>)</m:t>
                          </m:r>
                          <m:r>
                            <m:rPr>
                              <m:nor/>
                            </m:rPr>
                            <a:rPr lang="en-US" altLang="zh-CN" sz="2000" dirty="0">
                              <a:latin typeface="Cambria Math" panose="02040503050406030204" pitchFamily="18" charset="0"/>
                            </a:rPr>
                            <m:t> </m:t>
                          </m:r>
                        </m:den>
                      </m:f>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𝑓</m:t>
                          </m:r>
                        </m:e>
                        <m:sub>
                          <m:r>
                            <a:rPr lang="en-US" altLang="zh-CN" sz="2000" b="0" i="1" smtClean="0">
                              <a:latin typeface="Cambria Math" panose="02040503050406030204" pitchFamily="18" charset="0"/>
                            </a:rPr>
                            <m:t>𝑚</m:t>
                          </m:r>
                        </m:sub>
                      </m:s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𝑃</m:t>
                          </m:r>
                        </m:e>
                        <m:sub>
                          <m:r>
                            <a:rPr lang="en-US" altLang="zh-CN" sz="2000" b="0" i="1" smtClean="0">
                              <a:latin typeface="Cambria Math" panose="02040503050406030204" pitchFamily="18" charset="0"/>
                            </a:rPr>
                            <m:t>𝑚</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m:t>
                      </m:r>
                    </m:oMath>
                  </m:oMathPara>
                </a14:m>
                <a:endParaRPr lang="en-US" altLang="zh-CN" sz="2000" dirty="0"/>
              </a:p>
              <a:p>
                <a:endParaRPr lang="en-US" altLang="zh-CN" sz="2000" dirty="0"/>
              </a:p>
              <a:p>
                <a14:m>
                  <m:oMathPara xmlns:m="http://schemas.openxmlformats.org/officeDocument/2006/math">
                    <m:oMathParaPr>
                      <m:jc m:val="left"/>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𝑃</m:t>
                          </m:r>
                        </m:e>
                        <m:sub>
                          <m:r>
                            <a:rPr lang="en-US" altLang="zh-CN" sz="2000" b="0" i="1" smtClean="0">
                              <a:latin typeface="Cambria Math" panose="02040503050406030204" pitchFamily="18" charset="0"/>
                            </a:rPr>
                            <m:t>𝑚</m:t>
                          </m:r>
                        </m:sub>
                      </m:sSub>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𝑡</m:t>
                          </m:r>
                        </m:e>
                      </m:d>
                      <m:r>
                        <a:rPr lang="en-US" altLang="zh-CN" sz="2000" b="0" i="1" smtClean="0">
                          <a:latin typeface="Cambria Math" panose="02040503050406030204" pitchFamily="18" charset="0"/>
                        </a:rPr>
                        <m:t>=</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1</m:t>
                          </m:r>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𝑓</m:t>
                              </m:r>
                            </m:e>
                            <m:sub>
                              <m:r>
                                <a:rPr lang="en-US" altLang="zh-CN" sz="2000" i="1">
                                  <a:latin typeface="Cambria Math" panose="02040503050406030204" pitchFamily="18" charset="0"/>
                                </a:rPr>
                                <m:t>𝐿</m:t>
                              </m:r>
                            </m:sub>
                          </m:sSub>
                        </m:e>
                      </m:d>
                      <m:nary>
                        <m:naryPr>
                          <m:chr m:val="∑"/>
                          <m:supHide m:val="on"/>
                          <m:ctrlPr>
                            <a:rPr lang="en-US" altLang="zh-CN" sz="2000" i="1">
                              <a:latin typeface="Cambria Math" panose="02040503050406030204" pitchFamily="18" charset="0"/>
                            </a:rPr>
                          </m:ctrlPr>
                        </m:naryPr>
                        <m:sub>
                          <m:r>
                            <m:rPr>
                              <m:brk m:alnAt="7"/>
                            </m:rPr>
                            <a:rPr lang="en-US" altLang="zh-CN" sz="2000" i="1">
                              <a:latin typeface="Cambria Math" panose="02040503050406030204" pitchFamily="18" charset="0"/>
                            </a:rPr>
                            <m:t>𝑖</m:t>
                          </m:r>
                          <m:r>
                            <a:rPr lang="en-US" altLang="zh-CN" sz="2000" i="1">
                              <a:latin typeface="Cambria Math" panose="02040503050406030204" pitchFamily="18" charset="0"/>
                            </a:rPr>
                            <m:t>=</m:t>
                          </m:r>
                          <m:r>
                            <a:rPr lang="en-US" altLang="zh-CN" sz="2000" i="1">
                              <a:latin typeface="Cambria Math" panose="02040503050406030204" pitchFamily="18" charset="0"/>
                            </a:rPr>
                            <m:t>1</m:t>
                          </m:r>
                        </m:sub>
                        <m:sup/>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𝑓</m:t>
                              </m:r>
                            </m:e>
                            <m:sub>
                              <m:r>
                                <a:rPr lang="en-US" altLang="zh-CN" sz="2000" i="1">
                                  <a:latin typeface="Cambria Math" panose="02040503050406030204" pitchFamily="18" charset="0"/>
                                </a:rPr>
                                <m:t>𝑖</m:t>
                              </m:r>
                            </m:sub>
                          </m:sSub>
                          <m:r>
                            <m:rPr>
                              <m:sty m:val="p"/>
                            </m:rPr>
                            <a:rPr lang="en-US" altLang="zh-CN" sz="2000">
                              <a:latin typeface="Cambria Math" panose="02040503050406030204" pitchFamily="18" charset="0"/>
                            </a:rPr>
                            <m:t>cos</m:t>
                          </m:r>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zh-CN" altLang="en-US" sz="2000" i="1">
                                      <a:latin typeface="Cambria Math" panose="02040503050406030204" pitchFamily="18" charset="0"/>
                                    </a:rPr>
                                    <m:t>𝛾</m:t>
                                  </m:r>
                                </m:e>
                                <m:sub>
                                  <m:r>
                                    <a:rPr lang="zh-CN" altLang="en-US" sz="2000" i="1">
                                      <a:latin typeface="Cambria Math" panose="02040503050406030204" pitchFamily="18" charset="0"/>
                                    </a:rPr>
                                    <m:t>𝜇</m:t>
                                  </m:r>
                                </m:sub>
                              </m:sSub>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𝐵</m:t>
                                  </m:r>
                                </m:e>
                                <m:sub>
                                  <m:r>
                                    <m:rPr>
                                      <m:sty m:val="p"/>
                                    </m:rPr>
                                    <a:rPr lang="en-US" altLang="zh-CN" sz="2000">
                                      <a:latin typeface="Cambria Math" panose="02040503050406030204" pitchFamily="18" charset="0"/>
                                    </a:rPr>
                                    <m:t>int</m:t>
                                  </m:r>
                                  <m:r>
                                    <a:rPr lang="en-US" altLang="zh-CN" sz="2000">
                                      <a:latin typeface="Cambria Math" panose="02040503050406030204" pitchFamily="18" charset="0"/>
                                    </a:rPr>
                                    <m:t>,</m:t>
                                  </m:r>
                                  <m:r>
                                    <m:rPr>
                                      <m:sty m:val="p"/>
                                    </m:rPr>
                                    <a:rPr lang="en-US" altLang="zh-CN" sz="2000">
                                      <a:latin typeface="Cambria Math" panose="02040503050406030204" pitchFamily="18" charset="0"/>
                                    </a:rPr>
                                    <m:t>i</m:t>
                                  </m:r>
                                </m:sub>
                              </m:sSub>
                              <m:r>
                                <a:rPr lang="en-US" altLang="zh-CN" sz="2000" i="1">
                                  <a:latin typeface="Cambria Math" panose="02040503050406030204" pitchFamily="18" charset="0"/>
                                </a:rPr>
                                <m:t>𝑡</m:t>
                              </m:r>
                            </m:e>
                          </m:d>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𝑒</m:t>
                              </m:r>
                            </m:e>
                            <m:sup>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zh-CN" altLang="en-US" sz="2000" i="1">
                                      <a:latin typeface="Cambria Math" panose="02040503050406030204" pitchFamily="18" charset="0"/>
                                    </a:rPr>
                                    <m:t>𝜆</m:t>
                                  </m:r>
                                </m:e>
                                <m:sub>
                                  <m:r>
                                    <a:rPr lang="en-US" altLang="zh-CN" sz="2000" i="1">
                                      <a:latin typeface="Cambria Math" panose="02040503050406030204" pitchFamily="18" charset="0"/>
                                    </a:rPr>
                                    <m:t>𝑖</m:t>
                                  </m:r>
                                </m:sub>
                              </m:sSub>
                              <m:r>
                                <a:rPr lang="en-US" altLang="zh-CN" sz="2000" i="1">
                                  <a:latin typeface="Cambria Math" panose="02040503050406030204" pitchFamily="18" charset="0"/>
                                </a:rPr>
                                <m:t>𝑡</m:t>
                              </m:r>
                            </m:sup>
                          </m:sSup>
                        </m:e>
                      </m:nary>
                    </m:oMath>
                  </m:oMathPara>
                </a14:m>
                <a:endParaRPr lang="en-US" altLang="zh-CN" sz="2000" b="0" dirty="0"/>
              </a:p>
              <a:p>
                <a:r>
                  <a:rPr lang="en-US" altLang="zh-CN" sz="2000" b="0" dirty="0"/>
                  <a:t>	</a:t>
                </a:r>
                <a14:m>
                  <m:oMath xmlns:m="http://schemas.openxmlformats.org/officeDocument/2006/math">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𝑓</m:t>
                        </m:r>
                      </m:e>
                      <m:sub>
                        <m:r>
                          <a:rPr lang="en-US" altLang="zh-CN" sz="2000" b="0" i="1" smtClean="0">
                            <a:latin typeface="Cambria Math" panose="02040503050406030204" pitchFamily="18" charset="0"/>
                          </a:rPr>
                          <m:t>𝐿</m:t>
                        </m:r>
                      </m:sub>
                    </m:sSub>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𝑒</m:t>
                        </m:r>
                      </m:e>
                      <m:sup>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zh-CN" altLang="en-US" sz="2000" b="0" i="1" smtClean="0">
                                <a:latin typeface="Cambria Math" panose="02040503050406030204" pitchFamily="18" charset="0"/>
                              </a:rPr>
                              <m:t>𝜆</m:t>
                            </m:r>
                          </m:e>
                          <m:sub>
                            <m:r>
                              <a:rPr lang="en-US" altLang="zh-CN" sz="2000" b="0" i="1" smtClean="0">
                                <a:latin typeface="Cambria Math" panose="02040503050406030204" pitchFamily="18" charset="0"/>
                              </a:rPr>
                              <m:t>𝐿</m:t>
                            </m:r>
                          </m:sub>
                        </m:sSub>
                        <m:r>
                          <a:rPr lang="en-US" altLang="zh-CN" sz="2000" b="0" i="1" smtClean="0">
                            <a:latin typeface="Cambria Math" panose="02040503050406030204" pitchFamily="18" charset="0"/>
                          </a:rPr>
                          <m:t>𝑡</m:t>
                        </m:r>
                      </m:sup>
                    </m:sSup>
                  </m:oMath>
                </a14:m>
                <a:endParaRPr lang="en-US" altLang="zh-CN" sz="2000" b="0" dirty="0"/>
              </a:p>
              <a:p>
                <a:endParaRPr lang="en-US" altLang="zh-CN" sz="2000" dirty="0"/>
              </a:p>
              <a:p>
                <a14:m>
                  <m:oMathPara xmlns:m="http://schemas.openxmlformats.org/officeDocument/2006/math">
                    <m:oMathParaPr>
                      <m:jc m:val="left"/>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𝐵</m:t>
                          </m:r>
                        </m:e>
                        <m:sub>
                          <m:r>
                            <m:rPr>
                              <m:sty m:val="p"/>
                            </m:rPr>
                            <a:rPr lang="en-US" altLang="zh-CN" sz="2000" b="0" i="0" smtClean="0">
                              <a:latin typeface="Cambria Math" panose="02040503050406030204" pitchFamily="18" charset="0"/>
                            </a:rPr>
                            <m:t>int</m:t>
                          </m:r>
                        </m:sub>
                      </m:sSub>
                      <m:d>
                        <m:dPr>
                          <m:ctrlPr>
                            <a:rPr lang="en-US" altLang="zh-CN" sz="2000" i="1" smtClean="0">
                              <a:latin typeface="Cambria Math" panose="02040503050406030204" pitchFamily="18" charset="0"/>
                            </a:rPr>
                          </m:ctrlPr>
                        </m:dPr>
                        <m:e>
                          <m:r>
                            <a:rPr lang="en-US" altLang="zh-CN" sz="2000" b="0" i="1" smtClean="0">
                              <a:latin typeface="Cambria Math" panose="02040503050406030204" pitchFamily="18" charset="0"/>
                            </a:rPr>
                            <m:t>𝑇</m:t>
                          </m:r>
                        </m:e>
                      </m:d>
                      <m:r>
                        <a:rPr lang="en-US" altLang="zh-CN" sz="2000" b="0" i="1" smtClean="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𝐵</m:t>
                          </m:r>
                        </m:e>
                        <m:sub>
                          <m:r>
                            <m:rPr>
                              <m:sty m:val="p"/>
                            </m:rPr>
                            <a:rPr lang="en-US" altLang="zh-CN" sz="2000">
                              <a:latin typeface="Cambria Math" panose="02040503050406030204" pitchFamily="18" charset="0"/>
                            </a:rPr>
                            <m:t>int</m:t>
                          </m:r>
                        </m:sub>
                      </m:sSub>
                      <m:d>
                        <m:dPr>
                          <m:ctrlPr>
                            <a:rPr lang="en-US" altLang="zh-CN" sz="2000" i="1">
                              <a:latin typeface="Cambria Math" panose="02040503050406030204" pitchFamily="18" charset="0"/>
                            </a:rPr>
                          </m:ctrlPr>
                        </m:dPr>
                        <m:e>
                          <m:r>
                            <a:rPr lang="en-US" altLang="zh-CN" sz="2000" b="0" i="1" smtClean="0">
                              <a:latin typeface="Cambria Math" panose="02040503050406030204" pitchFamily="18" charset="0"/>
                            </a:rPr>
                            <m:t>0</m:t>
                          </m:r>
                        </m:e>
                      </m:d>
                      <m:sSup>
                        <m:sSupPr>
                          <m:ctrlPr>
                            <a:rPr lang="en-US" altLang="zh-CN" sz="2000" i="1" smtClean="0">
                              <a:latin typeface="Cambria Math" panose="02040503050406030204" pitchFamily="18" charset="0"/>
                            </a:rPr>
                          </m:ctrlPr>
                        </m:sSupPr>
                        <m:e>
                          <m:d>
                            <m:dPr>
                              <m:begChr m:val="["/>
                              <m:endChr m:val="]"/>
                              <m:ctrlPr>
                                <a:rPr lang="en-US" altLang="zh-CN" sz="2000" i="1">
                                  <a:latin typeface="Cambria Math" panose="02040503050406030204" pitchFamily="18" charset="0"/>
                                </a:rPr>
                              </m:ctrlPr>
                            </m:dPr>
                            <m:e>
                              <m:r>
                                <a:rPr lang="en-US" altLang="zh-CN" sz="2000" i="1">
                                  <a:latin typeface="Cambria Math" panose="02040503050406030204" pitchFamily="18" charset="0"/>
                                </a:rPr>
                                <m:t>1</m:t>
                              </m:r>
                              <m:r>
                                <a:rPr lang="en-US" altLang="zh-CN" sz="2000" i="1">
                                  <a:latin typeface="Cambria Math" panose="02040503050406030204" pitchFamily="18" charset="0"/>
                                </a:rPr>
                                <m:t>−</m:t>
                              </m:r>
                              <m:sSup>
                                <m:sSupPr>
                                  <m:ctrlPr>
                                    <a:rPr lang="en-US" altLang="zh-CN" sz="2000" i="1">
                                      <a:latin typeface="Cambria Math" panose="02040503050406030204" pitchFamily="18" charset="0"/>
                                    </a:rPr>
                                  </m:ctrlPr>
                                </m:sSupPr>
                                <m:e>
                                  <m:d>
                                    <m:dPr>
                                      <m:ctrlPr>
                                        <a:rPr lang="en-US" altLang="zh-CN" sz="2000" i="1">
                                          <a:latin typeface="Cambria Math" panose="02040503050406030204" pitchFamily="18" charset="0"/>
                                        </a:rPr>
                                      </m:ctrlPr>
                                    </m:dPr>
                                    <m:e>
                                      <m:f>
                                        <m:fPr>
                                          <m:type m:val="lin"/>
                                          <m:ctrlPr>
                                            <a:rPr lang="en-US" altLang="zh-CN" sz="2000" i="1">
                                              <a:latin typeface="Cambria Math" panose="02040503050406030204" pitchFamily="18" charset="0"/>
                                            </a:rPr>
                                          </m:ctrlPr>
                                        </m:fPr>
                                        <m:num>
                                          <m:r>
                                            <a:rPr lang="en-US" altLang="zh-CN" sz="2000" i="1">
                                              <a:latin typeface="Cambria Math" panose="02040503050406030204" pitchFamily="18" charset="0"/>
                                            </a:rPr>
                                            <m:t>𝑇</m:t>
                                          </m:r>
                                        </m:num>
                                        <m:den>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𝑇</m:t>
                                              </m:r>
                                            </m:e>
                                            <m:sub>
                                              <m:r>
                                                <a:rPr lang="en-US" altLang="zh-CN" sz="2000" i="1">
                                                  <a:latin typeface="Cambria Math" panose="02040503050406030204" pitchFamily="18" charset="0"/>
                                                </a:rPr>
                                                <m:t>𝑁</m:t>
                                              </m:r>
                                            </m:sub>
                                          </m:sSub>
                                        </m:den>
                                      </m:f>
                                    </m:e>
                                  </m:d>
                                </m:e>
                                <m:sup>
                                  <m:r>
                                    <a:rPr lang="zh-CN" altLang="en-US" sz="2000" i="1">
                                      <a:latin typeface="Cambria Math" panose="02040503050406030204" pitchFamily="18" charset="0"/>
                                    </a:rPr>
                                    <m:t>𝛼</m:t>
                                  </m:r>
                                </m:sup>
                              </m:sSup>
                            </m:e>
                          </m:d>
                        </m:e>
                        <m:sup>
                          <m:r>
                            <a:rPr lang="zh-CN" altLang="en-US" sz="2000" i="1" smtClean="0">
                              <a:latin typeface="Cambria Math" panose="02040503050406030204" pitchFamily="18" charset="0"/>
                            </a:rPr>
                            <m:t>𝛽</m:t>
                          </m:r>
                        </m:sup>
                      </m:sSup>
                    </m:oMath>
                  </m:oMathPara>
                </a14:m>
                <a:endParaRPr lang="zh-CN" altLang="en-US" sz="2000" dirty="0"/>
              </a:p>
            </p:txBody>
          </p:sp>
        </mc:Choice>
        <mc:Fallback>
          <p:sp>
            <p:nvSpPr>
              <p:cNvPr id="5" name="文本框 4"/>
              <p:cNvSpPr txBox="1">
                <a:spLocks noRot="1" noChangeAspect="1" noMove="1" noResize="1" noEditPoints="1" noAdjustHandles="1" noChangeArrowheads="1" noChangeShapeType="1" noTextEdit="1"/>
              </p:cNvSpPr>
              <p:nvPr/>
            </p:nvSpPr>
            <p:spPr>
              <a:xfrm>
                <a:off x="7055900" y="1054376"/>
                <a:ext cx="4831300" cy="2460207"/>
              </a:xfrm>
              <a:prstGeom prst="rect">
                <a:avLst/>
              </a:prstGeom>
              <a:blipFill rotWithShape="1">
                <a:blip r:embed="rId2"/>
                <a:stretch>
                  <a:fillRect l="-271" t="-527" r="-263" b="-496"/>
                </a:stretch>
              </a:blipFill>
              <a:ln w="25400">
                <a:solidFill>
                  <a:schemeClr val="tx1"/>
                </a:solidFill>
              </a:ln>
              <a:effectLst/>
            </p:spPr>
            <p:txBody>
              <a:bodyPr/>
              <a:lstStyle/>
              <a:p>
                <a:r>
                  <a:rPr lang="zh-CN" altLang="en-US">
                    <a:noFill/>
                  </a:rPr>
                  <a:t> </a:t>
                </a:r>
              </a:p>
            </p:txBody>
          </p:sp>
        </mc:Fallback>
      </mc:AlternateContent>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812" y="1380931"/>
            <a:ext cx="6642246" cy="4773269"/>
          </a:xfrm>
          <a:prstGeom prst="rect">
            <a:avLst/>
          </a:prstGeom>
        </p:spPr>
      </p:pic>
      <p:sp>
        <p:nvSpPr>
          <p:cNvPr id="3" name="灯片编号占位符 2"/>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8330" y="146910"/>
            <a:ext cx="10969200" cy="705600"/>
          </a:xfrm>
        </p:spPr>
        <p:txBody>
          <a:bodyPr/>
          <a:lstStyle/>
          <a:p>
            <a:pPr algn="ctr"/>
            <a:r>
              <a:rPr lang="en-US" altLang="zh-CN" sz="4000" dirty="0"/>
              <a:t>Magnetic volume fraction</a:t>
            </a:r>
            <a:endParaRPr lang="en-US" altLang="zh-CN" sz="4000" dirty="0"/>
          </a:p>
        </p:txBody>
      </p:sp>
      <p:pic>
        <p:nvPicPr>
          <p:cNvPr id="6" name="图片 5" descr="wTF"/>
          <p:cNvPicPr>
            <a:picLocks noChangeAspect="1"/>
          </p:cNvPicPr>
          <p:nvPr/>
        </p:nvPicPr>
        <p:blipFill>
          <a:blip r:embed="rId1"/>
          <a:stretch>
            <a:fillRect/>
          </a:stretch>
        </p:blipFill>
        <p:spPr>
          <a:xfrm>
            <a:off x="608330" y="1089999"/>
            <a:ext cx="10676890" cy="3916045"/>
          </a:xfrm>
          <a:prstGeom prst="rect">
            <a:avLst/>
          </a:prstGeom>
        </p:spPr>
      </p:pic>
      <p:sp>
        <p:nvSpPr>
          <p:cNvPr id="7" name="文本框 6"/>
          <p:cNvSpPr txBox="1"/>
          <p:nvPr/>
        </p:nvSpPr>
        <p:spPr>
          <a:xfrm>
            <a:off x="608330" y="6058490"/>
            <a:ext cx="10637032" cy="521970"/>
          </a:xfrm>
          <a:prstGeom prst="rect">
            <a:avLst/>
          </a:prstGeom>
          <a:noFill/>
        </p:spPr>
        <p:txBody>
          <a:bodyPr wrap="square" rtlCol="0">
            <a:spAutoFit/>
          </a:bodyPr>
          <a:lstStyle/>
          <a:p>
            <a:pPr marL="457200" indent="-457200" algn="ctr">
              <a:buFont typeface="Arial" panose="020B0604020202020204" pitchFamily="34" charset="0"/>
              <a:buChar char="•"/>
            </a:pPr>
            <a:r>
              <a:rPr lang="en-US" altLang="zh-CN" sz="2800" dirty="0">
                <a:solidFill>
                  <a:srgbClr val="FF0000"/>
                </a:solidFill>
              </a:rPr>
              <a:t>Bulk magnetism </a:t>
            </a:r>
            <a:r>
              <a:rPr lang="en-US" altLang="zh-CN" sz="2800" dirty="0"/>
              <a:t>with 100% volume fraction</a:t>
            </a:r>
            <a:endParaRPr lang="en-US" altLang="zh-CN" sz="2800" dirty="0"/>
          </a:p>
        </p:txBody>
      </p:sp>
      <mc:AlternateContent xmlns:mc="http://schemas.openxmlformats.org/markup-compatibility/2006">
        <mc:Choice xmlns:a14="http://schemas.microsoft.com/office/drawing/2010/main" Requires="a14">
          <p:sp>
            <p:nvSpPr>
              <p:cNvPr id="3" name="文本框 2"/>
              <p:cNvSpPr txBox="1"/>
              <p:nvPr/>
            </p:nvSpPr>
            <p:spPr>
              <a:xfrm>
                <a:off x="3020988" y="5006044"/>
                <a:ext cx="6143884" cy="869212"/>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f>
                        <m:fPr>
                          <m:type m:val="lin"/>
                          <m:ctrlPr>
                            <a:rPr lang="zh-CN" altLang="en-US" sz="2000" i="1" smtClean="0">
                              <a:latin typeface="Cambria Math" panose="02040503050406030204" pitchFamily="18" charset="0"/>
                            </a:rPr>
                          </m:ctrlPr>
                        </m:fPr>
                        <m:num>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𝐴</m:t>
                              </m:r>
                            </m:e>
                            <m:sub>
                              <m:r>
                                <m:rPr>
                                  <m:sty m:val="p"/>
                                </m:rPr>
                                <a:rPr lang="en-US" altLang="zh-CN" sz="2000">
                                  <a:latin typeface="Cambria Math" panose="02040503050406030204" pitchFamily="18" charset="0"/>
                                </a:rPr>
                                <m:t>TF</m:t>
                              </m:r>
                            </m:sub>
                          </m:sSub>
                          <m:d>
                            <m:dPr>
                              <m:ctrlPr>
                                <a:rPr lang="en-US" altLang="zh-CN" sz="2000" i="1">
                                  <a:latin typeface="Cambria Math" panose="02040503050406030204" pitchFamily="18" charset="0"/>
                                </a:rPr>
                              </m:ctrlPr>
                            </m:dPr>
                            <m:e>
                              <m:r>
                                <a:rPr lang="en-US" altLang="zh-CN" sz="2000" i="1">
                                  <a:latin typeface="Cambria Math" panose="02040503050406030204" pitchFamily="18" charset="0"/>
                                </a:rPr>
                                <m:t>𝑡</m:t>
                              </m:r>
                            </m:e>
                          </m:d>
                          <m:r>
                            <m:rPr>
                              <m:nor/>
                            </m:rPr>
                            <a:rPr lang="zh-CN" altLang="en-US" sz="2000" dirty="0">
                              <a:latin typeface="Cambria Math" panose="02040503050406030204" pitchFamily="18" charset="0"/>
                            </a:rPr>
                            <m:t> </m:t>
                          </m:r>
                        </m:num>
                        <m:den>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𝐴</m:t>
                              </m:r>
                            </m:e>
                            <m:sub>
                              <m:r>
                                <a:rPr lang="en-US" altLang="zh-CN" sz="2000" b="0" i="1" smtClean="0">
                                  <a:latin typeface="Cambria Math" panose="02040503050406030204" pitchFamily="18" charset="0"/>
                                </a:rPr>
                                <m:t>0</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𝑓</m:t>
                              </m:r>
                            </m:e>
                            <m:sub>
                              <m:r>
                                <a:rPr lang="en-US" altLang="zh-CN" sz="2000" b="0" i="1" smtClean="0">
                                  <a:latin typeface="Cambria Math" panose="02040503050406030204" pitchFamily="18" charset="0"/>
                                </a:rPr>
                                <m:t>𝑚</m:t>
                              </m:r>
                            </m:sub>
                          </m:sSub>
                          <m:d>
                            <m:dPr>
                              <m:begChr m:val="["/>
                              <m:endChr m:val="]"/>
                              <m:ctrlPr>
                                <a:rPr lang="en-US" altLang="zh-CN" sz="2000" b="0" i="1" smtClean="0">
                                  <a:latin typeface="Cambria Math" panose="02040503050406030204" pitchFamily="18" charset="0"/>
                                </a:rPr>
                              </m:ctrlPr>
                            </m:dPr>
                            <m:e>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1</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𝑓</m:t>
                                      </m:r>
                                    </m:e>
                                    <m:sub>
                                      <m:r>
                                        <a:rPr lang="en-US" altLang="zh-CN" sz="2000" b="0" i="1" smtClean="0">
                                          <a:latin typeface="Cambria Math" panose="02040503050406030204" pitchFamily="18" charset="0"/>
                                        </a:rPr>
                                        <m:t>𝐿</m:t>
                                      </m:r>
                                    </m:sub>
                                  </m:sSub>
                                </m:e>
                              </m:d>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𝑒</m:t>
                                  </m:r>
                                </m:e>
                                <m:sup>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zh-CN" altLang="en-US" sz="2000" b="0" i="1" smtClean="0">
                                          <a:latin typeface="Cambria Math" panose="02040503050406030204" pitchFamily="18" charset="0"/>
                                        </a:rPr>
                                        <m:t>𝜆</m:t>
                                      </m:r>
                                    </m:e>
                                    <m:sub>
                                      <m:r>
                                        <m:rPr>
                                          <m:sty m:val="p"/>
                                        </m:rPr>
                                        <a:rPr lang="en-US" altLang="zh-CN" sz="2000" b="0" i="0" smtClean="0">
                                          <a:latin typeface="Cambria Math" panose="02040503050406030204" pitchFamily="18" charset="0"/>
                                        </a:rPr>
                                        <m:t>TF</m:t>
                                      </m:r>
                                    </m:sub>
                                  </m:sSub>
                                  <m:r>
                                    <a:rPr lang="en-US" altLang="zh-CN" sz="2000" b="0" i="1" smtClean="0">
                                      <a:latin typeface="Cambria Math" panose="02040503050406030204" pitchFamily="18" charset="0"/>
                                    </a:rPr>
                                    <m:t>𝑡</m:t>
                                  </m:r>
                                </m:sup>
                              </m:sSup>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𝑓</m:t>
                                  </m:r>
                                </m:e>
                                <m:sub>
                                  <m:r>
                                    <a:rPr lang="en-US" altLang="zh-CN" sz="2000" b="0" i="1" smtClean="0">
                                      <a:latin typeface="Cambria Math" panose="02040503050406030204" pitchFamily="18" charset="0"/>
                                    </a:rPr>
                                    <m:t>𝐿</m:t>
                                  </m:r>
                                </m:sub>
                              </m:sSub>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𝑒</m:t>
                                  </m:r>
                                </m:e>
                                <m:sup>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zh-CN" altLang="en-US" sz="2000" i="1">
                                          <a:latin typeface="Cambria Math" panose="02040503050406030204" pitchFamily="18" charset="0"/>
                                        </a:rPr>
                                        <m:t>𝜆</m:t>
                                      </m:r>
                                    </m:e>
                                    <m:sub>
                                      <m:r>
                                        <a:rPr lang="en-US" altLang="zh-CN" sz="2000" b="0" i="1" smtClean="0">
                                          <a:latin typeface="Cambria Math" panose="02040503050406030204" pitchFamily="18" charset="0"/>
                                        </a:rPr>
                                        <m:t>𝐿</m:t>
                                      </m:r>
                                    </m:sub>
                                  </m:sSub>
                                  <m:r>
                                    <a:rPr lang="en-US" altLang="zh-CN" sz="2000" i="1">
                                      <a:latin typeface="Cambria Math" panose="02040503050406030204" pitchFamily="18" charset="0"/>
                                    </a:rPr>
                                    <m:t>𝑡</m:t>
                                  </m:r>
                                </m:sup>
                              </m:sSup>
                            </m:e>
                          </m:d>
                        </m:den>
                      </m:f>
                    </m:oMath>
                  </m:oMathPara>
                </a14:m>
                <a:endParaRPr lang="en-US" altLang="zh-CN" sz="2000" dirty="0"/>
              </a:p>
              <a:p>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1</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𝑓</m:t>
                              </m:r>
                            </m:e>
                            <m:sub>
                              <m:r>
                                <a:rPr lang="en-US" altLang="zh-CN" sz="2000" b="0" i="1" smtClean="0">
                                  <a:latin typeface="Cambria Math" panose="02040503050406030204" pitchFamily="18" charset="0"/>
                                </a:rPr>
                                <m:t>𝑚</m:t>
                              </m:r>
                            </m:sub>
                          </m:sSub>
                        </m:e>
                      </m:d>
                      <m:r>
                        <m:rPr>
                          <m:sty m:val="p"/>
                        </m:rPr>
                        <a:rPr lang="en-US" altLang="zh-CN" sz="2000" b="0" i="0" smtClean="0">
                          <a:latin typeface="Cambria Math" panose="02040503050406030204" pitchFamily="18" charset="0"/>
                        </a:rPr>
                        <m:t>cos</m:t>
                      </m:r>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zh-CN" altLang="en-US" sz="2000" b="0" i="1" smtClean="0">
                                  <a:latin typeface="Cambria Math" panose="02040503050406030204" pitchFamily="18" charset="0"/>
                                </a:rPr>
                                <m:t>𝛾</m:t>
                              </m:r>
                            </m:e>
                            <m:sub>
                              <m:r>
                                <a:rPr lang="zh-CN" altLang="en-US" sz="2000" b="0" i="1" smtClean="0">
                                  <a:latin typeface="Cambria Math" panose="02040503050406030204" pitchFamily="18" charset="0"/>
                                </a:rPr>
                                <m:t>𝜇</m:t>
                              </m:r>
                            </m:sub>
                          </m:s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𝐵</m:t>
                              </m:r>
                            </m:e>
                            <m:sub>
                              <m:r>
                                <m:rPr>
                                  <m:sty m:val="p"/>
                                </m:rPr>
                                <a:rPr lang="en-US" altLang="zh-CN" sz="2000" b="0" i="0" smtClean="0">
                                  <a:latin typeface="Cambria Math" panose="02040503050406030204" pitchFamily="18" charset="0"/>
                                </a:rPr>
                                <m:t>ext</m:t>
                              </m:r>
                            </m:sub>
                          </m:sSub>
                          <m:r>
                            <a:rPr lang="en-US" altLang="zh-CN" sz="2000" b="0" i="1" smtClean="0">
                              <a:latin typeface="Cambria Math" panose="02040503050406030204" pitchFamily="18" charset="0"/>
                            </a:rPr>
                            <m:t>+</m:t>
                          </m:r>
                          <m:r>
                            <a:rPr lang="zh-CN" altLang="en-US" sz="2000" b="0" i="1" smtClean="0">
                              <a:latin typeface="Cambria Math" panose="02040503050406030204" pitchFamily="18" charset="0"/>
                            </a:rPr>
                            <m:t>𝜙</m:t>
                          </m:r>
                        </m:e>
                      </m:d>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𝑒</m:t>
                          </m:r>
                        </m:e>
                        <m:sup>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m:t>
                              </m:r>
                              <m:sSup>
                                <m:sSupPr>
                                  <m:ctrlPr>
                                    <a:rPr lang="en-US" altLang="zh-CN" sz="2000" b="0" i="1" smtClean="0">
                                      <a:latin typeface="Cambria Math" panose="02040503050406030204" pitchFamily="18" charset="0"/>
                                    </a:rPr>
                                  </m:ctrlPr>
                                </m:sSupPr>
                                <m:e>
                                  <m:r>
                                    <a:rPr lang="zh-CN" altLang="en-US" sz="2000" b="0" i="1" smtClean="0">
                                      <a:latin typeface="Cambria Math" panose="02040503050406030204" pitchFamily="18" charset="0"/>
                                    </a:rPr>
                                    <m:t>𝜎</m:t>
                                  </m:r>
                                </m:e>
                                <m:sup>
                                  <m:r>
                                    <a:rPr lang="en-US" altLang="zh-CN" sz="2000" b="0" i="1" smtClean="0">
                                      <a:latin typeface="Cambria Math" panose="02040503050406030204" pitchFamily="18" charset="0"/>
                                    </a:rPr>
                                    <m:t>2</m:t>
                                  </m:r>
                                </m:sup>
                              </m:sSup>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𝑡</m:t>
                                  </m:r>
                                </m:e>
                                <m:sup>
                                  <m:r>
                                    <a:rPr lang="en-US" altLang="zh-CN" sz="2000" b="0" i="1" smtClean="0">
                                      <a:latin typeface="Cambria Math" panose="02040503050406030204" pitchFamily="18" charset="0"/>
                                    </a:rPr>
                                    <m:t>2</m:t>
                                  </m:r>
                                </m:sup>
                              </m:sSup>
                            </m:num>
                            <m:den>
                              <m:r>
                                <a:rPr lang="en-US" altLang="zh-CN" sz="2000" b="0" i="1" smtClean="0">
                                  <a:latin typeface="Cambria Math" panose="02040503050406030204" pitchFamily="18" charset="0"/>
                                </a:rPr>
                                <m:t>2</m:t>
                              </m:r>
                            </m:den>
                          </m:f>
                        </m:sup>
                      </m:sSup>
                    </m:oMath>
                  </m:oMathPara>
                </a14:m>
                <a:endParaRPr lang="zh-CN" altLang="en-US" sz="2000" dirty="0"/>
              </a:p>
            </p:txBody>
          </p:sp>
        </mc:Choice>
        <mc:Fallback>
          <p:sp>
            <p:nvSpPr>
              <p:cNvPr id="3" name="文本框 2"/>
              <p:cNvSpPr txBox="1">
                <a:spLocks noRot="1" noChangeAspect="1" noMove="1" noResize="1" noEditPoints="1" noAdjustHandles="1" noChangeArrowheads="1" noChangeShapeType="1" noTextEdit="1"/>
              </p:cNvSpPr>
              <p:nvPr/>
            </p:nvSpPr>
            <p:spPr>
              <a:xfrm>
                <a:off x="3020988" y="5006044"/>
                <a:ext cx="6143884" cy="869212"/>
              </a:xfrm>
              <a:prstGeom prst="rect">
                <a:avLst/>
              </a:prstGeom>
              <a:blipFill rotWithShape="1">
                <a:blip r:embed="rId2"/>
                <a:stretch>
                  <a:fillRect l="-5" t="-39" r="9" b="27"/>
                </a:stretch>
              </a:blipFill>
            </p:spPr>
            <p:txBody>
              <a:bodyPr/>
              <a:lstStyle/>
              <a:p>
                <a:r>
                  <a:rPr lang="zh-CN" altLang="en-US">
                    <a:noFill/>
                  </a:rPr>
                  <a:t> </a:t>
                </a:r>
              </a:p>
            </p:txBody>
          </p:sp>
        </mc:Fallback>
      </mc:AlternateContent>
      <p:sp>
        <p:nvSpPr>
          <p:cNvPr id="8" name="文本框 7"/>
          <p:cNvSpPr txBox="1"/>
          <p:nvPr/>
        </p:nvSpPr>
        <p:spPr>
          <a:xfrm>
            <a:off x="9400741" y="4989223"/>
            <a:ext cx="1994457" cy="400110"/>
          </a:xfrm>
          <a:prstGeom prst="rect">
            <a:avLst/>
          </a:prstGeom>
          <a:noFill/>
        </p:spPr>
        <p:txBody>
          <a:bodyPr wrap="none" rtlCol="0">
            <a:spAutoFit/>
          </a:bodyPr>
          <a:lstStyle/>
          <a:p>
            <a:r>
              <a:rPr lang="en-US" altLang="zh-CN" sz="2000" dirty="0"/>
              <a:t>Magnetic phase</a:t>
            </a:r>
            <a:endParaRPr lang="zh-CN" altLang="en-US" sz="2000" dirty="0"/>
          </a:p>
        </p:txBody>
      </p:sp>
      <p:sp>
        <p:nvSpPr>
          <p:cNvPr id="11" name="文本框 10"/>
          <p:cNvSpPr txBox="1"/>
          <p:nvPr/>
        </p:nvSpPr>
        <p:spPr>
          <a:xfrm>
            <a:off x="8929458" y="5492857"/>
            <a:ext cx="2465740" cy="400110"/>
          </a:xfrm>
          <a:prstGeom prst="rect">
            <a:avLst/>
          </a:prstGeom>
          <a:noFill/>
        </p:spPr>
        <p:txBody>
          <a:bodyPr wrap="none" rtlCol="0">
            <a:spAutoFit/>
          </a:bodyPr>
          <a:lstStyle/>
          <a:p>
            <a:r>
              <a:rPr lang="en-US" altLang="zh-CN" sz="2000" dirty="0"/>
              <a:t>Nonmagnetic phase</a:t>
            </a:r>
            <a:endParaRPr lang="zh-CN" altLang="en-US" sz="2000" dirty="0"/>
          </a:p>
        </p:txBody>
      </p:sp>
      <p:cxnSp>
        <p:nvCxnSpPr>
          <p:cNvPr id="15" name="直接箭头连接符 14"/>
          <p:cNvCxnSpPr/>
          <p:nvPr/>
        </p:nvCxnSpPr>
        <p:spPr>
          <a:xfrm>
            <a:off x="7990840" y="5677523"/>
            <a:ext cx="7416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直接箭头连接符 16"/>
          <p:cNvCxnSpPr/>
          <p:nvPr/>
        </p:nvCxnSpPr>
        <p:spPr>
          <a:xfrm>
            <a:off x="8558618" y="5200428"/>
            <a:ext cx="7416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534815" y="713326"/>
            <a:ext cx="3235904" cy="2783280"/>
            <a:chOff x="7680347" y="886269"/>
            <a:chExt cx="2865733" cy="2464887"/>
          </a:xfrm>
        </p:grpSpPr>
        <p:pic>
          <p:nvPicPr>
            <p:cNvPr id="3" name="图片 2"/>
            <p:cNvPicPr>
              <a:picLocks noChangeAspect="1"/>
            </p:cNvPicPr>
            <p:nvPr/>
          </p:nvPicPr>
          <p:blipFill>
            <a:blip r:embed="rId1"/>
            <a:stretch>
              <a:fillRect/>
            </a:stretch>
          </p:blipFill>
          <p:spPr>
            <a:xfrm>
              <a:off x="7680347" y="1031719"/>
              <a:ext cx="2865733" cy="2319437"/>
            </a:xfrm>
            <a:prstGeom prst="rect">
              <a:avLst/>
            </a:prstGeom>
          </p:spPr>
        </p:pic>
        <p:sp>
          <p:nvSpPr>
            <p:cNvPr id="4" name="矩形 3"/>
            <p:cNvSpPr/>
            <p:nvPr/>
          </p:nvSpPr>
          <p:spPr>
            <a:xfrm>
              <a:off x="8630920" y="886269"/>
              <a:ext cx="1386840" cy="231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nvPr>
        </p:nvSpPr>
        <p:spPr>
          <a:xfrm>
            <a:off x="611400" y="180669"/>
            <a:ext cx="10969200" cy="705600"/>
          </a:xfrm>
        </p:spPr>
        <p:txBody>
          <a:bodyPr/>
          <a:lstStyle/>
          <a:p>
            <a:pPr algn="ctr"/>
            <a:r>
              <a:rPr lang="en-US" altLang="zh-CN" sz="4000" dirty="0"/>
              <a:t>Possible Magnetic </a:t>
            </a:r>
            <a:r>
              <a:rPr lang="en-US" altLang="zh-CN" dirty="0"/>
              <a:t>Structure</a:t>
            </a:r>
            <a:endParaRPr lang="en-US" altLang="zh-CN" dirty="0"/>
          </a:p>
        </p:txBody>
      </p:sp>
      <p:pic>
        <p:nvPicPr>
          <p:cNvPr id="6" name="内容占位符 5" descr="Fig4"/>
          <p:cNvPicPr>
            <a:picLocks noGrp="1" noChangeAspect="1"/>
          </p:cNvPicPr>
          <p:nvPr>
            <p:ph idx="1"/>
          </p:nvPr>
        </p:nvPicPr>
        <p:blipFill>
          <a:blip r:embed="rId2"/>
          <a:stretch>
            <a:fillRect/>
          </a:stretch>
        </p:blipFill>
        <p:spPr>
          <a:xfrm>
            <a:off x="0" y="1199709"/>
            <a:ext cx="7196884" cy="4999596"/>
          </a:xfrm>
          <a:prstGeom prst="rect">
            <a:avLst/>
          </a:prstGeom>
        </p:spPr>
      </p:pic>
      <p:sp>
        <p:nvSpPr>
          <p:cNvPr id="7" name="文本框 6"/>
          <p:cNvSpPr txBox="1"/>
          <p:nvPr/>
        </p:nvSpPr>
        <p:spPr>
          <a:xfrm>
            <a:off x="6974840" y="3496310"/>
            <a:ext cx="4833620" cy="2455545"/>
          </a:xfrm>
          <a:prstGeom prst="rect">
            <a:avLst/>
          </a:prstGeom>
          <a:noFill/>
          <a:ln w="25400">
            <a:solidFill>
              <a:schemeClr val="tx1"/>
            </a:solidFill>
          </a:ln>
        </p:spPr>
        <p:txBody>
          <a:bodyPr wrap="square" tIns="72000" bIns="72000" rtlCol="0">
            <a:noAutofit/>
          </a:bodyPr>
          <a:lstStyle/>
          <a:p>
            <a:pPr marL="342900" indent="-342900">
              <a:buFont typeface="Arial" panose="020B0604020202020204" pitchFamily="34" charset="0"/>
              <a:buChar char="•"/>
            </a:pPr>
            <a:r>
              <a:rPr lang="en-US" altLang="zh-CN" sz="2400" dirty="0"/>
              <a:t>DFT+μ Geometry Optimization</a:t>
            </a:r>
            <a:endParaRPr lang="en-US" altLang="zh-CN" sz="2400" dirty="0"/>
          </a:p>
          <a:p>
            <a:pPr marL="342900" indent="-342900">
              <a:buFont typeface="Arial" panose="020B0604020202020204" pitchFamily="34" charset="0"/>
              <a:buChar char="•"/>
            </a:pPr>
            <a:endParaRPr lang="en-US" altLang="zh-CN" sz="2400" dirty="0"/>
          </a:p>
          <a:p>
            <a:pPr marL="342900" indent="-342900">
              <a:buFont typeface="Arial" panose="020B0604020202020204" pitchFamily="34" charset="0"/>
              <a:buChar char="•"/>
            </a:pPr>
            <a:r>
              <a:rPr lang="en-US" altLang="zh-CN" sz="2400" dirty="0"/>
              <a:t>Muons stop close to Ni</a:t>
            </a:r>
            <a:r>
              <a:rPr lang="en-US" altLang="zh-CN" sz="2400" baseline="30000" dirty="0"/>
              <a:t>2+/3+</a:t>
            </a:r>
            <a:endParaRPr lang="en-US" altLang="zh-CN" sz="2400" baseline="30000" dirty="0"/>
          </a:p>
          <a:p>
            <a:endParaRPr lang="en-US" altLang="zh-CN" sz="2400" dirty="0"/>
          </a:p>
          <a:p>
            <a:pPr marL="342900" indent="-342900">
              <a:buFont typeface="Arial" panose="020B0604020202020204" pitchFamily="34" charset="0"/>
              <a:buChar char="•"/>
            </a:pPr>
            <a:r>
              <a:rPr lang="en-US" altLang="zh-CN" sz="2400" dirty="0"/>
              <a:t>The low frequency is related to spinless Ni</a:t>
            </a:r>
            <a:r>
              <a:rPr lang="en-US" altLang="zh-CN" sz="2400" baseline="30000" dirty="0"/>
              <a:t>3+</a:t>
            </a:r>
            <a:r>
              <a:rPr lang="en-US" altLang="zh-CN" sz="2400" dirty="0"/>
              <a:t> </a:t>
            </a:r>
            <a:endParaRPr lang="en-US" altLang="zh-CN" sz="2400" dirty="0"/>
          </a:p>
        </p:txBody>
      </p:sp>
      <p:sp>
        <p:nvSpPr>
          <p:cNvPr id="8" name="灯片编号占位符 7"/>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150808" y="775860"/>
            <a:ext cx="3600000" cy="5400000"/>
          </a:xfrm>
          <a:prstGeom prst="rect">
            <a:avLst/>
          </a:prstGeom>
          <a:noFill/>
          <a:ln w="25400">
            <a:solidFill>
              <a:schemeClr val="accent1"/>
            </a:solidFill>
          </a:ln>
          <a:effectLst>
            <a:outerShdw blurRad="25400" dist="38100" dir="2700000" algn="tl" rotWithShape="0">
              <a:schemeClr val="accent1">
                <a:alpha val="56000"/>
              </a:schemeClr>
            </a:outerShdw>
          </a:effectLst>
        </p:spPr>
        <p:txBody>
          <a:bodyPr wrap="square" rtlCol="0">
            <a:spAutoFit/>
          </a:bodyPr>
          <a:lstStyle/>
          <a:p>
            <a:endParaRPr lang="zh-CN" altLang="en-US" dirty="0"/>
          </a:p>
        </p:txBody>
      </p:sp>
      <p:grpSp>
        <p:nvGrpSpPr>
          <p:cNvPr id="25" name="组合 24"/>
          <p:cNvGrpSpPr/>
          <p:nvPr/>
        </p:nvGrpSpPr>
        <p:grpSpPr>
          <a:xfrm>
            <a:off x="703434" y="859554"/>
            <a:ext cx="2520000" cy="2034404"/>
            <a:chOff x="889747" y="871093"/>
            <a:chExt cx="2520000" cy="2160891"/>
          </a:xfrm>
        </p:grpSpPr>
        <p:pic>
          <p:nvPicPr>
            <p:cNvPr id="2" name="图片 1"/>
            <p:cNvPicPr>
              <a:picLocks noChangeAspect="1"/>
            </p:cNvPicPr>
            <p:nvPr/>
          </p:nvPicPr>
          <p:blipFill>
            <a:blip r:embed="rId1"/>
            <a:stretch>
              <a:fillRect/>
            </a:stretch>
          </p:blipFill>
          <p:spPr>
            <a:xfrm>
              <a:off x="889747" y="871093"/>
              <a:ext cx="2520000" cy="2160891"/>
            </a:xfrm>
            <a:prstGeom prst="rect">
              <a:avLst/>
            </a:prstGeom>
          </p:spPr>
        </p:pic>
        <p:sp>
          <p:nvSpPr>
            <p:cNvPr id="21" name="文本框 20"/>
            <p:cNvSpPr txBox="1"/>
            <p:nvPr/>
          </p:nvSpPr>
          <p:spPr>
            <a:xfrm>
              <a:off x="2899675" y="1035371"/>
              <a:ext cx="273831" cy="395713"/>
            </a:xfrm>
            <a:prstGeom prst="rect">
              <a:avLst/>
            </a:prstGeom>
            <a:solidFill>
              <a:schemeClr val="bg1"/>
            </a:solidFill>
          </p:spPr>
          <p:txBody>
            <a:bodyPr wrap="square" rtlCol="0">
              <a:spAutoFit/>
            </a:bodyPr>
            <a:lstStyle/>
            <a:p>
              <a:endParaRPr lang="zh-CN" altLang="en-US" dirty="0"/>
            </a:p>
          </p:txBody>
        </p:sp>
      </p:grpSp>
      <p:grpSp>
        <p:nvGrpSpPr>
          <p:cNvPr id="24" name="组合 23"/>
          <p:cNvGrpSpPr/>
          <p:nvPr/>
        </p:nvGrpSpPr>
        <p:grpSpPr>
          <a:xfrm>
            <a:off x="490361" y="2944456"/>
            <a:ext cx="2733073" cy="2034403"/>
            <a:chOff x="673087" y="3031985"/>
            <a:chExt cx="2733073" cy="2034403"/>
          </a:xfrm>
        </p:grpSpPr>
        <p:pic>
          <p:nvPicPr>
            <p:cNvPr id="20" name="图片 19"/>
            <p:cNvPicPr>
              <a:picLocks noChangeAspect="1"/>
            </p:cNvPicPr>
            <p:nvPr/>
          </p:nvPicPr>
          <p:blipFill>
            <a:blip r:embed="rId2"/>
            <a:stretch>
              <a:fillRect/>
            </a:stretch>
          </p:blipFill>
          <p:spPr>
            <a:xfrm>
              <a:off x="673087" y="3031985"/>
              <a:ext cx="2733073" cy="2034403"/>
            </a:xfrm>
            <a:prstGeom prst="rect">
              <a:avLst/>
            </a:prstGeom>
          </p:spPr>
        </p:pic>
        <p:sp>
          <p:nvSpPr>
            <p:cNvPr id="22" name="文本框 21"/>
            <p:cNvSpPr txBox="1"/>
            <p:nvPr/>
          </p:nvSpPr>
          <p:spPr>
            <a:xfrm>
              <a:off x="2899675" y="3129992"/>
              <a:ext cx="273831" cy="395713"/>
            </a:xfrm>
            <a:prstGeom prst="rect">
              <a:avLst/>
            </a:prstGeom>
            <a:solidFill>
              <a:schemeClr val="bg1"/>
            </a:solidFill>
          </p:spPr>
          <p:txBody>
            <a:bodyPr wrap="square" rtlCol="0">
              <a:spAutoFit/>
            </a:bodyPr>
            <a:lstStyle/>
            <a:p>
              <a:endParaRPr lang="zh-CN" altLang="en-US" dirty="0"/>
            </a:p>
          </p:txBody>
        </p:sp>
      </p:grpSp>
      <p:sp>
        <p:nvSpPr>
          <p:cNvPr id="16" name="文本框 15"/>
          <p:cNvSpPr txBox="1"/>
          <p:nvPr/>
        </p:nvSpPr>
        <p:spPr>
          <a:xfrm>
            <a:off x="4237816" y="775860"/>
            <a:ext cx="3600000" cy="5400000"/>
          </a:xfrm>
          <a:prstGeom prst="rect">
            <a:avLst/>
          </a:prstGeom>
          <a:noFill/>
          <a:ln w="25400">
            <a:solidFill>
              <a:schemeClr val="accent1"/>
            </a:solidFill>
          </a:ln>
          <a:effectLst>
            <a:outerShdw blurRad="25400" dist="38100" dir="2700000" algn="tl" rotWithShape="0">
              <a:schemeClr val="accent1">
                <a:alpha val="56000"/>
              </a:schemeClr>
            </a:outerShdw>
          </a:effectLst>
        </p:spPr>
        <p:txBody>
          <a:bodyPr wrap="square" rtlCol="0">
            <a:spAutoFit/>
          </a:bodyPr>
          <a:lstStyle/>
          <a:p>
            <a:endParaRPr lang="zh-CN" altLang="en-US" dirty="0"/>
          </a:p>
        </p:txBody>
      </p:sp>
      <p:sp>
        <p:nvSpPr>
          <p:cNvPr id="17" name="文本框 16"/>
          <p:cNvSpPr txBox="1"/>
          <p:nvPr/>
        </p:nvSpPr>
        <p:spPr>
          <a:xfrm>
            <a:off x="8367266" y="775860"/>
            <a:ext cx="3600000" cy="5400000"/>
          </a:xfrm>
          <a:prstGeom prst="rect">
            <a:avLst/>
          </a:prstGeom>
          <a:noFill/>
          <a:ln w="25400">
            <a:solidFill>
              <a:schemeClr val="accent1"/>
            </a:solidFill>
          </a:ln>
          <a:effectLst>
            <a:outerShdw blurRad="25400" dist="38100" dir="2700000" algn="tl" rotWithShape="0">
              <a:schemeClr val="accent1">
                <a:alpha val="56000"/>
              </a:schemeClr>
            </a:outerShdw>
          </a:effectLst>
        </p:spPr>
        <p:txBody>
          <a:bodyPr wrap="square" rtlCol="0">
            <a:spAutoFit/>
          </a:bodyPr>
          <a:lstStyle/>
          <a:p>
            <a:endParaRPr lang="zh-CN" altLang="en-US" dirty="0"/>
          </a:p>
        </p:txBody>
      </p:sp>
      <p:sp>
        <p:nvSpPr>
          <p:cNvPr id="4" name="标题 1"/>
          <p:cNvSpPr txBox="1"/>
          <p:nvPr/>
        </p:nvSpPr>
        <p:spPr>
          <a:xfrm>
            <a:off x="611400" y="4760"/>
            <a:ext cx="10969200" cy="705600"/>
          </a:xfrm>
          <a:prstGeom prst="rect">
            <a:avLst/>
          </a:prstGeom>
        </p:spPr>
        <p:txBody>
          <a:bodyPr vert="horz" lIns="90000" tIns="46800" rIns="90000" bIns="46800" rtlCol="0" anchor="ctr"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pPr algn="ctr"/>
            <a:r>
              <a:rPr lang="en-US" altLang="zh-CN" sz="4000" dirty="0"/>
              <a:t>Results</a:t>
            </a:r>
            <a:endParaRPr lang="en-US" altLang="zh-CN" sz="4000" dirty="0"/>
          </a:p>
        </p:txBody>
      </p:sp>
      <p:pic>
        <p:nvPicPr>
          <p:cNvPr id="7" name="图片 6"/>
          <p:cNvPicPr>
            <a:picLocks noChangeAspect="1"/>
          </p:cNvPicPr>
          <p:nvPr/>
        </p:nvPicPr>
        <p:blipFill>
          <a:blip r:embed="rId3"/>
          <a:stretch>
            <a:fillRect/>
          </a:stretch>
        </p:blipFill>
        <p:spPr>
          <a:xfrm>
            <a:off x="4375982" y="1323865"/>
            <a:ext cx="3240000" cy="2503353"/>
          </a:xfrm>
          <a:prstGeom prst="rect">
            <a:avLst/>
          </a:prstGeom>
        </p:spPr>
      </p:pic>
      <p:sp>
        <p:nvSpPr>
          <p:cNvPr id="5" name="文本框 4"/>
          <p:cNvSpPr txBox="1"/>
          <p:nvPr/>
        </p:nvSpPr>
        <p:spPr>
          <a:xfrm>
            <a:off x="4617674" y="4852037"/>
            <a:ext cx="2956652" cy="892552"/>
          </a:xfrm>
          <a:prstGeom prst="rect">
            <a:avLst/>
          </a:prstGeom>
          <a:noFill/>
        </p:spPr>
        <p:txBody>
          <a:bodyPr wrap="square" rtlCol="0">
            <a:spAutoFit/>
          </a:bodyPr>
          <a:lstStyle/>
          <a:p>
            <a:r>
              <a:rPr lang="en-US" altLang="zh-CN" sz="2600" dirty="0" err="1"/>
              <a:t>wTF</a:t>
            </a:r>
            <a:r>
              <a:rPr lang="en-US" altLang="zh-CN" sz="2600" dirty="0"/>
              <a:t>-MuSR:</a:t>
            </a:r>
            <a:endParaRPr lang="en-US" altLang="zh-CN" sz="2600" dirty="0"/>
          </a:p>
          <a:p>
            <a:r>
              <a:rPr lang="en-US" altLang="zh-CN" sz="2600" dirty="0"/>
              <a:t>Bulk magnetism</a:t>
            </a:r>
            <a:endParaRPr lang="zh-CN" altLang="en-US" sz="2600" dirty="0"/>
          </a:p>
        </p:txBody>
      </p:sp>
      <p:sp>
        <p:nvSpPr>
          <p:cNvPr id="11" name="文本框 10"/>
          <p:cNvSpPr txBox="1"/>
          <p:nvPr/>
        </p:nvSpPr>
        <p:spPr>
          <a:xfrm>
            <a:off x="374334" y="4857605"/>
            <a:ext cx="3389100" cy="1292662"/>
          </a:xfrm>
          <a:prstGeom prst="rect">
            <a:avLst/>
          </a:prstGeom>
          <a:noFill/>
        </p:spPr>
        <p:txBody>
          <a:bodyPr wrap="square" rtlCol="0">
            <a:spAutoFit/>
          </a:bodyPr>
          <a:lstStyle/>
          <a:p>
            <a:r>
              <a:rPr lang="en-US" altLang="zh-CN" sz="2600" dirty="0"/>
              <a:t>ZF-MuSR:</a:t>
            </a:r>
            <a:endParaRPr lang="en-US" altLang="zh-CN" sz="2600" dirty="0"/>
          </a:p>
          <a:p>
            <a:r>
              <a:rPr lang="en-US" altLang="zh-CN" sz="2600" dirty="0"/>
              <a:t>Commensurate SDW</a:t>
            </a:r>
            <a:endParaRPr lang="en-US" altLang="zh-CN" sz="2600" dirty="0"/>
          </a:p>
          <a:p>
            <a:r>
              <a:rPr lang="en-US" altLang="zh-CN" sz="2600" dirty="0" smtClean="0"/>
              <a:t>below </a:t>
            </a:r>
            <a:r>
              <a:rPr lang="en-US" altLang="zh-CN" sz="2600" dirty="0"/>
              <a:t>150 K</a:t>
            </a:r>
            <a:endParaRPr lang="zh-CN" altLang="en-US" sz="2600" dirty="0"/>
          </a:p>
        </p:txBody>
      </p:sp>
      <p:sp>
        <p:nvSpPr>
          <p:cNvPr id="12" name="文本框 11"/>
          <p:cNvSpPr txBox="1"/>
          <p:nvPr/>
        </p:nvSpPr>
        <p:spPr>
          <a:xfrm>
            <a:off x="8594017" y="4852037"/>
            <a:ext cx="3248995" cy="891540"/>
          </a:xfrm>
          <a:prstGeom prst="rect">
            <a:avLst/>
          </a:prstGeom>
          <a:noFill/>
        </p:spPr>
        <p:txBody>
          <a:bodyPr wrap="square" rtlCol="0">
            <a:spAutoFit/>
          </a:bodyPr>
          <a:lstStyle/>
          <a:p>
            <a:r>
              <a:rPr lang="en-US" altLang="zh-CN" sz="2600" dirty="0" err="1"/>
              <a:t>DFT+μ</a:t>
            </a:r>
            <a:r>
              <a:rPr lang="en-US" altLang="zh-CN" sz="2600" dirty="0"/>
              <a:t>: </a:t>
            </a:r>
            <a:endParaRPr lang="en-US" altLang="zh-CN" sz="2600" dirty="0"/>
          </a:p>
          <a:p>
            <a:r>
              <a:rPr lang="en-US" altLang="zh-CN" sz="2600" dirty="0"/>
              <a:t>Spinless Ni</a:t>
            </a:r>
            <a:r>
              <a:rPr lang="en-US" altLang="zh-CN" sz="2600" baseline="30000" dirty="0"/>
              <a:t>3+</a:t>
            </a:r>
            <a:endParaRPr lang="en-US" altLang="zh-CN" sz="2600" baseline="30000" dirty="0"/>
          </a:p>
        </p:txBody>
      </p:sp>
      <p:pic>
        <p:nvPicPr>
          <p:cNvPr id="13" name="图片 12"/>
          <p:cNvPicPr>
            <a:picLocks noChangeAspect="1"/>
          </p:cNvPicPr>
          <p:nvPr/>
        </p:nvPicPr>
        <p:blipFill>
          <a:blip r:embed="rId4"/>
          <a:stretch>
            <a:fillRect/>
          </a:stretch>
        </p:blipFill>
        <p:spPr>
          <a:xfrm>
            <a:off x="8992441" y="2889836"/>
            <a:ext cx="2349651" cy="1874765"/>
          </a:xfrm>
          <a:prstGeom prst="rect">
            <a:avLst/>
          </a:prstGeom>
        </p:spPr>
      </p:pic>
      <p:sp>
        <p:nvSpPr>
          <p:cNvPr id="14" name="文本框 13"/>
          <p:cNvSpPr txBox="1"/>
          <p:nvPr/>
        </p:nvSpPr>
        <p:spPr>
          <a:xfrm>
            <a:off x="568325" y="6336665"/>
            <a:ext cx="12076430" cy="460375"/>
          </a:xfrm>
          <a:prstGeom prst="rect">
            <a:avLst/>
          </a:prstGeom>
          <a:noFill/>
        </p:spPr>
        <p:txBody>
          <a:bodyPr wrap="square" rtlCol="0">
            <a:spAutoFit/>
          </a:bodyPr>
          <a:lstStyle/>
          <a:p>
            <a:r>
              <a:rPr lang="en-US" altLang="zh-CN" sz="2400" b="1" dirty="0"/>
              <a:t>Phys. Rev. Lett. 132, 256503 (2024) </a:t>
            </a:r>
            <a:r>
              <a:rPr lang="en-US" altLang="zh-CN" sz="2400" dirty="0"/>
              <a:t>(Editor`s suggestion &amp; the cover of volume)</a:t>
            </a:r>
            <a:endParaRPr lang="zh-CN" altLang="en-US" sz="2400" dirty="0"/>
          </a:p>
        </p:txBody>
      </p:sp>
      <p:grpSp>
        <p:nvGrpSpPr>
          <p:cNvPr id="19" name="组合 18"/>
          <p:cNvGrpSpPr/>
          <p:nvPr/>
        </p:nvGrpSpPr>
        <p:grpSpPr>
          <a:xfrm>
            <a:off x="8908165" y="831946"/>
            <a:ext cx="2349651" cy="2073552"/>
            <a:chOff x="8908165" y="811458"/>
            <a:chExt cx="2349651" cy="2073552"/>
          </a:xfrm>
        </p:grpSpPr>
        <p:pic>
          <p:nvPicPr>
            <p:cNvPr id="9" name="图片 8"/>
            <p:cNvPicPr>
              <a:picLocks noChangeAspect="1"/>
            </p:cNvPicPr>
            <p:nvPr/>
          </p:nvPicPr>
          <p:blipFill>
            <a:blip r:embed="rId5"/>
            <a:stretch>
              <a:fillRect/>
            </a:stretch>
          </p:blipFill>
          <p:spPr>
            <a:xfrm>
              <a:off x="8908165" y="867791"/>
              <a:ext cx="2349651" cy="2017219"/>
            </a:xfrm>
            <a:prstGeom prst="rect">
              <a:avLst/>
            </a:prstGeom>
          </p:spPr>
        </p:pic>
        <p:sp>
          <p:nvSpPr>
            <p:cNvPr id="18" name="矩形 17"/>
            <p:cNvSpPr/>
            <p:nvPr/>
          </p:nvSpPr>
          <p:spPr>
            <a:xfrm>
              <a:off x="9869557" y="811458"/>
              <a:ext cx="1048578" cy="1625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6"/>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611400" y="218755"/>
            <a:ext cx="10969200" cy="705600"/>
          </a:xfrm>
          <a:prstGeom prst="rect">
            <a:avLst/>
          </a:prstGeom>
        </p:spPr>
        <p:txBody>
          <a:bodyPr vert="horz" lIns="90000" tIns="46800" rIns="90000" bIns="46800" rtlCol="0" anchor="ctr"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pPr algn="ctr"/>
            <a:r>
              <a:rPr lang="en-US" altLang="zh-CN" sz="4000" dirty="0"/>
              <a:t>Acknowledgement</a:t>
            </a:r>
            <a:endParaRPr lang="en-US" altLang="zh-CN" sz="4000" dirty="0"/>
          </a:p>
        </p:txBody>
      </p:sp>
      <p:pic>
        <p:nvPicPr>
          <p:cNvPr id="3" name="图片 2"/>
          <p:cNvPicPr/>
          <p:nvPr/>
        </p:nvPicPr>
        <p:blipFill>
          <a:blip r:embed="rId1"/>
        </p:blipFill>
        <p:spPr>
          <a:xfrm>
            <a:off x="-2147483648" y="-2147483648"/>
            <a:ext cx="2147011200" cy="2147011200"/>
          </a:xfrm>
          <a:prstGeom prst="rect">
            <a:avLst/>
          </a:prstGeom>
        </p:spPr>
      </p:pic>
      <p:pic>
        <p:nvPicPr>
          <p:cNvPr id="6" name="图片 5"/>
          <p:cNvPicPr/>
          <p:nvPr/>
        </p:nvPicPr>
        <p:blipFill>
          <a:blip r:embed="rId1"/>
        </p:blipFill>
        <p:spPr>
          <a:xfrm>
            <a:off x="-2147483648" y="-2147483648"/>
            <a:ext cx="2147011200" cy="2147011200"/>
          </a:xfrm>
          <a:prstGeom prst="rect">
            <a:avLst/>
          </a:prstGeom>
        </p:spPr>
      </p:pic>
      <p:pic>
        <p:nvPicPr>
          <p:cNvPr id="8" name="图片 7" descr="Logo_of_ShanghaiTech_University"/>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8310" y="1102360"/>
            <a:ext cx="1407160" cy="1407160"/>
          </a:xfrm>
          <a:prstGeom prst="rect">
            <a:avLst/>
          </a:prstGeom>
        </p:spPr>
      </p:pic>
      <p:sp>
        <p:nvSpPr>
          <p:cNvPr id="10" name="文本框 9"/>
          <p:cNvSpPr txBox="1"/>
          <p:nvPr/>
        </p:nvSpPr>
        <p:spPr>
          <a:xfrm>
            <a:off x="2153920" y="1102995"/>
            <a:ext cx="3315970" cy="1406525"/>
          </a:xfrm>
          <a:prstGeom prst="rect">
            <a:avLst/>
          </a:prstGeom>
          <a:noFill/>
        </p:spPr>
        <p:txBody>
          <a:bodyPr wrap="square" rtlCol="0">
            <a:noAutofit/>
          </a:bodyPr>
          <a:p>
            <a:pPr>
              <a:lnSpc>
                <a:spcPct val="125000"/>
              </a:lnSpc>
              <a:spcBef>
                <a:spcPts val="0"/>
              </a:spcBef>
              <a:spcAft>
                <a:spcPts val="0"/>
              </a:spcAft>
            </a:pPr>
            <a:r>
              <a:rPr lang="en-US" altLang="zh-CN" sz="2200"/>
              <a:t>ShanghaiTech University</a:t>
            </a:r>
            <a:endParaRPr lang="en-US" altLang="zh-CN" sz="2200"/>
          </a:p>
          <a:p>
            <a:pPr>
              <a:lnSpc>
                <a:spcPct val="125000"/>
              </a:lnSpc>
              <a:spcBef>
                <a:spcPts val="0"/>
              </a:spcBef>
              <a:spcAft>
                <a:spcPts val="0"/>
              </a:spcAft>
            </a:pPr>
            <a:r>
              <a:rPr lang="en-US" altLang="zh-CN" sz="2200"/>
              <a:t>Xiangqi Liu, Yixuan Luo</a:t>
            </a:r>
            <a:endParaRPr lang="en-US" altLang="zh-CN" sz="2200"/>
          </a:p>
          <a:p>
            <a:pPr>
              <a:lnSpc>
                <a:spcPct val="125000"/>
              </a:lnSpc>
              <a:spcBef>
                <a:spcPts val="0"/>
              </a:spcBef>
              <a:spcAft>
                <a:spcPts val="0"/>
              </a:spcAft>
            </a:pPr>
            <a:r>
              <a:rPr lang="en-US" altLang="zh-CN" sz="2200">
                <a:sym typeface="+mn-ea"/>
              </a:rPr>
              <a:t>Prof. Yanfeng Guo</a:t>
            </a:r>
            <a:endParaRPr lang="en-US" altLang="zh-CN" sz="2200"/>
          </a:p>
          <a:p>
            <a:pPr>
              <a:lnSpc>
                <a:spcPct val="125000"/>
              </a:lnSpc>
              <a:spcBef>
                <a:spcPts val="0"/>
              </a:spcBef>
              <a:spcAft>
                <a:spcPts val="0"/>
              </a:spcAft>
            </a:pPr>
            <a:endParaRPr lang="en-US" altLang="zh-CN" sz="2200"/>
          </a:p>
          <a:p>
            <a:pPr>
              <a:lnSpc>
                <a:spcPct val="125000"/>
              </a:lnSpc>
              <a:spcBef>
                <a:spcPts val="0"/>
              </a:spcBef>
              <a:spcAft>
                <a:spcPts val="0"/>
              </a:spcAft>
            </a:pPr>
            <a:endParaRPr lang="en-US" altLang="zh-CN" sz="2200"/>
          </a:p>
        </p:txBody>
      </p:sp>
      <p:pic>
        <p:nvPicPr>
          <p:cNvPr id="26" name="图片 25" descr="TRIUMF"/>
          <p:cNvPicPr>
            <a:picLocks noChangeAspect="1"/>
          </p:cNvPicPr>
          <p:nvPr/>
        </p:nvPicPr>
        <p:blipFill>
          <a:blip r:embed="rId4"/>
          <a:stretch>
            <a:fillRect/>
          </a:stretch>
        </p:blipFill>
        <p:spPr>
          <a:xfrm>
            <a:off x="501650" y="4752975"/>
            <a:ext cx="3066415" cy="687070"/>
          </a:xfrm>
          <a:prstGeom prst="rect">
            <a:avLst/>
          </a:prstGeom>
        </p:spPr>
      </p:pic>
      <p:sp>
        <p:nvSpPr>
          <p:cNvPr id="27" name="文本框 26"/>
          <p:cNvSpPr txBox="1"/>
          <p:nvPr/>
        </p:nvSpPr>
        <p:spPr>
          <a:xfrm>
            <a:off x="501650" y="5631180"/>
            <a:ext cx="4842510" cy="963930"/>
          </a:xfrm>
          <a:prstGeom prst="rect">
            <a:avLst/>
          </a:prstGeom>
          <a:noFill/>
        </p:spPr>
        <p:txBody>
          <a:bodyPr wrap="square" rtlCol="0">
            <a:noAutofit/>
          </a:bodyPr>
          <a:p>
            <a:pPr>
              <a:lnSpc>
                <a:spcPct val="125000"/>
              </a:lnSpc>
              <a:spcBef>
                <a:spcPts val="0"/>
              </a:spcBef>
              <a:spcAft>
                <a:spcPts val="0"/>
              </a:spcAft>
            </a:pPr>
            <a:r>
              <a:rPr lang="en-US" altLang="zh-CN" sz="2200">
                <a:sym typeface="+mn-ea"/>
              </a:rPr>
              <a:t>TRIUMF CMMS GROUP</a:t>
            </a:r>
            <a:endParaRPr lang="en-US" altLang="zh-CN" sz="2200"/>
          </a:p>
          <a:p>
            <a:pPr>
              <a:lnSpc>
                <a:spcPct val="125000"/>
              </a:lnSpc>
              <a:spcBef>
                <a:spcPts val="0"/>
              </a:spcBef>
              <a:spcAft>
                <a:spcPts val="0"/>
              </a:spcAft>
            </a:pPr>
            <a:r>
              <a:rPr lang="en-US" altLang="zh-CN" sz="2200">
                <a:sym typeface="+mn-ea"/>
              </a:rPr>
              <a:t>G. D. Morris, B. Hitti, and D. Arsenau</a:t>
            </a:r>
            <a:endParaRPr lang="en-US" altLang="zh-CN" sz="2200"/>
          </a:p>
          <a:p>
            <a:pPr>
              <a:lnSpc>
                <a:spcPct val="125000"/>
              </a:lnSpc>
              <a:spcBef>
                <a:spcPts val="0"/>
              </a:spcBef>
              <a:spcAft>
                <a:spcPts val="0"/>
              </a:spcAft>
            </a:pPr>
            <a:endParaRPr lang="en-US" altLang="zh-CN" sz="2200"/>
          </a:p>
        </p:txBody>
      </p:sp>
      <p:pic>
        <p:nvPicPr>
          <p:cNvPr id="2" name="图片 1" descr="cv132025_00"/>
          <p:cNvPicPr>
            <a:picLocks noChangeAspect="1"/>
          </p:cNvPicPr>
          <p:nvPr/>
        </p:nvPicPr>
        <p:blipFill>
          <a:blip r:embed="rId5"/>
          <a:stretch>
            <a:fillRect/>
          </a:stretch>
        </p:blipFill>
        <p:spPr>
          <a:xfrm>
            <a:off x="6935470" y="924560"/>
            <a:ext cx="4255135" cy="5412740"/>
          </a:xfrm>
          <a:prstGeom prst="rect">
            <a:avLst/>
          </a:prstGeom>
        </p:spPr>
      </p:pic>
      <p:pic>
        <p:nvPicPr>
          <p:cNvPr id="5" name="图片 4" descr="图片2"/>
          <p:cNvPicPr>
            <a:picLocks noChangeAspect="1"/>
          </p:cNvPicPr>
          <p:nvPr/>
        </p:nvPicPr>
        <p:blipFill>
          <a:blip r:embed="rId6"/>
          <a:stretch>
            <a:fillRect/>
          </a:stretch>
        </p:blipFill>
        <p:spPr>
          <a:xfrm>
            <a:off x="448310" y="2927350"/>
            <a:ext cx="1407600" cy="1407600"/>
          </a:xfrm>
          <a:prstGeom prst="rect">
            <a:avLst/>
          </a:prstGeom>
        </p:spPr>
      </p:pic>
      <p:sp>
        <p:nvSpPr>
          <p:cNvPr id="7" name="文本框 6"/>
          <p:cNvSpPr txBox="1"/>
          <p:nvPr/>
        </p:nvSpPr>
        <p:spPr>
          <a:xfrm>
            <a:off x="2153920" y="3162300"/>
            <a:ext cx="4042410" cy="1360805"/>
          </a:xfrm>
          <a:prstGeom prst="rect">
            <a:avLst/>
          </a:prstGeom>
          <a:noFill/>
        </p:spPr>
        <p:txBody>
          <a:bodyPr wrap="square" rtlCol="0">
            <a:spAutoFit/>
          </a:bodyPr>
          <a:p>
            <a:pPr algn="l">
              <a:lnSpc>
                <a:spcPct val="125000"/>
              </a:lnSpc>
              <a:spcBef>
                <a:spcPts val="0"/>
              </a:spcBef>
              <a:spcAft>
                <a:spcPts val="0"/>
              </a:spcAft>
              <a:buClrTx/>
              <a:buSzTx/>
              <a:buNone/>
            </a:pPr>
            <a:r>
              <a:rPr lang="en-US" altLang="zh-CN" sz="2200"/>
              <a:t>Kaiwen Chen, Jiachen Jiao, Chengyu Jiang, Muyuan Zou, Qiong Wu, Xin Li</a:t>
            </a:r>
            <a:endParaRPr lang="en-US" altLang="zh-CN" sz="2200"/>
          </a:p>
        </p:txBody>
      </p:sp>
      <p:sp>
        <p:nvSpPr>
          <p:cNvPr id="9" name="灯片编号占位符 8"/>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8400" y="337094"/>
            <a:ext cx="10969200" cy="705600"/>
          </a:xfrm>
        </p:spPr>
        <p:txBody>
          <a:bodyPr/>
          <a:lstStyle/>
          <a:p>
            <a:pPr algn="ctr"/>
            <a:r>
              <a:rPr lang="en-US" altLang="zh-CN" dirty="0"/>
              <a:t>Superconductivity</a:t>
            </a:r>
            <a:endParaRPr lang="zh-CN" altLang="en-US" dirty="0"/>
          </a:p>
        </p:txBody>
      </p:sp>
      <p:grpSp>
        <p:nvGrpSpPr>
          <p:cNvPr id="5" name="组合 4"/>
          <p:cNvGrpSpPr/>
          <p:nvPr/>
        </p:nvGrpSpPr>
        <p:grpSpPr>
          <a:xfrm>
            <a:off x="2280254" y="1398946"/>
            <a:ext cx="7625492" cy="4911334"/>
            <a:chOff x="2280254" y="1398946"/>
            <a:chExt cx="7625492" cy="4911334"/>
          </a:xfrm>
        </p:grpSpPr>
        <p:pic>
          <p:nvPicPr>
            <p:cNvPr id="7170" name="Picture 2" descr="Why It Is Hard To Achieve Room Temperature Superconductivity? | Physics Fee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0254" y="1398946"/>
              <a:ext cx="7625492" cy="4911334"/>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8279842" y="5998866"/>
              <a:ext cx="1361551" cy="2662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灯片编号占位符 2"/>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35" y="242570"/>
            <a:ext cx="12190730" cy="705485"/>
          </a:xfrm>
        </p:spPr>
        <p:txBody>
          <a:bodyPr/>
          <a:lstStyle/>
          <a:p>
            <a:pPr algn="ctr"/>
            <a:r>
              <a:rPr lang="en-US" altLang="zh-CN" dirty="0"/>
              <a:t>Timeline of Superconductor Discoveries</a:t>
            </a:r>
            <a:endParaRPr lang="zh-CN" altLang="en-US" dirty="0"/>
          </a:p>
        </p:txBody>
      </p:sp>
      <p:pic>
        <p:nvPicPr>
          <p:cNvPr id="4098" name="Picture 2" descr="undefined"/>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588113" y="1156520"/>
            <a:ext cx="8664334" cy="5354288"/>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4305719" y="3190352"/>
            <a:ext cx="683288" cy="2612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灯片编号占位符 2"/>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400" y="100400"/>
            <a:ext cx="10969200" cy="705600"/>
          </a:xfrm>
        </p:spPr>
        <p:txBody>
          <a:bodyPr/>
          <a:lstStyle/>
          <a:p>
            <a:pPr algn="ctr"/>
            <a:r>
              <a:rPr lang="en-US" altLang="zh-CN" dirty="0"/>
              <a:t>Possible Ni-based HTSC La</a:t>
            </a:r>
            <a:r>
              <a:rPr lang="en-US" altLang="zh-CN" baseline="-25000" dirty="0"/>
              <a:t>3</a:t>
            </a:r>
            <a:r>
              <a:rPr lang="en-US" altLang="zh-CN" dirty="0"/>
              <a:t>Ni</a:t>
            </a:r>
            <a:r>
              <a:rPr lang="en-US" altLang="zh-CN" baseline="-25000" dirty="0"/>
              <a:t>2</a:t>
            </a:r>
            <a:r>
              <a:rPr lang="en-US" altLang="zh-CN" dirty="0"/>
              <a:t>O</a:t>
            </a:r>
            <a:r>
              <a:rPr lang="en-US" altLang="zh-CN" baseline="-25000" dirty="0"/>
              <a:t>7-δ </a:t>
            </a:r>
            <a:endParaRPr lang="zh-CN" altLang="en-US" dirty="0"/>
          </a:p>
        </p:txBody>
      </p:sp>
      <p:grpSp>
        <p:nvGrpSpPr>
          <p:cNvPr id="10" name="组合 9"/>
          <p:cNvGrpSpPr/>
          <p:nvPr/>
        </p:nvGrpSpPr>
        <p:grpSpPr>
          <a:xfrm>
            <a:off x="908685" y="784410"/>
            <a:ext cx="2968587" cy="5949167"/>
            <a:chOff x="517848" y="933061"/>
            <a:chExt cx="2666883" cy="5420980"/>
          </a:xfrm>
        </p:grpSpPr>
        <p:pic>
          <p:nvPicPr>
            <p:cNvPr id="5" name="图片 4"/>
            <p:cNvPicPr>
              <a:picLocks noChangeAspect="1"/>
            </p:cNvPicPr>
            <p:nvPr/>
          </p:nvPicPr>
          <p:blipFill>
            <a:blip r:embed="rId1"/>
            <a:stretch>
              <a:fillRect/>
            </a:stretch>
          </p:blipFill>
          <p:spPr>
            <a:xfrm>
              <a:off x="660140" y="952399"/>
              <a:ext cx="2524591" cy="5401642"/>
            </a:xfrm>
            <a:prstGeom prst="rect">
              <a:avLst/>
            </a:prstGeom>
          </p:spPr>
        </p:pic>
        <p:sp>
          <p:nvSpPr>
            <p:cNvPr id="9" name="矩形 8"/>
            <p:cNvSpPr/>
            <p:nvPr/>
          </p:nvSpPr>
          <p:spPr>
            <a:xfrm>
              <a:off x="517848" y="933061"/>
              <a:ext cx="292440" cy="411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3952875" y="4641215"/>
            <a:ext cx="7995285" cy="1710055"/>
          </a:xfrm>
          <a:prstGeom prst="rect">
            <a:avLst/>
          </a:prstGeom>
          <a:noFill/>
          <a:ln w="25400">
            <a:solidFill>
              <a:schemeClr val="tx1"/>
            </a:solidFill>
          </a:ln>
        </p:spPr>
        <p:txBody>
          <a:bodyPr wrap="square" tIns="72000" bIns="72000" rtlCol="0">
            <a:spAutoFit/>
          </a:bodyPr>
          <a:lstStyle/>
          <a:p>
            <a:pPr marL="228600" indent="-228600">
              <a:lnSpc>
                <a:spcPct val="130000"/>
              </a:lnSpc>
              <a:spcAft>
                <a:spcPts val="1000"/>
              </a:spcAft>
              <a:buFont typeface="Arial" panose="020B0604020202020204" pitchFamily="34" charset="0"/>
              <a:buChar char="●"/>
            </a:pPr>
            <a:r>
              <a:rPr lang="en-US" altLang="zh-CN" sz="2400" i="1" spc="150" dirty="0"/>
              <a:t>T</a:t>
            </a:r>
            <a:r>
              <a:rPr lang="en-US" altLang="zh-CN" sz="2400" i="1" spc="150" baseline="-25000" dirty="0"/>
              <a:t>c</a:t>
            </a:r>
            <a:r>
              <a:rPr lang="en-US" altLang="zh-CN" sz="2400" i="1" spc="150" dirty="0"/>
              <a:t> = </a:t>
            </a:r>
            <a:r>
              <a:rPr lang="en-US" altLang="zh-CN" sz="2400" spc="150" dirty="0"/>
              <a:t>80 K under 14 GPa</a:t>
            </a:r>
            <a:endParaRPr lang="en-US" altLang="zh-CN" sz="2400" i="1" spc="150" dirty="0"/>
          </a:p>
          <a:p>
            <a:pPr marL="228600" indent="-228600">
              <a:lnSpc>
                <a:spcPct val="130000"/>
              </a:lnSpc>
              <a:spcAft>
                <a:spcPts val="1000"/>
              </a:spcAft>
              <a:buFont typeface="Arial" panose="020B0604020202020204" pitchFamily="34" charset="0"/>
              <a:buChar char="●"/>
            </a:pPr>
            <a:r>
              <a:rPr lang="en-US" altLang="zh-CN" sz="2400" spc="150" dirty="0"/>
              <a:t>Diamagnetism measurements reveal bulk SC with volume fraction ~48% </a:t>
            </a:r>
            <a:r>
              <a:rPr lang="en-US" altLang="zh-CN" sz="1400" spc="150" dirty="0"/>
              <a:t>(M. Wang et al. arXiv: 2404.11369)</a:t>
            </a:r>
            <a:r>
              <a:rPr lang="en-US" altLang="zh-CN" sz="2000" spc="150" dirty="0"/>
              <a:t> </a:t>
            </a:r>
            <a:endParaRPr lang="en-US" altLang="zh-CN" sz="2000" spc="150" dirty="0"/>
          </a:p>
        </p:txBody>
      </p:sp>
      <p:sp>
        <p:nvSpPr>
          <p:cNvPr id="16" name="文本框 15"/>
          <p:cNvSpPr txBox="1"/>
          <p:nvPr/>
        </p:nvSpPr>
        <p:spPr>
          <a:xfrm>
            <a:off x="3952942" y="4333240"/>
            <a:ext cx="3194840" cy="307777"/>
          </a:xfrm>
          <a:prstGeom prst="rect">
            <a:avLst/>
          </a:prstGeom>
          <a:noFill/>
        </p:spPr>
        <p:txBody>
          <a:bodyPr wrap="square">
            <a:spAutoFit/>
          </a:bodyPr>
          <a:lstStyle/>
          <a:p>
            <a:pPr algn="ctr"/>
            <a:r>
              <a:rPr lang="it-IT" altLang="zh-CN" sz="1400" dirty="0">
                <a:effectLst/>
                <a:latin typeface="Arial" panose="020B0604020202020204" pitchFamily="34" charset="0"/>
                <a:cs typeface="Arial" panose="020B0604020202020204" pitchFamily="34" charset="0"/>
              </a:rPr>
              <a:t>M. Wang et al. Nature </a:t>
            </a:r>
            <a:r>
              <a:rPr lang="it-IT" altLang="zh-CN" sz="1400" b="1" dirty="0">
                <a:effectLst/>
                <a:latin typeface="Arial" panose="020B0604020202020204" pitchFamily="34" charset="0"/>
                <a:cs typeface="Arial" panose="020B0604020202020204" pitchFamily="34" charset="0"/>
              </a:rPr>
              <a:t>621</a:t>
            </a:r>
            <a:r>
              <a:rPr lang="it-IT" altLang="zh-CN" sz="1400" dirty="0">
                <a:effectLst/>
                <a:latin typeface="Arial" panose="020B0604020202020204" pitchFamily="34" charset="0"/>
                <a:cs typeface="Arial" panose="020B0604020202020204" pitchFamily="34" charset="0"/>
              </a:rPr>
              <a:t>, 493 (2023)</a:t>
            </a:r>
            <a:endParaRPr lang="zh-CN" altLang="en-US" sz="1400" dirty="0">
              <a:latin typeface="Arial" panose="020B0604020202020204" pitchFamily="34" charset="0"/>
              <a:cs typeface="Arial" panose="020B0604020202020204" pitchFamily="34" charset="0"/>
            </a:endParaRPr>
          </a:p>
        </p:txBody>
      </p:sp>
      <p:sp>
        <p:nvSpPr>
          <p:cNvPr id="19" name="矩形 18"/>
          <p:cNvSpPr/>
          <p:nvPr/>
        </p:nvSpPr>
        <p:spPr>
          <a:xfrm>
            <a:off x="7417837" y="970384"/>
            <a:ext cx="575373" cy="382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2"/>
          <a:stretch>
            <a:fillRect/>
          </a:stretch>
        </p:blipFill>
        <p:spPr>
          <a:xfrm>
            <a:off x="3952875" y="805815"/>
            <a:ext cx="7465060" cy="3527425"/>
          </a:xfrm>
          <a:prstGeom prst="rect">
            <a:avLst/>
          </a:prstGeom>
        </p:spPr>
      </p:pic>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666527" y="3456929"/>
            <a:ext cx="3641313" cy="3153447"/>
          </a:xfrm>
          <a:prstGeom prst="rect">
            <a:avLst/>
          </a:prstGeom>
        </p:spPr>
      </p:pic>
      <p:sp>
        <p:nvSpPr>
          <p:cNvPr id="12" name="标题 11"/>
          <p:cNvSpPr>
            <a:spLocks noGrp="1"/>
          </p:cNvSpPr>
          <p:nvPr>
            <p:ph type="title"/>
          </p:nvPr>
        </p:nvSpPr>
        <p:spPr>
          <a:xfrm>
            <a:off x="0" y="97535"/>
            <a:ext cx="12192000" cy="705600"/>
          </a:xfrm>
        </p:spPr>
        <p:txBody>
          <a:bodyPr/>
          <a:lstStyle/>
          <a:p>
            <a:pPr algn="ctr"/>
            <a:r>
              <a:rPr lang="en-US" altLang="zh-CN" dirty="0"/>
              <a:t>Signature of Density Waves in La</a:t>
            </a:r>
            <a:r>
              <a:rPr lang="en-US" altLang="zh-CN" baseline="-25000" dirty="0"/>
              <a:t>3</a:t>
            </a:r>
            <a:r>
              <a:rPr lang="en-US" altLang="zh-CN" dirty="0"/>
              <a:t>Ni</a:t>
            </a:r>
            <a:r>
              <a:rPr lang="en-US" altLang="zh-CN" baseline="-25000" dirty="0"/>
              <a:t>2</a:t>
            </a:r>
            <a:r>
              <a:rPr lang="en-US" altLang="zh-CN" dirty="0"/>
              <a:t>O</a:t>
            </a:r>
            <a:r>
              <a:rPr lang="en-US" altLang="zh-CN" baseline="-25000" dirty="0"/>
              <a:t>7</a:t>
            </a:r>
            <a:endParaRPr lang="zh-CN" altLang="en-US" dirty="0"/>
          </a:p>
        </p:txBody>
      </p:sp>
      <p:sp>
        <p:nvSpPr>
          <p:cNvPr id="22" name="文本框 21"/>
          <p:cNvSpPr txBox="1"/>
          <p:nvPr/>
        </p:nvSpPr>
        <p:spPr>
          <a:xfrm>
            <a:off x="5101119" y="4165831"/>
            <a:ext cx="5493674" cy="1220855"/>
          </a:xfrm>
          <a:prstGeom prst="rect">
            <a:avLst/>
          </a:prstGeom>
          <a:noFill/>
          <a:ln w="19050">
            <a:solidFill>
              <a:schemeClr val="tx1"/>
            </a:solidFill>
          </a:ln>
        </p:spPr>
        <p:txBody>
          <a:bodyPr wrap="square" rtlCol="0" anchor="t">
            <a:noAutofit/>
          </a:bodyPr>
          <a:lstStyle/>
          <a:p>
            <a:pPr marL="342900" indent="-342900">
              <a:buFont typeface="Arial" panose="020B0604020202020204" pitchFamily="34" charset="0"/>
              <a:buChar char="•"/>
            </a:pPr>
            <a:r>
              <a:rPr lang="en-US" altLang="zh-CN" sz="2400" dirty="0"/>
              <a:t>Signature of </a:t>
            </a:r>
            <a:r>
              <a:rPr lang="en-US" altLang="zh-CN" sz="2400" dirty="0">
                <a:solidFill>
                  <a:srgbClr val="FF0000"/>
                </a:solidFill>
              </a:rPr>
              <a:t>DW</a:t>
            </a:r>
            <a:r>
              <a:rPr lang="en-US" altLang="zh-CN" sz="2400" dirty="0"/>
              <a:t> near 150 K</a:t>
            </a:r>
            <a:endParaRPr lang="en-US" altLang="zh-CN" sz="2400" dirty="0"/>
          </a:p>
          <a:p>
            <a:pPr marL="342900" indent="-342900">
              <a:buFont typeface="Arial" panose="020B0604020202020204" pitchFamily="34" charset="0"/>
              <a:buChar char="•"/>
            </a:pPr>
            <a:endParaRPr lang="en-US" altLang="zh-CN" sz="2400" dirty="0"/>
          </a:p>
          <a:p>
            <a:pPr marL="342900" indent="-342900">
              <a:buFont typeface="Arial" panose="020B0604020202020204" pitchFamily="34" charset="0"/>
              <a:buChar char="•"/>
            </a:pPr>
            <a:r>
              <a:rPr lang="en-US" altLang="zh-CN" sz="2400" dirty="0"/>
              <a:t>SC arises near the possible QCP</a:t>
            </a:r>
            <a:endParaRPr lang="en-US" altLang="zh-CN" sz="2400" dirty="0"/>
          </a:p>
          <a:p>
            <a:endParaRPr lang="en-US" altLang="zh-CN" sz="2400" dirty="0"/>
          </a:p>
        </p:txBody>
      </p:sp>
      <p:sp>
        <p:nvSpPr>
          <p:cNvPr id="11" name="矩形 10"/>
          <p:cNvSpPr/>
          <p:nvPr/>
        </p:nvSpPr>
        <p:spPr>
          <a:xfrm>
            <a:off x="8430606" y="6396335"/>
            <a:ext cx="3761393" cy="461665"/>
          </a:xfrm>
          <a:prstGeom prst="rect">
            <a:avLst/>
          </a:prstGeom>
        </p:spPr>
        <p:txBody>
          <a:bodyPr wrap="square">
            <a:spAutoFit/>
          </a:bodyPr>
          <a:lstStyle/>
          <a:p>
            <a:r>
              <a:rPr lang="en-US" altLang="zh-CN" sz="1200" dirty="0">
                <a:latin typeface="Arial" panose="020B0604020202020204" pitchFamily="34" charset="0"/>
                <a:cs typeface="Arial" panose="020B0604020202020204" pitchFamily="34" charset="0"/>
              </a:rPr>
              <a:t>[1] </a:t>
            </a:r>
            <a:r>
              <a:rPr lang="zh-CN" altLang="en-US" sz="1200" dirty="0">
                <a:latin typeface="Arial" panose="020B0604020202020204" pitchFamily="34" charset="0"/>
                <a:cs typeface="Arial" panose="020B0604020202020204" pitchFamily="34" charset="0"/>
                <a:sym typeface="+mn-ea"/>
              </a:rPr>
              <a:t>Sci. China Phys. Mech. Astron. </a:t>
            </a:r>
            <a:r>
              <a:rPr lang="zh-CN" altLang="en-US" sz="1200" b="1" dirty="0">
                <a:latin typeface="Arial" panose="020B0604020202020204" pitchFamily="34" charset="0"/>
                <a:cs typeface="Arial" panose="020B0604020202020204" pitchFamily="34" charset="0"/>
                <a:sym typeface="+mn-ea"/>
              </a:rPr>
              <a:t>66</a:t>
            </a:r>
            <a:r>
              <a:rPr lang="zh-CN" altLang="en-US" sz="1200" dirty="0">
                <a:latin typeface="Arial" panose="020B0604020202020204" pitchFamily="34" charset="0"/>
                <a:cs typeface="Arial" panose="020B0604020202020204" pitchFamily="34" charset="0"/>
                <a:sym typeface="+mn-ea"/>
              </a:rPr>
              <a:t>, 217411 (2023)</a:t>
            </a:r>
            <a:endParaRPr lang="en-US" altLang="zh-CN" sz="1200" dirty="0">
              <a:latin typeface="Arial" panose="020B0604020202020204" pitchFamily="34" charset="0"/>
              <a:cs typeface="Arial" panose="020B0604020202020204" pitchFamily="34" charset="0"/>
              <a:sym typeface="+mn-ea"/>
            </a:endParaRPr>
          </a:p>
          <a:p>
            <a:r>
              <a:rPr lang="en-US" altLang="zh-CN" sz="1200" dirty="0">
                <a:latin typeface="Arial" panose="020B0604020202020204" pitchFamily="34" charset="0"/>
                <a:cs typeface="Arial" panose="020B0604020202020204" pitchFamily="34" charset="0"/>
                <a:sym typeface="+mn-ea"/>
              </a:rPr>
              <a:t>[2] </a:t>
            </a:r>
            <a:r>
              <a:rPr lang="en-US" altLang="zh-CN" sz="1200" dirty="0"/>
              <a:t>Phys. Rev. X </a:t>
            </a:r>
            <a:r>
              <a:rPr lang="en-US" altLang="zh-CN" sz="1200" b="1" dirty="0"/>
              <a:t>14</a:t>
            </a:r>
            <a:r>
              <a:rPr lang="en-US" altLang="zh-CN" sz="1200" dirty="0"/>
              <a:t>, 011040 (2024)</a:t>
            </a:r>
            <a:endParaRPr lang="en-US" altLang="zh-CN" sz="1200" dirty="0">
              <a:latin typeface="Arial" panose="020B0604020202020204" pitchFamily="34" charset="0"/>
              <a:cs typeface="Arial" panose="020B0604020202020204" pitchFamily="34" charset="0"/>
            </a:endParaRPr>
          </a:p>
        </p:txBody>
      </p:sp>
      <p:sp>
        <p:nvSpPr>
          <p:cNvPr id="23" name="矩形 22"/>
          <p:cNvSpPr/>
          <p:nvPr/>
        </p:nvSpPr>
        <p:spPr>
          <a:xfrm>
            <a:off x="4363720" y="1073608"/>
            <a:ext cx="363419" cy="187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6800085" y="1017580"/>
            <a:ext cx="363419" cy="187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9248566" y="1111297"/>
            <a:ext cx="363419" cy="187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p:cNvPicPr>
            <a:picLocks noChangeAspect="1"/>
          </p:cNvPicPr>
          <p:nvPr/>
        </p:nvPicPr>
        <p:blipFill>
          <a:blip r:embed="rId2"/>
          <a:stretch>
            <a:fillRect/>
          </a:stretch>
        </p:blipFill>
        <p:spPr>
          <a:xfrm>
            <a:off x="4200373" y="893949"/>
            <a:ext cx="2931871" cy="2347773"/>
          </a:xfrm>
          <a:prstGeom prst="rect">
            <a:avLst/>
          </a:prstGeom>
        </p:spPr>
      </p:pic>
      <p:pic>
        <p:nvPicPr>
          <p:cNvPr id="50" name="图片 49"/>
          <p:cNvPicPr>
            <a:picLocks noChangeAspect="1"/>
          </p:cNvPicPr>
          <p:nvPr/>
        </p:nvPicPr>
        <p:blipFill>
          <a:blip r:embed="rId3"/>
          <a:stretch>
            <a:fillRect/>
          </a:stretch>
        </p:blipFill>
        <p:spPr>
          <a:xfrm>
            <a:off x="471832" y="890632"/>
            <a:ext cx="3059597" cy="2347772"/>
          </a:xfrm>
          <a:prstGeom prst="rect">
            <a:avLst/>
          </a:prstGeom>
        </p:spPr>
      </p:pic>
      <p:pic>
        <p:nvPicPr>
          <p:cNvPr id="51" name="图片 50"/>
          <p:cNvPicPr>
            <a:picLocks noChangeAspect="1"/>
          </p:cNvPicPr>
          <p:nvPr/>
        </p:nvPicPr>
        <p:blipFill>
          <a:blip r:embed="rId4"/>
          <a:stretch>
            <a:fillRect/>
          </a:stretch>
        </p:blipFill>
        <p:spPr>
          <a:xfrm>
            <a:off x="7847956" y="865720"/>
            <a:ext cx="3131392" cy="2347773"/>
          </a:xfrm>
          <a:prstGeom prst="rect">
            <a:avLst/>
          </a:prstGeom>
        </p:spPr>
      </p:pic>
      <p:sp>
        <p:nvSpPr>
          <p:cNvPr id="52" name="文本框 51"/>
          <p:cNvSpPr txBox="1"/>
          <p:nvPr/>
        </p:nvSpPr>
        <p:spPr>
          <a:xfrm>
            <a:off x="471832" y="3233472"/>
            <a:ext cx="10710122" cy="307777"/>
          </a:xfrm>
          <a:prstGeom prst="rect">
            <a:avLst/>
          </a:prstGeom>
          <a:noFill/>
        </p:spPr>
        <p:txBody>
          <a:bodyPr wrap="square" rtlCol="0">
            <a:spAutoFit/>
          </a:bodyPr>
          <a:lstStyle/>
          <a:p>
            <a:pPr algn="ctr"/>
            <a:r>
              <a:rPr lang="en-US" altLang="zh-CN" sz="1400" dirty="0"/>
              <a:t>Temperature dependence of</a:t>
            </a:r>
            <a:r>
              <a:rPr lang="en-US" altLang="zh-CN" sz="1400" b="1" dirty="0"/>
              <a:t> (a) </a:t>
            </a:r>
            <a:r>
              <a:rPr lang="en-US" altLang="zh-CN" sz="1400" dirty="0"/>
              <a:t>resistance, </a:t>
            </a:r>
            <a:r>
              <a:rPr lang="en-US" altLang="zh-CN" sz="1400" b="1" dirty="0"/>
              <a:t>(b) </a:t>
            </a:r>
            <a:r>
              <a:rPr lang="en-US" altLang="zh-CN" sz="1400" dirty="0"/>
              <a:t>heat capacity, </a:t>
            </a:r>
            <a:r>
              <a:rPr lang="en-US" altLang="zh-CN" sz="1400" b="1" dirty="0"/>
              <a:t>(c) </a:t>
            </a:r>
            <a:r>
              <a:rPr lang="en-US" altLang="zh-CN" sz="1400" dirty="0"/>
              <a:t>magnetic susceptibility of La</a:t>
            </a:r>
            <a:r>
              <a:rPr lang="en-US" altLang="zh-CN" sz="1400" baseline="-25000" dirty="0"/>
              <a:t>3</a:t>
            </a:r>
            <a:r>
              <a:rPr lang="en-US" altLang="zh-CN" sz="1400" dirty="0"/>
              <a:t>Ni</a:t>
            </a:r>
            <a:r>
              <a:rPr lang="en-US" altLang="zh-CN" sz="1400" baseline="-25000" dirty="0"/>
              <a:t>2</a:t>
            </a:r>
            <a:r>
              <a:rPr lang="en-US" altLang="zh-CN" sz="1400" dirty="0"/>
              <a:t>O</a:t>
            </a:r>
            <a:r>
              <a:rPr lang="en-US" altLang="zh-CN" sz="1400" baseline="-25000" dirty="0"/>
              <a:t>7</a:t>
            </a:r>
            <a:r>
              <a:rPr lang="en-US" altLang="zh-CN" sz="1400" dirty="0"/>
              <a:t> single crystals.</a:t>
            </a:r>
            <a:r>
              <a:rPr lang="en-US" altLang="zh-CN" sz="1400" baseline="30000" dirty="0"/>
              <a:t>[1]</a:t>
            </a:r>
            <a:endParaRPr lang="zh-CN" altLang="en-US" sz="1400" dirty="0"/>
          </a:p>
        </p:txBody>
      </p:sp>
      <p:sp>
        <p:nvSpPr>
          <p:cNvPr id="4" name="文本框 3"/>
          <p:cNvSpPr txBox="1"/>
          <p:nvPr/>
        </p:nvSpPr>
        <p:spPr>
          <a:xfrm>
            <a:off x="219323" y="6550223"/>
            <a:ext cx="4507816" cy="307777"/>
          </a:xfrm>
          <a:prstGeom prst="rect">
            <a:avLst/>
          </a:prstGeom>
          <a:noFill/>
        </p:spPr>
        <p:txBody>
          <a:bodyPr wrap="square" rtlCol="0">
            <a:spAutoFit/>
          </a:bodyPr>
          <a:lstStyle/>
          <a:p>
            <a:r>
              <a:rPr lang="en-US" altLang="zh-CN" sz="1400" dirty="0"/>
              <a:t>The </a:t>
            </a:r>
            <a:r>
              <a:rPr lang="en-US" altLang="zh-CN" sz="1400" i="1" dirty="0"/>
              <a:t>T</a:t>
            </a:r>
            <a:r>
              <a:rPr lang="en-US" altLang="zh-CN" sz="1400" dirty="0"/>
              <a:t>-</a:t>
            </a:r>
            <a:r>
              <a:rPr lang="en-US" altLang="zh-CN" sz="1400" i="1" dirty="0"/>
              <a:t>P</a:t>
            </a:r>
            <a:r>
              <a:rPr lang="en-US" altLang="zh-CN" sz="1400" dirty="0"/>
              <a:t> phase diagram of polycrystalline La</a:t>
            </a:r>
            <a:r>
              <a:rPr lang="en-US" altLang="zh-CN" sz="1400" baseline="-25000" dirty="0"/>
              <a:t>3</a:t>
            </a:r>
            <a:r>
              <a:rPr lang="en-US" altLang="zh-CN" sz="1400" dirty="0"/>
              <a:t>Ni</a:t>
            </a:r>
            <a:r>
              <a:rPr lang="en-US" altLang="zh-CN" sz="1400" baseline="-25000" dirty="0"/>
              <a:t>2</a:t>
            </a:r>
            <a:r>
              <a:rPr lang="en-US" altLang="zh-CN" sz="1400" dirty="0"/>
              <a:t>O</a:t>
            </a:r>
            <a:r>
              <a:rPr lang="en-US" altLang="zh-CN" sz="1400" baseline="-25000" dirty="0"/>
              <a:t>6.93 </a:t>
            </a:r>
            <a:r>
              <a:rPr lang="en-US" altLang="zh-CN" sz="1400" baseline="30000" dirty="0"/>
              <a:t>[2]</a:t>
            </a:r>
            <a:endParaRPr lang="zh-CN" altLang="en-US" sz="1400" dirty="0"/>
          </a:p>
        </p:txBody>
      </p:sp>
      <p:sp>
        <p:nvSpPr>
          <p:cNvPr id="2" name="灯片编号占位符 1"/>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1"/>
          <p:cNvSpPr>
            <a:spLocks noGrp="1"/>
          </p:cNvSpPr>
          <p:nvPr>
            <p:ph type="title"/>
          </p:nvPr>
        </p:nvSpPr>
        <p:spPr>
          <a:xfrm>
            <a:off x="0" y="97535"/>
            <a:ext cx="12192000" cy="705600"/>
          </a:xfrm>
        </p:spPr>
        <p:txBody>
          <a:bodyPr/>
          <a:lstStyle/>
          <a:p>
            <a:pPr algn="ctr"/>
            <a:r>
              <a:rPr lang="en-US" altLang="zh-CN" dirty="0" smtClean="0"/>
              <a:t>Similarity </a:t>
            </a:r>
            <a:r>
              <a:rPr lang="en-US" altLang="zh-CN" dirty="0"/>
              <a:t>of Unconventional SC</a:t>
            </a:r>
            <a:endParaRPr lang="zh-CN" altLang="en-US" dirty="0"/>
          </a:p>
        </p:txBody>
      </p:sp>
      <p:pic>
        <p:nvPicPr>
          <p:cNvPr id="37" name="内容占位符 36"/>
          <p:cNvPicPr>
            <a:picLocks noGrp="1" noChangeAspect="1"/>
          </p:cNvPicPr>
          <p:nvPr>
            <p:ph idx="1"/>
          </p:nvPr>
        </p:nvPicPr>
        <p:blipFill>
          <a:blip r:embed="rId1"/>
          <a:stretch>
            <a:fillRect/>
          </a:stretch>
        </p:blipFill>
        <p:spPr>
          <a:xfrm>
            <a:off x="340433" y="1356956"/>
            <a:ext cx="3367405" cy="3444240"/>
          </a:xfrm>
          <a:prstGeom prst="rect">
            <a:avLst/>
          </a:prstGeom>
        </p:spPr>
      </p:pic>
      <p:pic>
        <p:nvPicPr>
          <p:cNvPr id="5" name="图片 4"/>
          <p:cNvPicPr>
            <a:picLocks noChangeAspect="1"/>
          </p:cNvPicPr>
          <p:nvPr/>
        </p:nvPicPr>
        <p:blipFill>
          <a:blip r:embed="rId2"/>
          <a:stretch>
            <a:fillRect/>
          </a:stretch>
        </p:blipFill>
        <p:spPr>
          <a:xfrm>
            <a:off x="4085028" y="1336636"/>
            <a:ext cx="3367405" cy="3457575"/>
          </a:xfrm>
          <a:prstGeom prst="rect">
            <a:avLst/>
          </a:prstGeom>
        </p:spPr>
      </p:pic>
      <p:sp>
        <p:nvSpPr>
          <p:cNvPr id="46" name="文本框 45"/>
          <p:cNvSpPr txBox="1"/>
          <p:nvPr/>
        </p:nvSpPr>
        <p:spPr>
          <a:xfrm>
            <a:off x="340433" y="4847551"/>
            <a:ext cx="11372215" cy="646331"/>
          </a:xfrm>
          <a:prstGeom prst="rect">
            <a:avLst/>
          </a:prstGeom>
          <a:noFill/>
        </p:spPr>
        <p:txBody>
          <a:bodyPr wrap="square">
            <a:spAutoFit/>
          </a:bodyPr>
          <a:lstStyle/>
          <a:p>
            <a:pPr algn="just"/>
            <a:r>
              <a:rPr lang="en-US" altLang="zh-CN" dirty="0"/>
              <a:t>Schematic phase diagram for </a:t>
            </a:r>
            <a:r>
              <a:rPr lang="en-US" altLang="zh-CN" b="1" dirty="0"/>
              <a:t>a. </a:t>
            </a:r>
            <a:r>
              <a:rPr lang="en-US" altLang="zh-CN" dirty="0" err="1"/>
              <a:t>cuprates</a:t>
            </a:r>
            <a:r>
              <a:rPr lang="en-US" altLang="zh-CN" dirty="0"/>
              <a:t>, </a:t>
            </a:r>
            <a:r>
              <a:rPr lang="en-US" altLang="zh-CN" b="1" dirty="0"/>
              <a:t>b. </a:t>
            </a:r>
            <a:r>
              <a:rPr lang="en-US" altLang="zh-CN" dirty="0"/>
              <a:t>122 family of iron-based superconductors</a:t>
            </a:r>
            <a:r>
              <a:rPr lang="en-US" altLang="zh-CN" baseline="30000" dirty="0"/>
              <a:t>[1] </a:t>
            </a:r>
            <a:r>
              <a:rPr lang="en-US" altLang="zh-CN" dirty="0"/>
              <a:t>and </a:t>
            </a:r>
            <a:r>
              <a:rPr lang="en-US" altLang="zh-CN" b="1" dirty="0"/>
              <a:t>c. </a:t>
            </a:r>
            <a:r>
              <a:rPr lang="en-US" altLang="zh-CN" dirty="0"/>
              <a:t>Ce-based heavy Fermion superconductors.</a:t>
            </a:r>
            <a:endParaRPr lang="en-US" altLang="zh-CN" dirty="0"/>
          </a:p>
        </p:txBody>
      </p:sp>
      <p:sp>
        <p:nvSpPr>
          <p:cNvPr id="11" name="矩形 10"/>
          <p:cNvSpPr/>
          <p:nvPr/>
        </p:nvSpPr>
        <p:spPr>
          <a:xfrm>
            <a:off x="9845040" y="6483466"/>
            <a:ext cx="2346960" cy="276999"/>
          </a:xfrm>
          <a:prstGeom prst="rect">
            <a:avLst/>
          </a:prstGeom>
        </p:spPr>
        <p:txBody>
          <a:bodyPr wrap="square">
            <a:spAutoFit/>
          </a:bodyPr>
          <a:lstStyle/>
          <a:p>
            <a:r>
              <a:rPr lang="en-US" altLang="zh-CN" sz="1200" dirty="0">
                <a:latin typeface="Arial" panose="020B0604020202020204" pitchFamily="34" charset="0"/>
                <a:cs typeface="Arial" panose="020B0604020202020204" pitchFamily="34" charset="0"/>
              </a:rPr>
              <a:t>[1] </a:t>
            </a:r>
            <a:r>
              <a:rPr lang="en-US" altLang="zh-CN" sz="1200" dirty="0">
                <a:sym typeface="+mn-ea"/>
              </a:rPr>
              <a:t>Nature </a:t>
            </a:r>
            <a:r>
              <a:rPr lang="en-US" altLang="zh-CN" sz="1200" b="1" dirty="0">
                <a:sym typeface="+mn-ea"/>
              </a:rPr>
              <a:t>464</a:t>
            </a:r>
            <a:r>
              <a:rPr lang="en-US" altLang="zh-CN" sz="1200" dirty="0">
                <a:sym typeface="+mn-ea"/>
              </a:rPr>
              <a:t>, 183–186 (2010)</a:t>
            </a:r>
            <a:endParaRPr lang="en-US" altLang="zh-CN" sz="1200" dirty="0">
              <a:latin typeface="Arial" panose="020B0604020202020204" pitchFamily="34" charset="0"/>
              <a:cs typeface="Arial" panose="020B0604020202020204" pitchFamily="34" charset="0"/>
            </a:endParaRPr>
          </a:p>
        </p:txBody>
      </p:sp>
      <p:sp>
        <p:nvSpPr>
          <p:cNvPr id="23" name="矩形 22"/>
          <p:cNvSpPr/>
          <p:nvPr/>
        </p:nvSpPr>
        <p:spPr>
          <a:xfrm>
            <a:off x="4363720" y="1073608"/>
            <a:ext cx="363419" cy="187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6800085" y="1017580"/>
            <a:ext cx="363419" cy="187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9248566" y="1111297"/>
            <a:ext cx="363419" cy="187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框 53"/>
          <p:cNvSpPr txBox="1"/>
          <p:nvPr/>
        </p:nvSpPr>
        <p:spPr>
          <a:xfrm>
            <a:off x="340433" y="1336420"/>
            <a:ext cx="337820" cy="365760"/>
          </a:xfrm>
          <a:prstGeom prst="rect">
            <a:avLst/>
          </a:prstGeom>
          <a:solidFill>
            <a:schemeClr val="bg1"/>
          </a:solidFill>
        </p:spPr>
        <p:txBody>
          <a:bodyPr wrap="square" rtlCol="0">
            <a:noAutofit/>
          </a:bodyPr>
          <a:lstStyle/>
          <a:p>
            <a:r>
              <a:rPr lang="en-US" altLang="zh-CN" sz="2000" b="1" dirty="0"/>
              <a:t>a</a:t>
            </a:r>
            <a:endParaRPr lang="en-US" altLang="zh-CN" sz="2000" b="1" dirty="0"/>
          </a:p>
        </p:txBody>
      </p:sp>
      <p:sp>
        <p:nvSpPr>
          <p:cNvPr id="56" name="文本框 55"/>
          <p:cNvSpPr txBox="1"/>
          <p:nvPr/>
        </p:nvSpPr>
        <p:spPr>
          <a:xfrm>
            <a:off x="4143916" y="1336802"/>
            <a:ext cx="274320" cy="398780"/>
          </a:xfrm>
          <a:prstGeom prst="rect">
            <a:avLst/>
          </a:prstGeom>
          <a:solidFill>
            <a:schemeClr val="bg1"/>
          </a:solidFill>
        </p:spPr>
        <p:txBody>
          <a:bodyPr wrap="square" rtlCol="0">
            <a:spAutoFit/>
          </a:bodyPr>
          <a:lstStyle/>
          <a:p>
            <a:r>
              <a:rPr lang="en-US" altLang="zh-CN" sz="2000" b="1" dirty="0"/>
              <a:t>b</a:t>
            </a:r>
            <a:endParaRPr lang="en-US" altLang="zh-CN" sz="2000" b="1" dirty="0"/>
          </a:p>
        </p:txBody>
      </p:sp>
      <p:sp>
        <p:nvSpPr>
          <p:cNvPr id="2" name="AutoShape 2"/>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4" name="图片 3"/>
          <p:cNvPicPr>
            <a:picLocks noChangeAspect="1"/>
          </p:cNvPicPr>
          <p:nvPr/>
        </p:nvPicPr>
        <p:blipFill>
          <a:blip r:embed="rId3"/>
          <a:stretch>
            <a:fillRect/>
          </a:stretch>
        </p:blipFill>
        <p:spPr>
          <a:xfrm>
            <a:off x="7511321" y="1356956"/>
            <a:ext cx="4201327" cy="3249342"/>
          </a:xfrm>
          <a:prstGeom prst="rect">
            <a:avLst/>
          </a:prstGeom>
        </p:spPr>
      </p:pic>
      <p:sp>
        <p:nvSpPr>
          <p:cNvPr id="18" name="文本框 17"/>
          <p:cNvSpPr txBox="1"/>
          <p:nvPr/>
        </p:nvSpPr>
        <p:spPr>
          <a:xfrm>
            <a:off x="7452433" y="1298731"/>
            <a:ext cx="337820" cy="365760"/>
          </a:xfrm>
          <a:prstGeom prst="rect">
            <a:avLst/>
          </a:prstGeom>
          <a:noFill/>
        </p:spPr>
        <p:txBody>
          <a:bodyPr wrap="square" rtlCol="0">
            <a:noAutofit/>
          </a:bodyPr>
          <a:lstStyle/>
          <a:p>
            <a:r>
              <a:rPr lang="en-US" altLang="zh-CN" sz="2000" b="1" dirty="0"/>
              <a:t>c</a:t>
            </a:r>
            <a:endParaRPr lang="en-US" altLang="zh-CN" sz="2000" b="1" dirty="0"/>
          </a:p>
        </p:txBody>
      </p:sp>
      <p:sp>
        <p:nvSpPr>
          <p:cNvPr id="3" name="灯片编号占位符 2"/>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1"/>
          <p:cNvSpPr>
            <a:spLocks noGrp="1"/>
          </p:cNvSpPr>
          <p:nvPr>
            <p:ph type="title"/>
          </p:nvPr>
        </p:nvSpPr>
        <p:spPr>
          <a:xfrm>
            <a:off x="0" y="97535"/>
            <a:ext cx="12192000" cy="705600"/>
          </a:xfrm>
        </p:spPr>
        <p:txBody>
          <a:bodyPr/>
          <a:lstStyle/>
          <a:p>
            <a:pPr algn="ctr"/>
            <a:r>
              <a:rPr lang="en-US" altLang="zh-CN" dirty="0"/>
              <a:t>What is the Ground State of La</a:t>
            </a:r>
            <a:r>
              <a:rPr lang="en-US" altLang="zh-CN" baseline="-25000" dirty="0"/>
              <a:t>3</a:t>
            </a:r>
            <a:r>
              <a:rPr lang="en-US" altLang="zh-CN" dirty="0"/>
              <a:t>Ni</a:t>
            </a:r>
            <a:r>
              <a:rPr lang="en-US" altLang="zh-CN" baseline="-25000" dirty="0"/>
              <a:t>2</a:t>
            </a:r>
            <a:r>
              <a:rPr lang="en-US" altLang="zh-CN" dirty="0"/>
              <a:t>O</a:t>
            </a:r>
            <a:r>
              <a:rPr lang="en-US" altLang="zh-CN" baseline="-25000" dirty="0"/>
              <a:t>7</a:t>
            </a:r>
            <a:r>
              <a:rPr lang="en-US" altLang="zh-CN" dirty="0"/>
              <a:t>?</a:t>
            </a:r>
            <a:endParaRPr lang="zh-CN" altLang="en-US" dirty="0"/>
          </a:p>
        </p:txBody>
      </p:sp>
      <p:sp>
        <p:nvSpPr>
          <p:cNvPr id="22" name="文本框 21"/>
          <p:cNvSpPr txBox="1"/>
          <p:nvPr/>
        </p:nvSpPr>
        <p:spPr>
          <a:xfrm>
            <a:off x="4388803" y="5538246"/>
            <a:ext cx="3290422" cy="604347"/>
          </a:xfrm>
          <a:prstGeom prst="rect">
            <a:avLst/>
          </a:prstGeom>
          <a:noFill/>
          <a:ln w="19050">
            <a:noFill/>
          </a:ln>
        </p:spPr>
        <p:txBody>
          <a:bodyPr wrap="square" rtlCol="0" anchor="t">
            <a:noAutofit/>
          </a:bodyPr>
          <a:lstStyle/>
          <a:p>
            <a:r>
              <a:rPr lang="en-US" altLang="zh-CN" sz="3200" dirty="0"/>
              <a:t>No sign of </a:t>
            </a:r>
            <a:r>
              <a:rPr lang="en-US" altLang="zh-CN" sz="3200" dirty="0">
                <a:solidFill>
                  <a:srgbClr val="FF0000"/>
                </a:solidFill>
              </a:rPr>
              <a:t>SDW</a:t>
            </a:r>
            <a:r>
              <a:rPr lang="en-US" altLang="zh-CN" sz="3200" dirty="0"/>
              <a:t>? </a:t>
            </a:r>
            <a:endParaRPr lang="en-US" altLang="zh-CN" sz="3200" dirty="0"/>
          </a:p>
          <a:p>
            <a:endParaRPr lang="en-US" altLang="zh-CN" sz="3200" dirty="0"/>
          </a:p>
        </p:txBody>
      </p:sp>
      <p:sp>
        <p:nvSpPr>
          <p:cNvPr id="11" name="矩形 10"/>
          <p:cNvSpPr/>
          <p:nvPr/>
        </p:nvSpPr>
        <p:spPr>
          <a:xfrm>
            <a:off x="8437801" y="6218891"/>
            <a:ext cx="3754199" cy="646331"/>
          </a:xfrm>
          <a:prstGeom prst="rect">
            <a:avLst/>
          </a:prstGeom>
        </p:spPr>
        <p:txBody>
          <a:bodyPr wrap="square">
            <a:spAutoFit/>
          </a:bodyPr>
          <a:lstStyle/>
          <a:p>
            <a:r>
              <a:rPr lang="en-US" altLang="zh-CN" sz="1200" dirty="0">
                <a:latin typeface="Arial" panose="020B0604020202020204" pitchFamily="34" charset="0"/>
                <a:cs typeface="Arial" panose="020B0604020202020204" pitchFamily="34" charset="0"/>
              </a:rPr>
              <a:t>[1] </a:t>
            </a:r>
            <a:r>
              <a:rPr lang="en-US" altLang="zh-CN" sz="1200" dirty="0">
                <a:latin typeface="Arial" panose="020B0604020202020204" pitchFamily="34" charset="0"/>
                <a:cs typeface="Arial" panose="020B0604020202020204" pitchFamily="34" charset="0"/>
                <a:sym typeface="+mn-ea"/>
              </a:rPr>
              <a:t>J. Phys. Chem. Solids. </a:t>
            </a:r>
            <a:r>
              <a:rPr lang="en-US" altLang="zh-CN" sz="1200" b="1" dirty="0">
                <a:latin typeface="Arial" panose="020B0604020202020204" pitchFamily="34" charset="0"/>
                <a:cs typeface="Arial" panose="020B0604020202020204" pitchFamily="34" charset="0"/>
                <a:sym typeface="+mn-ea"/>
              </a:rPr>
              <a:t>62</a:t>
            </a:r>
            <a:r>
              <a:rPr lang="en-US" altLang="zh-CN" sz="1200" dirty="0">
                <a:latin typeface="Arial" panose="020B0604020202020204" pitchFamily="34" charset="0"/>
                <a:cs typeface="Arial" panose="020B0604020202020204" pitchFamily="34" charset="0"/>
                <a:sym typeface="+mn-ea"/>
              </a:rPr>
              <a:t>, 195 (2001)</a:t>
            </a:r>
            <a:endParaRPr lang="en-US" altLang="zh-CN" sz="1200" dirty="0">
              <a:latin typeface="Arial" panose="020B0604020202020204" pitchFamily="34" charset="0"/>
              <a:cs typeface="Arial" panose="020B0604020202020204" pitchFamily="34" charset="0"/>
            </a:endParaRPr>
          </a:p>
          <a:p>
            <a:r>
              <a:rPr lang="en-US" altLang="zh-CN" sz="1200" dirty="0">
                <a:latin typeface="Arial" panose="020B0604020202020204" pitchFamily="34" charset="0"/>
                <a:cs typeface="Arial" panose="020B0604020202020204" pitchFamily="34" charset="0"/>
              </a:rPr>
              <a:t>[2] </a:t>
            </a:r>
            <a:r>
              <a:rPr lang="en-US" altLang="zh-CN" sz="1200" dirty="0">
                <a:sym typeface="+mn-ea"/>
              </a:rPr>
              <a:t>J. Solid State Chem. </a:t>
            </a:r>
            <a:r>
              <a:rPr lang="en-US" altLang="zh-CN" sz="1200" b="1" dirty="0">
                <a:sym typeface="+mn-ea"/>
              </a:rPr>
              <a:t>152</a:t>
            </a:r>
            <a:r>
              <a:rPr lang="en-US" altLang="zh-CN" sz="1200" dirty="0">
                <a:sym typeface="+mn-ea"/>
              </a:rPr>
              <a:t>, 517 (2000)</a:t>
            </a:r>
            <a:endParaRPr lang="en-US" altLang="zh-CN" sz="1200" dirty="0">
              <a:sym typeface="+mn-ea"/>
            </a:endParaRPr>
          </a:p>
          <a:p>
            <a:r>
              <a:rPr lang="en-US" altLang="zh-CN" sz="1200" dirty="0">
                <a:latin typeface="Arial" panose="020B0604020202020204" pitchFamily="34" charset="0"/>
                <a:cs typeface="Arial" panose="020B0604020202020204" pitchFamily="34" charset="0"/>
              </a:rPr>
              <a:t>[3] </a:t>
            </a:r>
            <a:r>
              <a:rPr lang="zh-CN" altLang="en-US" sz="1200" dirty="0">
                <a:latin typeface="Arial" panose="020B0604020202020204" pitchFamily="34" charset="0"/>
                <a:cs typeface="Arial" panose="020B0604020202020204" pitchFamily="34" charset="0"/>
                <a:sym typeface="+mn-ea"/>
              </a:rPr>
              <a:t>Sci. China Phys. Mech. Astron. </a:t>
            </a:r>
            <a:r>
              <a:rPr lang="zh-CN" altLang="en-US" sz="1200" b="1" dirty="0">
                <a:latin typeface="Arial" panose="020B0604020202020204" pitchFamily="34" charset="0"/>
                <a:cs typeface="Arial" panose="020B0604020202020204" pitchFamily="34" charset="0"/>
                <a:sym typeface="+mn-ea"/>
              </a:rPr>
              <a:t>66</a:t>
            </a:r>
            <a:r>
              <a:rPr lang="zh-CN" altLang="en-US" sz="1200" dirty="0">
                <a:latin typeface="Arial" panose="020B0604020202020204" pitchFamily="34" charset="0"/>
                <a:cs typeface="Arial" panose="020B0604020202020204" pitchFamily="34" charset="0"/>
                <a:sym typeface="+mn-ea"/>
              </a:rPr>
              <a:t>, 217411 (2023)</a:t>
            </a:r>
            <a:endParaRPr lang="en-US" altLang="zh-CN" sz="1200" dirty="0">
              <a:latin typeface="Arial" panose="020B0604020202020204" pitchFamily="34" charset="0"/>
              <a:cs typeface="Arial" panose="020B0604020202020204" pitchFamily="34" charset="0"/>
              <a:sym typeface="+mn-ea"/>
            </a:endParaRPr>
          </a:p>
        </p:txBody>
      </p:sp>
      <p:sp>
        <p:nvSpPr>
          <p:cNvPr id="23" name="矩形 22"/>
          <p:cNvSpPr/>
          <p:nvPr/>
        </p:nvSpPr>
        <p:spPr>
          <a:xfrm>
            <a:off x="4363720" y="1073608"/>
            <a:ext cx="363419" cy="187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6800085" y="1017580"/>
            <a:ext cx="363419" cy="187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9248566" y="1111297"/>
            <a:ext cx="363419" cy="187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02898" y="1677954"/>
            <a:ext cx="11967108" cy="3433060"/>
            <a:chOff x="102898" y="1677954"/>
            <a:chExt cx="11967108" cy="3433060"/>
          </a:xfrm>
        </p:grpSpPr>
        <p:grpSp>
          <p:nvGrpSpPr>
            <p:cNvPr id="2" name="组合 1"/>
            <p:cNvGrpSpPr/>
            <p:nvPr/>
          </p:nvGrpSpPr>
          <p:grpSpPr>
            <a:xfrm>
              <a:off x="102898" y="1720527"/>
              <a:ext cx="7638463" cy="3390345"/>
              <a:chOff x="7115" y="5223"/>
              <a:chExt cx="10234" cy="4579"/>
            </a:xfrm>
          </p:grpSpPr>
          <p:grpSp>
            <p:nvGrpSpPr>
              <p:cNvPr id="39" name="组合 38"/>
              <p:cNvGrpSpPr/>
              <p:nvPr/>
            </p:nvGrpSpPr>
            <p:grpSpPr>
              <a:xfrm>
                <a:off x="7115" y="5223"/>
                <a:ext cx="4965" cy="3379"/>
                <a:chOff x="7066649" y="651893"/>
                <a:chExt cx="5123053" cy="3345114"/>
              </a:xfrm>
            </p:grpSpPr>
            <p:grpSp>
              <p:nvGrpSpPr>
                <p:cNvPr id="41" name="组合 40"/>
                <p:cNvGrpSpPr/>
                <p:nvPr/>
              </p:nvGrpSpPr>
              <p:grpSpPr>
                <a:xfrm>
                  <a:off x="7066649" y="651893"/>
                  <a:ext cx="5123053" cy="3345114"/>
                  <a:chOff x="7066649" y="651893"/>
                  <a:chExt cx="5123053" cy="3345114"/>
                </a:xfrm>
              </p:grpSpPr>
              <p:pic>
                <p:nvPicPr>
                  <p:cNvPr id="43" name="图片 42"/>
                  <p:cNvPicPr>
                    <a:picLocks noChangeAspect="1"/>
                  </p:cNvPicPr>
                  <p:nvPr/>
                </p:nvPicPr>
                <p:blipFill>
                  <a:blip r:embed="rId1"/>
                  <a:stretch>
                    <a:fillRect/>
                  </a:stretch>
                </p:blipFill>
                <p:spPr>
                  <a:xfrm>
                    <a:off x="7335855" y="651893"/>
                    <a:ext cx="4853847" cy="3044131"/>
                  </a:xfrm>
                  <a:prstGeom prst="rect">
                    <a:avLst/>
                  </a:prstGeom>
                </p:spPr>
              </p:pic>
              <p:pic>
                <p:nvPicPr>
                  <p:cNvPr id="44" name="图片 43"/>
                  <p:cNvPicPr>
                    <a:picLocks noChangeAspect="1"/>
                  </p:cNvPicPr>
                  <p:nvPr/>
                </p:nvPicPr>
                <p:blipFill>
                  <a:blip r:embed="rId2"/>
                  <a:stretch>
                    <a:fillRect/>
                  </a:stretch>
                </p:blipFill>
                <p:spPr>
                  <a:xfrm>
                    <a:off x="7066649" y="3696024"/>
                    <a:ext cx="4636681" cy="300983"/>
                  </a:xfrm>
                  <a:prstGeom prst="rect">
                    <a:avLst/>
                  </a:prstGeom>
                </p:spPr>
              </p:pic>
            </p:grpSp>
            <p:sp>
              <p:nvSpPr>
                <p:cNvPr id="42" name="矩形 41"/>
                <p:cNvSpPr/>
                <p:nvPr/>
              </p:nvSpPr>
              <p:spPr>
                <a:xfrm>
                  <a:off x="7966641" y="895789"/>
                  <a:ext cx="509954" cy="470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文本框 39"/>
              <p:cNvSpPr txBox="1"/>
              <p:nvPr/>
            </p:nvSpPr>
            <p:spPr>
              <a:xfrm>
                <a:off x="7376" y="8929"/>
                <a:ext cx="4785" cy="499"/>
              </a:xfrm>
              <a:prstGeom prst="rect">
                <a:avLst/>
              </a:prstGeom>
              <a:noFill/>
            </p:spPr>
            <p:txBody>
              <a:bodyPr wrap="square">
                <a:spAutoFit/>
              </a:bodyPr>
              <a:lstStyle/>
              <a:p>
                <a:pPr algn="ctr"/>
                <a:r>
                  <a:rPr lang="en-US" altLang="zh-CN" dirty="0"/>
                  <a:t>Neutron powder diffraction</a:t>
                </a:r>
                <a:r>
                  <a:rPr lang="en-US" altLang="zh-CN" baseline="30000" dirty="0"/>
                  <a:t>[1]</a:t>
                </a:r>
                <a:endParaRPr lang="en-US" altLang="zh-CN" dirty="0"/>
              </a:p>
            </p:txBody>
          </p:sp>
          <p:sp>
            <p:nvSpPr>
              <p:cNvPr id="8" name="文本框 7"/>
              <p:cNvSpPr txBox="1"/>
              <p:nvPr/>
            </p:nvSpPr>
            <p:spPr>
              <a:xfrm>
                <a:off x="12774" y="8929"/>
                <a:ext cx="4575" cy="873"/>
              </a:xfrm>
              <a:prstGeom prst="rect">
                <a:avLst/>
              </a:prstGeom>
              <a:noFill/>
            </p:spPr>
            <p:txBody>
              <a:bodyPr wrap="square" rtlCol="0">
                <a:spAutoFit/>
              </a:bodyPr>
              <a:lstStyle/>
              <a:p>
                <a:pPr algn="just"/>
                <a:r>
                  <a:rPr lang="en-US" altLang="zh-CN" baseline="30000" dirty="0"/>
                  <a:t>139</a:t>
                </a:r>
                <a:r>
                  <a:rPr lang="en-US" altLang="zh-CN" dirty="0"/>
                  <a:t>La NMR</a:t>
                </a:r>
                <a:r>
                  <a:rPr lang="en-US" altLang="zh-CN" baseline="30000" dirty="0"/>
                  <a:t> </a:t>
                </a:r>
                <a:r>
                  <a:rPr lang="en-US" altLang="zh-CN" dirty="0"/>
                  <a:t>of polycrystalline La</a:t>
                </a:r>
                <a:r>
                  <a:rPr lang="en-US" altLang="zh-CN" baseline="-25000" dirty="0"/>
                  <a:t>3</a:t>
                </a:r>
                <a:r>
                  <a:rPr lang="en-US" altLang="zh-CN" dirty="0"/>
                  <a:t>Ni</a:t>
                </a:r>
                <a:r>
                  <a:rPr lang="en-US" altLang="zh-CN" baseline="-25000" dirty="0"/>
                  <a:t>2</a:t>
                </a:r>
                <a:r>
                  <a:rPr lang="en-US" altLang="zh-CN" dirty="0"/>
                  <a:t>O</a:t>
                </a:r>
                <a:r>
                  <a:rPr lang="en-US" altLang="zh-CN" baseline="-25000" dirty="0"/>
                  <a:t>7-δ</a:t>
                </a:r>
                <a:r>
                  <a:rPr lang="en-US" altLang="zh-CN" baseline="30000" dirty="0"/>
                  <a:t> [2] </a:t>
                </a:r>
                <a:endParaRPr lang="en-US" altLang="zh-CN" dirty="0"/>
              </a:p>
            </p:txBody>
          </p:sp>
        </p:grpSp>
        <p:pic>
          <p:nvPicPr>
            <p:cNvPr id="24" name="图片 23"/>
            <p:cNvPicPr>
              <a:picLocks noChangeAspect="1"/>
            </p:cNvPicPr>
            <p:nvPr/>
          </p:nvPicPr>
          <p:blipFill>
            <a:blip r:embed="rId3"/>
            <a:stretch>
              <a:fillRect/>
            </a:stretch>
          </p:blipFill>
          <p:spPr>
            <a:xfrm>
              <a:off x="8437801" y="1677954"/>
              <a:ext cx="3334828" cy="2500300"/>
            </a:xfrm>
            <a:prstGeom prst="rect">
              <a:avLst/>
            </a:prstGeom>
          </p:spPr>
        </p:pic>
        <p:sp>
          <p:nvSpPr>
            <p:cNvPr id="25" name="文本框 24"/>
            <p:cNvSpPr txBox="1"/>
            <p:nvPr/>
          </p:nvSpPr>
          <p:spPr>
            <a:xfrm>
              <a:off x="8381682" y="4464683"/>
              <a:ext cx="3688324" cy="646331"/>
            </a:xfrm>
            <a:prstGeom prst="rect">
              <a:avLst/>
            </a:prstGeom>
            <a:noFill/>
          </p:spPr>
          <p:txBody>
            <a:bodyPr wrap="square">
              <a:spAutoFit/>
            </a:bodyPr>
            <a:lstStyle/>
            <a:p>
              <a:r>
                <a:rPr lang="en-US" altLang="zh-CN" dirty="0"/>
                <a:t>Magnetic susceptibility of La</a:t>
              </a:r>
              <a:r>
                <a:rPr lang="en-US" altLang="zh-CN" baseline="-25000" dirty="0"/>
                <a:t>3</a:t>
              </a:r>
              <a:r>
                <a:rPr lang="en-US" altLang="zh-CN" dirty="0"/>
                <a:t>Ni</a:t>
              </a:r>
              <a:r>
                <a:rPr lang="en-US" altLang="zh-CN" baseline="-25000" dirty="0"/>
                <a:t>2</a:t>
              </a:r>
              <a:r>
                <a:rPr lang="en-US" altLang="zh-CN" dirty="0"/>
                <a:t>O</a:t>
              </a:r>
              <a:r>
                <a:rPr lang="en-US" altLang="zh-CN" baseline="-25000" dirty="0"/>
                <a:t>7</a:t>
              </a:r>
              <a:r>
                <a:rPr lang="en-US" altLang="zh-CN" dirty="0"/>
                <a:t> single crystals.</a:t>
              </a:r>
              <a:r>
                <a:rPr lang="en-US" altLang="zh-CN" baseline="30000" dirty="0"/>
                <a:t>[3]</a:t>
              </a:r>
              <a:endParaRPr lang="zh-CN" altLang="en-US" dirty="0"/>
            </a:p>
          </p:txBody>
        </p:sp>
      </p:grpSp>
      <p:pic>
        <p:nvPicPr>
          <p:cNvPr id="4" name="图片 3"/>
          <p:cNvPicPr>
            <a:picLocks noChangeAspect="1"/>
          </p:cNvPicPr>
          <p:nvPr/>
        </p:nvPicPr>
        <p:blipFill>
          <a:blip r:embed="rId4"/>
          <a:stretch>
            <a:fillRect/>
          </a:stretch>
        </p:blipFill>
        <p:spPr>
          <a:xfrm>
            <a:off x="4131407" y="1419458"/>
            <a:ext cx="3533654" cy="2965071"/>
          </a:xfrm>
          <a:prstGeom prst="rect">
            <a:avLst/>
          </a:prstGeom>
        </p:spPr>
      </p:pic>
      <p:sp>
        <p:nvSpPr>
          <p:cNvPr id="5" name="灯片编号占位符 4"/>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621387"/>
            <a:ext cx="12192000" cy="705600"/>
          </a:xfrm>
        </p:spPr>
        <p:txBody>
          <a:bodyPr>
            <a:noAutofit/>
          </a:bodyPr>
          <a:lstStyle/>
          <a:p>
            <a:pPr algn="ctr"/>
            <a:r>
              <a:rPr lang="en-US" altLang="zh-CN" sz="3800" dirty="0"/>
              <a:t>MuSR Study on Polycrystalline La</a:t>
            </a:r>
            <a:r>
              <a:rPr lang="en-US" altLang="zh-CN" sz="3800" baseline="-25000" dirty="0"/>
              <a:t>3</a:t>
            </a:r>
            <a:r>
              <a:rPr lang="en-US" altLang="zh-CN" sz="3800" dirty="0"/>
              <a:t>Ni</a:t>
            </a:r>
            <a:r>
              <a:rPr lang="en-US" altLang="zh-CN" sz="3800" baseline="-25000" dirty="0"/>
              <a:t>2</a:t>
            </a:r>
            <a:r>
              <a:rPr lang="en-US" altLang="zh-CN" sz="3800" dirty="0"/>
              <a:t>O</a:t>
            </a:r>
            <a:r>
              <a:rPr lang="en-US" altLang="zh-CN" sz="3800" baseline="-25000" dirty="0"/>
              <a:t>7-δ</a:t>
            </a:r>
            <a:endParaRPr lang="en-US" altLang="zh-CN" sz="3800" baseline="-25000" dirty="0"/>
          </a:p>
        </p:txBody>
      </p:sp>
      <p:sp>
        <p:nvSpPr>
          <p:cNvPr id="4" name="文本框 3"/>
          <p:cNvSpPr txBox="1"/>
          <p:nvPr/>
        </p:nvSpPr>
        <p:spPr>
          <a:xfrm>
            <a:off x="2756140" y="4194928"/>
            <a:ext cx="6679717" cy="1198880"/>
          </a:xfrm>
          <a:prstGeom prst="rect">
            <a:avLst/>
          </a:prstGeom>
          <a:noFill/>
        </p:spPr>
        <p:txBody>
          <a:bodyPr wrap="square" rtlCol="0">
            <a:spAutoFit/>
          </a:bodyPr>
          <a:lstStyle/>
          <a:p>
            <a:pPr algn="ctr"/>
            <a:r>
              <a:rPr lang="en-US" altLang="zh-CN" sz="2400" dirty="0"/>
              <a:t>Phys. Rev. Lett. </a:t>
            </a:r>
            <a:r>
              <a:rPr lang="en-US" altLang="zh-CN" sz="2400" b="1" dirty="0">
                <a:sym typeface="+mn-ea"/>
              </a:rPr>
              <a:t>132</a:t>
            </a:r>
            <a:r>
              <a:rPr lang="en-US" altLang="zh-CN" sz="2400" dirty="0">
                <a:sym typeface="+mn-ea"/>
              </a:rPr>
              <a:t>, 256503 (2024) </a:t>
            </a:r>
            <a:endParaRPr lang="en-US" altLang="zh-CN" sz="2400" b="1" dirty="0">
              <a:sym typeface="+mn-ea"/>
            </a:endParaRPr>
          </a:p>
          <a:p>
            <a:pPr algn="ctr"/>
            <a:r>
              <a:rPr lang="en-US" altLang="zh-CN" sz="2400" dirty="0">
                <a:sym typeface="+mn-ea"/>
              </a:rPr>
              <a:t>(Editor`s suggestion &amp; the cover of volume)</a:t>
            </a:r>
            <a:endParaRPr lang="zh-CN" altLang="en-US" sz="2400" dirty="0"/>
          </a:p>
          <a:p>
            <a:pPr algn="ctr"/>
            <a:endParaRPr lang="zh-CN" altLang="en-US" sz="2400"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6769325" y="1544215"/>
            <a:ext cx="5107715" cy="4406265"/>
          </a:xfrm>
          <a:prstGeom prst="rect">
            <a:avLst/>
          </a:prstGeom>
          <a:noFill/>
          <a:ln w="25400">
            <a:solidFill>
              <a:schemeClr val="tx1"/>
            </a:solidFill>
          </a:ln>
        </p:spPr>
        <p:txBody>
          <a:bodyPr wrap="square" tIns="72000" bIns="72000" rtlCol="0">
            <a:spAutoFit/>
          </a:bodyPr>
          <a:lstStyle/>
          <a:p>
            <a:pPr marL="228600" indent="-228600">
              <a:lnSpc>
                <a:spcPct val="150000"/>
              </a:lnSpc>
              <a:spcAft>
                <a:spcPts val="1000"/>
              </a:spcAft>
              <a:buFont typeface="Arial" panose="020B0604020202020204" pitchFamily="34" charset="0"/>
              <a:buChar char="●"/>
            </a:pPr>
            <a:r>
              <a:rPr lang="en-US" altLang="zh-CN" sz="2400" spc="150" dirty="0"/>
              <a:t>Single phase polycrystalline with space group </a:t>
            </a:r>
            <a:r>
              <a:rPr lang="en-US" altLang="zh-CN" sz="2400" i="1" spc="150" dirty="0" err="1"/>
              <a:t>Amam</a:t>
            </a:r>
            <a:r>
              <a:rPr lang="en-US" altLang="zh-CN" sz="2400" spc="150" dirty="0"/>
              <a:t>(#63)</a:t>
            </a:r>
            <a:endParaRPr lang="en-US" altLang="zh-CN" sz="2400" spc="150" dirty="0"/>
          </a:p>
          <a:p>
            <a:pPr marL="228600" indent="-228600">
              <a:lnSpc>
                <a:spcPct val="150000"/>
              </a:lnSpc>
              <a:spcAft>
                <a:spcPts val="1000"/>
              </a:spcAft>
              <a:buFont typeface="Arial" panose="020B0604020202020204" pitchFamily="34" charset="0"/>
              <a:buChar char="●"/>
            </a:pPr>
            <a:r>
              <a:rPr lang="en-US" altLang="zh-CN" sz="2400" spc="150" dirty="0"/>
              <a:t>δ ~ 0.08,</a:t>
            </a:r>
            <a:r>
              <a:rPr lang="zh-CN" altLang="en-US" sz="2400" spc="150" dirty="0"/>
              <a:t> </a:t>
            </a:r>
            <a:r>
              <a:rPr lang="en-US" altLang="zh-CN" sz="2400" spc="150" dirty="0"/>
              <a:t>about 1% oxygen deficiency</a:t>
            </a:r>
            <a:endParaRPr lang="en-US" altLang="zh-CN" sz="2400" spc="150" dirty="0"/>
          </a:p>
          <a:p>
            <a:pPr marL="228600" indent="-228600">
              <a:lnSpc>
                <a:spcPct val="150000"/>
              </a:lnSpc>
              <a:spcAft>
                <a:spcPts val="1000"/>
              </a:spcAft>
              <a:buFont typeface="Arial" panose="020B0604020202020204" pitchFamily="34" charset="0"/>
              <a:buChar char="●"/>
            </a:pPr>
            <a:r>
              <a:rPr lang="en-US" altLang="zh-CN" sz="2400" spc="150" dirty="0"/>
              <a:t>No anomaly around 150 K</a:t>
            </a:r>
            <a:endParaRPr lang="en-US" altLang="zh-CN" sz="2400" spc="150" dirty="0"/>
          </a:p>
          <a:p>
            <a:pPr marL="228600" indent="-228600">
              <a:lnSpc>
                <a:spcPct val="150000"/>
              </a:lnSpc>
              <a:spcAft>
                <a:spcPts val="1000"/>
              </a:spcAft>
              <a:buFont typeface="Arial" panose="020B0604020202020204" pitchFamily="34" charset="0"/>
              <a:buChar char="●"/>
            </a:pPr>
            <a:r>
              <a:rPr lang="en-US" altLang="zh-CN" sz="2400" spc="150" dirty="0"/>
              <a:t>No sign of magnetic order from magnetic susceptibility</a:t>
            </a:r>
            <a:endParaRPr lang="en-US" altLang="zh-CN" sz="2400" spc="150" dirty="0"/>
          </a:p>
        </p:txBody>
      </p:sp>
      <p:sp>
        <p:nvSpPr>
          <p:cNvPr id="4" name="标题 1"/>
          <p:cNvSpPr>
            <a:spLocks noGrp="1"/>
          </p:cNvSpPr>
          <p:nvPr>
            <p:ph type="title"/>
          </p:nvPr>
        </p:nvSpPr>
        <p:spPr>
          <a:xfrm>
            <a:off x="0" y="191840"/>
            <a:ext cx="12192000" cy="705600"/>
          </a:xfrm>
        </p:spPr>
        <p:txBody>
          <a:bodyPr/>
          <a:lstStyle/>
          <a:p>
            <a:pPr algn="ctr"/>
            <a:r>
              <a:rPr lang="en-US" altLang="zh-CN" dirty="0"/>
              <a:t>Sample characterization</a:t>
            </a:r>
            <a:endParaRPr lang="zh-CN" altLang="en-US" dirty="0"/>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4686" y="1544215"/>
            <a:ext cx="6496992" cy="4358745"/>
          </a:xfrm>
          <a:prstGeom prst="rect">
            <a:avLst/>
          </a:prstGeom>
        </p:spPr>
      </p:pic>
      <p:sp>
        <p:nvSpPr>
          <p:cNvPr id="2" name="灯片编号占位符 1"/>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2.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3.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6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p="http://schemas.openxmlformats.org/presentationml/2006/main">
  <p:tag name="wpp_generatetext" val="1"/>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wpp_generatetext" val="1"/>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71.xml><?xml version="1.0" encoding="utf-8"?>
<p:tagLst xmlns:p="http://schemas.openxmlformats.org/presentationml/2006/main">
  <p:tag name="KSO_WM_BEAUTIFY_FLAG" val="#wm#"/>
  <p:tag name="KSO_WM_TEMPLATE_CATEGORY" val="custom"/>
  <p:tag name="KSO_WM_TEMPLATE_INDEX" val="20205081"/>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wm#"/>
  <p:tag name="KSO_WM_TEMPLATE_CATEGORY" val="custom"/>
  <p:tag name="KSO_WM_TEMPLATE_INDEX" val="20205081"/>
</p:tagLst>
</file>

<file path=ppt/tags/tag74.xml><?xml version="1.0" encoding="utf-8"?>
<p:tagLst xmlns:p="http://schemas.openxmlformats.org/presentationml/2006/main">
  <p:tag name="KSO_WM_BEAUTIFY_FLAG" val="#wm#"/>
  <p:tag name="KSO_WM_TEMPLATE_CATEGORY" val="custom"/>
  <p:tag name="KSO_WM_TEMPLATE_INDEX" val="20205081"/>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BEAUTIFY_FLAG" val="#wm#"/>
  <p:tag name="KSO_WM_TEMPLATE_CATEGORY" val="custom"/>
  <p:tag name="KSO_WM_TEMPLATE_INDEX" val="20205081"/>
</p:tagLst>
</file>

<file path=ppt/tags/tag77.xml><?xml version="1.0" encoding="utf-8"?>
<p:tagLst xmlns:p="http://schemas.openxmlformats.org/presentationml/2006/main">
  <p:tag name="KSO_WM_BEAUTIFY_FLAG" val="#wm#"/>
  <p:tag name="KSO_WM_TEMPLATE_CATEGORY" val="custom"/>
  <p:tag name="KSO_WM_TEMPLATE_INDEX" val="20205081"/>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COMMONDATA" val="eyJoZGlkIjoiYmZiNjQzZGJiYzU3MTVjMmYxOWQzODE3Mzc2MWM5ODAifQ=="/>
  <p:tag name="commondata" val="eyJoZGlkIjoiMjA1ZTk5ZGVkNDM3NDUyYzc0Yzk1ZjFjMjVjM2E1NWIifQ=="/>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2705</Words>
  <Application>WPS 演示</Application>
  <PresentationFormat>宽屏</PresentationFormat>
  <Paragraphs>158</Paragraphs>
  <Slides>14</Slides>
  <Notes>17</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14</vt:i4>
      </vt:variant>
    </vt:vector>
  </HeadingPairs>
  <TitlesOfParts>
    <vt:vector size="23" baseType="lpstr">
      <vt:lpstr>Arial</vt:lpstr>
      <vt:lpstr>宋体</vt:lpstr>
      <vt:lpstr>Wingdings</vt:lpstr>
      <vt:lpstr>Wingdings</vt:lpstr>
      <vt:lpstr>Cambria Math</vt:lpstr>
      <vt:lpstr>微软雅黑</vt:lpstr>
      <vt:lpstr>Arial Unicode MS</vt:lpstr>
      <vt:lpstr>Calibri</vt:lpstr>
      <vt:lpstr>WPS</vt:lpstr>
      <vt:lpstr>Evidence of spin density waves in high temperature superconductor La3Ni2O7-δ</vt:lpstr>
      <vt:lpstr>Superconductivity</vt:lpstr>
      <vt:lpstr>Timeline of Superconductor Discoveries</vt:lpstr>
      <vt:lpstr>Possible Ni-based HTSC La3Ni2O7-δ </vt:lpstr>
      <vt:lpstr>Signature of Density Waves in La3Ni2O7</vt:lpstr>
      <vt:lpstr>Similarity of Unconventional SC</vt:lpstr>
      <vt:lpstr>What is the Ground State of La3Ni2O7?</vt:lpstr>
      <vt:lpstr>MuSR Study on Polycrystalline La3Ni2O7-δ</vt:lpstr>
      <vt:lpstr>Sample characterization</vt:lpstr>
      <vt:lpstr>Zero Field MuSR</vt:lpstr>
      <vt:lpstr>Magnetic volume fraction</vt:lpstr>
      <vt:lpstr>Possible Magnetic Structure</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王颖</cp:lastModifiedBy>
  <cp:revision>478</cp:revision>
  <dcterms:created xsi:type="dcterms:W3CDTF">2019-06-19T02:08:00Z</dcterms:created>
  <dcterms:modified xsi:type="dcterms:W3CDTF">2025-01-10T05:43:29Z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2052-12.1.0.19770</vt:lpwstr>
  </property>
  <property fmtid="{D5CDD505-2E9C-101B-9397-08002B2CF9AE}" pid="3" name="ICV">
    <vt:lpwstr>8B5A0A17ADBF40BBBBE2F179A393EAB8_13</vt:lpwstr>
  </property>
</Properties>
</file>