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742" r:id="rId2"/>
    <p:sldId id="1112" r:id="rId3"/>
    <p:sldId id="1091" r:id="rId4"/>
    <p:sldId id="1093" r:id="rId5"/>
    <p:sldId id="1095" r:id="rId6"/>
    <p:sldId id="1120" r:id="rId7"/>
    <p:sldId id="1126" r:id="rId8"/>
    <p:sldId id="1122" r:id="rId9"/>
    <p:sldId id="2327" r:id="rId10"/>
    <p:sldId id="2329" r:id="rId11"/>
    <p:sldId id="2326" r:id="rId12"/>
    <p:sldId id="1123" r:id="rId13"/>
    <p:sldId id="1124" r:id="rId14"/>
    <p:sldId id="1125" r:id="rId15"/>
    <p:sldId id="1119" r:id="rId16"/>
    <p:sldId id="1121" r:id="rId17"/>
    <p:sldId id="1110" r:id="rId18"/>
    <p:sldId id="1115" r:id="rId19"/>
    <p:sldId id="1116" r:id="rId20"/>
    <p:sldId id="1117" r:id="rId21"/>
    <p:sldId id="1118" r:id="rId22"/>
    <p:sldId id="1113" r:id="rId23"/>
    <p:sldId id="1101" r:id="rId24"/>
    <p:sldId id="1060" r:id="rId25"/>
    <p:sldId id="1127" r:id="rId26"/>
    <p:sldId id="2330" r:id="rId27"/>
    <p:sldId id="1104" r:id="rId28"/>
    <p:sldId id="1035" r:id="rId2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A98B"/>
    <a:srgbClr val="85D4FF"/>
    <a:srgbClr val="FFFF99"/>
    <a:srgbClr val="FFCC00"/>
    <a:srgbClr val="FF0000"/>
    <a:srgbClr val="008000"/>
    <a:srgbClr val="CDC9CA"/>
    <a:srgbClr val="D8A77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3" autoAdjust="0"/>
    <p:restoredTop sz="94350" autoAdjust="0"/>
  </p:normalViewPr>
  <p:slideViewPr>
    <p:cSldViewPr>
      <p:cViewPr varScale="1">
        <p:scale>
          <a:sx n="63" d="100"/>
          <a:sy n="63" d="100"/>
        </p:scale>
        <p:origin x="75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37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39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877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06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06ACF-6551-4BE0-AF74-6FF374BC3F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335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722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00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099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03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81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006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060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397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62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14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10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75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241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33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54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04F-8AD4-479F-AEA8-8482ADD4E909}" type="datetime1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>
            <a:lvl1pPr>
              <a:defRPr sz="1400"/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29DD5169-62AA-4FF9-9A8A-C7359445FABC}" type="datetime1">
              <a:rPr lang="zh-CN" altLang="en-US" smtClean="0"/>
              <a:pPr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>
            <a:lvl1pPr>
              <a:defRPr sz="1600"/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chemeClr val="tx1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5EDA7-7C90-4D61-AB9A-8B453C17719B}" type="datetime1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37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ess.eu/event/3539/contributions/21376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983564" y="4509120"/>
            <a:ext cx="6458436" cy="1335750"/>
          </a:xfr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zh-CN" altLang="en-US" dirty="0">
                <a:latin typeface="SimHei" panose="02010609060101010101" pitchFamily="49" charset="-122"/>
                <a:ea typeface="SimHei" panose="02010609060101010101" pitchFamily="49" charset="-122"/>
                <a:cs typeface="Arial" panose="020B0604020202020204" pitchFamily="34" charset="0"/>
              </a:rPr>
              <a:t>报告人：沙鹏</a:t>
            </a:r>
            <a:endParaRPr lang="en-US" altLang="zh-CN" dirty="0">
              <a:latin typeface="SimHei" panose="02010609060101010101" pitchFamily="49" charset="-122"/>
              <a:ea typeface="SimHei" panose="02010609060101010101" pitchFamily="49" charset="-122"/>
              <a:cs typeface="Arial" panose="020B0604020202020204" pitchFamily="34" charset="0"/>
            </a:endParaRPr>
          </a:p>
          <a:p>
            <a:r>
              <a:rPr lang="zh-CN" altLang="en-US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中国科学院高能物理研究所，</a:t>
            </a:r>
            <a:r>
              <a:rPr lang="en-US" altLang="zh-CN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2024</a:t>
            </a:r>
            <a:r>
              <a:rPr lang="zh-CN" altLang="en-US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年</a:t>
            </a:r>
            <a:r>
              <a:rPr lang="en-US" altLang="zh-CN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11</a:t>
            </a:r>
            <a:r>
              <a:rPr lang="zh-CN" altLang="en-US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月</a:t>
            </a:r>
            <a:r>
              <a:rPr lang="en-US" altLang="zh-CN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29</a:t>
            </a:r>
            <a:r>
              <a:rPr lang="zh-CN" altLang="en-US" sz="24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日</a:t>
            </a:r>
          </a:p>
        </p:txBody>
      </p:sp>
      <p:sp>
        <p:nvSpPr>
          <p:cNvPr id="6" name="文本框 10"/>
          <p:cNvSpPr txBox="1"/>
          <p:nvPr/>
        </p:nvSpPr>
        <p:spPr>
          <a:xfrm>
            <a:off x="1199456" y="2204864"/>
            <a:ext cx="95718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400" b="1" dirty="0">
                <a:solidFill>
                  <a:srgbClr val="C00000"/>
                </a:solidFill>
              </a:rPr>
              <a:t>课题</a:t>
            </a:r>
            <a:r>
              <a:rPr lang="en-US" altLang="zh-CN" sz="5400" b="1" dirty="0">
                <a:solidFill>
                  <a:srgbClr val="C00000"/>
                </a:solidFill>
              </a:rPr>
              <a:t>1</a:t>
            </a:r>
            <a:r>
              <a:rPr lang="zh-CN" altLang="en-US" sz="5400" b="1" dirty="0">
                <a:solidFill>
                  <a:srgbClr val="C00000"/>
                </a:solidFill>
              </a:rPr>
              <a:t>“加速器前沿技术研究”</a:t>
            </a:r>
            <a:endParaRPr lang="en-US" altLang="zh-CN" sz="5400" b="1" dirty="0">
              <a:solidFill>
                <a:srgbClr val="C00000"/>
              </a:solidFill>
            </a:endParaRPr>
          </a:p>
          <a:p>
            <a:r>
              <a:rPr lang="zh-CN" altLang="en-US" sz="5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91F968B-B209-F964-3B11-57D40EDDC262}"/>
              </a:ext>
            </a:extLst>
          </p:cNvPr>
          <p:cNvSpPr/>
          <p:nvPr/>
        </p:nvSpPr>
        <p:spPr>
          <a:xfrm>
            <a:off x="0" y="407566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 sz="2400" b="1"/>
            </a:pPr>
            <a:r>
              <a:rPr lang="zh-CN" altLang="en-US" sz="3200" dirty="0">
                <a:latin typeface="SimHei" charset="-122"/>
                <a:ea typeface="SimHei" charset="-122"/>
                <a:cs typeface="SimHei" charset="-122"/>
                <a:sym typeface="Helvetica"/>
              </a:rPr>
              <a:t>国家重点研发计划</a:t>
            </a:r>
            <a:r>
              <a:rPr lang="en-US" altLang="zh-CN" sz="3200" dirty="0">
                <a:latin typeface="SimHei" charset="-122"/>
                <a:ea typeface="SimHei" charset="-122"/>
                <a:cs typeface="SimHei" charset="-122"/>
                <a:sym typeface="Helvetica"/>
              </a:rPr>
              <a:t>—</a:t>
            </a:r>
            <a:r>
              <a:rPr lang="zh-CN" altLang="en-US" sz="3200" dirty="0">
                <a:latin typeface="SimHei" charset="-122"/>
                <a:ea typeface="SimHei" charset="-122"/>
                <a:cs typeface="SimHei" charset="-122"/>
              </a:rPr>
              <a:t>“高能量加速器关键技术研究”</a:t>
            </a:r>
            <a:r>
              <a:rPr lang="en-US" altLang="zh-CN" sz="3200" dirty="0">
                <a:latin typeface="SimHei" charset="-122"/>
                <a:ea typeface="SimHei" charset="-122"/>
                <a:cs typeface="SimHei" charset="-122"/>
              </a:rPr>
              <a:t>2024</a:t>
            </a:r>
            <a:r>
              <a:rPr lang="zh-CN" altLang="en-US" sz="3200" dirty="0">
                <a:latin typeface="SimHei" charset="-122"/>
                <a:ea typeface="SimHei" charset="-122"/>
                <a:cs typeface="SimHei" charset="-122"/>
              </a:rPr>
              <a:t>年会</a:t>
            </a: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样品腔的镀膜</a:t>
            </a:r>
            <a:endParaRPr lang="en-US" altLang="zh-CN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10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152891" y="1065382"/>
            <a:ext cx="11703749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defRPr/>
            </a:pPr>
            <a:r>
              <a:rPr lang="en-US" altLang="zh-CN" sz="2000" dirty="0">
                <a:solidFill>
                  <a:sysClr val="windowText" lastClr="000000"/>
                </a:solidFill>
              </a:rPr>
              <a:t>A sample cavity made of </a:t>
            </a:r>
            <a:r>
              <a:rPr lang="en-US" altLang="zh-CN" sz="2000" dirty="0" err="1">
                <a:solidFill>
                  <a:sysClr val="windowText" lastClr="000000"/>
                </a:solidFill>
              </a:rPr>
              <a:t>Nb</a:t>
            </a:r>
            <a:r>
              <a:rPr lang="en-US" altLang="zh-CN" sz="2000" dirty="0">
                <a:solidFill>
                  <a:sysClr val="windowText" lastClr="000000"/>
                </a:solidFill>
              </a:rPr>
              <a:t> was used for the coating experiments.</a:t>
            </a:r>
            <a:endParaRPr lang="en-US" altLang="zh-CN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52542DA-6C10-48CB-A194-A0ED64E4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4" y="1635123"/>
            <a:ext cx="2198017" cy="272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01C6556-C2EF-4402-8978-0C02C27A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6333" y="5263683"/>
            <a:ext cx="816463" cy="198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49D20A-1C78-4963-92E7-8AE2FBDC89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28" b="416"/>
          <a:stretch/>
        </p:blipFill>
        <p:spPr>
          <a:xfrm rot="16200000">
            <a:off x="979014" y="3824461"/>
            <a:ext cx="1264835" cy="2604873"/>
          </a:xfrm>
          <a:prstGeom prst="rect">
            <a:avLst/>
          </a:prstGeom>
        </p:spPr>
      </p:pic>
      <p:sp>
        <p:nvSpPr>
          <p:cNvPr id="10" name="十字形 9">
            <a:extLst>
              <a:ext uri="{FF2B5EF4-FFF2-40B4-BE49-F238E27FC236}">
                <a16:creationId xmlns:a16="http://schemas.microsoft.com/office/drawing/2014/main" id="{C2F0A0B9-82D8-4567-94FD-B0F03DB415FB}"/>
              </a:ext>
            </a:extLst>
          </p:cNvPr>
          <p:cNvSpPr/>
          <p:nvPr/>
        </p:nvSpPr>
        <p:spPr>
          <a:xfrm>
            <a:off x="10338651" y="5113837"/>
            <a:ext cx="720080" cy="792088"/>
          </a:xfrm>
          <a:prstGeom prst="plus">
            <a:avLst>
              <a:gd name="adj" fmla="val 35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3CFAAF67-6655-4D09-BBC9-F2305CDF9264}"/>
              </a:ext>
            </a:extLst>
          </p:cNvPr>
          <p:cNvSpPr/>
          <p:nvPr/>
        </p:nvSpPr>
        <p:spPr>
          <a:xfrm>
            <a:off x="3314771" y="3733675"/>
            <a:ext cx="907837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2835492-74CA-47C1-AC00-99814B6EE875}"/>
              </a:ext>
            </a:extLst>
          </p:cNvPr>
          <p:cNvGrpSpPr/>
          <p:nvPr/>
        </p:nvGrpSpPr>
        <p:grpSpPr>
          <a:xfrm>
            <a:off x="4416075" y="2164399"/>
            <a:ext cx="2472864" cy="3441484"/>
            <a:chOff x="599952" y="1988840"/>
            <a:chExt cx="3389877" cy="4521604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CD83B5A1-3D89-4EBB-8AC6-F03669F89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52" y="1988840"/>
              <a:ext cx="3389877" cy="452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F33E4FF3-A501-43BE-B32A-2E07D336DAA2}"/>
                </a:ext>
              </a:extLst>
            </p:cNvPr>
            <p:cNvSpPr txBox="1"/>
            <p:nvPr/>
          </p:nvSpPr>
          <p:spPr>
            <a:xfrm>
              <a:off x="983432" y="3892991"/>
              <a:ext cx="576064" cy="400105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txBody>
            <a:bodyPr wrap="square" lIns="121917" tIns="60958" rIns="121917" bIns="60958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44DA6860-3E18-4693-881E-2D77067D4966}"/>
                </a:ext>
              </a:extLst>
            </p:cNvPr>
            <p:cNvSpPr txBox="1"/>
            <p:nvPr/>
          </p:nvSpPr>
          <p:spPr>
            <a:xfrm>
              <a:off x="983432" y="4541063"/>
              <a:ext cx="576064" cy="400105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txBody>
            <a:bodyPr wrap="square" lIns="121917" tIns="60958" rIns="121917" bIns="60958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379BBA2F-9C82-4A0E-8C1D-1E5DD48F77C3}"/>
                </a:ext>
              </a:extLst>
            </p:cNvPr>
            <p:cNvSpPr txBox="1"/>
            <p:nvPr/>
          </p:nvSpPr>
          <p:spPr>
            <a:xfrm>
              <a:off x="2711624" y="3388935"/>
              <a:ext cx="576064" cy="400105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txBody>
            <a:bodyPr wrap="square" lIns="121917" tIns="60958" rIns="121917" bIns="60958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9372A143-B152-4EE3-893A-AEA12C9B1AD0}"/>
                </a:ext>
              </a:extLst>
            </p:cNvPr>
            <p:cNvSpPr txBox="1"/>
            <p:nvPr/>
          </p:nvSpPr>
          <p:spPr>
            <a:xfrm>
              <a:off x="2711624" y="4869160"/>
              <a:ext cx="576064" cy="400105"/>
            </a:xfrm>
            <a:prstGeom prst="rect">
              <a:avLst/>
            </a:prstGeom>
            <a:noFill/>
            <a:ln w="15875">
              <a:solidFill>
                <a:srgbClr val="FFFF00"/>
              </a:solidFill>
            </a:ln>
          </p:spPr>
          <p:txBody>
            <a:bodyPr wrap="square" lIns="121917" tIns="60958" rIns="121917" bIns="60958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4448AC1B-55A8-40E1-8739-D9C3297E65DD}"/>
                </a:ext>
              </a:extLst>
            </p:cNvPr>
            <p:cNvSpPr txBox="1"/>
            <p:nvPr/>
          </p:nvSpPr>
          <p:spPr>
            <a:xfrm>
              <a:off x="1010135" y="3502567"/>
              <a:ext cx="873056" cy="485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#1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41BE434F-8DC4-48F0-A19F-035D037B1E5D}"/>
                </a:ext>
              </a:extLst>
            </p:cNvPr>
            <p:cNvSpPr txBox="1"/>
            <p:nvPr/>
          </p:nvSpPr>
          <p:spPr>
            <a:xfrm>
              <a:off x="997720" y="4899934"/>
              <a:ext cx="786759" cy="485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#3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46F8978C-4C98-44DC-BF74-293E3CED06C6}"/>
                </a:ext>
              </a:extLst>
            </p:cNvPr>
            <p:cNvSpPr txBox="1"/>
            <p:nvPr/>
          </p:nvSpPr>
          <p:spPr>
            <a:xfrm>
              <a:off x="2672876" y="3774182"/>
              <a:ext cx="812233" cy="485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#6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EDB5EECC-DAFE-4D18-9D78-9ABA83D946FA}"/>
                </a:ext>
              </a:extLst>
            </p:cNvPr>
            <p:cNvSpPr txBox="1"/>
            <p:nvPr/>
          </p:nvSpPr>
          <p:spPr>
            <a:xfrm>
              <a:off x="2672876" y="4448646"/>
              <a:ext cx="758086" cy="485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#7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5" name="箭头: 右 24">
            <a:extLst>
              <a:ext uri="{FF2B5EF4-FFF2-40B4-BE49-F238E27FC236}">
                <a16:creationId xmlns:a16="http://schemas.microsoft.com/office/drawing/2014/main" id="{B3242829-A06A-404C-9009-9E3383760A69}"/>
              </a:ext>
            </a:extLst>
          </p:cNvPr>
          <p:cNvSpPr/>
          <p:nvPr/>
        </p:nvSpPr>
        <p:spPr>
          <a:xfrm>
            <a:off x="7082406" y="3597109"/>
            <a:ext cx="1013621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E7F7C2D-BCEC-41A7-B71B-C1D92E034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t="8542" r="24616" b="5627"/>
          <a:stretch/>
        </p:blipFill>
        <p:spPr>
          <a:xfrm rot="16200000">
            <a:off x="9312705" y="3722643"/>
            <a:ext cx="1594455" cy="347156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61D25AD-F4E5-4F30-B211-C0B197F8A7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8786" y="1635729"/>
            <a:ext cx="2506946" cy="3342595"/>
          </a:xfrm>
          <a:prstGeom prst="rect">
            <a:avLst/>
          </a:prstGeom>
        </p:spPr>
      </p:pic>
      <p:sp>
        <p:nvSpPr>
          <p:cNvPr id="30" name="TextBox 14">
            <a:extLst>
              <a:ext uri="{FF2B5EF4-FFF2-40B4-BE49-F238E27FC236}">
                <a16:creationId xmlns:a16="http://schemas.microsoft.com/office/drawing/2014/main" id="{A4F92C91-057F-4515-934B-34CB4B956F27}"/>
              </a:ext>
            </a:extLst>
          </p:cNvPr>
          <p:cNvSpPr txBox="1"/>
          <p:nvPr/>
        </p:nvSpPr>
        <p:spPr>
          <a:xfrm>
            <a:off x="10548787" y="3245420"/>
            <a:ext cx="5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#7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72DA52D6-7B39-4B9B-AD7C-D17876CCFA3E}"/>
              </a:ext>
            </a:extLst>
          </p:cNvPr>
          <p:cNvCxnSpPr/>
          <p:nvPr/>
        </p:nvCxnSpPr>
        <p:spPr>
          <a:xfrm>
            <a:off x="10553284" y="3885141"/>
            <a:ext cx="0" cy="1228696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4">
            <a:extLst>
              <a:ext uri="{FF2B5EF4-FFF2-40B4-BE49-F238E27FC236}">
                <a16:creationId xmlns:a16="http://schemas.microsoft.com/office/drawing/2014/main" id="{81BC40CC-E48A-43CC-9831-257D9DABDD45}"/>
              </a:ext>
            </a:extLst>
          </p:cNvPr>
          <p:cNvSpPr txBox="1"/>
          <p:nvPr/>
        </p:nvSpPr>
        <p:spPr>
          <a:xfrm>
            <a:off x="1133269" y="5813115"/>
            <a:ext cx="5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FF00"/>
                </a:solidFill>
              </a:rPr>
              <a:t>Nb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8388C8D3-587F-4274-BA76-40EC64C8D784}"/>
              </a:ext>
            </a:extLst>
          </p:cNvPr>
          <p:cNvSpPr txBox="1"/>
          <p:nvPr/>
        </p:nvSpPr>
        <p:spPr>
          <a:xfrm>
            <a:off x="1362209" y="5085608"/>
            <a:ext cx="55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Mo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8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</a:rPr>
              <a:t>铌三锡镀膜工艺曲线</a:t>
            </a:r>
            <a:endParaRPr lang="en-US" altLang="zh-CN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11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026" name="Picture 2" descr="https://ars.els-cdn.com/content/image/1-s2.0-S0167577X24018500-gr1_lrg.jpg">
            <a:extLst>
              <a:ext uri="{FF2B5EF4-FFF2-40B4-BE49-F238E27FC236}">
                <a16:creationId xmlns:a16="http://schemas.microsoft.com/office/drawing/2014/main" id="{5F52599E-29EF-4FE5-AA7B-65D68BFAB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39" y="1498892"/>
            <a:ext cx="6912768" cy="47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CB32CFD-0A5D-46D7-8520-A7BB04E1192D}"/>
              </a:ext>
            </a:extLst>
          </p:cNvPr>
          <p:cNvGrpSpPr/>
          <p:nvPr/>
        </p:nvGrpSpPr>
        <p:grpSpPr>
          <a:xfrm>
            <a:off x="407368" y="1052736"/>
            <a:ext cx="4032448" cy="5491772"/>
            <a:chOff x="335360" y="1146230"/>
            <a:chExt cx="4380073" cy="5451122"/>
          </a:xfrm>
        </p:grpSpPr>
        <p:sp>
          <p:nvSpPr>
            <p:cNvPr id="19" name="圆角矩形 5">
              <a:extLst>
                <a:ext uri="{FF2B5EF4-FFF2-40B4-BE49-F238E27FC236}">
                  <a16:creationId xmlns:a16="http://schemas.microsoft.com/office/drawing/2014/main" id="{9CCC0723-5332-4D2A-800B-C48C1EF3A786}"/>
                </a:ext>
              </a:extLst>
            </p:cNvPr>
            <p:cNvSpPr/>
            <p:nvPr/>
          </p:nvSpPr>
          <p:spPr>
            <a:xfrm>
              <a:off x="1525975" y="1163465"/>
              <a:ext cx="2016224" cy="32325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87E37920-AA9B-4554-9EC2-108EC53B5FDF}"/>
                </a:ext>
              </a:extLst>
            </p:cNvPr>
            <p:cNvSpPr txBox="1"/>
            <p:nvPr/>
          </p:nvSpPr>
          <p:spPr>
            <a:xfrm>
              <a:off x="1259463" y="1146230"/>
              <a:ext cx="23512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+mn-ea"/>
                </a:rPr>
                <a:t>   Degas: 150℃ 17h</a:t>
              </a:r>
              <a:endParaRPr lang="zh-CN" altLang="en-US" sz="1600" dirty="0">
                <a:latin typeface="+mn-ea"/>
              </a:endParaRPr>
            </a:p>
          </p:txBody>
        </p:sp>
        <p:sp>
          <p:nvSpPr>
            <p:cNvPr id="21" name="下箭头 6">
              <a:extLst>
                <a:ext uri="{FF2B5EF4-FFF2-40B4-BE49-F238E27FC236}">
                  <a16:creationId xmlns:a16="http://schemas.microsoft.com/office/drawing/2014/main" id="{ADDB22FA-B911-4473-BDC3-9D2D33B571A9}"/>
                </a:ext>
              </a:extLst>
            </p:cNvPr>
            <p:cNvSpPr/>
            <p:nvPr/>
          </p:nvSpPr>
          <p:spPr>
            <a:xfrm>
              <a:off x="2329712" y="1556792"/>
              <a:ext cx="45719" cy="329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2" name="圆角矩形 7">
              <a:extLst>
                <a:ext uri="{FF2B5EF4-FFF2-40B4-BE49-F238E27FC236}">
                  <a16:creationId xmlns:a16="http://schemas.microsoft.com/office/drawing/2014/main" id="{F7E42FA3-04EA-42CF-90E9-DC9AE985D744}"/>
                </a:ext>
              </a:extLst>
            </p:cNvPr>
            <p:cNvSpPr/>
            <p:nvPr/>
          </p:nvSpPr>
          <p:spPr>
            <a:xfrm>
              <a:off x="563799" y="1976264"/>
              <a:ext cx="3916987" cy="6606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Nucleation temperature &amp; time</a:t>
              </a:r>
            </a:p>
            <a:p>
              <a:pPr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Crucible/Furnace: 850C/540C 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</a:rPr>
                <a:t>5h </a:t>
              </a:r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pPr lvl="0">
                <a:defRPr/>
              </a:pP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zh-CN" altLang="en-US" sz="1600" dirty="0"/>
            </a:p>
          </p:txBody>
        </p:sp>
        <p:sp>
          <p:nvSpPr>
            <p:cNvPr id="23" name="下箭头 9">
              <a:extLst>
                <a:ext uri="{FF2B5EF4-FFF2-40B4-BE49-F238E27FC236}">
                  <a16:creationId xmlns:a16="http://schemas.microsoft.com/office/drawing/2014/main" id="{D6450A39-F51C-4736-A5BA-7E85343AC344}"/>
                </a:ext>
              </a:extLst>
            </p:cNvPr>
            <p:cNvSpPr/>
            <p:nvPr/>
          </p:nvSpPr>
          <p:spPr>
            <a:xfrm>
              <a:off x="2351584" y="2708920"/>
              <a:ext cx="45719" cy="329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4" name="下箭头 10">
              <a:extLst>
                <a:ext uri="{FF2B5EF4-FFF2-40B4-BE49-F238E27FC236}">
                  <a16:creationId xmlns:a16="http://schemas.microsoft.com/office/drawing/2014/main" id="{88313ADF-705E-4FFC-BAC8-9A7BDD5639F8}"/>
                </a:ext>
              </a:extLst>
            </p:cNvPr>
            <p:cNvSpPr/>
            <p:nvPr/>
          </p:nvSpPr>
          <p:spPr>
            <a:xfrm>
              <a:off x="2351584" y="3531580"/>
              <a:ext cx="45719" cy="329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DCE19130-28D9-41A2-8E33-8008525327DC}"/>
                </a:ext>
              </a:extLst>
            </p:cNvPr>
            <p:cNvSpPr/>
            <p:nvPr/>
          </p:nvSpPr>
          <p:spPr>
            <a:xfrm>
              <a:off x="335360" y="3933056"/>
              <a:ext cx="4380073" cy="6606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Coating temperature &amp; time</a:t>
              </a:r>
            </a:p>
            <a:p>
              <a:pPr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Crucible/Furnace: 1290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</a:rPr>
                <a:t>℃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/1130</a:t>
              </a:r>
              <a:r>
                <a:rPr lang="en-US" altLang="zh-CN" sz="1600" dirty="0">
                  <a:solidFill>
                    <a:schemeClr val="tx1"/>
                  </a:solidFill>
                  <a:latin typeface="+mn-ea"/>
                </a:rPr>
                <a:t>℃ 1-3h </a:t>
              </a:r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pPr lvl="0">
                <a:defRPr/>
              </a:pP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zh-CN" altLang="en-US" sz="1600" dirty="0"/>
            </a:p>
          </p:txBody>
        </p:sp>
        <p:sp>
          <p:nvSpPr>
            <p:cNvPr id="26" name="圆角矩形 15">
              <a:extLst>
                <a:ext uri="{FF2B5EF4-FFF2-40B4-BE49-F238E27FC236}">
                  <a16:creationId xmlns:a16="http://schemas.microsoft.com/office/drawing/2014/main" id="{C6EE74A5-CAFE-4418-9407-DBFA11661633}"/>
                </a:ext>
              </a:extLst>
            </p:cNvPr>
            <p:cNvSpPr/>
            <p:nvPr/>
          </p:nvSpPr>
          <p:spPr>
            <a:xfrm>
              <a:off x="720230" y="5110129"/>
              <a:ext cx="3369478" cy="66064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endParaRPr lang="en-US" altLang="zh-CN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endParaRPr>
            </a:p>
            <a:p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Annealing temperature &amp; time</a:t>
              </a:r>
            </a:p>
            <a:p>
              <a:pPr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+mn-ea"/>
                  <a:cs typeface="Arial" panose="020B0604020202020204" pitchFamily="34" charset="0"/>
                </a:rPr>
                <a:t>Crucible/Furnace: None</a:t>
              </a:r>
            </a:p>
            <a:p>
              <a:pPr lvl="0">
                <a:defRPr/>
              </a:pP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zh-CN" altLang="en-US" sz="1600" dirty="0"/>
            </a:p>
          </p:txBody>
        </p:sp>
        <p:sp>
          <p:nvSpPr>
            <p:cNvPr id="27" name="圆角矩形 16">
              <a:extLst>
                <a:ext uri="{FF2B5EF4-FFF2-40B4-BE49-F238E27FC236}">
                  <a16:creationId xmlns:a16="http://schemas.microsoft.com/office/drawing/2014/main" id="{FAF12B6C-23C9-4775-BD3C-62257988F13D}"/>
                </a:ext>
              </a:extLst>
            </p:cNvPr>
            <p:cNvSpPr/>
            <p:nvPr/>
          </p:nvSpPr>
          <p:spPr>
            <a:xfrm>
              <a:off x="1559496" y="3105750"/>
              <a:ext cx="1748057" cy="32325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>
                  <a:solidFill>
                    <a:schemeClr val="tx1"/>
                  </a:solidFill>
                  <a:latin typeface="+mn-ea"/>
                </a:rPr>
                <a:t>Ramp-up: ~1h</a:t>
              </a:r>
              <a:endParaRPr lang="zh-CN" altLang="en-US" sz="16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8" name="下箭头 17">
              <a:extLst>
                <a:ext uri="{FF2B5EF4-FFF2-40B4-BE49-F238E27FC236}">
                  <a16:creationId xmlns:a16="http://schemas.microsoft.com/office/drawing/2014/main" id="{3B248E9C-05C0-4962-8091-CE7D2497786D}"/>
                </a:ext>
              </a:extLst>
            </p:cNvPr>
            <p:cNvSpPr/>
            <p:nvPr/>
          </p:nvSpPr>
          <p:spPr>
            <a:xfrm>
              <a:off x="2377873" y="4653136"/>
              <a:ext cx="45719" cy="329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9" name="下箭头 18">
              <a:extLst>
                <a:ext uri="{FF2B5EF4-FFF2-40B4-BE49-F238E27FC236}">
                  <a16:creationId xmlns:a16="http://schemas.microsoft.com/office/drawing/2014/main" id="{8C296088-45A0-421B-803E-92687EFCE5A4}"/>
                </a:ext>
              </a:extLst>
            </p:cNvPr>
            <p:cNvSpPr/>
            <p:nvPr/>
          </p:nvSpPr>
          <p:spPr>
            <a:xfrm>
              <a:off x="2341869" y="5877272"/>
              <a:ext cx="45719" cy="3294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0" name="圆角矩形 19">
              <a:extLst>
                <a:ext uri="{FF2B5EF4-FFF2-40B4-BE49-F238E27FC236}">
                  <a16:creationId xmlns:a16="http://schemas.microsoft.com/office/drawing/2014/main" id="{010CA238-0BD3-4444-B1E2-A7F139C71B1C}"/>
                </a:ext>
              </a:extLst>
            </p:cNvPr>
            <p:cNvSpPr/>
            <p:nvPr/>
          </p:nvSpPr>
          <p:spPr>
            <a:xfrm>
              <a:off x="1039300" y="6274102"/>
              <a:ext cx="2893977" cy="32325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600" dirty="0">
                  <a:solidFill>
                    <a:schemeClr val="tx1"/>
                  </a:solidFill>
                  <a:latin typeface="+mn-ea"/>
                </a:rPr>
                <a:t>Ramp-down to 40C: ~25h</a:t>
              </a:r>
              <a:endParaRPr lang="zh-CN" altLang="en-US" sz="1600" dirty="0">
                <a:solidFill>
                  <a:schemeClr val="tx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91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52736"/>
            <a:ext cx="5123112" cy="17281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通过调整时间、锡用量、温度、开关阀等镀膜设置，进行铌三锡超导腔锡含量调控的实验。</a:t>
            </a:r>
            <a:endParaRPr lang="en-US" altLang="zh-CN" sz="220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  <a:buNone/>
            </a:pP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  <a:effectLst/>
              </a:rPr>
              <a:t>锡含量的调控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12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2320125"/>
            <a:ext cx="8440040" cy="4204845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860016" y="2336423"/>
          <a:ext cx="2304256" cy="4188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3171">
                  <a:extLst>
                    <a:ext uri="{9D8B030D-6E8A-4147-A177-3AD203B41FA5}">
                      <a16:colId xmlns:a16="http://schemas.microsoft.com/office/drawing/2014/main" val="97116808"/>
                    </a:ext>
                  </a:extLst>
                </a:gridCol>
                <a:gridCol w="1301085">
                  <a:extLst>
                    <a:ext uri="{9D8B030D-6E8A-4147-A177-3AD203B41FA5}">
                      <a16:colId xmlns:a16="http://schemas.microsoft.com/office/drawing/2014/main" val="760758012"/>
                    </a:ext>
                  </a:extLst>
                </a:gridCol>
              </a:tblGrid>
              <a:tr h="314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/Sn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9170102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3.82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2427896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(b)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63507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3.16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8520874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3.19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387805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2.91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9937674"/>
                  </a:ext>
                </a:extLst>
              </a:tr>
              <a:tr h="6456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(f)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2.87</a:t>
                      </a:r>
                      <a:endParaRPr lang="zh-CN" sz="20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9120819"/>
                  </a:ext>
                </a:extLst>
              </a:tr>
            </a:tbl>
          </a:graphicData>
        </a:graphic>
      </p:graphicFrame>
      <p:pic>
        <p:nvPicPr>
          <p:cNvPr id="9" name="Picture 3" descr="D:\work\铌三锡\样品测试\20240429\20240429\Nb3Sn-6k-s18-1.2.tif">
            <a:extLst>
              <a:ext uri="{FF2B5EF4-FFF2-40B4-BE49-F238E27FC236}">
                <a16:creationId xmlns:a16="http://schemas.microsoft.com/office/drawing/2014/main" id="{F549914F-1028-453A-BD35-A6C9AA37A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6262" b="40514"/>
          <a:stretch/>
        </p:blipFill>
        <p:spPr bwMode="auto">
          <a:xfrm>
            <a:off x="5676929" y="875267"/>
            <a:ext cx="3262539" cy="13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1302"/>
          <a:stretch/>
        </p:blipFill>
        <p:spPr>
          <a:xfrm>
            <a:off x="9691995" y="751921"/>
            <a:ext cx="2216091" cy="1584502"/>
          </a:xfrm>
          <a:prstGeom prst="rect">
            <a:avLst/>
          </a:prstGeom>
        </p:spPr>
      </p:pic>
      <p:cxnSp>
        <p:nvCxnSpPr>
          <p:cNvPr id="11" name="直接箭头连接符 10"/>
          <p:cNvCxnSpPr>
            <a:stCxn id="9" idx="3"/>
            <a:endCxn id="10" idx="1"/>
          </p:cNvCxnSpPr>
          <p:nvPr/>
        </p:nvCxnSpPr>
        <p:spPr>
          <a:xfrm>
            <a:off x="8939468" y="1544172"/>
            <a:ext cx="75252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800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20" y="2887025"/>
            <a:ext cx="6150136" cy="3866140"/>
          </a:xfrm>
          <a:prstGeom prst="rect">
            <a:avLst/>
          </a:prstGeom>
        </p:spPr>
      </p:pic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119336" y="1052735"/>
            <a:ext cx="9001000" cy="177719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1900" dirty="0"/>
              <a:t>研究锡的成核过程：对锡在铌表面的沉积进行仿真计算；在铌基底上电镀锡</a:t>
            </a:r>
            <a:r>
              <a:rPr lang="en-US" altLang="zh-CN" sz="1900" dirty="0"/>
              <a:t>……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1900" dirty="0"/>
              <a:t>对铌三锡超导腔进行非原位退火、酸洗等后处理和垂直测试。</a:t>
            </a:r>
            <a:endParaRPr lang="en-US" altLang="zh-CN" sz="19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1900" dirty="0"/>
              <a:t>在</a:t>
            </a:r>
            <a:r>
              <a:rPr lang="en-US" altLang="zh-CN" sz="1900" dirty="0"/>
              <a:t>4.2K</a:t>
            </a:r>
            <a:r>
              <a:rPr lang="zh-CN" altLang="en-US" sz="1900" dirty="0"/>
              <a:t>下：低场下的</a:t>
            </a:r>
            <a:r>
              <a:rPr lang="en-US" altLang="zh-CN" sz="1900" i="1" dirty="0"/>
              <a:t>Q</a:t>
            </a:r>
            <a:r>
              <a:rPr lang="en-US" altLang="zh-CN" sz="1900" baseline="-25000" dirty="0"/>
              <a:t>0</a:t>
            </a:r>
            <a:r>
              <a:rPr lang="zh-CN" altLang="en-US" sz="1900" dirty="0"/>
              <a:t>达到了</a:t>
            </a:r>
            <a:r>
              <a:rPr lang="en-US" altLang="zh-CN" sz="1900" dirty="0">
                <a:cs typeface="Arial" panose="020B0604020202020204" pitchFamily="34" charset="0"/>
              </a:rPr>
              <a:t>3.0×10</a:t>
            </a:r>
            <a:r>
              <a:rPr lang="en-US" altLang="zh-CN" sz="1900" baseline="30000" dirty="0">
                <a:cs typeface="Arial" panose="020B0604020202020204" pitchFamily="34" charset="0"/>
              </a:rPr>
              <a:t>10</a:t>
            </a:r>
            <a:r>
              <a:rPr lang="zh-CN" altLang="en-US" sz="1900" dirty="0">
                <a:cs typeface="Arial" panose="020B0604020202020204" pitchFamily="34" charset="0"/>
              </a:rPr>
              <a:t>（</a:t>
            </a:r>
            <a:r>
              <a:rPr lang="zh-CN" altLang="en-US" sz="1900" dirty="0"/>
              <a:t>与</a:t>
            </a:r>
            <a:r>
              <a:rPr lang="en-US" altLang="zh-CN" sz="1900" dirty="0"/>
              <a:t>Cornell</a:t>
            </a:r>
            <a:r>
              <a:rPr lang="zh-CN" altLang="en-US" sz="1900" dirty="0"/>
              <a:t>、</a:t>
            </a:r>
            <a:r>
              <a:rPr lang="en-US" altLang="zh-CN" sz="1900" dirty="0"/>
              <a:t>FNAL</a:t>
            </a:r>
            <a:r>
              <a:rPr lang="zh-CN" altLang="en-US" sz="1900" dirty="0"/>
              <a:t>相当）；</a:t>
            </a:r>
            <a:r>
              <a:rPr lang="en-US" altLang="zh-CN" sz="1900" i="1" dirty="0"/>
              <a:t>Q</a:t>
            </a:r>
            <a:r>
              <a:rPr lang="en-US" altLang="zh-CN" sz="1900" baseline="-25000" dirty="0"/>
              <a:t>0</a:t>
            </a:r>
            <a:r>
              <a:rPr lang="en-US" altLang="zh-CN" sz="1900" dirty="0"/>
              <a:t>=</a:t>
            </a:r>
            <a:r>
              <a:rPr lang="en-US" altLang="zh-CN" sz="1900" dirty="0">
                <a:solidFill>
                  <a:prstClr val="black"/>
                </a:solidFill>
              </a:rPr>
              <a:t> 1.1×10</a:t>
            </a:r>
            <a:r>
              <a:rPr lang="en-US" altLang="zh-CN" sz="1900" baseline="30000" dirty="0">
                <a:solidFill>
                  <a:prstClr val="black"/>
                </a:solidFill>
              </a:rPr>
              <a:t>10</a:t>
            </a:r>
            <a:r>
              <a:rPr lang="en-US" altLang="zh-CN" sz="1900" dirty="0">
                <a:solidFill>
                  <a:prstClr val="black"/>
                </a:solidFill>
              </a:rPr>
              <a:t>@10.5MV/m</a:t>
            </a:r>
            <a:r>
              <a:rPr lang="zh-CN" altLang="en-US" sz="1900" dirty="0"/>
              <a:t>。</a:t>
            </a:r>
            <a:endParaRPr lang="en-US" altLang="zh-CN" sz="19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1900" dirty="0"/>
              <a:t>下一步，在</a:t>
            </a:r>
            <a:r>
              <a:rPr lang="en-US" altLang="zh-CN" sz="1900" dirty="0"/>
              <a:t>4~8 GHz</a:t>
            </a:r>
            <a:r>
              <a:rPr lang="zh-CN" altLang="en-US" sz="1900" dirty="0"/>
              <a:t>超导腔上进行铌三锡镀膜实验。</a:t>
            </a:r>
            <a:endParaRPr lang="en-US" altLang="zh-CN" sz="19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  <a:effectLst/>
              </a:rPr>
              <a:t>铌三锡超导腔测试结果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13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62787" y="3137961"/>
            <a:ext cx="403244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100" dirty="0"/>
              <a:t>1.3 GHz</a:t>
            </a:r>
            <a:r>
              <a:rPr lang="zh-CN" altLang="en-US" sz="2100" dirty="0"/>
              <a:t>铌三锡超导腔测试结果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118928" y="6038619"/>
            <a:ext cx="3144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800" dirty="0"/>
              <a:t>在铌基底上电镀锡</a:t>
            </a:r>
          </a:p>
        </p:txBody>
      </p:sp>
      <p:pic>
        <p:nvPicPr>
          <p:cNvPr id="11" name="图片 10" descr="沉积11.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296" y="704071"/>
            <a:ext cx="3299060" cy="247452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713936" y="323029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1800" dirty="0"/>
              <a:t>铌（红色）为基底，锡（蓝色）为沉积物，</a:t>
            </a:r>
            <a:r>
              <a:rPr lang="en-US" altLang="zh-CN" sz="1800" dirty="0"/>
              <a:t>@ 500℃</a:t>
            </a:r>
            <a:endParaRPr lang="zh-CN" altLang="en-US" sz="1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3" r="5765" b="8898"/>
          <a:stretch/>
        </p:blipFill>
        <p:spPr>
          <a:xfrm rot="10800000">
            <a:off x="7896199" y="3979547"/>
            <a:ext cx="3367129" cy="20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14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52736"/>
            <a:ext cx="11603832" cy="17281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已完成</a:t>
            </a:r>
            <a:r>
              <a:rPr lang="en-US" altLang="zh-CN" sz="2200" dirty="0"/>
              <a:t>1.3 GHz</a:t>
            </a:r>
            <a:r>
              <a:rPr lang="zh-CN" altLang="en-US" sz="2200" dirty="0"/>
              <a:t>纯铌腔的传导冷却测试，获得了成功。</a:t>
            </a:r>
            <a:endParaRPr lang="en-US" altLang="zh-CN" sz="22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下周，进行</a:t>
            </a:r>
            <a:r>
              <a:rPr lang="en-US" altLang="zh-CN" sz="2200" dirty="0"/>
              <a:t>1.3 GHz</a:t>
            </a:r>
            <a:r>
              <a:rPr lang="zh-CN" altLang="en-US" sz="2200" dirty="0"/>
              <a:t>铌三锡超导腔的传导冷却测试。</a:t>
            </a:r>
            <a:endParaRPr lang="en-US" altLang="zh-CN" sz="220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  <a:buNone/>
            </a:pP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</a:rPr>
              <a:t>传导冷却超导腔研究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14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5CBD660-41A9-4DC1-BD34-EC584FF5D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8" y="2000111"/>
            <a:ext cx="3168352" cy="42244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F81E627-0B7A-46C7-8BF4-2DE186D91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982" y="2046116"/>
            <a:ext cx="5557490" cy="354906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EB5205F-56F4-45AD-9567-F2176D86D464}"/>
              </a:ext>
            </a:extLst>
          </p:cNvPr>
          <p:cNvSpPr/>
          <p:nvPr/>
        </p:nvSpPr>
        <p:spPr>
          <a:xfrm>
            <a:off x="3739631" y="5712288"/>
            <a:ext cx="4954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传导冷却超导腔（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1.3 GHz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纯铌腔）的测试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874" y="1608521"/>
            <a:ext cx="3005724" cy="4007631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7EB5205F-56F4-45AD-9567-F2176D86D464}"/>
              </a:ext>
            </a:extLst>
          </p:cNvPr>
          <p:cNvSpPr/>
          <p:nvPr/>
        </p:nvSpPr>
        <p:spPr>
          <a:xfrm>
            <a:off x="8673832" y="5648465"/>
            <a:ext cx="40374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用于传导冷却测试的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1.3 GHz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铌三锡超导腔</a:t>
            </a:r>
            <a:endParaRPr lang="en-US" altLang="zh-CN" sz="2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499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0" y="12041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FeSe</a:t>
            </a:r>
            <a:r>
              <a:rPr lang="en-US" altLang="zh-CN" sz="4000" b="1" baseline="-25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0.6</a:t>
            </a:r>
            <a:r>
              <a:rPr lang="en-US" altLang="zh-CN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Te</a:t>
            </a:r>
            <a:r>
              <a:rPr lang="en-US" altLang="zh-CN" sz="4000" b="1" baseline="-25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0.4</a:t>
            </a:r>
            <a:r>
              <a:rPr lang="en-US" altLang="zh-CN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/</a:t>
            </a:r>
            <a:r>
              <a:rPr lang="en-US" altLang="zh-CN" sz="4000" b="1" dirty="0" err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Nb</a:t>
            </a:r>
            <a:r>
              <a:rPr lang="en-US" altLang="zh-CN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/</a:t>
            </a:r>
            <a:r>
              <a:rPr lang="en-US" altLang="zh-CN" sz="4000" b="1" dirty="0" err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MgO</a:t>
            </a:r>
            <a:endParaRPr lang="zh-CN" altLang="en-US" sz="4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9DF1270C-85DB-1FDD-2BDC-E7C717D64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980728"/>
            <a:ext cx="7109506" cy="564985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B9B9B69-1C03-F4CA-CF66-F357146B1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65" y="1231411"/>
            <a:ext cx="1442829" cy="2112714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D51F807A-CDCE-F846-6010-365C70C2B13A}"/>
              </a:ext>
            </a:extLst>
          </p:cNvPr>
          <p:cNvSpPr txBox="1"/>
          <p:nvPr/>
        </p:nvSpPr>
        <p:spPr>
          <a:xfrm>
            <a:off x="2840778" y="1046745"/>
            <a:ext cx="67197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XRD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39C5F35-ED8E-F797-FE94-6657BFEC6171}"/>
              </a:ext>
            </a:extLst>
          </p:cNvPr>
          <p:cNvSpPr txBox="1"/>
          <p:nvPr/>
        </p:nvSpPr>
        <p:spPr>
          <a:xfrm>
            <a:off x="4656608" y="1046745"/>
            <a:ext cx="56938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i="1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R-T</a:t>
            </a:r>
            <a:endParaRPr lang="zh-CN" altLang="en-US" i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A99D8FB-857E-9683-4CE5-4858A2F14B72}"/>
              </a:ext>
            </a:extLst>
          </p:cNvPr>
          <p:cNvSpPr txBox="1"/>
          <p:nvPr/>
        </p:nvSpPr>
        <p:spPr>
          <a:xfrm>
            <a:off x="6628080" y="4997796"/>
            <a:ext cx="59503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</a:t>
            </a:r>
            <a:r>
              <a:rPr lang="en-US" altLang="zh-CN" i="1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-T</a:t>
            </a:r>
            <a:endParaRPr lang="zh-CN" altLang="en-US" i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F3B8386-3CFE-C0DE-A4C4-2D49FE3CF3CB}"/>
              </a:ext>
            </a:extLst>
          </p:cNvPr>
          <p:cNvSpPr txBox="1"/>
          <p:nvPr/>
        </p:nvSpPr>
        <p:spPr>
          <a:xfrm>
            <a:off x="9678794" y="1416077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(FST)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~ 8.5 K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740FA4C-AC05-82ED-F0E5-142720CA64FE}"/>
              </a:ext>
            </a:extLst>
          </p:cNvPr>
          <p:cNvSpPr txBox="1"/>
          <p:nvPr/>
        </p:nvSpPr>
        <p:spPr>
          <a:xfrm>
            <a:off x="9678794" y="2000853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c(Nb)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~ 6 K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43C93D2-A830-13FD-0D10-E791C9A10CD9}"/>
              </a:ext>
            </a:extLst>
          </p:cNvPr>
          <p:cNvSpPr txBox="1"/>
          <p:nvPr/>
        </p:nvSpPr>
        <p:spPr>
          <a:xfrm>
            <a:off x="999561" y="5425493"/>
            <a:ext cx="1311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~ 56 T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B077817-7BEF-CED2-25A3-B80CEBD8BA62}"/>
              </a:ext>
            </a:extLst>
          </p:cNvPr>
          <p:cNvSpPr txBox="1"/>
          <p:nvPr/>
        </p:nvSpPr>
        <p:spPr>
          <a:xfrm>
            <a:off x="7431221" y="3815451"/>
            <a:ext cx="47607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只有纯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FeSe</a:t>
            </a:r>
            <a:r>
              <a:rPr lang="en-US" altLang="zh-CN" sz="2000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0.6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Te</a:t>
            </a:r>
            <a:r>
              <a:rPr lang="en-US" altLang="zh-CN" sz="2000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0.4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(00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l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  <a:r>
              <a:rPr lang="zh-CN" altLang="en-US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相</a:t>
            </a:r>
            <a:endParaRPr lang="en-US" altLang="zh-CN" sz="20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FeSe</a:t>
            </a:r>
            <a:r>
              <a:rPr lang="en-US" altLang="zh-CN" sz="2000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0.6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Te</a:t>
            </a:r>
            <a:r>
              <a:rPr lang="en-US" altLang="zh-CN" sz="2000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0.4</a:t>
            </a:r>
            <a:r>
              <a:rPr lang="en-US" altLang="zh-CN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zh-CN" alt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的临界温度在没有缓冲层</a:t>
            </a:r>
            <a:endParaRPr lang="en-US" altLang="zh-CN" sz="2000" dirty="0">
              <a:solidFill>
                <a:srgbClr val="C00000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    </a:t>
            </a:r>
            <a:r>
              <a:rPr lang="zh-CN" alt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的情况下提高到了块材铌水平</a:t>
            </a:r>
            <a:endParaRPr lang="zh-CN" altLang="en-US" sz="20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4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19157"/>
            <a:ext cx="12192000" cy="560716"/>
          </a:xfrm>
          <a:solidFill>
            <a:schemeClr val="bg1"/>
          </a:solidFill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en-US" altLang="zh-CN" sz="3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FeSe</a:t>
            </a:r>
            <a:r>
              <a:rPr lang="en-US" altLang="zh-CN" sz="3600" baseline="-25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0.6</a:t>
            </a:r>
            <a:r>
              <a:rPr lang="en-US" altLang="zh-CN" sz="3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Te</a:t>
            </a:r>
            <a:r>
              <a:rPr lang="en-US" altLang="zh-CN" sz="3600" baseline="-25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0.4</a:t>
            </a:r>
            <a:r>
              <a:rPr lang="en-US" altLang="zh-CN" sz="3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/</a:t>
            </a:r>
            <a:r>
              <a:rPr lang="en-US" altLang="zh-CN" sz="3600" dirty="0" err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Nb</a:t>
            </a:r>
            <a:r>
              <a:rPr lang="zh-CN" altLang="en-US" sz="3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下临界场</a:t>
            </a:r>
            <a:r>
              <a:rPr lang="en-US" altLang="zh-CN" sz="3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600" i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B</a:t>
            </a:r>
            <a:r>
              <a:rPr lang="en-US" altLang="zh-CN" sz="3600" baseline="-25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c1</a:t>
            </a:r>
            <a:r>
              <a:rPr lang="zh-CN" altLang="en-US" sz="3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显著提高</a:t>
            </a:r>
            <a:br>
              <a:rPr lang="zh-CN" altLang="en-US" sz="3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sz="36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3">
            <a:extLst>
              <a:ext uri="{FF2B5EF4-FFF2-40B4-BE49-F238E27FC236}">
                <a16:creationId xmlns:a16="http://schemas.microsoft.com/office/drawing/2014/main" id="{A166F930-A3E7-25BA-C360-88D35A9217D7}"/>
              </a:ext>
            </a:extLst>
          </p:cNvPr>
          <p:cNvCxnSpPr>
            <a:cxnSpLocks/>
          </p:cNvCxnSpPr>
          <p:nvPr/>
        </p:nvCxnSpPr>
        <p:spPr>
          <a:xfrm>
            <a:off x="0" y="659059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D0D35CCA-3128-D19B-9C53-D9EFAD731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696" y="822162"/>
            <a:ext cx="6850490" cy="56712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C519A8-AAC2-5D1D-97F0-255FAFCF8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61" y="1012702"/>
            <a:ext cx="1885623" cy="248964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30C4B15-D7CF-6F39-6131-96CFC0FBC8E0}"/>
              </a:ext>
            </a:extLst>
          </p:cNvPr>
          <p:cNvSpPr/>
          <p:nvPr/>
        </p:nvSpPr>
        <p:spPr>
          <a:xfrm>
            <a:off x="847798" y="4253290"/>
            <a:ext cx="402715" cy="13313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2EE066F-2A35-A1A8-B911-DB8C487BED00}"/>
              </a:ext>
            </a:extLst>
          </p:cNvPr>
          <p:cNvSpPr/>
          <p:nvPr/>
        </p:nvSpPr>
        <p:spPr>
          <a:xfrm>
            <a:off x="1250513" y="4253290"/>
            <a:ext cx="402714" cy="13313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771212-70CE-ECF2-6555-9E1A6E7948C9}"/>
              </a:ext>
            </a:extLst>
          </p:cNvPr>
          <p:cNvSpPr/>
          <p:nvPr/>
        </p:nvSpPr>
        <p:spPr>
          <a:xfrm>
            <a:off x="1653228" y="4253290"/>
            <a:ext cx="402714" cy="1331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EC5369-AEDE-CD21-6DF6-EB9522F380D8}"/>
              </a:ext>
            </a:extLst>
          </p:cNvPr>
          <p:cNvSpPr txBox="1"/>
          <p:nvPr/>
        </p:nvSpPr>
        <p:spPr>
          <a:xfrm rot="16200000">
            <a:off x="329355" y="4734287"/>
            <a:ext cx="140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FeSe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endParaRPr lang="zh-CN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1065465-3229-17F9-3A0D-28A9AC1780A3}"/>
              </a:ext>
            </a:extLst>
          </p:cNvPr>
          <p:cNvSpPr txBox="1"/>
          <p:nvPr/>
        </p:nvSpPr>
        <p:spPr>
          <a:xfrm rot="16200000">
            <a:off x="1188589" y="4734287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endParaRPr lang="zh-CN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B66C4E2-884B-16B0-C110-9229E85A88C8}"/>
              </a:ext>
            </a:extLst>
          </p:cNvPr>
          <p:cNvSpPr txBox="1"/>
          <p:nvPr/>
        </p:nvSpPr>
        <p:spPr>
          <a:xfrm rot="16200000">
            <a:off x="1516704" y="473428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endParaRPr lang="zh-CN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91DC1EE-BEC0-86E6-F19B-E8E882585B32}"/>
              </a:ext>
            </a:extLst>
          </p:cNvPr>
          <p:cNvGrpSpPr/>
          <p:nvPr/>
        </p:nvGrpSpPr>
        <p:grpSpPr>
          <a:xfrm>
            <a:off x="558791" y="4060315"/>
            <a:ext cx="0" cy="1852489"/>
            <a:chOff x="919138" y="4188236"/>
            <a:chExt cx="0" cy="1852489"/>
          </a:xfrm>
        </p:grpSpPr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E9030016-49B1-E665-791E-D6943C6C9258}"/>
                </a:ext>
              </a:extLst>
            </p:cNvPr>
            <p:cNvCxnSpPr/>
            <p:nvPr/>
          </p:nvCxnSpPr>
          <p:spPr>
            <a:xfrm flipV="1">
              <a:off x="919138" y="5046874"/>
              <a:ext cx="0" cy="99385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7D745C1A-BE19-4400-3E38-91278A9DA764}"/>
                </a:ext>
              </a:extLst>
            </p:cNvPr>
            <p:cNvCxnSpPr/>
            <p:nvPr/>
          </p:nvCxnSpPr>
          <p:spPr>
            <a:xfrm>
              <a:off x="919138" y="4188236"/>
              <a:ext cx="0" cy="13555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C08514C-7895-F4C0-2380-E801D32678C8}"/>
              </a:ext>
            </a:extLst>
          </p:cNvPr>
          <p:cNvGrpSpPr/>
          <p:nvPr/>
        </p:nvGrpSpPr>
        <p:grpSpPr>
          <a:xfrm>
            <a:off x="2254931" y="4060315"/>
            <a:ext cx="0" cy="1852489"/>
            <a:chOff x="2616068" y="4145109"/>
            <a:chExt cx="0" cy="1852489"/>
          </a:xfrm>
        </p:grpSpPr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2F3107CD-763A-E896-540F-7CEC3DF36EAA}"/>
                </a:ext>
              </a:extLst>
            </p:cNvPr>
            <p:cNvCxnSpPr/>
            <p:nvPr/>
          </p:nvCxnSpPr>
          <p:spPr>
            <a:xfrm flipV="1">
              <a:off x="2616068" y="5003747"/>
              <a:ext cx="0" cy="99385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ED563E16-5E71-885E-5239-477A273AEAEF}"/>
                </a:ext>
              </a:extLst>
            </p:cNvPr>
            <p:cNvCxnSpPr/>
            <p:nvPr/>
          </p:nvCxnSpPr>
          <p:spPr>
            <a:xfrm>
              <a:off x="2616068" y="4145109"/>
              <a:ext cx="0" cy="13555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6647AA4-0ED8-0970-1759-5DBB07E8D0A0}"/>
              </a:ext>
            </a:extLst>
          </p:cNvPr>
          <p:cNvSpPr txBox="1"/>
          <p:nvPr/>
        </p:nvSpPr>
        <p:spPr>
          <a:xfrm>
            <a:off x="209891" y="572813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H</a:t>
            </a:r>
            <a:endParaRPr lang="zh-CN" altLang="en-US" i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1A3220F-1F4C-2A73-37A4-642FC44BE90D}"/>
              </a:ext>
            </a:extLst>
          </p:cNvPr>
          <p:cNvSpPr txBox="1"/>
          <p:nvPr/>
        </p:nvSpPr>
        <p:spPr>
          <a:xfrm>
            <a:off x="585796" y="1045584"/>
            <a:ext cx="95410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MPMS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8E0576-3C77-5FC1-9DF3-2E11D7258BF2}"/>
              </a:ext>
            </a:extLst>
          </p:cNvPr>
          <p:cNvSpPr txBox="1"/>
          <p:nvPr/>
        </p:nvSpPr>
        <p:spPr>
          <a:xfrm>
            <a:off x="6207095" y="1012702"/>
            <a:ext cx="62068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i="1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M-H</a:t>
            </a:r>
            <a:endParaRPr lang="zh-CN" altLang="en-US" i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ADC1413-8144-C3A3-E418-DC84A60C4C92}"/>
              </a:ext>
            </a:extLst>
          </p:cNvPr>
          <p:cNvSpPr txBox="1"/>
          <p:nvPr/>
        </p:nvSpPr>
        <p:spPr>
          <a:xfrm>
            <a:off x="9671763" y="1012702"/>
            <a:ext cx="62068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i="1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M-H</a:t>
            </a:r>
            <a:endParaRPr lang="zh-CN" altLang="en-US" i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8190FB-DEB8-2C10-2CC9-E2C3EF0C2E20}"/>
              </a:ext>
            </a:extLst>
          </p:cNvPr>
          <p:cNvSpPr txBox="1"/>
          <p:nvPr/>
        </p:nvSpPr>
        <p:spPr>
          <a:xfrm>
            <a:off x="6207095" y="3848152"/>
            <a:ext cx="62068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i="1" dirty="0"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M-H</a:t>
            </a:r>
            <a:endParaRPr lang="zh-CN" altLang="en-US" i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1014894-E0F6-AC03-56B3-0ABA73629BC1}"/>
              </a:ext>
            </a:extLst>
          </p:cNvPr>
          <p:cNvSpPr txBox="1"/>
          <p:nvPr/>
        </p:nvSpPr>
        <p:spPr>
          <a:xfrm>
            <a:off x="9384821" y="3784027"/>
            <a:ext cx="2807179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altLang="zh-CN" baseline="-25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对比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endParaRPr lang="en-US" altLang="zh-CN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altLang="zh-CN" baseline="-25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c1(Nb)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(0) ~ 57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endParaRPr lang="en-US" altLang="zh-CN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altLang="zh-CN" baseline="-25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c1(FST)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(0) ~ 30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endParaRPr lang="en-US" altLang="zh-CN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altLang="zh-CN" baseline="-25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c1(FST/Nb)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(0) ~ 105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endParaRPr lang="en-US" altLang="zh-CN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A070DE0-19B5-B851-A5C5-2D28E91E9531}"/>
              </a:ext>
            </a:extLst>
          </p:cNvPr>
          <p:cNvSpPr/>
          <p:nvPr/>
        </p:nvSpPr>
        <p:spPr>
          <a:xfrm>
            <a:off x="4081909" y="1012702"/>
            <a:ext cx="538864" cy="7940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方正姚体" panose="02010601030101010101" pitchFamily="2" charset="-122"/>
              <a:cs typeface="+mn-cs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7CAECC9-3E65-5E83-2C6D-C62B8283D6FE}"/>
              </a:ext>
            </a:extLst>
          </p:cNvPr>
          <p:cNvCxnSpPr>
            <a:cxnSpLocks/>
          </p:cNvCxnSpPr>
          <p:nvPr/>
        </p:nvCxnSpPr>
        <p:spPr>
          <a:xfrm flipH="1">
            <a:off x="3474219" y="1882597"/>
            <a:ext cx="607689" cy="6301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B20B6709-DA54-7BE2-52F6-40F465EE5083}"/>
              </a:ext>
            </a:extLst>
          </p:cNvPr>
          <p:cNvSpPr txBox="1"/>
          <p:nvPr/>
        </p:nvSpPr>
        <p:spPr>
          <a:xfrm>
            <a:off x="2428590" y="2588532"/>
            <a:ext cx="1885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C00000"/>
                </a:solidFill>
              </a:rPr>
              <a:t>磁通涡旋进入</a:t>
            </a:r>
            <a:r>
              <a:rPr lang="en-US" altLang="zh-CN" sz="1800" dirty="0">
                <a:solidFill>
                  <a:srgbClr val="C00000"/>
                </a:solidFill>
              </a:rPr>
              <a:t>FeSe</a:t>
            </a:r>
            <a:r>
              <a:rPr lang="en-US" altLang="zh-CN" sz="1800" baseline="-25000" dirty="0">
                <a:solidFill>
                  <a:srgbClr val="C00000"/>
                </a:solidFill>
              </a:rPr>
              <a:t>0.6</a:t>
            </a:r>
            <a:r>
              <a:rPr lang="en-US" altLang="zh-CN" sz="1800" dirty="0">
                <a:solidFill>
                  <a:srgbClr val="C00000"/>
                </a:solidFill>
              </a:rPr>
              <a:t>Te</a:t>
            </a:r>
            <a:r>
              <a:rPr lang="en-US" altLang="zh-CN" sz="1800" baseline="-25000" dirty="0">
                <a:solidFill>
                  <a:srgbClr val="C00000"/>
                </a:solidFill>
              </a:rPr>
              <a:t>0.4</a:t>
            </a:r>
            <a:r>
              <a:rPr lang="en-US" altLang="zh-CN" sz="1800" dirty="0">
                <a:solidFill>
                  <a:srgbClr val="C00000"/>
                </a:solidFill>
              </a:rPr>
              <a:t>/</a:t>
            </a:r>
            <a:r>
              <a:rPr lang="en-US" altLang="zh-CN" sz="1800" dirty="0" err="1">
                <a:solidFill>
                  <a:srgbClr val="C00000"/>
                </a:solidFill>
              </a:rPr>
              <a:t>Nb</a:t>
            </a:r>
            <a:endParaRPr lang="en-US" altLang="zh-CN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68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0" y="12041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中空等离子体通道中的稳定传输模式</a:t>
            </a: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191344" y="1168736"/>
            <a:ext cx="11665296" cy="797078"/>
          </a:xfr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使用横向椭圆束驱动中空通道内的四极场。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endParaRPr lang="zh-CN" altLang="en-US" sz="20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201EE31-01E5-4F82-9095-B6E8DC45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driver">
            <a:hlinkClick r:id="" action="ppaction://media"/>
            <a:extLst>
              <a:ext uri="{FF2B5EF4-FFF2-40B4-BE49-F238E27FC236}">
                <a16:creationId xmlns:a16="http://schemas.microsoft.com/office/drawing/2014/main" id="{A09F14BB-FEEB-CEE1-0E39-F2A005F9E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559" y="2610819"/>
            <a:ext cx="4571191" cy="40632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2D0976-BE65-B08E-7B24-A89B2DC8C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750" y="1649588"/>
            <a:ext cx="7335502" cy="4706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F8803B1-9A38-E32E-C041-D18F0A87ACEC}"/>
                  </a:ext>
                </a:extLst>
              </p:cNvPr>
              <p:cNvSpPr txBox="1"/>
              <p:nvPr/>
            </p:nvSpPr>
            <p:spPr>
              <a:xfrm>
                <a:off x="441196" y="1997469"/>
                <a:ext cx="4029915" cy="393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60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</m:acc>
                        </m:e>
                        <m:sub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⊥2</m:t>
                          </m:r>
                        </m:sub>
                      </m:sSub>
                      <m:d>
                        <m:d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e>
                        <m:sub>
                          <m:r>
                            <a:rPr lang="zh-CN" altLang="en-US" sz="1600">
                              <a:latin typeface="Cambria Math" panose="02040503050406030204" pitchFamily="18" charset="0"/>
                            </a:rPr>
                            <m:t>⊥2</m:t>
                          </m:r>
                        </m:sub>
                      </m:sSub>
                      <m:d>
                        <m:d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zh-CN" altLang="en-US" sz="16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𝑥</m:t>
                      </m:r>
                      <m:acc>
                        <m:accPr>
                          <m:chr m:val="̂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zh-CN" altLang="en-US" sz="16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𝑦</m:t>
                      </m:r>
                      <m:acc>
                        <m:accPr>
                          <m:chr m:val="̂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zh-CN" altLang="en-US" sz="16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F8803B1-9A38-E32E-C041-D18F0A87A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6" y="1997469"/>
                <a:ext cx="4029915" cy="393569"/>
              </a:xfrm>
              <a:prstGeom prst="rect">
                <a:avLst/>
              </a:prstGeom>
              <a:blipFill>
                <a:blip r:embed="rId7"/>
                <a:stretch>
                  <a:fillRect r="-2421"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239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0" y="12041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中空通道内的高能高品质正电子加速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201EE31-01E5-4F82-9095-B6E8DC45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19D58D66-0F10-AFD0-B3B2-433E89DD06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8655595"/>
                  </p:ext>
                </p:extLst>
              </p:nvPr>
            </p:nvGraphicFramePr>
            <p:xfrm>
              <a:off x="76200" y="1905000"/>
              <a:ext cx="4800599" cy="365760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209800">
                      <a:extLst>
                        <a:ext uri="{9D8B030D-6E8A-4147-A177-3AD203B41FA5}">
                          <a16:colId xmlns:a16="http://schemas.microsoft.com/office/drawing/2014/main" val="2745869004"/>
                        </a:ext>
                      </a:extLst>
                    </a:gridCol>
                    <a:gridCol w="1043939">
                      <a:extLst>
                        <a:ext uri="{9D8B030D-6E8A-4147-A177-3AD203B41FA5}">
                          <a16:colId xmlns:a16="http://schemas.microsoft.com/office/drawing/2014/main" val="1503880657"/>
                        </a:ext>
                      </a:extLst>
                    </a:gridCol>
                    <a:gridCol w="175261">
                      <a:extLst>
                        <a:ext uri="{9D8B030D-6E8A-4147-A177-3AD203B41FA5}">
                          <a16:colId xmlns:a16="http://schemas.microsoft.com/office/drawing/2014/main" val="1774429162"/>
                        </a:ext>
                      </a:extLst>
                    </a:gridCol>
                    <a:gridCol w="1371599">
                      <a:extLst>
                        <a:ext uri="{9D8B030D-6E8A-4147-A177-3AD203B41FA5}">
                          <a16:colId xmlns:a16="http://schemas.microsoft.com/office/drawing/2014/main" val="3457073550"/>
                        </a:ext>
                      </a:extLst>
                    </a:gridCol>
                  </a:tblGrid>
                  <a:tr h="45747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驱动</a:t>
                          </a:r>
                          <a:endParaRPr lang="en-US" altLang="zh-CN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电子束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被加速</a:t>
                          </a:r>
                          <a:endParaRPr lang="en-US" altLang="zh-CN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正电子束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7851789"/>
                      </a:ext>
                    </a:extLst>
                  </a:tr>
                  <a:tr h="3460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等离子体密度 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(cm</a:t>
                          </a:r>
                          <a:r>
                            <a:rPr lang="en-US" altLang="zh-CN" sz="1200" b="0" baseline="300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-3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0.7402e15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30747638"/>
                      </a:ext>
                    </a:extLst>
                  </a:tr>
                  <a:tr h="535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通道内半径 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zh-CN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195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55825938"/>
                      </a:ext>
                    </a:extLst>
                  </a:tr>
                  <a:tr h="3460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电荷量 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</a:t>
                          </a:r>
                          <a:r>
                            <a:rPr lang="en-US" altLang="zh-CN" sz="1200" b="0" dirty="0" err="1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nC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8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1.1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1.1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05243306"/>
                      </a:ext>
                    </a:extLst>
                  </a:tr>
                  <a:tr h="3678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能量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(GeV)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8210"/>
                      </a:ext>
                    </a:extLst>
                  </a:tr>
                  <a:tr h="3460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横向尺寸 </a:t>
                          </a:r>
                          <a:r>
                            <a:rPr lang="en-US" altLang="zh-CN" sz="1200" b="0" baseline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b="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zh-CN" sz="1200" b="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200" b="0" baseline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78 (x)/39 (y)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7.5 (x/y)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7.5 (x/y)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0499139"/>
                      </a:ext>
                    </a:extLst>
                  </a:tr>
                  <a:tr h="5664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归一化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发射度</m:t>
                              </m:r>
                              <m:sSub>
                                <m:sSubPr>
                                  <m:ctrlP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2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𝑚𝑚</m:t>
                                    </m:r>
                                    <m:r>
                                      <a:rPr lang="en-US" altLang="zh-CN" sz="12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altLang="zh-CN" sz="12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𝑚𝑟𝑎𝑑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154 (x)/39 (y)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 (x/y)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 (x/y)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8694401"/>
                      </a:ext>
                    </a:extLst>
                  </a:tr>
                  <a:tr h="3460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束长 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zh-CN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295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180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180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6880991"/>
                      </a:ext>
                    </a:extLst>
                  </a:tr>
                  <a:tr h="3460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能散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(%)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30284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19D58D66-0F10-AFD0-B3B2-433E89DD06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8655595"/>
                  </p:ext>
                </p:extLst>
              </p:nvPr>
            </p:nvGraphicFramePr>
            <p:xfrm>
              <a:off x="76200" y="1905000"/>
              <a:ext cx="4800599" cy="365760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209800">
                      <a:extLst>
                        <a:ext uri="{9D8B030D-6E8A-4147-A177-3AD203B41FA5}">
                          <a16:colId xmlns:a16="http://schemas.microsoft.com/office/drawing/2014/main" val="2745869004"/>
                        </a:ext>
                      </a:extLst>
                    </a:gridCol>
                    <a:gridCol w="1043939">
                      <a:extLst>
                        <a:ext uri="{9D8B030D-6E8A-4147-A177-3AD203B41FA5}">
                          <a16:colId xmlns:a16="http://schemas.microsoft.com/office/drawing/2014/main" val="1503880657"/>
                        </a:ext>
                      </a:extLst>
                    </a:gridCol>
                    <a:gridCol w="175261">
                      <a:extLst>
                        <a:ext uri="{9D8B030D-6E8A-4147-A177-3AD203B41FA5}">
                          <a16:colId xmlns:a16="http://schemas.microsoft.com/office/drawing/2014/main" val="1774429162"/>
                        </a:ext>
                      </a:extLst>
                    </a:gridCol>
                    <a:gridCol w="1371599">
                      <a:extLst>
                        <a:ext uri="{9D8B030D-6E8A-4147-A177-3AD203B41FA5}">
                          <a16:colId xmlns:a16="http://schemas.microsoft.com/office/drawing/2014/main" val="3457073550"/>
                        </a:ext>
                      </a:extLst>
                    </a:gridCol>
                  </a:tblGrid>
                  <a:tr h="457475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驱动</a:t>
                          </a:r>
                          <a:endParaRPr lang="en-US" altLang="zh-CN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电子束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被加速</a:t>
                          </a:r>
                          <a:endParaRPr lang="en-US" altLang="zh-CN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正电子束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7851789"/>
                      </a:ext>
                    </a:extLst>
                  </a:tr>
                  <a:tr h="3460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等离子体密度 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(cm</a:t>
                          </a:r>
                          <a:r>
                            <a:rPr lang="en-US" altLang="zh-CN" sz="1200" b="0" baseline="300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-3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0.7402e15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4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30747638"/>
                      </a:ext>
                    </a:extLst>
                  </a:tr>
                  <a:tr h="5353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151136" r="-117631" b="-435227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195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55825938"/>
                      </a:ext>
                    </a:extLst>
                  </a:tr>
                  <a:tr h="3460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电荷量 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</a:t>
                          </a:r>
                          <a:r>
                            <a:rPr lang="en-US" altLang="zh-CN" sz="1200" b="0" dirty="0" err="1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nC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8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1.1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1.1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05243306"/>
                      </a:ext>
                    </a:extLst>
                  </a:tr>
                  <a:tr h="36781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i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能量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(GeV)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8210"/>
                      </a:ext>
                    </a:extLst>
                  </a:tr>
                  <a:tr h="34609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592982" r="-117631" b="-36666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78 (x)/39 (y)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7.5 (x/y)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7.5 (x/y)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0499139"/>
                      </a:ext>
                    </a:extLst>
                  </a:tr>
                  <a:tr h="56647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424731" r="-117631" b="-12473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154 (x)/39 (y)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 (x/y)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20 (x/y)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08694401"/>
                      </a:ext>
                    </a:extLst>
                  </a:tr>
                  <a:tr h="34609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856140" r="-117631" b="-10350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295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180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180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6880991"/>
                      </a:ext>
                    </a:extLst>
                  </a:tr>
                  <a:tr h="34609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t="-956140" r="-117631" b="-350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430284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C92E1CC0-172F-FF9C-EC5E-229EEB442973}"/>
              </a:ext>
            </a:extLst>
          </p:cNvPr>
          <p:cNvSpPr txBox="1"/>
          <p:nvPr/>
        </p:nvSpPr>
        <p:spPr>
          <a:xfrm>
            <a:off x="1345420" y="1295400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等离子体与束流参数</a:t>
            </a:r>
          </a:p>
        </p:txBody>
      </p:sp>
      <p:pic>
        <p:nvPicPr>
          <p:cNvPr id="14" name="den-x-SI">
            <a:hlinkClick r:id="" action="ppaction://media"/>
            <a:extLst>
              <a:ext uri="{FF2B5EF4-FFF2-40B4-BE49-F238E27FC236}">
                <a16:creationId xmlns:a16="http://schemas.microsoft.com/office/drawing/2014/main" id="{D17E69E5-3800-A452-E991-3842A8A93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2881" y="1963027"/>
            <a:ext cx="4046186" cy="3599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表格 4">
                <a:extLst>
                  <a:ext uri="{FF2B5EF4-FFF2-40B4-BE49-F238E27FC236}">
                    <a16:creationId xmlns:a16="http://schemas.microsoft.com/office/drawing/2014/main" id="{D1E2C563-AA23-A44F-32FC-6357B8559B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6749848"/>
                  </p:ext>
                </p:extLst>
              </p:nvPr>
            </p:nvGraphicFramePr>
            <p:xfrm>
              <a:off x="8897588" y="2570738"/>
              <a:ext cx="3218212" cy="2439226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688243">
                      <a:extLst>
                        <a:ext uri="{9D8B030D-6E8A-4147-A177-3AD203B41FA5}">
                          <a16:colId xmlns:a16="http://schemas.microsoft.com/office/drawing/2014/main" val="3886375995"/>
                        </a:ext>
                      </a:extLst>
                    </a:gridCol>
                    <a:gridCol w="1529969">
                      <a:extLst>
                        <a:ext uri="{9D8B030D-6E8A-4147-A177-3AD203B41FA5}">
                          <a16:colId xmlns:a16="http://schemas.microsoft.com/office/drawing/2014/main" val="4087504520"/>
                        </a:ext>
                      </a:extLst>
                    </a:gridCol>
                  </a:tblGrid>
                  <a:tr h="4874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加速长度 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(m)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26.56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94875326"/>
                      </a:ext>
                    </a:extLst>
                  </a:tr>
                  <a:tr h="48749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能量</m:t>
                              </m:r>
                              <m:r>
                                <a:rPr lang="en-US" altLang="zh-CN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 </m:t>
                              </m:r>
                              <m:r>
                                <a:rPr lang="en-US" altLang="zh-CN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𝐸</m:t>
                              </m:r>
                            </m:oMath>
                          </a14:m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(GeV)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30.43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47615713"/>
                      </a:ext>
                    </a:extLst>
                  </a:tr>
                  <a:tr h="4892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归一化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发射度</m:t>
                              </m:r>
                              <m:r>
                                <a:rPr lang="en-US" altLang="zh-CN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𝑚𝑚</m:t>
                                  </m:r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altLang="zh-CN" sz="1200" b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𝑚𝑟𝑎𝑑</m:t>
                                  </m:r>
                                </m:e>
                              </m:d>
                            </m:oMath>
                          </a14:m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25.5 (x)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24.8 (y)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5292302"/>
                      </a:ext>
                    </a:extLst>
                  </a:tr>
                  <a:tr h="48749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能散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(%)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0.62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66559366"/>
                      </a:ext>
                    </a:extLst>
                  </a:tr>
                  <a:tr h="4874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能量传输效率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(%)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12.62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529967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表格 4">
                <a:extLst>
                  <a:ext uri="{FF2B5EF4-FFF2-40B4-BE49-F238E27FC236}">
                    <a16:creationId xmlns:a16="http://schemas.microsoft.com/office/drawing/2014/main" id="{D1E2C563-AA23-A44F-32FC-6357B8559B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6749848"/>
                  </p:ext>
                </p:extLst>
              </p:nvPr>
            </p:nvGraphicFramePr>
            <p:xfrm>
              <a:off x="8897588" y="2570738"/>
              <a:ext cx="3218212" cy="2439226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688243">
                      <a:extLst>
                        <a:ext uri="{9D8B030D-6E8A-4147-A177-3AD203B41FA5}">
                          <a16:colId xmlns:a16="http://schemas.microsoft.com/office/drawing/2014/main" val="3886375995"/>
                        </a:ext>
                      </a:extLst>
                    </a:gridCol>
                    <a:gridCol w="1529969">
                      <a:extLst>
                        <a:ext uri="{9D8B030D-6E8A-4147-A177-3AD203B41FA5}">
                          <a16:colId xmlns:a16="http://schemas.microsoft.com/office/drawing/2014/main" val="4087504520"/>
                        </a:ext>
                      </a:extLst>
                    </a:gridCol>
                  </a:tblGrid>
                  <a:tr h="4874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加速长度 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(m)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26.56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94875326"/>
                      </a:ext>
                    </a:extLst>
                  </a:tr>
                  <a:tr h="48749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101250" r="-90647" b="-30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30.43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47615713"/>
                      </a:ext>
                    </a:extLst>
                  </a:tr>
                  <a:tr h="4892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198765" r="-90647" b="-198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25.5 (x)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24.8 (y)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85292302"/>
                      </a:ext>
                    </a:extLst>
                  </a:tr>
                  <a:tr h="48749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302500" r="-90647" b="-10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0.62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66559366"/>
                      </a:ext>
                    </a:extLst>
                  </a:tr>
                  <a:tr h="4874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能量传输效率</a:t>
                          </a:r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 (%)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12.62</a:t>
                          </a:r>
                          <a:endParaRPr lang="zh-CN" altLang="en-US" sz="12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5299676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11AE3C87-8AE1-8CE3-ADC3-15FC4EFD9C17}"/>
              </a:ext>
            </a:extLst>
          </p:cNvPr>
          <p:cNvSpPr txBox="1"/>
          <p:nvPr/>
        </p:nvSpPr>
        <p:spPr>
          <a:xfrm>
            <a:off x="9641712" y="190500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正电子加速结果</a:t>
            </a:r>
          </a:p>
        </p:txBody>
      </p:sp>
    </p:spTree>
    <p:extLst>
      <p:ext uri="{BB962C8B-B14F-4D97-AF65-F5344CB8AC3E}">
        <p14:creationId xmlns:p14="http://schemas.microsoft.com/office/powerpoint/2010/main" val="194244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0" y="12041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空泡机制中的正电子加速</a:t>
            </a: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191344" y="1168736"/>
            <a:ext cx="11665296" cy="1569660"/>
          </a:xfr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通过合适的正电子负载效应，能够同时产生聚焦场并使加速场变平，实现稳定高效均匀的正电子加速。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endParaRPr lang="zh-CN" altLang="en-US" sz="20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endParaRPr lang="zh-CN" altLang="en-US" sz="20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201EE31-01E5-4F82-9095-B6E8DC45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A3141B-9D7D-ED6E-D3BF-1849DC6EB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63" y="1630124"/>
            <a:ext cx="4320480" cy="32050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1594CB-1409-EFF7-F545-4B653F5C6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469" y="1628800"/>
            <a:ext cx="5116173" cy="26212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70A93D7-D9EA-3AE5-8F92-4E3BA7BAC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2" y="4376641"/>
            <a:ext cx="3304254" cy="23448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9F2E2A7-1660-C711-B979-A97AC0DFDECE}"/>
                  </a:ext>
                </a:extLst>
              </p:cNvPr>
              <p:cNvSpPr txBox="1"/>
              <p:nvPr/>
            </p:nvSpPr>
            <p:spPr>
              <a:xfrm>
                <a:off x="728688" y="4945109"/>
                <a:ext cx="4716548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驱动束</a:t>
                </a:r>
                <a:r>
                  <a:rPr lang="en-US" altLang="zh-CN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=23</m:t>
                    </m:r>
                  </m:oMath>
                </a14:m>
                <a:r>
                  <a:rPr lang="en-US" altLang="zh-CN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=0.17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9F2E2A7-1660-C711-B979-A97AC0DFD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88" y="4945109"/>
                <a:ext cx="4716548" cy="390748"/>
              </a:xfrm>
              <a:prstGeom prst="rect">
                <a:avLst/>
              </a:prstGeom>
              <a:blipFill>
                <a:blip r:embed="rId6"/>
                <a:stretch>
                  <a:fillRect l="-1164" t="-12500" b="-203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6522771-47EA-9DFC-9E32-4DC8F68AB8B8}"/>
                  </a:ext>
                </a:extLst>
              </p:cNvPr>
              <p:cNvSpPr txBox="1"/>
              <p:nvPr/>
            </p:nvSpPr>
            <p:spPr>
              <a:xfrm>
                <a:off x="728688" y="5455184"/>
                <a:ext cx="5112490" cy="394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被驱动束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=1.4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=0.033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6522771-47EA-9DFC-9E32-4DC8F68AB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88" y="5455184"/>
                <a:ext cx="5112490" cy="394019"/>
              </a:xfrm>
              <a:prstGeom prst="rect">
                <a:avLst/>
              </a:prstGeom>
              <a:blipFill>
                <a:blip r:embed="rId7"/>
                <a:stretch>
                  <a:fillRect l="-1074" t="-13846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B9CBCD3-8983-AD54-8A9E-EFEAFBDA3BA9}"/>
                  </a:ext>
                </a:extLst>
              </p:cNvPr>
              <p:cNvSpPr txBox="1"/>
              <p:nvPr/>
            </p:nvSpPr>
            <p:spPr>
              <a:xfrm>
                <a:off x="728688" y="5959142"/>
                <a:ext cx="5480988" cy="400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=7.8×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=2.75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nC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=260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endParaRPr lang="en-US" altLang="zh-CN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B9CBCD3-8983-AD54-8A9E-EFEAFBDA3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88" y="5959142"/>
                <a:ext cx="5480988" cy="400174"/>
              </a:xfrm>
              <a:prstGeom prst="rect">
                <a:avLst/>
              </a:prstGeom>
              <a:blipFill>
                <a:blip r:embed="rId8"/>
                <a:stretch>
                  <a:fillRect l="-1001" t="-10769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892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97F6B-4CC0-4955-979D-8708AAAA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08312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6F4702-C2F8-4FB9-9544-A6D2536A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CN" altLang="en-US" sz="4400" dirty="0">
                <a:solidFill>
                  <a:srgbClr val="C00000"/>
                </a:solidFill>
              </a:rPr>
              <a:t>报告提纲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B920063-333E-479A-BCC8-6BA03DF487ED}"/>
              </a:ext>
            </a:extLst>
          </p:cNvPr>
          <p:cNvSpPr txBox="1">
            <a:spLocks/>
          </p:cNvSpPr>
          <p:nvPr/>
        </p:nvSpPr>
        <p:spPr>
          <a:xfrm>
            <a:off x="666713" y="1574688"/>
            <a:ext cx="10901896" cy="2622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课题简介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重要进展及成果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人员及经费使用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小结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03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0" y="12041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空泡机制中的正电子负载效应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201EE31-01E5-4F82-9095-B6E8DC45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9FBDB1C-4855-ED22-CCD7-25CACB266C79}"/>
              </a:ext>
            </a:extLst>
          </p:cNvPr>
          <p:cNvSpPr txBox="1"/>
          <p:nvPr/>
        </p:nvSpPr>
        <p:spPr>
          <a:xfrm>
            <a:off x="336175" y="1094193"/>
            <a:ext cx="5256898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kumimoji="1"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传统空泡机制非线性理论</a:t>
            </a:r>
            <a:endParaRPr kumimoji="1"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(Lu</a:t>
            </a:r>
            <a:r>
              <a:rPr kumimoji="1" lang="en-US" altLang="zh-CN" i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et al.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PRL 96, 165002 (2006)</a:t>
            </a:r>
            <a:r>
              <a:rPr kumimoji="1"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BB8FAEF-97C3-40CE-66CF-15B49822C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927321"/>
            <a:ext cx="4161905" cy="685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0744398-B5EA-5AAB-8BAD-4FE084C09957}"/>
                  </a:ext>
                </a:extLst>
              </p:cNvPr>
              <p:cNvSpPr txBox="1"/>
              <p:nvPr/>
            </p:nvSpPr>
            <p:spPr>
              <a:xfrm>
                <a:off x="1783982" y="2596381"/>
                <a:ext cx="1834348" cy="663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0744398-B5EA-5AAB-8BAD-4FE084C09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82" y="2596381"/>
                <a:ext cx="1834348" cy="663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BDDB9C4-F3AA-5E34-C8DB-7499E635B03D}"/>
                  </a:ext>
                </a:extLst>
              </p:cNvPr>
              <p:cNvSpPr txBox="1"/>
              <p:nvPr/>
            </p:nvSpPr>
            <p:spPr>
              <a:xfrm>
                <a:off x="5867400" y="1219200"/>
                <a:ext cx="6099535" cy="4083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在第二个空泡结构的头部，由于离子背景的聚焦力，有</a:t>
                </a:r>
                <a:endParaRPr kumimoji="1"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</m:num>
                      <m:den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den>
                    </m:f>
                  </m:oMath>
                </a14:m>
                <a:r>
                  <a:rPr kumimoji="1"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↓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:r>
                  <a:rPr lang="zh-CN" altLang="en-US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↑</m:t>
                    </m:r>
                  </m:oMath>
                </a14:m>
                <a:r>
                  <a:rPr kumimoji="1" lang="en-US" altLang="zh-CN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endParaRPr kumimoji="1"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未负载时，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随</a:t>
                </a:r>
                <a14:m>
                  <m:oMath xmlns:m="http://schemas.openxmlformats.org/officeDocument/2006/math"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𝜉</m:t>
                    </m:r>
                  </m:oMath>
                </a14:m>
                <a:r>
                  <a:rPr kumimoji="1"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的增长而减小</a:t>
                </a:r>
                <a:endParaRPr kumimoji="1"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如果正电子束团加载于第二个空泡头部，由于其空间电荷力，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</m:num>
                      <m:den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𝝃</m:t>
                        </m:r>
                      </m:den>
                    </m:f>
                  </m:oMath>
                </a14:m>
                <a:r>
                  <a:rPr kumimoji="1"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将减小得更快，而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kumimoji="1"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会增长的更慢，因此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𝜉</m:t>
                        </m:r>
                      </m:den>
                    </m:f>
                  </m:oMath>
                </a14:m>
                <a:r>
                  <a:rPr kumimoji="1"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将以更大的斜率减少。</a:t>
                </a:r>
                <a:endParaRPr kumimoji="1"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kumimoji="1"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1"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这将使得空泡机制中均匀的正电子加速不可能实现。</a:t>
                </a:r>
                <a:endParaRPr kumimoji="1" lang="en-US" altLang="zh-CN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BDDB9C4-F3AA-5E34-C8DB-7499E635B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219200"/>
                <a:ext cx="6099535" cy="4083105"/>
              </a:xfrm>
              <a:prstGeom prst="rect">
                <a:avLst/>
              </a:prstGeom>
              <a:blipFill>
                <a:blip r:embed="rId5"/>
                <a:stretch>
                  <a:fillRect l="-700" r="-900" b="-13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3356992"/>
            <a:ext cx="4536504" cy="31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5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0" y="12041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考虑正电子负载的空泡机制理论模型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201EE31-01E5-4F82-9095-B6E8DC45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90B5768-0392-30DB-1C52-FE892AE63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9" y="1561996"/>
            <a:ext cx="5441906" cy="29114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F80F19-D9FC-BA6F-2B25-3979EBA60E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10"/>
          <a:stretch/>
        </p:blipFill>
        <p:spPr>
          <a:xfrm>
            <a:off x="6063015" y="3200400"/>
            <a:ext cx="5994718" cy="28208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002886A-D395-362D-3B05-C772D22360C9}"/>
              </a:ext>
            </a:extLst>
          </p:cNvPr>
          <p:cNvSpPr txBox="1"/>
          <p:nvPr/>
        </p:nvSpPr>
        <p:spPr>
          <a:xfrm>
            <a:off x="906045" y="1157495"/>
            <a:ext cx="483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轴线电子使得正电子负载与电子负载显著不同</a:t>
            </a:r>
            <a:endParaRPr kumimoji="1" lang="en-US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92531E9-1723-C380-9CAD-19C33EB5E6B1}"/>
                  </a:ext>
                </a:extLst>
              </p:cNvPr>
              <p:cNvSpPr/>
              <p:nvPr/>
            </p:nvSpPr>
            <p:spPr>
              <a:xfrm>
                <a:off x="6172200" y="1371600"/>
                <a:ext cx="5334000" cy="1522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zh-CN" altLang="en-US" b="0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随着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zh-CN" altLang="en-US" b="0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增加，</a:t>
                </a: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b="0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将减少。然而同时由于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↑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、</a:t>
                </a:r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den>
                    </m:f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，</a:t>
                </a: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的幅度将减小。因为</a:t>
                </a:r>
                <a:r>
                  <a:rPr lang="en-US" altLang="zh-CN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反号，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能够保持不变。</a:t>
                </a:r>
                <a:endParaRPr lang="en-US" altLang="zh-CN" b="0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92531E9-1723-C380-9CAD-19C33EB5E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1371600"/>
                <a:ext cx="5334000" cy="1522981"/>
              </a:xfrm>
              <a:prstGeom prst="rect">
                <a:avLst/>
              </a:prstGeom>
              <a:blipFill>
                <a:blip r:embed="rId5"/>
                <a:stretch>
                  <a:fillRect l="-800" r="-5143" b="-5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B705701A-EF47-FABA-8FD0-42A06445CF96}"/>
                  </a:ext>
                </a:extLst>
              </p:cNvPr>
              <p:cNvSpPr/>
              <p:nvPr/>
            </p:nvSpPr>
            <p:spPr>
              <a:xfrm>
                <a:off x="70695" y="4941168"/>
                <a:ext cx="5645060" cy="1237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600"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zh-CN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  <m:r>
                            <a:rPr lang="en-US" altLang="zh-CN" sz="1600"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m:rPr>
                              <m:aln/>
                            </m:rPr>
                            <a:rPr lang="en-US" altLang="zh-CN" sz="160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zh-CN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CN" sz="16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  <m: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d>
                                    <m:d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altLang="zh-CN" sz="160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zh-CN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f>
                                <m:f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den>
                              </m:f>
                            </m:e>
                          </m:d>
                        </m:e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&amp;≈</m:t>
                          </m:r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den>
                          </m:f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f>
                                <m:f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zh-CN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zh-CN" altLang="zh-C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sz="160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eqAr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B705701A-EF47-FABA-8FD0-42A06445C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5" y="4941168"/>
                <a:ext cx="5645060" cy="12377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360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97F6B-4CC0-4955-979D-8708AAAA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08312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6F4702-C2F8-4FB9-9544-A6D2536A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CN" altLang="en-US" sz="4400" dirty="0">
                <a:solidFill>
                  <a:srgbClr val="C00000"/>
                </a:solidFill>
              </a:rPr>
              <a:t>报告提纲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B920063-333E-479A-BCC8-6BA03DF487ED}"/>
              </a:ext>
            </a:extLst>
          </p:cNvPr>
          <p:cNvSpPr txBox="1">
            <a:spLocks/>
          </p:cNvSpPr>
          <p:nvPr/>
        </p:nvSpPr>
        <p:spPr>
          <a:xfrm>
            <a:off x="666713" y="1574688"/>
            <a:ext cx="10901896" cy="2622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课题简介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重要进展及成果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人员及经费使用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小结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87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研究团队</a:t>
            </a:r>
            <a:endParaRPr lang="en-US" altLang="zh-CN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0398" y="3429000"/>
            <a:ext cx="12091602" cy="2958831"/>
            <a:chOff x="119336" y="2780928"/>
            <a:chExt cx="12091602" cy="295883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6B424E4-5529-4C05-B872-701F4293E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36" y="2784625"/>
              <a:ext cx="1694308" cy="21600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E1C29CA-54E9-4F83-A0DD-F7F12BD8F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30"/>
            <a:stretch/>
          </p:blipFill>
          <p:spPr>
            <a:xfrm>
              <a:off x="4083854" y="2780928"/>
              <a:ext cx="1694308" cy="216000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D10F497-1272-4EFF-9149-9E41EB5D7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33" b="1533"/>
            <a:stretch/>
          </p:blipFill>
          <p:spPr>
            <a:xfrm>
              <a:off x="8316956" y="2780928"/>
              <a:ext cx="1694308" cy="2160000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119336" y="503063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沙鹏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正高级工程师</a:t>
              </a: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C7C3F514-8D9A-4F8E-ABD5-05D2726C8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75" r="3718"/>
            <a:stretch/>
          </p:blipFill>
          <p:spPr>
            <a:xfrm>
              <a:off x="10433507" y="2780928"/>
              <a:ext cx="1694308" cy="2160000"/>
            </a:xfrm>
            <a:prstGeom prst="rect">
              <a:avLst/>
            </a:prstGeom>
          </p:spPr>
        </p:pic>
        <p:pic>
          <p:nvPicPr>
            <p:cNvPr id="31" name="图片 30" descr="年轻的男人&#10;&#10;描述已自动生成">
              <a:extLst>
                <a:ext uri="{FF2B5EF4-FFF2-40B4-BE49-F238E27FC236}">
                  <a16:creationId xmlns:a16="http://schemas.microsoft.com/office/drawing/2014/main" id="{C620E398-CD77-4FE8-9A61-4683A15AE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33"/>
            <a:stretch/>
          </p:blipFill>
          <p:spPr>
            <a:xfrm>
              <a:off x="2131560" y="2780929"/>
              <a:ext cx="1694308" cy="21600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3672440A-CE11-40CD-A728-7485BF79B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71" r="4626"/>
            <a:stretch/>
          </p:blipFill>
          <p:spPr>
            <a:xfrm>
              <a:off x="6200405" y="2785355"/>
              <a:ext cx="1694308" cy="2160000"/>
            </a:xfrm>
            <a:prstGeom prst="rect">
              <a:avLst/>
            </a:prstGeom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2018509" y="503063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李大章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研究员</a:t>
              </a: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3970803" y="503063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翟纪元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正高级工程师</a:t>
              </a: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6096000" y="503063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董超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副研究员</a:t>
              </a: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10403579" y="503063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刘佰奇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高级工程师</a:t>
              </a: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DCC4DCB-00E1-45CC-A8A0-9082DF0DAA29}"/>
                </a:ext>
              </a:extLst>
            </p:cNvPr>
            <p:cNvSpPr/>
            <p:nvPr/>
          </p:nvSpPr>
          <p:spPr>
            <a:xfrm>
              <a:off x="8316956" y="5031873"/>
              <a:ext cx="180735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靳松</a:t>
              </a:r>
              <a:endPara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2000" dirty="0">
                  <a:solidFill>
                    <a:srgbClr val="00339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高级工程师</a:t>
              </a:r>
            </a:p>
          </p:txBody>
        </p:sp>
      </p:grpSp>
      <p:sp>
        <p:nvSpPr>
          <p:cNvPr id="52" name="项目牵头单位高能物理研究所出色地完成了北京正负电子对撞机、北京谱仪等，并取得一系列重大成果。…">
            <a:extLst>
              <a:ext uri="{FF2B5EF4-FFF2-40B4-BE49-F238E27FC236}">
                <a16:creationId xmlns:a16="http://schemas.microsoft.com/office/drawing/2014/main" id="{DFCC8599-CEF6-4515-9ABF-89C6BE9F4E8F}"/>
              </a:ext>
            </a:extLst>
          </p:cNvPr>
          <p:cNvSpPr txBox="1">
            <a:spLocks/>
          </p:cNvSpPr>
          <p:nvPr/>
        </p:nvSpPr>
        <p:spPr>
          <a:xfrm>
            <a:off x="354700" y="1124744"/>
            <a:ext cx="11501940" cy="10331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200" dirty="0"/>
              <a:t>正式成员</a:t>
            </a:r>
            <a:r>
              <a:rPr lang="en-US" altLang="zh-CN" sz="2200" dirty="0"/>
              <a:t>7</a:t>
            </a:r>
            <a:r>
              <a:rPr lang="zh-CN" altLang="en-US" sz="2200" dirty="0"/>
              <a:t>人（任务书上为</a:t>
            </a:r>
            <a:r>
              <a:rPr lang="en-US" altLang="zh-CN" sz="2200" dirty="0"/>
              <a:t>6</a:t>
            </a:r>
            <a:r>
              <a:rPr lang="zh-CN" altLang="en-US" sz="2200" dirty="0"/>
              <a:t>人），均为高能所正式职工。</a:t>
            </a:r>
            <a:endParaRPr lang="en-US" altLang="zh-CN" sz="22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200" dirty="0"/>
              <a:t>研究生和临时人员：</a:t>
            </a:r>
            <a:r>
              <a:rPr lang="en-US" altLang="zh-CN" sz="2200" dirty="0"/>
              <a:t>3</a:t>
            </a:r>
            <a:r>
              <a:rPr lang="zh-CN" altLang="en-US" sz="2200" dirty="0"/>
              <a:t>人。</a:t>
            </a:r>
            <a:endParaRPr lang="en-US" altLang="zh-CN" sz="2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92" y="1091345"/>
            <a:ext cx="1605195" cy="224671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DCC4DCB-00E1-45CC-A8A0-9082DF0DAA29}"/>
              </a:ext>
            </a:extLst>
          </p:cNvPr>
          <p:cNvSpPr/>
          <p:nvPr/>
        </p:nvSpPr>
        <p:spPr>
          <a:xfrm>
            <a:off x="9903640" y="1803488"/>
            <a:ext cx="2016224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周诗宇，副研究员，</a:t>
            </a:r>
            <a:r>
              <a:rPr lang="en-US" altLang="zh-CN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2024.10</a:t>
            </a:r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加入高能所</a:t>
            </a:r>
          </a:p>
        </p:txBody>
      </p:sp>
    </p:spTree>
    <p:extLst>
      <p:ext uri="{BB962C8B-B14F-4D97-AF65-F5344CB8AC3E}">
        <p14:creationId xmlns:p14="http://schemas.microsoft.com/office/powerpoint/2010/main" val="1389822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2F212-09F3-4D20-9ED9-6107B3D8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039991-F030-493F-922A-91B2290B3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经费使用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4" y="1484784"/>
            <a:ext cx="1201762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88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0" y="12041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论文发表</a:t>
            </a: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72008" y="1069786"/>
            <a:ext cx="11928648" cy="25752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dirty="0"/>
              <a:t>Effect of Sn content on the performance of Nb3Sn superconducting radio-frequency cavities, Materials Letters 379 (2025) 137710</a:t>
            </a:r>
            <a:r>
              <a:rPr lang="zh-CN" altLang="en-US" dirty="0"/>
              <a:t>。</a:t>
            </a:r>
            <a:endParaRPr lang="en-US" altLang="zh-CN" sz="2400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6B859BB-F9AF-42D3-912A-2E607BD3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9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1136" y="44624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学术交流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6B859BB-F9AF-42D3-912A-2E607BD3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B92DCE1-6CE9-4CCF-8A59-F698F15B8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555921"/>
              </p:ext>
            </p:extLst>
          </p:nvPr>
        </p:nvGraphicFramePr>
        <p:xfrm>
          <a:off x="839416" y="980728"/>
          <a:ext cx="10801200" cy="5683933"/>
        </p:xfrm>
        <a:graphic>
          <a:graphicData uri="http://schemas.openxmlformats.org/drawingml/2006/table">
            <a:tbl>
              <a:tblPr/>
              <a:tblGrid>
                <a:gridCol w="637593">
                  <a:extLst>
                    <a:ext uri="{9D8B030D-6E8A-4147-A177-3AD203B41FA5}">
                      <a16:colId xmlns:a16="http://schemas.microsoft.com/office/drawing/2014/main" val="3383763347"/>
                    </a:ext>
                  </a:extLst>
                </a:gridCol>
                <a:gridCol w="3333156">
                  <a:extLst>
                    <a:ext uri="{9D8B030D-6E8A-4147-A177-3AD203B41FA5}">
                      <a16:colId xmlns:a16="http://schemas.microsoft.com/office/drawing/2014/main" val="2985549933"/>
                    </a:ext>
                  </a:extLst>
                </a:gridCol>
                <a:gridCol w="845915">
                  <a:extLst>
                    <a:ext uri="{9D8B030D-6E8A-4147-A177-3AD203B41FA5}">
                      <a16:colId xmlns:a16="http://schemas.microsoft.com/office/drawing/2014/main" val="4016000431"/>
                    </a:ext>
                  </a:extLst>
                </a:gridCol>
                <a:gridCol w="2064286">
                  <a:extLst>
                    <a:ext uri="{9D8B030D-6E8A-4147-A177-3AD203B41FA5}">
                      <a16:colId xmlns:a16="http://schemas.microsoft.com/office/drawing/2014/main" val="1653457725"/>
                    </a:ext>
                  </a:extLst>
                </a:gridCol>
                <a:gridCol w="852228">
                  <a:extLst>
                    <a:ext uri="{9D8B030D-6E8A-4147-A177-3AD203B41FA5}">
                      <a16:colId xmlns:a16="http://schemas.microsoft.com/office/drawing/2014/main" val="3408855260"/>
                    </a:ext>
                  </a:extLst>
                </a:gridCol>
                <a:gridCol w="965859">
                  <a:extLst>
                    <a:ext uri="{9D8B030D-6E8A-4147-A177-3AD203B41FA5}">
                      <a16:colId xmlns:a16="http://schemas.microsoft.com/office/drawing/2014/main" val="3792222468"/>
                    </a:ext>
                  </a:extLst>
                </a:gridCol>
                <a:gridCol w="826977">
                  <a:extLst>
                    <a:ext uri="{9D8B030D-6E8A-4147-A177-3AD203B41FA5}">
                      <a16:colId xmlns:a16="http://schemas.microsoft.com/office/drawing/2014/main" val="181209731"/>
                    </a:ext>
                  </a:extLst>
                </a:gridCol>
                <a:gridCol w="1275186">
                  <a:extLst>
                    <a:ext uri="{9D8B030D-6E8A-4147-A177-3AD203B41FA5}">
                      <a16:colId xmlns:a16="http://schemas.microsoft.com/office/drawing/2014/main" val="3341515967"/>
                    </a:ext>
                  </a:extLst>
                </a:gridCol>
              </a:tblGrid>
              <a:tr h="596803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zh-CN" altLang="en-US" sz="1400" b="1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zh-CN" altLang="en-US" sz="1400" b="1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报告题目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zh-CN" altLang="en-US" sz="1400" b="1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报告人姓名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zh-CN" altLang="en-US" sz="1400" b="1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会议名称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zh-CN" altLang="en-US" sz="1400" b="1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会议类型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zh-CN" altLang="en-US" sz="1400" b="1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会议时间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zh-CN" altLang="en-US" sz="1400" b="1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会议地点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zh-CN" altLang="en-US" sz="1400" b="1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报告类型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157343"/>
                  </a:ext>
                </a:extLst>
              </a:tr>
              <a:tr h="55417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400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Development of Nb3Sn SRF cavity via vapor diffusion at IHEP</a:t>
                      </a:r>
                      <a:endParaRPr lang="en-US" sz="1400" kern="120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沙鹏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TESLA Technology Collaboration Meeting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国际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2024.11.11-15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Lund, Sweden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分会报告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816329"/>
                  </a:ext>
                </a:extLst>
              </a:tr>
              <a:tr h="554173">
                <a:tc>
                  <a:txBody>
                    <a:bodyPr/>
                    <a:lstStyle/>
                    <a:p>
                      <a:pPr algn="r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高性能超导腔的研究和应用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沙鹏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中国物理学会</a:t>
                      </a:r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2024</a:t>
                      </a:r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秋季学术会议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国内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2024.10.10-13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中国海口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分会报告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210675"/>
                  </a:ext>
                </a:extLst>
              </a:tr>
              <a:tr h="554173">
                <a:tc>
                  <a:txBody>
                    <a:bodyPr/>
                    <a:lstStyle/>
                    <a:p>
                      <a:pPr algn="r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First Medium-Temperature Baking 1.3 GHz Cryomodule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翟纪元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第</a:t>
                      </a:r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32</a:t>
                      </a:r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届国际直线加速器会议（</a:t>
                      </a:r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LINAC2024</a:t>
                      </a:r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国际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2024.8.25-30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美国芝加哥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大会报告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451710"/>
                  </a:ext>
                </a:extLst>
              </a:tr>
              <a:tr h="554173">
                <a:tc>
                  <a:txBody>
                    <a:bodyPr/>
                    <a:lstStyle/>
                    <a:p>
                      <a:pPr algn="r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Cryomodule Lessons Learned at IHEP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翟纪元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TESLA Technology Collaboration Meeting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国际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2024.11.11-15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Lund, Sweden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分会报告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791786"/>
                  </a:ext>
                </a:extLst>
              </a:tr>
              <a:tr h="767318">
                <a:tc>
                  <a:txBody>
                    <a:bodyPr/>
                    <a:lstStyle/>
                    <a:p>
                      <a:pPr algn="r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High Q and High Gradient SRF Cavity Studies and Applications in Green Accelerators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翟纪元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Mini</a:t>
                      </a:r>
                      <a:b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</a:br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Workshop on Green Accelerator and Colliders 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国际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2024.1.18-19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香港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大会报告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690002"/>
                  </a:ext>
                </a:extLst>
              </a:tr>
              <a:tr h="767318">
                <a:tc>
                  <a:txBody>
                    <a:bodyPr/>
                    <a:lstStyle/>
                    <a:p>
                      <a:pPr algn="r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CEPC SRF Development in EDR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翟纪元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IAS Program on High Energy</a:t>
                      </a:r>
                      <a:b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</a:br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Physics 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国际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2024.1.18-19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香港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大会报告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077764"/>
                  </a:ext>
                </a:extLst>
              </a:tr>
              <a:tr h="980461">
                <a:tc>
                  <a:txBody>
                    <a:bodyPr/>
                    <a:lstStyle/>
                    <a:p>
                      <a:pPr algn="r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CEPC SRF EDR Plan and Status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翟纪元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 latinLnBrk="0"/>
                      <a:r>
                        <a:rPr 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2024 International Workshop on High Energy Circular Electron Positron Collider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国际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altLang="zh-CN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2024.10.22-27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杭州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zh-CN" altLang="en-US" sz="14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分会报告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435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634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BDFE9-515C-4D4F-B153-C9081C8F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35BF87-5904-491C-B950-21268919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小结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5" name="项目牵头单位高能物理研究所出色地完成了北京正负电子对撞机、北京谱仪等，并取得一系列重大成果。…">
            <a:extLst>
              <a:ext uri="{FF2B5EF4-FFF2-40B4-BE49-F238E27FC236}">
                <a16:creationId xmlns:a16="http://schemas.microsoft.com/office/drawing/2014/main" id="{DFCC8599-CEF6-4515-9ABF-89C6BE9F4E8F}"/>
              </a:ext>
            </a:extLst>
          </p:cNvPr>
          <p:cNvSpPr txBox="1">
            <a:spLocks/>
          </p:cNvSpPr>
          <p:nvPr/>
        </p:nvSpPr>
        <p:spPr>
          <a:xfrm>
            <a:off x="354700" y="1124744"/>
            <a:ext cx="11501940" cy="38164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在</a:t>
            </a:r>
            <a:r>
              <a:rPr lang="en-US" altLang="zh-CN" sz="2400" dirty="0"/>
              <a:t>4~8 GHz</a:t>
            </a:r>
            <a:r>
              <a:rPr lang="zh-CN" altLang="en-US" sz="2400" dirty="0"/>
              <a:t>超导腔上进行铌三锡超导腔镀膜实验：达到中期考核指标。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传导冷却超导腔的测试研究：达到中期考核指标。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铁基超导腔镀膜实验：继续优化。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等离子体尾场加速正电子方案设计：继续优化。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35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C03A7-F0B2-448A-9FE9-8F81CE80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01CCC-22CA-41C0-9869-D7DE65A4C5CA}"/>
              </a:ext>
            </a:extLst>
          </p:cNvPr>
          <p:cNvSpPr txBox="1"/>
          <p:nvPr/>
        </p:nvSpPr>
        <p:spPr>
          <a:xfrm>
            <a:off x="2108835" y="2996952"/>
            <a:ext cx="7879080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请各位专家批评指正！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313815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BDFE9-515C-4D4F-B153-C9081C8F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35BF87-5904-491C-B950-21268919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课题简介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项目牵头单位高能物理研究所出色地完成了北京正负电子对撞机、北京谱仪等，并取得一系列重大成果。…">
            <a:extLst>
              <a:ext uri="{FF2B5EF4-FFF2-40B4-BE49-F238E27FC236}">
                <a16:creationId xmlns:a16="http://schemas.microsoft.com/office/drawing/2014/main" id="{DFCC8599-CEF6-4515-9ABF-89C6BE9F4E8F}"/>
              </a:ext>
            </a:extLst>
          </p:cNvPr>
          <p:cNvSpPr txBox="1">
            <a:spLocks/>
          </p:cNvSpPr>
          <p:nvPr/>
        </p:nvSpPr>
        <p:spPr>
          <a:xfrm>
            <a:off x="354700" y="1124744"/>
            <a:ext cx="11501940" cy="44073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课题名称：加速器前沿技术研究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所属项目：高能量加速器关键技术研究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课题总预算：</a:t>
            </a:r>
            <a:r>
              <a:rPr lang="en-US" altLang="zh-CN" sz="2400" dirty="0"/>
              <a:t>360</a:t>
            </a:r>
            <a:r>
              <a:rPr lang="zh-CN" altLang="en-US" sz="2400" dirty="0"/>
              <a:t>万（已拨付</a:t>
            </a:r>
            <a:r>
              <a:rPr lang="en-US" altLang="zh-CN" sz="2400" dirty="0">
                <a:solidFill>
                  <a:srgbClr val="FF0000"/>
                </a:solidFill>
              </a:rPr>
              <a:t>172.8</a:t>
            </a:r>
            <a:r>
              <a:rPr lang="zh-CN" altLang="en-US" sz="2400" dirty="0">
                <a:solidFill>
                  <a:srgbClr val="FF0000"/>
                </a:solidFill>
              </a:rPr>
              <a:t>万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课题承担单位：中国科学院高能物理研究所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课题负责人：沙鹏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执行期限：</a:t>
            </a:r>
            <a:r>
              <a:rPr lang="en-US" altLang="zh-CN" sz="2400" dirty="0"/>
              <a:t>2023</a:t>
            </a:r>
            <a:r>
              <a:rPr lang="zh-CN" altLang="en-US" sz="2400" dirty="0"/>
              <a:t>年</a:t>
            </a:r>
            <a:r>
              <a:rPr lang="en-US" altLang="zh-CN" sz="2400" dirty="0"/>
              <a:t>12</a:t>
            </a:r>
            <a:r>
              <a:rPr lang="zh-CN" altLang="en-US" sz="2400" dirty="0"/>
              <a:t>月至</a:t>
            </a:r>
            <a:r>
              <a:rPr lang="en-US" altLang="zh-CN" sz="2400" dirty="0"/>
              <a:t>2028</a:t>
            </a:r>
            <a:r>
              <a:rPr lang="zh-CN" altLang="en-US" sz="2400" dirty="0"/>
              <a:t>年</a:t>
            </a:r>
            <a:r>
              <a:rPr lang="en-US" altLang="zh-CN" sz="2400" dirty="0"/>
              <a:t>11</a:t>
            </a:r>
            <a:r>
              <a:rPr lang="zh-CN" altLang="en-US" sz="2400" dirty="0"/>
              <a:t>月</a:t>
            </a:r>
            <a:endParaRPr lang="en-US" altLang="zh-CN" sz="2400" dirty="0"/>
          </a:p>
          <a:p>
            <a:pPr algn="just">
              <a:lnSpc>
                <a:spcPct val="120000"/>
              </a:lnSpc>
              <a:buClr>
                <a:srgbClr val="C00000"/>
              </a:buClr>
            </a:pPr>
            <a:r>
              <a:rPr lang="zh-CN" altLang="en-US" sz="2400" dirty="0"/>
              <a:t>主要研究内容：开展下一代射频超导材料（铌三锡、铁基超导体）的研发；开展等离子体尾场加速正电子的研究。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13918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97F6B-4CC0-4955-979D-8708AAAA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08312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6F4702-C2F8-4FB9-9544-A6D2536A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CN" altLang="en-US" sz="4400" dirty="0">
                <a:solidFill>
                  <a:srgbClr val="C00000"/>
                </a:solidFill>
              </a:rPr>
              <a:t>报告提纲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B920063-333E-479A-BCC8-6BA03DF487ED}"/>
              </a:ext>
            </a:extLst>
          </p:cNvPr>
          <p:cNvSpPr txBox="1">
            <a:spLocks/>
          </p:cNvSpPr>
          <p:nvPr/>
        </p:nvSpPr>
        <p:spPr>
          <a:xfrm>
            <a:off x="666713" y="1574688"/>
            <a:ext cx="10901896" cy="2622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课题简介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重要进展及成果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人员及经费使用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小结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3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BDFE9-515C-4D4F-B153-C9081C8F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35BF87-5904-491C-B950-21268919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考核指标完成情况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741396"/>
              </p:ext>
            </p:extLst>
          </p:nvPr>
        </p:nvGraphicFramePr>
        <p:xfrm>
          <a:off x="326565" y="1268760"/>
          <a:ext cx="11638572" cy="491284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64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91477968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45526645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485340441"/>
                    </a:ext>
                  </a:extLst>
                </a:gridCol>
                <a:gridCol w="1260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9383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预计中期时间点 </a:t>
                      </a:r>
                      <a:r>
                        <a:rPr lang="en-US" alt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月，完成时间 </a:t>
                      </a:r>
                      <a:r>
                        <a:rPr lang="en-US" alt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2028</a:t>
                      </a: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月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考核方式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成果</a:t>
                      </a: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名称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指标名称</a:t>
                      </a:r>
                      <a:endParaRPr lang="zh-CN" alt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立项时</a:t>
                      </a: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指标值</a:t>
                      </a:r>
                      <a:r>
                        <a:rPr 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状态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中期指标值</a:t>
                      </a:r>
                      <a:r>
                        <a:rPr 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状态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完成时指标值</a:t>
                      </a:r>
                      <a:r>
                        <a:rPr lang="en-US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2200" b="1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状态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本年度指标状态</a:t>
                      </a:r>
                      <a:endParaRPr lang="zh-CN" sz="2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05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铌三锡超导腔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品质因数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US" altLang="zh-CN" sz="2200" kern="10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@ 4-8 GHz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0.8-2×10</a:t>
                      </a:r>
                      <a:r>
                        <a:rPr lang="en-US" altLang="zh-CN" sz="2200" kern="100" spc="-20" baseline="30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CN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@ 4-8 GHz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研制中，尚未进行测试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现场测试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991">
                <a:tc rowSpan="3">
                  <a:txBody>
                    <a:bodyPr/>
                    <a:lstStyle/>
                    <a:p>
                      <a:r>
                        <a:rPr lang="zh-CN" altLang="en-US" sz="2200" kern="100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等离子体尾场加速正电子的设计方案</a:t>
                      </a:r>
                      <a:endParaRPr lang="zh-CN" sz="2200" kern="100" spc="-2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能量转换效率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1%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10%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10%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同行专家评议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769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能散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同行专家评议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0571"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发射度增长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倍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倍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50%</a:t>
                      </a:r>
                      <a:endParaRPr 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2200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倍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2200" kern="100" spc="-2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同行专家评议</a:t>
                      </a:r>
                      <a:endParaRPr lang="zh-CN" altLang="zh-CN" sz="2200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36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72285DE-2D04-4071-A4E5-CF498C2A6BA7}"/>
              </a:ext>
            </a:extLst>
          </p:cNvPr>
          <p:cNvSpPr txBox="1"/>
          <p:nvPr/>
        </p:nvSpPr>
        <p:spPr>
          <a:xfrm>
            <a:off x="0" y="120417"/>
            <a:ext cx="12192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课题总体进展</a:t>
            </a: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72008" y="1069786"/>
            <a:ext cx="11928648" cy="25752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铌三锡超导腔研究：开展了铌锡比例调控、薄膜厚度均匀性等研究，铌三锡超导腔的测试结果（低场，</a:t>
            </a:r>
            <a:r>
              <a:rPr lang="en-US" altLang="zh-CN" sz="2400" dirty="0"/>
              <a:t>at 4.2K</a:t>
            </a:r>
            <a:r>
              <a:rPr lang="zh-CN" altLang="en-US" sz="2400" dirty="0"/>
              <a:t>）与国际先进水平相当，并开展了传导冷却超导腔的实验，已获得初步成果。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铁基超导腔研究：</a:t>
            </a:r>
            <a:r>
              <a:rPr lang="en-US" altLang="zh-CN" sz="2400" dirty="0"/>
              <a:t>FeSe</a:t>
            </a:r>
            <a:r>
              <a:rPr lang="en-US" altLang="zh-CN" sz="2400" baseline="-25000" dirty="0"/>
              <a:t>0.6</a:t>
            </a:r>
            <a:r>
              <a:rPr lang="en-US" altLang="zh-CN" sz="2400" dirty="0"/>
              <a:t>Te</a:t>
            </a:r>
            <a:r>
              <a:rPr lang="en-US" altLang="zh-CN" sz="2400" baseline="-25000" dirty="0"/>
              <a:t>0.4</a:t>
            </a:r>
            <a:r>
              <a:rPr lang="en-US" altLang="zh-CN" sz="2400" dirty="0"/>
              <a:t>/</a:t>
            </a:r>
            <a:r>
              <a:rPr lang="en-US" altLang="zh-CN" sz="2400" dirty="0" err="1"/>
              <a:t>Nb</a:t>
            </a:r>
            <a:r>
              <a:rPr lang="zh-CN" altLang="en-US" sz="2400" dirty="0"/>
              <a:t>下临界磁场 </a:t>
            </a:r>
            <a:r>
              <a:rPr lang="en-US" altLang="zh-CN" sz="2400" dirty="0"/>
              <a:t>B</a:t>
            </a:r>
            <a:r>
              <a:rPr lang="en-US" altLang="zh-CN" sz="2400" baseline="-25000" dirty="0"/>
              <a:t>c1</a:t>
            </a:r>
            <a:r>
              <a:rPr lang="zh-CN" altLang="en-US" sz="2400" dirty="0"/>
              <a:t>显著提高。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kern="100" spc="-20" dirty="0">
                <a:cs typeface="Times New Roman" panose="02020603050405020304" pitchFamily="18" charset="0"/>
              </a:rPr>
              <a:t>等离子体尾场加速正电子：进展顺利，已达到中期指标。</a:t>
            </a:r>
            <a:endParaRPr lang="en-US" altLang="zh-CN" sz="2400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6B859BB-F9AF-42D3-912A-2E607BD3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336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71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52736"/>
            <a:ext cx="11712328" cy="230425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>
                <a:latin typeface="微软雅黑" panose="020B0503020204020204" pitchFamily="34" charset="-122"/>
              </a:rPr>
              <a:t>溶液循环单元小流量液位控制，由原来的手动升级为自动控制。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</a:rPr>
              <a:t>超导腔电抛光过程，液面在超导腔内的高度十分关键。尤其过高的液位将产生重大的安全隐患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首先：如果过高，强酸溶液可能被排风系统抽出，造成排风系统的污染腐蚀；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其次：如没有及时发现，将造成大量带有氢氟酸的强酸溶液溢出；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最后：即使不溢出，一旦超过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iris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，电抛光过程产生的氢气将无法排除，有着爆炸的风险。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>
                <a:latin typeface="微软雅黑" panose="020B0503020204020204" pitchFamily="34" charset="-122"/>
              </a:rPr>
              <a:t>其它改造：泵组维修、阀门补焊、增加温度探头</a:t>
            </a:r>
            <a:r>
              <a:rPr lang="en-US" altLang="zh-CN" sz="2400" dirty="0">
                <a:latin typeface="微软雅黑" panose="020B0503020204020204" pitchFamily="34" charset="-122"/>
              </a:rPr>
              <a:t>……</a:t>
            </a:r>
            <a:endParaRPr lang="en-US" altLang="zh-CN" sz="220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  <a:buNone/>
            </a:pP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</a:rPr>
              <a:t>超导腔电抛光设备升级改造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7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456728" y="6156296"/>
            <a:ext cx="339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流量比例阀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8820023-1AC7-42BA-8ACC-E527613A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15" y="4068676"/>
            <a:ext cx="1557293" cy="1914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0081581-7762-4565-BB56-E61A8FD33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597" y="4068676"/>
            <a:ext cx="1537427" cy="1969710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43380047-40CF-4145-92D0-8ADBC990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51" y="4077072"/>
            <a:ext cx="3258389" cy="196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0FD90EB-918D-460C-AD7C-7B454B69A66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40000" contrast="40000"/>
          </a:blip>
          <a:stretch>
            <a:fillRect/>
          </a:stretch>
        </p:blipFill>
        <p:spPr>
          <a:xfrm>
            <a:off x="2428484" y="4073514"/>
            <a:ext cx="2083340" cy="1921302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09715993-B29F-46CD-80E8-5D0A59162B52}"/>
              </a:ext>
            </a:extLst>
          </p:cNvPr>
          <p:cNvSpPr txBox="1"/>
          <p:nvPr/>
        </p:nvSpPr>
        <p:spPr>
          <a:xfrm>
            <a:off x="2331084" y="6146183"/>
            <a:ext cx="2204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气体油气分离器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5C19A57-930C-4347-9092-52CBC7F20F41}"/>
              </a:ext>
            </a:extLst>
          </p:cNvPr>
          <p:cNvSpPr txBox="1"/>
          <p:nvPr/>
        </p:nvSpPr>
        <p:spPr>
          <a:xfrm>
            <a:off x="4727848" y="6166870"/>
            <a:ext cx="15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阀门补焊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F8412B7-DD0A-484C-A1F0-22491E54DBC9}"/>
              </a:ext>
            </a:extLst>
          </p:cNvPr>
          <p:cNvSpPr txBox="1"/>
          <p:nvPr/>
        </p:nvSpPr>
        <p:spPr>
          <a:xfrm>
            <a:off x="7297106" y="6200359"/>
            <a:ext cx="179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泵组磨损维修</a:t>
            </a:r>
          </a:p>
        </p:txBody>
      </p:sp>
    </p:spTree>
    <p:extLst>
      <p:ext uri="{BB962C8B-B14F-4D97-AF65-F5344CB8AC3E}">
        <p14:creationId xmlns:p14="http://schemas.microsoft.com/office/powerpoint/2010/main" val="193447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52736"/>
            <a:ext cx="11603832" cy="17281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铌三锡镀膜洁净间增加了风淋室，对铌三锡镀膜真空炉进行改造、进行冷却优化。</a:t>
            </a:r>
            <a:endParaRPr lang="en-US" altLang="zh-CN" sz="22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200" dirty="0"/>
              <a:t>课题启动后，一共完成了</a:t>
            </a:r>
            <a:r>
              <a:rPr lang="en-US" altLang="zh-CN" sz="2200" dirty="0"/>
              <a:t>40</a:t>
            </a:r>
            <a:r>
              <a:rPr lang="zh-CN" altLang="en-US" sz="2200" dirty="0"/>
              <a:t>多次铌三锡镀膜实验，过程均有详细记录。</a:t>
            </a:r>
            <a:endParaRPr lang="en-US" altLang="zh-CN" sz="22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20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  <a:buNone/>
            </a:pPr>
            <a:endParaRPr lang="en-US" altLang="zh-CN" sz="22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>
                <a:solidFill>
                  <a:srgbClr val="C00000"/>
                </a:solidFill>
                <a:effectLst/>
              </a:rPr>
              <a:t>铌三锡镀膜实验</a:t>
            </a:r>
            <a:endParaRPr lang="en-US" altLang="zh-CN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8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333118" y="5733699"/>
            <a:ext cx="339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铌三锡镀膜真空炉改造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" y="2268309"/>
            <a:ext cx="2524554" cy="33660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5358C7D-D2DC-4B02-8933-B59E8404E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67" y="2005330"/>
            <a:ext cx="2847038" cy="3796051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171823" y="5877272"/>
            <a:ext cx="339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铌三锡镀膜实验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DB6C4F4-62DF-4063-B841-C6099F5A8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76874" y="2014020"/>
            <a:ext cx="2840521" cy="37873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593373" y="5801380"/>
            <a:ext cx="339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7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铌三锡超导腔内壁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2AE7FB3-44FF-4BDD-8417-5DC8B4936D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31" y="2014021"/>
            <a:ext cx="2847039" cy="379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76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solidFill>
                  <a:srgbClr val="C00000"/>
                </a:solidFill>
              </a:rPr>
              <a:t>1.3 GHz</a:t>
            </a:r>
            <a:r>
              <a:rPr lang="zh-CN" altLang="en-US" dirty="0">
                <a:solidFill>
                  <a:srgbClr val="C00000"/>
                </a:solidFill>
              </a:rPr>
              <a:t>纯铌腔的镀膜</a:t>
            </a:r>
            <a:endParaRPr lang="en-US" altLang="zh-CN" sz="40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012546" y="6276302"/>
            <a:ext cx="2844800" cy="365125"/>
          </a:xfrm>
        </p:spPr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9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442609E-4146-45F0-B9B1-6325C25883E2}"/>
              </a:ext>
            </a:extLst>
          </p:cNvPr>
          <p:cNvSpPr txBox="1">
            <a:spLocks/>
          </p:cNvSpPr>
          <p:nvPr/>
        </p:nvSpPr>
        <p:spPr>
          <a:xfrm>
            <a:off x="152891" y="1065382"/>
            <a:ext cx="11703749" cy="454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35560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9138" indent="-349250" algn="l" defTabSz="719138" rtl="0" eaLnBrk="1" latinLnBrk="0" hangingPunct="1">
              <a:lnSpc>
                <a:spcPct val="120000"/>
              </a:lnSpc>
              <a:spcBef>
                <a:spcPts val="375"/>
              </a:spcBef>
              <a:buFont typeface="微软雅黑" panose="020B0503020204020204" pitchFamily="34" charset="-122"/>
              <a:buChar char="‐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en-US" altLang="zh-CN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565323-337A-4D18-97D1-F5811D77BE92}"/>
              </a:ext>
            </a:extLst>
          </p:cNvPr>
          <p:cNvSpPr/>
          <p:nvPr/>
        </p:nvSpPr>
        <p:spPr>
          <a:xfrm>
            <a:off x="334654" y="6148154"/>
            <a:ext cx="291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niobium crucible with a lid on top </a:t>
            </a:r>
            <a:endParaRPr lang="zh-CN" altLang="en-US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33304BC-DA75-46DB-A191-9394E71078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6400" r="2401" b="1701"/>
          <a:stretch/>
        </p:blipFill>
        <p:spPr>
          <a:xfrm>
            <a:off x="952914" y="3994434"/>
            <a:ext cx="1800200" cy="216024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27886852-CD66-4EC5-85D7-FE733134CC48}"/>
              </a:ext>
            </a:extLst>
          </p:cNvPr>
          <p:cNvSpPr/>
          <p:nvPr/>
        </p:nvSpPr>
        <p:spPr>
          <a:xfrm>
            <a:off x="2376233" y="6110529"/>
            <a:ext cx="549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top flange of the cavity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was covered with niobium foil.</a:t>
            </a:r>
            <a:endParaRPr lang="zh-CN" altLang="en-US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3BA978-1CE2-4F4C-8B58-B7588F1C4852}"/>
              </a:ext>
            </a:extLst>
          </p:cNvPr>
          <p:cNvGrpSpPr>
            <a:grpSpLocks noChangeAspect="1"/>
          </p:cNvGrpSpPr>
          <p:nvPr/>
        </p:nvGrpSpPr>
        <p:grpSpPr>
          <a:xfrm>
            <a:off x="3961192" y="1013790"/>
            <a:ext cx="2434904" cy="5124733"/>
            <a:chOff x="3399211" y="2867538"/>
            <a:chExt cx="1621239" cy="3412216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976EED5-0DA1-4C76-B6A3-A1CC1A9AC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0" t="21000" r="32801" b="7602"/>
            <a:stretch/>
          </p:blipFill>
          <p:spPr>
            <a:xfrm>
              <a:off x="3399211" y="2867538"/>
              <a:ext cx="1621239" cy="3340734"/>
            </a:xfrm>
            <a:prstGeom prst="rect">
              <a:avLst/>
            </a:prstGeom>
          </p:spPr>
        </p:pic>
        <p:sp>
          <p:nvSpPr>
            <p:cNvPr id="17" name="圆角矩形 20">
              <a:extLst>
                <a:ext uri="{FF2B5EF4-FFF2-40B4-BE49-F238E27FC236}">
                  <a16:creationId xmlns:a16="http://schemas.microsoft.com/office/drawing/2014/main" id="{BC7014E8-5BD6-42E5-8C24-31839A3CF243}"/>
                </a:ext>
              </a:extLst>
            </p:cNvPr>
            <p:cNvSpPr/>
            <p:nvPr/>
          </p:nvSpPr>
          <p:spPr>
            <a:xfrm>
              <a:off x="3814154" y="4470587"/>
              <a:ext cx="792088" cy="331925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1A173E28-D2B2-43A6-AB27-D40A71051FA3}"/>
                </a:ext>
              </a:extLst>
            </p:cNvPr>
            <p:cNvCxnSpPr/>
            <p:nvPr/>
          </p:nvCxnSpPr>
          <p:spPr>
            <a:xfrm flipH="1">
              <a:off x="3886162" y="4849433"/>
              <a:ext cx="288032" cy="14303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9CEDAFDB-6866-4E4F-B1BB-B2B8468653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37801" r="24438"/>
          <a:stretch/>
        </p:blipFill>
        <p:spPr>
          <a:xfrm>
            <a:off x="6594530" y="2156364"/>
            <a:ext cx="2352021" cy="3011690"/>
          </a:xfrm>
          <a:prstGeom prst="rect">
            <a:avLst/>
          </a:prstGeom>
        </p:spPr>
      </p:pic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157014D4-F3FB-4061-9898-75E9D4A6540A}"/>
              </a:ext>
            </a:extLst>
          </p:cNvPr>
          <p:cNvCxnSpPr>
            <a:cxnSpLocks/>
          </p:cNvCxnSpPr>
          <p:nvPr/>
        </p:nvCxnSpPr>
        <p:spPr>
          <a:xfrm flipV="1">
            <a:off x="8203552" y="3302157"/>
            <a:ext cx="864096" cy="92105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23721BA6-11CB-4A02-B877-498641027191}"/>
              </a:ext>
            </a:extLst>
          </p:cNvPr>
          <p:cNvSpPr/>
          <p:nvPr/>
        </p:nvSpPr>
        <p:spPr>
          <a:xfrm>
            <a:off x="9146729" y="3015878"/>
            <a:ext cx="3112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second Sn source was put in the middle of the cavity.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ECE0FC8-D4D5-4C85-B67B-AA5F50D38B7C}"/>
              </a:ext>
            </a:extLst>
          </p:cNvPr>
          <p:cNvSpPr/>
          <p:nvPr/>
        </p:nvSpPr>
        <p:spPr>
          <a:xfrm>
            <a:off x="7907720" y="4181145"/>
            <a:ext cx="515612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625931F9-E209-4F62-BC87-C1C298FAC7A9}"/>
              </a:ext>
            </a:extLst>
          </p:cNvPr>
          <p:cNvCxnSpPr>
            <a:cxnSpLocks/>
          </p:cNvCxnSpPr>
          <p:nvPr/>
        </p:nvCxnSpPr>
        <p:spPr>
          <a:xfrm flipH="1" flipV="1">
            <a:off x="5638358" y="4433173"/>
            <a:ext cx="1943831" cy="542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F9FA177E-11DA-4F87-9E87-DDD04D493C2D}"/>
              </a:ext>
            </a:extLst>
          </p:cNvPr>
          <p:cNvSpPr/>
          <p:nvPr/>
        </p:nvSpPr>
        <p:spPr>
          <a:xfrm>
            <a:off x="441818" y="3293599"/>
            <a:ext cx="291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Sn and SnCl</a:t>
            </a:r>
            <a:r>
              <a:rPr lang="en-US" altLang="zh-CN" baseline="-25000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 </a:t>
            </a: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the crucible</a:t>
            </a:r>
            <a:endParaRPr lang="zh-CN" altLang="en-US" baseline="-250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25D223E2-49CD-4B39-A1F8-C2C3D502C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849" y="548892"/>
            <a:ext cx="2357990" cy="31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3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24767</TotalTime>
  <Words>1864</Words>
  <Application>Microsoft Office PowerPoint</Application>
  <PresentationFormat>宽屏</PresentationFormat>
  <Paragraphs>366</Paragraphs>
  <Slides>28</Slides>
  <Notes>20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等线</vt:lpstr>
      <vt:lpstr>方正姚体</vt:lpstr>
      <vt:lpstr>黑体</vt:lpstr>
      <vt:lpstr>黑体</vt:lpstr>
      <vt:lpstr>宋体</vt:lpstr>
      <vt:lpstr>Microsoft YaHei</vt:lpstr>
      <vt:lpstr>Microsoft YaHei</vt:lpstr>
      <vt:lpstr>Arial</vt:lpstr>
      <vt:lpstr>Arial Narrow</vt:lpstr>
      <vt:lpstr>Calibri</vt:lpstr>
      <vt:lpstr>Cambria Math</vt:lpstr>
      <vt:lpstr>Helvetica</vt:lpstr>
      <vt:lpstr>Times New Roman</vt:lpstr>
      <vt:lpstr>Wingdings</vt:lpstr>
      <vt:lpstr>Office 主题</vt:lpstr>
      <vt:lpstr>PowerPoint 演示文稿</vt:lpstr>
      <vt:lpstr>报告提纲</vt:lpstr>
      <vt:lpstr>课题简介</vt:lpstr>
      <vt:lpstr>报告提纲</vt:lpstr>
      <vt:lpstr>考核指标完成情况</vt:lpstr>
      <vt:lpstr>PowerPoint 演示文稿</vt:lpstr>
      <vt:lpstr>超导腔电抛光设备升级改造</vt:lpstr>
      <vt:lpstr>铌三锡镀膜实验</vt:lpstr>
      <vt:lpstr>1.3 GHz纯铌腔的镀膜</vt:lpstr>
      <vt:lpstr>样品腔的镀膜</vt:lpstr>
      <vt:lpstr>铌三锡镀膜工艺曲线</vt:lpstr>
      <vt:lpstr>锡含量的调控</vt:lpstr>
      <vt:lpstr>铌三锡超导腔测试结果</vt:lpstr>
      <vt:lpstr>传导冷却超导腔研究</vt:lpstr>
      <vt:lpstr>PowerPoint 演示文稿</vt:lpstr>
      <vt:lpstr>FeSe0.6Te0.4/Nb下临界场 Bc1显著提高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报告提纲</vt:lpstr>
      <vt:lpstr>研究团队</vt:lpstr>
      <vt:lpstr>经费使用</vt:lpstr>
      <vt:lpstr>PowerPoint 演示文稿</vt:lpstr>
      <vt:lpstr>PowerPoint 演示文稿</vt:lpstr>
      <vt:lpstr>小结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沙鹏</cp:lastModifiedBy>
  <cp:revision>2624</cp:revision>
  <cp:lastPrinted>2022-11-06T05:19:21Z</cp:lastPrinted>
  <dcterms:created xsi:type="dcterms:W3CDTF">2012-09-04T11:33:36Z</dcterms:created>
  <dcterms:modified xsi:type="dcterms:W3CDTF">2024-11-29T06:26:21Z</dcterms:modified>
</cp:coreProperties>
</file>