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68" r:id="rId2"/>
    <p:sldMasterId id="2147483691" r:id="rId3"/>
  </p:sldMasterIdLst>
  <p:notesMasterIdLst>
    <p:notesMasterId r:id="rId37"/>
  </p:notesMasterIdLst>
  <p:handoutMasterIdLst>
    <p:handoutMasterId r:id="rId38"/>
  </p:handoutMasterIdLst>
  <p:sldIdLst>
    <p:sldId id="256" r:id="rId4"/>
    <p:sldId id="553" r:id="rId5"/>
    <p:sldId id="868" r:id="rId6"/>
    <p:sldId id="817" r:id="rId7"/>
    <p:sldId id="21299" r:id="rId8"/>
    <p:sldId id="21300" r:id="rId9"/>
    <p:sldId id="21301" r:id="rId10"/>
    <p:sldId id="21302" r:id="rId11"/>
    <p:sldId id="954" r:id="rId12"/>
    <p:sldId id="956" r:id="rId13"/>
    <p:sldId id="863" r:id="rId14"/>
    <p:sldId id="876" r:id="rId15"/>
    <p:sldId id="966" r:id="rId16"/>
    <p:sldId id="967" r:id="rId17"/>
    <p:sldId id="972" r:id="rId18"/>
    <p:sldId id="21303" r:id="rId19"/>
    <p:sldId id="21304" r:id="rId20"/>
    <p:sldId id="21308" r:id="rId21"/>
    <p:sldId id="21307" r:id="rId22"/>
    <p:sldId id="21306" r:id="rId23"/>
    <p:sldId id="21305" r:id="rId24"/>
    <p:sldId id="21309" r:id="rId25"/>
    <p:sldId id="21310" r:id="rId26"/>
    <p:sldId id="21311" r:id="rId27"/>
    <p:sldId id="21318" r:id="rId28"/>
    <p:sldId id="21313" r:id="rId29"/>
    <p:sldId id="21312" r:id="rId30"/>
    <p:sldId id="21315" r:id="rId31"/>
    <p:sldId id="21317" r:id="rId32"/>
    <p:sldId id="21316" r:id="rId33"/>
    <p:sldId id="21314" r:id="rId34"/>
    <p:sldId id="21319" r:id="rId35"/>
    <p:sldId id="352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85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73"/>
    <a:srgbClr val="595959"/>
    <a:srgbClr val="C3C3C3"/>
    <a:srgbClr val="D9D9D9"/>
    <a:srgbClr val="7030A0"/>
    <a:srgbClr val="7A3D87"/>
    <a:srgbClr val="BFBFBF"/>
    <a:srgbClr val="7F7F7F"/>
    <a:srgbClr val="AB86C7"/>
    <a:srgbClr val="FFE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8" autoAdjust="0"/>
    <p:restoredTop sz="93779" autoAdjust="0"/>
  </p:normalViewPr>
  <p:slideViewPr>
    <p:cSldViewPr>
      <p:cViewPr varScale="1">
        <p:scale>
          <a:sx n="82" d="100"/>
          <a:sy n="82" d="100"/>
        </p:scale>
        <p:origin x="63" y="294"/>
      </p:cViewPr>
      <p:guideLst>
        <p:guide pos="3885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86"/>
    </p:cViewPr>
  </p:sorterViewPr>
  <p:notesViewPr>
    <p:cSldViewPr showGuides="1">
      <p:cViewPr varScale="1">
        <p:scale>
          <a:sx n="75" d="100"/>
          <a:sy n="75" d="100"/>
        </p:scale>
        <p:origin x="276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BBE7509-95CD-4159-98EB-35192F1825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C7AD916-BC6F-47B8-9BBF-C47A929432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A4C398-58DD-4BD6-8945-D51F6C1D0479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38A6A30-1D23-43D7-B09B-4D720BE4DC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1F31F0-1688-4B61-A85D-7E00199634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8B40C-0CF3-4EFA-90BC-53FA3B610D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689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1A0C3-1DAC-4132-9239-1959AA161746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7B08D-3D29-49D0-B47B-BD762D1B97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50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21D666-3512-4AEE-B77E-74AB9D8BECFA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8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90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68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918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849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7B08D-3D29-49D0-B47B-BD762D1B97E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2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40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fld id="{87FD5E94-C375-4AAC-82BD-34827BA17F09}" type="slidenum">
              <a:rPr lang="en-US" altLang="zh-CN">
                <a:solidFill>
                  <a:prstClr val="black"/>
                </a:solidFill>
              </a:rPr>
              <a:pPr eaLnBrk="1" hangingPunct="1"/>
              <a:t>26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1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6394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85556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49987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C32D2-0461-4727-A302-30C053DE6593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9BCDA-4665-4305-B518-4A44D21B93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56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23"/>
          <p:cNvSpPr>
            <a:spLocks noChangeShapeType="1"/>
          </p:cNvSpPr>
          <p:nvPr/>
        </p:nvSpPr>
        <p:spPr bwMode="auto">
          <a:xfrm flipH="1">
            <a:off x="0" y="779614"/>
            <a:ext cx="12192000" cy="0"/>
          </a:xfrm>
          <a:prstGeom prst="line">
            <a:avLst/>
          </a:prstGeom>
          <a:noFill/>
          <a:ln w="50800">
            <a:solidFill>
              <a:srgbClr val="B02A3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pic>
        <p:nvPicPr>
          <p:cNvPr id="7178" name="Picture 25" descr="未命名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71"/>
            <a:ext cx="15240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31" descr="corn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05576"/>
            <a:ext cx="8509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Freeform 33"/>
          <p:cNvSpPr>
            <a:spLocks/>
          </p:cNvSpPr>
          <p:nvPr/>
        </p:nvSpPr>
        <p:spPr bwMode="auto">
          <a:xfrm>
            <a:off x="618067" y="6495534"/>
            <a:ext cx="11573933" cy="369332"/>
          </a:xfrm>
          <a:custGeom>
            <a:avLst/>
            <a:gdLst>
              <a:gd name="T0" fmla="*/ 317539688 w 5468"/>
              <a:gd name="T1" fmla="*/ 564515000 h 224"/>
              <a:gd name="T2" fmla="*/ 0 w 5468"/>
              <a:gd name="T3" fmla="*/ 5040313 h 224"/>
              <a:gd name="T4" fmla="*/ 2147483647 w 5468"/>
              <a:gd name="T5" fmla="*/ 0 h 224"/>
              <a:gd name="T6" fmla="*/ 2147483647 w 5468"/>
              <a:gd name="T7" fmla="*/ 564515000 h 224"/>
              <a:gd name="T8" fmla="*/ 317539688 w 5468"/>
              <a:gd name="T9" fmla="*/ 564515000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68" h="224">
                <a:moveTo>
                  <a:pt x="126" y="224"/>
                </a:moveTo>
                <a:lnTo>
                  <a:pt x="0" y="2"/>
                </a:lnTo>
                <a:lnTo>
                  <a:pt x="5468" y="0"/>
                </a:lnTo>
                <a:lnTo>
                  <a:pt x="5468" y="224"/>
                </a:lnTo>
                <a:lnTo>
                  <a:pt x="126" y="224"/>
                </a:lnTo>
                <a:close/>
              </a:path>
            </a:pathLst>
          </a:custGeom>
          <a:solidFill>
            <a:srgbClr val="0071BC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srgbClr val="000000"/>
              </a:solidFill>
              <a:latin typeface="Arial" charset="0"/>
              <a:ea typeface="SimSun" panose="02010600030101010101" pitchFamily="2" charset="-122"/>
            </a:endParaRPr>
          </a:p>
        </p:txBody>
      </p:sp>
      <p:sp>
        <p:nvSpPr>
          <p:cNvPr id="1038" name="Rectangle 34"/>
          <p:cNvSpPr>
            <a:spLocks noChangeArrowheads="1"/>
          </p:cNvSpPr>
          <p:nvPr/>
        </p:nvSpPr>
        <p:spPr bwMode="auto">
          <a:xfrm>
            <a:off x="0" y="6553200"/>
            <a:ext cx="609600" cy="304800"/>
          </a:xfrm>
          <a:prstGeom prst="rect">
            <a:avLst/>
          </a:prstGeom>
          <a:solidFill>
            <a:srgbClr val="131313"/>
          </a:solidFill>
          <a:ln w="9525">
            <a:solidFill>
              <a:srgbClr val="13131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 sz="1800" b="1">
              <a:solidFill>
                <a:srgbClr val="000000"/>
              </a:solidFill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153635" name="Text Box 35"/>
          <p:cNvSpPr txBox="1">
            <a:spLocks noChangeArrowheads="1"/>
          </p:cNvSpPr>
          <p:nvPr/>
        </p:nvSpPr>
        <p:spPr bwMode="auto">
          <a:xfrm>
            <a:off x="1016000" y="6525985"/>
            <a:ext cx="97845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1400" b="1" dirty="0">
                <a:solidFill>
                  <a:srgbClr val="131313"/>
                </a:solidFill>
                <a:ea typeface="楷体_GB2312" pitchFamily="49" charset="-122"/>
              </a:rPr>
              <a:t>2024</a:t>
            </a:r>
            <a:r>
              <a:rPr lang="zh-CN" altLang="en-US" sz="1400" b="1" dirty="0">
                <a:solidFill>
                  <a:srgbClr val="131313"/>
                </a:solidFill>
                <a:ea typeface="楷体_GB2312" pitchFamily="49" charset="-122"/>
              </a:rPr>
              <a:t>年度</a:t>
            </a:r>
            <a:r>
              <a:rPr lang="en-US" altLang="zh-CN" sz="1400" b="1" dirty="0">
                <a:solidFill>
                  <a:srgbClr val="131313"/>
                </a:solidFill>
                <a:ea typeface="楷体_GB2312" pitchFamily="49" charset="-122"/>
              </a:rPr>
              <a:t>MOST3</a:t>
            </a:r>
            <a:r>
              <a:rPr lang="zh-CN" altLang="en-US" sz="1400" b="1" dirty="0">
                <a:solidFill>
                  <a:srgbClr val="131313"/>
                </a:solidFill>
                <a:ea typeface="楷体_GB2312" pitchFamily="49" charset="-122"/>
              </a:rPr>
              <a:t>课题总结会</a:t>
            </a:r>
            <a:r>
              <a:rPr lang="en-US" altLang="zh-CN" sz="1400" b="1" dirty="0">
                <a:solidFill>
                  <a:srgbClr val="131313"/>
                </a:solidFill>
                <a:ea typeface="楷体_GB2312" pitchFamily="49" charset="-122"/>
              </a:rPr>
              <a:t>-</a:t>
            </a:r>
            <a:r>
              <a:rPr lang="zh-CN" altLang="en-US" sz="1400" b="1" dirty="0">
                <a:solidFill>
                  <a:srgbClr val="131313"/>
                </a:solidFill>
                <a:ea typeface="楷体_GB2312" pitchFamily="49" charset="-122"/>
              </a:rPr>
              <a:t>等离子体尾场正电子加速                    </a:t>
            </a:r>
            <a:r>
              <a:rPr lang="en-US" altLang="zh-CN" sz="1400" b="1" dirty="0">
                <a:solidFill>
                  <a:srgbClr val="131313"/>
                </a:solidFill>
                <a:ea typeface="楷体_GB2312" pitchFamily="49" charset="-122"/>
              </a:rPr>
              <a:t>             </a:t>
            </a:r>
            <a:r>
              <a:rPr lang="zh-CN" altLang="en-US" sz="1400" b="1" dirty="0">
                <a:solidFill>
                  <a:srgbClr val="131313"/>
                </a:solidFill>
                <a:ea typeface="楷体_GB2312" pitchFamily="49" charset="-122"/>
              </a:rPr>
              <a:t>   </a:t>
            </a:r>
            <a:r>
              <a:rPr lang="en-US" altLang="zh-CN" sz="1400" b="1" dirty="0">
                <a:solidFill>
                  <a:srgbClr val="131313"/>
                </a:solidFill>
                <a:ea typeface="楷体_GB2312" pitchFamily="49" charset="-122"/>
              </a:rPr>
              <a:t>2024-11-29</a:t>
            </a:r>
          </a:p>
        </p:txBody>
      </p:sp>
    </p:spTree>
    <p:extLst>
      <p:ext uri="{BB962C8B-B14F-4D97-AF65-F5344CB8AC3E}">
        <p14:creationId xmlns:p14="http://schemas.microsoft.com/office/powerpoint/2010/main" val="165454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楷体_GB2312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7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888"/>
            <a:ext cx="1219200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8"/>
          <p:cNvSpPr>
            <a:spLocks noChangeArrowheads="1"/>
          </p:cNvSpPr>
          <p:nvPr userDrawn="1"/>
        </p:nvSpPr>
        <p:spPr bwMode="auto">
          <a:xfrm>
            <a:off x="0" y="1385888"/>
            <a:ext cx="12192000" cy="5105400"/>
          </a:xfrm>
          <a:prstGeom prst="rect">
            <a:avLst/>
          </a:prstGeom>
          <a:solidFill>
            <a:schemeClr val="bg1">
              <a:alpha val="5999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ja-JP" altLang="en-US" sz="1800" b="1"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2052" name="Freeform 27"/>
          <p:cNvSpPr>
            <a:spLocks/>
          </p:cNvSpPr>
          <p:nvPr userDrawn="1"/>
        </p:nvSpPr>
        <p:spPr bwMode="auto">
          <a:xfrm>
            <a:off x="618067" y="6495534"/>
            <a:ext cx="11573933" cy="369332"/>
          </a:xfrm>
          <a:custGeom>
            <a:avLst/>
            <a:gdLst>
              <a:gd name="T0" fmla="*/ 317539688 w 5468"/>
              <a:gd name="T1" fmla="*/ 564515000 h 224"/>
              <a:gd name="T2" fmla="*/ 0 w 5468"/>
              <a:gd name="T3" fmla="*/ 5040313 h 224"/>
              <a:gd name="T4" fmla="*/ 2147483647 w 5468"/>
              <a:gd name="T5" fmla="*/ 0 h 224"/>
              <a:gd name="T6" fmla="*/ 2147483647 w 5468"/>
              <a:gd name="T7" fmla="*/ 564515000 h 224"/>
              <a:gd name="T8" fmla="*/ 317539688 w 5468"/>
              <a:gd name="T9" fmla="*/ 564515000 h 2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68" h="224">
                <a:moveTo>
                  <a:pt x="126" y="224"/>
                </a:moveTo>
                <a:lnTo>
                  <a:pt x="0" y="2"/>
                </a:lnTo>
                <a:lnTo>
                  <a:pt x="5468" y="0"/>
                </a:lnTo>
                <a:lnTo>
                  <a:pt x="5468" y="224"/>
                </a:lnTo>
                <a:lnTo>
                  <a:pt x="126" y="224"/>
                </a:lnTo>
                <a:close/>
              </a:path>
            </a:pathLst>
          </a:custGeom>
          <a:solidFill>
            <a:srgbClr val="0071BC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endParaRPr lang="zh-CN" altLang="en-US" sz="1800">
              <a:latin typeface="Arial" charset="0"/>
            </a:endParaRPr>
          </a:p>
        </p:txBody>
      </p:sp>
      <p:pic>
        <p:nvPicPr>
          <p:cNvPr id="8197" name="Picture 25" descr="cor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05576"/>
            <a:ext cx="8509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28"/>
          <p:cNvSpPr>
            <a:spLocks noChangeArrowheads="1"/>
          </p:cNvSpPr>
          <p:nvPr/>
        </p:nvSpPr>
        <p:spPr bwMode="auto">
          <a:xfrm>
            <a:off x="0" y="6553200"/>
            <a:ext cx="609600" cy="304800"/>
          </a:xfrm>
          <a:prstGeom prst="rect">
            <a:avLst/>
          </a:prstGeom>
          <a:solidFill>
            <a:srgbClr val="131313"/>
          </a:solidFill>
          <a:ln w="9525">
            <a:solidFill>
              <a:srgbClr val="13131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defRPr/>
            </a:pPr>
            <a:endParaRPr lang="ja-JP" altLang="en-US" sz="1800" b="1">
              <a:latin typeface="Tahoma" pitchFamily="34" charset="0"/>
              <a:ea typeface="楷体_GB2312" pitchFamily="49" charset="-122"/>
            </a:endParaRPr>
          </a:p>
        </p:txBody>
      </p:sp>
      <p:sp>
        <p:nvSpPr>
          <p:cNvPr id="2057" name="Line 34"/>
          <p:cNvSpPr>
            <a:spLocks noChangeShapeType="1"/>
          </p:cNvSpPr>
          <p:nvPr/>
        </p:nvSpPr>
        <p:spPr bwMode="auto">
          <a:xfrm flipH="1">
            <a:off x="0" y="1370013"/>
            <a:ext cx="12192000" cy="0"/>
          </a:xfrm>
          <a:prstGeom prst="line">
            <a:avLst/>
          </a:prstGeom>
          <a:noFill/>
          <a:ln w="50800">
            <a:solidFill>
              <a:srgbClr val="B02A30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 sz="1800">
              <a:latin typeface="Arial" charset="0"/>
            </a:endParaRPr>
          </a:p>
        </p:txBody>
      </p:sp>
      <p:pic>
        <p:nvPicPr>
          <p:cNvPr id="8203" name="Picture 36" descr="cnq07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7752184" cy="877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3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med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SimSun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SimSun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SimSun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ü"/>
        <a:defRPr sz="2800">
          <a:solidFill>
            <a:schemeClr val="tx1"/>
          </a:solidFill>
          <a:latin typeface="+mn-lt"/>
          <a:ea typeface="SimSun" pitchFamily="2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SimSun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SimSun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SimSun" pitchFamily="2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C32D2-0461-4727-A302-30C053DE6593}" type="datetimeFigureOut">
              <a:rPr lang="zh-CN" altLang="en-US" smtClean="0"/>
              <a:t>2024/11/29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9BCDA-4665-4305-B518-4A44D21B93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65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00.png"/><Relationship Id="rId25" Type="http://schemas.openxmlformats.org/officeDocument/2006/relationships/image" Target="../media/image47.png"/><Relationship Id="rId2" Type="http://schemas.openxmlformats.org/officeDocument/2006/relationships/video" Target="../media/media2.mp4"/><Relationship Id="rId20" Type="http://schemas.openxmlformats.org/officeDocument/2006/relationships/image" Target="../media/image290.png"/><Relationship Id="rId1" Type="http://schemas.microsoft.com/office/2007/relationships/media" Target="../media/media2.mp4"/><Relationship Id="rId24" Type="http://schemas.openxmlformats.org/officeDocument/2006/relationships/image" Target="../media/image37.png"/><Relationship Id="rId23" Type="http://schemas.openxmlformats.org/officeDocument/2006/relationships/image" Target="../media/image46.png"/><Relationship Id="rId22" Type="http://schemas.openxmlformats.org/officeDocument/2006/relationships/image" Target="../media/image3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3.png"/><Relationship Id="rId3" Type="http://schemas.openxmlformats.org/officeDocument/2006/relationships/video" Target="../media/media3.mp4"/><Relationship Id="rId7" Type="http://schemas.openxmlformats.org/officeDocument/2006/relationships/image" Target="../media/image48.wmf"/><Relationship Id="rId12" Type="http://schemas.openxmlformats.org/officeDocument/2006/relationships/image" Target="../media/image52.png"/><Relationship Id="rId2" Type="http://schemas.microsoft.com/office/2007/relationships/media" Target="../media/media3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0.wmf"/><Relationship Id="rId5" Type="http://schemas.openxmlformats.org/officeDocument/2006/relationships/image" Target="../media/image51.png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7" Type="http://schemas.openxmlformats.org/officeDocument/2006/relationships/image" Target="../media/image64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79.jp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g"/><Relationship Id="rId2" Type="http://schemas.openxmlformats.org/officeDocument/2006/relationships/image" Target="../media/image68.jpeg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11" Type="http://schemas.openxmlformats.org/officeDocument/2006/relationships/image" Target="../media/image77.jpg"/><Relationship Id="rId5" Type="http://schemas.openxmlformats.org/officeDocument/2006/relationships/image" Target="../media/image71.jpg"/><Relationship Id="rId15" Type="http://schemas.openxmlformats.org/officeDocument/2006/relationships/image" Target="../media/image81.pn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8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pn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147691A4-3495-414C-ABE2-C743CC591D1A}"/>
              </a:ext>
            </a:extLst>
          </p:cNvPr>
          <p:cNvSpPr txBox="1">
            <a:spLocks noChangeArrowheads="1"/>
          </p:cNvSpPr>
          <p:nvPr/>
        </p:nvSpPr>
        <p:spPr>
          <a:xfrm>
            <a:off x="6456040" y="5229200"/>
            <a:ext cx="5400318" cy="432048"/>
          </a:xfrm>
          <a:prstGeom prst="rect">
            <a:avLst/>
          </a:prstGeom>
          <a:noFill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SimSun" pitchFamily="2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SimSun" pitchFamily="2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SimSun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SimSun" pitchFamily="2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zh-CN" altLang="en-US" sz="1800" kern="0" dirty="0">
                <a:solidFill>
                  <a:srgbClr val="7A3D87"/>
                </a:solidFill>
                <a:latin typeface="Britannic Bold" panose="020B0903060703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周诗宇，王佳，曾明，李大章，鲁巍等</a:t>
            </a:r>
            <a:endParaRPr lang="en-US" altLang="zh-CN" sz="1800" kern="0" dirty="0">
              <a:solidFill>
                <a:srgbClr val="7A3D87"/>
              </a:solidFill>
              <a:latin typeface="Britannic Bold" panose="020B0903060703020204" pitchFamily="34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  <a:p>
            <a:pPr marL="0" indent="0" algn="r" eaLnBrk="1" hangingPunct="1">
              <a:buFont typeface="Wingdings" panose="05000000000000000000" pitchFamily="2" charset="2"/>
              <a:buNone/>
            </a:pPr>
            <a:r>
              <a:rPr lang="zh-CN" altLang="en-US" sz="1800" kern="0" dirty="0">
                <a:solidFill>
                  <a:srgbClr val="7A3D87"/>
                </a:solidFill>
                <a:latin typeface="Britannic Bold" panose="020B0903060703020204" pitchFamily="34" charset="0"/>
                <a:ea typeface="华文琥珀" panose="02010800040101010101" pitchFamily="2" charset="-122"/>
                <a:cs typeface="Times New Roman" panose="02020603050405020304" pitchFamily="18" charset="0"/>
              </a:rPr>
              <a:t>中国科学院高能物理研究所</a:t>
            </a:r>
            <a:endParaRPr lang="en-US" altLang="zh-CN" sz="1800" kern="0" dirty="0">
              <a:solidFill>
                <a:srgbClr val="7A3D87"/>
              </a:solidFill>
              <a:latin typeface="Britannic Bold" panose="020B0903060703020204" pitchFamily="34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CE1EE708-EF6F-4A9F-BE33-675581E6E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67" y="2132856"/>
            <a:ext cx="1117307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400" b="1" dirty="0">
                <a:solidFill>
                  <a:srgbClr val="025AAD"/>
                </a:solidFill>
                <a:latin typeface="Tahoma" panose="020B0604030504040204" pitchFamily="34" charset="0"/>
                <a:ea typeface="楷体_GB2312" pitchFamily="49" charset="-122"/>
              </a:rPr>
              <a:t>等离子体尾场正电子加速机制研究</a:t>
            </a:r>
            <a:endParaRPr lang="en-US" altLang="zh-CN" sz="5400" b="1" dirty="0">
              <a:solidFill>
                <a:srgbClr val="025AAD"/>
              </a:solidFill>
              <a:latin typeface="Tahoma" panose="020B0604030504040204" pitchFamily="34" charset="0"/>
              <a:ea typeface="楷体_GB2312" pitchFamily="49" charset="-122"/>
            </a:endParaRPr>
          </a:p>
          <a:p>
            <a:pPr algn="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25AAD"/>
                </a:solidFill>
                <a:latin typeface="Tahoma" panose="020B0604030504040204" pitchFamily="34" charset="0"/>
                <a:ea typeface="楷体_GB2312" pitchFamily="49" charset="-122"/>
              </a:rPr>
              <a:t>——</a:t>
            </a:r>
            <a:r>
              <a:rPr lang="zh-CN" altLang="en-US" sz="3600" b="1" dirty="0">
                <a:solidFill>
                  <a:srgbClr val="025AAD"/>
                </a:solidFill>
                <a:latin typeface="Tahoma" panose="020B0604030504040204" pitchFamily="34" charset="0"/>
                <a:ea typeface="楷体_GB2312" pitchFamily="49" charset="-122"/>
              </a:rPr>
              <a:t>重点研发计划</a:t>
            </a:r>
            <a:r>
              <a:rPr lang="en-US" altLang="zh-CN" sz="3600" b="1" dirty="0">
                <a:solidFill>
                  <a:srgbClr val="025AAD"/>
                </a:solidFill>
                <a:latin typeface="Tahoma" panose="020B0604030504040204" pitchFamily="34" charset="0"/>
                <a:ea typeface="楷体_GB2312" pitchFamily="49" charset="-122"/>
              </a:rPr>
              <a:t>MOST3</a:t>
            </a:r>
            <a:r>
              <a:rPr lang="zh-CN" altLang="en-US" sz="3600" b="1" dirty="0">
                <a:solidFill>
                  <a:srgbClr val="025AAD"/>
                </a:solidFill>
                <a:latin typeface="Tahoma" panose="020B0604030504040204" pitchFamily="34" charset="0"/>
                <a:ea typeface="楷体_GB2312" pitchFamily="49" charset="-122"/>
              </a:rPr>
              <a:t>年度总结</a:t>
            </a:r>
            <a:endParaRPr lang="en-US" altLang="zh-CN" sz="3600" b="1" dirty="0">
              <a:solidFill>
                <a:srgbClr val="025AAD"/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\Users\pp\Documents\Tencent Files\276849806\FileRecv\MobileFile\IMG_20171016_164742_1.jpg">
            <a:extLst>
              <a:ext uri="{FF2B5EF4-FFF2-40B4-BE49-F238E27FC236}">
                <a16:creationId xmlns:a16="http://schemas.microsoft.com/office/drawing/2014/main" id="{503D5CE0-0DDE-4438-BB6D-195A64D8B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6" y="943026"/>
            <a:ext cx="5408508" cy="405706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E86DE09-38AB-4311-BFD2-E2CD728C0969}"/>
              </a:ext>
            </a:extLst>
          </p:cNvPr>
          <p:cNvSpPr/>
          <p:nvPr/>
        </p:nvSpPr>
        <p:spPr>
          <a:xfrm>
            <a:off x="80225" y="5085184"/>
            <a:ext cx="5408507" cy="10147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b="1" dirty="0"/>
              <a:t>Proposed by Prof. Gao and Prof. Lu on 2017.01 </a:t>
            </a:r>
          </a:p>
          <a:p>
            <a:pPr algn="ctr">
              <a:lnSpc>
                <a:spcPct val="130000"/>
              </a:lnSpc>
            </a:pPr>
            <a:r>
              <a:rPr lang="en-US" altLang="zh-CN" sz="1600" b="1" dirty="0"/>
              <a:t>First collaborated group meeting on 2017. 03</a:t>
            </a:r>
          </a:p>
          <a:p>
            <a:pPr algn="ctr">
              <a:lnSpc>
                <a:spcPct val="130000"/>
              </a:lnSpc>
            </a:pPr>
            <a:r>
              <a:rPr lang="en-US" altLang="zh-CN" sz="1600" b="1" dirty="0"/>
              <a:t>Till now, 20+ staffs, 5 postdocs, 20+ PhD students</a:t>
            </a:r>
            <a:endParaRPr lang="zh-CN" altLang="en-US" sz="1600" b="1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F4F0D58-6BE9-465E-B583-90D32DDD8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741" y="852124"/>
            <a:ext cx="1194481" cy="165618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FAE00FD-558B-4A12-BAC4-1ED96C3F75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082" y="852123"/>
            <a:ext cx="1240192" cy="16969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01F6F74-35B2-4DEE-BAB0-07A7D15BC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341" y="852123"/>
            <a:ext cx="1160035" cy="16969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5BE905F-8D66-4808-8E7F-BB9FD31E49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0"/>
          <a:stretch/>
        </p:blipFill>
        <p:spPr>
          <a:xfrm>
            <a:off x="5579915" y="2598431"/>
            <a:ext cx="2121670" cy="19130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616BDD7-42A2-45E5-BD9D-539BA98AA4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46" y="852124"/>
            <a:ext cx="1237666" cy="165618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F5A222E-2177-4CF0-87A7-CF791B35A5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20" y="852123"/>
            <a:ext cx="1319862" cy="1696965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81A7DEC4-0B40-4EED-AAD8-E6CF07495DF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2293"/>
          <a:stretch/>
        </p:blipFill>
        <p:spPr>
          <a:xfrm>
            <a:off x="5560742" y="4560536"/>
            <a:ext cx="1670364" cy="1879372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F492253B-66A0-4049-A63B-9C58962D3D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6534" y="4560536"/>
            <a:ext cx="1346766" cy="1887304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28182DA-5C48-416D-925F-CB5A567298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4636" y="4561728"/>
            <a:ext cx="1415478" cy="1887304"/>
          </a:xfrm>
          <a:prstGeom prst="rect">
            <a:avLst/>
          </a:prstGeom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1472BF37-A68E-498B-82D4-AD5012E911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04128" y="4562816"/>
            <a:ext cx="1348075" cy="1887304"/>
          </a:xfrm>
          <a:prstGeom prst="rect">
            <a:avLst/>
          </a:prstGeom>
        </p:spPr>
      </p:pic>
      <p:pic>
        <p:nvPicPr>
          <p:cNvPr id="7170" name="Picture 2" descr="沙龙回顾NO.22 | 鲁巍：年轻人总得有点傻劲，不然没有办法做出让人惊奇的工作 | 清华大学科学博物馆(筹)">
            <a:extLst>
              <a:ext uri="{FF2B5EF4-FFF2-40B4-BE49-F238E27FC236}">
                <a16:creationId xmlns:a16="http://schemas.microsoft.com/office/drawing/2014/main" id="{EF503F2F-B3F8-438A-A75B-3526257BA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1" t="9131" r="14517"/>
          <a:stretch/>
        </p:blipFill>
        <p:spPr bwMode="auto">
          <a:xfrm>
            <a:off x="9207464" y="2598430"/>
            <a:ext cx="1480554" cy="191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スライド番号プレースホルダ 3">
            <a:extLst>
              <a:ext uri="{FF2B5EF4-FFF2-40B4-BE49-F238E27FC236}">
                <a16:creationId xmlns:a16="http://schemas.microsoft.com/office/drawing/2014/main" id="{7E4B8C73-C40E-4D71-8E9E-80D91CE681FB}"/>
              </a:ext>
            </a:extLst>
          </p:cNvPr>
          <p:cNvSpPr txBox="1">
            <a:spLocks noGrp="1"/>
          </p:cNvSpPr>
          <p:nvPr/>
        </p:nvSpPr>
        <p:spPr bwMode="auto">
          <a:xfrm>
            <a:off x="11734800" y="6477002"/>
            <a:ext cx="457200" cy="37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5345F683-F44F-4BBB-86E1-414416B34219}" type="slidenum">
              <a:rPr lang="en-US" altLang="zh-CN" sz="1400" b="1">
                <a:latin typeface="Tahoma" panose="020B0604030504040204" pitchFamily="34" charset="0"/>
                <a:ea typeface="楷体_GB2312" pitchFamily="49" charset="-122"/>
              </a:rPr>
              <a:pPr algn="r" eaLnBrk="1" hangingPunct="1"/>
              <a:t>10</a:t>
            </a:fld>
            <a:endParaRPr lang="en-US" altLang="zh-CN" sz="1400" b="1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C56789A-93A0-4A76-9404-D9EB4BFCE9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304" y="2598431"/>
            <a:ext cx="1359230" cy="19130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A6EC5E-9776-4436-88DF-7740A36D0B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063" y="2598429"/>
            <a:ext cx="1359230" cy="1913147"/>
          </a:xfrm>
          <a:prstGeom prst="rect">
            <a:avLst/>
          </a:prstGeom>
        </p:spPr>
      </p:pic>
      <p:sp>
        <p:nvSpPr>
          <p:cNvPr id="20" name="Rectangle 12">
            <a:extLst>
              <a:ext uri="{FF2B5EF4-FFF2-40B4-BE49-F238E27FC236}">
                <a16:creationId xmlns:a16="http://schemas.microsoft.com/office/drawing/2014/main" id="{9896BBD2-692F-4148-8E15-B74C9F2C3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CEPC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等离子体注入器（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CPI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6115940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スライド番号プレースホルダ 3">
            <a:extLst>
              <a:ext uri="{FF2B5EF4-FFF2-40B4-BE49-F238E27FC236}">
                <a16:creationId xmlns:a16="http://schemas.microsoft.com/office/drawing/2014/main" id="{6E707E68-CE51-4330-BC76-EF11E9A139DE}"/>
              </a:ext>
            </a:extLst>
          </p:cNvPr>
          <p:cNvSpPr txBox="1">
            <a:spLocks noGrp="1"/>
          </p:cNvSpPr>
          <p:nvPr/>
        </p:nvSpPr>
        <p:spPr bwMode="auto">
          <a:xfrm>
            <a:off x="11734800" y="6477002"/>
            <a:ext cx="457200" cy="37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5345F683-F44F-4BBB-86E1-414416B34219}" type="slidenum">
              <a:rPr lang="en-US" altLang="zh-CN" sz="1400" b="1">
                <a:latin typeface="Tahoma" panose="020B0604030504040204" pitchFamily="34" charset="0"/>
                <a:ea typeface="楷体_GB2312" pitchFamily="49" charset="-122"/>
              </a:rPr>
              <a:pPr algn="r" eaLnBrk="1" hangingPunct="1"/>
              <a:t>11</a:t>
            </a:fld>
            <a:endParaRPr lang="en-US" altLang="zh-CN" sz="1400" b="1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964FB79-2BA7-43B6-B8F0-6C6281263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52" y="852720"/>
            <a:ext cx="11546648" cy="5612058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CB61202-1F0C-43F6-988B-E316EDB5C8DD}"/>
              </a:ext>
            </a:extLst>
          </p:cNvPr>
          <p:cNvSpPr/>
          <p:nvPr/>
        </p:nvSpPr>
        <p:spPr>
          <a:xfrm>
            <a:off x="6816080" y="5589240"/>
            <a:ext cx="4680520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3C88294-6394-462B-A5E8-B323A7FDE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CPI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概念设计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V3.0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及核心待解决问题</a:t>
            </a:r>
          </a:p>
        </p:txBody>
      </p:sp>
    </p:spTree>
    <p:extLst>
      <p:ext uri="{BB962C8B-B14F-4D97-AF65-F5344CB8AC3E}">
        <p14:creationId xmlns:p14="http://schemas.microsoft.com/office/powerpoint/2010/main" val="339121357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 3">
            <a:extLst>
              <a:ext uri="{FF2B5EF4-FFF2-40B4-BE49-F238E27FC236}">
                <a16:creationId xmlns:a16="http://schemas.microsoft.com/office/drawing/2014/main" id="{B06DC1E7-923A-4666-9412-EFDCE06A4A0C}"/>
              </a:ext>
            </a:extLst>
          </p:cNvPr>
          <p:cNvSpPr txBox="1">
            <a:spLocks noGrp="1"/>
          </p:cNvSpPr>
          <p:nvPr/>
        </p:nvSpPr>
        <p:spPr bwMode="auto">
          <a:xfrm>
            <a:off x="11734800" y="6477002"/>
            <a:ext cx="457200" cy="37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5345F683-F44F-4BBB-86E1-414416B34219}" type="slidenum">
              <a:rPr lang="en-US" altLang="zh-CN" sz="1400" b="1">
                <a:latin typeface="Tahoma" panose="020B0604030504040204" pitchFamily="34" charset="0"/>
                <a:ea typeface="楷体_GB2312" pitchFamily="49" charset="-122"/>
              </a:rPr>
              <a:pPr algn="r" eaLnBrk="1" hangingPunct="1"/>
              <a:t>12</a:t>
            </a:fld>
            <a:endParaRPr lang="en-US" altLang="zh-CN" sz="1400" b="1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85F4452-DFC7-4770-9CFC-2199C2CD6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" y="884087"/>
            <a:ext cx="4559671" cy="3419752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27A2B5EE-B9D6-4173-A45A-45D993B386AF}"/>
              </a:ext>
            </a:extLst>
          </p:cNvPr>
          <p:cNvSpPr txBox="1">
            <a:spLocks noChangeArrowheads="1"/>
          </p:cNvSpPr>
          <p:nvPr/>
        </p:nvSpPr>
        <p:spPr>
          <a:xfrm>
            <a:off x="1343472" y="4396796"/>
            <a:ext cx="5348134" cy="18774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 eaLnBrk="1" hangingPunct="1">
              <a:spcBef>
                <a:spcPts val="1200"/>
              </a:spcBef>
              <a:spcAft>
                <a:spcPts val="0"/>
              </a:spcAft>
              <a:buClr>
                <a:srgbClr val="A50021"/>
              </a:buClr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High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efficiency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60%</a:t>
            </a:r>
          </a:p>
          <a:p>
            <a:pPr algn="just" eaLnBrk="1" hangingPunct="1">
              <a:spcBef>
                <a:spcPts val="1200"/>
              </a:spcBef>
              <a:spcAft>
                <a:spcPts val="0"/>
              </a:spcAft>
              <a:buClr>
                <a:srgbClr val="A50021"/>
              </a:buClr>
            </a:pP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Low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energy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spread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~0.5%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，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Small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emittance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zh-CN" sz="1600" b="1" kern="0" dirty="0">
                <a:solidFill>
                  <a:srgbClr val="C00000"/>
                </a:solidFill>
                <a:latin typeface="Times New Roman" pitchFamily="18" charset="0"/>
              </a:rPr>
              <a:t>growth</a:t>
            </a:r>
            <a:r>
              <a:rPr lang="zh-CN" altLang="en-US" sz="16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en-US" altLang="zh-CN" sz="1600" b="1" kern="0" dirty="0">
              <a:solidFill>
                <a:srgbClr val="C00000"/>
              </a:solidFill>
              <a:latin typeface="Times New Roman" pitchFamily="18" charset="0"/>
            </a:endParaRPr>
          </a:p>
          <a:p>
            <a:pPr algn="just" eaLnBrk="1" hangingPunct="1">
              <a:spcBef>
                <a:spcPts val="1200"/>
              </a:spcBef>
              <a:spcAft>
                <a:spcPts val="0"/>
              </a:spcAft>
              <a:buClrTx/>
            </a:pPr>
            <a:r>
              <a:rPr lang="en-US" altLang="zh-CN" sz="1600" b="1" kern="0" dirty="0">
                <a:latin typeface="Times New Roman" pitchFamily="18" charset="0"/>
              </a:rPr>
              <a:t>Need e- driver, e+ trailer and plasma channel exactly coaxial</a:t>
            </a:r>
          </a:p>
        </p:txBody>
      </p:sp>
      <p:pic>
        <p:nvPicPr>
          <p:cNvPr id="14" name="offset-0.1um">
            <a:hlinkClick r:id="" action="ppaction://media"/>
            <a:extLst>
              <a:ext uri="{FF2B5EF4-FFF2-40B4-BE49-F238E27FC236}">
                <a16:creationId xmlns:a16="http://schemas.microsoft.com/office/drawing/2014/main" id="{C6255557-DB48-4672-AAB0-EA22887D5C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1664" y="884087"/>
            <a:ext cx="5471603" cy="341975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5B15F298-C674-4C30-ACC3-E7AB64B1B887}"/>
              </a:ext>
            </a:extLst>
          </p:cNvPr>
          <p:cNvSpPr/>
          <p:nvPr/>
        </p:nvSpPr>
        <p:spPr>
          <a:xfrm>
            <a:off x="3935760" y="1340409"/>
            <a:ext cx="1369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offset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=0.1μm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D31F5B3-DC19-46D3-8F49-8E3FFD2D7588}"/>
              </a:ext>
            </a:extLst>
          </p:cNvPr>
          <p:cNvSpPr/>
          <p:nvPr/>
        </p:nvSpPr>
        <p:spPr>
          <a:xfrm>
            <a:off x="1487488" y="5939516"/>
            <a:ext cx="4896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Shiyu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Zhou,</a:t>
            </a:r>
            <a:r>
              <a:rPr lang="en-US" altLang="zh-CN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 Lu et al., CEPC Conceptual Design Report (2018)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5D3E86C-5024-46EF-9D87-D827FDC92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184" y="3287809"/>
            <a:ext cx="4236060" cy="2671623"/>
          </a:xfrm>
          <a:prstGeom prst="rect">
            <a:avLst/>
          </a:prstGeom>
        </p:spPr>
      </p:pic>
      <p:pic>
        <p:nvPicPr>
          <p:cNvPr id="18" name="picture" descr="descript">
            <a:extLst>
              <a:ext uri="{FF2B5EF4-FFF2-40B4-BE49-F238E27FC236}">
                <a16:creationId xmlns:a16="http://schemas.microsoft.com/office/drawing/2014/main" id="{70735D46-1A4B-4201-9BFD-7F9A78B26DE1}"/>
              </a:ext>
            </a:extLst>
          </p:cNvPr>
          <p:cNvPicPr/>
          <p:nvPr/>
        </p:nvPicPr>
        <p:blipFill rotWithShape="1">
          <a:blip r:embed="rId7"/>
          <a:srcRect/>
          <a:stretch/>
        </p:blipFill>
        <p:spPr>
          <a:xfrm>
            <a:off x="7600204" y="884087"/>
            <a:ext cx="4335749" cy="2403801"/>
          </a:xfrm>
          <a:prstGeom prst="rect">
            <a:avLst/>
          </a:prstGeom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D4FE3EA5-ACC6-4DE9-A640-585204A64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CPI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正电子加速方案</a:t>
            </a:r>
          </a:p>
        </p:txBody>
      </p:sp>
    </p:spTree>
    <p:extLst>
      <p:ext uri="{BB962C8B-B14F-4D97-AF65-F5344CB8AC3E}">
        <p14:creationId xmlns:p14="http://schemas.microsoft.com/office/powerpoint/2010/main" val="3876632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19E175D3-D52E-47C4-9B3F-76A4AB4ED5D9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335360" y="1124742"/>
              <a:ext cx="5400600" cy="518457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1533">
                      <a:extLst>
                        <a:ext uri="{9D8B030D-6E8A-4147-A177-3AD203B41FA5}">
                          <a16:colId xmlns:a16="http://schemas.microsoft.com/office/drawing/2014/main" val="4053667588"/>
                        </a:ext>
                      </a:extLst>
                    </a:gridCol>
                    <a:gridCol w="1219430">
                      <a:extLst>
                        <a:ext uri="{9D8B030D-6E8A-4147-A177-3AD203B41FA5}">
                          <a16:colId xmlns:a16="http://schemas.microsoft.com/office/drawing/2014/main" val="3083226999"/>
                        </a:ext>
                      </a:extLst>
                    </a:gridCol>
                    <a:gridCol w="1399637">
                      <a:extLst>
                        <a:ext uri="{9D8B030D-6E8A-4147-A177-3AD203B41FA5}">
                          <a16:colId xmlns:a16="http://schemas.microsoft.com/office/drawing/2014/main" val="547789833"/>
                        </a:ext>
                      </a:extLst>
                    </a:gridCol>
                  </a:tblGrid>
                  <a:tr h="367366">
                    <a:tc gridSpan="3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Plasma   parameters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3860533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Density (cm</a:t>
                          </a:r>
                          <a:r>
                            <a:rPr lang="en-US" sz="1600" kern="100" baseline="30000">
                              <a:effectLst/>
                            </a:rPr>
                            <a:t>-3</a:t>
                          </a:r>
                          <a:r>
                            <a:rPr lang="en-US" sz="16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1.133e15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4593870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Inner radius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158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5199787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Outer radius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711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8866292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Beam   parameters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Driver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Trailer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2663589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Charge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kern="100">
                                  <a:effectLst/>
                                  <a:latin typeface="Cambria Math" panose="02040503050406030204" pitchFamily="18" charset="0"/>
                                </a:rPr>
                                <m:t>𝐧𝐂</m:t>
                              </m:r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6.45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1.1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9871804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(GeV)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30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3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7838101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Transverse size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32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6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1942971"/>
                      </a:ext>
                    </a:extLst>
                  </a:tr>
                  <a:tr h="755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6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  <m:sub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(mm⋅mrad)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32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2626060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Length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237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153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9056019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spread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6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(%)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0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0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731786"/>
                      </a:ext>
                    </a:extLst>
                  </a:tr>
                  <a:tr h="755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Beam longitudinal</a:t>
                          </a:r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 distance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885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69451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表格 8">
                <a:extLst>
                  <a:ext uri="{FF2B5EF4-FFF2-40B4-BE49-F238E27FC236}">
                    <a16:creationId xmlns:a16="http://schemas.microsoft.com/office/drawing/2014/main" id="{19E175D3-D52E-47C4-9B3F-76A4AB4ED5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4642377"/>
                  </p:ext>
                </p:extLst>
              </p:nvPr>
            </p:nvGraphicFramePr>
            <p:xfrm>
              <a:off x="335360" y="1124742"/>
              <a:ext cx="5400600" cy="518457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1533">
                      <a:extLst>
                        <a:ext uri="{9D8B030D-6E8A-4147-A177-3AD203B41FA5}">
                          <a16:colId xmlns:a16="http://schemas.microsoft.com/office/drawing/2014/main" val="4053667588"/>
                        </a:ext>
                      </a:extLst>
                    </a:gridCol>
                    <a:gridCol w="1219430">
                      <a:extLst>
                        <a:ext uri="{9D8B030D-6E8A-4147-A177-3AD203B41FA5}">
                          <a16:colId xmlns:a16="http://schemas.microsoft.com/office/drawing/2014/main" val="3083226999"/>
                        </a:ext>
                      </a:extLst>
                    </a:gridCol>
                    <a:gridCol w="1399637">
                      <a:extLst>
                        <a:ext uri="{9D8B030D-6E8A-4147-A177-3AD203B41FA5}">
                          <a16:colId xmlns:a16="http://schemas.microsoft.com/office/drawing/2014/main" val="547789833"/>
                        </a:ext>
                      </a:extLst>
                    </a:gridCol>
                  </a:tblGrid>
                  <a:tr h="367366">
                    <a:tc gridSpan="3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Plasma   parameters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3860533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Density (cm</a:t>
                          </a:r>
                          <a:r>
                            <a:rPr lang="en-US" sz="1600" kern="100" baseline="30000">
                              <a:effectLst/>
                            </a:rPr>
                            <a:t>-3</a:t>
                          </a:r>
                          <a:r>
                            <a:rPr lang="en-US" sz="1600" kern="100">
                              <a:effectLst/>
                            </a:rPr>
                            <a:t>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1.133e15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84593870"/>
                      </a:ext>
                    </a:extLst>
                  </a:tr>
                  <a:tr h="3673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" t="-203333" r="-95395" b="-114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158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5199787"/>
                      </a:ext>
                    </a:extLst>
                  </a:tr>
                  <a:tr h="3673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" t="-303333" r="-95395" b="-104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711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08866292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Beam   parameters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Driver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Trailer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2663589"/>
                      </a:ext>
                    </a:extLst>
                  </a:tr>
                  <a:tr h="3673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" t="-495082" r="-95395" b="-82459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6.45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1.1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39871804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(GeV)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30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3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47838101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Transverse size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32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6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1942971"/>
                      </a:ext>
                    </a:extLst>
                  </a:tr>
                  <a:tr h="7554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" t="-389516" r="-95395" b="-208871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32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16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2626060"/>
                      </a:ext>
                    </a:extLst>
                  </a:tr>
                  <a:tr h="36736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Length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237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153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9056019"/>
                      </a:ext>
                    </a:extLst>
                  </a:tr>
                  <a:tr h="3673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39" t="-1113333" r="-95395" b="-23000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0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0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82731786"/>
                      </a:ext>
                    </a:extLst>
                  </a:tr>
                  <a:tr h="755459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Beam longitudinal</a:t>
                          </a:r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 distance (μm)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885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5694516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DCC5A6AC-673E-42BA-818A-08655262E65F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6240016" y="1154199"/>
              <a:ext cx="5695851" cy="48102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47580">
                      <a:extLst>
                        <a:ext uri="{9D8B030D-6E8A-4147-A177-3AD203B41FA5}">
                          <a16:colId xmlns:a16="http://schemas.microsoft.com/office/drawing/2014/main" val="3468877677"/>
                        </a:ext>
                      </a:extLst>
                    </a:gridCol>
                    <a:gridCol w="2448271">
                      <a:extLst>
                        <a:ext uri="{9D8B030D-6E8A-4147-A177-3AD203B41FA5}">
                          <a16:colId xmlns:a16="http://schemas.microsoft.com/office/drawing/2014/main" val="627988560"/>
                        </a:ext>
                      </a:extLst>
                    </a:gridCol>
                  </a:tblGrid>
                  <a:tr h="380083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Positron beam parameters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82183246"/>
                      </a:ext>
                    </a:extLst>
                  </a:tr>
                  <a:tr h="3800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Charge (nC)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1.1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4546889"/>
                      </a:ext>
                    </a:extLst>
                  </a:tr>
                  <a:tr h="3800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(GeV)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30.1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4915843"/>
                      </a:ext>
                    </a:extLst>
                  </a:tr>
                  <a:tr h="380083">
                    <a:tc row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Normalized emittance</a:t>
                          </a:r>
                          <a:endParaRPr lang="zh-CN" sz="1600" kern="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6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𝝐</m:t>
                                  </m:r>
                                </m:e>
                                <m:sub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 (mm⋅mrad)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41.6 (x)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4521553"/>
                      </a:ext>
                    </a:extLst>
                  </a:tr>
                  <a:tr h="42717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18.7 (y)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5988903"/>
                      </a:ext>
                    </a:extLst>
                  </a:tr>
                  <a:tr h="3800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spread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sz="1600" i="1" kern="10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𝜹</m:t>
                                  </m:r>
                                </m:e>
                                <m:sub>
                                  <m:r>
                                    <a:rPr lang="en-US" sz="1600" kern="100">
                                      <a:effectLst/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kern="100">
                              <a:effectLst/>
                            </a:rPr>
                            <a:t>(%)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0.68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675898"/>
                      </a:ext>
                    </a:extLst>
                  </a:tr>
                  <a:tr h="380083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Acceleration properties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14700445"/>
                      </a:ext>
                    </a:extLst>
                  </a:tr>
                  <a:tr h="5829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Acceleration length (m)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20.8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5225253"/>
                      </a:ext>
                    </a:extLst>
                  </a:tr>
                  <a:tr h="71233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solidFill>
                                <a:srgbClr val="C00000"/>
                              </a:solidFill>
                              <a:effectLst/>
                            </a:rPr>
                            <a:t>Acceleration gradient (GV/m)</a:t>
                          </a:r>
                          <a:endParaRPr lang="zh-CN" sz="1600" kern="1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</a:rPr>
                            <a:t>1.3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2239860"/>
                      </a:ext>
                    </a:extLst>
                  </a:tr>
                  <a:tr h="8072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solidFill>
                                <a:srgbClr val="C00000"/>
                              </a:solidFill>
                              <a:effectLst/>
                            </a:rPr>
                            <a:t>Beam loading efficiency (%)</a:t>
                          </a:r>
                          <a:endParaRPr lang="zh-CN" sz="1600" kern="1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</a:rPr>
                            <a:t>22.6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42420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9">
                <a:extLst>
                  <a:ext uri="{FF2B5EF4-FFF2-40B4-BE49-F238E27FC236}">
                    <a16:creationId xmlns:a16="http://schemas.microsoft.com/office/drawing/2014/main" id="{DCC5A6AC-673E-42BA-818A-08655262E65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8054325"/>
                  </p:ext>
                </p:extLst>
              </p:nvPr>
            </p:nvGraphicFramePr>
            <p:xfrm>
              <a:off x="6240016" y="1154199"/>
              <a:ext cx="5695851" cy="48102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47580">
                      <a:extLst>
                        <a:ext uri="{9D8B030D-6E8A-4147-A177-3AD203B41FA5}">
                          <a16:colId xmlns:a16="http://schemas.microsoft.com/office/drawing/2014/main" val="3468877677"/>
                        </a:ext>
                      </a:extLst>
                    </a:gridCol>
                    <a:gridCol w="2448271">
                      <a:extLst>
                        <a:ext uri="{9D8B030D-6E8A-4147-A177-3AD203B41FA5}">
                          <a16:colId xmlns:a16="http://schemas.microsoft.com/office/drawing/2014/main" val="627988560"/>
                        </a:ext>
                      </a:extLst>
                    </a:gridCol>
                  </a:tblGrid>
                  <a:tr h="380083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Positron beam parameters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82183246"/>
                      </a:ext>
                    </a:extLst>
                  </a:tr>
                  <a:tr h="3800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Charge (nC)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1.1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4546889"/>
                      </a:ext>
                    </a:extLst>
                  </a:tr>
                  <a:tr h="38008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Energy (GeV)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30.1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4915843"/>
                      </a:ext>
                    </a:extLst>
                  </a:tr>
                  <a:tr h="380083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8" t="-141353" r="-76360" b="-3548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41.6 (x)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14521553"/>
                      </a:ext>
                    </a:extLst>
                  </a:tr>
                  <a:tr h="42717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18.7 (y)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5988903"/>
                      </a:ext>
                    </a:extLst>
                  </a:tr>
                  <a:tr h="380083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88" t="-517742" r="-76360" b="-661290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effectLst/>
                            </a:rPr>
                            <a:t>0.68</a:t>
                          </a:r>
                          <a:endParaRPr lang="zh-CN" sz="1600" kern="100" dirty="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2675898"/>
                      </a:ext>
                    </a:extLst>
                  </a:tr>
                  <a:tr h="380083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Acceleration properties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114700445"/>
                      </a:ext>
                    </a:extLst>
                  </a:tr>
                  <a:tr h="58298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Acceleration length (m)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effectLst/>
                            </a:rPr>
                            <a:t>20.8</a:t>
                          </a:r>
                          <a:endParaRPr lang="zh-CN" sz="1600" kern="100"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05225253"/>
                      </a:ext>
                    </a:extLst>
                  </a:tr>
                  <a:tr h="71233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solidFill>
                                <a:srgbClr val="C00000"/>
                              </a:solidFill>
                              <a:effectLst/>
                            </a:rPr>
                            <a:t>Acceleration gradient (GV/m)</a:t>
                          </a:r>
                          <a:endParaRPr lang="zh-CN" sz="1600" kern="1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</a:rPr>
                            <a:t>1.3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2239860"/>
                      </a:ext>
                    </a:extLst>
                  </a:tr>
                  <a:tr h="80725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>
                              <a:solidFill>
                                <a:srgbClr val="C00000"/>
                              </a:solidFill>
                              <a:effectLst/>
                            </a:rPr>
                            <a:t>Beam loading efficiency (%)</a:t>
                          </a:r>
                          <a:endParaRPr lang="zh-CN" sz="1600" kern="10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Tahoma"/>
                              <a:ea typeface="楷体_GB2312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kern="100" dirty="0">
                              <a:solidFill>
                                <a:srgbClr val="C00000"/>
                              </a:solidFill>
                              <a:effectLst/>
                            </a:rPr>
                            <a:t>22.6</a:t>
                          </a:r>
                          <a:endParaRPr lang="zh-CN" sz="1600" kern="100" dirty="0">
                            <a:solidFill>
                              <a:srgbClr val="C00000"/>
                            </a:solidFill>
                            <a:effectLst/>
                            <a:latin typeface="Calibri" panose="020F0502020204030204" pitchFamily="34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E4A8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424209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スライド番号プレースホルダ 3">
            <a:extLst>
              <a:ext uri="{FF2B5EF4-FFF2-40B4-BE49-F238E27FC236}">
                <a16:creationId xmlns:a16="http://schemas.microsoft.com/office/drawing/2014/main" id="{BA130DC0-9D2B-4CF3-831F-33E13D83CA60}"/>
              </a:ext>
            </a:extLst>
          </p:cNvPr>
          <p:cNvSpPr txBox="1">
            <a:spLocks noGrp="1"/>
          </p:cNvSpPr>
          <p:nvPr/>
        </p:nvSpPr>
        <p:spPr bwMode="auto">
          <a:xfrm>
            <a:off x="11734800" y="6477002"/>
            <a:ext cx="457200" cy="37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5345F683-F44F-4BBB-86E1-414416B34219}" type="slidenum">
              <a:rPr lang="en-US" altLang="zh-CN" sz="1400" b="1">
                <a:latin typeface="Tahoma" panose="020B0604030504040204" pitchFamily="34" charset="0"/>
                <a:ea typeface="楷体_GB2312" pitchFamily="49" charset="-122"/>
              </a:rPr>
              <a:pPr algn="r" eaLnBrk="1" hangingPunct="1"/>
              <a:t>13</a:t>
            </a:fld>
            <a:endParaRPr lang="en-US" altLang="zh-CN" sz="1400" b="1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A697EE6A-6D6D-40C3-9B10-58186AE1B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CPI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正电子加速方案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——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参数设计</a:t>
            </a:r>
          </a:p>
        </p:txBody>
      </p:sp>
    </p:spTree>
    <p:extLst>
      <p:ext uri="{BB962C8B-B14F-4D97-AF65-F5344CB8AC3E}">
        <p14:creationId xmlns:p14="http://schemas.microsoft.com/office/powerpoint/2010/main" val="274043073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" descr="descript">
            <a:extLst>
              <a:ext uri="{FF2B5EF4-FFF2-40B4-BE49-F238E27FC236}">
                <a16:creationId xmlns:a16="http://schemas.microsoft.com/office/drawing/2014/main" id="{287C66F7-5A2F-4717-A3C7-9E65008B9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989488" y="980728"/>
            <a:ext cx="10225136" cy="2823407"/>
          </a:xfrm>
          <a:prstGeom prst="rect">
            <a:avLst/>
          </a:prstGeom>
        </p:spPr>
      </p:pic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3678800-F983-4813-B23C-25C6AB3267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680221"/>
              </p:ext>
            </p:extLst>
          </p:nvPr>
        </p:nvGraphicFramePr>
        <p:xfrm>
          <a:off x="119336" y="3948120"/>
          <a:ext cx="6014056" cy="2278066"/>
        </p:xfrm>
        <a:graphic>
          <a:graphicData uri="http://schemas.openxmlformats.org/drawingml/2006/table">
            <a:tbl>
              <a:tblPr firstRow="1" firstCol="1" bandRow="1"/>
              <a:tblGrid>
                <a:gridCol w="2112521">
                  <a:extLst>
                    <a:ext uri="{9D8B030D-6E8A-4147-A177-3AD203B41FA5}">
                      <a16:colId xmlns:a16="http://schemas.microsoft.com/office/drawing/2014/main" val="2255162474"/>
                    </a:ext>
                  </a:extLst>
                </a:gridCol>
                <a:gridCol w="1121669">
                  <a:extLst>
                    <a:ext uri="{9D8B030D-6E8A-4147-A177-3AD203B41FA5}">
                      <a16:colId xmlns:a16="http://schemas.microsoft.com/office/drawing/2014/main" val="377060533"/>
                    </a:ext>
                  </a:extLst>
                </a:gridCol>
                <a:gridCol w="1151722">
                  <a:extLst>
                    <a:ext uri="{9D8B030D-6E8A-4147-A177-3AD203B41FA5}">
                      <a16:colId xmlns:a16="http://schemas.microsoft.com/office/drawing/2014/main" val="1968139876"/>
                    </a:ext>
                  </a:extLst>
                </a:gridCol>
                <a:gridCol w="1628144">
                  <a:extLst>
                    <a:ext uri="{9D8B030D-6E8A-4147-A177-3AD203B41FA5}">
                      <a16:colId xmlns:a16="http://schemas.microsoft.com/office/drawing/2014/main" val="89430637"/>
                    </a:ext>
                  </a:extLst>
                </a:gridCol>
              </a:tblGrid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Parameter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Symbol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Unit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Value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549375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Beam charge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Q</a:t>
                      </a:r>
                      <a:r>
                        <a:rPr lang="en-US" sz="1600" kern="100" baseline="-25000">
                          <a:effectLst/>
                        </a:rPr>
                        <a:t>e+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nC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042771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Beam energy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</a:t>
                      </a:r>
                      <a:r>
                        <a:rPr lang="en-US" sz="1600" kern="100" baseline="-25000">
                          <a:effectLst/>
                        </a:rPr>
                        <a:t>e+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GeV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30.1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77664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Energy spread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σ</a:t>
                      </a:r>
                      <a:r>
                        <a:rPr lang="en-US" sz="1600" kern="100" baseline="-25000">
                          <a:solidFill>
                            <a:srgbClr val="C00000"/>
                          </a:solidFill>
                          <a:effectLst/>
                        </a:rPr>
                        <a:t>e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%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</a:rPr>
                        <a:t>0.68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303452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Emittance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ε</a:t>
                      </a:r>
                      <a:r>
                        <a:rPr lang="en-US" sz="1600" kern="100" baseline="-25000">
                          <a:effectLst/>
                        </a:rPr>
                        <a:t>n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mm·mrad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151(x) / 35.1(y)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797944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Bunch length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σ</a:t>
                      </a:r>
                      <a:r>
                        <a:rPr lang="en-US" sz="1600" kern="100" baseline="-25000">
                          <a:effectLst/>
                        </a:rPr>
                        <a:t>l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mm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0.322(rms)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477687"/>
                  </a:ext>
                </a:extLst>
              </a:tr>
              <a:tr h="288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Peak Current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kA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0.647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274971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27DB444D-9188-40A1-81FE-F23F05F7C9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229056"/>
              </p:ext>
            </p:extLst>
          </p:nvPr>
        </p:nvGraphicFramePr>
        <p:xfrm>
          <a:off x="6349416" y="3948120"/>
          <a:ext cx="5654016" cy="2278066"/>
        </p:xfrm>
        <a:graphic>
          <a:graphicData uri="http://schemas.openxmlformats.org/drawingml/2006/table">
            <a:tbl>
              <a:tblPr firstRow="1" firstCol="1" bandRow="1"/>
              <a:tblGrid>
                <a:gridCol w="1983851">
                  <a:extLst>
                    <a:ext uri="{9D8B030D-6E8A-4147-A177-3AD203B41FA5}">
                      <a16:colId xmlns:a16="http://schemas.microsoft.com/office/drawing/2014/main" val="30711"/>
                    </a:ext>
                  </a:extLst>
                </a:gridCol>
                <a:gridCol w="1044174">
                  <a:extLst>
                    <a:ext uri="{9D8B030D-6E8A-4147-A177-3AD203B41FA5}">
                      <a16:colId xmlns:a16="http://schemas.microsoft.com/office/drawing/2014/main" val="394340309"/>
                    </a:ext>
                  </a:extLst>
                </a:gridCol>
                <a:gridCol w="1076431">
                  <a:extLst>
                    <a:ext uri="{9D8B030D-6E8A-4147-A177-3AD203B41FA5}">
                      <a16:colId xmlns:a16="http://schemas.microsoft.com/office/drawing/2014/main" val="2443243570"/>
                    </a:ext>
                  </a:extLst>
                </a:gridCol>
                <a:gridCol w="1549560">
                  <a:extLst>
                    <a:ext uri="{9D8B030D-6E8A-4147-A177-3AD203B41FA5}">
                      <a16:colId xmlns:a16="http://schemas.microsoft.com/office/drawing/2014/main" val="438787945"/>
                    </a:ext>
                  </a:extLst>
                </a:gridCol>
              </a:tblGrid>
              <a:tr h="3719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Parameter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Symbol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Unit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Value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146694"/>
                  </a:ext>
                </a:extLst>
              </a:tr>
              <a:tr h="3719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Beam Charge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Q</a:t>
                      </a:r>
                      <a:r>
                        <a:rPr lang="en-US" sz="1600" kern="100" baseline="-25000">
                          <a:effectLst/>
                        </a:rPr>
                        <a:t>e+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nC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1.05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268440"/>
                  </a:ext>
                </a:extLst>
              </a:tr>
              <a:tr h="3719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Beam energy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</a:t>
                      </a:r>
                      <a:r>
                        <a:rPr lang="en-US" sz="1600" kern="100" baseline="-25000">
                          <a:effectLst/>
                        </a:rPr>
                        <a:t>e+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GeV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30.0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506708"/>
                  </a:ext>
                </a:extLst>
              </a:tr>
              <a:tr h="3719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Energy spread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σ</a:t>
                      </a:r>
                      <a:r>
                        <a:rPr lang="en-US" sz="1600" kern="100" baseline="-25000">
                          <a:solidFill>
                            <a:srgbClr val="C00000"/>
                          </a:solidFill>
                          <a:effectLst/>
                        </a:rPr>
                        <a:t>e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C00000"/>
                          </a:solidFill>
                          <a:effectLst/>
                        </a:rPr>
                        <a:t>%</a:t>
                      </a:r>
                      <a:endParaRPr lang="zh-CN" sz="1600" kern="10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C00000"/>
                          </a:solidFill>
                          <a:effectLst/>
                        </a:rPr>
                        <a:t>0.156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462611"/>
                  </a:ext>
                </a:extLst>
              </a:tr>
              <a:tr h="7900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Emittance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ε</a:t>
                      </a:r>
                      <a:r>
                        <a:rPr lang="en-US" sz="1600" kern="100" baseline="-25000" dirty="0" err="1">
                          <a:effectLst/>
                        </a:rPr>
                        <a:t>n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mm·mrad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  <a:ea typeface="楷体_GB2312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131 (x)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76.2 (y)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anchorCtr="1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4A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69071"/>
                  </a:ext>
                </a:extLst>
              </a:tr>
            </a:tbl>
          </a:graphicData>
        </a:graphic>
      </p:graphicFrame>
      <p:sp>
        <p:nvSpPr>
          <p:cNvPr id="8" name="スライド番号プレースホルダ 3">
            <a:extLst>
              <a:ext uri="{FF2B5EF4-FFF2-40B4-BE49-F238E27FC236}">
                <a16:creationId xmlns:a16="http://schemas.microsoft.com/office/drawing/2014/main" id="{B4D298DA-B70B-4416-AF73-9DE4B70A1FBA}"/>
              </a:ext>
            </a:extLst>
          </p:cNvPr>
          <p:cNvSpPr txBox="1">
            <a:spLocks noGrp="1"/>
          </p:cNvSpPr>
          <p:nvPr/>
        </p:nvSpPr>
        <p:spPr bwMode="auto">
          <a:xfrm>
            <a:off x="11734800" y="6477002"/>
            <a:ext cx="457200" cy="37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5345F683-F44F-4BBB-86E1-414416B34219}" type="slidenum">
              <a:rPr lang="en-US" altLang="zh-CN" sz="1400" b="1">
                <a:latin typeface="Tahoma" panose="020B0604030504040204" pitchFamily="34" charset="0"/>
                <a:ea typeface="楷体_GB2312" pitchFamily="49" charset="-122"/>
              </a:rPr>
              <a:pPr algn="r" eaLnBrk="1" hangingPunct="1"/>
              <a:t>14</a:t>
            </a:fld>
            <a:endParaRPr lang="en-US" altLang="zh-CN" sz="1400" b="1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BE220108-5124-48C6-9294-7A5B3567B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CPI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正电子加速方案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——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匹配段设计</a:t>
            </a:r>
          </a:p>
        </p:txBody>
      </p:sp>
    </p:spTree>
    <p:extLst>
      <p:ext uri="{BB962C8B-B14F-4D97-AF65-F5344CB8AC3E}">
        <p14:creationId xmlns:p14="http://schemas.microsoft.com/office/powerpoint/2010/main" val="142136773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292359-1256-4B39-A831-BDFD4E80E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35618"/>
            <a:ext cx="7848872" cy="5157954"/>
          </a:xfrm>
          <a:prstGeom prst="rect">
            <a:avLst/>
          </a:prstGeom>
        </p:spPr>
      </p:pic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498874AF-D0F5-471E-8F07-FD3BAF952BA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68957" y="1153915"/>
          <a:ext cx="3982085" cy="3185611"/>
        </p:xfrm>
        <a:graphic>
          <a:graphicData uri="http://schemas.openxmlformats.org/drawingml/2006/table">
            <a:tbl>
              <a:tblPr lastCol="1" bandRow="1" bandCol="1"/>
              <a:tblGrid>
                <a:gridCol w="1431931">
                  <a:extLst>
                    <a:ext uri="{9D8B030D-6E8A-4147-A177-3AD203B41FA5}">
                      <a16:colId xmlns:a16="http://schemas.microsoft.com/office/drawing/2014/main" val="1721951196"/>
                    </a:ext>
                  </a:extLst>
                </a:gridCol>
                <a:gridCol w="876475">
                  <a:extLst>
                    <a:ext uri="{9D8B030D-6E8A-4147-A177-3AD203B41FA5}">
                      <a16:colId xmlns:a16="http://schemas.microsoft.com/office/drawing/2014/main" val="2704973192"/>
                    </a:ext>
                  </a:extLst>
                </a:gridCol>
                <a:gridCol w="876475">
                  <a:extLst>
                    <a:ext uri="{9D8B030D-6E8A-4147-A177-3AD203B41FA5}">
                      <a16:colId xmlns:a16="http://schemas.microsoft.com/office/drawing/2014/main" val="1995875403"/>
                    </a:ext>
                  </a:extLst>
                </a:gridCol>
                <a:gridCol w="797204">
                  <a:extLst>
                    <a:ext uri="{9D8B030D-6E8A-4147-A177-3AD203B41FA5}">
                      <a16:colId xmlns:a16="http://schemas.microsoft.com/office/drawing/2014/main" val="1625342429"/>
                    </a:ext>
                  </a:extLst>
                </a:gridCol>
              </a:tblGrid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BCI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BCII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BCIII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30482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Initial energy (MeV)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400.1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405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81317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inj 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(%)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0.054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0.367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2.17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582966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Initial 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 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4.4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4027799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200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(GHz)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2.860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5.712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5.712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7815962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Voltage(GV)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0.0056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0.12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4.18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34138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Gradient (MV/m)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270565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 (m)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0.28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104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09754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</a:t>
                      </a:r>
                      <a:r>
                        <a:rPr lang="en-US" sz="1200" i="1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en-US" sz="1200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(degree)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89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88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61.5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507701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kern="1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(mm)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27.6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5.5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449427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Final energy(MeV)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400.1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405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896846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 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(%)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0.367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2.17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1.83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327704"/>
                  </a:ext>
                </a:extLst>
              </a:tr>
              <a:tr h="2336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final 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</a:t>
                      </a: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μm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2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2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36760"/>
                  </a:ext>
                </a:extLst>
              </a:tr>
            </a:tbl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740971D3-C059-4B61-90A0-BD09DC4A4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763" y="4509240"/>
            <a:ext cx="1801195" cy="10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868D190-0B9E-4888-B716-AA5BA39AF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3011" y="4509240"/>
            <a:ext cx="1751661" cy="1080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F0DD77E-277C-4EAB-89D4-6F78E7EE76FA}"/>
              </a:ext>
            </a:extLst>
          </p:cNvPr>
          <p:cNvSpPr txBox="1"/>
          <p:nvPr/>
        </p:nvSpPr>
        <p:spPr>
          <a:xfrm>
            <a:off x="8160763" y="5661248"/>
            <a:ext cx="3911901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Beam distribution @ FF (~20μm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16" name="スライド番号プレースホルダ 3">
            <a:extLst>
              <a:ext uri="{FF2B5EF4-FFF2-40B4-BE49-F238E27FC236}">
                <a16:creationId xmlns:a16="http://schemas.microsoft.com/office/drawing/2014/main" id="{9009A31A-5FAB-4C7C-9C81-E479A64D0B31}"/>
              </a:ext>
            </a:extLst>
          </p:cNvPr>
          <p:cNvSpPr txBox="1">
            <a:spLocks noGrp="1"/>
          </p:cNvSpPr>
          <p:nvPr/>
        </p:nvSpPr>
        <p:spPr bwMode="auto">
          <a:xfrm>
            <a:off x="11734800" y="6477002"/>
            <a:ext cx="457200" cy="37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5345F683-F44F-4BBB-86E1-414416B34219}" type="slidenum">
              <a:rPr lang="en-US" altLang="zh-CN" sz="1400" b="1">
                <a:latin typeface="Tahoma" panose="020B0604030504040204" pitchFamily="34" charset="0"/>
                <a:ea typeface="楷体_GB2312" pitchFamily="49" charset="-122"/>
              </a:rPr>
              <a:pPr algn="r" eaLnBrk="1" hangingPunct="1"/>
              <a:t>15</a:t>
            </a:fld>
            <a:endParaRPr lang="en-US" altLang="zh-CN" sz="1400" b="1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AFFD4D8E-AB95-41DE-9E66-0538AE935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CPI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正电子加速方案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——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正电子束线设计</a:t>
            </a:r>
          </a:p>
        </p:txBody>
      </p:sp>
    </p:spTree>
    <p:extLst>
      <p:ext uri="{BB962C8B-B14F-4D97-AF65-F5344CB8AC3E}">
        <p14:creationId xmlns:p14="http://schemas.microsoft.com/office/powerpoint/2010/main" val="270099291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A35BDFCC-F2BC-41E7-B9BB-969034985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报告主要内容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495AB43-5548-4DB7-8415-B9830C5083AE}"/>
              </a:ext>
            </a:extLst>
          </p:cNvPr>
          <p:cNvSpPr txBox="1">
            <a:spLocks noChangeArrowheads="1"/>
          </p:cNvSpPr>
          <p:nvPr/>
        </p:nvSpPr>
        <p:spPr>
          <a:xfrm>
            <a:off x="1271464" y="1412776"/>
            <a:ext cx="10009112" cy="3456384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>
                <a:solidFill>
                  <a:schemeClr val="bg1">
                    <a:lumMod val="85000"/>
                  </a:schemeClr>
                </a:solidFill>
              </a:rPr>
              <a:t>等离子体尾场加速基本概念</a:t>
            </a:r>
            <a:endParaRPr lang="en-US" altLang="zh-CN" b="1" kern="0" dirty="0">
              <a:solidFill>
                <a:schemeClr val="bg1">
                  <a:lumMod val="85000"/>
                </a:schemeClr>
              </a:solidFill>
            </a:endParaRP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>
                <a:solidFill>
                  <a:schemeClr val="bg1">
                    <a:lumMod val="85000"/>
                  </a:schemeClr>
                </a:solidFill>
              </a:rPr>
              <a:t>正电子加速的困难及</a:t>
            </a:r>
            <a:r>
              <a:rPr lang="en-US" altLang="zh-CN" b="1" kern="0" dirty="0">
                <a:solidFill>
                  <a:schemeClr val="bg1">
                    <a:lumMod val="85000"/>
                  </a:schemeClr>
                </a:solidFill>
              </a:rPr>
              <a:t>CEPC</a:t>
            </a:r>
            <a:r>
              <a:rPr lang="zh-CN" altLang="en-US" b="1" kern="0" dirty="0">
                <a:solidFill>
                  <a:schemeClr val="bg1">
                    <a:lumMod val="85000"/>
                  </a:schemeClr>
                </a:solidFill>
              </a:rPr>
              <a:t>等离子体注入器设计</a:t>
            </a:r>
            <a:endParaRPr lang="en-US" altLang="zh-CN" b="1" kern="0" dirty="0">
              <a:solidFill>
                <a:schemeClr val="bg1">
                  <a:lumMod val="85000"/>
                </a:schemeClr>
              </a:solidFill>
            </a:endParaRP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>
                <a:solidFill>
                  <a:srgbClr val="C00000"/>
                </a:solidFill>
              </a:rPr>
              <a:t>近期等离子体尾场正电子加速研究进展</a:t>
            </a:r>
            <a:endParaRPr lang="en-US" altLang="zh-CN" b="1" kern="0" dirty="0">
              <a:solidFill>
                <a:srgbClr val="C00000"/>
              </a:solidFill>
            </a:endParaRP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/>
              <a:t>等离子体尾场加速</a:t>
            </a:r>
            <a:r>
              <a:rPr lang="en-US" altLang="zh-CN" b="1" kern="0" dirty="0"/>
              <a:t>TF</a:t>
            </a:r>
            <a:r>
              <a:rPr lang="zh-CN" altLang="en-US" b="1" kern="0" dirty="0"/>
              <a:t>装置进展及未来研究计划</a:t>
            </a:r>
            <a:endParaRPr lang="en-US" altLang="zh-CN" b="1" kern="0" dirty="0"/>
          </a:p>
        </p:txBody>
      </p:sp>
    </p:spTree>
    <p:extLst>
      <p:ext uri="{BB962C8B-B14F-4D97-AF65-F5344CB8AC3E}">
        <p14:creationId xmlns:p14="http://schemas.microsoft.com/office/powerpoint/2010/main" val="26069581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F366638-B101-4EC1-8E30-70701FA6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44" y="854184"/>
            <a:ext cx="11577131" cy="5610141"/>
          </a:xfrm>
          <a:prstGeom prst="rect">
            <a:avLst/>
          </a:prstGeom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FBE2C43A-1E53-4ABF-A1BC-29C7EADE3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正电子加速机制探索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——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中空等离子体通道</a:t>
            </a:r>
          </a:p>
        </p:txBody>
      </p:sp>
    </p:spTree>
    <p:extLst>
      <p:ext uri="{BB962C8B-B14F-4D97-AF65-F5344CB8AC3E}">
        <p14:creationId xmlns:p14="http://schemas.microsoft.com/office/powerpoint/2010/main" val="114004405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9C10B03-EB2A-4A97-8D92-289E14CA5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66" r="2538"/>
          <a:stretch/>
        </p:blipFill>
        <p:spPr>
          <a:xfrm>
            <a:off x="85640" y="949488"/>
            <a:ext cx="12025094" cy="5040560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927EAEA7-080E-4019-81AF-BF9F79D75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中空等离子体通道中的束流负载</a:t>
            </a:r>
          </a:p>
        </p:txBody>
      </p:sp>
    </p:spTree>
    <p:extLst>
      <p:ext uri="{BB962C8B-B14F-4D97-AF65-F5344CB8AC3E}">
        <p14:creationId xmlns:p14="http://schemas.microsoft.com/office/powerpoint/2010/main" val="238675706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494C602-ADD4-46C4-B674-BEF4C045417A}"/>
              </a:ext>
            </a:extLst>
          </p:cNvPr>
          <p:cNvSpPr txBox="1"/>
          <p:nvPr/>
        </p:nvSpPr>
        <p:spPr>
          <a:xfrm>
            <a:off x="335360" y="960041"/>
            <a:ext cx="5527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cs typeface="Times New Roman" panose="02020603050405020304" pitchFamily="18" charset="0"/>
              </a:rPr>
              <a:t>中空等离子体通道和束流的非轴对称性都会激发横向尾场，引起束团的横向运动，从而引发类</a:t>
            </a:r>
            <a:r>
              <a:rPr lang="en-US" altLang="zh-CN" dirty="0">
                <a:cs typeface="Times New Roman" panose="02020603050405020304" pitchFamily="18" charset="0"/>
              </a:rPr>
              <a:t>BBU</a:t>
            </a:r>
            <a:r>
              <a:rPr lang="zh-CN" altLang="en-US" dirty="0">
                <a:cs typeface="Times New Roman" panose="02020603050405020304" pitchFamily="18" charset="0"/>
              </a:rPr>
              <a:t>不稳定性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258987A-691E-432D-9C08-F00A047BF6C9}"/>
              </a:ext>
            </a:extLst>
          </p:cNvPr>
          <p:cNvGrpSpPr/>
          <p:nvPr/>
        </p:nvGrpSpPr>
        <p:grpSpPr>
          <a:xfrm>
            <a:off x="753394" y="2069884"/>
            <a:ext cx="4999489" cy="1125887"/>
            <a:chOff x="576566" y="1642485"/>
            <a:chExt cx="4999489" cy="11258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1C3A930E-AAF3-475D-86B4-BD4DB7D5B1BC}"/>
                    </a:ext>
                  </a:extLst>
                </p:cNvPr>
                <p:cNvSpPr txBox="1"/>
                <p:nvPr/>
              </p:nvSpPr>
              <p:spPr>
                <a:xfrm>
                  <a:off x="576566" y="2007108"/>
                  <a:ext cx="2997619" cy="3511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zh-CN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zh-CN" altLang="en-US" sz="1400" i="0">
                                    <a:latin typeface="Cambria Math" panose="02040503050406030204" pitchFamily="18" charset="0"/>
                                  </a:rPr>
                                  <m:t>⊥1</m:t>
                                </m:r>
                              </m:sub>
                            </m:sSub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)=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zh-CN" altLang="en-US" sz="1400" i="0">
                                    <a:latin typeface="Cambria Math" panose="02040503050406030204" pitchFamily="18" charset="0"/>
                                  </a:rPr>
                                  <m:t>⊥1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d>
                              <m:dPr>
                                <m:begChr m:val="〈"/>
                                <m:endChr m:val="〉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acc>
                              <m:accPr>
                                <m:chr m:val="̂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d>
                              <m:dPr>
                                <m:begChr m:val="〈"/>
                                <m:endChr m:val="〉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acc>
                              <m:accPr>
                                <m:chr m:val="̂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89438C33-3031-4C85-905F-6BD9B3DD21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566" y="2007108"/>
                  <a:ext cx="2997619" cy="351186"/>
                </a:xfrm>
                <a:prstGeom prst="rect">
                  <a:avLst/>
                </a:prstGeom>
                <a:blipFill>
                  <a:blip r:embed="rId20"/>
                  <a:stretch>
                    <a:fillRect t="-124138" r="-15275" b="-20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D74FA273-4CE4-4E05-B76C-EE6C30D22149}"/>
                    </a:ext>
                  </a:extLst>
                </p:cNvPr>
                <p:cNvSpPr txBox="1"/>
                <p:nvPr/>
              </p:nvSpPr>
              <p:spPr>
                <a:xfrm>
                  <a:off x="576566" y="2417186"/>
                  <a:ext cx="4999489" cy="3511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zh-CN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sz="1400"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zh-CN" altLang="en-US" sz="1400" i="0">
                                    <a:latin typeface="Cambria Math" panose="02040503050406030204" pitchFamily="18" charset="0"/>
                                  </a:rPr>
                                  <m:t>⊥2</m:t>
                                </m:r>
                              </m:sub>
                            </m:sSub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𝜉</m:t>
                            </m:r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)=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zh-CN" altLang="en-US" sz="1400" i="0">
                                    <a:latin typeface="Cambria Math" panose="02040503050406030204" pitchFamily="18" charset="0"/>
                                  </a:rPr>
                                  <m:t>⊥2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</m:d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d>
                              <m:dPr>
                                <m:begChr m:val="〈"/>
                                <m:endChr m:val="〉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zh-CN" altLang="en-US" sz="1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zh-CN" altLang="en-US" sz="14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sz="1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zh-CN" altLang="en-US" sz="1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acc>
                              <m:accPr>
                                <m:chr m:val="̂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acc>
                              <m:accPr>
                                <m:chr m:val="̂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)+</m:t>
                            </m:r>
                            <m:d>
                              <m:dPr>
                                <m:begChr m:val="〈"/>
                                <m:endChr m:val="〉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1400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e>
                            </m:d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acc>
                              <m:accPr>
                                <m:chr m:val="̂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zh-CN" altLang="en-US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acc>
                              <m:accPr>
                                <m:chr m:val="̂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acc>
                            <m:r>
                              <a:rPr lang="zh-CN" altLang="en-US" sz="1400" i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804604E5-85C3-406C-847B-791FBAB5F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566" y="2417186"/>
                  <a:ext cx="4999489" cy="351186"/>
                </a:xfrm>
                <a:prstGeom prst="rect">
                  <a:avLst/>
                </a:prstGeom>
                <a:blipFill>
                  <a:blip r:embed="rId21"/>
                  <a:stretch>
                    <a:fillRect t="-124138" r="-9146" b="-20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A8B0A8C2-02A3-467B-8273-72480EA32942}"/>
                    </a:ext>
                  </a:extLst>
                </p:cNvPr>
                <p:cNvSpPr txBox="1"/>
                <p:nvPr/>
              </p:nvSpPr>
              <p:spPr>
                <a:xfrm>
                  <a:off x="585192" y="1642485"/>
                  <a:ext cx="1468703" cy="3339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zh-CN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zh-CN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zh-CN" altLang="en-US" sz="140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sz="1400">
                                <a:latin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altLang="zh-CN" sz="1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zh-CN" altLang="en-US" sz="140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zh-CN" altLang="en-US" sz="1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zh-CN" altLang="en-US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1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zh-CN" altLang="en-US" sz="14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CN" altLang="en-US" sz="1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)=0 </m:t>
                        </m:r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A950CA48-FE86-4A9A-8AB7-8E14815B17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192" y="1642485"/>
                  <a:ext cx="1468703" cy="333938"/>
                </a:xfrm>
                <a:prstGeom prst="rect">
                  <a:avLst/>
                </a:prstGeom>
                <a:blipFill>
                  <a:blip r:embed="rId22"/>
                  <a:stretch>
                    <a:fillRect b="-727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EB5275BE-5B24-4F26-8E17-03880478B5CF}"/>
              </a:ext>
            </a:extLst>
          </p:cNvPr>
          <p:cNvSpPr txBox="1"/>
          <p:nvPr/>
        </p:nvSpPr>
        <p:spPr>
          <a:xfrm>
            <a:off x="681752" y="5917699"/>
            <a:ext cx="3648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A. Lindstrøm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PRL 120, 124802 (2018)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31F6F83-7899-4949-A6AF-5C05E43A67CF}"/>
              </a:ext>
            </a:extLst>
          </p:cNvPr>
          <p:cNvGrpSpPr/>
          <p:nvPr/>
        </p:nvGrpSpPr>
        <p:grpSpPr>
          <a:xfrm>
            <a:off x="490770" y="3528623"/>
            <a:ext cx="5823360" cy="2098811"/>
            <a:chOff x="286395" y="4064457"/>
            <a:chExt cx="6697389" cy="217516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0114813-B5B9-41B7-85A6-A4DCD97F2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b="49048"/>
            <a:stretch/>
          </p:blipFill>
          <p:spPr>
            <a:xfrm>
              <a:off x="286395" y="4064457"/>
              <a:ext cx="3648077" cy="217516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83D6534-1F80-4104-94C2-3DA8F5AA9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50546"/>
            <a:stretch/>
          </p:blipFill>
          <p:spPr>
            <a:xfrm>
              <a:off x="3335707" y="4116762"/>
              <a:ext cx="3648077" cy="2111197"/>
            </a:xfrm>
            <a:prstGeom prst="rect">
              <a:avLst/>
            </a:prstGeom>
          </p:spPr>
        </p:pic>
      </p:grpSp>
      <p:sp>
        <p:nvSpPr>
          <p:cNvPr id="11" name="Rectangle 12">
            <a:extLst>
              <a:ext uri="{FF2B5EF4-FFF2-40B4-BE49-F238E27FC236}">
                <a16:creationId xmlns:a16="http://schemas.microsoft.com/office/drawing/2014/main" id="{10DECA2A-9A4A-4D23-A360-2C62030D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中空等离子体通道中的横向束流动力学</a:t>
            </a:r>
          </a:p>
        </p:txBody>
      </p:sp>
      <p:pic>
        <p:nvPicPr>
          <p:cNvPr id="12" name="offset-0.1um">
            <a:hlinkClick r:id="" action="ppaction://media"/>
            <a:extLst>
              <a:ext uri="{FF2B5EF4-FFF2-40B4-BE49-F238E27FC236}">
                <a16:creationId xmlns:a16="http://schemas.microsoft.com/office/drawing/2014/main" id="{27EF25D3-129B-4032-8342-4DEF360695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509203" y="842936"/>
            <a:ext cx="5635469" cy="352216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8033EC0-26B3-4A7C-B354-CA9E7268A4DA}"/>
              </a:ext>
            </a:extLst>
          </p:cNvPr>
          <p:cNvSpPr/>
          <p:nvPr/>
        </p:nvSpPr>
        <p:spPr>
          <a:xfrm>
            <a:off x="7445307" y="1343124"/>
            <a:ext cx="1708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baseline="-25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offset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=0.1μm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BA05D96-0B2C-42DD-974A-E6653887CC9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925595" y="4435092"/>
            <a:ext cx="4802684" cy="152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263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A35BDFCC-F2BC-41E7-B9BB-969034985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报告主要内容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495AB43-5548-4DB7-8415-B9830C5083AE}"/>
              </a:ext>
            </a:extLst>
          </p:cNvPr>
          <p:cNvSpPr txBox="1">
            <a:spLocks noChangeArrowheads="1"/>
          </p:cNvSpPr>
          <p:nvPr/>
        </p:nvSpPr>
        <p:spPr>
          <a:xfrm>
            <a:off x="1271464" y="1412776"/>
            <a:ext cx="10009112" cy="3456384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>
                <a:solidFill>
                  <a:srgbClr val="C00000"/>
                </a:solidFill>
              </a:rPr>
              <a:t>等离子体尾场加速基本概念</a:t>
            </a:r>
            <a:endParaRPr lang="en-US" altLang="zh-CN" b="1" kern="0" dirty="0">
              <a:solidFill>
                <a:srgbClr val="C00000"/>
              </a:solidFill>
            </a:endParaRP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/>
              <a:t>正电子加速的困难及</a:t>
            </a:r>
            <a:r>
              <a:rPr lang="en-US" altLang="zh-CN" b="1" kern="0" dirty="0"/>
              <a:t>CEPC</a:t>
            </a:r>
            <a:r>
              <a:rPr lang="zh-CN" altLang="en-US" b="1" kern="0" dirty="0"/>
              <a:t>等离子体注入器设计</a:t>
            </a:r>
            <a:endParaRPr lang="en-US" altLang="zh-CN" b="1" kern="0" dirty="0"/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/>
              <a:t>近期等离子体尾场正电子加速研究进展</a:t>
            </a:r>
            <a:endParaRPr lang="en-US" altLang="zh-CN" b="1" kern="0" dirty="0"/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/>
              <a:t>等离子体尾场加速</a:t>
            </a:r>
            <a:r>
              <a:rPr lang="en-US" altLang="zh-CN" b="1" kern="0" dirty="0"/>
              <a:t>TF</a:t>
            </a:r>
            <a:r>
              <a:rPr lang="zh-CN" altLang="en-US" b="1" kern="0" dirty="0"/>
              <a:t>装置进展及未来研究计划</a:t>
            </a:r>
            <a:endParaRPr lang="en-US" altLang="zh-CN" b="1" kern="0" dirty="0"/>
          </a:p>
        </p:txBody>
      </p:sp>
    </p:spTree>
    <p:extLst>
      <p:ext uri="{BB962C8B-B14F-4D97-AF65-F5344CB8AC3E}">
        <p14:creationId xmlns:p14="http://schemas.microsoft.com/office/powerpoint/2010/main" val="246381772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iver">
            <a:hlinkClick r:id="" action="ppaction://media"/>
            <a:extLst>
              <a:ext uri="{FF2B5EF4-FFF2-40B4-BE49-F238E27FC236}">
                <a16:creationId xmlns:a16="http://schemas.microsoft.com/office/drawing/2014/main" id="{CC4147F6-73FB-4FE7-A110-6E71C1EE462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098" y="1967100"/>
            <a:ext cx="4571191" cy="406328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A44C5251-D003-435E-AEA9-B739776080E2}"/>
              </a:ext>
            </a:extLst>
          </p:cNvPr>
          <p:cNvSpPr/>
          <p:nvPr/>
        </p:nvSpPr>
        <p:spPr>
          <a:xfrm>
            <a:off x="415383" y="6078471"/>
            <a:ext cx="54090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</a:rPr>
              <a:t>Shiyu Zhou, </a:t>
            </a:r>
            <a:r>
              <a:rPr lang="en-US" altLang="zh-CN" sz="1400" i="1" dirty="0">
                <a:latin typeface="Times New Roman" panose="02020603050405020304" pitchFamily="18" charset="0"/>
              </a:rPr>
              <a:t>et al</a:t>
            </a:r>
            <a:r>
              <a:rPr lang="en-US" altLang="zh-CN" sz="1400" dirty="0">
                <a:latin typeface="Times New Roman" panose="02020603050405020304" pitchFamily="18" charset="0"/>
              </a:rPr>
              <a:t>., </a:t>
            </a:r>
            <a:r>
              <a:rPr lang="en-US" altLang="zh-CN" sz="1400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 127, 174801 (2021)(Editors’ Suggestion)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3C5C1BE1-7FE5-4B69-81F1-E7AC7BD348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590135"/>
              </p:ext>
            </p:extLst>
          </p:nvPr>
        </p:nvGraphicFramePr>
        <p:xfrm>
          <a:off x="819596" y="1500137"/>
          <a:ext cx="791512" cy="281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6" imgW="571320" imgH="203040" progId="Equation.DSMT4">
                  <p:embed/>
                </p:oleObj>
              </mc:Choice>
              <mc:Fallback>
                <p:oleObj name="Equation" r:id="rId6" imgW="571320" imgH="203040" progId="Equation.DSMT4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D27931BC-7806-44CF-A1EF-11ACFE99B6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9596" y="1500137"/>
                        <a:ext cx="791512" cy="281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0B1574A5-8872-4CF4-890C-0DDCC78A0F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5420"/>
              </p:ext>
            </p:extLst>
          </p:nvPr>
        </p:nvGraphicFramePr>
        <p:xfrm>
          <a:off x="1767813" y="1482548"/>
          <a:ext cx="1002580" cy="316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8" imgW="723600" imgH="228600" progId="Equation.DSMT4">
                  <p:embed/>
                </p:oleObj>
              </mc:Choice>
              <mc:Fallback>
                <p:oleObj name="Equation" r:id="rId8" imgW="723600" imgH="228600" progId="Equation.DSMT4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23D1AE68-0300-4DCF-B9DD-C30C619E7F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67813" y="1482548"/>
                        <a:ext cx="1002580" cy="316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5AE2DD2B-9C91-4CC1-9620-0B403D2B9F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5673473"/>
              </p:ext>
            </p:extLst>
          </p:nvPr>
        </p:nvGraphicFramePr>
        <p:xfrm>
          <a:off x="2927110" y="1473753"/>
          <a:ext cx="984992" cy="334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10" imgW="711000" imgH="241200" progId="Equation.DSMT4">
                  <p:embed/>
                </p:oleObj>
              </mc:Choice>
              <mc:Fallback>
                <p:oleObj name="Equation" r:id="rId10" imgW="711000" imgH="241200" progId="Equation.DSMT4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D587A837-F612-450A-9686-B1378FC790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927110" y="1473753"/>
                        <a:ext cx="984992" cy="334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AA839BF-D70C-45EB-AA8E-F02746DEB261}"/>
                  </a:ext>
                </a:extLst>
              </p:cNvPr>
              <p:cNvSpPr txBox="1"/>
              <p:nvPr/>
            </p:nvSpPr>
            <p:spPr>
              <a:xfrm>
                <a:off x="415383" y="892385"/>
                <a:ext cx="4029915" cy="393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zh-CN" altLang="en-US" sz="160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e>
                          </m:acc>
                        </m:e>
                        <m:sub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⊥2</m:t>
                          </m:r>
                        </m:sub>
                      </m:sSub>
                      <m:d>
                        <m:d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zh-CN" altLang="en-US" sz="16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altLang="zh-CN" sz="1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acc>
                        </m:e>
                        <m:sub>
                          <m:r>
                            <a:rPr lang="zh-CN" altLang="en-US" sz="1600">
                              <a:latin typeface="Cambria Math" panose="02040503050406030204" pitchFamily="18" charset="0"/>
                            </a:rPr>
                            <m:t>⊥2</m:t>
                          </m:r>
                        </m:sub>
                      </m:sSub>
                      <m:d>
                        <m:dPr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zh-CN" altLang="en-US" sz="16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𝑥</m:t>
                      </m:r>
                      <m:acc>
                        <m:accPr>
                          <m:chr m:val="̂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zh-CN" altLang="en-US" sz="160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CN" altLang="en-US" sz="1600" i="1">
                          <a:latin typeface="Cambria Math" panose="02040503050406030204" pitchFamily="18" charset="0"/>
                        </a:rPr>
                        <m:t>𝑦</m:t>
                      </m:r>
                      <m:acc>
                        <m:accPr>
                          <m:chr m:val="̂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CN" alt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zh-CN" altLang="en-US" sz="16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AA839BF-D70C-45EB-AA8E-F02746DEB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83" y="892385"/>
                <a:ext cx="4029915" cy="393569"/>
              </a:xfrm>
              <a:prstGeom prst="rect">
                <a:avLst/>
              </a:prstGeom>
              <a:blipFill>
                <a:blip r:embed="rId12"/>
                <a:stretch>
                  <a:fillRect r="-3026" b="-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0A4431BA-8311-40C1-8732-B1E2B334A6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2149" y="1034850"/>
            <a:ext cx="7335502" cy="4706763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ACB3F61A-38F3-4C28-8CE7-83D58DAA9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非对称束在中空等离子体通道内的稳定传播</a:t>
            </a:r>
          </a:p>
        </p:txBody>
      </p:sp>
    </p:spTree>
    <p:extLst>
      <p:ext uri="{BB962C8B-B14F-4D97-AF65-F5344CB8AC3E}">
        <p14:creationId xmlns:p14="http://schemas.microsoft.com/office/powerpoint/2010/main" val="2255296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AFA0E9E-0D1B-416B-94C3-829EFDAB2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56" y="897072"/>
            <a:ext cx="11259364" cy="5594533"/>
          </a:xfrm>
          <a:prstGeom prst="rect">
            <a:avLst/>
          </a:prstGeom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C9ED89B2-0E12-411B-B181-CBA1F04A4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无束流负载时的尾场状况</a:t>
            </a:r>
          </a:p>
        </p:txBody>
      </p:sp>
    </p:spTree>
    <p:extLst>
      <p:ext uri="{BB962C8B-B14F-4D97-AF65-F5344CB8AC3E}">
        <p14:creationId xmlns:p14="http://schemas.microsoft.com/office/powerpoint/2010/main" val="35965837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693AF1D-17AE-4CE7-9D26-60BB34F3F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04" y="891248"/>
            <a:ext cx="11593288" cy="5259225"/>
          </a:xfrm>
          <a:prstGeom prst="rect">
            <a:avLst/>
          </a:prstGeom>
        </p:spPr>
      </p:pic>
      <p:sp>
        <p:nvSpPr>
          <p:cNvPr id="3" name="Rectangle 12">
            <a:extLst>
              <a:ext uri="{FF2B5EF4-FFF2-40B4-BE49-F238E27FC236}">
                <a16:creationId xmlns:a16="http://schemas.microsoft.com/office/drawing/2014/main" id="{295027E0-416A-4639-95E6-867A5550C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正电子束流负载效果</a:t>
            </a:r>
          </a:p>
        </p:txBody>
      </p:sp>
    </p:spTree>
    <p:extLst>
      <p:ext uri="{BB962C8B-B14F-4D97-AF65-F5344CB8AC3E}">
        <p14:creationId xmlns:p14="http://schemas.microsoft.com/office/powerpoint/2010/main" val="396647274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A52F447-D820-43B1-89A0-5F6FBBC3D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95" y="908720"/>
            <a:ext cx="11790686" cy="5230821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B66CD2BE-A3FB-43CC-834D-632D451D4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空泡机制下的正电子加速理论分析</a:t>
            </a:r>
          </a:p>
        </p:txBody>
      </p:sp>
    </p:spTree>
    <p:extLst>
      <p:ext uri="{BB962C8B-B14F-4D97-AF65-F5344CB8AC3E}">
        <p14:creationId xmlns:p14="http://schemas.microsoft.com/office/powerpoint/2010/main" val="57697768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807A1FE-D955-405E-BC7A-62F7789D8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81" y="854184"/>
            <a:ext cx="10033114" cy="5472608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815D1B1D-6A45-4D9F-B733-F95E47C29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几种在研正电子加速机制的对比</a:t>
            </a:r>
          </a:p>
        </p:txBody>
      </p:sp>
    </p:spTree>
    <p:extLst>
      <p:ext uri="{BB962C8B-B14F-4D97-AF65-F5344CB8AC3E}">
        <p14:creationId xmlns:p14="http://schemas.microsoft.com/office/powerpoint/2010/main" val="20729945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E1BE09A-C4F8-420D-93E1-09C9F12FF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35" y="860008"/>
            <a:ext cx="10556406" cy="5511398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86290CF0-1072-4A3F-8005-0D9820F7B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513168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穿越真空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-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等离子体界面对正电子品质的影响及抑制</a:t>
            </a:r>
          </a:p>
        </p:txBody>
      </p:sp>
    </p:spTree>
    <p:extLst>
      <p:ext uri="{BB962C8B-B14F-4D97-AF65-F5344CB8AC3E}">
        <p14:creationId xmlns:p14="http://schemas.microsoft.com/office/powerpoint/2010/main" val="241734531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A35BDFCC-F2BC-41E7-B9BB-969034985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报告主要内容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495AB43-5548-4DB7-8415-B9830C5083AE}"/>
              </a:ext>
            </a:extLst>
          </p:cNvPr>
          <p:cNvSpPr txBox="1">
            <a:spLocks noChangeArrowheads="1"/>
          </p:cNvSpPr>
          <p:nvPr/>
        </p:nvSpPr>
        <p:spPr>
          <a:xfrm>
            <a:off x="1271464" y="1412776"/>
            <a:ext cx="10009112" cy="3456384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>
                <a:solidFill>
                  <a:schemeClr val="bg1">
                    <a:lumMod val="85000"/>
                  </a:schemeClr>
                </a:solidFill>
              </a:rPr>
              <a:t>等离子体尾场加速基本概念</a:t>
            </a:r>
            <a:endParaRPr lang="en-US" altLang="zh-CN" b="1" kern="0" dirty="0">
              <a:solidFill>
                <a:schemeClr val="bg1">
                  <a:lumMod val="85000"/>
                </a:schemeClr>
              </a:solidFill>
            </a:endParaRP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>
                <a:solidFill>
                  <a:schemeClr val="bg1">
                    <a:lumMod val="85000"/>
                  </a:schemeClr>
                </a:solidFill>
              </a:rPr>
              <a:t>正电子加速的困难及</a:t>
            </a:r>
            <a:r>
              <a:rPr lang="en-US" altLang="zh-CN" b="1" kern="0" dirty="0">
                <a:solidFill>
                  <a:schemeClr val="bg1">
                    <a:lumMod val="85000"/>
                  </a:schemeClr>
                </a:solidFill>
              </a:rPr>
              <a:t>CEPC</a:t>
            </a:r>
            <a:r>
              <a:rPr lang="zh-CN" altLang="en-US" b="1" kern="0" dirty="0">
                <a:solidFill>
                  <a:schemeClr val="bg1">
                    <a:lumMod val="85000"/>
                  </a:schemeClr>
                </a:solidFill>
              </a:rPr>
              <a:t>等离子体注入器设计</a:t>
            </a:r>
            <a:endParaRPr lang="en-US" altLang="zh-CN" b="1" kern="0" dirty="0">
              <a:solidFill>
                <a:schemeClr val="bg1">
                  <a:lumMod val="85000"/>
                </a:schemeClr>
              </a:solidFill>
            </a:endParaRP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>
                <a:solidFill>
                  <a:schemeClr val="bg1">
                    <a:lumMod val="85000"/>
                  </a:schemeClr>
                </a:solidFill>
              </a:rPr>
              <a:t>近期等离子体尾场正电子加速研究进展</a:t>
            </a:r>
            <a:endParaRPr lang="en-US" altLang="zh-CN" b="1" kern="0" dirty="0">
              <a:solidFill>
                <a:schemeClr val="bg1">
                  <a:lumMod val="85000"/>
                </a:schemeClr>
              </a:solidFill>
            </a:endParaRP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>
                <a:solidFill>
                  <a:srgbClr val="C00000"/>
                </a:solidFill>
              </a:rPr>
              <a:t>等离子体尾场加速</a:t>
            </a:r>
            <a:r>
              <a:rPr lang="en-US" altLang="zh-CN" b="1" kern="0" dirty="0">
                <a:solidFill>
                  <a:srgbClr val="C00000"/>
                </a:solidFill>
              </a:rPr>
              <a:t>TF</a:t>
            </a:r>
            <a:r>
              <a:rPr lang="zh-CN" altLang="en-US" b="1" kern="0" dirty="0">
                <a:solidFill>
                  <a:srgbClr val="C00000"/>
                </a:solidFill>
              </a:rPr>
              <a:t>装置进展及未来研究计划</a:t>
            </a:r>
            <a:endParaRPr lang="en-US" altLang="zh-CN" b="1" kern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3440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D7C050-7A51-4FC5-AD51-B59F8FEB2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2"/>
          <a:stretch/>
        </p:blipFill>
        <p:spPr>
          <a:xfrm>
            <a:off x="3999955" y="881272"/>
            <a:ext cx="7685436" cy="280519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4D3F59-E1A5-4F02-B5F8-BE22C7617C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16978" r="23390" b="6622"/>
          <a:stretch/>
        </p:blipFill>
        <p:spPr>
          <a:xfrm>
            <a:off x="236171" y="881273"/>
            <a:ext cx="3555573" cy="3076938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E4D4770-DD5E-4944-99F2-E5F615E46412}"/>
              </a:ext>
            </a:extLst>
          </p:cNvPr>
          <p:cNvSpPr/>
          <p:nvPr/>
        </p:nvSpPr>
        <p:spPr>
          <a:xfrm>
            <a:off x="1991895" y="1207070"/>
            <a:ext cx="1131243" cy="4799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3F6E6F4-A394-49ED-85C0-7514E0580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3338019"/>
            <a:ext cx="4515682" cy="28962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FDF895-1687-4BDE-AE07-1B955C90D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483" y="3833600"/>
            <a:ext cx="3191658" cy="23946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2FA7ADA-3B4C-4F55-9581-F02F27A57B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13250"/>
          <a:stretch/>
        </p:blipFill>
        <p:spPr>
          <a:xfrm>
            <a:off x="220348" y="3338019"/>
            <a:ext cx="3570608" cy="28992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35BF3A-A963-46B2-842B-89E7147183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t="9628" r="38188" b="46850"/>
          <a:stretch/>
        </p:blipFill>
        <p:spPr>
          <a:xfrm>
            <a:off x="3935760" y="859576"/>
            <a:ext cx="6019671" cy="5251195"/>
          </a:xfrm>
          <a:prstGeom prst="rect">
            <a:avLst/>
          </a:prstGeom>
        </p:spPr>
      </p:pic>
      <p:sp>
        <p:nvSpPr>
          <p:cNvPr id="9" name="对话气泡: 矩形 8">
            <a:extLst>
              <a:ext uri="{FF2B5EF4-FFF2-40B4-BE49-F238E27FC236}">
                <a16:creationId xmlns:a16="http://schemas.microsoft.com/office/drawing/2014/main" id="{ED48D81A-7AFB-48D5-9855-C60902613BC2}"/>
              </a:ext>
            </a:extLst>
          </p:cNvPr>
          <p:cNvSpPr/>
          <p:nvPr/>
        </p:nvSpPr>
        <p:spPr bwMode="auto">
          <a:xfrm>
            <a:off x="3935760" y="848848"/>
            <a:ext cx="6019671" cy="5261923"/>
          </a:xfrm>
          <a:prstGeom prst="wedgeRectCallout">
            <a:avLst>
              <a:gd name="adj1" fmla="val -76688"/>
              <a:gd name="adj2" fmla="val 7776"/>
            </a:avLst>
          </a:prstGeom>
          <a:noFill/>
          <a:ln w="38100" cap="flat" cmpd="sng" algn="ctr">
            <a:solidFill>
              <a:srgbClr val="C3C3EB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DF0FBB66-A27E-4F32-8ADD-D3375A4B6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高能所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PWFA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实验研究平台（十号厅）建设</a:t>
            </a:r>
          </a:p>
        </p:txBody>
      </p:sp>
    </p:spTree>
    <p:extLst>
      <p:ext uri="{BB962C8B-B14F-4D97-AF65-F5344CB8AC3E}">
        <p14:creationId xmlns:p14="http://schemas.microsoft.com/office/powerpoint/2010/main" val="2456574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7404A00-1DD7-4E0D-874A-3BE857C5C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高能所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PWFA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实验研究平台（十号厅）建设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CCF3ED-AC85-40E0-8FF0-C1E92B57D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64" y="4667989"/>
            <a:ext cx="11671692" cy="159947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4D03A83-2558-44E2-A2EF-260C5D0ED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09" y="871656"/>
            <a:ext cx="11796782" cy="36701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275C16-CE95-4CF7-8762-25BFF47B989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3069" y="871657"/>
            <a:ext cx="1186862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26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25B7F3B1-C23F-4A6B-86EE-C9048D00B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高能所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PWFA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实验研究平台（十号厅）建设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47D2FB-0C16-4AD7-81E0-2D5DC6873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1" y="879863"/>
            <a:ext cx="2295594" cy="185214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6EFB4C-DC91-42A2-A228-E015BA920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79" y="879863"/>
            <a:ext cx="1388840" cy="18521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E5971D2-5BEC-4F0A-B72E-0DC4B98B01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732" y="882322"/>
            <a:ext cx="2470501" cy="18521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0147354-FC35-4B40-B251-E7CFC5D7E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298" y="885789"/>
            <a:ext cx="1953690" cy="18521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C61FF-FCB7-4C6E-A223-ACEE453F7D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1" y="2835667"/>
            <a:ext cx="2295594" cy="17216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78ABFF-62E6-49A3-8F5E-DC8A614167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404" y="2835667"/>
            <a:ext cx="2295594" cy="17216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9A83AD0-2CDF-43D0-A348-63E2F13E1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67" y="2835669"/>
            <a:ext cx="1291271" cy="1721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71EC633-343B-4720-961D-92F8F7F964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463" y="2833607"/>
            <a:ext cx="2299525" cy="172362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C55E92-486D-40BD-82FA-991E0AD932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00" y="2835667"/>
            <a:ext cx="2295594" cy="17210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E1267C-260D-44D1-8A77-580F66B2FC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0" y="4683832"/>
            <a:ext cx="2094975" cy="157123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00847AB-BA6D-4F49-B36B-246D2EA46D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72" y="4685511"/>
            <a:ext cx="2094975" cy="157123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7AB958B-A883-45CA-9287-04DFE01074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08" y="4685511"/>
            <a:ext cx="2094975" cy="15712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123F7DC-246D-4B06-8052-41C655D4E3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436" y="4684951"/>
            <a:ext cx="2094975" cy="15712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BA46D48-4250-48F4-A625-D6A60591F26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2017" y="4683832"/>
            <a:ext cx="2095555" cy="15710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346E8A2-4A1C-4402-9131-741BCD6BAF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5" y="882319"/>
            <a:ext cx="2470501" cy="185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8768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1D30D1-D80F-4DD5-A0AB-6039BD601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836712"/>
            <a:ext cx="2813043" cy="1873486"/>
          </a:xfrm>
          <a:prstGeom prst="rect">
            <a:avLst/>
          </a:prstGeom>
        </p:spPr>
      </p:pic>
      <p:sp>
        <p:nvSpPr>
          <p:cNvPr id="4" name="Text Box 66">
            <a:extLst>
              <a:ext uri="{FF2B5EF4-FFF2-40B4-BE49-F238E27FC236}">
                <a16:creationId xmlns:a16="http://schemas.microsoft.com/office/drawing/2014/main" id="{4A305BC9-34F6-4AFD-BBE7-47F9302640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61" y="836712"/>
            <a:ext cx="2885496" cy="38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C00000"/>
                </a:solidFill>
              </a:rPr>
              <a:t>RF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cavity</a:t>
            </a:r>
            <a:r>
              <a:rPr lang="zh-CN" altLang="en-US" b="1" dirty="0">
                <a:solidFill>
                  <a:srgbClr val="C00000"/>
                </a:solidFill>
              </a:rPr>
              <a:t>：</a:t>
            </a:r>
            <a:r>
              <a:rPr lang="en-US" altLang="zh-CN" b="1" dirty="0">
                <a:solidFill>
                  <a:srgbClr val="C00000"/>
                </a:solidFill>
              </a:rPr>
              <a:t>&lt; 100MeV/m</a:t>
            </a:r>
          </a:p>
        </p:txBody>
      </p:sp>
      <p:pic>
        <p:nvPicPr>
          <p:cNvPr id="5" name="Picture 22">
            <a:extLst>
              <a:ext uri="{FF2B5EF4-FFF2-40B4-BE49-F238E27FC236}">
                <a16:creationId xmlns:a16="http://schemas.microsoft.com/office/drawing/2014/main" id="{CCADEA9A-6EBC-41DF-A148-327C94CC6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6840" y="875275"/>
            <a:ext cx="6448398" cy="158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id="{93E9B4D9-D3DC-4882-963B-00AAE66DA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0442" y="874365"/>
            <a:ext cx="1565508" cy="1409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1400" b="1" dirty="0"/>
              <a:t>Drive Beam:</a:t>
            </a:r>
          </a:p>
          <a:p>
            <a:pPr>
              <a:spcBef>
                <a:spcPct val="20000"/>
              </a:spcBef>
            </a:pPr>
            <a:r>
              <a:rPr lang="en-US" altLang="zh-CN" sz="1400" b="1" dirty="0">
                <a:solidFill>
                  <a:srgbClr val="FF0000"/>
                </a:solidFill>
              </a:rPr>
              <a:t>    </a:t>
            </a:r>
            <a:r>
              <a:rPr lang="en-US" altLang="zh-CN" sz="1600" kern="0" dirty="0">
                <a:solidFill>
                  <a:srgbClr val="2F5597"/>
                </a:solidFill>
                <a:latin typeface="Times New Roman" pitchFamily="18" charset="0"/>
              </a:rPr>
              <a:t>laser pulse</a:t>
            </a:r>
          </a:p>
          <a:p>
            <a:pPr>
              <a:spcBef>
                <a:spcPct val="20000"/>
              </a:spcBef>
            </a:pPr>
            <a:endParaRPr lang="en-US" altLang="zh-CN" sz="300" b="1" dirty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zh-CN" sz="1400" b="1" dirty="0">
                <a:solidFill>
                  <a:srgbClr val="FF0000"/>
                </a:solidFill>
              </a:rPr>
              <a:t>    e- bunch</a:t>
            </a:r>
          </a:p>
          <a:p>
            <a:r>
              <a:rPr lang="en-US" altLang="zh-CN" sz="1600" kern="0" dirty="0">
                <a:solidFill>
                  <a:srgbClr val="2F5597"/>
                </a:solidFill>
                <a:latin typeface="Times New Roman" pitchFamily="18" charset="0"/>
              </a:rPr>
              <a:t>    proton beam</a:t>
            </a:r>
          </a:p>
          <a:p>
            <a:r>
              <a:rPr lang="en-US" altLang="zh-CN" sz="1600" kern="0" dirty="0">
                <a:solidFill>
                  <a:srgbClr val="2F5597"/>
                </a:solidFill>
                <a:latin typeface="Times New Roman" pitchFamily="18" charset="0"/>
              </a:rPr>
              <a:t>    …………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C9BEC1-732A-4EE6-A19D-44091C0058B1}"/>
              </a:ext>
            </a:extLst>
          </p:cNvPr>
          <p:cNvSpPr/>
          <p:nvPr/>
        </p:nvSpPr>
        <p:spPr>
          <a:xfrm>
            <a:off x="9597691" y="874365"/>
            <a:ext cx="2430597" cy="456959"/>
          </a:xfrm>
          <a:prstGeom prst="rect">
            <a:avLst/>
          </a:prstGeom>
          <a:solidFill>
            <a:srgbClr val="424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Table-top X/γ sources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94C3129-4803-4CD7-910C-D413CF26995A}"/>
              </a:ext>
            </a:extLst>
          </p:cNvPr>
          <p:cNvSpPr/>
          <p:nvPr/>
        </p:nvSpPr>
        <p:spPr>
          <a:xfrm>
            <a:off x="9597691" y="1548115"/>
            <a:ext cx="2430597" cy="456959"/>
          </a:xfrm>
          <a:prstGeom prst="rect">
            <a:avLst/>
          </a:prstGeom>
          <a:solidFill>
            <a:srgbClr val="424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Energy colliders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CDADFF3-6D9F-4505-806B-B5A8D698AA11}"/>
              </a:ext>
            </a:extLst>
          </p:cNvPr>
          <p:cNvSpPr/>
          <p:nvPr/>
        </p:nvSpPr>
        <p:spPr>
          <a:xfrm>
            <a:off x="9597691" y="2186725"/>
            <a:ext cx="2430597" cy="456959"/>
          </a:xfrm>
          <a:prstGeom prst="rect">
            <a:avLst/>
          </a:prstGeom>
          <a:solidFill>
            <a:srgbClr val="424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HEDP platforms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697ACF1F-5D36-4884-9F08-8573DAA5D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370" y="2172044"/>
            <a:ext cx="2885496" cy="38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rgbClr val="C00000"/>
                </a:solidFill>
              </a:rPr>
              <a:t>Plasma</a:t>
            </a:r>
            <a:r>
              <a:rPr lang="zh-CN" altLang="en-US" b="1" dirty="0">
                <a:solidFill>
                  <a:srgbClr val="C00000"/>
                </a:solidFill>
              </a:rPr>
              <a:t>：</a:t>
            </a:r>
            <a:r>
              <a:rPr lang="en-US" altLang="zh-CN" b="1" dirty="0">
                <a:solidFill>
                  <a:srgbClr val="C00000"/>
                </a:solidFill>
              </a:rPr>
              <a:t>1-100 GeV/m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2901FC-3DED-418E-8B03-7F2E1312DC8E}"/>
              </a:ext>
            </a:extLst>
          </p:cNvPr>
          <p:cNvSpPr txBox="1"/>
          <p:nvPr/>
        </p:nvSpPr>
        <p:spPr>
          <a:xfrm>
            <a:off x="191344" y="3212976"/>
            <a:ext cx="266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SACLA,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750 m,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8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GeV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854C184-ACE1-468C-A535-B137B5ED8A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2766501"/>
            <a:ext cx="4824536" cy="216380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FC3F0623-2BFF-4D0C-8EE9-C4EC5ABAD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7" y="5013176"/>
            <a:ext cx="4822484" cy="128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DC4376A-CC67-41F3-8563-4188B3D6BA36}"/>
              </a:ext>
            </a:extLst>
          </p:cNvPr>
          <p:cNvSpPr txBox="1"/>
          <p:nvPr/>
        </p:nvSpPr>
        <p:spPr>
          <a:xfrm>
            <a:off x="191344" y="3186409"/>
            <a:ext cx="266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SACLA,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750 m,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8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GeV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27719DF-5CC8-4FBD-B048-0B206B571ED7}"/>
              </a:ext>
            </a:extLst>
          </p:cNvPr>
          <p:cNvSpPr txBox="1"/>
          <p:nvPr/>
        </p:nvSpPr>
        <p:spPr>
          <a:xfrm>
            <a:off x="194713" y="4986609"/>
            <a:ext cx="266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LBNL,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20 cm,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7.8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GeV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B64C147-FD2B-4CD7-9136-360C53AB25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7"/>
          <a:stretch/>
        </p:blipFill>
        <p:spPr>
          <a:xfrm>
            <a:off x="5216626" y="2852936"/>
            <a:ext cx="6732000" cy="28232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4985023-C104-4D0D-A052-3D999836D9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7"/>
          <a:stretch/>
        </p:blipFill>
        <p:spPr>
          <a:xfrm>
            <a:off x="5216645" y="2856381"/>
            <a:ext cx="6732000" cy="2823219"/>
          </a:xfrm>
          <a:prstGeom prst="rect">
            <a:avLst/>
          </a:prstGeom>
        </p:spPr>
      </p:pic>
      <p:sp>
        <p:nvSpPr>
          <p:cNvPr id="18" name="Text Box 66">
            <a:extLst>
              <a:ext uri="{FF2B5EF4-FFF2-40B4-BE49-F238E27FC236}">
                <a16:creationId xmlns:a16="http://schemas.microsoft.com/office/drawing/2014/main" id="{6AF7975F-446E-4669-85DC-09EE53C5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6644" y="5785511"/>
            <a:ext cx="5971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/>
              <a:t>High power laser facilities</a:t>
            </a:r>
            <a:r>
              <a:rPr lang="zh-CN" altLang="en-US" sz="2400" b="1" dirty="0"/>
              <a:t>：</a:t>
            </a:r>
            <a:r>
              <a:rPr lang="en-US" altLang="zh-CN" sz="2400" b="1" dirty="0"/>
              <a:t>2009-2020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0CD61A31-49AC-45E8-9C86-80854D12AF82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5732983" y="4509121"/>
            <a:ext cx="363017" cy="50714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717003B-94F1-4FA2-B7AB-4562096F90CA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6268968" y="3489261"/>
            <a:ext cx="390756" cy="73182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A6F719D-7586-4DE6-8EE5-CA156C34F41E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7104112" y="3465004"/>
            <a:ext cx="269158" cy="90010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99A4DBC-A3BE-442A-BE6F-66B0BF03D299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7312347" y="4221088"/>
            <a:ext cx="1270279" cy="98710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90397D96-9DEE-4EEA-AB1C-54D5D2D06DB3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8582626" y="4149080"/>
            <a:ext cx="307582" cy="3600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80B79708-2659-46B1-8D0F-45FFF9B891FD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8371905" y="4437113"/>
            <a:ext cx="322338" cy="1034204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4B8F8FB8-F921-4E0D-8F36-68A6AFFBFAF3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10560497" y="3607305"/>
            <a:ext cx="252492" cy="82980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8462566-A71D-4C09-BD32-82CB70BD14C4}"/>
              </a:ext>
            </a:extLst>
          </p:cNvPr>
          <p:cNvCxnSpPr>
            <a:cxnSpLocks/>
            <a:stCxn id="34" idx="0"/>
          </p:cNvCxnSpPr>
          <p:nvPr/>
        </p:nvCxnSpPr>
        <p:spPr>
          <a:xfrm flipV="1">
            <a:off x="10208085" y="4689141"/>
            <a:ext cx="424419" cy="64514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54807AC4-8851-4BCC-8A36-6BDCB20B7769}"/>
              </a:ext>
            </a:extLst>
          </p:cNvPr>
          <p:cNvSpPr txBox="1"/>
          <p:nvPr/>
        </p:nvSpPr>
        <p:spPr>
          <a:xfrm>
            <a:off x="5308564" y="5016267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SLAC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3B211C3-778A-4BC4-AAC6-977375F7975D}"/>
              </a:ext>
            </a:extLst>
          </p:cNvPr>
          <p:cNvSpPr txBox="1"/>
          <p:nvPr/>
        </p:nvSpPr>
        <p:spPr>
          <a:xfrm>
            <a:off x="5844549" y="3119929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ANL</a:t>
            </a:r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6807844-3C93-476F-BDAF-50DD5FB39049}"/>
              </a:ext>
            </a:extLst>
          </p:cNvPr>
          <p:cNvSpPr txBox="1"/>
          <p:nvPr/>
        </p:nvSpPr>
        <p:spPr>
          <a:xfrm>
            <a:off x="6948851" y="3095672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BNL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C0189A2-3002-4D49-83F6-FE2F0210BE7E}"/>
              </a:ext>
            </a:extLst>
          </p:cNvPr>
          <p:cNvSpPr txBox="1"/>
          <p:nvPr/>
        </p:nvSpPr>
        <p:spPr>
          <a:xfrm>
            <a:off x="6887928" y="5208190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CERN</a:t>
            </a:r>
            <a:endParaRPr lang="zh-CN" altLang="en-US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5A918F5-510E-4959-B32C-134B6E5510C1}"/>
              </a:ext>
            </a:extLst>
          </p:cNvPr>
          <p:cNvSpPr txBox="1"/>
          <p:nvPr/>
        </p:nvSpPr>
        <p:spPr>
          <a:xfrm>
            <a:off x="7947486" y="5471317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LNF</a:t>
            </a:r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C8ADE8D-4578-4A08-AE24-22187CB7FB79}"/>
              </a:ext>
            </a:extLst>
          </p:cNvPr>
          <p:cNvSpPr txBox="1"/>
          <p:nvPr/>
        </p:nvSpPr>
        <p:spPr>
          <a:xfrm>
            <a:off x="8890208" y="4000418"/>
            <a:ext cx="8488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DESY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6A23F2F-8FD5-4829-AD0E-DAF9646AF5C7}"/>
              </a:ext>
            </a:extLst>
          </p:cNvPr>
          <p:cNvSpPr txBox="1"/>
          <p:nvPr/>
        </p:nvSpPr>
        <p:spPr>
          <a:xfrm>
            <a:off x="10201386" y="3237973"/>
            <a:ext cx="122320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THU/IHEP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146DD92-3163-4652-9996-C5179A2972E9}"/>
              </a:ext>
            </a:extLst>
          </p:cNvPr>
          <p:cNvSpPr txBox="1"/>
          <p:nvPr/>
        </p:nvSpPr>
        <p:spPr>
          <a:xfrm>
            <a:off x="9369486" y="5334281"/>
            <a:ext cx="167719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THU/SINAP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4D2FC40A-F984-45DD-BDFC-820BB3C1E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0"/>
            <a:ext cx="110645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70C0"/>
                </a:solidFill>
                <a:latin typeface="新宋体" panose="02010609030101010101" pitchFamily="49" charset="-122"/>
                <a:ea typeface="新宋体" panose="02010609030101010101" pitchFamily="49" charset="-122"/>
              </a:rPr>
              <a:t> 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新宋体" panose="02010609030101010101" pitchFamily="49" charset="-122"/>
              </a:rPr>
              <a:t>Plasma Based Acceleration (PBA): &gt; 1000 </a:t>
            </a:r>
            <a:r>
              <a:rPr lang="en-US" altLang="zh-CN" sz="2800" b="1" dirty="0" err="1">
                <a:solidFill>
                  <a:schemeClr val="tx2">
                    <a:lumMod val="75000"/>
                  </a:schemeClr>
                </a:solidFill>
                <a:latin typeface="+mj-lt"/>
                <a:ea typeface="新宋体" panose="02010609030101010101" pitchFamily="49" charset="-122"/>
              </a:rPr>
              <a:t>E</a:t>
            </a:r>
            <a:r>
              <a:rPr lang="en-US" altLang="zh-CN" sz="2800" b="1" baseline="-250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新宋体" panose="02010609030101010101" pitchFamily="49" charset="-122"/>
              </a:rPr>
              <a:t>acc</a:t>
            </a:r>
            <a:r>
              <a:rPr lang="en-US" altLang="zh-CN" sz="2800" b="1" baseline="-25000" dirty="0">
                <a:solidFill>
                  <a:schemeClr val="tx2">
                    <a:lumMod val="75000"/>
                  </a:schemeClr>
                </a:solidFill>
                <a:latin typeface="+mj-lt"/>
                <a:ea typeface="新宋体" panose="02010609030101010101" pitchFamily="49" charset="-122"/>
              </a:rPr>
              <a:t>.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新宋体" panose="02010609030101010101" pitchFamily="49" charset="-122"/>
              </a:rPr>
              <a:t> 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+mj-lt"/>
              <a:ea typeface="新宋体" panose="02010609030101010101" pitchFamily="49" charset="-122"/>
            </a:endParaRPr>
          </a:p>
        </p:txBody>
      </p:sp>
      <p:sp>
        <p:nvSpPr>
          <p:cNvPr id="36" name="Text Box 66">
            <a:extLst>
              <a:ext uri="{FF2B5EF4-FFF2-40B4-BE49-F238E27FC236}">
                <a16:creationId xmlns:a16="http://schemas.microsoft.com/office/drawing/2014/main" id="{9E80CE00-A21E-422D-B890-DCB1759E2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4639" y="5878910"/>
            <a:ext cx="597196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dirty="0"/>
              <a:t>Affiliations/institutes on PWFA Study</a:t>
            </a:r>
          </a:p>
        </p:txBody>
      </p:sp>
      <p:sp>
        <p:nvSpPr>
          <p:cNvPr id="37" name="スライド番号プレースホルダ 3">
            <a:extLst>
              <a:ext uri="{FF2B5EF4-FFF2-40B4-BE49-F238E27FC236}">
                <a16:creationId xmlns:a16="http://schemas.microsoft.com/office/drawing/2014/main" id="{49731B4E-98AD-4DF5-A1D4-7A79C89C0A87}"/>
              </a:ext>
            </a:extLst>
          </p:cNvPr>
          <p:cNvSpPr txBox="1">
            <a:spLocks noGrp="1"/>
          </p:cNvSpPr>
          <p:nvPr/>
        </p:nvSpPr>
        <p:spPr bwMode="auto">
          <a:xfrm>
            <a:off x="11734800" y="6477002"/>
            <a:ext cx="457200" cy="37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5345F683-F44F-4BBB-86E1-414416B34219}" type="slidenum">
              <a:rPr lang="en-US" altLang="zh-CN" sz="1400" b="1">
                <a:latin typeface="Tahoma" panose="020B0604030504040204" pitchFamily="34" charset="0"/>
                <a:ea typeface="楷体_GB2312" pitchFamily="49" charset="-122"/>
              </a:rPr>
              <a:pPr algn="r" eaLnBrk="1" hangingPunct="1"/>
              <a:t>3</a:t>
            </a:fld>
            <a:endParaRPr lang="en-US" altLang="zh-CN" sz="1400" b="1" dirty="0">
              <a:latin typeface="Tahoma" panose="020B0604030504040204" pitchFamily="34" charset="0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258955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E4A1FE58-BE04-41C3-9C00-E25268208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高能所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PWFA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实验研究平台（十号厅）建设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B15CF9-BBC0-4A8E-BCB5-5AC93454E1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56" y="4339414"/>
            <a:ext cx="2298952" cy="172421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5EC08A2-93E2-4C01-B3D2-D9616EFF5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" y="898985"/>
            <a:ext cx="2298953" cy="17235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C8ED94F-1682-4CC4-9794-0345C7847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033" y="898985"/>
            <a:ext cx="2298057" cy="17235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A6763B-7EB3-4E8C-929F-F4B6A21CE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98" y="894671"/>
            <a:ext cx="2725859" cy="20443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A23F09-91D8-4EF1-B2A1-13127E3FD3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56" y="2700024"/>
            <a:ext cx="2298952" cy="155203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4E4822-271D-4C9E-B679-86D89DBF88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" y="2683160"/>
            <a:ext cx="4669018" cy="20443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A238882-15A4-4FB9-97BF-8D38C75A6F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3" y="4773593"/>
            <a:ext cx="2469536" cy="13898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41B3087-3DBD-4C45-9C66-0230CA2CAB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85" y="4783241"/>
            <a:ext cx="2193194" cy="16448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CCFABF4-A67A-4791-9823-75568E211E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11"/>
          <a:stretch/>
        </p:blipFill>
        <p:spPr>
          <a:xfrm>
            <a:off x="7680176" y="889128"/>
            <a:ext cx="2074325" cy="20443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10C85EA-67D9-4126-B1C7-3FF2450D4D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56" y="889128"/>
            <a:ext cx="2298953" cy="17235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220064A-237F-44AD-B88E-19D0FAFD4A7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96" y="3059226"/>
            <a:ext cx="2193193" cy="164489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629B01E-08BA-4BE1-9A77-2AC29BC108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52" y="3055546"/>
            <a:ext cx="2558748" cy="341299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5A1BC41-9874-41FF-B238-22BB9E32B28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9" y="4773593"/>
            <a:ext cx="2109056" cy="13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7322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16A6AA5-5A48-4BC2-9799-8DA6DF83D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124744"/>
            <a:ext cx="10945216" cy="415072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88424EF-0AC9-4130-B822-655A306F0B6E}"/>
              </a:ext>
            </a:extLst>
          </p:cNvPr>
          <p:cNvSpPr txBox="1"/>
          <p:nvPr/>
        </p:nvSpPr>
        <p:spPr>
          <a:xfrm>
            <a:off x="263352" y="1268760"/>
            <a:ext cx="4392000" cy="936000"/>
          </a:xfrm>
          <a:prstGeom prst="rect">
            <a:avLst/>
          </a:prstGeom>
          <a:gradFill rotWithShape="1">
            <a:gsLst>
              <a:gs pos="0">
                <a:srgbClr val="FFCF01">
                  <a:tint val="50000"/>
                  <a:satMod val="300000"/>
                </a:srgbClr>
              </a:gs>
              <a:gs pos="35000">
                <a:srgbClr val="FFCF01">
                  <a:tint val="37000"/>
                  <a:satMod val="300000"/>
                </a:srgbClr>
              </a:gs>
              <a:gs pos="100000">
                <a:srgbClr val="FFCF0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CF0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楷体_GB2312"/>
              </a:rPr>
              <a:t>From 2023.09</a:t>
            </a:r>
            <a:r>
              <a:rPr kumimoji="0" lang="en-US" altLang="zh-CN" sz="16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楷体_GB2312"/>
              </a:rPr>
              <a:t> to 2025.06</a:t>
            </a:r>
          </a:p>
          <a:p>
            <a:pPr marL="342900" marR="0" lvl="0" indent="-3429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1600" b="1" kern="0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楷体_GB2312"/>
              </a:rPr>
              <a:t>Unique TF for e+ and cascaded</a:t>
            </a:r>
            <a:r>
              <a:rPr lang="en-US" altLang="zh-CN" sz="16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楷体_GB2312"/>
              </a:rPr>
              <a:t> </a:t>
            </a:r>
            <a:r>
              <a:rPr lang="en-US" altLang="zh-CN" sz="1600" b="1" kern="0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楷体_GB2312"/>
              </a:rPr>
              <a:t>PWFA 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/>
              <a:ea typeface="楷体_GB231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42A1951-9A76-4224-85B8-C120B4FD57EC}"/>
              </a:ext>
            </a:extLst>
          </p:cNvPr>
          <p:cNvSpPr/>
          <p:nvPr/>
        </p:nvSpPr>
        <p:spPr>
          <a:xfrm>
            <a:off x="4511824" y="5557462"/>
            <a:ext cx="7488832" cy="523220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0" kern="0" dirty="0">
                <a:solidFill>
                  <a:schemeClr val="tx1"/>
                </a:solidFill>
                <a:latin typeface="Calibri" panose="020F0502020204030204"/>
                <a:ea typeface="等线" panose="02010600030101010101" pitchFamily="2" charset="-122"/>
              </a:rPr>
              <a:t>王毅伟，许海生，石雪岩，马安德，孟才，李小平，辛天牧，王逗，刘琼瑶，周诗宇等</a:t>
            </a:r>
            <a:endParaRPr lang="en-US" altLang="zh-CN" sz="1400" b="0" kern="0" dirty="0">
              <a:solidFill>
                <a:schemeClr val="tx1"/>
              </a:solidFill>
              <a:latin typeface="Calibri" panose="020F0502020204030204"/>
              <a:ea typeface="等线" panose="02010600030101010101" pitchFamily="2" charset="-122"/>
            </a:endParaRPr>
          </a:p>
          <a:p>
            <a:pPr algn="just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0" kern="0" dirty="0">
                <a:solidFill>
                  <a:schemeClr val="tx1"/>
                </a:solidFill>
                <a:latin typeface="Calibri" panose="020F0502020204030204"/>
                <a:ea typeface="等线" panose="02010600030101010101" pitchFamily="2" charset="-122"/>
              </a:rPr>
              <a:t>金大鹏，孙献静，李青，郜垚，麻惠洲，刘佰奇，周宁闯，贺祥，何大勇，施华，马忠剑等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ED2B3159-B5FA-4EF7-8F82-0B892BAA6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高能所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PWFA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实验研究平台（十号厅）建设</a:t>
            </a:r>
          </a:p>
        </p:txBody>
      </p:sp>
    </p:spTree>
    <p:extLst>
      <p:ext uri="{BB962C8B-B14F-4D97-AF65-F5344CB8AC3E}">
        <p14:creationId xmlns:p14="http://schemas.microsoft.com/office/powerpoint/2010/main" val="252513373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C0AF70E-0756-4589-B02C-A49CBDA2DD99}"/>
              </a:ext>
            </a:extLst>
          </p:cNvPr>
          <p:cNvSpPr txBox="1"/>
          <p:nvPr/>
        </p:nvSpPr>
        <p:spPr>
          <a:xfrm>
            <a:off x="1199456" y="2924944"/>
            <a:ext cx="10441160" cy="2877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探索多种等离子体尾场正电子加速机制</a:t>
            </a:r>
            <a:endParaRPr lang="en-US" altLang="zh-CN" sz="28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marL="742950" lvl="1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000" b="0" dirty="0">
                <a:solidFill>
                  <a:schemeClr val="tx1"/>
                </a:solidFill>
                <a:latin typeface="等线" panose="020F0502020204030204"/>
                <a:ea typeface="等线" panose="02010600030101010101" pitchFamily="2" charset="-122"/>
              </a:rPr>
              <a:t>模拟参数已达到中期考核指标值，部分参数已接近结题指标</a:t>
            </a:r>
            <a:endParaRPr lang="en-US" altLang="zh-CN" sz="2000" b="0" dirty="0">
              <a:solidFill>
                <a:schemeClr val="tx1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marL="742950" lvl="1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000" b="0" dirty="0">
                <a:solidFill>
                  <a:schemeClr val="tx1"/>
                </a:solidFill>
                <a:latin typeface="等线" panose="020F0502020204030204"/>
                <a:ea typeface="等线" panose="02010600030101010101" pitchFamily="2" charset="-122"/>
              </a:rPr>
              <a:t>需进一步优化参数，并开展误差容忍度分析，夯实机制的可靠性</a:t>
            </a:r>
            <a:endParaRPr lang="en-US" altLang="zh-CN" sz="2000" b="0" dirty="0">
              <a:solidFill>
                <a:schemeClr val="tx1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marL="285750" indent="-285750" algn="just" fontAlgn="auto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推动十号厅改造，对不同正电子加速机制开展实验验证</a:t>
            </a:r>
            <a:endParaRPr lang="en-US" altLang="zh-CN" sz="2800" dirty="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  <a:p>
            <a:pPr marL="742950" lvl="1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zh-CN" altLang="en-US" sz="2000" b="0" dirty="0">
                <a:solidFill>
                  <a:schemeClr val="tx1"/>
                </a:solidFill>
                <a:latin typeface="等线" panose="020F0502020204030204"/>
                <a:ea typeface="等线" panose="02010600030101010101" pitchFamily="2" charset="-122"/>
              </a:rPr>
              <a:t>力争明年将</a:t>
            </a:r>
            <a:r>
              <a:rPr lang="en-US" altLang="zh-CN" sz="2000" b="0" dirty="0">
                <a:solidFill>
                  <a:schemeClr val="tx1"/>
                </a:solidFill>
                <a:latin typeface="等线" panose="020F0502020204030204"/>
                <a:ea typeface="等线" panose="02010600030101010101" pitchFamily="2" charset="-122"/>
              </a:rPr>
              <a:t>BEPCII</a:t>
            </a:r>
            <a:r>
              <a:rPr lang="zh-CN" altLang="en-US" sz="2000" dirty="0">
                <a:latin typeface="等线" panose="020F0502020204030204"/>
                <a:ea typeface="等线" panose="02010600030101010101" pitchFamily="2" charset="-122"/>
              </a:rPr>
              <a:t>直线加速器的正负电子</a:t>
            </a:r>
            <a:r>
              <a:rPr lang="zh-CN" altLang="en-US" sz="2000" b="0" dirty="0">
                <a:solidFill>
                  <a:schemeClr val="tx1"/>
                </a:solidFill>
                <a:latin typeface="等线" panose="020F0502020204030204"/>
                <a:ea typeface="等线" panose="02010600030101010101" pitchFamily="2" charset="-122"/>
              </a:rPr>
              <a:t>束流引入十号厅并加以测量</a:t>
            </a:r>
            <a:endParaRPr lang="en-US" altLang="zh-CN" sz="2000" b="0" dirty="0">
              <a:solidFill>
                <a:schemeClr val="tx1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5CDCFBAD-9ADF-4998-BF2D-D8C4AD484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280" y="2790056"/>
            <a:ext cx="3456384" cy="12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7200" dirty="0">
                <a:solidFill>
                  <a:srgbClr val="FF0000"/>
                </a:solidFill>
                <a:latin typeface="Gabriola" panose="04040605051002020D02" pitchFamily="82" charset="0"/>
                <a:ea typeface="华文楷体" panose="02010600040101010101" pitchFamily="2" charset="-122"/>
              </a:rPr>
              <a:t>Thank you!</a:t>
            </a:r>
            <a:endParaRPr lang="en-US" altLang="zh-CN" sz="7200" dirty="0">
              <a:solidFill>
                <a:srgbClr val="FF0000"/>
              </a:solidFill>
              <a:latin typeface="Gabriola" panose="04040605051002020D02" pitchFamily="82" charset="0"/>
              <a:ea typeface="楷体_GB2312" pitchFamily="49" charset="-122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4C64043B-3811-4141-9564-FDB62F016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1000911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小结及未来计划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2497BF-C8BE-4E2E-9FD1-979464B8B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2" t="53015"/>
          <a:stretch/>
        </p:blipFill>
        <p:spPr>
          <a:xfrm>
            <a:off x="1199456" y="977808"/>
            <a:ext cx="9731559" cy="194421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E1D36C7-300D-4E84-BFA2-13A6E18F5A2B}"/>
              </a:ext>
            </a:extLst>
          </p:cNvPr>
          <p:cNvSpPr/>
          <p:nvPr/>
        </p:nvSpPr>
        <p:spPr>
          <a:xfrm>
            <a:off x="1127448" y="838831"/>
            <a:ext cx="986509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177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27B9A75-3739-41A2-B314-B29F30EDA107}"/>
              </a:ext>
            </a:extLst>
          </p:cNvPr>
          <p:cNvSpPr txBox="1"/>
          <p:nvPr/>
        </p:nvSpPr>
        <p:spPr>
          <a:xfrm>
            <a:off x="2244787" y="692696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C00000"/>
                </a:solidFill>
                <a:latin typeface="Tw Cen MT Condensed Extra Bold" panose="020B0803020202020204" pitchFamily="34" charset="0"/>
                <a:ea typeface="华文琥珀" panose="02010800040101010101" pitchFamily="2" charset="-122"/>
              </a:rPr>
              <a:t>Thank you and welcome to IHEP</a:t>
            </a:r>
            <a:endParaRPr lang="zh-CN" altLang="en-US" sz="4400" dirty="0">
              <a:solidFill>
                <a:srgbClr val="C00000"/>
              </a:solidFill>
              <a:latin typeface="Tw Cen MT Condensed Extra Bold" panose="020B0803020202020204" pitchFamily="34" charset="0"/>
              <a:ea typeface="华文琥珀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2884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2">
            <a:extLst>
              <a:ext uri="{FF2B5EF4-FFF2-40B4-BE49-F238E27FC236}">
                <a16:creationId xmlns:a16="http://schemas.microsoft.com/office/drawing/2014/main" id="{736B6D54-0B53-47CA-9129-E947B80D4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0"/>
            <a:ext cx="10441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楷体_GB2312" pitchFamily="49" charset="-122"/>
              </a:rPr>
              <a:t>Plasma/Laser wakefield accelerator (PWFA/LWFA)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CD24693F-4BD1-4850-8C7F-7EABB7FCCD4B}"/>
              </a:ext>
            </a:extLst>
          </p:cNvPr>
          <p:cNvSpPr/>
          <p:nvPr/>
        </p:nvSpPr>
        <p:spPr>
          <a:xfrm>
            <a:off x="767408" y="4751419"/>
            <a:ext cx="4680520" cy="141388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t"/>
          <a:lstStyle/>
          <a:p>
            <a:pPr marL="21600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Driver: Conventional Accelerator</a:t>
            </a:r>
          </a:p>
          <a:p>
            <a:pPr marL="673200" lvl="1" indent="-285750">
              <a:lnSpc>
                <a:spcPct val="130000"/>
              </a:lnSpc>
              <a:buFont typeface="微软雅黑" panose="020B0503020204020204" pitchFamily="34" charset="-122"/>
              <a:buChar char="-"/>
              <a:defRPr/>
            </a:pPr>
            <a:r>
              <a:rPr lang="en-US" altLang="zh-CN" sz="1600" b="1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Higher average power</a:t>
            </a:r>
          </a:p>
          <a:p>
            <a:pPr marL="673200" lvl="1" indent="-285750">
              <a:lnSpc>
                <a:spcPct val="130000"/>
              </a:lnSpc>
              <a:buFont typeface="微软雅黑" panose="020B0503020204020204" pitchFamily="34" charset="-122"/>
              <a:buChar char="-"/>
              <a:defRPr/>
            </a:pPr>
            <a:r>
              <a:rPr lang="en-US" altLang="zh-CN" sz="1600" b="1" dirty="0">
                <a:solidFill>
                  <a:srgbClr val="0070C0"/>
                </a:solidFill>
                <a:latin typeface="+mj-lt"/>
                <a:ea typeface="微软雅黑" panose="020B0503020204020204" pitchFamily="34" charset="-122"/>
              </a:rPr>
              <a:t>Higher WP to DB efficiency, DB to WB efficiency, Higher repetition rate</a:t>
            </a:r>
          </a:p>
          <a:p>
            <a:pPr marL="673200" lvl="1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rgbClr val="0070C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1" name="スライド番号プレースホルダ 3">
            <a:extLst>
              <a:ext uri="{FF2B5EF4-FFF2-40B4-BE49-F238E27FC236}">
                <a16:creationId xmlns:a16="http://schemas.microsoft.com/office/drawing/2014/main" id="{9F4FF2D8-AD14-4020-9876-FC9C73EEF6DA}"/>
              </a:ext>
            </a:extLst>
          </p:cNvPr>
          <p:cNvSpPr txBox="1">
            <a:spLocks noGrp="1"/>
          </p:cNvSpPr>
          <p:nvPr/>
        </p:nvSpPr>
        <p:spPr bwMode="auto">
          <a:xfrm>
            <a:off x="11734800" y="6477002"/>
            <a:ext cx="457200" cy="37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5345F683-F44F-4BBB-86E1-414416B34219}" type="slidenum">
              <a:rPr lang="en-US" altLang="zh-CN" sz="1400" b="1">
                <a:latin typeface="Tahoma" panose="020B0604030504040204" pitchFamily="34" charset="0"/>
                <a:ea typeface="楷体_GB2312" pitchFamily="49" charset="-122"/>
              </a:rPr>
              <a:pPr algn="r" eaLnBrk="1" hangingPunct="1"/>
              <a:t>4</a:t>
            </a:fld>
            <a:endParaRPr lang="en-US" altLang="zh-CN" sz="1400" b="1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7B8A232D-5C29-4915-89A5-2520E97C2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836712"/>
            <a:ext cx="5184576" cy="3888433"/>
          </a:xfrm>
          <a:prstGeom prst="rect">
            <a:avLst/>
          </a:prstGeom>
        </p:spPr>
      </p:pic>
      <p:pic>
        <p:nvPicPr>
          <p:cNvPr id="55" name="Picture 2" descr="E:\oopic\callistosimulation\2.0\nd.gif">
            <a:extLst>
              <a:ext uri="{FF2B5EF4-FFF2-40B4-BE49-F238E27FC236}">
                <a16:creationId xmlns:a16="http://schemas.microsoft.com/office/drawing/2014/main" id="{6A1F15F0-3EA6-4EB1-B120-A68A9AD99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3276" y="862728"/>
            <a:ext cx="553076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43E3C005-F9E4-495B-B7B7-9C7AA6E2FEA1}"/>
              </a:ext>
            </a:extLst>
          </p:cNvPr>
          <p:cNvSpPr/>
          <p:nvPr/>
        </p:nvSpPr>
        <p:spPr>
          <a:xfrm>
            <a:off x="6745344" y="4967184"/>
            <a:ext cx="5111296" cy="134213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t"/>
          <a:lstStyle/>
          <a:p>
            <a:pPr marL="216000" indent="-28575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rgbClr val="C00000"/>
                </a:solidFill>
                <a:latin typeface="+mj-lt"/>
                <a:ea typeface="等线 Light" panose="02010600030101010101" pitchFamily="2" charset="-122"/>
              </a:rPr>
              <a:t>Driver: Ultra intense and ultra short laser</a:t>
            </a:r>
          </a:p>
          <a:p>
            <a:pPr marL="673200" lvl="1" indent="-285750">
              <a:lnSpc>
                <a:spcPct val="130000"/>
              </a:lnSpc>
              <a:buFont typeface="微软雅黑" panose="020B0503020204020204" pitchFamily="34" charset="-122"/>
              <a:buChar char="-"/>
              <a:defRPr/>
            </a:pPr>
            <a:r>
              <a:rPr lang="en-US" altLang="zh-CN" sz="1600" b="1" dirty="0">
                <a:solidFill>
                  <a:srgbClr val="C00000"/>
                </a:solidFill>
                <a:latin typeface="+mj-lt"/>
                <a:ea typeface="等线 Light" panose="02010600030101010101" pitchFamily="2" charset="-122"/>
              </a:rPr>
              <a:t>Real tabletop accelerator</a:t>
            </a:r>
          </a:p>
          <a:p>
            <a:pPr marL="673200" lvl="1" indent="-285750">
              <a:lnSpc>
                <a:spcPct val="130000"/>
              </a:lnSpc>
              <a:buFont typeface="微软雅黑" panose="020B0503020204020204" pitchFamily="34" charset="-122"/>
              <a:buChar char="-"/>
              <a:defRPr/>
            </a:pPr>
            <a:r>
              <a:rPr lang="en-US" altLang="zh-CN" sz="1600" b="1" dirty="0">
                <a:solidFill>
                  <a:srgbClr val="C00000"/>
                </a:solidFill>
                <a:latin typeface="+mj-lt"/>
                <a:ea typeface="等线 Light" panose="02010600030101010101" pitchFamily="2" charset="-122"/>
              </a:rPr>
              <a:t>Have potential to increase efficiency and laser’s</a:t>
            </a:r>
            <a:r>
              <a:rPr lang="zh-CN" altLang="en-US" sz="1600" b="1" dirty="0">
                <a:solidFill>
                  <a:srgbClr val="C00000"/>
                </a:solidFill>
                <a:latin typeface="+mj-lt"/>
                <a:ea typeface="等线 Light" panose="02010600030101010101" pitchFamily="2" charset="-122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+mj-lt"/>
                <a:ea typeface="等线 Light" panose="02010600030101010101" pitchFamily="2" charset="-122"/>
              </a:rPr>
              <a:t>repetition rate ……</a:t>
            </a:r>
          </a:p>
        </p:txBody>
      </p:sp>
    </p:spTree>
    <p:extLst>
      <p:ext uri="{BB962C8B-B14F-4D97-AF65-F5344CB8AC3E}">
        <p14:creationId xmlns:p14="http://schemas.microsoft.com/office/powerpoint/2010/main" val="9833019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>
            <a:extLst>
              <a:ext uri="{FF2B5EF4-FFF2-40B4-BE49-F238E27FC236}">
                <a16:creationId xmlns:a16="http://schemas.microsoft.com/office/drawing/2014/main" id="{A35BDFCC-F2BC-41E7-B9BB-969034985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报告主要内容</a:t>
            </a: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4495AB43-5548-4DB7-8415-B9830C5083AE}"/>
              </a:ext>
            </a:extLst>
          </p:cNvPr>
          <p:cNvSpPr txBox="1">
            <a:spLocks noChangeArrowheads="1"/>
          </p:cNvSpPr>
          <p:nvPr/>
        </p:nvSpPr>
        <p:spPr>
          <a:xfrm>
            <a:off x="1271464" y="1412776"/>
            <a:ext cx="10009112" cy="3456384"/>
          </a:xfrm>
          <a:prstGeom prst="rect">
            <a:avLst/>
          </a:prstGeom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ü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>
                <a:solidFill>
                  <a:schemeClr val="bg1">
                    <a:lumMod val="85000"/>
                  </a:schemeClr>
                </a:solidFill>
              </a:rPr>
              <a:t>等离子体尾场加速基本概念</a:t>
            </a:r>
            <a:endParaRPr lang="en-US" altLang="zh-CN" b="1" kern="0" dirty="0">
              <a:solidFill>
                <a:schemeClr val="bg1">
                  <a:lumMod val="85000"/>
                </a:schemeClr>
              </a:solidFill>
            </a:endParaRP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>
                <a:solidFill>
                  <a:srgbClr val="C00000"/>
                </a:solidFill>
              </a:rPr>
              <a:t>正电子加速的困难及</a:t>
            </a:r>
            <a:r>
              <a:rPr lang="en-US" altLang="zh-CN" b="1" kern="0" dirty="0">
                <a:solidFill>
                  <a:srgbClr val="C00000"/>
                </a:solidFill>
              </a:rPr>
              <a:t>CEPC</a:t>
            </a:r>
            <a:r>
              <a:rPr lang="zh-CN" altLang="en-US" b="1" kern="0" dirty="0">
                <a:solidFill>
                  <a:srgbClr val="C00000"/>
                </a:solidFill>
              </a:rPr>
              <a:t>等离子体注入器设计</a:t>
            </a:r>
            <a:endParaRPr lang="en-US" altLang="zh-CN" b="1" kern="0" dirty="0">
              <a:solidFill>
                <a:srgbClr val="C00000"/>
              </a:solidFill>
            </a:endParaRPr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/>
              <a:t>近期等离子体尾场正电子加速研究进展</a:t>
            </a:r>
            <a:endParaRPr lang="en-US" altLang="zh-CN" b="1" kern="0" dirty="0"/>
          </a:p>
          <a:p>
            <a:pPr marL="324000" indent="-720000" eaLnBrk="1" hangingPunct="1">
              <a:spcBef>
                <a:spcPts val="1200"/>
              </a:spcBef>
              <a:spcAft>
                <a:spcPts val="1200"/>
              </a:spcAft>
              <a:buClrTx/>
            </a:pPr>
            <a:r>
              <a:rPr lang="zh-CN" altLang="en-US" b="1" kern="0" dirty="0"/>
              <a:t>等离子体尾场加速</a:t>
            </a:r>
            <a:r>
              <a:rPr lang="en-US" altLang="zh-CN" b="1" kern="0" dirty="0"/>
              <a:t>TF</a:t>
            </a:r>
            <a:r>
              <a:rPr lang="zh-CN" altLang="en-US" b="1" kern="0" dirty="0"/>
              <a:t>装置进展及未来研究计划</a:t>
            </a:r>
            <a:endParaRPr lang="en-US" altLang="zh-CN" b="1" kern="0" dirty="0"/>
          </a:p>
        </p:txBody>
      </p:sp>
    </p:spTree>
    <p:extLst>
      <p:ext uri="{BB962C8B-B14F-4D97-AF65-F5344CB8AC3E}">
        <p14:creationId xmlns:p14="http://schemas.microsoft.com/office/powerpoint/2010/main" val="329264517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79C1D545-DD20-4E88-94EA-7EAB0C1CA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等离子体尾场加速正电子的难度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0CCCE3-D6B8-442E-9B40-AD197781D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870927"/>
            <a:ext cx="11330198" cy="5271081"/>
          </a:xfrm>
          <a:prstGeom prst="rect">
            <a:avLst/>
          </a:prstGeom>
        </p:spPr>
      </p:pic>
      <p:pic>
        <p:nvPicPr>
          <p:cNvPr id="4" name="gaussian">
            <a:hlinkClick r:id="" action="ppaction://media"/>
            <a:extLst>
              <a:ext uri="{FF2B5EF4-FFF2-40B4-BE49-F238E27FC236}">
                <a16:creationId xmlns:a16="http://schemas.microsoft.com/office/drawing/2014/main" id="{8807E01E-2841-48A0-8A16-F2B67C63EA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0038" y="1894114"/>
            <a:ext cx="3791962" cy="23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616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F3E89C58-654A-4CE8-925F-D8632A9F7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等离子体尾场加速正电子的难度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FFC202F-EC84-40E9-A955-8FC30D216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01" y="908720"/>
            <a:ext cx="5672138" cy="37814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04D6E7A-2739-42CA-84E9-40976F236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289" y="937295"/>
            <a:ext cx="5752335" cy="345181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97AEC57-268A-47EA-92FF-985794BAFBE4}"/>
              </a:ext>
            </a:extLst>
          </p:cNvPr>
          <p:cNvSpPr/>
          <p:nvPr/>
        </p:nvSpPr>
        <p:spPr>
          <a:xfrm>
            <a:off x="1066003" y="5816488"/>
            <a:ext cx="3932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 Wang et al. PRAB 12, 051303 (2009)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6EAF4F5-2E09-4D30-9309-7CA25E3317CE}"/>
              </a:ext>
            </a:extLst>
          </p:cNvPr>
          <p:cNvSpPr txBox="1"/>
          <p:nvPr/>
        </p:nvSpPr>
        <p:spPr>
          <a:xfrm>
            <a:off x="754971" y="4701480"/>
            <a:ext cx="9549409" cy="465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+mn-ea"/>
              </a:rPr>
              <a:t>在空泡机制中，同时满足加速和聚焦正电子的区域非常小，很难保证高品质的正电子加速</a:t>
            </a:r>
            <a:endParaRPr lang="en-US" altLang="zh-CN" b="1" dirty="0">
              <a:latin typeface="+mn-ea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040D849-7CAF-44C3-BB27-C69691F1D807}"/>
              </a:ext>
            </a:extLst>
          </p:cNvPr>
          <p:cNvSpPr/>
          <p:nvPr/>
        </p:nvSpPr>
        <p:spPr>
          <a:xfrm>
            <a:off x="1066003" y="5461133"/>
            <a:ext cx="3174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Lotov, PoP 14, 023101 (2007)</a:t>
            </a:r>
            <a:r>
              <a:rPr lang="nb-NO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28209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E13F67E2-B5EF-4E24-B890-6E871884B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97" y="858157"/>
            <a:ext cx="10729192" cy="5394566"/>
          </a:xfrm>
          <a:prstGeom prst="rect">
            <a:avLst/>
          </a:prstGeom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C5A7E92A-5C64-4D31-9575-E1C2F9816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正电子加速方案探索</a:t>
            </a:r>
          </a:p>
        </p:txBody>
      </p:sp>
    </p:spTree>
    <p:extLst>
      <p:ext uri="{BB962C8B-B14F-4D97-AF65-F5344CB8AC3E}">
        <p14:creationId xmlns:p14="http://schemas.microsoft.com/office/powerpoint/2010/main" val="334172812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3900F9-4DFB-4C74-98F8-528E0001BE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t="10590" r="12748" b="9733"/>
          <a:stretch/>
        </p:blipFill>
        <p:spPr>
          <a:xfrm>
            <a:off x="591604" y="910086"/>
            <a:ext cx="5216364" cy="4633702"/>
          </a:xfrm>
          <a:prstGeom prst="rect">
            <a:avLst/>
          </a:prstGeom>
        </p:spPr>
      </p:pic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724394E1-2EFC-4EED-91D4-86D64DD484B7}"/>
              </a:ext>
            </a:extLst>
          </p:cNvPr>
          <p:cNvCxnSpPr>
            <a:cxnSpLocks/>
          </p:cNvCxnSpPr>
          <p:nvPr/>
        </p:nvCxnSpPr>
        <p:spPr>
          <a:xfrm flipH="1">
            <a:off x="1778836" y="3465678"/>
            <a:ext cx="276059" cy="637369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B3980938-FD2A-4F21-9DA1-2127F419384D}"/>
              </a:ext>
            </a:extLst>
          </p:cNvPr>
          <p:cNvCxnSpPr>
            <a:cxnSpLocks/>
          </p:cNvCxnSpPr>
          <p:nvPr/>
        </p:nvCxnSpPr>
        <p:spPr>
          <a:xfrm>
            <a:off x="956935" y="3465678"/>
            <a:ext cx="1092405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58E06B7F-F873-4667-B52A-9854572BE0BF}"/>
              </a:ext>
            </a:extLst>
          </p:cNvPr>
          <p:cNvSpPr txBox="1"/>
          <p:nvPr/>
        </p:nvSpPr>
        <p:spPr>
          <a:xfrm>
            <a:off x="767408" y="3228552"/>
            <a:ext cx="1584176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1200" b="1" dirty="0">
                <a:solidFill>
                  <a:srgbClr val="FF0000"/>
                </a:solidFill>
                <a:latin typeface="Tahoma"/>
                <a:ea typeface="楷体_GB2312"/>
              </a:rPr>
              <a:t>Plasma Injector</a:t>
            </a:r>
            <a:endParaRPr lang="zh-CN" altLang="en-US" sz="1200" b="1" dirty="0">
              <a:solidFill>
                <a:srgbClr val="FF0000"/>
              </a:solidFill>
              <a:latin typeface="Tahoma"/>
              <a:ea typeface="楷体_GB231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ECD605E7-DF15-49DF-95B3-E9435F97F22B}"/>
              </a:ext>
            </a:extLst>
          </p:cNvPr>
          <p:cNvSpPr txBox="1"/>
          <p:nvPr/>
        </p:nvSpPr>
        <p:spPr>
          <a:xfrm>
            <a:off x="141004" y="5589242"/>
            <a:ext cx="1210651" cy="812364"/>
          </a:xfrm>
          <a:prstGeom prst="rect">
            <a:avLst/>
          </a:prstGeom>
          <a:solidFill>
            <a:srgbClr val="00E4A8"/>
          </a:solidFill>
          <a:ln w="25400" cap="flat" cmpd="sng" algn="ctr">
            <a:solidFill>
              <a:srgbClr val="00E4A8">
                <a:shade val="50000"/>
              </a:srgbClr>
            </a:solidFill>
            <a:prstDash val="solid"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Rockwell Condensed" panose="02060603050405020104" pitchFamily="18" charset="0"/>
                <a:ea typeface="楷体_GB2312"/>
              </a:rPr>
              <a:t>10 GeV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Rockwell Condensed" panose="02060603050405020104" pitchFamily="18" charset="0"/>
                <a:ea typeface="楷体_GB2312"/>
              </a:rPr>
              <a:t>Linac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Rockwell Condensed" panose="02060603050405020104" pitchFamily="18" charset="0"/>
              <a:ea typeface="楷体_GB2312"/>
            </a:endParaRPr>
          </a:p>
        </p:txBody>
      </p:sp>
      <p:sp>
        <p:nvSpPr>
          <p:cNvPr id="56" name="箭头: 右 55">
            <a:extLst>
              <a:ext uri="{FF2B5EF4-FFF2-40B4-BE49-F238E27FC236}">
                <a16:creationId xmlns:a16="http://schemas.microsoft.com/office/drawing/2014/main" id="{73E13403-FA87-4BA2-8925-520AF86F1276}"/>
              </a:ext>
            </a:extLst>
          </p:cNvPr>
          <p:cNvSpPr/>
          <p:nvPr/>
        </p:nvSpPr>
        <p:spPr>
          <a:xfrm>
            <a:off x="1512472" y="5887412"/>
            <a:ext cx="288032" cy="216024"/>
          </a:xfrm>
          <a:prstGeom prst="right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A3333E2C-4CB2-475F-8035-FEAE2E73ABB3}"/>
              </a:ext>
            </a:extLst>
          </p:cNvPr>
          <p:cNvSpPr txBox="1"/>
          <p:nvPr/>
        </p:nvSpPr>
        <p:spPr>
          <a:xfrm>
            <a:off x="1961321" y="5589240"/>
            <a:ext cx="1440160" cy="812366"/>
          </a:xfrm>
          <a:prstGeom prst="rect">
            <a:avLst/>
          </a:prstGeom>
          <a:solidFill>
            <a:srgbClr val="00E4A8"/>
          </a:solidFill>
          <a:ln w="25400" cap="flat" cmpd="sng" algn="ctr">
            <a:solidFill>
              <a:srgbClr val="00E4A8">
                <a:shade val="50000"/>
              </a:srgbClr>
            </a:solidFill>
            <a:prstDash val="solid"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Rockwell Condensed" panose="02060603050405020104" pitchFamily="18" charset="0"/>
                <a:ea typeface="楷体_GB2312"/>
              </a:rPr>
              <a:t>100 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Rockwell Condensed" panose="02060603050405020104" pitchFamily="18" charset="0"/>
                <a:ea typeface="楷体_GB2312"/>
              </a:rPr>
              <a:t>Booster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Rockwell Condensed" panose="02060603050405020104" pitchFamily="18" charset="0"/>
              <a:ea typeface="楷体_GB2312"/>
            </a:endParaRPr>
          </a:p>
        </p:txBody>
      </p:sp>
      <p:sp>
        <p:nvSpPr>
          <p:cNvPr id="58" name="箭头: 右 57">
            <a:extLst>
              <a:ext uri="{FF2B5EF4-FFF2-40B4-BE49-F238E27FC236}">
                <a16:creationId xmlns:a16="http://schemas.microsoft.com/office/drawing/2014/main" id="{F658184A-D57B-413A-AD8F-2DFE7DDC4D2C}"/>
              </a:ext>
            </a:extLst>
          </p:cNvPr>
          <p:cNvSpPr/>
          <p:nvPr/>
        </p:nvSpPr>
        <p:spPr>
          <a:xfrm>
            <a:off x="3561685" y="5887412"/>
            <a:ext cx="288032" cy="216024"/>
          </a:xfrm>
          <a:prstGeom prst="rightArrow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  <p:sp>
        <p:nvSpPr>
          <p:cNvPr id="62" name="圆角矩形 6">
            <a:extLst>
              <a:ext uri="{FF2B5EF4-FFF2-40B4-BE49-F238E27FC236}">
                <a16:creationId xmlns:a16="http://schemas.microsoft.com/office/drawing/2014/main" id="{840DF7EF-DD57-4349-B605-3CEBF0728DC7}"/>
              </a:ext>
            </a:extLst>
          </p:cNvPr>
          <p:cNvSpPr/>
          <p:nvPr/>
        </p:nvSpPr>
        <p:spPr>
          <a:xfrm>
            <a:off x="6007343" y="980728"/>
            <a:ext cx="5993313" cy="2390018"/>
          </a:xfrm>
          <a:prstGeom prst="roundRect">
            <a:avLst/>
          </a:prstGeom>
          <a:solidFill>
            <a:srgbClr val="FFFFFF">
              <a:lumMod val="95000"/>
            </a:srgbClr>
          </a:solidFill>
          <a:ln w="25400" cap="flat" cmpd="sng" algn="ctr">
            <a:solidFill>
              <a:srgbClr val="FFCF01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  <p:sp>
        <p:nvSpPr>
          <p:cNvPr id="63" name="TextBox 2">
            <a:extLst>
              <a:ext uri="{FF2B5EF4-FFF2-40B4-BE49-F238E27FC236}">
                <a16:creationId xmlns:a16="http://schemas.microsoft.com/office/drawing/2014/main" id="{9F4AA2FF-4E72-4DB0-B451-14E0DF44794B}"/>
              </a:ext>
            </a:extLst>
          </p:cNvPr>
          <p:cNvSpPr txBox="1"/>
          <p:nvPr/>
        </p:nvSpPr>
        <p:spPr>
          <a:xfrm>
            <a:off x="6151358" y="1052736"/>
            <a:ext cx="4411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ea typeface="楷体_GB2312"/>
                <a:cs typeface="Times New Roman" panose="02020603050405020304" pitchFamily="18" charset="0"/>
              </a:rPr>
              <a:t>10 GeV e-/e+ beam in a 100 km ring</a:t>
            </a:r>
            <a:endParaRPr lang="zh-CN" altLang="en-US" sz="2000" dirty="0">
              <a:solidFill>
                <a:srgbClr val="000000"/>
              </a:solidFill>
              <a:latin typeface="Times New Roman" panose="02020603050405020304" pitchFamily="18" charset="0"/>
              <a:ea typeface="楷体_GB2312"/>
              <a:cs typeface="Times New Roman" panose="02020603050405020304" pitchFamily="18" charset="0"/>
            </a:endParaRPr>
          </a:p>
        </p:txBody>
      </p:sp>
      <p:sp>
        <p:nvSpPr>
          <p:cNvPr id="64" name="TextBox 3">
            <a:extLst>
              <a:ext uri="{FF2B5EF4-FFF2-40B4-BE49-F238E27FC236}">
                <a16:creationId xmlns:a16="http://schemas.microsoft.com/office/drawing/2014/main" id="{949D0C6E-C865-4672-85DC-F948A53543A9}"/>
              </a:ext>
            </a:extLst>
          </p:cNvPr>
          <p:cNvSpPr txBox="1"/>
          <p:nvPr/>
        </p:nvSpPr>
        <p:spPr>
          <a:xfrm>
            <a:off x="6202863" y="1541901"/>
            <a:ext cx="584734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Minimum magnetic field = 28 Gs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Field error &lt; 28 Gs*0.1% =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0.028 Gs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Field reproducibility  &lt; 29 Gs*0.05% =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楷体_GB2312"/>
                <a:cs typeface="Times New Roman" pitchFamily="18" charset="0"/>
              </a:rPr>
              <a:t>0.014 Gs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The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 Earth field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~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0.2-0.5 Gs,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the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remnant field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of silicon steel lamination ~ 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4-6 Gs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ea typeface="华文楷体"/>
                <a:cs typeface="Times New Roman" pitchFamily="18" charset="0"/>
              </a:rPr>
              <a:t>.</a:t>
            </a:r>
            <a:endParaRPr lang="en-US" altLang="zh-CN" dirty="0">
              <a:solidFill>
                <a:srgbClr val="FF0000"/>
              </a:solidFill>
              <a:latin typeface="Times New Roman" pitchFamily="18" charset="0"/>
              <a:ea typeface="楷体_GB2312"/>
              <a:cs typeface="Times New Roman" pitchFamily="18" charset="0"/>
            </a:endParaRPr>
          </a:p>
        </p:txBody>
      </p:sp>
      <p:pic>
        <p:nvPicPr>
          <p:cNvPr id="65" name="图片 20">
            <a:extLst>
              <a:ext uri="{FF2B5EF4-FFF2-40B4-BE49-F238E27FC236}">
                <a16:creationId xmlns:a16="http://schemas.microsoft.com/office/drawing/2014/main" id="{30A4F9C6-F457-4A49-BB52-B240942627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876" y="3453329"/>
            <a:ext cx="2928311" cy="2017870"/>
          </a:xfrm>
          <a:prstGeom prst="rect">
            <a:avLst/>
          </a:prstGeom>
        </p:spPr>
      </p:pic>
      <p:pic>
        <p:nvPicPr>
          <p:cNvPr id="66" name="图片 26">
            <a:extLst>
              <a:ext uri="{FF2B5EF4-FFF2-40B4-BE49-F238E27FC236}">
                <a16:creationId xmlns:a16="http://schemas.microsoft.com/office/drawing/2014/main" id="{516D7CC4-205D-4F3B-99C1-E0CBB7FE23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450168"/>
            <a:ext cx="3106876" cy="2021031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22528403-0DA5-40AA-954B-96D2E4E2240C}"/>
              </a:ext>
            </a:extLst>
          </p:cNvPr>
          <p:cNvSpPr txBox="1"/>
          <p:nvPr/>
        </p:nvSpPr>
        <p:spPr>
          <a:xfrm>
            <a:off x="5908047" y="5605078"/>
            <a:ext cx="6223140" cy="586202"/>
          </a:xfrm>
          <a:prstGeom prst="rect">
            <a:avLst/>
          </a:prstGeom>
          <a:gradFill rotWithShape="1">
            <a:gsLst>
              <a:gs pos="0">
                <a:srgbClr val="FFCF01">
                  <a:tint val="50000"/>
                  <a:satMod val="300000"/>
                </a:srgbClr>
              </a:gs>
              <a:gs pos="35000">
                <a:srgbClr val="FFCF01">
                  <a:tint val="37000"/>
                  <a:satMod val="300000"/>
                </a:srgbClr>
              </a:gs>
              <a:gs pos="100000">
                <a:srgbClr val="FFCF01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CF01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72000" tIns="108000" rIns="72000" bIns="108000" rtlCol="0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75000"/>
                  </a:srgbClr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10 GeV linac + CT coil magnet, or 30 GeV linac + iron-core magnet ? Both lead to significant cost rise ~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楷体_GB2312"/>
                <a:cs typeface="+mn-cs"/>
              </a:rPr>
              <a:t>1 B RMB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/>
              <a:ea typeface="楷体_GB2312"/>
              <a:cs typeface="+mn-cs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2E443142-4532-42D8-A4BB-7021859DE587}"/>
              </a:ext>
            </a:extLst>
          </p:cNvPr>
          <p:cNvSpPr txBox="1"/>
          <p:nvPr/>
        </p:nvSpPr>
        <p:spPr>
          <a:xfrm>
            <a:off x="4007768" y="5589240"/>
            <a:ext cx="1440160" cy="812366"/>
          </a:xfrm>
          <a:prstGeom prst="rect">
            <a:avLst/>
          </a:prstGeom>
          <a:solidFill>
            <a:srgbClr val="00E4A8"/>
          </a:solidFill>
          <a:ln w="25400" cap="flat" cmpd="sng" algn="ctr">
            <a:solidFill>
              <a:srgbClr val="00E4A8">
                <a:shade val="50000"/>
              </a:srgbClr>
            </a:solidFill>
            <a:prstDash val="solid"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333399">
                    <a:lumMod val="75000"/>
                  </a:srgbClr>
                </a:solidFill>
                <a:latin typeface="Rockwell Condensed" panose="02060603050405020104" pitchFamily="18" charset="0"/>
                <a:ea typeface="楷体_GB2312"/>
              </a:rPr>
              <a:t>Collider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rgbClr val="333399">
                    <a:lumMod val="75000"/>
                  </a:srgbClr>
                </a:solidFill>
                <a:latin typeface="Rockwell Condensed" panose="02060603050405020104" pitchFamily="18" charset="0"/>
                <a:ea typeface="楷体_GB2312"/>
              </a:rPr>
              <a:t>Rings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75000"/>
                </a:srgbClr>
              </a:solidFill>
              <a:effectLst/>
              <a:uLnTx/>
              <a:uFillTx/>
              <a:latin typeface="Rockwell Condensed" panose="02060603050405020104" pitchFamily="18" charset="0"/>
              <a:ea typeface="楷体_GB2312"/>
            </a:endParaRPr>
          </a:p>
        </p:txBody>
      </p:sp>
      <p:sp>
        <p:nvSpPr>
          <p:cNvPr id="20" name="スライド番号プレースホルダ 3">
            <a:extLst>
              <a:ext uri="{FF2B5EF4-FFF2-40B4-BE49-F238E27FC236}">
                <a16:creationId xmlns:a16="http://schemas.microsoft.com/office/drawing/2014/main" id="{5F765DD9-1130-45E8-86C1-C1A0F2C99779}"/>
              </a:ext>
            </a:extLst>
          </p:cNvPr>
          <p:cNvSpPr txBox="1">
            <a:spLocks noGrp="1"/>
          </p:cNvSpPr>
          <p:nvPr/>
        </p:nvSpPr>
        <p:spPr bwMode="auto">
          <a:xfrm>
            <a:off x="11734800" y="6477002"/>
            <a:ext cx="457200" cy="37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fld id="{5345F683-F44F-4BBB-86E1-414416B34219}" type="slidenum">
              <a:rPr lang="en-US" altLang="zh-CN" sz="1400" b="1">
                <a:latin typeface="Tahoma" panose="020B0604030504040204" pitchFamily="34" charset="0"/>
                <a:ea typeface="楷体_GB2312" pitchFamily="49" charset="-122"/>
              </a:rPr>
              <a:pPr algn="r" eaLnBrk="1" hangingPunct="1"/>
              <a:t>9</a:t>
            </a:fld>
            <a:endParaRPr lang="en-US" altLang="zh-CN" sz="1400" b="1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5E6AFB37-AC88-4574-9529-E91435094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496" y="0"/>
            <a:ext cx="8568952" cy="75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 anchorCtr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CEPC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等离子体注入器（</a:t>
            </a:r>
            <a:r>
              <a:rPr lang="en-US" altLang="zh-CN" sz="3600" dirty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CPI</a:t>
            </a:r>
            <a:r>
              <a:rPr lang="zh-CN" altLang="en-US" sz="3600" dirty="0">
                <a:solidFill>
                  <a:srgbClr val="333399"/>
                </a:solidFill>
                <a:latin typeface="Tahoma" panose="020B0604030504040204" pitchFamily="34" charset="0"/>
                <a:ea typeface="方正粗黑宋简体" panose="02000000000000000000" pitchFamily="2" charset="-122"/>
                <a:cs typeface="Tahoma" panose="020B0604030504040204" pitchFamily="34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3114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429,&quot;width&quot;:35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954376660"/>
  <p:tag name="KSO_WM_UNIT_PLACING_PICTURE_USER_VIEWPORT" val="{&quot;height&quot;:3673,&quot;width&quot;:5648}"/>
</p:tagLst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楷体_GB2312"/>
        <a:cs typeface=""/>
      </a:majorFont>
      <a:minorFont>
        <a:latin typeface="Tahoma"/>
        <a:ea typeface="楷体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ends">
  <a:themeElements>
    <a:clrScheme name="1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11260</TotalTime>
  <Words>1303</Words>
  <Application>Microsoft Office PowerPoint</Application>
  <PresentationFormat>宽屏</PresentationFormat>
  <Paragraphs>292</Paragraphs>
  <Slides>33</Slides>
  <Notes>8</Notes>
  <HiddenSlides>0</HiddenSlides>
  <MMClips>4</MMClips>
  <ScaleCrop>false</ScaleCrop>
  <HeadingPairs>
    <vt:vector size="8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60" baseType="lpstr">
      <vt:lpstr>ＭＳ Ｐゴシック</vt:lpstr>
      <vt:lpstr>等线</vt:lpstr>
      <vt:lpstr>等线 Light</vt:lpstr>
      <vt:lpstr>方正粗黑宋简体</vt:lpstr>
      <vt:lpstr>华文琥珀</vt:lpstr>
      <vt:lpstr>华文楷体</vt:lpstr>
      <vt:lpstr>华文中宋</vt:lpstr>
      <vt:lpstr>楷体_GB2312</vt:lpstr>
      <vt:lpstr>宋体</vt:lpstr>
      <vt:lpstr>宋体</vt:lpstr>
      <vt:lpstr>微软雅黑</vt:lpstr>
      <vt:lpstr>新宋体</vt:lpstr>
      <vt:lpstr>Arial</vt:lpstr>
      <vt:lpstr>Britannic Bold</vt:lpstr>
      <vt:lpstr>Calibri</vt:lpstr>
      <vt:lpstr>Cambria Math</vt:lpstr>
      <vt:lpstr>Gabriola</vt:lpstr>
      <vt:lpstr>Rockwell Condensed</vt:lpstr>
      <vt:lpstr>Symbol</vt:lpstr>
      <vt:lpstr>Tahoma</vt:lpstr>
      <vt:lpstr>Times New Roman</vt:lpstr>
      <vt:lpstr>Tw Cen MT Condensed Extra Bold</vt:lpstr>
      <vt:lpstr>Wingdings</vt:lpstr>
      <vt:lpstr>Blends</vt:lpstr>
      <vt:lpstr>1_Blends</vt:lpstr>
      <vt:lpstr>自定义设计方案</vt:lpstr>
      <vt:lpstr>Equation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lidz</dc:creator>
  <cp:lastModifiedBy>LIDZ</cp:lastModifiedBy>
  <cp:revision>807</cp:revision>
  <dcterms:created xsi:type="dcterms:W3CDTF">2019-08-15T14:59:02Z</dcterms:created>
  <dcterms:modified xsi:type="dcterms:W3CDTF">2024-11-29T06:10:48Z</dcterms:modified>
</cp:coreProperties>
</file>