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60" r:id="rId4"/>
    <p:sldId id="261" r:id="rId5"/>
    <p:sldId id="262" r:id="rId6"/>
    <p:sldId id="263" r:id="rId7"/>
    <p:sldId id="264" r:id="rId8"/>
    <p:sldId id="270" r:id="rId9"/>
    <p:sldId id="278" r:id="rId10"/>
    <p:sldId id="271" r:id="rId11"/>
    <p:sldId id="274" r:id="rId12"/>
    <p:sldId id="273" r:id="rId13"/>
    <p:sldId id="275" r:id="rId14"/>
    <p:sldId id="265" r:id="rId15"/>
    <p:sldId id="266" r:id="rId16"/>
    <p:sldId id="267" r:id="rId17"/>
    <p:sldId id="279" r:id="rId18"/>
    <p:sldId id="280" r:id="rId19"/>
    <p:sldId id="276" r:id="rId20"/>
    <p:sldId id="277" r:id="rId21"/>
    <p:sldId id="281" r:id="rId22"/>
    <p:sldId id="258" r:id="rId23"/>
    <p:sldId id="259" r:id="rId24"/>
    <p:sldId id="268"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62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46EFAC-7785-4F0C-A122-7D79FBDC1468}" type="datetimeFigureOut">
              <a:rPr lang="zh-CN" altLang="en-US" smtClean="0"/>
              <a:t>2024/11/26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971C3C-EFE1-477A-BF98-CC9372C55D38}" type="slidenum">
              <a:rPr lang="zh-CN" altLang="en-US" smtClean="0"/>
              <a:t>‹#›</a:t>
            </a:fld>
            <a:endParaRPr lang="zh-CN" altLang="en-US"/>
          </a:p>
        </p:txBody>
      </p:sp>
    </p:spTree>
    <p:extLst>
      <p:ext uri="{BB962C8B-B14F-4D97-AF65-F5344CB8AC3E}">
        <p14:creationId xmlns:p14="http://schemas.microsoft.com/office/powerpoint/2010/main" val="840630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3</a:t>
            </a:fld>
            <a:endParaRPr lang="zh-CN" altLang="en-US"/>
          </a:p>
        </p:txBody>
      </p:sp>
    </p:spTree>
    <p:extLst>
      <p:ext uri="{BB962C8B-B14F-4D97-AF65-F5344CB8AC3E}">
        <p14:creationId xmlns:p14="http://schemas.microsoft.com/office/powerpoint/2010/main" val="3964384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4</a:t>
            </a:fld>
            <a:endParaRPr lang="zh-CN" altLang="en-US"/>
          </a:p>
        </p:txBody>
      </p:sp>
    </p:spTree>
    <p:extLst>
      <p:ext uri="{BB962C8B-B14F-4D97-AF65-F5344CB8AC3E}">
        <p14:creationId xmlns:p14="http://schemas.microsoft.com/office/powerpoint/2010/main" val="3641264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971C3C-EFE1-477A-BF98-CC9372C55D38}" type="slidenum">
              <a:rPr lang="zh-CN" altLang="en-US" smtClean="0"/>
              <a:t>8</a:t>
            </a:fld>
            <a:endParaRPr lang="zh-CN" altLang="en-US"/>
          </a:p>
        </p:txBody>
      </p:sp>
    </p:spTree>
    <p:extLst>
      <p:ext uri="{BB962C8B-B14F-4D97-AF65-F5344CB8AC3E}">
        <p14:creationId xmlns:p14="http://schemas.microsoft.com/office/powerpoint/2010/main" val="144257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03A1DF17-A28C-4D46-829F-D8D110C09314}" type="slidenum">
              <a:rPr lang="zh-CN" altLang="en-US" smtClean="0"/>
              <a:pPr/>
              <a:t>19</a:t>
            </a:fld>
            <a:endParaRPr lang="zh-CN" altLang="en-US"/>
          </a:p>
        </p:txBody>
      </p:sp>
    </p:spTree>
    <p:extLst>
      <p:ext uri="{BB962C8B-B14F-4D97-AF65-F5344CB8AC3E}">
        <p14:creationId xmlns:p14="http://schemas.microsoft.com/office/powerpoint/2010/main" val="3209111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03A1DF17-A28C-4D46-829F-D8D110C09314}" type="slidenum">
              <a:rPr lang="zh-CN" altLang="en-US" smtClean="0"/>
              <a:pPr/>
              <a:t>20</a:t>
            </a:fld>
            <a:endParaRPr lang="zh-CN" altLang="en-US"/>
          </a:p>
        </p:txBody>
      </p:sp>
    </p:spTree>
    <p:extLst>
      <p:ext uri="{BB962C8B-B14F-4D97-AF65-F5344CB8AC3E}">
        <p14:creationId xmlns:p14="http://schemas.microsoft.com/office/powerpoint/2010/main" val="670752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2FF6CE7-D2E5-47ED-8080-557254FDC359}" type="datetime1">
              <a:rPr lang="zh-CN" altLang="en-US" smtClean="0"/>
              <a:t>2024/11/28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A4D76-E581-450B-B0B6-FE92974BBFE3}" type="slidenum">
              <a:rPr lang="zh-CN" altLang="en-US" smtClean="0"/>
              <a:t>‹#›</a:t>
            </a:fld>
            <a:endParaRPr lang="zh-CN" altLang="en-US"/>
          </a:p>
        </p:txBody>
      </p:sp>
    </p:spTree>
    <p:extLst>
      <p:ext uri="{BB962C8B-B14F-4D97-AF65-F5344CB8AC3E}">
        <p14:creationId xmlns:p14="http://schemas.microsoft.com/office/powerpoint/2010/main" val="2922670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A8EFE8-505F-4FD1-876A-60C2FD26F4DA}" type="datetime1">
              <a:rPr lang="zh-CN" altLang="en-US" smtClean="0"/>
              <a:t>2024/11/28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A4D76-E581-450B-B0B6-FE92974BBFE3}" type="slidenum">
              <a:rPr lang="zh-CN" altLang="en-US" smtClean="0"/>
              <a:t>‹#›</a:t>
            </a:fld>
            <a:endParaRPr lang="zh-CN" altLang="en-US"/>
          </a:p>
        </p:txBody>
      </p:sp>
    </p:spTree>
    <p:extLst>
      <p:ext uri="{BB962C8B-B14F-4D97-AF65-F5344CB8AC3E}">
        <p14:creationId xmlns:p14="http://schemas.microsoft.com/office/powerpoint/2010/main" val="340575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168A3E9-CEA5-48D6-8625-4EF0E52F68E7}" type="datetime1">
              <a:rPr lang="zh-CN" altLang="en-US" smtClean="0"/>
              <a:t>2024/11/28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A4D76-E581-450B-B0B6-FE92974BBFE3}" type="slidenum">
              <a:rPr lang="zh-CN" altLang="en-US" smtClean="0"/>
              <a:t>‹#›</a:t>
            </a:fld>
            <a:endParaRPr lang="zh-CN" altLang="en-US"/>
          </a:p>
        </p:txBody>
      </p:sp>
    </p:spTree>
    <p:extLst>
      <p:ext uri="{BB962C8B-B14F-4D97-AF65-F5344CB8AC3E}">
        <p14:creationId xmlns:p14="http://schemas.microsoft.com/office/powerpoint/2010/main" val="3479921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61C0411-FB06-45FA-AD75-AF285707DAC0}" type="datetime1">
              <a:rPr lang="zh-CN" altLang="en-US" smtClean="0"/>
              <a:t>2024/11/28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A4D76-E581-450B-B0B6-FE92974BBFE3}" type="slidenum">
              <a:rPr lang="zh-CN" altLang="en-US" smtClean="0"/>
              <a:t>‹#›</a:t>
            </a:fld>
            <a:endParaRPr lang="zh-CN" altLang="en-US"/>
          </a:p>
        </p:txBody>
      </p:sp>
    </p:spTree>
    <p:extLst>
      <p:ext uri="{BB962C8B-B14F-4D97-AF65-F5344CB8AC3E}">
        <p14:creationId xmlns:p14="http://schemas.microsoft.com/office/powerpoint/2010/main" val="332367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448B48A-AADF-46F2-B4FA-79A21113FA2D}" type="datetime1">
              <a:rPr lang="zh-CN" altLang="en-US" smtClean="0"/>
              <a:t>2024/11/28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A4D76-E581-450B-B0B6-FE92974BBFE3}" type="slidenum">
              <a:rPr lang="zh-CN" altLang="en-US" smtClean="0"/>
              <a:t>‹#›</a:t>
            </a:fld>
            <a:endParaRPr lang="zh-CN" altLang="en-US"/>
          </a:p>
        </p:txBody>
      </p:sp>
    </p:spTree>
    <p:extLst>
      <p:ext uri="{BB962C8B-B14F-4D97-AF65-F5344CB8AC3E}">
        <p14:creationId xmlns:p14="http://schemas.microsoft.com/office/powerpoint/2010/main" val="824601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7937599-5266-4E90-AC6D-D26436E48617}" type="datetime1">
              <a:rPr lang="zh-CN" altLang="en-US" smtClean="0"/>
              <a:t>2024/11/28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A4D76-E581-450B-B0B6-FE92974BBFE3}" type="slidenum">
              <a:rPr lang="zh-CN" altLang="en-US" smtClean="0"/>
              <a:t>‹#›</a:t>
            </a:fld>
            <a:endParaRPr lang="zh-CN" altLang="en-US"/>
          </a:p>
        </p:txBody>
      </p:sp>
    </p:spTree>
    <p:extLst>
      <p:ext uri="{BB962C8B-B14F-4D97-AF65-F5344CB8AC3E}">
        <p14:creationId xmlns:p14="http://schemas.microsoft.com/office/powerpoint/2010/main" val="2764936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A60988C-DDC3-4354-89DF-C5993DCAAD91}" type="datetime1">
              <a:rPr lang="zh-CN" altLang="en-US" smtClean="0"/>
              <a:t>2024/11/28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39A4D76-E581-450B-B0B6-FE92974BBFE3}" type="slidenum">
              <a:rPr lang="zh-CN" altLang="en-US" smtClean="0"/>
              <a:t>‹#›</a:t>
            </a:fld>
            <a:endParaRPr lang="zh-CN" altLang="en-US"/>
          </a:p>
        </p:txBody>
      </p:sp>
    </p:spTree>
    <p:extLst>
      <p:ext uri="{BB962C8B-B14F-4D97-AF65-F5344CB8AC3E}">
        <p14:creationId xmlns:p14="http://schemas.microsoft.com/office/powerpoint/2010/main" val="2409398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879130C-0E78-40A3-B4F8-99C14AA394D4}" type="datetime1">
              <a:rPr lang="zh-CN" altLang="en-US" smtClean="0"/>
              <a:t>2024/11/28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39A4D76-E581-450B-B0B6-FE92974BBFE3}" type="slidenum">
              <a:rPr lang="zh-CN" altLang="en-US" smtClean="0"/>
              <a:t>‹#›</a:t>
            </a:fld>
            <a:endParaRPr lang="zh-CN" altLang="en-US"/>
          </a:p>
        </p:txBody>
      </p:sp>
    </p:spTree>
    <p:extLst>
      <p:ext uri="{BB962C8B-B14F-4D97-AF65-F5344CB8AC3E}">
        <p14:creationId xmlns:p14="http://schemas.microsoft.com/office/powerpoint/2010/main" val="1060099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556581B-FA37-4CAB-9AEA-BF333B58DF62}" type="datetime1">
              <a:rPr lang="zh-CN" altLang="en-US" smtClean="0"/>
              <a:t>2024/11/28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39A4D76-E581-450B-B0B6-FE92974BBFE3}" type="slidenum">
              <a:rPr lang="zh-CN" altLang="en-US" smtClean="0"/>
              <a:t>‹#›</a:t>
            </a:fld>
            <a:endParaRPr lang="zh-CN" altLang="en-US"/>
          </a:p>
        </p:txBody>
      </p:sp>
    </p:spTree>
    <p:extLst>
      <p:ext uri="{BB962C8B-B14F-4D97-AF65-F5344CB8AC3E}">
        <p14:creationId xmlns:p14="http://schemas.microsoft.com/office/powerpoint/2010/main" val="3530181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22EEF52-6111-4554-B083-C4C1CF58EACF}" type="datetime1">
              <a:rPr lang="zh-CN" altLang="en-US" smtClean="0"/>
              <a:t>2024/11/28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A4D76-E581-450B-B0B6-FE92974BBFE3}" type="slidenum">
              <a:rPr lang="zh-CN" altLang="en-US" smtClean="0"/>
              <a:t>‹#›</a:t>
            </a:fld>
            <a:endParaRPr lang="zh-CN" altLang="en-US"/>
          </a:p>
        </p:txBody>
      </p:sp>
    </p:spTree>
    <p:extLst>
      <p:ext uri="{BB962C8B-B14F-4D97-AF65-F5344CB8AC3E}">
        <p14:creationId xmlns:p14="http://schemas.microsoft.com/office/powerpoint/2010/main" val="3071696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188D74-C68A-4894-9D64-C006B2F102D4}" type="datetime1">
              <a:rPr lang="zh-CN" altLang="en-US" smtClean="0"/>
              <a:t>2024/11/28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A4D76-E581-450B-B0B6-FE92974BBFE3}" type="slidenum">
              <a:rPr lang="zh-CN" altLang="en-US" smtClean="0"/>
              <a:t>‹#›</a:t>
            </a:fld>
            <a:endParaRPr lang="zh-CN" altLang="en-US"/>
          </a:p>
        </p:txBody>
      </p:sp>
    </p:spTree>
    <p:extLst>
      <p:ext uri="{BB962C8B-B14F-4D97-AF65-F5344CB8AC3E}">
        <p14:creationId xmlns:p14="http://schemas.microsoft.com/office/powerpoint/2010/main" val="2242116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7DF4CA-A094-4089-AF9A-9C0AA44D7F57}" type="datetime1">
              <a:rPr lang="zh-CN" altLang="en-US" smtClean="0"/>
              <a:t>2024/11/28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A4D76-E581-450B-B0B6-FE92974BBFE3}" type="slidenum">
              <a:rPr lang="zh-CN" altLang="en-US" smtClean="0"/>
              <a:t>‹#›</a:t>
            </a:fld>
            <a:endParaRPr lang="zh-CN" altLang="en-US"/>
          </a:p>
        </p:txBody>
      </p:sp>
    </p:spTree>
    <p:extLst>
      <p:ext uri="{BB962C8B-B14F-4D97-AF65-F5344CB8AC3E}">
        <p14:creationId xmlns:p14="http://schemas.microsoft.com/office/powerpoint/2010/main" val="3479142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indico.cern.ch/event/133360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49167" y="541276"/>
            <a:ext cx="10693666" cy="1341704"/>
          </a:xfrm>
        </p:spPr>
        <p:txBody>
          <a:bodyPr>
            <a:normAutofit/>
          </a:bodyPr>
          <a:lstStyle/>
          <a:p>
            <a:r>
              <a:rPr lang="zh-CN" altLang="en-US" sz="4400" b="1" dirty="0" smtClean="0">
                <a:solidFill>
                  <a:srgbClr val="C00000"/>
                </a:solidFill>
                <a:latin typeface="Arial" panose="020B0604020202020204" pitchFamily="34" charset="0"/>
                <a:ea typeface="Microsoft JhengHei" panose="020B0604030504040204" pitchFamily="34" charset="-120"/>
              </a:rPr>
              <a:t>硅像素探测器和无线数据传输技术研究</a:t>
            </a:r>
            <a:endParaRPr lang="zh-CN" altLang="en-US" sz="4400" dirty="0"/>
          </a:p>
        </p:txBody>
      </p:sp>
      <p:sp>
        <p:nvSpPr>
          <p:cNvPr id="3" name="副标题 2"/>
          <p:cNvSpPr>
            <a:spLocks noGrp="1"/>
          </p:cNvSpPr>
          <p:nvPr>
            <p:ph type="subTitle" idx="1"/>
          </p:nvPr>
        </p:nvSpPr>
        <p:spPr>
          <a:xfrm>
            <a:off x="1524000" y="3168540"/>
            <a:ext cx="9144000" cy="1655762"/>
          </a:xfrm>
        </p:spPr>
        <p:txBody>
          <a:bodyPr>
            <a:normAutofit lnSpcReduction="10000"/>
          </a:bodyPr>
          <a:lstStyle/>
          <a:p>
            <a:r>
              <a:rPr lang="zh-CN" altLang="en-US" dirty="0" smtClean="0"/>
              <a:t>董明义</a:t>
            </a:r>
            <a:endParaRPr lang="en-US" altLang="zh-CN" dirty="0" smtClean="0"/>
          </a:p>
          <a:p>
            <a:r>
              <a:rPr lang="en-US" altLang="zh-CN" dirty="0" smtClean="0"/>
              <a:t>On behalf of project 2 group</a:t>
            </a:r>
          </a:p>
          <a:p>
            <a:endParaRPr lang="en-US" altLang="zh-CN" dirty="0"/>
          </a:p>
          <a:p>
            <a:r>
              <a:rPr lang="en-US" altLang="zh-CN" dirty="0" smtClean="0"/>
              <a:t>2024.11.29</a:t>
            </a:r>
            <a:endParaRPr lang="zh-CN" altLang="en-US" dirty="0"/>
          </a:p>
        </p:txBody>
      </p:sp>
      <p:sp>
        <p:nvSpPr>
          <p:cNvPr id="4" name="文本框 3"/>
          <p:cNvSpPr txBox="1"/>
          <p:nvPr/>
        </p:nvSpPr>
        <p:spPr>
          <a:xfrm>
            <a:off x="4440455" y="2222722"/>
            <a:ext cx="3311090" cy="584775"/>
          </a:xfrm>
          <a:prstGeom prst="rect">
            <a:avLst/>
          </a:prstGeom>
          <a:noFill/>
        </p:spPr>
        <p:txBody>
          <a:bodyPr wrap="square" rtlCol="0">
            <a:spAutoFit/>
          </a:bodyPr>
          <a:lstStyle/>
          <a:p>
            <a:pPr algn="ctr"/>
            <a:r>
              <a:rPr lang="zh-CN" altLang="en-US" sz="3200" dirty="0" smtClean="0"/>
              <a:t>年度进展</a:t>
            </a:r>
            <a:endParaRPr lang="zh-CN" altLang="en-US" sz="3200" dirty="0"/>
          </a:p>
        </p:txBody>
      </p:sp>
      <p:pic>
        <p:nvPicPr>
          <p:cNvPr id="5" name="Picture 4" descr="Zhejiang University gives 2020’s glance | India Education | Latest ...">
            <a:extLst>
              <a:ext uri="{FF2B5EF4-FFF2-40B4-BE49-F238E27FC236}">
                <a16:creationId xmlns:a16="http://schemas.microsoft.com/office/drawing/2014/main" xmlns="" id="{320CD154-155F-FA70-D074-E24A7E15CB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72524" y="5265625"/>
            <a:ext cx="3056923" cy="8717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中国科学院高能物理研究所">
            <a:extLst>
              <a:ext uri="{FF2B5EF4-FFF2-40B4-BE49-F238E27FC236}">
                <a16:creationId xmlns:a16="http://schemas.microsoft.com/office/drawing/2014/main" xmlns="" id="{7A83249C-ABDE-53B9-4574-D861855F70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699" y="5240710"/>
            <a:ext cx="4248756" cy="9582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校徽素材-华中师范大学党委宣传部">
            <a:extLst>
              <a:ext uri="{FF2B5EF4-FFF2-40B4-BE49-F238E27FC236}">
                <a16:creationId xmlns:a16="http://schemas.microsoft.com/office/drawing/2014/main" xmlns="" id="{776F3AF9-69A5-E820-F3BF-1F22A3C6673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3746" y="5277841"/>
            <a:ext cx="3279654" cy="883969"/>
          </a:xfrm>
          <a:prstGeom prst="rect">
            <a:avLst/>
          </a:prstGeom>
          <a:noFill/>
          <a:extLst>
            <a:ext uri="{909E8E84-426E-40DD-AFC4-6F175D3DCCD1}">
              <a14:hiddenFill xmlns:a14="http://schemas.microsoft.com/office/drawing/2010/main">
                <a:solidFill>
                  <a:srgbClr val="FFFFFF"/>
                </a:solidFill>
              </a14:hiddenFill>
            </a:ext>
          </a:extLst>
        </p:spPr>
      </p:pic>
      <p:sp>
        <p:nvSpPr>
          <p:cNvPr id="8" name="灯片编号占位符 7"/>
          <p:cNvSpPr>
            <a:spLocks noGrp="1"/>
          </p:cNvSpPr>
          <p:nvPr>
            <p:ph type="sldNum" sz="quarter" idx="12"/>
          </p:nvPr>
        </p:nvSpPr>
        <p:spPr/>
        <p:txBody>
          <a:bodyPr/>
          <a:lstStyle/>
          <a:p>
            <a:fld id="{739A4D76-E581-450B-B0B6-FE92974BBFE3}" type="slidenum">
              <a:rPr lang="zh-CN" altLang="en-US" smtClean="0"/>
              <a:t>1</a:t>
            </a:fld>
            <a:endParaRPr lang="zh-CN" altLang="en-US"/>
          </a:p>
        </p:txBody>
      </p:sp>
    </p:spTree>
    <p:extLst>
      <p:ext uri="{BB962C8B-B14F-4D97-AF65-F5344CB8AC3E}">
        <p14:creationId xmlns:p14="http://schemas.microsoft.com/office/powerpoint/2010/main" val="1617617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895784"/>
          </a:xfrm>
        </p:spPr>
        <p:txBody>
          <a:bodyPr vert="horz" lIns="91440" tIns="45720" rIns="91440" bIns="45720" rtlCol="0" anchor="ctr">
            <a:normAutofit/>
          </a:bodyPr>
          <a:lstStyle/>
          <a:p>
            <a:pPr algn="ctr"/>
            <a:r>
              <a:rPr lang="en-US" altLang="zh-CN" dirty="0" smtClean="0">
                <a:solidFill>
                  <a:srgbClr val="0000FF"/>
                </a:solidFill>
                <a:latin typeface="Arial" panose="020B0604020202020204" pitchFamily="34" charset="0"/>
                <a:ea typeface="黑体" panose="02010609060101010101" pitchFamily="49" charset="-122"/>
              </a:rPr>
              <a:t>JadePix-5</a:t>
            </a:r>
            <a:r>
              <a:rPr lang="zh-CN" altLang="en-US" dirty="0" smtClean="0">
                <a:solidFill>
                  <a:srgbClr val="0000FF"/>
                </a:solidFill>
                <a:latin typeface="Arial" panose="020B0604020202020204" pitchFamily="34" charset="0"/>
                <a:ea typeface="黑体" panose="02010609060101010101" pitchFamily="49" charset="-122"/>
              </a:rPr>
              <a:t>设计</a:t>
            </a:r>
            <a:endParaRPr lang="zh-CN" altLang="en-US" dirty="0">
              <a:solidFill>
                <a:srgbClr val="0000FF"/>
              </a:solidFill>
              <a:latin typeface="Arial" panose="020B0604020202020204" pitchFamily="34" charset="0"/>
              <a:ea typeface="黑体" panose="02010609060101010101" pitchFamily="49" charset="-122"/>
            </a:endParaRPr>
          </a:p>
        </p:txBody>
      </p:sp>
      <p:pic>
        <p:nvPicPr>
          <p:cNvPr id="4" name="图片 3"/>
          <p:cNvPicPr>
            <a:picLocks noChangeAspect="1"/>
          </p:cNvPicPr>
          <p:nvPr/>
        </p:nvPicPr>
        <p:blipFill>
          <a:blip r:embed="rId2"/>
          <a:stretch>
            <a:fillRect/>
          </a:stretch>
        </p:blipFill>
        <p:spPr>
          <a:xfrm>
            <a:off x="6512242" y="3839823"/>
            <a:ext cx="1572978" cy="2312222"/>
          </a:xfrm>
          <a:prstGeom prst="rect">
            <a:avLst/>
          </a:prstGeom>
        </p:spPr>
      </p:pic>
      <p:grpSp>
        <p:nvGrpSpPr>
          <p:cNvPr id="10" name="组合 9"/>
          <p:cNvGrpSpPr/>
          <p:nvPr/>
        </p:nvGrpSpPr>
        <p:grpSpPr>
          <a:xfrm>
            <a:off x="8317981" y="1690688"/>
            <a:ext cx="3324576" cy="4461357"/>
            <a:chOff x="5434413" y="1576078"/>
            <a:chExt cx="3594083" cy="4823017"/>
          </a:xfrm>
        </p:grpSpPr>
        <p:pic>
          <p:nvPicPr>
            <p:cNvPr id="5" name="图片 4"/>
            <p:cNvPicPr>
              <a:picLocks noChangeAspect="1"/>
            </p:cNvPicPr>
            <p:nvPr/>
          </p:nvPicPr>
          <p:blipFill>
            <a:blip r:embed="rId3"/>
            <a:stretch>
              <a:fillRect/>
            </a:stretch>
          </p:blipFill>
          <p:spPr>
            <a:xfrm>
              <a:off x="5434413" y="1945410"/>
              <a:ext cx="3594083" cy="4453685"/>
            </a:xfrm>
            <a:prstGeom prst="rect">
              <a:avLst/>
            </a:prstGeom>
          </p:spPr>
        </p:pic>
        <p:cxnSp>
          <p:nvCxnSpPr>
            <p:cNvPr id="7" name="直接箭头连接符 6"/>
            <p:cNvCxnSpPr/>
            <p:nvPr/>
          </p:nvCxnSpPr>
          <p:spPr>
            <a:xfrm>
              <a:off x="5727032" y="1854500"/>
              <a:ext cx="3234088" cy="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6930189" y="1576078"/>
              <a:ext cx="1241659" cy="369332"/>
            </a:xfrm>
            <a:prstGeom prst="rect">
              <a:avLst/>
            </a:prstGeom>
            <a:noFill/>
          </p:spPr>
          <p:txBody>
            <a:bodyPr wrap="square" rtlCol="0">
              <a:spAutoFit/>
            </a:bodyPr>
            <a:lstStyle/>
            <a:p>
              <a:r>
                <a:rPr lang="en-US" altLang="zh-CN" dirty="0" smtClean="0"/>
                <a:t>15mm</a:t>
              </a:r>
              <a:endParaRPr lang="zh-CN" altLang="en-US" dirty="0"/>
            </a:p>
          </p:txBody>
        </p:sp>
      </p:grpSp>
      <p:graphicFrame>
        <p:nvGraphicFramePr>
          <p:cNvPr id="11" name="表格 10">
            <a:extLst>
              <a:ext uri="{FF2B5EF4-FFF2-40B4-BE49-F238E27FC236}">
                <a16:creationId xmlns:a16="http://schemas.microsoft.com/office/drawing/2014/main" xmlns="" id="{CCF1C665-A801-4734-86A6-90108CAB2284}"/>
              </a:ext>
            </a:extLst>
          </p:cNvPr>
          <p:cNvGraphicFramePr>
            <a:graphicFrameLocks noGrp="1"/>
          </p:cNvGraphicFramePr>
          <p:nvPr>
            <p:extLst>
              <p:ext uri="{D42A27DB-BD31-4B8C-83A1-F6EECF244321}">
                <p14:modId xmlns:p14="http://schemas.microsoft.com/office/powerpoint/2010/main" val="2905753151"/>
              </p:ext>
            </p:extLst>
          </p:nvPr>
        </p:nvGraphicFramePr>
        <p:xfrm>
          <a:off x="510941" y="2542862"/>
          <a:ext cx="5768540" cy="3609183"/>
        </p:xfrm>
        <a:graphic>
          <a:graphicData uri="http://schemas.openxmlformats.org/drawingml/2006/table">
            <a:tbl>
              <a:tblPr firstRow="1" bandRow="1">
                <a:tableStyleId>{073A0DAA-6AF3-43AB-8588-CEC1D06C72B9}</a:tableStyleId>
              </a:tblPr>
              <a:tblGrid>
                <a:gridCol w="1907858">
                  <a:extLst>
                    <a:ext uri="{9D8B030D-6E8A-4147-A177-3AD203B41FA5}">
                      <a16:colId xmlns:a16="http://schemas.microsoft.com/office/drawing/2014/main" xmlns="" val="3782875070"/>
                    </a:ext>
                  </a:extLst>
                </a:gridCol>
                <a:gridCol w="1930341">
                  <a:extLst>
                    <a:ext uri="{9D8B030D-6E8A-4147-A177-3AD203B41FA5}">
                      <a16:colId xmlns:a16="http://schemas.microsoft.com/office/drawing/2014/main" xmlns="" val="1259897140"/>
                    </a:ext>
                  </a:extLst>
                </a:gridCol>
                <a:gridCol w="1930341">
                  <a:extLst>
                    <a:ext uri="{9D8B030D-6E8A-4147-A177-3AD203B41FA5}">
                      <a16:colId xmlns:a16="http://schemas.microsoft.com/office/drawing/2014/main" xmlns="" val="4209100344"/>
                    </a:ext>
                  </a:extLst>
                </a:gridCol>
              </a:tblGrid>
              <a:tr h="502021">
                <a:tc>
                  <a:txBody>
                    <a:bodyPr/>
                    <a:lstStyle/>
                    <a:p>
                      <a:endParaRPr lang="zh-CN" altLang="en-US" sz="2000" dirty="0"/>
                    </a:p>
                  </a:txBody>
                  <a:tcPr/>
                </a:tc>
                <a:tc>
                  <a:txBody>
                    <a:bodyPr/>
                    <a:lstStyle/>
                    <a:p>
                      <a:r>
                        <a:rPr lang="en-US" altLang="zh-CN" sz="2000" dirty="0"/>
                        <a:t>JadePix-3</a:t>
                      </a:r>
                      <a:endParaRPr lang="zh-CN" altLang="en-US" sz="2000" dirty="0"/>
                    </a:p>
                  </a:txBody>
                  <a:tcPr/>
                </a:tc>
                <a:tc>
                  <a:txBody>
                    <a:bodyPr/>
                    <a:lstStyle/>
                    <a:p>
                      <a:r>
                        <a:rPr lang="en-US" altLang="zh-CN" sz="2000" dirty="0"/>
                        <a:t>JadePix-5</a:t>
                      </a:r>
                      <a:endParaRPr lang="zh-CN" altLang="en-US" sz="2000" dirty="0"/>
                    </a:p>
                  </a:txBody>
                  <a:tcPr/>
                </a:tc>
                <a:extLst>
                  <a:ext uri="{0D108BD9-81ED-4DB2-BD59-A6C34878D82A}">
                    <a16:rowId xmlns:a16="http://schemas.microsoft.com/office/drawing/2014/main" xmlns="" val="2179454109"/>
                  </a:ext>
                </a:extLst>
              </a:tr>
              <a:tr h="502021">
                <a:tc>
                  <a:txBody>
                    <a:bodyPr/>
                    <a:lstStyle/>
                    <a:p>
                      <a:r>
                        <a:rPr lang="en-US" altLang="zh-CN" sz="2000" dirty="0"/>
                        <a:t>Pixel size</a:t>
                      </a:r>
                      <a:endParaRPr lang="zh-CN" alt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dirty="0"/>
                        <a:t>16 </a:t>
                      </a:r>
                      <a:r>
                        <a:rPr lang="el-GR" altLang="zh-CN" sz="2000" dirty="0"/>
                        <a:t>μ</a:t>
                      </a:r>
                      <a:r>
                        <a:rPr lang="en-US" altLang="zh-CN" sz="2000" dirty="0"/>
                        <a:t>m × 23.1 </a:t>
                      </a:r>
                      <a:r>
                        <a:rPr lang="el-GR" altLang="zh-CN" sz="2000" dirty="0"/>
                        <a:t>μ</a:t>
                      </a:r>
                      <a:r>
                        <a:rPr lang="en-US" altLang="zh-CN" sz="2000" dirty="0"/>
                        <a:t>m</a:t>
                      </a:r>
                      <a:endParaRPr lang="zh-CN" altLang="en-US" sz="2000" dirty="0"/>
                    </a:p>
                  </a:txBody>
                  <a:tcPr/>
                </a:tc>
                <a:tc>
                  <a:txBody>
                    <a:bodyPr/>
                    <a:lstStyle/>
                    <a:p>
                      <a:r>
                        <a:rPr lang="en-US" altLang="zh-CN" sz="2000" dirty="0"/>
                        <a:t>20 </a:t>
                      </a:r>
                      <a:r>
                        <a:rPr lang="el-GR" altLang="zh-CN" sz="2000" dirty="0"/>
                        <a:t>μ</a:t>
                      </a:r>
                      <a:r>
                        <a:rPr lang="en-US" altLang="zh-CN" sz="2000" dirty="0"/>
                        <a:t>m × 30 </a:t>
                      </a:r>
                      <a:r>
                        <a:rPr lang="el-GR" altLang="zh-CN" sz="2000" dirty="0"/>
                        <a:t>μ</a:t>
                      </a:r>
                      <a:r>
                        <a:rPr lang="en-US" altLang="zh-CN" sz="2000" dirty="0"/>
                        <a:t>m</a:t>
                      </a:r>
                      <a:endParaRPr lang="zh-CN" altLang="en-US" sz="2000" dirty="0"/>
                    </a:p>
                  </a:txBody>
                  <a:tcPr/>
                </a:tc>
                <a:extLst>
                  <a:ext uri="{0D108BD9-81ED-4DB2-BD59-A6C34878D82A}">
                    <a16:rowId xmlns:a16="http://schemas.microsoft.com/office/drawing/2014/main" xmlns="" val="692831025"/>
                  </a:ext>
                </a:extLst>
              </a:tr>
              <a:tr h="502021">
                <a:tc>
                  <a:txBody>
                    <a:bodyPr/>
                    <a:lstStyle/>
                    <a:p>
                      <a:r>
                        <a:rPr lang="en-US" altLang="zh-CN" sz="2000" dirty="0"/>
                        <a:t>Readout time</a:t>
                      </a:r>
                      <a:endParaRPr lang="zh-CN" altLang="en-US" sz="2000" dirty="0"/>
                    </a:p>
                  </a:txBody>
                  <a:tcPr/>
                </a:tc>
                <a:tc>
                  <a:txBody>
                    <a:bodyPr/>
                    <a:lstStyle/>
                    <a:p>
                      <a:r>
                        <a:rPr lang="en-US" altLang="zh-CN" sz="2000" dirty="0"/>
                        <a:t>98.3 </a:t>
                      </a:r>
                      <a:r>
                        <a:rPr lang="el-GR" altLang="zh-CN" sz="2000" dirty="0"/>
                        <a:t>μ</a:t>
                      </a:r>
                      <a:r>
                        <a:rPr lang="en-US" altLang="zh-CN" sz="2000" dirty="0"/>
                        <a:t>s</a:t>
                      </a:r>
                      <a:endParaRPr lang="zh-CN" altLang="en-US" sz="2000" dirty="0"/>
                    </a:p>
                  </a:txBody>
                  <a:tcPr/>
                </a:tc>
                <a:tc>
                  <a:txBody>
                    <a:bodyPr/>
                    <a:lstStyle/>
                    <a:p>
                      <a:r>
                        <a:rPr lang="en-US" altLang="zh-CN" sz="2000" dirty="0"/>
                        <a:t>~ 1 </a:t>
                      </a:r>
                      <a:r>
                        <a:rPr lang="el-GR" altLang="zh-CN" sz="2000" dirty="0"/>
                        <a:t>μ</a:t>
                      </a:r>
                      <a:r>
                        <a:rPr lang="en-US" altLang="zh-CN" sz="2000" dirty="0"/>
                        <a:t>s</a:t>
                      </a:r>
                      <a:endParaRPr lang="zh-CN" altLang="en-US" sz="2000" dirty="0"/>
                    </a:p>
                  </a:txBody>
                  <a:tcPr/>
                </a:tc>
                <a:extLst>
                  <a:ext uri="{0D108BD9-81ED-4DB2-BD59-A6C34878D82A}">
                    <a16:rowId xmlns:a16="http://schemas.microsoft.com/office/drawing/2014/main" xmlns="" val="2365390536"/>
                  </a:ext>
                </a:extLst>
              </a:tr>
              <a:tr h="502021">
                <a:tc>
                  <a:txBody>
                    <a:bodyPr/>
                    <a:lstStyle/>
                    <a:p>
                      <a:r>
                        <a:rPr lang="en-US" altLang="zh-CN" sz="2000" dirty="0"/>
                        <a:t>Average power</a:t>
                      </a:r>
                      <a:endParaRPr lang="zh-CN" altLang="en-US" sz="2000" dirty="0"/>
                    </a:p>
                  </a:txBody>
                  <a:tcPr/>
                </a:tc>
                <a:tc>
                  <a:txBody>
                    <a:bodyPr/>
                    <a:lstStyle/>
                    <a:p>
                      <a:r>
                        <a:rPr lang="en-US" altLang="zh-CN" sz="2000" dirty="0"/>
                        <a:t>&lt; 100 </a:t>
                      </a:r>
                      <a:r>
                        <a:rPr lang="en-US" altLang="zh-CN" sz="2000" dirty="0" err="1"/>
                        <a:t>mW</a:t>
                      </a:r>
                      <a:r>
                        <a:rPr lang="en-US" altLang="zh-CN" sz="2000" dirty="0"/>
                        <a:t>/cm</a:t>
                      </a:r>
                      <a:r>
                        <a:rPr lang="en-US" altLang="zh-CN" sz="2000" baseline="30000" dirty="0"/>
                        <a:t>2</a:t>
                      </a:r>
                      <a:endParaRPr lang="zh-CN" altLang="en-US" sz="2000" baseline="30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dirty="0"/>
                        <a:t>&lt; 100 </a:t>
                      </a:r>
                      <a:r>
                        <a:rPr lang="en-US" altLang="zh-CN" sz="2000" dirty="0" err="1"/>
                        <a:t>mW</a:t>
                      </a:r>
                      <a:r>
                        <a:rPr lang="en-US" altLang="zh-CN" sz="2000" dirty="0"/>
                        <a:t>/cm</a:t>
                      </a:r>
                      <a:r>
                        <a:rPr lang="en-US" altLang="zh-CN" sz="2000" baseline="30000" dirty="0"/>
                        <a:t>2</a:t>
                      </a:r>
                      <a:endParaRPr lang="zh-CN" altLang="en-US" sz="2000" baseline="30000" dirty="0"/>
                    </a:p>
                  </a:txBody>
                  <a:tcPr/>
                </a:tc>
                <a:extLst>
                  <a:ext uri="{0D108BD9-81ED-4DB2-BD59-A6C34878D82A}">
                    <a16:rowId xmlns:a16="http://schemas.microsoft.com/office/drawing/2014/main" xmlns="" val="1133193785"/>
                  </a:ext>
                </a:extLst>
              </a:tr>
              <a:tr h="502021">
                <a:tc>
                  <a:txBody>
                    <a:bodyPr/>
                    <a:lstStyle/>
                    <a:p>
                      <a:r>
                        <a:rPr lang="en-US" altLang="zh-CN" sz="2000" dirty="0"/>
                        <a:t>Pixel array</a:t>
                      </a:r>
                      <a:endParaRPr lang="zh-CN" altLang="en-US" sz="2000" dirty="0"/>
                    </a:p>
                  </a:txBody>
                  <a:tcPr/>
                </a:tc>
                <a:tc>
                  <a:txBody>
                    <a:bodyPr/>
                    <a:lstStyle/>
                    <a:p>
                      <a:r>
                        <a:rPr lang="en-US" altLang="zh-CN" sz="2000" dirty="0"/>
                        <a:t>512 row </a:t>
                      </a:r>
                      <a:r>
                        <a:rPr lang="en-US" altLang="zh-CN" sz="2000" dirty="0">
                          <a:latin typeface="微软雅黑" panose="020B0503020204020204" pitchFamily="34" charset="-122"/>
                          <a:ea typeface="微软雅黑" panose="020B0503020204020204" pitchFamily="34" charset="-122"/>
                        </a:rPr>
                        <a:t>× 192 col.</a:t>
                      </a:r>
                      <a:endParaRPr lang="zh-CN" alt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dirty="0"/>
                        <a:t>896 row × 480 col.</a:t>
                      </a:r>
                    </a:p>
                  </a:txBody>
                  <a:tcPr/>
                </a:tc>
                <a:extLst>
                  <a:ext uri="{0D108BD9-81ED-4DB2-BD59-A6C34878D82A}">
                    <a16:rowId xmlns:a16="http://schemas.microsoft.com/office/drawing/2014/main" xmlns="" val="1173606194"/>
                  </a:ext>
                </a:extLst>
              </a:tr>
              <a:tr h="502021">
                <a:tc>
                  <a:txBody>
                    <a:bodyPr/>
                    <a:lstStyle/>
                    <a:p>
                      <a:r>
                        <a:rPr lang="en-US" altLang="zh-CN" sz="2000" dirty="0"/>
                        <a:t>Mask area</a:t>
                      </a:r>
                      <a:endParaRPr lang="zh-CN" altLang="en-US" sz="2000" dirty="0"/>
                    </a:p>
                  </a:txBody>
                  <a:tcPr/>
                </a:tc>
                <a:tc>
                  <a:txBody>
                    <a:bodyPr/>
                    <a:lstStyle/>
                    <a:p>
                      <a:r>
                        <a:rPr lang="en-US" altLang="zh-CN" sz="2000" dirty="0"/>
                        <a:t>10.4mm </a:t>
                      </a:r>
                      <a:r>
                        <a:rPr lang="en-US" altLang="zh-CN" sz="2000" dirty="0">
                          <a:latin typeface="微软雅黑" panose="020B0503020204020204" pitchFamily="34" charset="-122"/>
                          <a:ea typeface="+mn-ea"/>
                        </a:rPr>
                        <a:t>× 6.1 mm</a:t>
                      </a:r>
                      <a:endParaRPr lang="zh-CN" altLang="en-US" sz="2000" dirty="0"/>
                    </a:p>
                  </a:txBody>
                  <a:tcPr/>
                </a:tc>
                <a:tc>
                  <a:txBody>
                    <a:bodyPr/>
                    <a:lstStyle/>
                    <a:p>
                      <a:r>
                        <a:rPr lang="en-US" altLang="zh-CN" sz="2000" dirty="0"/>
                        <a:t>20mm </a:t>
                      </a:r>
                      <a:r>
                        <a:rPr lang="en-US" altLang="zh-CN" sz="2000" dirty="0">
                          <a:latin typeface="微软雅黑" panose="020B0503020204020204" pitchFamily="34" charset="-122"/>
                          <a:ea typeface="+mn-ea"/>
                        </a:rPr>
                        <a:t>×</a:t>
                      </a:r>
                      <a:r>
                        <a:rPr lang="en-US" altLang="zh-CN" sz="2000" dirty="0"/>
                        <a:t> 15mm</a:t>
                      </a:r>
                      <a:endParaRPr lang="zh-CN" altLang="en-US" sz="2000" dirty="0"/>
                    </a:p>
                  </a:txBody>
                  <a:tcPr/>
                </a:tc>
                <a:extLst>
                  <a:ext uri="{0D108BD9-81ED-4DB2-BD59-A6C34878D82A}">
                    <a16:rowId xmlns:a16="http://schemas.microsoft.com/office/drawing/2014/main" xmlns="" val="109104602"/>
                  </a:ext>
                </a:extLst>
              </a:tr>
            </a:tbl>
          </a:graphicData>
        </a:graphic>
      </p:graphicFrame>
      <p:sp>
        <p:nvSpPr>
          <p:cNvPr id="13" name="文本框 12"/>
          <p:cNvSpPr txBox="1"/>
          <p:nvPr/>
        </p:nvSpPr>
        <p:spPr>
          <a:xfrm>
            <a:off x="510940" y="1748285"/>
            <a:ext cx="5194535" cy="523220"/>
          </a:xfrm>
          <a:prstGeom prst="rect">
            <a:avLst/>
          </a:prstGeom>
          <a:noFill/>
        </p:spPr>
        <p:txBody>
          <a:bodyPr wrap="square" rtlCol="0">
            <a:spAutoFit/>
          </a:bodyPr>
          <a:lstStyle/>
          <a:p>
            <a:r>
              <a:rPr lang="en-US" altLang="zh-CN" sz="2800" dirty="0" smtClean="0">
                <a:solidFill>
                  <a:srgbClr val="C00000"/>
                </a:solidFill>
              </a:rPr>
              <a:t>JadePix-5</a:t>
            </a:r>
            <a:r>
              <a:rPr lang="zh-CN" altLang="en-US" sz="2800" dirty="0" smtClean="0">
                <a:solidFill>
                  <a:srgbClr val="C00000"/>
                </a:solidFill>
              </a:rPr>
              <a:t>参数及与</a:t>
            </a:r>
            <a:r>
              <a:rPr lang="en-US" altLang="zh-CN" sz="2800" dirty="0" smtClean="0">
                <a:solidFill>
                  <a:srgbClr val="C00000"/>
                </a:solidFill>
              </a:rPr>
              <a:t>JadePix-3</a:t>
            </a:r>
            <a:r>
              <a:rPr lang="zh-CN" altLang="en-US" sz="2800" dirty="0" smtClean="0">
                <a:solidFill>
                  <a:srgbClr val="C00000"/>
                </a:solidFill>
              </a:rPr>
              <a:t>比较</a:t>
            </a:r>
            <a:endParaRPr lang="zh-CN" altLang="en-US" sz="2800" dirty="0">
              <a:solidFill>
                <a:srgbClr val="C00000"/>
              </a:solidFill>
            </a:endParaRPr>
          </a:p>
        </p:txBody>
      </p:sp>
      <p:sp>
        <p:nvSpPr>
          <p:cNvPr id="14" name="灯片编号占位符 13"/>
          <p:cNvSpPr>
            <a:spLocks noGrp="1"/>
          </p:cNvSpPr>
          <p:nvPr>
            <p:ph type="sldNum" sz="quarter" idx="12"/>
          </p:nvPr>
        </p:nvSpPr>
        <p:spPr/>
        <p:txBody>
          <a:bodyPr/>
          <a:lstStyle/>
          <a:p>
            <a:fld id="{739A4D76-E581-450B-B0B6-FE92974BBFE3}" type="slidenum">
              <a:rPr lang="zh-CN" altLang="en-US" smtClean="0"/>
              <a:t>10</a:t>
            </a:fld>
            <a:endParaRPr lang="zh-CN" altLang="en-US"/>
          </a:p>
        </p:txBody>
      </p:sp>
    </p:spTree>
    <p:extLst>
      <p:ext uri="{BB962C8B-B14F-4D97-AF65-F5344CB8AC3E}">
        <p14:creationId xmlns:p14="http://schemas.microsoft.com/office/powerpoint/2010/main" val="4031836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4CBCBB7-643B-245B-F992-EDD918ECBD38}"/>
              </a:ext>
            </a:extLst>
          </p:cNvPr>
          <p:cNvSpPr>
            <a:spLocks noGrp="1"/>
          </p:cNvSpPr>
          <p:nvPr>
            <p:ph idx="1"/>
          </p:nvPr>
        </p:nvSpPr>
        <p:spPr>
          <a:xfrm>
            <a:off x="330670" y="1325350"/>
            <a:ext cx="5819873" cy="1759027"/>
          </a:xfrm>
        </p:spPr>
        <p:txBody>
          <a:bodyPr>
            <a:normAutofit fontScale="85000" lnSpcReduction="20000"/>
          </a:bodyPr>
          <a:lstStyle/>
          <a:p>
            <a:pPr>
              <a:lnSpc>
                <a:spcPct val="110000"/>
              </a:lnSpc>
            </a:pPr>
            <a:r>
              <a:rPr lang="en-US" altLang="zh-CN" dirty="0" err="1" smtClean="0">
                <a:latin typeface="+mn-ea"/>
              </a:rPr>
              <a:t>TaichuPix</a:t>
            </a:r>
            <a:r>
              <a:rPr lang="en-US" altLang="zh-CN" dirty="0" smtClean="0">
                <a:latin typeface="+mn-ea"/>
              </a:rPr>
              <a:t> </a:t>
            </a:r>
            <a:r>
              <a:rPr lang="x-none" dirty="0" smtClean="0">
                <a:latin typeface="Times New Roman" panose="02020603050405020304" pitchFamily="18" charset="0"/>
                <a:cs typeface="Times New Roman" panose="02020603050405020304" pitchFamily="18" charset="0"/>
              </a:rPr>
              <a:t>束流望远镜初步结果</a:t>
            </a:r>
            <a:r>
              <a:rPr lang="zh-CN" altLang="en-US" dirty="0" smtClean="0">
                <a:latin typeface="+mn-ea"/>
              </a:rPr>
              <a:t>（时间分辨）</a:t>
            </a:r>
            <a:endParaRPr lang="x-none" dirty="0">
              <a:latin typeface="+mn-ea"/>
            </a:endParaRPr>
          </a:p>
          <a:p>
            <a:pPr lvl="1">
              <a:lnSpc>
                <a:spcPct val="110000"/>
              </a:lnSpc>
            </a:pPr>
            <a:r>
              <a:rPr lang="zh-CN" altLang="x-none" dirty="0"/>
              <a:t>时间</a:t>
            </a:r>
            <a:r>
              <a:rPr lang="zh-CN" altLang="en-US" dirty="0"/>
              <a:t>分辨率</a:t>
            </a:r>
            <a:r>
              <a:rPr lang="zh-CN" altLang="en-US" dirty="0">
                <a:solidFill>
                  <a:srgbClr val="FF0000"/>
                </a:solidFill>
              </a:rPr>
              <a:t>好于</a:t>
            </a:r>
            <a:r>
              <a:rPr lang="en-US" altLang="zh-CN" dirty="0">
                <a:solidFill>
                  <a:srgbClr val="FF0000"/>
                </a:solidFill>
              </a:rPr>
              <a:t>50ns</a:t>
            </a:r>
            <a:r>
              <a:rPr lang="zh-CN" altLang="en-US" dirty="0" smtClean="0"/>
              <a:t>，好于</a:t>
            </a:r>
            <a:r>
              <a:rPr lang="en-US" altLang="zh-CN" dirty="0" smtClean="0">
                <a:solidFill>
                  <a:srgbClr val="FF0000"/>
                </a:solidFill>
              </a:rPr>
              <a:t>100ns</a:t>
            </a:r>
            <a:r>
              <a:rPr lang="zh-CN" altLang="en-US" dirty="0" smtClean="0"/>
              <a:t> 时间分辨的要求，满足</a:t>
            </a:r>
            <a:r>
              <a:rPr lang="zh-CN" altLang="en-US" dirty="0"/>
              <a:t>指标要求</a:t>
            </a:r>
            <a:endParaRPr lang="en-US" altLang="zh-CN" dirty="0"/>
          </a:p>
          <a:p>
            <a:pPr lvl="1">
              <a:lnSpc>
                <a:spcPct val="110000"/>
              </a:lnSpc>
            </a:pPr>
            <a:r>
              <a:rPr lang="zh-CN" altLang="en-US" dirty="0" smtClean="0"/>
              <a:t>计划发表文章</a:t>
            </a:r>
            <a:endParaRPr lang="en-US" altLang="zh-CN" dirty="0" smtClean="0"/>
          </a:p>
          <a:p>
            <a:pPr lvl="1"/>
            <a:endParaRPr lang="en-US" altLang="zh-CN" dirty="0"/>
          </a:p>
        </p:txBody>
      </p:sp>
      <p:sp>
        <p:nvSpPr>
          <p:cNvPr id="3" name="Title 2">
            <a:extLst>
              <a:ext uri="{FF2B5EF4-FFF2-40B4-BE49-F238E27FC236}">
                <a16:creationId xmlns:a16="http://schemas.microsoft.com/office/drawing/2014/main" xmlns="" id="{182583E7-E7F3-F353-95F4-E1C1E1D09A27}"/>
              </a:ext>
            </a:extLst>
          </p:cNvPr>
          <p:cNvSpPr>
            <a:spLocks noGrp="1"/>
          </p:cNvSpPr>
          <p:nvPr>
            <p:ph type="title"/>
          </p:nvPr>
        </p:nvSpPr>
        <p:spPr>
          <a:xfrm>
            <a:off x="892743" y="64441"/>
            <a:ext cx="10515600" cy="1146041"/>
          </a:xfrm>
        </p:spPr>
        <p:txBody>
          <a:bodyPr vert="horz" lIns="91440" tIns="45720" rIns="91440" bIns="45720" rtlCol="0" anchor="ctr">
            <a:normAutofit/>
          </a:bodyPr>
          <a:lstStyle/>
          <a:p>
            <a:pPr algn="ctr"/>
            <a:r>
              <a:rPr lang="zh-CN" altLang="en-US" dirty="0">
                <a:solidFill>
                  <a:srgbClr val="0000FF"/>
                </a:solidFill>
                <a:latin typeface="Arial" panose="020B0604020202020204" pitchFamily="34" charset="0"/>
                <a:ea typeface="黑体" panose="02010609060101010101" pitchFamily="49" charset="-122"/>
              </a:rPr>
              <a:t>快读出速度</a:t>
            </a:r>
            <a:r>
              <a:rPr lang="en-US" altLang="zh-CN" dirty="0" smtClean="0">
                <a:solidFill>
                  <a:srgbClr val="0000FF"/>
                </a:solidFill>
                <a:latin typeface="Arial" panose="020B0604020202020204" pitchFamily="34" charset="0"/>
                <a:ea typeface="黑体" panose="02010609060101010101" pitchFamily="49" charset="-122"/>
              </a:rPr>
              <a:t>CMOS</a:t>
            </a:r>
            <a:r>
              <a:rPr lang="zh-CN" altLang="en-US" dirty="0" smtClean="0">
                <a:solidFill>
                  <a:srgbClr val="0000FF"/>
                </a:solidFill>
                <a:latin typeface="Arial" panose="020B0604020202020204" pitchFamily="34" charset="0"/>
                <a:ea typeface="黑体" panose="02010609060101010101" pitchFamily="49" charset="-122"/>
              </a:rPr>
              <a:t>进展</a:t>
            </a:r>
            <a:endParaRPr lang="x-none" dirty="0">
              <a:solidFill>
                <a:srgbClr val="0000FF"/>
              </a:solidFill>
              <a:latin typeface="Arial" panose="020B0604020202020204" pitchFamily="34" charset="0"/>
              <a:ea typeface="黑体" panose="02010609060101010101" pitchFamily="49" charset="-122"/>
            </a:endParaRPr>
          </a:p>
        </p:txBody>
      </p:sp>
      <p:pic>
        <p:nvPicPr>
          <p:cNvPr id="7" name="图片 5">
            <a:extLst>
              <a:ext uri="{FF2B5EF4-FFF2-40B4-BE49-F238E27FC236}">
                <a16:creationId xmlns:a16="http://schemas.microsoft.com/office/drawing/2014/main" xmlns="" id="{74A003D0-5024-7CA1-5C7D-9BF93C7C6BF4}"/>
              </a:ext>
            </a:extLst>
          </p:cNvPr>
          <p:cNvPicPr>
            <a:picLocks noChangeAspect="1"/>
          </p:cNvPicPr>
          <p:nvPr>
            <p:custDataLst>
              <p:tags r:id="rId1"/>
            </p:custDataLst>
          </p:nvPr>
        </p:nvPicPr>
        <p:blipFill>
          <a:blip r:embed="rId3"/>
          <a:stretch>
            <a:fillRect/>
          </a:stretch>
        </p:blipFill>
        <p:spPr>
          <a:xfrm>
            <a:off x="680732" y="3199245"/>
            <a:ext cx="4767168" cy="3196660"/>
          </a:xfrm>
          <a:prstGeom prst="rect">
            <a:avLst/>
          </a:prstGeom>
        </p:spPr>
      </p:pic>
      <p:pic>
        <p:nvPicPr>
          <p:cNvPr id="8" name="Picture 7">
            <a:extLst>
              <a:ext uri="{FF2B5EF4-FFF2-40B4-BE49-F238E27FC236}">
                <a16:creationId xmlns:a16="http://schemas.microsoft.com/office/drawing/2014/main" xmlns="" id="{223669E3-CA28-7D38-18D4-52665DEB2664}"/>
              </a:ext>
            </a:extLst>
          </p:cNvPr>
          <p:cNvPicPr>
            <a:picLocks noChangeAspect="1"/>
          </p:cNvPicPr>
          <p:nvPr/>
        </p:nvPicPr>
        <p:blipFill>
          <a:blip r:embed="rId4"/>
          <a:stretch>
            <a:fillRect/>
          </a:stretch>
        </p:blipFill>
        <p:spPr>
          <a:xfrm>
            <a:off x="6384121" y="2995788"/>
            <a:ext cx="5354814" cy="3862212"/>
          </a:xfrm>
          <a:prstGeom prst="rect">
            <a:avLst/>
          </a:prstGeom>
        </p:spPr>
      </p:pic>
      <p:pic>
        <p:nvPicPr>
          <p:cNvPr id="9" name="图片 4">
            <a:extLst>
              <a:ext uri="{FF2B5EF4-FFF2-40B4-BE49-F238E27FC236}">
                <a16:creationId xmlns:a16="http://schemas.microsoft.com/office/drawing/2014/main" xmlns="" id="{3D2DE00B-267E-1773-90FF-79E31CF8507B}"/>
              </a:ext>
            </a:extLst>
          </p:cNvPr>
          <p:cNvPicPr>
            <a:picLocks noChangeAspect="1"/>
          </p:cNvPicPr>
          <p:nvPr/>
        </p:nvPicPr>
        <p:blipFill rotWithShape="1">
          <a:blip r:embed="rId5"/>
          <a:srcRect b="61109"/>
          <a:stretch/>
        </p:blipFill>
        <p:spPr>
          <a:xfrm>
            <a:off x="7183796" y="1008848"/>
            <a:ext cx="4528827" cy="1878705"/>
          </a:xfrm>
          <a:prstGeom prst="rect">
            <a:avLst/>
          </a:prstGeom>
        </p:spPr>
      </p:pic>
      <p:sp>
        <p:nvSpPr>
          <p:cNvPr id="4" name="灯片编号占位符 3"/>
          <p:cNvSpPr>
            <a:spLocks noGrp="1"/>
          </p:cNvSpPr>
          <p:nvPr>
            <p:ph type="sldNum" sz="quarter" idx="12"/>
          </p:nvPr>
        </p:nvSpPr>
        <p:spPr/>
        <p:txBody>
          <a:bodyPr/>
          <a:lstStyle/>
          <a:p>
            <a:fld id="{739A4D76-E581-450B-B0B6-FE92974BBFE3}" type="slidenum">
              <a:rPr lang="zh-CN" altLang="en-US" smtClean="0"/>
              <a:t>11</a:t>
            </a:fld>
            <a:endParaRPr lang="zh-CN" altLang="en-US"/>
          </a:p>
        </p:txBody>
      </p:sp>
    </p:spTree>
    <p:extLst>
      <p:ext uri="{BB962C8B-B14F-4D97-AF65-F5344CB8AC3E}">
        <p14:creationId xmlns:p14="http://schemas.microsoft.com/office/powerpoint/2010/main" val="2943096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29550AE-C1A0-9CB0-EE68-E5799B9AE802}"/>
              </a:ext>
            </a:extLst>
          </p:cNvPr>
          <p:cNvSpPr>
            <a:spLocks noGrp="1"/>
          </p:cNvSpPr>
          <p:nvPr>
            <p:ph idx="1"/>
          </p:nvPr>
        </p:nvSpPr>
        <p:spPr>
          <a:xfrm>
            <a:off x="505708" y="1373175"/>
            <a:ext cx="6952220" cy="1265373"/>
          </a:xfrm>
        </p:spPr>
        <p:txBody>
          <a:bodyPr/>
          <a:lstStyle/>
          <a:p>
            <a:r>
              <a:rPr lang="zh-CN" altLang="en-US" dirty="0" smtClean="0"/>
              <a:t>太</a:t>
            </a:r>
            <a:r>
              <a:rPr lang="zh-CN" altLang="en-US" dirty="0"/>
              <a:t>初</a:t>
            </a:r>
            <a:r>
              <a:rPr lang="zh-CN" altLang="en-US" dirty="0" smtClean="0"/>
              <a:t>芯片的</a:t>
            </a:r>
            <a:r>
              <a:rPr lang="zh-CN" altLang="en-US" dirty="0" smtClean="0"/>
              <a:t>空间分辨</a:t>
            </a:r>
            <a:r>
              <a:rPr lang="zh-CN" altLang="en-US" dirty="0" smtClean="0"/>
              <a:t>：</a:t>
            </a:r>
            <a:endParaRPr lang="en-US" altLang="zh-CN" dirty="0"/>
          </a:p>
          <a:p>
            <a:pPr lvl="1"/>
            <a:r>
              <a:rPr lang="en-US" altLang="zh-CN" dirty="0" smtClean="0">
                <a:solidFill>
                  <a:srgbClr val="FF0000"/>
                </a:solidFill>
              </a:rPr>
              <a:t>4.5</a:t>
            </a:r>
            <a:r>
              <a:rPr lang="el-GR" altLang="zh-CN" dirty="0" smtClean="0"/>
              <a:t> </a:t>
            </a:r>
            <a:r>
              <a:rPr lang="el-GR" altLang="zh-CN" dirty="0" smtClean="0">
                <a:solidFill>
                  <a:srgbClr val="FF0000"/>
                </a:solidFill>
              </a:rPr>
              <a:t>μ</a:t>
            </a:r>
            <a:r>
              <a:rPr lang="en-US" altLang="zh-CN" dirty="0" smtClean="0">
                <a:solidFill>
                  <a:srgbClr val="FF0000"/>
                </a:solidFill>
              </a:rPr>
              <a:t>m</a:t>
            </a:r>
            <a:r>
              <a:rPr lang="zh-CN" altLang="en-US" dirty="0" smtClean="0">
                <a:solidFill>
                  <a:srgbClr val="FF0000"/>
                </a:solidFill>
              </a:rPr>
              <a:t> </a:t>
            </a:r>
            <a:r>
              <a:rPr lang="zh-CN" altLang="en-US" dirty="0"/>
              <a:t>（束流测试），像素尺寸</a:t>
            </a:r>
            <a:r>
              <a:rPr lang="en-US" altLang="zh-CN" dirty="0" smtClean="0"/>
              <a:t>25</a:t>
            </a:r>
            <a:r>
              <a:rPr lang="el-GR" altLang="zh-CN" dirty="0" smtClean="0"/>
              <a:t>μ</a:t>
            </a:r>
            <a:r>
              <a:rPr lang="en-US" altLang="zh-CN" dirty="0" smtClean="0"/>
              <a:t>m</a:t>
            </a:r>
            <a:r>
              <a:rPr lang="zh-CN" altLang="en-US" dirty="0" smtClean="0"/>
              <a:t>*</a:t>
            </a:r>
            <a:r>
              <a:rPr lang="en-US" altLang="zh-CN" dirty="0" smtClean="0"/>
              <a:t>25</a:t>
            </a:r>
            <a:r>
              <a:rPr lang="el-GR" altLang="zh-CN" dirty="0" smtClean="0"/>
              <a:t> μ</a:t>
            </a:r>
            <a:r>
              <a:rPr lang="en-US" altLang="zh-CN" dirty="0" smtClean="0"/>
              <a:t>m</a:t>
            </a:r>
            <a:endParaRPr lang="en-US" altLang="zh-CN" dirty="0"/>
          </a:p>
        </p:txBody>
      </p:sp>
      <p:sp>
        <p:nvSpPr>
          <p:cNvPr id="3" name="Title 2">
            <a:extLst>
              <a:ext uri="{FF2B5EF4-FFF2-40B4-BE49-F238E27FC236}">
                <a16:creationId xmlns:a16="http://schemas.microsoft.com/office/drawing/2014/main" xmlns="" id="{8E7CC64C-5172-8923-9822-DBB9B94CDAFD}"/>
              </a:ext>
            </a:extLst>
          </p:cNvPr>
          <p:cNvSpPr>
            <a:spLocks noGrp="1"/>
          </p:cNvSpPr>
          <p:nvPr>
            <p:ph type="title"/>
          </p:nvPr>
        </p:nvSpPr>
        <p:spPr>
          <a:xfrm>
            <a:off x="891413" y="170350"/>
            <a:ext cx="10515600" cy="699729"/>
          </a:xfrm>
        </p:spPr>
        <p:txBody>
          <a:bodyPr vert="horz" lIns="91440" tIns="45720" rIns="91440" bIns="45720" rtlCol="0" anchor="ctr">
            <a:normAutofit/>
          </a:bodyPr>
          <a:lstStyle/>
          <a:p>
            <a:pPr algn="ctr"/>
            <a:r>
              <a:rPr lang="en-US" altLang="zh-CN" dirty="0" err="1" smtClean="0">
                <a:solidFill>
                  <a:srgbClr val="0000FF"/>
                </a:solidFill>
                <a:latin typeface="Arial" panose="020B0604020202020204" pitchFamily="34" charset="0"/>
                <a:ea typeface="黑体" panose="02010609060101010101" pitchFamily="49" charset="-122"/>
              </a:rPr>
              <a:t>TaichuPix</a:t>
            </a:r>
            <a:r>
              <a:rPr lang="zh-CN" altLang="en-US" dirty="0" smtClean="0">
                <a:solidFill>
                  <a:srgbClr val="0000FF"/>
                </a:solidFill>
                <a:latin typeface="Arial" panose="020B0604020202020204" pitchFamily="34" charset="0"/>
                <a:ea typeface="黑体" panose="02010609060101010101" pitchFamily="49" charset="-122"/>
              </a:rPr>
              <a:t>芯片空间分辨</a:t>
            </a:r>
            <a:endParaRPr lang="x-none" dirty="0">
              <a:solidFill>
                <a:srgbClr val="0000FF"/>
              </a:solidFill>
              <a:latin typeface="Arial" panose="020B0604020202020204" pitchFamily="34" charset="0"/>
              <a:ea typeface="黑体" panose="02010609060101010101" pitchFamily="49" charset="-122"/>
            </a:endParaRPr>
          </a:p>
        </p:txBody>
      </p:sp>
      <p:pic>
        <p:nvPicPr>
          <p:cNvPr id="7" name="图片 4">
            <a:extLst>
              <a:ext uri="{FF2B5EF4-FFF2-40B4-BE49-F238E27FC236}">
                <a16:creationId xmlns:a16="http://schemas.microsoft.com/office/drawing/2014/main" xmlns="" id="{F90ADFC9-3EF8-0FD7-3B28-825413ACE236}"/>
              </a:ext>
            </a:extLst>
          </p:cNvPr>
          <p:cNvPicPr>
            <a:picLocks noChangeAspect="1"/>
          </p:cNvPicPr>
          <p:nvPr/>
        </p:nvPicPr>
        <p:blipFill rotWithShape="1">
          <a:blip r:embed="rId2"/>
          <a:srcRect b="61109"/>
          <a:stretch/>
        </p:blipFill>
        <p:spPr>
          <a:xfrm>
            <a:off x="7702787" y="1058283"/>
            <a:ext cx="4028755" cy="1671259"/>
          </a:xfrm>
          <a:prstGeom prst="rect">
            <a:avLst/>
          </a:prstGeom>
        </p:spPr>
      </p:pic>
      <p:pic>
        <p:nvPicPr>
          <p:cNvPr id="8" name="Picture 7">
            <a:extLst>
              <a:ext uri="{FF2B5EF4-FFF2-40B4-BE49-F238E27FC236}">
                <a16:creationId xmlns:a16="http://schemas.microsoft.com/office/drawing/2014/main" xmlns="" id="{972D4CA2-48C8-378C-F081-C70C386C0382}"/>
              </a:ext>
            </a:extLst>
          </p:cNvPr>
          <p:cNvPicPr>
            <a:picLocks noChangeAspect="1"/>
          </p:cNvPicPr>
          <p:nvPr/>
        </p:nvPicPr>
        <p:blipFill>
          <a:blip r:embed="rId3"/>
          <a:stretch>
            <a:fillRect/>
          </a:stretch>
        </p:blipFill>
        <p:spPr>
          <a:xfrm>
            <a:off x="6518522" y="3088635"/>
            <a:ext cx="5097647" cy="3508605"/>
          </a:xfrm>
          <a:prstGeom prst="rect">
            <a:avLst/>
          </a:prstGeom>
        </p:spPr>
      </p:pic>
      <p:sp>
        <p:nvSpPr>
          <p:cNvPr id="9" name="TextBox 8">
            <a:extLst>
              <a:ext uri="{FF2B5EF4-FFF2-40B4-BE49-F238E27FC236}">
                <a16:creationId xmlns:a16="http://schemas.microsoft.com/office/drawing/2014/main" xmlns="" id="{D53ECF27-9B52-576C-6A37-3F939B6C52FC}"/>
              </a:ext>
            </a:extLst>
          </p:cNvPr>
          <p:cNvSpPr txBox="1"/>
          <p:nvPr/>
        </p:nvSpPr>
        <p:spPr>
          <a:xfrm>
            <a:off x="6149213" y="2719778"/>
            <a:ext cx="6100174" cy="461665"/>
          </a:xfrm>
          <a:prstGeom prst="rect">
            <a:avLst/>
          </a:prstGeom>
          <a:noFill/>
        </p:spPr>
        <p:txBody>
          <a:bodyPr wrap="square">
            <a:spAutoFit/>
          </a:bodyPr>
          <a:lstStyle/>
          <a:p>
            <a:pPr algn="ctr"/>
            <a:r>
              <a:rPr lang="en" altLang="zh-CN" sz="1800" b="1" kern="1200" dirty="0" err="1">
                <a:solidFill>
                  <a:schemeClr val="tx1"/>
                </a:solidFill>
                <a:effectLst>
                  <a:outerShdw blurRad="38100" dist="38100" dir="2700000" algn="tl">
                    <a:srgbClr val="000000">
                      <a:alpha val="43137"/>
                    </a:srgbClr>
                  </a:outerShdw>
                </a:effectLst>
                <a:latin typeface="微软雅黑" pitchFamily="34" charset="-122"/>
                <a:ea typeface="微软雅黑" pitchFamily="34" charset="-122"/>
                <a:cs typeface="Calibri Light"/>
              </a:rPr>
              <a:t>Nucl.Instrum.Meth</a:t>
            </a:r>
            <a:r>
              <a:rPr lang="en" altLang="zh-CN" sz="1800" b="1" kern="12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cs typeface="Calibri Light"/>
              </a:rPr>
              <a:t>. A</a:t>
            </a:r>
            <a:r>
              <a:rPr lang="zh-CN" altLang="en-US" sz="1800" b="1" kern="12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cs typeface="Calibri Light"/>
              </a:rPr>
              <a:t> </a:t>
            </a:r>
            <a:r>
              <a:rPr lang="en-US" altLang="zh-CN" sz="1800" b="1" kern="12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cs typeface="Calibri Light"/>
              </a:rPr>
              <a:t>1059(2024)</a:t>
            </a:r>
            <a:r>
              <a:rPr lang="zh-CN" altLang="en-US" sz="1800" b="1" kern="12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cs typeface="Calibri Light"/>
              </a:rPr>
              <a:t> </a:t>
            </a:r>
            <a:r>
              <a:rPr lang="x-none" sz="2400" b="0" i="0" kern="1200" dirty="0">
                <a:solidFill>
                  <a:schemeClr val="dk1"/>
                </a:solidFill>
                <a:effectLst/>
                <a:latin typeface="+mn-lt"/>
                <a:ea typeface="+mn-ea"/>
                <a:cs typeface="+mn-cs"/>
              </a:rPr>
              <a:t>168945</a:t>
            </a:r>
            <a:endParaRPr lang="en" altLang="zh-CN" sz="1800" b="1" kern="1200"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cs typeface="Calibri Light"/>
            </a:endParaRPr>
          </a:p>
        </p:txBody>
      </p:sp>
      <p:pic>
        <p:nvPicPr>
          <p:cNvPr id="10" name="Picture 9">
            <a:extLst>
              <a:ext uri="{FF2B5EF4-FFF2-40B4-BE49-F238E27FC236}">
                <a16:creationId xmlns:a16="http://schemas.microsoft.com/office/drawing/2014/main" xmlns="" id="{B0826BEE-D392-C74F-1F5F-22DC6D4E9B09}"/>
              </a:ext>
            </a:extLst>
          </p:cNvPr>
          <p:cNvPicPr>
            <a:picLocks noChangeAspect="1"/>
          </p:cNvPicPr>
          <p:nvPr/>
        </p:nvPicPr>
        <p:blipFill>
          <a:blip r:embed="rId4"/>
          <a:stretch>
            <a:fillRect/>
          </a:stretch>
        </p:blipFill>
        <p:spPr>
          <a:xfrm>
            <a:off x="392554" y="2719778"/>
            <a:ext cx="5511800" cy="3898900"/>
          </a:xfrm>
          <a:prstGeom prst="rect">
            <a:avLst/>
          </a:prstGeom>
        </p:spPr>
      </p:pic>
      <p:sp>
        <p:nvSpPr>
          <p:cNvPr id="4" name="灯片编号占位符 3"/>
          <p:cNvSpPr>
            <a:spLocks noGrp="1"/>
          </p:cNvSpPr>
          <p:nvPr>
            <p:ph type="sldNum" sz="quarter" idx="12"/>
          </p:nvPr>
        </p:nvSpPr>
        <p:spPr/>
        <p:txBody>
          <a:bodyPr/>
          <a:lstStyle/>
          <a:p>
            <a:fld id="{739A4D76-E581-450B-B0B6-FE92974BBFE3}" type="slidenum">
              <a:rPr lang="zh-CN" altLang="en-US" smtClean="0"/>
              <a:t>12</a:t>
            </a:fld>
            <a:endParaRPr lang="zh-CN" altLang="en-US"/>
          </a:p>
        </p:txBody>
      </p:sp>
    </p:spTree>
    <p:extLst>
      <p:ext uri="{BB962C8B-B14F-4D97-AF65-F5344CB8AC3E}">
        <p14:creationId xmlns:p14="http://schemas.microsoft.com/office/powerpoint/2010/main" val="4154694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3A773607-3E23-2829-8EE6-370E07D1F425}"/>
              </a:ext>
            </a:extLst>
          </p:cNvPr>
          <p:cNvSpPr>
            <a:spLocks noGrp="1"/>
          </p:cNvSpPr>
          <p:nvPr>
            <p:ph idx="1"/>
          </p:nvPr>
        </p:nvSpPr>
        <p:spPr>
          <a:xfrm>
            <a:off x="742950" y="1402376"/>
            <a:ext cx="10901624" cy="1501540"/>
          </a:xfrm>
        </p:spPr>
        <p:txBody>
          <a:bodyPr>
            <a:normAutofit fontScale="92500"/>
          </a:bodyPr>
          <a:lstStyle/>
          <a:p>
            <a:pPr>
              <a:lnSpc>
                <a:spcPct val="100000"/>
              </a:lnSpc>
            </a:pPr>
            <a:r>
              <a:rPr lang="x-none" dirty="0">
                <a:latin typeface="Times New Roman" panose="02020603050405020304" pitchFamily="18" charset="0"/>
                <a:cs typeface="Times New Roman" panose="02020603050405020304" pitchFamily="18" charset="0"/>
              </a:rPr>
              <a:t>MOST</a:t>
            </a:r>
            <a:r>
              <a:rPr lang="en-US" altLang="zh-CN" dirty="0">
                <a:latin typeface="Times New Roman" panose="02020603050405020304" pitchFamily="18" charset="0"/>
                <a:cs typeface="Times New Roman" panose="02020603050405020304" pitchFamily="18" charset="0"/>
              </a:rPr>
              <a:t>3</a:t>
            </a:r>
            <a:r>
              <a:rPr lang="x-none" dirty="0">
                <a:latin typeface="Times New Roman" panose="02020603050405020304" pitchFamily="18" charset="0"/>
                <a:cs typeface="Times New Roman" panose="02020603050405020304" pitchFamily="18" charset="0"/>
              </a:rPr>
              <a:t>项目无指标</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CEPC</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vertex</a:t>
            </a:r>
            <a:r>
              <a:rPr lang="zh-CN" altLang="en-US" dirty="0">
                <a:latin typeface="Times New Roman" panose="02020603050405020304" pitchFamily="18" charset="0"/>
                <a:cs typeface="Times New Roman" panose="02020603050405020304" pitchFamily="18" charset="0"/>
              </a:rPr>
              <a:t>探测器最终需要承受</a:t>
            </a:r>
            <a:r>
              <a:rPr lang="en-US" altLang="zh-CN" sz="2800" b="0" i="0" u="none" strike="noStrike" cap="none" spc="0" baseline="0" dirty="0">
                <a:ln>
                  <a:noFill/>
                </a:ln>
                <a:effectLst/>
                <a:uFillTx/>
                <a:latin typeface="Times New Roman" panose="02020603050405020304" pitchFamily="18" charset="0"/>
                <a:cs typeface="Times New Roman" panose="02020603050405020304" pitchFamily="18" charset="0"/>
                <a:sym typeface="Calibri"/>
              </a:rPr>
              <a:t>𝟏𝟎</a:t>
            </a:r>
            <a:r>
              <a:rPr lang="zh-CN" altLang="en-US" sz="2800" b="0" i="0" u="none" strike="noStrike" cap="none" spc="0" baseline="30000" dirty="0">
                <a:ln>
                  <a:noFill/>
                </a:ln>
                <a:effectLst/>
                <a:uFillTx/>
                <a:latin typeface="Times New Roman" panose="02020603050405020304" pitchFamily="18" charset="0"/>
                <a:cs typeface="Times New Roman" panose="02020603050405020304" pitchFamily="18" charset="0"/>
                <a:sym typeface="Calibri"/>
              </a:rPr>
              <a:t>𝟏</a:t>
            </a:r>
            <a:r>
              <a:rPr lang="en-US" altLang="zh-CN" b="0" i="0" u="none" strike="noStrike" cap="none" spc="0" baseline="30000" dirty="0">
                <a:ln>
                  <a:noFill/>
                </a:ln>
                <a:uFillTx/>
                <a:latin typeface="Times New Roman" panose="02020603050405020304" pitchFamily="18" charset="0"/>
                <a:cs typeface="Times New Roman" panose="02020603050405020304" pitchFamily="18" charset="0"/>
                <a:sym typeface="Calibri"/>
              </a:rPr>
              <a:t>3</a:t>
            </a:r>
            <a:r>
              <a:rPr lang="zh-CN" altLang="en-US" sz="2800" b="0" i="0" u="none" strike="noStrike" cap="none" spc="0" baseline="0" dirty="0">
                <a:ln>
                  <a:noFill/>
                </a:ln>
                <a:effectLst/>
                <a:uFillTx/>
                <a:latin typeface="Times New Roman" panose="02020603050405020304" pitchFamily="18" charset="0"/>
                <a:cs typeface="Times New Roman" panose="02020603050405020304" pitchFamily="18" charset="0"/>
                <a:sym typeface="Calibri"/>
              </a:rPr>
              <a:t>𝒏</a:t>
            </a:r>
            <a:r>
              <a:rPr lang="zh-CN" altLang="en-US" sz="2800" b="0" i="0" u="none" strike="noStrike" cap="none" spc="0" baseline="-25000" dirty="0">
                <a:ln>
                  <a:noFill/>
                </a:ln>
                <a:effectLst/>
                <a:uFillTx/>
                <a:latin typeface="Times New Roman" panose="02020603050405020304" pitchFamily="18" charset="0"/>
                <a:cs typeface="Times New Roman" panose="02020603050405020304" pitchFamily="18" charset="0"/>
                <a:sym typeface="Calibri"/>
              </a:rPr>
              <a:t>𝒆𝒒</a:t>
            </a:r>
            <a:r>
              <a:rPr lang="zh-CN" altLang="en-US" sz="2800" b="0" i="0" u="none" strike="noStrike" cap="none" spc="0" baseline="0" dirty="0">
                <a:ln>
                  <a:noFill/>
                </a:ln>
                <a:effectLst/>
                <a:uFillTx/>
                <a:latin typeface="Times New Roman" panose="02020603050405020304" pitchFamily="18" charset="0"/>
                <a:cs typeface="Times New Roman" panose="02020603050405020304" pitchFamily="18" charset="0"/>
                <a:sym typeface="Calibri"/>
              </a:rPr>
              <a:t>⋅ 𝒄𝒎</a:t>
            </a:r>
            <a:r>
              <a:rPr lang="en-US" altLang="zh-CN" sz="2800" b="0" i="0" u="none" strike="noStrike" cap="none" spc="0" baseline="30000" dirty="0">
                <a:ln>
                  <a:noFill/>
                </a:ln>
                <a:effectLst/>
                <a:uFillTx/>
                <a:latin typeface="Times New Roman" panose="02020603050405020304" pitchFamily="18" charset="0"/>
                <a:cs typeface="Times New Roman" panose="02020603050405020304" pitchFamily="18" charset="0"/>
                <a:sym typeface="Calibri"/>
              </a:rPr>
              <a:t>-𝟐 </a:t>
            </a:r>
            <a:endParaRPr lang="en-US" altLang="zh-CN" dirty="0">
              <a:latin typeface="Times New Roman" panose="02020603050405020304" pitchFamily="18" charset="0"/>
              <a:cs typeface="Times New Roman" panose="02020603050405020304" pitchFamily="18" charset="0"/>
            </a:endParaRPr>
          </a:p>
          <a:p>
            <a:pPr>
              <a:lnSpc>
                <a:spcPct val="100000"/>
              </a:lnSpc>
            </a:pPr>
            <a:r>
              <a:rPr lang="zh-CN" altLang="en-US" dirty="0">
                <a:latin typeface="Times New Roman" panose="02020603050405020304" pitchFamily="18" charset="0"/>
                <a:cs typeface="Times New Roman" panose="02020603050405020304" pitchFamily="18" charset="0"/>
              </a:rPr>
              <a:t>辐照后束流测试表明</a:t>
            </a:r>
            <a:endParaRPr lang="en-US" altLang="zh-CN" dirty="0">
              <a:latin typeface="Times New Roman" panose="02020603050405020304" pitchFamily="18" charset="0"/>
              <a:cs typeface="Times New Roman" panose="02020603050405020304" pitchFamily="18" charset="0"/>
            </a:endParaRPr>
          </a:p>
          <a:p>
            <a:pPr lvl="1">
              <a:lnSpc>
                <a:spcPct val="100000"/>
              </a:lnSpc>
            </a:pPr>
            <a:r>
              <a:rPr lang="zh-CN" altLang="en-US"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ea typeface="微软雅黑" pitchFamily="34" charset="-122"/>
                <a:cs typeface="Times New Roman" panose="02020603050405020304" pitchFamily="18" charset="0"/>
              </a:rPr>
              <a:t>探测效率</a:t>
            </a:r>
            <a:r>
              <a:rPr lang="en-US" altLang="zh-CN" dirty="0">
                <a:latin typeface="Times New Roman" panose="02020603050405020304" pitchFamily="18" charset="0"/>
                <a:ea typeface="微软雅黑" pitchFamily="34" charset="-122"/>
                <a:cs typeface="Times New Roman" panose="02020603050405020304" pitchFamily="18" charset="0"/>
              </a:rPr>
              <a:t> &gt;99% @ </a:t>
            </a:r>
            <a:r>
              <a:rPr lang="en-US" altLang="zh-CN" dirty="0">
                <a:latin typeface="Times New Roman" panose="02020603050405020304" pitchFamily="18" charset="0"/>
                <a:ea typeface="微软雅黑" pitchFamily="34" charset="-122"/>
                <a:cs typeface="Times New Roman" panose="02020603050405020304" pitchFamily="18" charset="0"/>
                <a:sym typeface="Calibri"/>
              </a:rPr>
              <a:t>𝟏𝟎</a:t>
            </a:r>
            <a:r>
              <a:rPr lang="zh-CN" altLang="en-US" baseline="30000" dirty="0">
                <a:latin typeface="Times New Roman" panose="02020603050405020304" pitchFamily="18" charset="0"/>
                <a:ea typeface="微软雅黑" pitchFamily="34" charset="-122"/>
                <a:cs typeface="Times New Roman" panose="02020603050405020304" pitchFamily="18" charset="0"/>
                <a:sym typeface="Calibri"/>
              </a:rPr>
              <a:t>𝟏</a:t>
            </a:r>
            <a:r>
              <a:rPr lang="en-US" altLang="zh-CN" baseline="30000" dirty="0">
                <a:latin typeface="Times New Roman" panose="02020603050405020304" pitchFamily="18" charset="0"/>
                <a:ea typeface="微软雅黑" pitchFamily="34" charset="-122"/>
                <a:cs typeface="Times New Roman" panose="02020603050405020304" pitchFamily="18" charset="0"/>
                <a:sym typeface="Calibri"/>
              </a:rPr>
              <a:t>3</a:t>
            </a:r>
            <a:r>
              <a:rPr lang="zh-CN" altLang="en-US" sz="2400" b="0" i="0" u="none" strike="noStrike" cap="none" spc="0" baseline="0" dirty="0">
                <a:ln>
                  <a:noFill/>
                </a:ln>
                <a:effectLst/>
                <a:uFillTx/>
                <a:latin typeface="Times New Roman" panose="02020603050405020304" pitchFamily="18" charset="0"/>
                <a:cs typeface="Times New Roman" panose="02020603050405020304" pitchFamily="18" charset="0"/>
                <a:sym typeface="Calibri"/>
              </a:rPr>
              <a:t>𝒏</a:t>
            </a:r>
            <a:r>
              <a:rPr lang="zh-CN" altLang="en-US" sz="2400" b="0" i="0" u="none" strike="noStrike" cap="none" spc="0" baseline="-25000" dirty="0">
                <a:ln>
                  <a:noFill/>
                </a:ln>
                <a:effectLst/>
                <a:uFillTx/>
                <a:latin typeface="Times New Roman" panose="02020603050405020304" pitchFamily="18" charset="0"/>
                <a:cs typeface="Times New Roman" panose="02020603050405020304" pitchFamily="18" charset="0"/>
                <a:sym typeface="Calibri"/>
              </a:rPr>
              <a:t>𝒆𝒒</a:t>
            </a:r>
            <a:r>
              <a:rPr lang="zh-CN" altLang="en-US" sz="2400" b="0" i="0" u="none" strike="noStrike" cap="none" spc="0" baseline="0" dirty="0">
                <a:ln>
                  <a:noFill/>
                </a:ln>
                <a:effectLst/>
                <a:uFillTx/>
                <a:latin typeface="Times New Roman" panose="02020603050405020304" pitchFamily="18" charset="0"/>
                <a:cs typeface="Times New Roman" panose="02020603050405020304" pitchFamily="18" charset="0"/>
                <a:sym typeface="Calibri"/>
              </a:rPr>
              <a:t>⋅ 𝒄𝒎</a:t>
            </a:r>
            <a:r>
              <a:rPr lang="en-US" altLang="zh-CN" sz="2400" b="0" i="0" u="none" strike="noStrike" cap="none" spc="0" baseline="30000" dirty="0">
                <a:ln>
                  <a:noFill/>
                </a:ln>
                <a:effectLst/>
                <a:uFillTx/>
                <a:latin typeface="Times New Roman" panose="02020603050405020304" pitchFamily="18" charset="0"/>
                <a:cs typeface="Times New Roman" panose="02020603050405020304" pitchFamily="18" charset="0"/>
                <a:sym typeface="Calibri"/>
              </a:rPr>
              <a:t>-𝟐 </a:t>
            </a:r>
            <a:r>
              <a:rPr lang="zh-CN" altLang="en-US" dirty="0">
                <a:latin typeface="Times New Roman" panose="02020603050405020304" pitchFamily="18" charset="0"/>
                <a:cs typeface="Times New Roman" panose="02020603050405020304" pitchFamily="18" charset="0"/>
                <a:sym typeface="Calibri"/>
              </a:rPr>
              <a:t>， 探测效率</a:t>
            </a:r>
            <a:r>
              <a:rPr lang="en-US" altLang="zh-CN" sz="2800" dirty="0">
                <a:latin typeface="Times New Roman" panose="02020603050405020304" pitchFamily="18" charset="0"/>
                <a:ea typeface="微软雅黑" pitchFamily="34" charset="-122"/>
                <a:cs typeface="Times New Roman" panose="02020603050405020304" pitchFamily="18" charset="0"/>
              </a:rPr>
              <a:t>&gt;95% @ 1.5* </a:t>
            </a:r>
            <a:r>
              <a:rPr lang="en-US" altLang="zh-CN" sz="2800" dirty="0">
                <a:latin typeface="Times New Roman" panose="02020603050405020304" pitchFamily="18" charset="0"/>
                <a:ea typeface="微软雅黑" pitchFamily="34" charset="-122"/>
                <a:cs typeface="Times New Roman" panose="02020603050405020304" pitchFamily="18" charset="0"/>
                <a:sym typeface="Calibri"/>
              </a:rPr>
              <a:t>𝟏𝟎</a:t>
            </a:r>
            <a:r>
              <a:rPr lang="zh-CN" altLang="en-US" sz="2800" baseline="30000" dirty="0">
                <a:latin typeface="Times New Roman" panose="02020603050405020304" pitchFamily="18" charset="0"/>
                <a:ea typeface="微软雅黑" pitchFamily="34" charset="-122"/>
                <a:cs typeface="Times New Roman" panose="02020603050405020304" pitchFamily="18" charset="0"/>
                <a:sym typeface="Calibri"/>
              </a:rPr>
              <a:t>𝟏</a:t>
            </a:r>
            <a:r>
              <a:rPr lang="en-US" altLang="zh-CN" sz="2800" baseline="30000" dirty="0">
                <a:latin typeface="Times New Roman" panose="02020603050405020304" pitchFamily="18" charset="0"/>
                <a:ea typeface="微软雅黑" pitchFamily="34" charset="-122"/>
                <a:cs typeface="Times New Roman" panose="02020603050405020304" pitchFamily="18" charset="0"/>
                <a:sym typeface="Calibri"/>
              </a:rPr>
              <a:t>4</a:t>
            </a:r>
            <a:r>
              <a:rPr lang="zh-CN" altLang="en-US" sz="2800" b="0" i="0" u="none" strike="noStrike" cap="none" spc="0" baseline="0" dirty="0">
                <a:ln>
                  <a:noFill/>
                </a:ln>
                <a:effectLst/>
                <a:uFillTx/>
                <a:latin typeface="Times New Roman" panose="02020603050405020304" pitchFamily="18" charset="0"/>
                <a:cs typeface="Times New Roman" panose="02020603050405020304" pitchFamily="18" charset="0"/>
                <a:sym typeface="Calibri"/>
              </a:rPr>
              <a:t>𝒏</a:t>
            </a:r>
            <a:r>
              <a:rPr lang="zh-CN" altLang="en-US" sz="2800" b="0" i="0" u="none" strike="noStrike" cap="none" spc="0" baseline="-25000" dirty="0">
                <a:ln>
                  <a:noFill/>
                </a:ln>
                <a:effectLst/>
                <a:uFillTx/>
                <a:latin typeface="Times New Roman" panose="02020603050405020304" pitchFamily="18" charset="0"/>
                <a:cs typeface="Times New Roman" panose="02020603050405020304" pitchFamily="18" charset="0"/>
                <a:sym typeface="Calibri"/>
              </a:rPr>
              <a:t>𝒆𝒒</a:t>
            </a:r>
            <a:r>
              <a:rPr lang="zh-CN" altLang="en-US" sz="2800" b="0" i="0" u="none" strike="noStrike" cap="none" spc="0" baseline="0" dirty="0">
                <a:ln>
                  <a:noFill/>
                </a:ln>
                <a:effectLst/>
                <a:uFillTx/>
                <a:latin typeface="Times New Roman" panose="02020603050405020304" pitchFamily="18" charset="0"/>
                <a:cs typeface="Times New Roman" panose="02020603050405020304" pitchFamily="18" charset="0"/>
                <a:sym typeface="Calibri"/>
              </a:rPr>
              <a:t>⋅ 𝒄𝒎</a:t>
            </a:r>
            <a:r>
              <a:rPr lang="en-US" altLang="zh-CN" sz="2800" b="0" i="0" u="none" strike="noStrike" cap="none" spc="0" baseline="30000" dirty="0">
                <a:ln>
                  <a:noFill/>
                </a:ln>
                <a:effectLst/>
                <a:uFillTx/>
                <a:latin typeface="Times New Roman" panose="02020603050405020304" pitchFamily="18" charset="0"/>
                <a:cs typeface="Times New Roman" panose="02020603050405020304" pitchFamily="18" charset="0"/>
                <a:sym typeface="Calibri"/>
              </a:rPr>
              <a:t>-𝟐 </a:t>
            </a:r>
            <a:endParaRPr lang="en-US" altLang="zh-CN" sz="2800" dirty="0">
              <a:latin typeface="Times New Roman" panose="02020603050405020304" pitchFamily="18" charset="0"/>
              <a:ea typeface="微软雅黑" pitchFamily="34" charset="-122"/>
              <a:cs typeface="Times New Roman" panose="02020603050405020304" pitchFamily="18" charset="0"/>
            </a:endParaRPr>
          </a:p>
          <a:p>
            <a:pPr>
              <a:lnSpc>
                <a:spcPct val="100000"/>
              </a:lnSpc>
            </a:pPr>
            <a:endParaRPr lang="x-none" baseline="30000" dirty="0">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xmlns="" id="{D84AD803-A953-B364-BF01-E91EB734A925}"/>
              </a:ext>
            </a:extLst>
          </p:cNvPr>
          <p:cNvSpPr>
            <a:spLocks noGrp="1"/>
          </p:cNvSpPr>
          <p:nvPr>
            <p:ph type="title"/>
          </p:nvPr>
        </p:nvSpPr>
        <p:spPr>
          <a:xfrm>
            <a:off x="838200" y="365126"/>
            <a:ext cx="10515600" cy="847658"/>
          </a:xfrm>
        </p:spPr>
        <p:txBody>
          <a:bodyPr vert="horz" lIns="91440" tIns="45720" rIns="91440" bIns="45720" rtlCol="0" anchor="ctr">
            <a:normAutofit/>
          </a:bodyPr>
          <a:lstStyle/>
          <a:p>
            <a:pPr algn="ctr"/>
            <a:r>
              <a:rPr lang="en-US" altLang="zh-CN" dirty="0" err="1" smtClean="0">
                <a:solidFill>
                  <a:srgbClr val="0000FF"/>
                </a:solidFill>
                <a:latin typeface="Arial" panose="020B0604020202020204" pitchFamily="34" charset="0"/>
                <a:ea typeface="黑体" panose="02010609060101010101" pitchFamily="49" charset="-122"/>
              </a:rPr>
              <a:t>TaichuPix</a:t>
            </a:r>
            <a:r>
              <a:rPr lang="en-US" altLang="zh-CN" dirty="0" smtClean="0">
                <a:solidFill>
                  <a:srgbClr val="0000FF"/>
                </a:solidFill>
                <a:latin typeface="Arial" panose="020B0604020202020204" pitchFamily="34" charset="0"/>
                <a:ea typeface="黑体" panose="02010609060101010101" pitchFamily="49" charset="-122"/>
              </a:rPr>
              <a:t> </a:t>
            </a:r>
            <a:r>
              <a:rPr lang="x-none" dirty="0" smtClean="0">
                <a:solidFill>
                  <a:srgbClr val="0000FF"/>
                </a:solidFill>
                <a:latin typeface="Arial" panose="020B0604020202020204" pitchFamily="34" charset="0"/>
                <a:ea typeface="黑体" panose="02010609060101010101" pitchFamily="49" charset="-122"/>
              </a:rPr>
              <a:t>抗辐照性能</a:t>
            </a:r>
            <a:endParaRPr lang="x-none" dirty="0">
              <a:solidFill>
                <a:srgbClr val="0000FF"/>
              </a:solidFill>
              <a:latin typeface="Arial" panose="020B0604020202020204" pitchFamily="34" charset="0"/>
              <a:ea typeface="黑体" panose="02010609060101010101" pitchFamily="49" charset="-122"/>
            </a:endParaRPr>
          </a:p>
        </p:txBody>
      </p:sp>
      <p:pic>
        <p:nvPicPr>
          <p:cNvPr id="4" name="图片 7">
            <a:extLst>
              <a:ext uri="{FF2B5EF4-FFF2-40B4-BE49-F238E27FC236}">
                <a16:creationId xmlns:a16="http://schemas.microsoft.com/office/drawing/2014/main" xmlns="" id="{0C0E0FDC-541C-6FD9-5A5C-1A2551EB1AD5}"/>
              </a:ext>
            </a:extLst>
          </p:cNvPr>
          <p:cNvPicPr>
            <a:picLocks noChangeAspect="1"/>
          </p:cNvPicPr>
          <p:nvPr/>
        </p:nvPicPr>
        <p:blipFill>
          <a:blip r:embed="rId2"/>
          <a:stretch>
            <a:fillRect/>
          </a:stretch>
        </p:blipFill>
        <p:spPr>
          <a:xfrm>
            <a:off x="3248025" y="3023517"/>
            <a:ext cx="5443588" cy="3691630"/>
          </a:xfrm>
          <a:prstGeom prst="rect">
            <a:avLst/>
          </a:prstGeom>
        </p:spPr>
      </p:pic>
      <p:sp>
        <p:nvSpPr>
          <p:cNvPr id="5" name="灯片编号占位符 4"/>
          <p:cNvSpPr>
            <a:spLocks noGrp="1"/>
          </p:cNvSpPr>
          <p:nvPr>
            <p:ph type="sldNum" sz="quarter" idx="12"/>
          </p:nvPr>
        </p:nvSpPr>
        <p:spPr/>
        <p:txBody>
          <a:bodyPr/>
          <a:lstStyle/>
          <a:p>
            <a:fld id="{739A4D76-E581-450B-B0B6-FE92974BBFE3}" type="slidenum">
              <a:rPr lang="zh-CN" altLang="en-US" smtClean="0"/>
              <a:t>13</a:t>
            </a:fld>
            <a:endParaRPr lang="zh-CN" altLang="en-US"/>
          </a:p>
        </p:txBody>
      </p:sp>
    </p:spTree>
    <p:extLst>
      <p:ext uri="{BB962C8B-B14F-4D97-AF65-F5344CB8AC3E}">
        <p14:creationId xmlns:p14="http://schemas.microsoft.com/office/powerpoint/2010/main" val="457518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76701" y="122940"/>
            <a:ext cx="10515600" cy="866909"/>
          </a:xfrm>
        </p:spPr>
        <p:txBody>
          <a:bodyPr vert="horz" lIns="91440" tIns="45720" rIns="91440" bIns="45720" rtlCol="0" anchor="ctr">
            <a:normAutofit/>
          </a:bodyPr>
          <a:lstStyle/>
          <a:p>
            <a:pPr algn="ctr"/>
            <a:r>
              <a:rPr lang="en-US" altLang="zh-CN" dirty="0">
                <a:solidFill>
                  <a:srgbClr val="0000FF"/>
                </a:solidFill>
                <a:latin typeface="Arial" panose="020B0604020202020204" pitchFamily="34" charset="0"/>
                <a:ea typeface="黑体" panose="02010609060101010101" pitchFamily="49" charset="-122"/>
              </a:rPr>
              <a:t>HVCMOS</a:t>
            </a:r>
            <a:r>
              <a:rPr lang="zh-CN" altLang="en-US" dirty="0">
                <a:solidFill>
                  <a:srgbClr val="0000FF"/>
                </a:solidFill>
                <a:latin typeface="Arial" panose="020B0604020202020204" pitchFamily="34" charset="0"/>
                <a:ea typeface="黑体" panose="02010609060101010101" pitchFamily="49" charset="-122"/>
              </a:rPr>
              <a:t>研究进展</a:t>
            </a:r>
          </a:p>
        </p:txBody>
      </p:sp>
      <p:sp>
        <p:nvSpPr>
          <p:cNvPr id="3" name="内容占位符 2"/>
          <p:cNvSpPr>
            <a:spLocks noGrp="1"/>
          </p:cNvSpPr>
          <p:nvPr>
            <p:ph idx="1"/>
          </p:nvPr>
        </p:nvSpPr>
        <p:spPr>
          <a:xfrm>
            <a:off x="568693" y="1169933"/>
            <a:ext cx="10585082" cy="1183821"/>
          </a:xfrm>
        </p:spPr>
        <p:txBody>
          <a:bodyPr>
            <a:normAutofit/>
          </a:bodyPr>
          <a:lstStyle/>
          <a:p>
            <a:r>
              <a:rPr lang="zh-CN" altLang="en-US" dirty="0" smtClean="0"/>
              <a:t>完成首</a:t>
            </a:r>
            <a:r>
              <a:rPr lang="zh-CN" altLang="en-US" dirty="0"/>
              <a:t>个</a:t>
            </a:r>
            <a:r>
              <a:rPr lang="en-US" altLang="zh-CN" dirty="0"/>
              <a:t>55nm</a:t>
            </a:r>
            <a:r>
              <a:rPr lang="zh-CN" altLang="en-US" dirty="0"/>
              <a:t>工艺高压</a:t>
            </a:r>
            <a:r>
              <a:rPr lang="en-US" altLang="zh-CN" dirty="0"/>
              <a:t>CMOS</a:t>
            </a:r>
            <a:r>
              <a:rPr lang="zh-CN" altLang="en-US" dirty="0"/>
              <a:t>原理验证芯片</a:t>
            </a:r>
            <a:r>
              <a:rPr lang="en-US" altLang="zh-CN" dirty="0" smtClean="0"/>
              <a:t>COFFEE2</a:t>
            </a:r>
            <a:r>
              <a:rPr lang="zh-CN" altLang="en-US" dirty="0" smtClean="0"/>
              <a:t>的设计和流</a:t>
            </a:r>
            <a:r>
              <a:rPr lang="zh-CN" altLang="en-US" dirty="0"/>
              <a:t>片</a:t>
            </a:r>
          </a:p>
          <a:p>
            <a:pPr lvl="1"/>
            <a:r>
              <a:rPr lang="en-US" altLang="zh-CN" dirty="0" smtClean="0"/>
              <a:t>2023</a:t>
            </a:r>
            <a:r>
              <a:rPr lang="zh-CN" altLang="en-US" dirty="0"/>
              <a:t>年</a:t>
            </a:r>
            <a:r>
              <a:rPr lang="en-US" altLang="zh-CN" dirty="0"/>
              <a:t>8</a:t>
            </a:r>
            <a:r>
              <a:rPr lang="zh-CN" altLang="en-US" dirty="0"/>
              <a:t>月提交</a:t>
            </a:r>
            <a:r>
              <a:rPr lang="en-US" altLang="zh-CN" dirty="0" smtClean="0"/>
              <a:t>4mm×3mm </a:t>
            </a:r>
            <a:r>
              <a:rPr lang="en-US" altLang="zh-CN" dirty="0"/>
              <a:t>MPW</a:t>
            </a:r>
            <a:r>
              <a:rPr lang="zh-CN" altLang="en-US" dirty="0"/>
              <a:t>流片用于初步</a:t>
            </a:r>
            <a:r>
              <a:rPr lang="zh-CN" altLang="en-US" dirty="0" smtClean="0"/>
              <a:t>工艺验证</a:t>
            </a:r>
            <a:endParaRPr lang="zh-CN" altLang="en-US" dirty="0"/>
          </a:p>
        </p:txBody>
      </p:sp>
      <p:pic>
        <p:nvPicPr>
          <p:cNvPr id="5" name="图片 4"/>
          <p:cNvPicPr>
            <a:picLocks noChangeAspect="1"/>
          </p:cNvPicPr>
          <p:nvPr/>
        </p:nvPicPr>
        <p:blipFill>
          <a:blip r:embed="rId2"/>
          <a:stretch>
            <a:fillRect/>
          </a:stretch>
        </p:blipFill>
        <p:spPr>
          <a:xfrm>
            <a:off x="4016594" y="3536623"/>
            <a:ext cx="3279355" cy="2856212"/>
          </a:xfrm>
          <a:prstGeom prst="rect">
            <a:avLst/>
          </a:prstGeom>
        </p:spPr>
      </p:pic>
      <p:pic>
        <p:nvPicPr>
          <p:cNvPr id="6" name="图片 5"/>
          <p:cNvPicPr>
            <a:picLocks noChangeAspect="1"/>
          </p:cNvPicPr>
          <p:nvPr/>
        </p:nvPicPr>
        <p:blipFill>
          <a:blip r:embed="rId3"/>
          <a:stretch>
            <a:fillRect/>
          </a:stretch>
        </p:blipFill>
        <p:spPr>
          <a:xfrm>
            <a:off x="7476874" y="3277085"/>
            <a:ext cx="4496954" cy="3232370"/>
          </a:xfrm>
          <a:prstGeom prst="rect">
            <a:avLst/>
          </a:prstGeom>
        </p:spPr>
      </p:pic>
      <p:pic>
        <p:nvPicPr>
          <p:cNvPr id="7" name="图片 6"/>
          <p:cNvPicPr>
            <a:picLocks noChangeAspect="1"/>
          </p:cNvPicPr>
          <p:nvPr/>
        </p:nvPicPr>
        <p:blipFill>
          <a:blip r:embed="rId4"/>
          <a:stretch>
            <a:fillRect/>
          </a:stretch>
        </p:blipFill>
        <p:spPr>
          <a:xfrm>
            <a:off x="451070" y="3536623"/>
            <a:ext cx="3264281" cy="2559291"/>
          </a:xfrm>
          <a:prstGeom prst="rect">
            <a:avLst/>
          </a:prstGeom>
        </p:spPr>
      </p:pic>
      <p:sp>
        <p:nvSpPr>
          <p:cNvPr id="8" name="矩形 7"/>
          <p:cNvSpPr/>
          <p:nvPr/>
        </p:nvSpPr>
        <p:spPr>
          <a:xfrm>
            <a:off x="568693" y="2353755"/>
            <a:ext cx="6640630" cy="923330"/>
          </a:xfrm>
          <a:prstGeom prst="rect">
            <a:avLst/>
          </a:prstGeom>
        </p:spPr>
        <p:txBody>
          <a:bodyPr wrap="square">
            <a:spAutoFit/>
          </a:bodyPr>
          <a:lstStyle/>
          <a:p>
            <a:r>
              <a:rPr lang="en-US" altLang="zh-CN" dirty="0" smtClean="0"/>
              <a:t>1. Passive diode for study on sensing diode and charge sharing</a:t>
            </a:r>
            <a:endParaRPr lang="en-US" altLang="zh-CN" dirty="0" smtClean="0"/>
          </a:p>
          <a:p>
            <a:r>
              <a:rPr lang="en-US" altLang="zh-CN" dirty="0" smtClean="0"/>
              <a:t>2. in-pixel amplifier </a:t>
            </a:r>
            <a:r>
              <a:rPr lang="en-US" altLang="zh-CN" dirty="0"/>
              <a:t>or </a:t>
            </a:r>
            <a:r>
              <a:rPr lang="en-US" altLang="zh-CN" dirty="0" smtClean="0"/>
              <a:t>discriminator designs </a:t>
            </a:r>
            <a:r>
              <a:rPr lang="en-US" altLang="zh-CN" dirty="0"/>
              <a:t>for </a:t>
            </a:r>
            <a:r>
              <a:rPr lang="en-US" altLang="zh-CN" dirty="0" smtClean="0"/>
              <a:t>process validation</a:t>
            </a:r>
            <a:endParaRPr lang="en-US" altLang="zh-CN" dirty="0" smtClean="0">
              <a:solidFill>
                <a:srgbClr val="6586D0"/>
              </a:solidFill>
              <a:latin typeface="ArialMT"/>
            </a:endParaRPr>
          </a:p>
          <a:p>
            <a:r>
              <a:rPr lang="en-US" altLang="zh-CN" dirty="0" smtClean="0"/>
              <a:t>3. Digital </a:t>
            </a:r>
            <a:r>
              <a:rPr lang="en-US" altLang="zh-CN" dirty="0"/>
              <a:t>readout </a:t>
            </a:r>
            <a:r>
              <a:rPr lang="en-US" altLang="zh-CN" dirty="0" smtClean="0"/>
              <a:t>periphery study</a:t>
            </a:r>
            <a:endParaRPr lang="zh-CN" altLang="en-US" dirty="0"/>
          </a:p>
        </p:txBody>
      </p:sp>
      <p:sp>
        <p:nvSpPr>
          <p:cNvPr id="10" name="文本框 9"/>
          <p:cNvSpPr txBox="1"/>
          <p:nvPr/>
        </p:nvSpPr>
        <p:spPr>
          <a:xfrm>
            <a:off x="876701" y="6095914"/>
            <a:ext cx="2328512" cy="400110"/>
          </a:xfrm>
          <a:prstGeom prst="rect">
            <a:avLst/>
          </a:prstGeom>
          <a:noFill/>
        </p:spPr>
        <p:txBody>
          <a:bodyPr wrap="square" rtlCol="0">
            <a:spAutoFit/>
          </a:bodyPr>
          <a:lstStyle/>
          <a:p>
            <a:r>
              <a:rPr lang="en-US" altLang="zh-CN" sz="2000" dirty="0" smtClean="0">
                <a:solidFill>
                  <a:srgbClr val="0070C0"/>
                </a:solidFill>
              </a:rPr>
              <a:t>COFFEE2</a:t>
            </a:r>
            <a:r>
              <a:rPr lang="zh-CN" altLang="en-US" sz="2000" dirty="0" smtClean="0">
                <a:solidFill>
                  <a:srgbClr val="0070C0"/>
                </a:solidFill>
              </a:rPr>
              <a:t>芯片版图</a:t>
            </a:r>
            <a:endParaRPr lang="zh-CN" altLang="en-US" sz="2000" dirty="0">
              <a:solidFill>
                <a:srgbClr val="0070C0"/>
              </a:solidFill>
            </a:endParaRPr>
          </a:p>
        </p:txBody>
      </p:sp>
      <p:sp>
        <p:nvSpPr>
          <p:cNvPr id="11" name="灯片编号占位符 10"/>
          <p:cNvSpPr>
            <a:spLocks noGrp="1"/>
          </p:cNvSpPr>
          <p:nvPr>
            <p:ph type="sldNum" sz="quarter" idx="12"/>
          </p:nvPr>
        </p:nvSpPr>
        <p:spPr/>
        <p:txBody>
          <a:bodyPr/>
          <a:lstStyle/>
          <a:p>
            <a:fld id="{739A4D76-E581-450B-B0B6-FE92974BBFE3}" type="slidenum">
              <a:rPr lang="zh-CN" altLang="en-US" smtClean="0"/>
              <a:t>14</a:t>
            </a:fld>
            <a:endParaRPr lang="zh-CN" altLang="en-US"/>
          </a:p>
        </p:txBody>
      </p:sp>
    </p:spTree>
    <p:extLst>
      <p:ext uri="{BB962C8B-B14F-4D97-AF65-F5344CB8AC3E}">
        <p14:creationId xmlns:p14="http://schemas.microsoft.com/office/powerpoint/2010/main" val="1628316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86326" y="0"/>
            <a:ext cx="10515600" cy="895784"/>
          </a:xfrm>
        </p:spPr>
        <p:txBody>
          <a:bodyPr vert="horz" lIns="91440" tIns="45720" rIns="91440" bIns="45720" rtlCol="0" anchor="ctr">
            <a:normAutofit/>
          </a:bodyPr>
          <a:lstStyle/>
          <a:p>
            <a:pPr algn="ctr"/>
            <a:r>
              <a:rPr lang="en-US" altLang="zh-CN" dirty="0">
                <a:solidFill>
                  <a:srgbClr val="0000FF"/>
                </a:solidFill>
                <a:latin typeface="Arial" panose="020B0604020202020204" pitchFamily="34" charset="0"/>
                <a:ea typeface="黑体" panose="02010609060101010101" pitchFamily="49" charset="-122"/>
              </a:rPr>
              <a:t>Sensor</a:t>
            </a:r>
            <a:r>
              <a:rPr lang="zh-CN" altLang="en-US" dirty="0">
                <a:solidFill>
                  <a:srgbClr val="0000FF"/>
                </a:solidFill>
                <a:latin typeface="Arial" panose="020B0604020202020204" pitchFamily="34" charset="0"/>
                <a:ea typeface="黑体" panose="02010609060101010101" pitchFamily="49" charset="-122"/>
              </a:rPr>
              <a:t>测试</a:t>
            </a:r>
          </a:p>
        </p:txBody>
      </p:sp>
      <p:sp>
        <p:nvSpPr>
          <p:cNvPr id="3" name="内容占位符 2"/>
          <p:cNvSpPr>
            <a:spLocks noGrp="1"/>
          </p:cNvSpPr>
          <p:nvPr>
            <p:ph idx="1"/>
          </p:nvPr>
        </p:nvSpPr>
        <p:spPr>
          <a:xfrm>
            <a:off x="722697" y="928398"/>
            <a:ext cx="7659303" cy="2467243"/>
          </a:xfrm>
        </p:spPr>
        <p:txBody>
          <a:bodyPr>
            <a:normAutofit fontScale="85000" lnSpcReduction="20000"/>
          </a:bodyPr>
          <a:lstStyle/>
          <a:p>
            <a:pPr>
              <a:lnSpc>
                <a:spcPct val="110000"/>
              </a:lnSpc>
            </a:pPr>
            <a:r>
              <a:rPr lang="zh-CN" altLang="en-US" dirty="0"/>
              <a:t>击穿电压</a:t>
            </a:r>
            <a:r>
              <a:rPr lang="en-US" altLang="zh-CN" dirty="0"/>
              <a:t>– 70V</a:t>
            </a:r>
          </a:p>
          <a:p>
            <a:pPr lvl="1">
              <a:lnSpc>
                <a:spcPct val="110000"/>
              </a:lnSpc>
            </a:pPr>
            <a:r>
              <a:rPr lang="zh-CN" altLang="en-US" dirty="0" smtClean="0"/>
              <a:t>击穿</a:t>
            </a:r>
            <a:r>
              <a:rPr lang="zh-CN" altLang="en-US" dirty="0"/>
              <a:t>时尚未达到全耗尽，与仿真结果一致</a:t>
            </a:r>
          </a:p>
          <a:p>
            <a:pPr lvl="1">
              <a:lnSpc>
                <a:spcPct val="110000"/>
              </a:lnSpc>
            </a:pPr>
            <a:r>
              <a:rPr lang="zh-CN" altLang="en-US" dirty="0" smtClean="0"/>
              <a:t>击穿</a:t>
            </a:r>
            <a:r>
              <a:rPr lang="zh-CN" altLang="en-US" dirty="0"/>
              <a:t>发生在深</a:t>
            </a:r>
            <a:r>
              <a:rPr lang="en-US" altLang="zh-CN" dirty="0"/>
              <a:t>n</a:t>
            </a:r>
            <a:r>
              <a:rPr lang="zh-CN" altLang="en-US" dirty="0"/>
              <a:t>阱边缘（与</a:t>
            </a:r>
            <a:r>
              <a:rPr lang="en-US" altLang="zh-CN" dirty="0"/>
              <a:t>p</a:t>
            </a:r>
            <a:r>
              <a:rPr lang="zh-CN" altLang="en-US" dirty="0"/>
              <a:t>阱接触部分）</a:t>
            </a:r>
          </a:p>
          <a:p>
            <a:pPr lvl="1">
              <a:lnSpc>
                <a:spcPct val="110000"/>
              </a:lnSpc>
            </a:pPr>
            <a:r>
              <a:rPr lang="zh-CN" altLang="en-US" dirty="0" smtClean="0"/>
              <a:t>仿真线</a:t>
            </a:r>
            <a:r>
              <a:rPr lang="zh-CN" altLang="en-US" dirty="0"/>
              <a:t>上高阻衬底可显著提高击穿电压和耗尽区</a:t>
            </a:r>
          </a:p>
          <a:p>
            <a:pPr>
              <a:lnSpc>
                <a:spcPct val="110000"/>
              </a:lnSpc>
            </a:pPr>
            <a:r>
              <a:rPr lang="zh-CN" altLang="en-US" dirty="0"/>
              <a:t>单个像素电容</a:t>
            </a:r>
            <a:r>
              <a:rPr lang="en-US" altLang="zh-CN" dirty="0"/>
              <a:t>30-50fF</a:t>
            </a:r>
          </a:p>
          <a:p>
            <a:pPr>
              <a:lnSpc>
                <a:spcPct val="110000"/>
              </a:lnSpc>
            </a:pPr>
            <a:r>
              <a:rPr lang="zh-CN" altLang="en-US" dirty="0"/>
              <a:t>暗电流</a:t>
            </a:r>
            <a:r>
              <a:rPr lang="en-US" altLang="zh-CN" dirty="0"/>
              <a:t>~0.01nA</a:t>
            </a:r>
            <a:r>
              <a:rPr lang="zh-CN" altLang="en-US" dirty="0"/>
              <a:t>，</a:t>
            </a:r>
            <a:r>
              <a:rPr lang="en-US" altLang="zh-CN" dirty="0"/>
              <a:t>10</a:t>
            </a:r>
            <a:r>
              <a:rPr lang="en-US" altLang="zh-CN" baseline="30000" dirty="0"/>
              <a:t>14</a:t>
            </a:r>
            <a:r>
              <a:rPr lang="en-US" altLang="zh-CN" dirty="0"/>
              <a:t> </a:t>
            </a:r>
            <a:r>
              <a:rPr lang="en-US" altLang="zh-CN" dirty="0" err="1" smtClean="0"/>
              <a:t>n</a:t>
            </a:r>
            <a:r>
              <a:rPr lang="en-US" altLang="zh-CN" baseline="-25000" dirty="0" err="1" smtClean="0"/>
              <a:t>eq</a:t>
            </a:r>
            <a:r>
              <a:rPr lang="en-US" altLang="zh-CN" dirty="0" smtClean="0"/>
              <a:t> cm</a:t>
            </a:r>
            <a:r>
              <a:rPr lang="en-US" altLang="zh-CN" baseline="30000" dirty="0" smtClean="0"/>
              <a:t>-1</a:t>
            </a:r>
            <a:r>
              <a:rPr lang="en-US" altLang="zh-CN" dirty="0" smtClean="0"/>
              <a:t> </a:t>
            </a:r>
            <a:r>
              <a:rPr lang="zh-CN" altLang="en-US" dirty="0"/>
              <a:t>辐照后升至</a:t>
            </a:r>
            <a:r>
              <a:rPr lang="en-US" altLang="zh-CN" dirty="0"/>
              <a:t>~1nA</a:t>
            </a:r>
            <a:endParaRPr lang="zh-CN" altLang="en-US" dirty="0"/>
          </a:p>
        </p:txBody>
      </p:sp>
      <p:pic>
        <p:nvPicPr>
          <p:cNvPr id="4" name="图片 3"/>
          <p:cNvPicPr>
            <a:picLocks noChangeAspect="1"/>
          </p:cNvPicPr>
          <p:nvPr/>
        </p:nvPicPr>
        <p:blipFill>
          <a:blip r:embed="rId2"/>
          <a:stretch>
            <a:fillRect/>
          </a:stretch>
        </p:blipFill>
        <p:spPr>
          <a:xfrm>
            <a:off x="722697" y="3565887"/>
            <a:ext cx="3668328" cy="3090638"/>
          </a:xfrm>
          <a:prstGeom prst="rect">
            <a:avLst/>
          </a:prstGeom>
        </p:spPr>
      </p:pic>
      <p:pic>
        <p:nvPicPr>
          <p:cNvPr id="5" name="图片 4"/>
          <p:cNvPicPr>
            <a:picLocks noChangeAspect="1"/>
          </p:cNvPicPr>
          <p:nvPr/>
        </p:nvPicPr>
        <p:blipFill>
          <a:blip r:embed="rId3"/>
          <a:stretch>
            <a:fillRect/>
          </a:stretch>
        </p:blipFill>
        <p:spPr>
          <a:xfrm>
            <a:off x="4731168" y="3653115"/>
            <a:ext cx="3126958" cy="3006459"/>
          </a:xfrm>
          <a:prstGeom prst="rect">
            <a:avLst/>
          </a:prstGeom>
        </p:spPr>
      </p:pic>
      <p:pic>
        <p:nvPicPr>
          <p:cNvPr id="6" name="图片 5"/>
          <p:cNvPicPr>
            <a:picLocks noChangeAspect="1"/>
          </p:cNvPicPr>
          <p:nvPr/>
        </p:nvPicPr>
        <p:blipFill>
          <a:blip r:embed="rId4"/>
          <a:stretch>
            <a:fillRect/>
          </a:stretch>
        </p:blipFill>
        <p:spPr>
          <a:xfrm>
            <a:off x="8308307" y="3763387"/>
            <a:ext cx="3512218" cy="2893137"/>
          </a:xfrm>
          <a:prstGeom prst="rect">
            <a:avLst/>
          </a:prstGeom>
        </p:spPr>
      </p:pic>
      <p:pic>
        <p:nvPicPr>
          <p:cNvPr id="7" name="图片 6"/>
          <p:cNvPicPr>
            <a:picLocks noChangeAspect="1"/>
          </p:cNvPicPr>
          <p:nvPr/>
        </p:nvPicPr>
        <p:blipFill>
          <a:blip r:embed="rId5"/>
          <a:stretch>
            <a:fillRect/>
          </a:stretch>
        </p:blipFill>
        <p:spPr>
          <a:xfrm>
            <a:off x="8724899" y="1066030"/>
            <a:ext cx="2947675" cy="2291014"/>
          </a:xfrm>
          <a:prstGeom prst="rect">
            <a:avLst/>
          </a:prstGeom>
        </p:spPr>
      </p:pic>
      <p:sp>
        <p:nvSpPr>
          <p:cNvPr id="8" name="灯片编号占位符 7"/>
          <p:cNvSpPr>
            <a:spLocks noGrp="1"/>
          </p:cNvSpPr>
          <p:nvPr>
            <p:ph type="sldNum" sz="quarter" idx="12"/>
          </p:nvPr>
        </p:nvSpPr>
        <p:spPr/>
        <p:txBody>
          <a:bodyPr/>
          <a:lstStyle/>
          <a:p>
            <a:fld id="{739A4D76-E581-450B-B0B6-FE92974BBFE3}" type="slidenum">
              <a:rPr lang="zh-CN" altLang="en-US" smtClean="0"/>
              <a:t>15</a:t>
            </a:fld>
            <a:endParaRPr lang="zh-CN" altLang="en-US"/>
          </a:p>
        </p:txBody>
      </p:sp>
    </p:spTree>
    <p:extLst>
      <p:ext uri="{BB962C8B-B14F-4D97-AF65-F5344CB8AC3E}">
        <p14:creationId xmlns:p14="http://schemas.microsoft.com/office/powerpoint/2010/main" val="2050314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28574" y="85832"/>
            <a:ext cx="10515600" cy="895784"/>
          </a:xfrm>
        </p:spPr>
        <p:txBody>
          <a:bodyPr vert="horz" lIns="91440" tIns="45720" rIns="91440" bIns="45720" rtlCol="0" anchor="ctr">
            <a:normAutofit/>
          </a:bodyPr>
          <a:lstStyle/>
          <a:p>
            <a:pPr algn="ctr"/>
            <a:r>
              <a:rPr lang="zh-CN" altLang="en-US" dirty="0" smtClean="0">
                <a:solidFill>
                  <a:srgbClr val="0000FF"/>
                </a:solidFill>
                <a:latin typeface="Arial" panose="020B0604020202020204" pitchFamily="34" charset="0"/>
                <a:ea typeface="黑体" panose="02010609060101010101" pitchFamily="49" charset="-122"/>
              </a:rPr>
              <a:t>电路测试</a:t>
            </a:r>
            <a:endParaRPr lang="zh-CN" altLang="en-US" dirty="0">
              <a:solidFill>
                <a:srgbClr val="0000FF"/>
              </a:solidFill>
              <a:latin typeface="Arial" panose="020B0604020202020204" pitchFamily="34" charset="0"/>
              <a:ea typeface="黑体" panose="02010609060101010101" pitchFamily="49" charset="-122"/>
            </a:endParaRPr>
          </a:p>
        </p:txBody>
      </p:sp>
      <p:sp>
        <p:nvSpPr>
          <p:cNvPr id="3" name="内容占位符 2"/>
          <p:cNvSpPr>
            <a:spLocks noGrp="1"/>
          </p:cNvSpPr>
          <p:nvPr>
            <p:ph idx="1"/>
          </p:nvPr>
        </p:nvSpPr>
        <p:spPr>
          <a:xfrm>
            <a:off x="511041" y="1299408"/>
            <a:ext cx="3718059" cy="2405817"/>
          </a:xfrm>
        </p:spPr>
        <p:txBody>
          <a:bodyPr>
            <a:normAutofit fontScale="77500" lnSpcReduction="20000"/>
          </a:bodyPr>
          <a:lstStyle/>
          <a:p>
            <a:pPr>
              <a:lnSpc>
                <a:spcPct val="120000"/>
              </a:lnSpc>
            </a:pPr>
            <a:r>
              <a:rPr lang="zh-CN" altLang="en-US" dirty="0"/>
              <a:t>利用电荷注入功能可研究放大器响应</a:t>
            </a:r>
          </a:p>
          <a:p>
            <a:pPr lvl="1">
              <a:lnSpc>
                <a:spcPct val="120000"/>
              </a:lnSpc>
            </a:pPr>
            <a:r>
              <a:rPr lang="zh-CN" altLang="en-US" dirty="0" smtClean="0"/>
              <a:t>线</a:t>
            </a:r>
            <a:r>
              <a:rPr lang="zh-CN" altLang="en-US" dirty="0"/>
              <a:t>性区与仿真基本一致</a:t>
            </a:r>
          </a:p>
          <a:p>
            <a:pPr lvl="1">
              <a:lnSpc>
                <a:spcPct val="120000"/>
              </a:lnSpc>
            </a:pPr>
            <a:r>
              <a:rPr lang="zh-CN" altLang="en-US" dirty="0" smtClean="0"/>
              <a:t>像素</a:t>
            </a:r>
            <a:r>
              <a:rPr lang="zh-CN" altLang="en-US" dirty="0"/>
              <a:t>间有不均匀性</a:t>
            </a:r>
          </a:p>
          <a:p>
            <a:pPr>
              <a:lnSpc>
                <a:spcPct val="120000"/>
              </a:lnSpc>
            </a:pPr>
            <a:r>
              <a:rPr lang="zh-CN" altLang="en-US" dirty="0"/>
              <a:t>观察到对激光信号、放射源信号</a:t>
            </a:r>
            <a:r>
              <a:rPr lang="zh-CN" altLang="en-US" dirty="0" smtClean="0"/>
              <a:t>响应</a:t>
            </a:r>
            <a:endParaRPr lang="zh-CN" altLang="en-US" dirty="0"/>
          </a:p>
        </p:txBody>
      </p:sp>
      <p:pic>
        <p:nvPicPr>
          <p:cNvPr id="8" name="图片 7"/>
          <p:cNvPicPr>
            <a:picLocks noChangeAspect="1"/>
          </p:cNvPicPr>
          <p:nvPr/>
        </p:nvPicPr>
        <p:blipFill>
          <a:blip r:embed="rId2"/>
          <a:stretch>
            <a:fillRect/>
          </a:stretch>
        </p:blipFill>
        <p:spPr>
          <a:xfrm>
            <a:off x="6705600" y="1219235"/>
            <a:ext cx="5335629" cy="2259915"/>
          </a:xfrm>
          <a:prstGeom prst="rect">
            <a:avLst/>
          </a:prstGeom>
        </p:spPr>
      </p:pic>
      <p:pic>
        <p:nvPicPr>
          <p:cNvPr id="9" name="图片 8"/>
          <p:cNvPicPr>
            <a:picLocks noChangeAspect="1"/>
          </p:cNvPicPr>
          <p:nvPr/>
        </p:nvPicPr>
        <p:blipFill>
          <a:blip r:embed="rId3"/>
          <a:stretch>
            <a:fillRect/>
          </a:stretch>
        </p:blipFill>
        <p:spPr>
          <a:xfrm>
            <a:off x="369169" y="3902465"/>
            <a:ext cx="3519437" cy="2724530"/>
          </a:xfrm>
          <a:prstGeom prst="rect">
            <a:avLst/>
          </a:prstGeom>
        </p:spPr>
      </p:pic>
      <p:pic>
        <p:nvPicPr>
          <p:cNvPr id="10" name="图片 9"/>
          <p:cNvPicPr>
            <a:picLocks noChangeAspect="1"/>
          </p:cNvPicPr>
          <p:nvPr/>
        </p:nvPicPr>
        <p:blipFill>
          <a:blip r:embed="rId4"/>
          <a:stretch>
            <a:fillRect/>
          </a:stretch>
        </p:blipFill>
        <p:spPr>
          <a:xfrm>
            <a:off x="4138613" y="3987786"/>
            <a:ext cx="3388343" cy="2652006"/>
          </a:xfrm>
          <a:prstGeom prst="rect">
            <a:avLst/>
          </a:prstGeom>
        </p:spPr>
      </p:pic>
      <p:pic>
        <p:nvPicPr>
          <p:cNvPr id="11" name="图片 10"/>
          <p:cNvPicPr>
            <a:picLocks noChangeAspect="1"/>
          </p:cNvPicPr>
          <p:nvPr/>
        </p:nvPicPr>
        <p:blipFill>
          <a:blip r:embed="rId5"/>
          <a:stretch>
            <a:fillRect/>
          </a:stretch>
        </p:blipFill>
        <p:spPr>
          <a:xfrm>
            <a:off x="8258226" y="4009770"/>
            <a:ext cx="3453385" cy="2630022"/>
          </a:xfrm>
          <a:prstGeom prst="rect">
            <a:avLst/>
          </a:prstGeom>
        </p:spPr>
      </p:pic>
      <p:sp>
        <p:nvSpPr>
          <p:cNvPr id="12" name="灯片编号占位符 11"/>
          <p:cNvSpPr>
            <a:spLocks noGrp="1"/>
          </p:cNvSpPr>
          <p:nvPr>
            <p:ph type="sldNum" sz="quarter" idx="12"/>
          </p:nvPr>
        </p:nvSpPr>
        <p:spPr/>
        <p:txBody>
          <a:bodyPr/>
          <a:lstStyle/>
          <a:p>
            <a:fld id="{739A4D76-E581-450B-B0B6-FE92974BBFE3}" type="slidenum">
              <a:rPr lang="zh-CN" altLang="en-US" smtClean="0"/>
              <a:t>16</a:t>
            </a:fld>
            <a:endParaRPr lang="zh-CN" altLang="en-US"/>
          </a:p>
        </p:txBody>
      </p:sp>
      <p:pic>
        <p:nvPicPr>
          <p:cNvPr id="13" name="图片 12"/>
          <p:cNvPicPr>
            <a:picLocks noChangeAspect="1"/>
          </p:cNvPicPr>
          <p:nvPr/>
        </p:nvPicPr>
        <p:blipFill>
          <a:blip r:embed="rId6"/>
          <a:stretch>
            <a:fillRect/>
          </a:stretch>
        </p:blipFill>
        <p:spPr>
          <a:xfrm>
            <a:off x="4229100" y="1391929"/>
            <a:ext cx="2476500" cy="1914525"/>
          </a:xfrm>
          <a:prstGeom prst="rect">
            <a:avLst/>
          </a:prstGeom>
        </p:spPr>
      </p:pic>
    </p:spTree>
    <p:extLst>
      <p:ext uri="{BB962C8B-B14F-4D97-AF65-F5344CB8AC3E}">
        <p14:creationId xmlns:p14="http://schemas.microsoft.com/office/powerpoint/2010/main" val="3242892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871393"/>
          </a:xfrm>
        </p:spPr>
        <p:txBody>
          <a:bodyPr vert="horz" lIns="91440" tIns="45720" rIns="91440" bIns="45720" rtlCol="0" anchor="ctr">
            <a:normAutofit/>
          </a:bodyPr>
          <a:lstStyle/>
          <a:p>
            <a:pPr algn="ctr"/>
            <a:r>
              <a:rPr lang="zh-CN" altLang="en-US" dirty="0">
                <a:solidFill>
                  <a:srgbClr val="0000FF"/>
                </a:solidFill>
                <a:latin typeface="Arial" panose="020B0604020202020204" pitchFamily="34" charset="0"/>
                <a:ea typeface="黑体" panose="02010609060101010101" pitchFamily="49" charset="-122"/>
              </a:rPr>
              <a:t>无线传输技术</a:t>
            </a:r>
            <a:r>
              <a:rPr lang="zh-CN" altLang="en-US" dirty="0" smtClean="0">
                <a:solidFill>
                  <a:srgbClr val="0000FF"/>
                </a:solidFill>
                <a:latin typeface="Arial" panose="020B0604020202020204" pitchFamily="34" charset="0"/>
                <a:ea typeface="黑体" panose="02010609060101010101" pitchFamily="49" charset="-122"/>
              </a:rPr>
              <a:t>研究（毫米波技术）</a:t>
            </a:r>
            <a:endParaRPr lang="zh-CN" altLang="en-US" dirty="0">
              <a:solidFill>
                <a:srgbClr val="0000FF"/>
              </a:solidFill>
              <a:latin typeface="Arial" panose="020B0604020202020204" pitchFamily="34" charset="0"/>
              <a:ea typeface="黑体" panose="02010609060101010101" pitchFamily="49" charset="-122"/>
            </a:endParaRPr>
          </a:p>
        </p:txBody>
      </p:sp>
      <p:sp>
        <p:nvSpPr>
          <p:cNvPr id="3" name="内容占位符 2"/>
          <p:cNvSpPr>
            <a:spLocks noGrp="1"/>
          </p:cNvSpPr>
          <p:nvPr>
            <p:ph idx="1"/>
          </p:nvPr>
        </p:nvSpPr>
        <p:spPr>
          <a:xfrm>
            <a:off x="557645" y="1503796"/>
            <a:ext cx="4509655" cy="4852554"/>
          </a:xfrm>
        </p:spPr>
        <p:txBody>
          <a:bodyPr>
            <a:normAutofit fontScale="77500" lnSpcReduction="20000"/>
          </a:bodyPr>
          <a:lstStyle/>
          <a:p>
            <a:pPr>
              <a:lnSpc>
                <a:spcPct val="120000"/>
              </a:lnSpc>
            </a:pPr>
            <a:r>
              <a:rPr lang="zh-CN" altLang="en-US" dirty="0" smtClean="0"/>
              <a:t>开展多种技术的调研，针对</a:t>
            </a:r>
            <a:r>
              <a:rPr lang="en-US" altLang="zh-CN" dirty="0" err="1" smtClean="0"/>
              <a:t>Wifi</a:t>
            </a:r>
            <a:r>
              <a:rPr lang="zh-CN" altLang="en-US" dirty="0" smtClean="0"/>
              <a:t>，毫米波和无线光通信搭建了相应的测试系统并完成了部分性能的测试。</a:t>
            </a:r>
            <a:endParaRPr lang="en-US" altLang="zh-CN" dirty="0" smtClean="0"/>
          </a:p>
          <a:p>
            <a:pPr>
              <a:lnSpc>
                <a:spcPct val="120000"/>
              </a:lnSpc>
            </a:pPr>
            <a:r>
              <a:rPr lang="zh-CN" altLang="en-US" dirty="0" smtClean="0"/>
              <a:t>完成</a:t>
            </a:r>
            <a:r>
              <a:rPr lang="zh-CN" altLang="en-US" dirty="0"/>
              <a:t>探测器应用可行性研究，基本解决了毫米波技术在探测器应用中的关键问题</a:t>
            </a:r>
          </a:p>
          <a:p>
            <a:pPr lvl="1">
              <a:lnSpc>
                <a:spcPct val="120000"/>
              </a:lnSpc>
            </a:pPr>
            <a:r>
              <a:rPr lang="zh-CN" altLang="en-US" dirty="0" smtClean="0"/>
              <a:t>传输</a:t>
            </a:r>
            <a:r>
              <a:rPr lang="zh-CN" altLang="en-US" dirty="0"/>
              <a:t>距离，穿透性</a:t>
            </a:r>
          </a:p>
          <a:p>
            <a:pPr lvl="1">
              <a:lnSpc>
                <a:spcPct val="120000"/>
              </a:lnSpc>
            </a:pPr>
            <a:r>
              <a:rPr lang="zh-CN" altLang="en-US" dirty="0" smtClean="0"/>
              <a:t>与</a:t>
            </a:r>
            <a:r>
              <a:rPr lang="zh-CN" altLang="en-US" dirty="0"/>
              <a:t>探测器干扰</a:t>
            </a:r>
          </a:p>
          <a:p>
            <a:pPr lvl="1">
              <a:lnSpc>
                <a:spcPct val="120000"/>
              </a:lnSpc>
            </a:pPr>
            <a:r>
              <a:rPr lang="zh-CN" altLang="en-US" dirty="0" smtClean="0"/>
              <a:t>通道间串扰</a:t>
            </a:r>
            <a:endParaRPr lang="zh-CN" altLang="en-US" dirty="0"/>
          </a:p>
          <a:p>
            <a:pPr>
              <a:lnSpc>
                <a:spcPct val="120000"/>
              </a:lnSpc>
            </a:pPr>
            <a:r>
              <a:rPr lang="zh-CN" altLang="en-US" dirty="0" smtClean="0"/>
              <a:t>研发远</a:t>
            </a:r>
            <a:r>
              <a:rPr lang="zh-CN" altLang="en-US" dirty="0"/>
              <a:t>距离毫米波传输模块，实现天线尺寸及物质量的显著减小，极大拓展信号</a:t>
            </a:r>
            <a:r>
              <a:rPr lang="zh-CN" altLang="en-US" dirty="0" smtClean="0"/>
              <a:t>传输距离</a:t>
            </a:r>
            <a:endParaRPr lang="zh-CN" altLang="en-US" dirty="0"/>
          </a:p>
          <a:p>
            <a:pPr>
              <a:lnSpc>
                <a:spcPct val="120000"/>
              </a:lnSpc>
            </a:pPr>
            <a:endParaRPr lang="en-US" altLang="zh-CN" dirty="0"/>
          </a:p>
          <a:p>
            <a:pPr>
              <a:lnSpc>
                <a:spcPct val="120000"/>
              </a:lnSpc>
            </a:pPr>
            <a:endParaRPr lang="en-US" altLang="zh-CN" dirty="0" smtClean="0"/>
          </a:p>
          <a:p>
            <a:pPr>
              <a:lnSpc>
                <a:spcPct val="120000"/>
              </a:lnSpc>
            </a:pPr>
            <a:endParaRPr lang="zh-CN" altLang="en-US" dirty="0"/>
          </a:p>
        </p:txBody>
      </p:sp>
      <p:sp>
        <p:nvSpPr>
          <p:cNvPr id="4" name="灯片编号占位符 3"/>
          <p:cNvSpPr>
            <a:spLocks noGrp="1"/>
          </p:cNvSpPr>
          <p:nvPr>
            <p:ph type="sldNum" sz="quarter" idx="12"/>
          </p:nvPr>
        </p:nvSpPr>
        <p:spPr/>
        <p:txBody>
          <a:bodyPr/>
          <a:lstStyle/>
          <a:p>
            <a:fld id="{739A4D76-E581-450B-B0B6-FE92974BBFE3}" type="slidenum">
              <a:rPr lang="zh-CN" altLang="en-US" smtClean="0"/>
              <a:t>17</a:t>
            </a:fld>
            <a:endParaRPr lang="zh-CN" altLang="en-US"/>
          </a:p>
        </p:txBody>
      </p:sp>
      <p:pic>
        <p:nvPicPr>
          <p:cNvPr id="5" name="图片 4"/>
          <p:cNvPicPr>
            <a:picLocks noChangeAspect="1"/>
          </p:cNvPicPr>
          <p:nvPr/>
        </p:nvPicPr>
        <p:blipFill>
          <a:blip r:embed="rId2"/>
          <a:stretch>
            <a:fillRect/>
          </a:stretch>
        </p:blipFill>
        <p:spPr>
          <a:xfrm>
            <a:off x="5180357" y="1447899"/>
            <a:ext cx="3630268" cy="1984391"/>
          </a:xfrm>
          <a:prstGeom prst="rect">
            <a:avLst/>
          </a:prstGeom>
        </p:spPr>
      </p:pic>
      <p:pic>
        <p:nvPicPr>
          <p:cNvPr id="6" name="图片 5"/>
          <p:cNvPicPr>
            <a:picLocks noChangeAspect="1"/>
          </p:cNvPicPr>
          <p:nvPr/>
        </p:nvPicPr>
        <p:blipFill>
          <a:blip r:embed="rId3"/>
          <a:stretch>
            <a:fillRect/>
          </a:stretch>
        </p:blipFill>
        <p:spPr>
          <a:xfrm>
            <a:off x="5356965" y="3746894"/>
            <a:ext cx="3351402" cy="2677753"/>
          </a:xfrm>
          <a:prstGeom prst="rect">
            <a:avLst/>
          </a:prstGeom>
        </p:spPr>
      </p:pic>
      <p:pic>
        <p:nvPicPr>
          <p:cNvPr id="7" name="图片 6"/>
          <p:cNvPicPr>
            <a:picLocks noChangeAspect="1"/>
          </p:cNvPicPr>
          <p:nvPr/>
        </p:nvPicPr>
        <p:blipFill>
          <a:blip r:embed="rId4"/>
          <a:stretch>
            <a:fillRect/>
          </a:stretch>
        </p:blipFill>
        <p:spPr>
          <a:xfrm>
            <a:off x="8892823" y="4305300"/>
            <a:ext cx="3299177" cy="1951474"/>
          </a:xfrm>
          <a:prstGeom prst="rect">
            <a:avLst/>
          </a:prstGeom>
        </p:spPr>
      </p:pic>
      <p:pic>
        <p:nvPicPr>
          <p:cNvPr id="8" name="图片 7"/>
          <p:cNvPicPr>
            <a:picLocks noChangeAspect="1"/>
          </p:cNvPicPr>
          <p:nvPr/>
        </p:nvPicPr>
        <p:blipFill>
          <a:blip r:embed="rId5"/>
          <a:stretch>
            <a:fillRect/>
          </a:stretch>
        </p:blipFill>
        <p:spPr>
          <a:xfrm>
            <a:off x="9023694" y="1573357"/>
            <a:ext cx="3046240" cy="1974599"/>
          </a:xfrm>
          <a:prstGeom prst="rect">
            <a:avLst/>
          </a:prstGeom>
        </p:spPr>
      </p:pic>
    </p:spTree>
    <p:extLst>
      <p:ext uri="{BB962C8B-B14F-4D97-AF65-F5344CB8AC3E}">
        <p14:creationId xmlns:p14="http://schemas.microsoft.com/office/powerpoint/2010/main" val="103516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31776"/>
            <a:ext cx="10515600" cy="754064"/>
          </a:xfrm>
        </p:spPr>
        <p:txBody>
          <a:bodyPr vert="horz" lIns="91440" tIns="45720" rIns="91440" bIns="45720" rtlCol="0" anchor="ctr">
            <a:normAutofit/>
          </a:bodyPr>
          <a:lstStyle/>
          <a:p>
            <a:pPr algn="ctr"/>
            <a:r>
              <a:rPr lang="zh-CN" altLang="en-US" dirty="0">
                <a:solidFill>
                  <a:srgbClr val="0000FF"/>
                </a:solidFill>
                <a:latin typeface="Arial" panose="020B0604020202020204" pitchFamily="34" charset="0"/>
                <a:ea typeface="黑体" panose="02010609060101010101" pitchFamily="49" charset="-122"/>
              </a:rPr>
              <a:t>无线光</a:t>
            </a:r>
            <a:r>
              <a:rPr lang="zh-CN" altLang="en-US" dirty="0" smtClean="0">
                <a:solidFill>
                  <a:srgbClr val="0000FF"/>
                </a:solidFill>
                <a:latin typeface="Arial" panose="020B0604020202020204" pitchFamily="34" charset="0"/>
                <a:ea typeface="黑体" panose="02010609060101010101" pitchFamily="49" charset="-122"/>
              </a:rPr>
              <a:t>传输技术研究</a:t>
            </a:r>
            <a:endParaRPr lang="zh-CN" altLang="en-US" dirty="0">
              <a:solidFill>
                <a:srgbClr val="0000FF"/>
              </a:solidFill>
              <a:latin typeface="Arial" panose="020B0604020202020204" pitchFamily="34" charset="0"/>
              <a:ea typeface="黑体" panose="02010609060101010101" pitchFamily="49" charset="-122"/>
            </a:endParaRPr>
          </a:p>
        </p:txBody>
      </p:sp>
      <p:sp>
        <p:nvSpPr>
          <p:cNvPr id="3" name="内容占位符 2"/>
          <p:cNvSpPr>
            <a:spLocks noGrp="1"/>
          </p:cNvSpPr>
          <p:nvPr>
            <p:ph idx="1"/>
          </p:nvPr>
        </p:nvSpPr>
        <p:spPr>
          <a:xfrm>
            <a:off x="485776" y="1690688"/>
            <a:ext cx="4400549" cy="4351338"/>
          </a:xfrm>
        </p:spPr>
        <p:txBody>
          <a:bodyPr>
            <a:normAutofit lnSpcReduction="10000"/>
          </a:bodyPr>
          <a:lstStyle/>
          <a:p>
            <a:pPr>
              <a:lnSpc>
                <a:spcPct val="100000"/>
              </a:lnSpc>
            </a:pPr>
            <a:r>
              <a:rPr lang="zh-CN" altLang="en-US" dirty="0" smtClean="0"/>
              <a:t>完成</a:t>
            </a:r>
            <a:r>
              <a:rPr lang="zh-CN" altLang="en-US" dirty="0"/>
              <a:t>了短距离无线光传输的系统</a:t>
            </a:r>
            <a:r>
              <a:rPr lang="zh-CN" altLang="en-US" dirty="0" smtClean="0"/>
              <a:t>搭建，并</a:t>
            </a:r>
            <a:r>
              <a:rPr lang="zh-CN" altLang="en-US" dirty="0" smtClean="0">
                <a:solidFill>
                  <a:schemeClr val="dk1"/>
                </a:solidFill>
                <a:latin typeface="+mn-lt"/>
                <a:ea typeface="+mn-ea"/>
              </a:rPr>
              <a:t>与</a:t>
            </a:r>
            <a:r>
              <a:rPr lang="zh-CN" altLang="zh-CN" dirty="0" smtClean="0">
                <a:solidFill>
                  <a:schemeClr val="dk1"/>
                </a:solidFill>
                <a:latin typeface="+mn-lt"/>
                <a:ea typeface="+mn-ea"/>
              </a:rPr>
              <a:t>已有的顶点探测器原型系统结合，进行了传输误码测试等</a:t>
            </a:r>
            <a:endParaRPr lang="zh-CN" altLang="en-US" dirty="0"/>
          </a:p>
          <a:p>
            <a:pPr lvl="1">
              <a:lnSpc>
                <a:spcPct val="100000"/>
              </a:lnSpc>
            </a:pPr>
            <a:r>
              <a:rPr lang="zh-CN" altLang="en-US" dirty="0" smtClean="0"/>
              <a:t>与</a:t>
            </a:r>
            <a:r>
              <a:rPr lang="zh-CN" altLang="en-US" dirty="0"/>
              <a:t>现有的读出原型系统接口兼容（</a:t>
            </a:r>
            <a:r>
              <a:rPr lang="en-US" altLang="zh-CN" dirty="0"/>
              <a:t>SFP+</a:t>
            </a:r>
            <a:r>
              <a:rPr lang="zh-CN" altLang="en-US" dirty="0"/>
              <a:t>）</a:t>
            </a:r>
          </a:p>
          <a:p>
            <a:pPr lvl="1">
              <a:lnSpc>
                <a:spcPct val="100000"/>
              </a:lnSpc>
            </a:pPr>
            <a:r>
              <a:rPr lang="zh-CN" altLang="en-US" dirty="0" smtClean="0"/>
              <a:t>测试</a:t>
            </a:r>
            <a:r>
              <a:rPr lang="zh-CN" altLang="en-US" dirty="0"/>
              <a:t>结果：单无线光路支持</a:t>
            </a:r>
            <a:r>
              <a:rPr lang="en-US" altLang="zh-CN" dirty="0"/>
              <a:t>12</a:t>
            </a:r>
            <a:r>
              <a:rPr lang="zh-CN" altLang="en-US" dirty="0"/>
              <a:t>通道并发</a:t>
            </a:r>
            <a:r>
              <a:rPr lang="en-US" altLang="zh-CN" dirty="0"/>
              <a:t>10Gbps</a:t>
            </a:r>
            <a:r>
              <a:rPr lang="zh-CN" altLang="en-US" dirty="0"/>
              <a:t>回环测试，误码率</a:t>
            </a:r>
            <a:r>
              <a:rPr lang="en-US" altLang="zh-CN" dirty="0"/>
              <a:t>&lt; </a:t>
            </a:r>
            <a:r>
              <a:rPr lang="en-US" altLang="zh-CN" dirty="0" smtClean="0"/>
              <a:t>1.0×10</a:t>
            </a:r>
            <a:r>
              <a:rPr lang="en-US" altLang="zh-CN" baseline="30000" dirty="0" smtClean="0"/>
              <a:t>-14</a:t>
            </a:r>
            <a:r>
              <a:rPr lang="en-US" altLang="zh-CN" dirty="0" smtClean="0"/>
              <a:t> </a:t>
            </a:r>
            <a:r>
              <a:rPr lang="en-US" altLang="zh-CN" dirty="0"/>
              <a:t>@ 10Gbps PRBS32</a:t>
            </a:r>
          </a:p>
          <a:p>
            <a:pPr lvl="1">
              <a:lnSpc>
                <a:spcPct val="100000"/>
              </a:lnSpc>
            </a:pPr>
            <a:r>
              <a:rPr lang="zh-CN" altLang="en-US" dirty="0" smtClean="0"/>
              <a:t>最</a:t>
            </a:r>
            <a:r>
              <a:rPr lang="zh-CN" altLang="en-US" dirty="0"/>
              <a:t>远传输距离</a:t>
            </a:r>
            <a:r>
              <a:rPr lang="en-US" altLang="zh-CN" dirty="0" smtClean="0"/>
              <a:t>1.7m</a:t>
            </a:r>
            <a:endParaRPr lang="zh-CN" altLang="en-US" dirty="0"/>
          </a:p>
          <a:p>
            <a:pPr>
              <a:lnSpc>
                <a:spcPct val="100000"/>
              </a:lnSpc>
            </a:pPr>
            <a:endParaRPr lang="zh-CN" altLang="en-US" dirty="0"/>
          </a:p>
        </p:txBody>
      </p:sp>
      <p:sp>
        <p:nvSpPr>
          <p:cNvPr id="4" name="灯片编号占位符 3"/>
          <p:cNvSpPr>
            <a:spLocks noGrp="1"/>
          </p:cNvSpPr>
          <p:nvPr>
            <p:ph type="sldNum" sz="quarter" idx="12"/>
          </p:nvPr>
        </p:nvSpPr>
        <p:spPr/>
        <p:txBody>
          <a:bodyPr/>
          <a:lstStyle/>
          <a:p>
            <a:fld id="{739A4D76-E581-450B-B0B6-FE92974BBFE3}" type="slidenum">
              <a:rPr lang="zh-CN" altLang="en-US" smtClean="0"/>
              <a:t>18</a:t>
            </a:fld>
            <a:endParaRPr lang="zh-CN" altLang="en-US"/>
          </a:p>
        </p:txBody>
      </p:sp>
      <p:pic>
        <p:nvPicPr>
          <p:cNvPr id="5" name="图片 4"/>
          <p:cNvPicPr>
            <a:picLocks noChangeAspect="1"/>
          </p:cNvPicPr>
          <p:nvPr/>
        </p:nvPicPr>
        <p:blipFill>
          <a:blip r:embed="rId2"/>
          <a:stretch>
            <a:fillRect/>
          </a:stretch>
        </p:blipFill>
        <p:spPr>
          <a:xfrm>
            <a:off x="6229350" y="1157161"/>
            <a:ext cx="5124450" cy="2394079"/>
          </a:xfrm>
          <a:prstGeom prst="rect">
            <a:avLst/>
          </a:prstGeom>
        </p:spPr>
      </p:pic>
      <p:pic>
        <p:nvPicPr>
          <p:cNvPr id="6" name="图片 5"/>
          <p:cNvPicPr>
            <a:picLocks noChangeAspect="1"/>
          </p:cNvPicPr>
          <p:nvPr/>
        </p:nvPicPr>
        <p:blipFill>
          <a:blip r:embed="rId3"/>
          <a:stretch>
            <a:fillRect/>
          </a:stretch>
        </p:blipFill>
        <p:spPr>
          <a:xfrm>
            <a:off x="6229350" y="3636965"/>
            <a:ext cx="5203129" cy="2760144"/>
          </a:xfrm>
          <a:prstGeom prst="rect">
            <a:avLst/>
          </a:prstGeom>
        </p:spPr>
      </p:pic>
      <p:sp>
        <p:nvSpPr>
          <p:cNvPr id="7" name="文本框 6"/>
          <p:cNvSpPr txBox="1"/>
          <p:nvPr/>
        </p:nvSpPr>
        <p:spPr>
          <a:xfrm>
            <a:off x="7800975" y="6397109"/>
            <a:ext cx="1981200" cy="369332"/>
          </a:xfrm>
          <a:prstGeom prst="rect">
            <a:avLst/>
          </a:prstGeom>
          <a:noFill/>
        </p:spPr>
        <p:txBody>
          <a:bodyPr wrap="square" rtlCol="0">
            <a:spAutoFit/>
          </a:bodyPr>
          <a:lstStyle/>
          <a:p>
            <a:r>
              <a:rPr lang="zh-CN" altLang="en-US" dirty="0" smtClean="0"/>
              <a:t>多通道收发测试</a:t>
            </a:r>
            <a:endParaRPr lang="zh-CN" altLang="en-US" dirty="0"/>
          </a:p>
        </p:txBody>
      </p:sp>
    </p:spTree>
    <p:extLst>
      <p:ext uri="{BB962C8B-B14F-4D97-AF65-F5344CB8AC3E}">
        <p14:creationId xmlns:p14="http://schemas.microsoft.com/office/powerpoint/2010/main" val="2148053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xmlns="" id="{2ECD8506-36EA-7240-FC14-F225D51FF77D}"/>
              </a:ext>
            </a:extLst>
          </p:cNvPr>
          <p:cNvSpPr>
            <a:spLocks noGrp="1"/>
          </p:cNvSpPr>
          <p:nvPr>
            <p:ph type="title"/>
          </p:nvPr>
        </p:nvSpPr>
        <p:spPr>
          <a:xfrm>
            <a:off x="838200" y="365125"/>
            <a:ext cx="10515600" cy="838033"/>
          </a:xfrm>
        </p:spPr>
        <p:txBody>
          <a:bodyPr vert="horz" lIns="91440" tIns="45720" rIns="91440" bIns="45720" rtlCol="0" anchor="ctr">
            <a:normAutofit/>
          </a:bodyPr>
          <a:lstStyle/>
          <a:p>
            <a:pPr algn="ctr"/>
            <a:r>
              <a:rPr lang="zh-CN" altLang="en-US" dirty="0">
                <a:solidFill>
                  <a:srgbClr val="0000FF"/>
                </a:solidFill>
                <a:latin typeface="Arial" panose="020B0604020202020204" pitchFamily="34" charset="0"/>
                <a:ea typeface="黑体" panose="02010609060101010101" pitchFamily="49" charset="-122"/>
              </a:rPr>
              <a:t>会议交流和文章发表统计</a:t>
            </a:r>
            <a:endParaRPr lang="zh-CN" altLang="en-US" dirty="0">
              <a:solidFill>
                <a:srgbClr val="0000FF"/>
              </a:solidFill>
              <a:latin typeface="Arial" panose="020B0604020202020204" pitchFamily="34" charset="0"/>
              <a:ea typeface="黑体" panose="02010609060101010101" pitchFamily="49" charset="-122"/>
            </a:endParaRPr>
          </a:p>
        </p:txBody>
      </p:sp>
      <p:graphicFrame>
        <p:nvGraphicFramePr>
          <p:cNvPr id="4" name="内容占位符 3">
            <a:extLst>
              <a:ext uri="{FF2B5EF4-FFF2-40B4-BE49-F238E27FC236}">
                <a16:creationId xmlns:a16="http://schemas.microsoft.com/office/drawing/2014/main" xmlns="" id="{CAFCE7E8-D6A6-8F54-DD88-A3585A44251B}"/>
              </a:ext>
            </a:extLst>
          </p:cNvPr>
          <p:cNvGraphicFramePr>
            <a:graphicFrameLocks/>
          </p:cNvGraphicFramePr>
          <p:nvPr>
            <p:extLst>
              <p:ext uri="{D42A27DB-BD31-4B8C-83A1-F6EECF244321}">
                <p14:modId xmlns:p14="http://schemas.microsoft.com/office/powerpoint/2010/main" val="1111414308"/>
              </p:ext>
            </p:extLst>
          </p:nvPr>
        </p:nvGraphicFramePr>
        <p:xfrm>
          <a:off x="5724525" y="2440015"/>
          <a:ext cx="5881677" cy="3560734"/>
        </p:xfrm>
        <a:graphic>
          <a:graphicData uri="http://schemas.openxmlformats.org/drawingml/2006/table">
            <a:tbl>
              <a:tblPr firstRow="1" bandRow="1">
                <a:tableStyleId>{5C22544A-7EE6-4342-B048-85BDC9FD1C3A}</a:tableStyleId>
              </a:tblPr>
              <a:tblGrid>
                <a:gridCol w="640545"/>
                <a:gridCol w="2986911">
                  <a:extLst>
                    <a:ext uri="{9D8B030D-6E8A-4147-A177-3AD203B41FA5}">
                      <a16:colId xmlns:a16="http://schemas.microsoft.com/office/drawing/2014/main" xmlns="" val="20001"/>
                    </a:ext>
                  </a:extLst>
                </a:gridCol>
                <a:gridCol w="831142">
                  <a:extLst>
                    <a:ext uri="{9D8B030D-6E8A-4147-A177-3AD203B41FA5}">
                      <a16:colId xmlns:a16="http://schemas.microsoft.com/office/drawing/2014/main" xmlns="" val="971809713"/>
                    </a:ext>
                  </a:extLst>
                </a:gridCol>
                <a:gridCol w="1423079">
                  <a:extLst>
                    <a:ext uri="{9D8B030D-6E8A-4147-A177-3AD203B41FA5}">
                      <a16:colId xmlns:a16="http://schemas.microsoft.com/office/drawing/2014/main" xmlns="" val="20003"/>
                    </a:ext>
                  </a:extLst>
                </a:gridCol>
              </a:tblGrid>
              <a:tr h="684346">
                <a:tc>
                  <a:txBody>
                    <a:bodyPr/>
                    <a:lstStyle/>
                    <a:p>
                      <a:pPr algn="ctr"/>
                      <a:endParaRPr lang="zh-CN" altLang="en-US" sz="1800" b="1" dirty="0">
                        <a:solidFill>
                          <a:schemeClr val="bg1"/>
                        </a:solidFill>
                      </a:endParaRPr>
                    </a:p>
                  </a:txBody>
                  <a:tcPr marT="45715" marB="45715"/>
                </a:tc>
                <a:tc>
                  <a:txBody>
                    <a:bodyPr/>
                    <a:lstStyle/>
                    <a:p>
                      <a:pPr algn="ctr"/>
                      <a:r>
                        <a:rPr lang="zh-CN" altLang="en-US" sz="1800" b="1" dirty="0">
                          <a:solidFill>
                            <a:schemeClr val="bg1"/>
                          </a:solidFill>
                        </a:rPr>
                        <a:t>题目</a:t>
                      </a:r>
                    </a:p>
                  </a:txBody>
                  <a:tcPr marT="45715" marB="45715"/>
                </a:tc>
                <a:tc>
                  <a:txBody>
                    <a:bodyPr/>
                    <a:lstStyle/>
                    <a:p>
                      <a:pPr algn="ctr"/>
                      <a:r>
                        <a:rPr lang="zh-CN" altLang="en-US" sz="1800" dirty="0">
                          <a:solidFill>
                            <a:schemeClr val="bg1"/>
                          </a:solidFill>
                        </a:rPr>
                        <a:t>时间</a:t>
                      </a:r>
                    </a:p>
                  </a:txBody>
                  <a:tcPr marT="45715" marB="45715"/>
                </a:tc>
                <a:tc>
                  <a:txBody>
                    <a:bodyPr/>
                    <a:lstStyle/>
                    <a:p>
                      <a:pPr algn="ctr"/>
                      <a:r>
                        <a:rPr lang="zh-CN" altLang="en-US" sz="1800" dirty="0">
                          <a:solidFill>
                            <a:schemeClr val="bg1"/>
                          </a:solidFill>
                        </a:rPr>
                        <a:t>刊物</a:t>
                      </a:r>
                    </a:p>
                  </a:txBody>
                  <a:tcPr marT="45715" marB="45715"/>
                </a:tc>
                <a:extLst>
                  <a:ext uri="{0D108BD9-81ED-4DB2-BD59-A6C34878D82A}">
                    <a16:rowId xmlns:a16="http://schemas.microsoft.com/office/drawing/2014/main" xmlns="" val="10000"/>
                  </a:ext>
                </a:extLst>
              </a:tr>
              <a:tr h="14381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kern="1200" dirty="0" smtClean="0">
                          <a:solidFill>
                            <a:schemeClr val="dk1"/>
                          </a:solidFill>
                          <a:latin typeface="+mn-lt"/>
                          <a:ea typeface="+mn-ea"/>
                          <a:cs typeface="+mn-cs"/>
                        </a:rPr>
                        <a:t>1</a:t>
                      </a:r>
                      <a:endParaRPr lang="en" altLang="zh-CN" sz="1600" kern="1200" dirty="0">
                        <a:solidFill>
                          <a:schemeClr val="dk1"/>
                        </a:solidFill>
                        <a:latin typeface="+mn-lt"/>
                        <a:ea typeface="+mn-ea"/>
                        <a:cs typeface="+mn-cs"/>
                      </a:endParaRPr>
                    </a:p>
                  </a:txBody>
                  <a:tcPr marT="45715" marB="4571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kern="1200" dirty="0" smtClean="0">
                          <a:solidFill>
                            <a:schemeClr val="dk1"/>
                          </a:solidFill>
                          <a:latin typeface="+mn-lt"/>
                          <a:ea typeface="+mn-ea"/>
                          <a:cs typeface="+mn-cs"/>
                        </a:rPr>
                        <a:t>Feasibility study of CMOS sensors in 55 nm process for tracking</a:t>
                      </a:r>
                      <a:endParaRPr lang="en" altLang="zh-CN" sz="1600" kern="1200" dirty="0">
                        <a:solidFill>
                          <a:schemeClr val="dk1"/>
                        </a:solidFill>
                        <a:latin typeface="+mn-lt"/>
                        <a:ea typeface="+mn-ea"/>
                        <a:cs typeface="+mn-cs"/>
                      </a:endParaRPr>
                    </a:p>
                  </a:txBody>
                  <a:tcPr marT="45715" marB="4571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kern="1200" dirty="0" smtClean="0">
                          <a:solidFill>
                            <a:schemeClr val="dk1"/>
                          </a:solidFill>
                          <a:latin typeface="+mn-lt"/>
                          <a:ea typeface="+mn-ea"/>
                          <a:cs typeface="+mn-cs"/>
                        </a:rPr>
                        <a:t>2024</a:t>
                      </a:r>
                      <a:endParaRPr lang="zh-CN" altLang="zh-CN" sz="1600" kern="1200" dirty="0">
                        <a:solidFill>
                          <a:schemeClr val="dk1"/>
                        </a:solidFill>
                        <a:latin typeface="+mn-lt"/>
                        <a:ea typeface="+mn-ea"/>
                        <a:cs typeface="+mn-cs"/>
                      </a:endParaRPr>
                    </a:p>
                  </a:txBody>
                  <a:tcPr marT="45715" marB="45715"/>
                </a:tc>
                <a:tc>
                  <a:txBody>
                    <a:bodyPr/>
                    <a:lstStyle/>
                    <a:p>
                      <a:pPr algn="ctr"/>
                      <a:r>
                        <a:rPr lang="en" altLang="zh-CN" sz="1600" kern="1200" dirty="0" smtClean="0">
                          <a:solidFill>
                            <a:schemeClr val="dk1"/>
                          </a:solidFill>
                          <a:latin typeface="+mn-lt"/>
                          <a:ea typeface="+mn-ea"/>
                          <a:cs typeface="+mn-cs"/>
                        </a:rPr>
                        <a:t>Nucl.Instrum.Meth. A</a:t>
                      </a:r>
                      <a:r>
                        <a:rPr lang="en-US" altLang="zh-CN" sz="1600" kern="1200" dirty="0" smtClean="0">
                          <a:solidFill>
                            <a:schemeClr val="dk1"/>
                          </a:solidFill>
                          <a:latin typeface="+mn-lt"/>
                          <a:ea typeface="+mn-ea"/>
                          <a:cs typeface="+mn-cs"/>
                        </a:rPr>
                        <a:t>, 1069(2024) 169905</a:t>
                      </a:r>
                      <a:endParaRPr lang="en" altLang="zh-CN" sz="1600" kern="1200" dirty="0">
                        <a:solidFill>
                          <a:schemeClr val="dk1"/>
                        </a:solidFill>
                        <a:latin typeface="+mn-lt"/>
                        <a:ea typeface="+mn-ea"/>
                        <a:cs typeface="+mn-cs"/>
                      </a:endParaRPr>
                    </a:p>
                  </a:txBody>
                  <a:tcPr marT="45715" marB="45715"/>
                </a:tc>
              </a:tr>
              <a:tr h="14381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kern="1200" dirty="0" smtClean="0">
                          <a:solidFill>
                            <a:schemeClr val="dk1"/>
                          </a:solidFill>
                          <a:latin typeface="+mn-lt"/>
                          <a:ea typeface="+mn-ea"/>
                          <a:cs typeface="+mn-cs"/>
                        </a:rPr>
                        <a:t>2</a:t>
                      </a:r>
                      <a:endParaRPr lang="en" altLang="zh-CN" sz="1600" kern="1200" dirty="0">
                        <a:solidFill>
                          <a:schemeClr val="dk1"/>
                        </a:solidFill>
                        <a:latin typeface="+mn-lt"/>
                        <a:ea typeface="+mn-ea"/>
                        <a:cs typeface="+mn-cs"/>
                      </a:endParaRPr>
                    </a:p>
                  </a:txBody>
                  <a:tcPr marT="45715" marB="4571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600" kern="1200" dirty="0">
                          <a:solidFill>
                            <a:schemeClr val="dk1"/>
                          </a:solidFill>
                          <a:latin typeface="+mn-lt"/>
                          <a:ea typeface="+mn-ea"/>
                          <a:cs typeface="+mn-cs"/>
                        </a:rPr>
                        <a:t>Beam test of a 180nm CMOS Pixel for the CEPC vertex detector</a:t>
                      </a:r>
                    </a:p>
                  </a:txBody>
                  <a:tcPr marT="45715" marB="4571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kern="1200" dirty="0" smtClean="0">
                          <a:solidFill>
                            <a:schemeClr val="dk1"/>
                          </a:solidFill>
                          <a:latin typeface="+mn-lt"/>
                          <a:ea typeface="+mn-ea"/>
                          <a:cs typeface="+mn-cs"/>
                        </a:rPr>
                        <a:t>2024</a:t>
                      </a:r>
                      <a:endParaRPr lang="zh-CN" altLang="zh-CN" sz="1600" kern="1200" dirty="0">
                        <a:solidFill>
                          <a:schemeClr val="dk1"/>
                        </a:solidFill>
                        <a:latin typeface="+mn-lt"/>
                        <a:ea typeface="+mn-ea"/>
                        <a:cs typeface="+mn-cs"/>
                      </a:endParaRPr>
                    </a:p>
                  </a:txBody>
                  <a:tcPr marT="45715" marB="45715"/>
                </a:tc>
                <a:tc>
                  <a:txBody>
                    <a:bodyPr/>
                    <a:lstStyle/>
                    <a:p>
                      <a:pPr algn="ctr"/>
                      <a:r>
                        <a:rPr lang="en" altLang="zh-CN" sz="1600" kern="1200" dirty="0">
                          <a:solidFill>
                            <a:schemeClr val="dk1"/>
                          </a:solidFill>
                          <a:latin typeface="+mn-lt"/>
                          <a:ea typeface="+mn-ea"/>
                          <a:cs typeface="+mn-cs"/>
                        </a:rPr>
                        <a:t>Nucl.Instrum.Meth. </a:t>
                      </a:r>
                      <a:r>
                        <a:rPr lang="en" altLang="zh-CN" sz="1600" kern="1200" dirty="0" smtClean="0">
                          <a:solidFill>
                            <a:schemeClr val="dk1"/>
                          </a:solidFill>
                          <a:latin typeface="+mn-lt"/>
                          <a:ea typeface="+mn-ea"/>
                          <a:cs typeface="+mn-cs"/>
                        </a:rPr>
                        <a:t>A</a:t>
                      </a:r>
                      <a:r>
                        <a:rPr lang="en-US" altLang="zh-CN" sz="1600" kern="1200" dirty="0" smtClean="0">
                          <a:solidFill>
                            <a:schemeClr val="dk1"/>
                          </a:solidFill>
                          <a:latin typeface="+mn-lt"/>
                          <a:ea typeface="+mn-ea"/>
                          <a:cs typeface="+mn-cs"/>
                        </a:rPr>
                        <a:t>,</a:t>
                      </a:r>
                      <a:r>
                        <a:rPr lang="en-US" altLang="zh-CN" sz="1600" kern="1200" baseline="0" dirty="0" smtClean="0">
                          <a:solidFill>
                            <a:schemeClr val="dk1"/>
                          </a:solidFill>
                          <a:latin typeface="+mn-lt"/>
                          <a:ea typeface="+mn-ea"/>
                          <a:cs typeface="+mn-cs"/>
                        </a:rPr>
                        <a:t> </a:t>
                      </a:r>
                      <a:r>
                        <a:rPr lang="en-US" altLang="zh-CN" sz="1600" kern="1200" dirty="0" smtClean="0">
                          <a:solidFill>
                            <a:schemeClr val="dk1"/>
                          </a:solidFill>
                          <a:latin typeface="+mn-lt"/>
                          <a:ea typeface="+mn-ea"/>
                          <a:cs typeface="+mn-cs"/>
                        </a:rPr>
                        <a:t>1059(2024</a:t>
                      </a:r>
                      <a:r>
                        <a:rPr lang="en-US" altLang="zh-CN" sz="1600" kern="1200" dirty="0">
                          <a:solidFill>
                            <a:schemeClr val="dk1"/>
                          </a:solidFill>
                          <a:latin typeface="+mn-lt"/>
                          <a:ea typeface="+mn-ea"/>
                          <a:cs typeface="+mn-cs"/>
                        </a:rPr>
                        <a:t>)</a:t>
                      </a:r>
                      <a:r>
                        <a:rPr lang="zh-CN" altLang="en-US" sz="1600" kern="1200" dirty="0">
                          <a:solidFill>
                            <a:schemeClr val="dk1"/>
                          </a:solidFill>
                          <a:latin typeface="+mn-lt"/>
                          <a:ea typeface="+mn-ea"/>
                          <a:cs typeface="+mn-cs"/>
                        </a:rPr>
                        <a:t> </a:t>
                      </a:r>
                      <a:r>
                        <a:rPr lang="x-none" sz="1600" kern="1200" dirty="0">
                          <a:solidFill>
                            <a:schemeClr val="dk1"/>
                          </a:solidFill>
                          <a:latin typeface="+mn-lt"/>
                          <a:ea typeface="+mn-ea"/>
                          <a:cs typeface="+mn-cs"/>
                        </a:rPr>
                        <a:t>168945</a:t>
                      </a:r>
                      <a:endParaRPr lang="en" altLang="zh-CN" sz="1600" kern="1200" dirty="0">
                        <a:solidFill>
                          <a:schemeClr val="dk1"/>
                        </a:solidFill>
                        <a:latin typeface="+mn-lt"/>
                        <a:ea typeface="+mn-ea"/>
                        <a:cs typeface="+mn-cs"/>
                      </a:endParaRPr>
                    </a:p>
                  </a:txBody>
                  <a:tcPr marT="45715" marB="45715"/>
                </a:tc>
                <a:extLst>
                  <a:ext uri="{0D108BD9-81ED-4DB2-BD59-A6C34878D82A}">
                    <a16:rowId xmlns:a16="http://schemas.microsoft.com/office/drawing/2014/main" xmlns="" val="214333902"/>
                  </a:ext>
                </a:extLst>
              </a:tr>
            </a:tbl>
          </a:graphicData>
        </a:graphic>
      </p:graphicFrame>
      <p:sp>
        <p:nvSpPr>
          <p:cNvPr id="2" name="灯片编号占位符 1"/>
          <p:cNvSpPr>
            <a:spLocks noGrp="1"/>
          </p:cNvSpPr>
          <p:nvPr>
            <p:ph type="sldNum" sz="quarter" idx="12"/>
          </p:nvPr>
        </p:nvSpPr>
        <p:spPr/>
        <p:txBody>
          <a:bodyPr/>
          <a:lstStyle/>
          <a:p>
            <a:fld id="{739A4D76-E581-450B-B0B6-FE92974BBFE3}" type="slidenum">
              <a:rPr lang="zh-CN" altLang="en-US" smtClean="0"/>
              <a:t>19</a:t>
            </a:fld>
            <a:endParaRPr lang="zh-CN" altLang="en-US"/>
          </a:p>
        </p:txBody>
      </p:sp>
      <p:graphicFrame>
        <p:nvGraphicFramePr>
          <p:cNvPr id="5" name="表格 4"/>
          <p:cNvGraphicFramePr>
            <a:graphicFrameLocks noGrp="1"/>
          </p:cNvGraphicFramePr>
          <p:nvPr>
            <p:extLst>
              <p:ext uri="{D42A27DB-BD31-4B8C-83A1-F6EECF244321}">
                <p14:modId xmlns:p14="http://schemas.microsoft.com/office/powerpoint/2010/main" val="2606549552"/>
              </p:ext>
            </p:extLst>
          </p:nvPr>
        </p:nvGraphicFramePr>
        <p:xfrm>
          <a:off x="1382972" y="1850703"/>
          <a:ext cx="3512878" cy="4248472"/>
        </p:xfrm>
        <a:graphic>
          <a:graphicData uri="http://schemas.openxmlformats.org/drawingml/2006/table">
            <a:tbl>
              <a:tblPr firstRow="1" bandRow="1">
                <a:tableStyleId>{5940675A-B579-460E-94D1-54222C63F5DA}</a:tableStyleId>
              </a:tblPr>
              <a:tblGrid>
                <a:gridCol w="1293524"/>
                <a:gridCol w="1293524"/>
                <a:gridCol w="925830"/>
              </a:tblGrid>
              <a:tr h="531059">
                <a:tc gridSpan="2">
                  <a:txBody>
                    <a:bodyPr/>
                    <a:lstStyle/>
                    <a:p>
                      <a:pPr algn="ctr"/>
                      <a:endParaRPr lang="en-US" b="1" dirty="0">
                        <a:solidFill>
                          <a:schemeClr val="bg1"/>
                        </a:solidFill>
                      </a:endParaRPr>
                    </a:p>
                  </a:txBody>
                  <a:tcPr anchor="ctr">
                    <a:solidFill>
                      <a:schemeClr val="accent1"/>
                    </a:solidFill>
                  </a:tcPr>
                </a:tc>
                <a:tc h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b="1" dirty="0">
                          <a:solidFill>
                            <a:schemeClr val="bg1"/>
                          </a:solidFill>
                        </a:rPr>
                        <a:t>课题二</a:t>
                      </a:r>
                      <a:endParaRPr lang="en-US" b="1" dirty="0">
                        <a:solidFill>
                          <a:schemeClr val="bg1"/>
                        </a:solidFill>
                      </a:endParaRPr>
                    </a:p>
                  </a:txBody>
                  <a:tcPr anchor="ctr">
                    <a:solidFill>
                      <a:schemeClr val="accent1"/>
                    </a:solidFill>
                  </a:tcPr>
                </a:tc>
              </a:tr>
              <a:tr h="531059">
                <a:tc rowSpan="3">
                  <a:txBody>
                    <a:bodyPr/>
                    <a:lstStyle/>
                    <a:p>
                      <a:pPr algn="ctr"/>
                      <a:r>
                        <a:rPr lang="zh-CN" altLang="en-US" dirty="0"/>
                        <a:t>国际会议</a:t>
                      </a:r>
                      <a:endParaRPr lang="en-US" altLang="zh-CN" dirty="0"/>
                    </a:p>
                  </a:txBody>
                  <a:tcPr anchor="ctr">
                    <a:solidFill>
                      <a:schemeClr val="accent3">
                        <a:lumMod val="20000"/>
                        <a:lumOff val="80000"/>
                      </a:schemeClr>
                    </a:solidFill>
                  </a:tcPr>
                </a:tc>
                <a:tc>
                  <a:txBody>
                    <a:bodyPr/>
                    <a:lstStyle/>
                    <a:p>
                      <a:pPr algn="ctr"/>
                      <a:r>
                        <a:rPr lang="zh-CN" altLang="en-US" dirty="0"/>
                        <a:t>大会报告</a:t>
                      </a:r>
                      <a:endParaRPr lang="en-US" altLang="zh-CN" dirty="0"/>
                    </a:p>
                  </a:txBody>
                  <a:tcPr anchor="ctr">
                    <a:solidFill>
                      <a:schemeClr val="accent3">
                        <a:lumMod val="20000"/>
                        <a:lumOff val="80000"/>
                      </a:schemeClr>
                    </a:solidFill>
                  </a:tcPr>
                </a:tc>
                <a:tc>
                  <a:txBody>
                    <a:bodyPr/>
                    <a:lstStyle/>
                    <a:p>
                      <a:pPr algn="ctr"/>
                      <a:r>
                        <a:rPr lang="en-US" altLang="zh-CN" dirty="0" smtClean="0"/>
                        <a:t>6</a:t>
                      </a:r>
                      <a:endParaRPr lang="en-US" dirty="0"/>
                    </a:p>
                  </a:txBody>
                  <a:tcPr anchor="ctr">
                    <a:solidFill>
                      <a:schemeClr val="accent3">
                        <a:lumMod val="20000"/>
                        <a:lumOff val="80000"/>
                      </a:schemeClr>
                    </a:solidFill>
                  </a:tcPr>
                </a:tc>
              </a:tr>
              <a:tr h="531059">
                <a:tc vMerge="1">
                  <a:txBody>
                    <a:bodyPr/>
                    <a:lstStyle/>
                    <a:p>
                      <a:endParaRPr lang="en-US" dirty="0"/>
                    </a:p>
                  </a:txBody>
                  <a:tcPr/>
                </a:tc>
                <a:tc>
                  <a:txBody>
                    <a:bodyPr/>
                    <a:lstStyle/>
                    <a:p>
                      <a:pPr algn="ctr"/>
                      <a:r>
                        <a:rPr lang="zh-CN" altLang="en-US" dirty="0"/>
                        <a:t>分会报告</a:t>
                      </a:r>
                      <a:endParaRPr lang="en-US" dirty="0"/>
                    </a:p>
                  </a:txBody>
                  <a:tcPr anchor="ctr">
                    <a:solidFill>
                      <a:schemeClr val="accent3">
                        <a:lumMod val="20000"/>
                        <a:lumOff val="80000"/>
                      </a:schemeClr>
                    </a:solidFill>
                  </a:tcPr>
                </a:tc>
                <a:tc>
                  <a:txBody>
                    <a:bodyPr/>
                    <a:lstStyle/>
                    <a:p>
                      <a:pPr algn="ctr"/>
                      <a:r>
                        <a:rPr lang="en-US" altLang="zh-CN" dirty="0" smtClean="0"/>
                        <a:t>11</a:t>
                      </a:r>
                      <a:endParaRPr lang="en-US" dirty="0"/>
                    </a:p>
                  </a:txBody>
                  <a:tcPr anchor="ctr">
                    <a:solidFill>
                      <a:schemeClr val="accent3">
                        <a:lumMod val="20000"/>
                        <a:lumOff val="80000"/>
                      </a:schemeClr>
                    </a:solidFill>
                  </a:tcPr>
                </a:tc>
              </a:tr>
              <a:tr h="531059">
                <a:tc vMerge="1">
                  <a:txBody>
                    <a:bodyPr/>
                    <a:lstStyle/>
                    <a:p>
                      <a:endParaRPr lang="en-US" dirty="0"/>
                    </a:p>
                  </a:txBody>
                  <a:tcPr/>
                </a:tc>
                <a:tc>
                  <a:txBody>
                    <a:bodyPr/>
                    <a:lstStyle/>
                    <a:p>
                      <a:pPr algn="ctr"/>
                      <a:r>
                        <a:rPr lang="zh-CN" altLang="en-US" dirty="0"/>
                        <a:t>会议墙报</a:t>
                      </a:r>
                      <a:endParaRPr lang="en-US" dirty="0"/>
                    </a:p>
                  </a:txBody>
                  <a:tcPr anchor="ctr">
                    <a:solidFill>
                      <a:schemeClr val="accent3">
                        <a:lumMod val="20000"/>
                        <a:lumOff val="80000"/>
                      </a:schemeClr>
                    </a:solidFill>
                  </a:tcPr>
                </a:tc>
                <a:tc>
                  <a:txBody>
                    <a:bodyPr/>
                    <a:lstStyle/>
                    <a:p>
                      <a:pPr algn="ctr"/>
                      <a:r>
                        <a:rPr lang="en-US" altLang="zh-CN" dirty="0" smtClean="0"/>
                        <a:t>1</a:t>
                      </a:r>
                      <a:endParaRPr lang="en-US" dirty="0"/>
                    </a:p>
                  </a:txBody>
                  <a:tcPr anchor="ctr">
                    <a:solidFill>
                      <a:schemeClr val="accent3">
                        <a:lumMod val="20000"/>
                        <a:lumOff val="80000"/>
                      </a:schemeClr>
                    </a:solidFill>
                  </a:tcPr>
                </a:tc>
              </a:tr>
              <a:tr h="531059">
                <a:tc rowSpan="3">
                  <a:txBody>
                    <a:bodyPr/>
                    <a:lstStyle/>
                    <a:p>
                      <a:pPr algn="ctr"/>
                      <a:r>
                        <a:rPr lang="zh-CN" altLang="en-US" dirty="0"/>
                        <a:t>国内会议</a:t>
                      </a:r>
                      <a:endParaRPr lang="en-US" dirty="0"/>
                    </a:p>
                  </a:txBody>
                  <a:tcPr anchor="ctr">
                    <a:solidFill>
                      <a:schemeClr val="accent5">
                        <a:lumMod val="20000"/>
                        <a:lumOff val="80000"/>
                      </a:schemeClr>
                    </a:solidFill>
                  </a:tcPr>
                </a:tc>
                <a:tc>
                  <a:txBody>
                    <a:bodyPr/>
                    <a:lstStyle/>
                    <a:p>
                      <a:pPr algn="ctr"/>
                      <a:r>
                        <a:rPr lang="zh-CN" altLang="en-US" dirty="0"/>
                        <a:t>大会报告</a:t>
                      </a:r>
                      <a:endParaRPr lang="en-US" altLang="zh-CN" dirty="0"/>
                    </a:p>
                  </a:txBody>
                  <a:tcPr anchor="ctr">
                    <a:solidFill>
                      <a:schemeClr val="accent5">
                        <a:lumMod val="20000"/>
                        <a:lumOff val="80000"/>
                      </a:schemeClr>
                    </a:solidFill>
                  </a:tcPr>
                </a:tc>
                <a:tc>
                  <a:txBody>
                    <a:bodyPr/>
                    <a:lstStyle/>
                    <a:p>
                      <a:pPr algn="ctr"/>
                      <a:r>
                        <a:rPr lang="en-US" altLang="zh-CN" dirty="0" smtClean="0"/>
                        <a:t>3</a:t>
                      </a:r>
                      <a:endParaRPr lang="en-US" dirty="0"/>
                    </a:p>
                  </a:txBody>
                  <a:tcPr anchor="ctr">
                    <a:solidFill>
                      <a:schemeClr val="accent5">
                        <a:lumMod val="20000"/>
                        <a:lumOff val="80000"/>
                      </a:schemeClr>
                    </a:solidFill>
                  </a:tcPr>
                </a:tc>
              </a:tr>
              <a:tr h="531059">
                <a:tc vMerge="1">
                  <a:txBody>
                    <a:bodyPr/>
                    <a:lstStyle/>
                    <a:p>
                      <a:endParaRPr lang="en-US" dirty="0"/>
                    </a:p>
                  </a:txBody>
                  <a:tcPr/>
                </a:tc>
                <a:tc>
                  <a:txBody>
                    <a:bodyPr/>
                    <a:lstStyle/>
                    <a:p>
                      <a:pPr algn="ctr"/>
                      <a:r>
                        <a:rPr lang="zh-CN" altLang="en-US" dirty="0"/>
                        <a:t>分会报告</a:t>
                      </a:r>
                      <a:endParaRPr lang="en-US" dirty="0"/>
                    </a:p>
                  </a:txBody>
                  <a:tcPr anchor="ctr">
                    <a:solidFill>
                      <a:schemeClr val="accent5">
                        <a:lumMod val="20000"/>
                        <a:lumOff val="80000"/>
                      </a:schemeClr>
                    </a:solidFill>
                  </a:tcPr>
                </a:tc>
                <a:tc>
                  <a:txBody>
                    <a:bodyPr/>
                    <a:lstStyle/>
                    <a:p>
                      <a:pPr algn="ctr"/>
                      <a:r>
                        <a:rPr lang="en-US" altLang="zh-CN" dirty="0" smtClean="0"/>
                        <a:t>4</a:t>
                      </a:r>
                      <a:endParaRPr lang="en-US" dirty="0"/>
                    </a:p>
                  </a:txBody>
                  <a:tcPr anchor="ctr">
                    <a:solidFill>
                      <a:schemeClr val="accent5">
                        <a:lumMod val="20000"/>
                        <a:lumOff val="80000"/>
                      </a:schemeClr>
                    </a:solidFill>
                  </a:tcPr>
                </a:tc>
              </a:tr>
              <a:tr h="531059">
                <a:tc vMerge="1">
                  <a:txBody>
                    <a:bodyPr/>
                    <a:lstStyle/>
                    <a:p>
                      <a:endParaRPr lang="en-US" dirty="0"/>
                    </a:p>
                  </a:txBody>
                  <a:tcPr/>
                </a:tc>
                <a:tc>
                  <a:txBody>
                    <a:bodyPr/>
                    <a:lstStyle/>
                    <a:p>
                      <a:pPr algn="ctr"/>
                      <a:r>
                        <a:rPr lang="zh-CN" altLang="en-US" dirty="0"/>
                        <a:t>会议墙报</a:t>
                      </a:r>
                      <a:endParaRPr lang="en-US" dirty="0"/>
                    </a:p>
                  </a:txBody>
                  <a:tcPr anchor="ctr">
                    <a:solidFill>
                      <a:schemeClr val="accent5">
                        <a:lumMod val="20000"/>
                        <a:lumOff val="80000"/>
                      </a:schemeClr>
                    </a:solidFill>
                  </a:tcPr>
                </a:tc>
                <a:tc>
                  <a:txBody>
                    <a:bodyPr/>
                    <a:lstStyle/>
                    <a:p>
                      <a:pPr algn="ctr"/>
                      <a:endParaRPr lang="en-US" dirty="0"/>
                    </a:p>
                  </a:txBody>
                  <a:tcPr anchor="ctr">
                    <a:solidFill>
                      <a:schemeClr val="accent5">
                        <a:lumMod val="20000"/>
                        <a:lumOff val="80000"/>
                      </a:schemeClr>
                    </a:solidFill>
                  </a:tcPr>
                </a:tc>
              </a:tr>
              <a:tr h="531059">
                <a:tc gridSpan="2">
                  <a:txBody>
                    <a:bodyPr/>
                    <a:lstStyle/>
                    <a:p>
                      <a:pPr algn="ctr"/>
                      <a:r>
                        <a:rPr lang="zh-CN" altLang="en-US" dirty="0"/>
                        <a:t>文章发表</a:t>
                      </a:r>
                      <a:endParaRPr lang="en-US" dirty="0"/>
                    </a:p>
                  </a:txBody>
                  <a:tcPr anchor="ctr">
                    <a:solidFill>
                      <a:srgbClr val="FFA98B"/>
                    </a:solidFill>
                  </a:tcPr>
                </a:tc>
                <a:tc hMerge="1">
                  <a:txBody>
                    <a:bodyPr/>
                    <a:lstStyle/>
                    <a:p>
                      <a:endParaRPr lang="en-US" dirty="0"/>
                    </a:p>
                  </a:txBody>
                  <a:tcPr/>
                </a:tc>
                <a:tc>
                  <a:txBody>
                    <a:bodyPr/>
                    <a:lstStyle/>
                    <a:p>
                      <a:pPr algn="ctr"/>
                      <a:r>
                        <a:rPr lang="en-US" altLang="zh-CN" dirty="0" smtClean="0"/>
                        <a:t>2</a:t>
                      </a:r>
                      <a:endParaRPr lang="en-US" dirty="0"/>
                    </a:p>
                  </a:txBody>
                  <a:tcPr anchor="ctr">
                    <a:solidFill>
                      <a:srgbClr val="FFA98B"/>
                    </a:solidFill>
                  </a:tcPr>
                </a:tc>
              </a:tr>
            </a:tbl>
          </a:graphicData>
        </a:graphic>
      </p:graphicFrame>
      <p:sp>
        <p:nvSpPr>
          <p:cNvPr id="6" name="矩形 5"/>
          <p:cNvSpPr/>
          <p:nvPr/>
        </p:nvSpPr>
        <p:spPr>
          <a:xfrm>
            <a:off x="5736309" y="1987034"/>
            <a:ext cx="1633781" cy="369332"/>
          </a:xfrm>
          <a:prstGeom prst="rect">
            <a:avLst/>
          </a:prstGeom>
        </p:spPr>
        <p:txBody>
          <a:bodyPr wrap="none">
            <a:spAutoFit/>
          </a:bodyPr>
          <a:lstStyle/>
          <a:p>
            <a:r>
              <a:rPr lang="zh-CN" altLang="en-US" dirty="0" smtClean="0">
                <a:solidFill>
                  <a:srgbClr val="0000FF"/>
                </a:solidFill>
                <a:latin typeface="Arial" panose="020B0604020202020204" pitchFamily="34" charset="0"/>
                <a:ea typeface="黑体" panose="02010609060101010101" pitchFamily="49" charset="-122"/>
              </a:rPr>
              <a:t>论文发表情况 </a:t>
            </a:r>
            <a:endParaRPr lang="zh-CN" altLang="en-US" dirty="0"/>
          </a:p>
        </p:txBody>
      </p:sp>
    </p:spTree>
    <p:extLst>
      <p:ext uri="{BB962C8B-B14F-4D97-AF65-F5344CB8AC3E}">
        <p14:creationId xmlns:p14="http://schemas.microsoft.com/office/powerpoint/2010/main" val="1847104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088290"/>
          </a:xfrm>
        </p:spPr>
        <p:txBody>
          <a:bodyPr vert="horz" lIns="91440" tIns="45720" rIns="91440" bIns="45720" rtlCol="0" anchor="ctr">
            <a:normAutofit/>
          </a:bodyPr>
          <a:lstStyle/>
          <a:p>
            <a:pPr algn="ctr"/>
            <a:r>
              <a:rPr lang="zh-CN" altLang="en-US" dirty="0">
                <a:solidFill>
                  <a:srgbClr val="0000FF"/>
                </a:solidFill>
                <a:latin typeface="Arial" panose="020B0604020202020204" pitchFamily="34" charset="0"/>
                <a:ea typeface="黑体" panose="02010609060101010101" pitchFamily="49" charset="-122"/>
              </a:rPr>
              <a:t>课题二目标和内容</a:t>
            </a:r>
          </a:p>
        </p:txBody>
      </p:sp>
      <p:sp>
        <p:nvSpPr>
          <p:cNvPr id="3" name="内容占位符 2"/>
          <p:cNvSpPr>
            <a:spLocks noGrp="1"/>
          </p:cNvSpPr>
          <p:nvPr>
            <p:ph idx="1"/>
          </p:nvPr>
        </p:nvSpPr>
        <p:spPr/>
        <p:txBody>
          <a:bodyPr/>
          <a:lstStyle/>
          <a:p>
            <a:r>
              <a:rPr lang="zh-CN" altLang="en-US" dirty="0" smtClean="0"/>
              <a:t>硅像素探测器（低功耗</a:t>
            </a:r>
            <a:r>
              <a:rPr lang="zh-CN" altLang="en-US" dirty="0"/>
              <a:t>、快读出和高定时精度的硅像素传感器芯片和大规模读出</a:t>
            </a:r>
            <a:r>
              <a:rPr lang="zh-CN" altLang="en-US" dirty="0" smtClean="0"/>
              <a:t>样机）</a:t>
            </a:r>
            <a:endParaRPr lang="en-US" altLang="zh-CN" dirty="0" smtClean="0"/>
          </a:p>
          <a:p>
            <a:pPr lvl="1"/>
            <a:r>
              <a:rPr lang="zh-CN" altLang="en-US" dirty="0" smtClean="0"/>
              <a:t>基于</a:t>
            </a:r>
            <a:r>
              <a:rPr lang="en-US" altLang="zh-CN" dirty="0" smtClean="0"/>
              <a:t>CMOS</a:t>
            </a:r>
            <a:r>
              <a:rPr lang="zh-CN" altLang="en-US" dirty="0" smtClean="0"/>
              <a:t>的顶点探测器技术 </a:t>
            </a:r>
            <a:endParaRPr lang="en-US" altLang="zh-CN" dirty="0" smtClean="0"/>
          </a:p>
          <a:p>
            <a:pPr lvl="2"/>
            <a:r>
              <a:rPr lang="zh-CN" altLang="en-US" dirty="0" smtClean="0"/>
              <a:t>高空间分辨</a:t>
            </a:r>
            <a:endParaRPr lang="en-US" altLang="zh-CN" dirty="0" smtClean="0"/>
          </a:p>
          <a:p>
            <a:pPr lvl="2"/>
            <a:r>
              <a:rPr lang="zh-CN" altLang="en-US" dirty="0" smtClean="0"/>
              <a:t>快读出速度</a:t>
            </a:r>
            <a:endParaRPr lang="en-US" altLang="zh-CN" dirty="0" smtClean="0"/>
          </a:p>
          <a:p>
            <a:pPr lvl="1"/>
            <a:r>
              <a:rPr lang="zh-CN" altLang="en-US" dirty="0" smtClean="0"/>
              <a:t>基于</a:t>
            </a:r>
            <a:r>
              <a:rPr lang="en-US" altLang="zh-CN" dirty="0" smtClean="0"/>
              <a:t>HVCMOS</a:t>
            </a:r>
            <a:r>
              <a:rPr lang="zh-CN" altLang="en-US" dirty="0" smtClean="0"/>
              <a:t>的径迹探测器技术</a:t>
            </a:r>
            <a:endParaRPr lang="en-US" altLang="zh-CN" dirty="0" smtClean="0"/>
          </a:p>
          <a:p>
            <a:endParaRPr lang="en-US" altLang="zh-CN" dirty="0"/>
          </a:p>
          <a:p>
            <a:r>
              <a:rPr lang="zh-CN" altLang="en-US" dirty="0" smtClean="0"/>
              <a:t>无线传输技术（</a:t>
            </a:r>
            <a:r>
              <a:rPr lang="zh-CN" altLang="en-US" dirty="0"/>
              <a:t>多通道无线</a:t>
            </a:r>
            <a:r>
              <a:rPr lang="zh-CN" altLang="en-US" dirty="0" smtClean="0"/>
              <a:t>数据传输</a:t>
            </a:r>
            <a:r>
              <a:rPr lang="zh-CN" altLang="en-US" dirty="0"/>
              <a:t>原型系统</a:t>
            </a:r>
            <a:r>
              <a:rPr lang="zh-CN" altLang="en-US" dirty="0" smtClean="0"/>
              <a:t>）</a:t>
            </a:r>
            <a:endParaRPr lang="en-US" altLang="zh-CN" dirty="0" smtClean="0"/>
          </a:p>
          <a:p>
            <a:endParaRPr lang="zh-CN" altLang="en-US" dirty="0"/>
          </a:p>
        </p:txBody>
      </p:sp>
      <p:sp>
        <p:nvSpPr>
          <p:cNvPr id="4" name="灯片编号占位符 3"/>
          <p:cNvSpPr>
            <a:spLocks noGrp="1"/>
          </p:cNvSpPr>
          <p:nvPr>
            <p:ph type="sldNum" sz="quarter" idx="12"/>
          </p:nvPr>
        </p:nvSpPr>
        <p:spPr/>
        <p:txBody>
          <a:bodyPr/>
          <a:lstStyle/>
          <a:p>
            <a:fld id="{739A4D76-E581-450B-B0B6-FE92974BBFE3}" type="slidenum">
              <a:rPr lang="zh-CN" altLang="en-US" smtClean="0"/>
              <a:t>2</a:t>
            </a:fld>
            <a:endParaRPr lang="zh-CN" altLang="en-US"/>
          </a:p>
        </p:txBody>
      </p:sp>
    </p:spTree>
    <p:extLst>
      <p:ext uri="{BB962C8B-B14F-4D97-AF65-F5344CB8AC3E}">
        <p14:creationId xmlns:p14="http://schemas.microsoft.com/office/powerpoint/2010/main" val="1877993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0" y="125128"/>
            <a:ext cx="12192000" cy="725470"/>
          </a:xfrm>
        </p:spPr>
        <p:txBody>
          <a:bodyPr vert="horz" lIns="91440" tIns="45720" rIns="91440" bIns="45720" rtlCol="0" anchor="ctr">
            <a:normAutofit/>
          </a:bodyPr>
          <a:lstStyle/>
          <a:p>
            <a:pPr algn="ctr"/>
            <a:r>
              <a:rPr lang="zh-CN" altLang="zh-CN" dirty="0">
                <a:solidFill>
                  <a:srgbClr val="0000FF"/>
                </a:solidFill>
                <a:latin typeface="Arial" panose="020B0604020202020204" pitchFamily="34" charset="0"/>
                <a:ea typeface="黑体" panose="02010609060101010101" pitchFamily="49" charset="-122"/>
              </a:rPr>
              <a:t>学术</a:t>
            </a:r>
            <a:r>
              <a:rPr lang="zh-CN" altLang="zh-CN" dirty="0">
                <a:solidFill>
                  <a:srgbClr val="0000FF"/>
                </a:solidFill>
                <a:latin typeface="Arial" panose="020B0604020202020204" pitchFamily="34" charset="0"/>
                <a:ea typeface="黑体" panose="02010609060101010101" pitchFamily="49" charset="-122"/>
              </a:rPr>
              <a:t>交流与会议</a:t>
            </a:r>
            <a:r>
              <a:rPr lang="zh-CN" altLang="en-US" dirty="0">
                <a:solidFill>
                  <a:srgbClr val="0000FF"/>
                </a:solidFill>
                <a:latin typeface="Arial" panose="020B0604020202020204" pitchFamily="34" charset="0"/>
                <a:ea typeface="黑体" panose="02010609060101010101" pitchFamily="49" charset="-122"/>
              </a:rPr>
              <a:t>报告情况</a:t>
            </a:r>
            <a:endParaRPr lang="en-US" altLang="zh-CN" dirty="0">
              <a:solidFill>
                <a:srgbClr val="0000FF"/>
              </a:solidFill>
              <a:latin typeface="Arial" panose="020B0604020202020204" pitchFamily="34" charset="0"/>
              <a:ea typeface="黑体" panose="02010609060101010101" pitchFamily="49" charset="-122"/>
            </a:endParaRPr>
          </a:p>
        </p:txBody>
      </p:sp>
      <p:sp>
        <p:nvSpPr>
          <p:cNvPr id="10" name="矩形 23">
            <a:extLst>
              <a:ext uri="{FF2B5EF4-FFF2-40B4-BE49-F238E27FC236}">
                <a16:creationId xmlns:a16="http://schemas.microsoft.com/office/drawing/2014/main" xmlns="" id="{3387A0F8-9F67-0545-9F0E-0F10AB2FA825}"/>
              </a:ext>
            </a:extLst>
          </p:cNvPr>
          <p:cNvSpPr>
            <a:spLocks noChangeArrowheads="1"/>
          </p:cNvSpPr>
          <p:nvPr/>
        </p:nvSpPr>
        <p:spPr bwMode="auto">
          <a:xfrm>
            <a:off x="438306" y="2492896"/>
            <a:ext cx="1175369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chemeClr val="folHlink"/>
              </a:buClr>
              <a:buFont typeface="Wingdings" pitchFamily="2" charset="2"/>
              <a:buChar char="§"/>
              <a:defRPr sz="3200">
                <a:solidFill>
                  <a:schemeClr val="tx1"/>
                </a:solidFill>
                <a:latin typeface="Arial" panose="020B0604020202020204" pitchFamily="34" charset="0"/>
              </a:defRPr>
            </a:lvl1pPr>
            <a:lvl2pPr marL="742950" indent="-285750">
              <a:spcBef>
                <a:spcPct val="20000"/>
              </a:spcBef>
              <a:buClr>
                <a:schemeClr val="hlink"/>
              </a:buClr>
              <a:buChar char="•"/>
              <a:defRPr sz="2800">
                <a:solidFill>
                  <a:schemeClr val="tx1"/>
                </a:solidFill>
                <a:latin typeface="Arial" panose="020B0604020202020204" pitchFamily="34" charset="0"/>
              </a:defRPr>
            </a:lvl2pPr>
            <a:lvl3pPr marL="1143000" indent="-228600">
              <a:spcBef>
                <a:spcPct val="20000"/>
              </a:spcBef>
              <a:buClr>
                <a:schemeClr val="folHlink"/>
              </a:buClr>
              <a:buFont typeface="Wingdings" pitchFamily="2" charset="2"/>
              <a:buChar char="§"/>
              <a:defRPr sz="2400">
                <a:solidFill>
                  <a:schemeClr val="tx1"/>
                </a:solidFill>
                <a:latin typeface="Arial" panose="020B0604020202020204" pitchFamily="34" charset="0"/>
              </a:defRPr>
            </a:lvl3pPr>
            <a:lvl4pPr marL="1600200" indent="-228600">
              <a:spcBef>
                <a:spcPct val="20000"/>
              </a:spcBef>
              <a:buClr>
                <a:schemeClr val="hlink"/>
              </a:buClr>
              <a:buSzPct val="115000"/>
              <a:buChar char="•"/>
              <a:defRPr sz="2000">
                <a:solidFill>
                  <a:schemeClr val="tx1"/>
                </a:solidFill>
                <a:latin typeface="Arial" panose="020B0604020202020204" pitchFamily="34" charset="0"/>
              </a:defRPr>
            </a:lvl4pPr>
            <a:lvl5pPr marL="2057400" indent="-228600">
              <a:spcBef>
                <a:spcPct val="20000"/>
              </a:spcBef>
              <a:buClr>
                <a:schemeClr val="folHlink"/>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Font typeface="Wingdings" pitchFamily="2" charset="2"/>
              <a:buChar char="§"/>
              <a:defRPr sz="2000">
                <a:solidFill>
                  <a:schemeClr val="tx1"/>
                </a:solidFill>
                <a:latin typeface="Arial" panose="020B0604020202020204" pitchFamily="34" charset="0"/>
              </a:defRPr>
            </a:lvl9pPr>
          </a:lstStyle>
          <a:p>
            <a:pPr marL="285750" indent="-285750">
              <a:lnSpc>
                <a:spcPct val="80000"/>
              </a:lnSpc>
              <a:buFont typeface="Wingdings" pitchFamily="2" charset="2"/>
              <a:buChar char="Ø"/>
            </a:pPr>
            <a:endParaRPr lang="en-US" altLang="zh-CN" sz="2000" b="1" dirty="0">
              <a:latin typeface="Arial Unicode MS" pitchFamily="34" charset="-122"/>
              <a:ea typeface="Arial Unicode MS" pitchFamily="34" charset="-122"/>
              <a:cs typeface="Arial Unicode MS" pitchFamily="34" charset="-122"/>
            </a:endParaRPr>
          </a:p>
          <a:p>
            <a:pPr marL="285750" indent="-285750">
              <a:lnSpc>
                <a:spcPct val="80000"/>
              </a:lnSpc>
              <a:buFont typeface="Wingdings" pitchFamily="2" charset="2"/>
              <a:buChar char="Ø"/>
            </a:pPr>
            <a:endParaRPr lang="en-US" altLang="zh-CN" sz="1800" b="1" dirty="0">
              <a:solidFill>
                <a:srgbClr val="FF0000"/>
              </a:solidFill>
              <a:ea typeface="Heiti SC Medium" pitchFamily="2" charset="-128"/>
              <a:cs typeface="Arial" panose="020B0604020202020204" pitchFamily="34" charset="0"/>
            </a:endParaRPr>
          </a:p>
        </p:txBody>
      </p:sp>
      <p:graphicFrame>
        <p:nvGraphicFramePr>
          <p:cNvPr id="2" name="内容占位符 3">
            <a:extLst>
              <a:ext uri="{FF2B5EF4-FFF2-40B4-BE49-F238E27FC236}">
                <a16:creationId xmlns:a16="http://schemas.microsoft.com/office/drawing/2014/main" xmlns="" id="{7DEC6A6B-9BF2-CF35-C400-104F552A1123}"/>
              </a:ext>
            </a:extLst>
          </p:cNvPr>
          <p:cNvGraphicFramePr>
            <a:graphicFrameLocks/>
          </p:cNvGraphicFramePr>
          <p:nvPr>
            <p:extLst>
              <p:ext uri="{D42A27DB-BD31-4B8C-83A1-F6EECF244321}">
                <p14:modId xmlns:p14="http://schemas.microsoft.com/office/powerpoint/2010/main" val="3027606960"/>
              </p:ext>
            </p:extLst>
          </p:nvPr>
        </p:nvGraphicFramePr>
        <p:xfrm>
          <a:off x="211154" y="1049310"/>
          <a:ext cx="11856642" cy="5589615"/>
        </p:xfrm>
        <a:graphic>
          <a:graphicData uri="http://schemas.openxmlformats.org/drawingml/2006/table">
            <a:tbl>
              <a:tblPr firstRow="1" bandRow="1">
                <a:tableStyleId>{5C22544A-7EE6-4342-B048-85BDC9FD1C3A}</a:tableStyleId>
              </a:tblPr>
              <a:tblGrid>
                <a:gridCol w="2781702">
                  <a:extLst>
                    <a:ext uri="{9D8B030D-6E8A-4147-A177-3AD203B41FA5}">
                      <a16:colId xmlns:a16="http://schemas.microsoft.com/office/drawing/2014/main" xmlns="" val="20001"/>
                    </a:ext>
                  </a:extLst>
                </a:gridCol>
                <a:gridCol w="1366787">
                  <a:extLst>
                    <a:ext uri="{9D8B030D-6E8A-4147-A177-3AD203B41FA5}">
                      <a16:colId xmlns:a16="http://schemas.microsoft.com/office/drawing/2014/main" xmlns="" val="2689489777"/>
                    </a:ext>
                  </a:extLst>
                </a:gridCol>
                <a:gridCol w="1645919">
                  <a:extLst>
                    <a:ext uri="{9D8B030D-6E8A-4147-A177-3AD203B41FA5}">
                      <a16:colId xmlns:a16="http://schemas.microsoft.com/office/drawing/2014/main" xmlns="" val="1706769929"/>
                    </a:ext>
                  </a:extLst>
                </a:gridCol>
                <a:gridCol w="1347537">
                  <a:extLst>
                    <a:ext uri="{9D8B030D-6E8A-4147-A177-3AD203B41FA5}">
                      <a16:colId xmlns:a16="http://schemas.microsoft.com/office/drawing/2014/main" xmlns="" val="971809713"/>
                    </a:ext>
                  </a:extLst>
                </a:gridCol>
                <a:gridCol w="1472666">
                  <a:extLst>
                    <a:ext uri="{9D8B030D-6E8A-4147-A177-3AD203B41FA5}">
                      <a16:colId xmlns:a16="http://schemas.microsoft.com/office/drawing/2014/main" xmlns="" val="20003"/>
                    </a:ext>
                  </a:extLst>
                </a:gridCol>
                <a:gridCol w="3242031">
                  <a:extLst>
                    <a:ext uri="{9D8B030D-6E8A-4147-A177-3AD203B41FA5}">
                      <a16:colId xmlns:a16="http://schemas.microsoft.com/office/drawing/2014/main" xmlns="" val="20006"/>
                    </a:ext>
                  </a:extLst>
                </a:gridCol>
              </a:tblGrid>
              <a:tr h="270337">
                <a:tc>
                  <a:txBody>
                    <a:bodyPr/>
                    <a:lstStyle/>
                    <a:p>
                      <a:pPr algn="ctr"/>
                      <a:r>
                        <a:rPr lang="zh-CN" altLang="en-US" sz="1200" b="1" dirty="0">
                          <a:solidFill>
                            <a:schemeClr val="bg1"/>
                          </a:solidFill>
                        </a:rPr>
                        <a:t>会议名称</a:t>
                      </a:r>
                    </a:p>
                  </a:txBody>
                  <a:tcPr marT="45715" marB="45715"/>
                </a:tc>
                <a:tc>
                  <a:txBody>
                    <a:bodyPr/>
                    <a:lstStyle/>
                    <a:p>
                      <a:pPr algn="ctr"/>
                      <a:endParaRPr lang="zh-CN" altLang="en-US" sz="1200" b="1" dirty="0">
                        <a:solidFill>
                          <a:schemeClr val="bg1"/>
                        </a:solidFill>
                      </a:endParaRPr>
                    </a:p>
                  </a:txBody>
                  <a:tcPr marT="45715" marB="45715"/>
                </a:tc>
                <a:tc>
                  <a:txBody>
                    <a:bodyPr/>
                    <a:lstStyle/>
                    <a:p>
                      <a:pPr algn="ctr"/>
                      <a:r>
                        <a:rPr lang="zh-CN" altLang="en-US" sz="1200" b="1" dirty="0">
                          <a:solidFill>
                            <a:schemeClr val="bg1"/>
                          </a:solidFill>
                        </a:rPr>
                        <a:t>地点</a:t>
                      </a:r>
                    </a:p>
                  </a:txBody>
                  <a:tcPr marT="45715" marB="45715"/>
                </a:tc>
                <a:tc>
                  <a:txBody>
                    <a:bodyPr/>
                    <a:lstStyle/>
                    <a:p>
                      <a:pPr algn="ctr"/>
                      <a:r>
                        <a:rPr lang="zh-CN" altLang="en-US" sz="1200" dirty="0">
                          <a:solidFill>
                            <a:schemeClr val="bg1"/>
                          </a:solidFill>
                        </a:rPr>
                        <a:t>时间</a:t>
                      </a:r>
                    </a:p>
                  </a:txBody>
                  <a:tcPr marT="45715" marB="45715"/>
                </a:tc>
                <a:tc>
                  <a:txBody>
                    <a:bodyPr/>
                    <a:lstStyle/>
                    <a:p>
                      <a:pPr algn="ctr"/>
                      <a:r>
                        <a:rPr lang="zh-CN" altLang="en-US" sz="1200" dirty="0">
                          <a:solidFill>
                            <a:schemeClr val="bg1"/>
                          </a:solidFill>
                        </a:rPr>
                        <a:t>报告类型</a:t>
                      </a:r>
                    </a:p>
                  </a:txBody>
                  <a:tcPr marT="45715" marB="45715"/>
                </a:tc>
                <a:tc>
                  <a:txBody>
                    <a:bodyPr/>
                    <a:lstStyle/>
                    <a:p>
                      <a:pPr algn="ctr"/>
                      <a:r>
                        <a:rPr lang="zh-CN" altLang="en-US" sz="1200" dirty="0">
                          <a:solidFill>
                            <a:schemeClr val="bg1"/>
                          </a:solidFill>
                        </a:rPr>
                        <a:t>题目</a:t>
                      </a:r>
                    </a:p>
                  </a:txBody>
                  <a:tcPr marT="45715" marB="45715"/>
                </a:tc>
                <a:extLst>
                  <a:ext uri="{0D108BD9-81ED-4DB2-BD59-A6C34878D82A}">
                    <a16:rowId xmlns:a16="http://schemas.microsoft.com/office/drawing/2014/main" xmlns="" val="10000"/>
                  </a:ext>
                </a:extLst>
              </a:tr>
              <a:tr h="2703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CEPC</a:t>
                      </a:r>
                      <a:r>
                        <a:rPr lang="zh-CN" altLang="en-US" sz="1200" b="0" kern="1200" dirty="0">
                          <a:solidFill>
                            <a:schemeClr val="tx1"/>
                          </a:solidFill>
                          <a:latin typeface="Times New Roman" panose="02020603050405020304" pitchFamily="18" charset="0"/>
                          <a:ea typeface="+mn-ea"/>
                          <a:cs typeface="Times New Roman" panose="02020603050405020304" pitchFamily="18" charset="0"/>
                        </a:rPr>
                        <a:t> </a:t>
                      </a: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EU</a:t>
                      </a:r>
                      <a:r>
                        <a:rPr lang="zh-CN" altLang="en-US" sz="1200" b="0" kern="1200" dirty="0">
                          <a:solidFill>
                            <a:schemeClr val="tx1"/>
                          </a:solidFill>
                          <a:latin typeface="Times New Roman" panose="02020603050405020304" pitchFamily="18" charset="0"/>
                          <a:ea typeface="+mn-ea"/>
                          <a:cs typeface="Times New Roman" panose="02020603050405020304" pitchFamily="18" charset="0"/>
                        </a:rPr>
                        <a:t> </a:t>
                      </a: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workshop</a:t>
                      </a:r>
                      <a:endParaRPr lang="en" altLang="zh-CN" sz="1200" b="0" kern="1200" dirty="0">
                        <a:solidFill>
                          <a:schemeClr val="tx1"/>
                        </a:solidFill>
                        <a:latin typeface="Times New Roman" panose="02020603050405020304" pitchFamily="18" charset="0"/>
                        <a:ea typeface="+mn-ea"/>
                        <a:cs typeface="Times New Roman" panose="02020603050405020304" pitchFamily="18" charset="0"/>
                      </a:endParaRPr>
                    </a:p>
                  </a:txBody>
                  <a:tcPr marT="45715" marB="4571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0" kern="1200" dirty="0">
                          <a:solidFill>
                            <a:schemeClr val="tx1"/>
                          </a:solidFill>
                          <a:latin typeface="Times New Roman" panose="02020603050405020304" pitchFamily="18" charset="0"/>
                          <a:ea typeface="+mn-ea"/>
                          <a:cs typeface="Times New Roman" panose="02020603050405020304" pitchFamily="18" charset="0"/>
                        </a:rPr>
                        <a:t>梁志均</a:t>
                      </a:r>
                      <a:endParaRPr lang="en" altLang="zh-CN" sz="1200" b="0" kern="1200" dirty="0">
                        <a:solidFill>
                          <a:schemeClr val="tx1"/>
                        </a:solidFill>
                        <a:latin typeface="Times New Roman" panose="02020603050405020304" pitchFamily="18" charset="0"/>
                        <a:ea typeface="+mn-ea"/>
                        <a:cs typeface="Times New Roman" panose="02020603050405020304" pitchFamily="18" charset="0"/>
                      </a:endParaRPr>
                    </a:p>
                  </a:txBody>
                  <a:tcPr marT="45715" marB="4571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kern="1200" dirty="0">
                          <a:solidFill>
                            <a:schemeClr val="tx1"/>
                          </a:solidFill>
                          <a:latin typeface="Times New Roman" panose="02020603050405020304" pitchFamily="18" charset="0"/>
                          <a:ea typeface="+mn-ea"/>
                          <a:cs typeface="Times New Roman" panose="02020603050405020304" pitchFamily="18" charset="0"/>
                        </a:rPr>
                        <a:t>法国马赛</a:t>
                      </a:r>
                      <a:endParaRPr lang="en" altLang="zh-CN" sz="1200" b="0" kern="1200" dirty="0">
                        <a:solidFill>
                          <a:schemeClr val="tx1"/>
                        </a:solidFill>
                        <a:latin typeface="Times New Roman" panose="02020603050405020304" pitchFamily="18" charset="0"/>
                        <a:ea typeface="+mn-ea"/>
                        <a:cs typeface="Times New Roman" panose="02020603050405020304" pitchFamily="18" charset="0"/>
                      </a:endParaRPr>
                    </a:p>
                  </a:txBody>
                  <a:tcPr marT="45715" marB="4571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2024</a:t>
                      </a:r>
                      <a:r>
                        <a:rPr lang="zh-CN" altLang="en-US" sz="1200" b="0" kern="1200" dirty="0">
                          <a:solidFill>
                            <a:schemeClr val="tx1"/>
                          </a:solidFill>
                          <a:latin typeface="Times New Roman" panose="02020603050405020304" pitchFamily="18" charset="0"/>
                          <a:ea typeface="+mn-ea"/>
                          <a:cs typeface="Times New Roman" panose="02020603050405020304" pitchFamily="18" charset="0"/>
                        </a:rPr>
                        <a:t>年</a:t>
                      </a: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4</a:t>
                      </a:r>
                      <a:r>
                        <a:rPr lang="zh-CN" altLang="en-US" sz="1200" b="0" kern="1200" dirty="0">
                          <a:solidFill>
                            <a:schemeClr val="tx1"/>
                          </a:solidFill>
                          <a:latin typeface="Times New Roman" panose="02020603050405020304" pitchFamily="18" charset="0"/>
                          <a:ea typeface="+mn-ea"/>
                          <a:cs typeface="Times New Roman" panose="02020603050405020304" pitchFamily="18" charset="0"/>
                        </a:rPr>
                        <a:t>月</a:t>
                      </a:r>
                      <a:endParaRPr lang="zh-CN" altLang="zh-CN" sz="1200" b="0" kern="1200" dirty="0">
                        <a:solidFill>
                          <a:schemeClr val="tx1"/>
                        </a:solidFill>
                        <a:latin typeface="Times New Roman" panose="02020603050405020304" pitchFamily="18" charset="0"/>
                        <a:ea typeface="+mn-ea"/>
                        <a:cs typeface="Times New Roman" panose="02020603050405020304" pitchFamily="18" charset="0"/>
                      </a:endParaRPr>
                    </a:p>
                  </a:txBody>
                  <a:tcPr marT="45715" marB="45715"/>
                </a:tc>
                <a:tc>
                  <a:txBody>
                    <a:bodyPr/>
                    <a:lstStyle/>
                    <a:p>
                      <a:pPr algn="ctr"/>
                      <a:r>
                        <a:rPr lang="zh-CN" altLang="en-US" sz="1200" b="0" dirty="0">
                          <a:solidFill>
                            <a:srgbClr val="FF0000"/>
                          </a:solidFill>
                          <a:latin typeface="Times New Roman" panose="02020603050405020304" pitchFamily="18" charset="0"/>
                          <a:ea typeface="Arial Unicode MS" pitchFamily="34" charset="-122"/>
                          <a:cs typeface="Times New Roman" panose="02020603050405020304" pitchFamily="18" charset="0"/>
                        </a:rPr>
                        <a:t>大会报告</a:t>
                      </a:r>
                      <a:endParaRPr lang="en" altLang="zh-CN" sz="1200" b="0" kern="1200" dirty="0">
                        <a:solidFill>
                          <a:schemeClr val="tx1"/>
                        </a:solidFill>
                        <a:effectLst>
                          <a:outerShdw blurRad="38100" dist="38100" dir="2700000" algn="tl">
                            <a:srgbClr val="000000">
                              <a:alpha val="43137"/>
                            </a:srgbClr>
                          </a:outerShdw>
                        </a:effectLst>
                        <a:latin typeface="Times New Roman" panose="02020603050405020304" pitchFamily="18" charset="0"/>
                        <a:ea typeface="微软雅黑" pitchFamily="34" charset="-122"/>
                        <a:cs typeface="Times New Roman" panose="02020603050405020304" pitchFamily="18" charset="0"/>
                      </a:endParaRPr>
                    </a:p>
                  </a:txBody>
                  <a:tcPr marT="45715" marB="4571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CEPC detector and physics overview</a:t>
                      </a:r>
                    </a:p>
                  </a:txBody>
                  <a:tcPr marT="45715" marB="45715"/>
                </a:tc>
                <a:extLst>
                  <a:ext uri="{0D108BD9-81ED-4DB2-BD59-A6C34878D82A}">
                    <a16:rowId xmlns:a16="http://schemas.microsoft.com/office/drawing/2014/main" xmlns="" val="2793392506"/>
                  </a:ext>
                </a:extLst>
              </a:tr>
              <a:tr h="2703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zh-CN" sz="1200" b="0" kern="1200" dirty="0">
                          <a:solidFill>
                            <a:schemeClr val="tx1"/>
                          </a:solidFill>
                          <a:latin typeface="Times New Roman" panose="02020603050405020304" pitchFamily="18" charset="0"/>
                          <a:ea typeface="+mn-ea"/>
                          <a:cs typeface="Times New Roman" panose="02020603050405020304" pitchFamily="18" charset="0"/>
                        </a:rPr>
                        <a:t>Pixel</a:t>
                      </a:r>
                      <a:r>
                        <a:rPr lang="zh-CN" altLang="en-US" sz="1200" b="0" kern="1200" dirty="0">
                          <a:solidFill>
                            <a:schemeClr val="tx1"/>
                          </a:solidFill>
                          <a:latin typeface="Times New Roman" panose="02020603050405020304" pitchFamily="18" charset="0"/>
                          <a:ea typeface="+mn-ea"/>
                          <a:cs typeface="Times New Roman" panose="02020603050405020304" pitchFamily="18" charset="0"/>
                        </a:rPr>
                        <a:t> </a:t>
                      </a: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2024</a:t>
                      </a:r>
                      <a:endParaRPr lang="en" altLang="zh-CN" sz="1200" b="0" kern="1200" dirty="0">
                        <a:solidFill>
                          <a:schemeClr val="tx1"/>
                        </a:solidFill>
                        <a:latin typeface="Times New Roman" panose="02020603050405020304" pitchFamily="18" charset="0"/>
                        <a:ea typeface="+mn-ea"/>
                        <a:cs typeface="Times New Roman" panose="02020603050405020304" pitchFamily="18" charset="0"/>
                      </a:endParaRPr>
                    </a:p>
                  </a:txBody>
                  <a:tcPr marT="45715" marB="4571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 sz="1200" b="0" kern="1200" dirty="0">
                          <a:solidFill>
                            <a:schemeClr val="dk1"/>
                          </a:solidFill>
                          <a:effectLst/>
                          <a:latin typeface="Times New Roman" panose="02020603050405020304" pitchFamily="18" charset="0"/>
                          <a:ea typeface="+mn-ea"/>
                          <a:cs typeface="Times New Roman" panose="02020603050405020304" pitchFamily="18" charset="0"/>
                        </a:rPr>
                        <a:t>张颖</a:t>
                      </a:r>
                      <a:endParaRPr lang="en" altLang="zh-CN" sz="1200" b="0" kern="1200" dirty="0">
                        <a:solidFill>
                          <a:schemeClr val="dk1"/>
                        </a:solidFill>
                        <a:effectLst/>
                        <a:latin typeface="Times New Roman" panose="02020603050405020304" pitchFamily="18" charset="0"/>
                        <a:ea typeface="+mn-ea"/>
                        <a:cs typeface="Times New Roman" panose="02020603050405020304" pitchFamily="18" charset="0"/>
                      </a:endParaRPr>
                    </a:p>
                  </a:txBody>
                  <a:tcPr marT="45715" marB="4571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kern="1200" dirty="0">
                          <a:solidFill>
                            <a:schemeClr val="tx1"/>
                          </a:solidFill>
                          <a:latin typeface="Times New Roman" panose="02020603050405020304" pitchFamily="18" charset="0"/>
                          <a:ea typeface="+mn-ea"/>
                          <a:cs typeface="Times New Roman" panose="02020603050405020304" pitchFamily="18" charset="0"/>
                        </a:rPr>
                        <a:t>法国斯特拉斯堡</a:t>
                      </a:r>
                      <a:endParaRPr lang="en" altLang="zh-CN" sz="1200" b="0" kern="1200" dirty="0">
                        <a:solidFill>
                          <a:schemeClr val="tx1"/>
                        </a:solidFill>
                        <a:latin typeface="Times New Roman" panose="02020603050405020304" pitchFamily="18" charset="0"/>
                        <a:ea typeface="+mn-ea"/>
                        <a:cs typeface="Times New Roman" panose="02020603050405020304" pitchFamily="18" charset="0"/>
                      </a:endParaRPr>
                    </a:p>
                  </a:txBody>
                  <a:tcPr marT="45715" marB="4571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2024</a:t>
                      </a:r>
                      <a:r>
                        <a:rPr lang="zh-CN" altLang="en-US" sz="1200" b="0" kern="1200" dirty="0">
                          <a:solidFill>
                            <a:schemeClr val="tx1"/>
                          </a:solidFill>
                          <a:latin typeface="Times New Roman" panose="02020603050405020304" pitchFamily="18" charset="0"/>
                          <a:ea typeface="+mn-ea"/>
                          <a:cs typeface="Times New Roman" panose="02020603050405020304" pitchFamily="18" charset="0"/>
                        </a:rPr>
                        <a:t>年</a:t>
                      </a: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11</a:t>
                      </a:r>
                      <a:r>
                        <a:rPr lang="zh-CN" altLang="en-US" sz="1200" b="0" kern="1200" dirty="0">
                          <a:solidFill>
                            <a:schemeClr val="tx1"/>
                          </a:solidFill>
                          <a:latin typeface="Times New Roman" panose="02020603050405020304" pitchFamily="18" charset="0"/>
                          <a:ea typeface="+mn-ea"/>
                          <a:cs typeface="Times New Roman" panose="02020603050405020304" pitchFamily="18" charset="0"/>
                        </a:rPr>
                        <a:t>月</a:t>
                      </a:r>
                      <a:endParaRPr lang="zh-CN" altLang="zh-CN" sz="1200" b="0" kern="1200" dirty="0">
                        <a:solidFill>
                          <a:schemeClr val="tx1"/>
                        </a:solidFill>
                        <a:latin typeface="Times New Roman" panose="02020603050405020304" pitchFamily="18" charset="0"/>
                        <a:ea typeface="+mn-ea"/>
                        <a:cs typeface="Times New Roman" panose="02020603050405020304" pitchFamily="18" charset="0"/>
                      </a:endParaRPr>
                    </a:p>
                  </a:txBody>
                  <a:tcPr marT="45715" marB="4571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0" kern="1200" dirty="0">
                          <a:solidFill>
                            <a:srgbClr val="FF0000"/>
                          </a:solidFill>
                          <a:latin typeface="Times New Roman" panose="02020603050405020304" pitchFamily="18" charset="0"/>
                          <a:ea typeface="Arial Unicode MS" pitchFamily="34" charset="-122"/>
                          <a:cs typeface="Times New Roman" panose="02020603050405020304" pitchFamily="18" charset="0"/>
                        </a:rPr>
                        <a:t>大会报告</a:t>
                      </a:r>
                      <a:endParaRPr lang="en" altLang="zh-CN" sz="1200" b="0" kern="1200" dirty="0">
                        <a:solidFill>
                          <a:srgbClr val="FF0000"/>
                        </a:solidFill>
                        <a:latin typeface="Times New Roman" panose="02020603050405020304" pitchFamily="18" charset="0"/>
                        <a:ea typeface="Arial Unicode MS" pitchFamily="34" charset="-122"/>
                        <a:cs typeface="Times New Roman" panose="02020603050405020304" pitchFamily="18" charset="0"/>
                      </a:endParaRPr>
                    </a:p>
                  </a:txBody>
                  <a:tcPr marT="45715" marB="45715"/>
                </a:tc>
                <a:tc>
                  <a:txBody>
                    <a:bodyPr/>
                    <a:lstStyle/>
                    <a:p>
                      <a:pPr marL="0" indent="0" algn="ctr">
                        <a:buNone/>
                      </a:pP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CEPC</a:t>
                      </a:r>
                      <a:r>
                        <a:rPr lang="zh-CN" altLang="en-US" sz="1200" b="0" kern="1200" dirty="0">
                          <a:solidFill>
                            <a:schemeClr val="tx1"/>
                          </a:solidFill>
                          <a:latin typeface="Times New Roman" panose="02020603050405020304" pitchFamily="18" charset="0"/>
                          <a:ea typeface="+mn-ea"/>
                          <a:cs typeface="Times New Roman" panose="02020603050405020304" pitchFamily="18" charset="0"/>
                        </a:rPr>
                        <a:t> </a:t>
                      </a: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vertex</a:t>
                      </a:r>
                      <a:r>
                        <a:rPr lang="zh-CN" altLang="en-US" sz="1200" b="0" kern="1200" dirty="0">
                          <a:solidFill>
                            <a:schemeClr val="tx1"/>
                          </a:solidFill>
                          <a:latin typeface="Times New Roman" panose="02020603050405020304" pitchFamily="18" charset="0"/>
                          <a:ea typeface="+mn-ea"/>
                          <a:cs typeface="Times New Roman" panose="02020603050405020304" pitchFamily="18" charset="0"/>
                        </a:rPr>
                        <a:t> </a:t>
                      </a: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detector</a:t>
                      </a:r>
                      <a:r>
                        <a:rPr lang="zh-CN" altLang="en-US" sz="1200" b="0" kern="1200" dirty="0">
                          <a:solidFill>
                            <a:schemeClr val="tx1"/>
                          </a:solidFill>
                          <a:latin typeface="Times New Roman" panose="02020603050405020304" pitchFamily="18" charset="0"/>
                          <a:ea typeface="+mn-ea"/>
                          <a:cs typeface="Times New Roman" panose="02020603050405020304" pitchFamily="18" charset="0"/>
                        </a:rPr>
                        <a:t> </a:t>
                      </a: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R</a:t>
                      </a:r>
                      <a:r>
                        <a:rPr lang="zh-CN" altLang="en-US" sz="1200" b="0" kern="1200" dirty="0">
                          <a:solidFill>
                            <a:schemeClr val="tx1"/>
                          </a:solidFill>
                          <a:latin typeface="Times New Roman" panose="02020603050405020304" pitchFamily="18" charset="0"/>
                          <a:ea typeface="+mn-ea"/>
                          <a:cs typeface="Times New Roman" panose="02020603050405020304" pitchFamily="18" charset="0"/>
                        </a:rPr>
                        <a:t> </a:t>
                      </a: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&amp;</a:t>
                      </a:r>
                      <a:r>
                        <a:rPr lang="zh-CN" altLang="en-US" sz="1200" b="0" kern="1200" dirty="0">
                          <a:solidFill>
                            <a:schemeClr val="tx1"/>
                          </a:solidFill>
                          <a:latin typeface="Times New Roman" panose="02020603050405020304" pitchFamily="18" charset="0"/>
                          <a:ea typeface="+mn-ea"/>
                          <a:cs typeface="Times New Roman" panose="02020603050405020304" pitchFamily="18" charset="0"/>
                        </a:rPr>
                        <a:t> </a:t>
                      </a: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D</a:t>
                      </a:r>
                      <a:r>
                        <a:rPr lang="zh-CN" altLang="en-US" sz="1200" b="0" kern="1200" dirty="0">
                          <a:solidFill>
                            <a:schemeClr val="tx1"/>
                          </a:solidFill>
                          <a:latin typeface="Times New Roman" panose="02020603050405020304" pitchFamily="18" charset="0"/>
                          <a:ea typeface="+mn-ea"/>
                          <a:cs typeface="Times New Roman" panose="02020603050405020304" pitchFamily="18" charset="0"/>
                        </a:rPr>
                        <a:t> </a:t>
                      </a: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status</a:t>
                      </a:r>
                      <a:endParaRPr lang="zh-CN" altLang="en-US" sz="1200" b="0" kern="1200" dirty="0">
                        <a:solidFill>
                          <a:schemeClr val="tx1"/>
                        </a:solidFill>
                        <a:latin typeface="Times New Roman" panose="02020603050405020304" pitchFamily="18" charset="0"/>
                        <a:ea typeface="+mn-ea"/>
                        <a:cs typeface="Times New Roman" panose="02020603050405020304" pitchFamily="18" charset="0"/>
                      </a:endParaRPr>
                    </a:p>
                  </a:txBody>
                  <a:tcPr marT="45715" marB="45715"/>
                </a:tc>
                <a:extLst>
                  <a:ext uri="{0D108BD9-81ED-4DB2-BD59-A6C34878D82A}">
                    <a16:rowId xmlns:a16="http://schemas.microsoft.com/office/drawing/2014/main" xmlns="" val="3169364792"/>
                  </a:ext>
                </a:extLst>
              </a:tr>
              <a:tr h="2703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ICHEP</a:t>
                      </a:r>
                      <a:r>
                        <a:rPr lang="zh-CN" altLang="en-US" sz="1200" b="0" kern="1200" dirty="0">
                          <a:solidFill>
                            <a:schemeClr val="tx1"/>
                          </a:solidFill>
                          <a:latin typeface="Times New Roman" panose="02020603050405020304" pitchFamily="18" charset="0"/>
                          <a:ea typeface="+mn-ea"/>
                          <a:cs typeface="Times New Roman" panose="02020603050405020304" pitchFamily="18" charset="0"/>
                        </a:rPr>
                        <a:t> </a:t>
                      </a: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2024</a:t>
                      </a:r>
                      <a:endParaRPr lang="en" altLang="zh-CN" sz="1200" b="0" kern="1200" dirty="0">
                        <a:solidFill>
                          <a:schemeClr val="tx1"/>
                        </a:solidFill>
                        <a:latin typeface="Times New Roman" panose="02020603050405020304" pitchFamily="18" charset="0"/>
                        <a:ea typeface="+mn-ea"/>
                        <a:cs typeface="Times New Roman" panose="02020603050405020304" pitchFamily="18" charset="0"/>
                      </a:endParaRPr>
                    </a:p>
                  </a:txBody>
                  <a:tcPr marT="45715" marB="4571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 sz="1200" b="0" kern="1200" dirty="0">
                          <a:solidFill>
                            <a:schemeClr val="tx1"/>
                          </a:solidFill>
                          <a:latin typeface="Times New Roman" panose="02020603050405020304" pitchFamily="18" charset="0"/>
                          <a:ea typeface="+mn-ea"/>
                          <a:cs typeface="Times New Roman" panose="02020603050405020304" pitchFamily="18" charset="0"/>
                        </a:rPr>
                        <a:t>梁志均</a:t>
                      </a:r>
                      <a:endParaRPr lang="en" altLang="zh-CN" sz="1200" b="0" kern="1200" dirty="0">
                        <a:solidFill>
                          <a:schemeClr val="tx1"/>
                        </a:solidFill>
                        <a:latin typeface="Times New Roman" panose="02020603050405020304" pitchFamily="18" charset="0"/>
                        <a:ea typeface="+mn-ea"/>
                        <a:cs typeface="Times New Roman" panose="02020603050405020304" pitchFamily="18" charset="0"/>
                      </a:endParaRPr>
                    </a:p>
                  </a:txBody>
                  <a:tcPr marT="45715" marB="4571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 sz="1200" b="0" kern="1200" dirty="0">
                          <a:solidFill>
                            <a:schemeClr val="tx1"/>
                          </a:solidFill>
                          <a:latin typeface="Times New Roman" panose="02020603050405020304" pitchFamily="18" charset="0"/>
                          <a:ea typeface="+mn-ea"/>
                          <a:cs typeface="Times New Roman" panose="02020603050405020304" pitchFamily="18" charset="0"/>
                        </a:rPr>
                        <a:t>捷克</a:t>
                      </a:r>
                      <a:r>
                        <a:rPr lang="zh-CN" altLang="en-US" sz="1200" b="0" kern="1200" dirty="0">
                          <a:solidFill>
                            <a:schemeClr val="tx1"/>
                          </a:solidFill>
                          <a:latin typeface="Times New Roman" panose="02020603050405020304" pitchFamily="18" charset="0"/>
                          <a:ea typeface="+mn-ea"/>
                          <a:cs typeface="Times New Roman" panose="02020603050405020304" pitchFamily="18" charset="0"/>
                        </a:rPr>
                        <a:t>布拉格</a:t>
                      </a:r>
                      <a:endParaRPr lang="en" altLang="zh-CN" sz="1200" b="0" kern="1200" dirty="0">
                        <a:solidFill>
                          <a:schemeClr val="tx1"/>
                        </a:solidFill>
                        <a:latin typeface="Times New Roman" panose="02020603050405020304" pitchFamily="18" charset="0"/>
                        <a:ea typeface="+mn-ea"/>
                        <a:cs typeface="Times New Roman" panose="02020603050405020304" pitchFamily="18" charset="0"/>
                      </a:endParaRPr>
                    </a:p>
                  </a:txBody>
                  <a:tcPr marT="45715" marB="4571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2024</a:t>
                      </a:r>
                      <a:r>
                        <a:rPr lang="zh-CN" altLang="en-US" sz="1200" b="0" kern="1200" dirty="0">
                          <a:solidFill>
                            <a:schemeClr val="tx1"/>
                          </a:solidFill>
                          <a:latin typeface="Times New Roman" panose="02020603050405020304" pitchFamily="18" charset="0"/>
                          <a:ea typeface="+mn-ea"/>
                          <a:cs typeface="Times New Roman" panose="02020603050405020304" pitchFamily="18" charset="0"/>
                        </a:rPr>
                        <a:t>年</a:t>
                      </a: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7</a:t>
                      </a:r>
                      <a:r>
                        <a:rPr lang="zh-CN" altLang="en-US" sz="1200" b="0" kern="1200" dirty="0">
                          <a:solidFill>
                            <a:schemeClr val="tx1"/>
                          </a:solidFill>
                          <a:latin typeface="Times New Roman" panose="02020603050405020304" pitchFamily="18" charset="0"/>
                          <a:ea typeface="+mn-ea"/>
                          <a:cs typeface="Times New Roman" panose="02020603050405020304" pitchFamily="18" charset="0"/>
                        </a:rPr>
                        <a:t>月</a:t>
                      </a:r>
                      <a:endParaRPr lang="zh-CN" altLang="zh-CN" sz="1200" b="0" kern="1200" dirty="0">
                        <a:solidFill>
                          <a:schemeClr val="tx1"/>
                        </a:solidFill>
                        <a:latin typeface="Times New Roman" panose="02020603050405020304" pitchFamily="18" charset="0"/>
                        <a:ea typeface="+mn-ea"/>
                        <a:cs typeface="Times New Roman" panose="02020603050405020304" pitchFamily="18" charset="0"/>
                      </a:endParaRPr>
                    </a:p>
                  </a:txBody>
                  <a:tcPr marT="45715" marB="4571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 sz="1200" b="0" kern="1200" dirty="0">
                          <a:solidFill>
                            <a:schemeClr val="tx1"/>
                          </a:solidFill>
                          <a:latin typeface="Times New Roman" panose="02020603050405020304" pitchFamily="18" charset="0"/>
                          <a:ea typeface="Arial Unicode MS" pitchFamily="34" charset="-122"/>
                          <a:cs typeface="Times New Roman" panose="02020603050405020304" pitchFamily="18" charset="0"/>
                        </a:rPr>
                        <a:t>分会</a:t>
                      </a:r>
                      <a:r>
                        <a:rPr lang="zh-CN" altLang="en-US" sz="1200" b="0" kern="1200" dirty="0">
                          <a:solidFill>
                            <a:schemeClr val="tx1"/>
                          </a:solidFill>
                          <a:latin typeface="Times New Roman" panose="02020603050405020304" pitchFamily="18" charset="0"/>
                          <a:ea typeface="Arial Unicode MS" pitchFamily="34" charset="-122"/>
                          <a:cs typeface="Times New Roman" panose="02020603050405020304" pitchFamily="18" charset="0"/>
                        </a:rPr>
                        <a:t>报告</a:t>
                      </a:r>
                      <a:endParaRPr lang="en" altLang="zh-CN" sz="1200" b="0" kern="1200" dirty="0">
                        <a:solidFill>
                          <a:schemeClr val="tx1"/>
                        </a:solidFill>
                        <a:latin typeface="Times New Roman" panose="02020603050405020304" pitchFamily="18" charset="0"/>
                        <a:ea typeface="Arial Unicode MS" pitchFamily="34" charset="-122"/>
                        <a:cs typeface="Times New Roman" panose="02020603050405020304" pitchFamily="18" charset="0"/>
                      </a:endParaRPr>
                    </a:p>
                  </a:txBody>
                  <a:tcPr marT="45715" marB="45715"/>
                </a:tc>
                <a:tc>
                  <a:txBody>
                    <a:bodyPr/>
                    <a:lstStyle/>
                    <a:p>
                      <a:pPr marL="0" indent="0" algn="ctr">
                        <a:buNone/>
                      </a:pP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CEPC</a:t>
                      </a:r>
                      <a:r>
                        <a:rPr lang="zh-CN" altLang="en-US" sz="1200" b="0" kern="1200" dirty="0">
                          <a:solidFill>
                            <a:schemeClr val="tx1"/>
                          </a:solidFill>
                          <a:latin typeface="Times New Roman" panose="02020603050405020304" pitchFamily="18" charset="0"/>
                          <a:ea typeface="+mn-ea"/>
                          <a:cs typeface="Times New Roman" panose="02020603050405020304" pitchFamily="18" charset="0"/>
                        </a:rPr>
                        <a:t> </a:t>
                      </a: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vertex</a:t>
                      </a:r>
                      <a:r>
                        <a:rPr lang="zh-CN" altLang="en-US" sz="1200" b="0" kern="1200" dirty="0">
                          <a:solidFill>
                            <a:schemeClr val="tx1"/>
                          </a:solidFill>
                          <a:latin typeface="Times New Roman" panose="02020603050405020304" pitchFamily="18" charset="0"/>
                          <a:ea typeface="+mn-ea"/>
                          <a:cs typeface="Times New Roman" panose="02020603050405020304" pitchFamily="18" charset="0"/>
                        </a:rPr>
                        <a:t> </a:t>
                      </a: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detector</a:t>
                      </a:r>
                      <a:r>
                        <a:rPr lang="zh-CN" altLang="en-US" sz="1200" b="0" kern="1200" dirty="0">
                          <a:solidFill>
                            <a:schemeClr val="tx1"/>
                          </a:solidFill>
                          <a:latin typeface="Times New Roman" panose="02020603050405020304" pitchFamily="18" charset="0"/>
                          <a:ea typeface="+mn-ea"/>
                          <a:cs typeface="Times New Roman" panose="02020603050405020304" pitchFamily="18" charset="0"/>
                        </a:rPr>
                        <a:t> </a:t>
                      </a: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R</a:t>
                      </a:r>
                      <a:r>
                        <a:rPr lang="zh-CN" altLang="en-US" sz="1200" b="0" kern="1200" dirty="0">
                          <a:solidFill>
                            <a:schemeClr val="tx1"/>
                          </a:solidFill>
                          <a:latin typeface="Times New Roman" panose="02020603050405020304" pitchFamily="18" charset="0"/>
                          <a:ea typeface="+mn-ea"/>
                          <a:cs typeface="Times New Roman" panose="02020603050405020304" pitchFamily="18" charset="0"/>
                        </a:rPr>
                        <a:t> </a:t>
                      </a: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&amp;</a:t>
                      </a:r>
                      <a:r>
                        <a:rPr lang="zh-CN" altLang="en-US" sz="1200" b="0" kern="1200" dirty="0">
                          <a:solidFill>
                            <a:schemeClr val="tx1"/>
                          </a:solidFill>
                          <a:latin typeface="Times New Roman" panose="02020603050405020304" pitchFamily="18" charset="0"/>
                          <a:ea typeface="+mn-ea"/>
                          <a:cs typeface="Times New Roman" panose="02020603050405020304" pitchFamily="18" charset="0"/>
                        </a:rPr>
                        <a:t> </a:t>
                      </a: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D</a:t>
                      </a:r>
                      <a:r>
                        <a:rPr lang="zh-CN" altLang="en-US" sz="1200" b="0" kern="1200" dirty="0">
                          <a:solidFill>
                            <a:schemeClr val="tx1"/>
                          </a:solidFill>
                          <a:latin typeface="Times New Roman" panose="02020603050405020304" pitchFamily="18" charset="0"/>
                          <a:ea typeface="+mn-ea"/>
                          <a:cs typeface="Times New Roman" panose="02020603050405020304" pitchFamily="18" charset="0"/>
                        </a:rPr>
                        <a:t> </a:t>
                      </a: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status</a:t>
                      </a:r>
                      <a:endParaRPr lang="zh-CN" altLang="en-US" sz="1200" b="0" kern="1200" dirty="0">
                        <a:solidFill>
                          <a:schemeClr val="tx1"/>
                        </a:solidFill>
                        <a:latin typeface="Times New Roman" panose="02020603050405020304" pitchFamily="18" charset="0"/>
                        <a:ea typeface="+mn-ea"/>
                        <a:cs typeface="Times New Roman" panose="02020603050405020304" pitchFamily="18" charset="0"/>
                      </a:endParaRPr>
                    </a:p>
                  </a:txBody>
                  <a:tcPr marT="45715" marB="45715"/>
                </a:tc>
                <a:extLst>
                  <a:ext uri="{0D108BD9-81ED-4DB2-BD59-A6C34878D82A}">
                    <a16:rowId xmlns:a16="http://schemas.microsoft.com/office/drawing/2014/main" xmlns="" val="1454966140"/>
                  </a:ext>
                </a:extLst>
              </a:tr>
              <a:tr h="2703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kern="1200" dirty="0">
                          <a:solidFill>
                            <a:schemeClr val="dk1"/>
                          </a:solidFill>
                          <a:effectLst/>
                          <a:latin typeface="Times New Roman" panose="02020603050405020304" pitchFamily="18" charset="0"/>
                          <a:ea typeface="+mn-ea"/>
                          <a:cs typeface="Times New Roman" panose="02020603050405020304" pitchFamily="18" charset="0"/>
                        </a:rPr>
                        <a:t>IAS</a:t>
                      </a:r>
                      <a:r>
                        <a:rPr lang="zh-CN" altLang="en-US" sz="1200" b="0" kern="1200" dirty="0">
                          <a:solidFill>
                            <a:schemeClr val="dk1"/>
                          </a:solidFill>
                          <a:effectLst/>
                          <a:latin typeface="Times New Roman" panose="02020603050405020304" pitchFamily="18" charset="0"/>
                          <a:ea typeface="+mn-ea"/>
                          <a:cs typeface="Times New Roman" panose="02020603050405020304" pitchFamily="18" charset="0"/>
                        </a:rPr>
                        <a:t> 高能物理年会</a:t>
                      </a:r>
                      <a:endParaRPr lang="en" altLang="zh-CN" sz="1200" b="0" kern="1200" dirty="0">
                        <a:solidFill>
                          <a:schemeClr val="dk1"/>
                        </a:solidFill>
                        <a:effectLst/>
                        <a:latin typeface="Times New Roman" panose="02020603050405020304" pitchFamily="18" charset="0"/>
                        <a:ea typeface="+mn-ea"/>
                        <a:cs typeface="Times New Roman" panose="02020603050405020304" pitchFamily="18" charset="0"/>
                      </a:endParaRPr>
                    </a:p>
                  </a:txBody>
                  <a:tcPr marT="45715" marB="4571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 sz="1200" b="0" kern="1200" dirty="0">
                          <a:solidFill>
                            <a:schemeClr val="tx1"/>
                          </a:solidFill>
                          <a:latin typeface="Times New Roman" panose="02020603050405020304" pitchFamily="18" charset="0"/>
                          <a:ea typeface="+mn-ea"/>
                          <a:cs typeface="Times New Roman" panose="02020603050405020304" pitchFamily="18" charset="0"/>
                        </a:rPr>
                        <a:t>梁志均</a:t>
                      </a:r>
                      <a:endParaRPr lang="en" altLang="zh-CN" sz="1200" b="0" kern="1200" dirty="0">
                        <a:solidFill>
                          <a:schemeClr val="tx1"/>
                        </a:solidFill>
                        <a:latin typeface="Times New Roman" panose="02020603050405020304" pitchFamily="18" charset="0"/>
                        <a:ea typeface="+mn-ea"/>
                        <a:cs typeface="Times New Roman" panose="02020603050405020304" pitchFamily="18" charset="0"/>
                      </a:endParaRPr>
                    </a:p>
                  </a:txBody>
                  <a:tcPr marT="45715" marB="4571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kern="1200" dirty="0">
                          <a:solidFill>
                            <a:schemeClr val="dk1"/>
                          </a:solidFill>
                          <a:effectLst/>
                          <a:latin typeface="Times New Roman" panose="02020603050405020304" pitchFamily="18" charset="0"/>
                          <a:ea typeface="+mn-ea"/>
                          <a:cs typeface="Times New Roman" panose="02020603050405020304" pitchFamily="18" charset="0"/>
                        </a:rPr>
                        <a:t>香港</a:t>
                      </a:r>
                      <a:endParaRPr lang="en" altLang="zh-CN" sz="1200" b="0" kern="1200" dirty="0">
                        <a:solidFill>
                          <a:schemeClr val="dk1"/>
                        </a:solidFill>
                        <a:effectLst/>
                        <a:latin typeface="Times New Roman" panose="02020603050405020304" pitchFamily="18" charset="0"/>
                        <a:ea typeface="+mn-ea"/>
                        <a:cs typeface="Times New Roman" panose="02020603050405020304" pitchFamily="18" charset="0"/>
                      </a:endParaRPr>
                    </a:p>
                  </a:txBody>
                  <a:tcPr marT="45715" marB="4571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2024</a:t>
                      </a:r>
                      <a:r>
                        <a:rPr lang="zh-CN" altLang="en-US" sz="1200" b="0" kern="1200" dirty="0">
                          <a:solidFill>
                            <a:schemeClr val="tx1"/>
                          </a:solidFill>
                          <a:latin typeface="Times New Roman" panose="02020603050405020304" pitchFamily="18" charset="0"/>
                          <a:ea typeface="+mn-ea"/>
                          <a:cs typeface="Times New Roman" panose="02020603050405020304" pitchFamily="18" charset="0"/>
                        </a:rPr>
                        <a:t>年</a:t>
                      </a: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1</a:t>
                      </a:r>
                      <a:r>
                        <a:rPr lang="zh-CN" altLang="en-US" sz="1200" b="0" kern="1200" dirty="0">
                          <a:solidFill>
                            <a:schemeClr val="tx1"/>
                          </a:solidFill>
                          <a:latin typeface="Times New Roman" panose="02020603050405020304" pitchFamily="18" charset="0"/>
                          <a:ea typeface="+mn-ea"/>
                          <a:cs typeface="Times New Roman" panose="02020603050405020304" pitchFamily="18" charset="0"/>
                        </a:rPr>
                        <a:t>月</a:t>
                      </a:r>
                      <a:endParaRPr lang="zh-CN" altLang="zh-CN" sz="1200" b="0" kern="1200" dirty="0">
                        <a:solidFill>
                          <a:schemeClr val="tx1"/>
                        </a:solidFill>
                        <a:latin typeface="Times New Roman" panose="02020603050405020304" pitchFamily="18" charset="0"/>
                        <a:ea typeface="+mn-ea"/>
                        <a:cs typeface="Times New Roman" panose="02020603050405020304" pitchFamily="18" charset="0"/>
                      </a:endParaRPr>
                    </a:p>
                  </a:txBody>
                  <a:tcPr marT="45715" marB="4571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 sz="1200" b="0" kern="1200" dirty="0">
                          <a:solidFill>
                            <a:schemeClr val="tx1"/>
                          </a:solidFill>
                          <a:latin typeface="Times New Roman" panose="02020603050405020304" pitchFamily="18" charset="0"/>
                          <a:ea typeface="Arial Unicode MS" pitchFamily="34" charset="-122"/>
                          <a:cs typeface="Times New Roman" panose="02020603050405020304" pitchFamily="18" charset="0"/>
                        </a:rPr>
                        <a:t>分会</a:t>
                      </a:r>
                      <a:r>
                        <a:rPr lang="zh-CN" altLang="en-US" sz="1200" b="0" kern="1200" dirty="0">
                          <a:solidFill>
                            <a:schemeClr val="tx1"/>
                          </a:solidFill>
                          <a:latin typeface="Times New Roman" panose="02020603050405020304" pitchFamily="18" charset="0"/>
                          <a:ea typeface="Arial Unicode MS" pitchFamily="34" charset="-122"/>
                          <a:cs typeface="Times New Roman" panose="02020603050405020304" pitchFamily="18" charset="0"/>
                        </a:rPr>
                        <a:t>报告</a:t>
                      </a:r>
                      <a:endParaRPr lang="en" altLang="zh-CN" sz="1200" b="0" kern="1200" dirty="0">
                        <a:solidFill>
                          <a:schemeClr val="tx1"/>
                        </a:solidFill>
                        <a:latin typeface="Times New Roman" panose="02020603050405020304" pitchFamily="18" charset="0"/>
                        <a:ea typeface="Arial Unicode MS" pitchFamily="34" charset="-122"/>
                        <a:cs typeface="Times New Roman" panose="02020603050405020304" pitchFamily="18" charset="0"/>
                      </a:endParaRPr>
                    </a:p>
                  </a:txBody>
                  <a:tcPr marT="45715" marB="45715"/>
                </a:tc>
                <a:tc>
                  <a:txBody>
                    <a:bodyPr/>
                    <a:lstStyle/>
                    <a:p>
                      <a:pPr marL="0" indent="0" algn="ctr">
                        <a:buNone/>
                      </a:pP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CEPC</a:t>
                      </a:r>
                      <a:r>
                        <a:rPr lang="zh-CN" altLang="en-US" sz="1200" b="0" kern="1200" dirty="0">
                          <a:solidFill>
                            <a:schemeClr val="tx1"/>
                          </a:solidFill>
                          <a:latin typeface="Times New Roman" panose="02020603050405020304" pitchFamily="18" charset="0"/>
                          <a:ea typeface="+mn-ea"/>
                          <a:cs typeface="Times New Roman" panose="02020603050405020304" pitchFamily="18" charset="0"/>
                        </a:rPr>
                        <a:t> </a:t>
                      </a: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vertex</a:t>
                      </a:r>
                      <a:r>
                        <a:rPr lang="zh-CN" altLang="en-US" sz="1200" b="0" kern="1200" dirty="0">
                          <a:solidFill>
                            <a:schemeClr val="tx1"/>
                          </a:solidFill>
                          <a:latin typeface="Times New Roman" panose="02020603050405020304" pitchFamily="18" charset="0"/>
                          <a:ea typeface="+mn-ea"/>
                          <a:cs typeface="Times New Roman" panose="02020603050405020304" pitchFamily="18" charset="0"/>
                        </a:rPr>
                        <a:t> </a:t>
                      </a: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detector</a:t>
                      </a:r>
                      <a:r>
                        <a:rPr lang="zh-CN" altLang="en-US" sz="1200" b="0" kern="1200" dirty="0">
                          <a:solidFill>
                            <a:schemeClr val="tx1"/>
                          </a:solidFill>
                          <a:latin typeface="Times New Roman" panose="02020603050405020304" pitchFamily="18" charset="0"/>
                          <a:ea typeface="+mn-ea"/>
                          <a:cs typeface="Times New Roman" panose="02020603050405020304" pitchFamily="18" charset="0"/>
                        </a:rPr>
                        <a:t> </a:t>
                      </a: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R</a:t>
                      </a:r>
                      <a:r>
                        <a:rPr lang="zh-CN" altLang="en-US" sz="1200" b="0" kern="1200" dirty="0">
                          <a:solidFill>
                            <a:schemeClr val="tx1"/>
                          </a:solidFill>
                          <a:latin typeface="Times New Roman" panose="02020603050405020304" pitchFamily="18" charset="0"/>
                          <a:ea typeface="+mn-ea"/>
                          <a:cs typeface="Times New Roman" panose="02020603050405020304" pitchFamily="18" charset="0"/>
                        </a:rPr>
                        <a:t> </a:t>
                      </a: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&amp;</a:t>
                      </a:r>
                      <a:r>
                        <a:rPr lang="zh-CN" altLang="en-US" sz="1200" b="0" kern="1200" dirty="0">
                          <a:solidFill>
                            <a:schemeClr val="tx1"/>
                          </a:solidFill>
                          <a:latin typeface="Times New Roman" panose="02020603050405020304" pitchFamily="18" charset="0"/>
                          <a:ea typeface="+mn-ea"/>
                          <a:cs typeface="Times New Roman" panose="02020603050405020304" pitchFamily="18" charset="0"/>
                        </a:rPr>
                        <a:t> </a:t>
                      </a: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D</a:t>
                      </a:r>
                      <a:endParaRPr lang="zh-CN" altLang="en-US" sz="1200" b="0" kern="1200" dirty="0">
                        <a:solidFill>
                          <a:schemeClr val="tx1"/>
                        </a:solidFill>
                        <a:latin typeface="Times New Roman" panose="02020603050405020304" pitchFamily="18" charset="0"/>
                        <a:ea typeface="+mn-ea"/>
                        <a:cs typeface="Times New Roman" panose="02020603050405020304" pitchFamily="18" charset="0"/>
                      </a:endParaRPr>
                    </a:p>
                  </a:txBody>
                  <a:tcPr marT="45715" marB="45715"/>
                </a:tc>
                <a:extLst>
                  <a:ext uri="{0D108BD9-81ED-4DB2-BD59-A6C34878D82A}">
                    <a16:rowId xmlns:a16="http://schemas.microsoft.com/office/drawing/2014/main" xmlns="" val="3847585287"/>
                  </a:ext>
                </a:extLst>
              </a:tr>
              <a:tr h="2703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zh-CN" sz="1200" b="0" kern="1200" dirty="0">
                          <a:solidFill>
                            <a:schemeClr val="dk1"/>
                          </a:solidFill>
                          <a:effectLst/>
                          <a:latin typeface="Times New Roman" panose="02020603050405020304" pitchFamily="18" charset="0"/>
                          <a:ea typeface="+mn-ea"/>
                          <a:cs typeface="Times New Roman" panose="02020603050405020304" pitchFamily="18" charset="0"/>
                        </a:rPr>
                        <a:t>CEPC</a:t>
                      </a:r>
                      <a:r>
                        <a:rPr lang="zh-CN" altLang="en-US" sz="12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altLang="zh-CN" sz="1200" b="0" kern="1200" dirty="0">
                          <a:solidFill>
                            <a:schemeClr val="dk1"/>
                          </a:solidFill>
                          <a:effectLst/>
                          <a:latin typeface="Times New Roman" panose="02020603050405020304" pitchFamily="18" charset="0"/>
                          <a:ea typeface="+mn-ea"/>
                          <a:cs typeface="Times New Roman" panose="02020603050405020304" pitchFamily="18" charset="0"/>
                        </a:rPr>
                        <a:t>workshop</a:t>
                      </a:r>
                      <a:r>
                        <a:rPr lang="zh-CN" altLang="en-US" sz="12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altLang="zh-CN" sz="1200" b="0" kern="1200" dirty="0">
                          <a:solidFill>
                            <a:schemeClr val="dk1"/>
                          </a:solidFill>
                          <a:effectLst/>
                          <a:latin typeface="Times New Roman" panose="02020603050405020304" pitchFamily="18" charset="0"/>
                          <a:ea typeface="+mn-ea"/>
                          <a:cs typeface="Times New Roman" panose="02020603050405020304" pitchFamily="18" charset="0"/>
                        </a:rPr>
                        <a:t>2024</a:t>
                      </a:r>
                      <a:endParaRPr lang="en" altLang="zh-CN" sz="1200" b="0" kern="1200" dirty="0">
                        <a:solidFill>
                          <a:schemeClr val="dk1"/>
                        </a:solidFill>
                        <a:effectLst/>
                        <a:latin typeface="Times New Roman" panose="02020603050405020304" pitchFamily="18" charset="0"/>
                        <a:ea typeface="+mn-ea"/>
                        <a:cs typeface="Times New Roman" panose="02020603050405020304" pitchFamily="18" charset="0"/>
                      </a:endParaRPr>
                    </a:p>
                  </a:txBody>
                  <a:tcPr marT="45715" marB="4571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 sz="1200" b="0" kern="1200" dirty="0">
                          <a:solidFill>
                            <a:schemeClr val="dk1"/>
                          </a:solidFill>
                          <a:effectLst/>
                          <a:latin typeface="Times New Roman" panose="02020603050405020304" pitchFamily="18" charset="0"/>
                          <a:ea typeface="+mn-ea"/>
                          <a:cs typeface="Times New Roman" panose="02020603050405020304" pitchFamily="18" charset="0"/>
                        </a:rPr>
                        <a:t>张颖</a:t>
                      </a:r>
                      <a:endParaRPr lang="en" altLang="zh-CN" sz="1200" b="0" kern="1200" dirty="0">
                        <a:solidFill>
                          <a:schemeClr val="dk1"/>
                        </a:solidFill>
                        <a:effectLst/>
                        <a:latin typeface="Times New Roman" panose="02020603050405020304" pitchFamily="18" charset="0"/>
                        <a:ea typeface="+mn-ea"/>
                        <a:cs typeface="Times New Roman" panose="02020603050405020304" pitchFamily="18" charset="0"/>
                      </a:endParaRPr>
                    </a:p>
                  </a:txBody>
                  <a:tcPr marT="45715" marB="4571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 sz="1200" b="0" kern="1200" dirty="0">
                          <a:solidFill>
                            <a:schemeClr val="dk1"/>
                          </a:solidFill>
                          <a:effectLst/>
                          <a:latin typeface="Times New Roman" panose="02020603050405020304" pitchFamily="18" charset="0"/>
                          <a:ea typeface="+mn-ea"/>
                          <a:cs typeface="Times New Roman" panose="02020603050405020304" pitchFamily="18" charset="0"/>
                        </a:rPr>
                        <a:t>杭州</a:t>
                      </a:r>
                      <a:endParaRPr lang="en" altLang="zh-CN" sz="1200" b="0" kern="1200" dirty="0">
                        <a:solidFill>
                          <a:schemeClr val="dk1"/>
                        </a:solidFill>
                        <a:effectLst/>
                        <a:latin typeface="Times New Roman" panose="02020603050405020304" pitchFamily="18" charset="0"/>
                        <a:ea typeface="+mn-ea"/>
                        <a:cs typeface="Times New Roman" panose="02020603050405020304" pitchFamily="18" charset="0"/>
                      </a:endParaRPr>
                    </a:p>
                  </a:txBody>
                  <a:tcPr marT="45715" marB="4571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kern="1200" dirty="0" smtClean="0">
                          <a:solidFill>
                            <a:schemeClr val="tx1"/>
                          </a:solidFill>
                          <a:latin typeface="Times New Roman" panose="02020603050405020304" pitchFamily="18" charset="0"/>
                          <a:ea typeface="+mn-ea"/>
                          <a:cs typeface="Times New Roman" panose="02020603050405020304" pitchFamily="18" charset="0"/>
                        </a:rPr>
                        <a:t>2024</a:t>
                      </a:r>
                      <a:r>
                        <a:rPr lang="zh-CN" altLang="en-US" sz="1200" b="0" kern="1200" dirty="0" smtClean="0">
                          <a:solidFill>
                            <a:schemeClr val="tx1"/>
                          </a:solidFill>
                          <a:latin typeface="Times New Roman" panose="02020603050405020304" pitchFamily="18" charset="0"/>
                          <a:ea typeface="+mn-ea"/>
                          <a:cs typeface="Times New Roman" panose="02020603050405020304" pitchFamily="18" charset="0"/>
                        </a:rPr>
                        <a:t>年</a:t>
                      </a:r>
                      <a:r>
                        <a:rPr lang="en-US" altLang="zh-CN" sz="1200" b="0" kern="1200" dirty="0" smtClean="0">
                          <a:solidFill>
                            <a:schemeClr val="tx1"/>
                          </a:solidFill>
                          <a:latin typeface="Times New Roman" panose="02020603050405020304" pitchFamily="18" charset="0"/>
                          <a:ea typeface="+mn-ea"/>
                          <a:cs typeface="Times New Roman" panose="02020603050405020304" pitchFamily="18" charset="0"/>
                        </a:rPr>
                        <a:t>10</a:t>
                      </a:r>
                      <a:r>
                        <a:rPr lang="zh-CN" altLang="en-US" sz="1200" b="0" kern="1200" dirty="0" smtClean="0">
                          <a:solidFill>
                            <a:schemeClr val="tx1"/>
                          </a:solidFill>
                          <a:latin typeface="Times New Roman" panose="02020603050405020304" pitchFamily="18" charset="0"/>
                          <a:ea typeface="+mn-ea"/>
                          <a:cs typeface="Times New Roman" panose="02020603050405020304" pitchFamily="18" charset="0"/>
                        </a:rPr>
                        <a:t>月</a:t>
                      </a:r>
                      <a:endParaRPr lang="zh-CN" altLang="zh-CN" sz="1200" b="0" kern="1200" dirty="0">
                        <a:solidFill>
                          <a:schemeClr val="tx1"/>
                        </a:solidFill>
                        <a:latin typeface="Times New Roman" panose="02020603050405020304" pitchFamily="18" charset="0"/>
                        <a:ea typeface="+mn-ea"/>
                        <a:cs typeface="Times New Roman" panose="02020603050405020304" pitchFamily="18" charset="0"/>
                      </a:endParaRPr>
                    </a:p>
                  </a:txBody>
                  <a:tcPr marT="45715" marB="4571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 sz="1200" b="0" kern="1200" dirty="0" smtClean="0">
                          <a:solidFill>
                            <a:schemeClr val="tx1"/>
                          </a:solidFill>
                          <a:latin typeface="Times New Roman" panose="02020603050405020304" pitchFamily="18" charset="0"/>
                          <a:ea typeface="Arial Unicode MS" pitchFamily="34" charset="-122"/>
                          <a:cs typeface="Times New Roman" panose="02020603050405020304" pitchFamily="18" charset="0"/>
                        </a:rPr>
                        <a:t>分会</a:t>
                      </a:r>
                      <a:r>
                        <a:rPr lang="zh-CN" altLang="en-US" sz="1200" b="0" kern="1200" dirty="0" smtClean="0">
                          <a:solidFill>
                            <a:schemeClr val="tx1"/>
                          </a:solidFill>
                          <a:latin typeface="Times New Roman" panose="02020603050405020304" pitchFamily="18" charset="0"/>
                          <a:ea typeface="Arial Unicode MS" pitchFamily="34" charset="-122"/>
                          <a:cs typeface="Times New Roman" panose="02020603050405020304" pitchFamily="18" charset="0"/>
                        </a:rPr>
                        <a:t>报告</a:t>
                      </a:r>
                      <a:endParaRPr lang="en" altLang="zh-CN" sz="1200" b="0" kern="1200" dirty="0" smtClean="0">
                        <a:solidFill>
                          <a:schemeClr val="tx1"/>
                        </a:solidFill>
                        <a:latin typeface="Times New Roman" panose="02020603050405020304" pitchFamily="18" charset="0"/>
                        <a:ea typeface="Arial Unicode MS" pitchFamily="34" charset="-122"/>
                        <a:cs typeface="Times New Roman" panose="02020603050405020304" pitchFamily="18" charset="0"/>
                      </a:endParaRPr>
                    </a:p>
                  </a:txBody>
                  <a:tcPr marT="45715" marB="4571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CEPC</a:t>
                      </a:r>
                      <a:r>
                        <a:rPr lang="zh-CN" altLang="en-US" sz="1200" b="0" kern="1200" dirty="0">
                          <a:solidFill>
                            <a:schemeClr val="tx1"/>
                          </a:solidFill>
                          <a:latin typeface="Times New Roman" panose="02020603050405020304" pitchFamily="18" charset="0"/>
                          <a:ea typeface="+mn-ea"/>
                          <a:cs typeface="Times New Roman" panose="02020603050405020304" pitchFamily="18" charset="0"/>
                        </a:rPr>
                        <a:t> </a:t>
                      </a: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vertex</a:t>
                      </a:r>
                      <a:r>
                        <a:rPr lang="zh-CN" altLang="en-US" sz="1200" b="0" kern="1200" dirty="0">
                          <a:solidFill>
                            <a:schemeClr val="tx1"/>
                          </a:solidFill>
                          <a:latin typeface="Times New Roman" panose="02020603050405020304" pitchFamily="18" charset="0"/>
                          <a:ea typeface="+mn-ea"/>
                          <a:cs typeface="Times New Roman" panose="02020603050405020304" pitchFamily="18" charset="0"/>
                        </a:rPr>
                        <a:t> </a:t>
                      </a: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detector</a:t>
                      </a:r>
                      <a:r>
                        <a:rPr lang="zh-CN" altLang="en-US" sz="1200" b="0" kern="1200" dirty="0">
                          <a:solidFill>
                            <a:schemeClr val="tx1"/>
                          </a:solidFill>
                          <a:latin typeface="Times New Roman" panose="02020603050405020304" pitchFamily="18" charset="0"/>
                          <a:ea typeface="+mn-ea"/>
                          <a:cs typeface="Times New Roman" panose="02020603050405020304" pitchFamily="18" charset="0"/>
                        </a:rPr>
                        <a:t> </a:t>
                      </a: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R</a:t>
                      </a:r>
                      <a:r>
                        <a:rPr lang="zh-CN" altLang="en-US" sz="1200" b="0" kern="1200" dirty="0">
                          <a:solidFill>
                            <a:schemeClr val="tx1"/>
                          </a:solidFill>
                          <a:latin typeface="Times New Roman" panose="02020603050405020304" pitchFamily="18" charset="0"/>
                          <a:ea typeface="+mn-ea"/>
                          <a:cs typeface="Times New Roman" panose="02020603050405020304" pitchFamily="18" charset="0"/>
                        </a:rPr>
                        <a:t> </a:t>
                      </a: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&amp;</a:t>
                      </a:r>
                      <a:r>
                        <a:rPr lang="zh-CN" altLang="en-US" sz="1200" b="0" kern="1200" dirty="0">
                          <a:solidFill>
                            <a:schemeClr val="tx1"/>
                          </a:solidFill>
                          <a:latin typeface="Times New Roman" panose="02020603050405020304" pitchFamily="18" charset="0"/>
                          <a:ea typeface="+mn-ea"/>
                          <a:cs typeface="Times New Roman" panose="02020603050405020304" pitchFamily="18" charset="0"/>
                        </a:rPr>
                        <a:t> </a:t>
                      </a: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D</a:t>
                      </a:r>
                      <a:r>
                        <a:rPr lang="zh-CN" altLang="en-US" sz="1200" b="0" kern="1200" dirty="0">
                          <a:solidFill>
                            <a:schemeClr val="tx1"/>
                          </a:solidFill>
                          <a:latin typeface="Times New Roman" panose="02020603050405020304" pitchFamily="18" charset="0"/>
                          <a:ea typeface="+mn-ea"/>
                          <a:cs typeface="Times New Roman" panose="02020603050405020304" pitchFamily="18" charset="0"/>
                        </a:rPr>
                        <a:t> </a:t>
                      </a: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status</a:t>
                      </a:r>
                      <a:endParaRPr lang="zh-CN" altLang="en-US" sz="1200" b="0" kern="1200" dirty="0">
                        <a:solidFill>
                          <a:schemeClr val="tx1"/>
                        </a:solidFill>
                        <a:latin typeface="Times New Roman" panose="02020603050405020304" pitchFamily="18" charset="0"/>
                        <a:ea typeface="+mn-ea"/>
                        <a:cs typeface="Times New Roman" panose="02020603050405020304" pitchFamily="18" charset="0"/>
                      </a:endParaRPr>
                    </a:p>
                  </a:txBody>
                  <a:tcPr marT="45715" marB="45715"/>
                </a:tc>
                <a:extLst>
                  <a:ext uri="{0D108BD9-81ED-4DB2-BD59-A6C34878D82A}">
                    <a16:rowId xmlns:a16="http://schemas.microsoft.com/office/drawing/2014/main" xmlns="" val="3688335206"/>
                  </a:ext>
                </a:extLst>
              </a:tr>
              <a:tr h="2703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0" dirty="0">
                          <a:latin typeface="Times New Roman" panose="02020603050405020304" pitchFamily="18" charset="0"/>
                          <a:ea typeface="Arial Unicode MS" pitchFamily="34" charset="-122"/>
                          <a:cs typeface="Times New Roman" panose="02020603050405020304" pitchFamily="18" charset="0"/>
                        </a:rPr>
                        <a:t>中国半导体辐射探测器会议</a:t>
                      </a:r>
                      <a:r>
                        <a:rPr lang="en-US" altLang="zh-CN" sz="1200" b="0" dirty="0">
                          <a:latin typeface="Times New Roman" panose="02020603050405020304" pitchFamily="18" charset="0"/>
                          <a:ea typeface="Arial Unicode MS" pitchFamily="34" charset="-122"/>
                          <a:cs typeface="Times New Roman" panose="02020603050405020304" pitchFamily="18" charset="0"/>
                        </a:rPr>
                        <a:t>2024</a:t>
                      </a:r>
                      <a:r>
                        <a:rPr lang="zh-CN" altLang="en-US" sz="1200" b="0" dirty="0">
                          <a:latin typeface="Times New Roman" panose="02020603050405020304" pitchFamily="18" charset="0"/>
                          <a:ea typeface="Arial Unicode MS" pitchFamily="34" charset="-122"/>
                          <a:cs typeface="Times New Roman" panose="02020603050405020304" pitchFamily="18" charset="0"/>
                        </a:rPr>
                        <a:t> </a:t>
                      </a:r>
                      <a:endParaRPr lang="en" altLang="zh-CN" sz="1200" b="0" kern="1200" dirty="0">
                        <a:solidFill>
                          <a:schemeClr val="dk1"/>
                        </a:solidFill>
                        <a:effectLst/>
                        <a:latin typeface="Times New Roman" panose="02020603050405020304" pitchFamily="18" charset="0"/>
                        <a:ea typeface="+mn-ea"/>
                        <a:cs typeface="Times New Roman" panose="02020603050405020304" pitchFamily="18" charset="0"/>
                      </a:endParaRPr>
                    </a:p>
                  </a:txBody>
                  <a:tcPr marT="45715" marB="4571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 sz="1200" b="0" kern="1200" dirty="0">
                          <a:solidFill>
                            <a:schemeClr val="dk1"/>
                          </a:solidFill>
                          <a:effectLst/>
                          <a:latin typeface="Times New Roman" panose="02020603050405020304" pitchFamily="18" charset="0"/>
                          <a:ea typeface="+mn-ea"/>
                          <a:cs typeface="Times New Roman" panose="02020603050405020304" pitchFamily="18" charset="0"/>
                        </a:rPr>
                        <a:t>张颖</a:t>
                      </a:r>
                      <a:endParaRPr lang="en" altLang="zh-CN" sz="1200" b="0" kern="1200" dirty="0">
                        <a:solidFill>
                          <a:schemeClr val="dk1"/>
                        </a:solidFill>
                        <a:effectLst/>
                        <a:latin typeface="Times New Roman" panose="02020603050405020304" pitchFamily="18" charset="0"/>
                        <a:ea typeface="+mn-ea"/>
                        <a:cs typeface="Times New Roman" panose="02020603050405020304" pitchFamily="18" charset="0"/>
                      </a:endParaRPr>
                    </a:p>
                  </a:txBody>
                  <a:tcPr marT="45715" marB="4571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 sz="1200" b="0" kern="1200" dirty="0">
                          <a:solidFill>
                            <a:schemeClr val="dk1"/>
                          </a:solidFill>
                          <a:effectLst/>
                          <a:latin typeface="Times New Roman" panose="02020603050405020304" pitchFamily="18" charset="0"/>
                          <a:ea typeface="+mn-ea"/>
                          <a:cs typeface="Times New Roman" panose="02020603050405020304" pitchFamily="18" charset="0"/>
                        </a:rPr>
                        <a:t>青岛</a:t>
                      </a:r>
                      <a:endParaRPr lang="en" altLang="zh-CN" sz="1200" b="0" kern="1200" dirty="0">
                        <a:solidFill>
                          <a:schemeClr val="dk1"/>
                        </a:solidFill>
                        <a:effectLst/>
                        <a:latin typeface="Times New Roman" panose="02020603050405020304" pitchFamily="18" charset="0"/>
                        <a:ea typeface="+mn-ea"/>
                        <a:cs typeface="Times New Roman" panose="02020603050405020304" pitchFamily="18" charset="0"/>
                      </a:endParaRPr>
                    </a:p>
                  </a:txBody>
                  <a:tcPr marT="45715" marB="4571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2024</a:t>
                      </a:r>
                      <a:r>
                        <a:rPr lang="zh-CN" altLang="en-US" sz="1200" b="0" kern="1200" dirty="0">
                          <a:solidFill>
                            <a:schemeClr val="tx1"/>
                          </a:solidFill>
                          <a:latin typeface="Times New Roman" panose="02020603050405020304" pitchFamily="18" charset="0"/>
                          <a:ea typeface="+mn-ea"/>
                          <a:cs typeface="Times New Roman" panose="02020603050405020304" pitchFamily="18" charset="0"/>
                        </a:rPr>
                        <a:t>年</a:t>
                      </a: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5</a:t>
                      </a:r>
                      <a:r>
                        <a:rPr lang="zh-CN" altLang="en-US" sz="1200" b="0" kern="1200" dirty="0">
                          <a:solidFill>
                            <a:schemeClr val="tx1"/>
                          </a:solidFill>
                          <a:latin typeface="Times New Roman" panose="02020603050405020304" pitchFamily="18" charset="0"/>
                          <a:ea typeface="+mn-ea"/>
                          <a:cs typeface="Times New Roman" panose="02020603050405020304" pitchFamily="18" charset="0"/>
                        </a:rPr>
                        <a:t>月</a:t>
                      </a:r>
                      <a:endParaRPr lang="zh-CN" altLang="zh-CN" sz="1200" b="0" kern="1200" dirty="0">
                        <a:solidFill>
                          <a:schemeClr val="tx1"/>
                        </a:solidFill>
                        <a:latin typeface="Times New Roman" panose="02020603050405020304" pitchFamily="18" charset="0"/>
                        <a:ea typeface="+mn-ea"/>
                        <a:cs typeface="Times New Roman" panose="02020603050405020304" pitchFamily="18" charset="0"/>
                      </a:endParaRPr>
                    </a:p>
                  </a:txBody>
                  <a:tcPr marT="45715" marB="45715"/>
                </a:tc>
                <a:tc>
                  <a:txBody>
                    <a:bodyPr/>
                    <a:lstStyle/>
                    <a:p>
                      <a:pPr algn="ctr"/>
                      <a:r>
                        <a:rPr lang="zh-CN" altLang="en-US" sz="1200" b="0" dirty="0">
                          <a:solidFill>
                            <a:srgbClr val="FF0000"/>
                          </a:solidFill>
                          <a:latin typeface="Times New Roman" panose="02020603050405020304" pitchFamily="18" charset="0"/>
                          <a:ea typeface="Arial Unicode MS" pitchFamily="34" charset="-122"/>
                          <a:cs typeface="Times New Roman" panose="02020603050405020304" pitchFamily="18" charset="0"/>
                        </a:rPr>
                        <a:t>大会报告</a:t>
                      </a:r>
                      <a:endParaRPr lang="en" altLang="zh-CN" sz="1200" b="0" kern="1200" dirty="0">
                        <a:solidFill>
                          <a:schemeClr val="tx1"/>
                        </a:solidFill>
                        <a:effectLst>
                          <a:outerShdw blurRad="38100" dist="38100" dir="2700000" algn="tl">
                            <a:srgbClr val="000000">
                              <a:alpha val="43137"/>
                            </a:srgbClr>
                          </a:outerShdw>
                        </a:effectLst>
                        <a:latin typeface="Times New Roman" panose="02020603050405020304" pitchFamily="18" charset="0"/>
                        <a:ea typeface="微软雅黑" pitchFamily="34" charset="-122"/>
                        <a:cs typeface="Times New Roman" panose="02020603050405020304" pitchFamily="18" charset="0"/>
                      </a:endParaRPr>
                    </a:p>
                  </a:txBody>
                  <a:tcPr marT="45715" marB="45715"/>
                </a:tc>
                <a:tc>
                  <a:txBody>
                    <a:bodyPr/>
                    <a:lstStyle/>
                    <a:p>
                      <a:pPr marL="0" indent="0" algn="ctr">
                        <a:buNone/>
                      </a:pP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CEPC</a:t>
                      </a:r>
                      <a:r>
                        <a:rPr lang="zh-CN" altLang="en-US" sz="1200" b="0" kern="1200" dirty="0">
                          <a:solidFill>
                            <a:schemeClr val="tx1"/>
                          </a:solidFill>
                          <a:latin typeface="Times New Roman" panose="02020603050405020304" pitchFamily="18" charset="0"/>
                          <a:ea typeface="+mn-ea"/>
                          <a:cs typeface="Times New Roman" panose="02020603050405020304" pitchFamily="18" charset="0"/>
                        </a:rPr>
                        <a:t> </a:t>
                      </a: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vertex</a:t>
                      </a:r>
                      <a:r>
                        <a:rPr lang="zh-CN" altLang="en-US" sz="1200" b="0" kern="1200" dirty="0">
                          <a:solidFill>
                            <a:schemeClr val="tx1"/>
                          </a:solidFill>
                          <a:latin typeface="Times New Roman" panose="02020603050405020304" pitchFamily="18" charset="0"/>
                          <a:ea typeface="+mn-ea"/>
                          <a:cs typeface="Times New Roman" panose="02020603050405020304" pitchFamily="18" charset="0"/>
                        </a:rPr>
                        <a:t> </a:t>
                      </a: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detector</a:t>
                      </a:r>
                      <a:r>
                        <a:rPr lang="zh-CN" altLang="en-US" sz="1200" b="0" kern="1200" dirty="0">
                          <a:solidFill>
                            <a:schemeClr val="tx1"/>
                          </a:solidFill>
                          <a:latin typeface="Times New Roman" panose="02020603050405020304" pitchFamily="18" charset="0"/>
                          <a:ea typeface="+mn-ea"/>
                          <a:cs typeface="Times New Roman" panose="02020603050405020304" pitchFamily="18" charset="0"/>
                        </a:rPr>
                        <a:t> </a:t>
                      </a: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R</a:t>
                      </a:r>
                      <a:r>
                        <a:rPr lang="zh-CN" altLang="en-US" sz="1200" b="0" kern="1200" dirty="0">
                          <a:solidFill>
                            <a:schemeClr val="tx1"/>
                          </a:solidFill>
                          <a:latin typeface="Times New Roman" panose="02020603050405020304" pitchFamily="18" charset="0"/>
                          <a:ea typeface="+mn-ea"/>
                          <a:cs typeface="Times New Roman" panose="02020603050405020304" pitchFamily="18" charset="0"/>
                        </a:rPr>
                        <a:t> </a:t>
                      </a: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&amp;</a:t>
                      </a:r>
                      <a:r>
                        <a:rPr lang="zh-CN" altLang="en-US" sz="1200" b="0" kern="1200" dirty="0">
                          <a:solidFill>
                            <a:schemeClr val="tx1"/>
                          </a:solidFill>
                          <a:latin typeface="Times New Roman" panose="02020603050405020304" pitchFamily="18" charset="0"/>
                          <a:ea typeface="+mn-ea"/>
                          <a:cs typeface="Times New Roman" panose="02020603050405020304" pitchFamily="18" charset="0"/>
                        </a:rPr>
                        <a:t> </a:t>
                      </a: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D</a:t>
                      </a:r>
                      <a:r>
                        <a:rPr lang="zh-CN" altLang="en-US" sz="1200" b="0" kern="1200" dirty="0">
                          <a:solidFill>
                            <a:schemeClr val="tx1"/>
                          </a:solidFill>
                          <a:latin typeface="Times New Roman" panose="02020603050405020304" pitchFamily="18" charset="0"/>
                          <a:ea typeface="+mn-ea"/>
                          <a:cs typeface="Times New Roman" panose="02020603050405020304" pitchFamily="18" charset="0"/>
                        </a:rPr>
                        <a:t> </a:t>
                      </a: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status</a:t>
                      </a:r>
                      <a:endParaRPr lang="zh-CN" altLang="en-US" sz="1200" b="0" kern="1200" dirty="0">
                        <a:solidFill>
                          <a:schemeClr val="tx1"/>
                        </a:solidFill>
                        <a:latin typeface="Times New Roman" panose="02020603050405020304" pitchFamily="18" charset="0"/>
                        <a:ea typeface="+mn-ea"/>
                        <a:cs typeface="Times New Roman" panose="02020603050405020304" pitchFamily="18" charset="0"/>
                      </a:endParaRPr>
                    </a:p>
                  </a:txBody>
                  <a:tcPr marT="45715" marB="45715"/>
                </a:tc>
                <a:extLst>
                  <a:ext uri="{0D108BD9-81ED-4DB2-BD59-A6C34878D82A}">
                    <a16:rowId xmlns:a16="http://schemas.microsoft.com/office/drawing/2014/main" xmlns="" val="998859359"/>
                  </a:ext>
                </a:extLst>
              </a:tr>
              <a:tr h="4595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0" kern="1200" dirty="0">
                          <a:solidFill>
                            <a:schemeClr val="dk1"/>
                          </a:solidFill>
                          <a:effectLst/>
                          <a:latin typeface="Times New Roman" panose="02020603050405020304" pitchFamily="18" charset="0"/>
                          <a:ea typeface="+mn-ea"/>
                          <a:cs typeface="Times New Roman" panose="02020603050405020304" pitchFamily="18" charset="0"/>
                        </a:rPr>
                        <a:t>核探测器与核电子学年会</a:t>
                      </a:r>
                      <a:endParaRPr lang="en" altLang="zh-CN" sz="1200" b="0" kern="1200" dirty="0">
                        <a:solidFill>
                          <a:schemeClr val="dk1"/>
                        </a:solidFill>
                        <a:effectLst/>
                        <a:latin typeface="Times New Roman" panose="02020603050405020304" pitchFamily="18" charset="0"/>
                        <a:ea typeface="+mn-ea"/>
                        <a:cs typeface="Times New Roman" panose="02020603050405020304" pitchFamily="18" charset="0"/>
                      </a:endParaRPr>
                    </a:p>
                  </a:txBody>
                  <a:tcPr marT="45715" marB="4571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0" kern="1200" dirty="0">
                          <a:solidFill>
                            <a:schemeClr val="dk1"/>
                          </a:solidFill>
                          <a:effectLst/>
                          <a:latin typeface="Times New Roman" panose="02020603050405020304" pitchFamily="18" charset="0"/>
                          <a:ea typeface="+mn-ea"/>
                          <a:cs typeface="Times New Roman" panose="02020603050405020304" pitchFamily="18" charset="0"/>
                        </a:rPr>
                        <a:t>李淑琦</a:t>
                      </a:r>
                      <a:endParaRPr lang="en" altLang="zh-CN" sz="1200" b="0" kern="1200" dirty="0">
                        <a:solidFill>
                          <a:schemeClr val="dk1"/>
                        </a:solidFill>
                        <a:effectLst/>
                        <a:latin typeface="Times New Roman" panose="02020603050405020304" pitchFamily="18" charset="0"/>
                        <a:ea typeface="+mn-ea"/>
                        <a:cs typeface="Times New Roman" panose="02020603050405020304" pitchFamily="18" charset="0"/>
                      </a:endParaRPr>
                    </a:p>
                  </a:txBody>
                  <a:tcPr marT="45715" marB="4571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 sz="1200" b="0" kern="1200" dirty="0" smtClean="0">
                          <a:solidFill>
                            <a:schemeClr val="dk1"/>
                          </a:solidFill>
                          <a:effectLst/>
                          <a:latin typeface="Times New Roman" panose="02020603050405020304" pitchFamily="18" charset="0"/>
                          <a:ea typeface="+mn-ea"/>
                          <a:cs typeface="Times New Roman" panose="02020603050405020304" pitchFamily="18" charset="0"/>
                        </a:rPr>
                        <a:t>青岛</a:t>
                      </a:r>
                      <a:endParaRPr lang="en" altLang="zh-CN" sz="1200" b="0" kern="1200" dirty="0">
                        <a:solidFill>
                          <a:schemeClr val="dk1"/>
                        </a:solidFill>
                        <a:effectLst/>
                        <a:latin typeface="Times New Roman" panose="02020603050405020304" pitchFamily="18" charset="0"/>
                        <a:ea typeface="+mn-ea"/>
                        <a:cs typeface="Times New Roman" panose="02020603050405020304" pitchFamily="18" charset="0"/>
                      </a:endParaRPr>
                    </a:p>
                  </a:txBody>
                  <a:tcPr marT="45715" marB="4571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2024</a:t>
                      </a:r>
                      <a:r>
                        <a:rPr lang="zh-CN" altLang="en-US" sz="1200" b="0" kern="1200" dirty="0">
                          <a:solidFill>
                            <a:schemeClr val="tx1"/>
                          </a:solidFill>
                          <a:latin typeface="Times New Roman" panose="02020603050405020304" pitchFamily="18" charset="0"/>
                          <a:ea typeface="+mn-ea"/>
                          <a:cs typeface="Times New Roman" panose="02020603050405020304" pitchFamily="18" charset="0"/>
                        </a:rPr>
                        <a:t>年</a:t>
                      </a: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5</a:t>
                      </a:r>
                      <a:r>
                        <a:rPr lang="zh-CN" altLang="en-US" sz="1200" b="0" kern="1200" dirty="0" smtClean="0">
                          <a:solidFill>
                            <a:schemeClr val="tx1"/>
                          </a:solidFill>
                          <a:latin typeface="Times New Roman" panose="02020603050405020304" pitchFamily="18" charset="0"/>
                          <a:ea typeface="+mn-ea"/>
                          <a:cs typeface="Times New Roman" panose="02020603050405020304" pitchFamily="18" charset="0"/>
                        </a:rPr>
                        <a:t>月</a:t>
                      </a:r>
                      <a:endParaRPr lang="zh-CN" altLang="zh-CN" sz="1200" b="0" kern="1200" dirty="0">
                        <a:solidFill>
                          <a:schemeClr val="tx1"/>
                        </a:solidFill>
                        <a:latin typeface="Times New Roman" panose="02020603050405020304" pitchFamily="18" charset="0"/>
                        <a:ea typeface="+mn-ea"/>
                        <a:cs typeface="Times New Roman" panose="02020603050405020304" pitchFamily="18" charset="0"/>
                      </a:endParaRPr>
                    </a:p>
                  </a:txBody>
                  <a:tcPr marT="45715" marB="4571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 sz="1200" b="0" kern="1200" dirty="0">
                          <a:solidFill>
                            <a:schemeClr val="tx1"/>
                          </a:solidFill>
                          <a:latin typeface="Times New Roman" panose="02020603050405020304" pitchFamily="18" charset="0"/>
                          <a:ea typeface="Arial Unicode MS" pitchFamily="34" charset="-122"/>
                          <a:cs typeface="Times New Roman" panose="02020603050405020304" pitchFamily="18" charset="0"/>
                        </a:rPr>
                        <a:t>分会</a:t>
                      </a:r>
                      <a:r>
                        <a:rPr lang="zh-CN" altLang="en-US" sz="1200" b="0" kern="1200" dirty="0">
                          <a:solidFill>
                            <a:schemeClr val="tx1"/>
                          </a:solidFill>
                          <a:latin typeface="Times New Roman" panose="02020603050405020304" pitchFamily="18" charset="0"/>
                          <a:ea typeface="Arial Unicode MS" pitchFamily="34" charset="-122"/>
                          <a:cs typeface="Times New Roman" panose="02020603050405020304" pitchFamily="18" charset="0"/>
                        </a:rPr>
                        <a:t>报告</a:t>
                      </a:r>
                      <a:endParaRPr lang="en" altLang="zh-CN" sz="1200" b="0" kern="1200" dirty="0">
                        <a:solidFill>
                          <a:schemeClr val="tx1"/>
                        </a:solidFill>
                        <a:latin typeface="Times New Roman" panose="02020603050405020304" pitchFamily="18" charset="0"/>
                        <a:ea typeface="Arial Unicode MS" pitchFamily="34" charset="-122"/>
                        <a:cs typeface="Times New Roman" panose="02020603050405020304" pitchFamily="18" charset="0"/>
                      </a:endParaRPr>
                    </a:p>
                    <a:p>
                      <a:pPr algn="ctr"/>
                      <a:endParaRPr lang="en" altLang="zh-CN" sz="1200" b="0" kern="1200" dirty="0">
                        <a:solidFill>
                          <a:schemeClr val="tx1"/>
                        </a:solidFill>
                        <a:effectLst>
                          <a:outerShdw blurRad="38100" dist="38100" dir="2700000" algn="tl">
                            <a:srgbClr val="000000">
                              <a:alpha val="43137"/>
                            </a:srgbClr>
                          </a:outerShdw>
                        </a:effectLst>
                        <a:latin typeface="Times New Roman" panose="02020603050405020304" pitchFamily="18" charset="0"/>
                        <a:ea typeface="微软雅黑" pitchFamily="34" charset="-122"/>
                        <a:cs typeface="Times New Roman" panose="02020603050405020304" pitchFamily="18" charset="0"/>
                      </a:endParaRPr>
                    </a:p>
                  </a:txBody>
                  <a:tcPr marT="45715" marB="45715"/>
                </a:tc>
                <a:tc>
                  <a:txBody>
                    <a:bodyPr/>
                    <a:lstStyle/>
                    <a:p>
                      <a:pPr marL="0" indent="0" algn="ctr">
                        <a:buNone/>
                      </a:pPr>
                      <a:r>
                        <a:rPr lang="zh-CN" altLang="en-US" sz="1200" b="0" i="0" kern="1200" dirty="0">
                          <a:solidFill>
                            <a:schemeClr val="dk1"/>
                          </a:solidFill>
                          <a:effectLst/>
                          <a:latin typeface="Times New Roman" panose="02020603050405020304" pitchFamily="18" charset="0"/>
                          <a:ea typeface="+mn-ea"/>
                          <a:cs typeface="Times New Roman" panose="02020603050405020304" pitchFamily="18" charset="0"/>
                        </a:rPr>
                        <a:t>用于</a:t>
                      </a:r>
                      <a:r>
                        <a:rPr lang="en-US" sz="1200" b="0" i="0" kern="1200" dirty="0">
                          <a:solidFill>
                            <a:schemeClr val="dk1"/>
                          </a:solidFill>
                          <a:effectLst/>
                          <a:latin typeface="Times New Roman" panose="02020603050405020304" pitchFamily="18" charset="0"/>
                          <a:ea typeface="+mn-ea"/>
                          <a:cs typeface="Times New Roman" panose="02020603050405020304" pitchFamily="18" charset="0"/>
                        </a:rPr>
                        <a:t>CEPC</a:t>
                      </a:r>
                      <a:r>
                        <a:rPr lang="zh-CN" altLang="en-US" sz="1200" b="0" i="0" kern="1200" dirty="0">
                          <a:solidFill>
                            <a:schemeClr val="dk1"/>
                          </a:solidFill>
                          <a:effectLst/>
                          <a:latin typeface="Times New Roman" panose="02020603050405020304" pitchFamily="18" charset="0"/>
                          <a:ea typeface="+mn-ea"/>
                          <a:cs typeface="Times New Roman" panose="02020603050405020304" pitchFamily="18" charset="0"/>
                        </a:rPr>
                        <a:t>顶点探测器的单片式像素探测器原型样机的研制</a:t>
                      </a:r>
                      <a:endParaRPr lang="zh-CN" altLang="en-US" sz="1200" b="0" kern="1200" dirty="0">
                        <a:solidFill>
                          <a:schemeClr val="tx1"/>
                        </a:solidFill>
                        <a:latin typeface="Times New Roman" panose="02020603050405020304" pitchFamily="18" charset="0"/>
                        <a:ea typeface="+mn-ea"/>
                        <a:cs typeface="Times New Roman" panose="02020603050405020304" pitchFamily="18" charset="0"/>
                      </a:endParaRPr>
                    </a:p>
                  </a:txBody>
                  <a:tcPr marT="45715" marB="45715"/>
                </a:tc>
                <a:extLst>
                  <a:ext uri="{0D108BD9-81ED-4DB2-BD59-A6C34878D82A}">
                    <a16:rowId xmlns:a16="http://schemas.microsoft.com/office/drawing/2014/main" xmlns="" val="1899758908"/>
                  </a:ext>
                </a:extLst>
              </a:tr>
              <a:tr h="2703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err="1">
                          <a:solidFill>
                            <a:schemeClr val="dk1"/>
                          </a:solidFill>
                          <a:effectLst/>
                          <a:latin typeface="Times New Roman" panose="02020603050405020304" pitchFamily="18" charset="0"/>
                          <a:ea typeface="+mn-ea"/>
                          <a:cs typeface="Times New Roman" panose="02020603050405020304" pitchFamily="18" charset="0"/>
                        </a:rPr>
                        <a:t>中国LHC物理年会</a:t>
                      </a:r>
                      <a:endParaRPr lang="en" altLang="zh-CN" sz="1200" b="0" kern="1200" dirty="0">
                        <a:solidFill>
                          <a:schemeClr val="dk1"/>
                        </a:solidFill>
                        <a:effectLst/>
                        <a:latin typeface="Times New Roman" panose="02020603050405020304" pitchFamily="18" charset="0"/>
                        <a:ea typeface="+mn-ea"/>
                        <a:cs typeface="Times New Roman" panose="02020603050405020304" pitchFamily="18" charset="0"/>
                      </a:endParaRPr>
                    </a:p>
                  </a:txBody>
                  <a:tcPr marT="45715" marB="4571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 sz="1200" b="0" kern="1200" dirty="0">
                          <a:solidFill>
                            <a:schemeClr val="tx1"/>
                          </a:solidFill>
                          <a:latin typeface="Times New Roman" panose="02020603050405020304" pitchFamily="18" charset="0"/>
                          <a:ea typeface="+mn-ea"/>
                          <a:cs typeface="Times New Roman" panose="02020603050405020304" pitchFamily="18" charset="0"/>
                        </a:rPr>
                        <a:t>梁志均</a:t>
                      </a:r>
                      <a:endParaRPr lang="en" altLang="zh-CN" sz="1200" b="0" kern="1200" dirty="0">
                        <a:solidFill>
                          <a:schemeClr val="tx1"/>
                        </a:solidFill>
                        <a:latin typeface="Times New Roman" panose="02020603050405020304" pitchFamily="18" charset="0"/>
                        <a:ea typeface="+mn-ea"/>
                        <a:cs typeface="Times New Roman" panose="02020603050405020304" pitchFamily="18" charset="0"/>
                      </a:endParaRPr>
                    </a:p>
                  </a:txBody>
                  <a:tcPr marT="45715" marB="4571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 sz="1200" b="0" kern="1200" dirty="0">
                          <a:solidFill>
                            <a:schemeClr val="tx1"/>
                          </a:solidFill>
                          <a:latin typeface="Times New Roman" panose="02020603050405020304" pitchFamily="18" charset="0"/>
                          <a:ea typeface="+mn-ea"/>
                          <a:cs typeface="Times New Roman" panose="02020603050405020304" pitchFamily="18" charset="0"/>
                        </a:rPr>
                        <a:t>青岛</a:t>
                      </a:r>
                      <a:endParaRPr lang="en" altLang="zh-CN" sz="1200" b="0" kern="1200" dirty="0">
                        <a:solidFill>
                          <a:schemeClr val="tx1"/>
                        </a:solidFill>
                        <a:latin typeface="Times New Roman" panose="02020603050405020304" pitchFamily="18" charset="0"/>
                        <a:ea typeface="+mn-ea"/>
                        <a:cs typeface="Times New Roman" panose="02020603050405020304" pitchFamily="18" charset="0"/>
                      </a:endParaRPr>
                    </a:p>
                  </a:txBody>
                  <a:tcPr marT="45715" marB="4571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2024</a:t>
                      </a:r>
                      <a:r>
                        <a:rPr lang="zh-CN" altLang="en-US" sz="1200" b="0" kern="1200" dirty="0">
                          <a:solidFill>
                            <a:schemeClr val="tx1"/>
                          </a:solidFill>
                          <a:latin typeface="Times New Roman" panose="02020603050405020304" pitchFamily="18" charset="0"/>
                          <a:ea typeface="+mn-ea"/>
                          <a:cs typeface="Times New Roman" panose="02020603050405020304" pitchFamily="18" charset="0"/>
                        </a:rPr>
                        <a:t>年</a:t>
                      </a: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11</a:t>
                      </a:r>
                      <a:r>
                        <a:rPr lang="zh-CN" altLang="en-US" sz="1200" b="0" kern="1200" dirty="0">
                          <a:solidFill>
                            <a:schemeClr val="tx1"/>
                          </a:solidFill>
                          <a:latin typeface="Times New Roman" panose="02020603050405020304" pitchFamily="18" charset="0"/>
                          <a:ea typeface="+mn-ea"/>
                          <a:cs typeface="Times New Roman" panose="02020603050405020304" pitchFamily="18" charset="0"/>
                        </a:rPr>
                        <a:t>月</a:t>
                      </a:r>
                      <a:endParaRPr lang="zh-CN" altLang="zh-CN" sz="1200" b="0" kern="1200" dirty="0">
                        <a:solidFill>
                          <a:schemeClr val="tx1"/>
                        </a:solidFill>
                        <a:latin typeface="Times New Roman" panose="02020603050405020304" pitchFamily="18" charset="0"/>
                        <a:ea typeface="+mn-ea"/>
                        <a:cs typeface="Times New Roman" panose="02020603050405020304" pitchFamily="18" charset="0"/>
                      </a:endParaRPr>
                    </a:p>
                  </a:txBody>
                  <a:tcPr marT="45715" marB="4571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 sz="1200" b="0" kern="1200" dirty="0">
                          <a:solidFill>
                            <a:schemeClr val="tx1"/>
                          </a:solidFill>
                          <a:latin typeface="Times New Roman" panose="02020603050405020304" pitchFamily="18" charset="0"/>
                          <a:ea typeface="Arial Unicode MS" pitchFamily="34" charset="-122"/>
                          <a:cs typeface="Times New Roman" panose="02020603050405020304" pitchFamily="18" charset="0"/>
                        </a:rPr>
                        <a:t>分会</a:t>
                      </a:r>
                      <a:r>
                        <a:rPr lang="zh-CN" altLang="en-US" sz="1200" b="0" kern="1200" dirty="0">
                          <a:solidFill>
                            <a:schemeClr val="tx1"/>
                          </a:solidFill>
                          <a:latin typeface="Times New Roman" panose="02020603050405020304" pitchFamily="18" charset="0"/>
                          <a:ea typeface="Arial Unicode MS" pitchFamily="34" charset="-122"/>
                          <a:cs typeface="Times New Roman" panose="02020603050405020304" pitchFamily="18" charset="0"/>
                        </a:rPr>
                        <a:t>报告</a:t>
                      </a:r>
                      <a:endParaRPr lang="en" altLang="zh-CN" sz="1200" b="0" kern="1200" dirty="0">
                        <a:solidFill>
                          <a:schemeClr val="tx1"/>
                        </a:solidFill>
                        <a:latin typeface="Times New Roman" panose="02020603050405020304" pitchFamily="18" charset="0"/>
                        <a:ea typeface="Arial Unicode MS" pitchFamily="34" charset="-122"/>
                        <a:cs typeface="Times New Roman" panose="02020603050405020304" pitchFamily="18" charset="0"/>
                      </a:endParaRPr>
                    </a:p>
                  </a:txBody>
                  <a:tcPr marT="45715" marB="4571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CEPC</a:t>
                      </a:r>
                      <a:r>
                        <a:rPr lang="zh-CN" altLang="en-US" sz="1200" b="0" kern="1200" dirty="0">
                          <a:solidFill>
                            <a:schemeClr val="tx1"/>
                          </a:solidFill>
                          <a:latin typeface="Times New Roman" panose="02020603050405020304" pitchFamily="18" charset="0"/>
                          <a:ea typeface="+mn-ea"/>
                          <a:cs typeface="Times New Roman" panose="02020603050405020304" pitchFamily="18" charset="0"/>
                        </a:rPr>
                        <a:t> </a:t>
                      </a: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vertex</a:t>
                      </a:r>
                      <a:r>
                        <a:rPr lang="zh-CN" altLang="en-US" sz="1200" b="0" kern="1200" dirty="0">
                          <a:solidFill>
                            <a:schemeClr val="tx1"/>
                          </a:solidFill>
                          <a:latin typeface="Times New Roman" panose="02020603050405020304" pitchFamily="18" charset="0"/>
                          <a:ea typeface="+mn-ea"/>
                          <a:cs typeface="Times New Roman" panose="02020603050405020304" pitchFamily="18" charset="0"/>
                        </a:rPr>
                        <a:t> </a:t>
                      </a: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detector</a:t>
                      </a:r>
                      <a:r>
                        <a:rPr lang="zh-CN" altLang="en-US" sz="1200" b="0" kern="1200" dirty="0">
                          <a:solidFill>
                            <a:schemeClr val="tx1"/>
                          </a:solidFill>
                          <a:latin typeface="Times New Roman" panose="02020603050405020304" pitchFamily="18" charset="0"/>
                          <a:ea typeface="+mn-ea"/>
                          <a:cs typeface="Times New Roman" panose="02020603050405020304" pitchFamily="18" charset="0"/>
                        </a:rPr>
                        <a:t> </a:t>
                      </a: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R</a:t>
                      </a:r>
                      <a:r>
                        <a:rPr lang="zh-CN" altLang="en-US" sz="1200" b="0" kern="1200" dirty="0">
                          <a:solidFill>
                            <a:schemeClr val="tx1"/>
                          </a:solidFill>
                          <a:latin typeface="Times New Roman" panose="02020603050405020304" pitchFamily="18" charset="0"/>
                          <a:ea typeface="+mn-ea"/>
                          <a:cs typeface="Times New Roman" panose="02020603050405020304" pitchFamily="18" charset="0"/>
                        </a:rPr>
                        <a:t> </a:t>
                      </a: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&amp;</a:t>
                      </a:r>
                      <a:r>
                        <a:rPr lang="zh-CN" altLang="en-US" sz="1200" b="0" kern="1200" dirty="0">
                          <a:solidFill>
                            <a:schemeClr val="tx1"/>
                          </a:solidFill>
                          <a:latin typeface="Times New Roman" panose="02020603050405020304" pitchFamily="18" charset="0"/>
                          <a:ea typeface="+mn-ea"/>
                          <a:cs typeface="Times New Roman" panose="02020603050405020304" pitchFamily="18" charset="0"/>
                        </a:rPr>
                        <a:t> </a:t>
                      </a: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D</a:t>
                      </a:r>
                      <a:r>
                        <a:rPr lang="zh-CN" altLang="en-US" sz="1200" b="0" kern="1200" dirty="0">
                          <a:solidFill>
                            <a:schemeClr val="tx1"/>
                          </a:solidFill>
                          <a:latin typeface="Times New Roman" panose="02020603050405020304" pitchFamily="18" charset="0"/>
                          <a:ea typeface="+mn-ea"/>
                          <a:cs typeface="Times New Roman" panose="02020603050405020304" pitchFamily="18" charset="0"/>
                        </a:rPr>
                        <a:t> </a:t>
                      </a:r>
                      <a:r>
                        <a:rPr lang="en-US" altLang="zh-CN" sz="1200" b="0" kern="1200" dirty="0">
                          <a:solidFill>
                            <a:schemeClr val="tx1"/>
                          </a:solidFill>
                          <a:latin typeface="Times New Roman" panose="02020603050405020304" pitchFamily="18" charset="0"/>
                          <a:ea typeface="+mn-ea"/>
                          <a:cs typeface="Times New Roman" panose="02020603050405020304" pitchFamily="18" charset="0"/>
                        </a:rPr>
                        <a:t>status</a:t>
                      </a:r>
                    </a:p>
                  </a:txBody>
                  <a:tcPr marT="45715" marB="45715"/>
                </a:tc>
                <a:extLst>
                  <a:ext uri="{0D108BD9-81ED-4DB2-BD59-A6C34878D82A}">
                    <a16:rowId xmlns:a16="http://schemas.microsoft.com/office/drawing/2014/main" xmlns="" val="3754865235"/>
                  </a:ext>
                </a:extLst>
              </a:tr>
              <a:tr h="2703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dirty="0" smtClean="0">
                          <a:latin typeface="Times New Roman" panose="02020603050405020304" pitchFamily="18" charset="0"/>
                          <a:cs typeface="Times New Roman" panose="02020603050405020304" pitchFamily="18" charset="0"/>
                        </a:rPr>
                        <a:t>Chinese LHC Physics workshop</a:t>
                      </a:r>
                      <a:endParaRPr lang="en" altLang="zh-CN" sz="1200" b="0" kern="1200" dirty="0">
                        <a:solidFill>
                          <a:schemeClr val="dk1"/>
                        </a:solidFill>
                        <a:effectLst/>
                        <a:latin typeface="Times New Roman" panose="02020603050405020304" pitchFamily="18" charset="0"/>
                        <a:ea typeface="+mn-ea"/>
                        <a:cs typeface="Times New Roman" panose="02020603050405020304" pitchFamily="18" charset="0"/>
                      </a:endParaRPr>
                    </a:p>
                  </a:txBody>
                  <a:tcPr marT="45715" marB="4571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0" dirty="0" smtClean="0">
                          <a:latin typeface="Times New Roman" panose="02020603050405020304" pitchFamily="18" charset="0"/>
                          <a:cs typeface="Times New Roman" panose="02020603050405020304" pitchFamily="18" charset="0"/>
                        </a:rPr>
                        <a:t>项治宇</a:t>
                      </a:r>
                      <a:endParaRPr lang="en" altLang="zh-CN" sz="1200" b="0" kern="1200" dirty="0">
                        <a:solidFill>
                          <a:schemeClr val="tx1"/>
                        </a:solidFill>
                        <a:latin typeface="Times New Roman" panose="02020603050405020304" pitchFamily="18" charset="0"/>
                        <a:ea typeface="+mn-ea"/>
                        <a:cs typeface="Times New Roman" panose="02020603050405020304" pitchFamily="18" charset="0"/>
                      </a:endParaRPr>
                    </a:p>
                  </a:txBody>
                  <a:tcPr marT="45715" marB="4571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dirty="0" smtClean="0">
                          <a:latin typeface="Times New Roman" panose="02020603050405020304" pitchFamily="18" charset="0"/>
                          <a:cs typeface="Times New Roman" panose="02020603050405020304" pitchFamily="18" charset="0"/>
                        </a:rPr>
                        <a:t>青岛</a:t>
                      </a:r>
                    </a:p>
                  </a:txBody>
                  <a:tcPr marT="45715" marB="4571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kern="1200" dirty="0" smtClean="0">
                          <a:solidFill>
                            <a:schemeClr val="tx1"/>
                          </a:solidFill>
                          <a:latin typeface="Times New Roman" panose="02020603050405020304" pitchFamily="18" charset="0"/>
                          <a:ea typeface="+mn-ea"/>
                          <a:cs typeface="Times New Roman" panose="02020603050405020304" pitchFamily="18" charset="0"/>
                        </a:rPr>
                        <a:t>2024</a:t>
                      </a:r>
                      <a:r>
                        <a:rPr lang="zh-CN" altLang="en-US" sz="1200" b="0" kern="1200" dirty="0" smtClean="0">
                          <a:solidFill>
                            <a:schemeClr val="tx1"/>
                          </a:solidFill>
                          <a:latin typeface="Times New Roman" panose="02020603050405020304" pitchFamily="18" charset="0"/>
                          <a:ea typeface="+mn-ea"/>
                          <a:cs typeface="Times New Roman" panose="02020603050405020304" pitchFamily="18" charset="0"/>
                        </a:rPr>
                        <a:t>年</a:t>
                      </a:r>
                      <a:r>
                        <a:rPr lang="en-US" altLang="zh-CN" sz="1200" b="0" kern="1200" dirty="0" smtClean="0">
                          <a:solidFill>
                            <a:schemeClr val="tx1"/>
                          </a:solidFill>
                          <a:latin typeface="Times New Roman" panose="02020603050405020304" pitchFamily="18" charset="0"/>
                          <a:ea typeface="+mn-ea"/>
                          <a:cs typeface="Times New Roman" panose="02020603050405020304" pitchFamily="18" charset="0"/>
                        </a:rPr>
                        <a:t>11</a:t>
                      </a:r>
                      <a:r>
                        <a:rPr lang="zh-CN" altLang="en-US" sz="1200" b="0" kern="1200" dirty="0" smtClean="0">
                          <a:solidFill>
                            <a:schemeClr val="tx1"/>
                          </a:solidFill>
                          <a:latin typeface="Times New Roman" panose="02020603050405020304" pitchFamily="18" charset="0"/>
                          <a:ea typeface="+mn-ea"/>
                          <a:cs typeface="Times New Roman" panose="02020603050405020304" pitchFamily="18" charset="0"/>
                        </a:rPr>
                        <a:t>月</a:t>
                      </a:r>
                      <a:endParaRPr lang="zh-CN" altLang="zh-CN" sz="1200" b="0" kern="1200" dirty="0" smtClean="0">
                        <a:solidFill>
                          <a:schemeClr val="tx1"/>
                        </a:solidFill>
                        <a:latin typeface="Times New Roman" panose="02020603050405020304" pitchFamily="18" charset="0"/>
                        <a:ea typeface="+mn-ea"/>
                        <a:cs typeface="Times New Roman" panose="02020603050405020304" pitchFamily="18" charset="0"/>
                      </a:endParaRPr>
                    </a:p>
                  </a:txBody>
                  <a:tcPr marT="45715" marB="4571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 sz="1200" b="0" kern="1200" dirty="0" smtClean="0">
                          <a:solidFill>
                            <a:schemeClr val="tx1"/>
                          </a:solidFill>
                          <a:latin typeface="Times New Roman" panose="02020603050405020304" pitchFamily="18" charset="0"/>
                          <a:ea typeface="Arial Unicode MS" pitchFamily="34" charset="-122"/>
                          <a:cs typeface="Times New Roman" panose="02020603050405020304" pitchFamily="18" charset="0"/>
                        </a:rPr>
                        <a:t>分会</a:t>
                      </a:r>
                      <a:r>
                        <a:rPr lang="zh-CN" altLang="en-US" sz="1200" b="0" kern="1200" dirty="0" smtClean="0">
                          <a:solidFill>
                            <a:schemeClr val="tx1"/>
                          </a:solidFill>
                          <a:latin typeface="Times New Roman" panose="02020603050405020304" pitchFamily="18" charset="0"/>
                          <a:ea typeface="Arial Unicode MS" pitchFamily="34" charset="-122"/>
                          <a:cs typeface="Times New Roman" panose="02020603050405020304" pitchFamily="18" charset="0"/>
                        </a:rPr>
                        <a:t>报告</a:t>
                      </a:r>
                      <a:endParaRPr lang="en" altLang="zh-CN" sz="1200" b="0" kern="1200" dirty="0" smtClean="0">
                        <a:solidFill>
                          <a:schemeClr val="tx1"/>
                        </a:solidFill>
                        <a:latin typeface="Times New Roman" panose="02020603050405020304" pitchFamily="18" charset="0"/>
                        <a:ea typeface="Arial Unicode MS" pitchFamily="34" charset="-122"/>
                        <a:cs typeface="Times New Roman" panose="02020603050405020304" pitchFamily="18" charset="0"/>
                      </a:endParaRPr>
                    </a:p>
                  </a:txBody>
                  <a:tcPr marT="45715" marB="4571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sz="1200" b="0" kern="1200" dirty="0">
                        <a:solidFill>
                          <a:schemeClr val="tx1"/>
                        </a:solidFill>
                        <a:latin typeface="Times New Roman" panose="02020603050405020304" pitchFamily="18" charset="0"/>
                        <a:ea typeface="+mn-ea"/>
                        <a:cs typeface="Times New Roman" panose="02020603050405020304" pitchFamily="18" charset="0"/>
                      </a:endParaRPr>
                    </a:p>
                  </a:txBody>
                  <a:tcPr marT="45715" marB="45715"/>
                </a:tc>
              </a:tr>
              <a:tr h="2703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0" dirty="0" smtClean="0">
                          <a:latin typeface="Times New Roman" panose="02020603050405020304" pitchFamily="18" charset="0"/>
                          <a:cs typeface="Times New Roman" panose="02020603050405020304" pitchFamily="18" charset="0"/>
                        </a:rPr>
                        <a:t>第四届半导体探测器研讨会</a:t>
                      </a:r>
                      <a:endParaRPr lang="en" altLang="zh-CN" sz="1200" b="0" kern="1200" dirty="0">
                        <a:solidFill>
                          <a:schemeClr val="dk1"/>
                        </a:solidFill>
                        <a:effectLst/>
                        <a:latin typeface="Times New Roman" panose="02020603050405020304" pitchFamily="18" charset="0"/>
                        <a:ea typeface="+mn-ea"/>
                        <a:cs typeface="Times New Roman" panose="02020603050405020304" pitchFamily="18" charset="0"/>
                      </a:endParaRPr>
                    </a:p>
                  </a:txBody>
                  <a:tcPr marT="45715" marB="4571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0" dirty="0" smtClean="0">
                          <a:latin typeface="Times New Roman" panose="02020603050405020304" pitchFamily="18" charset="0"/>
                          <a:cs typeface="Times New Roman" panose="02020603050405020304" pitchFamily="18" charset="0"/>
                        </a:rPr>
                        <a:t>周扬</a:t>
                      </a:r>
                    </a:p>
                  </a:txBody>
                  <a:tcPr marT="45715" marB="4571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dirty="0" smtClean="0">
                          <a:latin typeface="Times New Roman" panose="02020603050405020304" pitchFamily="18" charset="0"/>
                          <a:cs typeface="Times New Roman" panose="02020603050405020304" pitchFamily="18" charset="0"/>
                        </a:rPr>
                        <a:t>青岛</a:t>
                      </a:r>
                    </a:p>
                  </a:txBody>
                  <a:tcPr marT="45715" marB="4571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kern="1200" dirty="0" smtClean="0">
                          <a:solidFill>
                            <a:schemeClr val="tx1"/>
                          </a:solidFill>
                          <a:latin typeface="Times New Roman" panose="02020603050405020304" pitchFamily="18" charset="0"/>
                          <a:ea typeface="+mn-ea"/>
                          <a:cs typeface="Times New Roman" panose="02020603050405020304" pitchFamily="18" charset="0"/>
                        </a:rPr>
                        <a:t>2024</a:t>
                      </a:r>
                      <a:r>
                        <a:rPr lang="zh-CN" altLang="en-US" sz="1200" b="0" kern="1200" dirty="0" smtClean="0">
                          <a:solidFill>
                            <a:schemeClr val="tx1"/>
                          </a:solidFill>
                          <a:latin typeface="Times New Roman" panose="02020603050405020304" pitchFamily="18" charset="0"/>
                          <a:ea typeface="+mn-ea"/>
                          <a:cs typeface="Times New Roman" panose="02020603050405020304" pitchFamily="18" charset="0"/>
                        </a:rPr>
                        <a:t>年</a:t>
                      </a:r>
                      <a:r>
                        <a:rPr lang="en-US" altLang="zh-CN" sz="1200" b="0" kern="1200" dirty="0" smtClean="0">
                          <a:solidFill>
                            <a:schemeClr val="tx1"/>
                          </a:solidFill>
                          <a:latin typeface="Times New Roman" panose="02020603050405020304" pitchFamily="18" charset="0"/>
                          <a:ea typeface="+mn-ea"/>
                          <a:cs typeface="Times New Roman" panose="02020603050405020304" pitchFamily="18" charset="0"/>
                        </a:rPr>
                        <a:t>5</a:t>
                      </a:r>
                      <a:r>
                        <a:rPr lang="zh-CN" altLang="en-US" sz="1200" b="0" kern="1200" dirty="0" smtClean="0">
                          <a:solidFill>
                            <a:schemeClr val="tx1"/>
                          </a:solidFill>
                          <a:latin typeface="Times New Roman" panose="02020603050405020304" pitchFamily="18" charset="0"/>
                          <a:ea typeface="+mn-ea"/>
                          <a:cs typeface="Times New Roman" panose="02020603050405020304" pitchFamily="18" charset="0"/>
                        </a:rPr>
                        <a:t>月</a:t>
                      </a:r>
                      <a:endParaRPr lang="zh-CN" altLang="zh-CN" sz="1200" b="0" kern="1200" dirty="0">
                        <a:solidFill>
                          <a:schemeClr val="tx1"/>
                        </a:solidFill>
                        <a:latin typeface="Times New Roman" panose="02020603050405020304" pitchFamily="18" charset="0"/>
                        <a:ea typeface="+mn-ea"/>
                        <a:cs typeface="Times New Roman" panose="02020603050405020304" pitchFamily="18" charset="0"/>
                      </a:endParaRPr>
                    </a:p>
                  </a:txBody>
                  <a:tcPr marT="45715" marB="4571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 sz="1200" b="0" kern="1200" dirty="0" smtClean="0">
                          <a:solidFill>
                            <a:schemeClr val="tx1"/>
                          </a:solidFill>
                          <a:latin typeface="Times New Roman" panose="02020603050405020304" pitchFamily="18" charset="0"/>
                          <a:ea typeface="Arial Unicode MS" pitchFamily="34" charset="-122"/>
                          <a:cs typeface="Times New Roman" panose="02020603050405020304" pitchFamily="18" charset="0"/>
                        </a:rPr>
                        <a:t>分会</a:t>
                      </a:r>
                      <a:r>
                        <a:rPr lang="zh-CN" altLang="en-US" sz="1200" b="0" kern="1200" dirty="0" smtClean="0">
                          <a:solidFill>
                            <a:schemeClr val="tx1"/>
                          </a:solidFill>
                          <a:latin typeface="Times New Roman" panose="02020603050405020304" pitchFamily="18" charset="0"/>
                          <a:ea typeface="Arial Unicode MS" pitchFamily="34" charset="-122"/>
                          <a:cs typeface="Times New Roman" panose="02020603050405020304" pitchFamily="18" charset="0"/>
                        </a:rPr>
                        <a:t>报告</a:t>
                      </a:r>
                      <a:endParaRPr lang="en" altLang="zh-CN" sz="1200" b="0" kern="1200" dirty="0">
                        <a:solidFill>
                          <a:schemeClr val="tx1"/>
                        </a:solidFill>
                        <a:latin typeface="Times New Roman" panose="02020603050405020304" pitchFamily="18" charset="0"/>
                        <a:ea typeface="Arial Unicode MS" pitchFamily="34" charset="-122"/>
                        <a:cs typeface="Times New Roman" panose="02020603050405020304" pitchFamily="18" charset="0"/>
                      </a:endParaRPr>
                    </a:p>
                  </a:txBody>
                  <a:tcPr marT="45715" marB="4571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sz="1200" b="0" kern="1200" dirty="0">
                        <a:solidFill>
                          <a:schemeClr val="tx1"/>
                        </a:solidFill>
                        <a:latin typeface="Times New Roman" panose="02020603050405020304" pitchFamily="18" charset="0"/>
                        <a:ea typeface="+mn-ea"/>
                        <a:cs typeface="Times New Roman" panose="02020603050405020304" pitchFamily="18" charset="0"/>
                      </a:endParaRPr>
                    </a:p>
                  </a:txBody>
                  <a:tcPr marT="45715" marB="45715"/>
                </a:tc>
              </a:tr>
              <a:tr h="2703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kern="1200" dirty="0" smtClean="0">
                          <a:solidFill>
                            <a:schemeClr val="dk1"/>
                          </a:solidFill>
                          <a:effectLst/>
                          <a:latin typeface="Times New Roman" panose="02020603050405020304" pitchFamily="18" charset="0"/>
                          <a:ea typeface="+mn-ea"/>
                          <a:cs typeface="Times New Roman" panose="02020603050405020304" pitchFamily="18" charset="0"/>
                        </a:rPr>
                        <a:t>HSTD13</a:t>
                      </a:r>
                      <a:endParaRPr lang="en" altLang="zh-CN" sz="1200" b="0" kern="1200" dirty="0">
                        <a:solidFill>
                          <a:schemeClr val="dk1"/>
                        </a:solidFill>
                        <a:effectLst/>
                        <a:latin typeface="Times New Roman" panose="02020603050405020304" pitchFamily="18" charset="0"/>
                        <a:ea typeface="+mn-ea"/>
                        <a:cs typeface="Times New Roman" panose="02020603050405020304" pitchFamily="18" charset="0"/>
                      </a:endParaRPr>
                    </a:p>
                  </a:txBody>
                  <a:tcPr marT="45715" marB="4571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0" kern="1200" dirty="0" smtClean="0">
                          <a:solidFill>
                            <a:schemeClr val="tx1"/>
                          </a:solidFill>
                          <a:latin typeface="Times New Roman" panose="02020603050405020304" pitchFamily="18" charset="0"/>
                          <a:ea typeface="+mn-ea"/>
                          <a:cs typeface="Times New Roman" panose="02020603050405020304" pitchFamily="18" charset="0"/>
                        </a:rPr>
                        <a:t>李一鸣</a:t>
                      </a:r>
                      <a:endParaRPr lang="en" altLang="zh-CN" sz="1200" b="0" kern="1200" dirty="0">
                        <a:solidFill>
                          <a:schemeClr val="tx1"/>
                        </a:solidFill>
                        <a:latin typeface="Times New Roman" panose="02020603050405020304" pitchFamily="18" charset="0"/>
                        <a:ea typeface="+mn-ea"/>
                        <a:cs typeface="Times New Roman" panose="02020603050405020304" pitchFamily="18" charset="0"/>
                      </a:endParaRPr>
                    </a:p>
                  </a:txBody>
                  <a:tcPr marT="45715" marB="4571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kern="1200" dirty="0" smtClean="0">
                          <a:solidFill>
                            <a:schemeClr val="tx1"/>
                          </a:solidFill>
                          <a:latin typeface="Times New Roman" panose="02020603050405020304" pitchFamily="18" charset="0"/>
                          <a:ea typeface="+mn-ea"/>
                          <a:cs typeface="Times New Roman" panose="02020603050405020304" pitchFamily="18" charset="0"/>
                        </a:rPr>
                        <a:t>Vancouver, Canada</a:t>
                      </a:r>
                      <a:endParaRPr lang="en" altLang="zh-CN" sz="1200" b="0" kern="1200" dirty="0">
                        <a:solidFill>
                          <a:schemeClr val="tx1"/>
                        </a:solidFill>
                        <a:latin typeface="Times New Roman" panose="02020603050405020304" pitchFamily="18" charset="0"/>
                        <a:ea typeface="+mn-ea"/>
                        <a:cs typeface="Times New Roman" panose="02020603050405020304" pitchFamily="18" charset="0"/>
                      </a:endParaRPr>
                    </a:p>
                  </a:txBody>
                  <a:tcPr marT="45715" marB="4571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kern="1200" dirty="0" smtClean="0">
                          <a:solidFill>
                            <a:schemeClr val="tx1"/>
                          </a:solidFill>
                          <a:latin typeface="Times New Roman" panose="02020603050405020304" pitchFamily="18" charset="0"/>
                          <a:ea typeface="+mn-ea"/>
                          <a:cs typeface="Times New Roman" panose="02020603050405020304" pitchFamily="18" charset="0"/>
                        </a:rPr>
                        <a:t>2023</a:t>
                      </a:r>
                      <a:r>
                        <a:rPr lang="zh-CN" altLang="en-US" sz="1200" b="0" kern="1200" dirty="0" smtClean="0">
                          <a:solidFill>
                            <a:schemeClr val="tx1"/>
                          </a:solidFill>
                          <a:latin typeface="Times New Roman" panose="02020603050405020304" pitchFamily="18" charset="0"/>
                          <a:ea typeface="+mn-ea"/>
                          <a:cs typeface="Times New Roman" panose="02020603050405020304" pitchFamily="18" charset="0"/>
                        </a:rPr>
                        <a:t>年</a:t>
                      </a:r>
                      <a:r>
                        <a:rPr lang="en-US" altLang="zh-CN" sz="1200" b="0" kern="1200" dirty="0" smtClean="0">
                          <a:solidFill>
                            <a:schemeClr val="tx1"/>
                          </a:solidFill>
                          <a:latin typeface="Times New Roman" panose="02020603050405020304" pitchFamily="18" charset="0"/>
                          <a:ea typeface="+mn-ea"/>
                          <a:cs typeface="Times New Roman" panose="02020603050405020304" pitchFamily="18" charset="0"/>
                        </a:rPr>
                        <a:t>12</a:t>
                      </a:r>
                      <a:r>
                        <a:rPr lang="zh-CN" altLang="en-US" sz="1200" b="0" kern="1200" dirty="0" smtClean="0">
                          <a:solidFill>
                            <a:schemeClr val="tx1"/>
                          </a:solidFill>
                          <a:latin typeface="Times New Roman" panose="02020603050405020304" pitchFamily="18" charset="0"/>
                          <a:ea typeface="+mn-ea"/>
                          <a:cs typeface="Times New Roman" panose="02020603050405020304" pitchFamily="18" charset="0"/>
                        </a:rPr>
                        <a:t>月</a:t>
                      </a:r>
                      <a:endParaRPr lang="zh-CN" altLang="zh-CN" sz="1200" b="0" kern="1200" dirty="0">
                        <a:solidFill>
                          <a:schemeClr val="tx1"/>
                        </a:solidFill>
                        <a:latin typeface="Times New Roman" panose="02020603050405020304" pitchFamily="18" charset="0"/>
                        <a:ea typeface="+mn-ea"/>
                        <a:cs typeface="Times New Roman" panose="02020603050405020304" pitchFamily="18" charset="0"/>
                      </a:endParaRPr>
                    </a:p>
                  </a:txBody>
                  <a:tcPr marT="45715" marB="4571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kern="1200" dirty="0" smtClean="0">
                          <a:solidFill>
                            <a:schemeClr val="tx1"/>
                          </a:solidFill>
                          <a:latin typeface="Times New Roman" panose="02020603050405020304" pitchFamily="18" charset="0"/>
                          <a:ea typeface="Arial Unicode MS" pitchFamily="34" charset="-122"/>
                          <a:cs typeface="Times New Roman" panose="02020603050405020304" pitchFamily="18" charset="0"/>
                        </a:rPr>
                        <a:t>Poster</a:t>
                      </a:r>
                      <a:endParaRPr lang="en" altLang="zh-CN" sz="1200" b="0" kern="1200" dirty="0">
                        <a:solidFill>
                          <a:schemeClr val="tx1"/>
                        </a:solidFill>
                        <a:latin typeface="Times New Roman" panose="02020603050405020304" pitchFamily="18" charset="0"/>
                        <a:ea typeface="Arial Unicode MS" pitchFamily="34" charset="-122"/>
                        <a:cs typeface="Times New Roman" panose="02020603050405020304" pitchFamily="18" charset="0"/>
                      </a:endParaRPr>
                    </a:p>
                  </a:txBody>
                  <a:tcPr marT="45715" marB="4571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sz="1200" b="0" kern="1200" dirty="0">
                        <a:solidFill>
                          <a:schemeClr val="tx1"/>
                        </a:solidFill>
                        <a:latin typeface="Times New Roman" panose="02020603050405020304" pitchFamily="18" charset="0"/>
                        <a:ea typeface="+mn-ea"/>
                        <a:cs typeface="Times New Roman" panose="02020603050405020304" pitchFamily="18" charset="0"/>
                      </a:endParaRPr>
                    </a:p>
                  </a:txBody>
                  <a:tcPr marT="45715" marB="45715"/>
                </a:tc>
              </a:tr>
              <a:tr h="4595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dirty="0" smtClean="0"/>
                        <a:t>CEPC workshop</a:t>
                      </a:r>
                      <a:endParaRPr lang="en" altLang="zh-CN" sz="1200" b="0" kern="1200" dirty="0">
                        <a:solidFill>
                          <a:schemeClr val="dk1"/>
                        </a:solidFill>
                        <a:effectLst/>
                        <a:latin typeface="+mn-lt"/>
                        <a:ea typeface="+mn-ea"/>
                        <a:cs typeface="+mn-cs"/>
                      </a:endParaRPr>
                    </a:p>
                  </a:txBody>
                  <a:tcPr marT="45715" marB="4571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0" dirty="0" smtClean="0"/>
                        <a:t>李一鸣</a:t>
                      </a:r>
                      <a:r>
                        <a:rPr lang="en-US" altLang="zh-CN" sz="1200" b="0" dirty="0" smtClean="0"/>
                        <a:t>,</a:t>
                      </a:r>
                      <a:r>
                        <a:rPr lang="zh-CN" altLang="en-US" sz="1200" b="0" dirty="0" smtClean="0"/>
                        <a:t>周扬</a:t>
                      </a:r>
                      <a:r>
                        <a:rPr lang="en-US" altLang="zh-CN" sz="1200" b="0" dirty="0" smtClean="0"/>
                        <a:t>,</a:t>
                      </a:r>
                      <a:r>
                        <a:rPr lang="zh-CN" altLang="en-US" sz="1200" b="0" dirty="0" smtClean="0"/>
                        <a:t>邓建鹏</a:t>
                      </a:r>
                      <a:r>
                        <a:rPr lang="en-US" altLang="zh-CN" sz="1200" b="0" dirty="0" smtClean="0"/>
                        <a:t>,</a:t>
                      </a:r>
                      <a:r>
                        <a:rPr lang="zh-CN" altLang="en-US" sz="1200" b="0" dirty="0" smtClean="0"/>
                        <a:t>李乐怡</a:t>
                      </a:r>
                      <a:endParaRPr lang="en" altLang="zh-CN" sz="1200" b="0" kern="1200" dirty="0">
                        <a:solidFill>
                          <a:schemeClr val="tx1"/>
                        </a:solidFill>
                        <a:latin typeface="+mn-lt"/>
                        <a:ea typeface="+mn-ea"/>
                        <a:cs typeface="+mn-cs"/>
                      </a:endParaRPr>
                    </a:p>
                  </a:txBody>
                  <a:tcPr marT="45715" marB="4571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kern="1200" dirty="0" smtClean="0">
                          <a:solidFill>
                            <a:schemeClr val="tx1"/>
                          </a:solidFill>
                          <a:latin typeface="+mn-lt"/>
                          <a:ea typeface="+mn-ea"/>
                          <a:cs typeface="+mn-cs"/>
                        </a:rPr>
                        <a:t>杭州</a:t>
                      </a:r>
                      <a:endParaRPr lang="en" altLang="zh-CN" sz="1200" b="0" kern="1200" dirty="0">
                        <a:solidFill>
                          <a:schemeClr val="tx1"/>
                        </a:solidFill>
                        <a:latin typeface="+mn-lt"/>
                        <a:ea typeface="+mn-ea"/>
                        <a:cs typeface="+mn-cs"/>
                      </a:endParaRPr>
                    </a:p>
                  </a:txBody>
                  <a:tcPr marT="45715" marB="4571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kern="1200" dirty="0" smtClean="0">
                          <a:solidFill>
                            <a:schemeClr val="tx1"/>
                          </a:solidFill>
                          <a:latin typeface="+mn-lt"/>
                          <a:ea typeface="+mn-ea"/>
                          <a:cs typeface="+mn-cs"/>
                        </a:rPr>
                        <a:t>2024</a:t>
                      </a:r>
                      <a:r>
                        <a:rPr lang="zh-CN" altLang="en-US" sz="1200" b="0" kern="1200" dirty="0" smtClean="0">
                          <a:solidFill>
                            <a:schemeClr val="tx1"/>
                          </a:solidFill>
                          <a:latin typeface="+mn-lt"/>
                          <a:ea typeface="+mn-ea"/>
                          <a:cs typeface="+mn-cs"/>
                        </a:rPr>
                        <a:t>年</a:t>
                      </a:r>
                      <a:r>
                        <a:rPr lang="en-US" altLang="zh-CN" sz="1200" b="0" kern="1200" dirty="0" smtClean="0">
                          <a:solidFill>
                            <a:schemeClr val="tx1"/>
                          </a:solidFill>
                          <a:latin typeface="+mn-lt"/>
                          <a:ea typeface="+mn-ea"/>
                          <a:cs typeface="+mn-cs"/>
                        </a:rPr>
                        <a:t>10</a:t>
                      </a:r>
                      <a:r>
                        <a:rPr lang="zh-CN" altLang="en-US" sz="1200" b="0" kern="1200" dirty="0" smtClean="0">
                          <a:solidFill>
                            <a:schemeClr val="tx1"/>
                          </a:solidFill>
                          <a:latin typeface="+mn-lt"/>
                          <a:ea typeface="+mn-ea"/>
                          <a:cs typeface="+mn-cs"/>
                        </a:rPr>
                        <a:t>月</a:t>
                      </a:r>
                      <a:endParaRPr lang="zh-CN" altLang="zh-CN" sz="1200" b="0" kern="1200" dirty="0">
                        <a:solidFill>
                          <a:schemeClr val="tx1"/>
                        </a:solidFill>
                        <a:latin typeface="+mn-lt"/>
                        <a:ea typeface="+mn-ea"/>
                        <a:cs typeface="+mn-cs"/>
                      </a:endParaRPr>
                    </a:p>
                  </a:txBody>
                  <a:tcPr marT="45715" marB="4571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 sz="1200" b="0" kern="1200" dirty="0" smtClean="0">
                          <a:solidFill>
                            <a:schemeClr val="tx1"/>
                          </a:solidFill>
                          <a:latin typeface="Times New Roman" panose="02020603050405020304" pitchFamily="18" charset="0"/>
                          <a:ea typeface="Arial Unicode MS" pitchFamily="34" charset="-122"/>
                          <a:cs typeface="Times New Roman" panose="02020603050405020304" pitchFamily="18" charset="0"/>
                        </a:rPr>
                        <a:t>分会</a:t>
                      </a:r>
                      <a:r>
                        <a:rPr lang="zh-CN" altLang="en-US" sz="1200" b="0" kern="1200" dirty="0" smtClean="0">
                          <a:solidFill>
                            <a:schemeClr val="tx1"/>
                          </a:solidFill>
                          <a:latin typeface="Times New Roman" panose="02020603050405020304" pitchFamily="18" charset="0"/>
                          <a:ea typeface="Arial Unicode MS" pitchFamily="34" charset="-122"/>
                          <a:cs typeface="Times New Roman" panose="02020603050405020304" pitchFamily="18" charset="0"/>
                        </a:rPr>
                        <a:t>报告</a:t>
                      </a:r>
                      <a:endParaRPr lang="en" altLang="zh-CN" sz="1200" b="0" kern="1200" dirty="0">
                        <a:solidFill>
                          <a:schemeClr val="tx1"/>
                        </a:solidFill>
                        <a:latin typeface="Times New Roman" panose="02020603050405020304" pitchFamily="18" charset="0"/>
                        <a:ea typeface="Arial Unicode MS" pitchFamily="34" charset="-122"/>
                        <a:cs typeface="Times New Roman" panose="02020603050405020304" pitchFamily="18" charset="0"/>
                      </a:endParaRPr>
                    </a:p>
                  </a:txBody>
                  <a:tcPr marT="45715" marB="4571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sz="1200" b="0" kern="1200" dirty="0">
                        <a:solidFill>
                          <a:schemeClr val="tx1"/>
                        </a:solidFill>
                        <a:latin typeface="+mn-lt"/>
                        <a:ea typeface="+mn-ea"/>
                        <a:cs typeface="+mn-cs"/>
                      </a:endParaRPr>
                    </a:p>
                  </a:txBody>
                  <a:tcPr marT="45715" marB="45715"/>
                </a:tc>
              </a:tr>
              <a:tr h="4595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kern="1200" dirty="0" smtClean="0">
                          <a:solidFill>
                            <a:schemeClr val="tx1"/>
                          </a:solidFill>
                          <a:latin typeface="Times New Roman" panose="02020603050405020304" pitchFamily="18" charset="0"/>
                          <a:ea typeface="+mn-ea"/>
                          <a:cs typeface="Times New Roman" panose="02020603050405020304" pitchFamily="18" charset="0"/>
                        </a:rPr>
                        <a:t>CPEC EU workshop </a:t>
                      </a:r>
                      <a:endParaRPr lang="en" altLang="zh-CN" sz="1200" b="0" kern="1200" dirty="0">
                        <a:solidFill>
                          <a:schemeClr val="tx1"/>
                        </a:solidFill>
                        <a:latin typeface="Times New Roman" panose="02020603050405020304" pitchFamily="18" charset="0"/>
                        <a:ea typeface="+mn-ea"/>
                        <a:cs typeface="Times New Roman" panose="02020603050405020304" pitchFamily="18" charset="0"/>
                      </a:endParaRPr>
                    </a:p>
                  </a:txBody>
                  <a:tcPr marT="45715" marB="4571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0" kern="1200" dirty="0" smtClean="0">
                          <a:solidFill>
                            <a:schemeClr val="tx1"/>
                          </a:solidFill>
                          <a:latin typeface="Times New Roman" panose="02020603050405020304" pitchFamily="18" charset="0"/>
                          <a:ea typeface="+mn-ea"/>
                          <a:cs typeface="Times New Roman" panose="02020603050405020304" pitchFamily="18" charset="0"/>
                        </a:rPr>
                        <a:t>胡俊</a:t>
                      </a:r>
                      <a:endParaRPr lang="en" altLang="zh-CN" sz="1200" b="0" kern="1200" dirty="0">
                        <a:solidFill>
                          <a:schemeClr val="tx1"/>
                        </a:solidFill>
                        <a:latin typeface="Times New Roman" panose="02020603050405020304" pitchFamily="18" charset="0"/>
                        <a:ea typeface="+mn-ea"/>
                        <a:cs typeface="Times New Roman" panose="02020603050405020304" pitchFamily="18" charset="0"/>
                      </a:endParaRPr>
                    </a:p>
                  </a:txBody>
                  <a:tcPr marT="45715" marB="4571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0" kern="1200" dirty="0" smtClean="0">
                          <a:solidFill>
                            <a:schemeClr val="tx1"/>
                          </a:solidFill>
                          <a:latin typeface="Times New Roman" panose="02020603050405020304" pitchFamily="18" charset="0"/>
                          <a:ea typeface="+mn-ea"/>
                          <a:cs typeface="Times New Roman" panose="02020603050405020304" pitchFamily="18" charset="0"/>
                        </a:rPr>
                        <a:t>法国马赛</a:t>
                      </a:r>
                      <a:endParaRPr lang="en" altLang="zh-CN" sz="1200" b="0" kern="1200" dirty="0" smtClean="0">
                        <a:solidFill>
                          <a:schemeClr val="tx1"/>
                        </a:solidFill>
                        <a:latin typeface="Times New Roman" panose="02020603050405020304" pitchFamily="18" charset="0"/>
                        <a:ea typeface="+mn-ea"/>
                        <a:cs typeface="Times New Roman" panose="02020603050405020304" pitchFamily="18" charset="0"/>
                      </a:endParaRPr>
                    </a:p>
                  </a:txBody>
                  <a:tcPr marT="45715" marB="4571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kern="1200" dirty="0" smtClean="0">
                          <a:solidFill>
                            <a:schemeClr val="tx1"/>
                          </a:solidFill>
                          <a:latin typeface="Times New Roman" panose="02020603050405020304" pitchFamily="18" charset="0"/>
                          <a:ea typeface="+mn-ea"/>
                          <a:cs typeface="Times New Roman" panose="02020603050405020304" pitchFamily="18" charset="0"/>
                        </a:rPr>
                        <a:t>2024</a:t>
                      </a:r>
                      <a:r>
                        <a:rPr lang="zh-CN" altLang="en-US" sz="1200" b="0" kern="1200" dirty="0" smtClean="0">
                          <a:solidFill>
                            <a:schemeClr val="tx1"/>
                          </a:solidFill>
                          <a:latin typeface="Times New Roman" panose="02020603050405020304" pitchFamily="18" charset="0"/>
                          <a:ea typeface="+mn-ea"/>
                          <a:cs typeface="Times New Roman" panose="02020603050405020304" pitchFamily="18" charset="0"/>
                        </a:rPr>
                        <a:t>年</a:t>
                      </a:r>
                      <a:r>
                        <a:rPr lang="en-US" altLang="zh-CN" sz="1200" b="0" kern="1200" dirty="0" smtClean="0">
                          <a:solidFill>
                            <a:schemeClr val="tx1"/>
                          </a:solidFill>
                          <a:latin typeface="Times New Roman" panose="02020603050405020304" pitchFamily="18" charset="0"/>
                          <a:ea typeface="+mn-ea"/>
                          <a:cs typeface="Times New Roman" panose="02020603050405020304" pitchFamily="18" charset="0"/>
                        </a:rPr>
                        <a:t>4</a:t>
                      </a:r>
                      <a:r>
                        <a:rPr lang="zh-CN" altLang="en-US" sz="1200" b="0" kern="1200" dirty="0" smtClean="0">
                          <a:solidFill>
                            <a:schemeClr val="tx1"/>
                          </a:solidFill>
                          <a:latin typeface="Times New Roman" panose="02020603050405020304" pitchFamily="18" charset="0"/>
                          <a:ea typeface="+mn-ea"/>
                          <a:cs typeface="Times New Roman" panose="02020603050405020304" pitchFamily="18" charset="0"/>
                        </a:rPr>
                        <a:t>月</a:t>
                      </a:r>
                      <a:endParaRPr lang="zh-CN" altLang="zh-CN" sz="1200" b="0" kern="1200" dirty="0">
                        <a:solidFill>
                          <a:schemeClr val="tx1"/>
                        </a:solidFill>
                        <a:latin typeface="Times New Roman" panose="02020603050405020304" pitchFamily="18" charset="0"/>
                        <a:ea typeface="+mn-ea"/>
                        <a:cs typeface="Times New Roman" panose="02020603050405020304" pitchFamily="18" charset="0"/>
                      </a:endParaRPr>
                    </a:p>
                  </a:txBody>
                  <a:tcPr marT="45715" marB="4571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 sz="1200" b="0" kern="1200" dirty="0" smtClean="0">
                          <a:solidFill>
                            <a:schemeClr val="tx1"/>
                          </a:solidFill>
                          <a:latin typeface="Times New Roman" panose="02020603050405020304" pitchFamily="18" charset="0"/>
                          <a:ea typeface="+mn-ea"/>
                          <a:cs typeface="Times New Roman" panose="02020603050405020304" pitchFamily="18" charset="0"/>
                        </a:rPr>
                        <a:t>分会</a:t>
                      </a:r>
                      <a:r>
                        <a:rPr lang="zh-CN" altLang="en-US" sz="1200" b="0" kern="1200" dirty="0" smtClean="0">
                          <a:solidFill>
                            <a:schemeClr val="tx1"/>
                          </a:solidFill>
                          <a:latin typeface="Times New Roman" panose="02020603050405020304" pitchFamily="18" charset="0"/>
                          <a:ea typeface="+mn-ea"/>
                          <a:cs typeface="Times New Roman" panose="02020603050405020304" pitchFamily="18" charset="0"/>
                        </a:rPr>
                        <a:t>报告</a:t>
                      </a:r>
                      <a:endParaRPr lang="en" altLang="zh-CN" sz="1200" b="0" kern="1200" dirty="0" smtClean="0">
                        <a:solidFill>
                          <a:schemeClr val="tx1"/>
                        </a:solidFill>
                        <a:latin typeface="Times New Roman" panose="02020603050405020304" pitchFamily="18" charset="0"/>
                        <a:ea typeface="+mn-ea"/>
                        <a:cs typeface="Times New Roman" panose="02020603050405020304" pitchFamily="18" charset="0"/>
                      </a:endParaRPr>
                    </a:p>
                  </a:txBody>
                  <a:tcPr marT="45715" marB="4571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kern="1200" dirty="0" smtClean="0">
                          <a:solidFill>
                            <a:schemeClr val="tx1"/>
                          </a:solidFill>
                          <a:latin typeface="Times New Roman" panose="02020603050405020304" pitchFamily="18" charset="0"/>
                          <a:ea typeface="+mn-ea"/>
                          <a:cs typeface="Times New Roman" panose="02020603050405020304" pitchFamily="18" charset="0"/>
                        </a:rPr>
                        <a:t>Status of the Wireless Transmission Application for CEPC</a:t>
                      </a:r>
                    </a:p>
                  </a:txBody>
                  <a:tcPr marT="45715" marB="45715"/>
                </a:tc>
              </a:tr>
              <a:tr h="4595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dirty="0" smtClean="0"/>
                        <a:t>CEPC workshop</a:t>
                      </a:r>
                      <a:endParaRPr lang="en" altLang="zh-CN" sz="1200" b="0" kern="1200" dirty="0" smtClean="0">
                        <a:solidFill>
                          <a:schemeClr val="dk1"/>
                        </a:solidFill>
                        <a:effectLst/>
                        <a:latin typeface="+mn-lt"/>
                        <a:ea typeface="+mn-ea"/>
                        <a:cs typeface="+mn-cs"/>
                      </a:endParaRPr>
                    </a:p>
                  </a:txBody>
                  <a:tcPr marT="45715" marB="4571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0" kern="1200" dirty="0" smtClean="0">
                          <a:solidFill>
                            <a:schemeClr val="tx1"/>
                          </a:solidFill>
                          <a:latin typeface="Times New Roman" panose="02020603050405020304" pitchFamily="18" charset="0"/>
                          <a:ea typeface="+mn-ea"/>
                          <a:cs typeface="Times New Roman" panose="02020603050405020304" pitchFamily="18" charset="0"/>
                        </a:rPr>
                        <a:t>胡俊</a:t>
                      </a:r>
                      <a:endParaRPr lang="en" altLang="zh-CN" sz="1200" b="0" kern="1200" dirty="0" smtClean="0">
                        <a:solidFill>
                          <a:schemeClr val="tx1"/>
                        </a:solidFill>
                        <a:latin typeface="Times New Roman" panose="02020603050405020304" pitchFamily="18" charset="0"/>
                        <a:ea typeface="+mn-ea"/>
                        <a:cs typeface="Times New Roman" panose="02020603050405020304" pitchFamily="18" charset="0"/>
                      </a:endParaRPr>
                    </a:p>
                  </a:txBody>
                  <a:tcPr marT="45715" marB="4571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kern="1200" dirty="0" smtClean="0">
                          <a:solidFill>
                            <a:schemeClr val="tx1"/>
                          </a:solidFill>
                          <a:latin typeface="+mn-lt"/>
                          <a:ea typeface="+mn-ea"/>
                          <a:cs typeface="+mn-cs"/>
                        </a:rPr>
                        <a:t>杭州</a:t>
                      </a:r>
                      <a:endParaRPr lang="en" altLang="zh-CN" sz="1200" b="0" kern="1200" dirty="0">
                        <a:solidFill>
                          <a:schemeClr val="tx1"/>
                        </a:solidFill>
                        <a:latin typeface="+mn-lt"/>
                        <a:ea typeface="+mn-ea"/>
                        <a:cs typeface="+mn-cs"/>
                      </a:endParaRPr>
                    </a:p>
                  </a:txBody>
                  <a:tcPr marT="45715" marB="4571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kern="1200" dirty="0" smtClean="0">
                          <a:solidFill>
                            <a:schemeClr val="tx1"/>
                          </a:solidFill>
                          <a:latin typeface="+mn-lt"/>
                          <a:ea typeface="+mn-ea"/>
                          <a:cs typeface="+mn-cs"/>
                        </a:rPr>
                        <a:t>2024</a:t>
                      </a:r>
                      <a:r>
                        <a:rPr lang="zh-CN" altLang="en-US" sz="1200" b="0" kern="1200" dirty="0" smtClean="0">
                          <a:solidFill>
                            <a:schemeClr val="tx1"/>
                          </a:solidFill>
                          <a:latin typeface="+mn-lt"/>
                          <a:ea typeface="+mn-ea"/>
                          <a:cs typeface="+mn-cs"/>
                        </a:rPr>
                        <a:t>年</a:t>
                      </a:r>
                      <a:r>
                        <a:rPr lang="en-US" altLang="zh-CN" sz="1200" b="0" kern="1200" dirty="0" smtClean="0">
                          <a:solidFill>
                            <a:schemeClr val="tx1"/>
                          </a:solidFill>
                          <a:latin typeface="+mn-lt"/>
                          <a:ea typeface="+mn-ea"/>
                          <a:cs typeface="+mn-cs"/>
                        </a:rPr>
                        <a:t>10</a:t>
                      </a:r>
                      <a:r>
                        <a:rPr lang="zh-CN" altLang="en-US" sz="1200" b="0" kern="1200" dirty="0" smtClean="0">
                          <a:solidFill>
                            <a:schemeClr val="tx1"/>
                          </a:solidFill>
                          <a:latin typeface="+mn-lt"/>
                          <a:ea typeface="+mn-ea"/>
                          <a:cs typeface="+mn-cs"/>
                        </a:rPr>
                        <a:t>月</a:t>
                      </a:r>
                      <a:endParaRPr lang="zh-CN" altLang="zh-CN" sz="1200" b="0" kern="1200" dirty="0">
                        <a:solidFill>
                          <a:schemeClr val="tx1"/>
                        </a:solidFill>
                        <a:latin typeface="+mn-lt"/>
                        <a:ea typeface="+mn-ea"/>
                        <a:cs typeface="+mn-cs"/>
                      </a:endParaRPr>
                    </a:p>
                  </a:txBody>
                  <a:tcPr marT="45715" marB="4571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 sz="1200" b="0" kern="1200" dirty="0" smtClean="0">
                          <a:solidFill>
                            <a:schemeClr val="tx1"/>
                          </a:solidFill>
                          <a:latin typeface="Times New Roman" panose="02020603050405020304" pitchFamily="18" charset="0"/>
                          <a:ea typeface="Arial Unicode MS" pitchFamily="34" charset="-122"/>
                          <a:cs typeface="Times New Roman" panose="02020603050405020304" pitchFamily="18" charset="0"/>
                        </a:rPr>
                        <a:t>分会</a:t>
                      </a:r>
                      <a:r>
                        <a:rPr lang="zh-CN" altLang="en-US" sz="1200" b="0" kern="1200" dirty="0" smtClean="0">
                          <a:solidFill>
                            <a:schemeClr val="tx1"/>
                          </a:solidFill>
                          <a:latin typeface="Times New Roman" panose="02020603050405020304" pitchFamily="18" charset="0"/>
                          <a:ea typeface="Arial Unicode MS" pitchFamily="34" charset="-122"/>
                          <a:cs typeface="Times New Roman" panose="02020603050405020304" pitchFamily="18" charset="0"/>
                        </a:rPr>
                        <a:t>报告</a:t>
                      </a:r>
                      <a:endParaRPr lang="en" altLang="zh-CN" sz="1200" b="0" kern="1200" dirty="0">
                        <a:solidFill>
                          <a:schemeClr val="tx1"/>
                        </a:solidFill>
                        <a:latin typeface="Times New Roman" panose="02020603050405020304" pitchFamily="18" charset="0"/>
                        <a:ea typeface="Arial Unicode MS" pitchFamily="34" charset="-122"/>
                        <a:cs typeface="Times New Roman" panose="02020603050405020304" pitchFamily="18" charset="0"/>
                      </a:endParaRPr>
                    </a:p>
                  </a:txBody>
                  <a:tcPr marT="45715" marB="4571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i="1" dirty="0" smtClean="0"/>
                        <a:t>Progress in Wireless Data Transmission for Detector Readout</a:t>
                      </a:r>
                    </a:p>
                  </a:txBody>
                  <a:tcPr marT="45715" marB="45715"/>
                </a:tc>
              </a:tr>
              <a:tr h="4595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t>WADAPT General Meeting</a:t>
                      </a:r>
                      <a:endParaRPr lang="en" altLang="zh-CN" sz="1200" b="0" kern="1200" dirty="0">
                        <a:solidFill>
                          <a:schemeClr val="tx1"/>
                        </a:solidFill>
                        <a:latin typeface="Times New Roman" panose="02020603050405020304" pitchFamily="18" charset="0"/>
                        <a:ea typeface="+mn-ea"/>
                        <a:cs typeface="Times New Roman" panose="02020603050405020304" pitchFamily="18" charset="0"/>
                      </a:endParaRPr>
                    </a:p>
                  </a:txBody>
                  <a:tcPr marT="45715" marB="4571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0" kern="1200" dirty="0" smtClean="0">
                          <a:solidFill>
                            <a:schemeClr val="tx1"/>
                          </a:solidFill>
                          <a:latin typeface="Times New Roman" panose="02020603050405020304" pitchFamily="18" charset="0"/>
                          <a:ea typeface="+mn-ea"/>
                          <a:cs typeface="Times New Roman" panose="02020603050405020304" pitchFamily="18" charset="0"/>
                        </a:rPr>
                        <a:t>胡俊</a:t>
                      </a:r>
                      <a:endParaRPr lang="en" altLang="zh-CN" sz="1200" b="0" kern="1200" dirty="0" smtClean="0">
                        <a:solidFill>
                          <a:schemeClr val="tx1"/>
                        </a:solidFill>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 altLang="zh-CN" sz="1200" b="0" kern="1200" dirty="0">
                        <a:solidFill>
                          <a:schemeClr val="tx1"/>
                        </a:solidFill>
                        <a:latin typeface="Times New Roman" panose="02020603050405020304" pitchFamily="18" charset="0"/>
                        <a:ea typeface="+mn-ea"/>
                        <a:cs typeface="Times New Roman" panose="02020603050405020304" pitchFamily="18" charset="0"/>
                      </a:endParaRPr>
                    </a:p>
                  </a:txBody>
                  <a:tcPr marT="45715" marB="4571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hlinkClick r:id="rId3">
                            <a:extLst>
                              <a:ext uri="{A12FA001-AC4F-418D-AE19-62706E023703}">
                                <ahyp:hlinkClr xmlns="" xmlns:ahyp="http://schemas.microsoft.com/office/drawing/2018/hyperlinkcolor" xmlns:lc="http://schemas.openxmlformats.org/drawingml/2006/lockedCanvas" val="tx"/>
                              </a:ext>
                            </a:extLst>
                          </a:hlinkClick>
                        </a:rPr>
                        <a:t>https://indico.cern.ch/event/1333605/</a:t>
                      </a:r>
                      <a:endParaRPr lang="en" altLang="zh-CN" sz="1200" b="0" kern="1200" dirty="0" smtClean="0">
                        <a:solidFill>
                          <a:schemeClr val="tx1"/>
                        </a:solidFill>
                        <a:latin typeface="Times New Roman" panose="02020603050405020304" pitchFamily="18" charset="0"/>
                        <a:ea typeface="+mn-ea"/>
                        <a:cs typeface="Times New Roman" panose="02020603050405020304" pitchFamily="18" charset="0"/>
                      </a:endParaRPr>
                    </a:p>
                  </a:txBody>
                  <a:tcPr marT="45715" marB="4571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zh-CN" sz="1200" b="0" kern="1200" dirty="0">
                        <a:solidFill>
                          <a:schemeClr val="tx1"/>
                        </a:solidFill>
                        <a:latin typeface="Times New Roman" panose="02020603050405020304" pitchFamily="18" charset="0"/>
                        <a:ea typeface="+mn-ea"/>
                        <a:cs typeface="Times New Roman" panose="02020603050405020304" pitchFamily="18" charset="0"/>
                      </a:endParaRPr>
                    </a:p>
                  </a:txBody>
                  <a:tcPr marT="45715" marB="4571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 altLang="zh-CN" sz="1200" b="0" kern="1200" dirty="0" smtClean="0">
                        <a:solidFill>
                          <a:schemeClr val="tx1"/>
                        </a:solidFill>
                        <a:latin typeface="Times New Roman" panose="02020603050405020304" pitchFamily="18" charset="0"/>
                        <a:ea typeface="+mn-ea"/>
                        <a:cs typeface="Times New Roman" panose="02020603050405020304" pitchFamily="18" charset="0"/>
                      </a:endParaRPr>
                    </a:p>
                  </a:txBody>
                  <a:tcPr marT="45715" marB="4571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i="1" dirty="0" smtClean="0"/>
                        <a:t>Wireless studies in China</a:t>
                      </a:r>
                    </a:p>
                  </a:txBody>
                  <a:tcPr marT="45715" marB="45715"/>
                </a:tc>
              </a:tr>
              <a:tr h="2539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kern="1200" dirty="0" smtClean="0">
                          <a:solidFill>
                            <a:schemeClr val="tx1"/>
                          </a:solidFill>
                          <a:latin typeface="Times New Roman" panose="02020603050405020304" pitchFamily="18" charset="0"/>
                          <a:ea typeface="+mn-ea"/>
                          <a:cs typeface="Times New Roman" panose="02020603050405020304" pitchFamily="18" charset="0"/>
                        </a:rPr>
                        <a:t>FCPPL2024</a:t>
                      </a:r>
                      <a:endParaRPr lang="en" altLang="zh-CN" sz="1200" b="0" kern="1200" dirty="0">
                        <a:solidFill>
                          <a:schemeClr val="tx1"/>
                        </a:solidFill>
                        <a:latin typeface="Times New Roman" panose="02020603050405020304" pitchFamily="18" charset="0"/>
                        <a:ea typeface="+mn-ea"/>
                        <a:cs typeface="Times New Roman" panose="02020603050405020304" pitchFamily="18" charset="0"/>
                      </a:endParaRPr>
                    </a:p>
                  </a:txBody>
                  <a:tcPr marT="45715" marB="4571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0" kern="1200" dirty="0" smtClean="0">
                          <a:solidFill>
                            <a:schemeClr val="tx1"/>
                          </a:solidFill>
                          <a:latin typeface="Times New Roman" panose="02020603050405020304" pitchFamily="18" charset="0"/>
                          <a:ea typeface="+mn-ea"/>
                          <a:cs typeface="Times New Roman" panose="02020603050405020304" pitchFamily="18" charset="0"/>
                        </a:rPr>
                        <a:t>卢云鹏</a:t>
                      </a:r>
                      <a:endParaRPr lang="en" altLang="zh-CN" sz="1200" b="0" kern="1200" dirty="0">
                        <a:solidFill>
                          <a:schemeClr val="tx1"/>
                        </a:solidFill>
                        <a:latin typeface="Times New Roman" panose="02020603050405020304" pitchFamily="18" charset="0"/>
                        <a:ea typeface="+mn-ea"/>
                        <a:cs typeface="Times New Roman" panose="02020603050405020304" pitchFamily="18" charset="0"/>
                      </a:endParaRPr>
                    </a:p>
                  </a:txBody>
                  <a:tcPr marT="45715" marB="4571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0" kern="1200" dirty="0" smtClean="0">
                          <a:solidFill>
                            <a:schemeClr val="tx1"/>
                          </a:solidFill>
                          <a:latin typeface="Times New Roman" panose="02020603050405020304" pitchFamily="18" charset="0"/>
                          <a:ea typeface="+mn-ea"/>
                          <a:cs typeface="Times New Roman" panose="02020603050405020304" pitchFamily="18" charset="0"/>
                        </a:rPr>
                        <a:t>法国</a:t>
                      </a:r>
                      <a:endParaRPr lang="en" altLang="zh-CN" sz="1200" b="0" kern="1200" dirty="0" smtClean="0">
                        <a:solidFill>
                          <a:schemeClr val="tx1"/>
                        </a:solidFill>
                        <a:latin typeface="Times New Roman" panose="02020603050405020304" pitchFamily="18" charset="0"/>
                        <a:ea typeface="+mn-ea"/>
                        <a:cs typeface="Times New Roman" panose="02020603050405020304" pitchFamily="18" charset="0"/>
                      </a:endParaRPr>
                    </a:p>
                  </a:txBody>
                  <a:tcPr marT="45715" marB="4571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kern="1200" dirty="0" smtClean="0">
                          <a:solidFill>
                            <a:schemeClr val="tx1"/>
                          </a:solidFill>
                          <a:latin typeface="Times New Roman" panose="02020603050405020304" pitchFamily="18" charset="0"/>
                          <a:ea typeface="+mn-ea"/>
                          <a:cs typeface="Times New Roman" panose="02020603050405020304" pitchFamily="18" charset="0"/>
                        </a:rPr>
                        <a:t>202</a:t>
                      </a:r>
                      <a:r>
                        <a:rPr lang="zh-CN" altLang="en-US" sz="1200" b="0" kern="1200" dirty="0" smtClean="0">
                          <a:solidFill>
                            <a:schemeClr val="tx1"/>
                          </a:solidFill>
                          <a:latin typeface="Times New Roman" panose="02020603050405020304" pitchFamily="18" charset="0"/>
                          <a:ea typeface="+mn-ea"/>
                          <a:cs typeface="Times New Roman" panose="02020603050405020304" pitchFamily="18" charset="0"/>
                        </a:rPr>
                        <a:t>年</a:t>
                      </a:r>
                      <a:endParaRPr lang="zh-CN" altLang="zh-CN" sz="1200" b="0" kern="1200" dirty="0">
                        <a:solidFill>
                          <a:schemeClr val="tx1"/>
                        </a:solidFill>
                        <a:latin typeface="Times New Roman" panose="02020603050405020304" pitchFamily="18" charset="0"/>
                        <a:ea typeface="+mn-ea"/>
                        <a:cs typeface="Times New Roman" panose="02020603050405020304" pitchFamily="18" charset="0"/>
                      </a:endParaRPr>
                    </a:p>
                  </a:txBody>
                  <a:tcPr marT="45715" marB="4571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 altLang="zh-CN" sz="1200" b="0" kern="1200" dirty="0" smtClean="0">
                        <a:solidFill>
                          <a:schemeClr val="tx1"/>
                        </a:solidFill>
                        <a:latin typeface="Times New Roman" panose="02020603050405020304" pitchFamily="18" charset="0"/>
                        <a:ea typeface="+mn-ea"/>
                        <a:cs typeface="Times New Roman" panose="02020603050405020304" pitchFamily="18" charset="0"/>
                      </a:endParaRPr>
                    </a:p>
                  </a:txBody>
                  <a:tcPr marT="45715" marB="4571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i="1" dirty="0" smtClean="0"/>
                        <a:t>Common R&amp;D </a:t>
                      </a:r>
                      <a:r>
                        <a:rPr lang="en-US" altLang="zh-CN" sz="1200" i="1" dirty="0" err="1" smtClean="0"/>
                        <a:t>efferts</a:t>
                      </a:r>
                      <a:r>
                        <a:rPr lang="en-US" altLang="zh-CN" sz="1200" i="1" dirty="0" smtClean="0"/>
                        <a:t> on CMOS pixel sensor </a:t>
                      </a:r>
                    </a:p>
                  </a:txBody>
                  <a:tcPr marT="45715" marB="45715"/>
                </a:tc>
              </a:tr>
            </a:tbl>
          </a:graphicData>
        </a:graphic>
      </p:graphicFrame>
      <p:sp>
        <p:nvSpPr>
          <p:cNvPr id="4" name="灯片编号占位符 3"/>
          <p:cNvSpPr>
            <a:spLocks noGrp="1"/>
          </p:cNvSpPr>
          <p:nvPr>
            <p:ph type="sldNum" sz="quarter" idx="12"/>
          </p:nvPr>
        </p:nvSpPr>
        <p:spPr/>
        <p:txBody>
          <a:bodyPr/>
          <a:lstStyle/>
          <a:p>
            <a:fld id="{739A4D76-E581-450B-B0B6-FE92974BBFE3}" type="slidenum">
              <a:rPr lang="zh-CN" altLang="en-US" smtClean="0"/>
              <a:t>20</a:t>
            </a:fld>
            <a:endParaRPr lang="zh-CN" altLang="en-US"/>
          </a:p>
        </p:txBody>
      </p:sp>
    </p:spTree>
    <p:extLst>
      <p:ext uri="{BB962C8B-B14F-4D97-AF65-F5344CB8AC3E}">
        <p14:creationId xmlns:p14="http://schemas.microsoft.com/office/powerpoint/2010/main" val="981329643"/>
      </p:ext>
    </p:extLst>
  </p:cSld>
  <p:clrMapOvr>
    <a:masterClrMapping/>
  </p:clrMapOvr>
  <mc:AlternateContent xmlns:mc="http://schemas.openxmlformats.org/markup-compatibility/2006">
    <mc:Choice xmlns:p14="http://schemas.microsoft.com/office/powerpoint/2010/main" Requires="p14">
      <p:transition spd="slow" p14:dur="2000" advTm="56782"/>
    </mc:Choice>
    <mc:Fallback>
      <p:transition spd="slow" advTm="56782"/>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96925"/>
          </a:xfrm>
        </p:spPr>
        <p:txBody>
          <a:bodyPr/>
          <a:lstStyle/>
          <a:p>
            <a:pPr algn="ctr"/>
            <a:r>
              <a:rPr lang="zh-CN" altLang="zh-CN" dirty="0" smtClean="0">
                <a:solidFill>
                  <a:srgbClr val="0000FF"/>
                </a:solidFill>
                <a:latin typeface="Arial" panose="020B0604020202020204" pitchFamily="34" charset="0"/>
                <a:ea typeface="黑体" panose="02010609060101010101" pitchFamily="49" charset="-122"/>
              </a:rPr>
              <a:t>学术交流与会议</a:t>
            </a:r>
            <a:r>
              <a:rPr lang="zh-CN" altLang="en-US" dirty="0" smtClean="0">
                <a:solidFill>
                  <a:srgbClr val="0000FF"/>
                </a:solidFill>
                <a:latin typeface="Arial" panose="020B0604020202020204" pitchFamily="34" charset="0"/>
                <a:ea typeface="黑体" panose="02010609060101010101" pitchFamily="49" charset="-122"/>
              </a:rPr>
              <a:t>报告情况</a:t>
            </a:r>
            <a:endParaRPr lang="zh-CN" altLang="en-US" dirty="0"/>
          </a:p>
        </p:txBody>
      </p:sp>
      <p:graphicFrame>
        <p:nvGraphicFramePr>
          <p:cNvPr id="5" name="内容占位符 4"/>
          <p:cNvGraphicFramePr>
            <a:graphicFrameLocks noGrp="1"/>
          </p:cNvGraphicFramePr>
          <p:nvPr>
            <p:ph idx="1"/>
            <p:extLst>
              <p:ext uri="{D42A27DB-BD31-4B8C-83A1-F6EECF244321}">
                <p14:modId xmlns:p14="http://schemas.microsoft.com/office/powerpoint/2010/main" val="197930379"/>
              </p:ext>
            </p:extLst>
          </p:nvPr>
        </p:nvGraphicFramePr>
        <p:xfrm>
          <a:off x="1133475" y="1690688"/>
          <a:ext cx="9791700" cy="3433878"/>
        </p:xfrm>
        <a:graphic>
          <a:graphicData uri="http://schemas.openxmlformats.org/drawingml/2006/table">
            <a:tbl>
              <a:tblPr>
                <a:tableStyleId>{5C22544A-7EE6-4342-B048-85BDC9FD1C3A}</a:tableStyleId>
              </a:tblPr>
              <a:tblGrid>
                <a:gridCol w="996347"/>
                <a:gridCol w="1202489"/>
                <a:gridCol w="1271204"/>
                <a:gridCol w="1271204"/>
                <a:gridCol w="927636"/>
                <a:gridCol w="3349792"/>
                <a:gridCol w="773028"/>
              </a:tblGrid>
              <a:tr h="485602">
                <a:tc>
                  <a:txBody>
                    <a:bodyPr/>
                    <a:lstStyle/>
                    <a:p>
                      <a:pPr algn="ctr" fontAlgn="ctr"/>
                      <a:r>
                        <a:rPr lang="zh-CN" altLang="en-US" sz="1600" u="none" strike="noStrike" dirty="0">
                          <a:effectLst/>
                        </a:rPr>
                        <a:t>会议开始时间</a:t>
                      </a:r>
                      <a:endParaRPr lang="zh-CN" altLang="en-US" sz="1600" b="1" i="0" u="none" strike="noStrike" dirty="0">
                        <a:solidFill>
                          <a:srgbClr val="000000"/>
                        </a:solidFill>
                        <a:effectLst/>
                        <a:latin typeface="宋体" panose="02010600030101010101" pitchFamily="2" charset="-122"/>
                        <a:ea typeface="宋体" panose="02010600030101010101" pitchFamily="2" charset="-122"/>
                      </a:endParaRPr>
                    </a:p>
                  </a:txBody>
                  <a:tcPr marL="2874" marR="2874" marT="2874" marB="0" anchor="ctr"/>
                </a:tc>
                <a:tc>
                  <a:txBody>
                    <a:bodyPr/>
                    <a:lstStyle/>
                    <a:p>
                      <a:pPr algn="ctr" fontAlgn="ctr"/>
                      <a:r>
                        <a:rPr lang="zh-CN" altLang="en-US" sz="1600" u="none" strike="noStrike">
                          <a:effectLst/>
                        </a:rPr>
                        <a:t>会议结束时间</a:t>
                      </a:r>
                      <a:endParaRPr lang="zh-CN" altLang="en-US" sz="1600" b="1" i="0" u="none" strike="noStrike">
                        <a:solidFill>
                          <a:srgbClr val="000000"/>
                        </a:solidFill>
                        <a:effectLst/>
                        <a:latin typeface="宋体" panose="02010600030101010101" pitchFamily="2" charset="-122"/>
                        <a:ea typeface="宋体" panose="02010600030101010101" pitchFamily="2" charset="-122"/>
                      </a:endParaRPr>
                    </a:p>
                  </a:txBody>
                  <a:tcPr marL="2874" marR="2874" marT="2874" marB="0" anchor="ctr"/>
                </a:tc>
                <a:tc>
                  <a:txBody>
                    <a:bodyPr/>
                    <a:lstStyle/>
                    <a:p>
                      <a:pPr algn="ctr" fontAlgn="ctr"/>
                      <a:r>
                        <a:rPr lang="zh-CN" altLang="en-US" sz="1600" u="none" strike="noStrike">
                          <a:effectLst/>
                        </a:rPr>
                        <a:t>会议地点</a:t>
                      </a:r>
                      <a:endParaRPr lang="zh-CN" altLang="en-US" sz="1600" b="1" i="0" u="none" strike="noStrike">
                        <a:solidFill>
                          <a:srgbClr val="000000"/>
                        </a:solidFill>
                        <a:effectLst/>
                        <a:latin typeface="宋体" panose="02010600030101010101" pitchFamily="2" charset="-122"/>
                        <a:ea typeface="宋体" panose="02010600030101010101" pitchFamily="2" charset="-122"/>
                      </a:endParaRPr>
                    </a:p>
                  </a:txBody>
                  <a:tcPr marL="2874" marR="2874" marT="2874" marB="0" anchor="ctr"/>
                </a:tc>
                <a:tc>
                  <a:txBody>
                    <a:bodyPr/>
                    <a:lstStyle/>
                    <a:p>
                      <a:pPr algn="ctr" fontAlgn="ctr"/>
                      <a:r>
                        <a:rPr lang="zh-CN" altLang="en-US" sz="1600" u="none" strike="noStrike">
                          <a:effectLst/>
                        </a:rPr>
                        <a:t>会议类型</a:t>
                      </a:r>
                      <a:endParaRPr lang="zh-CN" altLang="en-US" sz="1600" b="1" i="0" u="none" strike="noStrike">
                        <a:solidFill>
                          <a:srgbClr val="000000"/>
                        </a:solidFill>
                        <a:effectLst/>
                        <a:latin typeface="宋体" panose="02010600030101010101" pitchFamily="2" charset="-122"/>
                        <a:ea typeface="宋体" panose="02010600030101010101" pitchFamily="2" charset="-122"/>
                      </a:endParaRPr>
                    </a:p>
                  </a:txBody>
                  <a:tcPr marL="2874" marR="2874" marT="2874" marB="0" anchor="ctr"/>
                </a:tc>
                <a:tc>
                  <a:txBody>
                    <a:bodyPr/>
                    <a:lstStyle/>
                    <a:p>
                      <a:pPr algn="ctr" fontAlgn="ctr"/>
                      <a:r>
                        <a:rPr lang="zh-CN" altLang="en-US" sz="1600" u="none" strike="noStrike">
                          <a:effectLst/>
                        </a:rPr>
                        <a:t>是否做会议报告</a:t>
                      </a:r>
                      <a:endParaRPr lang="zh-CN" altLang="en-US" sz="1600" b="1" i="0" u="none" strike="noStrike">
                        <a:solidFill>
                          <a:srgbClr val="000000"/>
                        </a:solidFill>
                        <a:effectLst/>
                        <a:latin typeface="宋体" panose="02010600030101010101" pitchFamily="2" charset="-122"/>
                        <a:ea typeface="宋体" panose="02010600030101010101" pitchFamily="2" charset="-122"/>
                      </a:endParaRPr>
                    </a:p>
                  </a:txBody>
                  <a:tcPr marL="2874" marR="2874" marT="2874" marB="0" anchor="ctr"/>
                </a:tc>
                <a:tc>
                  <a:txBody>
                    <a:bodyPr/>
                    <a:lstStyle/>
                    <a:p>
                      <a:pPr algn="l" fontAlgn="ctr"/>
                      <a:r>
                        <a:rPr lang="zh-CN" altLang="en-US" sz="1600" u="none" strike="noStrike">
                          <a:effectLst/>
                        </a:rPr>
                        <a:t>报告名称</a:t>
                      </a:r>
                      <a:endParaRPr lang="zh-CN" altLang="en-US" sz="1600" b="1" i="0" u="none" strike="noStrike">
                        <a:solidFill>
                          <a:srgbClr val="000000"/>
                        </a:solidFill>
                        <a:effectLst/>
                        <a:latin typeface="宋体" panose="02010600030101010101" pitchFamily="2" charset="-122"/>
                        <a:ea typeface="宋体" panose="02010600030101010101" pitchFamily="2" charset="-122"/>
                      </a:endParaRPr>
                    </a:p>
                  </a:txBody>
                  <a:tcPr marL="2874" marR="2874" marT="2874" marB="0" anchor="ctr"/>
                </a:tc>
                <a:tc>
                  <a:txBody>
                    <a:bodyPr/>
                    <a:lstStyle/>
                    <a:p>
                      <a:pPr algn="l" fontAlgn="ctr"/>
                      <a:r>
                        <a:rPr lang="zh-CN" altLang="en-US" sz="1600" u="none" strike="noStrike">
                          <a:effectLst/>
                        </a:rPr>
                        <a:t>　</a:t>
                      </a:r>
                      <a:endParaRPr lang="zh-CN" altLang="en-US" sz="1600" b="1" i="0" u="none" strike="noStrike">
                        <a:solidFill>
                          <a:srgbClr val="000000"/>
                        </a:solidFill>
                        <a:effectLst/>
                        <a:latin typeface="宋体" panose="02010600030101010101" pitchFamily="2" charset="-122"/>
                        <a:ea typeface="宋体" panose="02010600030101010101" pitchFamily="2" charset="-122"/>
                      </a:endParaRPr>
                    </a:p>
                  </a:txBody>
                  <a:tcPr marL="2874" marR="2874" marT="2874" marB="0" anchor="ctr"/>
                </a:tc>
              </a:tr>
              <a:tr h="468506">
                <a:tc>
                  <a:txBody>
                    <a:bodyPr/>
                    <a:lstStyle/>
                    <a:p>
                      <a:pPr algn="ctr" fontAlgn="ctr"/>
                      <a:r>
                        <a:rPr lang="en-US" altLang="zh-CN" sz="1600" u="none" strike="noStrike">
                          <a:effectLst/>
                        </a:rPr>
                        <a:t>2024/12/3</a:t>
                      </a:r>
                      <a:endParaRPr lang="en-US" altLang="zh-CN" sz="1600" b="0" i="0" u="none" strike="noStrike">
                        <a:solidFill>
                          <a:srgbClr val="000000"/>
                        </a:solidFill>
                        <a:effectLst/>
                        <a:latin typeface="Arial" panose="020B0604020202020204" pitchFamily="34" charset="0"/>
                        <a:ea typeface="宋体" panose="02010600030101010101" pitchFamily="2" charset="-122"/>
                      </a:endParaRPr>
                    </a:p>
                  </a:txBody>
                  <a:tcPr marL="2874" marR="2874" marT="2874" marB="0" anchor="ctr"/>
                </a:tc>
                <a:tc>
                  <a:txBody>
                    <a:bodyPr/>
                    <a:lstStyle/>
                    <a:p>
                      <a:pPr algn="ctr" fontAlgn="ctr"/>
                      <a:r>
                        <a:rPr lang="en-US" altLang="zh-CN" sz="1600" u="none" strike="noStrike">
                          <a:effectLst/>
                        </a:rPr>
                        <a:t>2024/12/8</a:t>
                      </a:r>
                      <a:endParaRPr lang="en-US" altLang="zh-CN" sz="1600" b="0" i="0" u="none" strike="noStrike">
                        <a:solidFill>
                          <a:srgbClr val="000000"/>
                        </a:solidFill>
                        <a:effectLst/>
                        <a:latin typeface="Arial" panose="020B0604020202020204" pitchFamily="34" charset="0"/>
                        <a:ea typeface="宋体" panose="02010600030101010101" pitchFamily="2" charset="-122"/>
                      </a:endParaRPr>
                    </a:p>
                  </a:txBody>
                  <a:tcPr marL="2874" marR="2874" marT="2874" marB="0" anchor="ctr"/>
                </a:tc>
                <a:tc>
                  <a:txBody>
                    <a:bodyPr/>
                    <a:lstStyle/>
                    <a:p>
                      <a:pPr algn="ctr" fontAlgn="ctr"/>
                      <a:r>
                        <a:rPr lang="zh-CN" altLang="en-US" sz="1600" u="none" strike="noStrike">
                          <a:effectLst/>
                        </a:rPr>
                        <a:t>加拿大温哥华</a:t>
                      </a:r>
                      <a:endParaRPr lang="zh-CN" altLang="en-US" sz="1600" b="0" i="0" u="none" strike="noStrike">
                        <a:solidFill>
                          <a:srgbClr val="000000"/>
                        </a:solidFill>
                        <a:effectLst/>
                        <a:latin typeface="Microsoft YaHei" panose="020B0503020204020204" pitchFamily="34" charset="-122"/>
                        <a:ea typeface="Microsoft YaHei" panose="020B0503020204020204" pitchFamily="34" charset="-122"/>
                      </a:endParaRPr>
                    </a:p>
                  </a:txBody>
                  <a:tcPr marL="2874" marR="2874" marT="2874" marB="0" anchor="ctr"/>
                </a:tc>
                <a:tc>
                  <a:txBody>
                    <a:bodyPr/>
                    <a:lstStyle/>
                    <a:p>
                      <a:pPr algn="ctr" fontAlgn="ctr"/>
                      <a:r>
                        <a:rPr lang="zh-CN" altLang="en-US" sz="1600" u="none" strike="noStrike">
                          <a:effectLst/>
                        </a:rPr>
                        <a:t>国际会议</a:t>
                      </a:r>
                      <a:endParaRPr lang="zh-CN" altLang="en-US" sz="1600" b="0" i="0" u="none" strike="noStrike">
                        <a:solidFill>
                          <a:srgbClr val="FF0000"/>
                        </a:solidFill>
                        <a:effectLst/>
                        <a:latin typeface="Microsoft YaHei" panose="020B0503020204020204" pitchFamily="34" charset="-122"/>
                        <a:ea typeface="Microsoft YaHei" panose="020B0503020204020204" pitchFamily="34" charset="-122"/>
                      </a:endParaRPr>
                    </a:p>
                  </a:txBody>
                  <a:tcPr marL="2874" marR="2874" marT="2874" marB="0" anchor="ctr"/>
                </a:tc>
                <a:tc>
                  <a:txBody>
                    <a:bodyPr/>
                    <a:lstStyle/>
                    <a:p>
                      <a:pPr algn="ctr" fontAlgn="ctr"/>
                      <a:r>
                        <a:rPr lang="zh-CN" altLang="en-US" sz="1600" u="none" strike="noStrike">
                          <a:effectLst/>
                        </a:rPr>
                        <a:t>是</a:t>
                      </a:r>
                      <a:endParaRPr lang="zh-CN" altLang="en-US" sz="1600" b="0" i="0" u="none" strike="noStrike">
                        <a:solidFill>
                          <a:srgbClr val="000000"/>
                        </a:solidFill>
                        <a:effectLst/>
                        <a:latin typeface="Microsoft YaHei" panose="020B0503020204020204" pitchFamily="34" charset="-122"/>
                        <a:ea typeface="Microsoft YaHei" panose="020B0503020204020204" pitchFamily="34" charset="-122"/>
                      </a:endParaRPr>
                    </a:p>
                  </a:txBody>
                  <a:tcPr marL="2874" marR="2874" marT="2874" marB="0" anchor="ctr"/>
                </a:tc>
                <a:tc>
                  <a:txBody>
                    <a:bodyPr/>
                    <a:lstStyle/>
                    <a:p>
                      <a:pPr algn="l" fontAlgn="ctr"/>
                      <a:r>
                        <a:rPr lang="en-US" sz="1600" u="none" strike="noStrike">
                          <a:effectLst/>
                        </a:rPr>
                        <a:t>A Survey of Detector R&amp;D in China</a:t>
                      </a:r>
                      <a:endParaRPr lang="en-US" sz="1600" b="0" i="0" u="none" strike="noStrike">
                        <a:solidFill>
                          <a:srgbClr val="000000"/>
                        </a:solidFill>
                        <a:effectLst/>
                        <a:latin typeface="Arial" panose="020B0604020202020204" pitchFamily="34" charset="0"/>
                        <a:ea typeface="宋体" panose="02010600030101010101" pitchFamily="2" charset="-122"/>
                      </a:endParaRPr>
                    </a:p>
                  </a:txBody>
                  <a:tcPr marL="2874" marR="2874" marT="2874" marB="0" anchor="ctr"/>
                </a:tc>
                <a:tc>
                  <a:txBody>
                    <a:bodyPr/>
                    <a:lstStyle/>
                    <a:p>
                      <a:pPr algn="l" fontAlgn="ctr"/>
                      <a:r>
                        <a:rPr lang="zh-CN" altLang="en-US" sz="1600" u="none" strike="noStrike">
                          <a:effectLst/>
                        </a:rPr>
                        <a:t>大会报告</a:t>
                      </a:r>
                      <a:endParaRPr lang="zh-CN" altLang="en-US" sz="1600" b="0" i="0" u="none" strike="noStrike">
                        <a:solidFill>
                          <a:srgbClr val="000000"/>
                        </a:solidFill>
                        <a:effectLst/>
                        <a:latin typeface="Arial" panose="020B0604020202020204" pitchFamily="34" charset="0"/>
                        <a:ea typeface="宋体" panose="02010600030101010101" pitchFamily="2" charset="-122"/>
                      </a:endParaRPr>
                    </a:p>
                  </a:txBody>
                  <a:tcPr marL="2874" marR="2874" marT="2874" marB="0" anchor="ctr"/>
                </a:tc>
              </a:tr>
              <a:tr h="468506">
                <a:tc>
                  <a:txBody>
                    <a:bodyPr/>
                    <a:lstStyle/>
                    <a:p>
                      <a:pPr algn="ctr" fontAlgn="ctr"/>
                      <a:r>
                        <a:rPr lang="en-US" altLang="zh-CN" sz="1600" u="none" strike="noStrike">
                          <a:effectLst/>
                        </a:rPr>
                        <a:t>2024/6/10</a:t>
                      </a:r>
                      <a:endParaRPr lang="en-US" altLang="zh-CN" sz="1600" b="0" i="0" u="none" strike="noStrike">
                        <a:solidFill>
                          <a:srgbClr val="000000"/>
                        </a:solidFill>
                        <a:effectLst/>
                        <a:latin typeface="Arial" panose="020B0604020202020204" pitchFamily="34" charset="0"/>
                        <a:ea typeface="宋体" panose="02010600030101010101" pitchFamily="2" charset="-122"/>
                      </a:endParaRPr>
                    </a:p>
                  </a:txBody>
                  <a:tcPr marL="2874" marR="2874" marT="2874" marB="0" anchor="ctr"/>
                </a:tc>
                <a:tc>
                  <a:txBody>
                    <a:bodyPr/>
                    <a:lstStyle/>
                    <a:p>
                      <a:pPr algn="ctr" fontAlgn="ctr"/>
                      <a:r>
                        <a:rPr lang="en-US" altLang="zh-CN" sz="1600" u="none" strike="noStrike">
                          <a:effectLst/>
                        </a:rPr>
                        <a:t>2024/6/14</a:t>
                      </a:r>
                      <a:endParaRPr lang="en-US" altLang="zh-CN" sz="1600" b="0" i="0" u="none" strike="noStrike">
                        <a:solidFill>
                          <a:srgbClr val="000000"/>
                        </a:solidFill>
                        <a:effectLst/>
                        <a:latin typeface="Arial" panose="020B0604020202020204" pitchFamily="34" charset="0"/>
                        <a:ea typeface="宋体" panose="02010600030101010101" pitchFamily="2" charset="-122"/>
                      </a:endParaRPr>
                    </a:p>
                  </a:txBody>
                  <a:tcPr marL="2874" marR="2874" marT="2874" marB="0" anchor="ctr"/>
                </a:tc>
                <a:tc>
                  <a:txBody>
                    <a:bodyPr/>
                    <a:lstStyle/>
                    <a:p>
                      <a:pPr algn="ctr" fontAlgn="ctr"/>
                      <a:r>
                        <a:rPr lang="zh-CN" altLang="en-US" sz="1600" u="none" strike="noStrike">
                          <a:effectLst/>
                        </a:rPr>
                        <a:t>法国波尔多</a:t>
                      </a:r>
                      <a:endParaRPr lang="zh-CN" altLang="en-US" sz="1600" b="0" i="0" u="none" strike="noStrike">
                        <a:solidFill>
                          <a:srgbClr val="000000"/>
                        </a:solidFill>
                        <a:effectLst/>
                        <a:latin typeface="Microsoft YaHei" panose="020B0503020204020204" pitchFamily="34" charset="-122"/>
                        <a:ea typeface="Microsoft YaHei" panose="020B0503020204020204" pitchFamily="34" charset="-122"/>
                      </a:endParaRPr>
                    </a:p>
                  </a:txBody>
                  <a:tcPr marL="2874" marR="2874" marT="2874" marB="0" anchor="ctr"/>
                </a:tc>
                <a:tc>
                  <a:txBody>
                    <a:bodyPr/>
                    <a:lstStyle/>
                    <a:p>
                      <a:pPr algn="ctr" fontAlgn="ctr"/>
                      <a:r>
                        <a:rPr lang="zh-CN" altLang="en-US" sz="1600" u="none" strike="noStrike">
                          <a:effectLst/>
                        </a:rPr>
                        <a:t>国际会议</a:t>
                      </a:r>
                      <a:endParaRPr lang="zh-CN" altLang="en-US" sz="1600" b="0" i="0" u="none" strike="noStrike">
                        <a:solidFill>
                          <a:srgbClr val="FF0000"/>
                        </a:solidFill>
                        <a:effectLst/>
                        <a:latin typeface="Microsoft YaHei" panose="020B0503020204020204" pitchFamily="34" charset="-122"/>
                        <a:ea typeface="Microsoft YaHei" panose="020B0503020204020204" pitchFamily="34" charset="-122"/>
                      </a:endParaRPr>
                    </a:p>
                  </a:txBody>
                  <a:tcPr marL="2874" marR="2874" marT="2874" marB="0" anchor="ctr"/>
                </a:tc>
                <a:tc>
                  <a:txBody>
                    <a:bodyPr/>
                    <a:lstStyle/>
                    <a:p>
                      <a:pPr algn="ctr" fontAlgn="ctr"/>
                      <a:r>
                        <a:rPr lang="zh-CN" altLang="en-US" sz="1600" u="none" strike="noStrike">
                          <a:effectLst/>
                        </a:rPr>
                        <a:t>是</a:t>
                      </a:r>
                      <a:endParaRPr lang="zh-CN" altLang="en-US" sz="1600" b="0" i="0" u="none" strike="noStrike">
                        <a:solidFill>
                          <a:srgbClr val="000000"/>
                        </a:solidFill>
                        <a:effectLst/>
                        <a:latin typeface="Microsoft YaHei" panose="020B0503020204020204" pitchFamily="34" charset="-122"/>
                        <a:ea typeface="Microsoft YaHei" panose="020B0503020204020204" pitchFamily="34" charset="-122"/>
                      </a:endParaRPr>
                    </a:p>
                  </a:txBody>
                  <a:tcPr marL="2874" marR="2874" marT="2874" marB="0" anchor="ctr"/>
                </a:tc>
                <a:tc>
                  <a:txBody>
                    <a:bodyPr/>
                    <a:lstStyle/>
                    <a:p>
                      <a:pPr algn="l" fontAlgn="ctr"/>
                      <a:r>
                        <a:rPr lang="en-US" sz="1600" u="none" strike="noStrike">
                          <a:effectLst/>
                        </a:rPr>
                        <a:t>TDR of A Reference Detector for The CEPC</a:t>
                      </a:r>
                      <a:endParaRPr lang="en-US" sz="1600" b="0" i="0" u="none" strike="noStrike">
                        <a:solidFill>
                          <a:srgbClr val="000000"/>
                        </a:solidFill>
                        <a:effectLst/>
                        <a:latin typeface="Arial" panose="020B0604020202020204" pitchFamily="34" charset="0"/>
                        <a:ea typeface="宋体" panose="02010600030101010101" pitchFamily="2" charset="-122"/>
                      </a:endParaRPr>
                    </a:p>
                  </a:txBody>
                  <a:tcPr marL="2874" marR="2874" marT="2874" marB="0" anchor="ctr"/>
                </a:tc>
                <a:tc>
                  <a:txBody>
                    <a:bodyPr/>
                    <a:lstStyle/>
                    <a:p>
                      <a:pPr algn="l" fontAlgn="ctr"/>
                      <a:r>
                        <a:rPr lang="zh-CN" altLang="en-US" sz="1600" u="none" strike="noStrike">
                          <a:effectLst/>
                        </a:rPr>
                        <a:t>大会报告</a:t>
                      </a:r>
                      <a:endParaRPr lang="zh-CN" altLang="en-US" sz="1600" b="0" i="0" u="none" strike="noStrike">
                        <a:solidFill>
                          <a:srgbClr val="000000"/>
                        </a:solidFill>
                        <a:effectLst/>
                        <a:latin typeface="Arial" panose="020B0604020202020204" pitchFamily="34" charset="0"/>
                        <a:ea typeface="宋体" panose="02010600030101010101" pitchFamily="2" charset="-122"/>
                      </a:endParaRPr>
                    </a:p>
                  </a:txBody>
                  <a:tcPr marL="2874" marR="2874" marT="2874" marB="0" anchor="ctr"/>
                </a:tc>
              </a:tr>
              <a:tr h="468506">
                <a:tc>
                  <a:txBody>
                    <a:bodyPr/>
                    <a:lstStyle/>
                    <a:p>
                      <a:pPr algn="ctr" fontAlgn="ctr"/>
                      <a:r>
                        <a:rPr lang="en-US" altLang="zh-CN" sz="1600" u="none" strike="noStrike">
                          <a:effectLst/>
                        </a:rPr>
                        <a:t>2024/6/17</a:t>
                      </a:r>
                      <a:endParaRPr lang="en-US" altLang="zh-CN" sz="1600" b="0" i="0" u="none" strike="noStrike">
                        <a:solidFill>
                          <a:srgbClr val="000000"/>
                        </a:solidFill>
                        <a:effectLst/>
                        <a:latin typeface="Arial" panose="020B0604020202020204" pitchFamily="34" charset="0"/>
                        <a:ea typeface="宋体" panose="02010600030101010101" pitchFamily="2" charset="-122"/>
                      </a:endParaRPr>
                    </a:p>
                  </a:txBody>
                  <a:tcPr marL="2874" marR="2874" marT="2874" marB="0" anchor="ctr"/>
                </a:tc>
                <a:tc>
                  <a:txBody>
                    <a:bodyPr/>
                    <a:lstStyle/>
                    <a:p>
                      <a:pPr algn="ctr" fontAlgn="ctr"/>
                      <a:r>
                        <a:rPr lang="en-US" altLang="zh-CN" sz="1600" u="none" strike="noStrike">
                          <a:effectLst/>
                        </a:rPr>
                        <a:t>2024/6/19</a:t>
                      </a:r>
                      <a:endParaRPr lang="en-US" altLang="zh-CN" sz="1600" b="0" i="0" u="none" strike="noStrike">
                        <a:solidFill>
                          <a:srgbClr val="000000"/>
                        </a:solidFill>
                        <a:effectLst/>
                        <a:latin typeface="Arial" panose="020B0604020202020204" pitchFamily="34" charset="0"/>
                        <a:ea typeface="宋体" panose="02010600030101010101" pitchFamily="2" charset="-122"/>
                      </a:endParaRPr>
                    </a:p>
                  </a:txBody>
                  <a:tcPr marL="2874" marR="2874" marT="2874" marB="0" anchor="ctr"/>
                </a:tc>
                <a:tc>
                  <a:txBody>
                    <a:bodyPr/>
                    <a:lstStyle/>
                    <a:p>
                      <a:pPr algn="ctr" fontAlgn="ctr"/>
                      <a:r>
                        <a:rPr lang="zh-CN" altLang="en-US" sz="1600" u="none" strike="noStrike">
                          <a:effectLst/>
                        </a:rPr>
                        <a:t>台北</a:t>
                      </a:r>
                      <a:endParaRPr lang="zh-CN" altLang="en-US" sz="1600" b="0" i="0" u="none" strike="noStrike">
                        <a:solidFill>
                          <a:srgbClr val="000000"/>
                        </a:solidFill>
                        <a:effectLst/>
                        <a:latin typeface="Microsoft YaHei" panose="020B0503020204020204" pitchFamily="34" charset="-122"/>
                        <a:ea typeface="Microsoft YaHei" panose="020B0503020204020204" pitchFamily="34" charset="-122"/>
                      </a:endParaRPr>
                    </a:p>
                  </a:txBody>
                  <a:tcPr marL="2874" marR="2874" marT="2874" marB="0" anchor="ctr"/>
                </a:tc>
                <a:tc>
                  <a:txBody>
                    <a:bodyPr/>
                    <a:lstStyle/>
                    <a:p>
                      <a:pPr algn="ctr" fontAlgn="ctr"/>
                      <a:r>
                        <a:rPr lang="zh-CN" altLang="en-US" sz="1600" u="none" strike="noStrike">
                          <a:effectLst/>
                        </a:rPr>
                        <a:t>国际会议</a:t>
                      </a:r>
                      <a:endParaRPr lang="zh-CN" altLang="en-US" sz="1600" b="0" i="0" u="none" strike="noStrike">
                        <a:solidFill>
                          <a:srgbClr val="FF0000"/>
                        </a:solidFill>
                        <a:effectLst/>
                        <a:latin typeface="Microsoft YaHei" panose="020B0503020204020204" pitchFamily="34" charset="-122"/>
                        <a:ea typeface="Microsoft YaHei" panose="020B0503020204020204" pitchFamily="34" charset="-122"/>
                      </a:endParaRPr>
                    </a:p>
                  </a:txBody>
                  <a:tcPr marL="2874" marR="2874" marT="2874" marB="0" anchor="ctr"/>
                </a:tc>
                <a:tc>
                  <a:txBody>
                    <a:bodyPr/>
                    <a:lstStyle/>
                    <a:p>
                      <a:pPr algn="ctr" fontAlgn="ctr"/>
                      <a:r>
                        <a:rPr lang="zh-CN" altLang="en-US" sz="1600" u="none" strike="noStrike">
                          <a:effectLst/>
                        </a:rPr>
                        <a:t>是</a:t>
                      </a:r>
                      <a:endParaRPr lang="zh-CN" altLang="en-US" sz="1600" b="0" i="0" u="none" strike="noStrike">
                        <a:solidFill>
                          <a:srgbClr val="000000"/>
                        </a:solidFill>
                        <a:effectLst/>
                        <a:latin typeface="Microsoft YaHei" panose="020B0503020204020204" pitchFamily="34" charset="-122"/>
                        <a:ea typeface="Microsoft YaHei" panose="020B0503020204020204" pitchFamily="34" charset="-122"/>
                      </a:endParaRPr>
                    </a:p>
                  </a:txBody>
                  <a:tcPr marL="2874" marR="2874" marT="2874" marB="0" anchor="ctr"/>
                </a:tc>
                <a:tc>
                  <a:txBody>
                    <a:bodyPr/>
                    <a:lstStyle/>
                    <a:p>
                      <a:pPr algn="l" fontAlgn="ctr"/>
                      <a:r>
                        <a:rPr lang="en-US" sz="1600" u="none" strike="noStrike">
                          <a:effectLst/>
                        </a:rPr>
                        <a:t>Status and Perspective of The CEPC</a:t>
                      </a:r>
                      <a:endParaRPr lang="en-US" sz="1600" b="0" i="0" u="none" strike="noStrike">
                        <a:solidFill>
                          <a:srgbClr val="000000"/>
                        </a:solidFill>
                        <a:effectLst/>
                        <a:latin typeface="Arial" panose="020B0604020202020204" pitchFamily="34" charset="0"/>
                        <a:ea typeface="宋体" panose="02010600030101010101" pitchFamily="2" charset="-122"/>
                      </a:endParaRPr>
                    </a:p>
                  </a:txBody>
                  <a:tcPr marL="2874" marR="2874" marT="2874" marB="0" anchor="ctr"/>
                </a:tc>
                <a:tc>
                  <a:txBody>
                    <a:bodyPr/>
                    <a:lstStyle/>
                    <a:p>
                      <a:pPr algn="l" fontAlgn="ctr"/>
                      <a:r>
                        <a:rPr lang="zh-CN" altLang="en-US" sz="1600" u="none" strike="noStrike">
                          <a:effectLst/>
                        </a:rPr>
                        <a:t>大会报告</a:t>
                      </a:r>
                      <a:endParaRPr lang="zh-CN" altLang="en-US" sz="1600" b="0" i="0" u="none" strike="noStrike">
                        <a:solidFill>
                          <a:srgbClr val="000000"/>
                        </a:solidFill>
                        <a:effectLst/>
                        <a:latin typeface="Arial" panose="020B0604020202020204" pitchFamily="34" charset="0"/>
                        <a:ea typeface="宋体" panose="02010600030101010101" pitchFamily="2" charset="-122"/>
                      </a:endParaRPr>
                    </a:p>
                  </a:txBody>
                  <a:tcPr marL="2874" marR="2874" marT="2874" marB="0" anchor="ctr"/>
                </a:tc>
              </a:tr>
              <a:tr h="468506">
                <a:tc>
                  <a:txBody>
                    <a:bodyPr/>
                    <a:lstStyle/>
                    <a:p>
                      <a:pPr algn="ctr" fontAlgn="ctr"/>
                      <a:r>
                        <a:rPr lang="en-US" altLang="zh-CN" sz="1600" u="none" strike="noStrike">
                          <a:effectLst/>
                        </a:rPr>
                        <a:t>2024/8/22</a:t>
                      </a:r>
                      <a:endParaRPr lang="en-US" altLang="zh-CN" sz="1600" b="0" i="0" u="none" strike="noStrike">
                        <a:solidFill>
                          <a:srgbClr val="000000"/>
                        </a:solidFill>
                        <a:effectLst/>
                        <a:latin typeface="Arial" panose="020B0604020202020204" pitchFamily="34" charset="0"/>
                        <a:ea typeface="宋体" panose="02010600030101010101" pitchFamily="2" charset="-122"/>
                      </a:endParaRPr>
                    </a:p>
                  </a:txBody>
                  <a:tcPr marL="2874" marR="2874" marT="2874" marB="0" anchor="ctr"/>
                </a:tc>
                <a:tc>
                  <a:txBody>
                    <a:bodyPr/>
                    <a:lstStyle/>
                    <a:p>
                      <a:pPr algn="ctr" fontAlgn="ctr"/>
                      <a:r>
                        <a:rPr lang="en-US" altLang="zh-CN" sz="1600" u="none" strike="noStrike">
                          <a:effectLst/>
                        </a:rPr>
                        <a:t>2024/8/24</a:t>
                      </a:r>
                      <a:endParaRPr lang="en-US" altLang="zh-CN" sz="1600" b="0" i="0" u="none" strike="noStrike">
                        <a:solidFill>
                          <a:srgbClr val="000000"/>
                        </a:solidFill>
                        <a:effectLst/>
                        <a:latin typeface="Arial" panose="020B0604020202020204" pitchFamily="34" charset="0"/>
                        <a:ea typeface="宋体" panose="02010600030101010101" pitchFamily="2" charset="-122"/>
                      </a:endParaRPr>
                    </a:p>
                  </a:txBody>
                  <a:tcPr marL="2874" marR="2874" marT="2874" marB="0" anchor="ctr"/>
                </a:tc>
                <a:tc>
                  <a:txBody>
                    <a:bodyPr/>
                    <a:lstStyle/>
                    <a:p>
                      <a:pPr algn="ctr" fontAlgn="ctr"/>
                      <a:r>
                        <a:rPr lang="zh-CN" altLang="en-US" sz="1600" u="none" strike="noStrike">
                          <a:effectLst/>
                        </a:rPr>
                        <a:t>洛阳</a:t>
                      </a:r>
                      <a:endParaRPr lang="zh-CN" altLang="en-US" sz="1600" b="0" i="0" u="none" strike="noStrike">
                        <a:solidFill>
                          <a:srgbClr val="000000"/>
                        </a:solidFill>
                        <a:effectLst/>
                        <a:latin typeface="Microsoft YaHei" panose="020B0503020204020204" pitchFamily="34" charset="-122"/>
                        <a:ea typeface="Microsoft YaHei" panose="020B0503020204020204" pitchFamily="34" charset="-122"/>
                      </a:endParaRPr>
                    </a:p>
                  </a:txBody>
                  <a:tcPr marL="2874" marR="2874" marT="2874" marB="0" anchor="ctr"/>
                </a:tc>
                <a:tc>
                  <a:txBody>
                    <a:bodyPr/>
                    <a:lstStyle/>
                    <a:p>
                      <a:pPr algn="ctr" fontAlgn="ctr"/>
                      <a:r>
                        <a:rPr lang="zh-CN" altLang="en-US" sz="1600" u="none" strike="noStrike">
                          <a:effectLst/>
                        </a:rPr>
                        <a:t>国内会议</a:t>
                      </a:r>
                      <a:endParaRPr lang="zh-CN" altLang="en-US" sz="1600" b="0" i="0" u="none" strike="noStrike">
                        <a:solidFill>
                          <a:srgbClr val="000000"/>
                        </a:solidFill>
                        <a:effectLst/>
                        <a:latin typeface="Microsoft YaHei" panose="020B0503020204020204" pitchFamily="34" charset="-122"/>
                        <a:ea typeface="Microsoft YaHei" panose="020B0503020204020204" pitchFamily="34" charset="-122"/>
                      </a:endParaRPr>
                    </a:p>
                  </a:txBody>
                  <a:tcPr marL="2874" marR="2874" marT="2874" marB="0" anchor="ctr"/>
                </a:tc>
                <a:tc>
                  <a:txBody>
                    <a:bodyPr/>
                    <a:lstStyle/>
                    <a:p>
                      <a:pPr algn="ctr" fontAlgn="ctr"/>
                      <a:r>
                        <a:rPr lang="zh-CN" altLang="en-US" sz="1600" u="none" strike="noStrike">
                          <a:effectLst/>
                        </a:rPr>
                        <a:t>是</a:t>
                      </a:r>
                      <a:endParaRPr lang="zh-CN" altLang="en-US" sz="1600" b="0" i="0" u="none" strike="noStrike">
                        <a:solidFill>
                          <a:srgbClr val="000000"/>
                        </a:solidFill>
                        <a:effectLst/>
                        <a:latin typeface="Microsoft YaHei" panose="020B0503020204020204" pitchFamily="34" charset="-122"/>
                        <a:ea typeface="Microsoft YaHei" panose="020B0503020204020204" pitchFamily="34" charset="-122"/>
                      </a:endParaRPr>
                    </a:p>
                  </a:txBody>
                  <a:tcPr marL="2874" marR="2874" marT="2874" marB="0" anchor="ctr"/>
                </a:tc>
                <a:tc>
                  <a:txBody>
                    <a:bodyPr/>
                    <a:lstStyle/>
                    <a:p>
                      <a:pPr algn="l" fontAlgn="ctr"/>
                      <a:r>
                        <a:rPr lang="en-US" altLang="zh-CN" sz="1600" u="none" strike="noStrike" dirty="0">
                          <a:effectLst/>
                        </a:rPr>
                        <a:t>CEPC</a:t>
                      </a:r>
                      <a:r>
                        <a:rPr lang="zh-CN" altLang="en-US" sz="1600" u="none" strike="noStrike" dirty="0">
                          <a:effectLst/>
                        </a:rPr>
                        <a:t>探测器研发进展</a:t>
                      </a:r>
                      <a:endParaRPr lang="zh-CN" altLang="en-US" sz="16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2874" marR="2874" marT="2874" marB="0" anchor="ctr"/>
                </a:tc>
                <a:tc>
                  <a:txBody>
                    <a:bodyPr/>
                    <a:lstStyle/>
                    <a:p>
                      <a:pPr algn="l" fontAlgn="ctr"/>
                      <a:r>
                        <a:rPr lang="zh-CN" altLang="en-US" sz="1600" u="none" strike="noStrike">
                          <a:effectLst/>
                        </a:rPr>
                        <a:t>大会报告</a:t>
                      </a:r>
                      <a:endParaRPr lang="zh-CN" altLang="en-US" sz="1600" b="0" i="0" u="none" strike="noStrike">
                        <a:solidFill>
                          <a:srgbClr val="000000"/>
                        </a:solidFill>
                        <a:effectLst/>
                        <a:latin typeface="Arial" panose="020B0604020202020204" pitchFamily="34" charset="0"/>
                        <a:ea typeface="宋体" panose="02010600030101010101" pitchFamily="2" charset="-122"/>
                      </a:endParaRPr>
                    </a:p>
                  </a:txBody>
                  <a:tcPr marL="2874" marR="2874" marT="2874" marB="0" anchor="ctr"/>
                </a:tc>
              </a:tr>
              <a:tr h="468506">
                <a:tc>
                  <a:txBody>
                    <a:bodyPr/>
                    <a:lstStyle/>
                    <a:p>
                      <a:pPr algn="ctr" fontAlgn="ctr"/>
                      <a:r>
                        <a:rPr lang="en-US" altLang="zh-CN" sz="1600" u="none" strike="noStrike">
                          <a:effectLst/>
                        </a:rPr>
                        <a:t>2024/10/23</a:t>
                      </a:r>
                      <a:endParaRPr lang="en-US" altLang="zh-CN" sz="1600" b="0" i="0" u="none" strike="noStrike">
                        <a:solidFill>
                          <a:srgbClr val="000000"/>
                        </a:solidFill>
                        <a:effectLst/>
                        <a:latin typeface="Arial" panose="020B0604020202020204" pitchFamily="34" charset="0"/>
                        <a:ea typeface="宋体" panose="02010600030101010101" pitchFamily="2" charset="-122"/>
                      </a:endParaRPr>
                    </a:p>
                  </a:txBody>
                  <a:tcPr marL="2874" marR="2874" marT="2874" marB="0" anchor="ctr"/>
                </a:tc>
                <a:tc>
                  <a:txBody>
                    <a:bodyPr/>
                    <a:lstStyle/>
                    <a:p>
                      <a:pPr algn="ctr" fontAlgn="ctr"/>
                      <a:r>
                        <a:rPr lang="en-US" altLang="zh-CN" sz="1600" u="none" strike="noStrike">
                          <a:effectLst/>
                        </a:rPr>
                        <a:t>2024/10/27</a:t>
                      </a:r>
                      <a:endParaRPr lang="en-US" altLang="zh-CN" sz="1600" b="0" i="0" u="none" strike="noStrike">
                        <a:solidFill>
                          <a:srgbClr val="000000"/>
                        </a:solidFill>
                        <a:effectLst/>
                        <a:latin typeface="Arial" panose="020B0604020202020204" pitchFamily="34" charset="0"/>
                        <a:ea typeface="宋体" panose="02010600030101010101" pitchFamily="2" charset="-122"/>
                      </a:endParaRPr>
                    </a:p>
                  </a:txBody>
                  <a:tcPr marL="2874" marR="2874" marT="2874" marB="0" anchor="ctr"/>
                </a:tc>
                <a:tc>
                  <a:txBody>
                    <a:bodyPr/>
                    <a:lstStyle/>
                    <a:p>
                      <a:pPr algn="ctr" fontAlgn="ctr"/>
                      <a:r>
                        <a:rPr lang="zh-CN" altLang="en-US" sz="1600" u="none" strike="noStrike">
                          <a:effectLst/>
                        </a:rPr>
                        <a:t>杭州</a:t>
                      </a:r>
                      <a:endParaRPr lang="zh-CN" altLang="en-US" sz="1600" b="0" i="0" u="none" strike="noStrike">
                        <a:solidFill>
                          <a:srgbClr val="000000"/>
                        </a:solidFill>
                        <a:effectLst/>
                        <a:latin typeface="Microsoft YaHei" panose="020B0503020204020204" pitchFamily="34" charset="-122"/>
                        <a:ea typeface="Microsoft YaHei" panose="020B0503020204020204" pitchFamily="34" charset="-122"/>
                      </a:endParaRPr>
                    </a:p>
                  </a:txBody>
                  <a:tcPr marL="2874" marR="2874" marT="2874" marB="0" anchor="ctr"/>
                </a:tc>
                <a:tc>
                  <a:txBody>
                    <a:bodyPr/>
                    <a:lstStyle/>
                    <a:p>
                      <a:pPr algn="ctr" fontAlgn="ctr"/>
                      <a:r>
                        <a:rPr lang="zh-CN" altLang="en-US" sz="1600" u="none" strike="noStrike">
                          <a:effectLst/>
                        </a:rPr>
                        <a:t>国际会议</a:t>
                      </a:r>
                      <a:endParaRPr lang="zh-CN" altLang="en-US" sz="1600" b="0" i="0" u="none" strike="noStrike">
                        <a:solidFill>
                          <a:srgbClr val="FF0000"/>
                        </a:solidFill>
                        <a:effectLst/>
                        <a:latin typeface="Microsoft YaHei" panose="020B0503020204020204" pitchFamily="34" charset="-122"/>
                        <a:ea typeface="Microsoft YaHei" panose="020B0503020204020204" pitchFamily="34" charset="-122"/>
                      </a:endParaRPr>
                    </a:p>
                  </a:txBody>
                  <a:tcPr marL="2874" marR="2874" marT="2874" marB="0" anchor="ctr"/>
                </a:tc>
                <a:tc>
                  <a:txBody>
                    <a:bodyPr/>
                    <a:lstStyle/>
                    <a:p>
                      <a:pPr algn="ctr" fontAlgn="ctr"/>
                      <a:r>
                        <a:rPr lang="zh-CN" altLang="en-US" sz="1600" u="none" strike="noStrike">
                          <a:effectLst/>
                        </a:rPr>
                        <a:t>是</a:t>
                      </a:r>
                      <a:endParaRPr lang="zh-CN" altLang="en-US" sz="1600" b="0" i="0" u="none" strike="noStrike">
                        <a:solidFill>
                          <a:srgbClr val="000000"/>
                        </a:solidFill>
                        <a:effectLst/>
                        <a:latin typeface="Microsoft YaHei" panose="020B0503020204020204" pitchFamily="34" charset="-122"/>
                        <a:ea typeface="Microsoft YaHei" panose="020B0503020204020204" pitchFamily="34" charset="-122"/>
                      </a:endParaRPr>
                    </a:p>
                  </a:txBody>
                  <a:tcPr marL="2874" marR="2874" marT="2874" marB="0" anchor="ctr"/>
                </a:tc>
                <a:tc>
                  <a:txBody>
                    <a:bodyPr/>
                    <a:lstStyle/>
                    <a:p>
                      <a:pPr algn="l" fontAlgn="ctr"/>
                      <a:r>
                        <a:rPr lang="en-US" sz="1600" u="none" strike="noStrike">
                          <a:effectLst/>
                        </a:rPr>
                        <a:t>TDR of A Reference CEPC Detector</a:t>
                      </a:r>
                      <a:endParaRPr lang="en-US" sz="1600" b="0" i="0" u="none" strike="noStrike">
                        <a:solidFill>
                          <a:srgbClr val="000000"/>
                        </a:solidFill>
                        <a:effectLst/>
                        <a:latin typeface="Arial" panose="020B0604020202020204" pitchFamily="34" charset="0"/>
                        <a:ea typeface="宋体" panose="02010600030101010101" pitchFamily="2" charset="-122"/>
                      </a:endParaRPr>
                    </a:p>
                  </a:txBody>
                  <a:tcPr marL="2874" marR="2874" marT="2874" marB="0" anchor="ctr"/>
                </a:tc>
                <a:tc>
                  <a:txBody>
                    <a:bodyPr/>
                    <a:lstStyle/>
                    <a:p>
                      <a:pPr algn="l" fontAlgn="ctr"/>
                      <a:r>
                        <a:rPr lang="zh-CN" altLang="en-US" sz="1600" u="none" strike="noStrike">
                          <a:effectLst/>
                        </a:rPr>
                        <a:t>大会报告</a:t>
                      </a:r>
                      <a:endParaRPr lang="zh-CN" altLang="en-US" sz="1600" b="0" i="0" u="none" strike="noStrike">
                        <a:solidFill>
                          <a:srgbClr val="000000"/>
                        </a:solidFill>
                        <a:effectLst/>
                        <a:latin typeface="Arial" panose="020B0604020202020204" pitchFamily="34" charset="0"/>
                        <a:ea typeface="宋体" panose="02010600030101010101" pitchFamily="2" charset="-122"/>
                      </a:endParaRPr>
                    </a:p>
                  </a:txBody>
                  <a:tcPr marL="2874" marR="2874" marT="2874" marB="0" anchor="ctr"/>
                </a:tc>
              </a:tr>
              <a:tr h="468506">
                <a:tc>
                  <a:txBody>
                    <a:bodyPr/>
                    <a:lstStyle/>
                    <a:p>
                      <a:pPr algn="ctr" fontAlgn="ctr"/>
                      <a:r>
                        <a:rPr lang="en-US" altLang="zh-CN" sz="1600" u="none" strike="noStrike">
                          <a:effectLst/>
                        </a:rPr>
                        <a:t>2024/11/14</a:t>
                      </a:r>
                      <a:endParaRPr lang="en-US" altLang="zh-CN" sz="1600" b="0" i="0" u="none" strike="noStrike">
                        <a:solidFill>
                          <a:srgbClr val="000000"/>
                        </a:solidFill>
                        <a:effectLst/>
                        <a:latin typeface="Arial" panose="020B0604020202020204" pitchFamily="34" charset="0"/>
                        <a:ea typeface="宋体" panose="02010600030101010101" pitchFamily="2" charset="-122"/>
                      </a:endParaRPr>
                    </a:p>
                  </a:txBody>
                  <a:tcPr marL="2874" marR="2874" marT="2874" marB="0" anchor="ctr"/>
                </a:tc>
                <a:tc>
                  <a:txBody>
                    <a:bodyPr/>
                    <a:lstStyle/>
                    <a:p>
                      <a:pPr algn="ctr" fontAlgn="ctr"/>
                      <a:r>
                        <a:rPr lang="en-US" altLang="zh-CN" sz="1600" u="none" strike="noStrike">
                          <a:effectLst/>
                        </a:rPr>
                        <a:t>2024/11/17</a:t>
                      </a:r>
                      <a:endParaRPr lang="en-US" altLang="zh-CN" sz="1600" b="0" i="0" u="none" strike="noStrike">
                        <a:solidFill>
                          <a:srgbClr val="000000"/>
                        </a:solidFill>
                        <a:effectLst/>
                        <a:latin typeface="Arial" panose="020B0604020202020204" pitchFamily="34" charset="0"/>
                        <a:ea typeface="宋体" panose="02010600030101010101" pitchFamily="2" charset="-122"/>
                      </a:endParaRPr>
                    </a:p>
                  </a:txBody>
                  <a:tcPr marL="2874" marR="2874" marT="2874" marB="0" anchor="ctr"/>
                </a:tc>
                <a:tc>
                  <a:txBody>
                    <a:bodyPr/>
                    <a:lstStyle/>
                    <a:p>
                      <a:pPr algn="ctr" fontAlgn="ctr"/>
                      <a:r>
                        <a:rPr lang="zh-CN" altLang="en-US" sz="1600" u="none" strike="noStrike">
                          <a:effectLst/>
                        </a:rPr>
                        <a:t>青岛</a:t>
                      </a:r>
                      <a:endParaRPr lang="zh-CN" altLang="en-US" sz="1600" b="0" i="0" u="none" strike="noStrike">
                        <a:solidFill>
                          <a:srgbClr val="000000"/>
                        </a:solidFill>
                        <a:effectLst/>
                        <a:latin typeface="Microsoft YaHei" panose="020B0503020204020204" pitchFamily="34" charset="-122"/>
                        <a:ea typeface="Microsoft YaHei" panose="020B0503020204020204" pitchFamily="34" charset="-122"/>
                      </a:endParaRPr>
                    </a:p>
                  </a:txBody>
                  <a:tcPr marL="2874" marR="2874" marT="2874" marB="0" anchor="ctr"/>
                </a:tc>
                <a:tc>
                  <a:txBody>
                    <a:bodyPr/>
                    <a:lstStyle/>
                    <a:p>
                      <a:pPr algn="ctr" fontAlgn="ctr"/>
                      <a:r>
                        <a:rPr lang="zh-CN" altLang="en-US" sz="1600" u="none" strike="noStrike">
                          <a:effectLst/>
                        </a:rPr>
                        <a:t>国内会议</a:t>
                      </a:r>
                      <a:endParaRPr lang="zh-CN" altLang="en-US" sz="1600" b="0" i="0" u="none" strike="noStrike">
                        <a:solidFill>
                          <a:srgbClr val="000000"/>
                        </a:solidFill>
                        <a:effectLst/>
                        <a:latin typeface="Microsoft YaHei" panose="020B0503020204020204" pitchFamily="34" charset="-122"/>
                        <a:ea typeface="Microsoft YaHei" panose="020B0503020204020204" pitchFamily="34" charset="-122"/>
                      </a:endParaRPr>
                    </a:p>
                  </a:txBody>
                  <a:tcPr marL="2874" marR="2874" marT="2874" marB="0" anchor="ctr"/>
                </a:tc>
                <a:tc>
                  <a:txBody>
                    <a:bodyPr/>
                    <a:lstStyle/>
                    <a:p>
                      <a:pPr algn="ctr" fontAlgn="ctr"/>
                      <a:r>
                        <a:rPr lang="zh-CN" altLang="en-US" sz="1600" u="none" strike="noStrike">
                          <a:effectLst/>
                        </a:rPr>
                        <a:t>是</a:t>
                      </a:r>
                      <a:endParaRPr lang="zh-CN" altLang="en-US" sz="1600" b="0" i="0" u="none" strike="noStrike">
                        <a:solidFill>
                          <a:srgbClr val="000000"/>
                        </a:solidFill>
                        <a:effectLst/>
                        <a:latin typeface="Microsoft YaHei" panose="020B0503020204020204" pitchFamily="34" charset="-122"/>
                        <a:ea typeface="Microsoft YaHei" panose="020B0503020204020204" pitchFamily="34" charset="-122"/>
                      </a:endParaRPr>
                    </a:p>
                  </a:txBody>
                  <a:tcPr marL="2874" marR="2874" marT="2874" marB="0" anchor="ctr"/>
                </a:tc>
                <a:tc>
                  <a:txBody>
                    <a:bodyPr/>
                    <a:lstStyle/>
                    <a:p>
                      <a:pPr algn="l" fontAlgn="ctr"/>
                      <a:r>
                        <a:rPr lang="en-US" sz="1600" u="none" strike="noStrike">
                          <a:effectLst/>
                        </a:rPr>
                        <a:t>Status and Perspective of The CEPC</a:t>
                      </a:r>
                      <a:endParaRPr lang="en-US" sz="1600" b="0" i="0" u="none" strike="noStrike">
                        <a:solidFill>
                          <a:srgbClr val="000000"/>
                        </a:solidFill>
                        <a:effectLst/>
                        <a:latin typeface="Arial" panose="020B0604020202020204" pitchFamily="34" charset="0"/>
                        <a:ea typeface="宋体" panose="02010600030101010101" pitchFamily="2" charset="-122"/>
                      </a:endParaRPr>
                    </a:p>
                  </a:txBody>
                  <a:tcPr marL="2874" marR="2874" marT="2874" marB="0" anchor="ctr"/>
                </a:tc>
                <a:tc>
                  <a:txBody>
                    <a:bodyPr/>
                    <a:lstStyle/>
                    <a:p>
                      <a:pPr algn="l" fontAlgn="ctr"/>
                      <a:r>
                        <a:rPr lang="zh-CN" altLang="en-US" sz="1600" u="none" strike="noStrike" dirty="0">
                          <a:effectLst/>
                        </a:rPr>
                        <a:t>大会报告</a:t>
                      </a:r>
                      <a:endParaRPr lang="zh-CN" altLang="en-US" sz="1600" b="0" i="0" u="none" strike="noStrike" dirty="0">
                        <a:solidFill>
                          <a:srgbClr val="000000"/>
                        </a:solidFill>
                        <a:effectLst/>
                        <a:latin typeface="Arial" panose="020B0604020202020204" pitchFamily="34" charset="0"/>
                        <a:ea typeface="宋体" panose="02010600030101010101" pitchFamily="2" charset="-122"/>
                      </a:endParaRPr>
                    </a:p>
                  </a:txBody>
                  <a:tcPr marL="2874" marR="2874" marT="2874" marB="0" anchor="ctr"/>
                </a:tc>
              </a:tr>
            </a:tbl>
          </a:graphicData>
        </a:graphic>
      </p:graphicFrame>
      <p:sp>
        <p:nvSpPr>
          <p:cNvPr id="4" name="灯片编号占位符 3"/>
          <p:cNvSpPr>
            <a:spLocks noGrp="1"/>
          </p:cNvSpPr>
          <p:nvPr>
            <p:ph type="sldNum" sz="quarter" idx="12"/>
          </p:nvPr>
        </p:nvSpPr>
        <p:spPr/>
        <p:txBody>
          <a:bodyPr/>
          <a:lstStyle/>
          <a:p>
            <a:fld id="{739A4D76-E581-450B-B0B6-FE92974BBFE3}" type="slidenum">
              <a:rPr lang="zh-CN" altLang="en-US" smtClean="0"/>
              <a:t>21</a:t>
            </a:fld>
            <a:endParaRPr lang="zh-CN" altLang="en-US"/>
          </a:p>
        </p:txBody>
      </p:sp>
    </p:spTree>
    <p:extLst>
      <p:ext uri="{BB962C8B-B14F-4D97-AF65-F5344CB8AC3E}">
        <p14:creationId xmlns:p14="http://schemas.microsoft.com/office/powerpoint/2010/main" val="2833971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09324" y="355500"/>
            <a:ext cx="10515600" cy="847658"/>
          </a:xfrm>
        </p:spPr>
        <p:txBody>
          <a:bodyPr vert="horz" lIns="91440" tIns="45720" rIns="91440" bIns="45720" rtlCol="0" anchor="ctr">
            <a:normAutofit/>
          </a:bodyPr>
          <a:lstStyle/>
          <a:p>
            <a:pPr algn="ctr"/>
            <a:r>
              <a:rPr lang="zh-CN" altLang="en-US" dirty="0">
                <a:solidFill>
                  <a:srgbClr val="0000FF"/>
                </a:solidFill>
                <a:latin typeface="Arial" panose="020B0604020202020204" pitchFamily="34" charset="0"/>
                <a:ea typeface="黑体" panose="02010609060101010101" pitchFamily="49" charset="-122"/>
              </a:rPr>
              <a:t>经费执行情况</a:t>
            </a:r>
          </a:p>
        </p:txBody>
      </p:sp>
      <p:graphicFrame>
        <p:nvGraphicFramePr>
          <p:cNvPr id="7" name="表格 6"/>
          <p:cNvGraphicFramePr>
            <a:graphicFrameLocks noGrp="1"/>
          </p:cNvGraphicFramePr>
          <p:nvPr>
            <p:extLst>
              <p:ext uri="{D42A27DB-BD31-4B8C-83A1-F6EECF244321}">
                <p14:modId xmlns:p14="http://schemas.microsoft.com/office/powerpoint/2010/main" val="3804945105"/>
              </p:ext>
            </p:extLst>
          </p:nvPr>
        </p:nvGraphicFramePr>
        <p:xfrm>
          <a:off x="616017" y="1414913"/>
          <a:ext cx="11280808" cy="4957011"/>
        </p:xfrm>
        <a:graphic>
          <a:graphicData uri="http://schemas.openxmlformats.org/drawingml/2006/table">
            <a:tbl>
              <a:tblPr>
                <a:tableStyleId>{5C22544A-7EE6-4342-B048-85BDC9FD1C3A}</a:tableStyleId>
              </a:tblPr>
              <a:tblGrid>
                <a:gridCol w="1249907"/>
                <a:gridCol w="838546"/>
                <a:gridCol w="886009"/>
                <a:gridCol w="901832"/>
                <a:gridCol w="870189"/>
                <a:gridCol w="870189"/>
                <a:gridCol w="886009"/>
                <a:gridCol w="806902"/>
                <a:gridCol w="743616"/>
                <a:gridCol w="854367"/>
                <a:gridCol w="775259"/>
                <a:gridCol w="759437"/>
                <a:gridCol w="838546"/>
              </a:tblGrid>
              <a:tr h="740333">
                <a:tc>
                  <a:txBody>
                    <a:bodyPr/>
                    <a:lstStyle/>
                    <a:p>
                      <a:pPr algn="ctr" fontAlgn="ctr"/>
                      <a:r>
                        <a:rPr lang="zh-CN" altLang="en-US" sz="1600" b="1" u="none" strike="noStrike" dirty="0">
                          <a:effectLst/>
                        </a:rPr>
                        <a:t>科目名称</a:t>
                      </a:r>
                      <a:endParaRPr lang="zh-CN" altLang="en-US" sz="1600" b="1"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zh-CN" altLang="en-US" sz="1600" b="1" u="none" strike="noStrike" dirty="0">
                          <a:effectLst/>
                        </a:rPr>
                        <a:t>预算</a:t>
                      </a:r>
                      <a:endParaRPr lang="zh-CN" altLang="en-US" sz="1600" b="1"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solidFill>
                      <a:schemeClr val="accent6">
                        <a:lumMod val="60000"/>
                        <a:lumOff val="40000"/>
                      </a:schemeClr>
                    </a:solidFill>
                  </a:tcPr>
                </a:tc>
                <a:tc>
                  <a:txBody>
                    <a:bodyPr/>
                    <a:lstStyle/>
                    <a:p>
                      <a:pPr algn="ctr" fontAlgn="ctr"/>
                      <a:r>
                        <a:rPr lang="zh-CN" altLang="en-US" sz="1600" b="1" u="none" strike="noStrike" dirty="0">
                          <a:effectLst/>
                        </a:rPr>
                        <a:t>累计支出</a:t>
                      </a:r>
                      <a:endParaRPr lang="zh-CN" altLang="en-US" sz="1600" b="1"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solidFill>
                      <a:schemeClr val="accent6">
                        <a:lumMod val="60000"/>
                        <a:lumOff val="40000"/>
                      </a:schemeClr>
                    </a:solidFill>
                  </a:tcPr>
                </a:tc>
                <a:tc>
                  <a:txBody>
                    <a:bodyPr/>
                    <a:lstStyle/>
                    <a:p>
                      <a:pPr algn="ctr" fontAlgn="ctr"/>
                      <a:r>
                        <a:rPr lang="zh-CN" altLang="en-US" sz="1600" b="1" u="none" strike="noStrike" dirty="0" smtClean="0">
                          <a:effectLst/>
                        </a:rPr>
                        <a:t>执行率</a:t>
                      </a:r>
                      <a:endParaRPr lang="zh-CN" altLang="en-US" sz="1600" b="1"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solidFill>
                      <a:schemeClr val="accent6">
                        <a:lumMod val="60000"/>
                        <a:lumOff val="40000"/>
                      </a:schemeClr>
                    </a:solidFill>
                  </a:tcPr>
                </a:tc>
                <a:tc>
                  <a:txBody>
                    <a:bodyPr/>
                    <a:lstStyle/>
                    <a:p>
                      <a:pPr algn="ctr" fontAlgn="ctr"/>
                      <a:r>
                        <a:rPr lang="zh-CN" altLang="en-US" sz="1600" b="1" u="none" strike="noStrike" dirty="0">
                          <a:effectLst/>
                        </a:rPr>
                        <a:t>预算</a:t>
                      </a:r>
                      <a:br>
                        <a:rPr lang="zh-CN" altLang="en-US" sz="1600" b="1" u="none" strike="noStrike" dirty="0">
                          <a:effectLst/>
                        </a:rPr>
                      </a:br>
                      <a:r>
                        <a:rPr lang="en-US" altLang="zh-CN" sz="1600" b="1" u="none" strike="noStrike" dirty="0">
                          <a:effectLst/>
                        </a:rPr>
                        <a:t>(</a:t>
                      </a:r>
                      <a:r>
                        <a:rPr lang="zh-CN" altLang="en-US" sz="1600" b="1" u="none" strike="noStrike" dirty="0">
                          <a:effectLst/>
                        </a:rPr>
                        <a:t>高能所</a:t>
                      </a:r>
                      <a:r>
                        <a:rPr lang="en-US" altLang="zh-CN" sz="1600" b="1" u="none" strike="noStrike" dirty="0">
                          <a:effectLst/>
                        </a:rPr>
                        <a:t>)</a:t>
                      </a:r>
                      <a:endParaRPr lang="en-US" altLang="zh-CN" sz="1600" b="1"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zh-CN" altLang="en-US" sz="1600" b="1" u="none" strike="noStrike" dirty="0">
                          <a:effectLst/>
                        </a:rPr>
                        <a:t>支出</a:t>
                      </a:r>
                      <a:br>
                        <a:rPr lang="zh-CN" altLang="en-US" sz="1600" b="1" u="none" strike="noStrike" dirty="0">
                          <a:effectLst/>
                        </a:rPr>
                      </a:br>
                      <a:r>
                        <a:rPr lang="en-US" altLang="zh-CN" sz="1600" b="1" u="none" strike="noStrike" dirty="0">
                          <a:effectLst/>
                        </a:rPr>
                        <a:t>(</a:t>
                      </a:r>
                      <a:r>
                        <a:rPr lang="zh-CN" altLang="en-US" sz="1600" b="1" u="none" strike="noStrike" dirty="0">
                          <a:effectLst/>
                        </a:rPr>
                        <a:t>高能所</a:t>
                      </a:r>
                      <a:r>
                        <a:rPr lang="en-US" altLang="zh-CN" sz="1600" b="1" u="none" strike="noStrike" dirty="0">
                          <a:effectLst/>
                        </a:rPr>
                        <a:t>)</a:t>
                      </a:r>
                      <a:endParaRPr lang="en-US" altLang="zh-CN" sz="1600" b="1"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zh-CN" altLang="en-US" sz="1600" b="1" u="none" strike="noStrike" dirty="0" smtClean="0">
                          <a:effectLst/>
                        </a:rPr>
                        <a:t>执行率</a:t>
                      </a:r>
                      <a:r>
                        <a:rPr lang="zh-CN" altLang="en-US" sz="1600" b="1" u="none" strike="noStrike" dirty="0">
                          <a:effectLst/>
                        </a:rPr>
                        <a:t/>
                      </a:r>
                      <a:br>
                        <a:rPr lang="zh-CN" altLang="en-US" sz="1600" b="1" u="none" strike="noStrike" dirty="0">
                          <a:effectLst/>
                        </a:rPr>
                      </a:br>
                      <a:r>
                        <a:rPr lang="en-US" altLang="zh-CN" sz="1600" b="1" u="none" strike="noStrike" dirty="0">
                          <a:effectLst/>
                        </a:rPr>
                        <a:t>(</a:t>
                      </a:r>
                      <a:r>
                        <a:rPr lang="zh-CN" altLang="en-US" sz="1600" b="1" u="none" strike="noStrike" dirty="0">
                          <a:effectLst/>
                        </a:rPr>
                        <a:t>高能所</a:t>
                      </a:r>
                      <a:r>
                        <a:rPr lang="en-US" altLang="zh-CN" sz="1600" b="1" u="none" strike="noStrike" dirty="0">
                          <a:effectLst/>
                        </a:rPr>
                        <a:t>)</a:t>
                      </a:r>
                      <a:endParaRPr lang="en-US" altLang="zh-CN" sz="1600" b="1"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solidFill>
                      <a:schemeClr val="accent4">
                        <a:lumMod val="40000"/>
                        <a:lumOff val="60000"/>
                      </a:schemeClr>
                    </a:solidFill>
                  </a:tcPr>
                </a:tc>
                <a:tc>
                  <a:txBody>
                    <a:bodyPr/>
                    <a:lstStyle/>
                    <a:p>
                      <a:pPr algn="ctr" fontAlgn="ctr"/>
                      <a:r>
                        <a:rPr lang="zh-CN" altLang="en-US" sz="1600" b="1" u="none" strike="noStrike">
                          <a:effectLst/>
                        </a:rPr>
                        <a:t>预算</a:t>
                      </a:r>
                      <a:br>
                        <a:rPr lang="zh-CN" altLang="en-US" sz="1600" b="1" u="none" strike="noStrike">
                          <a:effectLst/>
                        </a:rPr>
                      </a:br>
                      <a:r>
                        <a:rPr lang="en-US" altLang="zh-CN" sz="1600" b="1" u="none" strike="noStrike">
                          <a:effectLst/>
                        </a:rPr>
                        <a:t>(</a:t>
                      </a:r>
                      <a:r>
                        <a:rPr lang="zh-CN" altLang="en-US" sz="1600" b="1" u="none" strike="noStrike">
                          <a:effectLst/>
                        </a:rPr>
                        <a:t>浙大</a:t>
                      </a:r>
                      <a:r>
                        <a:rPr lang="en-US" altLang="zh-CN" sz="1600" b="1" u="none" strike="noStrike">
                          <a:effectLst/>
                        </a:rPr>
                        <a:t>)</a:t>
                      </a:r>
                      <a:endParaRPr lang="en-US" altLang="zh-CN" sz="1600" b="1"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zh-CN" altLang="en-US" sz="1600" b="1" u="none" strike="noStrike" dirty="0">
                          <a:effectLst/>
                        </a:rPr>
                        <a:t>支出</a:t>
                      </a:r>
                      <a:br>
                        <a:rPr lang="zh-CN" altLang="en-US" sz="1600" b="1" u="none" strike="noStrike" dirty="0">
                          <a:effectLst/>
                        </a:rPr>
                      </a:br>
                      <a:r>
                        <a:rPr lang="en-US" altLang="zh-CN" sz="1600" b="1" u="none" strike="noStrike" dirty="0">
                          <a:effectLst/>
                        </a:rPr>
                        <a:t>(</a:t>
                      </a:r>
                      <a:r>
                        <a:rPr lang="zh-CN" altLang="en-US" sz="1600" b="1" u="none" strike="noStrike" dirty="0">
                          <a:effectLst/>
                        </a:rPr>
                        <a:t>浙大</a:t>
                      </a:r>
                      <a:r>
                        <a:rPr lang="en-US" altLang="zh-CN" sz="1600" b="1" u="none" strike="noStrike" dirty="0">
                          <a:effectLst/>
                        </a:rPr>
                        <a:t>)</a:t>
                      </a:r>
                      <a:endParaRPr lang="en-US" altLang="zh-CN" sz="1600" b="1"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zh-CN" altLang="en-US" sz="1600" b="1" u="none" strike="noStrike" dirty="0" smtClean="0">
                          <a:effectLst/>
                        </a:rPr>
                        <a:t>执行率</a:t>
                      </a:r>
                      <a:r>
                        <a:rPr lang="zh-CN" altLang="en-US" sz="1600" b="1" u="none" strike="noStrike" dirty="0">
                          <a:effectLst/>
                        </a:rPr>
                        <a:t/>
                      </a:r>
                      <a:br>
                        <a:rPr lang="zh-CN" altLang="en-US" sz="1600" b="1" u="none" strike="noStrike" dirty="0">
                          <a:effectLst/>
                        </a:rPr>
                      </a:br>
                      <a:r>
                        <a:rPr lang="en-US" altLang="zh-CN" sz="1600" b="1" u="none" strike="noStrike" dirty="0">
                          <a:effectLst/>
                        </a:rPr>
                        <a:t>(</a:t>
                      </a:r>
                      <a:r>
                        <a:rPr lang="zh-CN" altLang="en-US" sz="1600" b="1" u="none" strike="noStrike" dirty="0">
                          <a:effectLst/>
                        </a:rPr>
                        <a:t>浙大</a:t>
                      </a:r>
                      <a:r>
                        <a:rPr lang="en-US" altLang="zh-CN" sz="1600" b="1" u="none" strike="noStrike" dirty="0">
                          <a:effectLst/>
                        </a:rPr>
                        <a:t>)</a:t>
                      </a:r>
                      <a:endParaRPr lang="en-US" altLang="zh-CN" sz="1600" b="1"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solidFill>
                      <a:schemeClr val="accent4">
                        <a:lumMod val="40000"/>
                        <a:lumOff val="60000"/>
                      </a:schemeClr>
                    </a:solidFill>
                  </a:tcPr>
                </a:tc>
                <a:tc>
                  <a:txBody>
                    <a:bodyPr/>
                    <a:lstStyle/>
                    <a:p>
                      <a:pPr algn="ctr" fontAlgn="ctr"/>
                      <a:r>
                        <a:rPr lang="zh-CN" altLang="en-US" sz="1600" b="1" u="none" strike="noStrike" dirty="0">
                          <a:effectLst/>
                        </a:rPr>
                        <a:t>预算</a:t>
                      </a:r>
                      <a:br>
                        <a:rPr lang="zh-CN" altLang="en-US" sz="1600" b="1" u="none" strike="noStrike" dirty="0">
                          <a:effectLst/>
                        </a:rPr>
                      </a:br>
                      <a:r>
                        <a:rPr lang="en-US" altLang="zh-CN" sz="1600" b="1" u="none" strike="noStrike" dirty="0">
                          <a:effectLst/>
                        </a:rPr>
                        <a:t>(</a:t>
                      </a:r>
                      <a:r>
                        <a:rPr lang="zh-CN" altLang="en-US" sz="1600" b="1" u="none" strike="noStrike" dirty="0">
                          <a:effectLst/>
                        </a:rPr>
                        <a:t>华师</a:t>
                      </a:r>
                      <a:r>
                        <a:rPr lang="en-US" altLang="zh-CN" sz="1600" b="1" u="none" strike="noStrike" dirty="0">
                          <a:effectLst/>
                        </a:rPr>
                        <a:t>)</a:t>
                      </a:r>
                      <a:endParaRPr lang="en-US" altLang="zh-CN" sz="1600" b="1"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zh-CN" altLang="en-US" sz="1600" b="1" u="none" strike="noStrike" dirty="0">
                          <a:effectLst/>
                        </a:rPr>
                        <a:t>支出</a:t>
                      </a:r>
                      <a:br>
                        <a:rPr lang="zh-CN" altLang="en-US" sz="1600" b="1" u="none" strike="noStrike" dirty="0">
                          <a:effectLst/>
                        </a:rPr>
                      </a:br>
                      <a:r>
                        <a:rPr lang="en-US" altLang="zh-CN" sz="1600" b="1" u="none" strike="noStrike" dirty="0">
                          <a:effectLst/>
                        </a:rPr>
                        <a:t>(</a:t>
                      </a:r>
                      <a:r>
                        <a:rPr lang="zh-CN" altLang="en-US" sz="1600" b="1" u="none" strike="noStrike" dirty="0">
                          <a:effectLst/>
                        </a:rPr>
                        <a:t>华师</a:t>
                      </a:r>
                      <a:r>
                        <a:rPr lang="en-US" altLang="zh-CN" sz="1600" b="1" u="none" strike="noStrike" dirty="0">
                          <a:effectLst/>
                        </a:rPr>
                        <a:t>)</a:t>
                      </a:r>
                      <a:endParaRPr lang="en-US" altLang="zh-CN" sz="1600" b="1"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zh-CN" altLang="en-US" sz="1600" b="1" u="none" strike="noStrike" dirty="0" smtClean="0">
                          <a:effectLst/>
                        </a:rPr>
                        <a:t>执行率</a:t>
                      </a:r>
                      <a:r>
                        <a:rPr lang="zh-CN" altLang="en-US" sz="1600" b="1" u="none" strike="noStrike" dirty="0">
                          <a:effectLst/>
                        </a:rPr>
                        <a:t/>
                      </a:r>
                      <a:br>
                        <a:rPr lang="zh-CN" altLang="en-US" sz="1600" b="1" u="none" strike="noStrike" dirty="0">
                          <a:effectLst/>
                        </a:rPr>
                      </a:br>
                      <a:r>
                        <a:rPr lang="en-US" altLang="zh-CN" sz="1600" b="1" u="none" strike="noStrike" dirty="0">
                          <a:effectLst/>
                        </a:rPr>
                        <a:t>(</a:t>
                      </a:r>
                      <a:r>
                        <a:rPr lang="zh-CN" altLang="en-US" sz="1600" b="1" u="none" strike="noStrike" dirty="0">
                          <a:effectLst/>
                        </a:rPr>
                        <a:t>华师</a:t>
                      </a:r>
                      <a:r>
                        <a:rPr lang="en-US" altLang="zh-CN" sz="1600" b="1" u="none" strike="noStrike" dirty="0">
                          <a:effectLst/>
                        </a:rPr>
                        <a:t>)</a:t>
                      </a:r>
                      <a:endParaRPr lang="en-US" altLang="zh-CN" sz="1600" b="1"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solidFill>
                      <a:schemeClr val="accent4">
                        <a:lumMod val="40000"/>
                        <a:lumOff val="60000"/>
                      </a:schemeClr>
                    </a:solidFill>
                  </a:tcPr>
                </a:tc>
              </a:tr>
              <a:tr h="740333">
                <a:tc>
                  <a:txBody>
                    <a:bodyPr/>
                    <a:lstStyle/>
                    <a:p>
                      <a:pPr algn="l" fontAlgn="ctr"/>
                      <a:r>
                        <a:rPr lang="zh-CN" altLang="en-US" sz="1600" b="1" u="none" strike="noStrike" dirty="0">
                          <a:effectLst/>
                        </a:rPr>
                        <a:t>一、直接费用</a:t>
                      </a:r>
                      <a:endParaRPr lang="zh-CN" altLang="en-US" sz="1600" b="1"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u="none" strike="noStrike" dirty="0">
                          <a:effectLst/>
                        </a:rPr>
                        <a:t>739</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solidFill>
                      <a:schemeClr val="accent6">
                        <a:lumMod val="60000"/>
                        <a:lumOff val="40000"/>
                      </a:schemeClr>
                    </a:solidFill>
                  </a:tcPr>
                </a:tc>
                <a:tc>
                  <a:txBody>
                    <a:bodyPr/>
                    <a:lstStyle/>
                    <a:p>
                      <a:pPr algn="ctr" fontAlgn="ctr"/>
                      <a:r>
                        <a:rPr lang="en-US" altLang="zh-CN" sz="1600" u="none" strike="noStrike" dirty="0">
                          <a:effectLst/>
                        </a:rPr>
                        <a:t>96.67</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solidFill>
                      <a:schemeClr val="accent6">
                        <a:lumMod val="60000"/>
                        <a:lumOff val="40000"/>
                      </a:schemeClr>
                    </a:solidFill>
                  </a:tcPr>
                </a:tc>
                <a:tc>
                  <a:txBody>
                    <a:bodyPr/>
                    <a:lstStyle/>
                    <a:p>
                      <a:pPr algn="ctr" fontAlgn="ctr"/>
                      <a:r>
                        <a:rPr lang="en-US" altLang="zh-CN" sz="1600" u="none" strike="noStrike" dirty="0">
                          <a:effectLst/>
                        </a:rPr>
                        <a:t>13.08%</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solidFill>
                      <a:schemeClr val="accent6">
                        <a:lumMod val="60000"/>
                        <a:lumOff val="40000"/>
                      </a:schemeClr>
                    </a:solidFill>
                  </a:tcPr>
                </a:tc>
                <a:tc>
                  <a:txBody>
                    <a:bodyPr/>
                    <a:lstStyle/>
                    <a:p>
                      <a:pPr algn="ctr" fontAlgn="ctr"/>
                      <a:r>
                        <a:rPr lang="en-US" altLang="zh-CN" sz="1600" u="none" strike="noStrike">
                          <a:effectLst/>
                        </a:rPr>
                        <a:t>512</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u="none" strike="noStrike" dirty="0">
                          <a:effectLst/>
                        </a:rPr>
                        <a:t>63.46</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r" fontAlgn="ctr"/>
                      <a:r>
                        <a:rPr lang="en-US" altLang="zh-CN" sz="1600" u="none" strike="noStrike" dirty="0">
                          <a:effectLst/>
                        </a:rPr>
                        <a:t>12.39%</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solidFill>
                      <a:schemeClr val="accent4">
                        <a:lumMod val="40000"/>
                        <a:lumOff val="60000"/>
                      </a:schemeClr>
                    </a:solidFill>
                  </a:tcPr>
                </a:tc>
                <a:tc>
                  <a:txBody>
                    <a:bodyPr/>
                    <a:lstStyle/>
                    <a:p>
                      <a:pPr algn="ctr" fontAlgn="ctr"/>
                      <a:r>
                        <a:rPr lang="en-US" altLang="zh-CN" sz="1600" u="none" strike="noStrike">
                          <a:effectLst/>
                        </a:rPr>
                        <a:t>142</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u="none" strike="noStrike">
                          <a:effectLst/>
                        </a:rPr>
                        <a:t>27.99</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r" fontAlgn="ctr"/>
                      <a:r>
                        <a:rPr lang="en-US" altLang="zh-CN" sz="1600" u="none" strike="noStrike" dirty="0">
                          <a:effectLst/>
                        </a:rPr>
                        <a:t>19.71%</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solidFill>
                      <a:schemeClr val="accent4">
                        <a:lumMod val="40000"/>
                        <a:lumOff val="60000"/>
                      </a:schemeClr>
                    </a:solidFill>
                  </a:tcPr>
                </a:tc>
                <a:tc>
                  <a:txBody>
                    <a:bodyPr/>
                    <a:lstStyle/>
                    <a:p>
                      <a:pPr algn="ctr" fontAlgn="ctr"/>
                      <a:r>
                        <a:rPr lang="en-US" altLang="zh-CN" sz="1600" u="none" strike="noStrike">
                          <a:effectLst/>
                        </a:rPr>
                        <a:t>85</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r" fontAlgn="ctr"/>
                      <a:r>
                        <a:rPr lang="en-US" altLang="zh-CN" sz="1600" u="none" strike="noStrike">
                          <a:effectLst/>
                        </a:rPr>
                        <a:t>5.22</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r" fontAlgn="ctr"/>
                      <a:r>
                        <a:rPr lang="en-US" altLang="zh-CN" sz="1600" u="none" strike="noStrike" dirty="0">
                          <a:effectLst/>
                        </a:rPr>
                        <a:t>6.14%</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solidFill>
                      <a:schemeClr val="accent4">
                        <a:lumMod val="40000"/>
                        <a:lumOff val="60000"/>
                      </a:schemeClr>
                    </a:solidFill>
                  </a:tcPr>
                </a:tc>
              </a:tr>
              <a:tr h="708144">
                <a:tc>
                  <a:txBody>
                    <a:bodyPr/>
                    <a:lstStyle/>
                    <a:p>
                      <a:pPr algn="l" fontAlgn="ctr"/>
                      <a:r>
                        <a:rPr lang="en-US" altLang="zh-CN" sz="1600" b="1" u="none" strike="noStrike" dirty="0">
                          <a:effectLst/>
                        </a:rPr>
                        <a:t>1</a:t>
                      </a:r>
                      <a:r>
                        <a:rPr lang="zh-CN" altLang="en-US" sz="1600" b="1" u="none" strike="noStrike" dirty="0">
                          <a:effectLst/>
                        </a:rPr>
                        <a:t>、设备费（购置设备）</a:t>
                      </a:r>
                      <a:endParaRPr lang="zh-CN" altLang="en-US" sz="1600" b="1"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u="none" strike="noStrike">
                          <a:effectLst/>
                        </a:rPr>
                        <a:t>51</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solidFill>
                      <a:schemeClr val="accent6">
                        <a:lumMod val="60000"/>
                        <a:lumOff val="40000"/>
                      </a:schemeClr>
                    </a:solidFill>
                  </a:tcPr>
                </a:tc>
                <a:tc>
                  <a:txBody>
                    <a:bodyPr/>
                    <a:lstStyle/>
                    <a:p>
                      <a:pPr algn="ctr" fontAlgn="ctr"/>
                      <a:r>
                        <a:rPr lang="en-US" altLang="zh-CN" sz="1600" u="none" strike="noStrike" dirty="0">
                          <a:effectLst/>
                        </a:rPr>
                        <a:t>1.09</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solidFill>
                      <a:schemeClr val="accent6">
                        <a:lumMod val="60000"/>
                        <a:lumOff val="40000"/>
                      </a:schemeClr>
                    </a:solidFill>
                  </a:tcPr>
                </a:tc>
                <a:tc>
                  <a:txBody>
                    <a:bodyPr/>
                    <a:lstStyle/>
                    <a:p>
                      <a:pPr algn="ctr" fontAlgn="ctr"/>
                      <a:r>
                        <a:rPr lang="en-US" altLang="zh-CN" sz="1600" u="none" strike="noStrike" dirty="0">
                          <a:effectLst/>
                        </a:rPr>
                        <a:t>2.14%</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solidFill>
                      <a:schemeClr val="accent6">
                        <a:lumMod val="60000"/>
                        <a:lumOff val="40000"/>
                      </a:schemeClr>
                    </a:solidFill>
                  </a:tcPr>
                </a:tc>
                <a:tc>
                  <a:txBody>
                    <a:bodyPr/>
                    <a:lstStyle/>
                    <a:p>
                      <a:pPr algn="ctr" fontAlgn="ctr"/>
                      <a:r>
                        <a:rPr lang="en-US" altLang="zh-CN" sz="1600" u="none" strike="noStrike" dirty="0">
                          <a:effectLst/>
                        </a:rPr>
                        <a:t>44</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u="none" strike="noStrike" dirty="0">
                          <a:effectLst/>
                        </a:rPr>
                        <a:t>0</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r" fontAlgn="ctr"/>
                      <a:r>
                        <a:rPr lang="en-US" altLang="zh-CN" sz="1600" u="none" strike="noStrike" dirty="0">
                          <a:effectLst/>
                        </a:rPr>
                        <a:t>0.00%</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solidFill>
                      <a:schemeClr val="accent4">
                        <a:lumMod val="40000"/>
                        <a:lumOff val="60000"/>
                      </a:schemeClr>
                    </a:solidFill>
                  </a:tcPr>
                </a:tc>
                <a:tc>
                  <a:txBody>
                    <a:bodyPr/>
                    <a:lstStyle/>
                    <a:p>
                      <a:pPr algn="ctr" fontAlgn="ctr"/>
                      <a:r>
                        <a:rPr lang="en-US" altLang="zh-CN" sz="1600" u="none" strike="noStrike">
                          <a:effectLst/>
                        </a:rPr>
                        <a:t>7</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u="none" strike="noStrike">
                          <a:effectLst/>
                        </a:rPr>
                        <a:t>1.09</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r" fontAlgn="ctr"/>
                      <a:r>
                        <a:rPr lang="en-US" altLang="zh-CN" sz="1600" u="none" strike="noStrike" dirty="0">
                          <a:effectLst/>
                        </a:rPr>
                        <a:t>15.57%</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solidFill>
                      <a:schemeClr val="accent4">
                        <a:lumMod val="40000"/>
                        <a:lumOff val="60000"/>
                      </a:schemeClr>
                    </a:solidFill>
                  </a:tcPr>
                </a:tc>
                <a:tc>
                  <a:txBody>
                    <a:bodyPr/>
                    <a:lstStyle/>
                    <a:p>
                      <a:pPr algn="ctr" fontAlgn="ctr"/>
                      <a:r>
                        <a:rPr lang="en-US" altLang="zh-CN" sz="1600" u="none" strike="noStrike">
                          <a:effectLst/>
                        </a:rPr>
                        <a:t>0</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u="none" strike="noStrike">
                          <a:effectLst/>
                        </a:rPr>
                        <a:t>0</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r" fontAlgn="ctr"/>
                      <a:r>
                        <a:rPr lang="en-US" altLang="zh-CN" sz="1600" u="none" strike="noStrike" dirty="0">
                          <a:effectLst/>
                        </a:rPr>
                        <a:t>0.00%</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solidFill>
                      <a:schemeClr val="accent4">
                        <a:lumMod val="40000"/>
                        <a:lumOff val="60000"/>
                      </a:schemeClr>
                    </a:solidFill>
                  </a:tcPr>
                </a:tc>
              </a:tr>
              <a:tr h="684003">
                <a:tc>
                  <a:txBody>
                    <a:bodyPr/>
                    <a:lstStyle/>
                    <a:p>
                      <a:pPr algn="l" fontAlgn="ctr"/>
                      <a:r>
                        <a:rPr lang="en-US" altLang="zh-CN" sz="1600" b="1" u="none" strike="noStrike" dirty="0">
                          <a:effectLst/>
                        </a:rPr>
                        <a:t>2</a:t>
                      </a:r>
                      <a:r>
                        <a:rPr lang="zh-CN" altLang="en-US" sz="1600" b="1" u="none" strike="noStrike" dirty="0">
                          <a:effectLst/>
                        </a:rPr>
                        <a:t>、业务费</a:t>
                      </a:r>
                      <a:endParaRPr lang="zh-CN" altLang="en-US" sz="1600" b="1"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u="none" strike="noStrike">
                          <a:effectLst/>
                        </a:rPr>
                        <a:t>625</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solidFill>
                      <a:schemeClr val="accent6">
                        <a:lumMod val="60000"/>
                        <a:lumOff val="40000"/>
                      </a:schemeClr>
                    </a:solidFill>
                  </a:tcPr>
                </a:tc>
                <a:tc>
                  <a:txBody>
                    <a:bodyPr/>
                    <a:lstStyle/>
                    <a:p>
                      <a:pPr algn="ctr" fontAlgn="ctr"/>
                      <a:r>
                        <a:rPr lang="en-US" altLang="zh-CN" sz="1600" u="none" strike="noStrike">
                          <a:effectLst/>
                        </a:rPr>
                        <a:t>26.31</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solidFill>
                      <a:schemeClr val="accent6">
                        <a:lumMod val="60000"/>
                        <a:lumOff val="40000"/>
                      </a:schemeClr>
                    </a:solidFill>
                  </a:tcPr>
                </a:tc>
                <a:tc>
                  <a:txBody>
                    <a:bodyPr/>
                    <a:lstStyle/>
                    <a:p>
                      <a:pPr algn="ctr" fontAlgn="ctr"/>
                      <a:r>
                        <a:rPr lang="en-US" altLang="zh-CN" sz="1600" u="none" strike="noStrike" dirty="0">
                          <a:effectLst/>
                        </a:rPr>
                        <a:t>4.21%</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solidFill>
                      <a:schemeClr val="accent6">
                        <a:lumMod val="60000"/>
                        <a:lumOff val="40000"/>
                      </a:schemeClr>
                    </a:solidFill>
                  </a:tcPr>
                </a:tc>
                <a:tc>
                  <a:txBody>
                    <a:bodyPr/>
                    <a:lstStyle/>
                    <a:p>
                      <a:pPr algn="ctr" fontAlgn="ctr"/>
                      <a:r>
                        <a:rPr lang="en-US" altLang="zh-CN" sz="1600" u="none" strike="noStrike">
                          <a:effectLst/>
                        </a:rPr>
                        <a:t>440</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u="none" strike="noStrike" dirty="0">
                          <a:effectLst/>
                        </a:rPr>
                        <a:t>12.99</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r" fontAlgn="ctr"/>
                      <a:r>
                        <a:rPr lang="en-US" altLang="zh-CN" sz="1600" u="none" strike="noStrike" dirty="0">
                          <a:effectLst/>
                        </a:rPr>
                        <a:t>2.95%</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solidFill>
                      <a:schemeClr val="accent4">
                        <a:lumMod val="40000"/>
                        <a:lumOff val="60000"/>
                      </a:schemeClr>
                    </a:solidFill>
                  </a:tcPr>
                </a:tc>
                <a:tc>
                  <a:txBody>
                    <a:bodyPr/>
                    <a:lstStyle/>
                    <a:p>
                      <a:pPr algn="ctr" fontAlgn="ctr"/>
                      <a:r>
                        <a:rPr lang="en-US" altLang="zh-CN" sz="1600" u="none" strike="noStrike" dirty="0">
                          <a:effectLst/>
                        </a:rPr>
                        <a:t>115</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u="none" strike="noStrike">
                          <a:effectLst/>
                        </a:rPr>
                        <a:t>8.28</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r" fontAlgn="ctr"/>
                      <a:r>
                        <a:rPr lang="en-US" altLang="zh-CN" sz="1600" u="none" strike="noStrike" dirty="0">
                          <a:effectLst/>
                        </a:rPr>
                        <a:t>7.20%</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solidFill>
                      <a:schemeClr val="accent4">
                        <a:lumMod val="40000"/>
                        <a:lumOff val="60000"/>
                      </a:schemeClr>
                    </a:solidFill>
                  </a:tcPr>
                </a:tc>
                <a:tc>
                  <a:txBody>
                    <a:bodyPr/>
                    <a:lstStyle/>
                    <a:p>
                      <a:pPr algn="ctr" fontAlgn="ctr"/>
                      <a:r>
                        <a:rPr lang="en-US" altLang="zh-CN" sz="1600" u="none" strike="noStrike">
                          <a:effectLst/>
                        </a:rPr>
                        <a:t>70</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u="none" strike="noStrike">
                          <a:effectLst/>
                        </a:rPr>
                        <a:t>5.04</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r" fontAlgn="ctr"/>
                      <a:r>
                        <a:rPr lang="en-US" altLang="zh-CN" sz="1600" u="none" strike="noStrike" dirty="0">
                          <a:effectLst/>
                        </a:rPr>
                        <a:t>7.20%</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solidFill>
                      <a:schemeClr val="accent4">
                        <a:lumMod val="40000"/>
                        <a:lumOff val="60000"/>
                      </a:schemeClr>
                    </a:solidFill>
                  </a:tcPr>
                </a:tc>
              </a:tr>
              <a:tr h="667909">
                <a:tc>
                  <a:txBody>
                    <a:bodyPr/>
                    <a:lstStyle/>
                    <a:p>
                      <a:pPr algn="l" fontAlgn="ctr"/>
                      <a:r>
                        <a:rPr lang="en-US" altLang="zh-CN" sz="1600" b="1" u="none" strike="noStrike" dirty="0">
                          <a:effectLst/>
                        </a:rPr>
                        <a:t>3</a:t>
                      </a:r>
                      <a:r>
                        <a:rPr lang="zh-CN" altLang="en-US" sz="1600" b="1" u="none" strike="noStrike" dirty="0">
                          <a:effectLst/>
                        </a:rPr>
                        <a:t>、劳务费</a:t>
                      </a:r>
                      <a:endParaRPr lang="zh-CN" altLang="en-US" sz="1600" b="1"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u="none" strike="noStrike">
                          <a:effectLst/>
                        </a:rPr>
                        <a:t>63</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solidFill>
                      <a:schemeClr val="accent6">
                        <a:lumMod val="60000"/>
                        <a:lumOff val="40000"/>
                      </a:schemeClr>
                    </a:solidFill>
                  </a:tcPr>
                </a:tc>
                <a:tc>
                  <a:txBody>
                    <a:bodyPr/>
                    <a:lstStyle/>
                    <a:p>
                      <a:pPr algn="ctr" fontAlgn="ctr"/>
                      <a:r>
                        <a:rPr lang="en-US" altLang="zh-CN" sz="1600" u="none" strike="noStrike">
                          <a:effectLst/>
                        </a:rPr>
                        <a:t>69.27</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solidFill>
                      <a:schemeClr val="accent6">
                        <a:lumMod val="60000"/>
                        <a:lumOff val="40000"/>
                      </a:schemeClr>
                    </a:solidFill>
                  </a:tcPr>
                </a:tc>
                <a:tc>
                  <a:txBody>
                    <a:bodyPr/>
                    <a:lstStyle/>
                    <a:p>
                      <a:pPr algn="ctr" fontAlgn="ctr"/>
                      <a:r>
                        <a:rPr lang="en-US" altLang="zh-CN" sz="1600" u="none" strike="noStrike" dirty="0">
                          <a:effectLst/>
                        </a:rPr>
                        <a:t>109.95%</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solidFill>
                      <a:schemeClr val="accent6">
                        <a:lumMod val="60000"/>
                        <a:lumOff val="40000"/>
                      </a:schemeClr>
                    </a:solidFill>
                  </a:tcPr>
                </a:tc>
                <a:tc>
                  <a:txBody>
                    <a:bodyPr/>
                    <a:lstStyle/>
                    <a:p>
                      <a:pPr algn="ctr" fontAlgn="ctr"/>
                      <a:r>
                        <a:rPr lang="en-US" altLang="zh-CN" sz="1600" u="none" strike="noStrike">
                          <a:effectLst/>
                        </a:rPr>
                        <a:t>28</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u="none" strike="noStrike">
                          <a:effectLst/>
                        </a:rPr>
                        <a:t>50.47</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r" fontAlgn="ctr"/>
                      <a:r>
                        <a:rPr lang="en-US" altLang="zh-CN" sz="1600" u="none" strike="noStrike" dirty="0">
                          <a:effectLst/>
                        </a:rPr>
                        <a:t>180.25%</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solidFill>
                      <a:schemeClr val="accent4">
                        <a:lumMod val="40000"/>
                        <a:lumOff val="60000"/>
                      </a:schemeClr>
                    </a:solidFill>
                  </a:tcPr>
                </a:tc>
                <a:tc>
                  <a:txBody>
                    <a:bodyPr/>
                    <a:lstStyle/>
                    <a:p>
                      <a:pPr algn="ctr" fontAlgn="ctr"/>
                      <a:r>
                        <a:rPr lang="en-US" altLang="zh-CN" sz="1600" u="none" strike="noStrike" dirty="0">
                          <a:effectLst/>
                        </a:rPr>
                        <a:t>20</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u="none" strike="noStrike" dirty="0">
                          <a:effectLst/>
                        </a:rPr>
                        <a:t>18.62</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r" fontAlgn="ctr"/>
                      <a:r>
                        <a:rPr lang="en-US" altLang="zh-CN" sz="1600" u="none" strike="noStrike" dirty="0">
                          <a:effectLst/>
                        </a:rPr>
                        <a:t>93.10%</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solidFill>
                      <a:schemeClr val="accent4">
                        <a:lumMod val="40000"/>
                        <a:lumOff val="60000"/>
                      </a:schemeClr>
                    </a:solidFill>
                  </a:tcPr>
                </a:tc>
                <a:tc>
                  <a:txBody>
                    <a:bodyPr/>
                    <a:lstStyle/>
                    <a:p>
                      <a:pPr algn="ctr" fontAlgn="ctr"/>
                      <a:r>
                        <a:rPr lang="en-US" altLang="zh-CN" sz="1600" u="none" strike="noStrike">
                          <a:effectLst/>
                        </a:rPr>
                        <a:t>15</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u="none" strike="noStrike">
                          <a:effectLst/>
                        </a:rPr>
                        <a:t>0.18</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r" fontAlgn="ctr"/>
                      <a:r>
                        <a:rPr lang="en-US" altLang="zh-CN" sz="1600" u="none" strike="noStrike" dirty="0">
                          <a:effectLst/>
                        </a:rPr>
                        <a:t>1.20%</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solidFill>
                      <a:schemeClr val="accent4">
                        <a:lumMod val="40000"/>
                        <a:lumOff val="60000"/>
                      </a:schemeClr>
                    </a:solidFill>
                  </a:tcPr>
                </a:tc>
              </a:tr>
              <a:tr h="716191">
                <a:tc>
                  <a:txBody>
                    <a:bodyPr/>
                    <a:lstStyle/>
                    <a:p>
                      <a:pPr algn="l" fontAlgn="ctr"/>
                      <a:r>
                        <a:rPr lang="zh-CN" altLang="en-US" sz="1600" b="1" u="none" strike="noStrike" dirty="0">
                          <a:effectLst/>
                        </a:rPr>
                        <a:t>二、间接费用</a:t>
                      </a:r>
                      <a:endParaRPr lang="zh-CN" altLang="en-US" sz="1600" b="1"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u="none" strike="noStrike">
                          <a:effectLst/>
                        </a:rPr>
                        <a:t>197</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solidFill>
                      <a:schemeClr val="accent6">
                        <a:lumMod val="60000"/>
                        <a:lumOff val="40000"/>
                      </a:schemeClr>
                    </a:solidFill>
                  </a:tcPr>
                </a:tc>
                <a:tc>
                  <a:txBody>
                    <a:bodyPr/>
                    <a:lstStyle/>
                    <a:p>
                      <a:pPr algn="ctr" fontAlgn="ctr"/>
                      <a:r>
                        <a:rPr lang="en-US" altLang="zh-CN" sz="1600" u="none" strike="noStrike">
                          <a:effectLst/>
                        </a:rPr>
                        <a:t>50.63</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solidFill>
                      <a:schemeClr val="accent6">
                        <a:lumMod val="60000"/>
                        <a:lumOff val="40000"/>
                      </a:schemeClr>
                    </a:solidFill>
                  </a:tcPr>
                </a:tc>
                <a:tc>
                  <a:txBody>
                    <a:bodyPr/>
                    <a:lstStyle/>
                    <a:p>
                      <a:pPr algn="ctr" fontAlgn="ctr"/>
                      <a:r>
                        <a:rPr lang="en-US" altLang="zh-CN" sz="1600" u="none" strike="noStrike" dirty="0">
                          <a:effectLst/>
                        </a:rPr>
                        <a:t>25.70%</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solidFill>
                      <a:schemeClr val="accent6">
                        <a:lumMod val="60000"/>
                        <a:lumOff val="40000"/>
                      </a:schemeClr>
                    </a:solidFill>
                  </a:tcPr>
                </a:tc>
                <a:tc>
                  <a:txBody>
                    <a:bodyPr/>
                    <a:lstStyle/>
                    <a:p>
                      <a:pPr algn="ctr" fontAlgn="ctr"/>
                      <a:r>
                        <a:rPr lang="en-US" altLang="zh-CN" sz="1600" u="none" strike="noStrike">
                          <a:effectLst/>
                        </a:rPr>
                        <a:t>136</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u="none" strike="noStrike">
                          <a:effectLst/>
                        </a:rPr>
                        <a:t>26.11</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r" fontAlgn="ctr"/>
                      <a:r>
                        <a:rPr lang="en-US" altLang="zh-CN" sz="1600" u="none" strike="noStrike" dirty="0">
                          <a:effectLst/>
                        </a:rPr>
                        <a:t>19.20%</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solidFill>
                      <a:schemeClr val="accent4">
                        <a:lumMod val="40000"/>
                        <a:lumOff val="60000"/>
                      </a:schemeClr>
                    </a:solidFill>
                  </a:tcPr>
                </a:tc>
                <a:tc>
                  <a:txBody>
                    <a:bodyPr/>
                    <a:lstStyle/>
                    <a:p>
                      <a:pPr algn="ctr" fontAlgn="ctr"/>
                      <a:r>
                        <a:rPr lang="en-US" altLang="zh-CN" sz="1600" u="none" strike="noStrike">
                          <a:effectLst/>
                        </a:rPr>
                        <a:t>38</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u="none" strike="noStrike">
                          <a:effectLst/>
                        </a:rPr>
                        <a:t>13.48</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r" fontAlgn="ctr"/>
                      <a:r>
                        <a:rPr lang="en-US" altLang="zh-CN" sz="1600" u="none" strike="noStrike" dirty="0">
                          <a:effectLst/>
                        </a:rPr>
                        <a:t>35.47%</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solidFill>
                      <a:schemeClr val="accent4">
                        <a:lumMod val="40000"/>
                        <a:lumOff val="60000"/>
                      </a:schemeClr>
                    </a:solidFill>
                  </a:tcPr>
                </a:tc>
                <a:tc>
                  <a:txBody>
                    <a:bodyPr/>
                    <a:lstStyle/>
                    <a:p>
                      <a:pPr algn="ctr" fontAlgn="ctr"/>
                      <a:r>
                        <a:rPr lang="en-US" altLang="zh-CN" sz="1600" u="none" strike="noStrike" dirty="0">
                          <a:effectLst/>
                        </a:rPr>
                        <a:t>23</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u="none" strike="noStrike" dirty="0">
                          <a:effectLst/>
                        </a:rPr>
                        <a:t>11.04</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r" fontAlgn="ctr"/>
                      <a:r>
                        <a:rPr lang="en-US" altLang="zh-CN" sz="1600" u="none" strike="noStrike" dirty="0">
                          <a:effectLst/>
                        </a:rPr>
                        <a:t>48.00%</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solidFill>
                      <a:schemeClr val="accent4">
                        <a:lumMod val="40000"/>
                        <a:lumOff val="60000"/>
                      </a:schemeClr>
                    </a:solidFill>
                  </a:tcPr>
                </a:tc>
              </a:tr>
              <a:tr h="700098">
                <a:tc>
                  <a:txBody>
                    <a:bodyPr/>
                    <a:lstStyle/>
                    <a:p>
                      <a:pPr algn="l" fontAlgn="ctr"/>
                      <a:r>
                        <a:rPr lang="zh-CN" altLang="en-US" sz="1600" b="1" u="none" strike="noStrike" dirty="0">
                          <a:effectLst/>
                        </a:rPr>
                        <a:t>三、合计</a:t>
                      </a:r>
                      <a:endParaRPr lang="zh-CN" altLang="en-US" sz="1600" b="1"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u="none" strike="noStrike">
                          <a:effectLst/>
                        </a:rPr>
                        <a:t>936</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solidFill>
                      <a:schemeClr val="accent6">
                        <a:lumMod val="60000"/>
                        <a:lumOff val="40000"/>
                      </a:schemeClr>
                    </a:solidFill>
                  </a:tcPr>
                </a:tc>
                <a:tc>
                  <a:txBody>
                    <a:bodyPr/>
                    <a:lstStyle/>
                    <a:p>
                      <a:pPr algn="ctr" fontAlgn="ctr"/>
                      <a:r>
                        <a:rPr lang="en-US" altLang="zh-CN" sz="1600" u="none" strike="noStrike">
                          <a:effectLst/>
                        </a:rPr>
                        <a:t>147.3</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solidFill>
                      <a:schemeClr val="accent6">
                        <a:lumMod val="60000"/>
                        <a:lumOff val="40000"/>
                      </a:schemeClr>
                    </a:solidFill>
                  </a:tcPr>
                </a:tc>
                <a:tc>
                  <a:txBody>
                    <a:bodyPr/>
                    <a:lstStyle/>
                    <a:p>
                      <a:pPr algn="ctr" fontAlgn="ctr"/>
                      <a:r>
                        <a:rPr lang="en-US" altLang="zh-CN" sz="1600" u="none" strike="noStrike" dirty="0">
                          <a:effectLst/>
                        </a:rPr>
                        <a:t>15.74%</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solidFill>
                      <a:schemeClr val="accent6">
                        <a:lumMod val="60000"/>
                        <a:lumOff val="40000"/>
                      </a:schemeClr>
                    </a:solidFill>
                  </a:tcPr>
                </a:tc>
                <a:tc>
                  <a:txBody>
                    <a:bodyPr/>
                    <a:lstStyle/>
                    <a:p>
                      <a:pPr algn="ctr" fontAlgn="ctr"/>
                      <a:r>
                        <a:rPr lang="en-US" altLang="zh-CN" sz="1600" u="none" strike="noStrike">
                          <a:effectLst/>
                        </a:rPr>
                        <a:t>648</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u="none" strike="noStrike">
                          <a:effectLst/>
                        </a:rPr>
                        <a:t>89.57</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r" fontAlgn="ctr"/>
                      <a:r>
                        <a:rPr lang="en-US" altLang="zh-CN" sz="1600" u="none" strike="noStrike" dirty="0">
                          <a:effectLst/>
                        </a:rPr>
                        <a:t>13.82%</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solidFill>
                      <a:schemeClr val="accent4">
                        <a:lumMod val="40000"/>
                        <a:lumOff val="60000"/>
                      </a:schemeClr>
                    </a:solidFill>
                  </a:tcPr>
                </a:tc>
                <a:tc>
                  <a:txBody>
                    <a:bodyPr/>
                    <a:lstStyle/>
                    <a:p>
                      <a:pPr algn="ctr" fontAlgn="ctr"/>
                      <a:r>
                        <a:rPr lang="en-US" altLang="zh-CN" sz="1600" u="none" strike="noStrike">
                          <a:effectLst/>
                        </a:rPr>
                        <a:t>180</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u="none" strike="noStrike">
                          <a:effectLst/>
                        </a:rPr>
                        <a:t>41.47</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r" fontAlgn="ctr"/>
                      <a:r>
                        <a:rPr lang="en-US" altLang="zh-CN" sz="1600" u="none" strike="noStrike" dirty="0">
                          <a:effectLst/>
                        </a:rPr>
                        <a:t>23.04%</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solidFill>
                      <a:schemeClr val="accent4">
                        <a:lumMod val="40000"/>
                        <a:lumOff val="60000"/>
                      </a:schemeClr>
                    </a:solidFill>
                  </a:tcPr>
                </a:tc>
                <a:tc>
                  <a:txBody>
                    <a:bodyPr/>
                    <a:lstStyle/>
                    <a:p>
                      <a:pPr algn="ctr" fontAlgn="ctr"/>
                      <a:r>
                        <a:rPr lang="en-US" altLang="zh-CN" sz="1600" u="none" strike="noStrike" dirty="0">
                          <a:effectLst/>
                        </a:rPr>
                        <a:t>108</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u="none" strike="noStrike" dirty="0">
                          <a:effectLst/>
                        </a:rPr>
                        <a:t>16.26</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r" fontAlgn="ctr"/>
                      <a:r>
                        <a:rPr lang="en-US" altLang="zh-CN" sz="1600" u="none" strike="noStrike" dirty="0">
                          <a:effectLst/>
                        </a:rPr>
                        <a:t>15.06%</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solidFill>
                      <a:schemeClr val="accent4">
                        <a:lumMod val="40000"/>
                        <a:lumOff val="60000"/>
                      </a:schemeClr>
                    </a:solidFill>
                  </a:tcPr>
                </a:tc>
              </a:tr>
            </a:tbl>
          </a:graphicData>
        </a:graphic>
      </p:graphicFrame>
      <p:sp>
        <p:nvSpPr>
          <p:cNvPr id="8" name="灯片编号占位符 7"/>
          <p:cNvSpPr>
            <a:spLocks noGrp="1"/>
          </p:cNvSpPr>
          <p:nvPr>
            <p:ph type="sldNum" sz="quarter" idx="12"/>
          </p:nvPr>
        </p:nvSpPr>
        <p:spPr/>
        <p:txBody>
          <a:bodyPr/>
          <a:lstStyle/>
          <a:p>
            <a:fld id="{739A4D76-E581-450B-B0B6-FE92974BBFE3}" type="slidenum">
              <a:rPr lang="zh-CN" altLang="en-US" smtClean="0"/>
              <a:t>22</a:t>
            </a:fld>
            <a:endParaRPr lang="zh-CN" altLang="en-US"/>
          </a:p>
        </p:txBody>
      </p:sp>
    </p:spTree>
    <p:extLst>
      <p:ext uri="{BB962C8B-B14F-4D97-AF65-F5344CB8AC3E}">
        <p14:creationId xmlns:p14="http://schemas.microsoft.com/office/powerpoint/2010/main" val="167372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lIns="91440" tIns="45720" rIns="91440" bIns="45720" rtlCol="0" anchor="ctr">
            <a:normAutofit/>
          </a:bodyPr>
          <a:lstStyle/>
          <a:p>
            <a:pPr algn="ctr"/>
            <a:r>
              <a:rPr lang="zh-CN" altLang="en-US" dirty="0">
                <a:solidFill>
                  <a:srgbClr val="0000FF"/>
                </a:solidFill>
                <a:latin typeface="Arial" panose="020B0604020202020204" pitchFamily="34" charset="0"/>
                <a:ea typeface="黑体" panose="02010609060101010101" pitchFamily="49" charset="-122"/>
              </a:rPr>
              <a:t>小结</a:t>
            </a:r>
          </a:p>
        </p:txBody>
      </p:sp>
      <p:sp>
        <p:nvSpPr>
          <p:cNvPr id="3" name="内容占位符 2"/>
          <p:cNvSpPr>
            <a:spLocks noGrp="1"/>
          </p:cNvSpPr>
          <p:nvPr>
            <p:ph idx="1"/>
          </p:nvPr>
        </p:nvSpPr>
        <p:spPr>
          <a:xfrm>
            <a:off x="838200" y="1885951"/>
            <a:ext cx="10515600" cy="3371850"/>
          </a:xfrm>
        </p:spPr>
        <p:txBody>
          <a:bodyPr/>
          <a:lstStyle/>
          <a:p>
            <a:r>
              <a:rPr lang="zh-CN" altLang="en-US" dirty="0" smtClean="0"/>
              <a:t>课题二各部分基本按计划完成了年度任务</a:t>
            </a:r>
            <a:endParaRPr lang="en-US" altLang="zh-CN" dirty="0" smtClean="0"/>
          </a:p>
          <a:p>
            <a:pPr lvl="1"/>
            <a:r>
              <a:rPr lang="en-US" altLang="zh-CN" dirty="0" smtClean="0"/>
              <a:t>JadPix-5</a:t>
            </a:r>
            <a:r>
              <a:rPr lang="zh-CN" altLang="en-US" dirty="0" smtClean="0"/>
              <a:t>完成了芯片设计</a:t>
            </a:r>
            <a:endParaRPr lang="en-US" altLang="zh-CN" dirty="0" smtClean="0"/>
          </a:p>
          <a:p>
            <a:pPr lvl="1"/>
            <a:r>
              <a:rPr lang="en-US" altLang="zh-CN" dirty="0" err="1" smtClean="0"/>
              <a:t>TaichuPix</a:t>
            </a:r>
            <a:r>
              <a:rPr lang="zh-CN" altLang="en-US" dirty="0" smtClean="0"/>
              <a:t>完成了性能研究，时间分辨满足指标要求</a:t>
            </a:r>
            <a:endParaRPr lang="en-US" altLang="zh-CN" dirty="0" smtClean="0"/>
          </a:p>
          <a:p>
            <a:pPr lvl="1"/>
            <a:r>
              <a:rPr lang="en-US" altLang="zh-CN" dirty="0" smtClean="0"/>
              <a:t>HVCMOS</a:t>
            </a:r>
            <a:r>
              <a:rPr lang="zh-CN" altLang="en-US" dirty="0" smtClean="0"/>
              <a:t>完成首个</a:t>
            </a:r>
            <a:r>
              <a:rPr lang="en-US" altLang="zh-CN" dirty="0" smtClean="0"/>
              <a:t>55nm</a:t>
            </a:r>
            <a:r>
              <a:rPr lang="zh-CN" altLang="en-US" dirty="0" smtClean="0"/>
              <a:t>原理验证芯片</a:t>
            </a:r>
            <a:r>
              <a:rPr lang="en-US" altLang="zh-CN" dirty="0" smtClean="0"/>
              <a:t>COFFEE2</a:t>
            </a:r>
            <a:r>
              <a:rPr lang="zh-CN" altLang="en-US" dirty="0" smtClean="0"/>
              <a:t>的设计、流片，及初步测试，得到了预期结果，</a:t>
            </a:r>
            <a:r>
              <a:rPr lang="zh-CN" altLang="en-US" dirty="0"/>
              <a:t>实现工艺验证</a:t>
            </a:r>
            <a:endParaRPr lang="en-US" altLang="zh-CN" dirty="0" smtClean="0"/>
          </a:p>
          <a:p>
            <a:pPr lvl="1"/>
            <a:r>
              <a:rPr lang="zh-CN" altLang="en-US" dirty="0" smtClean="0"/>
              <a:t>无线传输</a:t>
            </a:r>
            <a:r>
              <a:rPr lang="zh-CN" altLang="en-US" dirty="0" smtClean="0"/>
              <a:t>开展多种技术的调研，针对</a:t>
            </a:r>
            <a:r>
              <a:rPr lang="en-US" altLang="zh-CN" dirty="0" err="1" smtClean="0"/>
              <a:t>Wifi</a:t>
            </a:r>
            <a:r>
              <a:rPr lang="zh-CN" altLang="en-US" dirty="0" smtClean="0"/>
              <a:t>，毫米波和无线光通信搭建了相应的测试系统并完成了部分性能的测试</a:t>
            </a:r>
            <a:endParaRPr lang="en-US" altLang="zh-CN" dirty="0" smtClean="0"/>
          </a:p>
          <a:p>
            <a:endParaRPr lang="zh-CN" altLang="en-US" dirty="0" smtClean="0"/>
          </a:p>
        </p:txBody>
      </p:sp>
      <p:sp>
        <p:nvSpPr>
          <p:cNvPr id="4" name="灯片编号占位符 3"/>
          <p:cNvSpPr>
            <a:spLocks noGrp="1"/>
          </p:cNvSpPr>
          <p:nvPr>
            <p:ph type="sldNum" sz="quarter" idx="12"/>
          </p:nvPr>
        </p:nvSpPr>
        <p:spPr/>
        <p:txBody>
          <a:bodyPr/>
          <a:lstStyle/>
          <a:p>
            <a:fld id="{739A4D76-E581-450B-B0B6-FE92974BBFE3}" type="slidenum">
              <a:rPr lang="zh-CN" altLang="en-US" smtClean="0"/>
              <a:t>23</a:t>
            </a:fld>
            <a:endParaRPr lang="zh-CN" altLang="en-US"/>
          </a:p>
        </p:txBody>
      </p:sp>
    </p:spTree>
    <p:extLst>
      <p:ext uri="{BB962C8B-B14F-4D97-AF65-F5344CB8AC3E}">
        <p14:creationId xmlns:p14="http://schemas.microsoft.com/office/powerpoint/2010/main" val="2033881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020913"/>
          </a:xfrm>
        </p:spPr>
        <p:txBody>
          <a:bodyPr vert="horz" lIns="91440" tIns="45720" rIns="91440" bIns="45720" rtlCol="0" anchor="ctr">
            <a:normAutofit/>
          </a:bodyPr>
          <a:lstStyle/>
          <a:p>
            <a:pPr algn="ctr"/>
            <a:r>
              <a:rPr lang="zh-CN" altLang="en-US" dirty="0" smtClean="0">
                <a:solidFill>
                  <a:srgbClr val="0000FF"/>
                </a:solidFill>
                <a:latin typeface="Arial" panose="020B0604020202020204" pitchFamily="34" charset="0"/>
                <a:ea typeface="黑体" panose="02010609060101010101" pitchFamily="49" charset="-122"/>
              </a:rPr>
              <a:t>下一步研究</a:t>
            </a:r>
            <a:r>
              <a:rPr lang="zh-CN" altLang="en-US" dirty="0">
                <a:solidFill>
                  <a:srgbClr val="0000FF"/>
                </a:solidFill>
                <a:latin typeface="Arial" panose="020B0604020202020204" pitchFamily="34" charset="0"/>
                <a:ea typeface="黑体" panose="02010609060101010101" pitchFamily="49" charset="-122"/>
              </a:rPr>
              <a:t>计划</a:t>
            </a:r>
          </a:p>
        </p:txBody>
      </p:sp>
      <p:sp>
        <p:nvSpPr>
          <p:cNvPr id="3" name="内容占位符 2"/>
          <p:cNvSpPr>
            <a:spLocks noGrp="1"/>
          </p:cNvSpPr>
          <p:nvPr>
            <p:ph idx="1"/>
          </p:nvPr>
        </p:nvSpPr>
        <p:spPr>
          <a:xfrm>
            <a:off x="838200" y="1604963"/>
            <a:ext cx="10515600" cy="4376737"/>
          </a:xfrm>
        </p:spPr>
        <p:txBody>
          <a:bodyPr>
            <a:normAutofit fontScale="92500"/>
          </a:bodyPr>
          <a:lstStyle/>
          <a:p>
            <a:pPr>
              <a:lnSpc>
                <a:spcPct val="100000"/>
              </a:lnSpc>
            </a:pPr>
            <a:r>
              <a:rPr lang="zh-CN" altLang="en-US" dirty="0" smtClean="0"/>
              <a:t>完成</a:t>
            </a:r>
            <a:r>
              <a:rPr lang="en-US" altLang="zh-CN" dirty="0" smtClean="0"/>
              <a:t>JadePix-5</a:t>
            </a:r>
            <a:r>
              <a:rPr lang="zh-CN" altLang="en-US" dirty="0" smtClean="0"/>
              <a:t>芯片流片（明年初）及测试</a:t>
            </a:r>
            <a:endParaRPr lang="en-US" altLang="zh-CN" dirty="0"/>
          </a:p>
          <a:p>
            <a:pPr>
              <a:lnSpc>
                <a:spcPct val="100000"/>
              </a:lnSpc>
            </a:pPr>
            <a:r>
              <a:rPr lang="zh-CN" altLang="en-US" dirty="0" smtClean="0"/>
              <a:t>进行顶点测试探测器样机设计（结合两款芯片的样机系统）</a:t>
            </a:r>
            <a:endParaRPr lang="en-US" altLang="zh-CN" dirty="0" smtClean="0"/>
          </a:p>
          <a:p>
            <a:pPr>
              <a:lnSpc>
                <a:spcPct val="100000"/>
              </a:lnSpc>
            </a:pPr>
            <a:r>
              <a:rPr lang="zh-CN" altLang="en-US" dirty="0" smtClean="0"/>
              <a:t>提交下一版</a:t>
            </a:r>
            <a:r>
              <a:rPr lang="en-US" altLang="zh-CN" dirty="0" smtClean="0"/>
              <a:t>HVCMOS</a:t>
            </a:r>
            <a:r>
              <a:rPr lang="zh-CN" altLang="en-US" dirty="0" smtClean="0"/>
              <a:t>流片（明年</a:t>
            </a:r>
            <a:r>
              <a:rPr lang="en-US" altLang="zh-CN" dirty="0" smtClean="0"/>
              <a:t>1</a:t>
            </a:r>
            <a:r>
              <a:rPr lang="zh-CN" altLang="en-US" dirty="0" smtClean="0"/>
              <a:t>月份）（</a:t>
            </a:r>
            <a:r>
              <a:rPr lang="en-US" altLang="zh-CN" dirty="0" smtClean="0"/>
              <a:t>COFFEE3</a:t>
            </a:r>
            <a:r>
              <a:rPr lang="zh-CN" altLang="en-US" dirty="0" smtClean="0"/>
              <a:t>全功能芯片设计）</a:t>
            </a:r>
            <a:endParaRPr lang="en-US" altLang="zh-CN" dirty="0" smtClean="0"/>
          </a:p>
          <a:p>
            <a:pPr lvl="1">
              <a:lnSpc>
                <a:spcPct val="100000"/>
              </a:lnSpc>
            </a:pPr>
            <a:r>
              <a:rPr lang="zh-CN" altLang="en-US" dirty="0" smtClean="0"/>
              <a:t>分步骤</a:t>
            </a:r>
            <a:r>
              <a:rPr lang="zh-CN" altLang="en-US" dirty="0"/>
              <a:t>开展全功能原理验证芯片设计</a:t>
            </a:r>
          </a:p>
          <a:p>
            <a:pPr lvl="2">
              <a:lnSpc>
                <a:spcPct val="100000"/>
              </a:lnSpc>
            </a:pPr>
            <a:r>
              <a:rPr lang="zh-CN" altLang="en-US" dirty="0" smtClean="0"/>
              <a:t>架构设计 </a:t>
            </a:r>
            <a:r>
              <a:rPr lang="en-US" altLang="zh-CN" dirty="0" smtClean="0"/>
              <a:t>-&gt; </a:t>
            </a:r>
            <a:r>
              <a:rPr lang="zh-CN" altLang="en-US" dirty="0" smtClean="0"/>
              <a:t>关键</a:t>
            </a:r>
            <a:r>
              <a:rPr lang="zh-CN" altLang="en-US" dirty="0"/>
              <a:t>功能模块</a:t>
            </a:r>
            <a:r>
              <a:rPr lang="zh-CN" altLang="en-US" dirty="0" smtClean="0"/>
              <a:t>验证 </a:t>
            </a:r>
            <a:r>
              <a:rPr lang="en-US" altLang="zh-CN" dirty="0" smtClean="0"/>
              <a:t>-&gt;  </a:t>
            </a:r>
            <a:r>
              <a:rPr lang="zh-CN" altLang="en-US" dirty="0" smtClean="0"/>
              <a:t>全</a:t>
            </a:r>
            <a:r>
              <a:rPr lang="zh-CN" altLang="en-US" dirty="0"/>
              <a:t>功芯片设计</a:t>
            </a:r>
          </a:p>
          <a:p>
            <a:pPr lvl="1">
              <a:lnSpc>
                <a:spcPct val="100000"/>
              </a:lnSpc>
            </a:pPr>
            <a:r>
              <a:rPr lang="zh-CN" altLang="en-US" dirty="0"/>
              <a:t>新型读出架构</a:t>
            </a:r>
          </a:p>
          <a:p>
            <a:pPr lvl="2">
              <a:lnSpc>
                <a:spcPct val="100000"/>
              </a:lnSpc>
            </a:pPr>
            <a:r>
              <a:rPr lang="zh-CN" altLang="en-US" dirty="0" smtClean="0"/>
              <a:t>含有</a:t>
            </a:r>
            <a:r>
              <a:rPr lang="zh-CN" altLang="en-US" dirty="0"/>
              <a:t>像素内</a:t>
            </a:r>
            <a:r>
              <a:rPr lang="en-US" altLang="zh-CN" dirty="0"/>
              <a:t>TDC</a:t>
            </a:r>
            <a:r>
              <a:rPr lang="zh-CN" altLang="en-US" dirty="0"/>
              <a:t>的异步阵列</a:t>
            </a:r>
            <a:r>
              <a:rPr lang="zh-CN" altLang="en-US" dirty="0" smtClean="0"/>
              <a:t>读出</a:t>
            </a:r>
            <a:endParaRPr lang="en-US" altLang="zh-CN" dirty="0" smtClean="0"/>
          </a:p>
          <a:p>
            <a:pPr lvl="1">
              <a:lnSpc>
                <a:spcPct val="100000"/>
              </a:lnSpc>
            </a:pPr>
            <a:r>
              <a:rPr lang="zh-CN" altLang="en-US" dirty="0"/>
              <a:t>针对时间不确定性来源，分别优化电路</a:t>
            </a:r>
            <a:r>
              <a:rPr lang="zh-CN" altLang="en-US" dirty="0" smtClean="0"/>
              <a:t>设计</a:t>
            </a:r>
            <a:endParaRPr lang="en-US" altLang="zh-CN" dirty="0" smtClean="0"/>
          </a:p>
          <a:p>
            <a:pPr>
              <a:lnSpc>
                <a:spcPct val="100000"/>
              </a:lnSpc>
            </a:pPr>
            <a:r>
              <a:rPr lang="zh-CN" altLang="en-US" dirty="0" smtClean="0"/>
              <a:t>无线传输技术</a:t>
            </a:r>
            <a:r>
              <a:rPr lang="zh-CN" altLang="en-US" dirty="0" smtClean="0"/>
              <a:t>进一步完成性能评估，开展多通道集成以及与探测器结合的测试</a:t>
            </a:r>
            <a:endParaRPr lang="en-US" altLang="zh-CN" dirty="0" smtClean="0"/>
          </a:p>
        </p:txBody>
      </p:sp>
      <p:sp>
        <p:nvSpPr>
          <p:cNvPr id="4" name="灯片编号占位符 3"/>
          <p:cNvSpPr>
            <a:spLocks noGrp="1"/>
          </p:cNvSpPr>
          <p:nvPr>
            <p:ph type="sldNum" sz="quarter" idx="12"/>
          </p:nvPr>
        </p:nvSpPr>
        <p:spPr/>
        <p:txBody>
          <a:bodyPr/>
          <a:lstStyle/>
          <a:p>
            <a:fld id="{739A4D76-E581-450B-B0B6-FE92974BBFE3}" type="slidenum">
              <a:rPr lang="zh-CN" altLang="en-US" smtClean="0"/>
              <a:t>24</a:t>
            </a:fld>
            <a:endParaRPr lang="zh-CN" altLang="en-US"/>
          </a:p>
        </p:txBody>
      </p:sp>
    </p:spTree>
    <p:extLst>
      <p:ext uri="{BB962C8B-B14F-4D97-AF65-F5344CB8AC3E}">
        <p14:creationId xmlns:p14="http://schemas.microsoft.com/office/powerpoint/2010/main" val="2509217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35360" y="128669"/>
            <a:ext cx="11449272" cy="725470"/>
          </a:xfrm>
        </p:spPr>
        <p:txBody>
          <a:bodyPr vert="horz" lIns="91440" tIns="45720" rIns="91440" bIns="45720" rtlCol="0" anchor="ctr">
            <a:normAutofit/>
          </a:bodyPr>
          <a:lstStyle/>
          <a:p>
            <a:pPr algn="ctr"/>
            <a:r>
              <a:rPr lang="zh-CN" altLang="en-US" dirty="0">
                <a:solidFill>
                  <a:srgbClr val="0000FF"/>
                </a:solidFill>
                <a:latin typeface="Arial" panose="020B0604020202020204" pitchFamily="34" charset="0"/>
                <a:ea typeface="黑体" panose="02010609060101010101" pitchFamily="49" charset="-122"/>
              </a:rPr>
              <a:t>硅</a:t>
            </a:r>
            <a:r>
              <a:rPr lang="zh-CN" altLang="en-US" dirty="0">
                <a:solidFill>
                  <a:srgbClr val="0000FF"/>
                </a:solidFill>
                <a:latin typeface="Arial" panose="020B0604020202020204" pitchFamily="34" charset="0"/>
                <a:ea typeface="黑体" panose="02010609060101010101" pitchFamily="49" charset="-122"/>
              </a:rPr>
              <a:t>像素探测器</a:t>
            </a:r>
            <a:endParaRPr lang="en-US" altLang="zh-CN" dirty="0">
              <a:solidFill>
                <a:srgbClr val="0000FF"/>
              </a:solidFill>
              <a:latin typeface="Arial" panose="020B0604020202020204" pitchFamily="34" charset="0"/>
              <a:ea typeface="黑体" panose="02010609060101010101" pitchFamily="49" charset="-122"/>
            </a:endParaRPr>
          </a:p>
        </p:txBody>
      </p:sp>
      <p:pic>
        <p:nvPicPr>
          <p:cNvPr id="14" name="图片 13"/>
          <p:cNvPicPr>
            <a:picLocks noChangeAspect="1"/>
          </p:cNvPicPr>
          <p:nvPr/>
        </p:nvPicPr>
        <p:blipFill>
          <a:blip r:embed="rId3"/>
          <a:stretch>
            <a:fillRect/>
          </a:stretch>
        </p:blipFill>
        <p:spPr>
          <a:xfrm>
            <a:off x="431690" y="4119321"/>
            <a:ext cx="3440200" cy="2237030"/>
          </a:xfrm>
          <a:prstGeom prst="rect">
            <a:avLst/>
          </a:prstGeom>
        </p:spPr>
      </p:pic>
      <p:sp>
        <p:nvSpPr>
          <p:cNvPr id="16" name="文本框 15">
            <a:extLst>
              <a:ext uri="{FF2B5EF4-FFF2-40B4-BE49-F238E27FC236}">
                <a16:creationId xmlns:a16="http://schemas.microsoft.com/office/drawing/2014/main" xmlns="" id="{018DBC2B-CD0F-5F2B-3609-A6753B3FEEEF}"/>
              </a:ext>
            </a:extLst>
          </p:cNvPr>
          <p:cNvSpPr txBox="1"/>
          <p:nvPr/>
        </p:nvSpPr>
        <p:spPr>
          <a:xfrm>
            <a:off x="1199456" y="6381328"/>
            <a:ext cx="1938351" cy="307777"/>
          </a:xfrm>
          <a:prstGeom prst="rect">
            <a:avLst/>
          </a:prstGeom>
          <a:noFill/>
        </p:spPr>
        <p:txBody>
          <a:bodyPr wrap="none">
            <a:spAutoFit/>
          </a:bodyPr>
          <a:lstStyle>
            <a:defPPr>
              <a:defRPr lang="zh-CN"/>
            </a:defPPr>
            <a:lvl1pPr>
              <a:defRPr kumimoji="0" sz="1400" b="1" u="none" strike="noStrike" cap="none" spc="0" normalizeH="0" baseline="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defRPr>
            </a:lvl1pPr>
          </a:lstStyle>
          <a:p>
            <a:r>
              <a:rPr lang="en-US" altLang="zh-CN" dirty="0">
                <a:sym typeface="宋体" panose="02010600030101010101" pitchFamily="2" charset="-122"/>
              </a:rPr>
              <a:t>CEPC </a:t>
            </a:r>
            <a:r>
              <a:rPr lang="zh-CN" altLang="en-US" dirty="0">
                <a:sym typeface="宋体" panose="02010600030101010101" pitchFamily="2" charset="-122"/>
              </a:rPr>
              <a:t>顶点探测器设计</a:t>
            </a:r>
            <a:endParaRPr lang="zh-CN" altLang="en-US" dirty="0"/>
          </a:p>
        </p:txBody>
      </p:sp>
      <p:sp>
        <p:nvSpPr>
          <p:cNvPr id="17" name="Slide Number Placeholder 2">
            <a:extLst>
              <a:ext uri="{FF2B5EF4-FFF2-40B4-BE49-F238E27FC236}">
                <a16:creationId xmlns:a16="http://schemas.microsoft.com/office/drawing/2014/main" xmlns="" id="{68E25B66-F8D2-4945-A118-E38DF4E0F54B}"/>
              </a:ext>
            </a:extLst>
          </p:cNvPr>
          <p:cNvSpPr>
            <a:spLocks noGrp="1"/>
          </p:cNvSpPr>
          <p:nvPr>
            <p:ph type="sldNum" sz="quarter" idx="12"/>
          </p:nvPr>
        </p:nvSpPr>
        <p:spPr>
          <a:xfrm>
            <a:off x="9120336" y="6356351"/>
            <a:ext cx="2844800" cy="365125"/>
          </a:xfrm>
        </p:spPr>
        <p:txBody>
          <a:bodyPr/>
          <a:lstStyle/>
          <a:p>
            <a:fld id="{F15E9139-A00B-4B2A-98A6-095DC08F1345}" type="slidenum">
              <a:rPr lang="zh-CN" altLang="en-US" sz="1600" smtClean="0">
                <a:latin typeface="Arial" panose="020B0604020202020204" pitchFamily="34" charset="0"/>
                <a:cs typeface="Arial" panose="020B0604020202020204" pitchFamily="34" charset="0"/>
              </a:rPr>
              <a:pPr/>
              <a:t>3</a:t>
            </a:fld>
            <a:endParaRPr lang="zh-CN" altLang="en-US" sz="1600"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xmlns="" id="{5F5CD42C-CB00-4AA4-9AB2-C501A73BBB22}"/>
              </a:ext>
            </a:extLst>
          </p:cNvPr>
          <p:cNvGrpSpPr/>
          <p:nvPr/>
        </p:nvGrpSpPr>
        <p:grpSpPr>
          <a:xfrm>
            <a:off x="7543100" y="4365104"/>
            <a:ext cx="4367827" cy="2179985"/>
            <a:chOff x="7543100" y="4365104"/>
            <a:chExt cx="4367827" cy="2179985"/>
          </a:xfrm>
        </p:grpSpPr>
        <p:pic>
          <p:nvPicPr>
            <p:cNvPr id="12" name="图片 11"/>
            <p:cNvPicPr>
              <a:picLocks noChangeAspect="1"/>
            </p:cNvPicPr>
            <p:nvPr/>
          </p:nvPicPr>
          <p:blipFill>
            <a:blip r:embed="rId4"/>
            <a:stretch>
              <a:fillRect/>
            </a:stretch>
          </p:blipFill>
          <p:spPr>
            <a:xfrm>
              <a:off x="7543100" y="4365104"/>
              <a:ext cx="4367827" cy="1823013"/>
            </a:xfrm>
            <a:prstGeom prst="rect">
              <a:avLst/>
            </a:prstGeom>
            <a:ln w="28575">
              <a:solidFill>
                <a:srgbClr val="7030A0"/>
              </a:solidFill>
            </a:ln>
          </p:spPr>
        </p:pic>
        <p:sp>
          <p:nvSpPr>
            <p:cNvPr id="18" name="文本框 17">
              <a:extLst>
                <a:ext uri="{FF2B5EF4-FFF2-40B4-BE49-F238E27FC236}">
                  <a16:creationId xmlns:a16="http://schemas.microsoft.com/office/drawing/2014/main" xmlns="" id="{018DBC2B-CD0F-5F2B-3609-A6753B3FEEEF}"/>
                </a:ext>
              </a:extLst>
            </p:cNvPr>
            <p:cNvSpPr txBox="1"/>
            <p:nvPr/>
          </p:nvSpPr>
          <p:spPr>
            <a:xfrm>
              <a:off x="9048328" y="6237312"/>
              <a:ext cx="1441420" cy="307777"/>
            </a:xfrm>
            <a:prstGeom prst="rect">
              <a:avLst/>
            </a:prstGeom>
            <a:noFill/>
          </p:spPr>
          <p:txBody>
            <a:bodyPr wrap="none">
              <a:spAutoFit/>
            </a:bodyPr>
            <a:lstStyle/>
            <a:p>
              <a:r>
                <a:rPr kumimoji="0" lang="zh-CN" altLang="en-US" sz="1400" b="1" u="none" strike="noStrike" kern="1200" cap="none" spc="0" normalizeH="0" baseline="0" noProof="0" dirty="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cs typeface="+mn-cs"/>
                  <a:sym typeface="宋体" panose="02010600030101010101" pitchFamily="2" charset="-122"/>
                </a:rPr>
                <a:t>探测器模块方案</a:t>
              </a:r>
              <a:endParaRPr lang="zh-CN" altLang="en-US" sz="1400" b="1" dirty="0"/>
            </a:p>
          </p:txBody>
        </p:sp>
      </p:grpSp>
      <p:grpSp>
        <p:nvGrpSpPr>
          <p:cNvPr id="2" name="Group 1">
            <a:extLst>
              <a:ext uri="{FF2B5EF4-FFF2-40B4-BE49-F238E27FC236}">
                <a16:creationId xmlns:a16="http://schemas.microsoft.com/office/drawing/2014/main" xmlns="" id="{0320578D-1752-416F-989B-7F7FFC22C608}"/>
              </a:ext>
            </a:extLst>
          </p:cNvPr>
          <p:cNvGrpSpPr/>
          <p:nvPr/>
        </p:nvGrpSpPr>
        <p:grpSpPr>
          <a:xfrm>
            <a:off x="4206240" y="3931920"/>
            <a:ext cx="2743200" cy="2782976"/>
            <a:chOff x="4206240" y="3931920"/>
            <a:chExt cx="2743200" cy="2782976"/>
          </a:xfrm>
        </p:grpSpPr>
        <p:pic>
          <p:nvPicPr>
            <p:cNvPr id="19" name="图片 18"/>
            <p:cNvPicPr>
              <a:picLocks noChangeAspect="1"/>
            </p:cNvPicPr>
            <p:nvPr/>
          </p:nvPicPr>
          <p:blipFill>
            <a:blip r:embed="rId5"/>
            <a:stretch>
              <a:fillRect/>
            </a:stretch>
          </p:blipFill>
          <p:spPr>
            <a:xfrm>
              <a:off x="4206240" y="5394960"/>
              <a:ext cx="2743200" cy="1319936"/>
            </a:xfrm>
            <a:prstGeom prst="rect">
              <a:avLst/>
            </a:prstGeom>
          </p:spPr>
        </p:pic>
        <p:pic>
          <p:nvPicPr>
            <p:cNvPr id="20" name="图片 19"/>
            <p:cNvPicPr>
              <a:picLocks noChangeAspect="1"/>
            </p:cNvPicPr>
            <p:nvPr/>
          </p:nvPicPr>
          <p:blipFill>
            <a:blip r:embed="rId6"/>
            <a:stretch>
              <a:fillRect/>
            </a:stretch>
          </p:blipFill>
          <p:spPr>
            <a:xfrm>
              <a:off x="4206240" y="3931920"/>
              <a:ext cx="2743200" cy="1405312"/>
            </a:xfrm>
            <a:prstGeom prst="rect">
              <a:avLst/>
            </a:prstGeom>
          </p:spPr>
        </p:pic>
      </p:grpSp>
      <p:sp>
        <p:nvSpPr>
          <p:cNvPr id="13" name="内容占位符 1">
            <a:extLst>
              <a:ext uri="{FF2B5EF4-FFF2-40B4-BE49-F238E27FC236}">
                <a16:creationId xmlns:a16="http://schemas.microsoft.com/office/drawing/2014/main" xmlns="" id="{99886F55-44C3-4A05-B23C-D1ADE23DA787}"/>
              </a:ext>
            </a:extLst>
          </p:cNvPr>
          <p:cNvSpPr txBox="1">
            <a:spLocks/>
          </p:cNvSpPr>
          <p:nvPr/>
        </p:nvSpPr>
        <p:spPr>
          <a:xfrm>
            <a:off x="287182" y="1202961"/>
            <a:ext cx="11623745" cy="1923604"/>
          </a:xfrm>
          <a:prstGeom prst="rect">
            <a:avLst/>
          </a:prstGeom>
        </p:spPr>
        <p:txBody>
          <a:bodyPr vert="horz" lIns="91440" tIns="45720" rIns="91440" bIns="45720" rtlCol="0">
            <a:sp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200"/>
              </a:spcAft>
            </a:pPr>
            <a:r>
              <a:rPr lang="zh-CN" altLang="en-US" sz="1800" b="1" dirty="0">
                <a:latin typeface="+mn-ea"/>
                <a:ea typeface="+mn-ea"/>
              </a:rPr>
              <a:t>研究内容</a:t>
            </a:r>
            <a:r>
              <a:rPr lang="zh-CN" altLang="en-US" sz="1800" dirty="0">
                <a:latin typeface="+mn-ea"/>
                <a:ea typeface="+mn-ea"/>
              </a:rPr>
              <a:t>：</a:t>
            </a:r>
            <a:r>
              <a:rPr lang="zh-CN" altLang="en-US" sz="1800" dirty="0">
                <a:latin typeface="+mn-ea"/>
                <a:ea typeface="+mn-ea"/>
              </a:rPr>
              <a:t>深入研究像素传感器芯片，使顶点探测器的各项指标全面达到要求；研发新型的高压</a:t>
            </a:r>
            <a:r>
              <a:rPr lang="en-US" altLang="zh-CN" sz="1800" dirty="0">
                <a:latin typeface="+mn-ea"/>
                <a:ea typeface="+mn-ea"/>
              </a:rPr>
              <a:t>CMOS</a:t>
            </a:r>
            <a:r>
              <a:rPr lang="zh-CN" altLang="en-US" sz="1800" dirty="0">
                <a:latin typeface="+mn-ea"/>
                <a:ea typeface="+mn-ea"/>
              </a:rPr>
              <a:t>技术</a:t>
            </a:r>
            <a:endParaRPr lang="en-US" altLang="zh-CN" sz="1800" dirty="0">
              <a:latin typeface="+mn-ea"/>
              <a:ea typeface="+mn-ea"/>
            </a:endParaRPr>
          </a:p>
          <a:p>
            <a:pPr>
              <a:spcAft>
                <a:spcPts val="0"/>
              </a:spcAft>
            </a:pPr>
            <a:r>
              <a:rPr lang="zh-CN" altLang="en-US" sz="1800" b="1" dirty="0">
                <a:latin typeface="+mn-ea"/>
                <a:ea typeface="+mn-ea"/>
              </a:rPr>
              <a:t>考核指标</a:t>
            </a:r>
            <a:r>
              <a:rPr lang="zh-CN" altLang="en-US" sz="1800" dirty="0">
                <a:latin typeface="+mn-ea"/>
                <a:ea typeface="+mn-ea"/>
              </a:rPr>
              <a:t>：硅像素顶点探测器样机的位置和定时精度、功耗分别达 </a:t>
            </a:r>
            <a:r>
              <a:rPr lang="en-US" altLang="zh-CN" sz="1800" dirty="0">
                <a:latin typeface="+mn-ea"/>
                <a:ea typeface="+mn-ea"/>
              </a:rPr>
              <a:t>3</a:t>
            </a:r>
            <a:r>
              <a:rPr lang="en-US" altLang="zh-CN" sz="1800" dirty="0">
                <a:latin typeface="+mn-ea"/>
                <a:ea typeface="+mn-ea"/>
                <a:sym typeface="Symbol" panose="05050102010706020507" pitchFamily="18" charset="2"/>
              </a:rPr>
              <a:t></a:t>
            </a:r>
            <a:r>
              <a:rPr lang="en-US" altLang="zh-CN" sz="1800" dirty="0">
                <a:latin typeface="+mn-ea"/>
                <a:ea typeface="+mn-ea"/>
              </a:rPr>
              <a:t>m,</a:t>
            </a:r>
            <a:r>
              <a:rPr lang="zh-CN" altLang="en-US" sz="1800" dirty="0">
                <a:latin typeface="+mn-ea"/>
                <a:ea typeface="+mn-ea"/>
              </a:rPr>
              <a:t> </a:t>
            </a:r>
            <a:r>
              <a:rPr lang="en-US" altLang="zh-CN" sz="1800" dirty="0">
                <a:latin typeface="+mn-ea"/>
                <a:ea typeface="+mn-ea"/>
              </a:rPr>
              <a:t>100ns,</a:t>
            </a:r>
            <a:r>
              <a:rPr lang="zh-CN" altLang="en-US" sz="1800" dirty="0">
                <a:latin typeface="+mn-ea"/>
                <a:ea typeface="+mn-ea"/>
              </a:rPr>
              <a:t> </a:t>
            </a:r>
            <a:r>
              <a:rPr lang="en-US" altLang="zh-CN" sz="1800" dirty="0">
                <a:latin typeface="+mn-ea"/>
                <a:ea typeface="+mn-ea"/>
              </a:rPr>
              <a:t>100mW/cm</a:t>
            </a:r>
            <a:r>
              <a:rPr lang="en-US" altLang="zh-CN" sz="1800" baseline="30000" dirty="0">
                <a:latin typeface="+mn-ea"/>
                <a:ea typeface="+mn-ea"/>
              </a:rPr>
              <a:t>2</a:t>
            </a:r>
          </a:p>
          <a:p>
            <a:pPr marL="0" indent="0">
              <a:spcAft>
                <a:spcPts val="1200"/>
              </a:spcAft>
              <a:buFont typeface="Wingdings" pitchFamily="2" charset="2"/>
              <a:buNone/>
            </a:pPr>
            <a:r>
              <a:rPr lang="zh-CN" altLang="en-US" sz="1800" dirty="0">
                <a:latin typeface="+mn-ea"/>
                <a:ea typeface="+mn-ea"/>
              </a:rPr>
              <a:t>           </a:t>
            </a:r>
            <a:r>
              <a:rPr lang="zh-CN" altLang="en-US" sz="1800" dirty="0" smtClean="0">
                <a:latin typeface="+mn-ea"/>
                <a:ea typeface="+mn-ea"/>
              </a:rPr>
              <a:t> 高压</a:t>
            </a:r>
            <a:r>
              <a:rPr lang="en-US" altLang="zh-CN" sz="1800" dirty="0">
                <a:latin typeface="+mn-ea"/>
                <a:ea typeface="+mn-ea"/>
              </a:rPr>
              <a:t>CMOS</a:t>
            </a:r>
            <a:r>
              <a:rPr lang="zh-CN" altLang="en-US" sz="1800" dirty="0">
                <a:latin typeface="+mn-ea"/>
                <a:ea typeface="+mn-ea"/>
              </a:rPr>
              <a:t>径迹探测器样机的位置和定时精度、功耗分别达 </a:t>
            </a:r>
            <a:r>
              <a:rPr lang="en-US" altLang="zh-CN" sz="1800" dirty="0">
                <a:latin typeface="+mn-ea"/>
                <a:ea typeface="+mn-ea"/>
              </a:rPr>
              <a:t>10</a:t>
            </a:r>
            <a:r>
              <a:rPr lang="en-US" altLang="zh-CN" sz="1800" dirty="0">
                <a:latin typeface="+mn-ea"/>
                <a:ea typeface="+mn-ea"/>
                <a:sym typeface="Symbol" panose="05050102010706020507" pitchFamily="18" charset="2"/>
              </a:rPr>
              <a:t></a:t>
            </a:r>
            <a:r>
              <a:rPr lang="en-US" altLang="zh-CN" sz="1800" dirty="0">
                <a:latin typeface="+mn-ea"/>
                <a:ea typeface="+mn-ea"/>
              </a:rPr>
              <a:t>m, 10ns,</a:t>
            </a:r>
            <a:r>
              <a:rPr lang="zh-CN" altLang="en-US" sz="1800" dirty="0">
                <a:latin typeface="+mn-ea"/>
                <a:ea typeface="+mn-ea"/>
              </a:rPr>
              <a:t> </a:t>
            </a:r>
            <a:r>
              <a:rPr lang="en-US" altLang="zh-CN" sz="1800" dirty="0">
                <a:latin typeface="+mn-ea"/>
                <a:ea typeface="+mn-ea"/>
              </a:rPr>
              <a:t>200mW/cm</a:t>
            </a:r>
            <a:r>
              <a:rPr lang="en-US" altLang="zh-CN" sz="1800" baseline="30000" dirty="0">
                <a:latin typeface="+mn-ea"/>
                <a:ea typeface="+mn-ea"/>
              </a:rPr>
              <a:t>2</a:t>
            </a:r>
            <a:endParaRPr lang="en-US" altLang="zh-CN" sz="1800" dirty="0">
              <a:latin typeface="+mn-ea"/>
              <a:ea typeface="+mn-ea"/>
            </a:endParaRPr>
          </a:p>
          <a:p>
            <a:pPr>
              <a:spcAft>
                <a:spcPts val="1200"/>
              </a:spcAft>
            </a:pPr>
            <a:r>
              <a:rPr lang="zh-CN" altLang="en-US" sz="1800" b="1" dirty="0">
                <a:latin typeface="+mn-ea"/>
                <a:ea typeface="+mn-ea"/>
              </a:rPr>
              <a:t>研究方法和技术路线</a:t>
            </a:r>
            <a:r>
              <a:rPr lang="zh-CN" altLang="en-US" sz="1800" dirty="0">
                <a:latin typeface="+mn-ea"/>
                <a:ea typeface="+mn-ea"/>
              </a:rPr>
              <a:t>：分别进行高空间分辨、高时间分辨芯片和高压</a:t>
            </a:r>
            <a:r>
              <a:rPr lang="en-US" altLang="zh-CN" sz="1800" dirty="0">
                <a:latin typeface="+mn-ea"/>
                <a:ea typeface="+mn-ea"/>
              </a:rPr>
              <a:t>CMOS</a:t>
            </a:r>
            <a:r>
              <a:rPr lang="zh-CN" altLang="en-US" sz="1800" dirty="0">
                <a:latin typeface="+mn-ea"/>
                <a:ea typeface="+mn-ea"/>
              </a:rPr>
              <a:t>芯片的优化设计；</a:t>
            </a:r>
            <a:r>
              <a:rPr lang="zh-CN" altLang="en-US" sz="1800" dirty="0">
                <a:solidFill>
                  <a:srgbClr val="0000FF"/>
                </a:solidFill>
                <a:latin typeface="+mn-ea"/>
                <a:ea typeface="+mn-ea"/>
              </a:rPr>
              <a:t>推动国产</a:t>
            </a:r>
            <a:r>
              <a:rPr lang="en-US" altLang="zh-CN" sz="1800" dirty="0">
                <a:solidFill>
                  <a:srgbClr val="0000FF"/>
                </a:solidFill>
                <a:latin typeface="+mn-ea"/>
                <a:ea typeface="+mn-ea"/>
              </a:rPr>
              <a:t>55nm</a:t>
            </a:r>
            <a:r>
              <a:rPr lang="zh-CN" altLang="en-US" sz="1800" dirty="0">
                <a:solidFill>
                  <a:srgbClr val="0000FF"/>
                </a:solidFill>
                <a:latin typeface="+mn-ea"/>
                <a:ea typeface="+mn-ea"/>
              </a:rPr>
              <a:t>技术</a:t>
            </a:r>
            <a:r>
              <a:rPr lang="zh-CN" altLang="en-US" sz="1800" dirty="0">
                <a:latin typeface="+mn-ea"/>
                <a:ea typeface="+mn-ea"/>
              </a:rPr>
              <a:t>的发展；</a:t>
            </a:r>
            <a:endParaRPr lang="en-US" altLang="zh-CN" sz="1800" dirty="0">
              <a:latin typeface="+mn-ea"/>
              <a:ea typeface="+mn-ea"/>
            </a:endParaRPr>
          </a:p>
        </p:txBody>
      </p:sp>
      <p:sp>
        <p:nvSpPr>
          <p:cNvPr id="15" name="内容占位符 1">
            <a:extLst>
              <a:ext uri="{FF2B5EF4-FFF2-40B4-BE49-F238E27FC236}">
                <a16:creationId xmlns:a16="http://schemas.microsoft.com/office/drawing/2014/main" xmlns="" id="{0106303B-D9FE-4911-96CC-B44352776CC2}"/>
              </a:ext>
            </a:extLst>
          </p:cNvPr>
          <p:cNvSpPr txBox="1">
            <a:spLocks/>
          </p:cNvSpPr>
          <p:nvPr/>
        </p:nvSpPr>
        <p:spPr>
          <a:xfrm>
            <a:off x="1917928" y="3453714"/>
            <a:ext cx="7994496" cy="375359"/>
          </a:xfrm>
          <a:prstGeom prst="rect">
            <a:avLst/>
          </a:prstGeom>
        </p:spPr>
        <p:txBody>
          <a:bodyPr vert="horz" wrap="none" lIns="91440" tIns="45720" rIns="91440" bIns="45720" rtlCol="0">
            <a:sp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1200"/>
              </a:spcAft>
              <a:buNone/>
            </a:pPr>
            <a:r>
              <a:rPr lang="zh-CN" altLang="en-US" sz="1800" dirty="0"/>
              <a:t>在样机中组合使用 高空间分辨芯片和高时间分辨芯片，研究和提高整体性能</a:t>
            </a:r>
            <a:endParaRPr lang="en-US" altLang="zh-CN" sz="1800" dirty="0"/>
          </a:p>
        </p:txBody>
      </p:sp>
    </p:spTree>
    <p:extLst>
      <p:ext uri="{BB962C8B-B14F-4D97-AF65-F5344CB8AC3E}">
        <p14:creationId xmlns:p14="http://schemas.microsoft.com/office/powerpoint/2010/main" val="156211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83487" y="176795"/>
            <a:ext cx="11449272" cy="725470"/>
          </a:xfrm>
        </p:spPr>
        <p:txBody>
          <a:bodyPr vert="horz" lIns="91440" tIns="45720" rIns="91440" bIns="45720" rtlCol="0" anchor="ctr">
            <a:normAutofit/>
          </a:bodyPr>
          <a:lstStyle/>
          <a:p>
            <a:pPr algn="ctr"/>
            <a:r>
              <a:rPr lang="zh-CN" altLang="en-US" dirty="0">
                <a:solidFill>
                  <a:srgbClr val="0000FF"/>
                </a:solidFill>
                <a:latin typeface="Arial" panose="020B0604020202020204" pitchFamily="34" charset="0"/>
                <a:ea typeface="黑体" panose="02010609060101010101" pitchFamily="49" charset="-122"/>
              </a:rPr>
              <a:t>无线</a:t>
            </a:r>
            <a:r>
              <a:rPr lang="zh-CN" altLang="en-US" dirty="0">
                <a:solidFill>
                  <a:srgbClr val="0000FF"/>
                </a:solidFill>
                <a:latin typeface="Arial" panose="020B0604020202020204" pitchFamily="34" charset="0"/>
                <a:ea typeface="黑体" panose="02010609060101010101" pitchFamily="49" charset="-122"/>
              </a:rPr>
              <a:t>数据传输技术</a:t>
            </a:r>
            <a:endParaRPr lang="en-US" altLang="zh-CN" dirty="0">
              <a:solidFill>
                <a:srgbClr val="0000FF"/>
              </a:solidFill>
              <a:latin typeface="Arial" panose="020B0604020202020204" pitchFamily="34" charset="0"/>
              <a:ea typeface="黑体" panose="02010609060101010101" pitchFamily="49" charset="-122"/>
            </a:endParaRPr>
          </a:p>
        </p:txBody>
      </p:sp>
      <p:sp>
        <p:nvSpPr>
          <p:cNvPr id="6" name="内容占位符 1"/>
          <p:cNvSpPr>
            <a:spLocks noGrp="1"/>
          </p:cNvSpPr>
          <p:nvPr>
            <p:ph idx="1"/>
          </p:nvPr>
        </p:nvSpPr>
        <p:spPr>
          <a:xfrm>
            <a:off x="576785" y="1196752"/>
            <a:ext cx="10847807" cy="1599156"/>
          </a:xfrm>
        </p:spPr>
        <p:txBody>
          <a:bodyPr wrap="square">
            <a:spAutoFit/>
          </a:bodyPr>
          <a:lstStyle/>
          <a:p>
            <a:pPr marL="342900" lvl="1" indent="-342900">
              <a:lnSpc>
                <a:spcPct val="110000"/>
              </a:lnSpc>
              <a:spcBef>
                <a:spcPts val="0"/>
              </a:spcBef>
              <a:spcAft>
                <a:spcPts val="1200"/>
              </a:spcAft>
              <a:buClr>
                <a:srgbClr val="FFC000"/>
              </a:buClr>
              <a:buSzPct val="80000"/>
              <a:buFont typeface="Wingdings" pitchFamily="2" charset="2"/>
              <a:buChar char="n"/>
            </a:pPr>
            <a:r>
              <a:rPr lang="zh-CN" altLang="en-US" sz="1800" b="1" dirty="0" smtClean="0"/>
              <a:t>研究</a:t>
            </a:r>
            <a:r>
              <a:rPr lang="zh-CN" altLang="en-US" sz="1800" b="1" dirty="0" smtClean="0"/>
              <a:t>内容：</a:t>
            </a:r>
            <a:r>
              <a:rPr lang="zh-CN" altLang="en-US" sz="1800" dirty="0" smtClean="0"/>
              <a:t>研发无线数据传输技术，减小对线缆的依赖，并以应用于高能物理实验为目标</a:t>
            </a:r>
            <a:endParaRPr lang="en-US" altLang="zh-CN" sz="1800" dirty="0" smtClean="0"/>
          </a:p>
          <a:p>
            <a:pPr marL="342900" lvl="1" indent="-342900">
              <a:lnSpc>
                <a:spcPct val="110000"/>
              </a:lnSpc>
              <a:spcBef>
                <a:spcPts val="0"/>
              </a:spcBef>
              <a:spcAft>
                <a:spcPts val="1200"/>
              </a:spcAft>
              <a:buClr>
                <a:srgbClr val="FFC000"/>
              </a:buClr>
              <a:buSzPct val="80000"/>
              <a:buFont typeface="Wingdings" pitchFamily="2" charset="2"/>
              <a:buChar char="n"/>
            </a:pPr>
            <a:r>
              <a:rPr lang="zh-CN" altLang="en-US" sz="1800" b="1" dirty="0" smtClean="0"/>
              <a:t>考核指标</a:t>
            </a:r>
            <a:r>
              <a:rPr lang="zh-CN" altLang="en-US" sz="1800" dirty="0" smtClean="0"/>
              <a:t>：多通道无线数据传输原型系统总传输带宽 ≥</a:t>
            </a:r>
            <a:r>
              <a:rPr lang="en-US" altLang="zh-CN" sz="1800" dirty="0" smtClean="0"/>
              <a:t>30Gbps </a:t>
            </a:r>
            <a:r>
              <a:rPr lang="zh-CN" altLang="en-US" sz="1800" dirty="0" smtClean="0"/>
              <a:t>，满足数据上传下发的需求</a:t>
            </a:r>
            <a:endParaRPr lang="en-US" altLang="zh-CN" sz="1800" dirty="0"/>
          </a:p>
          <a:p>
            <a:pPr marL="342900" lvl="1" indent="-342900">
              <a:lnSpc>
                <a:spcPct val="110000"/>
              </a:lnSpc>
              <a:spcBef>
                <a:spcPts val="0"/>
              </a:spcBef>
              <a:spcAft>
                <a:spcPts val="1200"/>
              </a:spcAft>
              <a:buClr>
                <a:srgbClr val="FFC000"/>
              </a:buClr>
              <a:buSzPct val="80000"/>
              <a:buFont typeface="Wingdings" pitchFamily="2" charset="2"/>
              <a:buChar char="n"/>
            </a:pPr>
            <a:r>
              <a:rPr lang="zh-CN" altLang="en-US" sz="1800" b="1" dirty="0"/>
              <a:t>研究方法和技术路线</a:t>
            </a:r>
            <a:r>
              <a:rPr lang="zh-CN" altLang="en-US" sz="1800" dirty="0"/>
              <a:t>：上行高带宽</a:t>
            </a:r>
            <a:r>
              <a:rPr lang="zh-CN" altLang="en-US" sz="1800" dirty="0">
                <a:solidFill>
                  <a:srgbClr val="0000FF"/>
                </a:solidFill>
              </a:rPr>
              <a:t>数据采用无线的光通信</a:t>
            </a:r>
            <a:r>
              <a:rPr lang="zh-CN" altLang="en-US" sz="1800" dirty="0"/>
              <a:t>，下行的低带宽</a:t>
            </a:r>
            <a:r>
              <a:rPr lang="zh-CN" altLang="en-US" sz="1800" dirty="0">
                <a:solidFill>
                  <a:srgbClr val="0000FF"/>
                </a:solidFill>
              </a:rPr>
              <a:t>配置信息采用无线的电通信，</a:t>
            </a:r>
            <a:r>
              <a:rPr lang="zh-CN" altLang="en-US" sz="1800" dirty="0"/>
              <a:t>用硅像素顶点探测器样机来检验其性能表现</a:t>
            </a:r>
            <a:endParaRPr lang="en-US" altLang="zh-CN" sz="1800" dirty="0"/>
          </a:p>
        </p:txBody>
      </p:sp>
      <p:sp>
        <p:nvSpPr>
          <p:cNvPr id="17" name="Slide Number Placeholder 2">
            <a:extLst>
              <a:ext uri="{FF2B5EF4-FFF2-40B4-BE49-F238E27FC236}">
                <a16:creationId xmlns:a16="http://schemas.microsoft.com/office/drawing/2014/main" xmlns="" id="{68E25B66-F8D2-4945-A118-E38DF4E0F54B}"/>
              </a:ext>
            </a:extLst>
          </p:cNvPr>
          <p:cNvSpPr>
            <a:spLocks noGrp="1"/>
          </p:cNvSpPr>
          <p:nvPr>
            <p:ph type="sldNum" sz="quarter" idx="12"/>
          </p:nvPr>
        </p:nvSpPr>
        <p:spPr>
          <a:xfrm>
            <a:off x="9120336" y="6356351"/>
            <a:ext cx="2844800" cy="365125"/>
          </a:xfrm>
        </p:spPr>
        <p:txBody>
          <a:bodyPr/>
          <a:lstStyle/>
          <a:p>
            <a:fld id="{F15E9139-A00B-4B2A-98A6-095DC08F1345}" type="slidenum">
              <a:rPr lang="zh-CN" altLang="en-US" sz="1600" smtClean="0">
                <a:latin typeface="Arial" panose="020B0604020202020204" pitchFamily="34" charset="0"/>
                <a:cs typeface="Arial" panose="020B0604020202020204" pitchFamily="34" charset="0"/>
              </a:rPr>
              <a:pPr/>
              <a:t>4</a:t>
            </a:fld>
            <a:endParaRPr lang="zh-CN" altLang="en-US" sz="1600"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xmlns="" id="{22C20630-CF0C-4BC9-8AC3-592DA7A6D9C2}"/>
              </a:ext>
            </a:extLst>
          </p:cNvPr>
          <p:cNvGrpSpPr/>
          <p:nvPr/>
        </p:nvGrpSpPr>
        <p:grpSpPr>
          <a:xfrm>
            <a:off x="5760720" y="3657600"/>
            <a:ext cx="5412670" cy="2926080"/>
            <a:chOff x="5760720" y="3657600"/>
            <a:chExt cx="5412670" cy="2926080"/>
          </a:xfrm>
        </p:grpSpPr>
        <p:graphicFrame>
          <p:nvGraphicFramePr>
            <p:cNvPr id="11" name="对象 10">
              <a:extLst>
                <a:ext uri="{FF2B5EF4-FFF2-40B4-BE49-F238E27FC236}">
                  <a16:creationId xmlns:a16="http://schemas.microsoft.com/office/drawing/2014/main" xmlns="" id="{051D006C-507C-00E5-F860-1156CD86241B}"/>
                </a:ext>
              </a:extLst>
            </p:cNvPr>
            <p:cNvGraphicFramePr>
              <a:graphicFrameLocks noChangeAspect="1"/>
            </p:cNvGraphicFramePr>
            <p:nvPr>
              <p:extLst/>
            </p:nvPr>
          </p:nvGraphicFramePr>
          <p:xfrm>
            <a:off x="5760720" y="3657600"/>
            <a:ext cx="5412670" cy="2926080"/>
          </p:xfrm>
          <a:graphic>
            <a:graphicData uri="http://schemas.openxmlformats.org/presentationml/2006/ole">
              <mc:AlternateContent xmlns:mc="http://schemas.openxmlformats.org/markup-compatibility/2006">
                <mc:Choice xmlns:v="urn:schemas-microsoft-com:vml" Requires="v">
                  <p:oleObj spid="_x0000_s1068" name="Visio" r:id="rId4" imgW="9301362" imgH="5043295" progId="Visio.Drawing.11">
                    <p:embed/>
                  </p:oleObj>
                </mc:Choice>
                <mc:Fallback>
                  <p:oleObj name="Visio" r:id="rId4" imgW="9301362" imgH="5043295"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0720" y="3657600"/>
                          <a:ext cx="5412670" cy="2926080"/>
                        </a:xfrm>
                        <a:prstGeom prst="rect">
                          <a:avLst/>
                        </a:prstGeom>
                        <a:noFill/>
                        <a:ln w="28575">
                          <a:solidFill>
                            <a:srgbClr val="FF0000"/>
                          </a:solidFill>
                        </a:ln>
                      </p:spPr>
                    </p:pic>
                  </p:oleObj>
                </mc:Fallback>
              </mc:AlternateContent>
            </a:graphicData>
          </a:graphic>
        </p:graphicFrame>
        <p:sp>
          <p:nvSpPr>
            <p:cNvPr id="13" name="文本框 12">
              <a:extLst>
                <a:ext uri="{FF2B5EF4-FFF2-40B4-BE49-F238E27FC236}">
                  <a16:creationId xmlns:a16="http://schemas.microsoft.com/office/drawing/2014/main" xmlns="" id="{018DBC2B-CD0F-5F2B-3609-A6753B3FEEEF}"/>
                </a:ext>
              </a:extLst>
            </p:cNvPr>
            <p:cNvSpPr txBox="1"/>
            <p:nvPr/>
          </p:nvSpPr>
          <p:spPr>
            <a:xfrm>
              <a:off x="9802668" y="6217567"/>
              <a:ext cx="1261884" cy="307777"/>
            </a:xfrm>
            <a:prstGeom prst="rect">
              <a:avLst/>
            </a:prstGeom>
            <a:noFill/>
          </p:spPr>
          <p:txBody>
            <a:bodyPr wrap="none">
              <a:spAutoFit/>
            </a:bodyPr>
            <a:lstStyle/>
            <a:p>
              <a:r>
                <a:rPr kumimoji="0" lang="zh-CN" altLang="en-US" sz="1400" b="1" i="0" u="none" strike="noStrike" kern="1200" cap="none" spc="0" normalizeH="0" baseline="0" noProof="0" dirty="0">
                  <a:ln>
                    <a:noFill/>
                  </a:ln>
                  <a:solidFill>
                    <a:prstClr val="black">
                      <a:lumMod val="75000"/>
                      <a:lumOff val="25000"/>
                    </a:prstClr>
                  </a:solidFill>
                  <a:effectLst/>
                  <a:uLnTx/>
                  <a:uFillTx/>
                  <a:latin typeface="Microsoft YaHei" panose="020B0503020204020204" pitchFamily="34" charset="-122"/>
                  <a:ea typeface="Microsoft YaHei" panose="020B0503020204020204" pitchFamily="34" charset="-122"/>
                  <a:sym typeface="宋体" panose="02010600030101010101" pitchFamily="2" charset="-122"/>
                </a:rPr>
                <a:t>无线数据传输</a:t>
              </a:r>
              <a:endParaRPr lang="zh-CN" altLang="en-US" sz="1400" b="1" dirty="0">
                <a:latin typeface="Microsoft YaHei" panose="020B0503020204020204" pitchFamily="34" charset="-122"/>
                <a:ea typeface="Microsoft YaHei" panose="020B0503020204020204" pitchFamily="34" charset="-122"/>
              </a:endParaRPr>
            </a:p>
          </p:txBody>
        </p:sp>
      </p:grpSp>
      <p:grpSp>
        <p:nvGrpSpPr>
          <p:cNvPr id="4" name="Group 3">
            <a:extLst>
              <a:ext uri="{FF2B5EF4-FFF2-40B4-BE49-F238E27FC236}">
                <a16:creationId xmlns:a16="http://schemas.microsoft.com/office/drawing/2014/main" xmlns="" id="{4E2BA2C4-50C7-4412-800E-1999D51450D3}"/>
              </a:ext>
            </a:extLst>
          </p:cNvPr>
          <p:cNvGrpSpPr/>
          <p:nvPr/>
        </p:nvGrpSpPr>
        <p:grpSpPr>
          <a:xfrm>
            <a:off x="1188719" y="3657600"/>
            <a:ext cx="4033320" cy="2926080"/>
            <a:chOff x="1188719" y="3657600"/>
            <a:chExt cx="4033320" cy="2926080"/>
          </a:xfrm>
        </p:grpSpPr>
        <p:pic>
          <p:nvPicPr>
            <p:cNvPr id="15" name="图片 14">
              <a:extLst>
                <a:ext uri="{FF2B5EF4-FFF2-40B4-BE49-F238E27FC236}">
                  <a16:creationId xmlns:a16="http://schemas.microsoft.com/office/drawing/2014/main" xmlns="" id="{27723E2D-8A97-22AF-6F14-8D3388ED09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8719" y="3657600"/>
              <a:ext cx="4033320" cy="2926080"/>
            </a:xfrm>
            <a:prstGeom prst="rect">
              <a:avLst/>
            </a:prstGeom>
          </p:spPr>
        </p:pic>
        <p:sp>
          <p:nvSpPr>
            <p:cNvPr id="21" name="文本框 20">
              <a:extLst>
                <a:ext uri="{FF2B5EF4-FFF2-40B4-BE49-F238E27FC236}">
                  <a16:creationId xmlns:a16="http://schemas.microsoft.com/office/drawing/2014/main" xmlns="" id="{018DBC2B-CD0F-5F2B-3609-A6753B3FEEEF}"/>
                </a:ext>
              </a:extLst>
            </p:cNvPr>
            <p:cNvSpPr txBox="1"/>
            <p:nvPr/>
          </p:nvSpPr>
          <p:spPr>
            <a:xfrm>
              <a:off x="1271464" y="3717032"/>
              <a:ext cx="2666114" cy="307777"/>
            </a:xfrm>
            <a:prstGeom prst="rect">
              <a:avLst/>
            </a:prstGeom>
            <a:solidFill>
              <a:srgbClr val="D8A77C"/>
            </a:solidFill>
          </p:spPr>
          <p:txBody>
            <a:bodyPr wrap="none">
              <a:spAutoFit/>
            </a:bodyPr>
            <a:lstStyle/>
            <a:p>
              <a:r>
                <a:rPr kumimoji="0" lang="en-US" altLang="zh-CN" sz="1400" b="1" i="0" u="none" strike="noStrike" kern="1200" cap="none" spc="0" normalizeH="0" baseline="0" noProof="0" dirty="0">
                  <a:ln>
                    <a:noFill/>
                  </a:ln>
                  <a:solidFill>
                    <a:prstClr val="black">
                      <a:lumMod val="75000"/>
                      <a:lumOff val="25000"/>
                    </a:prstClr>
                  </a:solidFill>
                  <a:effectLst/>
                  <a:uLnTx/>
                  <a:uFillTx/>
                  <a:latin typeface="Microsoft YaHei" panose="020B0503020204020204" pitchFamily="34" charset="-122"/>
                  <a:ea typeface="Microsoft YaHei" panose="020B0503020204020204" pitchFamily="34" charset="-122"/>
                  <a:sym typeface="宋体" panose="02010600030101010101" pitchFamily="2" charset="-122"/>
                </a:rPr>
                <a:t>CERN</a:t>
              </a:r>
              <a:r>
                <a:rPr kumimoji="0" lang="zh-CN" altLang="en-US" sz="1400" b="1" i="0" u="none" strike="noStrike" kern="1200" cap="none" spc="0" normalizeH="0" baseline="0" noProof="0" dirty="0">
                  <a:ln>
                    <a:noFill/>
                  </a:ln>
                  <a:solidFill>
                    <a:prstClr val="black">
                      <a:lumMod val="75000"/>
                      <a:lumOff val="25000"/>
                    </a:prstClr>
                  </a:solidFill>
                  <a:effectLst/>
                  <a:uLnTx/>
                  <a:uFillTx/>
                  <a:latin typeface="Microsoft YaHei" panose="020B0503020204020204" pitchFamily="34" charset="-122"/>
                  <a:ea typeface="Microsoft YaHei" panose="020B0503020204020204" pitchFamily="34" charset="-122"/>
                  <a:sym typeface="宋体" panose="02010600030101010101" pitchFamily="2" charset="-122"/>
                </a:rPr>
                <a:t>的</a:t>
              </a:r>
              <a:r>
                <a:rPr kumimoji="0" lang="en-US" altLang="zh-CN" sz="1400" b="1" i="0" u="none" strike="noStrike" kern="1200" cap="none" spc="0" normalizeH="0" baseline="0" noProof="0" dirty="0">
                  <a:ln>
                    <a:noFill/>
                  </a:ln>
                  <a:solidFill>
                    <a:prstClr val="black">
                      <a:lumMod val="75000"/>
                      <a:lumOff val="25000"/>
                    </a:prstClr>
                  </a:solidFill>
                  <a:effectLst/>
                  <a:uLnTx/>
                  <a:uFillTx/>
                  <a:latin typeface="Microsoft YaHei" panose="020B0503020204020204" pitchFamily="34" charset="-122"/>
                  <a:ea typeface="Microsoft YaHei" panose="020B0503020204020204" pitchFamily="34" charset="-122"/>
                  <a:sym typeface="宋体" panose="02010600030101010101" pitchFamily="2" charset="-122"/>
                </a:rPr>
                <a:t>LHC</a:t>
              </a:r>
              <a:r>
                <a:rPr kumimoji="0" lang="zh-CN" altLang="en-US" sz="1400" b="1" i="0" u="none" strike="noStrike" kern="1200" cap="none" spc="0" normalizeH="0" baseline="0" noProof="0" dirty="0">
                  <a:ln>
                    <a:noFill/>
                  </a:ln>
                  <a:solidFill>
                    <a:prstClr val="black">
                      <a:lumMod val="75000"/>
                      <a:lumOff val="25000"/>
                    </a:prstClr>
                  </a:solidFill>
                  <a:effectLst/>
                  <a:uLnTx/>
                  <a:uFillTx/>
                  <a:latin typeface="Microsoft YaHei" panose="020B0503020204020204" pitchFamily="34" charset="-122"/>
                  <a:ea typeface="Microsoft YaHei" panose="020B0503020204020204" pitchFamily="34" charset="-122"/>
                  <a:sym typeface="宋体" panose="02010600030101010101" pitchFamily="2" charset="-122"/>
                </a:rPr>
                <a:t>探测器的电缆排布</a:t>
              </a:r>
              <a:endParaRPr lang="zh-CN" altLang="en-US" sz="1400" b="1" dirty="0">
                <a:latin typeface="Microsoft YaHei" panose="020B0503020204020204" pitchFamily="34" charset="-122"/>
                <a:ea typeface="Microsoft YaHei" panose="020B0503020204020204" pitchFamily="34" charset="-122"/>
              </a:endParaRPr>
            </a:p>
          </p:txBody>
        </p:sp>
      </p:grpSp>
    </p:spTree>
    <p:extLst>
      <p:ext uri="{BB962C8B-B14F-4D97-AF65-F5344CB8AC3E}">
        <p14:creationId xmlns:p14="http://schemas.microsoft.com/office/powerpoint/2010/main" val="2615984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78499"/>
            <a:ext cx="10515600" cy="905410"/>
          </a:xfrm>
        </p:spPr>
        <p:txBody>
          <a:bodyPr vert="horz" lIns="91440" tIns="45720" rIns="91440" bIns="45720" rtlCol="0" anchor="ctr">
            <a:normAutofit/>
          </a:bodyPr>
          <a:lstStyle/>
          <a:p>
            <a:pPr algn="ctr"/>
            <a:r>
              <a:rPr lang="zh-CN" altLang="en-US" dirty="0">
                <a:solidFill>
                  <a:srgbClr val="0000FF"/>
                </a:solidFill>
                <a:latin typeface="Arial" panose="020B0604020202020204" pitchFamily="34" charset="0"/>
                <a:ea typeface="黑体" panose="02010609060101010101" pitchFamily="49" charset="-122"/>
              </a:rPr>
              <a:t>任务分解</a:t>
            </a:r>
          </a:p>
        </p:txBody>
      </p:sp>
      <p:sp>
        <p:nvSpPr>
          <p:cNvPr id="3" name="内容占位符 2"/>
          <p:cNvSpPr>
            <a:spLocks noGrp="1"/>
          </p:cNvSpPr>
          <p:nvPr>
            <p:ph idx="1"/>
          </p:nvPr>
        </p:nvSpPr>
        <p:spPr>
          <a:xfrm>
            <a:off x="770823" y="1613869"/>
            <a:ext cx="10515600" cy="4351338"/>
          </a:xfrm>
        </p:spPr>
        <p:txBody>
          <a:bodyPr/>
          <a:lstStyle/>
          <a:p>
            <a:pPr>
              <a:buSzPct val="100000"/>
            </a:pPr>
            <a:r>
              <a:rPr lang="zh-CN" altLang="en-US" dirty="0"/>
              <a:t>课题参与单位和任务分解：</a:t>
            </a:r>
          </a:p>
          <a:p>
            <a:pPr lvl="1">
              <a:lnSpc>
                <a:spcPct val="125000"/>
              </a:lnSpc>
              <a:buSzPct val="100000"/>
              <a:buFont typeface="System Font Regular"/>
              <a:buChar char="◦"/>
            </a:pPr>
            <a:r>
              <a:rPr lang="zh-CN" altLang="en-US" sz="2200" dirty="0" smtClean="0">
                <a:solidFill>
                  <a:srgbClr val="0070C0"/>
                </a:solidFill>
                <a:latin typeface="+mn-ea"/>
              </a:rPr>
              <a:t>高能物理研究所（</a:t>
            </a:r>
            <a:r>
              <a:rPr lang="en-US" altLang="zh-CN" sz="2200" dirty="0" smtClean="0">
                <a:solidFill>
                  <a:srgbClr val="0070C0"/>
                </a:solidFill>
                <a:latin typeface="+mn-ea"/>
              </a:rPr>
              <a:t>648</a:t>
            </a:r>
            <a:r>
              <a:rPr lang="zh-CN" altLang="en-US" sz="2200" dirty="0" smtClean="0">
                <a:solidFill>
                  <a:srgbClr val="0070C0"/>
                </a:solidFill>
                <a:latin typeface="+mn-ea"/>
              </a:rPr>
              <a:t>万）：</a:t>
            </a:r>
            <a:r>
              <a:rPr lang="zh-CN" altLang="en-US" sz="2200" dirty="0" smtClean="0">
                <a:solidFill>
                  <a:schemeClr val="tx1">
                    <a:lumMod val="50000"/>
                    <a:lumOff val="50000"/>
                  </a:schemeClr>
                </a:solidFill>
                <a:latin typeface="+mn-ea"/>
              </a:rPr>
              <a:t>课题牵头单位，负责顶点和径迹探测器硅像素传感器芯片和样机的研制，针对顶点探测器研究无线数据传输与控制技术</a:t>
            </a:r>
          </a:p>
          <a:p>
            <a:pPr lvl="1">
              <a:lnSpc>
                <a:spcPct val="125000"/>
              </a:lnSpc>
              <a:buSzPct val="100000"/>
              <a:buFont typeface="System Font Regular"/>
              <a:buChar char="◦"/>
            </a:pPr>
            <a:r>
              <a:rPr lang="zh-CN" altLang="en-US" sz="2200" dirty="0" smtClean="0">
                <a:solidFill>
                  <a:srgbClr val="0070C0"/>
                </a:solidFill>
                <a:latin typeface="+mn-ea"/>
              </a:rPr>
              <a:t>华中师范大学（</a:t>
            </a:r>
            <a:r>
              <a:rPr lang="en-US" altLang="zh-CN" sz="2200" dirty="0" smtClean="0">
                <a:solidFill>
                  <a:srgbClr val="0070C0"/>
                </a:solidFill>
                <a:latin typeface="+mn-ea"/>
              </a:rPr>
              <a:t>108</a:t>
            </a:r>
            <a:r>
              <a:rPr lang="zh-CN" altLang="en-US" sz="2200" dirty="0" smtClean="0">
                <a:solidFill>
                  <a:srgbClr val="0070C0"/>
                </a:solidFill>
                <a:latin typeface="+mn-ea"/>
              </a:rPr>
              <a:t>万）：</a:t>
            </a:r>
            <a:r>
              <a:rPr lang="zh-CN" altLang="en-US" sz="2200" dirty="0" smtClean="0">
                <a:solidFill>
                  <a:schemeClr val="tx1">
                    <a:lumMod val="50000"/>
                    <a:lumOff val="50000"/>
                  </a:schemeClr>
                </a:solidFill>
                <a:latin typeface="+mn-ea"/>
              </a:rPr>
              <a:t>参加顶点探测器硅像素传感器芯片设计和性能测试</a:t>
            </a:r>
          </a:p>
          <a:p>
            <a:pPr lvl="1">
              <a:lnSpc>
                <a:spcPct val="125000"/>
              </a:lnSpc>
              <a:buSzPct val="100000"/>
              <a:buFont typeface="System Font Regular"/>
              <a:buChar char="◦"/>
            </a:pPr>
            <a:r>
              <a:rPr lang="zh-CN" altLang="en-US" sz="2200" dirty="0" smtClean="0">
                <a:solidFill>
                  <a:srgbClr val="0070C0"/>
                </a:solidFill>
                <a:latin typeface="+mn-ea"/>
              </a:rPr>
              <a:t>浙江大学（</a:t>
            </a:r>
            <a:r>
              <a:rPr lang="en-US" altLang="zh-CN" sz="2200" dirty="0" smtClean="0">
                <a:solidFill>
                  <a:srgbClr val="0070C0"/>
                </a:solidFill>
                <a:latin typeface="+mn-ea"/>
              </a:rPr>
              <a:t>180</a:t>
            </a:r>
            <a:r>
              <a:rPr lang="zh-CN" altLang="en-US" sz="2200" dirty="0" smtClean="0">
                <a:solidFill>
                  <a:srgbClr val="0070C0"/>
                </a:solidFill>
                <a:latin typeface="+mn-ea"/>
              </a:rPr>
              <a:t>万）：</a:t>
            </a:r>
            <a:r>
              <a:rPr lang="zh-CN" altLang="en-US" sz="2200" dirty="0" smtClean="0">
                <a:solidFill>
                  <a:schemeClr val="tx1">
                    <a:lumMod val="50000"/>
                    <a:lumOff val="50000"/>
                  </a:schemeClr>
                </a:solidFill>
                <a:latin typeface="+mn-ea"/>
              </a:rPr>
              <a:t>参加径迹探测器硅像素传感器芯片的设计和性能测试，负责原理验证芯片的数字电路部分设计及相关测试，以及探测器系统优化测试</a:t>
            </a:r>
          </a:p>
          <a:p>
            <a:r>
              <a:rPr lang="zh-CN" altLang="en-US" dirty="0" smtClean="0"/>
              <a:t>课题总预算 </a:t>
            </a:r>
            <a:r>
              <a:rPr lang="en-US" altLang="zh-CN" dirty="0" smtClean="0"/>
              <a:t>936</a:t>
            </a:r>
            <a:r>
              <a:rPr lang="zh-CN" altLang="en-US" dirty="0"/>
              <a:t>万</a:t>
            </a:r>
          </a:p>
        </p:txBody>
      </p:sp>
      <p:sp>
        <p:nvSpPr>
          <p:cNvPr id="5" name="灯片编号占位符 4"/>
          <p:cNvSpPr>
            <a:spLocks noGrp="1"/>
          </p:cNvSpPr>
          <p:nvPr>
            <p:ph type="sldNum" sz="quarter" idx="12"/>
          </p:nvPr>
        </p:nvSpPr>
        <p:spPr/>
        <p:txBody>
          <a:bodyPr/>
          <a:lstStyle/>
          <a:p>
            <a:fld id="{739A4D76-E581-450B-B0B6-FE92974BBFE3}" type="slidenum">
              <a:rPr lang="zh-CN" altLang="en-US" smtClean="0"/>
              <a:t>5</a:t>
            </a:fld>
            <a:endParaRPr lang="zh-CN" altLang="en-US"/>
          </a:p>
        </p:txBody>
      </p:sp>
    </p:spTree>
    <p:extLst>
      <p:ext uri="{BB962C8B-B14F-4D97-AF65-F5344CB8AC3E}">
        <p14:creationId xmlns:p14="http://schemas.microsoft.com/office/powerpoint/2010/main" val="2449716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7076" y="220747"/>
            <a:ext cx="10515600" cy="828407"/>
          </a:xfrm>
        </p:spPr>
        <p:txBody>
          <a:bodyPr/>
          <a:lstStyle/>
          <a:p>
            <a:pPr algn="ctr"/>
            <a:r>
              <a:rPr lang="zh-CN" altLang="en-US" dirty="0" smtClean="0">
                <a:solidFill>
                  <a:srgbClr val="0000FF"/>
                </a:solidFill>
                <a:effectLst/>
                <a:latin typeface="Arial" panose="020B0604020202020204" pitchFamily="34" charset="0"/>
                <a:ea typeface="黑体" panose="02010609060101010101" pitchFamily="49" charset="-122"/>
              </a:rPr>
              <a:t>研究进度安排</a:t>
            </a:r>
            <a:endParaRPr lang="zh-CN" altLang="en-US" dirty="0">
              <a:solidFill>
                <a:srgbClr val="0000FF"/>
              </a:solidFill>
            </a:endParaRPr>
          </a:p>
        </p:txBody>
      </p:sp>
      <p:graphicFrame>
        <p:nvGraphicFramePr>
          <p:cNvPr id="4" name="表格 3"/>
          <p:cNvGraphicFramePr>
            <a:graphicFrameLocks noGrp="1"/>
          </p:cNvGraphicFramePr>
          <p:nvPr>
            <p:extLst>
              <p:ext uri="{D42A27DB-BD31-4B8C-83A1-F6EECF244321}">
                <p14:modId xmlns:p14="http://schemas.microsoft.com/office/powerpoint/2010/main" val="1418369545"/>
              </p:ext>
            </p:extLst>
          </p:nvPr>
        </p:nvGraphicFramePr>
        <p:xfrm>
          <a:off x="674657" y="3401646"/>
          <a:ext cx="11161240" cy="3029046"/>
        </p:xfrm>
        <a:graphic>
          <a:graphicData uri="http://schemas.openxmlformats.org/drawingml/2006/table">
            <a:tbl>
              <a:tblPr firstRow="1" bandRow="1">
                <a:tableStyleId>{7DF18680-E054-41AD-8BC1-D1AEF772440D}</a:tableStyleId>
              </a:tblPr>
              <a:tblGrid>
                <a:gridCol w="1008320"/>
                <a:gridCol w="3162300"/>
                <a:gridCol w="2181225"/>
                <a:gridCol w="2505139"/>
                <a:gridCol w="2304256"/>
              </a:tblGrid>
              <a:tr h="253906">
                <a:tc>
                  <a:txBody>
                    <a:bodyPr/>
                    <a:lstStyle/>
                    <a:p>
                      <a:r>
                        <a:rPr lang="zh-CN" altLang="en-US" sz="1400" b="1" dirty="0" smtClean="0">
                          <a:solidFill>
                            <a:srgbClr val="C00000"/>
                          </a:solidFill>
                        </a:rPr>
                        <a:t>年度</a:t>
                      </a:r>
                      <a:endParaRPr lang="zh-CN" altLang="en-US" sz="1400" b="1" dirty="0">
                        <a:solidFill>
                          <a:srgbClr val="C00000"/>
                        </a:solidFill>
                      </a:endParaRPr>
                    </a:p>
                  </a:txBody>
                  <a:tcPr>
                    <a:solidFill>
                      <a:schemeClr val="accent5">
                        <a:lumMod val="60000"/>
                        <a:lumOff val="40000"/>
                      </a:schemeClr>
                    </a:solidFill>
                  </a:tcPr>
                </a:tc>
                <a:tc>
                  <a:txBody>
                    <a:bodyPr/>
                    <a:lstStyle/>
                    <a:p>
                      <a:r>
                        <a:rPr lang="en-US" altLang="zh-CN" sz="1400" b="1" dirty="0" smtClean="0">
                          <a:solidFill>
                            <a:srgbClr val="C00000"/>
                          </a:solidFill>
                        </a:rPr>
                        <a:t>CMOS</a:t>
                      </a:r>
                      <a:r>
                        <a:rPr lang="zh-CN" altLang="en-US" sz="1400" b="1" dirty="0" smtClean="0">
                          <a:solidFill>
                            <a:srgbClr val="C00000"/>
                          </a:solidFill>
                        </a:rPr>
                        <a:t>芯片进展</a:t>
                      </a:r>
                      <a:endParaRPr lang="zh-CN" altLang="en-US" sz="1400" b="1" dirty="0">
                        <a:solidFill>
                          <a:srgbClr val="C00000"/>
                        </a:solidFill>
                      </a:endParaRPr>
                    </a:p>
                  </a:txBody>
                  <a:tcPr>
                    <a:solidFill>
                      <a:schemeClr val="accent5">
                        <a:lumMod val="60000"/>
                        <a:lumOff val="40000"/>
                      </a:schemeClr>
                    </a:solidFill>
                  </a:tcPr>
                </a:tc>
                <a:tc>
                  <a:txBody>
                    <a:bodyPr/>
                    <a:lstStyle/>
                    <a:p>
                      <a:r>
                        <a:rPr lang="en-US" altLang="zh-CN" sz="1400" b="1" dirty="0" smtClean="0">
                          <a:solidFill>
                            <a:srgbClr val="C00000"/>
                          </a:solidFill>
                        </a:rPr>
                        <a:t>HVCMOS</a:t>
                      </a:r>
                      <a:r>
                        <a:rPr lang="zh-CN" altLang="en-US" sz="1400" b="1" dirty="0" smtClean="0">
                          <a:solidFill>
                            <a:srgbClr val="C00000"/>
                          </a:solidFill>
                        </a:rPr>
                        <a:t>芯片进展</a:t>
                      </a:r>
                      <a:endParaRPr lang="zh-CN" altLang="en-US" sz="1400" b="1" dirty="0">
                        <a:solidFill>
                          <a:srgbClr val="C00000"/>
                        </a:solidFill>
                      </a:endParaRPr>
                    </a:p>
                  </a:txBody>
                  <a:tcPr>
                    <a:solidFill>
                      <a:schemeClr val="accent5">
                        <a:lumMod val="60000"/>
                        <a:lumOff val="40000"/>
                      </a:schemeClr>
                    </a:solidFill>
                  </a:tcPr>
                </a:tc>
                <a:tc>
                  <a:txBody>
                    <a:bodyPr/>
                    <a:lstStyle/>
                    <a:p>
                      <a:r>
                        <a:rPr lang="zh-CN" altLang="en-US" sz="1400" b="1" dirty="0" smtClean="0">
                          <a:solidFill>
                            <a:srgbClr val="C00000"/>
                          </a:solidFill>
                        </a:rPr>
                        <a:t>探测器样机进展</a:t>
                      </a:r>
                      <a:endParaRPr lang="zh-CN" altLang="en-US" sz="1400" b="1" dirty="0">
                        <a:solidFill>
                          <a:srgbClr val="C00000"/>
                        </a:solidFill>
                      </a:endParaRPr>
                    </a:p>
                  </a:txBody>
                  <a:tcPr>
                    <a:solidFill>
                      <a:schemeClr val="accent5">
                        <a:lumMod val="60000"/>
                        <a:lumOff val="40000"/>
                      </a:schemeClr>
                    </a:solidFill>
                  </a:tcPr>
                </a:tc>
                <a:tc>
                  <a:txBody>
                    <a:bodyPr/>
                    <a:lstStyle/>
                    <a:p>
                      <a:r>
                        <a:rPr lang="zh-CN" altLang="en-US" sz="1400" b="1" dirty="0" smtClean="0">
                          <a:solidFill>
                            <a:srgbClr val="C00000"/>
                          </a:solidFill>
                        </a:rPr>
                        <a:t>无线数据传输进展</a:t>
                      </a:r>
                      <a:endParaRPr lang="zh-CN" altLang="en-US" sz="1400" b="1" dirty="0">
                        <a:solidFill>
                          <a:srgbClr val="C00000"/>
                        </a:solidFill>
                      </a:endParaRPr>
                    </a:p>
                  </a:txBody>
                  <a:tcPr>
                    <a:solidFill>
                      <a:schemeClr val="accent5">
                        <a:lumMod val="60000"/>
                        <a:lumOff val="40000"/>
                      </a:schemeClr>
                    </a:solidFill>
                  </a:tcPr>
                </a:tc>
              </a:tr>
              <a:tr h="562642">
                <a:tc>
                  <a:txBody>
                    <a:bodyPr/>
                    <a:lstStyle/>
                    <a:p>
                      <a:r>
                        <a:rPr lang="zh-CN" altLang="en-US" sz="1400" b="1" dirty="0" smtClean="0"/>
                        <a:t>第一年</a:t>
                      </a:r>
                      <a:endParaRPr lang="en-US" altLang="zh-CN" sz="1400" b="1" dirty="0" smtClean="0"/>
                    </a:p>
                  </a:txBody>
                  <a:tcPr>
                    <a:solidFill>
                      <a:schemeClr val="accent5">
                        <a:lumMod val="20000"/>
                        <a:lumOff val="80000"/>
                      </a:schemeClr>
                    </a:solidFill>
                  </a:tcPr>
                </a:tc>
                <a:tc>
                  <a:txBody>
                    <a:bodyPr/>
                    <a:lstStyle/>
                    <a:p>
                      <a:r>
                        <a:rPr lang="zh-CN" altLang="en-US" sz="1400" dirty="0" smtClean="0"/>
                        <a:t>高空间分辨率芯片</a:t>
                      </a:r>
                      <a:r>
                        <a:rPr lang="en-US" altLang="zh-CN" sz="1400" dirty="0" smtClean="0"/>
                        <a:t>MPW </a:t>
                      </a:r>
                      <a:r>
                        <a:rPr lang="zh-CN" altLang="en-US" sz="1400" dirty="0" smtClean="0"/>
                        <a:t>流片；全尺寸快时间分辨率芯片流片</a:t>
                      </a:r>
                      <a:endParaRPr lang="zh-CN" altLang="en-US" sz="1400" dirty="0"/>
                    </a:p>
                  </a:txBody>
                  <a:tcPr>
                    <a:solidFill>
                      <a:schemeClr val="accent5">
                        <a:lumMod val="20000"/>
                        <a:lumOff val="80000"/>
                      </a:schemeClr>
                    </a:solidFill>
                  </a:tcPr>
                </a:tc>
                <a:tc>
                  <a:txBody>
                    <a:bodyPr/>
                    <a:lstStyle/>
                    <a:p>
                      <a:r>
                        <a:rPr lang="zh-CN" altLang="en-US" sz="1400" dirty="0" smtClean="0"/>
                        <a:t>第一版流片设计</a:t>
                      </a:r>
                      <a:endParaRPr lang="zh-CN" altLang="en-US" sz="1400" dirty="0"/>
                    </a:p>
                  </a:txBody>
                  <a:tcPr>
                    <a:solidFill>
                      <a:schemeClr val="accent5">
                        <a:lumMod val="20000"/>
                        <a:lumOff val="80000"/>
                      </a:schemeClr>
                    </a:solidFill>
                  </a:tcPr>
                </a:tc>
                <a:tc>
                  <a:txBody>
                    <a:bodyPr/>
                    <a:lstStyle/>
                    <a:p>
                      <a:r>
                        <a:rPr lang="zh-CN" altLang="en-US" sz="1400" dirty="0" smtClean="0"/>
                        <a:t>探测模块的设计</a:t>
                      </a:r>
                      <a:endParaRPr lang="zh-CN" altLang="en-US" sz="1400" dirty="0"/>
                    </a:p>
                  </a:txBody>
                  <a:tcPr>
                    <a:solidFill>
                      <a:schemeClr val="accent5">
                        <a:lumMod val="20000"/>
                        <a:lumOff val="80000"/>
                      </a:schemeClr>
                    </a:solidFill>
                  </a:tcPr>
                </a:tc>
                <a:tc>
                  <a:txBody>
                    <a:bodyPr/>
                    <a:lstStyle/>
                    <a:p>
                      <a:r>
                        <a:rPr lang="zh-CN" altLang="en-US" sz="1400" dirty="0" smtClean="0"/>
                        <a:t>单通道的数据传输验证系统设计及测试</a:t>
                      </a:r>
                      <a:endParaRPr lang="zh-CN" altLang="en-US" sz="1400" dirty="0"/>
                    </a:p>
                  </a:txBody>
                  <a:tcPr>
                    <a:solidFill>
                      <a:schemeClr val="accent5">
                        <a:lumMod val="20000"/>
                        <a:lumOff val="80000"/>
                      </a:schemeClr>
                    </a:solidFill>
                  </a:tcPr>
                </a:tc>
              </a:tr>
              <a:tr h="5626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b="1" dirty="0" smtClean="0"/>
                        <a:t>第二年</a:t>
                      </a:r>
                      <a:endParaRPr lang="zh-CN" altLang="en-US" sz="1400" b="1" dirty="0"/>
                    </a:p>
                  </a:txBody>
                  <a:tcPr>
                    <a:solidFill>
                      <a:srgbClr val="E8F1F6">
                        <a:alpha val="50196"/>
                      </a:srgbClr>
                    </a:solidFill>
                  </a:tcPr>
                </a:tc>
                <a:tc>
                  <a:txBody>
                    <a:bodyPr/>
                    <a:lstStyle/>
                    <a:p>
                      <a:r>
                        <a:rPr lang="zh-CN" altLang="en-US" sz="1400" dirty="0" smtClean="0"/>
                        <a:t>全尺寸高空间分辨率芯片流片；快时间分辨率芯片束流测试</a:t>
                      </a:r>
                      <a:endParaRPr lang="zh-CN" altLang="en-US" sz="1400" dirty="0"/>
                    </a:p>
                  </a:txBody>
                  <a:tcPr>
                    <a:solidFill>
                      <a:srgbClr val="E8F1F6">
                        <a:alpha val="50196"/>
                      </a:srgbClr>
                    </a:solidFill>
                  </a:tcPr>
                </a:tc>
                <a:tc>
                  <a:txBody>
                    <a:bodyPr/>
                    <a:lstStyle/>
                    <a:p>
                      <a:r>
                        <a:rPr lang="zh-CN" altLang="en-US" sz="1400" dirty="0" smtClean="0"/>
                        <a:t>第一版流片芯片性能研究；第二版芯片流片</a:t>
                      </a:r>
                      <a:endParaRPr lang="zh-CN" altLang="en-US" sz="1400" dirty="0"/>
                    </a:p>
                  </a:txBody>
                  <a:tcPr>
                    <a:solidFill>
                      <a:srgbClr val="E8F1F6">
                        <a:alpha val="50196"/>
                      </a:srgbClr>
                    </a:solidFill>
                  </a:tcPr>
                </a:tc>
                <a:tc>
                  <a:txBody>
                    <a:bodyPr/>
                    <a:lstStyle/>
                    <a:p>
                      <a:r>
                        <a:rPr lang="zh-CN" altLang="en-US" sz="1400" dirty="0" smtClean="0"/>
                        <a:t>探测模块结构验证及设计优化</a:t>
                      </a:r>
                      <a:endParaRPr lang="zh-CN" altLang="en-US" sz="1400" dirty="0"/>
                    </a:p>
                  </a:txBody>
                  <a:tcPr>
                    <a:solidFill>
                      <a:srgbClr val="E8F1F6">
                        <a:alpha val="50196"/>
                      </a:srgbClr>
                    </a:solidFill>
                  </a:tcPr>
                </a:tc>
                <a:tc>
                  <a:txBody>
                    <a:bodyPr/>
                    <a:lstStyle/>
                    <a:p>
                      <a:r>
                        <a:rPr lang="zh-CN" altLang="en-US" sz="1400" dirty="0" smtClean="0"/>
                        <a:t>建立多通道无线数据传输原型系统</a:t>
                      </a:r>
                      <a:endParaRPr lang="zh-CN" altLang="en-US" sz="1400" dirty="0"/>
                    </a:p>
                  </a:txBody>
                  <a:tcPr>
                    <a:solidFill>
                      <a:srgbClr val="E8F1F6">
                        <a:alpha val="50196"/>
                      </a:srgbClr>
                    </a:solidFill>
                  </a:tcPr>
                </a:tc>
              </a:tr>
              <a:tr h="5626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b="1" dirty="0" smtClean="0"/>
                        <a:t>第三年</a:t>
                      </a:r>
                      <a:endParaRPr lang="zh-CN" altLang="en-US" sz="1400" b="1" dirty="0"/>
                    </a:p>
                  </a:txBody>
                  <a:tcPr>
                    <a:solidFill>
                      <a:schemeClr val="accent5">
                        <a:lumMod val="20000"/>
                        <a:lumOff val="80000"/>
                      </a:schemeClr>
                    </a:solidFill>
                  </a:tcPr>
                </a:tc>
                <a:tc>
                  <a:txBody>
                    <a:bodyPr/>
                    <a:lstStyle/>
                    <a:p>
                      <a:r>
                        <a:rPr lang="zh-CN" altLang="en-US" sz="1400" dirty="0" smtClean="0"/>
                        <a:t>高空间分辨率芯片束流测试；快时间分辨率探测模块研制及束流测试</a:t>
                      </a:r>
                      <a:endParaRPr lang="zh-CN" altLang="en-US" sz="1400" dirty="0"/>
                    </a:p>
                  </a:txBody>
                  <a:tcPr>
                    <a:solidFill>
                      <a:schemeClr val="accent5">
                        <a:lumMod val="20000"/>
                        <a:lumOff val="80000"/>
                      </a:schemeClr>
                    </a:solidFill>
                  </a:tcPr>
                </a:tc>
                <a:tc>
                  <a:txBody>
                    <a:bodyPr/>
                    <a:lstStyle/>
                    <a:p>
                      <a:r>
                        <a:rPr lang="zh-CN" altLang="en-US" sz="1400" dirty="0" smtClean="0"/>
                        <a:t>第二版流片的芯片测试</a:t>
                      </a:r>
                      <a:endParaRPr lang="zh-CN" altLang="en-US" sz="1400" dirty="0"/>
                    </a:p>
                  </a:txBody>
                  <a:tcPr>
                    <a:solidFill>
                      <a:schemeClr val="accent5">
                        <a:lumMod val="20000"/>
                        <a:lumOff val="80000"/>
                      </a:schemeClr>
                    </a:solidFill>
                  </a:tcPr>
                </a:tc>
                <a:tc>
                  <a:txBody>
                    <a:bodyPr/>
                    <a:lstStyle/>
                    <a:p>
                      <a:r>
                        <a:rPr lang="zh-CN" altLang="en-US" sz="1400" dirty="0" smtClean="0"/>
                        <a:t>径迹探测器系统设计和模拟</a:t>
                      </a:r>
                      <a:endParaRPr lang="zh-CN" altLang="en-US" sz="1400" dirty="0"/>
                    </a:p>
                  </a:txBody>
                  <a:tcPr>
                    <a:solidFill>
                      <a:schemeClr val="accent5">
                        <a:lumMod val="20000"/>
                        <a:lumOff val="80000"/>
                      </a:schemeClr>
                    </a:solidFill>
                  </a:tcPr>
                </a:tc>
                <a:tc>
                  <a:txBody>
                    <a:bodyPr/>
                    <a:lstStyle/>
                    <a:p>
                      <a:r>
                        <a:rPr lang="zh-CN" altLang="en-US" sz="1400" dirty="0" smtClean="0"/>
                        <a:t>解决多通道系统的大数据量传输及时钟同步问题</a:t>
                      </a:r>
                      <a:endParaRPr lang="zh-CN" altLang="en-US" sz="1400" dirty="0"/>
                    </a:p>
                  </a:txBody>
                  <a:tcPr>
                    <a:solidFill>
                      <a:schemeClr val="accent5">
                        <a:lumMod val="20000"/>
                        <a:lumOff val="80000"/>
                      </a:schemeClr>
                    </a:solidFill>
                  </a:tcPr>
                </a:tc>
              </a:tr>
              <a:tr h="4316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b="1" dirty="0" smtClean="0"/>
                        <a:t>第四年</a:t>
                      </a:r>
                      <a:endParaRPr lang="zh-CN" altLang="en-US" sz="1400" b="1" dirty="0"/>
                    </a:p>
                  </a:txBody>
                  <a:tcPr>
                    <a:solidFill>
                      <a:srgbClr val="E9F1F5">
                        <a:alpha val="49020"/>
                      </a:srgbClr>
                    </a:solidFill>
                  </a:tcPr>
                </a:tc>
                <a:tc>
                  <a:txBody>
                    <a:bodyPr/>
                    <a:lstStyle/>
                    <a:p>
                      <a:endParaRPr lang="zh-CN" altLang="en-US" sz="1400" dirty="0"/>
                    </a:p>
                  </a:txBody>
                  <a:tcPr>
                    <a:solidFill>
                      <a:srgbClr val="E9F1F5">
                        <a:alpha val="4902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dirty="0" smtClean="0"/>
                        <a:t>探测模块研制及束流测试</a:t>
                      </a:r>
                    </a:p>
                  </a:txBody>
                  <a:tcPr>
                    <a:solidFill>
                      <a:srgbClr val="E9F1F5">
                        <a:alpha val="49020"/>
                      </a:srgbClr>
                    </a:solidFill>
                  </a:tcPr>
                </a:tc>
                <a:tc>
                  <a:txBody>
                    <a:bodyPr/>
                    <a:lstStyle/>
                    <a:p>
                      <a:r>
                        <a:rPr lang="zh-CN" altLang="en-US" sz="1400" dirty="0" smtClean="0"/>
                        <a:t>探测器样机的组装和测试；径迹探测器系统优化设计</a:t>
                      </a:r>
                      <a:endParaRPr lang="zh-CN" altLang="en-US" sz="1400" dirty="0"/>
                    </a:p>
                  </a:txBody>
                  <a:tcPr>
                    <a:solidFill>
                      <a:srgbClr val="E9F1F5">
                        <a:alpha val="49020"/>
                      </a:srgbClr>
                    </a:solidFill>
                  </a:tcPr>
                </a:tc>
                <a:tc>
                  <a:txBody>
                    <a:bodyPr/>
                    <a:lstStyle/>
                    <a:p>
                      <a:r>
                        <a:rPr lang="zh-CN" altLang="en-US" sz="1400" dirty="0" smtClean="0"/>
                        <a:t>结合探测器测试整体系统性能</a:t>
                      </a:r>
                      <a:endParaRPr lang="zh-CN" altLang="en-US" sz="1400" dirty="0"/>
                    </a:p>
                  </a:txBody>
                  <a:tcPr>
                    <a:solidFill>
                      <a:srgbClr val="E9F1F5">
                        <a:alpha val="49020"/>
                      </a:srgbClr>
                    </a:solidFill>
                  </a:tcPr>
                </a:tc>
              </a:tr>
              <a:tr h="4316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b="1" dirty="0" smtClean="0"/>
                        <a:t>第五年</a:t>
                      </a:r>
                      <a:endParaRPr lang="zh-CN" altLang="en-US" sz="1400" b="1" dirty="0"/>
                    </a:p>
                  </a:txBody>
                  <a:tcPr>
                    <a:solidFill>
                      <a:schemeClr val="accent5">
                        <a:lumMod val="20000"/>
                        <a:lumOff val="80000"/>
                      </a:schemeClr>
                    </a:solidFill>
                  </a:tcPr>
                </a:tc>
                <a:tc>
                  <a:txBody>
                    <a:bodyPr/>
                    <a:lstStyle/>
                    <a:p>
                      <a:endParaRPr lang="zh-CN" altLang="en-US" sz="1400"/>
                    </a:p>
                  </a:txBody>
                  <a:tcPr>
                    <a:solidFill>
                      <a:schemeClr val="accent5">
                        <a:lumMod val="20000"/>
                        <a:lumOff val="80000"/>
                      </a:schemeClr>
                    </a:solidFill>
                  </a:tcPr>
                </a:tc>
                <a:tc>
                  <a:txBody>
                    <a:bodyPr/>
                    <a:lstStyle/>
                    <a:p>
                      <a:endParaRPr lang="zh-CN" altLang="en-US" sz="1400" dirty="0"/>
                    </a:p>
                  </a:txBody>
                  <a:tcPr>
                    <a:solidFill>
                      <a:schemeClr val="accent5">
                        <a:lumMod val="20000"/>
                        <a:lumOff val="80000"/>
                      </a:schemeClr>
                    </a:solidFill>
                  </a:tcPr>
                </a:tc>
                <a:tc>
                  <a:txBody>
                    <a:bodyPr/>
                    <a:lstStyle/>
                    <a:p>
                      <a:r>
                        <a:rPr lang="zh-CN" altLang="en-US" sz="1400" dirty="0" smtClean="0"/>
                        <a:t>探测器样机束流测试，达到验收目标</a:t>
                      </a:r>
                      <a:endParaRPr lang="zh-CN" altLang="en-US" sz="1400" dirty="0"/>
                    </a:p>
                  </a:txBody>
                  <a:tcPr>
                    <a:solidFill>
                      <a:schemeClr val="accent5">
                        <a:lumMod val="20000"/>
                        <a:lumOff val="80000"/>
                      </a:schemeClr>
                    </a:solidFill>
                  </a:tcPr>
                </a:tc>
                <a:tc>
                  <a:txBody>
                    <a:bodyPr/>
                    <a:lstStyle/>
                    <a:p>
                      <a:r>
                        <a:rPr lang="zh-CN" altLang="en-US" sz="1400" dirty="0" smtClean="0"/>
                        <a:t>无线传输系统最终的读出系统性能评估</a:t>
                      </a:r>
                      <a:endParaRPr lang="zh-CN" altLang="en-US" sz="1400" dirty="0"/>
                    </a:p>
                  </a:txBody>
                  <a:tcPr>
                    <a:solidFill>
                      <a:schemeClr val="accent5">
                        <a:lumMod val="20000"/>
                        <a:lumOff val="80000"/>
                      </a:schemeClr>
                    </a:solidFill>
                  </a:tcPr>
                </a:tc>
              </a:tr>
            </a:tbl>
          </a:graphicData>
        </a:graphic>
      </p:graphicFrame>
      <p:sp>
        <p:nvSpPr>
          <p:cNvPr id="5" name="灯片编号占位符 4"/>
          <p:cNvSpPr>
            <a:spLocks noGrp="1"/>
          </p:cNvSpPr>
          <p:nvPr>
            <p:ph type="sldNum" sz="quarter" idx="12"/>
          </p:nvPr>
        </p:nvSpPr>
        <p:spPr/>
        <p:txBody>
          <a:bodyPr/>
          <a:lstStyle/>
          <a:p>
            <a:fld id="{739A4D76-E581-450B-B0B6-FE92974BBFE3}" type="slidenum">
              <a:rPr lang="zh-CN" altLang="en-US" smtClean="0"/>
              <a:t>6</a:t>
            </a:fld>
            <a:endParaRPr lang="zh-CN" altLang="en-US"/>
          </a:p>
        </p:txBody>
      </p:sp>
      <p:grpSp>
        <p:nvGrpSpPr>
          <p:cNvPr id="8" name="组合 7"/>
          <p:cNvGrpSpPr/>
          <p:nvPr/>
        </p:nvGrpSpPr>
        <p:grpSpPr>
          <a:xfrm>
            <a:off x="1891013" y="1049154"/>
            <a:ext cx="8277225" cy="2181564"/>
            <a:chOff x="771525" y="838200"/>
            <a:chExt cx="10001250" cy="2635952"/>
          </a:xfrm>
        </p:grpSpPr>
        <p:pic>
          <p:nvPicPr>
            <p:cNvPr id="6" name="图片 5"/>
            <p:cNvPicPr>
              <a:picLocks noChangeAspect="1"/>
            </p:cNvPicPr>
            <p:nvPr/>
          </p:nvPicPr>
          <p:blipFill>
            <a:blip r:embed="rId2"/>
            <a:stretch>
              <a:fillRect/>
            </a:stretch>
          </p:blipFill>
          <p:spPr>
            <a:xfrm>
              <a:off x="771525" y="838200"/>
              <a:ext cx="10001250" cy="1752600"/>
            </a:xfrm>
            <a:prstGeom prst="rect">
              <a:avLst/>
            </a:prstGeom>
          </p:spPr>
        </p:pic>
        <p:pic>
          <p:nvPicPr>
            <p:cNvPr id="7" name="图片 6"/>
            <p:cNvPicPr>
              <a:picLocks noChangeAspect="1"/>
            </p:cNvPicPr>
            <p:nvPr/>
          </p:nvPicPr>
          <p:blipFill>
            <a:blip r:embed="rId3"/>
            <a:stretch>
              <a:fillRect/>
            </a:stretch>
          </p:blipFill>
          <p:spPr>
            <a:xfrm>
              <a:off x="1443037" y="2559752"/>
              <a:ext cx="9134475" cy="914400"/>
            </a:xfrm>
            <a:prstGeom prst="rect">
              <a:avLst/>
            </a:prstGeom>
          </p:spPr>
        </p:pic>
      </p:grpSp>
    </p:spTree>
    <p:extLst>
      <p:ext uri="{BB962C8B-B14F-4D97-AF65-F5344CB8AC3E}">
        <p14:creationId xmlns:p14="http://schemas.microsoft.com/office/powerpoint/2010/main" val="118538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040163"/>
          </a:xfrm>
        </p:spPr>
        <p:txBody>
          <a:bodyPr vert="horz" lIns="91440" tIns="45720" rIns="91440" bIns="45720" rtlCol="0" anchor="ctr">
            <a:normAutofit/>
          </a:bodyPr>
          <a:lstStyle/>
          <a:p>
            <a:pPr algn="ctr"/>
            <a:r>
              <a:rPr lang="zh-CN" altLang="en-US" dirty="0">
                <a:solidFill>
                  <a:srgbClr val="0000FF"/>
                </a:solidFill>
                <a:latin typeface="Arial" panose="020B0604020202020204" pitchFamily="34" charset="0"/>
                <a:ea typeface="黑体" panose="02010609060101010101" pitchFamily="49" charset="-122"/>
              </a:rPr>
              <a:t>关键时间节点</a:t>
            </a:r>
          </a:p>
        </p:txBody>
      </p:sp>
      <p:graphicFrame>
        <p:nvGraphicFramePr>
          <p:cNvPr id="4" name="内容占位符 3"/>
          <p:cNvGraphicFramePr>
            <a:graphicFrameLocks noGrp="1"/>
          </p:cNvGraphicFramePr>
          <p:nvPr>
            <p:ph idx="1"/>
            <p:extLst>
              <p:ext uri="{D42A27DB-BD31-4B8C-83A1-F6EECF244321}">
                <p14:modId xmlns:p14="http://schemas.microsoft.com/office/powerpoint/2010/main" val="1467470302"/>
              </p:ext>
            </p:extLst>
          </p:nvPr>
        </p:nvGraphicFramePr>
        <p:xfrm>
          <a:off x="838200" y="1724024"/>
          <a:ext cx="10442608" cy="4371975"/>
        </p:xfrm>
        <a:graphic>
          <a:graphicData uri="http://schemas.openxmlformats.org/drawingml/2006/table">
            <a:tbl>
              <a:tblPr firstRow="1" bandRow="1">
                <a:tableStyleId>{5C22544A-7EE6-4342-B048-85BDC9FD1C3A}</a:tableStyleId>
              </a:tblPr>
              <a:tblGrid>
                <a:gridCol w="1866499"/>
                <a:gridCol w="3118585"/>
                <a:gridCol w="2846872"/>
                <a:gridCol w="2610652"/>
              </a:tblGrid>
              <a:tr h="1007019">
                <a:tc>
                  <a:txBody>
                    <a:bodyPr/>
                    <a:lstStyle/>
                    <a:p>
                      <a:r>
                        <a:rPr lang="zh-CN" altLang="en-US" dirty="0" smtClean="0"/>
                        <a:t>时间节点</a:t>
                      </a:r>
                      <a:endParaRPr lang="zh-CN" altLang="en-US" dirty="0"/>
                    </a:p>
                  </a:txBody>
                  <a:tcPr/>
                </a:tc>
                <a:tc>
                  <a:txBody>
                    <a:bodyPr/>
                    <a:lstStyle/>
                    <a:p>
                      <a:r>
                        <a:rPr lang="zh-CN" altLang="en-US" dirty="0" smtClean="0"/>
                        <a:t>顶点探测器样机</a:t>
                      </a:r>
                      <a:endParaRPr lang="zh-CN" altLang="en-US" dirty="0"/>
                    </a:p>
                  </a:txBody>
                  <a:tcPr/>
                </a:tc>
                <a:tc>
                  <a:txBody>
                    <a:bodyPr/>
                    <a:lstStyle/>
                    <a:p>
                      <a:r>
                        <a:rPr lang="en-US" altLang="zh-CN" dirty="0" smtClean="0"/>
                        <a:t>HVCMOS</a:t>
                      </a:r>
                      <a:endParaRPr lang="zh-CN" altLang="en-US" dirty="0"/>
                    </a:p>
                  </a:txBody>
                  <a:tcPr/>
                </a:tc>
                <a:tc>
                  <a:txBody>
                    <a:bodyPr/>
                    <a:lstStyle/>
                    <a:p>
                      <a:r>
                        <a:rPr lang="zh-CN" altLang="en-US" dirty="0" smtClean="0"/>
                        <a:t>无线传输技术</a:t>
                      </a:r>
                      <a:endParaRPr lang="zh-CN" altLang="en-US" dirty="0"/>
                    </a:p>
                  </a:txBody>
                  <a:tcPr/>
                </a:tc>
              </a:tr>
              <a:tr h="1682478">
                <a:tc>
                  <a:txBody>
                    <a:bodyPr/>
                    <a:lstStyle/>
                    <a:p>
                      <a:r>
                        <a:rPr lang="en-US" altLang="zh-CN" dirty="0" smtClean="0"/>
                        <a:t>2026.5</a:t>
                      </a:r>
                    </a:p>
                    <a:p>
                      <a:pPr marL="0" algn="l" defTabSz="914400" rtl="0" eaLnBrk="1" latinLnBrk="0" hangingPunct="1"/>
                      <a:r>
                        <a:rPr lang="zh-CN" altLang="en-US" sz="1800" kern="1200" dirty="0" smtClean="0">
                          <a:solidFill>
                            <a:schemeClr val="dk1"/>
                          </a:solidFill>
                          <a:latin typeface="+mn-lt"/>
                          <a:ea typeface="+mn-ea"/>
                          <a:cs typeface="+mn-cs"/>
                        </a:rPr>
                        <a:t>（中期）</a:t>
                      </a:r>
                      <a:endParaRPr lang="zh-CN" altLang="en-US" sz="1800" kern="1200" dirty="0">
                        <a:solidFill>
                          <a:schemeClr val="dk1"/>
                        </a:solidFill>
                        <a:latin typeface="+mn-lt"/>
                        <a:ea typeface="+mn-ea"/>
                        <a:cs typeface="+mn-cs"/>
                      </a:endParaRPr>
                    </a:p>
                  </a:txBody>
                  <a:tcPr/>
                </a:tc>
                <a:tc>
                  <a:txBody>
                    <a:bodyPr/>
                    <a:lstStyle/>
                    <a:p>
                      <a:r>
                        <a:rPr lang="zh-CN" altLang="en-US" sz="1800" b="0" i="0" u="none" strike="noStrike" kern="1200" baseline="0" dirty="0" smtClean="0">
                          <a:solidFill>
                            <a:schemeClr val="dk1"/>
                          </a:solidFill>
                          <a:latin typeface="+mn-lt"/>
                          <a:ea typeface="+mn-ea"/>
                          <a:cs typeface="+mn-cs"/>
                        </a:rPr>
                        <a:t>硅像素顶点探测器传感器样机的位置分辨、定时精度、功耗分别达到小于</a:t>
                      </a:r>
                      <a:r>
                        <a:rPr lang="en-US" altLang="zh-CN" sz="1800" b="0" i="0" u="none" strike="noStrike" kern="1200" baseline="0" dirty="0" smtClean="0">
                          <a:solidFill>
                            <a:schemeClr val="dk1"/>
                          </a:solidFill>
                          <a:latin typeface="+mn-lt"/>
                          <a:ea typeface="+mn-ea"/>
                          <a:cs typeface="+mn-cs"/>
                        </a:rPr>
                        <a:t>5 </a:t>
                      </a:r>
                      <a:r>
                        <a:rPr lang="zh-CN" altLang="en-US" sz="1800" b="0" i="0" u="none" strike="noStrike" kern="1200" baseline="0" dirty="0" smtClean="0">
                          <a:solidFill>
                            <a:schemeClr val="dk1"/>
                          </a:solidFill>
                          <a:latin typeface="+mn-lt"/>
                          <a:ea typeface="+mn-ea"/>
                          <a:cs typeface="+mn-cs"/>
                        </a:rPr>
                        <a:t>微米、</a:t>
                      </a:r>
                      <a:r>
                        <a:rPr lang="en-US" altLang="zh-CN" sz="1800" b="0" i="0" u="none" strike="noStrike" kern="1200" baseline="0" dirty="0" smtClean="0">
                          <a:solidFill>
                            <a:schemeClr val="dk1"/>
                          </a:solidFill>
                          <a:latin typeface="+mn-lt"/>
                          <a:ea typeface="+mn-ea"/>
                          <a:cs typeface="+mn-cs"/>
                        </a:rPr>
                        <a:t>1 </a:t>
                      </a:r>
                      <a:r>
                        <a:rPr lang="zh-CN" altLang="en-US" sz="1800" b="0" i="0" u="none" strike="noStrike" kern="1200" baseline="0" dirty="0" smtClean="0">
                          <a:solidFill>
                            <a:schemeClr val="dk1"/>
                          </a:solidFill>
                          <a:latin typeface="+mn-lt"/>
                          <a:ea typeface="+mn-ea"/>
                          <a:cs typeface="+mn-cs"/>
                        </a:rPr>
                        <a:t>微秒和</a:t>
                      </a:r>
                      <a:r>
                        <a:rPr lang="en-US" altLang="zh-CN" sz="1800" b="0" i="0" u="none" strike="noStrike" kern="1200" baseline="0" dirty="0" smtClean="0">
                          <a:solidFill>
                            <a:schemeClr val="dk1"/>
                          </a:solidFill>
                          <a:latin typeface="+mn-lt"/>
                          <a:ea typeface="+mn-ea"/>
                          <a:cs typeface="+mn-cs"/>
                        </a:rPr>
                        <a:t>150mW/cm</a:t>
                      </a:r>
                      <a:r>
                        <a:rPr lang="en-US" altLang="zh-CN" sz="1800" b="0" i="0" u="none" strike="noStrike" kern="1200" baseline="30000" dirty="0" smtClean="0">
                          <a:solidFill>
                            <a:schemeClr val="dk1"/>
                          </a:solidFill>
                          <a:latin typeface="+mn-lt"/>
                          <a:ea typeface="+mn-ea"/>
                          <a:cs typeface="+mn-cs"/>
                        </a:rPr>
                        <a:t>2</a:t>
                      </a:r>
                      <a:endParaRPr lang="zh-CN" altLang="en-US" baseline="30000" dirty="0"/>
                    </a:p>
                  </a:txBody>
                  <a:tcPr/>
                </a:tc>
                <a:tc>
                  <a:txBody>
                    <a:bodyPr/>
                    <a:lstStyle/>
                    <a:p>
                      <a:r>
                        <a:rPr lang="zh-CN" altLang="en-US" sz="1800" b="0" i="0" u="none" strike="noStrike" kern="1200" baseline="0" dirty="0" smtClean="0">
                          <a:solidFill>
                            <a:schemeClr val="dk1"/>
                          </a:solidFill>
                          <a:latin typeface="+mn-lt"/>
                          <a:ea typeface="+mn-ea"/>
                          <a:cs typeface="+mn-cs"/>
                        </a:rPr>
                        <a:t>高压</a:t>
                      </a:r>
                      <a:r>
                        <a:rPr lang="en-US" altLang="zh-CN" sz="1800" b="0" i="0" u="none" strike="noStrike" kern="1200" baseline="0" dirty="0" smtClean="0">
                          <a:solidFill>
                            <a:schemeClr val="dk1"/>
                          </a:solidFill>
                          <a:latin typeface="+mn-lt"/>
                          <a:ea typeface="+mn-ea"/>
                          <a:cs typeface="+mn-cs"/>
                        </a:rPr>
                        <a:t>CMOS </a:t>
                      </a:r>
                      <a:r>
                        <a:rPr lang="zh-CN" altLang="en-US" sz="1800" b="0" i="0" u="none" strike="noStrike" kern="1200" baseline="0" dirty="0" smtClean="0">
                          <a:solidFill>
                            <a:schemeClr val="dk1"/>
                          </a:solidFill>
                          <a:latin typeface="+mn-lt"/>
                          <a:ea typeface="+mn-ea"/>
                          <a:cs typeface="+mn-cs"/>
                        </a:rPr>
                        <a:t>径迹传感器样机位置分辨、定时精度、功耗分别达到</a:t>
                      </a:r>
                      <a:r>
                        <a:rPr lang="en-US" altLang="zh-CN" sz="1800" b="0" i="0" u="none" strike="noStrike" kern="1200" baseline="0" dirty="0" smtClean="0">
                          <a:solidFill>
                            <a:schemeClr val="dk1"/>
                          </a:solidFill>
                          <a:latin typeface="+mn-lt"/>
                          <a:ea typeface="+mn-ea"/>
                          <a:cs typeface="+mn-cs"/>
                        </a:rPr>
                        <a:t>10 </a:t>
                      </a:r>
                      <a:r>
                        <a:rPr lang="zh-CN" altLang="en-US" sz="1800" b="0" i="0" u="none" strike="noStrike" kern="1200" baseline="0" dirty="0" smtClean="0">
                          <a:solidFill>
                            <a:schemeClr val="dk1"/>
                          </a:solidFill>
                          <a:latin typeface="+mn-lt"/>
                          <a:ea typeface="+mn-ea"/>
                          <a:cs typeface="+mn-cs"/>
                        </a:rPr>
                        <a:t>微米、</a:t>
                      </a:r>
                      <a:r>
                        <a:rPr lang="en-US" altLang="zh-CN" sz="1800" b="0" i="0" u="none" strike="noStrike" kern="1200" baseline="0" dirty="0" smtClean="0">
                          <a:solidFill>
                            <a:schemeClr val="dk1"/>
                          </a:solidFill>
                          <a:latin typeface="+mn-lt"/>
                          <a:ea typeface="+mn-ea"/>
                          <a:cs typeface="+mn-cs"/>
                        </a:rPr>
                        <a:t>100 </a:t>
                      </a:r>
                      <a:r>
                        <a:rPr lang="zh-CN" altLang="en-US" sz="1800" b="0" i="0" u="none" strike="noStrike" kern="1200" baseline="0" dirty="0" smtClean="0">
                          <a:solidFill>
                            <a:schemeClr val="dk1"/>
                          </a:solidFill>
                          <a:latin typeface="+mn-lt"/>
                          <a:ea typeface="+mn-ea"/>
                          <a:cs typeface="+mn-cs"/>
                        </a:rPr>
                        <a:t>纳秒和</a:t>
                      </a:r>
                      <a:r>
                        <a:rPr lang="en-US" altLang="zh-CN" sz="1800" b="0" i="0" u="none" strike="noStrike" kern="1200" baseline="0" dirty="0" smtClean="0">
                          <a:solidFill>
                            <a:schemeClr val="dk1"/>
                          </a:solidFill>
                          <a:latin typeface="+mn-lt"/>
                          <a:ea typeface="+mn-ea"/>
                          <a:cs typeface="+mn-cs"/>
                        </a:rPr>
                        <a:t>500mW/cm</a:t>
                      </a:r>
                      <a:r>
                        <a:rPr lang="en-US" altLang="zh-CN" sz="1800" b="0" i="0" u="none" strike="noStrike" kern="1200" baseline="30000" dirty="0" smtClean="0">
                          <a:solidFill>
                            <a:schemeClr val="dk1"/>
                          </a:solidFill>
                          <a:latin typeface="+mn-lt"/>
                          <a:ea typeface="+mn-ea"/>
                          <a:cs typeface="+mn-cs"/>
                        </a:rPr>
                        <a:t>2</a:t>
                      </a:r>
                      <a:r>
                        <a:rPr lang="zh-CN" altLang="en-US" sz="1800" b="0" i="0" u="none" strike="noStrike" kern="1200" baseline="0" dirty="0" smtClean="0">
                          <a:solidFill>
                            <a:schemeClr val="dk1"/>
                          </a:solidFill>
                          <a:latin typeface="+mn-lt"/>
                          <a:ea typeface="+mn-ea"/>
                          <a:cs typeface="+mn-cs"/>
                        </a:rPr>
                        <a:t>。</a:t>
                      </a:r>
                      <a:endParaRPr lang="zh-CN" altLang="en-US" dirty="0"/>
                    </a:p>
                  </a:txBody>
                  <a:tcPr/>
                </a:tc>
                <a:tc>
                  <a:txBody>
                    <a:bodyPr/>
                    <a:lstStyle/>
                    <a:p>
                      <a:r>
                        <a:rPr lang="zh-CN" altLang="en-US" dirty="0" smtClean="0"/>
                        <a:t>无</a:t>
                      </a:r>
                      <a:endParaRPr lang="zh-CN" altLang="en-US" dirty="0"/>
                    </a:p>
                  </a:txBody>
                  <a:tcPr/>
                </a:tc>
              </a:tr>
              <a:tr h="1682478">
                <a:tc>
                  <a:txBody>
                    <a:bodyPr/>
                    <a:lstStyle/>
                    <a:p>
                      <a:r>
                        <a:rPr lang="en-US" altLang="zh-CN" dirty="0" smtClean="0"/>
                        <a:t>2028.12</a:t>
                      </a:r>
                    </a:p>
                    <a:p>
                      <a:r>
                        <a:rPr lang="zh-CN" altLang="en-US" dirty="0" smtClean="0"/>
                        <a:t>（结题）</a:t>
                      </a:r>
                      <a:endParaRPr lang="zh-CN" altLang="en-US" dirty="0"/>
                    </a:p>
                  </a:txBody>
                  <a:tcPr/>
                </a:tc>
                <a:tc>
                  <a:txBody>
                    <a:bodyPr/>
                    <a:lstStyle/>
                    <a:p>
                      <a:r>
                        <a:rPr lang="zh-CN" altLang="en-US" sz="1800" b="0" i="0" u="none" strike="noStrike" kern="1200" baseline="0" dirty="0" smtClean="0">
                          <a:solidFill>
                            <a:schemeClr val="dk1"/>
                          </a:solidFill>
                          <a:latin typeface="+mn-lt"/>
                          <a:ea typeface="+mn-ea"/>
                          <a:cs typeface="+mn-cs"/>
                        </a:rPr>
                        <a:t>硅像素顶点探测器样机的位置分辨、定时精度、功耗分别达到</a:t>
                      </a:r>
                      <a:r>
                        <a:rPr lang="en-US" altLang="zh-CN" sz="1800" b="0" i="0" u="none" strike="noStrike" kern="1200" baseline="0" dirty="0" smtClean="0">
                          <a:solidFill>
                            <a:schemeClr val="dk1"/>
                          </a:solidFill>
                          <a:latin typeface="+mn-lt"/>
                          <a:ea typeface="+mn-ea"/>
                          <a:cs typeface="+mn-cs"/>
                        </a:rPr>
                        <a:t>3 </a:t>
                      </a:r>
                      <a:r>
                        <a:rPr lang="zh-CN" altLang="en-US" sz="1800" b="0" i="0" u="none" strike="noStrike" kern="1200" baseline="0" dirty="0" smtClean="0">
                          <a:solidFill>
                            <a:schemeClr val="dk1"/>
                          </a:solidFill>
                          <a:latin typeface="+mn-lt"/>
                          <a:ea typeface="+mn-ea"/>
                          <a:cs typeface="+mn-cs"/>
                        </a:rPr>
                        <a:t>微米、</a:t>
                      </a:r>
                    </a:p>
                    <a:p>
                      <a:r>
                        <a:rPr lang="en-US" altLang="zh-CN" sz="1800" b="0" i="0" u="none" strike="noStrike" kern="1200" baseline="0" dirty="0" smtClean="0">
                          <a:solidFill>
                            <a:schemeClr val="dk1"/>
                          </a:solidFill>
                          <a:latin typeface="+mn-lt"/>
                          <a:ea typeface="+mn-ea"/>
                          <a:cs typeface="+mn-cs"/>
                        </a:rPr>
                        <a:t>100 </a:t>
                      </a:r>
                      <a:r>
                        <a:rPr lang="zh-CN" altLang="en-US" sz="1800" b="0" i="0" u="none" strike="noStrike" kern="1200" baseline="0" dirty="0" smtClean="0">
                          <a:solidFill>
                            <a:schemeClr val="dk1"/>
                          </a:solidFill>
                          <a:latin typeface="+mn-lt"/>
                          <a:ea typeface="+mn-ea"/>
                          <a:cs typeface="+mn-cs"/>
                        </a:rPr>
                        <a:t>纳秒和</a:t>
                      </a:r>
                      <a:r>
                        <a:rPr lang="en-US" altLang="zh-CN" sz="1800" b="0" i="0" u="none" strike="noStrike" kern="1200" baseline="0" dirty="0" smtClean="0">
                          <a:solidFill>
                            <a:schemeClr val="dk1"/>
                          </a:solidFill>
                          <a:latin typeface="+mn-lt"/>
                          <a:ea typeface="+mn-ea"/>
                          <a:cs typeface="+mn-cs"/>
                        </a:rPr>
                        <a:t>100mW/cm</a:t>
                      </a:r>
                      <a:r>
                        <a:rPr lang="en-US" altLang="zh-CN" sz="1800" b="0" i="0" u="none" strike="noStrike" kern="1200" baseline="30000" dirty="0" smtClean="0">
                          <a:solidFill>
                            <a:schemeClr val="dk1"/>
                          </a:solidFill>
                          <a:latin typeface="+mn-lt"/>
                          <a:ea typeface="+mn-ea"/>
                          <a:cs typeface="+mn-cs"/>
                        </a:rPr>
                        <a:t>2</a:t>
                      </a:r>
                      <a:r>
                        <a:rPr lang="en-US" altLang="zh-CN" sz="1800" b="0" i="0" u="none" strike="noStrike" kern="1200" baseline="0" dirty="0" smtClean="0">
                          <a:solidFill>
                            <a:schemeClr val="dk1"/>
                          </a:solidFill>
                          <a:latin typeface="+mn-lt"/>
                          <a:ea typeface="+mn-ea"/>
                          <a:cs typeface="+mn-cs"/>
                        </a:rPr>
                        <a:t> </a:t>
                      </a:r>
                      <a:endParaRPr lang="zh-CN" altLang="en-US" dirty="0"/>
                    </a:p>
                  </a:txBody>
                  <a:tcPr/>
                </a:tc>
                <a:tc>
                  <a:txBody>
                    <a:bodyPr/>
                    <a:lstStyle/>
                    <a:p>
                      <a:r>
                        <a:rPr lang="zh-CN" altLang="en-US" sz="1800" b="0" i="0" u="none" strike="noStrike" kern="1200" baseline="0" dirty="0" smtClean="0">
                          <a:solidFill>
                            <a:schemeClr val="dk1"/>
                          </a:solidFill>
                          <a:latin typeface="+mn-lt"/>
                          <a:ea typeface="+mn-ea"/>
                          <a:cs typeface="+mn-cs"/>
                        </a:rPr>
                        <a:t>高压</a:t>
                      </a:r>
                      <a:r>
                        <a:rPr lang="en-US" altLang="zh-CN" sz="1800" b="0" i="0" u="none" strike="noStrike" kern="1200" baseline="0" dirty="0" smtClean="0">
                          <a:solidFill>
                            <a:schemeClr val="dk1"/>
                          </a:solidFill>
                          <a:latin typeface="+mn-lt"/>
                          <a:ea typeface="+mn-ea"/>
                          <a:cs typeface="+mn-cs"/>
                        </a:rPr>
                        <a:t>CMOS </a:t>
                      </a:r>
                      <a:r>
                        <a:rPr lang="zh-CN" altLang="en-US" sz="1800" b="0" i="0" u="none" strike="noStrike" kern="1200" baseline="0" dirty="0" smtClean="0">
                          <a:solidFill>
                            <a:schemeClr val="dk1"/>
                          </a:solidFill>
                          <a:latin typeface="+mn-lt"/>
                          <a:ea typeface="+mn-ea"/>
                          <a:cs typeface="+mn-cs"/>
                        </a:rPr>
                        <a:t>径迹探测器样机位置分辨、定时精度、功耗分别达到</a:t>
                      </a:r>
                      <a:r>
                        <a:rPr lang="en-US" altLang="zh-CN" sz="1800" b="0" i="0" u="none" strike="noStrike" kern="1200" baseline="0" dirty="0" smtClean="0">
                          <a:solidFill>
                            <a:schemeClr val="dk1"/>
                          </a:solidFill>
                          <a:latin typeface="+mn-lt"/>
                          <a:ea typeface="+mn-ea"/>
                          <a:cs typeface="+mn-cs"/>
                        </a:rPr>
                        <a:t>10 </a:t>
                      </a:r>
                      <a:r>
                        <a:rPr lang="zh-CN" altLang="en-US" sz="1800" b="0" i="0" u="none" strike="noStrike" kern="1200" baseline="0" dirty="0" smtClean="0">
                          <a:solidFill>
                            <a:schemeClr val="dk1"/>
                          </a:solidFill>
                          <a:latin typeface="+mn-lt"/>
                          <a:ea typeface="+mn-ea"/>
                          <a:cs typeface="+mn-cs"/>
                        </a:rPr>
                        <a:t>微米、</a:t>
                      </a:r>
                      <a:r>
                        <a:rPr lang="en-US" altLang="zh-CN" sz="1800" b="0" i="0" u="none" strike="noStrike" kern="1200" baseline="0" dirty="0" smtClean="0">
                          <a:solidFill>
                            <a:schemeClr val="dk1"/>
                          </a:solidFill>
                          <a:latin typeface="+mn-lt"/>
                          <a:ea typeface="+mn-ea"/>
                          <a:cs typeface="+mn-cs"/>
                        </a:rPr>
                        <a:t>10 </a:t>
                      </a:r>
                      <a:r>
                        <a:rPr lang="zh-CN" altLang="en-US" sz="1800" b="0" i="0" u="none" strike="noStrike" kern="1200" baseline="0" dirty="0" smtClean="0">
                          <a:solidFill>
                            <a:schemeClr val="dk1"/>
                          </a:solidFill>
                          <a:latin typeface="+mn-lt"/>
                          <a:ea typeface="+mn-ea"/>
                          <a:cs typeface="+mn-cs"/>
                        </a:rPr>
                        <a:t>纳秒和</a:t>
                      </a:r>
                      <a:r>
                        <a:rPr lang="en-US" altLang="zh-CN" sz="1800" b="0" i="0" u="none" strike="noStrike" kern="1200" baseline="0" dirty="0" smtClean="0">
                          <a:solidFill>
                            <a:schemeClr val="dk1"/>
                          </a:solidFill>
                          <a:latin typeface="+mn-lt"/>
                          <a:ea typeface="+mn-ea"/>
                          <a:cs typeface="+mn-cs"/>
                        </a:rPr>
                        <a:t>200mW/cm</a:t>
                      </a:r>
                      <a:r>
                        <a:rPr lang="en-US" altLang="zh-CN" sz="1800" b="0" i="0" u="none" strike="noStrike" kern="1200" baseline="30000" dirty="0" smtClean="0">
                          <a:solidFill>
                            <a:schemeClr val="dk1"/>
                          </a:solidFill>
                          <a:latin typeface="+mn-lt"/>
                          <a:ea typeface="+mn-ea"/>
                          <a:cs typeface="+mn-cs"/>
                        </a:rPr>
                        <a:t>2</a:t>
                      </a:r>
                      <a:endParaRPr lang="zh-CN" altLang="en-US" baseline="30000" dirty="0"/>
                    </a:p>
                  </a:txBody>
                  <a:tcPr/>
                </a:tc>
                <a:tc>
                  <a:txBody>
                    <a:bodyPr/>
                    <a:lstStyle/>
                    <a:p>
                      <a:r>
                        <a:rPr lang="zh-CN" altLang="en-US" sz="1800" b="0" i="0" u="none" strike="noStrike" kern="1200" baseline="0" dirty="0" smtClean="0">
                          <a:solidFill>
                            <a:schemeClr val="dk1"/>
                          </a:solidFill>
                          <a:latin typeface="+mn-lt"/>
                          <a:ea typeface="+mn-ea"/>
                          <a:cs typeface="+mn-cs"/>
                        </a:rPr>
                        <a:t>多通道无线数据传输原型系统，总传输带</a:t>
                      </a:r>
                    </a:p>
                    <a:p>
                      <a:r>
                        <a:rPr lang="zh-CN" altLang="en-US" sz="1800" b="0" i="0" u="none" strike="noStrike" kern="1200" baseline="0" dirty="0" smtClean="0">
                          <a:solidFill>
                            <a:schemeClr val="dk1"/>
                          </a:solidFill>
                          <a:latin typeface="+mn-lt"/>
                          <a:ea typeface="+mn-ea"/>
                          <a:cs typeface="+mn-cs"/>
                        </a:rPr>
                        <a:t>宽≥</a:t>
                      </a:r>
                      <a:r>
                        <a:rPr lang="en-US" altLang="zh-CN" sz="1800" b="0" i="0" u="none" strike="noStrike" kern="1200" baseline="0" dirty="0" smtClean="0">
                          <a:solidFill>
                            <a:schemeClr val="dk1"/>
                          </a:solidFill>
                          <a:latin typeface="+mn-lt"/>
                          <a:ea typeface="+mn-ea"/>
                          <a:cs typeface="+mn-cs"/>
                        </a:rPr>
                        <a:t>30Gbps</a:t>
                      </a:r>
                      <a:r>
                        <a:rPr lang="zh-CN" altLang="en-US" sz="1800" b="0" i="0" u="none" strike="noStrike" kern="1200" baseline="0" dirty="0" smtClean="0">
                          <a:solidFill>
                            <a:schemeClr val="dk1"/>
                          </a:solidFill>
                          <a:latin typeface="+mn-lt"/>
                          <a:ea typeface="+mn-ea"/>
                          <a:cs typeface="+mn-cs"/>
                        </a:rPr>
                        <a:t>，满足数据上传下发的需求</a:t>
                      </a:r>
                      <a:endParaRPr lang="zh-CN" altLang="en-US" dirty="0"/>
                    </a:p>
                  </a:txBody>
                  <a:tcPr/>
                </a:tc>
              </a:tr>
            </a:tbl>
          </a:graphicData>
        </a:graphic>
      </p:graphicFrame>
      <p:sp>
        <p:nvSpPr>
          <p:cNvPr id="6" name="灯片编号占位符 5"/>
          <p:cNvSpPr>
            <a:spLocks noGrp="1"/>
          </p:cNvSpPr>
          <p:nvPr>
            <p:ph type="sldNum" sz="quarter" idx="12"/>
          </p:nvPr>
        </p:nvSpPr>
        <p:spPr/>
        <p:txBody>
          <a:bodyPr/>
          <a:lstStyle/>
          <a:p>
            <a:fld id="{739A4D76-E581-450B-B0B6-FE92974BBFE3}" type="slidenum">
              <a:rPr lang="zh-CN" altLang="en-US" smtClean="0"/>
              <a:t>7</a:t>
            </a:fld>
            <a:endParaRPr lang="zh-CN" altLang="en-US"/>
          </a:p>
        </p:txBody>
      </p:sp>
    </p:spTree>
    <p:extLst>
      <p:ext uri="{BB962C8B-B14F-4D97-AF65-F5344CB8AC3E}">
        <p14:creationId xmlns:p14="http://schemas.microsoft.com/office/powerpoint/2010/main" val="2386126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1198" y="251209"/>
            <a:ext cx="10515600" cy="1020913"/>
          </a:xfrm>
        </p:spPr>
        <p:txBody>
          <a:bodyPr vert="horz" lIns="91440" tIns="45720" rIns="91440" bIns="45720" rtlCol="0" anchor="ctr">
            <a:normAutofit/>
          </a:bodyPr>
          <a:lstStyle/>
          <a:p>
            <a:pPr algn="ctr"/>
            <a:r>
              <a:rPr lang="zh-CN" altLang="en-US" dirty="0">
                <a:solidFill>
                  <a:srgbClr val="0000FF"/>
                </a:solidFill>
                <a:latin typeface="Arial" panose="020B0604020202020204" pitchFamily="34" charset="0"/>
                <a:ea typeface="黑体" panose="02010609060101010101" pitchFamily="49" charset="-122"/>
              </a:rPr>
              <a:t>高空间分辨</a:t>
            </a:r>
            <a:r>
              <a:rPr lang="en-US" altLang="zh-CN" dirty="0" smtClean="0">
                <a:solidFill>
                  <a:srgbClr val="0000FF"/>
                </a:solidFill>
                <a:latin typeface="Arial" panose="020B0604020202020204" pitchFamily="34" charset="0"/>
                <a:ea typeface="黑体" panose="02010609060101010101" pitchFamily="49" charset="-122"/>
              </a:rPr>
              <a:t>CMOS</a:t>
            </a:r>
            <a:r>
              <a:rPr lang="zh-CN" altLang="en-US" dirty="0" smtClean="0">
                <a:solidFill>
                  <a:srgbClr val="0000FF"/>
                </a:solidFill>
                <a:latin typeface="Arial" panose="020B0604020202020204" pitchFamily="34" charset="0"/>
                <a:ea typeface="黑体" panose="02010609060101010101" pitchFamily="49" charset="-122"/>
              </a:rPr>
              <a:t>进展</a:t>
            </a:r>
            <a:endParaRPr lang="zh-CN" altLang="en-US" dirty="0">
              <a:solidFill>
                <a:srgbClr val="0000FF"/>
              </a:solidFill>
              <a:latin typeface="Arial" panose="020B0604020202020204" pitchFamily="34" charset="0"/>
              <a:ea typeface="黑体" panose="02010609060101010101" pitchFamily="49" charset="-122"/>
            </a:endParaRPr>
          </a:p>
        </p:txBody>
      </p:sp>
      <p:sp>
        <p:nvSpPr>
          <p:cNvPr id="3" name="内容占位符 2"/>
          <p:cNvSpPr>
            <a:spLocks noGrp="1"/>
          </p:cNvSpPr>
          <p:nvPr>
            <p:ph idx="1"/>
          </p:nvPr>
        </p:nvSpPr>
        <p:spPr>
          <a:xfrm>
            <a:off x="761198" y="1386038"/>
            <a:ext cx="10669604" cy="2685581"/>
          </a:xfrm>
        </p:spPr>
        <p:txBody>
          <a:bodyPr>
            <a:normAutofit fontScale="85000" lnSpcReduction="10000"/>
          </a:bodyPr>
          <a:lstStyle/>
          <a:p>
            <a:pPr>
              <a:lnSpc>
                <a:spcPct val="120000"/>
              </a:lnSpc>
            </a:pPr>
            <a:r>
              <a:rPr lang="zh-CN" altLang="en-US" dirty="0" smtClean="0"/>
              <a:t>基于</a:t>
            </a:r>
            <a:r>
              <a:rPr lang="en-US" altLang="zh-CN" dirty="0" smtClean="0"/>
              <a:t>JadePix-3</a:t>
            </a:r>
            <a:r>
              <a:rPr lang="zh-CN" altLang="en-US" dirty="0"/>
              <a:t>小像素和低功耗的</a:t>
            </a:r>
            <a:r>
              <a:rPr lang="zh-CN" altLang="en-US" b="1" dirty="0"/>
              <a:t>成功</a:t>
            </a:r>
            <a:r>
              <a:rPr lang="zh-CN" altLang="en-US" b="1" dirty="0" smtClean="0"/>
              <a:t>经验，完成了</a:t>
            </a:r>
            <a:r>
              <a:rPr lang="en-US" altLang="zh-CN" b="1" dirty="0" smtClean="0"/>
              <a:t>JadePix-5</a:t>
            </a:r>
            <a:r>
              <a:rPr lang="zh-CN" altLang="en-US" b="1" dirty="0" smtClean="0"/>
              <a:t>设计</a:t>
            </a:r>
            <a:endParaRPr lang="zh-CN" altLang="en-US" dirty="0"/>
          </a:p>
          <a:p>
            <a:pPr lvl="1">
              <a:lnSpc>
                <a:spcPct val="120000"/>
              </a:lnSpc>
            </a:pPr>
            <a:r>
              <a:rPr lang="zh-CN" altLang="en-US" dirty="0" smtClean="0"/>
              <a:t>升级</a:t>
            </a:r>
            <a:r>
              <a:rPr lang="zh-CN" altLang="en-US" dirty="0"/>
              <a:t>了</a:t>
            </a:r>
            <a:r>
              <a:rPr lang="en-US" altLang="zh-CN" dirty="0"/>
              <a:t>HIT</a:t>
            </a:r>
            <a:r>
              <a:rPr lang="zh-CN" altLang="en-US" dirty="0"/>
              <a:t>驱动的像素读出逻辑，</a:t>
            </a:r>
            <a:r>
              <a:rPr lang="zh-CN" altLang="en-US" dirty="0"/>
              <a:t>弥补</a:t>
            </a:r>
            <a:r>
              <a:rPr lang="en-US" altLang="zh-CN" dirty="0"/>
              <a:t>JadePix-3</a:t>
            </a:r>
            <a:r>
              <a:rPr lang="zh-CN" altLang="en-US" dirty="0"/>
              <a:t>读出速度慢的短板</a:t>
            </a:r>
          </a:p>
          <a:p>
            <a:pPr lvl="1">
              <a:lnSpc>
                <a:spcPct val="120000"/>
              </a:lnSpc>
            </a:pPr>
            <a:r>
              <a:rPr lang="zh-CN" altLang="en-US" dirty="0" smtClean="0"/>
              <a:t>读出时间大幅缩减：</a:t>
            </a:r>
            <a:r>
              <a:rPr lang="en-US" altLang="zh-CN" dirty="0" smtClean="0"/>
              <a:t>100 </a:t>
            </a:r>
            <a:r>
              <a:rPr lang="el-GR" altLang="zh-CN" dirty="0" smtClean="0"/>
              <a:t>μ</a:t>
            </a:r>
            <a:r>
              <a:rPr lang="en-US" altLang="zh-CN" dirty="0" smtClean="0"/>
              <a:t>s -&gt; 1 </a:t>
            </a:r>
            <a:r>
              <a:rPr lang="el-GR" altLang="zh-CN" dirty="0" smtClean="0"/>
              <a:t>μ</a:t>
            </a:r>
            <a:r>
              <a:rPr lang="en-US" altLang="zh-CN" dirty="0" smtClean="0"/>
              <a:t>s</a:t>
            </a:r>
            <a:endParaRPr lang="en-US" altLang="zh-CN" dirty="0"/>
          </a:p>
          <a:p>
            <a:pPr lvl="1">
              <a:lnSpc>
                <a:spcPct val="120000"/>
              </a:lnSpc>
            </a:pPr>
            <a:r>
              <a:rPr lang="zh-CN" altLang="en-US" dirty="0" smtClean="0"/>
              <a:t>解决</a:t>
            </a:r>
            <a:r>
              <a:rPr lang="zh-CN" altLang="en-US" dirty="0"/>
              <a:t>了</a:t>
            </a:r>
            <a:r>
              <a:rPr lang="en-US" altLang="zh-CN" dirty="0"/>
              <a:t>20mm x 15mm</a:t>
            </a:r>
            <a:r>
              <a:rPr lang="zh-CN" altLang="en-US" dirty="0"/>
              <a:t>大面积带来的</a:t>
            </a:r>
            <a:r>
              <a:rPr lang="zh-CN" altLang="en-US" b="1" dirty="0"/>
              <a:t>复杂度问题</a:t>
            </a:r>
            <a:r>
              <a:rPr lang="zh-CN" altLang="en-US" dirty="0"/>
              <a:t>：电压</a:t>
            </a:r>
            <a:r>
              <a:rPr lang="zh-CN" altLang="en-US" dirty="0" smtClean="0"/>
              <a:t>衰减、长线驱动、时序</a:t>
            </a:r>
            <a:r>
              <a:rPr lang="zh-CN" altLang="en-US" dirty="0"/>
              <a:t>裕量，</a:t>
            </a:r>
            <a:r>
              <a:rPr lang="en-US" altLang="zh-CN" dirty="0" smtClean="0"/>
              <a:t>…</a:t>
            </a:r>
          </a:p>
          <a:p>
            <a:pPr marL="714375" lvl="1" indent="-266700">
              <a:lnSpc>
                <a:spcPct val="120000"/>
              </a:lnSpc>
            </a:pPr>
            <a:r>
              <a:rPr lang="zh-CN" altLang="en-US" dirty="0" smtClean="0"/>
              <a:t>开展阵列外围电路的低功率优化设计</a:t>
            </a:r>
            <a:endParaRPr lang="en-US" altLang="zh-CN" dirty="0" smtClean="0"/>
          </a:p>
          <a:p>
            <a:pPr>
              <a:lnSpc>
                <a:spcPct val="120000"/>
              </a:lnSpc>
            </a:pPr>
            <a:r>
              <a:rPr lang="zh-CN" altLang="en-US" dirty="0" smtClean="0"/>
              <a:t>已</a:t>
            </a:r>
            <a:r>
              <a:rPr lang="zh-CN" altLang="en-US" dirty="0"/>
              <a:t>完成版图设计，将与法国</a:t>
            </a:r>
            <a:r>
              <a:rPr lang="en-US" altLang="zh-CN" dirty="0"/>
              <a:t>IPHC</a:t>
            </a:r>
            <a:r>
              <a:rPr lang="zh-CN" altLang="en-US" b="1" dirty="0"/>
              <a:t>合作流</a:t>
            </a:r>
            <a:r>
              <a:rPr lang="zh-CN" altLang="en-US" b="1" dirty="0" smtClean="0"/>
              <a:t>片</a:t>
            </a:r>
            <a:r>
              <a:rPr lang="zh-CN" altLang="en-US" dirty="0" smtClean="0"/>
              <a:t>（</a:t>
            </a:r>
            <a:r>
              <a:rPr lang="en-US" altLang="zh-CN" dirty="0" smtClean="0"/>
              <a:t>180nm TJ CPS</a:t>
            </a:r>
            <a:r>
              <a:rPr lang="zh-CN" altLang="en-US" dirty="0" smtClean="0"/>
              <a:t>工艺）</a:t>
            </a:r>
            <a:endParaRPr lang="zh-CN" altLang="en-US" dirty="0"/>
          </a:p>
        </p:txBody>
      </p:sp>
      <p:pic>
        <p:nvPicPr>
          <p:cNvPr id="4" name="图片 3"/>
          <p:cNvPicPr>
            <a:picLocks noChangeAspect="1"/>
          </p:cNvPicPr>
          <p:nvPr/>
        </p:nvPicPr>
        <p:blipFill>
          <a:blip r:embed="rId3"/>
          <a:stretch>
            <a:fillRect/>
          </a:stretch>
        </p:blipFill>
        <p:spPr>
          <a:xfrm>
            <a:off x="2470623" y="4217769"/>
            <a:ext cx="7096750" cy="1992430"/>
          </a:xfrm>
          <a:prstGeom prst="rect">
            <a:avLst/>
          </a:prstGeom>
        </p:spPr>
      </p:pic>
      <p:sp>
        <p:nvSpPr>
          <p:cNvPr id="5" name="灯片编号占位符 4"/>
          <p:cNvSpPr>
            <a:spLocks noGrp="1"/>
          </p:cNvSpPr>
          <p:nvPr>
            <p:ph type="sldNum" sz="quarter" idx="12"/>
          </p:nvPr>
        </p:nvSpPr>
        <p:spPr/>
        <p:txBody>
          <a:bodyPr/>
          <a:lstStyle/>
          <a:p>
            <a:fld id="{739A4D76-E581-450B-B0B6-FE92974BBFE3}" type="slidenum">
              <a:rPr lang="zh-CN" altLang="en-US" smtClean="0"/>
              <a:t>8</a:t>
            </a:fld>
            <a:endParaRPr lang="zh-CN" altLang="en-US"/>
          </a:p>
        </p:txBody>
      </p:sp>
    </p:spTree>
    <p:extLst>
      <p:ext uri="{BB962C8B-B14F-4D97-AF65-F5344CB8AC3E}">
        <p14:creationId xmlns:p14="http://schemas.microsoft.com/office/powerpoint/2010/main" val="2340993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C02C0602-56B0-49E7-9C42-0EE0CA97EEE3}"/>
              </a:ext>
            </a:extLst>
          </p:cNvPr>
          <p:cNvPicPr>
            <a:picLocks noChangeAspect="1"/>
          </p:cNvPicPr>
          <p:nvPr/>
        </p:nvPicPr>
        <p:blipFill>
          <a:blip r:embed="rId2"/>
          <a:stretch>
            <a:fillRect/>
          </a:stretch>
        </p:blipFill>
        <p:spPr>
          <a:xfrm>
            <a:off x="4175026" y="1991728"/>
            <a:ext cx="5472608" cy="2693182"/>
          </a:xfrm>
          <a:prstGeom prst="rect">
            <a:avLst/>
          </a:prstGeom>
        </p:spPr>
      </p:pic>
      <p:sp>
        <p:nvSpPr>
          <p:cNvPr id="2" name="标题 1">
            <a:extLst>
              <a:ext uri="{FF2B5EF4-FFF2-40B4-BE49-F238E27FC236}">
                <a16:creationId xmlns:a16="http://schemas.microsoft.com/office/drawing/2014/main" xmlns="" id="{5094339C-E8DF-44D5-B27F-9CEE6B98879F}"/>
              </a:ext>
            </a:extLst>
          </p:cNvPr>
          <p:cNvSpPr>
            <a:spLocks noGrp="1"/>
          </p:cNvSpPr>
          <p:nvPr>
            <p:ph type="title"/>
          </p:nvPr>
        </p:nvSpPr>
        <p:spPr>
          <a:xfrm>
            <a:off x="838200" y="365126"/>
            <a:ext cx="10515600" cy="956444"/>
          </a:xfrm>
        </p:spPr>
        <p:txBody>
          <a:bodyPr vert="horz" lIns="91440" tIns="45720" rIns="91440" bIns="45720" rtlCol="0" anchor="ctr">
            <a:normAutofit/>
          </a:bodyPr>
          <a:lstStyle/>
          <a:p>
            <a:pPr algn="ctr"/>
            <a:r>
              <a:rPr lang="en-US" altLang="zh-CN" dirty="0" smtClean="0">
                <a:solidFill>
                  <a:srgbClr val="0000FF"/>
                </a:solidFill>
                <a:latin typeface="Arial" panose="020B0604020202020204" pitchFamily="34" charset="0"/>
                <a:ea typeface="黑体" panose="02010609060101010101" pitchFamily="49" charset="-122"/>
              </a:rPr>
              <a:t>JadePix-5</a:t>
            </a:r>
            <a:r>
              <a:rPr lang="zh-CN" altLang="en-US" dirty="0" smtClean="0">
                <a:solidFill>
                  <a:srgbClr val="0000FF"/>
                </a:solidFill>
                <a:latin typeface="Arial" panose="020B0604020202020204" pitchFamily="34" charset="0"/>
                <a:ea typeface="黑体" panose="02010609060101010101" pitchFamily="49" charset="-122"/>
              </a:rPr>
              <a:t>设计</a:t>
            </a:r>
            <a:endParaRPr lang="zh-CN" altLang="en-US" dirty="0">
              <a:solidFill>
                <a:srgbClr val="0000FF"/>
              </a:solidFill>
              <a:latin typeface="Arial" panose="020B0604020202020204" pitchFamily="34" charset="0"/>
              <a:ea typeface="黑体" panose="02010609060101010101" pitchFamily="49" charset="-122"/>
            </a:endParaRPr>
          </a:p>
        </p:txBody>
      </p:sp>
      <p:sp>
        <p:nvSpPr>
          <p:cNvPr id="3" name="内容占位符 2">
            <a:extLst>
              <a:ext uri="{FF2B5EF4-FFF2-40B4-BE49-F238E27FC236}">
                <a16:creationId xmlns:a16="http://schemas.microsoft.com/office/drawing/2014/main" xmlns="" id="{88AAB7B1-EE7B-445E-B1C3-381CACBB03C7}"/>
              </a:ext>
            </a:extLst>
          </p:cNvPr>
          <p:cNvSpPr>
            <a:spLocks noGrp="1"/>
          </p:cNvSpPr>
          <p:nvPr>
            <p:ph idx="1"/>
          </p:nvPr>
        </p:nvSpPr>
        <p:spPr>
          <a:xfrm>
            <a:off x="449660" y="1432156"/>
            <a:ext cx="4523928" cy="5236691"/>
          </a:xfrm>
        </p:spPr>
        <p:txBody>
          <a:bodyPr>
            <a:normAutofit fontScale="85000" lnSpcReduction="20000"/>
          </a:bodyPr>
          <a:lstStyle/>
          <a:p>
            <a:pPr>
              <a:lnSpc>
                <a:spcPct val="120000"/>
              </a:lnSpc>
            </a:pPr>
            <a:r>
              <a:rPr lang="zh-CN" altLang="en-US" dirty="0"/>
              <a:t>阵列规模：</a:t>
            </a:r>
            <a:r>
              <a:rPr lang="en-US" altLang="zh-CN" dirty="0"/>
              <a:t>896</a:t>
            </a:r>
            <a:r>
              <a:rPr lang="zh-CN" altLang="en-US" dirty="0"/>
              <a:t>行 </a:t>
            </a:r>
            <a:r>
              <a:rPr lang="en-US" altLang="zh-CN" dirty="0"/>
              <a:t>x 480</a:t>
            </a:r>
            <a:r>
              <a:rPr lang="zh-CN" altLang="en-US" dirty="0"/>
              <a:t>列</a:t>
            </a:r>
            <a:endParaRPr lang="en-US" altLang="zh-CN" dirty="0"/>
          </a:p>
          <a:p>
            <a:pPr lvl="1">
              <a:lnSpc>
                <a:spcPct val="120000"/>
              </a:lnSpc>
            </a:pPr>
            <a:r>
              <a:rPr lang="zh-CN" altLang="en-US" dirty="0"/>
              <a:t>预留</a:t>
            </a:r>
            <a:r>
              <a:rPr lang="en-US" altLang="zh-CN" dirty="0"/>
              <a:t>MASK</a:t>
            </a:r>
            <a:r>
              <a:rPr lang="zh-CN" altLang="en-US" dirty="0"/>
              <a:t>面积</a:t>
            </a:r>
            <a:r>
              <a:rPr lang="en-US" altLang="zh-CN" dirty="0"/>
              <a:t>2cmx1.5cm</a:t>
            </a:r>
          </a:p>
          <a:p>
            <a:pPr>
              <a:lnSpc>
                <a:spcPct val="120000"/>
              </a:lnSpc>
            </a:pPr>
            <a:r>
              <a:rPr lang="zh-CN" altLang="en-US" dirty="0"/>
              <a:t>像素尺寸：</a:t>
            </a:r>
            <a:r>
              <a:rPr lang="en-US" altLang="zh-CN" dirty="0"/>
              <a:t>20um x 30um</a:t>
            </a:r>
          </a:p>
          <a:p>
            <a:pPr lvl="1">
              <a:lnSpc>
                <a:spcPct val="120000"/>
              </a:lnSpc>
            </a:pPr>
            <a:r>
              <a:rPr lang="zh-CN" altLang="en-US" b="1" dirty="0"/>
              <a:t>长条形</a:t>
            </a:r>
            <a:r>
              <a:rPr lang="zh-CN" altLang="en-US" dirty="0"/>
              <a:t>有利于提高</a:t>
            </a:r>
            <a:r>
              <a:rPr lang="en-US" altLang="zh-CN" i="1" dirty="0">
                <a:latin typeface="+mn-lt"/>
              </a:rPr>
              <a:t>r</a:t>
            </a:r>
            <a:r>
              <a:rPr lang="el-GR" altLang="zh-CN" i="1" dirty="0">
                <a:latin typeface="+mn-lt"/>
                <a:ea typeface="Calibri" panose="020F0502020204030204" pitchFamily="34" charset="0"/>
                <a:cs typeface="Calibri" panose="020F0502020204030204" pitchFamily="34" charset="0"/>
              </a:rPr>
              <a:t>ϕ</a:t>
            </a:r>
            <a:r>
              <a:rPr lang="zh-CN" altLang="en-US" dirty="0"/>
              <a:t>方向分辨</a:t>
            </a:r>
            <a:endParaRPr lang="en-US" altLang="zh-CN" dirty="0"/>
          </a:p>
          <a:p>
            <a:pPr lvl="1">
              <a:lnSpc>
                <a:spcPct val="120000"/>
              </a:lnSpc>
            </a:pPr>
            <a:r>
              <a:rPr lang="zh-CN" altLang="en-US" dirty="0"/>
              <a:t>但也要考虑</a:t>
            </a:r>
            <a:r>
              <a:rPr lang="en-US" altLang="zh-CN" dirty="0"/>
              <a:t>z</a:t>
            </a:r>
            <a:r>
              <a:rPr lang="zh-CN" altLang="en-US" dirty="0"/>
              <a:t>方向的电荷收集效率</a:t>
            </a:r>
            <a:endParaRPr lang="en-US" altLang="zh-CN" dirty="0"/>
          </a:p>
          <a:p>
            <a:pPr>
              <a:lnSpc>
                <a:spcPct val="120000"/>
              </a:lnSpc>
            </a:pPr>
            <a:r>
              <a:rPr lang="zh-CN" altLang="en-US" dirty="0"/>
              <a:t>设计分工</a:t>
            </a:r>
            <a:endParaRPr lang="en-US" altLang="zh-CN" dirty="0"/>
          </a:p>
          <a:p>
            <a:pPr lvl="1">
              <a:lnSpc>
                <a:spcPct val="120000"/>
              </a:lnSpc>
            </a:pPr>
            <a:r>
              <a:rPr lang="zh-CN" altLang="en-US" dirty="0"/>
              <a:t>王安琪：像素</a:t>
            </a:r>
            <a:endParaRPr lang="en-US" altLang="zh-CN" dirty="0"/>
          </a:p>
          <a:p>
            <a:pPr lvl="1">
              <a:lnSpc>
                <a:spcPct val="120000"/>
              </a:lnSpc>
            </a:pPr>
            <a:r>
              <a:rPr lang="zh-CN" altLang="en-US" dirty="0"/>
              <a:t>周扬：</a:t>
            </a:r>
            <a:r>
              <a:rPr lang="en-US" altLang="zh-CN" dirty="0"/>
              <a:t>AERD</a:t>
            </a:r>
            <a:r>
              <a:rPr lang="zh-CN" altLang="en-US" dirty="0"/>
              <a:t>和像素阵列</a:t>
            </a:r>
            <a:endParaRPr lang="en-US" altLang="zh-CN" dirty="0"/>
          </a:p>
          <a:p>
            <a:pPr lvl="1">
              <a:lnSpc>
                <a:spcPct val="120000"/>
              </a:lnSpc>
            </a:pPr>
            <a:r>
              <a:rPr lang="zh-CN" altLang="en-US" dirty="0"/>
              <a:t>王云翔：外围读出</a:t>
            </a:r>
            <a:endParaRPr lang="en-US" altLang="zh-CN" dirty="0"/>
          </a:p>
          <a:p>
            <a:pPr lvl="1">
              <a:lnSpc>
                <a:spcPct val="120000"/>
              </a:lnSpc>
            </a:pPr>
            <a:r>
              <a:rPr lang="zh-CN" altLang="en-US" dirty="0"/>
              <a:t>卢云鹏：整体电路和集成</a:t>
            </a:r>
            <a:endParaRPr lang="en-US" altLang="zh-CN" dirty="0"/>
          </a:p>
          <a:p>
            <a:pPr lvl="1">
              <a:lnSpc>
                <a:spcPct val="120000"/>
              </a:lnSpc>
            </a:pPr>
            <a:r>
              <a:rPr lang="zh-CN" altLang="en-US" dirty="0"/>
              <a:t>复用了</a:t>
            </a:r>
            <a:r>
              <a:rPr lang="en-US" altLang="zh-CN" dirty="0"/>
              <a:t>JadePix-3</a:t>
            </a:r>
            <a:r>
              <a:rPr lang="zh-CN" altLang="en-US" dirty="0"/>
              <a:t>的</a:t>
            </a:r>
            <a:r>
              <a:rPr lang="en-US" altLang="zh-CN" dirty="0"/>
              <a:t>DAC</a:t>
            </a:r>
            <a:r>
              <a:rPr lang="zh-CN" altLang="en-US" dirty="0"/>
              <a:t>和</a:t>
            </a:r>
            <a:r>
              <a:rPr lang="en-US" altLang="zh-CN" dirty="0"/>
              <a:t>SPI</a:t>
            </a:r>
            <a:r>
              <a:rPr lang="zh-CN" altLang="en-US" dirty="0"/>
              <a:t>模块（华师设计）</a:t>
            </a:r>
            <a:endParaRPr lang="en-US" altLang="zh-CN" dirty="0"/>
          </a:p>
        </p:txBody>
      </p:sp>
      <p:sp>
        <p:nvSpPr>
          <p:cNvPr id="4" name="灯片编号占位符 3">
            <a:extLst>
              <a:ext uri="{FF2B5EF4-FFF2-40B4-BE49-F238E27FC236}">
                <a16:creationId xmlns:a16="http://schemas.microsoft.com/office/drawing/2014/main" xmlns="" id="{D8465318-613B-4DF0-845E-6AEBBC301748}"/>
              </a:ext>
            </a:extLst>
          </p:cNvPr>
          <p:cNvSpPr>
            <a:spLocks noGrp="1"/>
          </p:cNvSpPr>
          <p:nvPr>
            <p:ph type="sldNum" sz="quarter" idx="12"/>
          </p:nvPr>
        </p:nvSpPr>
        <p:spPr/>
        <p:txBody>
          <a:bodyPr/>
          <a:lstStyle/>
          <a:p>
            <a:fld id="{E466ADA3-65EC-47D4-A8BD-622837ED8DCD}" type="slidenum">
              <a:rPr lang="zh-CN" altLang="en-US" smtClean="0"/>
              <a:pPr/>
              <a:t>9</a:t>
            </a:fld>
            <a:endParaRPr lang="zh-CN" altLang="en-US"/>
          </a:p>
        </p:txBody>
      </p:sp>
      <p:grpSp>
        <p:nvGrpSpPr>
          <p:cNvPr id="14" name="组合 13"/>
          <p:cNvGrpSpPr/>
          <p:nvPr/>
        </p:nvGrpSpPr>
        <p:grpSpPr>
          <a:xfrm>
            <a:off x="9647634" y="1602135"/>
            <a:ext cx="2174032" cy="4176464"/>
            <a:chOff x="9552384" y="1268760"/>
            <a:chExt cx="2174032" cy="4176464"/>
          </a:xfrm>
        </p:grpSpPr>
        <p:sp>
          <p:nvSpPr>
            <p:cNvPr id="5" name="矩形 4">
              <a:extLst>
                <a:ext uri="{FF2B5EF4-FFF2-40B4-BE49-F238E27FC236}">
                  <a16:creationId xmlns:a16="http://schemas.microsoft.com/office/drawing/2014/main" xmlns="" id="{18C23573-054C-43E1-BC51-FB6E147A075A}"/>
                </a:ext>
              </a:extLst>
            </p:cNvPr>
            <p:cNvSpPr/>
            <p:nvPr/>
          </p:nvSpPr>
          <p:spPr>
            <a:xfrm>
              <a:off x="9552384" y="1484784"/>
              <a:ext cx="1958008" cy="2592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Matrix</a:t>
              </a:r>
              <a:endParaRPr lang="zh-CN" altLang="en-US" dirty="0">
                <a:solidFill>
                  <a:schemeClr val="tx1"/>
                </a:solidFill>
              </a:endParaRPr>
            </a:p>
          </p:txBody>
        </p:sp>
        <p:sp>
          <p:nvSpPr>
            <p:cNvPr id="6" name="矩形 5">
              <a:extLst>
                <a:ext uri="{FF2B5EF4-FFF2-40B4-BE49-F238E27FC236}">
                  <a16:creationId xmlns:a16="http://schemas.microsoft.com/office/drawing/2014/main" xmlns="" id="{ACD2BF9C-B35A-4B9F-8B1C-64AAA3FC6BDB}"/>
                </a:ext>
              </a:extLst>
            </p:cNvPr>
            <p:cNvSpPr/>
            <p:nvPr/>
          </p:nvSpPr>
          <p:spPr>
            <a:xfrm>
              <a:off x="11568608" y="1484784"/>
              <a:ext cx="157808" cy="2592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1200" dirty="0">
                  <a:solidFill>
                    <a:schemeClr val="tx1"/>
                  </a:solidFill>
                </a:rPr>
                <a:t>列地址解码器</a:t>
              </a:r>
            </a:p>
          </p:txBody>
        </p:sp>
        <p:sp>
          <p:nvSpPr>
            <p:cNvPr id="7" name="矩形 6">
              <a:extLst>
                <a:ext uri="{FF2B5EF4-FFF2-40B4-BE49-F238E27FC236}">
                  <a16:creationId xmlns:a16="http://schemas.microsoft.com/office/drawing/2014/main" xmlns="" id="{02BC2B02-253E-4E7C-8703-F8047574800A}"/>
                </a:ext>
              </a:extLst>
            </p:cNvPr>
            <p:cNvSpPr/>
            <p:nvPr/>
          </p:nvSpPr>
          <p:spPr>
            <a:xfrm>
              <a:off x="9552384" y="1268760"/>
              <a:ext cx="1958008" cy="163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行地址解码器</a:t>
              </a:r>
            </a:p>
          </p:txBody>
        </p:sp>
        <p:sp>
          <p:nvSpPr>
            <p:cNvPr id="8" name="矩形 7">
              <a:extLst>
                <a:ext uri="{FF2B5EF4-FFF2-40B4-BE49-F238E27FC236}">
                  <a16:creationId xmlns:a16="http://schemas.microsoft.com/office/drawing/2014/main" xmlns="" id="{49FA3AF3-C58A-428F-99D1-248FE702EFD9}"/>
                </a:ext>
              </a:extLst>
            </p:cNvPr>
            <p:cNvSpPr/>
            <p:nvPr/>
          </p:nvSpPr>
          <p:spPr>
            <a:xfrm>
              <a:off x="9552384" y="4149080"/>
              <a:ext cx="195800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Peripheral</a:t>
              </a:r>
              <a:endParaRPr lang="zh-CN" altLang="en-US" dirty="0">
                <a:solidFill>
                  <a:schemeClr val="tx1"/>
                </a:solidFill>
              </a:endParaRPr>
            </a:p>
          </p:txBody>
        </p:sp>
        <p:sp>
          <p:nvSpPr>
            <p:cNvPr id="9" name="矩形 8">
              <a:extLst>
                <a:ext uri="{FF2B5EF4-FFF2-40B4-BE49-F238E27FC236}">
                  <a16:creationId xmlns:a16="http://schemas.microsoft.com/office/drawing/2014/main" xmlns="" id="{5CAC444E-C24D-4138-BC5E-66DB60B38AD8}"/>
                </a:ext>
              </a:extLst>
            </p:cNvPr>
            <p:cNvSpPr/>
            <p:nvPr/>
          </p:nvSpPr>
          <p:spPr>
            <a:xfrm>
              <a:off x="9552384" y="4653136"/>
              <a:ext cx="57606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DAC</a:t>
              </a:r>
              <a:endParaRPr lang="zh-CN" altLang="en-US" sz="1200" dirty="0">
                <a:solidFill>
                  <a:schemeClr val="tx1"/>
                </a:solidFill>
              </a:endParaRPr>
            </a:p>
          </p:txBody>
        </p:sp>
        <p:sp>
          <p:nvSpPr>
            <p:cNvPr id="10" name="矩形 9">
              <a:extLst>
                <a:ext uri="{FF2B5EF4-FFF2-40B4-BE49-F238E27FC236}">
                  <a16:creationId xmlns:a16="http://schemas.microsoft.com/office/drawing/2014/main" xmlns="" id="{3801AAB3-00FB-421F-9F45-1DC962DFC04B}"/>
                </a:ext>
              </a:extLst>
            </p:cNvPr>
            <p:cNvSpPr/>
            <p:nvPr/>
          </p:nvSpPr>
          <p:spPr>
            <a:xfrm>
              <a:off x="10200456"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SPI</a:t>
              </a:r>
              <a:endParaRPr lang="zh-CN" altLang="en-US" sz="1200" dirty="0">
                <a:solidFill>
                  <a:schemeClr val="tx1"/>
                </a:solidFill>
              </a:endParaRPr>
            </a:p>
          </p:txBody>
        </p:sp>
        <p:sp>
          <p:nvSpPr>
            <p:cNvPr id="11" name="矩形 10">
              <a:extLst>
                <a:ext uri="{FF2B5EF4-FFF2-40B4-BE49-F238E27FC236}">
                  <a16:creationId xmlns:a16="http://schemas.microsoft.com/office/drawing/2014/main" xmlns="" id="{06D3D499-4FFB-4B2B-8382-8DCF146D7310}"/>
                </a:ext>
              </a:extLst>
            </p:cNvPr>
            <p:cNvSpPr/>
            <p:nvPr/>
          </p:nvSpPr>
          <p:spPr>
            <a:xfrm>
              <a:off x="10776520" y="4653136"/>
              <a:ext cx="73387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CLOCK</a:t>
              </a:r>
              <a:endParaRPr lang="zh-CN" altLang="en-US" sz="1200" dirty="0">
                <a:solidFill>
                  <a:schemeClr val="tx1"/>
                </a:solidFill>
              </a:endParaRPr>
            </a:p>
          </p:txBody>
        </p:sp>
        <p:sp>
          <p:nvSpPr>
            <p:cNvPr id="12" name="矩形 11">
              <a:extLst>
                <a:ext uri="{FF2B5EF4-FFF2-40B4-BE49-F238E27FC236}">
                  <a16:creationId xmlns:a16="http://schemas.microsoft.com/office/drawing/2014/main" xmlns="" id="{D9571A81-129B-4AA5-AE7D-5899A2CF7D65}"/>
                </a:ext>
              </a:extLst>
            </p:cNvPr>
            <p:cNvSpPr/>
            <p:nvPr/>
          </p:nvSpPr>
          <p:spPr>
            <a:xfrm>
              <a:off x="9552384" y="5085184"/>
              <a:ext cx="93610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并行输出</a:t>
              </a:r>
            </a:p>
          </p:txBody>
        </p:sp>
        <p:sp>
          <p:nvSpPr>
            <p:cNvPr id="13" name="矩形 12">
              <a:extLst>
                <a:ext uri="{FF2B5EF4-FFF2-40B4-BE49-F238E27FC236}">
                  <a16:creationId xmlns:a16="http://schemas.microsoft.com/office/drawing/2014/main" xmlns="" id="{67ABC40E-1CAE-4A92-89E2-60CF717C1FE0}"/>
                </a:ext>
              </a:extLst>
            </p:cNvPr>
            <p:cNvSpPr/>
            <p:nvPr/>
          </p:nvSpPr>
          <p:spPr>
            <a:xfrm>
              <a:off x="10574288" y="5085184"/>
              <a:ext cx="93610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测试输出</a:t>
              </a:r>
            </a:p>
          </p:txBody>
        </p:sp>
      </p:grpSp>
      <p:sp>
        <p:nvSpPr>
          <p:cNvPr id="24" name="文本框 23">
            <a:extLst>
              <a:ext uri="{FF2B5EF4-FFF2-40B4-BE49-F238E27FC236}">
                <a16:creationId xmlns:a16="http://schemas.microsoft.com/office/drawing/2014/main" xmlns="" id="{723C39DF-8BAD-483A-A9C2-8E873D21FA78}"/>
              </a:ext>
            </a:extLst>
          </p:cNvPr>
          <p:cNvSpPr txBox="1"/>
          <p:nvPr/>
        </p:nvSpPr>
        <p:spPr>
          <a:xfrm>
            <a:off x="5658272" y="1503921"/>
            <a:ext cx="2952328" cy="523220"/>
          </a:xfrm>
          <a:prstGeom prst="rect">
            <a:avLst/>
          </a:prstGeom>
          <a:noFill/>
        </p:spPr>
        <p:txBody>
          <a:bodyPr wrap="square" rtlCol="0">
            <a:spAutoFit/>
          </a:bodyPr>
          <a:lstStyle/>
          <a:p>
            <a:pPr algn="ctr"/>
            <a:r>
              <a:rPr lang="en-US" altLang="zh-CN" sz="1400" dirty="0"/>
              <a:t>JadePix-3</a:t>
            </a:r>
            <a:r>
              <a:rPr lang="zh-CN" altLang="en-US" sz="1400" dirty="0"/>
              <a:t>的探测效率研究</a:t>
            </a:r>
            <a:endParaRPr lang="en-US" altLang="zh-CN" sz="1400" dirty="0"/>
          </a:p>
          <a:p>
            <a:pPr algn="ctr"/>
            <a:r>
              <a:rPr lang="zh-CN" altLang="en-US" sz="1400" dirty="0"/>
              <a:t>（</a:t>
            </a:r>
            <a:r>
              <a:rPr lang="en-US" altLang="zh-CN" sz="1400" dirty="0"/>
              <a:t>16um x 26um</a:t>
            </a:r>
            <a:r>
              <a:rPr lang="zh-CN" altLang="en-US" sz="1400" dirty="0"/>
              <a:t>像素）</a:t>
            </a:r>
          </a:p>
        </p:txBody>
      </p:sp>
    </p:spTree>
    <p:extLst>
      <p:ext uri="{BB962C8B-B14F-4D97-AF65-F5344CB8AC3E}">
        <p14:creationId xmlns:p14="http://schemas.microsoft.com/office/powerpoint/2010/main" val="6724404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3683</TotalTime>
  <Words>2227</Words>
  <Application>Microsoft Office PowerPoint</Application>
  <PresentationFormat>宽屏</PresentationFormat>
  <Paragraphs>485</Paragraphs>
  <Slides>24</Slides>
  <Notes>5</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1</vt:i4>
      </vt:variant>
      <vt:variant>
        <vt:lpstr>幻灯片标题</vt:lpstr>
      </vt:variant>
      <vt:variant>
        <vt:i4>24</vt:i4>
      </vt:variant>
    </vt:vector>
  </HeadingPairs>
  <TitlesOfParts>
    <vt:vector size="42" baseType="lpstr">
      <vt:lpstr>Arial Unicode MS</vt:lpstr>
      <vt:lpstr>ArialMT</vt:lpstr>
      <vt:lpstr>Heiti SC Medium</vt:lpstr>
      <vt:lpstr>Microsoft JhengHei</vt:lpstr>
      <vt:lpstr>System Font Regular</vt:lpstr>
      <vt:lpstr>黑体</vt:lpstr>
      <vt:lpstr>宋体</vt:lpstr>
      <vt:lpstr>Microsoft YaHei</vt:lpstr>
      <vt:lpstr>Microsoft YaHei</vt:lpstr>
      <vt:lpstr>微软雅黑 Light</vt:lpstr>
      <vt:lpstr>Arial</vt:lpstr>
      <vt:lpstr>Calibri</vt:lpstr>
      <vt:lpstr>Calibri Light</vt:lpstr>
      <vt:lpstr>Symbol</vt:lpstr>
      <vt:lpstr>Times New Roman</vt:lpstr>
      <vt:lpstr>Wingdings</vt:lpstr>
      <vt:lpstr>Office 主题</vt:lpstr>
      <vt:lpstr>Visio</vt:lpstr>
      <vt:lpstr>硅像素探测器和无线数据传输技术研究</vt:lpstr>
      <vt:lpstr>课题二目标和内容</vt:lpstr>
      <vt:lpstr>硅像素探测器</vt:lpstr>
      <vt:lpstr>无线数据传输技术</vt:lpstr>
      <vt:lpstr>任务分解</vt:lpstr>
      <vt:lpstr>研究进度安排</vt:lpstr>
      <vt:lpstr>关键时间节点</vt:lpstr>
      <vt:lpstr>高空间分辨CMOS进展</vt:lpstr>
      <vt:lpstr>JadePix-5设计</vt:lpstr>
      <vt:lpstr>JadePix-5设计</vt:lpstr>
      <vt:lpstr>快读出速度CMOS进展</vt:lpstr>
      <vt:lpstr>TaichuPix芯片空间分辨</vt:lpstr>
      <vt:lpstr>TaichuPix 抗辐照性能</vt:lpstr>
      <vt:lpstr>HVCMOS研究进展</vt:lpstr>
      <vt:lpstr>Sensor测试</vt:lpstr>
      <vt:lpstr>电路测试</vt:lpstr>
      <vt:lpstr>无线传输技术研究（毫米波技术）</vt:lpstr>
      <vt:lpstr>无线光传输技术研究</vt:lpstr>
      <vt:lpstr>会议交流和文章发表统计</vt:lpstr>
      <vt:lpstr>学术交流与会议报告情况</vt:lpstr>
      <vt:lpstr>学术交流与会议报告情况</vt:lpstr>
      <vt:lpstr>经费执行情况</vt:lpstr>
      <vt:lpstr>小结</vt:lpstr>
      <vt:lpstr>下一步研究计划</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硅像素探测器和无线数据传输技术研究</dc:title>
  <dc:creator>Windows 用户</dc:creator>
  <cp:lastModifiedBy>Windows 用户</cp:lastModifiedBy>
  <cp:revision>48</cp:revision>
  <dcterms:created xsi:type="dcterms:W3CDTF">2024-11-26T12:54:12Z</dcterms:created>
  <dcterms:modified xsi:type="dcterms:W3CDTF">2024-11-29T02:17:40Z</dcterms:modified>
</cp:coreProperties>
</file>