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5" r:id="rId1"/>
  </p:sldMasterIdLst>
  <p:notesMasterIdLst>
    <p:notesMasterId r:id="rId46"/>
  </p:notesMasterIdLst>
  <p:handoutMasterIdLst>
    <p:handoutMasterId r:id="rId47"/>
  </p:handoutMasterIdLst>
  <p:sldIdLst>
    <p:sldId id="423" r:id="rId2"/>
    <p:sldId id="955" r:id="rId3"/>
    <p:sldId id="1034" r:id="rId4"/>
    <p:sldId id="1065" r:id="rId5"/>
    <p:sldId id="1682" r:id="rId6"/>
    <p:sldId id="1066" r:id="rId7"/>
    <p:sldId id="2083" r:id="rId8"/>
    <p:sldId id="2084" r:id="rId9"/>
    <p:sldId id="2085" r:id="rId10"/>
    <p:sldId id="2087" r:id="rId11"/>
    <p:sldId id="2086" r:id="rId12"/>
    <p:sldId id="2088" r:id="rId13"/>
    <p:sldId id="1642" r:id="rId14"/>
    <p:sldId id="2089" r:id="rId15"/>
    <p:sldId id="1082" r:id="rId16"/>
    <p:sldId id="2091" r:id="rId17"/>
    <p:sldId id="1922" r:id="rId18"/>
    <p:sldId id="2064" r:id="rId19"/>
    <p:sldId id="2065" r:id="rId20"/>
    <p:sldId id="1061" r:id="rId21"/>
    <p:sldId id="1690" r:id="rId22"/>
    <p:sldId id="1920" r:id="rId23"/>
    <p:sldId id="1921" r:id="rId24"/>
    <p:sldId id="2066" r:id="rId25"/>
    <p:sldId id="2069" r:id="rId26"/>
    <p:sldId id="2070" r:id="rId27"/>
    <p:sldId id="2081" r:id="rId28"/>
    <p:sldId id="1669" r:id="rId29"/>
    <p:sldId id="2071" r:id="rId30"/>
    <p:sldId id="1685" r:id="rId31"/>
    <p:sldId id="1687" r:id="rId32"/>
    <p:sldId id="1689" r:id="rId33"/>
    <p:sldId id="2073" r:id="rId34"/>
    <p:sldId id="2075" r:id="rId35"/>
    <p:sldId id="2076" r:id="rId36"/>
    <p:sldId id="2074" r:id="rId37"/>
    <p:sldId id="2080" r:id="rId38"/>
    <p:sldId id="2079" r:id="rId39"/>
    <p:sldId id="2077" r:id="rId40"/>
    <p:sldId id="1016" r:id="rId41"/>
    <p:sldId id="999" r:id="rId42"/>
    <p:sldId id="1672" r:id="rId43"/>
    <p:sldId id="1020" r:id="rId44"/>
    <p:sldId id="2068" r:id="rId45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9" userDrawn="1">
          <p15:clr>
            <a:srgbClr val="A4A3A4"/>
          </p15:clr>
        </p15:guide>
        <p15:guide id="2" pos="3606" userDrawn="1">
          <p15:clr>
            <a:srgbClr val="A4A3A4"/>
          </p15:clr>
        </p15:guide>
        <p15:guide id="3" orient="horz" pos="3606" userDrawn="1">
          <p15:clr>
            <a:srgbClr val="A4A3A4"/>
          </p15:clr>
        </p15:guide>
        <p15:guide id="4" pos="6600" userDrawn="1">
          <p15:clr>
            <a:srgbClr val="A4A3A4"/>
          </p15:clr>
        </p15:guide>
        <p15:guide id="5" orient="horz" pos="3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00"/>
    <a:srgbClr val="05B050"/>
    <a:srgbClr val="A386C0"/>
    <a:srgbClr val="46CC32"/>
    <a:srgbClr val="0066FF"/>
    <a:srgbClr val="D3A671"/>
    <a:srgbClr val="44CC01"/>
    <a:srgbClr val="3752A5"/>
    <a:srgbClr val="8AC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6"/>
    <p:restoredTop sz="96281"/>
  </p:normalViewPr>
  <p:slideViewPr>
    <p:cSldViewPr snapToGrid="0" snapToObjects="1" showGuides="1">
      <p:cViewPr varScale="1">
        <p:scale>
          <a:sx n="95" d="100"/>
          <a:sy n="95" d="100"/>
        </p:scale>
        <p:origin x="184" y="768"/>
      </p:cViewPr>
      <p:guideLst>
        <p:guide orient="horz" pos="1769"/>
        <p:guide pos="3606"/>
        <p:guide orient="horz" pos="3606"/>
        <p:guide pos="6600"/>
        <p:guide orient="horz" pos="31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1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3/22/25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437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hlinkClick r:id="rId3"/>
              </a:rPr>
              <a:t>第四届强子与重味物理理论与实验联合研讨会 </a:t>
            </a:r>
            <a:endParaRPr lang="zh-CN" altLang="en-US" b="1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251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790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1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2534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2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774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893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EDCF-FD7C-AC57-5CF1-BBA942FD2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B74E20-183D-B86C-D2E1-5C28804D5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BE114B-7546-B08E-8CCC-4DD5AC16C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B0FEC7-9A7F-F68E-7EF0-939CC75FB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023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2024/01/21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EF39D-F359-956D-F6C6-75FEE51C2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C0BF8A-81C1-0C24-AF0B-8A38A69BCAE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D03286-B7A2-5103-9306-83790829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D0DFAC-998B-7CBE-BFFE-6538676CE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0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8C66B-A1D2-EF9E-1634-9CA4774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75A0-81D8-DCA3-92A6-3047876A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344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0954-C706-E76E-DCEC-3F91945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2024/01/21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DCF-3346-FD8D-113E-560AFA6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02A1-34A1-3677-479D-F3A6BA4B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981C2E-1F36-BF00-58FE-2D5F12F40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2024/01/21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E63143-A7B0-FD2E-A755-011B821D5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35D1A-BDB9-A5C0-B60E-DBFE520D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C7A72E-6457-68C8-C318-BF8C14172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5A3FC8-4142-D72C-18D9-1B8240F89950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84962F-3A84-E09E-D0A7-5ECA6161E173}"/>
              </a:ext>
            </a:extLst>
          </p:cNvPr>
          <p:cNvSpPr txBox="1">
            <a:spLocks/>
          </p:cNvSpPr>
          <p:nvPr userDrawn="1"/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652240-AC93-41E9-1AF4-E6C89D121F30}"/>
              </a:ext>
            </a:extLst>
          </p:cNvPr>
          <p:cNvSpPr txBox="1">
            <a:spLocks/>
          </p:cNvSpPr>
          <p:nvPr userDrawn="1"/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7" r:id="rId2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4.pn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37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1.png"/><Relationship Id="rId10" Type="http://schemas.openxmlformats.org/officeDocument/2006/relationships/image" Target="../media/image142.png"/><Relationship Id="rId4" Type="http://schemas.openxmlformats.org/officeDocument/2006/relationships/image" Target="../media/image107.png"/><Relationship Id="rId9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5.png"/><Relationship Id="rId5" Type="http://schemas.openxmlformats.org/officeDocument/2006/relationships/image" Target="../media/image145.png"/><Relationship Id="rId10" Type="http://schemas.openxmlformats.org/officeDocument/2006/relationships/image" Target="../media/image153.png"/><Relationship Id="rId4" Type="http://schemas.openxmlformats.org/officeDocument/2006/relationships/image" Target="../media/image148.png"/><Relationship Id="rId9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7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2.png"/><Relationship Id="rId4" Type="http://schemas.openxmlformats.org/officeDocument/2006/relationships/image" Target="../media/image154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image" Target="../media/image1350.png"/><Relationship Id="rId3" Type="http://schemas.openxmlformats.org/officeDocument/2006/relationships/image" Target="../media/image1040.png"/><Relationship Id="rId7" Type="http://schemas.openxmlformats.org/officeDocument/2006/relationships/image" Target="../media/image1080.png"/><Relationship Id="rId12" Type="http://schemas.openxmlformats.org/officeDocument/2006/relationships/image" Target="../media/image1330.png"/><Relationship Id="rId17" Type="http://schemas.openxmlformats.org/officeDocument/2006/relationships/image" Target="../media/image139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11" Type="http://schemas.openxmlformats.org/officeDocument/2006/relationships/image" Target="../media/image169.png"/><Relationship Id="rId5" Type="http://schemas.openxmlformats.org/officeDocument/2006/relationships/image" Target="../media/image1050.png"/><Relationship Id="rId15" Type="http://schemas.openxmlformats.org/officeDocument/2006/relationships/image" Target="../media/image1370.png"/><Relationship Id="rId10" Type="http://schemas.openxmlformats.org/officeDocument/2006/relationships/image" Target="../media/image164.png"/><Relationship Id="rId4" Type="http://schemas.openxmlformats.org/officeDocument/2006/relationships/image" Target="../media/image24.png"/><Relationship Id="rId9" Type="http://schemas.openxmlformats.org/officeDocument/2006/relationships/image" Target="../media/image1180.png"/><Relationship Id="rId14" Type="http://schemas.openxmlformats.org/officeDocument/2006/relationships/image" Target="../media/image13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490.png"/><Relationship Id="rId9" Type="http://schemas.openxmlformats.org/officeDocument/2006/relationships/image" Target="../media/image15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6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4.png"/><Relationship Id="rId4" Type="http://schemas.openxmlformats.org/officeDocument/2006/relationships/image" Target="../media/image180.png"/><Relationship Id="rId9" Type="http://schemas.openxmlformats.org/officeDocument/2006/relationships/image" Target="../media/image1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99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6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85.png"/><Relationship Id="rId9" Type="http://schemas.openxmlformats.org/officeDocument/2006/relationships/image" Target="../media/image1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8.png"/><Relationship Id="rId7" Type="http://schemas.openxmlformats.org/officeDocument/2006/relationships/image" Target="../media/image21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22.png"/><Relationship Id="rId7" Type="http://schemas.openxmlformats.org/officeDocument/2006/relationships/image" Target="../media/image259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70.png"/><Relationship Id="rId3" Type="http://schemas.openxmlformats.org/officeDocument/2006/relationships/image" Target="../media/image19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50.png"/><Relationship Id="rId4" Type="http://schemas.openxmlformats.org/officeDocument/2006/relationships/image" Target="../media/image21.png"/><Relationship Id="rId9" Type="http://schemas.openxmlformats.org/officeDocument/2006/relationships/image" Target="../media/image23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5.em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813" y="1143545"/>
            <a:ext cx="7664450" cy="157650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Baryonic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26531" y="3392488"/>
            <a:ext cx="6067425" cy="10350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kumimoji="1" lang="zh-CN" altLang="en-US" sz="3600" b="1" dirty="0">
                <a:latin typeface="+mn-ea"/>
                <a:cs typeface="Times New Roman" panose="02020603050405020304" pitchFamily="18" charset="0"/>
              </a:rPr>
              <a:t>张艳席 </a:t>
            </a:r>
            <a:endParaRPr kumimoji="1" lang="en-US" altLang="zh-CN" sz="3600" b="1" dirty="0">
              <a:latin typeface="+mn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kumimoji="1" lang="zh-CN" altLang="en-US" sz="3600" b="1" dirty="0">
                <a:latin typeface="+mn-ea"/>
                <a:cs typeface="Times New Roman" panose="02020603050405020304" pitchFamily="18" charset="0"/>
              </a:rPr>
              <a:t>北京大学</a:t>
            </a:r>
            <a:endParaRPr kumimoji="1" lang="en-US" altLang="zh-CN" sz="3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0A049-6C57-8918-A457-AFC33A18A4A7}"/>
              </a:ext>
            </a:extLst>
          </p:cNvPr>
          <p:cNvSpPr txBox="1"/>
          <p:nvPr/>
        </p:nvSpPr>
        <p:spPr>
          <a:xfrm>
            <a:off x="2551672" y="5302607"/>
            <a:ext cx="6417141" cy="830997"/>
          </a:xfrm>
          <a:prstGeom prst="rect">
            <a:avLst/>
          </a:prstGeom>
          <a:noFill/>
          <a:effectLst>
            <a:outerShdw dist="38100" sx="1000" sy="1000" algn="l" rotWithShape="0">
              <a:prstClr val="black"/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第四届强子与重味物理理论与实验联合研讨会 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2025.3.21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兰州大学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D536C-44AE-D8EA-0CAB-569327B0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05E8E-715D-3C68-96D5-BABFE013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Beauty: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41F52FD-BDDC-A2FD-6F99-41A5D0C841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9892" y="912305"/>
                <a:ext cx="2782122" cy="10673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endParaRPr kumimoji="1" lang="en-US" altLang="zh-CN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41F52FD-BDDC-A2FD-6F99-41A5D0C841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892" y="912305"/>
                <a:ext cx="2782122" cy="106730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4F24E1-EFDC-C1D0-7E49-236F22A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91DF22-7859-9636-2895-9C14337F1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376" y="1092205"/>
            <a:ext cx="5097059" cy="7580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232274-300B-9493-7F65-F331EC5B3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2956" r="54992"/>
          <a:stretch/>
        </p:blipFill>
        <p:spPr>
          <a:xfrm>
            <a:off x="6899789" y="2034888"/>
            <a:ext cx="3436185" cy="11523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9A4113-8834-BDAE-8A3E-9BEFD146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92" y="2120508"/>
            <a:ext cx="6213084" cy="402438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2CF15E2-EA0A-1281-56AC-C5C29BF461B7}"/>
              </a:ext>
            </a:extLst>
          </p:cNvPr>
          <p:cNvSpPr txBox="1"/>
          <p:nvPr/>
        </p:nvSpPr>
        <p:spPr>
          <a:xfrm>
            <a:off x="4470816" y="657753"/>
            <a:ext cx="2507418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CD6AE6F-548C-CF21-B579-D1194F4A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49" t="-21188" b="1"/>
          <a:stretch/>
        </p:blipFill>
        <p:spPr>
          <a:xfrm>
            <a:off x="7079698" y="3019567"/>
            <a:ext cx="4039582" cy="115235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05013D6-0421-DC7C-0BA2-F0A93E6AD6A0}"/>
              </a:ext>
            </a:extLst>
          </p:cNvPr>
          <p:cNvSpPr/>
          <p:nvPr/>
        </p:nvSpPr>
        <p:spPr>
          <a:xfrm>
            <a:off x="7974957" y="3258628"/>
            <a:ext cx="3225639" cy="91329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2E5962-C05D-AC6C-00D9-68F4323B9E79}"/>
              </a:ext>
            </a:extLst>
          </p:cNvPr>
          <p:cNvSpPr txBox="1"/>
          <p:nvPr/>
        </p:nvSpPr>
        <p:spPr>
          <a:xfrm>
            <a:off x="6764001" y="5581437"/>
            <a:ext cx="3460434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F22128C-2C9D-356A-7FE5-5E665E00D949}"/>
                  </a:ext>
                </a:extLst>
              </p:cNvPr>
              <p:cNvSpPr txBox="1"/>
              <p:nvPr/>
            </p:nvSpPr>
            <p:spPr>
              <a:xfrm>
                <a:off x="7079698" y="4544373"/>
                <a:ext cx="3594254" cy="40363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∼10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∼10</m:t>
                        </m:r>
                      </m:e>
                      <m:sup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F22128C-2C9D-356A-7FE5-5E665E00D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698" y="4544373"/>
                <a:ext cx="3594254" cy="4036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20C90542-922B-9EB8-A7DC-AE7D98A978D6}"/>
              </a:ext>
            </a:extLst>
          </p:cNvPr>
          <p:cNvSpPr txBox="1"/>
          <p:nvPr/>
        </p:nvSpPr>
        <p:spPr>
          <a:xfrm>
            <a:off x="8755011" y="5175025"/>
            <a:ext cx="2380075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Eur.Phys.J.ST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233 (2024) 359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8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D8BD5-C79B-A19D-9BA7-4D58B1F8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Beauty:</a:t>
            </a:r>
            <a:r>
              <a:rPr kumimoji="1" lang="zh-CN" altLang="en-US" dirty="0"/>
              <a:t> </a:t>
            </a:r>
            <a:r>
              <a:rPr kumimoji="1" lang="en-US" altLang="zh-CN" dirty="0"/>
              <a:t>mixing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induced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43B3A7-55EB-7FD5-5033-69607600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75A256FA-00E8-9F53-7F2C-48E5BC6190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9515" y="854573"/>
                <a:ext cx="3710601" cy="473454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decay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75A256FA-00E8-9F53-7F2C-48E5BC6190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515" y="854573"/>
                <a:ext cx="3710601" cy="473454"/>
              </a:xfrm>
              <a:blipFill>
                <a:blip r:embed="rId2"/>
                <a:stretch>
                  <a:fillRect l="-341" t="-13158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789A2A5-E20C-89D7-6EAE-97853F92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2" y="1447942"/>
            <a:ext cx="4581488" cy="7325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6407B6-8E47-BB50-33D8-2C4DF5E754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05"/>
          <a:stretch/>
        </p:blipFill>
        <p:spPr>
          <a:xfrm>
            <a:off x="5023541" y="97568"/>
            <a:ext cx="1566313" cy="160369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B45B393-EF8D-27D0-C65A-17F70159107B}"/>
              </a:ext>
            </a:extLst>
          </p:cNvPr>
          <p:cNvGrpSpPr>
            <a:grpSpLocks noChangeAspect="1"/>
          </p:cNvGrpSpPr>
          <p:nvPr/>
        </p:nvGrpSpPr>
        <p:grpSpPr>
          <a:xfrm>
            <a:off x="93902" y="2910813"/>
            <a:ext cx="4968000" cy="3340380"/>
            <a:chOff x="4811312" y="2094101"/>
            <a:chExt cx="3615348" cy="243089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D99305C-CB2B-962E-7EE8-70C52E186EAF}"/>
                </a:ext>
              </a:extLst>
            </p:cNvPr>
            <p:cNvGrpSpPr/>
            <p:nvPr/>
          </p:nvGrpSpPr>
          <p:grpSpPr>
            <a:xfrm>
              <a:off x="4811312" y="2094101"/>
              <a:ext cx="3615348" cy="2430891"/>
              <a:chOff x="5117069" y="1691850"/>
              <a:chExt cx="3615348" cy="2430891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E402ED7-BA53-44BB-1F50-420A1B67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7069" y="1691850"/>
                <a:ext cx="3615348" cy="243089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/>
                  <p:nvPr/>
                </p:nvSpPr>
                <p:spPr>
                  <a:xfrm>
                    <a:off x="6915224" y="2188016"/>
                    <a:ext cx="1025816" cy="2984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𝜓</m:t>
                          </m:r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CD3BFFB6-8E4B-F9BD-CB07-267C25CA7E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5224" y="2188016"/>
                    <a:ext cx="1025816" cy="29845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76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AC360AF7-9771-48DC-9CC8-D4AB25115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332" y="2416019"/>
              <a:ext cx="900000" cy="2318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D030F08E-A0B1-9F6F-4359-9E83C0D7654D}"/>
                </a:ext>
              </a:extLst>
            </p:cNvPr>
            <p:cNvCxnSpPr>
              <a:cxnSpLocks/>
            </p:cNvCxnSpPr>
            <p:nvPr/>
          </p:nvCxnSpPr>
          <p:spPr>
            <a:xfrm>
              <a:off x="5380521" y="3124548"/>
              <a:ext cx="90000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5671311C-D314-044E-7A00-07CF092CA632}"/>
                </a:ext>
              </a:extLst>
            </p:cNvPr>
            <p:cNvCxnSpPr/>
            <p:nvPr/>
          </p:nvCxnSpPr>
          <p:spPr>
            <a:xfrm>
              <a:off x="5582653" y="2416868"/>
              <a:ext cx="0" cy="737404"/>
            </a:xfrm>
            <a:prstGeom prst="straightConnector1">
              <a:avLst/>
            </a:prstGeom>
            <a:ln w="22225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/>
                <p:nvPr/>
              </p:nvSpPr>
              <p:spPr>
                <a:xfrm>
                  <a:off x="5698550" y="2727239"/>
                  <a:ext cx="759497" cy="2687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2</m:t>
                          </m:r>
                          <m:r>
                            <a:rPr kumimoji="1"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𝛽</m:t>
                          </m:r>
                        </m:e>
                      </m:func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33F718F-B6C9-112D-0266-4FBCD4B87A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8550" y="2727239"/>
                  <a:ext cx="759497" cy="268774"/>
                </a:xfrm>
                <a:prstGeom prst="rect">
                  <a:avLst/>
                </a:prstGeom>
                <a:blipFill>
                  <a:blip r:embed="rId7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A093FB5C-5029-18B1-091E-4A9B18587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20" y="2200266"/>
            <a:ext cx="2855656" cy="6874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B7C597D-D096-AB39-3343-11BDCBC9660F}"/>
              </a:ext>
            </a:extLst>
          </p:cNvPr>
          <p:cNvSpPr txBox="1"/>
          <p:nvPr/>
        </p:nvSpPr>
        <p:spPr>
          <a:xfrm>
            <a:off x="179260" y="6018424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PRL132 (2024) 021801 </a:t>
            </a:r>
            <a:endParaRPr kumimoji="1"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C8134C9-406A-32F8-0082-2B1923B2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7437" y="3120476"/>
            <a:ext cx="4522578" cy="3069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E9D86AD4-74D1-069C-82C3-0D19CF4DDB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7021" y="845665"/>
                <a:ext cx="3379579" cy="4734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E9D86AD4-74D1-069C-82C3-0D19CF4D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021" y="845665"/>
                <a:ext cx="3379579" cy="473454"/>
              </a:xfrm>
              <a:prstGeom prst="rect">
                <a:avLst/>
              </a:prstGeom>
              <a:blipFill>
                <a:blip r:embed="rId10"/>
                <a:stretch>
                  <a:fillRect l="-1119" t="-10526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C0E7F259-39CF-790C-89AF-97203215E648}"/>
              </a:ext>
            </a:extLst>
          </p:cNvPr>
          <p:cNvSpPr txBox="1"/>
          <p:nvPr/>
        </p:nvSpPr>
        <p:spPr>
          <a:xfrm>
            <a:off x="7199453" y="1643605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E7D88ECE-C752-1563-0A5D-2484F80392BC}"/>
                  </a:ext>
                </a:extLst>
              </p:cNvPr>
              <p:cNvSpPr/>
              <p:nvPr/>
            </p:nvSpPr>
            <p:spPr>
              <a:xfrm>
                <a:off x="6793054" y="2285294"/>
                <a:ext cx="4248472" cy="792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Consistent with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global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fit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[</a:t>
                </a:r>
                <a:r>
                  <a:rPr kumimoji="0" lang="en-US" altLang="zh-CN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CKMFitter</a:t>
                </a: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]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0" lang="en-US" altLang="zh-CN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SM</m:t>
                        </m:r>
                      </m:sup>
                    </m:sSubSup>
                    <m:r>
                      <a:rPr kumimoji="0" lang="en-US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=−2</m:t>
                    </m:r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𝛽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kumimoji="0" lang="en-US" altLang="zh-CN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0.037±0.001</m:t>
                    </m:r>
                    <m:r>
                      <a: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rPr>
                      <m:t>rad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930F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E7D88ECE-C752-1563-0A5D-2484F8039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054" y="2285294"/>
                <a:ext cx="4248472" cy="792205"/>
              </a:xfrm>
              <a:prstGeom prst="rect">
                <a:avLst/>
              </a:prstGeom>
              <a:blipFill>
                <a:blip r:embed="rId11"/>
                <a:stretch>
                  <a:fillRect l="-1488" t="-4762" b="-12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241DE4-92B1-3A00-E350-2BB2502BCA93}"/>
                  </a:ext>
                </a:extLst>
              </p:cNvPr>
              <p:cNvSpPr txBox="1"/>
              <p:nvPr/>
            </p:nvSpPr>
            <p:spPr>
              <a:xfrm>
                <a:off x="6948479" y="1459076"/>
                <a:ext cx="3959802" cy="40408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0" lang="en-US" altLang="zh-CN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Comb. </a:t>
                </a:r>
                <a:r>
                  <a:rPr kumimoji="0" lang="en-US" altLang="zh-CN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𝜙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0" lang="en-US" altLang="zh-C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𝑐</m:t>
                            </m:r>
                          </m:e>
                        </m:acc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p>
                    </m:sSubSup>
                    <m:r>
                      <a:rPr kumimoji="0" lang="en-US" altLang="zh-CN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kumimoji="0" lang="en-US" altLang="zh-C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0.052</m:t>
                    </m:r>
                    <m:r>
                      <a:rPr kumimoji="0" lang="en-US" altLang="zh-CN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±0.013</m:t>
                    </m:r>
                    <m:r>
                      <a:rPr kumimoji="0" lang="en-US" altLang="zh-CN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2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rad</m:t>
                    </m:r>
                  </m:oMath>
                </a14:m>
                <a:endParaRPr kumimoji="0" lang="en-US" altLang="zh-CN" sz="20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241DE4-92B1-3A00-E350-2BB2502BC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79" y="1459076"/>
                <a:ext cx="3959802" cy="4040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A1D88FD-D810-C133-42C6-976A82D9162A}"/>
              </a:ext>
            </a:extLst>
          </p:cNvPr>
          <p:cNvSpPr/>
          <p:nvPr/>
        </p:nvSpPr>
        <p:spPr>
          <a:xfrm>
            <a:off x="3190245" y="1595071"/>
            <a:ext cx="614258" cy="38454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64C724E-3E9F-997C-7DFF-2C6760CC404A}"/>
              </a:ext>
            </a:extLst>
          </p:cNvPr>
          <p:cNvSpPr txBox="1"/>
          <p:nvPr/>
        </p:nvSpPr>
        <p:spPr>
          <a:xfrm>
            <a:off x="7635158" y="1875859"/>
            <a:ext cx="2954655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non-zero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BC5516B-566C-58A7-FD6B-30D31143E2D0}"/>
              </a:ext>
            </a:extLst>
          </p:cNvPr>
          <p:cNvGrpSpPr/>
          <p:nvPr/>
        </p:nvGrpSpPr>
        <p:grpSpPr>
          <a:xfrm>
            <a:off x="4500037" y="2095419"/>
            <a:ext cx="1586695" cy="1097966"/>
            <a:chOff x="4386625" y="2795005"/>
            <a:chExt cx="1586695" cy="1097966"/>
          </a:xfrm>
        </p:grpSpPr>
        <p:pic>
          <p:nvPicPr>
            <p:cNvPr id="3074" name="Picture 2" descr="1. Unitarity triangle summarizing the orthogonality of the first and ...">
              <a:extLst>
                <a:ext uri="{FF2B5EF4-FFF2-40B4-BE49-F238E27FC236}">
                  <a16:creationId xmlns:a16="http://schemas.microsoft.com/office/drawing/2014/main" id="{CEA177F1-BBAF-9CA2-08A6-AFC96DCEF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625" y="2795005"/>
              <a:ext cx="1586695" cy="1097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DD8AF9E-99AF-5A6A-EF95-2264FB0540C6}"/>
                    </a:ext>
                  </a:extLst>
                </p:cNvPr>
                <p:cNvSpPr txBox="1"/>
                <p:nvPr/>
              </p:nvSpPr>
              <p:spPr>
                <a:xfrm>
                  <a:off x="5221121" y="3406563"/>
                  <a:ext cx="412036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oMath>
                    </m:oMathPara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DD8AF9E-99AF-5A6A-EF95-2264FB054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1121" y="3406563"/>
                  <a:ext cx="412036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834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BB2BD-5C23-5B5A-8CA4-79766965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Beauty: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83C6F8-5469-E89B-F574-0052DFE3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65CE8A-D7BE-77BA-4437-FFE62A5E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" y="1023715"/>
            <a:ext cx="3962739" cy="5219778"/>
          </a:xfrm>
          <a:prstGeom prst="rect">
            <a:avLst/>
          </a:prstGeom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24C72167-A5B0-0108-41DF-54776C9A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95" y="1221630"/>
            <a:ext cx="3651540" cy="13815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93CEB1-7DA4-C11E-DE38-4D8B35571AB7}"/>
              </a:ext>
            </a:extLst>
          </p:cNvPr>
          <p:cNvSpPr txBox="1"/>
          <p:nvPr/>
        </p:nvSpPr>
        <p:spPr>
          <a:xfrm>
            <a:off x="837791" y="677123"/>
            <a:ext cx="2026517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Charmless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43F3FF8-2288-856A-EE69-6A27DDC4CB86}"/>
              </a:ext>
            </a:extLst>
          </p:cNvPr>
          <p:cNvCxnSpPr>
            <a:cxnSpLocks/>
          </p:cNvCxnSpPr>
          <p:nvPr/>
        </p:nvCxnSpPr>
        <p:spPr>
          <a:xfrm flipV="1">
            <a:off x="2199189" y="1208247"/>
            <a:ext cx="0" cy="49263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090876A-E3EA-AFDC-4787-EC4336E33763}"/>
              </a:ext>
            </a:extLst>
          </p:cNvPr>
          <p:cNvSpPr txBox="1"/>
          <p:nvPr/>
        </p:nvSpPr>
        <p:spPr>
          <a:xfrm>
            <a:off x="4543553" y="722123"/>
            <a:ext cx="5809604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tween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1DB7C01-18C8-2B36-DD48-FCE0CF3B317A}"/>
              </a:ext>
            </a:extLst>
          </p:cNvPr>
          <p:cNvGrpSpPr>
            <a:grpSpLocks noChangeAspect="1"/>
          </p:cNvGrpSpPr>
          <p:nvPr/>
        </p:nvGrpSpPr>
        <p:grpSpPr>
          <a:xfrm>
            <a:off x="4674901" y="3273474"/>
            <a:ext cx="5589978" cy="2900603"/>
            <a:chOff x="3596694" y="1939276"/>
            <a:chExt cx="4887046" cy="253585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3F9C4A4-685A-64F8-6016-D092A2670C65}"/>
                </a:ext>
              </a:extLst>
            </p:cNvPr>
            <p:cNvGrpSpPr/>
            <p:nvPr/>
          </p:nvGrpSpPr>
          <p:grpSpPr>
            <a:xfrm>
              <a:off x="3596694" y="1952627"/>
              <a:ext cx="4887046" cy="2522503"/>
              <a:chOff x="3657383" y="1730106"/>
              <a:chExt cx="4887046" cy="252250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34E79508-E766-DB42-014F-24C492543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7383" y="1995364"/>
                <a:ext cx="4887046" cy="2257245"/>
              </a:xfrm>
              <a:prstGeom prst="rect">
                <a:avLst/>
              </a:prstGeom>
            </p:spPr>
          </p:pic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D8D3D7D6-ACCD-3763-BD4A-E8E129B13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162" y="2561135"/>
                <a:ext cx="2768048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7F056D4-49B1-B2C6-4E27-05A8953B390C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304" y="1730106"/>
                    <a:ext cx="1538434" cy="4242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𝑠</m:t>
                                  </m:r>
                                </m:e>
                              </m:d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7F056D4-49B1-B2C6-4E27-05A8953B39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3304" y="1730106"/>
                    <a:ext cx="1538434" cy="4242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A96F2F4-F731-B48E-D176-78EF367C561C}"/>
                    </a:ext>
                  </a:extLst>
                </p:cNvPr>
                <p:cNvSpPr txBox="1"/>
                <p:nvPr/>
              </p:nvSpPr>
              <p:spPr>
                <a:xfrm>
                  <a:off x="6672957" y="1939276"/>
                  <a:ext cx="1538434" cy="4242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𝑠</m:t>
                                </m:r>
                              </m:e>
                            </m:d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A96F2F4-F731-B48E-D176-78EF367C5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957" y="1939276"/>
                  <a:ext cx="1538434" cy="4242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E18E4A9-08A9-F95D-45FE-89EE30C4A876}"/>
              </a:ext>
            </a:extLst>
          </p:cNvPr>
          <p:cNvCxnSpPr>
            <a:cxnSpLocks/>
          </p:cNvCxnSpPr>
          <p:nvPr/>
        </p:nvCxnSpPr>
        <p:spPr>
          <a:xfrm>
            <a:off x="5200887" y="5632496"/>
            <a:ext cx="3268536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AAFE071-A6D8-4656-604A-EC90D42D678C}"/>
                  </a:ext>
                </a:extLst>
              </p:cNvPr>
              <p:cNvSpPr txBox="1"/>
              <p:nvPr/>
            </p:nvSpPr>
            <p:spPr>
              <a:xfrm>
                <a:off x="5073895" y="2677215"/>
                <a:ext cx="2615925" cy="509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=−0.083±0.005</m:t>
                      </m:r>
                    </m:oMath>
                  </m:oMathPara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AAFE071-A6D8-4656-604A-EC90D42D6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895" y="2677215"/>
                <a:ext cx="2615925" cy="509775"/>
              </a:xfrm>
              <a:prstGeom prst="rect">
                <a:avLst/>
              </a:prstGeom>
              <a:blipFill>
                <a:blip r:embed="rId7"/>
                <a:stretch>
                  <a:fillRect r="-481"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3190B5A-5439-7E7E-43C0-6CE6853E6F51}"/>
                  </a:ext>
                </a:extLst>
              </p:cNvPr>
              <p:cNvSpPr txBox="1"/>
              <p:nvPr/>
            </p:nvSpPr>
            <p:spPr>
              <a:xfrm>
                <a:off x="7729576" y="2675568"/>
                <a:ext cx="2494859" cy="5114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bSup>
                            <m:sSub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=0.236±0.017</m:t>
                      </m:r>
                    </m:oMath>
                  </m:oMathPara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3190B5A-5439-7E7E-43C0-6CE6853E6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576" y="2675568"/>
                <a:ext cx="2494859" cy="5114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29271B50-CB1A-FF23-F8F7-41FDB85257DF}"/>
              </a:ext>
            </a:extLst>
          </p:cNvPr>
          <p:cNvSpPr txBox="1"/>
          <p:nvPr/>
        </p:nvSpPr>
        <p:spPr>
          <a:xfrm>
            <a:off x="8891581" y="1696805"/>
            <a:ext cx="2186817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Possibly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9839C5-A994-E7A0-D5AB-C00AC3270DE2}"/>
              </a:ext>
            </a:extLst>
          </p:cNvPr>
          <p:cNvSpPr txBox="1"/>
          <p:nvPr/>
        </p:nvSpPr>
        <p:spPr>
          <a:xfrm>
            <a:off x="4141588" y="606211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032004 </a:t>
            </a:r>
          </a:p>
        </p:txBody>
      </p:sp>
    </p:spTree>
    <p:extLst>
      <p:ext uri="{BB962C8B-B14F-4D97-AF65-F5344CB8AC3E}">
        <p14:creationId xmlns:p14="http://schemas.microsoft.com/office/powerpoint/2010/main" val="229964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11E705-461B-62F0-9926-36C6C7ADB0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Beauty:</a:t>
                </a:r>
                <a:r>
                  <a:rPr kumimoji="1" lang="zh-CN" altLang="en-US" dirty="0"/>
                  <a:t> </a:t>
                </a:r>
                <a:r>
                  <a:rPr lang="en-US" altLang="zh-CN" dirty="0"/>
                  <a:t>CPV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pattern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-body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charmless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decays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11E705-461B-62F0-9926-36C6C7ADB0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08DE-685D-77B4-5192-888B7D10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417B05-7D4E-8D1A-0B6F-D563BE85BC21}"/>
              </a:ext>
            </a:extLst>
          </p:cNvPr>
          <p:cNvGrpSpPr/>
          <p:nvPr/>
        </p:nvGrpSpPr>
        <p:grpSpPr>
          <a:xfrm>
            <a:off x="1365847" y="1082229"/>
            <a:ext cx="7727353" cy="5295911"/>
            <a:chOff x="1487480" y="738342"/>
            <a:chExt cx="8545529" cy="56747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4A6242-816B-F88B-9A19-AC69B8F24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7480" y="738342"/>
              <a:ext cx="8545529" cy="56747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1F9CEA0-B1D0-D7F6-7DBA-E789AD8EBDF3}"/>
                    </a:ext>
                  </a:extLst>
                </p:cNvPr>
                <p:cNvSpPr txBox="1"/>
                <p:nvPr/>
              </p:nvSpPr>
              <p:spPr>
                <a:xfrm>
                  <a:off x="7615948" y="1387476"/>
                  <a:ext cx="1618383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1F9CEA0-B1D0-D7F6-7DBA-E789AD8EB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5948" y="1387476"/>
                  <a:ext cx="1618383" cy="3531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4C88E2-CCBA-8C6A-D043-9C9A12565CD7}"/>
                    </a:ext>
                  </a:extLst>
                </p:cNvPr>
                <p:cNvSpPr txBox="1"/>
                <p:nvPr/>
              </p:nvSpPr>
              <p:spPr>
                <a:xfrm>
                  <a:off x="7440398" y="5472741"/>
                  <a:ext cx="1668140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74C88E2-CCBA-8C6A-D043-9C9A12565C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0398" y="5472741"/>
                  <a:ext cx="1668140" cy="3531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1913679-8A6E-94A3-82DD-195B29638692}"/>
                    </a:ext>
                  </a:extLst>
                </p:cNvPr>
                <p:cNvSpPr txBox="1"/>
                <p:nvPr/>
              </p:nvSpPr>
              <p:spPr>
                <a:xfrm>
                  <a:off x="3582428" y="2609081"/>
                  <a:ext cx="1593504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1913679-8A6E-94A3-82DD-195B296386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428" y="2609081"/>
                  <a:ext cx="1593504" cy="3531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F161517-D575-63B9-AD6A-ED2CB48C312D}"/>
                    </a:ext>
                  </a:extLst>
                </p:cNvPr>
                <p:cNvSpPr txBox="1"/>
                <p:nvPr/>
              </p:nvSpPr>
              <p:spPr>
                <a:xfrm>
                  <a:off x="3582428" y="4427538"/>
                  <a:ext cx="1643261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F161517-D575-63B9-AD6A-ED2CB48C31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428" y="4427538"/>
                  <a:ext cx="1643261" cy="3531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22BF1C-3FD2-D1B2-DE48-6D46F09645FA}"/>
              </a:ext>
            </a:extLst>
          </p:cNvPr>
          <p:cNvSpPr txBox="1"/>
          <p:nvPr/>
        </p:nvSpPr>
        <p:spPr>
          <a:xfrm>
            <a:off x="8563438" y="121881"/>
            <a:ext cx="2236938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PRD108(2023)012008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61D31B-323E-4BC0-34E6-3B29C1B8D64D}"/>
              </a:ext>
            </a:extLst>
          </p:cNvPr>
          <p:cNvSpPr txBox="1"/>
          <p:nvPr/>
        </p:nvSpPr>
        <p:spPr>
          <a:xfrm>
            <a:off x="225425" y="643132"/>
            <a:ext cx="7727352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Varying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compositions</a:t>
            </a:r>
            <a:endParaRPr kumimoji="1" lang="zh-CN" alt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4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40811-A372-ED0F-EB20-DA4EDB0B8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8C10C35-592C-641C-2E9D-DAFA26C4250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Beauty: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direct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8C10C35-592C-641C-2E9D-DAFA26C425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A51DCC-ED55-E8CD-5BC3-0BB6CAC5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FF79F5-64D0-6A0B-4C29-0C4C22662D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39648" y="888518"/>
                <a:ext cx="5496780" cy="558913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Autofit/>
              </a:bodyPr>
              <a:lstStyle/>
              <a:p>
                <a:pPr marL="0" indent="0">
                  <a:buNone/>
                </a:pPr>
                <a:r>
                  <a:rPr kumimoji="1" lang="en-US" altLang="zh-CN" dirty="0"/>
                  <a:t>Evince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direct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charmonium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FF79F5-64D0-6A0B-4C29-0C4C22662D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39648" y="888518"/>
                <a:ext cx="5496780" cy="558913"/>
              </a:xfrm>
              <a:blipFill>
                <a:blip r:embed="rId3"/>
                <a:stretch>
                  <a:fillRect l="-1848" t="-4545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0E4E006-26ED-C881-4951-475053377E5F}"/>
              </a:ext>
            </a:extLst>
          </p:cNvPr>
          <p:cNvSpPr txBox="1"/>
          <p:nvPr/>
        </p:nvSpPr>
        <p:spPr>
          <a:xfrm>
            <a:off x="5694744" y="1724628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7937A626-1991-83B9-68B6-66E9BE690C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7663" y="870756"/>
                <a:ext cx="2229041" cy="4734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measurement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7937A626-1991-83B9-68B6-66E9BE690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63" y="870756"/>
                <a:ext cx="2229041" cy="473454"/>
              </a:xfrm>
              <a:prstGeom prst="rect">
                <a:avLst/>
              </a:prstGeom>
              <a:blipFill>
                <a:blip r:embed="rId4"/>
                <a:stretch>
                  <a:fillRect l="-568" t="-12821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FF49113-8ECC-32F4-F301-8F3AA6F6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25" y="2439359"/>
            <a:ext cx="5496780" cy="3774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BC663D-FECE-953C-5B6B-F58F74E4417B}"/>
                  </a:ext>
                </a:extLst>
              </p:cNvPr>
              <p:cNvSpPr txBox="1"/>
              <p:nvPr/>
            </p:nvSpPr>
            <p:spPr>
              <a:xfrm>
                <a:off x="5641146" y="1823701"/>
                <a:ext cx="4907177" cy="46288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1.42±0.43±0.</m:t>
                          </m:r>
                          <m:r>
                            <a:rPr lang="en-US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08</m:t>
                          </m:r>
                        </m:e>
                      </m:d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×1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0BC663D-FECE-953C-5B6B-F58F74E4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146" y="1823701"/>
                <a:ext cx="4907177" cy="4628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03592602-6353-EAEE-35E2-33BF964E0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156" y="1784029"/>
            <a:ext cx="3187810" cy="1147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E89A2D5-24B9-0A14-E9FD-8C517C1F2E1A}"/>
                  </a:ext>
                </a:extLst>
              </p:cNvPr>
              <p:cNvSpPr txBox="1"/>
              <p:nvPr/>
            </p:nvSpPr>
            <p:spPr>
              <a:xfrm>
                <a:off x="527663" y="1427382"/>
                <a:ext cx="4248214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E89A2D5-24B9-0A14-E9FD-8C517C1F2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63" y="1427382"/>
                <a:ext cx="424821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2667348C-E73C-4A34-49CF-E38361CE6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742" y="3506537"/>
            <a:ext cx="3882292" cy="285165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05F32A3-4149-065E-FB6F-5FBE66459E02}"/>
              </a:ext>
            </a:extLst>
          </p:cNvPr>
          <p:cNvSpPr txBox="1"/>
          <p:nvPr/>
        </p:nvSpPr>
        <p:spPr>
          <a:xfrm>
            <a:off x="139910" y="6049557"/>
            <a:ext cx="2165978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LHCb-CONF-2024-004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B94C8B-A922-D584-6C6F-4E243DA62A82}"/>
              </a:ext>
            </a:extLst>
          </p:cNvPr>
          <p:cNvSpPr txBox="1"/>
          <p:nvPr/>
        </p:nvSpPr>
        <p:spPr>
          <a:xfrm>
            <a:off x="9375494" y="2222920"/>
            <a:ext cx="1933543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134 (2025) 101801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8AFA414-6776-0778-AA5A-C3C2B95EB759}"/>
                  </a:ext>
                </a:extLst>
              </p:cNvPr>
              <p:cNvSpPr txBox="1"/>
              <p:nvPr/>
            </p:nvSpPr>
            <p:spPr>
              <a:xfrm>
                <a:off x="1035764" y="3066718"/>
                <a:ext cx="3103222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LHCb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64.6±2.8</m:t>
                            </m:r>
                          </m:e>
                        </m:d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1"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8AFA414-6776-0778-AA5A-C3C2B95EB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764" y="3066718"/>
                <a:ext cx="310322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0A230E9-F100-829B-F5A1-C6463CFAC43F}"/>
                  </a:ext>
                </a:extLst>
              </p:cNvPr>
              <p:cNvSpPr txBox="1"/>
              <p:nvPr/>
            </p:nvSpPr>
            <p:spPr>
              <a:xfrm>
                <a:off x="833961" y="2609554"/>
                <a:ext cx="841375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0A230E9-F100-829B-F5A1-C6463CFAC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61" y="2609554"/>
                <a:ext cx="84137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251704F-095E-85FA-FC70-BF6946711C6F}"/>
                  </a:ext>
                </a:extLst>
              </p:cNvPr>
              <p:cNvSpPr txBox="1"/>
              <p:nvPr/>
            </p:nvSpPr>
            <p:spPr>
              <a:xfrm>
                <a:off x="827611" y="1800403"/>
                <a:ext cx="790575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1"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251704F-095E-85FA-FC70-BF6946711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11" y="1800403"/>
                <a:ext cx="79057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E491695-541B-B322-FB8D-C76E98317205}"/>
                  </a:ext>
                </a:extLst>
              </p:cNvPr>
              <p:cNvSpPr txBox="1"/>
              <p:nvPr/>
            </p:nvSpPr>
            <p:spPr>
              <a:xfrm>
                <a:off x="6283250" y="1412121"/>
                <a:ext cx="3553730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v.s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E491695-541B-B322-FB8D-C76E98317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250" y="1412121"/>
                <a:ext cx="355373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91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0223B-7950-BD4C-9B0D-EF249D44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FFCCE-4363-6943-8D6A-C401BE7847CE}"/>
              </a:ext>
            </a:extLst>
          </p:cNvPr>
          <p:cNvSpPr txBox="1"/>
          <p:nvPr/>
        </p:nvSpPr>
        <p:spPr>
          <a:xfrm>
            <a:off x="2909300" y="2698648"/>
            <a:ext cx="494879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bg1">
                <a:lumMod val="95000"/>
                <a:alpha val="40000"/>
              </a:schemeClr>
            </a:glo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CPV</a:t>
            </a:r>
            <a:r>
              <a:rPr kumimoji="1" lang="zh-CN" altLang="en-US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in</a:t>
            </a:r>
            <a:r>
              <a:rPr kumimoji="1" lang="zh-CN" altLang="en-US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beauty</a:t>
            </a:r>
            <a:r>
              <a:rPr kumimoji="1" lang="zh-CN" altLang="en-US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baryons</a:t>
            </a:r>
          </a:p>
        </p:txBody>
      </p:sp>
    </p:spTree>
    <p:extLst>
      <p:ext uri="{BB962C8B-B14F-4D97-AF65-F5344CB8AC3E}">
        <p14:creationId xmlns:p14="http://schemas.microsoft.com/office/powerpoint/2010/main" val="200794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7F4D-6EF9-2DD6-FB7C-3589899E4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list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efforts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LHCb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8795EC-E84C-C5FE-5050-0B221122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52BD6B-F7BC-AECE-0FB8-8D9E124E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0" y="872478"/>
            <a:ext cx="10901609" cy="50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78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4AB11-D6E8-5F36-9A95-F3D5C7DA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00A910A-C7E5-815F-7B8F-84629CA9D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EW-type baryogenesis requires large CP violation in baryons</a:t>
                </a:r>
              </a:p>
              <a:p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Baryons share the same decay dynamics with mesons in the SM</a:t>
                </a:r>
              </a:p>
              <a:p>
                <a:pPr marL="0" indent="0">
                  <a:buNone/>
                </a:pPr>
                <a:r>
                  <a:rPr lang="zh-CN" altLang="en-US" dirty="0">
                    <a:solidFill>
                      <a:srgbClr val="0000FF"/>
                    </a:solidFill>
                    <a:ea typeface="黑体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ea typeface="黑体"/>
                  </a:rPr>
                  <a:t> Large CP violation in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ea typeface="黑体"/>
                  </a:rPr>
                  <a:t>-baryons is possible</a:t>
                </a:r>
                <a:endParaRPr lang="en-US" altLang="zh-CN" sz="2400" dirty="0">
                  <a:solidFill>
                    <a:srgbClr val="C00000"/>
                  </a:solidFill>
                  <a:ea typeface="黑体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Methods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explored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to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search for CPV in baryons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(complementarity)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00A910A-C7E5-815F-7B8F-84629CA9D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2" t="-16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AD686B-FB55-8A3F-5D1A-0C2E07AD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A0D21D0-0E18-4726-7D73-B0195C9D1451}"/>
              </a:ext>
            </a:extLst>
          </p:cNvPr>
          <p:cNvGrpSpPr/>
          <p:nvPr/>
        </p:nvGrpSpPr>
        <p:grpSpPr>
          <a:xfrm>
            <a:off x="279197" y="2592590"/>
            <a:ext cx="11010555" cy="2346844"/>
            <a:chOff x="119900" y="2640355"/>
            <a:chExt cx="11010555" cy="2346844"/>
          </a:xfrm>
        </p:grpSpPr>
        <p:sp>
          <p:nvSpPr>
            <p:cNvPr id="5" name="矩形: 圆角 21">
              <a:extLst>
                <a:ext uri="{FF2B5EF4-FFF2-40B4-BE49-F238E27FC236}">
                  <a16:creationId xmlns:a16="http://schemas.microsoft.com/office/drawing/2014/main" id="{388ED2BD-619B-4413-03B1-3F4ED3B3E210}"/>
                </a:ext>
              </a:extLst>
            </p:cNvPr>
            <p:cNvSpPr/>
            <p:nvPr/>
          </p:nvSpPr>
          <p:spPr bwMode="auto">
            <a:xfrm>
              <a:off x="4381635" y="2640355"/>
              <a:ext cx="3114948" cy="706370"/>
            </a:xfrm>
            <a:prstGeom prst="roundRect">
              <a:avLst/>
            </a:prstGeom>
            <a:noFill/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6402" tIns="43201" rIns="86402" bIns="43201" numCol="1" rtlCol="0" anchor="t" anchorCtr="0" compatLnSpc="1"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r>
                <a:rPr lang="en-US" altLang="zh-CN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Angular/Amplitude</a:t>
              </a:r>
              <a:r>
                <a:rPr lang="zh-CN" altLang="en-US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analysis</a:t>
              </a:r>
              <a:endParaRPr 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endParaRPr>
            </a:p>
            <a:p>
              <a:pPr defTabSz="864017">
                <a:defRPr/>
              </a:pPr>
              <a:r>
                <a:rPr lang="en-US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Decay parameter</a:t>
              </a:r>
              <a:r>
                <a:rPr lang="zh-CN" altLang="en-US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</a:t>
              </a:r>
              <a:endParaRPr lang="en-US" sz="2000" kern="0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: 圆角 36">
              <a:extLst>
                <a:ext uri="{FF2B5EF4-FFF2-40B4-BE49-F238E27FC236}">
                  <a16:creationId xmlns:a16="http://schemas.microsoft.com/office/drawing/2014/main" id="{1A0FDA0C-571C-44D4-57AD-EB9DB156949E}"/>
                </a:ext>
              </a:extLst>
            </p:cNvPr>
            <p:cNvSpPr/>
            <p:nvPr/>
          </p:nvSpPr>
          <p:spPr bwMode="auto">
            <a:xfrm>
              <a:off x="119900" y="2667175"/>
              <a:ext cx="3687111" cy="474375"/>
            </a:xfrm>
            <a:prstGeom prst="roundRect">
              <a:avLst/>
            </a:prstGeom>
            <a:noFill/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6402" tIns="43201" rIns="86402" bIns="43201" numCol="1" rtlCol="0" anchor="t" anchorCtr="0" compatLnSpc="1"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r>
                <a:rPr lang="en-US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Triple product asymmetry (TPA) 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62825D6-B479-C4F7-67F6-F00E09AEE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2520" y="3440845"/>
              <a:ext cx="3468301" cy="154635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353431A-0E92-F173-8261-21337A8E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49" y="3436637"/>
              <a:ext cx="3602862" cy="1540087"/>
            </a:xfrm>
            <a:prstGeom prst="rect">
              <a:avLst/>
            </a:prstGeom>
          </p:spPr>
        </p:pic>
        <p:sp>
          <p:nvSpPr>
            <p:cNvPr id="9" name="矩形: 圆角 1">
              <a:extLst>
                <a:ext uri="{FF2B5EF4-FFF2-40B4-BE49-F238E27FC236}">
                  <a16:creationId xmlns:a16="http://schemas.microsoft.com/office/drawing/2014/main" id="{A30BF3A7-47F6-979A-3F68-DD0B59ED0CAB}"/>
                </a:ext>
              </a:extLst>
            </p:cNvPr>
            <p:cNvSpPr/>
            <p:nvPr/>
          </p:nvSpPr>
          <p:spPr bwMode="auto">
            <a:xfrm>
              <a:off x="8224820" y="2665775"/>
              <a:ext cx="2627141" cy="474375"/>
            </a:xfrm>
            <a:prstGeom prst="roundRect">
              <a:avLst/>
            </a:prstGeom>
            <a:noFill/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6402" tIns="43201" rIns="86402" bIns="43201" numCol="1" rtlCol="0" anchor="t" anchorCtr="0" compatLnSpc="1"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r>
                <a:rPr lang="en-US" sz="2000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Decay rate asymmetry 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609028F-BCED-AD85-559F-EBB92137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504" y="3435554"/>
              <a:ext cx="3335951" cy="15344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E202196-0D92-A39B-9ED7-4520261CA199}"/>
                  </a:ext>
                </a:extLst>
              </p:cNvPr>
              <p:cNvSpPr txBox="1"/>
              <p:nvPr/>
            </p:nvSpPr>
            <p:spPr>
              <a:xfrm>
                <a:off x="583062" y="5248286"/>
                <a:ext cx="9661807" cy="498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Current precision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𝒪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(1∼10%)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𝒪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(0.1%)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𝒪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(0.001∼0.01%)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E202196-0D92-A39B-9ED7-4520261CA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62" y="5248286"/>
                <a:ext cx="9661807" cy="498663"/>
              </a:xfrm>
              <a:prstGeom prst="rect">
                <a:avLst/>
              </a:prstGeom>
              <a:blipFill>
                <a:blip r:embed="rId6"/>
                <a:stretch>
                  <a:fillRect l="-788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8DA79B02-D2D6-6CAA-0ABF-5C985FEC1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62" y="5830065"/>
            <a:ext cx="10905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67"/>
              </a:spcAft>
              <a:buSzPct val="70000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far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(22/Mar/2025), baryon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CPV not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established, despite some indications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33BB05-C094-2BCC-349E-50FFE5F1358C}"/>
              </a:ext>
            </a:extLst>
          </p:cNvPr>
          <p:cNvSpPr txBox="1"/>
          <p:nvPr/>
        </p:nvSpPr>
        <p:spPr>
          <a:xfrm>
            <a:off x="9863328" y="2462784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34CC94-3009-F1A4-24E7-51F6F42B096F}"/>
              </a:ext>
            </a:extLst>
          </p:cNvPr>
          <p:cNvSpPr txBox="1"/>
          <p:nvPr/>
        </p:nvSpPr>
        <p:spPr>
          <a:xfrm>
            <a:off x="8919384" y="2154389"/>
            <a:ext cx="2257349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15 (2023) 522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6B20D145-5117-A5C0-087F-0904ED3905A3}"/>
                  </a:ext>
                </a:extLst>
              </p:cNvPr>
              <p:cNvSpPr txBox="1"/>
              <p:nvPr/>
            </p:nvSpPr>
            <p:spPr>
              <a:xfrm>
                <a:off x="10046641" y="2865339"/>
                <a:ext cx="1983736" cy="611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den>
                    </m:f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6B20D145-5117-A5C0-087F-0904ED390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641" y="2865339"/>
                <a:ext cx="1983736" cy="6118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89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F471FB-485C-2DBF-ADA2-AFAFCA1BB2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Triple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product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method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F471FB-485C-2DBF-ADA2-AFAFCA1BB2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DADEEF-3C5D-3261-3B6E-85D3B6CB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FC6947-CD19-B90A-3B80-1919F300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38" y="636720"/>
            <a:ext cx="9291250" cy="557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FA078D1-07D4-6F63-878D-B38B2E56550E}"/>
                  </a:ext>
                </a:extLst>
              </p:cNvPr>
              <p:cNvSpPr txBox="1"/>
              <p:nvPr/>
            </p:nvSpPr>
            <p:spPr>
              <a:xfrm>
                <a:off x="717938" y="636720"/>
                <a:ext cx="3803926" cy="414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frame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FA078D1-07D4-6F63-878D-B38B2E565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38" y="636720"/>
                <a:ext cx="3803926" cy="4142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68ED7040-5609-0F7B-C355-4D0056814AC4}"/>
              </a:ext>
            </a:extLst>
          </p:cNvPr>
          <p:cNvSpPr txBox="1"/>
          <p:nvPr/>
        </p:nvSpPr>
        <p:spPr>
          <a:xfrm>
            <a:off x="796763" y="2207558"/>
            <a:ext cx="24994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P-odd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asymmetries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388187D-841A-6AB0-2FDA-7266E0583DCC}"/>
              </a:ext>
            </a:extLst>
          </p:cNvPr>
          <p:cNvSpPr txBox="1"/>
          <p:nvPr/>
        </p:nvSpPr>
        <p:spPr>
          <a:xfrm>
            <a:off x="796763" y="4380570"/>
            <a:ext cx="30828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CP-violating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observable: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DFD574-011B-7E8F-4E41-F66F0C2FCD61}"/>
              </a:ext>
            </a:extLst>
          </p:cNvPr>
          <p:cNvSpPr txBox="1"/>
          <p:nvPr/>
        </p:nvSpPr>
        <p:spPr>
          <a:xfrm>
            <a:off x="796763" y="5338244"/>
            <a:ext cx="29113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P-violating</a:t>
            </a:r>
            <a:r>
              <a:rPr kumimoji="1" lang="zh-CN" alt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observable:</a:t>
            </a:r>
            <a:endParaRPr kumimoji="1" lang="zh-CN" alt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CCD157-EB0C-1354-6D97-D65E3463E41F}"/>
              </a:ext>
            </a:extLst>
          </p:cNvPr>
          <p:cNvSpPr/>
          <p:nvPr/>
        </p:nvSpPr>
        <p:spPr>
          <a:xfrm>
            <a:off x="5181047" y="4063373"/>
            <a:ext cx="3720662" cy="2148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8695B3-0ED7-B168-6FF5-330BF3B1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483" y="4173732"/>
            <a:ext cx="3155615" cy="18220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790065-9034-BEF0-9186-57E040CA8631}"/>
              </a:ext>
            </a:extLst>
          </p:cNvPr>
          <p:cNvSpPr txBox="1"/>
          <p:nvPr/>
        </p:nvSpPr>
        <p:spPr>
          <a:xfrm>
            <a:off x="7709581" y="4226682"/>
            <a:ext cx="3952561" cy="110799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J.-P.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Qin,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F.-.S.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Yu,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violation induced by T-odd and 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-even correlations</a:t>
            </a:r>
            <a:endParaRPr kumimoji="1" lang="en-US" altLang="zh-C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arXiv:2211.07332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1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57373C6-789F-89F7-1564-E101FAEA570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TPA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57373C6-789F-89F7-1564-E101FAEA57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79BC6C-9B0B-F99B-1139-C652AB3E4F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501685"/>
              </a:xfrm>
            </p:spPr>
            <p:txBody>
              <a:bodyPr/>
              <a:lstStyle/>
              <a:p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Evidence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of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of CPV (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3.3</m:t>
                    </m:r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) by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with Run 1 data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79BC6C-9B0B-F99B-1139-C652AB3E4F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501685"/>
              </a:xfrm>
              <a:blipFill>
                <a:blip r:embed="rId3"/>
                <a:stretch>
                  <a:fillRect l="-672" t="-17073" b="-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F51494-3B3B-789E-1BEF-857999AC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p:sp>
        <p:nvSpPr>
          <p:cNvPr id="6" name="矩形: 圆角 9">
            <a:extLst>
              <a:ext uri="{FF2B5EF4-FFF2-40B4-BE49-F238E27FC236}">
                <a16:creationId xmlns:a16="http://schemas.microsoft.com/office/drawing/2014/main" id="{0B30F13D-CAD0-F3B8-6E84-66BE1E89B9EF}"/>
              </a:ext>
            </a:extLst>
          </p:cNvPr>
          <p:cNvSpPr/>
          <p:nvPr/>
        </p:nvSpPr>
        <p:spPr bwMode="auto">
          <a:xfrm>
            <a:off x="8453410" y="1954805"/>
            <a:ext cx="2585554" cy="272164"/>
          </a:xfrm>
          <a:prstGeom prst="round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rtlCol="0" anchor="t" anchorCtr="0" compatLnSpc="1">
            <a:prstTxWarp prst="textNoShape">
              <a:avLst/>
            </a:prstTxWarp>
          </a:bodyPr>
          <a:lstStyle/>
          <a:p>
            <a:pPr defTabSz="864017">
              <a:defRPr/>
            </a:pPr>
            <a:r>
              <a:rPr lang="en-US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Nature Phys. 13 (2017) 391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7441BD-E4BB-53A8-6262-B9ADE65D0F0D}"/>
              </a:ext>
            </a:extLst>
          </p:cNvPr>
          <p:cNvSpPr txBox="1"/>
          <p:nvPr/>
        </p:nvSpPr>
        <p:spPr>
          <a:xfrm>
            <a:off x="1133463" y="4369277"/>
            <a:ext cx="7254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However, not confirmed by study with 2015-2017 data </a:t>
            </a:r>
          </a:p>
        </p:txBody>
      </p:sp>
      <p:sp>
        <p:nvSpPr>
          <p:cNvPr id="8" name="矩形: 圆角 11">
            <a:extLst>
              <a:ext uri="{FF2B5EF4-FFF2-40B4-BE49-F238E27FC236}">
                <a16:creationId xmlns:a16="http://schemas.microsoft.com/office/drawing/2014/main" id="{B6CE2523-3BFB-941A-DA1D-10E581A04DA7}"/>
              </a:ext>
            </a:extLst>
          </p:cNvPr>
          <p:cNvSpPr/>
          <p:nvPr/>
        </p:nvSpPr>
        <p:spPr bwMode="auto">
          <a:xfrm>
            <a:off x="8193697" y="4403662"/>
            <a:ext cx="2041227" cy="272164"/>
          </a:xfrm>
          <a:prstGeom prst="round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rtlCol="0" anchor="t" anchorCtr="0" compatLnSpc="1">
            <a:prstTxWarp prst="textNoShape">
              <a:avLst/>
            </a:prstTxWarp>
          </a:bodyPr>
          <a:lstStyle/>
          <a:p>
            <a:pPr defTabSz="864017">
              <a:defRPr/>
            </a:pPr>
            <a:r>
              <a:rPr lang="en-US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PRD 102 (2020) 051101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315449-810F-47BD-F766-F01BC7E8A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63" y="1283992"/>
            <a:ext cx="7159148" cy="3002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24AEF3A-422D-9407-EB2F-D072A3EF5B6C}"/>
                  </a:ext>
                </a:extLst>
              </p:cNvPr>
              <p:cNvSpPr txBox="1"/>
              <p:nvPr/>
            </p:nvSpPr>
            <p:spPr>
              <a:xfrm>
                <a:off x="123123" y="5002809"/>
                <a:ext cx="10111801" cy="86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134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No significant CP violation found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using Run 1 data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24AEF3A-422D-9407-EB2F-D072A3EF5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3" y="5002809"/>
                <a:ext cx="10111801" cy="864852"/>
              </a:xfrm>
              <a:prstGeom prst="rect">
                <a:avLst/>
              </a:prstGeom>
              <a:blipFill>
                <a:blip r:embed="rId5"/>
                <a:stretch>
                  <a:fillRect l="-753" t="-4348" r="-878" b="-14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C738E05D-24DF-7E65-0D47-9C6F1EBE459B}"/>
              </a:ext>
            </a:extLst>
          </p:cNvPr>
          <p:cNvSpPr/>
          <p:nvPr/>
        </p:nvSpPr>
        <p:spPr bwMode="auto">
          <a:xfrm>
            <a:off x="7838998" y="5991804"/>
            <a:ext cx="2516920" cy="272164"/>
          </a:xfrm>
          <a:prstGeom prst="round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rtlCol="0" anchor="t" anchorCtr="0" compatLnSpc="1">
            <a:prstTxWarp prst="textNoShape">
              <a:avLst/>
            </a:prstTxWarp>
          </a:bodyPr>
          <a:lstStyle/>
          <a:p>
            <a:pPr defTabSz="864017">
              <a:defRPr/>
            </a:pPr>
            <a:r>
              <a:rPr lang="en-US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JHEP 08 (2018) 039</a:t>
            </a:r>
          </a:p>
        </p:txBody>
      </p:sp>
    </p:spTree>
    <p:extLst>
      <p:ext uri="{BB962C8B-B14F-4D97-AF65-F5344CB8AC3E}">
        <p14:creationId xmlns:p14="http://schemas.microsoft.com/office/powerpoint/2010/main" val="239271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65D0-C26E-C640-B1E6-88A3394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AE3AD-C9D7-DB4C-933F-E75061E38585}"/>
              </a:ext>
            </a:extLst>
          </p:cNvPr>
          <p:cNvSpPr/>
          <p:nvPr/>
        </p:nvSpPr>
        <p:spPr>
          <a:xfrm>
            <a:off x="7010592" y="41619"/>
            <a:ext cx="209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CF84B-FD91-877F-6E1C-3CC70F76948E}"/>
              </a:ext>
            </a:extLst>
          </p:cNvPr>
          <p:cNvGrpSpPr/>
          <p:nvPr/>
        </p:nvGrpSpPr>
        <p:grpSpPr>
          <a:xfrm>
            <a:off x="773720" y="1246036"/>
            <a:ext cx="6392371" cy="3379587"/>
            <a:chOff x="618524" y="1116877"/>
            <a:chExt cx="6078065" cy="3131307"/>
          </a:xfrm>
        </p:grpSpPr>
        <p:pic>
          <p:nvPicPr>
            <p:cNvPr id="16" name="Picture 4" descr="http://cds.cern.ch/record/1087860/files/gene-2008-002.jpg?subformat=icon-1440">
              <a:extLst>
                <a:ext uri="{FF2B5EF4-FFF2-40B4-BE49-F238E27FC236}">
                  <a16:creationId xmlns:a16="http://schemas.microsoft.com/office/drawing/2014/main" id="{BDD4ABB2-A975-4B43-88F9-540C094E06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618524" y="1116877"/>
              <a:ext cx="6078065" cy="3131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0C3CCC-460A-614C-9D2B-2D5E90283815}"/>
                </a:ext>
              </a:extLst>
            </p:cNvPr>
            <p:cNvGrpSpPr/>
            <p:nvPr/>
          </p:nvGrpSpPr>
          <p:grpSpPr>
            <a:xfrm>
              <a:off x="707494" y="2451923"/>
              <a:ext cx="5882194" cy="203712"/>
              <a:chOff x="1510383" y="2663890"/>
              <a:chExt cx="7059207" cy="2616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617E2F3-E73E-F543-BA67-806EC87B4800}"/>
                  </a:ext>
                </a:extLst>
              </p:cNvPr>
              <p:cNvCxnSpPr/>
              <p:nvPr/>
            </p:nvCxnSpPr>
            <p:spPr>
              <a:xfrm>
                <a:off x="1510383" y="2796276"/>
                <a:ext cx="646771" cy="0"/>
              </a:xfrm>
              <a:prstGeom prst="straightConnector1">
                <a:avLst/>
              </a:prstGeom>
              <a:ln w="508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AB2845E-4812-1543-AB55-7F916BED1B41}"/>
                  </a:ext>
                </a:extLst>
              </p:cNvPr>
              <p:cNvCxnSpPr/>
              <p:nvPr/>
            </p:nvCxnSpPr>
            <p:spPr>
              <a:xfrm flipH="1" flipV="1">
                <a:off x="2278019" y="2792156"/>
                <a:ext cx="6291571" cy="412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un 21">
                <a:extLst>
                  <a:ext uri="{FF2B5EF4-FFF2-40B4-BE49-F238E27FC236}">
                    <a16:creationId xmlns:a16="http://schemas.microsoft.com/office/drawing/2014/main" id="{0C596004-B917-FA40-8AC9-9C5B88081EB2}"/>
                  </a:ext>
                </a:extLst>
              </p:cNvPr>
              <p:cNvSpPr/>
              <p:nvPr/>
            </p:nvSpPr>
            <p:spPr>
              <a:xfrm>
                <a:off x="2069840" y="2663890"/>
                <a:ext cx="256478" cy="261610"/>
              </a:xfrm>
              <a:prstGeom prst="sun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EDD0212-39B4-74D3-D3C4-4A74D7AED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1170" y="2351632"/>
              <a:ext cx="1400640" cy="21399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0E61A36-8FE2-3EA2-1FA8-91E3471F896A}"/>
                </a:ext>
              </a:extLst>
            </p:cNvPr>
            <p:cNvCxnSpPr>
              <a:cxnSpLocks/>
            </p:cNvCxnSpPr>
            <p:nvPr/>
          </p:nvCxnSpPr>
          <p:spPr>
            <a:xfrm>
              <a:off x="1387384" y="2551802"/>
              <a:ext cx="1276712" cy="215968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80ED0BF-16A4-C416-2469-446AC3868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4277" y="2294782"/>
              <a:ext cx="1367533" cy="24354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8FF9EC-3C24-DCEB-FF07-7F4DE6458EE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277" y="2558713"/>
              <a:ext cx="1309819" cy="123817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8C6A776-C657-3017-BFE5-1F5F0356AC10}"/>
                    </a:ext>
                  </a:extLst>
                </p:cNvPr>
                <p:cNvSpPr txBox="1"/>
                <p:nvPr/>
              </p:nvSpPr>
              <p:spPr>
                <a:xfrm>
                  <a:off x="2796554" y="2099541"/>
                  <a:ext cx="1707506" cy="352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measurement</a:t>
                  </a:r>
                  <a:endParaRPr lang="en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8C6A776-C657-3017-BFE5-1F5F0356AC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554" y="2099541"/>
                  <a:ext cx="1707506" cy="352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6020200-948B-2F9C-C3A1-DCF02B71F4CD}"/>
                    </a:ext>
                  </a:extLst>
                </p:cNvPr>
                <p:cNvSpPr txBox="1"/>
                <p:nvPr/>
              </p:nvSpPr>
              <p:spPr>
                <a:xfrm>
                  <a:off x="2723451" y="2508784"/>
                  <a:ext cx="1026744" cy="352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6F00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zh-CN" altLang="en-US" sz="2000" dirty="0">
                      <a:solidFill>
                        <a:srgbClr val="6F006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rgbClr val="6F006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tagging</a:t>
                  </a:r>
                  <a:endParaRPr lang="en-CN" sz="2000" dirty="0">
                    <a:solidFill>
                      <a:srgbClr val="6F00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6020200-948B-2F9C-C3A1-DCF02B71F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451" y="2508784"/>
                  <a:ext cx="1026744" cy="352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041F-915C-B7D0-FBF7-3A916216E1B3}"/>
              </a:ext>
            </a:extLst>
          </p:cNvPr>
          <p:cNvSpPr txBox="1">
            <a:spLocks/>
          </p:cNvSpPr>
          <p:nvPr/>
        </p:nvSpPr>
        <p:spPr>
          <a:xfrm>
            <a:off x="177179" y="720879"/>
            <a:ext cx="8431443" cy="768085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Dedicated flavor experiment at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for 𝑏, 𝑐 hadrons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FD2C05-926D-5380-0981-BEBB8D61E798}"/>
              </a:ext>
            </a:extLst>
          </p:cNvPr>
          <p:cNvGrpSpPr/>
          <p:nvPr/>
        </p:nvGrpSpPr>
        <p:grpSpPr>
          <a:xfrm>
            <a:off x="7552832" y="1181370"/>
            <a:ext cx="3465084" cy="2550375"/>
            <a:chOff x="6602510" y="2418335"/>
            <a:chExt cx="4528015" cy="35454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577CEF-78E1-4A87-3C53-62F539B4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2510" y="3818743"/>
              <a:ext cx="4293859" cy="2145010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97309C-1A83-D7FD-3688-5634B91C3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355" r="14555"/>
            <a:stretch/>
          </p:blipFill>
          <p:spPr>
            <a:xfrm>
              <a:off x="9765295" y="2418335"/>
              <a:ext cx="1365230" cy="1417837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1B45E-DBC8-F927-A17C-804255E86929}"/>
              </a:ext>
            </a:extLst>
          </p:cNvPr>
          <p:cNvCxnSpPr>
            <a:cxnSpLocks/>
          </p:cNvCxnSpPr>
          <p:nvPr/>
        </p:nvCxnSpPr>
        <p:spPr>
          <a:xfrm>
            <a:off x="7476105" y="3731745"/>
            <a:ext cx="366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19AFC-34CD-2081-612B-BA558F552615}"/>
              </a:ext>
            </a:extLst>
          </p:cNvPr>
          <p:cNvSpPr/>
          <p:nvPr/>
        </p:nvSpPr>
        <p:spPr>
          <a:xfrm>
            <a:off x="7305365" y="1158276"/>
            <a:ext cx="4009945" cy="27525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LHCb">
            <a:extLst>
              <a:ext uri="{FF2B5EF4-FFF2-40B4-BE49-F238E27FC236}">
                <a16:creationId xmlns:a16="http://schemas.microsoft.com/office/drawing/2014/main" id="{9A9746D3-AD36-2855-83E8-F1F466E6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14" y="2362213"/>
            <a:ext cx="1036980" cy="6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4EE22CB-60DA-8F7A-159B-DDA7C03B16E5}"/>
              </a:ext>
            </a:extLst>
          </p:cNvPr>
          <p:cNvSpPr txBox="1">
            <a:spLocks/>
          </p:cNvSpPr>
          <p:nvPr/>
        </p:nvSpPr>
        <p:spPr bwMode="auto">
          <a:xfrm>
            <a:off x="283416" y="5578782"/>
            <a:ext cx="10990047" cy="6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567"/>
              </a:spcAft>
              <a:buNone/>
            </a:pPr>
            <a:r>
              <a:rPr lang="en-US" altLang="zh-CN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LHCb</a:t>
            </a:r>
            <a:r>
              <a:rPr lang="zh-CN" altLang="en-US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中国组：清华大学、华中师范大学、高能物理研究所、中国科学院大学、武汉大学、湖南大学、华南师范大学、北京大学、兰州大学、中国科学技术大学、西北工业大学、河南师范大学</a:t>
            </a:r>
            <a:endParaRPr lang="en-US" altLang="zh-CN" sz="20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89A400D8-5241-37E2-81C5-782A14338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41" y="4974495"/>
            <a:ext cx="6162459" cy="40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864017">
              <a:defRPr/>
            </a:pPr>
            <a:r>
              <a:rPr lang="en-US" altLang="zh-CN" sz="1890" b="1" kern="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LHCb</a:t>
            </a:r>
            <a:r>
              <a:rPr lang="zh-CN" altLang="en-US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合作组：</a:t>
            </a:r>
            <a:r>
              <a:rPr lang="en-US" altLang="zh-CN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22</a:t>
            </a:r>
            <a:r>
              <a:rPr lang="zh-CN" altLang="en-US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个国家，</a:t>
            </a:r>
            <a:r>
              <a:rPr lang="en-US" altLang="zh-CN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102</a:t>
            </a:r>
            <a:r>
              <a:rPr lang="zh-CN" altLang="en-US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家单位，</a:t>
            </a:r>
            <a:r>
              <a:rPr lang="en-US" altLang="zh-CN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1700</a:t>
            </a:r>
            <a:r>
              <a:rPr lang="zh-CN" altLang="en-US" sz="189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多名成员</a:t>
            </a:r>
            <a:endParaRPr lang="en-US" altLang="zh-CN" sz="189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4C8CE0AB-9EA1-7453-C3F0-CD1CEB8DAC85}"/>
              </a:ext>
            </a:extLst>
          </p:cNvPr>
          <p:cNvSpPr txBox="1"/>
          <p:nvPr/>
        </p:nvSpPr>
        <p:spPr>
          <a:xfrm>
            <a:off x="7166091" y="4071728"/>
            <a:ext cx="4454409" cy="8113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vertexing, hadron PID, momentum; flexible trigger …</a:t>
            </a:r>
          </a:p>
        </p:txBody>
      </p:sp>
    </p:spTree>
    <p:extLst>
      <p:ext uri="{BB962C8B-B14F-4D97-AF65-F5344CB8AC3E}">
        <p14:creationId xmlns:p14="http://schemas.microsoft.com/office/powerpoint/2010/main" val="36361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AC4D7-1311-FE41-8747-8AAB154BB3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CPV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decays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AC4D7-1311-FE41-8747-8AAB154BB3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0BB4E7-C111-C947-81A2-2A9573DDBE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1032590"/>
              </a:xfrm>
            </p:spPr>
            <p:txBody>
              <a:bodyPr/>
              <a:lstStyle/>
              <a:p>
                <a:r>
                  <a:rPr lang="en-US" altLang="zh-CN" dirty="0"/>
                  <a:t>Three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body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</a:t>
                </a:r>
                <a:r>
                  <a:rPr lang="en-US" altLang="zh-CN" b="0" dirty="0"/>
                  <a:t>harmless</a:t>
                </a:r>
                <a:r>
                  <a:rPr lang="zh-CN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transition,</a:t>
                </a:r>
                <a:r>
                  <a:rPr lang="zh-CN" altLang="en-US" dirty="0"/>
                  <a:t>  </a:t>
                </a:r>
                <a:r>
                  <a:rPr lang="en-US" altLang="zh-CN" dirty="0"/>
                  <a:t>analogy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decays</a:t>
                </a:r>
              </a:p>
              <a:p>
                <a:r>
                  <a:rPr lang="en-US" altLang="zh-CN" dirty="0"/>
                  <a:t>Amplitude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analysis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6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0BB4E7-C111-C947-81A2-2A9573DDBE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1032590"/>
              </a:xfrm>
              <a:blipFill>
                <a:blip r:embed="rId3"/>
                <a:stretch>
                  <a:fillRect l="-672" t="-8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7C7B0-E905-984E-8EB6-9B055B05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7134D-3CFD-C249-B847-38E212A791DA}"/>
              </a:ext>
            </a:extLst>
          </p:cNvPr>
          <p:cNvSpPr txBox="1"/>
          <p:nvPr/>
        </p:nvSpPr>
        <p:spPr>
          <a:xfrm>
            <a:off x="8397839" y="172686"/>
            <a:ext cx="2197289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052010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CECF2-20D5-9542-97CF-37C1892A2973}"/>
              </a:ext>
            </a:extLst>
          </p:cNvPr>
          <p:cNvGrpSpPr>
            <a:grpSpLocks noChangeAspect="1"/>
          </p:cNvGrpSpPr>
          <p:nvPr/>
        </p:nvGrpSpPr>
        <p:grpSpPr>
          <a:xfrm>
            <a:off x="1046963" y="1388238"/>
            <a:ext cx="9790382" cy="3046997"/>
            <a:chOff x="36254" y="1684443"/>
            <a:chExt cx="8512163" cy="2345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07450F-86A5-CB4E-A5A7-F3952388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54" y="1998315"/>
              <a:ext cx="3005982" cy="20313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C98A27-FC8A-A440-8E00-599B4E4F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352" y="1954839"/>
              <a:ext cx="2758199" cy="1961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4DAC4A-02C8-BC42-A040-E6778300F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7551" y="1979779"/>
              <a:ext cx="2770866" cy="19464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2D94C50-846B-4041-A540-1705142789EA}"/>
                    </a:ext>
                  </a:extLst>
                </p:cNvPr>
                <p:cNvSpPr txBox="1"/>
                <p:nvPr/>
              </p:nvSpPr>
              <p:spPr>
                <a:xfrm>
                  <a:off x="4516165" y="1701467"/>
                  <a:ext cx="1096959" cy="26915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low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2D94C50-846B-4041-A540-1705142789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6165" y="1701467"/>
                  <a:ext cx="1096959" cy="2691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93D7F6-A8AA-8747-8F59-53212DE400A9}"/>
                    </a:ext>
                  </a:extLst>
                </p:cNvPr>
                <p:cNvSpPr txBox="1"/>
                <p:nvPr/>
              </p:nvSpPr>
              <p:spPr>
                <a:xfrm>
                  <a:off x="6536372" y="1684443"/>
                  <a:ext cx="1147132" cy="28929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high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93D7F6-A8AA-8747-8F59-53212DE40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6372" y="1684443"/>
                  <a:ext cx="1147132" cy="2892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8D1ACF2-F03C-EF44-A557-BF096F736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217" y="4496619"/>
            <a:ext cx="3395094" cy="18961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624163-4C1E-104F-9757-D8E87AA863A0}"/>
              </a:ext>
            </a:extLst>
          </p:cNvPr>
          <p:cNvSpPr txBox="1"/>
          <p:nvPr/>
        </p:nvSpPr>
        <p:spPr>
          <a:xfrm>
            <a:off x="7854311" y="4940490"/>
            <a:ext cx="72768" cy="38048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lIns="36000" tIns="36000" rIns="36000" bIns="36000" rtlCol="0">
            <a:spAutoFit/>
          </a:bodyPr>
          <a:lstStyle/>
          <a:p>
            <a:pPr algn="l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048E28-E6CD-A94D-85B4-03B03AA98F89}"/>
              </a:ext>
            </a:extLst>
          </p:cNvPr>
          <p:cNvSpPr txBox="1"/>
          <p:nvPr/>
        </p:nvSpPr>
        <p:spPr>
          <a:xfrm>
            <a:off x="8293174" y="5129005"/>
            <a:ext cx="2633071" cy="44203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lIns="36000" tIns="36000" rIns="36000" bIns="36000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853DFF2-1BDA-8793-CA54-0C4AACBD341B}"/>
              </a:ext>
            </a:extLst>
          </p:cNvPr>
          <p:cNvGrpSpPr/>
          <p:nvPr/>
        </p:nvGrpSpPr>
        <p:grpSpPr>
          <a:xfrm>
            <a:off x="675086" y="4678881"/>
            <a:ext cx="3449731" cy="1342281"/>
            <a:chOff x="287099" y="4305963"/>
            <a:chExt cx="3449731" cy="13422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3AAFAC0-7D9A-594B-983E-A1777DF5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0454" y="5320970"/>
              <a:ext cx="3436376" cy="3272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25">
                  <a:extLst>
                    <a:ext uri="{FF2B5EF4-FFF2-40B4-BE49-F238E27FC236}">
                      <a16:creationId xmlns:a16="http://schemas.microsoft.com/office/drawing/2014/main" id="{FC6537FD-B739-C160-95C5-0F239C38BED8}"/>
                    </a:ext>
                  </a:extLst>
                </p:cNvPr>
                <p:cNvSpPr txBox="1"/>
                <p:nvPr/>
              </p:nvSpPr>
              <p:spPr>
                <a:xfrm>
                  <a:off x="287099" y="4305963"/>
                  <a:ext cx="3005982" cy="74981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Branching</a:t>
                  </a:r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fraction similar</a:t>
                  </a:r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</a:t>
                  </a:r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𝜋𝜋</m:t>
                          </m:r>
                        </m:e>
                      </m:d>
                    </m:oMath>
                  </a14:m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decays</a:t>
                  </a:r>
                  <a:endPara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25">
                  <a:extLst>
                    <a:ext uri="{FF2B5EF4-FFF2-40B4-BE49-F238E27FC236}">
                      <a16:creationId xmlns:a16="http://schemas.microsoft.com/office/drawing/2014/main" id="{FC6537FD-B739-C160-95C5-0F239C38BE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99" y="4305963"/>
                  <a:ext cx="3005982" cy="74981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7710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EFAD2-8C40-4D3A-E748-B0CF5DBF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BC87C45-1645-1091-B101-F7A2DA8CB8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3380188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prstClr val="black"/>
                    </a:solidFill>
                    <a:ea typeface="黑体"/>
                  </a:rPr>
                  <a:t>P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roposed by Lee &amp; Yang to study parity</a:t>
                </a:r>
                <a:r>
                  <a:rPr lang="zh-CN" altLang="en-US" sz="2400" dirty="0">
                    <a:solidFill>
                      <a:prstClr val="black"/>
                    </a:solidFill>
                    <a:ea typeface="黑体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ea typeface="黑体"/>
                  </a:rPr>
                  <a:t>(P) violation in hyperon decay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B050"/>
                  </a:solidFill>
                  <a:ea typeface="黑体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BC87C45-1645-1091-B101-F7A2DA8CB8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3380188"/>
              </a:xfrm>
              <a:blipFill>
                <a:blip r:embed="rId2"/>
                <a:stretch>
                  <a:fillRect l="-672" t="-2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E1A69A-C436-5B0C-4244-395FACFB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05B10F4-62F8-5645-33F4-5CD5523508B4}"/>
              </a:ext>
            </a:extLst>
          </p:cNvPr>
          <p:cNvGrpSpPr/>
          <p:nvPr/>
        </p:nvGrpSpPr>
        <p:grpSpPr>
          <a:xfrm>
            <a:off x="904016" y="1588812"/>
            <a:ext cx="8454478" cy="2978072"/>
            <a:chOff x="367989" y="1588812"/>
            <a:chExt cx="8454478" cy="297807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D40411E-71AB-3025-088E-603CD508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989" y="1913289"/>
              <a:ext cx="8454478" cy="265359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右大括号 5">
              <a:extLst>
                <a:ext uri="{FF2B5EF4-FFF2-40B4-BE49-F238E27FC236}">
                  <a16:creationId xmlns:a16="http://schemas.microsoft.com/office/drawing/2014/main" id="{A9C10ECC-A7E9-42AA-52A7-EF8B39852DE6}"/>
                </a:ext>
              </a:extLst>
            </p:cNvPr>
            <p:cNvSpPr/>
            <p:nvPr/>
          </p:nvSpPr>
          <p:spPr>
            <a:xfrm rot="18010910">
              <a:off x="4236866" y="1487044"/>
              <a:ext cx="716726" cy="2201471"/>
            </a:xfrm>
            <a:prstGeom prst="rightBrace">
              <a:avLst>
                <a:gd name="adj1" fmla="val 24871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F2DCAC6-602B-440D-1380-D68840196A29}"/>
                </a:ext>
              </a:extLst>
            </p:cNvPr>
            <p:cNvSpPr txBox="1"/>
            <p:nvPr/>
          </p:nvSpPr>
          <p:spPr>
            <a:xfrm>
              <a:off x="4083283" y="1588812"/>
              <a:ext cx="1960601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waves</a:t>
              </a:r>
              <a:endPara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7689E1-E515-4E8D-AC1B-2AD4579C841E}"/>
                  </a:ext>
                </a:extLst>
              </p:cNvPr>
              <p:cNvSpPr txBox="1"/>
              <p:nvPr/>
            </p:nvSpPr>
            <p:spPr>
              <a:xfrm>
                <a:off x="904016" y="4835271"/>
                <a:ext cx="7357115" cy="1211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134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Parity violating observables: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m:rPr>
                            <m:lit/>
                          </m:rP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𝛽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m:rPr>
                            <m:lit/>
                          </m:r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𝛾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m:rPr>
                            <m:lit/>
                          </m:r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400" dirty="0">
                  <a:solidFill>
                    <a:srgbClr val="3333CC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spcAft>
                    <a:spcPts val="1134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CP violating observables: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CP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40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268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  </a:t>
                </a:r>
                <a:r>
                  <a:rPr lang="en-US" altLang="zh-CN" sz="2268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…  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7689E1-E515-4E8D-AC1B-2AD4579C8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16" y="4835271"/>
                <a:ext cx="7357115" cy="1211165"/>
              </a:xfrm>
              <a:prstGeom prst="rect">
                <a:avLst/>
              </a:prstGeom>
              <a:blipFill>
                <a:blip r:embed="rId4"/>
                <a:stretch>
                  <a:fillRect l="-1379" t="-4124" b="-10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2467E1-D342-9DDC-6A75-E996A3EF9E5B}"/>
                  </a:ext>
                </a:extLst>
              </p:cNvPr>
              <p:cNvSpPr txBox="1"/>
              <p:nvPr/>
            </p:nvSpPr>
            <p:spPr>
              <a:xfrm>
                <a:off x="636324" y="3097785"/>
                <a:ext cx="3143874" cy="6767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num>
                        <m:den>
                          <m:func>
                            <m:funcPr>
                              <m:ctrlP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2467E1-D342-9DDC-6A75-E996A3EF9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24" y="3097785"/>
                <a:ext cx="3143874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0FD7E21-8754-EAD3-DA1D-D2D5CE1B7D96}"/>
                  </a:ext>
                </a:extLst>
              </p:cNvPr>
              <p:cNvSpPr txBox="1"/>
              <p:nvPr/>
            </p:nvSpPr>
            <p:spPr>
              <a:xfrm>
                <a:off x="465257" y="3808439"/>
                <a:ext cx="4446474" cy="7443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’+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0FD7E21-8754-EAD3-DA1D-D2D5CE1B7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7" y="3808439"/>
                <a:ext cx="4446474" cy="7443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EBBE35E4-6883-0422-DA35-66F079538EC8}"/>
              </a:ext>
            </a:extLst>
          </p:cNvPr>
          <p:cNvSpPr txBox="1"/>
          <p:nvPr/>
        </p:nvSpPr>
        <p:spPr>
          <a:xfrm>
            <a:off x="7866993" y="5384609"/>
            <a:ext cx="3310758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44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A81A8-B7E3-70E1-CBD2-FA94549F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         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hyperons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232463-D641-5E4C-C3D6-63848A8EC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585201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prstClr val="black"/>
                    </a:solidFill>
                    <a:ea typeface="黑体"/>
                  </a:rPr>
                  <a:t>Pioneering work to probe CPV in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𝜓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</m:acc>
                  </m:oMath>
                </a14:m>
                <a:endParaRPr lang="en-US" altLang="zh-CN" dirty="0">
                  <a:solidFill>
                    <a:srgbClr val="00B050"/>
                  </a:solidFill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232463-D641-5E4C-C3D6-63848A8EC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585201"/>
              </a:xfrm>
              <a:blipFill>
                <a:blip r:embed="rId2"/>
                <a:stretch>
                  <a:fillRect l="-672" t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1E6056-5FB1-709F-48F8-713FBD75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B300CC-D827-6EFD-E66F-954FA5FC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45" y="83643"/>
            <a:ext cx="1078467" cy="4250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1AEE5D-3DBE-F32D-151B-CB69ADDB2BEE}"/>
              </a:ext>
            </a:extLst>
          </p:cNvPr>
          <p:cNvSpPr txBox="1"/>
          <p:nvPr/>
        </p:nvSpPr>
        <p:spPr>
          <a:xfrm>
            <a:off x="8311921" y="681173"/>
            <a:ext cx="2826415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 15 (2019) 631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PRL129(2022) 131801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611D8AE-F600-80E8-E137-5F960975279F}"/>
              </a:ext>
            </a:extLst>
          </p:cNvPr>
          <p:cNvGrpSpPr/>
          <p:nvPr/>
        </p:nvGrpSpPr>
        <p:grpSpPr>
          <a:xfrm>
            <a:off x="4331384" y="1266375"/>
            <a:ext cx="6245063" cy="2535958"/>
            <a:chOff x="1901454" y="3499275"/>
            <a:chExt cx="8127594" cy="308499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BDE7C5-88E5-3EA5-63E0-E4E24413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1454" y="3499275"/>
              <a:ext cx="4124526" cy="30849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20582C5-CA19-04FA-CE9B-C957283F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6020" y="3564683"/>
              <a:ext cx="3863028" cy="2767862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EF0C1F4-866D-6AB6-E002-9CE7BE587E4C}"/>
                </a:ext>
              </a:extLst>
            </p:cNvPr>
            <p:cNvSpPr/>
            <p:nvPr/>
          </p:nvSpPr>
          <p:spPr>
            <a:xfrm>
              <a:off x="5103341" y="4124803"/>
              <a:ext cx="630194" cy="2989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AF930A-6DF1-85A8-EE96-A57CFB9B3B43}"/>
                </a:ext>
              </a:extLst>
            </p:cNvPr>
            <p:cNvSpPr/>
            <p:nvPr/>
          </p:nvSpPr>
          <p:spPr>
            <a:xfrm>
              <a:off x="4906663" y="5049247"/>
              <a:ext cx="875270" cy="40057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A468407-A7FF-CCD5-ACA7-15B1C9ECD00A}"/>
                </a:ext>
              </a:extLst>
            </p:cNvPr>
            <p:cNvSpPr/>
            <p:nvPr/>
          </p:nvSpPr>
          <p:spPr>
            <a:xfrm>
              <a:off x="5003595" y="3609487"/>
              <a:ext cx="875270" cy="40057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6EC12950-3E27-0F64-A029-0E013603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74" y="1829887"/>
            <a:ext cx="2898010" cy="1837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30">
                <a:extLst>
                  <a:ext uri="{FF2B5EF4-FFF2-40B4-BE49-F238E27FC236}">
                    <a16:creationId xmlns:a16="http://schemas.microsoft.com/office/drawing/2014/main" id="{66306145-773E-93D2-0370-F1A134499812}"/>
                  </a:ext>
                </a:extLst>
              </p:cNvPr>
              <p:cNvSpPr/>
              <p:nvPr/>
            </p:nvSpPr>
            <p:spPr bwMode="auto">
              <a:xfrm>
                <a:off x="731080" y="1531930"/>
                <a:ext cx="3169194" cy="418904"/>
              </a:xfrm>
              <a:prstGeom prst="round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64017">
                  <a:defRPr/>
                </a:pPr>
                <a:r>
                  <a:rPr lang="en-US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Entangled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Λ</m:t>
                    </m:r>
                  </m:oMath>
                </a14:m>
                <a:r>
                  <a:rPr lang="en-US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Λ</m:t>
                        </m:r>
                      </m:e>
                    </m:acc>
                  </m:oMath>
                </a14:m>
                <a:endParaRPr lang="en-US" sz="20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: 圆角 30">
                <a:extLst>
                  <a:ext uri="{FF2B5EF4-FFF2-40B4-BE49-F238E27FC236}">
                    <a16:creationId xmlns:a16="http://schemas.microsoft.com/office/drawing/2014/main" id="{66306145-773E-93D2-0370-F1A134499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080" y="1531930"/>
                <a:ext cx="3169194" cy="418904"/>
              </a:xfrm>
              <a:prstGeom prst="roundRect">
                <a:avLst/>
              </a:prstGeom>
              <a:blipFill>
                <a:blip r:embed="rId7"/>
                <a:stretch>
                  <a:fillRect l="-1594" t="-2941" b="-23529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756351D7-2C00-47B3-45DC-44A46D19E2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826724"/>
                  </p:ext>
                </p:extLst>
              </p:nvPr>
            </p:nvGraphicFramePr>
            <p:xfrm>
              <a:off x="1316612" y="4446873"/>
              <a:ext cx="8636000" cy="1765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8400">
                      <a:extLst>
                        <a:ext uri="{9D8B030D-6E8A-4147-A177-3AD203B41FA5}">
                          <a16:colId xmlns:a16="http://schemas.microsoft.com/office/drawing/2014/main" val="745984611"/>
                        </a:ext>
                      </a:extLst>
                    </a:gridCol>
                    <a:gridCol w="1968500">
                      <a:extLst>
                        <a:ext uri="{9D8B030D-6E8A-4147-A177-3AD203B41FA5}">
                          <a16:colId xmlns:a16="http://schemas.microsoft.com/office/drawing/2014/main" val="837595787"/>
                        </a:ext>
                      </a:extLst>
                    </a:gridCol>
                    <a:gridCol w="1993900">
                      <a:extLst>
                        <a:ext uri="{9D8B030D-6E8A-4147-A177-3AD203B41FA5}">
                          <a16:colId xmlns:a16="http://schemas.microsoft.com/office/drawing/2014/main" val="2744370666"/>
                        </a:ext>
                      </a:extLst>
                    </a:gridCol>
                    <a:gridCol w="1734231">
                      <a:extLst>
                        <a:ext uri="{9D8B030D-6E8A-4147-A177-3AD203B41FA5}">
                          <a16:colId xmlns:a16="http://schemas.microsoft.com/office/drawing/2014/main" val="1021648880"/>
                        </a:ext>
                      </a:extLst>
                    </a:gridCol>
                    <a:gridCol w="1770969">
                      <a:extLst>
                        <a:ext uri="{9D8B030D-6E8A-4147-A177-3AD203B41FA5}">
                          <a16:colId xmlns:a16="http://schemas.microsoft.com/office/drawing/2014/main" val="3741506497"/>
                        </a:ext>
                      </a:extLst>
                    </a:gridCol>
                  </a:tblGrid>
                  <a:tr h="350409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𝚵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𝚵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0990231"/>
                      </a:ext>
                    </a:extLst>
                  </a:tr>
                  <a:tr h="852143">
                    <a:tc>
                      <a:txBody>
                        <a:bodyPr/>
                        <a:lstStyle/>
                        <a:p>
                          <a:endParaRPr lang="en-US" altLang="zh-CN" sz="18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−0.0025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0.0046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0.0012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−0.004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0.037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0.010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−0.006±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0.013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0.006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−0.0054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0.0065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0.0031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440388"/>
                      </a:ext>
                    </a:extLst>
                  </a:tr>
                  <a:tr h="489613">
                    <a:tc>
                      <a:txBody>
                        <a:bodyPr/>
                        <a:lstStyle/>
                        <a:p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PRL129 (2022) 131801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PRL125 (2020) 052004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Nature 606 (2022) 64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PRD108 (2023) 3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84023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756351D7-2C00-47B3-45DC-44A46D19E2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826724"/>
                  </p:ext>
                </p:extLst>
              </p:nvPr>
            </p:nvGraphicFramePr>
            <p:xfrm>
              <a:off x="1316612" y="4446873"/>
              <a:ext cx="8636000" cy="1765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8400">
                      <a:extLst>
                        <a:ext uri="{9D8B030D-6E8A-4147-A177-3AD203B41FA5}">
                          <a16:colId xmlns:a16="http://schemas.microsoft.com/office/drawing/2014/main" val="745984611"/>
                        </a:ext>
                      </a:extLst>
                    </a:gridCol>
                    <a:gridCol w="1968500">
                      <a:extLst>
                        <a:ext uri="{9D8B030D-6E8A-4147-A177-3AD203B41FA5}">
                          <a16:colId xmlns:a16="http://schemas.microsoft.com/office/drawing/2014/main" val="837595787"/>
                        </a:ext>
                      </a:extLst>
                    </a:gridCol>
                    <a:gridCol w="1993900">
                      <a:extLst>
                        <a:ext uri="{9D8B030D-6E8A-4147-A177-3AD203B41FA5}">
                          <a16:colId xmlns:a16="http://schemas.microsoft.com/office/drawing/2014/main" val="2744370666"/>
                        </a:ext>
                      </a:extLst>
                    </a:gridCol>
                    <a:gridCol w="1734231">
                      <a:extLst>
                        <a:ext uri="{9D8B030D-6E8A-4147-A177-3AD203B41FA5}">
                          <a16:colId xmlns:a16="http://schemas.microsoft.com/office/drawing/2014/main" val="1021648880"/>
                        </a:ext>
                      </a:extLst>
                    </a:gridCol>
                    <a:gridCol w="1770969">
                      <a:extLst>
                        <a:ext uri="{9D8B030D-6E8A-4147-A177-3AD203B41FA5}">
                          <a16:colId xmlns:a16="http://schemas.microsoft.com/office/drawing/2014/main" val="3741506497"/>
                        </a:ext>
                      </a:extLst>
                    </a:gridCol>
                  </a:tblGrid>
                  <a:tr h="366882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60000" t="-6897" r="-281290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56962" t="-6897" r="-175949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298529" t="-6897" r="-104412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387143" t="-6897" r="-1429" b="-3862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0990231"/>
                      </a:ext>
                    </a:extLst>
                  </a:tr>
                  <a:tr h="9093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087" t="-43056" r="-642391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60000" t="-43056" r="-281290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56962" t="-43056" r="-175949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298529" t="-43056" r="-104412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387143" t="-43056" r="-1429" b="-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440388"/>
                      </a:ext>
                    </a:extLst>
                  </a:tr>
                  <a:tr h="489613">
                    <a:tc>
                      <a:txBody>
                        <a:bodyPr/>
                        <a:lstStyle/>
                        <a:p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PRL129 (2022) 131801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PRL125 (2020) 052004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Nature 606 (2022) 64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PRD108 (2023) 3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84023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5FC9589-38DE-DE02-0146-9C4D1C772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145" y="3844001"/>
                <a:ext cx="11332630" cy="58520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Many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other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hyperon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channels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explored,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no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sign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of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CP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violation</a:t>
                </a:r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5FC9589-38DE-DE02-0146-9C4D1C772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45" y="3844001"/>
                <a:ext cx="11332630" cy="585201"/>
              </a:xfrm>
              <a:prstGeom prst="rect">
                <a:avLst/>
              </a:prstGeom>
              <a:blipFill>
                <a:blip r:embed="rId9"/>
                <a:stretch>
                  <a:fillRect l="-671" t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44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E485A-2F18-EE35-3B50-312D197F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1CA568-0BB5-AF80-5430-574FEBA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pic>
        <p:nvPicPr>
          <p:cNvPr id="1026" name="Picture 2" descr="Home [hep1.phys.ntu.edu.tw]">
            <a:extLst>
              <a:ext uri="{FF2B5EF4-FFF2-40B4-BE49-F238E27FC236}">
                <a16:creationId xmlns:a16="http://schemas.microsoft.com/office/drawing/2014/main" id="{010A64B5-C935-1196-7402-98C60047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" y="-27325"/>
            <a:ext cx="824404" cy="6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834633-0066-A1AE-F5F1-85A9A7FC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4" y="800252"/>
            <a:ext cx="9538256" cy="19688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BEB1348-C0F9-3360-A706-54D083F6ACA1}"/>
              </a:ext>
            </a:extLst>
          </p:cNvPr>
          <p:cNvSpPr txBox="1"/>
          <p:nvPr/>
        </p:nvSpPr>
        <p:spPr>
          <a:xfrm>
            <a:off x="6860380" y="5307648"/>
            <a:ext cx="3871894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Helvetica" pitchFamily="2" charset="0"/>
              </a:rPr>
              <a:t>S.S.</a:t>
            </a:r>
            <a:r>
              <a:rPr lang="en-US" altLang="zh-CN" sz="1400" dirty="0">
                <a:effectLst/>
                <a:latin typeface="Helvetica" pitchFamily="2" charset="0"/>
              </a:rPr>
              <a:t> Tang, L.-K.</a:t>
            </a:r>
            <a:r>
              <a:rPr lang="zh-CN" altLang="en-US" sz="1400" dirty="0">
                <a:effectLst/>
                <a:latin typeface="Helvetica" pitchFamily="2" charset="0"/>
              </a:rPr>
              <a:t> </a:t>
            </a:r>
            <a:r>
              <a:rPr lang="en-US" altLang="zh-CN" sz="1400" dirty="0">
                <a:effectLst/>
                <a:latin typeface="Helvetica" pitchFamily="2" charset="0"/>
              </a:rPr>
              <a:t>Li, X.-Y. Zhou and C.-P. Shen,</a:t>
            </a:r>
          </a:p>
          <a:p>
            <a:r>
              <a:rPr lang="zh-CN" altLang="en-US" sz="1400" dirty="0">
                <a:effectLst/>
                <a:latin typeface="Helvetica" pitchFamily="2" charset="0"/>
              </a:rPr>
              <a:t> </a:t>
            </a:r>
            <a:r>
              <a:rPr lang="en-US" altLang="zh-CN" sz="1400" dirty="0">
                <a:effectLst/>
                <a:latin typeface="Times"/>
              </a:rPr>
              <a:t>Symmetry</a:t>
            </a:r>
            <a:r>
              <a:rPr lang="en-US" altLang="zh-CN" sz="1400" dirty="0">
                <a:effectLst/>
                <a:latin typeface="Helvetica" pitchFamily="2" charset="0"/>
              </a:rPr>
              <a:t> </a:t>
            </a:r>
            <a:r>
              <a:rPr lang="en-US" altLang="zh-CN" sz="1400" dirty="0">
                <a:effectLst/>
                <a:latin typeface="Times"/>
              </a:rPr>
              <a:t>15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(2023)</a:t>
            </a:r>
            <a:r>
              <a:rPr lang="en-US" altLang="zh-CN" sz="1400" dirty="0">
                <a:effectLst/>
                <a:latin typeface="Helvetica" pitchFamily="2" charset="0"/>
              </a:rPr>
              <a:t> 91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95852C-C899-368A-B1EA-8F7C3B119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3" y="2981808"/>
            <a:ext cx="6617390" cy="2732283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16DE19F-5B53-5201-35C3-402F3E9735BC}"/>
              </a:ext>
            </a:extLst>
          </p:cNvPr>
          <p:cNvSpPr txBox="1">
            <a:spLocks/>
          </p:cNvSpPr>
          <p:nvPr/>
        </p:nvSpPr>
        <p:spPr>
          <a:xfrm>
            <a:off x="6975077" y="3649312"/>
            <a:ext cx="3642500" cy="585201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dirty="0">
                <a:solidFill>
                  <a:srgbClr val="C00000"/>
                </a:solidFill>
              </a:rPr>
              <a:t>No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sign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violation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B244D3-4848-32B6-23ED-511BF8FB8FF9}"/>
              </a:ext>
            </a:extLst>
          </p:cNvPr>
          <p:cNvSpPr/>
          <p:nvPr/>
        </p:nvSpPr>
        <p:spPr>
          <a:xfrm>
            <a:off x="8496300" y="800252"/>
            <a:ext cx="1562100" cy="20445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369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4C3C19-8CE7-1F6A-64E7-D1F16732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EBE078-AC28-7F97-480D-187D894A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24</a:t>
            </a:fld>
            <a:endParaRPr kumimoji="1" lang="zh-CN" altLang="en-US" dirty="0"/>
          </a:p>
        </p:txBody>
      </p:sp>
      <p:pic>
        <p:nvPicPr>
          <p:cNvPr id="5" name="Picture 40" descr="lhcblogo">
            <a:extLst>
              <a:ext uri="{FF2B5EF4-FFF2-40B4-BE49-F238E27FC236}">
                <a16:creationId xmlns:a16="http://schemas.microsoft.com/office/drawing/2014/main" id="{F01D5F04-9AA1-31A7-FD4D-A7E37BA0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000" y="-30159"/>
            <a:ext cx="963753" cy="66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825" y="681038"/>
                <a:ext cx="5636419" cy="170334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Simultaneous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angular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analysis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6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</a:t>
                </a:r>
                <a:r>
                  <a:rPr kumimoji="1" lang="en-US" altLang="zh-CN" sz="2400" dirty="0"/>
                  <a:t>ecays</a:t>
                </a:r>
              </a:p>
              <a:p>
                <a:pPr marL="575996" lvl="1" indent="0">
                  <a:buNone/>
                </a:pP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 </a:t>
                </a:r>
                <a:endParaRPr kumimoji="1" lang="en-US" altLang="zh-CN" dirty="0"/>
              </a:p>
              <a:p>
                <a:pPr marL="575996" lvl="1" indent="0">
                  <a:buNone/>
                </a:pP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342895" lvl="1" indent="0">
                  <a:buNone/>
                </a:pPr>
                <a:r>
                  <a:rPr kumimoji="1" lang="zh-CN" altLang="en-US" dirty="0"/>
                  <a:t>       </a:t>
                </a:r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825" y="681038"/>
                <a:ext cx="5636419" cy="1703347"/>
              </a:xfrm>
              <a:blipFill>
                <a:blip r:embed="rId3"/>
                <a:stretch>
                  <a:fillRect l="-1348" t="-5185" r="-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7BD2E3C-F225-AF39-5708-AABC71720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2" y="2636796"/>
            <a:ext cx="4703999" cy="2786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8E117-6F09-5888-64A6-4FFC304B6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100" y="1363312"/>
            <a:ext cx="6312385" cy="46335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DCD4940-47BB-CCDE-0CEE-BAEA5124E140}"/>
              </a:ext>
            </a:extLst>
          </p:cNvPr>
          <p:cNvSpPr txBox="1"/>
          <p:nvPr/>
        </p:nvSpPr>
        <p:spPr>
          <a:xfrm>
            <a:off x="7002684" y="775504"/>
            <a:ext cx="1933543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</p:spTree>
    <p:extLst>
      <p:ext uri="{BB962C8B-B14F-4D97-AF65-F5344CB8AC3E}">
        <p14:creationId xmlns:p14="http://schemas.microsoft.com/office/powerpoint/2010/main" val="366846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5F951-F5B1-A052-64B9-609062EF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6150" y="1207394"/>
                <a:ext cx="5438513" cy="1211716"/>
              </a:xfrm>
            </p:spPr>
            <p:txBody>
              <a:bodyPr>
                <a:normAutofit/>
              </a:bodyPr>
              <a:lstStyle/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First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time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ea typeface="黑体"/>
                  </a:rPr>
                  <a:t> decays</a:t>
                </a:r>
              </a:p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Most precise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decays</a:t>
                </a:r>
              </a:p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Confirmation of BESIII for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dirty="0">
                  <a:ea typeface="黑体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150" y="1207394"/>
                <a:ext cx="5438513" cy="1211716"/>
              </a:xfrm>
              <a:blipFill>
                <a:blip r:embed="rId2"/>
                <a:stretch>
                  <a:fillRect l="-932" t="-4167"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7FBE2-CDF5-6C8D-26E2-789A7B0D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25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66B8CA-E77A-87CC-65AD-01A994E0DE2C}"/>
              </a:ext>
            </a:extLst>
          </p:cNvPr>
          <p:cNvSpPr txBox="1"/>
          <p:nvPr/>
        </p:nvSpPr>
        <p:spPr>
          <a:xfrm>
            <a:off x="8866188" y="143644"/>
            <a:ext cx="228600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5455F2-EDB1-C177-6A29-7CFC110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3" y="2854224"/>
            <a:ext cx="4409955" cy="33695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A89DF0-8102-FA16-F61A-812119CC0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663" y="2746038"/>
            <a:ext cx="4676172" cy="359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126" y="650467"/>
                <a:ext cx="3395581" cy="5048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 fontScale="92500"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sz="2600" dirty="0" err="1">
                    <a:ea typeface="黑体"/>
                    <a:cs typeface="Arial" panose="020B0604020202020204" pitchFamily="34" charset="0"/>
                  </a:rPr>
                  <a:t>P</a:t>
                </a:r>
                <a:r>
                  <a:rPr lang="zh-CN" altLang="en-US" sz="2600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sz="2600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sz="2600" dirty="0"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zh-CN" altLang="en-US" sz="2600" dirty="0">
                    <a:ea typeface="黑体"/>
                  </a:rPr>
                  <a:t> </a:t>
                </a:r>
                <a:r>
                  <a:rPr lang="en-US" altLang="zh-CN" sz="2600" dirty="0">
                    <a:ea typeface="黑体"/>
                  </a:rPr>
                  <a:t>parameters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26" y="650467"/>
                <a:ext cx="3395581" cy="504842"/>
              </a:xfrm>
              <a:prstGeom prst="rect">
                <a:avLst/>
              </a:prstGeom>
              <a:blipFill>
                <a:blip r:embed="rId5"/>
                <a:stretch>
                  <a:fillRect l="-2985" t="-9756" b="-17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B26E1E-52E5-DAFC-6EEE-7D91194C2D76}"/>
                  </a:ext>
                </a:extLst>
              </p:cNvPr>
              <p:cNvSpPr txBox="1"/>
              <p:nvPr/>
            </p:nvSpPr>
            <p:spPr>
              <a:xfrm>
                <a:off x="9390481" y="1382694"/>
                <a:ext cx="2130007" cy="64299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CP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/>
                                        <a:cs typeface="Arial" panose="020B0604020202020204" pitchFamily="34" charset="0"/>
                                      </a:rPr>
                                      <m:t>Λ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/>
                                        <a:cs typeface="Arial" panose="020B0604020202020204" pitchFamily="34" charset="0"/>
                                      </a:rPr>
                                      <m:t>Λ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den>
                    </m:f>
                  </m:oMath>
                </a14:m>
                <a:r>
                  <a:rPr kumimoji="1"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B26E1E-52E5-DAFC-6EEE-7D91194C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481" y="1382694"/>
                <a:ext cx="2130007" cy="642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5131" y="1335771"/>
                <a:ext cx="3855350" cy="6049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CP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zh-CN" altLang="en-US" dirty="0">
                    <a:ea typeface="黑体"/>
                  </a:rPr>
                  <a:t> </a:t>
                </a:r>
                <a:r>
                  <a:rPr lang="en-US" altLang="zh-CN" dirty="0">
                    <a:ea typeface="黑体"/>
                  </a:rPr>
                  <a:t>parameters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31" y="1335771"/>
                <a:ext cx="3855350" cy="604985"/>
              </a:xfrm>
              <a:prstGeom prst="rect">
                <a:avLst/>
              </a:prstGeom>
              <a:blipFill>
                <a:blip r:embed="rId7"/>
                <a:stretch>
                  <a:fillRect l="-2295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E1C83E8-C2CB-987F-3DEF-FFEF60603053}"/>
              </a:ext>
            </a:extLst>
          </p:cNvPr>
          <p:cNvSpPr txBox="1"/>
          <p:nvPr/>
        </p:nvSpPr>
        <p:spPr>
          <a:xfrm>
            <a:off x="5945580" y="2145987"/>
            <a:ext cx="3855351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Consistent with CP symmetry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048B67-8C58-4098-C787-1FA2D4FC86FA}"/>
              </a:ext>
            </a:extLst>
          </p:cNvPr>
          <p:cNvSpPr txBox="1"/>
          <p:nvPr/>
        </p:nvSpPr>
        <p:spPr>
          <a:xfrm>
            <a:off x="370390" y="2523281"/>
            <a:ext cx="3613490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47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parameters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9761657" cy="101169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</a:p>
              <a:p>
                <a:r>
                  <a:rPr kumimoji="1" lang="en-US" altLang="zh-CN" dirty="0"/>
                  <a:t>Weak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consistent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zero,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non-zero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strong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9761657" cy="1011698"/>
              </a:xfrm>
              <a:blipFill>
                <a:blip r:embed="rId3"/>
                <a:stretch>
                  <a:fillRect l="-779" t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92336-8BBD-3FB3-51F5-8E57240E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26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9FE96B-FC1F-FEB9-15E2-B9DB01C41E31}"/>
              </a:ext>
            </a:extLst>
          </p:cNvPr>
          <p:cNvSpPr txBox="1"/>
          <p:nvPr/>
        </p:nvSpPr>
        <p:spPr>
          <a:xfrm>
            <a:off x="8866188" y="155219"/>
            <a:ext cx="228600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07FDC9-CC9B-DC99-B034-23B955FA5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576"/>
          <a:stretch/>
        </p:blipFill>
        <p:spPr>
          <a:xfrm>
            <a:off x="8402237" y="1333729"/>
            <a:ext cx="2656752" cy="265359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1C6EDE-C4F8-CEFF-F55B-F47D3EF8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140"/>
          <a:stretch/>
        </p:blipFill>
        <p:spPr>
          <a:xfrm>
            <a:off x="8607987" y="4078396"/>
            <a:ext cx="2273898" cy="4529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AFC9E3-B899-D1A3-8381-811B30F6D7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53" t="1555" b="-1"/>
          <a:stretch/>
        </p:blipFill>
        <p:spPr>
          <a:xfrm>
            <a:off x="8501966" y="4670850"/>
            <a:ext cx="2557023" cy="523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/>
              <p:nvPr/>
            </p:nvSpPr>
            <p:spPr>
              <a:xfrm>
                <a:off x="7745736" y="5356119"/>
                <a:ext cx="3774751" cy="68698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sub>
                    </m:sSub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amplitudes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36" y="5356119"/>
                <a:ext cx="3774751" cy="686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FE683B44-0D8C-EBC1-7B0F-A1EA2F2BDB0D}"/>
              </a:ext>
            </a:extLst>
          </p:cNvPr>
          <p:cNvGrpSpPr/>
          <p:nvPr/>
        </p:nvGrpSpPr>
        <p:grpSpPr>
          <a:xfrm>
            <a:off x="435192" y="5203993"/>
            <a:ext cx="5729348" cy="845823"/>
            <a:chOff x="224284" y="4349396"/>
            <a:chExt cx="5729348" cy="8458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F48700E-9BF5-9D18-4D20-3AACC6ACFB46}"/>
                    </a:ext>
                  </a:extLst>
                </p:cNvPr>
                <p:cNvSpPr txBox="1"/>
                <p:nvPr/>
              </p:nvSpPr>
              <p:spPr>
                <a:xfrm>
                  <a:off x="253156" y="4362842"/>
                  <a:ext cx="1940659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</m:oMath>
                  </a14:m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(weak</a:t>
                  </a:r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F48700E-9BF5-9D18-4D20-3AACC6ACFB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156" y="4362842"/>
                  <a:ext cx="1940659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E0B1AA7-8E0A-C23C-06D5-C0607EDED352}"/>
                    </a:ext>
                  </a:extLst>
                </p:cNvPr>
                <p:cNvSpPr txBox="1"/>
                <p:nvPr/>
              </p:nvSpPr>
              <p:spPr>
                <a:xfrm>
                  <a:off x="2259215" y="4374995"/>
                  <a:ext cx="151695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0.01±0.02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E0B1AA7-8E0A-C23C-06D5-C0607EDED3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9215" y="4374995"/>
                  <a:ext cx="1516954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CD9764F3-44E1-3AD1-4E77-1878F71D29AF}"/>
                    </a:ext>
                  </a:extLst>
                </p:cNvPr>
                <p:cNvSpPr txBox="1"/>
                <p:nvPr/>
              </p:nvSpPr>
              <p:spPr>
                <a:xfrm>
                  <a:off x="4244318" y="4349396"/>
                  <a:ext cx="170931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−0.03±0.14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CD9764F3-44E1-3AD1-4E77-1878F71D29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318" y="4349396"/>
                  <a:ext cx="1709314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2A7378C-2597-1A87-75D0-E61343D1F4EF}"/>
                    </a:ext>
                  </a:extLst>
                </p:cNvPr>
                <p:cNvSpPr txBox="1"/>
                <p:nvPr/>
              </p:nvSpPr>
              <p:spPr>
                <a:xfrm>
                  <a:off x="224284" y="4779720"/>
                  <a:ext cx="2006062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</m:oMath>
                  </a14:m>
                  <a:r>
                    <a: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(strong</a:t>
                  </a:r>
                  <a:r>
                    <a: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2A7378C-2597-1A87-75D0-E61343D1F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84" y="4779720"/>
                  <a:ext cx="2006062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A8FF51F5-0318-4E69-BC94-26B1B5736BB4}"/>
                    </a:ext>
                  </a:extLst>
                </p:cNvPr>
                <p:cNvSpPr txBox="1"/>
                <p:nvPr/>
              </p:nvSpPr>
              <p:spPr>
                <a:xfrm>
                  <a:off x="2230346" y="4795109"/>
                  <a:ext cx="1802288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2.693±0.017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A8FF51F5-0318-4E69-BC94-26B1B5736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346" y="4795109"/>
                  <a:ext cx="180228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ECE7167-BACB-0C48-5AE9-AD22DC50549B}"/>
                    </a:ext>
                  </a:extLst>
                </p:cNvPr>
                <p:cNvSpPr txBox="1"/>
                <p:nvPr/>
              </p:nvSpPr>
              <p:spPr>
                <a:xfrm>
                  <a:off x="4417442" y="4779720"/>
                  <a:ext cx="151695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2.57±0.19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ECE7167-BACB-0C48-5AE9-AD22DC5054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442" y="4779720"/>
                  <a:ext cx="1516954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8709E8D-63E8-AF7C-ADAE-C4122E32156F}"/>
              </a:ext>
            </a:extLst>
          </p:cNvPr>
          <p:cNvGrpSpPr/>
          <p:nvPr/>
        </p:nvGrpSpPr>
        <p:grpSpPr>
          <a:xfrm>
            <a:off x="435195" y="1701883"/>
            <a:ext cx="6714805" cy="3545023"/>
            <a:chOff x="461498" y="1286298"/>
            <a:chExt cx="6714805" cy="354502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5DDC9C9-D137-9276-32D5-2811124A1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1498" y="1286298"/>
              <a:ext cx="6714805" cy="354502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1C90E00-ACB5-7E0C-6D10-CE9C3CA45F4C}"/>
                </a:ext>
              </a:extLst>
            </p:cNvPr>
            <p:cNvSpPr/>
            <p:nvPr/>
          </p:nvSpPr>
          <p:spPr>
            <a:xfrm>
              <a:off x="1493134" y="2013995"/>
              <a:ext cx="2743200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38EEC6C-CF22-6B08-C4FD-71E9F823233E}"/>
                </a:ext>
              </a:extLst>
            </p:cNvPr>
            <p:cNvSpPr/>
            <p:nvPr/>
          </p:nvSpPr>
          <p:spPr>
            <a:xfrm>
              <a:off x="4433103" y="1987975"/>
              <a:ext cx="2743200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D6335CF-0B30-537E-D0A0-8E233616E32E}"/>
                </a:ext>
              </a:extLst>
            </p:cNvPr>
            <p:cNvSpPr/>
            <p:nvPr/>
          </p:nvSpPr>
          <p:spPr>
            <a:xfrm>
              <a:off x="4433103" y="2646081"/>
              <a:ext cx="2743200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DC2643B-A687-7F68-CB57-CCB013483E97}"/>
                </a:ext>
              </a:extLst>
            </p:cNvPr>
            <p:cNvSpPr/>
            <p:nvPr/>
          </p:nvSpPr>
          <p:spPr>
            <a:xfrm>
              <a:off x="1492227" y="2613993"/>
              <a:ext cx="2743200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444A3D2-10CE-BBAF-3FEB-C4E5BF12E2AA}"/>
                </a:ext>
              </a:extLst>
            </p:cNvPr>
            <p:cNvSpPr/>
            <p:nvPr/>
          </p:nvSpPr>
          <p:spPr>
            <a:xfrm>
              <a:off x="1492227" y="3228512"/>
              <a:ext cx="2743200" cy="555585"/>
            </a:xfrm>
            <a:prstGeom prst="rect">
              <a:avLst/>
            </a:prstGeom>
            <a:noFill/>
            <a:ln w="25400">
              <a:solidFill>
                <a:srgbClr val="A38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2CFE02E-01EF-A381-0103-7FC85232DA97}"/>
                </a:ext>
              </a:extLst>
            </p:cNvPr>
            <p:cNvSpPr/>
            <p:nvPr/>
          </p:nvSpPr>
          <p:spPr>
            <a:xfrm>
              <a:off x="4433103" y="3230562"/>
              <a:ext cx="2743200" cy="555585"/>
            </a:xfrm>
            <a:prstGeom prst="rect">
              <a:avLst/>
            </a:prstGeom>
            <a:noFill/>
            <a:ln w="25400">
              <a:solidFill>
                <a:srgbClr val="A38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FEC6E17-0E5E-8443-3427-1658215833C7}"/>
                </a:ext>
              </a:extLst>
            </p:cNvPr>
            <p:cNvSpPr/>
            <p:nvPr/>
          </p:nvSpPr>
          <p:spPr>
            <a:xfrm>
              <a:off x="461498" y="2011578"/>
              <a:ext cx="418178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9D96559-FC57-E5D5-E2EA-166C5138AEEF}"/>
                </a:ext>
              </a:extLst>
            </p:cNvPr>
            <p:cNvSpPr/>
            <p:nvPr/>
          </p:nvSpPr>
          <p:spPr>
            <a:xfrm>
              <a:off x="463969" y="2655089"/>
              <a:ext cx="415707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A709078-EB8A-F227-D6B8-AE1486FE9908}"/>
                </a:ext>
              </a:extLst>
            </p:cNvPr>
            <p:cNvSpPr/>
            <p:nvPr/>
          </p:nvSpPr>
          <p:spPr>
            <a:xfrm>
              <a:off x="463969" y="3263860"/>
              <a:ext cx="830582" cy="555585"/>
            </a:xfrm>
            <a:prstGeom prst="rect">
              <a:avLst/>
            </a:prstGeom>
            <a:noFill/>
            <a:ln w="25400">
              <a:solidFill>
                <a:srgbClr val="A38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98039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2F95F-EE06-DE0D-A506-D0025176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29" y="2255519"/>
            <a:ext cx="11332630" cy="1554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4000" dirty="0"/>
              <a:t>CPV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with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decay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rate</a:t>
            </a:r>
            <a:endParaRPr kumimoji="1"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2C9331-6094-EF4B-66AF-515872BA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5625CE57-2183-102A-A4C5-7144ED3E792C}"/>
                  </a:ext>
                </a:extLst>
              </p:cNvPr>
              <p:cNvSpPr txBox="1"/>
              <p:nvPr/>
            </p:nvSpPr>
            <p:spPr>
              <a:xfrm>
                <a:off x="4425784" y="3399855"/>
                <a:ext cx="2597481" cy="820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5625CE57-2183-102A-A4C5-7144ED3E7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784" y="3399855"/>
                <a:ext cx="2597481" cy="820289"/>
              </a:xfrm>
              <a:prstGeom prst="rect">
                <a:avLst/>
              </a:prstGeom>
              <a:blipFill>
                <a:blip r:embed="rId2"/>
                <a:stretch>
                  <a:fillRect l="-976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24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064C92-8FD7-F34E-88F2-D76D877A70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asymmetry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𝑝hhh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decays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064C92-8FD7-F34E-88F2-D76D877A70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C4289B-55F8-E340-BD37-640867F064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052" y="649067"/>
                <a:ext cx="8499863" cy="82008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Six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yields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0.5-10K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/>
                  <a:t>)</a:t>
                </a:r>
              </a:p>
              <a:p>
                <a:r>
                  <a:rPr lang="en-US" altLang="zh-CN" dirty="0"/>
                  <a:t>Abundant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structures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C4289B-55F8-E340-BD37-640867F064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052" y="649067"/>
                <a:ext cx="8499863" cy="820081"/>
              </a:xfrm>
              <a:blipFill>
                <a:blip r:embed="rId4"/>
                <a:stretch>
                  <a:fillRect l="-1045" t="-13636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9336C-2543-E845-A697-59CCD8CC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BCEAA-D6F1-944F-B2CD-99EA7AFBB469}"/>
              </a:ext>
            </a:extLst>
          </p:cNvPr>
          <p:cNvSpPr txBox="1"/>
          <p:nvPr/>
        </p:nvSpPr>
        <p:spPr>
          <a:xfrm>
            <a:off x="8932195" y="101669"/>
            <a:ext cx="2072564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745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C2FF54-F36C-A744-826E-6D62E315BD32}"/>
              </a:ext>
            </a:extLst>
          </p:cNvPr>
          <p:cNvGrpSpPr>
            <a:grpSpLocks noChangeAspect="1"/>
          </p:cNvGrpSpPr>
          <p:nvPr/>
        </p:nvGrpSpPr>
        <p:grpSpPr>
          <a:xfrm>
            <a:off x="914846" y="1725320"/>
            <a:ext cx="9229541" cy="2340000"/>
            <a:chOff x="287176" y="1545467"/>
            <a:chExt cx="7899825" cy="18489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96CC6-884C-FF4A-98A0-3AAF87296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0236" y="1545467"/>
              <a:ext cx="5276765" cy="1790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E838E5-6CAF-2E49-AD67-81EE6728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176" y="1593731"/>
              <a:ext cx="2582615" cy="180072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0C2FB3-1C9A-D140-BE64-5611A70DF113}"/>
                  </a:ext>
                </a:extLst>
              </p:cNvPr>
              <p:cNvSpPr txBox="1"/>
              <p:nvPr/>
            </p:nvSpPr>
            <p:spPr>
              <a:xfrm>
                <a:off x="353293" y="4007698"/>
                <a:ext cx="10872058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Global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studied,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0C2FB3-1C9A-D140-BE64-5611A70DF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3" y="4007698"/>
                <a:ext cx="10872058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124465A-1CBB-034B-9EDF-F84616C40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195" y="672577"/>
            <a:ext cx="1522048" cy="1094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DB8E55-CF56-D544-8E8B-A0FAACDB8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8742" y="974466"/>
            <a:ext cx="1704880" cy="610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51925-3D70-3F4D-A5AB-3100AE09D3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4151"/>
          <a:stretch/>
        </p:blipFill>
        <p:spPr>
          <a:xfrm>
            <a:off x="353293" y="4632659"/>
            <a:ext cx="5176324" cy="1410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8508FA-956D-DC42-B9C0-E4D6FAC0A8B5}"/>
                  </a:ext>
                </a:extLst>
              </p:cNvPr>
              <p:cNvSpPr txBox="1"/>
              <p:nvPr/>
            </p:nvSpPr>
            <p:spPr>
              <a:xfrm>
                <a:off x="6083263" y="4913158"/>
                <a:ext cx="5323304" cy="8113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lIns="108000" tIns="36000" rIns="36000" bIns="36000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~1%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</a:t>
                </a:r>
              </a:p>
              <a:p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Rule out global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 violation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≫5%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8508FA-956D-DC42-B9C0-E4D6FAC0A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263" y="4913158"/>
                <a:ext cx="5323304" cy="8113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4B61B1-8D55-8AA8-4CBF-CDE41525F38A}"/>
                  </a:ext>
                </a:extLst>
              </p:cNvPr>
              <p:cNvSpPr txBox="1"/>
              <p:nvPr/>
            </p:nvSpPr>
            <p:spPr>
              <a:xfrm>
                <a:off x="1302060" y="1473493"/>
                <a:ext cx="2589611" cy="36239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: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4B61B1-8D55-8AA8-4CBF-CDE41525F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60" y="1473493"/>
                <a:ext cx="2589611" cy="3623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59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3EFA9D-A138-5212-88C3-0ED18CAFF69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asymmetry</a:t>
                </a: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𝐷𝑝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3EFA9D-A138-5212-88C3-0ED18CAFF6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B1D771-CC42-09AF-4F9D-5BCB077C8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4" y="681173"/>
                <a:ext cx="7967580" cy="1506441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4800"/>
                  </a:spcAft>
                </a:pPr>
                <a:r>
                  <a:rPr kumimoji="1" lang="en-US" altLang="zh-CN" dirty="0"/>
                  <a:t>Sensitive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baryon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r>
                  <a:rPr kumimoji="1"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 studied for DCS</a:t>
                </a:r>
                <a:r>
                  <a:rPr kumimoji="1"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DB1D771-CC42-09AF-4F9D-5BCB077C8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4" y="681173"/>
                <a:ext cx="7967580" cy="1506441"/>
              </a:xfrm>
              <a:blipFill>
                <a:blip r:embed="rId3"/>
                <a:stretch>
                  <a:fillRect l="-955" t="-583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7C639C-7ADE-5C3E-7C52-81017A01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29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E452B1-21B9-866D-0527-B0445CF4B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3" y="3472864"/>
            <a:ext cx="6089133" cy="285830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5A84DA0-FCE9-94ED-F3FE-55F47C954120}"/>
              </a:ext>
            </a:extLst>
          </p:cNvPr>
          <p:cNvSpPr txBox="1"/>
          <p:nvPr/>
        </p:nvSpPr>
        <p:spPr>
          <a:xfrm>
            <a:off x="8928380" y="108018"/>
            <a:ext cx="2640595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PRD104 (2021) 112008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A112EB-BBC0-41EE-1236-5332B5BE7249}"/>
              </a:ext>
            </a:extLst>
          </p:cNvPr>
          <p:cNvSpPr txBox="1"/>
          <p:nvPr/>
        </p:nvSpPr>
        <p:spPr>
          <a:xfrm>
            <a:off x="335280" y="1979613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endParaRPr kumimoji="1"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B848D4-C88F-EB67-2AAB-3977CB40DF01}"/>
              </a:ext>
            </a:extLst>
          </p:cNvPr>
          <p:cNvSpPr txBox="1"/>
          <p:nvPr/>
        </p:nvSpPr>
        <p:spPr>
          <a:xfrm>
            <a:off x="2209800" y="-518160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3FC64F8-041B-B6D1-CF8E-7708EE737E6C}"/>
                  </a:ext>
                </a:extLst>
              </p:cNvPr>
              <p:cNvSpPr txBox="1"/>
              <p:nvPr/>
            </p:nvSpPr>
            <p:spPr>
              <a:xfrm>
                <a:off x="674531" y="2215097"/>
                <a:ext cx="7399654" cy="41761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3FC64F8-041B-B6D1-CF8E-7708EE737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31" y="2215097"/>
                <a:ext cx="7399654" cy="4176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8D9649-C794-07D0-7E32-C05A4D3B9684}"/>
                  </a:ext>
                </a:extLst>
              </p:cNvPr>
              <p:cNvSpPr txBox="1"/>
              <p:nvPr/>
            </p:nvSpPr>
            <p:spPr>
              <a:xfrm>
                <a:off x="6028573" y="606758"/>
                <a:ext cx="2236574" cy="5959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𝑢𝑏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𝑐𝑠</m:t>
                                </m:r>
                              </m:sub>
                              <m:sup>
                                <m:r>
                                  <a:rPr kumimoji="1" lang="zh-CN" alt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𝑐𝑏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𝑢𝑠</m:t>
                                </m:r>
                              </m:sub>
                              <m:sup>
                                <m:r>
                                  <a:rPr kumimoji="1" lang="zh-CN" alt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kumimoji="1"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∼0.4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8D9649-C794-07D0-7E32-C05A4D3B9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573" y="606758"/>
                <a:ext cx="2236574" cy="595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F4EAAA1-5A12-3FA9-2675-F2186E82B653}"/>
                  </a:ext>
                </a:extLst>
              </p:cNvPr>
              <p:cNvSpPr txBox="1"/>
              <p:nvPr/>
            </p:nvSpPr>
            <p:spPr>
              <a:xfrm>
                <a:off x="460168" y="2765939"/>
                <a:ext cx="2776722" cy="4080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=0.12±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0.09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−0.03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+0.02</m:t>
                          </m:r>
                        </m:sup>
                      </m:sSub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F4EAAA1-5A12-3FA9-2675-F2186E82B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8" y="2765939"/>
                <a:ext cx="2776722" cy="4080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65D9B90C-4DB0-0210-B82A-8F9B7EBC4962}"/>
              </a:ext>
            </a:extLst>
          </p:cNvPr>
          <p:cNvGrpSpPr/>
          <p:nvPr/>
        </p:nvGrpSpPr>
        <p:grpSpPr>
          <a:xfrm>
            <a:off x="8619758" y="681173"/>
            <a:ext cx="2488999" cy="2759672"/>
            <a:chOff x="8619758" y="681173"/>
            <a:chExt cx="2488999" cy="27596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C52516C-C291-4756-D47F-F2C78EA3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0012"/>
            <a:stretch/>
          </p:blipFill>
          <p:spPr>
            <a:xfrm>
              <a:off x="8706385" y="681173"/>
              <a:ext cx="2402372" cy="130073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876BF9A-9A05-BFB0-7696-AB3487EB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0000"/>
            <a:stretch/>
          </p:blipFill>
          <p:spPr>
            <a:xfrm>
              <a:off x="8657387" y="2140112"/>
              <a:ext cx="2402933" cy="1300733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63E8C4C-9813-0818-5E47-26C5867A502F}"/>
                </a:ext>
              </a:extLst>
            </p:cNvPr>
            <p:cNvSpPr/>
            <p:nvPr/>
          </p:nvSpPr>
          <p:spPr>
            <a:xfrm>
              <a:off x="8657387" y="1301239"/>
              <a:ext cx="551927" cy="28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BB28C7A-1A9B-5B77-B115-B46544368558}"/>
                </a:ext>
              </a:extLst>
            </p:cNvPr>
            <p:cNvSpPr/>
            <p:nvPr/>
          </p:nvSpPr>
          <p:spPr>
            <a:xfrm>
              <a:off x="8619758" y="2739911"/>
              <a:ext cx="551927" cy="28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9EC814E8-72D8-E5A7-57DF-DC3D7D69842E}"/>
              </a:ext>
            </a:extLst>
          </p:cNvPr>
          <p:cNvSpPr txBox="1"/>
          <p:nvPr/>
        </p:nvSpPr>
        <p:spPr>
          <a:xfrm>
            <a:off x="674531" y="1131484"/>
            <a:ext cx="2972480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Possibly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9DCC1A-7130-2D82-61DA-255C4834351C}"/>
                  </a:ext>
                </a:extLst>
              </p:cNvPr>
              <p:cNvSpPr txBox="1"/>
              <p:nvPr/>
            </p:nvSpPr>
            <p:spPr>
              <a:xfrm>
                <a:off x="3641729" y="1130691"/>
                <a:ext cx="269593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200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func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</m:func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9DCC1A-7130-2D82-61DA-255C48343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729" y="1130691"/>
                <a:ext cx="269593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20FE282-8291-F546-6689-812DCC692CC3}"/>
              </a:ext>
            </a:extLst>
          </p:cNvPr>
          <p:cNvSpPr txBox="1"/>
          <p:nvPr/>
        </p:nvSpPr>
        <p:spPr>
          <a:xfrm>
            <a:off x="732159" y="3130649"/>
            <a:ext cx="194159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(full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space)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775E672-C4C4-2BBF-F964-D6363A8F3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2116" y="3575789"/>
            <a:ext cx="2926062" cy="2721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1D0C83D-8C77-739F-F670-1C530FA618E3}"/>
                  </a:ext>
                </a:extLst>
              </p:cNvPr>
              <p:cNvSpPr txBox="1"/>
              <p:nvPr/>
            </p:nvSpPr>
            <p:spPr>
              <a:xfrm>
                <a:off x="4069348" y="2722589"/>
                <a:ext cx="2776722" cy="40806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=0.01±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0.16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−0.02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+0.03</m:t>
                          </m:r>
                        </m:sup>
                      </m:sSub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1D0C83D-8C77-739F-F670-1C530FA61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48" y="2722589"/>
                <a:ext cx="2776722" cy="4080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8D31AE7-5AA2-D41A-D04D-DC9F5370D37C}"/>
                  </a:ext>
                </a:extLst>
              </p:cNvPr>
              <p:cNvSpPr txBox="1"/>
              <p:nvPr/>
            </p:nvSpPr>
            <p:spPr>
              <a:xfrm>
                <a:off x="4754438" y="3116661"/>
                <a:ext cx="2589933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&lt;2.2</m:t>
                    </m:r>
                    <m:r>
                      <a:rPr kumimoji="1" lang="zh-CN" alt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GeV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8D31AE7-5AA2-D41A-D04D-DC9F5370D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438" y="3116661"/>
                <a:ext cx="258993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C93F4FFD-F535-745A-ADC3-FAEC7EAA2BEA}"/>
              </a:ext>
            </a:extLst>
          </p:cNvPr>
          <p:cNvSpPr txBox="1"/>
          <p:nvPr/>
        </p:nvSpPr>
        <p:spPr>
          <a:xfrm>
            <a:off x="7984007" y="4098393"/>
            <a:ext cx="1271502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Dalitz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14DF37B-A451-AC37-9569-A8557AE877C9}"/>
                  </a:ext>
                </a:extLst>
              </p:cNvPr>
              <p:cNvSpPr txBox="1"/>
              <p:nvPr/>
            </p:nvSpPr>
            <p:spPr>
              <a:xfrm>
                <a:off x="1212868" y="4010884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14DF37B-A451-AC37-9569-A8557AE87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68" y="4010884"/>
                <a:ext cx="610039" cy="4785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DBE0E84-41CB-18FC-BD7F-F5A6D94E9ADB}"/>
                  </a:ext>
                </a:extLst>
              </p:cNvPr>
              <p:cNvSpPr txBox="1"/>
              <p:nvPr/>
            </p:nvSpPr>
            <p:spPr>
              <a:xfrm>
                <a:off x="4144399" y="4059151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DBE0E84-41CB-18FC-BD7F-F5A6D94E9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99" y="4059151"/>
                <a:ext cx="610039" cy="4785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4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635920C-6CC7-B1C9-4384-875478D0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70" y="1925574"/>
            <a:ext cx="6501007" cy="4265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3657E1-F276-766E-F7DA-AB3325FD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311D9-BE5B-6B6D-E910-D7314B38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内容占位符 2">
                <a:extLst>
                  <a:ext uri="{FF2B5EF4-FFF2-40B4-BE49-F238E27FC236}">
                    <a16:creationId xmlns:a16="http://schemas.microsoft.com/office/drawing/2014/main" id="{95C759DD-B539-FDAB-99B7-29777FE5F1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3218" y="645774"/>
                <a:ext cx="8920782" cy="916889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collisions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at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=7,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8,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13,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13.6</m:t>
                    </m:r>
                  </m:oMath>
                </a14:m>
                <a:r>
                  <a:rPr lang="en-US" altLang="zh-CN" sz="2800" dirty="0"/>
                  <a:t>TeV,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800" dirty="0"/>
              </a:p>
              <a:p>
                <a:r>
                  <a:rPr lang="zh-CN" altLang="en-US" dirty="0"/>
                  <a:t> </a:t>
                </a:r>
                <a:r>
                  <a:rPr lang="en-US" altLang="zh-CN" dirty="0"/>
                  <a:t>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species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produced with large rates</a:t>
                </a:r>
              </a:p>
            </p:txBody>
          </p:sp>
        </mc:Choice>
        <mc:Fallback xmlns="">
          <p:sp>
            <p:nvSpPr>
              <p:cNvPr id="19" name="内容占位符 2">
                <a:extLst>
                  <a:ext uri="{FF2B5EF4-FFF2-40B4-BE49-F238E27FC236}">
                    <a16:creationId xmlns:a16="http://schemas.microsoft.com/office/drawing/2014/main" id="{95C759DD-B539-FDAB-99B7-29777FE5F1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218" y="645774"/>
                <a:ext cx="8920782" cy="916889"/>
              </a:xfrm>
              <a:blipFill>
                <a:blip r:embed="rId3"/>
                <a:stretch>
                  <a:fillRect l="-1138" t="-15068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867F49-925C-A9B0-6771-0206ED358D18}"/>
                  </a:ext>
                </a:extLst>
              </p:cNvPr>
              <p:cNvSpPr txBox="1"/>
              <p:nvPr/>
            </p:nvSpPr>
            <p:spPr>
              <a:xfrm>
                <a:off x="5213740" y="1510948"/>
                <a:ext cx="4071371" cy="4945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p>
                    <m:r>
                      <a:rPr lang="en-US" sz="2400" b="0">
                        <a:solidFill>
                          <a:srgbClr val="0432FF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p>
                    <m:r>
                      <a:rPr lang="en-US" sz="2400" b="0">
                        <a:solidFill>
                          <a:srgbClr val="0432FF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: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bSup>
                    <m:r>
                      <a:rPr lang="en-US" sz="2400" b="0">
                        <a:solidFill>
                          <a:srgbClr val="0432FF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: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𝛬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≈4:4:1:2</m:t>
                    </m:r>
                  </m:oMath>
                </a14:m>
                <a:r>
                  <a:rPr lang="zh-CN" altLang="en-US" sz="2400" dirty="0">
                    <a:solidFill>
                      <a:srgbClr val="0432FF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867F49-925C-A9B0-6771-0206ED358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740" y="1510948"/>
                <a:ext cx="4071371" cy="494559"/>
              </a:xfrm>
              <a:prstGeom prst="rect">
                <a:avLst/>
              </a:prstGeom>
              <a:blipFill>
                <a:blip r:embed="rId4"/>
                <a:stretch>
                  <a:fillRect l="-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4D5F7A5-5E72-32F0-2AFD-AEA40E15E18D}"/>
              </a:ext>
            </a:extLst>
          </p:cNvPr>
          <p:cNvSpPr/>
          <p:nvPr/>
        </p:nvSpPr>
        <p:spPr>
          <a:xfrm>
            <a:off x="8928380" y="806573"/>
            <a:ext cx="2205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JHEP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074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PRL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118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052002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PRD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100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(2019)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031102(R)</a:t>
            </a:r>
            <a:endParaRPr lang="en-US" sz="14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F9F35E-B418-D710-1893-D2C4B84EDCAB}"/>
                  </a:ext>
                </a:extLst>
              </p:cNvPr>
              <p:cNvSpPr txBox="1"/>
              <p:nvPr/>
            </p:nvSpPr>
            <p:spPr>
              <a:xfrm>
                <a:off x="494290" y="1510948"/>
                <a:ext cx="4528612" cy="509178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𝑝𝑝</m:t>
                        </m:r>
                        <m: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kumimoji="1" lang="en-US" altLang="zh-CN" sz="240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zh-CN" altLang="en-US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1" lang="en-US" altLang="zh-CN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kumimoji="1" lang="zh-CN" altLang="en-US" sz="2400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panose="02020603050405020304" pitchFamily="18" charset="0"/>
                          </a:rPr>
                          <m:t>TeV</m:t>
                        </m:r>
                      </m:e>
                    </m:d>
                    <m:r>
                      <a:rPr kumimoji="1" lang="en-US" altLang="zh-CN" sz="24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≈0.</m:t>
                    </m:r>
                    <m:r>
                      <a:rPr kumimoji="1" lang="en-US" altLang="zh-CN" sz="24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kumimoji="1" lang="zh-CN" altLang="en-US" sz="2400" b="0" i="1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solidFill>
                          <a:srgbClr val="2A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panose="02020603050405020304" pitchFamily="18" charset="0"/>
                      </a:rPr>
                      <m:t>mb</m:t>
                    </m:r>
                  </m:oMath>
                </a14:m>
                <a:r>
                  <a:rPr kumimoji="1" lang="zh-CN" altLang="en-US" sz="24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endParaRPr kumimoji="1" lang="en-CN" sz="2400" dirty="0">
                  <a:solidFill>
                    <a:srgbClr val="2A00FF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F9F35E-B418-D710-1893-D2C4B84ED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90" y="1510948"/>
                <a:ext cx="4528612" cy="509178"/>
              </a:xfrm>
              <a:prstGeom prst="rect">
                <a:avLst/>
              </a:prstGeom>
              <a:blipFill>
                <a:blip r:embed="rId5"/>
                <a:stretch>
                  <a:fillRect b="-17500"/>
                </a:stretch>
              </a:blipFill>
              <a:effectLst>
                <a:outerShdw blurRad="50800" dist="38100" sx="1000" sy="1000" algn="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2018IntegratedLumiLHCbFill">
            <a:extLst>
              <a:ext uri="{FF2B5EF4-FFF2-40B4-BE49-F238E27FC236}">
                <a16:creationId xmlns:a16="http://schemas.microsoft.com/office/drawing/2014/main" id="{144AE9A1-3D50-BCF1-B27D-468A6C9838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0" y="541338"/>
            <a:ext cx="85344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FCD4AF-AA27-09DB-5C2A-2D20A4668051}"/>
              </a:ext>
            </a:extLst>
          </p:cNvPr>
          <p:cNvGrpSpPr/>
          <p:nvPr/>
        </p:nvGrpSpPr>
        <p:grpSpPr>
          <a:xfrm>
            <a:off x="3269053" y="2791881"/>
            <a:ext cx="4218532" cy="2633034"/>
            <a:chOff x="3536083" y="2792305"/>
            <a:chExt cx="4218532" cy="26330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2DA716-E9F2-7F7E-1CFD-6B5F2099E1EE}"/>
                </a:ext>
              </a:extLst>
            </p:cNvPr>
            <p:cNvSpPr txBox="1"/>
            <p:nvPr/>
          </p:nvSpPr>
          <p:spPr>
            <a:xfrm>
              <a:off x="3536083" y="4389790"/>
              <a:ext cx="92845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BB6F9D-C873-CA16-B3F7-1A58B8E47FDA}"/>
                </a:ext>
              </a:extLst>
            </p:cNvPr>
            <p:cNvSpPr txBox="1"/>
            <p:nvPr/>
          </p:nvSpPr>
          <p:spPr>
            <a:xfrm>
              <a:off x="5402821" y="4963674"/>
              <a:ext cx="92845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FC59A4-6F1F-9F67-E98E-B31F097A558F}"/>
                </a:ext>
              </a:extLst>
            </p:cNvPr>
            <p:cNvSpPr txBox="1"/>
            <p:nvPr/>
          </p:nvSpPr>
          <p:spPr>
            <a:xfrm>
              <a:off x="6518379" y="2792305"/>
              <a:ext cx="123623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3…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AutoShape 2" descr="2018IntegratedLumiLHCbFill">
            <a:extLst>
              <a:ext uri="{FF2B5EF4-FFF2-40B4-BE49-F238E27FC236}">
                <a16:creationId xmlns:a16="http://schemas.microsoft.com/office/drawing/2014/main" id="{9D643248-75D1-956F-E733-492B793342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4650" y="693738"/>
            <a:ext cx="85344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4" descr="2018IntegratedLumiLHCbFill">
            <a:extLst>
              <a:ext uri="{FF2B5EF4-FFF2-40B4-BE49-F238E27FC236}">
                <a16:creationId xmlns:a16="http://schemas.microsoft.com/office/drawing/2014/main" id="{034756E8-7ADF-D7BE-BDEE-22A5C1C796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97050" y="846138"/>
            <a:ext cx="85344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490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87D56FB-65C2-01F5-C5CD-2DC3D6A07A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87D56FB-65C2-01F5-C5CD-2DC3D6A07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CCD28D-F164-4C5B-9110-BBDB83FC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FEAF618-E4D7-EAB8-0963-3177277E3B6D}"/>
              </a:ext>
            </a:extLst>
          </p:cNvPr>
          <p:cNvGrpSpPr/>
          <p:nvPr/>
        </p:nvGrpSpPr>
        <p:grpSpPr>
          <a:xfrm>
            <a:off x="6655984" y="587529"/>
            <a:ext cx="4544792" cy="2073881"/>
            <a:chOff x="6786745" y="1081518"/>
            <a:chExt cx="4544792" cy="207388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49075EC-FA08-BDA2-DF92-EBC185EDE09A}"/>
                </a:ext>
              </a:extLst>
            </p:cNvPr>
            <p:cNvGrpSpPr/>
            <p:nvPr/>
          </p:nvGrpSpPr>
          <p:grpSpPr>
            <a:xfrm>
              <a:off x="7331229" y="1081518"/>
              <a:ext cx="2893206" cy="2073881"/>
              <a:chOff x="7331229" y="1081518"/>
              <a:chExt cx="2893206" cy="2073881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2F451839-88A9-F23E-E697-2FAA15BF2F8F}"/>
                  </a:ext>
                </a:extLst>
              </p:cNvPr>
              <p:cNvGrpSpPr/>
              <p:nvPr/>
            </p:nvGrpSpPr>
            <p:grpSpPr>
              <a:xfrm>
                <a:off x="7331229" y="1081518"/>
                <a:ext cx="2893206" cy="1978105"/>
                <a:chOff x="6702056" y="1387984"/>
                <a:chExt cx="2893206" cy="1978105"/>
              </a:xfrm>
            </p:grpSpPr>
            <p:pic>
              <p:nvPicPr>
                <p:cNvPr id="5" name="Picture 35">
                  <a:extLst>
                    <a:ext uri="{FF2B5EF4-FFF2-40B4-BE49-F238E27FC236}">
                      <a16:creationId xmlns:a16="http://schemas.microsoft.com/office/drawing/2014/main" id="{BFA4E645-6D10-AABC-1F63-447B2FE75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6848" r="48451"/>
                <a:stretch/>
              </p:blipFill>
              <p:spPr>
                <a:xfrm>
                  <a:off x="6702056" y="1387984"/>
                  <a:ext cx="2893206" cy="1978105"/>
                </a:xfrm>
                <a:prstGeom prst="rect">
                  <a:avLst/>
                </a:prstGeom>
              </p:spPr>
            </p:pic>
            <p:cxnSp>
              <p:nvCxnSpPr>
                <p:cNvPr id="8" name="直线箭头连接符 7">
                  <a:extLst>
                    <a:ext uri="{FF2B5EF4-FFF2-40B4-BE49-F238E27FC236}">
                      <a16:creationId xmlns:a16="http://schemas.microsoft.com/office/drawing/2014/main" id="{FD06D1EA-421F-842A-7C0B-C99B9450A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2073" y="2909455"/>
                  <a:ext cx="91658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线箭头连接符 12">
                  <a:extLst>
                    <a:ext uri="{FF2B5EF4-FFF2-40B4-BE49-F238E27FC236}">
                      <a16:creationId xmlns:a16="http://schemas.microsoft.com/office/drawing/2014/main" id="{D0D1A2C4-99E6-63C4-BDEE-23577CB03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0370" y="2913784"/>
                  <a:ext cx="91658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2969E6B-B457-F7BE-1217-4CC7CFB2F2F0}"/>
                      </a:ext>
                    </a:extLst>
                  </p:cNvPr>
                  <p:cNvSpPr txBox="1"/>
                  <p:nvPr/>
                </p:nvSpPr>
                <p:spPr>
                  <a:xfrm>
                    <a:off x="7333568" y="2748428"/>
                    <a:ext cx="560025" cy="406971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2969E6B-B457-F7BE-1217-4CC7CFB2F2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33568" y="2748428"/>
                    <a:ext cx="560025" cy="40697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43690A2E-193C-803E-3D2F-1315834DBBDF}"/>
                      </a:ext>
                    </a:extLst>
                  </p:cNvPr>
                  <p:cNvSpPr txBox="1"/>
                  <p:nvPr/>
                </p:nvSpPr>
                <p:spPr>
                  <a:xfrm>
                    <a:off x="9536917" y="2737984"/>
                    <a:ext cx="560025" cy="406971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43690A2E-193C-803E-3D2F-1315834DBB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36917" y="2737984"/>
                    <a:ext cx="560025" cy="40697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E5F5D9F-1080-E89D-BF2F-8ADBE6DD62DE}"/>
                    </a:ext>
                  </a:extLst>
                </p:cNvPr>
                <p:cNvSpPr txBox="1"/>
                <p:nvPr/>
              </p:nvSpPr>
              <p:spPr>
                <a:xfrm>
                  <a:off x="10009188" y="2053723"/>
                  <a:ext cx="1322349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E5F5D9F-1080-E89D-BF2F-8ADBE6DD6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188" y="2053723"/>
                  <a:ext cx="1322349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184D3EB-F97A-EBFB-0908-2A3C090E98E8}"/>
                    </a:ext>
                  </a:extLst>
                </p:cNvPr>
                <p:cNvSpPr txBox="1"/>
                <p:nvPr/>
              </p:nvSpPr>
              <p:spPr>
                <a:xfrm>
                  <a:off x="6786745" y="2064723"/>
                  <a:ext cx="959493" cy="41421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kumimoji="1"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00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184D3EB-F97A-EBFB-0908-2A3C090E9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6745" y="2064723"/>
                  <a:ext cx="959493" cy="4142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468F2D56-50A2-7C4F-A396-0A7CE43D15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857" y="662125"/>
                <a:ext cx="11332630" cy="168394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Dynamics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r>
                  <a:rPr kumimoji="1" lang="en-US" altLang="zh-CN" dirty="0"/>
                  <a:t>Large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high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purity</a:t>
                </a:r>
              </a:p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predicted: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~5%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468F2D56-50A2-7C4F-A396-0A7CE43D1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7" y="662125"/>
                <a:ext cx="11332630" cy="1683946"/>
              </a:xfrm>
              <a:prstGeom prst="rect">
                <a:avLst/>
              </a:prstGeom>
              <a:blipFill>
                <a:blip r:embed="rId9"/>
                <a:stretch>
                  <a:fillRect l="-671" t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896F73F-A8B0-3A36-6462-BD0341B93BBC}"/>
              </a:ext>
            </a:extLst>
          </p:cNvPr>
          <p:cNvSpPr txBox="1"/>
          <p:nvPr/>
        </p:nvSpPr>
        <p:spPr>
          <a:xfrm>
            <a:off x="2732645" y="1904988"/>
            <a:ext cx="2276585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(2012)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034033</a:t>
            </a:r>
          </a:p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093001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D8CF68-BB2B-38E3-427E-9F8ECAB7E649}"/>
              </a:ext>
            </a:extLst>
          </p:cNvPr>
          <p:cNvSpPr txBox="1"/>
          <p:nvPr/>
        </p:nvSpPr>
        <p:spPr>
          <a:xfrm>
            <a:off x="8574695" y="108018"/>
            <a:ext cx="205697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arXiv:2412.13958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B32E88-4D4F-F31E-7856-017719628DED}"/>
              </a:ext>
            </a:extLst>
          </p:cNvPr>
          <p:cNvGrpSpPr/>
          <p:nvPr/>
        </p:nvGrpSpPr>
        <p:grpSpPr>
          <a:xfrm>
            <a:off x="0" y="3436643"/>
            <a:ext cx="11394383" cy="2778963"/>
            <a:chOff x="0" y="3124546"/>
            <a:chExt cx="11394383" cy="277896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BCE5DC4-4B58-7F09-E989-789F94BA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134329"/>
              <a:ext cx="5623034" cy="26837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5FDBF4-30B9-88EF-0206-56F50259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83181" y="3124546"/>
              <a:ext cx="5711202" cy="27789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24D29-A4D0-079E-66DC-7B2471F1F98C}"/>
                  </a:ext>
                </a:extLst>
              </p:cNvPr>
              <p:cNvSpPr txBox="1"/>
              <p:nvPr/>
            </p:nvSpPr>
            <p:spPr>
              <a:xfrm>
                <a:off x="784328" y="2896628"/>
                <a:ext cx="4024756" cy="531236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−1.1±0.7±0.4</m:t>
                          </m:r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24D29-A4D0-079E-66DC-7B2471F1F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8" y="2896628"/>
                <a:ext cx="4024756" cy="5312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8452F5-AC78-FCB1-9562-2E4D9A49C850}"/>
                  </a:ext>
                </a:extLst>
              </p:cNvPr>
              <p:cNvSpPr txBox="1"/>
              <p:nvPr/>
            </p:nvSpPr>
            <p:spPr>
              <a:xfrm>
                <a:off x="6711405" y="2835123"/>
                <a:ext cx="4009944" cy="531236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+0.2±0.8±0.4</m:t>
                          </m:r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8452F5-AC78-FCB1-9562-2E4D9A49C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05" y="2835123"/>
                <a:ext cx="4009944" cy="53123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6E3A8B2D-C405-0F22-BDE0-8E69094BF3AF}"/>
              </a:ext>
            </a:extLst>
          </p:cNvPr>
          <p:cNvSpPr txBox="1">
            <a:spLocks/>
          </p:cNvSpPr>
          <p:nvPr/>
        </p:nvSpPr>
        <p:spPr>
          <a:xfrm>
            <a:off x="187857" y="2453169"/>
            <a:ext cx="11332630" cy="442774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rgbClr val="C00000"/>
                </a:solidFill>
              </a:rPr>
              <a:t>Sizable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violation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not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confirmed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1147570-2F39-A8AC-533E-E91BF3A940E7}"/>
              </a:ext>
            </a:extLst>
          </p:cNvPr>
          <p:cNvSpPr txBox="1"/>
          <p:nvPr/>
        </p:nvSpPr>
        <p:spPr>
          <a:xfrm>
            <a:off x="-262759" y="3005959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96D9B08-C719-B361-AE60-8569064EF4DD}"/>
                  </a:ext>
                </a:extLst>
              </p:cNvPr>
              <p:cNvSpPr txBox="1"/>
              <p:nvPr/>
            </p:nvSpPr>
            <p:spPr>
              <a:xfrm>
                <a:off x="2046829" y="4436975"/>
                <a:ext cx="71733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96D9B08-C719-B361-AE60-8569064EF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829" y="4436975"/>
                <a:ext cx="717331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E4C5CF3-9492-D2F2-8AB7-5ABEFD55428E}"/>
                  </a:ext>
                </a:extLst>
              </p:cNvPr>
              <p:cNvSpPr txBox="1"/>
              <p:nvPr/>
            </p:nvSpPr>
            <p:spPr>
              <a:xfrm>
                <a:off x="4793786" y="4480987"/>
                <a:ext cx="71733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E4C5CF3-9492-D2F2-8AB7-5ABEFD554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86" y="4480987"/>
                <a:ext cx="717331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923609B-8FAC-0B31-426B-6326095EF2F7}"/>
                  </a:ext>
                </a:extLst>
              </p:cNvPr>
              <p:cNvSpPr txBox="1"/>
              <p:nvPr/>
            </p:nvSpPr>
            <p:spPr>
              <a:xfrm>
                <a:off x="7758031" y="4618835"/>
                <a:ext cx="71733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923609B-8FAC-0B31-426B-6326095E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031" y="4618835"/>
                <a:ext cx="717331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C7DD75D-EB03-1021-6ED0-5D15A72E2819}"/>
                  </a:ext>
                </a:extLst>
              </p:cNvPr>
              <p:cNvSpPr txBox="1"/>
              <p:nvPr/>
            </p:nvSpPr>
            <p:spPr>
              <a:xfrm>
                <a:off x="10504988" y="4662847"/>
                <a:ext cx="71733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C7DD75D-EB03-1021-6ED0-5D15A72E2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4988" y="4662847"/>
                <a:ext cx="717331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F874B170-539B-9933-1F12-79CA9FDD319F}"/>
              </a:ext>
            </a:extLst>
          </p:cNvPr>
          <p:cNvCxnSpPr>
            <a:cxnSpLocks/>
          </p:cNvCxnSpPr>
          <p:nvPr/>
        </p:nvCxnSpPr>
        <p:spPr>
          <a:xfrm>
            <a:off x="1732317" y="4046599"/>
            <a:ext cx="2936051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AB9FE6F0-A0D5-1787-0521-0386AFC3A10D}"/>
              </a:ext>
            </a:extLst>
          </p:cNvPr>
          <p:cNvCxnSpPr>
            <a:cxnSpLocks/>
          </p:cNvCxnSpPr>
          <p:nvPr/>
        </p:nvCxnSpPr>
        <p:spPr>
          <a:xfrm>
            <a:off x="7332785" y="4318923"/>
            <a:ext cx="3298883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552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4CFCE-958F-98E1-1919-F3FD8D9F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Crucial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systematics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</p:spPr>
            <p:txBody>
              <a:bodyPr/>
              <a:lstStyle/>
              <a:p>
                <a:r>
                  <a:rPr kumimoji="1" lang="en-US" altLang="zh-CN" dirty="0"/>
                  <a:t>Subtraction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</a:t>
                </a:r>
                <a:r>
                  <a:rPr kumimoji="1" lang="en-US" altLang="zh-CN" b="0" dirty="0"/>
                  <a:t>xperiment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induced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asymmetries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∼1%</m:t>
                    </m:r>
                  </m:oMath>
                </a14:m>
                <a:r>
                  <a:rPr kumimoji="1" lang="en-US" altLang="zh-CN" b="0" dirty="0"/>
                  <a:t>)</a:t>
                </a:r>
                <a:r>
                  <a:rPr kumimoji="1" lang="zh-CN" altLang="en-US" b="0" dirty="0"/>
                  <a:t>    </a:t>
                </a:r>
                <a:endParaRPr kumimoji="1" lang="en-US" altLang="zh-CN" b="0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detection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PID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trigger</m:t>
                        </m:r>
                      </m:sub>
                    </m:sSub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  <a:blipFill>
                <a:blip r:embed="rId2"/>
                <a:stretch>
                  <a:fillRect l="-672" t="-8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FEB95-1491-D7CC-8DF4-9903D6F9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31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B80FB0-25CC-B75E-4EE3-8858A4FA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77" y="4880441"/>
            <a:ext cx="6130117" cy="714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9A77128-3FA0-541D-0A68-89012CDFD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331" y="4385671"/>
                <a:ext cx="11332630" cy="104252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Data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driven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corrections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cancel</a:t>
                </a:r>
                <a:r>
                  <a:rPr kumimoji="1" lang="zh-CN" altLang="en-US" dirty="0"/>
                  <a:t> </a:t>
                </a:r>
                <a:endParaRPr kumimoji="1"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zh-CN" altLang="en-US" dirty="0"/>
                  <a:t>     </a:t>
                </a: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9A77128-3FA0-541D-0A68-89012CDFD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31" y="4385671"/>
                <a:ext cx="11332630" cy="1042525"/>
              </a:xfrm>
              <a:prstGeom prst="rect">
                <a:avLst/>
              </a:prstGeom>
              <a:blipFill>
                <a:blip r:embed="rId4"/>
                <a:stretch>
                  <a:fillRect l="-671" t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79B4DE45-5D26-040C-32B1-48A7A0275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369" y="2145210"/>
            <a:ext cx="3337568" cy="2094789"/>
          </a:xfrm>
          <a:prstGeom prst="rect">
            <a:avLst/>
          </a:prstGeom>
        </p:spPr>
      </p:pic>
      <p:sp>
        <p:nvSpPr>
          <p:cNvPr id="11" name="下箭头 10">
            <a:extLst>
              <a:ext uri="{FF2B5EF4-FFF2-40B4-BE49-F238E27FC236}">
                <a16:creationId xmlns:a16="http://schemas.microsoft.com/office/drawing/2014/main" id="{A10D9007-4778-B3A8-97B5-F88B0259544E}"/>
              </a:ext>
            </a:extLst>
          </p:cNvPr>
          <p:cNvSpPr/>
          <p:nvPr/>
        </p:nvSpPr>
        <p:spPr>
          <a:xfrm rot="1763934">
            <a:off x="2389989" y="1672291"/>
            <a:ext cx="220717" cy="5066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下箭头 11">
            <a:extLst>
              <a:ext uri="{FF2B5EF4-FFF2-40B4-BE49-F238E27FC236}">
                <a16:creationId xmlns:a16="http://schemas.microsoft.com/office/drawing/2014/main" id="{CF0DCB0C-B4FB-6D55-5569-00F3304B2854}"/>
              </a:ext>
            </a:extLst>
          </p:cNvPr>
          <p:cNvSpPr/>
          <p:nvPr/>
        </p:nvSpPr>
        <p:spPr>
          <a:xfrm rot="19967738">
            <a:off x="4283676" y="1619139"/>
            <a:ext cx="207487" cy="5066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9C6A497-AAEE-2B01-AE34-187F77953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09" y="2177572"/>
            <a:ext cx="2910791" cy="20683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0A05324-BDFB-0AC3-3904-FCC72AFAE4F1}"/>
              </a:ext>
            </a:extLst>
          </p:cNvPr>
          <p:cNvSpPr txBox="1"/>
          <p:nvPr/>
        </p:nvSpPr>
        <p:spPr>
          <a:xfrm>
            <a:off x="200331" y="1885363"/>
            <a:ext cx="2115207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 10 (2021) 060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8A5EFB-3040-D55A-25FA-3C1E55F5BD7B}"/>
              </a:ext>
            </a:extLst>
          </p:cNvPr>
          <p:cNvGrpSpPr/>
          <p:nvPr/>
        </p:nvGrpSpPr>
        <p:grpSpPr>
          <a:xfrm>
            <a:off x="7357241" y="1573787"/>
            <a:ext cx="2953564" cy="2536668"/>
            <a:chOff x="7357241" y="1573787"/>
            <a:chExt cx="2953564" cy="253666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906DF51-E707-EF53-7A20-B4E19DA0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7241" y="1978397"/>
              <a:ext cx="2393878" cy="2132058"/>
            </a:xfrm>
            <a:prstGeom prst="rect">
              <a:avLst/>
            </a:prstGeom>
          </p:spPr>
        </p:pic>
        <p:sp>
          <p:nvSpPr>
            <p:cNvPr id="16" name="下箭头 15">
              <a:extLst>
                <a:ext uri="{FF2B5EF4-FFF2-40B4-BE49-F238E27FC236}">
                  <a16:creationId xmlns:a16="http://schemas.microsoft.com/office/drawing/2014/main" id="{D8C0E754-08D1-822A-E081-6ACD37B4E52E}"/>
                </a:ext>
              </a:extLst>
            </p:cNvPr>
            <p:cNvSpPr/>
            <p:nvPr/>
          </p:nvSpPr>
          <p:spPr>
            <a:xfrm rot="19967738">
              <a:off x="7398219" y="1573787"/>
              <a:ext cx="207487" cy="50666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558A1A5-7656-A25E-0325-C246CC2FDD3C}"/>
                </a:ext>
              </a:extLst>
            </p:cNvPr>
            <p:cNvSpPr/>
            <p:nvPr/>
          </p:nvSpPr>
          <p:spPr>
            <a:xfrm>
              <a:off x="7501963" y="2612183"/>
              <a:ext cx="1179583" cy="9282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0E43E41-3430-EB48-D9F4-270A8A6D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1546" y="2683875"/>
              <a:ext cx="1629259" cy="101458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0432FF"/>
              </a:solidFill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6EF8639-8034-44F4-0F87-823BA2FA5603}"/>
                  </a:ext>
                </a:extLst>
              </p:cNvPr>
              <p:cNvSpPr txBox="1"/>
              <p:nvPr/>
            </p:nvSpPr>
            <p:spPr>
              <a:xfrm>
                <a:off x="1016838" y="5801390"/>
                <a:ext cx="827668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Good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cancellation,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eventually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</a:t>
                </a:r>
                <a:r>
                  <a: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6EF8639-8034-44F4-0F87-823BA2FA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838" y="5801390"/>
                <a:ext cx="8276689" cy="478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910AAC54-A590-CF4E-D745-743B9FE7EDC4}"/>
              </a:ext>
            </a:extLst>
          </p:cNvPr>
          <p:cNvSpPr txBox="1"/>
          <p:nvPr/>
        </p:nvSpPr>
        <p:spPr>
          <a:xfrm>
            <a:off x="8574695" y="108018"/>
            <a:ext cx="205697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arXiv:2412.13958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3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EA72-BC63-C2B4-62BE-4EE1380A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A4499-DB61-67AB-E023-0742EAF1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Why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D66CBE-E376-40AF-AB33-BF26E767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FB1F9DE-2F64-A46F-B765-FB7614F269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kumimoji="1" lang="zh-CN" alt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kumimoji="1" lang="en-US" altLang="zh-CN" b="0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</a:t>
                </a:r>
                <a:r>
                  <a:rPr kumimoji="1" lang="en-US" altLang="zh-CN" sz="2000" dirty="0"/>
                  <a:t>One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diagram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overwhelming?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small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strong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phase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difference?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FB1F9DE-2F64-A46F-B765-FB7614F269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  <a:blipFill>
                <a:blip r:embed="rId3"/>
                <a:stretch>
                  <a:fillRect l="-672" b="-8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E40AED87-275B-3D05-B61C-7F839291D566}"/>
              </a:ext>
            </a:extLst>
          </p:cNvPr>
          <p:cNvGrpSpPr/>
          <p:nvPr/>
        </p:nvGrpSpPr>
        <p:grpSpPr>
          <a:xfrm>
            <a:off x="7219669" y="681171"/>
            <a:ext cx="4069064" cy="1042525"/>
            <a:chOff x="7040993" y="681171"/>
            <a:chExt cx="4069064" cy="1042525"/>
          </a:xfrm>
        </p:grpSpPr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C0ECE67D-19F5-0D9F-1781-8A3CFD48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2284"/>
            <a:stretch/>
          </p:blipFill>
          <p:spPr>
            <a:xfrm>
              <a:off x="7040993" y="681171"/>
              <a:ext cx="4069064" cy="104252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6D6C3B8-C989-8C37-D362-D56386207FCE}"/>
                </a:ext>
              </a:extLst>
            </p:cNvPr>
            <p:cNvSpPr txBox="1"/>
            <p:nvPr/>
          </p:nvSpPr>
          <p:spPr>
            <a:xfrm>
              <a:off x="7283668" y="708535"/>
              <a:ext cx="89337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23E2BE2-C2AA-1198-CCC1-DDEEB0268D1D}"/>
                </a:ext>
              </a:extLst>
            </p:cNvPr>
            <p:cNvSpPr txBox="1"/>
            <p:nvPr/>
          </p:nvSpPr>
          <p:spPr>
            <a:xfrm>
              <a:off x="9433034" y="1167464"/>
              <a:ext cx="89337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10B91655-9BAA-4242-FA7E-0261E1F93082}"/>
              </a:ext>
            </a:extLst>
          </p:cNvPr>
          <p:cNvSpPr txBox="1">
            <a:spLocks/>
          </p:cNvSpPr>
          <p:nvPr/>
        </p:nvSpPr>
        <p:spPr>
          <a:xfrm>
            <a:off x="123123" y="1884140"/>
            <a:ext cx="11332630" cy="4001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Dynamics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8885F59-3269-BEC4-3CDB-CCBC869B7AA3}"/>
              </a:ext>
            </a:extLst>
          </p:cNvPr>
          <p:cNvSpPr txBox="1"/>
          <p:nvPr/>
        </p:nvSpPr>
        <p:spPr>
          <a:xfrm>
            <a:off x="6247330" y="2111960"/>
            <a:ext cx="4985788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cancellation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9A3183-296D-23F9-66DF-876EDBC2C372}"/>
              </a:ext>
            </a:extLst>
          </p:cNvPr>
          <p:cNvGrpSpPr/>
          <p:nvPr/>
        </p:nvGrpSpPr>
        <p:grpSpPr>
          <a:xfrm>
            <a:off x="5261159" y="3021820"/>
            <a:ext cx="5243930" cy="2791260"/>
            <a:chOff x="5248666" y="2882216"/>
            <a:chExt cx="5454466" cy="299009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12B6391-20F8-645A-D429-A3E2D009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8666" y="2882216"/>
              <a:ext cx="5454466" cy="299009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0145B91-1734-7A88-F031-3979A0A99B0A}"/>
                </a:ext>
              </a:extLst>
            </p:cNvPr>
            <p:cNvSpPr/>
            <p:nvPr/>
          </p:nvSpPr>
          <p:spPr>
            <a:xfrm>
              <a:off x="5798155" y="4005057"/>
              <a:ext cx="4104000" cy="53990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A454752-5866-FCC8-63BB-06EBC88FAA0E}"/>
                </a:ext>
              </a:extLst>
            </p:cNvPr>
            <p:cNvSpPr/>
            <p:nvPr/>
          </p:nvSpPr>
          <p:spPr>
            <a:xfrm>
              <a:off x="5796307" y="4567476"/>
              <a:ext cx="4104000" cy="50133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D314A346-5F6C-74FF-0A1A-A485605E1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651" y="2574089"/>
            <a:ext cx="3141873" cy="42474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33B80505-D02C-E989-42E9-1BBBBE1729ED}"/>
              </a:ext>
            </a:extLst>
          </p:cNvPr>
          <p:cNvGrpSpPr/>
          <p:nvPr/>
        </p:nvGrpSpPr>
        <p:grpSpPr>
          <a:xfrm>
            <a:off x="405544" y="3817033"/>
            <a:ext cx="4262832" cy="2318733"/>
            <a:chOff x="464639" y="3531382"/>
            <a:chExt cx="4262832" cy="231873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8214762-7227-5F97-7DFF-24E68117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639" y="3931492"/>
              <a:ext cx="4262832" cy="1918623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D8A43DB-A2BF-A469-CE55-1513F61B3511}"/>
                </a:ext>
              </a:extLst>
            </p:cNvPr>
            <p:cNvSpPr txBox="1"/>
            <p:nvPr/>
          </p:nvSpPr>
          <p:spPr>
            <a:xfrm>
              <a:off x="464639" y="3531382"/>
              <a:ext cx="3307893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marL="342900" indent="-342900" algn="l">
                <a:buFont typeface="Wingdings" pitchFamily="2" charset="2"/>
                <a:buChar char="Ø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Tree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dominating</a:t>
              </a:r>
            </a:p>
          </p:txBody>
        </p:sp>
        <p:cxnSp>
          <p:nvCxnSpPr>
            <p:cNvPr id="30" name="直线连接符 29">
              <a:extLst>
                <a:ext uri="{FF2B5EF4-FFF2-40B4-BE49-F238E27FC236}">
                  <a16:creationId xmlns:a16="http://schemas.microsoft.com/office/drawing/2014/main" id="{03B0197E-9EC0-3799-C3EF-D114BC310A07}"/>
                </a:ext>
              </a:extLst>
            </p:cNvPr>
            <p:cNvCxnSpPr/>
            <p:nvPr/>
          </p:nvCxnSpPr>
          <p:spPr>
            <a:xfrm>
              <a:off x="662152" y="4813738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>
              <a:extLst>
                <a:ext uri="{FF2B5EF4-FFF2-40B4-BE49-F238E27FC236}">
                  <a16:creationId xmlns:a16="http://schemas.microsoft.com/office/drawing/2014/main" id="{8D6C06B3-813A-054A-440B-9C2B0519DB9F}"/>
                </a:ext>
              </a:extLst>
            </p:cNvPr>
            <p:cNvCxnSpPr/>
            <p:nvPr/>
          </p:nvCxnSpPr>
          <p:spPr>
            <a:xfrm>
              <a:off x="550759" y="5709087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5D020AF7-F739-BCDB-20A2-C11DDCA2A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23" y="2284250"/>
            <a:ext cx="2877403" cy="151536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B9EE6F7-9BED-7760-0CF5-D36526B75C6F}"/>
              </a:ext>
            </a:extLst>
          </p:cNvPr>
          <p:cNvSpPr txBox="1"/>
          <p:nvPr/>
        </p:nvSpPr>
        <p:spPr>
          <a:xfrm>
            <a:off x="3661140" y="2494837"/>
            <a:ext cx="2014472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韩佳杰、余纪新、李亚等，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arXiv:2409.02821 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83DB7F-A629-C983-3CA9-20CE73A98B84}"/>
              </a:ext>
            </a:extLst>
          </p:cNvPr>
          <p:cNvSpPr txBox="1"/>
          <p:nvPr/>
        </p:nvSpPr>
        <p:spPr>
          <a:xfrm>
            <a:off x="5336636" y="5813080"/>
            <a:ext cx="46378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Favoring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kumimoji="1" lang="zh-CN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0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AE0135C-2BEA-A98E-4C63-E7ACFD14B9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AE0135C-2BEA-A98E-4C63-E7ACFD14B9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EDBBCC-BA60-B8E7-B137-1F98B50658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12664" cy="1587465"/>
              </a:xfrm>
            </p:spPr>
            <p:txBody>
              <a:bodyPr/>
              <a:lstStyle/>
              <a:p>
                <a:r>
                  <a:rPr kumimoji="1" lang="en-US" altLang="zh-CN" dirty="0"/>
                  <a:t>Three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、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、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;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one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channel,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reduce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production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asymmetries</a:t>
                </a:r>
              </a:p>
              <a:p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EDBBCC-BA60-B8E7-B137-1F98B5065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12664" cy="1587465"/>
              </a:xfrm>
              <a:blipFill>
                <a:blip r:embed="rId3"/>
                <a:stretch>
                  <a:fillRect l="-673" t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D5D620-7942-8EE8-6E67-C27E7C93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33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7548BA-75C6-AE3B-9E95-BE25FF8EAEA1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727CD2-2CD5-A29E-48BA-2C5D4C1A87ED}"/>
              </a:ext>
            </a:extLst>
          </p:cNvPr>
          <p:cNvGrpSpPr/>
          <p:nvPr/>
        </p:nvGrpSpPr>
        <p:grpSpPr>
          <a:xfrm>
            <a:off x="867225" y="1777302"/>
            <a:ext cx="5783476" cy="1517801"/>
            <a:chOff x="1156593" y="2062612"/>
            <a:chExt cx="5783476" cy="151780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F6283FB-18A7-F6CF-8824-7F9352760EF9}"/>
                </a:ext>
              </a:extLst>
            </p:cNvPr>
            <p:cNvSpPr txBox="1"/>
            <p:nvPr/>
          </p:nvSpPr>
          <p:spPr>
            <a:xfrm>
              <a:off x="3495554" y="3067291"/>
              <a:ext cx="184731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EF9C94A-FA22-A2C0-D280-C6CF5320C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46" y="2062612"/>
              <a:ext cx="5368997" cy="1508602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998F186-1C3F-4EF0-E471-65E5C2EEAB92}"/>
                </a:ext>
              </a:extLst>
            </p:cNvPr>
            <p:cNvSpPr/>
            <p:nvPr/>
          </p:nvSpPr>
          <p:spPr bwMode="auto">
            <a:xfrm>
              <a:off x="1236545" y="2821228"/>
              <a:ext cx="5483585" cy="33142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794BB20-20CF-09C2-6026-902826C6B363}"/>
                </a:ext>
              </a:extLst>
            </p:cNvPr>
            <p:cNvSpPr/>
            <p:nvPr/>
          </p:nvSpPr>
          <p:spPr bwMode="auto">
            <a:xfrm>
              <a:off x="1156593" y="2071811"/>
              <a:ext cx="5783476" cy="1508602"/>
            </a:xfrm>
            <a:prstGeom prst="rect">
              <a:avLst/>
            </a:prstGeom>
            <a:solidFill>
              <a:srgbClr val="FFF0C2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 dirty="0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531F3A-2BD5-358F-BE42-E37E3F3D1666}"/>
                  </a:ext>
                </a:extLst>
              </p:cNvPr>
              <p:cNvSpPr txBox="1"/>
              <p:nvPr/>
            </p:nvSpPr>
            <p:spPr>
              <a:xfrm>
                <a:off x="6764423" y="2510039"/>
                <a:ext cx="28577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evidence for CPV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531F3A-2BD5-358F-BE42-E37E3F3D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423" y="2510039"/>
                <a:ext cx="2857717" cy="400110"/>
              </a:xfrm>
              <a:prstGeom prst="rect">
                <a:avLst/>
              </a:prstGeom>
              <a:blipFill>
                <a:blip r:embed="rId5"/>
                <a:stretch>
                  <a:fillRect l="-2212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56941A-CD4B-4E56-2982-6EF664693331}"/>
              </a:ext>
            </a:extLst>
          </p:cNvPr>
          <p:cNvGrpSpPr>
            <a:grpSpLocks noChangeAspect="1"/>
          </p:cNvGrpSpPr>
          <p:nvPr/>
        </p:nvGrpSpPr>
        <p:grpSpPr>
          <a:xfrm>
            <a:off x="1515240" y="3391766"/>
            <a:ext cx="6812961" cy="2772000"/>
            <a:chOff x="567711" y="3428154"/>
            <a:chExt cx="6678041" cy="271710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4BE76FE-B6CA-1FE4-0FD3-98D02D7A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711" y="3428154"/>
              <a:ext cx="6678041" cy="2717105"/>
            </a:xfrm>
            <a:prstGeom prst="rect">
              <a:avLst/>
            </a:prstGeom>
          </p:spPr>
        </p:pic>
        <p:cxnSp>
          <p:nvCxnSpPr>
            <p:cNvPr id="14" name="直接连接符 24">
              <a:extLst>
                <a:ext uri="{FF2B5EF4-FFF2-40B4-BE49-F238E27FC236}">
                  <a16:creationId xmlns:a16="http://schemas.microsoft.com/office/drawing/2014/main" id="{347E15C7-4B14-186A-C307-02A0AAF4D7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9466" y="4488884"/>
              <a:ext cx="4297407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33">
              <a:extLst>
                <a:ext uri="{FF2B5EF4-FFF2-40B4-BE49-F238E27FC236}">
                  <a16:creationId xmlns:a16="http://schemas.microsoft.com/office/drawing/2014/main" id="{8C9936E1-FDB9-5967-3EED-066131B75C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9466" y="4048729"/>
              <a:ext cx="4297407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93B2731-4682-61F3-C33E-7C3B9A74388A}"/>
                  </a:ext>
                </a:extLst>
              </p:cNvPr>
              <p:cNvSpPr txBox="1"/>
              <p:nvPr/>
            </p:nvSpPr>
            <p:spPr bwMode="auto">
              <a:xfrm>
                <a:off x="8237925" y="4518363"/>
                <a:ext cx="2489662" cy="41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93B2731-4682-61F3-C33E-7C3B9A743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7925" y="4518363"/>
                <a:ext cx="2489662" cy="414216"/>
              </a:xfrm>
              <a:prstGeom prst="rect">
                <a:avLst/>
              </a:prstGeom>
              <a:blipFill>
                <a:blip r:embed="rId7"/>
                <a:stretch>
                  <a:fillRect t="-2941" b="-2352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2F2C48FD-D462-4444-DAA8-CBA4C1FF90F6}"/>
              </a:ext>
            </a:extLst>
          </p:cNvPr>
          <p:cNvSpPr txBox="1"/>
          <p:nvPr/>
        </p:nvSpPr>
        <p:spPr>
          <a:xfrm>
            <a:off x="324091" y="4097438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FA0E09F-A347-9FDF-392F-E80D2ABDCF24}"/>
                  </a:ext>
                </a:extLst>
              </p:cNvPr>
              <p:cNvSpPr txBox="1"/>
              <p:nvPr/>
            </p:nvSpPr>
            <p:spPr>
              <a:xfrm>
                <a:off x="2172156" y="4599838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FA0E09F-A347-9FDF-392F-E80D2ABDC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156" y="4599838"/>
                <a:ext cx="610039" cy="478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2C1388-8A6B-2F92-EDA1-97EB6AA89153}"/>
                  </a:ext>
                </a:extLst>
              </p:cNvPr>
              <p:cNvSpPr txBox="1"/>
              <p:nvPr/>
            </p:nvSpPr>
            <p:spPr>
              <a:xfrm>
                <a:off x="5533519" y="4630503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2C1388-8A6B-2F92-EDA1-97EB6AA89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519" y="4630503"/>
                <a:ext cx="610039" cy="478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821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ED0FCE8-CF3A-DC79-7D15-AC49116595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Local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ED0FCE8-CF3A-DC79-7D15-AC4911659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98556-29B3-85E3-1ED1-331B91099B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5976735" cy="97157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</a:p>
              <a:p>
                <a:r>
                  <a:rPr kumimoji="1" lang="en-US" altLang="zh-CN" dirty="0"/>
                  <a:t>Two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resonance-dominated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regions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98556-29B3-85E3-1ED1-331B91099B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5976735" cy="971574"/>
              </a:xfrm>
              <a:blipFill>
                <a:blip r:embed="rId3"/>
                <a:stretch>
                  <a:fillRect l="-1271" t="-8974"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457BB-2B91-A4CE-20C6-3D0E3666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5C94A-9AAF-8153-61E3-E1C032A31C53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912D845-FE95-625E-0C1E-EE84CD380368}"/>
              </a:ext>
            </a:extLst>
          </p:cNvPr>
          <p:cNvGrpSpPr/>
          <p:nvPr/>
        </p:nvGrpSpPr>
        <p:grpSpPr>
          <a:xfrm>
            <a:off x="6415421" y="2472525"/>
            <a:ext cx="4429139" cy="3151681"/>
            <a:chOff x="5635816" y="1418359"/>
            <a:chExt cx="4841182" cy="351400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17180B1-2FD0-3B7E-A328-B8186770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5635816" y="1418359"/>
              <a:ext cx="4841182" cy="3514004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ABF87AD-146D-202F-FB54-41C96923C76B}"/>
                </a:ext>
              </a:extLst>
            </p:cNvPr>
            <p:cNvSpPr/>
            <p:nvPr/>
          </p:nvSpPr>
          <p:spPr bwMode="auto">
            <a:xfrm>
              <a:off x="6799586" y="1474660"/>
              <a:ext cx="994026" cy="2381431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6F31249-F690-77AD-CAE3-684353756AA5}"/>
                </a:ext>
              </a:extLst>
            </p:cNvPr>
            <p:cNvSpPr/>
            <p:nvPr/>
          </p:nvSpPr>
          <p:spPr bwMode="auto">
            <a:xfrm>
              <a:off x="6905165" y="4182951"/>
              <a:ext cx="2993799" cy="176072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F189A4C2-DDF1-4E94-6E6D-0D1D4E8CE440}"/>
                  </a:ext>
                </a:extLst>
              </p:cNvPr>
              <p:cNvSpPr txBox="1"/>
              <p:nvPr/>
            </p:nvSpPr>
            <p:spPr>
              <a:xfrm>
                <a:off x="389394" y="3246936"/>
                <a:ext cx="5710464" cy="850233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000"/>
                  </a:spcAft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𝛬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: </a:t>
                </a:r>
                <a:r>
                  <a:rPr lang="zh-CN" altLang="en-US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possibly via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𝑏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𝑢</m:t>
                        </m:r>
                      </m:e>
                    </m:acc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𝑠</m:t>
                    </m:r>
                  </m:oMath>
                </a14:m>
                <a:endParaRPr lang="en-US" altLang="zh-CN" sz="2000" kern="0" dirty="0"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20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𝛥</m:t>
                    </m:r>
                    <m:sSub>
                      <m:sSubPr>
                        <m:ctrlP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zh-CN" alt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∗</m:t>
                            </m:r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=0.165±0.048±0.017</m:t>
                    </m:r>
                  </m:oMath>
                </a14:m>
                <a:endParaRPr lang="en-US" altLang="zh-CN" sz="2000" i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F189A4C2-DDF1-4E94-6E6D-0D1D4E8C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94" y="3246936"/>
                <a:ext cx="5710464" cy="850233"/>
              </a:xfrm>
              <a:prstGeom prst="rect">
                <a:avLst/>
              </a:prstGeom>
              <a:blipFill>
                <a:blip r:embed="rId5"/>
                <a:stretch>
                  <a:fillRect t="-2941"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B2AFFC8C-DD24-801D-A0AD-0F6D7DB39F69}"/>
              </a:ext>
            </a:extLst>
          </p:cNvPr>
          <p:cNvGrpSpPr/>
          <p:nvPr/>
        </p:nvGrpSpPr>
        <p:grpSpPr>
          <a:xfrm>
            <a:off x="387732" y="1567230"/>
            <a:ext cx="4489243" cy="1207473"/>
            <a:chOff x="473332" y="1093482"/>
            <a:chExt cx="4489243" cy="1207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9">
                  <a:extLst>
                    <a:ext uri="{FF2B5EF4-FFF2-40B4-BE49-F238E27FC236}">
                      <a16:creationId xmlns:a16="http://schemas.microsoft.com/office/drawing/2014/main" id="{60DD5B70-14BB-279B-1346-A31E30F9A3BA}"/>
                    </a:ext>
                  </a:extLst>
                </p:cNvPr>
                <p:cNvSpPr txBox="1"/>
                <p:nvPr/>
              </p:nvSpPr>
              <p:spPr>
                <a:xfrm>
                  <a:off x="473332" y="1442900"/>
                  <a:ext cx="4489243" cy="858055"/>
                </a:xfrm>
                <a:prstGeom prst="rect">
                  <a:avLst/>
                </a:prstGeom>
                <a:solidFill>
                  <a:srgbClr val="FFF0C2"/>
                </a:solidFill>
                <a:ln>
                  <a:solidFill>
                    <a:srgbClr val="FFF0C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(→</m:t>
                      </m:r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or</a:t>
                  </a:r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non-resonant:</a:t>
                  </a:r>
                </a:p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Λ</m:t>
                          </m:r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2000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=0.150±0.055±0.021</m:t>
                      </m:r>
                    </m:oMath>
                  </a14:m>
                  <a:endParaRPr lang="zh-CN" altLang="en-US" sz="2000" i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9">
                  <a:extLst>
                    <a:ext uri="{FF2B5EF4-FFF2-40B4-BE49-F238E27FC236}">
                      <a16:creationId xmlns:a16="http://schemas.microsoft.com/office/drawing/2014/main" id="{60DD5B70-14BB-279B-1346-A31E30F9A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332" y="1442900"/>
                  <a:ext cx="4489243" cy="858055"/>
                </a:xfrm>
                <a:prstGeom prst="rect">
                  <a:avLst/>
                </a:prstGeom>
                <a:blipFill>
                  <a:blip r:embed="rId6"/>
                  <a:stretch>
                    <a:fillRect t="-1449" b="-4348"/>
                  </a:stretch>
                </a:blipFill>
                <a:ln>
                  <a:solidFill>
                    <a:srgbClr val="FFF0C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3E5B369-DD40-797A-C4EB-7F8BE200E887}"/>
                    </a:ext>
                  </a:extLst>
                </p:cNvPr>
                <p:cNvSpPr txBox="1"/>
                <p:nvPr/>
              </p:nvSpPr>
              <p:spPr>
                <a:xfrm>
                  <a:off x="473332" y="1093482"/>
                  <a:ext cx="1963999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5B05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&lt;1.1</m:t>
                      </m:r>
                    </m:oMath>
                  </a14:m>
                  <a:r>
                    <a:rPr kumimoji="1"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GeV</a:t>
                  </a:r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3E5B369-DD40-797A-C4EB-7F8BE200E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332" y="1093482"/>
                  <a:ext cx="196399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05B05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A7D3CEC-5F11-05A4-8F53-6D9F8E0CC3B9}"/>
                  </a:ext>
                </a:extLst>
              </p:cNvPr>
              <p:cNvSpPr txBox="1"/>
              <p:nvPr/>
            </p:nvSpPr>
            <p:spPr>
              <a:xfrm>
                <a:off x="4818533" y="3679034"/>
                <a:ext cx="1570111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(local 3.2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A7D3CEC-5F11-05A4-8F53-6D9F8E0C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33" y="3679034"/>
                <a:ext cx="157011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F82CC4-B99C-41D5-D09E-9455C0921A8E}"/>
                  </a:ext>
                </a:extLst>
              </p:cNvPr>
              <p:cNvSpPr txBox="1"/>
              <p:nvPr/>
            </p:nvSpPr>
            <p:spPr>
              <a:xfrm>
                <a:off x="387121" y="2884627"/>
                <a:ext cx="1841338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&lt;2.9</m:t>
                    </m:r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F82CC4-B99C-41D5-D09E-9455C092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21" y="2884627"/>
                <a:ext cx="18413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192318C-52AC-89A2-A65E-DEACA5853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928" y="4543361"/>
                <a:ext cx="5227499" cy="170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  <a:buSzPct val="70000"/>
                </a:pPr>
                <a:r>
                  <a:rPr lang="en-US" altLang="zh-CN" sz="1890" dirty="0">
                    <a:cs typeface="Helvetica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cross-check</a:t>
                </a: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1890" dirty="0">
                    <a:cs typeface="Helvetica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𝛬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     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     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192318C-52AC-89A2-A65E-DEACA5853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928" y="4543361"/>
                <a:ext cx="5227499" cy="1708738"/>
              </a:xfrm>
              <a:prstGeom prst="rect">
                <a:avLst/>
              </a:prstGeom>
              <a:blipFill>
                <a:blip r:embed="rId10"/>
                <a:stretch>
                  <a:fillRect l="-243" t="-147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CFBE8B7-3A18-5A02-EC38-C2662DBE1AAB}"/>
              </a:ext>
            </a:extLst>
          </p:cNvPr>
          <p:cNvSpPr/>
          <p:nvPr/>
        </p:nvSpPr>
        <p:spPr bwMode="auto">
          <a:xfrm>
            <a:off x="123123" y="6081147"/>
            <a:ext cx="3470086" cy="408245"/>
          </a:xfrm>
          <a:prstGeom prst="round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rtlCol="0" anchor="t" anchorCtr="0" compatLnSpc="1">
            <a:prstTxWarp prst="textNoShape">
              <a:avLst/>
            </a:prstTxWarp>
          </a:bodyPr>
          <a:lstStyle/>
          <a:p>
            <a:pPr defTabSz="864017">
              <a:defRPr/>
            </a:pPr>
            <a:r>
              <a:rPr lang="en-US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J.P. Wang, F.S. Yu, CPC 48 (2024) 101002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3BD06A39-61C1-E04C-32C2-88337073C2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387" y="4121753"/>
                <a:ext cx="6122333" cy="58807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 contribute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3BD06A39-61C1-E04C-32C2-88337073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7" y="4121753"/>
                <a:ext cx="6122333" cy="588077"/>
              </a:xfrm>
              <a:prstGeom prst="rect">
                <a:avLst/>
              </a:prstGeom>
              <a:blipFill>
                <a:blip r:embed="rId11"/>
                <a:stretch>
                  <a:fillRect l="-1242" t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90CFE7E3-53FD-52AB-FFFA-15BD435E4A96}"/>
              </a:ext>
            </a:extLst>
          </p:cNvPr>
          <p:cNvSpPr txBox="1"/>
          <p:nvPr/>
        </p:nvSpPr>
        <p:spPr>
          <a:xfrm>
            <a:off x="7650866" y="4768770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FC748EFE-88FB-2643-715C-FD390B816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1675" t="50127"/>
          <a:stretch/>
        </p:blipFill>
        <p:spPr>
          <a:xfrm>
            <a:off x="7305897" y="733283"/>
            <a:ext cx="2248952" cy="154129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3AA9247-00A3-4E74-AD66-7085068A89F3}"/>
              </a:ext>
            </a:extLst>
          </p:cNvPr>
          <p:cNvSpPr txBox="1"/>
          <p:nvPr/>
        </p:nvSpPr>
        <p:spPr>
          <a:xfrm>
            <a:off x="6585995" y="1539433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7D91966E-88B9-4F63-A78A-C0E086D0B46B}"/>
                  </a:ext>
                </a:extLst>
              </p:cNvPr>
              <p:cNvSpPr txBox="1"/>
              <p:nvPr/>
            </p:nvSpPr>
            <p:spPr>
              <a:xfrm>
                <a:off x="9678355" y="1126519"/>
                <a:ext cx="1668140" cy="6608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endParaRPr lang="en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7D91966E-88B9-4F63-A78A-C0E086D0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355" y="1126519"/>
                <a:ext cx="1668140" cy="6608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0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FD89C-0F50-D372-D8C6-12D5E871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99E8C-09E9-AF61-DF13-A4877FFA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local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CBE4EC-9960-60BD-BBE1-7CAACAF1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63C380-AAE7-47AB-08E7-3CAD8A8AB39E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1276899-4B7D-8D5C-9C13-953B67279C08}"/>
              </a:ext>
            </a:extLst>
          </p:cNvPr>
          <p:cNvGrpSpPr/>
          <p:nvPr/>
        </p:nvGrpSpPr>
        <p:grpSpPr>
          <a:xfrm>
            <a:off x="531292" y="1008270"/>
            <a:ext cx="10148900" cy="5034832"/>
            <a:chOff x="226492" y="838064"/>
            <a:chExt cx="10148900" cy="5034832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A95CE68-9C41-BED0-DEC8-6D3E0E28FE2D}"/>
                </a:ext>
              </a:extLst>
            </p:cNvPr>
            <p:cNvGrpSpPr/>
            <p:nvPr/>
          </p:nvGrpSpPr>
          <p:grpSpPr>
            <a:xfrm>
              <a:off x="226492" y="2399500"/>
              <a:ext cx="9874259" cy="3473396"/>
              <a:chOff x="230439" y="1979613"/>
              <a:chExt cx="9874259" cy="347339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CBEABCC-36EF-5A2F-964E-E34988259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439" y="1979613"/>
                <a:ext cx="4654077" cy="3473396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86C1886-3875-F8CE-08BC-8F8109DD2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77" y="2002762"/>
                <a:ext cx="4704621" cy="3439287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CED77D-0356-257B-D292-614AFC5D2EA4}"/>
                  </a:ext>
                </a:extLst>
              </p:cNvPr>
              <p:cNvSpPr/>
              <p:nvPr/>
            </p:nvSpPr>
            <p:spPr bwMode="auto">
              <a:xfrm>
                <a:off x="1296365" y="2194148"/>
                <a:ext cx="648182" cy="2135886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158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D4BBB10-090A-CEC2-CF7C-B17B048E8422}"/>
                  </a:ext>
                </a:extLst>
              </p:cNvPr>
              <p:cNvSpPr/>
              <p:nvPr/>
            </p:nvSpPr>
            <p:spPr bwMode="auto">
              <a:xfrm>
                <a:off x="6342976" y="4031690"/>
                <a:ext cx="3044091" cy="80973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158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6ECD4D4-427B-66AA-4180-69FF98DB175F}"/>
                </a:ext>
              </a:extLst>
            </p:cNvPr>
            <p:cNvGrpSpPr/>
            <p:nvPr/>
          </p:nvGrpSpPr>
          <p:grpSpPr>
            <a:xfrm>
              <a:off x="292598" y="838064"/>
              <a:ext cx="4892860" cy="1215626"/>
              <a:chOff x="473332" y="1085329"/>
              <a:chExt cx="4892860" cy="12156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32" y="1442900"/>
                    <a:ext cx="4892860" cy="858055"/>
                  </a:xfrm>
                  <a:prstGeom prst="rect">
                    <a:avLst/>
                  </a:prstGeom>
                  <a:solidFill>
                    <a:srgbClr val="FFF0C2"/>
                  </a:solidFill>
                  <a:ln>
                    <a:solidFill>
                      <a:srgbClr val="FFF0C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zh-CN" alt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  <m:sSup>
                              <m:sSup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:endPara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endParaRPr>
                  </a:p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:r>
                      <a:rPr lang="en-US" altLang="zh-CN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0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𝛥</m:t>
                        </m:r>
                        <m:sSub>
                          <m:sSubPr>
                            <m:ctrlP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𝐶𝑃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zh-CN" alt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=</m:t>
                        </m:r>
                        <m:r>
                          <a:rPr lang="en-US" altLang="zh-CN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−0.078±0.051±0.027</m:t>
                        </m:r>
                      </m:oMath>
                    </a14:m>
                    <a:r>
                      <a:rPr lang="zh-CN" altLang="en-US" sz="2000" i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32" y="1442900"/>
                    <a:ext cx="4892860" cy="85805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rgbClr val="FFF0C2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/>
                  <p:nvPr/>
                </p:nvSpPr>
                <p:spPr>
                  <a:xfrm>
                    <a:off x="479577" y="1085329"/>
                    <a:ext cx="1963999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sSup>
                              <m:sSup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&lt;2.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oMath>
                    </a14:m>
                    <a:r>
                      <a:rPr kumimoji="1"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GeV</a:t>
                    </a:r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577" y="1085329"/>
                    <a:ext cx="196399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/>
                <p:nvPr/>
              </p:nvSpPr>
              <p:spPr>
                <a:xfrm>
                  <a:off x="5980166" y="1202550"/>
                  <a:ext cx="4395226" cy="858055"/>
                </a:xfrm>
                <a:prstGeom prst="rect">
                  <a:avLst/>
                </a:prstGeom>
                <a:solidFill>
                  <a:srgbClr val="FFF0C2"/>
                </a:solidFill>
                <a:ln>
                  <a:solidFill>
                    <a:srgbClr val="FFF0C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00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endPara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CN" sz="2000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r>
                        <a:rPr lang="en-US" altLang="zh-CN" sz="2000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0.088±0.069±0.021</m:t>
                      </m:r>
                    </m:oMath>
                  </a14:m>
                  <a:endParaRPr lang="zh-CN" altLang="en-US" sz="2000" i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0166" y="1202550"/>
                  <a:ext cx="4395226" cy="85805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  <a:ln>
                  <a:solidFill>
                    <a:srgbClr val="FFF0C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/>
                <p:nvPr/>
              </p:nvSpPr>
              <p:spPr>
                <a:xfrm>
                  <a:off x="5986411" y="844979"/>
                  <a:ext cx="1963999" cy="370679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a14:m>
                  <a:r>
                    <a:rPr kumimoji="1"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GeV</a:t>
                  </a:r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411" y="844979"/>
                  <a:ext cx="1963999" cy="3706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5999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CBF90BA-50EE-999A-C0DC-2A4DEB7C246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CBF90BA-50EE-999A-C0DC-2A4DEB7C2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7F86E95-F317-D27E-1D9B-14BF1BC16B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4"/>
                <a:ext cx="8082093" cy="1169552"/>
              </a:xfrm>
            </p:spPr>
            <p:txBody>
              <a:bodyPr/>
              <a:lstStyle/>
              <a:p>
                <a:r>
                  <a:rPr kumimoji="1" lang="en-US" altLang="zh-CN" dirty="0"/>
                  <a:t>Charm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baryon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expected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small,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~0.1%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7F86E95-F317-D27E-1D9B-14BF1BC16B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4"/>
                <a:ext cx="8082093" cy="1169552"/>
              </a:xfrm>
              <a:blipFill>
                <a:blip r:embed="rId3"/>
                <a:stretch>
                  <a:fillRect l="-940" t="-75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40C7B7-FE16-285C-7E94-A170BA8D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36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97BED2-76AA-FCCD-4E86-5D35A59C8A0F}"/>
              </a:ext>
            </a:extLst>
          </p:cNvPr>
          <p:cNvSpPr txBox="1"/>
          <p:nvPr/>
        </p:nvSpPr>
        <p:spPr>
          <a:xfrm>
            <a:off x="7005849" y="689501"/>
            <a:ext cx="2103461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Bigi,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arXiv:1206.4554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882B45-0023-10D2-79FD-ACB1E81306DC}"/>
              </a:ext>
            </a:extLst>
          </p:cNvPr>
          <p:cNvSpPr txBox="1"/>
          <p:nvPr/>
        </p:nvSpPr>
        <p:spPr>
          <a:xfrm>
            <a:off x="345440" y="1422400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733EF7A7-0BB1-EE61-3534-B36763881034}"/>
                  </a:ext>
                </a:extLst>
              </p:cNvPr>
              <p:cNvSpPr txBox="1"/>
              <p:nvPr/>
            </p:nvSpPr>
            <p:spPr>
              <a:xfrm>
                <a:off x="387065" y="1223478"/>
                <a:ext cx="5065844" cy="461665"/>
              </a:xfrm>
              <a:prstGeom prst="rect">
                <a:avLst/>
              </a:prstGeom>
              <a:solidFill>
                <a:srgbClr val="FFF0C2"/>
              </a:solidFill>
              <a:ln>
                <a:solidFill>
                  <a:srgbClr val="FFF0C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400"/>
                  </a:spcAft>
                  <a:defRPr/>
                </a:pPr>
                <a:r>
                  <a:rPr lang="en-US" altLang="zh-CN" sz="24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Golden</a:t>
                </a:r>
                <a:r>
                  <a:rPr lang="zh-CN" altLang="en-US" sz="24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channel:</a:t>
                </a:r>
                <a:r>
                  <a:rPr lang="zh-CN" altLang="en-US" sz="24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4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400" kern="0" dirty="0"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733EF7A7-0BB1-EE61-3534-B36763881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5" y="1223478"/>
                <a:ext cx="5065844" cy="461665"/>
              </a:xfrm>
              <a:prstGeom prst="rect">
                <a:avLst/>
              </a:prstGeom>
              <a:blipFill>
                <a:blip r:embed="rId4"/>
                <a:stretch>
                  <a:fillRect l="-1493" t="-10811" b="-29730"/>
                </a:stretch>
              </a:blipFill>
              <a:ln>
                <a:solidFill>
                  <a:srgbClr val="FFF0C2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7A9309-D9AA-2690-8F23-005D18035E1E}"/>
                  </a:ext>
                </a:extLst>
              </p:cNvPr>
              <p:cNvSpPr txBox="1"/>
              <p:nvPr/>
            </p:nvSpPr>
            <p:spPr>
              <a:xfrm>
                <a:off x="466798" y="1755988"/>
                <a:ext cx="5489147" cy="116955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Cabibbo-suppressed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𝐾𝐾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𝜋𝜋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S/B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Rich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resonances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7A9309-D9AA-2690-8F23-005D18035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98" y="1755988"/>
                <a:ext cx="5489147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F45804E9-F73B-9670-30D6-99EDD08C8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51" y="4334622"/>
            <a:ext cx="4682666" cy="90282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0E6A58E-E1A8-0888-5A3A-54A80B47AD6D}"/>
              </a:ext>
            </a:extLst>
          </p:cNvPr>
          <p:cNvSpPr txBox="1"/>
          <p:nvPr/>
        </p:nvSpPr>
        <p:spPr>
          <a:xfrm>
            <a:off x="8870831" y="127366"/>
            <a:ext cx="2276714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C105AB-C49B-6731-15B0-07DCAA87A2E1}"/>
              </a:ext>
            </a:extLst>
          </p:cNvPr>
          <p:cNvSpPr txBox="1"/>
          <p:nvPr/>
        </p:nvSpPr>
        <p:spPr>
          <a:xfrm>
            <a:off x="496926" y="3090531"/>
            <a:ext cx="3730508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systematics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E49DBF5-3A54-D87F-651D-80676060D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5946" y="1159303"/>
            <a:ext cx="5177477" cy="18974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DB285CE-B4E0-5625-E0F7-8170CE68F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069" y="3218755"/>
            <a:ext cx="4056851" cy="293617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D5862A3-99BC-D8C8-9BDF-EA74A1CD83D3}"/>
              </a:ext>
            </a:extLst>
          </p:cNvPr>
          <p:cNvSpPr txBox="1"/>
          <p:nvPr/>
        </p:nvSpPr>
        <p:spPr>
          <a:xfrm>
            <a:off x="345440" y="3769520"/>
            <a:ext cx="4831772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889AD-2A54-D0DC-D4F6-20D44DB7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E05647-3A52-E1BA-07B9-29CF61C3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37</a:t>
            </a:fld>
            <a:endParaRPr kumimoji="1"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E39BB98-C94F-6C4E-9566-7E0B73FE48A6}"/>
              </a:ext>
            </a:extLst>
          </p:cNvPr>
          <p:cNvGrpSpPr/>
          <p:nvPr/>
        </p:nvGrpSpPr>
        <p:grpSpPr>
          <a:xfrm>
            <a:off x="2023872" y="1148029"/>
            <a:ext cx="7772400" cy="4895073"/>
            <a:chOff x="0" y="1024198"/>
            <a:chExt cx="7772400" cy="489507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4D48AF0-73A1-5756-3CE3-F72ABB3EC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24198"/>
              <a:ext cx="7772400" cy="4895073"/>
            </a:xfrm>
            <a:prstGeom prst="rect">
              <a:avLst/>
            </a:prstGeom>
          </p:spPr>
        </p:pic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704AE3C8-1B0A-6698-EEE4-70A476021FDE}"/>
                </a:ext>
              </a:extLst>
            </p:cNvPr>
            <p:cNvCxnSpPr>
              <a:cxnSpLocks/>
            </p:cNvCxnSpPr>
            <p:nvPr/>
          </p:nvCxnSpPr>
          <p:spPr>
            <a:xfrm>
              <a:off x="390144" y="2127504"/>
              <a:ext cx="7059168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13">
              <a:extLst>
                <a:ext uri="{FF2B5EF4-FFF2-40B4-BE49-F238E27FC236}">
                  <a16:creationId xmlns:a16="http://schemas.microsoft.com/office/drawing/2014/main" id="{335E6E15-9414-4579-72D3-A1EB09C7E200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6" y="2328672"/>
              <a:ext cx="1179576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80403C0-E699-91F6-7E4C-675925BBF2DF}"/>
              </a:ext>
            </a:extLst>
          </p:cNvPr>
          <p:cNvGrpSpPr/>
          <p:nvPr/>
        </p:nvGrpSpPr>
        <p:grpSpPr>
          <a:xfrm>
            <a:off x="80198" y="55532"/>
            <a:ext cx="2592111" cy="1772361"/>
            <a:chOff x="80198" y="55532"/>
            <a:chExt cx="2592111" cy="1772361"/>
          </a:xfrm>
        </p:grpSpPr>
        <p:pic>
          <p:nvPicPr>
            <p:cNvPr id="2050" name="Picture 2" descr="Discovery stock photo. Image of investigation, glass - 33238864">
              <a:extLst>
                <a:ext uri="{FF2B5EF4-FFF2-40B4-BE49-F238E27FC236}">
                  <a16:creationId xmlns:a16="http://schemas.microsoft.com/office/drawing/2014/main" id="{4F206FEF-B249-BBA1-C5E5-836ECF740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8" y="55532"/>
              <a:ext cx="2592111" cy="177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272B877-F086-F4FD-A0EE-1C5DA574FC5F}"/>
                </a:ext>
              </a:extLst>
            </p:cNvPr>
            <p:cNvSpPr txBox="1"/>
            <p:nvPr/>
          </p:nvSpPr>
          <p:spPr>
            <a:xfrm>
              <a:off x="2023872" y="437073"/>
              <a:ext cx="492443" cy="9233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1" lang="zh-CN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DEC4A9CF-5798-34ED-4262-CF3B95E6C4DA}"/>
              </a:ext>
            </a:extLst>
          </p:cNvPr>
          <p:cNvCxnSpPr>
            <a:cxnSpLocks/>
          </p:cNvCxnSpPr>
          <p:nvPr/>
        </p:nvCxnSpPr>
        <p:spPr>
          <a:xfrm>
            <a:off x="2516315" y="6044296"/>
            <a:ext cx="5049897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2B9DE20A-2E6C-BD35-E520-E2325DB2EC42}"/>
              </a:ext>
            </a:extLst>
          </p:cNvPr>
          <p:cNvSpPr/>
          <p:nvPr/>
        </p:nvSpPr>
        <p:spPr>
          <a:xfrm>
            <a:off x="6559296" y="1148029"/>
            <a:ext cx="3121152" cy="5222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F72050E-0D31-3C8D-BDA7-785E7FB72196}"/>
              </a:ext>
            </a:extLst>
          </p:cNvPr>
          <p:cNvSpPr txBox="1"/>
          <p:nvPr/>
        </p:nvSpPr>
        <p:spPr>
          <a:xfrm>
            <a:off x="6232175" y="3856075"/>
            <a:ext cx="3945311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提问方式（时间）不对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1" lang="zh-CN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8C2D0-26AF-FAE5-06C2-DB569685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violation: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FF392-98D7-2015-FE62-519589EC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38</a:t>
            </a:fld>
            <a:endParaRPr kumimoji="1"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31ED4FE-F977-6730-F6FD-ADD7099B0731}"/>
              </a:ext>
            </a:extLst>
          </p:cNvPr>
          <p:cNvGrpSpPr/>
          <p:nvPr/>
        </p:nvGrpSpPr>
        <p:grpSpPr>
          <a:xfrm>
            <a:off x="99802" y="1394236"/>
            <a:ext cx="11320882" cy="3538127"/>
            <a:chOff x="339407" y="1394236"/>
            <a:chExt cx="11320882" cy="3538127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4BE6987-628C-578D-312F-1F04EF2645CE}"/>
                </a:ext>
              </a:extLst>
            </p:cNvPr>
            <p:cNvGrpSpPr/>
            <p:nvPr/>
          </p:nvGrpSpPr>
          <p:grpSpPr>
            <a:xfrm>
              <a:off x="339407" y="1394236"/>
              <a:ext cx="10572433" cy="3538127"/>
              <a:chOff x="316972" y="1334942"/>
              <a:chExt cx="10572433" cy="3538127"/>
            </a:xfrm>
          </p:grpSpPr>
          <p:sp>
            <p:nvSpPr>
              <p:cNvPr id="6" name="矩形: 圆角 13">
                <a:extLst>
                  <a:ext uri="{FF2B5EF4-FFF2-40B4-BE49-F238E27FC236}">
                    <a16:creationId xmlns:a16="http://schemas.microsoft.com/office/drawing/2014/main" id="{7AE3AC59-FF31-3319-68AB-8CC3F4850D10}"/>
                  </a:ext>
                </a:extLst>
              </p:cNvPr>
              <p:cNvSpPr/>
              <p:nvPr/>
            </p:nvSpPr>
            <p:spPr bwMode="auto">
              <a:xfrm>
                <a:off x="9407433" y="3211821"/>
                <a:ext cx="816485" cy="158451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512" b="1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重子</a:t>
                </a:r>
                <a:endParaRPr lang="en-US" altLang="zh-CN" sz="1512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512" b="1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512" b="1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破</a:t>
                </a:r>
                <a:endParaRPr lang="en-US" altLang="zh-CN" sz="1512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512" b="1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坏呼之</a:t>
                </a:r>
                <a:endParaRPr lang="en-US" altLang="zh-CN" sz="1512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512" b="1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欲出</a:t>
                </a:r>
                <a:endParaRPr lang="en-US" altLang="zh-CN" sz="1512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7" name="直接箭头连接符 33">
                <a:extLst>
                  <a:ext uri="{FF2B5EF4-FFF2-40B4-BE49-F238E27FC236}">
                    <a16:creationId xmlns:a16="http://schemas.microsoft.com/office/drawing/2014/main" id="{C0D50FDC-8A82-F54D-CA91-5BFB473A0C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16972" y="2933666"/>
                <a:ext cx="10572433" cy="3171"/>
              </a:xfrm>
              <a:prstGeom prst="straightConnector1">
                <a:avLst/>
              </a:prstGeom>
              <a:solidFill>
                <a:srgbClr val="4F81BD"/>
              </a:solidFill>
              <a:ln w="76200" cap="flat" cmpd="sng" algn="ctr">
                <a:solidFill>
                  <a:srgbClr val="0930F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" name="矩形: 圆角 36">
                <a:extLst>
                  <a:ext uri="{FF2B5EF4-FFF2-40B4-BE49-F238E27FC236}">
                    <a16:creationId xmlns:a16="http://schemas.microsoft.com/office/drawing/2014/main" id="{BC0B295E-0235-256E-1086-A597A3FB52A3}"/>
                  </a:ext>
                </a:extLst>
              </p:cNvPr>
              <p:cNvSpPr/>
              <p:nvPr/>
            </p:nvSpPr>
            <p:spPr bwMode="auto">
              <a:xfrm>
                <a:off x="385017" y="1334943"/>
                <a:ext cx="748446" cy="142885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charset="0"/>
                    <a:cs typeface="Arial" panose="020B0604020202020204" pitchFamily="34" charset="0"/>
                  </a:rPr>
                  <a:t>1956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李、杨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提出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</a:t>
                </a:r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矩形: 圆角 37">
                <a:extLst>
                  <a:ext uri="{FF2B5EF4-FFF2-40B4-BE49-F238E27FC236}">
                    <a16:creationId xmlns:a16="http://schemas.microsoft.com/office/drawing/2014/main" id="{72CBDB4E-54E7-1D26-2684-B959AF24F035}"/>
                  </a:ext>
                </a:extLst>
              </p:cNvPr>
              <p:cNvSpPr/>
              <p:nvPr/>
            </p:nvSpPr>
            <p:spPr bwMode="auto">
              <a:xfrm>
                <a:off x="453055" y="3135092"/>
                <a:ext cx="816486" cy="173797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charset="0"/>
                    <a:cs typeface="Arial" panose="020B0604020202020204" pitchFamily="34" charset="0"/>
                  </a:rPr>
                  <a:t>1957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吴健雄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</a:t>
                </a:r>
                <a:r>
                  <a:rPr lang="zh-CN" altLang="en-US" sz="1512" b="1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: 圆角 38">
                <a:extLst>
                  <a:ext uri="{FF2B5EF4-FFF2-40B4-BE49-F238E27FC236}">
                    <a16:creationId xmlns:a16="http://schemas.microsoft.com/office/drawing/2014/main" id="{3330F6F0-895B-62C8-1E37-3132A35999F8}"/>
                  </a:ext>
                </a:extLst>
              </p:cNvPr>
              <p:cNvSpPr/>
              <p:nvPr/>
            </p:nvSpPr>
            <p:spPr bwMode="auto">
              <a:xfrm>
                <a:off x="1405627" y="3172046"/>
                <a:ext cx="884532" cy="170102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charset="0"/>
                    <a:cs typeface="Arial" panose="020B0604020202020204" pitchFamily="34" charset="0"/>
                  </a:rPr>
                  <a:t>1958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sz="1039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Goldhaber</a:t>
                </a:r>
                <a:endParaRPr lang="en-US" altLang="zh-CN" sz="1039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</a:t>
                </a:r>
                <a:r>
                  <a:rPr lang="zh-CN" altLang="en-US" sz="1512" b="1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矩形: 圆角 39">
                    <a:extLst>
                      <a:ext uri="{FF2B5EF4-FFF2-40B4-BE49-F238E27FC236}">
                        <a16:creationId xmlns:a16="http://schemas.microsoft.com/office/drawing/2014/main" id="{1FF2C247-7E38-8235-156A-43074F2494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58199" y="3172046"/>
                    <a:ext cx="884532" cy="1701022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86402" tIns="43201" rIns="86402" bIns="43201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1964</a:t>
                    </a: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Cronin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、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Fitch</a:t>
                    </a:r>
                  </a:p>
                  <a:p>
                    <a:pPr algn="l"/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发现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/>
                      <a:cs typeface="Arial" panose="020B0604020202020204" pitchFamily="34" charset="0"/>
                    </a:endParaRPr>
                  </a:p>
                  <a:p>
                    <a:pPr algn="l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</m:oMath>
                    </a14:m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介子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/>
                        <a:cs typeface="Arial" panose="020B0604020202020204" pitchFamily="34" charset="0"/>
                      </a:rPr>
                      <a:t>破坏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矩形: 圆角 39">
                    <a:extLst>
                      <a:ext uri="{FF2B5EF4-FFF2-40B4-BE49-F238E27FC236}">
                        <a16:creationId xmlns:a16="http://schemas.microsoft.com/office/drawing/2014/main" id="{1FF2C247-7E38-8235-156A-43074F24947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358199" y="3172046"/>
                    <a:ext cx="884532" cy="1701022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 r="-17808"/>
                    </a:stretch>
                  </a:blipFill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矩形: 圆角 40">
                <a:extLst>
                  <a:ext uri="{FF2B5EF4-FFF2-40B4-BE49-F238E27FC236}">
                    <a16:creationId xmlns:a16="http://schemas.microsoft.com/office/drawing/2014/main" id="{F14EDD8E-840E-C601-EC56-21FFD39C6F07}"/>
                  </a:ext>
                </a:extLst>
              </p:cNvPr>
              <p:cNvSpPr/>
              <p:nvPr/>
            </p:nvSpPr>
            <p:spPr bwMode="auto">
              <a:xfrm>
                <a:off x="1541708" y="1334942"/>
                <a:ext cx="884532" cy="142885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1963</a:t>
                </a:r>
              </a:p>
              <a:p>
                <a:pPr algn="l"/>
                <a:r>
                  <a:rPr lang="en-US" altLang="zh-CN" sz="1323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Cabibbo</a:t>
                </a:r>
                <a:endParaRPr lang="en-US" altLang="zh-CN" sz="1323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提出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两代夸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克混合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矩形: 圆角 41">
                <a:extLst>
                  <a:ext uri="{FF2B5EF4-FFF2-40B4-BE49-F238E27FC236}">
                    <a16:creationId xmlns:a16="http://schemas.microsoft.com/office/drawing/2014/main" id="{A130A370-AA3C-5D02-C623-757D05F7EBD2}"/>
                  </a:ext>
                </a:extLst>
              </p:cNvPr>
              <p:cNvSpPr/>
              <p:nvPr/>
            </p:nvSpPr>
            <p:spPr bwMode="auto">
              <a:xfrm>
                <a:off x="2630363" y="1334943"/>
                <a:ext cx="748450" cy="142885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1970</a:t>
                </a:r>
              </a:p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GIM</a:t>
                </a: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预言</a:t>
                </a:r>
                <a:endParaRPr lang="en-US" altLang="zh-CN" sz="1512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粲夸克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: 圆角 42">
                <a:extLst>
                  <a:ext uri="{FF2B5EF4-FFF2-40B4-BE49-F238E27FC236}">
                    <a16:creationId xmlns:a16="http://schemas.microsoft.com/office/drawing/2014/main" id="{EB539C6F-64E4-A477-53F1-60F2FD3E94CA}"/>
                  </a:ext>
                </a:extLst>
              </p:cNvPr>
              <p:cNvSpPr/>
              <p:nvPr/>
            </p:nvSpPr>
            <p:spPr bwMode="auto">
              <a:xfrm>
                <a:off x="3650976" y="3203133"/>
                <a:ext cx="884532" cy="165481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1974</a:t>
                </a: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丁肇中、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里奇特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粲夸克</a:t>
                </a:r>
                <a:endParaRPr lang="en-US" altLang="zh-CN" sz="1512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矩形: 圆角 43">
                <a:extLst>
                  <a:ext uri="{FF2B5EF4-FFF2-40B4-BE49-F238E27FC236}">
                    <a16:creationId xmlns:a16="http://schemas.microsoft.com/office/drawing/2014/main" id="{0CDE50CC-8A28-F04A-6FF5-8082C06F5D68}"/>
                  </a:ext>
                </a:extLst>
              </p:cNvPr>
              <p:cNvSpPr/>
              <p:nvPr/>
            </p:nvSpPr>
            <p:spPr bwMode="auto">
              <a:xfrm>
                <a:off x="3582936" y="1334943"/>
                <a:ext cx="952572" cy="1412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1973</a:t>
                </a:r>
              </a:p>
              <a:p>
                <a:pPr algn="l"/>
                <a:r>
                  <a:rPr lang="en-US" altLang="zh-CN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KM</a:t>
                </a:r>
                <a:r>
                  <a:rPr lang="zh-CN" altLang="en-US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提出</a:t>
                </a:r>
                <a:endParaRPr lang="en-US" altLang="zh-CN" sz="1512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三代夸克</a:t>
                </a:r>
                <a:endParaRPr lang="en-US" altLang="zh-CN" sz="1512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混合机制</a:t>
                </a:r>
                <a:endParaRPr lang="en-US" altLang="zh-CN" sz="1512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矩形: 圆角 44">
                <a:extLst>
                  <a:ext uri="{FF2B5EF4-FFF2-40B4-BE49-F238E27FC236}">
                    <a16:creationId xmlns:a16="http://schemas.microsoft.com/office/drawing/2014/main" id="{0BB3263D-5740-0BCB-D953-C65C90F8D145}"/>
                  </a:ext>
                </a:extLst>
              </p:cNvPr>
              <p:cNvSpPr/>
              <p:nvPr/>
            </p:nvSpPr>
            <p:spPr bwMode="auto">
              <a:xfrm>
                <a:off x="4624994" y="3200927"/>
                <a:ext cx="795045" cy="165481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1977</a:t>
                </a: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莱德曼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底夸克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: 圆角 45">
                <a:extLst>
                  <a:ext uri="{FF2B5EF4-FFF2-40B4-BE49-F238E27FC236}">
                    <a16:creationId xmlns:a16="http://schemas.microsoft.com/office/drawing/2014/main" id="{4C6F112E-46E3-8559-F244-62E9BC4BAA55}"/>
                  </a:ext>
                </a:extLst>
              </p:cNvPr>
              <p:cNvSpPr/>
              <p:nvPr/>
            </p:nvSpPr>
            <p:spPr bwMode="auto">
              <a:xfrm>
                <a:off x="5509526" y="3172046"/>
                <a:ext cx="795045" cy="1683693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zh-CN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1995</a:t>
                </a: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费米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实验室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zh-CN" altLang="en-US" sz="1512" b="1" dirty="0">
                    <a:solidFill>
                      <a:prstClr val="black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顶夸克</a:t>
                </a:r>
                <a:endParaRPr lang="en-US" altLang="zh-CN" sz="1512" b="1" dirty="0">
                  <a:solidFill>
                    <a:prstClr val="black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: 圆角 46">
                    <a:extLst>
                      <a:ext uri="{FF2B5EF4-FFF2-40B4-BE49-F238E27FC236}">
                        <a16:creationId xmlns:a16="http://schemas.microsoft.com/office/drawing/2014/main" id="{0EBF9560-B4BD-4493-EFFD-D0B17A1146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19207" y="3172046"/>
                    <a:ext cx="837936" cy="1685898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86402" tIns="43201" rIns="86402" bIns="43201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2001</a:t>
                    </a:r>
                  </a:p>
                  <a:p>
                    <a:pPr algn="l"/>
                    <a:r>
                      <a:rPr lang="en-US" altLang="zh-CN" sz="1512" b="1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BaBar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、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Belle</a:t>
                    </a:r>
                  </a:p>
                  <a:p>
                    <a:pPr algn="l"/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发现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</m:oMath>
                    </a14:m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介子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破坏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矩形: 圆角 46">
                    <a:extLst>
                      <a:ext uri="{FF2B5EF4-FFF2-40B4-BE49-F238E27FC236}">
                        <a16:creationId xmlns:a16="http://schemas.microsoft.com/office/drawing/2014/main" id="{0EBF9560-B4BD-4493-EFFD-D0B17A1146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419207" y="3172046"/>
                    <a:ext cx="837936" cy="1685898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r="-17143"/>
                    </a:stretch>
                  </a:blipFill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矩形: 圆角 47">
                    <a:extLst>
                      <a:ext uri="{FF2B5EF4-FFF2-40B4-BE49-F238E27FC236}">
                        <a16:creationId xmlns:a16="http://schemas.microsoft.com/office/drawing/2014/main" id="{874162BE-8815-F332-074B-3C226D7F3A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13839" y="3187170"/>
                    <a:ext cx="816491" cy="1668567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86402" tIns="43201" rIns="86402" bIns="43201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2019</a:t>
                    </a: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LHCb</a:t>
                    </a:r>
                  </a:p>
                  <a:p>
                    <a:pPr algn="l"/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发现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</m:oMath>
                    </a14:m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介子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破坏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矩形: 圆角 47">
                    <a:extLst>
                      <a:ext uri="{FF2B5EF4-FFF2-40B4-BE49-F238E27FC236}">
                        <a16:creationId xmlns:a16="http://schemas.microsoft.com/office/drawing/2014/main" id="{874162BE-8815-F332-074B-3C226D7F3A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413839" y="3187170"/>
                    <a:ext cx="816491" cy="1668567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r="-7353"/>
                    </a:stretch>
                  </a:blipFill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矩形: 圆角 48">
                    <a:extLst>
                      <a:ext uri="{FF2B5EF4-FFF2-40B4-BE49-F238E27FC236}">
                        <a16:creationId xmlns:a16="http://schemas.microsoft.com/office/drawing/2014/main" id="{5147E6A4-C2F9-6B7E-F37C-6BE3408D89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93225" y="3172046"/>
                    <a:ext cx="884532" cy="1683692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86402" tIns="43201" rIns="86402" bIns="43201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2013</a:t>
                    </a: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LHCb</a:t>
                    </a:r>
                  </a:p>
                  <a:p>
                    <a:pPr algn="l"/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发现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512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</m:oMath>
                    </a14:m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介子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  <a:p>
                    <a:pPr algn="l"/>
                    <a:r>
                      <a:rPr lang="en-US" altLang="zh-CN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1512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破坏</a:t>
                    </a:r>
                    <a:endParaRPr lang="en-US" altLang="zh-CN" sz="1512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矩形: 圆角 48">
                    <a:extLst>
                      <a:ext uri="{FF2B5EF4-FFF2-40B4-BE49-F238E27FC236}">
                        <a16:creationId xmlns:a16="http://schemas.microsoft.com/office/drawing/2014/main" id="{5147E6A4-C2F9-6B7E-F37C-6BE3408D89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393225" y="3172046"/>
                    <a:ext cx="884532" cy="1683692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1A53C88-04A7-1BF7-DECF-E86D0CC268CC}"/>
                </a:ext>
              </a:extLst>
            </p:cNvPr>
            <p:cNvSpPr txBox="1"/>
            <p:nvPr/>
          </p:nvSpPr>
          <p:spPr>
            <a:xfrm>
              <a:off x="10843804" y="2437736"/>
              <a:ext cx="816485" cy="12003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pPr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b="1" dirty="0">
                  <a:solidFill>
                    <a:srgbClr val="0432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新的</a:t>
              </a:r>
              <a:endParaRPr lang="en-US" altLang="zh-CN" sz="1800" b="1" dirty="0">
                <a:solidFill>
                  <a:srgbClr val="0432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1" dirty="0">
                  <a:solidFill>
                    <a:srgbClr val="0432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CP</a:t>
              </a:r>
              <a:r>
                <a:rPr lang="zh-CN" altLang="en-US" sz="1800" b="1" dirty="0">
                  <a:solidFill>
                    <a:srgbClr val="0432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破</a:t>
              </a:r>
              <a:endParaRPr lang="en-US" altLang="zh-CN" sz="1800" b="1" dirty="0">
                <a:solidFill>
                  <a:srgbClr val="0432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00" b="1" dirty="0">
                  <a:solidFill>
                    <a:srgbClr val="0432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坏源？</a:t>
              </a:r>
              <a:endParaRPr lang="en-US" altLang="zh-CN" sz="1800" b="1" dirty="0">
                <a:solidFill>
                  <a:srgbClr val="0432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5" name="矩形: 圆角 43">
              <a:extLst>
                <a:ext uri="{FF2B5EF4-FFF2-40B4-BE49-F238E27FC236}">
                  <a16:creationId xmlns:a16="http://schemas.microsoft.com/office/drawing/2014/main" id="{86FCEE53-B220-4727-D855-16864DBAE6C4}"/>
                </a:ext>
              </a:extLst>
            </p:cNvPr>
            <p:cNvSpPr/>
            <p:nvPr/>
          </p:nvSpPr>
          <p:spPr bwMode="auto">
            <a:xfrm>
              <a:off x="9782169" y="2230437"/>
              <a:ext cx="695331" cy="54447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zh-CN" altLang="en-US" sz="1512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理论？</a:t>
              </a:r>
              <a:endParaRPr lang="en-US" altLang="zh-CN" sz="1512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6" name="矩形: 圆角 43">
              <a:extLst>
                <a:ext uri="{FF2B5EF4-FFF2-40B4-BE49-F238E27FC236}">
                  <a16:creationId xmlns:a16="http://schemas.microsoft.com/office/drawing/2014/main" id="{87F795A5-B5D2-4B9E-D962-B974EC05D6B5}"/>
                </a:ext>
              </a:extLst>
            </p:cNvPr>
            <p:cNvSpPr/>
            <p:nvPr/>
          </p:nvSpPr>
          <p:spPr bwMode="auto">
            <a:xfrm>
              <a:off x="10423456" y="3824213"/>
              <a:ext cx="695331" cy="54447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zh-CN" altLang="en-US" sz="1512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实验？</a:t>
              </a:r>
              <a:endParaRPr lang="en-US" altLang="zh-CN" sz="1512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243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AD46F-90B1-440E-6D37-CF723EDE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LHCb</a:t>
            </a:r>
            <a:r>
              <a:rPr kumimoji="1" lang="zh-CN" altLang="en-US" dirty="0"/>
              <a:t> </a:t>
            </a:r>
            <a:r>
              <a:rPr kumimoji="1" lang="en-US" altLang="zh-CN" dirty="0"/>
              <a:t>(near)</a:t>
            </a:r>
            <a:r>
              <a:rPr kumimoji="1" lang="zh-CN" altLang="en-US" dirty="0"/>
              <a:t> </a:t>
            </a:r>
            <a:r>
              <a:rPr kumimoji="1" lang="en-US" altLang="zh-CN" dirty="0"/>
              <a:t>upgrade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127EA-5C4E-6F05-3678-805FCA94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39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0B584C-82FD-FF67-C685-97049EF3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1" y="2684947"/>
            <a:ext cx="5067099" cy="3234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23A87E5E-C2F6-E2ED-4188-E61DCE6C77C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2710" y="862073"/>
                <a:ext cx="7878394" cy="862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86402" tIns="43201" rIns="86402" bIns="43201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宋体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2pPr>
                <a:lvl3pPr marL="10858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3pPr>
                <a:lvl4pPr marL="14287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17716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5pPr>
                <a:lvl6pPr marL="22288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6860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1432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6004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567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Take data with Upgrade I detector for 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f</m:t>
                    </m:r>
                    <m:sSup>
                      <m:sSupPr>
                        <m:ctrlPr>
                          <a:rPr lang="en-US" altLang="zh-CN" sz="2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altLang="zh-CN" sz="24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4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0"/>
                  </a:spcBef>
                  <a:spcAft>
                    <a:spcPts val="567"/>
                  </a:spcAft>
                  <a:buFont typeface="Wingdings" pitchFamily="2" charset="2"/>
                  <a:buChar char="Ø"/>
                </a:pPr>
                <a:r>
                  <a:rPr lang="en-US" altLang="zh-CN" sz="2000" kern="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Run3 (</a:t>
                </a:r>
                <a:r>
                  <a:rPr lang="en-US" altLang="zh-CN" sz="2000" kern="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2026</a:t>
                </a:r>
                <a:r>
                  <a:rPr lang="en-US" altLang="zh-CN" sz="2000" kern="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): &gt; 2</a:t>
                </a:r>
                <a:r>
                  <a:rPr lang="en-US" altLang="zh-CN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f</m:t>
                    </m:r>
                    <m:sSup>
                      <m:sSupPr>
                        <m:ctrlPr>
                          <a:rPr lang="en-US" altLang="zh-CN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altLang="zh-CN" sz="20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data and </a:t>
                </a:r>
                <a14:m>
                  <m:oMath xmlns:m="http://schemas.openxmlformats.org/officeDocument/2006/math">
                    <m:r>
                      <a:rPr lang="en-US" altLang="zh-CN" sz="20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2×</m:t>
                    </m:r>
                  </m:oMath>
                </a14:m>
                <a:r>
                  <a:rPr lang="en-US" altLang="zh-CN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better trigger efficiency</a:t>
                </a: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23A87E5E-C2F6-E2ED-4188-E61DCE6C7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710" y="862073"/>
                <a:ext cx="7878394" cy="862453"/>
              </a:xfrm>
              <a:prstGeom prst="rect">
                <a:avLst/>
              </a:prstGeom>
              <a:blipFill>
                <a:blip r:embed="rId3"/>
                <a:stretch>
                  <a:fillRect l="-1127" t="-5797" b="-101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1BAB72F-E95F-1785-ADBA-0DCE63E83164}"/>
              </a:ext>
            </a:extLst>
          </p:cNvPr>
          <p:cNvSpPr txBox="1"/>
          <p:nvPr/>
        </p:nvSpPr>
        <p:spPr>
          <a:xfrm>
            <a:off x="6080206" y="2724112"/>
            <a:ext cx="3981796" cy="23852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for baryon CPV</a:t>
            </a:r>
          </a:p>
          <a:p>
            <a:pPr marL="450900" indent="-270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Confirmation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decays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dynamics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 baryon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Unexpected observations ?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5FD3E3-34F9-A819-4F08-525F77B55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285" y="724119"/>
            <a:ext cx="2416830" cy="16045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1C854A1-B257-7570-D5BA-578AE3860575}"/>
              </a:ext>
            </a:extLst>
          </p:cNvPr>
          <p:cNvSpPr txBox="1"/>
          <p:nvPr/>
        </p:nvSpPr>
        <p:spPr>
          <a:xfrm>
            <a:off x="10366189" y="1205615"/>
            <a:ext cx="1059125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efficiency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4020A4-E8DF-3E02-5CDE-42004BCCC960}"/>
              </a:ext>
            </a:extLst>
          </p:cNvPr>
          <p:cNvSpPr txBox="1"/>
          <p:nvPr/>
        </p:nvSpPr>
        <p:spPr>
          <a:xfrm>
            <a:off x="1014557" y="1937075"/>
            <a:ext cx="2866490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0.1%</a:t>
            </a:r>
            <a:r>
              <a:rPr kumimoji="1"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kumimoji="1" lang="zh-CN" alt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056C0F-2049-8BAC-F350-FBE88F34EB25}"/>
              </a:ext>
            </a:extLst>
          </p:cNvPr>
          <p:cNvSpPr txBox="1"/>
          <p:nvPr/>
        </p:nvSpPr>
        <p:spPr>
          <a:xfrm>
            <a:off x="7358720" y="5294391"/>
            <a:ext cx="2262158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11174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ED30-1129-010B-3600-9D779C98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GB" dirty="0"/>
              <a:t>CP 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E437-3229-F4E8-CF05-4E88F647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1951286"/>
          </a:xfrm>
        </p:spPr>
        <p:txBody>
          <a:bodyPr/>
          <a:lstStyle/>
          <a:p>
            <a:r>
              <a:rPr lang="en-US" altLang="zh-CN" dirty="0"/>
              <a:t>M</a:t>
            </a:r>
            <a:r>
              <a:rPr lang="en-GB" dirty="0"/>
              <a:t>atter and antimatter asymmetry in Universe</a:t>
            </a:r>
            <a:r>
              <a:rPr lang="zh-CN" altLang="en-US" dirty="0"/>
              <a:t> </a:t>
            </a:r>
            <a:r>
              <a:rPr lang="en-US" altLang="zh-CN" dirty="0"/>
              <a:t>(BAU)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38F20-44B9-60B2-C273-71D1D03E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09E4C9-9CE9-3FF4-1F32-E1D0A5FA677D}"/>
              </a:ext>
            </a:extLst>
          </p:cNvPr>
          <p:cNvGrpSpPr/>
          <p:nvPr/>
        </p:nvGrpSpPr>
        <p:grpSpPr>
          <a:xfrm>
            <a:off x="8442890" y="864254"/>
            <a:ext cx="2516090" cy="1766455"/>
            <a:chOff x="5696749" y="953601"/>
            <a:chExt cx="2516090" cy="1766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8FC608-6637-5152-F1C6-58BFAFDA3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6749" y="953601"/>
              <a:ext cx="2201548" cy="13493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9BC850-0EE2-FAFB-7FED-49BDEA59A84F}"/>
                </a:ext>
              </a:extLst>
            </p:cNvPr>
            <p:cNvSpPr txBox="1"/>
            <p:nvPr/>
          </p:nvSpPr>
          <p:spPr>
            <a:xfrm>
              <a:off x="5696749" y="2339576"/>
              <a:ext cx="753980" cy="3804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lIns="36000" tIns="36000" rIns="36000" bIns="36000" rtlCol="0">
              <a:spAutoFit/>
            </a:bodyPr>
            <a:lstStyle/>
            <a:p>
              <a:pPr algn="l"/>
              <a:r>
                <a:rPr lang="en-US" altLang="zh-CN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Matter</a:t>
              </a:r>
              <a:endParaRPr lang="en-GB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8C9FD5-B910-C2F7-AB15-863DFE9E5916}"/>
                </a:ext>
              </a:extLst>
            </p:cNvPr>
            <p:cNvSpPr txBox="1"/>
            <p:nvPr/>
          </p:nvSpPr>
          <p:spPr>
            <a:xfrm>
              <a:off x="6947502" y="2338253"/>
              <a:ext cx="1265337" cy="3804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lIns="36000" tIns="36000" rIns="36000" bIns="36000" rtlCol="0">
              <a:spAutoFit/>
            </a:bodyPr>
            <a:lstStyle/>
            <a:p>
              <a:pPr algn="l"/>
              <a:r>
                <a:rPr lang="en-US" altLang="zh-CN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Anti-matter</a:t>
              </a:r>
              <a:endParaRPr lang="en-GB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2AB1202-B069-68E7-1BD6-F8385024D3C2}"/>
              </a:ext>
            </a:extLst>
          </p:cNvPr>
          <p:cNvGrpSpPr/>
          <p:nvPr/>
        </p:nvGrpSpPr>
        <p:grpSpPr>
          <a:xfrm>
            <a:off x="784145" y="1122470"/>
            <a:ext cx="4940239" cy="1363014"/>
            <a:chOff x="492162" y="1146238"/>
            <a:chExt cx="4940239" cy="13630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8F8034-4DFD-0ABA-3E58-A9DC233B51FA}"/>
                </a:ext>
              </a:extLst>
            </p:cNvPr>
            <p:cNvSpPr txBox="1"/>
            <p:nvPr/>
          </p:nvSpPr>
          <p:spPr>
            <a:xfrm>
              <a:off x="492162" y="1553716"/>
              <a:ext cx="1346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Sakharov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B4FB13A1-D672-1187-68F3-37B97B1E8817}"/>
                </a:ext>
              </a:extLst>
            </p:cNvPr>
            <p:cNvSpPr/>
            <p:nvPr/>
          </p:nvSpPr>
          <p:spPr>
            <a:xfrm>
              <a:off x="1853999" y="1225398"/>
              <a:ext cx="591692" cy="1185206"/>
            </a:xfrm>
            <a:prstGeom prst="leftBrace">
              <a:avLst>
                <a:gd name="adj1" fmla="val 26515"/>
                <a:gd name="adj2" fmla="val 500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CB711A-8688-35C5-2343-DC124FB09C96}"/>
                </a:ext>
              </a:extLst>
            </p:cNvPr>
            <p:cNvSpPr txBox="1"/>
            <p:nvPr/>
          </p:nvSpPr>
          <p:spPr>
            <a:xfrm>
              <a:off x="2504006" y="1146238"/>
              <a:ext cx="1933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Baryon-violation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3D1B48-25FC-697B-355A-54CA59A5201D}"/>
                </a:ext>
              </a:extLst>
            </p:cNvPr>
            <p:cNvSpPr txBox="1"/>
            <p:nvPr/>
          </p:nvSpPr>
          <p:spPr>
            <a:xfrm>
              <a:off x="2493212" y="1662210"/>
              <a:ext cx="213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CP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violation</a:t>
              </a:r>
              <a:endPara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D05574-16C8-559D-5B43-6670451D16F6}"/>
                </a:ext>
              </a:extLst>
            </p:cNvPr>
            <p:cNvSpPr txBox="1"/>
            <p:nvPr/>
          </p:nvSpPr>
          <p:spPr>
            <a:xfrm>
              <a:off x="2484158" y="2109142"/>
              <a:ext cx="2948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equilibrium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9929B5C-8AD4-AB41-E4C6-6797DC2EDB3B}"/>
              </a:ext>
            </a:extLst>
          </p:cNvPr>
          <p:cNvSpPr txBox="1">
            <a:spLocks/>
          </p:cNvSpPr>
          <p:nvPr/>
        </p:nvSpPr>
        <p:spPr>
          <a:xfrm>
            <a:off x="219126" y="2684669"/>
            <a:ext cx="11332630" cy="55891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52D57E-9F2B-BA71-649A-FA59FE7395B0}"/>
              </a:ext>
            </a:extLst>
          </p:cNvPr>
          <p:cNvGrpSpPr/>
          <p:nvPr/>
        </p:nvGrpSpPr>
        <p:grpSpPr>
          <a:xfrm>
            <a:off x="413101" y="3953289"/>
            <a:ext cx="5006952" cy="2199656"/>
            <a:chOff x="600460" y="4302984"/>
            <a:chExt cx="5006952" cy="21996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79609F-229B-EC6F-72E0-453FCC76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460" y="4302984"/>
              <a:ext cx="4057454" cy="86740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FDB1D5-22CE-6FE9-D180-1C67D3EC2043}"/>
                </a:ext>
              </a:extLst>
            </p:cNvPr>
            <p:cNvSpPr txBox="1"/>
            <p:nvPr/>
          </p:nvSpPr>
          <p:spPr>
            <a:xfrm>
              <a:off x="600460" y="5794754"/>
              <a:ext cx="5006952" cy="7078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>
              <a:spAutoFit/>
            </a:bodyPr>
            <a:lstStyle/>
            <a:p>
              <a:pPr marL="342900" lvl="0" indent="-342900">
                <a:buFont typeface="Wingdings" pitchFamily="2" charset="2"/>
                <a:buChar char="ü"/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Unitarity: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four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independent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parameters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CP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violation: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phases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and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dynamics</a:t>
              </a: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A2C452-EC92-E374-3529-D4FE3737C667}"/>
                  </a:ext>
                </a:extLst>
              </p:cNvPr>
              <p:cNvSpPr txBox="1"/>
              <p:nvPr/>
            </p:nvSpPr>
            <p:spPr>
              <a:xfrm>
                <a:off x="4427346" y="4225632"/>
                <a:ext cx="1372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𝒪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A2C452-EC92-E374-3529-D4FE3737C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346" y="4225632"/>
                <a:ext cx="1372042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500B6978-6BB5-4A58-85ED-B6D2D4E09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/>
          <a:stretch/>
        </p:blipFill>
        <p:spPr bwMode="auto">
          <a:xfrm>
            <a:off x="9191263" y="2897421"/>
            <a:ext cx="1767717" cy="1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9D920B-4BAF-805E-8CD4-ADC0178EB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183" y="3126014"/>
            <a:ext cx="1006289" cy="75946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AD4DBD1-094F-A728-F324-633F735AA5D3}"/>
              </a:ext>
            </a:extLst>
          </p:cNvPr>
          <p:cNvSpPr txBox="1"/>
          <p:nvPr/>
        </p:nvSpPr>
        <p:spPr>
          <a:xfrm>
            <a:off x="431124" y="3229401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57338F4-846F-73D7-EADB-3BB6CB5DBD22}"/>
              </a:ext>
            </a:extLst>
          </p:cNvPr>
          <p:cNvSpPr txBox="1"/>
          <p:nvPr/>
        </p:nvSpPr>
        <p:spPr>
          <a:xfrm>
            <a:off x="6094640" y="3549094"/>
            <a:ext cx="315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53311C-04AC-08B4-3CC4-DA5DC2C22C7F}"/>
              </a:ext>
            </a:extLst>
          </p:cNvPr>
          <p:cNvSpPr txBox="1"/>
          <p:nvPr/>
        </p:nvSpPr>
        <p:spPr>
          <a:xfrm>
            <a:off x="6094640" y="4492489"/>
            <a:ext cx="500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BAU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20FFD05-DB6D-6D67-BAB7-DA1B9B9304B4}"/>
                  </a:ext>
                </a:extLst>
              </p:cNvPr>
              <p:cNvSpPr txBox="1"/>
              <p:nvPr/>
            </p:nvSpPr>
            <p:spPr>
              <a:xfrm>
                <a:off x="6231576" y="4840310"/>
                <a:ext cx="5071581" cy="7678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𝐶𝑃</m:t>
                        </m:r>
                      </m:sub>
                    </m:sSub>
                    <m:nary>
                      <m:naryPr>
                        <m:chr m:val="∏"/>
                        <m:limLoc m:val="undOvr"/>
                        <m:subHide m:val="on"/>
                        <m:sup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kumimoji="1"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kumimoji="1" lang="en-US" altLang="zh-CN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undOvr"/>
                        <m:subHide m:val="on"/>
                        <m:supHide m:val="on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1" lang="en-US" altLang="zh-CN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2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kumimoji="1"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f>
                      <m:f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20FFD05-DB6D-6D67-BAB7-DA1B9B930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576" y="4840310"/>
                <a:ext cx="5071581" cy="7678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EE8FC1A-DE28-5EF5-4A28-4AB33AE45EDE}"/>
                  </a:ext>
                </a:extLst>
              </p:cNvPr>
              <p:cNvSpPr txBox="1"/>
              <p:nvPr/>
            </p:nvSpPr>
            <p:spPr>
              <a:xfrm>
                <a:off x="6706321" y="1491987"/>
                <a:ext cx="1850507" cy="5761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EE8FC1A-DE28-5EF5-4A28-4AB33AE45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321" y="1491987"/>
                <a:ext cx="1850507" cy="5761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88AD5514-DAAF-41CA-1DEE-A5E19D5DB919}"/>
              </a:ext>
            </a:extLst>
          </p:cNvPr>
          <p:cNvSpPr txBox="1"/>
          <p:nvPr/>
        </p:nvSpPr>
        <p:spPr>
          <a:xfrm>
            <a:off x="6684962" y="5698142"/>
            <a:ext cx="3573222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0DC0F81-530D-ED32-5E4E-1C4937EB2F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6190" y="600648"/>
            <a:ext cx="646700" cy="8013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A70E285-4A3A-7319-3479-DF5373382467}"/>
              </a:ext>
            </a:extLst>
          </p:cNvPr>
          <p:cNvSpPr txBox="1"/>
          <p:nvPr/>
        </p:nvSpPr>
        <p:spPr>
          <a:xfrm>
            <a:off x="419100" y="4978400"/>
            <a:ext cx="527766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23AB-A4CD-079D-14EF-638AA71A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05" y="2508346"/>
            <a:ext cx="9738976" cy="558912"/>
          </a:xfrm>
        </p:spPr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60DC4-0082-6EA6-AF97-C2231FCB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032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DBA7-F25F-C55A-3B17-45CCCA00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  <a:r>
              <a:rPr lang="zh-CN" altLang="en-US" dirty="0"/>
              <a:t> </a:t>
            </a:r>
            <a:r>
              <a:rPr lang="en-US" altLang="zh-CN" dirty="0"/>
              <a:t>(4</a:t>
            </a:r>
            <a:r>
              <a:rPr lang="zh-CN" altLang="en-US" dirty="0"/>
              <a:t> </a:t>
            </a:r>
            <a:r>
              <a:rPr lang="en-US" altLang="zh-CN" dirty="0"/>
              <a:t>parameters)</a:t>
            </a:r>
            <a:endParaRPr lang="en-CN" dirty="0"/>
          </a:p>
        </p:txBody>
      </p:sp>
      <p:pic>
        <p:nvPicPr>
          <p:cNvPr id="17409" name="Picture 1" descr="page22image1684716384">
            <a:extLst>
              <a:ext uri="{FF2B5EF4-FFF2-40B4-BE49-F238E27FC236}">
                <a16:creationId xmlns:a16="http://schemas.microsoft.com/office/drawing/2014/main" id="{8F3CAA65-C644-6C46-B96F-4384822E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9" y="813802"/>
            <a:ext cx="4324628" cy="43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05DAAC-9D14-12D5-32A8-672FC1ABB3C5}"/>
              </a:ext>
            </a:extLst>
          </p:cNvPr>
          <p:cNvSpPr txBox="1"/>
          <p:nvPr/>
        </p:nvSpPr>
        <p:spPr>
          <a:xfrm>
            <a:off x="1729014" y="708424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endParaRPr lang="en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61F6-FD3A-D1B0-7B17-4206671DDA4D}"/>
              </a:ext>
            </a:extLst>
          </p:cNvPr>
          <p:cNvSpPr txBox="1"/>
          <p:nvPr/>
        </p:nvSpPr>
        <p:spPr>
          <a:xfrm>
            <a:off x="7390952" y="746024"/>
            <a:ext cx="210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en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4592E-ECAF-2EA6-A779-FBE84907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41</a:t>
            </a:fld>
            <a:endParaRPr kumimoji="1"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CF9E3-C634-2365-1C0D-E216B585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16" y="1207689"/>
            <a:ext cx="4198868" cy="3748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/>
              <p:nvPr/>
            </p:nvSpPr>
            <p:spPr>
              <a:xfrm>
                <a:off x="2766894" y="5244878"/>
                <a:ext cx="3355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=0.22500±0.00067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4" y="5244878"/>
                <a:ext cx="3355855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/>
              <p:nvPr/>
            </p:nvSpPr>
            <p:spPr>
              <a:xfrm>
                <a:off x="108857" y="5242433"/>
                <a:ext cx="2344681" cy="476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0.826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−0.015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+0.018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7" y="5242433"/>
                <a:ext cx="2344681" cy="476734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/>
              <p:nvPr/>
            </p:nvSpPr>
            <p:spPr>
              <a:xfrm>
                <a:off x="6289427" y="5187510"/>
                <a:ext cx="26891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=0.159±0.010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427" y="5187510"/>
                <a:ext cx="2689134" cy="461665"/>
              </a:xfrm>
              <a:prstGeom prst="rect">
                <a:avLst/>
              </a:prstGeom>
              <a:blipFill>
                <a:blip r:embed="rId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/>
              <p:nvPr/>
            </p:nvSpPr>
            <p:spPr>
              <a:xfrm>
                <a:off x="8944482" y="5187510"/>
                <a:ext cx="2683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=0.348±0.010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482" y="5187510"/>
                <a:ext cx="2683170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/>
              <p:nvPr/>
            </p:nvSpPr>
            <p:spPr>
              <a:xfrm>
                <a:off x="4267688" y="5827438"/>
                <a:ext cx="33663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173±6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688" y="5827438"/>
                <a:ext cx="3366306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6DB9A3-30C5-F8D5-ADE7-9D13F437E951}"/>
              </a:ext>
            </a:extLst>
          </p:cNvPr>
          <p:cNvCxnSpPr/>
          <p:nvPr/>
        </p:nvCxnSpPr>
        <p:spPr>
          <a:xfrm>
            <a:off x="0" y="5121538"/>
            <a:ext cx="115204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43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CKM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matrix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AA396-5F58-1545-9047-66A57F135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6572C-82EB-1949-80B3-82E4DF2E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42</a:t>
            </a:fld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E1B4D-4347-294C-83A9-CAF1B8E1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56" y="2273572"/>
            <a:ext cx="8640763" cy="13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500C-1515-3937-DB80-E5BFEB90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sensitivities</a:t>
            </a:r>
            <a:endParaRPr lang="en-CN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B8A36A6-7D6B-9952-0C39-E120496470EF}"/>
              </a:ext>
            </a:extLst>
          </p:cNvPr>
          <p:cNvSpPr/>
          <p:nvPr/>
        </p:nvSpPr>
        <p:spPr>
          <a:xfrm>
            <a:off x="904691" y="619257"/>
            <a:ext cx="8865012" cy="5611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516B3-5D85-52B7-EA48-F19D6389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43</a:t>
            </a:fld>
            <a:endParaRPr kumimoji="1"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FC509-B8E6-53BA-6023-6D84544A9861}"/>
              </a:ext>
            </a:extLst>
          </p:cNvPr>
          <p:cNvSpPr txBox="1"/>
          <p:nvPr/>
        </p:nvSpPr>
        <p:spPr>
          <a:xfrm>
            <a:off x="6414675" y="123882"/>
            <a:ext cx="4558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Yellow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Rep.Monogr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 (2019)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867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/>
              <p:nvPr/>
            </p:nvSpPr>
            <p:spPr>
              <a:xfrm>
                <a:off x="9769703" y="1624138"/>
                <a:ext cx="1262742" cy="5116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&lt;1%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703" y="1624138"/>
                <a:ext cx="1262742" cy="511629"/>
              </a:xfrm>
              <a:prstGeom prst="rect">
                <a:avLst/>
              </a:prstGeom>
              <a:blipFill>
                <a:blip r:embed="rId3"/>
                <a:stretch>
                  <a:fillRect l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E5D6AD-F146-ED68-8F4C-9A8052F00C74}"/>
              </a:ext>
            </a:extLst>
          </p:cNvPr>
          <p:cNvSpPr/>
          <p:nvPr/>
        </p:nvSpPr>
        <p:spPr>
          <a:xfrm>
            <a:off x="9702936" y="2500727"/>
            <a:ext cx="1701715" cy="11954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AC226-A528-AC76-D72A-69F990CFEA1A}"/>
              </a:ext>
            </a:extLst>
          </p:cNvPr>
          <p:cNvSpPr/>
          <p:nvPr/>
        </p:nvSpPr>
        <p:spPr>
          <a:xfrm>
            <a:off x="9702936" y="4159892"/>
            <a:ext cx="1396275" cy="719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05D4C-8420-CD12-8D75-191FF47B7A81}"/>
              </a:ext>
            </a:extLst>
          </p:cNvPr>
          <p:cNvSpPr/>
          <p:nvPr/>
        </p:nvSpPr>
        <p:spPr>
          <a:xfrm>
            <a:off x="9403978" y="5234997"/>
            <a:ext cx="1994190" cy="719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6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687D63-0034-8A47-C6EE-E24200CD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paramerters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273ADE-EDD7-74D9-6EDC-96CB5EC6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0694CF-C467-E5DC-F23F-5B082D3C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6" y="872351"/>
            <a:ext cx="6897069" cy="1029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F29149-FC2C-78D9-6067-E2373678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" y="2126372"/>
            <a:ext cx="7255733" cy="3656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93D131B-7C92-77B6-74FC-9962075D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45" y="4342064"/>
            <a:ext cx="3431006" cy="14704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CECEAF-212A-0F9C-5921-863E92EAD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215" y="2713799"/>
            <a:ext cx="3521393" cy="13182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3F9672-698C-29F1-82ED-3463CE283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346" y="1111305"/>
            <a:ext cx="1752702" cy="14441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743CE6-8EED-C8C9-F756-CBC3EB417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177" y="1204737"/>
            <a:ext cx="1746136" cy="14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A7159-40E1-79DF-50F6-A6EC211C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1C4DB8-2D3E-B6F9-DD15-57AAAD4B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8A45D9-39D5-8969-EA2F-1EE90ED7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26" y="674050"/>
            <a:ext cx="8710762" cy="54493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21543D-9F12-4D8D-73CE-3D0317E9D68A}"/>
              </a:ext>
            </a:extLst>
          </p:cNvPr>
          <p:cNvSpPr txBox="1"/>
          <p:nvPr/>
        </p:nvSpPr>
        <p:spPr>
          <a:xfrm>
            <a:off x="23119" y="5988001"/>
            <a:ext cx="3036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Serena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Maccolini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4BE900-8EFB-68F6-451D-D79252F283AF}"/>
              </a:ext>
            </a:extLst>
          </p:cNvPr>
          <p:cNvSpPr txBox="1"/>
          <p:nvPr/>
        </p:nvSpPr>
        <p:spPr>
          <a:xfrm>
            <a:off x="6365050" y="2109142"/>
            <a:ext cx="256333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Diract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7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D87C-647D-1B41-23A9-93607731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CP</a:t>
            </a:r>
            <a:r>
              <a:rPr lang="zh-CN" altLang="en-US" dirty="0"/>
              <a:t> </a:t>
            </a:r>
            <a:r>
              <a:rPr lang="en-US" altLang="zh-CN" dirty="0"/>
              <a:t>violation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6673A-B12D-F606-02DD-8B7F1094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4"/>
            <a:ext cx="11332630" cy="525806"/>
          </a:xfrm>
        </p:spPr>
        <p:txBody>
          <a:bodyPr/>
          <a:lstStyle/>
          <a:p>
            <a:r>
              <a:rPr lang="en-US" altLang="zh-CN" dirty="0"/>
              <a:t>Interference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r>
              <a:rPr lang="zh-CN" altLang="en-US" dirty="0"/>
              <a:t> </a:t>
            </a:r>
            <a:r>
              <a:rPr lang="en-US" altLang="zh-CN" dirty="0"/>
              <a:t>paths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8105C-4FE3-BEFA-40C3-2AA9ABE2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27346A-7CA5-B49D-2FDF-2FFCF5618F5B}"/>
              </a:ext>
            </a:extLst>
          </p:cNvPr>
          <p:cNvGrpSpPr/>
          <p:nvPr/>
        </p:nvGrpSpPr>
        <p:grpSpPr>
          <a:xfrm>
            <a:off x="2174545" y="1148190"/>
            <a:ext cx="6538055" cy="1097995"/>
            <a:chOff x="489942" y="4575466"/>
            <a:chExt cx="6538055" cy="10979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3D6540-90D1-12AC-7BB9-6F36A9251955}"/>
                </a:ext>
              </a:extLst>
            </p:cNvPr>
            <p:cNvGrpSpPr/>
            <p:nvPr/>
          </p:nvGrpSpPr>
          <p:grpSpPr>
            <a:xfrm>
              <a:off x="489942" y="4575466"/>
              <a:ext cx="6538055" cy="1097995"/>
              <a:chOff x="887642" y="1495233"/>
              <a:chExt cx="6538055" cy="109799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D8863F-5DD9-AB7C-B351-A59123BD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642" y="1896526"/>
                <a:ext cx="6102147" cy="696702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D17D12C-AD90-6070-E435-DEFBB303ED7E}"/>
                  </a:ext>
                </a:extLst>
              </p:cNvPr>
              <p:cNvSpPr/>
              <p:nvPr/>
            </p:nvSpPr>
            <p:spPr>
              <a:xfrm>
                <a:off x="5092861" y="1896526"/>
                <a:ext cx="953160" cy="348351"/>
              </a:xfrm>
              <a:prstGeom prst="rect">
                <a:avLst/>
              </a:prstGeom>
              <a:ln w="19050">
                <a:solidFill>
                  <a:srgbClr val="2A00FF"/>
                </a:solidFill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GB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5FFFD-180E-3FD6-886B-81D1E2ECAEB3}"/>
                  </a:ext>
                </a:extLst>
              </p:cNvPr>
              <p:cNvSpPr txBox="1"/>
              <p:nvPr/>
            </p:nvSpPr>
            <p:spPr>
              <a:xfrm>
                <a:off x="5031333" y="1495233"/>
                <a:ext cx="2394364" cy="38048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:r>
                  <a:rPr lang="en-GB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en-US" altLang="zh-CN" sz="2000" b="0" dirty="0" err="1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zh-CN" altLang="en-US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0" dirty="0">
                    <a:solidFill>
                      <a:srgbClr val="2A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endParaRPr lang="en-GB" sz="2000" b="0" dirty="0">
                  <a:solidFill>
                    <a:srgbClr val="2A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4514D-59BB-5177-85C0-8CD863FE8F59}"/>
                </a:ext>
              </a:extLst>
            </p:cNvPr>
            <p:cNvSpPr/>
            <p:nvPr/>
          </p:nvSpPr>
          <p:spPr>
            <a:xfrm>
              <a:off x="3469022" y="4976759"/>
              <a:ext cx="851354" cy="348351"/>
            </a:xfrm>
            <a:prstGeom prst="rect">
              <a:avLst/>
            </a:prstGeom>
            <a:ln w="19050">
              <a:solidFill>
                <a:srgbClr val="09B2CD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FE44B3-F2DE-DEFD-4A58-BE6B329B442C}"/>
                </a:ext>
              </a:extLst>
            </p:cNvPr>
            <p:cNvSpPr txBox="1"/>
            <p:nvPr/>
          </p:nvSpPr>
          <p:spPr>
            <a:xfrm>
              <a:off x="1687277" y="4602690"/>
              <a:ext cx="2499842" cy="38048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lIns="36000" tIns="36000" rIns="36000" bIns="36000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9B2C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</a:t>
              </a:r>
              <a:r>
                <a:rPr lang="zh-CN" altLang="en-US" sz="2000" b="0" dirty="0">
                  <a:solidFill>
                    <a:srgbClr val="09B2C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0" dirty="0">
                  <a:solidFill>
                    <a:srgbClr val="09B2C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</a:t>
              </a:r>
              <a:r>
                <a:rPr lang="zh-CN" altLang="en-US" sz="2000" b="0" dirty="0">
                  <a:solidFill>
                    <a:srgbClr val="09B2C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0" dirty="0">
                  <a:solidFill>
                    <a:srgbClr val="09B2C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difference</a:t>
              </a:r>
              <a:endParaRPr lang="en-GB" sz="2000" b="0" dirty="0">
                <a:solidFill>
                  <a:srgbClr val="09B2C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C2CC196D-3FF4-D44D-E9B9-A5DC2AE358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7792" y="2578846"/>
                <a:ext cx="4935119" cy="52580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CN" altLang="zh-CN" dirty="0"/>
                  <a:t>Tree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diagrams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(measuing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C2CC196D-3FF4-D44D-E9B9-A5DC2AE35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7792" y="2578846"/>
                <a:ext cx="4935119" cy="525806"/>
              </a:xfrm>
              <a:prstGeom prst="rect">
                <a:avLst/>
              </a:prstGeom>
              <a:blipFill>
                <a:blip r:embed="rId4"/>
                <a:stretch>
                  <a:fillRect t="-1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04BAD-F323-717B-E231-E51CC4FB6088}"/>
              </a:ext>
            </a:extLst>
          </p:cNvPr>
          <p:cNvGrpSpPr>
            <a:grpSpLocks noChangeAspect="1"/>
          </p:cNvGrpSpPr>
          <p:nvPr/>
        </p:nvGrpSpPr>
        <p:grpSpPr>
          <a:xfrm>
            <a:off x="458173" y="2962403"/>
            <a:ext cx="3296053" cy="3176140"/>
            <a:chOff x="217279" y="2582041"/>
            <a:chExt cx="3787151" cy="36494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59311C-6DF2-A3BC-0563-6F0E30D5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711" y="2582041"/>
              <a:ext cx="3036336" cy="15334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C0CD0A-0D37-F166-1F13-811452E1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279" y="4525186"/>
              <a:ext cx="2947175" cy="17062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60A4B12-9F89-5031-D9B0-1E66E15E9F53}"/>
                    </a:ext>
                  </a:extLst>
                </p:cNvPr>
                <p:cNvSpPr txBox="1"/>
                <p:nvPr/>
              </p:nvSpPr>
              <p:spPr>
                <a:xfrm>
                  <a:off x="3262407" y="3562150"/>
                  <a:ext cx="636394" cy="4597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60A4B12-9F89-5031-D9B0-1E66E15E9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2407" y="3562150"/>
                  <a:ext cx="636394" cy="4597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F060C21-50A4-41D7-8783-9081044023A2}"/>
                    </a:ext>
                  </a:extLst>
                </p:cNvPr>
                <p:cNvSpPr txBox="1"/>
                <p:nvPr/>
              </p:nvSpPr>
              <p:spPr>
                <a:xfrm>
                  <a:off x="3164454" y="4856408"/>
                  <a:ext cx="636394" cy="4597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F060C21-50A4-41D7-8783-908104402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4454" y="4856408"/>
                  <a:ext cx="636394" cy="4597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CCB03EC-22D0-5B66-89C4-D14B75D49AF2}"/>
                    </a:ext>
                  </a:extLst>
                </p:cNvPr>
                <p:cNvSpPr txBox="1"/>
                <p:nvPr/>
              </p:nvSpPr>
              <p:spPr>
                <a:xfrm>
                  <a:off x="3285515" y="2779810"/>
                  <a:ext cx="71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oMath>
                    </m:oMathPara>
                  </a14:m>
                  <a:endPara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068CFA-41EB-8FFE-F14B-28279D3B2A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515" y="2779810"/>
                  <a:ext cx="71891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A33AA3-746B-5EE1-4F3C-782BF841BA51}"/>
                    </a:ext>
                  </a:extLst>
                </p:cNvPr>
                <p:cNvSpPr txBox="1"/>
                <p:nvPr/>
              </p:nvSpPr>
              <p:spPr>
                <a:xfrm>
                  <a:off x="3239034" y="5730218"/>
                  <a:ext cx="71891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oMath>
                    </m:oMathPara>
                  </a14:m>
                  <a:endPara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A33AA3-746B-5EE1-4F3C-782BF841B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9034" y="5730218"/>
                  <a:ext cx="71891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275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17F3056-F013-5273-6D7F-E32FC8D35F29}"/>
              </a:ext>
            </a:extLst>
          </p:cNvPr>
          <p:cNvSpPr txBox="1">
            <a:spLocks/>
          </p:cNvSpPr>
          <p:nvPr/>
        </p:nvSpPr>
        <p:spPr>
          <a:xfrm>
            <a:off x="4747084" y="2583758"/>
            <a:ext cx="5646837" cy="52580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N" altLang="zh-CN"/>
              <a:t>Tree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diagram</a:t>
            </a:r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0A7C3A-C2E4-DB8D-69AE-056395BD1AF2}"/>
              </a:ext>
            </a:extLst>
          </p:cNvPr>
          <p:cNvGrpSpPr>
            <a:grpSpLocks noChangeAspect="1"/>
          </p:cNvGrpSpPr>
          <p:nvPr/>
        </p:nvGrpSpPr>
        <p:grpSpPr>
          <a:xfrm>
            <a:off x="5324428" y="3394167"/>
            <a:ext cx="5647055" cy="2304000"/>
            <a:chOff x="882650" y="2934211"/>
            <a:chExt cx="6515100" cy="28622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433DF4-9EA7-5731-A8F3-0F41F636FB22}"/>
                </a:ext>
              </a:extLst>
            </p:cNvPr>
            <p:cNvGrpSpPr/>
            <p:nvPr/>
          </p:nvGrpSpPr>
          <p:grpSpPr>
            <a:xfrm>
              <a:off x="882650" y="3142170"/>
              <a:ext cx="6515100" cy="2654300"/>
              <a:chOff x="1062831" y="1912937"/>
              <a:chExt cx="6515100" cy="265430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5B92A6E-1CF0-E570-4D09-51095941B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2831" y="1912937"/>
                <a:ext cx="6515100" cy="2654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13816F7-12DE-8C7F-7C43-075D81B07DCE}"/>
                      </a:ext>
                    </a:extLst>
                  </p:cNvPr>
                  <p:cNvSpPr txBox="1"/>
                  <p:nvPr/>
                </p:nvSpPr>
                <p:spPr>
                  <a:xfrm>
                    <a:off x="2133580" y="3354880"/>
                    <a:ext cx="591580" cy="4726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lIns="36000" tIns="36000" rIns="36000" bIns="36000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𝑢𝑏</m:t>
                              </m:r>
                            </m:sub>
                            <m:sup>
                              <m:r>
                                <a:rPr lang="zh-CN" altLang="en-US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CN" sz="20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13816F7-12DE-8C7F-7C43-075D81B07D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3580" y="3354880"/>
                    <a:ext cx="591580" cy="47267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F8C84E8-60B7-E614-7495-D2952E6BA897}"/>
                    </a:ext>
                  </a:extLst>
                </p:cNvPr>
                <p:cNvSpPr txBox="1"/>
                <p:nvPr/>
              </p:nvSpPr>
              <p:spPr>
                <a:xfrm>
                  <a:off x="6185324" y="2934211"/>
                  <a:ext cx="546084" cy="505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𝑡𝑞</m:t>
                            </m:r>
                          </m:sub>
                          <m:sup>
                            <m:r>
                              <a:rPr lang="zh-CN" altLang="en-US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CN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F8C84E8-60B7-E614-7495-D2952E6BA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5324" y="2934211"/>
                  <a:ext cx="546084" cy="50580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609EFE-E7A5-A0EB-0731-C8E9AA9F745A}"/>
                  </a:ext>
                </a:extLst>
              </p:cNvPr>
              <p:cNvSpPr txBox="1"/>
              <p:nvPr/>
            </p:nvSpPr>
            <p:spPr>
              <a:xfrm>
                <a:off x="1357507" y="4628806"/>
                <a:ext cx="512759" cy="380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CN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609EFE-E7A5-A0EB-0731-C8E9AA9F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07" y="4628806"/>
                <a:ext cx="512759" cy="3804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625177-A219-E064-DF67-7D19963EC111}"/>
                  </a:ext>
                </a:extLst>
              </p:cNvPr>
              <p:cNvSpPr txBox="1"/>
              <p:nvPr/>
            </p:nvSpPr>
            <p:spPr>
              <a:xfrm>
                <a:off x="1215241" y="3412738"/>
                <a:ext cx="485508" cy="380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CN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625177-A219-E064-DF67-7D19963EC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41" y="3412738"/>
                <a:ext cx="485508" cy="3804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4594081F-5892-2AEA-6B53-E01B3BC390E8}"/>
              </a:ext>
            </a:extLst>
          </p:cNvPr>
          <p:cNvSpPr txBox="1"/>
          <p:nvPr/>
        </p:nvSpPr>
        <p:spPr>
          <a:xfrm>
            <a:off x="7986618" y="3112119"/>
            <a:ext cx="2385837" cy="380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loops?</a:t>
            </a:r>
            <a:endParaRPr lang="en-CN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37ECDB4-127B-EE83-FD80-A4C7FA813BF5}"/>
              </a:ext>
            </a:extLst>
          </p:cNvPr>
          <p:cNvCxnSpPr>
            <a:cxnSpLocks/>
          </p:cNvCxnSpPr>
          <p:nvPr/>
        </p:nvCxnSpPr>
        <p:spPr>
          <a:xfrm>
            <a:off x="9318617" y="3476594"/>
            <a:ext cx="239142" cy="3893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0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325B-3980-A47A-ACCB-011F59A4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A849A-DE03-94B8-D365-7938DC0F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8419D-5338-AC68-3277-EA3B93B037E6}"/>
              </a:ext>
            </a:extLst>
          </p:cNvPr>
          <p:cNvSpPr txBox="1"/>
          <p:nvPr/>
        </p:nvSpPr>
        <p:spPr>
          <a:xfrm>
            <a:off x="3754252" y="2617625"/>
            <a:ext cx="369716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bg1">
                <a:lumMod val="95000"/>
                <a:alpha val="40000"/>
              </a:schemeClr>
            </a:glo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CPV</a:t>
            </a:r>
            <a:r>
              <a:rPr kumimoji="1" lang="zh-CN" altLang="en-US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for</a:t>
            </a:r>
            <a:r>
              <a:rPr kumimoji="1" lang="zh-CN" altLang="en-US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4000" dirty="0">
                <a:solidFill>
                  <a:srgbClr val="2A00FF"/>
                </a:solidFill>
                <a:latin typeface="Times New Roman" charset="0"/>
                <a:ea typeface="Times New Roman" charset="0"/>
                <a:cs typeface="Times New Roman" charset="0"/>
              </a:rPr>
              <a:t>mesons</a:t>
            </a:r>
          </a:p>
        </p:txBody>
      </p:sp>
    </p:spTree>
    <p:extLst>
      <p:ext uri="{BB962C8B-B14F-4D97-AF65-F5344CB8AC3E}">
        <p14:creationId xmlns:p14="http://schemas.microsoft.com/office/powerpoint/2010/main" val="190938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4B201BD-F317-704A-130B-56AA875028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mesons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54B201BD-F317-704A-130B-56AA875028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B0002-D0A7-8BC3-EB42-AFA781A2C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9515" y="854573"/>
                <a:ext cx="3055219" cy="473454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/>
              <a:lstStyle/>
              <a:p>
                <a:pPr marL="0" indent="0">
                  <a:buNone/>
                </a:pP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dirty="0"/>
                  <a:t>-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mixing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83B0002-D0A7-8BC3-EB42-AFA781A2C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515" y="854573"/>
                <a:ext cx="3055219" cy="473454"/>
              </a:xfrm>
              <a:blipFill>
                <a:blip r:embed="rId3"/>
                <a:stretch>
                  <a:fillRect l="-3306" t="-13158" r="-1653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9B5124-9D76-D6D2-729E-0EAFE4C7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EA39994-05DC-D009-6424-9D5177D34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22" y="2131159"/>
            <a:ext cx="4287051" cy="236831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57425DC-05A8-656E-C877-EEFA19E5865E}"/>
              </a:ext>
            </a:extLst>
          </p:cNvPr>
          <p:cNvGrpSpPr>
            <a:grpSpLocks noChangeAspect="1"/>
          </p:cNvGrpSpPr>
          <p:nvPr/>
        </p:nvGrpSpPr>
        <p:grpSpPr>
          <a:xfrm>
            <a:off x="107004" y="3847102"/>
            <a:ext cx="3360243" cy="2196000"/>
            <a:chOff x="244733" y="3675672"/>
            <a:chExt cx="2494412" cy="163015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7E3C7BB-B87B-B75A-E470-47B326BA74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734" y="3675672"/>
              <a:ext cx="2494411" cy="1567662"/>
              <a:chOff x="4787759" y="2155945"/>
              <a:chExt cx="1979885" cy="1244298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F6875071-C450-EB60-5B16-40CB8A9E2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24570" b="27937"/>
              <a:stretch/>
            </p:blipFill>
            <p:spPr>
              <a:xfrm>
                <a:off x="4787759" y="2155945"/>
                <a:ext cx="1979885" cy="124429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08FD711E-BC85-87E0-5C62-15661674F50B}"/>
                      </a:ext>
                    </a:extLst>
                  </p:cNvPr>
                  <p:cNvSpPr txBox="1"/>
                  <p:nvPr/>
                </p:nvSpPr>
                <p:spPr>
                  <a:xfrm>
                    <a:off x="5138122" y="2389570"/>
                    <a:ext cx="1318786" cy="42075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bSupPr>
                          <m:e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黑体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黑体"/>
                      </a:rPr>
                      <a:t> </a:t>
                    </a:r>
                    <a:endParaRPr lang="en-US" altLang="zh-CN" sz="2000" i="1" dirty="0">
                      <a:solidFill>
                        <a:srgbClr val="C00000"/>
                      </a:solidFill>
                      <a:latin typeface="Cambria Math" panose="02040503050406030204" pitchFamily="18" charset="0"/>
                      <a:ea typeface="Microsoft YaHei" panose="020B0503020204020204" pitchFamily="34" charset="-122"/>
                      <a:cs typeface="黑体"/>
                    </a:endParaRPr>
                  </a:p>
                  <a:p>
                    <a14:m>
                      <m:oMath xmlns:m="http://schemas.openxmlformats.org/officeDocument/2006/math"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0.2%</m:t>
                        </m:r>
                        <m:r>
                          <a:rPr lang="zh-CN" alt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 </m:t>
                        </m:r>
                      </m:oMath>
                    </a14:m>
                    <a:r>
                      <a:rPr lang="zh-CN" altLang="en-US" sz="2000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08FD711E-BC85-87E0-5C62-15661674F5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8122" y="2389570"/>
                    <a:ext cx="1318786" cy="42075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直线箭头连接符 8">
                <a:extLst>
                  <a:ext uri="{FF2B5EF4-FFF2-40B4-BE49-F238E27FC236}">
                    <a16:creationId xmlns:a16="http://schemas.microsoft.com/office/drawing/2014/main" id="{A6BA0C4D-29B1-4B7D-70F4-4E6E4CC7B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458" y="2678788"/>
                <a:ext cx="477733" cy="26732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98076FF-5B36-EE5A-9D1F-0DCB0EF2E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5090"/>
            <a:stretch/>
          </p:blipFill>
          <p:spPr>
            <a:xfrm>
              <a:off x="244733" y="5143742"/>
              <a:ext cx="2494411" cy="162089"/>
            </a:xfrm>
            <a:prstGeom prst="rect">
              <a:avLst/>
            </a:prstGeom>
          </p:spPr>
        </p:pic>
      </p:grp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8069201-4F5B-C22A-7056-8236CC10A994}"/>
              </a:ext>
            </a:extLst>
          </p:cNvPr>
          <p:cNvSpPr txBox="1">
            <a:spLocks/>
          </p:cNvSpPr>
          <p:nvPr/>
        </p:nvSpPr>
        <p:spPr>
          <a:xfrm>
            <a:off x="7245288" y="937961"/>
            <a:ext cx="1735082" cy="4734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dirty="0"/>
              <a:t>Direct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F98C348-1709-FBE3-8DF5-74BEAB23D43E}"/>
              </a:ext>
            </a:extLst>
          </p:cNvPr>
          <p:cNvSpPr txBox="1"/>
          <p:nvPr/>
        </p:nvSpPr>
        <p:spPr>
          <a:xfrm>
            <a:off x="7060557" y="2997843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40219839-49C6-7C67-4B1F-DC292BDBE7EE}"/>
                  </a:ext>
                </a:extLst>
              </p:cNvPr>
              <p:cNvSpPr txBox="1"/>
              <p:nvPr/>
            </p:nvSpPr>
            <p:spPr>
              <a:xfrm>
                <a:off x="107004" y="1524818"/>
                <a:ext cx="4514352" cy="40011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40219839-49C6-7C67-4B1F-DC292BDBE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4" y="1524818"/>
                <a:ext cx="451435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6">
                <a:extLst>
                  <a:ext uri="{FF2B5EF4-FFF2-40B4-BE49-F238E27FC236}">
                    <a16:creationId xmlns:a16="http://schemas.microsoft.com/office/drawing/2014/main" id="{D0E0235E-B211-D2B1-3E83-791196652A26}"/>
                  </a:ext>
                </a:extLst>
              </p:cNvPr>
              <p:cNvSpPr txBox="1"/>
              <p:nvPr/>
            </p:nvSpPr>
            <p:spPr>
              <a:xfrm>
                <a:off x="107004" y="1979613"/>
                <a:ext cx="4040026" cy="400110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24" name="文本框 6">
                <a:extLst>
                  <a:ext uri="{FF2B5EF4-FFF2-40B4-BE49-F238E27FC236}">
                    <a16:creationId xmlns:a16="http://schemas.microsoft.com/office/drawing/2014/main" id="{D0E0235E-B211-D2B1-3E83-791196652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4" y="1979613"/>
                <a:ext cx="404002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E893776A-650F-82F5-4CFA-7050F3F22C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3315" y="2858277"/>
            <a:ext cx="4655535" cy="294385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0CF3D56-190B-2061-4324-A5F67A65E9FE}"/>
              </a:ext>
            </a:extLst>
          </p:cNvPr>
          <p:cNvSpPr txBox="1"/>
          <p:nvPr/>
        </p:nvSpPr>
        <p:spPr>
          <a:xfrm>
            <a:off x="6794339" y="2083443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36611ED7-2315-29B2-28C3-CC94679CE680}"/>
                  </a:ext>
                </a:extLst>
              </p:cNvPr>
              <p:cNvSpPr txBox="1"/>
              <p:nvPr/>
            </p:nvSpPr>
            <p:spPr>
              <a:xfrm>
                <a:off x="6679192" y="1493160"/>
                <a:ext cx="4139658" cy="903452"/>
              </a:xfrm>
              <a:prstGeom prst="rect">
                <a:avLst/>
              </a:prstGeom>
              <a:noFill/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+−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2000" b="0" i="1" dirty="0" smtClean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kumimoji="1" lang="en-US" altLang="zh-CN" sz="20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≠</m:t>
                    </m:r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dirty="0" smtClean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  <m:e>
                            <m:sSub>
                              <m:sSub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楷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zh-CN" altLang="en-US" sz="2000" dirty="0"/>
                  <a:t>   </a:t>
                </a:r>
                <a:endParaRPr lang="en-GB" sz="2400" dirty="0"/>
              </a:p>
            </p:txBody>
          </p:sp>
        </mc:Choice>
        <mc:Fallback xmlns=""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36611ED7-2315-29B2-28C3-CC94679CE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192" y="1493160"/>
                <a:ext cx="4139658" cy="903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sx="1000" sy="1000" algn="l" rotWithShape="0">
                  <a:prstClr val="black"/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596DA71A-329B-923D-2EE5-04E5AA8957BD}"/>
              </a:ext>
            </a:extLst>
          </p:cNvPr>
          <p:cNvSpPr txBox="1"/>
          <p:nvPr/>
        </p:nvSpPr>
        <p:spPr>
          <a:xfrm>
            <a:off x="9655773" y="5131588"/>
            <a:ext cx="800155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Cambria Math" panose="020405030504060302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NA48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4AB6491-C109-2F5D-31D9-0A4C9C9DE246}"/>
                  </a:ext>
                </a:extLst>
              </p:cNvPr>
              <p:cNvSpPr txBox="1"/>
              <p:nvPr/>
            </p:nvSpPr>
            <p:spPr>
              <a:xfrm>
                <a:off x="470145" y="2396612"/>
                <a:ext cx="2146485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  <m:r>
                      <a:rPr kumimoji="1" lang="en-US" altLang="zh-CN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</a:t>
                </a:r>
                <a:r>
                  <a:rPr kumimoji="1"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m:rPr>
                            <m:lit/>
                          </m:rP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d>
                    <m:r>
                      <a:rPr kumimoji="1" lang="en-US" altLang="zh-CN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1" lang="en-US" altLang="zh-CN" sz="2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4AB6491-C109-2F5D-31D9-0A4C9C9DE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5" y="2396612"/>
                <a:ext cx="214648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E78BF96-2EAF-3CCE-1D74-77DF00D64F22}"/>
                  </a:ext>
                </a:extLst>
              </p:cNvPr>
              <p:cNvSpPr txBox="1"/>
              <p:nvPr/>
            </p:nvSpPr>
            <p:spPr>
              <a:xfrm>
                <a:off x="6886704" y="2483553"/>
                <a:ext cx="1684628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lit/>
                        </m:rP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E78BF96-2EAF-3CCE-1D74-77DF00D64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704" y="2483553"/>
                <a:ext cx="1684628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840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2D32D4-39B2-F632-7AB6-EDA1383E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Direct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0A25F5-0B61-BE3D-1518-76A495B5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F11BCF-347E-811B-1D24-07F8CDC8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84" y="1493700"/>
            <a:ext cx="3798316" cy="4142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077F56B9-43B7-7F3F-BAA2-1617EBFF7036}"/>
                  </a:ext>
                </a:extLst>
              </p:cNvPr>
              <p:cNvSpPr txBox="1"/>
              <p:nvPr/>
            </p:nvSpPr>
            <p:spPr>
              <a:xfrm>
                <a:off x="5256190" y="1941074"/>
                <a:ext cx="518457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      </m:t>
                    </m:r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≡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黑体"/>
                    <a:cs typeface="Helvetica" panose="020B0604020202020204" pitchFamily="34" charset="0"/>
                  </a:rPr>
                  <a:t>   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FF"/>
                    </a:solidFill>
                    <a:latin typeface="Arial" charset="0"/>
                    <a:ea typeface="黑体"/>
                    <a:cs typeface="Helvetica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−1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5.4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±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2.9</m:t>
                        </m:r>
                      </m:e>
                    </m:d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−4</m:t>
                        </m:r>
                      </m:sup>
                    </m:sSup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077F56B9-43B7-7F3F-BAA2-1617EBFF7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190" y="1941074"/>
                <a:ext cx="5184576" cy="984885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2584D6D-7A99-A28E-AAEC-D0C68F609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2976374"/>
            <a:ext cx="4841966" cy="3256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2D2724A9-2924-8BD9-26F7-3704706BA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1944" y="943850"/>
                <a:ext cx="5328592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 algn="l" eaLnBrk="1" hangingPunct="1">
                  <a:defRPr/>
                </a:pPr>
                <a:r>
                  <a:rPr lang="en-US" altLang="zh-C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CP asymmetries difference between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2D2724A9-2924-8BD9-26F7-3704706BA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1944" y="943850"/>
                <a:ext cx="5328592" cy="830997"/>
              </a:xfrm>
              <a:prstGeom prst="rect">
                <a:avLst/>
              </a:prstGeom>
              <a:blipFill>
                <a:blip r:embed="rId5"/>
                <a:stretch>
                  <a:fillRect l="-1905" t="-6061" b="-181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A978C0FF-5F92-3FF3-EF08-7122AFA497CE}"/>
              </a:ext>
            </a:extLst>
          </p:cNvPr>
          <p:cNvSpPr txBox="1"/>
          <p:nvPr/>
        </p:nvSpPr>
        <p:spPr bwMode="auto">
          <a:xfrm>
            <a:off x="9132276" y="2542055"/>
            <a:ext cx="21843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122 (2019) 211803</a:t>
            </a:r>
          </a:p>
        </p:txBody>
      </p:sp>
    </p:spTree>
    <p:extLst>
      <p:ext uri="{BB962C8B-B14F-4D97-AF65-F5344CB8AC3E}">
        <p14:creationId xmlns:p14="http://schemas.microsoft.com/office/powerpoint/2010/main" val="18460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bg1"/>
          </a:solidFill>
        </a:ln>
        <a:effectLst>
          <a:outerShdw blurRad="50800" dist="38100" algn="l" rotWithShape="0">
            <a:prstClr val="black">
              <a:alpha val="0"/>
            </a:prstClr>
          </a:outerShdw>
          <a:softEdge rad="12700"/>
        </a:effectLst>
      </a:spPr>
      <a:bodyPr wrap="square">
        <a:spAutoFit/>
      </a:bodyPr>
      <a:lstStyle>
        <a:defPPr algn="l">
          <a:defRPr sz="20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63840</TotalTime>
  <Words>2320</Words>
  <Application>Microsoft Macintosh PowerPoint</Application>
  <PresentationFormat>自定义</PresentationFormat>
  <Paragraphs>491</Paragraphs>
  <Slides>44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6" baseType="lpstr">
      <vt:lpstr>DengXian</vt:lpstr>
      <vt:lpstr>黑体</vt:lpstr>
      <vt:lpstr>Microsoft YaHei</vt:lpstr>
      <vt:lpstr>Times</vt:lpstr>
      <vt:lpstr>Arial</vt:lpstr>
      <vt:lpstr>Calibri</vt:lpstr>
      <vt:lpstr>Cambria Math</vt:lpstr>
      <vt:lpstr>Courier New</vt:lpstr>
      <vt:lpstr>Helvetica</vt:lpstr>
      <vt:lpstr>Times New Roman</vt:lpstr>
      <vt:lpstr>Wingdings</vt:lpstr>
      <vt:lpstr>Office Theme</vt:lpstr>
      <vt:lpstr>Baryonic CP violation  at LHCb</vt:lpstr>
      <vt:lpstr>LHCb</vt:lpstr>
      <vt:lpstr>LHCb data</vt:lpstr>
      <vt:lpstr>Why CP violation</vt:lpstr>
      <vt:lpstr>Three types of CP violation</vt:lpstr>
      <vt:lpstr>Direct CP violation</vt:lpstr>
      <vt:lpstr>PowerPoint 演示文稿</vt:lpstr>
      <vt:lpstr>CPV in K mesons</vt:lpstr>
      <vt:lpstr>Direct CPV in charm</vt:lpstr>
      <vt:lpstr>Beauty: CPV in mixing</vt:lpstr>
      <vt:lpstr>Beauty: mixing induced CPV</vt:lpstr>
      <vt:lpstr>Beauty: direct CPV</vt:lpstr>
      <vt:lpstr>Beauty: CPV pattern for n-body charmless decays </vt:lpstr>
      <vt:lpstr>Beauty: direct CPV for  b to charm decays</vt:lpstr>
      <vt:lpstr>PowerPoint 演示文稿</vt:lpstr>
      <vt:lpstr>Long list of efforts by LHCb</vt:lpstr>
      <vt:lpstr>Why and how</vt:lpstr>
      <vt:lpstr>Triple product method for Λ_b^0→pπ^- π^+ π^-</vt:lpstr>
      <vt:lpstr>CPV in Λ_b^0→pπ^- π^+ π^- with TPA</vt:lpstr>
      <vt:lpstr>CPV in Ξ_b^-→pK^- K^- decays </vt:lpstr>
      <vt:lpstr>Baryon decay parameters</vt:lpstr>
      <vt:lpstr>              Decay parameters and CPV in hyperons</vt:lpstr>
      <vt:lpstr>             Decay parameters and CPV in charm baryons</vt:lpstr>
      <vt:lpstr>Beauty and charm baryon parameters</vt:lpstr>
      <vt:lpstr>P and CP violation</vt:lpstr>
      <vt:lpstr>More parameters for Λ_c^+→Λh^+ decays</vt:lpstr>
      <vt:lpstr>PowerPoint 演示文稿</vt:lpstr>
      <vt:lpstr>CP asymmetry for Λ_b^0,Ξ_b^0→phhh decays </vt:lpstr>
      <vt:lpstr>CP asymmetry  for Λ_b^0→DpK^-</vt:lpstr>
      <vt:lpstr>CP violation in Λ_b^0→ph^- decays</vt:lpstr>
      <vt:lpstr>Crucial to control systematics</vt:lpstr>
      <vt:lpstr>Why CP violation so small</vt:lpstr>
      <vt:lpstr>CP asymmetry in Λ_b^0→Λh_1^+ h_2^- decays </vt:lpstr>
      <vt:lpstr>Local CP asymmetry for Λ_b^0→ΛK^+ K^-</vt:lpstr>
      <vt:lpstr>More local CP asymmetries</vt:lpstr>
      <vt:lpstr>CPV for charm decay Λ_c^+→ph^+ h^-</vt:lpstr>
      <vt:lpstr>PowerPoint 演示文稿</vt:lpstr>
      <vt:lpstr>From P violation to CP violation: a summary</vt:lpstr>
      <vt:lpstr>LHCb (near) upgrade plan</vt:lpstr>
      <vt:lpstr>Backup slides</vt:lpstr>
      <vt:lpstr>Global analysis of CKM mechanism (4 parameters)</vt:lpstr>
      <vt:lpstr>CKM matrix up to λ^6</vt:lpstr>
      <vt:lpstr>LHCb Upgrade II sensitivities</vt:lpstr>
      <vt:lpstr>More information for decay paramerters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yanxi zhang</cp:lastModifiedBy>
  <cp:revision>1872</cp:revision>
  <cp:lastPrinted>2025-03-21T16:43:04Z</cp:lastPrinted>
  <dcterms:created xsi:type="dcterms:W3CDTF">2015-12-03T12:56:11Z</dcterms:created>
  <dcterms:modified xsi:type="dcterms:W3CDTF">2025-03-22T07:09:41Z</dcterms:modified>
</cp:coreProperties>
</file>