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4"/>
    <p:restoredTop sz="82884"/>
  </p:normalViewPr>
  <p:slideViewPr>
    <p:cSldViewPr snapToGrid="0">
      <p:cViewPr varScale="1">
        <p:scale>
          <a:sx n="100" d="100"/>
          <a:sy n="100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8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3F1081B-4C1A-74E5-D73E-E3BEC4CE19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5AABDE-CC67-09C4-7AFB-D2A9317AA3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FB892-D995-3B45-9EA4-DD4F0118852B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E3DAA0-02DF-1502-4A9A-0A2BFA4696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511382-A6D3-2A0C-01A6-B8C19C3D11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81D5B-AB36-464E-A7A0-B62B390278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333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965EB-8D22-4D4D-AC0F-737BCE3A976E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E985F-F354-FE47-94EF-920F435E56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107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985F-F354-FE47-94EF-920F435E561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230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985F-F354-FE47-94EF-920F435E5614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390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985F-F354-FE47-94EF-920F435E5614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087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985F-F354-FE47-94EF-920F435E5614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262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E985F-F354-FE47-94EF-920F435E5614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371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E12EB-FEAB-A4B0-BFCE-14D97B7DE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5B3F28-9AA2-C18A-4850-F068292AE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67FB22-EA1D-9CAB-38B0-059830CE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7999-21B6-944A-BEDA-4BFF302A58CC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51BBF3-C465-65C4-39F2-E7B1458E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531EA4-D715-4459-631A-0B14E599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0692-D158-7A43-8AE4-2EE665308B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029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589BBC-1B81-5F92-87A2-80CACF4D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2011D3-83E7-2CEC-BD33-9043FB269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1A4F9D-34C6-3245-A37E-8DD916F4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7999-21B6-944A-BEDA-4BFF302A58CC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8C6611-D7EC-D3C3-1EF1-B0007E8F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28E300-9DA2-E438-E7BF-FA1CB679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0692-D158-7A43-8AE4-2EE665308B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4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3DBD4F-D83B-87B6-D45F-175AE8349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916870-1458-B3B0-00DA-926EE404F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DC2979-A7B1-F79C-84D5-C8043A8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7999-21B6-944A-BEDA-4BFF302A58CC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150312-C7F3-4445-8C45-8D9722A2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4391B-DF82-5DAC-A5E8-F6A814F8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0692-D158-7A43-8AE4-2EE665308B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914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6EDEAD-5336-745E-E6CC-4DF82B79C628}"/>
              </a:ext>
            </a:extLst>
          </p:cNvPr>
          <p:cNvCxnSpPr>
            <a:cxnSpLocks/>
          </p:cNvCxnSpPr>
          <p:nvPr userDrawn="1"/>
        </p:nvCxnSpPr>
        <p:spPr>
          <a:xfrm flipV="1">
            <a:off x="225468" y="924674"/>
            <a:ext cx="1170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logo2">
            <a:extLst>
              <a:ext uri="{FF2B5EF4-FFF2-40B4-BE49-F238E27FC236}">
                <a16:creationId xmlns:a16="http://schemas.microsoft.com/office/drawing/2014/main" id="{045A82EF-FAE0-A85F-BD55-809D3D6E0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430" y="282485"/>
            <a:ext cx="2782570" cy="413385"/>
          </a:xfrm>
          <a:prstGeom prst="rect">
            <a:avLst/>
          </a:prstGeom>
        </p:spPr>
      </p:pic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6306215-B233-CCA6-51F0-56F554AC4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367" y="185964"/>
            <a:ext cx="8568673" cy="606425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请输入标题</a:t>
            </a:r>
          </a:p>
        </p:txBody>
      </p:sp>
      <p:cxnSp>
        <p:nvCxnSpPr>
          <p:cNvPr id="2" name="直接连接符 6">
            <a:extLst>
              <a:ext uri="{FF2B5EF4-FFF2-40B4-BE49-F238E27FC236}">
                <a16:creationId xmlns:a16="http://schemas.microsoft.com/office/drawing/2014/main" id="{A97BFF11-E889-BB76-112A-18B414849817}"/>
              </a:ext>
            </a:extLst>
          </p:cNvPr>
          <p:cNvCxnSpPr>
            <a:cxnSpLocks/>
          </p:cNvCxnSpPr>
          <p:nvPr userDrawn="1"/>
        </p:nvCxnSpPr>
        <p:spPr>
          <a:xfrm flipV="1">
            <a:off x="225468" y="6576000"/>
            <a:ext cx="1170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4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093770D-EABF-742A-27B8-49850F067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logo2">
            <a:extLst>
              <a:ext uri="{FF2B5EF4-FFF2-40B4-BE49-F238E27FC236}">
                <a16:creationId xmlns:a16="http://schemas.microsoft.com/office/drawing/2014/main" id="{045A82EF-FAE0-A85F-BD55-809D3D6E05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17430" y="282485"/>
            <a:ext cx="2782570" cy="413385"/>
          </a:xfrm>
          <a:prstGeom prst="rect">
            <a:avLst/>
          </a:prstGeom>
        </p:spPr>
      </p:pic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6306215-B233-CCA6-51F0-56F554AC4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367" y="185964"/>
            <a:ext cx="8568673" cy="606425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请输入标题</a:t>
            </a:r>
          </a:p>
        </p:txBody>
      </p:sp>
      <p:cxnSp>
        <p:nvCxnSpPr>
          <p:cNvPr id="2" name="直接连接符 6">
            <a:extLst>
              <a:ext uri="{FF2B5EF4-FFF2-40B4-BE49-F238E27FC236}">
                <a16:creationId xmlns:a16="http://schemas.microsoft.com/office/drawing/2014/main" id="{74D4F625-58D8-A9A7-4E2B-117F6052AC2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5468" y="924674"/>
            <a:ext cx="1170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6">
            <a:extLst>
              <a:ext uri="{FF2B5EF4-FFF2-40B4-BE49-F238E27FC236}">
                <a16:creationId xmlns:a16="http://schemas.microsoft.com/office/drawing/2014/main" id="{34031B8B-326D-A298-99B5-9072119A170A}"/>
              </a:ext>
            </a:extLst>
          </p:cNvPr>
          <p:cNvCxnSpPr>
            <a:cxnSpLocks/>
          </p:cNvCxnSpPr>
          <p:nvPr userDrawn="1"/>
        </p:nvCxnSpPr>
        <p:spPr>
          <a:xfrm flipV="1">
            <a:off x="225468" y="6576000"/>
            <a:ext cx="1170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5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AE97E-BAC6-61D2-28AF-8B1A04F5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E11C9-3737-D067-9832-E8CDBAF33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93B4DA-0D8C-5BB1-7133-7BE49DCF8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E6FA41-D41D-B48D-CCD3-4F39EDC6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7999-21B6-944A-BEDA-4BFF302A58CC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ACADC4-8881-54E5-DC0A-B0A030E2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73C9EC-B1F2-CF24-4D2C-F4C56F1F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0692-D158-7A43-8AE4-2EE665308B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7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52A7A-1215-0200-7C9B-A8938B6C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09575E-7AB8-F9CE-7DE2-485B713B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C7E107-AF93-63DF-0A02-0DF26C886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B5A5BA-13C8-2CF1-ABF9-756AFCBDB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2CB05BA-8EA0-F391-69EB-7D199DDB2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4B5AD62-D1CA-4936-DA89-830FE50C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7999-21B6-944A-BEDA-4BFF302A58CC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0442DFB-9B8F-88FE-9B90-72D91772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627B2B-8F2F-1D5F-6F76-514F6283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0692-D158-7A43-8AE4-2EE665308B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061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2DB4F-228F-9077-D463-03DB10FE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5AAD83-E8C8-1FBD-2F2F-09DC3025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7999-21B6-944A-BEDA-4BFF302A58CC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2270C5F-2AF2-D170-7132-10AB5D8A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D65C42-99AD-5991-3587-A5ADB54D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0692-D158-7A43-8AE4-2EE665308B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864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3D6EAD-ED49-DFDB-07D6-5A3E23F6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7999-21B6-944A-BEDA-4BFF302A58CC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15DBB0-5DCA-EB8E-165C-2C4D4806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72AC61-25B3-16A8-CA63-EFDAC84D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0692-D158-7A43-8AE4-2EE665308B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002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DE019-53C0-8F81-DE24-FB3A517F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D9322A-775C-8D18-D9AB-9F9E5008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82A996-7524-1985-E81D-67F76C103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480A16-1494-CC32-FF82-D695E328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7999-21B6-944A-BEDA-4BFF302A58CC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FD1B80-95A3-6490-E234-78DB9F99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B59827-F887-08C2-CD74-FB2CF173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0692-D158-7A43-8AE4-2EE665308B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135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963A8-CD01-36F2-B7E9-E40CEE3B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617C6F-D1F6-9C67-86B9-79B46FD54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683042-4E72-2EBF-FB84-268BF5DD9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19822-FE0B-8CFA-A220-99E4D1FE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7999-21B6-944A-BEDA-4BFF302A58CC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6CF903-6404-B683-1BC8-AFABA1E4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5621AC-E0E2-B9D2-BF84-033B3649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0692-D158-7A43-8AE4-2EE665308B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040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FB92C0-0C17-B1A4-3CC3-DC406260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EECDF4-87B9-8F7A-4BA9-0242FCF43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F7BCB8-997D-8DAD-05C5-54CD7B503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7999-21B6-944A-BEDA-4BFF302A58CC}" type="datetimeFigureOut">
              <a:rPr kumimoji="1" lang="zh-CN" altLang="en-US" smtClean="0"/>
              <a:t>2025/3/21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CA744-DC7E-92E2-960A-5E3ABCFFC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2F1955-95DA-642F-2FFF-6597354CA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0692-D158-7A43-8AE4-2EE665308B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39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D63B5330-4A56-6D43-A931-156A36D97021}"/>
              </a:ext>
            </a:extLst>
          </p:cNvPr>
          <p:cNvSpPr/>
          <p:nvPr/>
        </p:nvSpPr>
        <p:spPr>
          <a:xfrm>
            <a:off x="-53" y="4280958"/>
            <a:ext cx="12192000" cy="25859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Shape 119">
            <a:extLst>
              <a:ext uri="{FF2B5EF4-FFF2-40B4-BE49-F238E27FC236}">
                <a16:creationId xmlns:a16="http://schemas.microsoft.com/office/drawing/2014/main" id="{A4F7ED0B-4884-B4D2-8364-89384273D5B4}"/>
              </a:ext>
            </a:extLst>
          </p:cNvPr>
          <p:cNvSpPr txBox="1">
            <a:spLocks/>
          </p:cNvSpPr>
          <p:nvPr/>
        </p:nvSpPr>
        <p:spPr>
          <a:xfrm>
            <a:off x="699247" y="2189012"/>
            <a:ext cx="10739717" cy="2241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72549">
              <a:defRPr sz="5194" b="1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Helvetica"/>
                <a:cs typeface="Times New Roman" panose="02020603050405020304" pitchFamily="18" charset="0"/>
                <a:sym typeface="Helvetica"/>
              </a:rPr>
              <a:t>Reconciling the  X(2240) with the Y(2175)</a:t>
            </a:r>
          </a:p>
        </p:txBody>
      </p:sp>
      <p:sp>
        <p:nvSpPr>
          <p:cNvPr id="9" name="Shape 120">
            <a:extLst>
              <a:ext uri="{FF2B5EF4-FFF2-40B4-BE49-F238E27FC236}">
                <a16:creationId xmlns:a16="http://schemas.microsoft.com/office/drawing/2014/main" id="{BDDC69C3-1E53-341E-EBE9-A4F00E4E8D45}"/>
              </a:ext>
            </a:extLst>
          </p:cNvPr>
          <p:cNvSpPr txBox="1">
            <a:spLocks/>
          </p:cNvSpPr>
          <p:nvPr/>
        </p:nvSpPr>
        <p:spPr>
          <a:xfrm>
            <a:off x="601250" y="4418012"/>
            <a:ext cx="10621963" cy="2439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 sz="6600">
                <a:solidFill>
                  <a:srgbClr val="FF2600"/>
                </a:solidFill>
                <a:latin typeface="Heiti SC Medium"/>
                <a:ea typeface="Heiti SC Medium"/>
                <a:cs typeface="Heiti SC Medium"/>
                <a:sym typeface="Heiti SC Medium"/>
              </a:defRPr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  <a:ea typeface="Heiti SC Medium"/>
                <a:cs typeface="Times New Roman" panose="02020603050405020304" pitchFamily="18" charset="0"/>
                <a:sym typeface="Heiti SC Medium"/>
              </a:rPr>
              <a:t>Dian-Yong Chen</a:t>
            </a:r>
            <a:endParaRPr lang="en-US" sz="3200" b="1" dirty="0">
              <a:solidFill>
                <a:schemeClr val="bg1"/>
              </a:solidFill>
              <a:latin typeface="Comic Sans MS" panose="030F0702030302020204" pitchFamily="66" charset="0"/>
              <a:ea typeface="Heiti SC Medium"/>
              <a:cs typeface="Times New Roman" panose="02020603050405020304" pitchFamily="18" charset="0"/>
              <a:sym typeface="Heiti SC Medium"/>
            </a:endParaRPr>
          </a:p>
          <a:p>
            <a:pPr marL="0" indent="0" algn="ctr">
              <a:buFont typeface="Arial" panose="020B0604020202020204" pitchFamily="34" charset="0"/>
              <a:buNone/>
              <a:defRPr sz="6800">
                <a:solidFill>
                  <a:srgbClr val="0433FF"/>
                </a:solidFill>
                <a:latin typeface="Heiti SC Medium"/>
                <a:ea typeface="Heiti SC Medium"/>
                <a:cs typeface="Heiti SC Medium"/>
                <a:sym typeface="Heiti SC Medium"/>
              </a:defRPr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  <a:ea typeface="Heiti SC Medium"/>
                <a:cs typeface="Times New Roman" panose="02020603050405020304" pitchFamily="18" charset="0"/>
                <a:sym typeface="Heiti SC Medium"/>
              </a:rPr>
              <a:t>Southeast University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9A8E0D2-BADA-38AA-B85D-D42C68B44391}"/>
              </a:ext>
            </a:extLst>
          </p:cNvPr>
          <p:cNvSpPr txBox="1"/>
          <p:nvPr/>
        </p:nvSpPr>
        <p:spPr>
          <a:xfrm>
            <a:off x="2567459" y="5914695"/>
            <a:ext cx="8076158" cy="656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100" rtlCol="0" anchor="ctr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Comic Sans MS" panose="030F0902030302020204" pitchFamily="66" charset="0"/>
              </a:rPr>
              <a:t>D. Y. Chen, J. Liu and J. He, </a:t>
            </a:r>
            <a:r>
              <a:rPr lang="en-US" altLang="zh-CN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Phys.Rev.D</a:t>
            </a:r>
            <a:r>
              <a:rPr lang="en-US" altLang="zh-CN" b="1" dirty="0">
                <a:solidFill>
                  <a:schemeClr val="bg1"/>
                </a:solidFill>
                <a:latin typeface="Comic Sans MS" panose="030F0902030302020204" pitchFamily="66" charset="0"/>
              </a:rPr>
              <a:t> 101, 074045  (2020); </a:t>
            </a:r>
          </a:p>
          <a:p>
            <a:r>
              <a:rPr lang="en-US" altLang="zh-CN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D.Y.Chen</a:t>
            </a:r>
            <a:r>
              <a:rPr lang="en-US" altLang="zh-CN" b="1" dirty="0">
                <a:solidFill>
                  <a:schemeClr val="bg1"/>
                </a:solidFill>
                <a:latin typeface="Comic Sans MS" panose="030F0902030302020204" pitchFamily="66" charset="0"/>
              </a:rPr>
              <a:t>, et al., to appear 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E953DED-1C1B-A9D0-0C9D-2E32B4DFFFEC}"/>
              </a:ext>
            </a:extLst>
          </p:cNvPr>
          <p:cNvSpPr/>
          <p:nvPr/>
        </p:nvSpPr>
        <p:spPr>
          <a:xfrm>
            <a:off x="0" y="0"/>
            <a:ext cx="12192000" cy="23079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21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E065D-BDDC-A1B6-A09C-E594277D2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D0AD553-2885-DF89-5390-9827A2184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367" y="185964"/>
            <a:ext cx="8913613" cy="6684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Theoretical</a:t>
            </a:r>
            <a:r>
              <a:rPr lang="zh-CN" altLang="en-US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interpretations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9E9624-ACDD-CBC6-543E-CF7F0B270A48}"/>
                  </a:ext>
                </a:extLst>
              </p:cNvPr>
              <p:cNvSpPr txBox="1"/>
              <p:nvPr/>
            </p:nvSpPr>
            <p:spPr>
              <a:xfrm>
                <a:off x="146104" y="5473554"/>
                <a:ext cx="11737298" cy="964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Experimental observations indicate that Y(2175) contains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𝑠</m:t>
                    </m:r>
                    <m:acc>
                      <m:accPr>
                        <m:chr m:val="̅"/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acc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𝑠</m:t>
                        </m:r>
                      </m:e>
                    </m:acc>
                  </m:oMath>
                </a14:m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, </a:t>
                </a:r>
              </a:p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thus </a:t>
                </a:r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open strange channel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s are expected!</a:t>
                </a:r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9E9624-ACDD-CBC6-543E-CF7F0B270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04" y="5473554"/>
                <a:ext cx="11737298" cy="964367"/>
              </a:xfrm>
              <a:prstGeom prst="rect">
                <a:avLst/>
              </a:prstGeom>
              <a:blipFill>
                <a:blip r:embed="rId2"/>
                <a:stretch>
                  <a:fillRect t="-6579" b="-1710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1DEE394-FB23-B99C-4324-6AD7AF3C5ABC}"/>
              </a:ext>
            </a:extLst>
          </p:cNvPr>
          <p:cNvSpPr txBox="1"/>
          <p:nvPr/>
        </p:nvSpPr>
        <p:spPr>
          <a:xfrm>
            <a:off x="130487" y="1046535"/>
            <a:ext cx="497411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Conventional </a:t>
            </a:r>
            <a:r>
              <a:rPr kumimoji="0" lang="en-US" altLang="zh-CN" sz="28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strangeonium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3A3CCC-8059-6A34-9283-68B4C5627334}"/>
              </a:ext>
            </a:extLst>
          </p:cNvPr>
          <p:cNvSpPr txBox="1"/>
          <p:nvPr/>
        </p:nvSpPr>
        <p:spPr>
          <a:xfrm>
            <a:off x="139016" y="2354652"/>
            <a:ext cx="351859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QCD exotic state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5B6FD6-2751-7920-CBF6-0318D01595B2}"/>
              </a:ext>
            </a:extLst>
          </p:cNvPr>
          <p:cNvSpPr txBox="1"/>
          <p:nvPr/>
        </p:nvSpPr>
        <p:spPr>
          <a:xfrm>
            <a:off x="1246219" y="1688240"/>
            <a:ext cx="83163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3</a:t>
            </a:r>
            <a:r>
              <a:rPr kumimoji="0" lang="en-US" altLang="zh-CN" sz="2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3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S</a:t>
            </a:r>
            <a:r>
              <a:rPr kumimoji="0" lang="en-US" altLang="zh-CN" sz="28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1</a:t>
            </a:r>
            <a:r>
              <a:rPr kumimoji="0" lang="en-US" altLang="zh-CN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 /</a:t>
            </a:r>
            <a:r>
              <a:rPr lang="en-US" altLang="zh-CN" sz="2800" dirty="0">
                <a:latin typeface="Comic Sans MS" panose="030F0902030302020204" pitchFamily="66" charset="0"/>
              </a:rPr>
              <a:t> 2</a:t>
            </a:r>
            <a:r>
              <a:rPr lang="en-US" altLang="zh-CN" sz="2800" baseline="30000" dirty="0">
                <a:latin typeface="Comic Sans MS" panose="030F0902030302020204" pitchFamily="66" charset="0"/>
              </a:rPr>
              <a:t>3</a:t>
            </a:r>
            <a:r>
              <a:rPr lang="en-US" altLang="zh-CN" sz="2800" dirty="0">
                <a:latin typeface="Comic Sans MS" panose="030F0902030302020204" pitchFamily="66" charset="0"/>
              </a:rPr>
              <a:t>D</a:t>
            </a:r>
            <a:r>
              <a:rPr lang="en-US" altLang="zh-CN" sz="2800" baseline="-25000" dirty="0">
                <a:latin typeface="Comic Sans MS" panose="030F0902030302020204" pitchFamily="66" charset="0"/>
              </a:rPr>
              <a:t>1 </a:t>
            </a:r>
            <a:r>
              <a:rPr kumimoji="0" lang="en-US" altLang="zh-CN" sz="2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strangeonium</a:t>
            </a:r>
            <a:r>
              <a:rPr kumimoji="0" lang="en-US" altLang="zh-CN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 or their mixing state</a:t>
            </a:r>
            <a:endParaRPr kumimoji="0" lang="zh-CN" altLang="en-US" sz="28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3AA3241-6CF2-5E0C-E284-2FAC1896BBCD}"/>
                  </a:ext>
                </a:extLst>
              </p:cNvPr>
              <p:cNvSpPr txBox="1"/>
              <p:nvPr/>
            </p:nvSpPr>
            <p:spPr>
              <a:xfrm>
                <a:off x="1200791" y="3011919"/>
                <a:ext cx="8433527" cy="2323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457200" indent="-457200">
                  <a:lnSpc>
                    <a:spcPct val="125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𝑠𝑠</m:t>
                    </m:r>
                    <m:acc>
                      <m:accPr>
                        <m:chr m:val="̅"/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𝑠𝑢</m:t>
                    </m:r>
                    <m:acc>
                      <m:accPr>
                        <m:chr m:val="̅"/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kumimoji="0" lang="en-US" altLang="zh-CN" sz="2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 excited</a:t>
                </a:r>
                <a:r>
                  <a:rPr kumimoji="0" lang="en-US" altLang="zh-CN" sz="2800" b="0" i="0" u="none" strike="noStrike" cap="none" spc="0" normalizeH="0" dirty="0">
                    <a:ln>
                      <a:noFill/>
                    </a:ln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 tetraquark </a:t>
                </a:r>
                <a:r>
                  <a:rPr kumimoji="0" lang="en-US" altLang="zh-CN" sz="2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state with spin 1</a:t>
                </a:r>
              </a:p>
              <a:p>
                <a:pPr marL="457200" indent="-457200" algn="l">
                  <a:lnSpc>
                    <a:spcPct val="125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kumimoji="0" lang="en-US" altLang="zh-CN" sz="2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 </a:t>
                </a:r>
                <a:r>
                  <a:rPr kumimoji="0" lang="en-US" altLang="zh-CN" sz="2800" b="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hybrid state</a:t>
                </a:r>
              </a:p>
              <a:p>
                <a:pPr marL="457200" indent="-457200" algn="l">
                  <a:lnSpc>
                    <a:spcPct val="125000"/>
                  </a:lnSpc>
                  <a:buFont typeface="Wingdings" pitchFamily="2" charset="2"/>
                  <a:buChar char="ü"/>
                </a:pPr>
                <a:r>
                  <a:rPr kumimoji="0" lang="en-US" altLang="zh-CN" sz="2800" b="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Molecular state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interpretations:</a:t>
                </a:r>
              </a:p>
              <a:p>
                <a:pPr algn="l">
                  <a:lnSpc>
                    <a:spcPct val="125000"/>
                  </a:lnSpc>
                </a:pPr>
                <a:r>
                  <a:rPr kumimoji="0" lang="en-US" altLang="zh-CN" sz="2800" b="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800" b="0" i="0" u="none" strike="noStrike" cap="none" spc="0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Λ</m:t>
                    </m:r>
                    <m:acc>
                      <m:accPr>
                        <m:chr m:val="̅"/>
                        <m:ctrlPr>
                          <a:rPr kumimoji="0" lang="en-US" altLang="zh-CN" sz="28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cap="none" spc="0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Λ</m:t>
                        </m:r>
                      </m:e>
                    </m:acc>
                  </m:oMath>
                </a14:m>
                <a:r>
                  <a:rPr kumimoji="0" lang="en-US" altLang="zh-CN" sz="2800" b="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kumimoji="0" lang="en-US" altLang="zh-CN" sz="2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 </a:t>
                </a:r>
                <a:endParaRPr kumimoji="0" lang="zh-CN" altLang="en-US" sz="2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3AA3241-6CF2-5E0C-E284-2FAC1896B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91" y="3011919"/>
                <a:ext cx="8433527" cy="2323906"/>
              </a:xfrm>
              <a:prstGeom prst="rect">
                <a:avLst/>
              </a:prstGeom>
              <a:blipFill>
                <a:blip r:embed="rId3"/>
                <a:stretch>
                  <a:fillRect l="-1654" r="-150" b="-32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7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02FFF-E2D5-2F05-463D-0AE9CFCCD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AA3379DF-B0F6-F566-B64B-876120E0F10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ea typeface="Helvetica"/>
                    <a:cs typeface="Times New Roman" panose="02020603050405020304" pitchFamily="18" charset="0"/>
                  </a:rPr>
                  <a:t>Observation of</a:t>
                </a:r>
                <a:r>
                  <a:rPr lang="zh-CN" altLang="en-US" b="1" dirty="0">
                    <a:solidFill>
                      <a:schemeClr val="tx1"/>
                    </a:solidFill>
                    <a:latin typeface="Comic Sans MS" panose="030F0902030302020204" pitchFamily="66" charset="0"/>
                    <a:ea typeface="Helvetic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  <m:r>
                      <a:rPr kumimoji="0" lang="en-US" altLang="zh-CN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→</m:t>
                    </m:r>
                    <m:sSup>
                      <m:sSupPr>
                        <m:ctrlP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AA3379DF-B0F6-F566-B64B-876120E0F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2219" t="-22449" b="-34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F4B7FD8A-E283-96B0-7FF0-05314208A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30" y="2212417"/>
            <a:ext cx="5552649" cy="876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62A564B-7A52-33E2-768E-7CCC4862A5BE}"/>
                  </a:ext>
                </a:extLst>
              </p:cNvPr>
              <p:cNvSpPr txBox="1"/>
              <p:nvPr/>
            </p:nvSpPr>
            <p:spPr>
              <a:xfrm>
                <a:off x="800993" y="1010559"/>
                <a:ext cx="447577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→</m:t>
                    </m:r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@BES(2018)</a:t>
                </a:r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62A564B-7A52-33E2-768E-7CCC4862A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93" y="1010559"/>
                <a:ext cx="4475776" cy="533479"/>
              </a:xfrm>
              <a:prstGeom prst="rect">
                <a:avLst/>
              </a:prstGeom>
              <a:blipFill>
                <a:blip r:embed="rId4"/>
                <a:stretch>
                  <a:fillRect l="-282" t="-11628" r="-3390" b="-302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51C2476-944A-C361-5989-943BFB1789A2}"/>
              </a:ext>
            </a:extLst>
          </p:cNvPr>
          <p:cNvSpPr txBox="1"/>
          <p:nvPr/>
        </p:nvSpPr>
        <p:spPr>
          <a:xfrm>
            <a:off x="6397674" y="1746997"/>
            <a:ext cx="198612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Lineshape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 fit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6DC9E4-C32D-2646-5EE6-0187E38437DF}"/>
              </a:ext>
            </a:extLst>
          </p:cNvPr>
          <p:cNvSpPr txBox="1"/>
          <p:nvPr/>
        </p:nvSpPr>
        <p:spPr>
          <a:xfrm>
            <a:off x="6619487" y="4005351"/>
            <a:ext cx="246060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New Resonance?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BEA70FB-4D29-03A4-87AD-34A2BFAC6A4D}"/>
              </a:ext>
            </a:extLst>
          </p:cNvPr>
          <p:cNvSpPr txBox="1"/>
          <p:nvPr/>
        </p:nvSpPr>
        <p:spPr>
          <a:xfrm>
            <a:off x="6576999" y="3235993"/>
            <a:ext cx="185948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No Y(2175)!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B46375B-335B-EFFA-3D95-9E7F8812EDF1}"/>
              </a:ext>
            </a:extLst>
          </p:cNvPr>
          <p:cNvGrpSpPr/>
          <p:nvPr/>
        </p:nvGrpSpPr>
        <p:grpSpPr>
          <a:xfrm>
            <a:off x="151103" y="1542518"/>
            <a:ext cx="6208879" cy="4503308"/>
            <a:chOff x="1020532" y="1707409"/>
            <a:chExt cx="6208879" cy="450330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1D0B3B8-83AF-FD8E-3061-E7BC5B67C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0532" y="1707409"/>
              <a:ext cx="6208879" cy="4503308"/>
            </a:xfrm>
            <a:prstGeom prst="rect">
              <a:avLst/>
            </a:prstGeom>
          </p:spPr>
        </p:pic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33CACC43-0F37-5D33-FD43-C2476A8EBDF4}"/>
                </a:ext>
              </a:extLst>
            </p:cNvPr>
            <p:cNvSpPr/>
            <p:nvPr/>
          </p:nvSpPr>
          <p:spPr>
            <a:xfrm>
              <a:off x="4327138" y="3119691"/>
              <a:ext cx="2445373" cy="1168068"/>
            </a:xfrm>
            <a:prstGeom prst="roundRect">
              <a:avLst/>
            </a:prstGeom>
            <a:noFill/>
            <a:ln w="28575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6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70148-5146-7BBC-69B0-CAFFF1696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87A72FA-0B6D-93E8-6155-C1B13364C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407" y="305886"/>
            <a:ext cx="8568673" cy="606425"/>
          </a:xfrm>
        </p:spPr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Observation of X(2240)</a:t>
            </a:r>
            <a:endParaRPr lang="zh-CN" altLang="en-US" dirty="0"/>
          </a:p>
          <a:p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6A7EF3-D54C-9604-A040-537CE3CED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3771"/>
            <a:ext cx="6295869" cy="457618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8204280-C672-9761-7EE2-284888631263}"/>
              </a:ext>
            </a:extLst>
          </p:cNvPr>
          <p:cNvSpPr txBox="1"/>
          <p:nvPr/>
        </p:nvSpPr>
        <p:spPr>
          <a:xfrm>
            <a:off x="448672" y="1199485"/>
            <a:ext cx="602248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comparison of Y(2175) and Y(2240)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D500F4-E7FB-CEF8-36E4-94C761FE34BF}"/>
              </a:ext>
            </a:extLst>
          </p:cNvPr>
          <p:cNvSpPr txBox="1"/>
          <p:nvPr/>
        </p:nvSpPr>
        <p:spPr>
          <a:xfrm>
            <a:off x="1798052" y="7393305"/>
            <a:ext cx="23083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F34F37-A6AC-EDAD-5609-DD972F85A769}"/>
              </a:ext>
            </a:extLst>
          </p:cNvPr>
          <p:cNvSpPr txBox="1"/>
          <p:nvPr/>
        </p:nvSpPr>
        <p:spPr>
          <a:xfrm>
            <a:off x="7045377" y="1879120"/>
            <a:ext cx="483183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effectLst/>
                <a:uFillTx/>
                <a:latin typeface="Comic Sans MS" panose="030F0902030302020204" pitchFamily="66" charset="0"/>
                <a:sym typeface="Helvetica Light"/>
              </a:rPr>
              <a:t>M</a:t>
            </a:r>
            <a:r>
              <a:rPr lang="en-US" altLang="zh-CN" sz="2400" b="1" dirty="0">
                <a:latin typeface="Comic Sans MS" panose="030F0902030302020204" pitchFamily="66" charset="0"/>
              </a:rPr>
              <a:t>ass:  </a:t>
            </a:r>
            <a:r>
              <a:rPr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Y(2240) is inconsistent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           with Y(2175)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679D75-283D-1D6B-5375-7D47A6FE04A7}"/>
              </a:ext>
            </a:extLst>
          </p:cNvPr>
          <p:cNvSpPr/>
          <p:nvPr/>
        </p:nvSpPr>
        <p:spPr>
          <a:xfrm>
            <a:off x="2405823" y="8292505"/>
            <a:ext cx="7931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365C0">
                    <a:lumMod val="50000"/>
                  </a:srgbClr>
                </a:solidFill>
                <a:latin typeface="Comic Sans MS" panose="030F0902030302020204" pitchFamily="66" charset="0"/>
              </a:rPr>
              <a:t>Width:  Consistent with Y(2175) within error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D2B3BD2-9CC3-990A-671D-45D232D3F375}"/>
                  </a:ext>
                </a:extLst>
              </p:cNvPr>
              <p:cNvSpPr txBox="1"/>
              <p:nvPr/>
            </p:nvSpPr>
            <p:spPr>
              <a:xfrm>
                <a:off x="6742888" y="3000127"/>
                <a:ext cx="5200502" cy="2687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>
                    <a:latin typeface="Comic Sans MS" panose="030F0902030302020204" pitchFamily="66" charset="0"/>
                  </a:rPr>
                  <a:t>PDG2020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" altLang="zh-CN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" altLang="zh-CN" sz="24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kumimoji="1" lang="en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" altLang="zh-CN" sz="240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  <m:r>
                            <a:rPr kumimoji="1" lang="en" altLang="zh-CN" sz="240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" altLang="zh-CN" sz="240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kumimoji="1" lang="en" altLang="zh-CN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" altLang="zh-CN" sz="240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" altLang="zh-CN" sz="240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zh-CN" sz="24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3±12</m:t>
                      </m:r>
                      <m:r>
                        <a:rPr kumimoji="1" lang="en" altLang="zh-CN" sz="240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" altLang="zh-CN" sz="240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kumimoji="1" lang="en" altLang="zh-CN" sz="240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" altLang="zh-CN" sz="2400" dirty="0"/>
              </a:p>
              <a:p>
                <a:endParaRPr kumimoji="1" lang="en-US" altLang="zh-CN" sz="2400" dirty="0">
                  <a:latin typeface="Comic Sans MS" panose="030F0902030302020204" pitchFamily="66" charset="0"/>
                </a:endParaRPr>
              </a:p>
              <a:p>
                <a:r>
                  <a:rPr kumimoji="1" lang="en-US" altLang="zh-CN" sz="2400" dirty="0">
                    <a:latin typeface="Comic Sans MS" panose="030F0902030302020204" pitchFamily="66" charset="0"/>
                  </a:rPr>
                  <a:t>PDG2024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" altLang="zh-CN" sz="240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" altLang="zh-CN" sz="2400" i="1" smtClean="0"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kumimoji="1" lang="en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" altLang="zh-CN" sz="2400" i="1" smtClean="0">
                              <a:latin typeface="Cambria Math" panose="02040503050406030204" pitchFamily="18" charset="0"/>
                            </a:rPr>
                            <m:t>106</m:t>
                          </m:r>
                        </m:e>
                        <m:sub>
                          <m:r>
                            <a:rPr kumimoji="1" lang="en" altLang="zh-CN" sz="240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sub>
                        <m:sup>
                          <m:r>
                            <a:rPr kumimoji="1" lang="en" altLang="zh-CN" sz="2400" i="1" smtClean="0">
                              <a:latin typeface="Cambria Math" panose="02040503050406030204" pitchFamily="18" charset="0"/>
                            </a:rPr>
                            <m:t>+24</m:t>
                          </m:r>
                        </m:sup>
                      </m:sSubSup>
                      <m:r>
                        <a:rPr kumimoji="1" lang="en" altLang="zh-CN" sz="240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" altLang="zh-CN" sz="240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kumimoji="1" lang="en" altLang="zh-CN" sz="24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" altLang="zh-CN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" altLang="zh-CN" sz="2400" i="1" smtClean="0">
                          <a:latin typeface="Cambria Math" panose="02040503050406030204" pitchFamily="18" charset="0"/>
                        </a:rPr>
                        <m:t> = (2164± 6)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" altLang="zh-CN" sz="240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kumimoji="1" lang="en-US" altLang="zh-CN" sz="2400" dirty="0">
                  <a:latin typeface="Comic Sans MS" panose="030F0902030302020204" pitchFamily="66" charset="0"/>
                </a:endParaRPr>
              </a:p>
              <a:p>
                <a:endParaRPr kumimoji="1" lang="zh-CN" altLang="en-US" sz="2400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D2B3BD2-9CC3-990A-671D-45D232D3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88" y="3000127"/>
                <a:ext cx="5200502" cy="2687018"/>
              </a:xfrm>
              <a:prstGeom prst="rect">
                <a:avLst/>
              </a:prstGeom>
              <a:blipFill>
                <a:blip r:embed="rId3"/>
                <a:stretch>
                  <a:fillRect l="-1703" t="-1887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38A1-F414-4F6C-3461-4202C3459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2FA15EE-E566-1D4C-5C7C-76083DB772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Observation of X(2240)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2E928C-A4E6-B3B1-F35C-7715FD29D3C1}"/>
              </a:ext>
            </a:extLst>
          </p:cNvPr>
          <p:cNvGrpSpPr/>
          <p:nvPr/>
        </p:nvGrpSpPr>
        <p:grpSpPr>
          <a:xfrm>
            <a:off x="252611" y="1011936"/>
            <a:ext cx="7806301" cy="748860"/>
            <a:chOff x="252611" y="1011936"/>
            <a:chExt cx="7806301" cy="74886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DD8F522-ED22-4574-3504-839045A117A5}"/>
                </a:ext>
              </a:extLst>
            </p:cNvPr>
            <p:cNvSpPr txBox="1"/>
            <p:nvPr/>
          </p:nvSpPr>
          <p:spPr>
            <a:xfrm>
              <a:off x="252611" y="1037877"/>
              <a:ext cx="481381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800" dirty="0">
                  <a:latin typeface="Comic Sans MS" panose="030F0902030302020204" pitchFamily="66" charset="0"/>
                </a:rPr>
                <a:t>Kaon time-like form factor: </a:t>
              </a:r>
              <a:endPara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2802B4-D23C-AFBA-A1E0-0B334270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5666"/>
            <a:stretch/>
          </p:blipFill>
          <p:spPr>
            <a:xfrm>
              <a:off x="5052506" y="1011936"/>
              <a:ext cx="3006406" cy="748860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7BE37EA-1DFC-46C8-6458-46865095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351"/>
            <a:ext cx="6556447" cy="4510259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F6554E1-D0A7-DE91-20D8-71F842509459}"/>
              </a:ext>
            </a:extLst>
          </p:cNvPr>
          <p:cNvGrpSpPr/>
          <p:nvPr/>
        </p:nvGrpSpPr>
        <p:grpSpPr>
          <a:xfrm>
            <a:off x="1918741" y="2675502"/>
            <a:ext cx="6465832" cy="1911491"/>
            <a:chOff x="1918741" y="2675502"/>
            <a:chExt cx="6465832" cy="1911491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0ED1700-6C06-C5D8-08A3-5B9A96DD2D80}"/>
                </a:ext>
              </a:extLst>
            </p:cNvPr>
            <p:cNvSpPr/>
            <p:nvPr/>
          </p:nvSpPr>
          <p:spPr>
            <a:xfrm>
              <a:off x="1918741" y="2675502"/>
              <a:ext cx="979305" cy="1911491"/>
            </a:xfrm>
            <a:prstGeom prst="ellipse">
              <a:avLst/>
            </a:prstGeom>
            <a:noFill/>
            <a:ln w="19050" cap="flat">
              <a:solidFill>
                <a:srgbClr val="C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5F86285-D12B-C4E5-F603-1EF3DD1AD15F}"/>
                </a:ext>
              </a:extLst>
            </p:cNvPr>
            <p:cNvSpPr txBox="1"/>
            <p:nvPr/>
          </p:nvSpPr>
          <p:spPr>
            <a:xfrm>
              <a:off x="3775939" y="3102000"/>
              <a:ext cx="460863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rPr>
                <a:t>typical</a:t>
              </a:r>
              <a:r>
                <a: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rPr>
                <a:t> 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rPr>
                <a:t>interference</a:t>
              </a:r>
              <a:r>
                <a: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rPr>
                <a:t> 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rPr>
                <a:t>structure</a:t>
              </a:r>
              <a:r>
                <a:rPr lang="en-US" altLang="zh-CN" sz="2400" dirty="0">
                  <a:latin typeface="Comic Sans MS" panose="030F0902030302020204" pitchFamily="66" charset="0"/>
                </a:rPr>
                <a:t>!!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endParaRPr>
            </a:p>
          </p:txBody>
        </p:sp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id="{85D40982-339B-65CD-E20C-650A527CE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9167" y="3312826"/>
              <a:ext cx="613423" cy="302688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1E27678-F08C-5750-652C-1CDBE7A03B48}"/>
              </a:ext>
            </a:extLst>
          </p:cNvPr>
          <p:cNvGrpSpPr/>
          <p:nvPr/>
        </p:nvGrpSpPr>
        <p:grpSpPr>
          <a:xfrm>
            <a:off x="5483345" y="4214936"/>
            <a:ext cx="6274763" cy="1907093"/>
            <a:chOff x="5483345" y="4214936"/>
            <a:chExt cx="6274763" cy="1907093"/>
          </a:xfrm>
        </p:grpSpPr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0D93194E-947E-2D3B-C38A-5E049FB5A8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3345" y="4512039"/>
              <a:ext cx="1127317" cy="299539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A2EEDC3-82A1-3FB7-6D0C-4A07E43FB98B}"/>
                </a:ext>
              </a:extLst>
            </p:cNvPr>
            <p:cNvGrpSpPr/>
            <p:nvPr/>
          </p:nvGrpSpPr>
          <p:grpSpPr>
            <a:xfrm>
              <a:off x="6531919" y="4214936"/>
              <a:ext cx="5226189" cy="1907093"/>
              <a:chOff x="6531919" y="4214936"/>
              <a:chExt cx="5226189" cy="190709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84CB53BB-2D14-D662-056D-E00ACD58B6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55612" y="4214936"/>
                    <a:ext cx="3429294" cy="53347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𝑠</m:t>
                              </m:r>
                            </m:e>
                          </m:d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=</m:t>
                          </m:r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𝐴</m:t>
                          </m:r>
                          <m:sSubSup>
                            <m:sSubSupPr>
                              <m:ctrlP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𝑠</m:t>
                              </m:r>
                            </m:sub>
                            <m:sup>
                              <m: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(</m:t>
                          </m:r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𝑠</m:t>
                          </m:r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)/</m:t>
                          </m:r>
                          <m:sSup>
                            <m:sSupPr>
                              <m:ctrlP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0" lang="en-US" altLang="zh-CN" sz="2800" b="0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kumimoji="0" lang="zh-CN" altLang="en-US" sz="2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mc:Choice>
            <mc:Fallback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84CB53BB-2D14-D662-056D-E00ACD58B6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5612" y="4214936"/>
                    <a:ext cx="3429294" cy="53347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909"/>
                    </a:stretch>
                  </a:blipFill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F5EAF43-A2B9-AE71-4F35-C1BE4E7E3AA4}"/>
                  </a:ext>
                </a:extLst>
              </p:cNvPr>
              <p:cNvSpPr txBox="1"/>
              <p:nvPr/>
            </p:nvSpPr>
            <p:spPr>
              <a:xfrm>
                <a:off x="6531919" y="4921700"/>
                <a:ext cx="52261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>
                    <a:latin typeface="Comic Sans MS" panose="030F0902030302020204" pitchFamily="66" charset="0"/>
                  </a:rPr>
                  <a:t>Only valid at large s area. </a:t>
                </a:r>
              </a:p>
              <a:p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The electromagnetic  process are crucial! </a:t>
                </a:r>
                <a:endParaRPr kumimoji="1" lang="zh-CN" altLang="en-US" sz="2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656606F5-BE7E-3EF2-DE23-1DF2317B8E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78" r="49260" b="44823"/>
          <a:stretch/>
        </p:blipFill>
        <p:spPr>
          <a:xfrm>
            <a:off x="8162461" y="963168"/>
            <a:ext cx="3779962" cy="1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634BB-124A-CF7A-2220-888163E0D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C0A3F0F-646C-C182-8E50-09AF99AD3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Observation of X(2240)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A56342-F468-7265-76D6-6F4E53A68D99}"/>
              </a:ext>
            </a:extLst>
          </p:cNvPr>
          <p:cNvSpPr txBox="1"/>
          <p:nvPr/>
        </p:nvSpPr>
        <p:spPr>
          <a:xfrm>
            <a:off x="602387" y="3746410"/>
            <a:ext cx="15885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Discussion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CA6537-AF2A-A1C3-2E1B-CE0E25F73224}"/>
              </a:ext>
            </a:extLst>
          </p:cNvPr>
          <p:cNvSpPr txBox="1"/>
          <p:nvPr/>
        </p:nvSpPr>
        <p:spPr>
          <a:xfrm>
            <a:off x="1724616" y="4301156"/>
            <a:ext cx="525143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Comic Sans MS" panose="030F0902030302020204" pitchFamily="66" charset="0"/>
              </a:rPr>
              <a:t>Born cross section &amp; Form factor 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 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334777-5B6A-4A1D-E743-83C3196DB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99"/>
          <a:stretch/>
        </p:blipFill>
        <p:spPr>
          <a:xfrm>
            <a:off x="2278223" y="4780289"/>
            <a:ext cx="8867781" cy="8541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D387A7-EFFE-522E-4252-00DA67906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22"/>
          <a:stretch/>
        </p:blipFill>
        <p:spPr>
          <a:xfrm>
            <a:off x="2977076" y="1973004"/>
            <a:ext cx="5702300" cy="1772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3EB9C7-2794-B8A6-C44D-52BBB72C9E97}"/>
                  </a:ext>
                </a:extLst>
              </p:cNvPr>
              <p:cNvSpPr txBox="1"/>
              <p:nvPr/>
            </p:nvSpPr>
            <p:spPr>
              <a:xfrm>
                <a:off x="282399" y="948605"/>
                <a:ext cx="10513167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Possible Contributions to</a:t>
                </a:r>
                <a:r>
                  <a:rPr kumimoji="0" lang="en-US" altLang="zh-CN" sz="2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  </a:t>
                </a:r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3EB9C7-2794-B8A6-C44D-52BBB72C9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99" y="948605"/>
                <a:ext cx="10513167" cy="533479"/>
              </a:xfrm>
              <a:prstGeom prst="rect">
                <a:avLst/>
              </a:prstGeom>
              <a:blipFill>
                <a:blip r:embed="rId4"/>
                <a:stretch>
                  <a:fillRect l="-1568" t="-9302" b="-3255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44CBD027-04C2-025B-52AA-D8795E9B4903}"/>
              </a:ext>
            </a:extLst>
          </p:cNvPr>
          <p:cNvSpPr txBox="1"/>
          <p:nvPr/>
        </p:nvSpPr>
        <p:spPr>
          <a:xfrm>
            <a:off x="2336060" y="1597310"/>
            <a:ext cx="77938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Comic Sans MS" panose="030F0902030302020204" pitchFamily="66" charset="0"/>
              </a:rPr>
              <a:t>Kaon time-like form factor + Resonance contribution  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695612A-25B0-FA30-BB1B-2DE246638F44}"/>
                  </a:ext>
                </a:extLst>
              </p:cNvPr>
              <p:cNvSpPr txBox="1"/>
              <p:nvPr/>
            </p:nvSpPr>
            <p:spPr>
              <a:xfrm>
                <a:off x="6436110" y="5763824"/>
                <a:ext cx="3206904" cy="533479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𝐹</m:t>
                          </m:r>
                        </m:e>
                        <m:sub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𝑠</m:t>
                          </m:r>
                        </m:e>
                      </m:d>
                      <m:r>
                        <a:rPr kumimoji="0" lang="en-US" altLang="zh-CN" sz="2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=</m:t>
                      </m:r>
                      <m:r>
                        <a:rPr kumimoji="0" lang="en-US" altLang="zh-CN" sz="2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𝐴</m:t>
                      </m:r>
                      <m:sSubSup>
                        <m:sSubSupPr>
                          <m:ctrlP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SupPr>
                        <m:e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2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(</m:t>
                      </m:r>
                      <m:r>
                        <a:rPr kumimoji="0" lang="en-US" altLang="zh-CN" sz="2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𝑠</m:t>
                      </m:r>
                      <m:r>
                        <a:rPr kumimoji="0" lang="en-US" altLang="zh-CN" sz="2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)/</m:t>
                      </m:r>
                      <m:sSup>
                        <m:sSupPr>
                          <m:ctrlP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695612A-25B0-FA30-BB1B-2DE24663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110" y="5763824"/>
                <a:ext cx="3206904" cy="533479"/>
              </a:xfrm>
              <a:prstGeom prst="rect">
                <a:avLst/>
              </a:prstGeom>
              <a:blipFill>
                <a:blip r:embed="rId5"/>
                <a:stretch>
                  <a:fillRect l="-1575" b="-15909"/>
                </a:stretch>
              </a:blip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5671B396-93B8-0491-C141-75FA7EE81846}"/>
              </a:ext>
            </a:extLst>
          </p:cNvPr>
          <p:cNvSpPr/>
          <p:nvPr/>
        </p:nvSpPr>
        <p:spPr>
          <a:xfrm>
            <a:off x="6319300" y="4780289"/>
            <a:ext cx="4608512" cy="637813"/>
          </a:xfrm>
          <a:prstGeom prst="rect">
            <a:avLst/>
          </a:prstGeom>
          <a:noFill/>
          <a:ln w="12700" cap="flat">
            <a:solidFill>
              <a:schemeClr val="accent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E0930435-948F-7174-6095-41745843757A}"/>
              </a:ext>
            </a:extLst>
          </p:cNvPr>
          <p:cNvSpPr/>
          <p:nvPr/>
        </p:nvSpPr>
        <p:spPr>
          <a:xfrm>
            <a:off x="5728244" y="5226177"/>
            <a:ext cx="504056" cy="864096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8F84FB-733C-6B34-31FB-BD2E7E86EB97}"/>
              </a:ext>
            </a:extLst>
          </p:cNvPr>
          <p:cNvSpPr txBox="1"/>
          <p:nvPr/>
        </p:nvSpPr>
        <p:spPr>
          <a:xfrm>
            <a:off x="2582232" y="5510280"/>
            <a:ext cx="309700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Should be the same 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98C6E7-B81D-9973-73B4-61BB06D43270}"/>
              </a:ext>
            </a:extLst>
          </p:cNvPr>
          <p:cNvSpPr txBox="1"/>
          <p:nvPr/>
        </p:nvSpPr>
        <p:spPr>
          <a:xfrm>
            <a:off x="402084" y="8314213"/>
            <a:ext cx="665887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>
                <a:latin typeface="Comic Sans MS" panose="030F0902030302020204" pitchFamily="66" charset="0"/>
              </a:rPr>
              <a:t>2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. </a:t>
            </a:r>
            <a:r>
              <a:rPr lang="en-US" altLang="zh-CN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Interference shift the peak!!! 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 </a:t>
            </a:r>
            <a:r>
              <a:rPr lang="en-US" altLang="zh-CN" sz="3200" dirty="0">
                <a:latin typeface="Comic Sans MS" panose="030F0902030302020204" pitchFamily="66" charset="0"/>
              </a:rPr>
              <a:t> 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35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0000F0C7-F720-1E68-37BD-1F190E46FE4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Our Fit to </a:t>
                </a:r>
                <a:r>
                  <a:rPr lang="en-US" altLang="zh-CN" b="1" dirty="0" err="1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lineshape</a:t>
                </a:r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0000F0C7-F720-1E68-37BD-1F190E46F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2219" t="-22449" b="-34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0BC8206B-5563-5F06-F76B-61DE11C30528}"/>
              </a:ext>
            </a:extLst>
          </p:cNvPr>
          <p:cNvSpPr txBox="1"/>
          <p:nvPr/>
        </p:nvSpPr>
        <p:spPr>
          <a:xfrm>
            <a:off x="393972" y="1119697"/>
            <a:ext cx="1026402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Interference between direct process and resonance process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3E602F-76F4-7201-20F8-EA3886DC51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7678"/>
          <a:stretch/>
        </p:blipFill>
        <p:spPr>
          <a:xfrm>
            <a:off x="4723961" y="2052280"/>
            <a:ext cx="6664090" cy="72575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7B58890-2B0E-002C-16DF-06419ED6D577}"/>
              </a:ext>
            </a:extLst>
          </p:cNvPr>
          <p:cNvSpPr/>
          <p:nvPr/>
        </p:nvSpPr>
        <p:spPr>
          <a:xfrm>
            <a:off x="10283252" y="2156161"/>
            <a:ext cx="717712" cy="506940"/>
          </a:xfrm>
          <a:prstGeom prst="rect">
            <a:avLst/>
          </a:prstGeom>
          <a:noFill/>
          <a:ln w="28575" cap="flat">
            <a:solidFill>
              <a:schemeClr val="accent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8580BDB-B7CE-98CB-48F4-327FBF006F24}"/>
              </a:ext>
            </a:extLst>
          </p:cNvPr>
          <p:cNvSpPr txBox="1"/>
          <p:nvPr/>
        </p:nvSpPr>
        <p:spPr>
          <a:xfrm>
            <a:off x="4820842" y="2971806"/>
            <a:ext cx="31899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time-like form factor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A90F3EA-6209-DC14-7687-05C30F1BB0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15" t="27409"/>
          <a:stretch/>
        </p:blipFill>
        <p:spPr>
          <a:xfrm>
            <a:off x="8310282" y="2931459"/>
            <a:ext cx="2608730" cy="6570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4C71C8-D1F8-D814-56E0-9CD4A31C0A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952" b="44452"/>
          <a:stretch/>
        </p:blipFill>
        <p:spPr>
          <a:xfrm>
            <a:off x="1001255" y="3570523"/>
            <a:ext cx="3207394" cy="200589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AD81437-C1AB-F8A7-EC51-2C03FA440B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881" r="13196"/>
          <a:stretch/>
        </p:blipFill>
        <p:spPr>
          <a:xfrm>
            <a:off x="4709926" y="3841672"/>
            <a:ext cx="5784731" cy="14621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822D00E-3943-7764-299D-7050FEE08E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2339" t="831" r="49775" b="43621"/>
          <a:stretch/>
        </p:blipFill>
        <p:spPr>
          <a:xfrm>
            <a:off x="588696" y="1821670"/>
            <a:ext cx="3368707" cy="20058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CB907B5-8518-CF21-972C-B2609954F275}"/>
                  </a:ext>
                </a:extLst>
              </p:cNvPr>
              <p:cNvSpPr txBox="1"/>
              <p:nvPr/>
            </p:nvSpPr>
            <p:spPr>
              <a:xfrm>
                <a:off x="335639" y="5583398"/>
                <a:ext cx="6157711" cy="475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Total amplitudes: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𝐷𝑖𝑟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𝑅𝑒𝑠</m:t>
                        </m:r>
                      </m:sub>
                    </m:sSub>
                  </m:oMath>
                </a14:m>
                <a:endParaRPr kumimoji="1" lang="zh-CN" altLang="en-US" sz="24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CB907B5-8518-CF21-972C-B2609954F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9" y="5583398"/>
                <a:ext cx="6157711" cy="475900"/>
              </a:xfrm>
              <a:prstGeom prst="rect">
                <a:avLst/>
              </a:prstGeom>
              <a:blipFill>
                <a:blip r:embed="rId7"/>
                <a:stretch>
                  <a:fillRect l="-1646" t="-7692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A13F061-6231-B876-87B8-30B4454141E8}"/>
                  </a:ext>
                </a:extLst>
              </p:cNvPr>
              <p:cNvSpPr txBox="1"/>
              <p:nvPr/>
            </p:nvSpPr>
            <p:spPr>
              <a:xfrm>
                <a:off x="6699295" y="5567658"/>
                <a:ext cx="5088765" cy="838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Free parameters: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kumimoji="1"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kumimoji="1" lang="en-US" altLang="zh-CN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kumimoji="1" lang="en-US" altLang="zh-CN" sz="2400" b="0" dirty="0">
                    <a:solidFill>
                      <a:srgbClr val="C00000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kumimoji="1"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𝑉𝐾𝐾</m:t>
                        </m:r>
                      </m:sub>
                    </m:sSub>
                    <m:sSubSup>
                      <m:sSubSupPr>
                        <m:ctrlP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kumimoji="1" lang="zh-CN" altLang="en-US" sz="24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A13F061-6231-B876-87B8-30B445414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95" y="5567658"/>
                <a:ext cx="5088765" cy="838306"/>
              </a:xfrm>
              <a:prstGeom prst="rect">
                <a:avLst/>
              </a:prstGeom>
              <a:blipFill>
                <a:blip r:embed="rId8"/>
                <a:stretch>
                  <a:fillRect l="-1990" t="-7463" b="-8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0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F41AA-882B-6B2A-62B9-9B0E1E646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BCD5B9CE-236C-C083-664E-6398EAFE88E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Our Fit to </a:t>
                </a:r>
                <a:r>
                  <a:rPr lang="en-US" altLang="zh-CN" b="1" dirty="0" err="1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lineshape</a:t>
                </a:r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BCD5B9CE-236C-C083-664E-6398EAFE8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2219" t="-22449" b="-34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A992F82-4C39-0AF2-860B-F708FC11B5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73" r="3246"/>
          <a:stretch/>
        </p:blipFill>
        <p:spPr>
          <a:xfrm>
            <a:off x="201388" y="1304365"/>
            <a:ext cx="6674837" cy="471980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4584C780-3E87-7F6D-B701-2BDFA408CBC5}"/>
              </a:ext>
            </a:extLst>
          </p:cNvPr>
          <p:cNvSpPr/>
          <p:nvPr/>
        </p:nvSpPr>
        <p:spPr>
          <a:xfrm>
            <a:off x="2552892" y="3235672"/>
            <a:ext cx="1320301" cy="1861110"/>
          </a:xfrm>
          <a:prstGeom prst="ellipse">
            <a:avLst/>
          </a:prstGeom>
          <a:noFill/>
          <a:ln w="28575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3101A5-8054-4BF1-EF42-A624A7B599D4}"/>
              </a:ext>
            </a:extLst>
          </p:cNvPr>
          <p:cNvSpPr txBox="1"/>
          <p:nvPr/>
        </p:nvSpPr>
        <p:spPr>
          <a:xfrm>
            <a:off x="7054562" y="1573670"/>
            <a:ext cx="4913321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" altLang="zh-CN" sz="2400" dirty="0">
                <a:latin typeface="Comic Sans MS" panose="030F0902030302020204" pitchFamily="66" charset="0"/>
              </a:rPr>
              <a:t>There are only two almost degenerated data from 2.31 to 2.5 GeV</a:t>
            </a:r>
            <a:r>
              <a:rPr lang="en-US" altLang="zh-CN" sz="2400" dirty="0">
                <a:latin typeface="Comic Sans MS" panose="030F0902030302020204" pitchFamily="66" charset="0"/>
              </a:rPr>
              <a:t>. 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400" dirty="0">
                <a:solidFill>
                  <a:srgbClr val="0000FF"/>
                </a:solidFill>
                <a:latin typeface="Comic Sans MS" panose="030F0902030302020204" pitchFamily="66" charset="0"/>
              </a:rPr>
              <a:t>The continuity is not as good as the precision</a:t>
            </a:r>
            <a:r>
              <a:rPr lang="en-US" altLang="zh-CN" sz="2400" dirty="0">
                <a:latin typeface="Comic Sans MS" panose="030F0902030302020204" pitchFamily="66" charset="0"/>
              </a:rPr>
              <a:t>!!!</a:t>
            </a:r>
            <a:endParaRPr lang="en" altLang="zh-CN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EA748-003F-E07A-7608-B68B48B28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7FF7E9B-48C3-9716-D210-8E53599C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83" b="6623"/>
          <a:stretch/>
        </p:blipFill>
        <p:spPr>
          <a:xfrm>
            <a:off x="7806275" y="1682496"/>
            <a:ext cx="3788318" cy="22067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AA8CBA-5F8C-573B-F4A6-2FF00DC787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34" b="1"/>
          <a:stretch/>
        </p:blipFill>
        <p:spPr>
          <a:xfrm>
            <a:off x="668920" y="1701476"/>
            <a:ext cx="7170536" cy="21755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0C359B-7EA6-B7CE-C273-686E637BBA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96"/>
          <a:stretch/>
        </p:blipFill>
        <p:spPr>
          <a:xfrm>
            <a:off x="345340" y="4120896"/>
            <a:ext cx="4326559" cy="24478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4559A3-7FBE-3C55-FCF8-5FEA3DFA02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11" t="7317"/>
          <a:stretch/>
        </p:blipFill>
        <p:spPr>
          <a:xfrm>
            <a:off x="4678950" y="4133087"/>
            <a:ext cx="7183866" cy="23164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CC97C53-7D2F-4F93-B590-30B72A1C275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Our Fit to </a:t>
                </a:r>
                <a:r>
                  <a:rPr lang="en-US" altLang="zh-CN" b="1" dirty="0" err="1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lineshape</a:t>
                </a:r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CC97C53-7D2F-4F93-B590-30B72A1C2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6"/>
                <a:stretch>
                  <a:fillRect l="-2219" t="-22449" b="-34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1FCAA60F-AF79-669D-D9D9-5E8DF6CE838C}"/>
              </a:ext>
            </a:extLst>
          </p:cNvPr>
          <p:cNvSpPr txBox="1"/>
          <p:nvPr/>
        </p:nvSpPr>
        <p:spPr>
          <a:xfrm>
            <a:off x="0" y="953023"/>
            <a:ext cx="604973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latin typeface="Comic Sans MS" panose="030F0902030302020204" pitchFamily="66" charset="0"/>
              </a:rPr>
              <a:t>E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vidence of structure near 2.4 GeV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46C84A-C72B-35E4-86E3-40A6CE5B5C73}"/>
              </a:ext>
            </a:extLst>
          </p:cNvPr>
          <p:cNvSpPr/>
          <p:nvPr/>
        </p:nvSpPr>
        <p:spPr>
          <a:xfrm>
            <a:off x="8414795" y="1235220"/>
            <a:ext cx="185980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" altLang="zh-CN" sz="2000" dirty="0">
                <a:latin typeface="Comic Sans MS" panose="030F0902030302020204" pitchFamily="66" charset="0"/>
              </a:rPr>
              <a:t>PRD98.014011</a:t>
            </a:r>
            <a:endParaRPr lang="zh-CN" altLang="en-US" sz="2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0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2602D-E39D-D7DE-2546-B178358DD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FD8CED3C-5A61-DD1D-D815-F816A5008EA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Our Fit to </a:t>
                </a:r>
                <a:r>
                  <a:rPr lang="en-US" altLang="zh-CN" b="1" dirty="0" err="1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lineshape</a:t>
                </a:r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FD8CED3C-5A61-DD1D-D815-F816A5008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2219" t="-22449" b="-34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3BB428A-3DAE-07C0-78CF-E51B0BC5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44"/>
          <a:stretch/>
        </p:blipFill>
        <p:spPr>
          <a:xfrm>
            <a:off x="224946" y="1075765"/>
            <a:ext cx="5633100" cy="40246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660D6F-C406-3938-4C2E-1912D4319C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81"/>
          <a:stretch/>
        </p:blipFill>
        <p:spPr>
          <a:xfrm>
            <a:off x="6009470" y="1127017"/>
            <a:ext cx="5864282" cy="40533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3000228-83A3-C08D-85E9-55657C21C4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350" r="2187" b="6096"/>
          <a:stretch/>
        </p:blipFill>
        <p:spPr>
          <a:xfrm>
            <a:off x="307723" y="5129569"/>
            <a:ext cx="11741426" cy="137686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30D3023D-5BB8-797A-337B-F98A2885034C}"/>
              </a:ext>
            </a:extLst>
          </p:cNvPr>
          <p:cNvSpPr/>
          <p:nvPr/>
        </p:nvSpPr>
        <p:spPr>
          <a:xfrm>
            <a:off x="2487664" y="3207025"/>
            <a:ext cx="388056" cy="827177"/>
          </a:xfrm>
          <a:prstGeom prst="ellipse">
            <a:avLst/>
          </a:prstGeom>
          <a:noFill/>
          <a:ln w="38100" cap="flat">
            <a:solidFill>
              <a:schemeClr val="accent2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EECFEFF-92C7-F3A9-5847-D57E1C4AC231}"/>
              </a:ext>
            </a:extLst>
          </p:cNvPr>
          <p:cNvSpPr txBox="1"/>
          <p:nvPr/>
        </p:nvSpPr>
        <p:spPr>
          <a:xfrm>
            <a:off x="3311352" y="3112288"/>
            <a:ext cx="1843453" cy="53347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excluded!!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F5F1DBDD-CFFF-4629-B167-62BAEDAAF4F2}"/>
              </a:ext>
            </a:extLst>
          </p:cNvPr>
          <p:cNvSpPr/>
          <p:nvPr/>
        </p:nvSpPr>
        <p:spPr>
          <a:xfrm>
            <a:off x="1767840" y="5913120"/>
            <a:ext cx="3767328" cy="4998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90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1596-8B5C-344E-95FF-AA73D5369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2E33E5-4C5F-3488-D59D-6952CA6818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75" t="3534"/>
          <a:stretch/>
        </p:blipFill>
        <p:spPr>
          <a:xfrm>
            <a:off x="512064" y="1110408"/>
            <a:ext cx="5425440" cy="41364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8C32123A-246A-D65F-2205-EE3880D4599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Our Fit to </a:t>
                </a:r>
                <a:r>
                  <a:rPr lang="en-US" altLang="zh-CN" b="1" dirty="0" err="1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lineshape</a:t>
                </a:r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8C32123A-246A-D65F-2205-EE3880D45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4"/>
                <a:stretch>
                  <a:fillRect l="-2219" t="-22449" b="-34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3A640808-5A74-5762-1651-D0509B26F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843" y="1046924"/>
            <a:ext cx="5466991" cy="397371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FD7679D-4D01-0A53-312A-832877B72257}"/>
              </a:ext>
            </a:extLst>
          </p:cNvPr>
          <p:cNvSpPr txBox="1"/>
          <p:nvPr/>
        </p:nvSpPr>
        <p:spPr>
          <a:xfrm>
            <a:off x="1088798" y="5309351"/>
            <a:ext cx="9384300" cy="1139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en-US" altLang="zh-CN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The interference effect change the peak position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en-US" altLang="zh-CN" sz="2400" dirty="0">
                <a:latin typeface="Comic Sans MS" panose="030F0902030302020204" pitchFamily="66" charset="0"/>
              </a:rPr>
              <a:t>The fitted resonance parameters are </a:t>
            </a:r>
            <a:r>
              <a:rPr kumimoji="1" lang="en-US" altLang="zh-CN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consistent with Y(2175)</a:t>
            </a:r>
            <a:endParaRPr kumimoji="1" lang="zh-CN" altLang="en-US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BCAB464-AE08-2F67-726E-A4B1859A5422}"/>
              </a:ext>
            </a:extLst>
          </p:cNvPr>
          <p:cNvGrpSpPr/>
          <p:nvPr/>
        </p:nvGrpSpPr>
        <p:grpSpPr>
          <a:xfrm>
            <a:off x="2340864" y="1416924"/>
            <a:ext cx="3389376" cy="1015663"/>
            <a:chOff x="2340864" y="1416924"/>
            <a:chExt cx="3389376" cy="101566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7E49F49-7500-AB9D-CE66-5C936FE9E700}"/>
                </a:ext>
              </a:extLst>
            </p:cNvPr>
            <p:cNvSpPr txBox="1"/>
            <p:nvPr/>
          </p:nvSpPr>
          <p:spPr>
            <a:xfrm>
              <a:off x="3196955" y="1416924"/>
              <a:ext cx="2533285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en-US" altLang="zh-CN" sz="2000" dirty="0">
                <a:latin typeface="Comic Sans MS" panose="030F0902030302020204" pitchFamily="66" charset="0"/>
              </a:endParaRPr>
            </a:p>
            <a:p>
              <a:r>
                <a:rPr kumimoji="1" lang="en-US" altLang="zh-CN" sz="2000" dirty="0">
                  <a:latin typeface="Comic Sans MS" panose="030F0902030302020204" pitchFamily="66" charset="0"/>
                </a:rPr>
                <a:t>Cross section peak</a:t>
              </a:r>
            </a:p>
            <a:p>
              <a:r>
                <a:rPr kumimoji="1" lang="en-US" altLang="zh-CN" sz="2000" dirty="0">
                  <a:latin typeface="Comic Sans MS" panose="030F0902030302020204" pitchFamily="66" charset="0"/>
                </a:rPr>
                <a:t>    </a:t>
              </a:r>
            </a:p>
          </p:txBody>
        </p:sp>
        <p:cxnSp>
          <p:nvCxnSpPr>
            <p:cNvPr id="5" name="直线箭头连接符 4">
              <a:extLst>
                <a:ext uri="{FF2B5EF4-FFF2-40B4-BE49-F238E27FC236}">
                  <a16:creationId xmlns:a16="http://schemas.microsoft.com/office/drawing/2014/main" id="{B7919D4E-8BD2-BC53-7784-A72727F1B3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0864" y="1999488"/>
              <a:ext cx="816864" cy="23164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BB9B60B-2584-74EE-CEDC-716762AE77C0}"/>
              </a:ext>
            </a:extLst>
          </p:cNvPr>
          <p:cNvGrpSpPr/>
          <p:nvPr/>
        </p:nvGrpSpPr>
        <p:grpSpPr>
          <a:xfrm>
            <a:off x="15372" y="3028123"/>
            <a:ext cx="2093844" cy="733109"/>
            <a:chOff x="15372" y="3028123"/>
            <a:chExt cx="2093844" cy="733109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08AB96E-C6D0-D297-05B0-376AE9025E67}"/>
                </a:ext>
              </a:extLst>
            </p:cNvPr>
            <p:cNvSpPr txBox="1"/>
            <p:nvPr/>
          </p:nvSpPr>
          <p:spPr>
            <a:xfrm>
              <a:off x="15372" y="3028123"/>
              <a:ext cx="209384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>
                  <a:latin typeface="Comic Sans MS" panose="030F0902030302020204" pitchFamily="66" charset="0"/>
                </a:rPr>
                <a:t>Resonance peak</a:t>
              </a:r>
            </a:p>
          </p:txBody>
        </p:sp>
        <p:cxnSp>
          <p:nvCxnSpPr>
            <p:cNvPr id="7" name="直线箭头连接符 6">
              <a:extLst>
                <a:ext uri="{FF2B5EF4-FFF2-40B4-BE49-F238E27FC236}">
                  <a16:creationId xmlns:a16="http://schemas.microsoft.com/office/drawing/2014/main" id="{63F3BB8A-2562-D028-057A-D68F51CE3660}"/>
                </a:ext>
              </a:extLst>
            </p:cNvPr>
            <p:cNvCxnSpPr>
              <a:cxnSpLocks/>
            </p:cNvCxnSpPr>
            <p:nvPr/>
          </p:nvCxnSpPr>
          <p:spPr>
            <a:xfrm>
              <a:off x="1572768" y="3438144"/>
              <a:ext cx="408432" cy="32308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63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F8250AF-8180-6199-D9EB-37E1DE6AD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816" y="249026"/>
            <a:ext cx="8568673" cy="606425"/>
          </a:xfrm>
        </p:spPr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outline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A4A255C-A3B2-339C-D0B5-06B20807CACC}"/>
                  </a:ext>
                </a:extLst>
              </p:cNvPr>
              <p:cNvSpPr txBox="1"/>
              <p:nvPr/>
            </p:nvSpPr>
            <p:spPr>
              <a:xfrm>
                <a:off x="375046" y="1373514"/>
                <a:ext cx="11361842" cy="3020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  <a:defRPr sz="3700" b="1">
                    <a:solidFill>
                      <a:schemeClr val="accent1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altLang="zh-CN" sz="3200" b="1" dirty="0">
                    <a:solidFill>
                      <a:schemeClr val="tx1"/>
                    </a:solidFill>
                    <a:latin typeface="Comic Sans MS" panose="030F0902030302020204" pitchFamily="66" charset="0"/>
                    <a:ea typeface="Helvetica"/>
                    <a:cs typeface="Times New Roman" panose="02020603050405020304" pitchFamily="18" charset="0"/>
                  </a:rPr>
                  <a:t>1. Experimental Status related to Y(2175)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buAutoNum type="arabicPeriod" startAt="2"/>
                  <a:defRPr sz="3700" b="1">
                    <a:solidFill>
                      <a:schemeClr val="accent1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altLang="zh-CN" sz="3200" b="1" dirty="0">
                    <a:solidFill>
                      <a:schemeClr val="tx1"/>
                    </a:solidFill>
                    <a:latin typeface="Comic Sans MS" panose="030F0902030302020204" pitchFamily="66" charset="0"/>
                    <a:ea typeface="Helvetica"/>
                    <a:cs typeface="Times New Roman" panose="02020603050405020304" pitchFamily="18" charset="0"/>
                  </a:rPr>
                  <a:t>Y(2175)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ar-AE" altLang="zh-C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ar-AE" altLang="zh-CN" sz="3200" b="1" dirty="0">
                    <a:solidFill>
                      <a:schemeClr val="tx1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</a:t>
                </a:r>
                <a:endParaRPr lang="en-US" altLang="zh-CN" sz="3200" b="1" dirty="0">
                  <a:solidFill>
                    <a:schemeClr val="tx1"/>
                  </a:solidFill>
                  <a:latin typeface="Comic Sans MS" panose="030F0902030302020204" pitchFamily="66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buAutoNum type="arabicPeriod" startAt="2"/>
                  <a:defRPr sz="3700" b="1">
                    <a:solidFill>
                      <a:schemeClr val="accent1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ar-AE" altLang="zh-CN" sz="3200" b="1" dirty="0">
                    <a:solidFill>
                      <a:schemeClr val="tx1"/>
                    </a:solidFill>
                    <a:latin typeface="Comic Sans MS" panose="030F0902030302020204" pitchFamily="66" charset="0"/>
                    <a:ea typeface="Helvetica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Comic Sans MS" panose="030F0902030302020204" pitchFamily="66" charset="0"/>
                    <a:ea typeface="Helvetica"/>
                    <a:cs typeface="Times New Roman" panose="02020603050405020304" pitchFamily="18" charset="0"/>
                  </a:rPr>
                  <a:t>Combined analysis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ar-AE" altLang="zh-C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ar-AE" altLang="zh-CN" sz="3200" b="1" dirty="0">
                    <a:solidFill>
                      <a:schemeClr val="tx1"/>
                    </a:solidFill>
                    <a:latin typeface="Comic Sans MS" panose="030F0902030302020204" pitchFamily="66" charset="0"/>
                    <a:ea typeface="Helvetica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Comic Sans MS" panose="030F0902030302020204" pitchFamily="66" charset="0"/>
                    <a:ea typeface="Helvetica"/>
                    <a:cs typeface="Times New Roman" panose="02020603050405020304" pitchFamily="18" charset="0"/>
                  </a:rPr>
                  <a:t>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ar-AE" altLang="zh-C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ar-AE" altLang="zh-CN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AE" altLang="zh-CN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ar-AE" altLang="zh-CN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lang="ar-AE" altLang="zh-CN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altLang="zh-C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AE" altLang="zh-CN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  <m:sup>
                        <m:r>
                          <a:rPr lang="ar-AE" altLang="zh-CN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endParaRPr lang="en-US" altLang="zh-CN" sz="3200" b="1" dirty="0">
                  <a:solidFill>
                    <a:schemeClr val="tx1"/>
                  </a:solidFill>
                  <a:latin typeface="Comic Sans MS" panose="030F0902030302020204" pitchFamily="66" charset="0"/>
                  <a:ea typeface="Helvetica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buAutoNum type="arabicPeriod" startAt="2"/>
                  <a:defRPr sz="3700" b="1">
                    <a:solidFill>
                      <a:schemeClr val="accent1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altLang="zh-CN" sz="3200" b="1" dirty="0">
                    <a:solidFill>
                      <a:schemeClr val="tx1"/>
                    </a:solidFill>
                    <a:latin typeface="Comic Sans MS" panose="030F0902030302020204" pitchFamily="66" charset="0"/>
                    <a:ea typeface="Helvetica"/>
                    <a:cs typeface="Times New Roman" panose="02020603050405020304" pitchFamily="18" charset="0"/>
                  </a:rPr>
                  <a:t>Summary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A4A255C-A3B2-339C-D0B5-06B20807C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6" y="1373514"/>
                <a:ext cx="11361842" cy="3020186"/>
              </a:xfrm>
              <a:prstGeom prst="rect">
                <a:avLst/>
              </a:prstGeom>
              <a:blipFill>
                <a:blip r:embed="rId2"/>
                <a:stretch>
                  <a:fillRect l="-1786" b="-7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09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CA30D-FD39-A9C1-EB61-8B3938D8F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B684F83F-7BA5-4F62-8E20-07B57F0AC72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kumimoji="1" lang="en-US" altLang="zh-CN" dirty="0">
                    <a:latin typeface="Comic Sans MS" panose="030F0902030302020204" pitchFamily="66" charset="0"/>
                  </a:rPr>
                  <a:t>Cross sections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  <m:sup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endParaRPr kumimoji="1" lang="zh-CN" altLang="en-US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B684F83F-7BA5-4F62-8E20-07B57F0AC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2219" t="-26531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881AF56-8493-5234-26A5-A923B0B20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867"/>
            <a:ext cx="5740400" cy="54059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1C5E676-3D5A-43B6-5635-3B32A7006FE9}"/>
                  </a:ext>
                </a:extLst>
              </p:cNvPr>
              <p:cNvSpPr txBox="1"/>
              <p:nvPr/>
            </p:nvSpPr>
            <p:spPr>
              <a:xfrm>
                <a:off x="6187890" y="1129118"/>
                <a:ext cx="4825252" cy="1696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" altLang="zh-CN" sz="2400" dirty="0">
                    <a:effectLst/>
                    <a:latin typeface="Comic Sans MS" panose="030F0902030302020204" pitchFamily="66" charset="0"/>
                  </a:rPr>
                  <a:t>Resonance parameters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" altLang="zh-CN" sz="2400" i="1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𝑀</m:t>
                    </m:r>
                    <m:r>
                      <a:rPr lang="en" altLang="zh-CN" sz="2400" i="1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=2273.7±5.7±19.3 </m:t>
                    </m:r>
                    <m:r>
                      <m:rPr>
                        <m:sty m:val="p"/>
                      </m:rPr>
                      <a:rPr lang="en" altLang="zh-CN" sz="2400" i="0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" altLang="zh-CN" sz="24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0070C0"/>
                    </a:solidFill>
                    <a:effectLst/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0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zh-CN" sz="2400" i="1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86</m:t>
                    </m:r>
                    <m:r>
                      <a:rPr lang="en-US" altLang="zh-CN" sz="2400" b="0" i="1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±</m:t>
                    </m:r>
                    <m:r>
                      <a:rPr lang="el-GR" altLang="zh-CN" sz="2400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44</m:t>
                    </m:r>
                    <m:r>
                      <a:rPr lang="en-US" altLang="zh-CN" sz="2400" b="0" i="1" dirty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±</m:t>
                    </m:r>
                    <m:r>
                      <a:rPr lang="el-GR" altLang="zh-CN" sz="2400" i="1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51 </m:t>
                    </m:r>
                    <m:r>
                      <m:rPr>
                        <m:sty m:val="p"/>
                      </m:rPr>
                      <a:rPr lang="en" altLang="zh-CN" sz="2400" i="0" dirty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" altLang="zh-CN" sz="24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 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1C5E676-3D5A-43B6-5635-3B32A700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890" y="1129118"/>
                <a:ext cx="4825252" cy="1696875"/>
              </a:xfrm>
              <a:prstGeom prst="rect">
                <a:avLst/>
              </a:prstGeom>
              <a:blipFill>
                <a:blip r:embed="rId5"/>
                <a:stretch>
                  <a:fillRect l="-1837"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6DBEE31-D248-40E6-2E21-723365541B61}"/>
                  </a:ext>
                </a:extLst>
              </p:cNvPr>
              <p:cNvSpPr txBox="1"/>
              <p:nvPr/>
            </p:nvSpPr>
            <p:spPr>
              <a:xfrm>
                <a:off x="6093760" y="2900100"/>
                <a:ext cx="609824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altLang="zh-CN" sz="2400" dirty="0">
                    <a:solidFill>
                      <a:srgbClr val="211E1E"/>
                    </a:solidFill>
                    <a:effectLst/>
                    <a:latin typeface="Comic Sans MS" panose="030F0902030302020204" pitchFamily="66" charset="0"/>
                  </a:rPr>
                  <a:t>consistent within 2</a:t>
                </a:r>
                <a:r>
                  <a:rPr lang="el-GR" altLang="zh-CN" sz="2400" dirty="0">
                    <a:solidFill>
                      <a:srgbClr val="211E1E"/>
                    </a:solidFill>
                    <a:effectLst/>
                    <a:latin typeface="AdvOTdd3b7348.I+03"/>
                  </a:rPr>
                  <a:t>σ </a:t>
                </a:r>
                <a:r>
                  <a:rPr lang="en" altLang="zh-CN" sz="2400" dirty="0">
                    <a:solidFill>
                      <a:srgbClr val="211E1E"/>
                    </a:solidFill>
                    <a:effectLst/>
                    <a:latin typeface="Comic Sans MS" panose="030F0902030302020204" pitchFamily="66" charset="0"/>
                  </a:rPr>
                  <a:t>with measurements of </a:t>
                </a:r>
                <a14:m>
                  <m:oMath xmlns:m="http://schemas.openxmlformats.org/officeDocument/2006/math">
                    <m:r>
                      <a:rPr lang="en" altLang="zh-CN" sz="2400" i="1" dirty="0" smtClean="0">
                        <a:solidFill>
                          <a:srgbClr val="211E1E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" altLang="zh-CN" sz="240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rgbClr val="211E1E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211E1E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" altLang="zh-CN" sz="2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6DBEE31-D248-40E6-2E21-723365541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760" y="2900100"/>
                <a:ext cx="6098240" cy="830997"/>
              </a:xfrm>
              <a:prstGeom prst="rect">
                <a:avLst/>
              </a:prstGeom>
              <a:blipFill>
                <a:blip r:embed="rId6"/>
                <a:stretch>
                  <a:fillRect l="-1663" t="-606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0F0A4A2-1365-6468-FAB8-60F3A6664835}"/>
                  </a:ext>
                </a:extLst>
              </p:cNvPr>
              <p:cNvSpPr txBox="1"/>
              <p:nvPr/>
            </p:nvSpPr>
            <p:spPr>
              <a:xfrm>
                <a:off x="7180729" y="3899647"/>
                <a:ext cx="2739917" cy="75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kumimoji="1" lang="en-US" altLang="zh-CN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kumimoji="1"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kumimoji="1"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>
                            <m: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sSubSup>
                          <m:sSubSupPr>
                            <m:ctrlP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  <m:sup>
                            <m:r>
                              <a:rPr kumimoji="1" lang="en-US" altLang="zh-CN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kumimoji="1"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kumimoji="1"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kumimoji="1"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kumimoji="1" lang="en-US" altLang="zh-CN" sz="2400" dirty="0"/>
                  <a:t> 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0F0A4A2-1365-6468-FAB8-60F3A6664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729" y="3899647"/>
                <a:ext cx="2739917" cy="753283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3BC0ED-DCAB-8638-F30C-B3A1AD4595CC}"/>
                  </a:ext>
                </a:extLst>
              </p:cNvPr>
              <p:cNvSpPr txBox="1"/>
              <p:nvPr/>
            </p:nvSpPr>
            <p:spPr>
              <a:xfrm>
                <a:off x="6004088" y="5722351"/>
                <a:ext cx="6187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Large isospin breaking in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kumimoji="1"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𝟐𝟐𝟒𝟎</m:t>
                        </m:r>
                      </m:e>
                    </m:d>
                    <m:r>
                      <a:rPr kumimoji="1"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acc>
                      <m:accPr>
                        <m:chr m:val="̅"/>
                        <m:ctrlPr>
                          <a:rPr kumimoji="1"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kumimoji="1" lang="en-US" altLang="zh-C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!</a:t>
                </a:r>
                <a:endParaRPr kumimoji="1" lang="zh-CN" altLang="en-US" sz="2400" b="1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3BC0ED-DCAB-8638-F30C-B3A1AD459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088" y="5722351"/>
                <a:ext cx="6187912" cy="461665"/>
              </a:xfrm>
              <a:prstGeom prst="rect">
                <a:avLst/>
              </a:prstGeom>
              <a:blipFill>
                <a:blip r:embed="rId8"/>
                <a:stretch>
                  <a:fillRect l="-1431" t="-10811" r="-409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1363A03-F4F0-056A-ACAC-983DB5D2673C}"/>
              </a:ext>
            </a:extLst>
          </p:cNvPr>
          <p:cNvSpPr txBox="1"/>
          <p:nvPr/>
        </p:nvSpPr>
        <p:spPr>
          <a:xfrm>
            <a:off x="1869142" y="1281064"/>
            <a:ext cx="2689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omic Sans MS" panose="030F0902030302020204" pitchFamily="66" charset="0"/>
              </a:rPr>
              <a:t>PR</a:t>
            </a:r>
            <a:r>
              <a:rPr lang="zh-CN" altLang="en-US" dirty="0">
                <a:latin typeface="Comic Sans MS" panose="030F0902030302020204" pitchFamily="66" charset="0"/>
              </a:rPr>
              <a:t>D 104, 092014</a:t>
            </a:r>
            <a:r>
              <a:rPr lang="en-US" altLang="zh-CN" dirty="0">
                <a:latin typeface="Comic Sans MS" panose="030F0902030302020204" pitchFamily="66" charset="0"/>
              </a:rPr>
              <a:t>(2021)</a:t>
            </a:r>
            <a:endParaRPr lang="zh-CN" altLang="en-US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88B7EA4-29CD-B138-0A99-302B614251CB}"/>
                  </a:ext>
                </a:extLst>
              </p:cNvPr>
              <p:cNvSpPr txBox="1"/>
              <p:nvPr/>
            </p:nvSpPr>
            <p:spPr>
              <a:xfrm>
                <a:off x="6327648" y="5132832"/>
                <a:ext cx="4419223" cy="488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d>
                        <m:dPr>
                          <m:ctrlPr>
                            <a:rPr kumimoji="1" lang="en-US" altLang="zh-CN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kumimoji="1"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kumimoji="1" lang="en-US" altLang="zh-C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kumimoji="1" lang="en-US" altLang="zh-C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kumimoji="1"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kumimoji="1"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kumimoji="1"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kumimoji="1"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bSup>
                        <m:sSubSupPr>
                          <m:ctrlPr>
                            <a:rPr kumimoji="1" lang="en-US" altLang="zh-CN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kumimoji="1" lang="en-US" altLang="zh-CN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sub>
                        <m:sup>
                          <m:r>
                            <a:rPr kumimoji="1" lang="en-US" altLang="zh-CN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kumimoji="1" lang="en-US" altLang="zh-C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88B7EA4-29CD-B138-0A99-302B61425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648" y="5132832"/>
                <a:ext cx="4419223" cy="488980"/>
              </a:xfrm>
              <a:prstGeom prst="rect">
                <a:avLst/>
              </a:prstGeom>
              <a:blipFill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6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99A6D-65EE-379E-2579-FE55964A6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8FE4BB2-78C4-77A1-20F1-EF4F6BB1F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Combined analysis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5FD8ED-8487-5F3D-6785-44D922E37E4A}"/>
                  </a:ext>
                </a:extLst>
              </p:cNvPr>
              <p:cNvSpPr txBox="1"/>
              <p:nvPr/>
            </p:nvSpPr>
            <p:spPr>
              <a:xfrm>
                <a:off x="2761847" y="1877030"/>
                <a:ext cx="6157711" cy="475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b="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Total amplitudes: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𝐷𝑖𝑟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𝑅𝑒𝑠</m:t>
                        </m:r>
                      </m:sub>
                    </m:sSub>
                  </m:oMath>
                </a14:m>
                <a:endParaRPr kumimoji="1" lang="zh-CN" altLang="en-US" sz="2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5FD8ED-8487-5F3D-6785-44D922E37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47" y="1877030"/>
                <a:ext cx="6157711" cy="475900"/>
              </a:xfrm>
              <a:prstGeom prst="rect">
                <a:avLst/>
              </a:prstGeom>
              <a:blipFill>
                <a:blip r:embed="rId2"/>
                <a:stretch>
                  <a:fillRect l="-1646" t="-7692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500A774-4EE8-FF4E-E307-F9FE07A5823C}"/>
                  </a:ext>
                </a:extLst>
              </p:cNvPr>
              <p:cNvSpPr txBox="1"/>
              <p:nvPr/>
            </p:nvSpPr>
            <p:spPr>
              <a:xfrm>
                <a:off x="542334" y="2361162"/>
                <a:ext cx="10186625" cy="2257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Free parameters: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zh-CN" sz="2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Resonance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400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2400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kumimoji="1" lang="en-US" altLang="zh-CN" sz="2400" i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zh-CN" sz="2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Charged process:</a:t>
                </a:r>
                <a:r>
                  <a:rPr kumimoji="1" lang="zh-CN" altLang="en-US" sz="2400" i="1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kumimoji="1" lang="en-US" altLang="zh-CN" sz="2400" i="1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zh-CN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kumimoji="1" lang="en-US" altLang="zh-CN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𝑉𝐾𝐾</m:t>
                        </m:r>
                      </m:sub>
                    </m:sSub>
                    <m:sSubSup>
                      <m:sSubSupPr>
                        <m:ctrlP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kumimoji="1" lang="en-US" altLang="zh-CN" sz="2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zh-CN" sz="2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Neutral process: </a:t>
                </a:r>
                <a:r>
                  <a:rPr kumimoji="1" lang="zh-CN" altLang="en-US" sz="2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kumimoji="1" lang="en-US" altLang="zh-CN" sz="2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500A774-4EE8-FF4E-E307-F9FE07A58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34" y="2361162"/>
                <a:ext cx="10186625" cy="2257990"/>
              </a:xfrm>
              <a:prstGeom prst="rect">
                <a:avLst/>
              </a:prstGeom>
              <a:blipFill>
                <a:blip r:embed="rId3"/>
                <a:stretch>
                  <a:fillRect l="-872" b="-5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39EC4CEA-07C4-B038-C3EF-221A3AA5F89A}"/>
              </a:ext>
            </a:extLst>
          </p:cNvPr>
          <p:cNvSpPr txBox="1"/>
          <p:nvPr/>
        </p:nvSpPr>
        <p:spPr>
          <a:xfrm>
            <a:off x="195072" y="1125974"/>
            <a:ext cx="8753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latin typeface="Comic Sans MS" panose="030F0902030302020204" pitchFamily="66" charset="0"/>
              </a:rPr>
              <a:t>Fit charged and </a:t>
            </a:r>
            <a:r>
              <a:rPr kumimoji="1" lang="en-US" altLang="zh-CN" sz="2800" b="1" dirty="0">
                <a:latin typeface="Comic Sans MS" panose="030F0902030302020204" pitchFamily="66" charset="0"/>
              </a:rPr>
              <a:t>neutral</a:t>
            </a:r>
            <a:r>
              <a:rPr kumimoji="1" lang="en-US" altLang="zh-CN" sz="2400" b="1" dirty="0">
                <a:latin typeface="Comic Sans MS" panose="030F0902030302020204" pitchFamily="66" charset="0"/>
              </a:rPr>
              <a:t> process simultaneously</a:t>
            </a:r>
            <a:endParaRPr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81AB90A-9330-4D11-230B-1713C5E632E2}"/>
              </a:ext>
            </a:extLst>
          </p:cNvPr>
          <p:cNvSpPr txBox="1"/>
          <p:nvPr/>
        </p:nvSpPr>
        <p:spPr>
          <a:xfrm>
            <a:off x="1109472" y="5023104"/>
            <a:ext cx="899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Exclude the data around 2.4 GeV for both processes</a:t>
            </a:r>
            <a:endParaRPr kumimoji="1" lang="zh-CN" altLang="en-US" sz="28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8798F-B55F-3614-AF49-EFD319A70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41D0502-5C84-8C31-8DED-C063838EA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Combined analysis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708C66-4B08-C442-37DD-C2B015EC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16"/>
          <a:stretch/>
        </p:blipFill>
        <p:spPr>
          <a:xfrm>
            <a:off x="1600199" y="1633728"/>
            <a:ext cx="8177785" cy="36547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055E607-2ECF-1873-5CBD-625BA06B1BCF}"/>
              </a:ext>
            </a:extLst>
          </p:cNvPr>
          <p:cNvSpPr txBox="1"/>
          <p:nvPr/>
        </p:nvSpPr>
        <p:spPr>
          <a:xfrm>
            <a:off x="341376" y="1097280"/>
            <a:ext cx="54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Comic Sans MS" panose="030F0902030302020204" pitchFamily="66" charset="0"/>
              </a:rPr>
              <a:t>Cross</a:t>
            </a:r>
            <a:r>
              <a:rPr kumimoji="1" lang="zh-CN" altLang="en-US" sz="2800" dirty="0">
                <a:latin typeface="Comic Sans MS" panose="030F0902030302020204" pitchFamily="66" charset="0"/>
              </a:rPr>
              <a:t> </a:t>
            </a:r>
            <a:r>
              <a:rPr kumimoji="1" lang="en-US" altLang="zh-CN" sz="2800" dirty="0">
                <a:latin typeface="Comic Sans MS" panose="030F0902030302020204" pitchFamily="66" charset="0"/>
              </a:rPr>
              <a:t>sections (fit with free R)</a:t>
            </a:r>
            <a:endParaRPr kumimoji="1" lang="zh-CN" altLang="en-US" sz="28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466BD43-B5DE-9FD0-361A-DE5ACAE78714}"/>
                  </a:ext>
                </a:extLst>
              </p:cNvPr>
              <p:cNvSpPr txBox="1"/>
              <p:nvPr/>
            </p:nvSpPr>
            <p:spPr>
              <a:xfrm>
                <a:off x="1146048" y="5218176"/>
                <a:ext cx="8342348" cy="1142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400" dirty="0">
                    <a:latin typeface="Comic Sans MS" panose="030F0902030302020204" pitchFamily="66" charset="0"/>
                  </a:rPr>
                  <a:t>Well</a:t>
                </a:r>
                <a:r>
                  <a:rPr kumimoji="1" lang="zh-CN" altLang="en-US" sz="2400" dirty="0">
                    <a:latin typeface="Comic Sans MS" panose="030F0902030302020204" pitchFamily="66" charset="0"/>
                  </a:rPr>
                  <a:t> </a:t>
                </a:r>
                <a:r>
                  <a:rPr kumimoji="1" lang="en-US" altLang="zh-CN" sz="2400" dirty="0">
                    <a:latin typeface="Comic Sans MS" panose="030F0902030302020204" pitchFamily="66" charset="0"/>
                  </a:rPr>
                  <a:t>reproduce</a:t>
                </a:r>
                <a:r>
                  <a:rPr kumimoji="1" lang="zh-CN" altLang="en-US" sz="2400" dirty="0">
                    <a:latin typeface="Comic Sans MS" panose="030F0902030302020204" pitchFamily="66" charset="0"/>
                  </a:rPr>
                  <a:t> </a:t>
                </a:r>
                <a:r>
                  <a:rPr kumimoji="1" lang="en-US" altLang="zh-CN" sz="2400" dirty="0">
                    <a:latin typeface="Comic Sans MS" panose="030F0902030302020204" pitchFamily="66" charset="0"/>
                  </a:rPr>
                  <a:t>the experimental data with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400" dirty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2200.9±5.4</m:t>
                        </m:r>
                      </m:e>
                    </m:d>
                    <m:r>
                      <m:rPr>
                        <m:sty m:val="p"/>
                      </m:rPr>
                      <a:rPr kumimoji="1" lang="en-US" altLang="zh-CN" sz="24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1" lang="en-US" altLang="zh-CN" sz="24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kumimoji="1"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107.1±10.9</m:t>
                        </m:r>
                      </m:e>
                    </m:d>
                    <m:r>
                      <a:rPr kumimoji="1" lang="en-US" altLang="zh-CN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kumimoji="1" lang="zh-CN" altLang="en-US" sz="24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466BD43-B5DE-9FD0-361A-DE5ACAE78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48" y="5218176"/>
                <a:ext cx="8342348" cy="1142877"/>
              </a:xfrm>
              <a:prstGeom prst="rect">
                <a:avLst/>
              </a:prstGeom>
              <a:blipFill>
                <a:blip r:embed="rId3"/>
                <a:stretch>
                  <a:fillRect l="-1218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4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86AB-542B-C734-1AF2-2A20E63F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9762374-991C-15E8-7B13-396E8F812B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Combined analysis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6F69EE-F00D-90C3-B21B-179292774117}"/>
              </a:ext>
            </a:extLst>
          </p:cNvPr>
          <p:cNvSpPr txBox="1"/>
          <p:nvPr/>
        </p:nvSpPr>
        <p:spPr>
          <a:xfrm>
            <a:off x="341376" y="1097280"/>
            <a:ext cx="4277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Comic Sans MS" panose="030F0902030302020204" pitchFamily="66" charset="0"/>
              </a:rPr>
              <a:t>Individual contributions</a:t>
            </a:r>
            <a:endParaRPr kumimoji="1" lang="zh-CN" altLang="en-US" sz="2800" dirty="0">
              <a:latin typeface="Comic Sans MS" panose="030F0902030302020204" pitchFamily="66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9F2F4B-E383-1FFD-4FE9-A1E4869D7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324"/>
            <a:ext cx="7644384" cy="47874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208C1E1-E26B-E07B-3945-09B306C2611E}"/>
              </a:ext>
            </a:extLst>
          </p:cNvPr>
          <p:cNvSpPr txBox="1"/>
          <p:nvPr/>
        </p:nvSpPr>
        <p:spPr>
          <a:xfrm>
            <a:off x="7936992" y="1621536"/>
            <a:ext cx="4121641" cy="1973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Constructive interference: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>
                <a:latin typeface="Comic Sans MS" panose="030F0902030302020204" pitchFamily="66" charset="0"/>
              </a:rPr>
              <a:t>I(a)</a:t>
            </a:r>
            <a:r>
              <a:rPr kumimoji="1" lang="zh-CN" altLang="en-US" sz="2400" dirty="0">
                <a:latin typeface="Comic Sans MS" panose="030F0902030302020204" pitchFamily="66" charset="0"/>
              </a:rPr>
              <a:t>、</a:t>
            </a:r>
            <a:r>
              <a:rPr kumimoji="1" lang="en-US" altLang="zh-CN" sz="2400" dirty="0">
                <a:latin typeface="Comic Sans MS" panose="030F0902030302020204" pitchFamily="66" charset="0"/>
              </a:rPr>
              <a:t>III(a)/I(b)</a:t>
            </a:r>
            <a:r>
              <a:rPr kumimoji="1" lang="zh-CN" altLang="en-US" sz="2400" dirty="0">
                <a:latin typeface="Comic Sans MS" panose="030F0902030302020204" pitchFamily="66" charset="0"/>
              </a:rPr>
              <a:t>、</a:t>
            </a:r>
            <a:r>
              <a:rPr kumimoji="1" lang="en-US" altLang="zh-CN" sz="2400" dirty="0">
                <a:latin typeface="Comic Sans MS" panose="030F0902030302020204" pitchFamily="66" charset="0"/>
              </a:rPr>
              <a:t>IV(b)</a:t>
            </a:r>
          </a:p>
          <a:p>
            <a:pPr>
              <a:lnSpc>
                <a:spcPct val="130000"/>
              </a:lnSpc>
            </a:pPr>
            <a:r>
              <a:rPr kumimoji="1" lang="en-US" altLang="zh-CN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Destructive</a:t>
            </a:r>
            <a:r>
              <a:rPr kumimoji="1" lang="zh-CN" altLang="en-US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interference</a:t>
            </a:r>
            <a:r>
              <a:rPr kumimoji="1" lang="zh-CN" altLang="en-US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：</a:t>
            </a:r>
            <a:endParaRPr kumimoji="1" lang="en-US" altLang="zh-CN" sz="24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400" dirty="0">
                <a:latin typeface="Comic Sans MS" panose="030F0902030302020204" pitchFamily="66" charset="0"/>
              </a:rPr>
              <a:t>II(a)</a:t>
            </a:r>
            <a:r>
              <a:rPr kumimoji="1" lang="zh-CN" altLang="en-US" sz="2400" dirty="0">
                <a:latin typeface="Comic Sans MS" panose="030F0902030302020204" pitchFamily="66" charset="0"/>
              </a:rPr>
              <a:t>、</a:t>
            </a:r>
            <a:r>
              <a:rPr kumimoji="1" lang="en-US" altLang="zh-CN" sz="2400" dirty="0">
                <a:latin typeface="Comic Sans MS" panose="030F0902030302020204" pitchFamily="66" charset="0"/>
              </a:rPr>
              <a:t>IV(a)/II(b)</a:t>
            </a:r>
            <a:r>
              <a:rPr kumimoji="1" lang="zh-CN" altLang="en-US" sz="2400" dirty="0">
                <a:latin typeface="Comic Sans MS" panose="030F0902030302020204" pitchFamily="66" charset="0"/>
              </a:rPr>
              <a:t>、</a:t>
            </a:r>
            <a:r>
              <a:rPr kumimoji="1" lang="en-US" altLang="zh-CN" sz="2400" dirty="0">
                <a:latin typeface="Comic Sans MS" panose="030F0902030302020204" pitchFamily="66" charset="0"/>
              </a:rPr>
              <a:t>III(b)</a:t>
            </a:r>
            <a:endParaRPr kumimoji="1" lang="zh-CN" altLang="en-US" sz="24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7DCABD-9BDD-747D-AE24-5490AE5FF412}"/>
                  </a:ext>
                </a:extLst>
              </p:cNvPr>
              <p:cNvSpPr txBox="1"/>
              <p:nvPr/>
            </p:nvSpPr>
            <p:spPr>
              <a:xfrm>
                <a:off x="7985760" y="3779520"/>
                <a:ext cx="3008131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Isospin factor R</a:t>
                </a:r>
              </a:p>
              <a:p>
                <a:pPr lvl="1"/>
                <a:r>
                  <a:rPr kumimoji="1" lang="en-US" altLang="zh-CN" sz="2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I:    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0.30± 0.09</m:t>
                    </m:r>
                    <m:r>
                      <a:rPr kumimoji="1"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sz="24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lvl="1"/>
                <a:r>
                  <a:rPr kumimoji="1" lang="en-US" altLang="zh-CN" sz="2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II:  </a:t>
                </a:r>
                <a14:m>
                  <m:oMath xmlns:m="http://schemas.openxmlformats.org/officeDocument/2006/math">
                    <m:r>
                      <a:rPr kumimoji="1" lang="en-US" altLang="zh-CN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0.42±0.07</m:t>
                    </m:r>
                  </m:oMath>
                </a14:m>
                <a:endParaRPr kumimoji="1" lang="en-US" altLang="zh-CN" sz="24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lvl="1"/>
                <a:r>
                  <a:rPr kumimoji="1" lang="en-US" altLang="zh-CN" sz="2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III: 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1.77±</m:t>
                    </m:r>
                    <m:r>
                      <a:rPr kumimoji="1" lang="en-US" altLang="zh-CN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0.1</m:t>
                    </m:r>
                    <m:r>
                      <a:rPr kumimoji="1" lang="en-US" altLang="zh-CN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en-US" altLang="zh-CN" sz="24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lvl="1"/>
                <a:r>
                  <a:rPr kumimoji="1" lang="en-US" altLang="zh-CN" sz="2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IV:   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0.07±0.01</m:t>
                    </m:r>
                  </m:oMath>
                </a14:m>
                <a:endParaRPr kumimoji="1" lang="en-US" altLang="zh-CN" sz="24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77DCABD-9BDD-747D-AE24-5490AE5F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760" y="3779520"/>
                <a:ext cx="3008131" cy="1938992"/>
              </a:xfrm>
              <a:prstGeom prst="rect">
                <a:avLst/>
              </a:prstGeom>
              <a:blipFill>
                <a:blip r:embed="rId3"/>
                <a:stretch>
                  <a:fillRect l="-2941" t="-2597" r="-1261" b="-5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0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902E6-7135-E8BF-6FC8-690E0ADC6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:a16="http://schemas.microsoft.com/office/drawing/2014/main" id="{749BB177-0C65-AFBD-F897-1E4DDAC4A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367" y="185964"/>
            <a:ext cx="8568673" cy="606425"/>
          </a:xfrm>
        </p:spPr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Combined analysis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B01EE7-A019-3BFC-5319-57A4787DDDDD}"/>
              </a:ext>
            </a:extLst>
          </p:cNvPr>
          <p:cNvSpPr txBox="1"/>
          <p:nvPr/>
        </p:nvSpPr>
        <p:spPr>
          <a:xfrm>
            <a:off x="341376" y="1097280"/>
            <a:ext cx="6252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Comic Sans MS" panose="030F0902030302020204" pitchFamily="66" charset="0"/>
              </a:rPr>
              <a:t>Cross</a:t>
            </a:r>
            <a:r>
              <a:rPr kumimoji="1" lang="zh-CN" altLang="en-US" sz="2800" dirty="0">
                <a:latin typeface="Comic Sans MS" panose="030F0902030302020204" pitchFamily="66" charset="0"/>
              </a:rPr>
              <a:t> </a:t>
            </a:r>
            <a:r>
              <a:rPr kumimoji="1" lang="en-US" altLang="zh-CN" sz="2800" dirty="0">
                <a:latin typeface="Comic Sans MS" panose="030F0902030302020204" pitchFamily="66" charset="0"/>
              </a:rPr>
              <a:t>sections (fit with fixed R=1.0)</a:t>
            </a:r>
            <a:endParaRPr kumimoji="1" lang="zh-CN" altLang="en-US" sz="2800" dirty="0">
              <a:latin typeface="Comic Sans MS" panose="030F0902030302020204" pitchFamily="66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5D682B-673E-6F1E-3C8C-36EA1CE7D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6" y="1633727"/>
            <a:ext cx="5869193" cy="473621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ABF1BC2A-4E61-54BD-0A7A-DBF624BA9BCC}"/>
              </a:ext>
            </a:extLst>
          </p:cNvPr>
          <p:cNvGrpSpPr/>
          <p:nvPr/>
        </p:nvGrpSpPr>
        <p:grpSpPr>
          <a:xfrm>
            <a:off x="6717792" y="1792224"/>
            <a:ext cx="4437888" cy="1420523"/>
            <a:chOff x="6717792" y="1792224"/>
            <a:chExt cx="4437888" cy="142052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E8ECA29-79ED-693A-94C6-D70946005486}"/>
                </a:ext>
              </a:extLst>
            </p:cNvPr>
            <p:cNvSpPr txBox="1"/>
            <p:nvPr/>
          </p:nvSpPr>
          <p:spPr>
            <a:xfrm>
              <a:off x="6717792" y="1792224"/>
              <a:ext cx="3400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omic Sans MS" panose="030F0902030302020204" pitchFamily="66" charset="0"/>
                </a:rPr>
                <a:t>Resonance parameters</a:t>
              </a:r>
              <a:endParaRPr kumimoji="1" lang="zh-CN" altLang="en-US" sz="2400" dirty="0">
                <a:latin typeface="Comic Sans MS" panose="030F0902030302020204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69D9B6B-FF37-0ADF-1363-E0BADA1D9042}"/>
                    </a:ext>
                  </a:extLst>
                </p:cNvPr>
                <p:cNvSpPr txBox="1"/>
                <p:nvPr/>
              </p:nvSpPr>
              <p:spPr>
                <a:xfrm>
                  <a:off x="6851904" y="2381750"/>
                  <a:ext cx="430377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zh-C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191</m:t>
                            </m:r>
                            <m:r>
                              <a:rPr kumimoji="1" lang="en-US" altLang="zh-CN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kumimoji="1" lang="en-US" altLang="zh-CN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±5.</m:t>
                            </m:r>
                            <m:r>
                              <a:rPr kumimoji="1" lang="en-US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kumimoji="1" lang="en-US" altLang="zh-CN" sz="24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MeV</m:t>
                        </m:r>
                        <m:r>
                          <a:rPr kumimoji="1" lang="en-US" altLang="zh-C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kumimoji="1" lang="en-US" altLang="zh-CN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sz="24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kumimoji="1" lang="en-US" altLang="zh-C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86</m:t>
                            </m:r>
                            <m:r>
                              <a:rPr kumimoji="1" lang="en-US" altLang="zh-CN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.1±</m:t>
                            </m:r>
                            <m:r>
                              <a:rPr kumimoji="1" lang="en-US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kumimoji="1" lang="en-US" altLang="zh-CN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kumimoji="1" lang="en-US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kumimoji="1"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MeV</m:t>
                        </m:r>
                      </m:oMath>
                    </m:oMathPara>
                  </a14:m>
                  <a:endParaRPr lang="zh-CN" alt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69D9B6B-FF37-0ADF-1363-E0BADA1D9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904" y="2381750"/>
                  <a:ext cx="4303776" cy="830997"/>
                </a:xfrm>
                <a:prstGeom prst="rect">
                  <a:avLst/>
                </a:prstGeom>
                <a:blipFill>
                  <a:blip r:embed="rId3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5F41DEDA-6268-F0B2-B09C-59AFCBFF563D}"/>
              </a:ext>
            </a:extLst>
          </p:cNvPr>
          <p:cNvSpPr txBox="1"/>
          <p:nvPr/>
        </p:nvSpPr>
        <p:spPr>
          <a:xfrm>
            <a:off x="6748272" y="3395472"/>
            <a:ext cx="5432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omic Sans MS" panose="030F0902030302020204" pitchFamily="66" charset="0"/>
              </a:rPr>
              <a:t>Charge channel: </a:t>
            </a:r>
            <a:r>
              <a:rPr kumimoji="1" lang="zh-CN" altLang="en-US" sz="2400" dirty="0">
                <a:latin typeface="Comic Sans MS" panose="030F0902030302020204" pitchFamily="66" charset="0"/>
              </a:rPr>
              <a:t> </a:t>
            </a:r>
            <a:r>
              <a:rPr kumimoji="1" lang="en-US" altLang="zh-CN" sz="2400" dirty="0">
                <a:latin typeface="Comic Sans MS" panose="030F0902030302020204" pitchFamily="66" charset="0"/>
              </a:rPr>
              <a:t>well reproduced,</a:t>
            </a:r>
          </a:p>
          <a:p>
            <a:r>
              <a:rPr kumimoji="1" lang="en-US" altLang="zh-CN" sz="2400" dirty="0">
                <a:latin typeface="Comic Sans MS" panose="030F0902030302020204" pitchFamily="66" charset="0"/>
              </a:rPr>
              <a:t>Neutral channel: poorly reproduced  </a:t>
            </a:r>
            <a:endParaRPr kumimoji="1" lang="zh-CN" altLang="en-US" sz="2400" dirty="0">
              <a:latin typeface="Comic Sans MS" panose="030F0902030302020204" pitchFamily="66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3C2DD0D-6780-35DA-32FE-C0DC1BF14D6A}"/>
              </a:ext>
            </a:extLst>
          </p:cNvPr>
          <p:cNvSpPr txBox="1"/>
          <p:nvPr/>
        </p:nvSpPr>
        <p:spPr>
          <a:xfrm>
            <a:off x="6754368" y="4498848"/>
            <a:ext cx="4669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Comic Sans MS" panose="030F0902030302020204" pitchFamily="66" charset="0"/>
              </a:rPr>
              <a:t>Possible</a:t>
            </a:r>
            <a:r>
              <a:rPr kumimoji="1" lang="zh-CN" altLang="en-US" sz="2400" dirty="0">
                <a:latin typeface="Comic Sans MS" panose="030F0902030302020204" pitchFamily="66" charset="0"/>
              </a:rPr>
              <a:t> </a:t>
            </a:r>
            <a:r>
              <a:rPr kumimoji="1" lang="en-US" altLang="zh-CN" sz="2400" dirty="0">
                <a:latin typeface="Comic Sans MS" panose="030F0902030302020204" pitchFamily="66" charset="0"/>
              </a:rPr>
              <a:t>reason</a:t>
            </a:r>
            <a:r>
              <a:rPr kumimoji="1" lang="zh-CN" altLang="en-US" sz="2400" dirty="0">
                <a:latin typeface="Comic Sans MS" panose="030F0902030302020204" pitchFamily="66" charset="0"/>
              </a:rPr>
              <a:t>：</a:t>
            </a:r>
            <a:endParaRPr kumimoji="1" lang="en-US" altLang="zh-CN" sz="2400" dirty="0">
              <a:latin typeface="Comic Sans MS" panose="030F0902030302020204" pitchFamily="66" charset="0"/>
            </a:endParaRPr>
          </a:p>
          <a:p>
            <a:r>
              <a:rPr kumimoji="1" lang="zh-CN" alt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       </a:t>
            </a:r>
            <a:r>
              <a:rPr kumimoji="1" lang="en-US" altLang="zh-CN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additional</a:t>
            </a:r>
            <a:r>
              <a:rPr kumimoji="1" lang="zh-CN" alt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resonance </a:t>
            </a:r>
          </a:p>
          <a:p>
            <a:r>
              <a:rPr kumimoji="1" lang="en-US" altLang="zh-CN" sz="2400" dirty="0">
                <a:solidFill>
                  <a:srgbClr val="0070C0"/>
                </a:solidFill>
                <a:latin typeface="Comic Sans MS" panose="030F0902030302020204" pitchFamily="66" charset="0"/>
              </a:rPr>
              <a:t>       (both I=0,1 allowed )</a:t>
            </a:r>
            <a:endParaRPr kumimoji="1" lang="zh-CN" altLang="en-US" sz="24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5A719-DF4B-D9D3-0F46-BBA837B6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F68BF4F-55E6-2037-AF28-303699BCD3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Before Summary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2FB6770-3ED9-39FB-D5EF-FC067BE417C9}"/>
                  </a:ext>
                </a:extLst>
              </p:cNvPr>
              <p:cNvSpPr txBox="1"/>
              <p:nvPr/>
            </p:nvSpPr>
            <p:spPr>
              <a:xfrm>
                <a:off x="341376" y="1048512"/>
                <a:ext cx="41320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zh-CN" sz="2400" dirty="0">
                    <a:latin typeface="Comic Sans MS" panose="030F0902030302020204" pitchFamily="66" charset="0"/>
                  </a:rPr>
                  <a:t> annihilation process</a:t>
                </a:r>
                <a:endParaRPr kumimoji="1" lang="zh-CN" altLang="en-US" sz="2400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2FB6770-3ED9-39FB-D5EF-FC067BE41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76" y="1048512"/>
                <a:ext cx="4132029" cy="461665"/>
              </a:xfrm>
              <a:prstGeom prst="rect">
                <a:avLst/>
              </a:prstGeom>
              <a:blipFill>
                <a:blip r:embed="rId2"/>
                <a:stretch>
                  <a:fillRect l="-1835" t="-10526" r="-122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4FDBF0F-EC54-E5EC-E574-697BF99DE7E6}"/>
                  </a:ext>
                </a:extLst>
              </p:cNvPr>
              <p:cNvSpPr txBox="1"/>
              <p:nvPr/>
            </p:nvSpPr>
            <p:spPr>
              <a:xfrm>
                <a:off x="621792" y="1560576"/>
                <a:ext cx="111191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2.5±0.8±0.4</m:t>
                        </m:r>
                      </m:e>
                    </m:d>
                  </m:oMath>
                </a14:m>
                <a:r>
                  <a:rPr kumimoji="1" lang="en-US" altLang="zh-CN" sz="2400" dirty="0">
                    <a:latin typeface="Comic Sans MS" panose="030F0902030302020204" pitchFamily="66" charset="0"/>
                  </a:rPr>
                  <a:t> eV   </a:t>
                </a:r>
                <a:r>
                  <a:rPr kumimoji="1" lang="en-US" altLang="zh-CN" sz="2000" dirty="0">
                    <a:latin typeface="Comic Sans MS" panose="030F0902030302020204" pitchFamily="66" charset="0"/>
                  </a:rPr>
                  <a:t> (BABAR: </a:t>
                </a:r>
                <a:r>
                  <a:rPr lang="en" altLang="zh-CN" sz="2000" i="1" dirty="0">
                    <a:latin typeface="Comic Sans MS" panose="030F0902030302020204" pitchFamily="66" charset="0"/>
                  </a:rPr>
                  <a:t>PRD</a:t>
                </a:r>
                <a:r>
                  <a:rPr lang="en" altLang="zh-CN" sz="2000" dirty="0">
                    <a:latin typeface="Comic Sans MS" panose="030F0902030302020204" pitchFamily="66" charset="0"/>
                  </a:rPr>
                  <a:t> 74,091103 (2006)</a:t>
                </a:r>
                <a:r>
                  <a:rPr kumimoji="1" lang="en-US" altLang="zh-CN" sz="2000" dirty="0">
                    <a:latin typeface="Comic Sans MS" panose="030F0902030302020204" pitchFamily="66" charset="0"/>
                  </a:rPr>
                  <a:t>) </a:t>
                </a:r>
                <a:endParaRPr kumimoji="1" lang="en-US" altLang="zh-CN" sz="2400" dirty="0">
                  <a:latin typeface="Comic Sans MS" panose="030F09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7.1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±0.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±0.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kumimoji="1" lang="en-US" altLang="zh-CN" sz="2400" dirty="0">
                    <a:latin typeface="Comic Sans MS" panose="030F0902030302020204" pitchFamily="66" charset="0"/>
                  </a:rPr>
                  <a:t> eV   </a:t>
                </a:r>
                <a:r>
                  <a:rPr kumimoji="1" lang="en-US" altLang="zh-CN" sz="2000" dirty="0">
                    <a:latin typeface="Comic Sans MS" panose="030F0902030302020204" pitchFamily="66" charset="0"/>
                  </a:rPr>
                  <a:t>(BESIII:</a:t>
                </a:r>
                <a:r>
                  <a:rPr lang="en" altLang="zh-CN" sz="2000" b="1" i="1" dirty="0">
                    <a:latin typeface="Comic Sans MS" panose="030F0902030302020204" pitchFamily="66" charset="0"/>
                  </a:rPr>
                  <a:t>PRD 102, 012008 (2020) </a:t>
                </a:r>
                <a:r>
                  <a:rPr kumimoji="1" lang="en-US" altLang="zh-CN" sz="2000" dirty="0">
                    <a:latin typeface="Comic Sans MS" panose="030F0902030302020204" pitchFamily="66" charset="0"/>
                  </a:rPr>
                  <a:t>)</a:t>
                </a:r>
                <a:endParaRPr kumimoji="1" lang="en-US" altLang="zh-CN" sz="2400" dirty="0">
                  <a:latin typeface="Comic Sans MS" panose="030F0902030302020204" pitchFamily="66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𝜙𝜂</m:t>
                        </m:r>
                      </m:e>
                    </m:d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1.7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±0.</m:t>
                        </m:r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kumimoji="1" lang="en-US" altLang="zh-CN" sz="2400" dirty="0">
                    <a:latin typeface="Comic Sans MS" panose="030F0902030302020204" pitchFamily="66" charset="0"/>
                  </a:rPr>
                  <a:t> eV    </a:t>
                </a:r>
                <a:r>
                  <a:rPr kumimoji="1" lang="en-US" altLang="zh-CN" sz="2000" dirty="0">
                    <a:latin typeface="Comic Sans MS" panose="030F0902030302020204" pitchFamily="66" charset="0"/>
                  </a:rPr>
                  <a:t>(BABAR: </a:t>
                </a:r>
                <a:r>
                  <a:rPr lang="en" altLang="zh-CN" sz="2000" b="1" i="1" dirty="0">
                    <a:latin typeface="Comic Sans MS" panose="030F0902030302020204" pitchFamily="66" charset="0"/>
                  </a:rPr>
                  <a:t>PRD 77 (2008) 092002)</a:t>
                </a:r>
              </a:p>
              <a:p>
                <a:r>
                  <a:rPr lang="en" altLang="zh-CN" sz="2400" b="1" i="1" dirty="0">
                    <a:latin typeface="Comic Sans MS" panose="030F0902030302020204" pitchFamily="66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en" altLang="zh-CN" sz="2400" b="1" i="1" dirty="0">
                    <a:latin typeface="Comic Sans MS" panose="030F0902030302020204" pitchFamily="66" charset="0"/>
                  </a:rPr>
                  <a:t> eV   </a:t>
                </a:r>
                <a:r>
                  <a:rPr lang="en" altLang="zh-CN" sz="2000" b="1" i="1" dirty="0">
                    <a:latin typeface="Comic Sans MS" panose="030F0902030302020204" pitchFamily="66" charset="0"/>
                  </a:rPr>
                  <a:t>(Belle: </a:t>
                </a:r>
                <a:r>
                  <a:rPr lang="en" altLang="zh-CN" sz="2000" b="1" i="1" dirty="0" err="1">
                    <a:latin typeface="Comic Sans MS" panose="030F0902030302020204" pitchFamily="66" charset="0"/>
                  </a:rPr>
                  <a:t>Phys.Rev.D</a:t>
                </a:r>
                <a:r>
                  <a:rPr lang="en" altLang="zh-CN" sz="2000" b="1" i="1" dirty="0">
                    <a:latin typeface="Comic Sans MS" panose="030F0902030302020204" pitchFamily="66" charset="0"/>
                  </a:rPr>
                  <a:t> 107,012006 (2023) )</a:t>
                </a:r>
                <a:endParaRPr lang="en" altLang="zh-CN" sz="2400" b="1" i="1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4FDBF0F-EC54-E5EC-E574-697BF99DE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" y="1560576"/>
                <a:ext cx="11119104" cy="1569660"/>
              </a:xfrm>
              <a:prstGeom prst="rect">
                <a:avLst/>
              </a:prstGeom>
              <a:blipFill>
                <a:blip r:embed="rId3"/>
                <a:stretch>
                  <a:fillRect t="-2400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4F22EB7-A153-8B6F-F526-6D321814B20D}"/>
                  </a:ext>
                </a:extLst>
              </p:cNvPr>
              <p:cNvSpPr txBox="1"/>
              <p:nvPr/>
            </p:nvSpPr>
            <p:spPr>
              <a:xfrm>
                <a:off x="335280" y="3212592"/>
                <a:ext cx="3133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zh-CN" sz="2400" dirty="0">
                    <a:latin typeface="Comic Sans MS" panose="030F0902030302020204" pitchFamily="66" charset="0"/>
                  </a:rPr>
                  <a:t> decay process</a:t>
                </a:r>
                <a:endParaRPr kumimoji="1" lang="zh-CN" altLang="en-US" sz="2400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4F22EB7-A153-8B6F-F526-6D321814B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3212592"/>
                <a:ext cx="3133487" cy="461665"/>
              </a:xfrm>
              <a:prstGeom prst="rect">
                <a:avLst/>
              </a:prstGeom>
              <a:blipFill>
                <a:blip r:embed="rId4"/>
                <a:stretch>
                  <a:fillRect l="-2823" t="-7895" r="-201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D278EBF-6750-4C73-67A0-EAF4A1D03657}"/>
                  </a:ext>
                </a:extLst>
              </p:cNvPr>
              <p:cNvSpPr txBox="1"/>
              <p:nvPr/>
            </p:nvSpPr>
            <p:spPr>
              <a:xfrm>
                <a:off x="609600" y="3832598"/>
                <a:ext cx="9400032" cy="82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kumimoji="1"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kumimoji="1"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kumimoji="1" lang="en-US" altLang="zh-C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kumimoji="1" lang="en-US" altLang="zh-C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kumimoji="1" lang="en-US" altLang="zh-C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4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zh-CN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1.20±0.14</m:t>
                        </m:r>
                      </m:e>
                    </m:d>
                    <m:r>
                      <a:rPr kumimoji="1" lang="en-US" altLang="zh-CN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kumimoji="1" lang="en-US" altLang="zh-CN" sz="2400" b="0" dirty="0">
                    <a:solidFill>
                      <a:prstClr val="black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kumimoji="1"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kumimoji="1"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∼2.4×</m:t>
                    </m:r>
                    <m:sSup>
                      <m:sSupPr>
                        <m:ctrlP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dirty="0"/>
                  <a:t>     </a:t>
                </a:r>
                <a:r>
                  <a:rPr lang="en" altLang="zh-CN" b="1" i="1" dirty="0">
                    <a:latin typeface="Comic Sans MS" panose="030F0902030302020204" pitchFamily="66" charset="0"/>
                  </a:rPr>
                  <a:t>BESIII: PhRD91, 052017 (2015)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D278EBF-6750-4C73-67A0-EAF4A1D03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32598"/>
                <a:ext cx="9400032" cy="828368"/>
              </a:xfrm>
              <a:prstGeom prst="rect">
                <a:avLst/>
              </a:prstGeom>
              <a:blipFill>
                <a:blip r:embed="rId5"/>
                <a:stretch>
                  <a:fillRect l="-135" b="-8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E8CF49B1-E2FB-8D3B-E2BA-C8EFC2D1198B}"/>
              </a:ext>
            </a:extLst>
          </p:cNvPr>
          <p:cNvGrpSpPr/>
          <p:nvPr/>
        </p:nvGrpSpPr>
        <p:grpSpPr>
          <a:xfrm>
            <a:off x="280416" y="5132832"/>
            <a:ext cx="11655552" cy="975360"/>
            <a:chOff x="280416" y="5132832"/>
            <a:chExt cx="11655552" cy="975360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1D6E398B-2D36-1688-C617-2BB51B49A40E}"/>
                </a:ext>
              </a:extLst>
            </p:cNvPr>
            <p:cNvSpPr/>
            <p:nvPr/>
          </p:nvSpPr>
          <p:spPr>
            <a:xfrm>
              <a:off x="280416" y="5132832"/>
              <a:ext cx="11655552" cy="9753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048C10F4-4284-A9B0-12F0-607BA7FA20AD}"/>
                    </a:ext>
                  </a:extLst>
                </p:cNvPr>
                <p:cNvSpPr txBox="1"/>
                <p:nvPr/>
              </p:nvSpPr>
              <p:spPr>
                <a:xfrm>
                  <a:off x="286512" y="5132832"/>
                  <a:ext cx="54852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sSup>
                              <m:sSupPr>
                                <m:ctrlPr>
                                  <a:rPr kumimoji="1" lang="en-US" altLang="zh-CN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kumimoji="1" lang="en-US" altLang="zh-CN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=6.8×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kumimoji="1" lang="zh-CN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048C10F4-4284-A9B0-12F0-607BA7FA20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512" y="5132832"/>
                  <a:ext cx="548528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31" t="-6667" r="-1617" b="-3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A6B78F4D-67EE-1FD6-5B53-1FC9D49D39BC}"/>
                    </a:ext>
                  </a:extLst>
                </p:cNvPr>
                <p:cNvSpPr txBox="1"/>
                <p:nvPr/>
              </p:nvSpPr>
              <p:spPr>
                <a:xfrm>
                  <a:off x="560832" y="5576054"/>
                  <a:ext cx="10814304" cy="4590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kumimoji="1"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kumimoji="1"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kumimoji="1"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𝜙𝜂</m:t>
                          </m:r>
                          <m:sSup>
                            <m:sSupPr>
                              <m:ctrlPr>
                                <a:rPr kumimoji="1"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kumimoji="1"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2.32±0.06±0.16</m:t>
                          </m:r>
                        </m:e>
                      </m:d>
                      <m:r>
                        <a:rPr kumimoji="1" lang="en-US" altLang="zh-CN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a14:m>
                  <a:r>
                    <a:rPr lang="en-US" altLang="zh-CN" dirty="0">
                      <a:solidFill>
                        <a:srgbClr val="0070C0"/>
                      </a:solidFill>
                    </a:rPr>
                    <a:t>     </a:t>
                  </a:r>
                  <a:r>
                    <a:rPr lang="en" altLang="zh-CN" sz="2000" dirty="0">
                      <a:solidFill>
                        <a:srgbClr val="211E1E"/>
                      </a:solidFill>
                      <a:latin typeface="Comic Sans MS" panose="030F0902030302020204" pitchFamily="66" charset="0"/>
                    </a:rPr>
                    <a:t>BESIII PRD 99, 112008 (2019)</a:t>
                  </a:r>
                  <a:r>
                    <a:rPr lang="en" altLang="zh-CN" dirty="0">
                      <a:solidFill>
                        <a:srgbClr val="211E1E"/>
                      </a:solidFill>
                      <a:latin typeface="AdvOT483a8203"/>
                    </a:rPr>
                    <a:t> </a:t>
                  </a:r>
                  <a:endParaRPr lang="en" altLang="zh-CN" dirty="0"/>
                </a:p>
              </p:txBody>
            </p:sp>
          </mc:Choice>
          <mc:Fallback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A6B78F4D-67EE-1FD6-5B53-1FC9D49D3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832" y="5576054"/>
                  <a:ext cx="10814304" cy="459036"/>
                </a:xfrm>
                <a:prstGeom prst="rect">
                  <a:avLst/>
                </a:prstGeom>
                <a:blipFill>
                  <a:blip r:embed="rId7"/>
                  <a:stretch>
                    <a:fillRect l="-117" b="-189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77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A193A-8CBE-6CBB-E411-108E3CBCD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381A3B4-345D-787C-D75B-613AAEFD8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>
                <a:latin typeface="Comic Sans MS" panose="030F0902030302020204" pitchFamily="66" charset="0"/>
              </a:rPr>
              <a:t>Summary</a:t>
            </a:r>
            <a:endParaRPr kumimoji="1" lang="zh-CN" altLang="en-US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BC18C35-6B1B-DFDC-087C-863A0A6C6D53}"/>
                  </a:ext>
                </a:extLst>
              </p:cNvPr>
              <p:cNvSpPr txBox="1"/>
              <p:nvPr/>
            </p:nvSpPr>
            <p:spPr>
              <a:xfrm>
                <a:off x="707136" y="1189470"/>
                <a:ext cx="10497312" cy="4139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00050" indent="-400050" defTabSz="525779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  <a:defRPr sz="3239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altLang="zh-CN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Experimental measurements indicates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open strange channel</a:t>
                </a:r>
                <a:r>
                  <a:rPr lang="en-US" altLang="zh-CN" sz="2400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should be important for Y(2175)</a:t>
                </a:r>
              </a:p>
              <a:p>
                <a:pPr marL="400050" indent="-400050" defTabSz="525779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  <a:defRPr sz="3239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altLang="zh-CN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Interferences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between resonance contributions and direct coupling can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shift the peak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of the resonance.</a:t>
                </a:r>
              </a:p>
              <a:p>
                <a:pPr marL="400050" indent="-400050" defTabSz="525779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  <a:defRPr sz="3239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altLang="zh-CN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By comparing the resonance parameters, our fit indicates 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    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Y(2240)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CN" sz="24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Y(2175)!</a:t>
                </a:r>
                <a:endParaRPr lang="en-US" altLang="zh-CN" sz="24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marL="400050" indent="-400050" defTabSz="525779">
                  <a:lnSpc>
                    <a:spcPct val="150000"/>
                  </a:lnSpc>
                  <a:spcBef>
                    <a:spcPts val="600"/>
                  </a:spcBef>
                  <a:buFont typeface="Wingdings" pitchFamily="2" charset="2"/>
                  <a:buChar char="ü"/>
                  <a:defRPr sz="3239"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What are observed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What should be observed, why? 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BC18C35-6B1B-DFDC-087C-863A0A6C6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1189470"/>
                <a:ext cx="10497312" cy="4139916"/>
              </a:xfrm>
              <a:prstGeom prst="rect">
                <a:avLst/>
              </a:prstGeom>
              <a:blipFill>
                <a:blip r:embed="rId2"/>
                <a:stretch>
                  <a:fillRect l="-845" r="-483" b="-2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746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391F8-1781-843E-1752-1D8C4C89F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FC74048-99EA-66B0-E368-A7CD2D56F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80AB88-283B-22AE-4F8B-3987E4D4C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6"/>
          <a:stretch/>
        </p:blipFill>
        <p:spPr>
          <a:xfrm>
            <a:off x="-17467" y="-12700"/>
            <a:ext cx="12209467" cy="68803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3838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2DA5E1C-289C-BE07-0226-9BC09AF10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3601" b="1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Experimental Status of Y(2175)</a:t>
            </a:r>
            <a:endParaRPr lang="zh-CN" altLang="en-US" sz="3601" dirty="0"/>
          </a:p>
          <a:p>
            <a:endParaRPr kumimoji="1"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61C703D-B3D7-DF1C-6C7E-44A5876BF563}"/>
              </a:ext>
            </a:extLst>
          </p:cNvPr>
          <p:cNvGrpSpPr/>
          <p:nvPr/>
        </p:nvGrpSpPr>
        <p:grpSpPr>
          <a:xfrm>
            <a:off x="213692" y="1569042"/>
            <a:ext cx="5498176" cy="4910174"/>
            <a:chOff x="-73365" y="2115451"/>
            <a:chExt cx="5563570" cy="477126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B38F3CA-61CC-5A46-AAB9-F99F89FF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8425"/>
            <a:stretch/>
          </p:blipFill>
          <p:spPr>
            <a:xfrm>
              <a:off x="-73365" y="2115451"/>
              <a:ext cx="5563570" cy="4771263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CC73BBE-3FE4-F591-25DF-E2974BD02AF7}"/>
                </a:ext>
              </a:extLst>
            </p:cNvPr>
            <p:cNvSpPr/>
            <p:nvPr/>
          </p:nvSpPr>
          <p:spPr>
            <a:xfrm>
              <a:off x="2115055" y="2361089"/>
              <a:ext cx="2840567" cy="388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altLang="zh-CN" sz="2000" b="1" dirty="0">
                  <a:latin typeface="Comic Sans MS" panose="030F0902030302020204" pitchFamily="66" charset="0"/>
                </a:rPr>
                <a:t>PRD74.091103(2006)</a:t>
              </a:r>
              <a:endParaRPr lang="zh-CN" altLang="en-US" sz="2000" b="1" dirty="0">
                <a:latin typeface="Comic Sans MS" panose="030F0902030302020204" pitchFamily="66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4CA9DB5-07B7-D6EE-60FD-C02BC9E1A9DC}"/>
                  </a:ext>
                </a:extLst>
              </p:cNvPr>
              <p:cNvSpPr txBox="1"/>
              <p:nvPr/>
            </p:nvSpPr>
            <p:spPr>
              <a:xfrm>
                <a:off x="6902088" y="5403649"/>
                <a:ext cx="3567706" cy="8412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799" tIns="50799" rIns="50799" bIns="50799" numCol="1" spcCol="38100" rtlCol="0" anchor="ctr">
                <a:spAutoFit/>
              </a:bodyPr>
              <a:lstStyle/>
              <a:p>
                <a:pPr defTabSz="584232"/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=2175±10±15</m:t>
                    </m:r>
                  </m:oMath>
                </a14:m>
                <a:r>
                  <a:rPr lang="en-US" altLang="zh-CN" sz="24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</a:p>
              <a:p>
                <a:pPr defTabSz="58423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=58</m:t>
                    </m:r>
                    <m:r>
                      <a:rPr lang="en-US" altLang="zh-C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±16±20</m:t>
                    </m:r>
                  </m:oMath>
                </a14:m>
                <a:r>
                  <a:rPr lang="en-US" altLang="zh-C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4CA9DB5-07B7-D6EE-60FD-C02BC9E1A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088" y="5403649"/>
                <a:ext cx="3567706" cy="841254"/>
              </a:xfrm>
              <a:prstGeom prst="rect">
                <a:avLst/>
              </a:prstGeom>
              <a:blipFill>
                <a:blip r:embed="rId3"/>
                <a:stretch>
                  <a:fillRect l="-1418" t="-4478" r="-2837" b="-164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D0A943DA-B990-FE8E-2AFA-72D392F0B2A4}"/>
              </a:ext>
            </a:extLst>
          </p:cNvPr>
          <p:cNvSpPr txBox="1"/>
          <p:nvPr/>
        </p:nvSpPr>
        <p:spPr>
          <a:xfrm>
            <a:off x="5602428" y="4608584"/>
            <a:ext cx="3164326" cy="471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9" tIns="50799" rIns="50799" bIns="50799" numCol="1" spcCol="38100" rtlCol="0" anchor="ctr">
            <a:spAutoFit/>
          </a:bodyPr>
          <a:lstStyle/>
          <a:p>
            <a:pPr defTabSz="584232"/>
            <a:r>
              <a:rPr lang="en-US" altLang="zh-CN" sz="2400" dirty="0">
                <a:latin typeface="Comic Sans MS" panose="030F0902030302020204" pitchFamily="66" charset="0"/>
              </a:rPr>
              <a:t>Resonance Parameter</a:t>
            </a:r>
            <a:endParaRPr lang="zh-CN" altLang="en-US" sz="2400" dirty="0">
              <a:latin typeface="Comic Sans MS" panose="030F0902030302020204" pitchFamily="66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4637FC8-10AD-9639-05CC-CD80E440AC89}"/>
              </a:ext>
            </a:extLst>
          </p:cNvPr>
          <p:cNvGrpSpPr/>
          <p:nvPr/>
        </p:nvGrpSpPr>
        <p:grpSpPr>
          <a:xfrm>
            <a:off x="5672404" y="2950077"/>
            <a:ext cx="5909996" cy="1566604"/>
            <a:chOff x="5672404" y="2950077"/>
            <a:chExt cx="5909996" cy="156660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A06AE68-4A51-21DB-0947-046960CD5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94" r="6665"/>
            <a:stretch/>
          </p:blipFill>
          <p:spPr>
            <a:xfrm>
              <a:off x="6144988" y="3542876"/>
              <a:ext cx="5437412" cy="973805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2FB269E-12BC-FB75-B92B-E4DC0CE8F7EC}"/>
                </a:ext>
              </a:extLst>
            </p:cNvPr>
            <p:cNvSpPr txBox="1"/>
            <p:nvPr/>
          </p:nvSpPr>
          <p:spPr>
            <a:xfrm>
              <a:off x="5672404" y="2950077"/>
              <a:ext cx="5390522" cy="471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799" tIns="50799" rIns="50799" bIns="50799" numCol="1" spcCol="38100" rtlCol="0" anchor="ctr">
              <a:spAutoFit/>
            </a:bodyPr>
            <a:lstStyle/>
            <a:p>
              <a:r>
                <a:rPr lang="en-US" altLang="zh-CN" sz="2400" dirty="0" err="1">
                  <a:latin typeface="Comic Sans MS" panose="030F0902030302020204" pitchFamily="66" charset="0"/>
                </a:rPr>
                <a:t>Nonresonance+Resonance</a:t>
              </a:r>
              <a:r>
                <a:rPr lang="en-US" altLang="zh-CN" sz="2400" dirty="0">
                  <a:latin typeface="Comic Sans MS" panose="030F0902030302020204" pitchFamily="66" charset="0"/>
                </a:rPr>
                <a:t> fit</a:t>
              </a:r>
              <a:endParaRPr lang="zh-CN" altLang="en-US" sz="2400" dirty="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B3EC8F8-8BD1-2CE5-94FA-CDD785535BD6}"/>
              </a:ext>
            </a:extLst>
          </p:cNvPr>
          <p:cNvGrpSpPr/>
          <p:nvPr/>
        </p:nvGrpSpPr>
        <p:grpSpPr>
          <a:xfrm>
            <a:off x="3071508" y="2245894"/>
            <a:ext cx="5065711" cy="1156986"/>
            <a:chOff x="3406056" y="2285276"/>
            <a:chExt cx="5065711" cy="115698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0CC5C70-F6F7-BA36-D535-BA21B70D5556}"/>
                </a:ext>
              </a:extLst>
            </p:cNvPr>
            <p:cNvSpPr txBox="1"/>
            <p:nvPr/>
          </p:nvSpPr>
          <p:spPr>
            <a:xfrm>
              <a:off x="5828417" y="2285276"/>
              <a:ext cx="2643350" cy="471922"/>
            </a:xfrm>
            <a:prstGeom prst="rect">
              <a:avLst/>
            </a:prstGeom>
            <a:solidFill>
              <a:schemeClr val="bg1"/>
            </a:solidFill>
            <a:ln w="28575" cap="flat">
              <a:solidFill>
                <a:schemeClr val="accent4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799" tIns="50799" rIns="50799" bIns="50799" numCol="1" spcCol="38100" rtlCol="0" anchor="ctr">
              <a:spAutoFit/>
            </a:bodyPr>
            <a:lstStyle/>
            <a:p>
              <a:pPr defTabSz="584232"/>
              <a:r>
                <a:rPr lang="en-US" altLang="zh-CN" sz="2400" dirty="0">
                  <a:latin typeface="Comic Sans MS" panose="030F0902030302020204" pitchFamily="66" charset="0"/>
                </a:rPr>
                <a:t>Narrow structure</a:t>
              </a:r>
              <a:endParaRPr lang="zh-CN" altLang="en-US" sz="2400" dirty="0">
                <a:latin typeface="Comic Sans MS" panose="030F0902030302020204" pitchFamily="66" charset="0"/>
              </a:endParaRPr>
            </a:p>
          </p:txBody>
        </p: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97D08974-A305-2724-3F74-B2B0E3A468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6056" y="2727893"/>
              <a:ext cx="2232248" cy="714370"/>
            </a:xfrm>
            <a:prstGeom prst="straightConnector1">
              <a:avLst/>
            </a:prstGeom>
            <a:noFill/>
            <a:ln w="41275" cap="sq">
              <a:solidFill>
                <a:srgbClr val="000000"/>
              </a:solidFill>
              <a:prstDash val="solid"/>
              <a:miter lim="400000"/>
              <a:headEnd type="non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D00F5CA-E08C-10DA-5C16-BFE8936BCC37}"/>
                  </a:ext>
                </a:extLst>
              </p:cNvPr>
              <p:cNvSpPr txBox="1"/>
              <p:nvPr/>
            </p:nvSpPr>
            <p:spPr>
              <a:xfrm>
                <a:off x="320396" y="1054051"/>
                <a:ext cx="4610491" cy="5334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799" tIns="50799" rIns="50799" bIns="50799" numCol="1" spcCol="38100" rtlCol="0" anchor="ctr">
                <a:spAutoFit/>
              </a:bodyPr>
              <a:lstStyle/>
              <a:p>
                <a:pPr defTabSz="58423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@</m:t>
                    </m:r>
                  </m:oMath>
                </a14:m>
                <a:r>
                  <a:rPr lang="en-US" altLang="zh-CN" sz="2800" dirty="0">
                    <a:latin typeface="Comic Sans MS" panose="030F0902030302020204" pitchFamily="66" charset="0"/>
                  </a:rPr>
                  <a:t>BABAR(2006)</a:t>
                </a:r>
                <a:endParaRPr lang="zh-CN" altLang="en-US" sz="28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D00F5CA-E08C-10DA-5C16-BFE8936BC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6" y="1054051"/>
                <a:ext cx="4610491" cy="533477"/>
              </a:xfrm>
              <a:prstGeom prst="rect">
                <a:avLst/>
              </a:prstGeom>
              <a:blipFill>
                <a:blip r:embed="rId5"/>
                <a:stretch>
                  <a:fillRect l="-824" t="-11905" r="-2473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0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25E176D-B703-2420-1E39-46FCA91BB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Experimental Status of Y(2175)</a:t>
            </a:r>
            <a:endParaRPr lang="zh-CN" altLang="en-US" dirty="0"/>
          </a:p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57C5DB7-D275-D38D-8C50-37157FAD0A60}"/>
                  </a:ext>
                </a:extLst>
              </p:cNvPr>
              <p:cNvSpPr txBox="1"/>
              <p:nvPr/>
            </p:nvSpPr>
            <p:spPr>
              <a:xfrm>
                <a:off x="344667" y="1162657"/>
                <a:ext cx="4398255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𝐽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/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𝜓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→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𝜂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(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𝜙</m:t>
                    </m:r>
                    <m:sSub>
                      <m:sSub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0</m:t>
                        </m:r>
                      </m:sub>
                    </m:sSub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)@</m:t>
                    </m:r>
                  </m:oMath>
                </a14:m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BES(2007)</a:t>
                </a:r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57C5DB7-D275-D38D-8C50-37157FAD0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67" y="1162657"/>
                <a:ext cx="4398255" cy="533479"/>
              </a:xfrm>
              <a:prstGeom prst="rect">
                <a:avLst/>
              </a:prstGeom>
              <a:blipFill>
                <a:blip r:embed="rId2"/>
                <a:stretch>
                  <a:fillRect l="-2017" t="-11628" r="-3170" b="-302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19A03F33-949C-FF85-F1A7-7862C31412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43" t="4876" r="3162" b="48737"/>
          <a:stretch/>
        </p:blipFill>
        <p:spPr>
          <a:xfrm>
            <a:off x="0" y="2296146"/>
            <a:ext cx="5860960" cy="386611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D93AEB7C-D037-4D95-71A6-9427940593E5}"/>
              </a:ext>
            </a:extLst>
          </p:cNvPr>
          <p:cNvSpPr/>
          <p:nvPr/>
        </p:nvSpPr>
        <p:spPr>
          <a:xfrm>
            <a:off x="1063074" y="8801005"/>
            <a:ext cx="4078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2000" b="1" dirty="0">
                <a:latin typeface="Comic Sans MS" panose="030F0902030302020204" pitchFamily="66" charset="0"/>
              </a:rPr>
              <a:t>Phys.Rev.Lett.100.102003(2008)</a:t>
            </a:r>
            <a:endParaRPr lang="zh-CN" altLang="en-US" sz="2000" b="1" dirty="0">
              <a:latin typeface="Comic Sans MS" panose="030F0902030302020204" pitchFamily="66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0B32338-01E5-4107-3285-60691B8F6687}"/>
              </a:ext>
            </a:extLst>
          </p:cNvPr>
          <p:cNvSpPr txBox="1"/>
          <p:nvPr/>
        </p:nvSpPr>
        <p:spPr>
          <a:xfrm>
            <a:off x="3898390" y="2748262"/>
            <a:ext cx="1636666" cy="471924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Comic Sans MS" panose="030F0902030302020204" pitchFamily="66" charset="0"/>
              </a:rPr>
              <a:t>Resonance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4C5CE046-1B06-7471-2D6B-8E1A116074DE}"/>
              </a:ext>
            </a:extLst>
          </p:cNvPr>
          <p:cNvCxnSpPr>
            <a:cxnSpLocks/>
          </p:cNvCxnSpPr>
          <p:nvPr/>
        </p:nvCxnSpPr>
        <p:spPr>
          <a:xfrm flipH="1">
            <a:off x="3079680" y="3100388"/>
            <a:ext cx="735083" cy="29167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B9D99FC-3BE3-6E44-07CF-5F5210240F5E}"/>
                  </a:ext>
                </a:extLst>
              </p:cNvPr>
              <p:cNvSpPr txBox="1"/>
              <p:nvPr/>
            </p:nvSpPr>
            <p:spPr>
              <a:xfrm>
                <a:off x="7326402" y="2454078"/>
                <a:ext cx="3397790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𝑚</m:t>
                    </m:r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=2182±10±6</m:t>
                    </m:r>
                  </m:oMath>
                </a14:m>
                <a:r>
                  <a:rPr kumimoji="0" lang="en-US" altLang="zh-CN" sz="2400" b="0" i="1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 </a:t>
                </a:r>
                <a:r>
                  <a:rPr kumimoji="0" lang="en-US" altLang="zh-CN" sz="2400" b="0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MeV</a:t>
                </a:r>
              </a:p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Γ</m:t>
                    </m:r>
                    <m:r>
                      <a:rPr kumimoji="0" lang="en-US" altLang="zh-CN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=73</m:t>
                    </m:r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±23±</m:t>
                    </m:r>
                  </m:oMath>
                </a14:m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17 MeV</a:t>
                </a:r>
                <a:endPara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Light"/>
                </a:endParaRPr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B9D99FC-3BE3-6E44-07CF-5F5210240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402" y="2454078"/>
                <a:ext cx="3397790" cy="841256"/>
              </a:xfrm>
              <a:prstGeom prst="rect">
                <a:avLst/>
              </a:prstGeom>
              <a:blipFill>
                <a:blip r:embed="rId4"/>
                <a:stretch>
                  <a:fillRect t="-4478" r="-3346" b="-164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>
            <a:extLst>
              <a:ext uri="{FF2B5EF4-FFF2-40B4-BE49-F238E27FC236}">
                <a16:creationId xmlns:a16="http://schemas.microsoft.com/office/drawing/2014/main" id="{C68541FC-A47B-80AC-FA13-4F61D7A5ED88}"/>
              </a:ext>
            </a:extLst>
          </p:cNvPr>
          <p:cNvSpPr txBox="1"/>
          <p:nvPr/>
        </p:nvSpPr>
        <p:spPr>
          <a:xfrm>
            <a:off x="6499600" y="1856032"/>
            <a:ext cx="36259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Resonance Parameter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F8F3A94-7167-2748-3047-F56A32974DBC}"/>
              </a:ext>
            </a:extLst>
          </p:cNvPr>
          <p:cNvSpPr txBox="1"/>
          <p:nvPr/>
        </p:nvSpPr>
        <p:spPr>
          <a:xfrm>
            <a:off x="6429681" y="4770775"/>
            <a:ext cx="395621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Product branching ratio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CEB6F2A-F907-0563-0761-C6A2339A1DE5}"/>
                  </a:ext>
                </a:extLst>
              </p:cNvPr>
              <p:cNvSpPr/>
              <p:nvPr/>
            </p:nvSpPr>
            <p:spPr>
              <a:xfrm>
                <a:off x="5993702" y="5176087"/>
                <a:ext cx="5610225" cy="1087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b="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=</m:t>
                      </m:r>
                      <m:d>
                        <m:dPr>
                          <m:ctrlP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3.23±0.75±0.73</m:t>
                          </m:r>
                        </m:e>
                      </m:d>
                      <m:r>
                        <a:rPr lang="en-US" altLang="zh-CN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CEB6F2A-F907-0563-0761-C6A2339A1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702" y="5176087"/>
                <a:ext cx="5610225" cy="1087542"/>
              </a:xfrm>
              <a:prstGeom prst="rect">
                <a:avLst/>
              </a:prstGeom>
              <a:blipFill>
                <a:blip r:embed="rId5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6FAD9C8D-C657-631B-DBA7-F2239CDBC080}"/>
              </a:ext>
            </a:extLst>
          </p:cNvPr>
          <p:cNvSpPr txBox="1"/>
          <p:nvPr/>
        </p:nvSpPr>
        <p:spPr>
          <a:xfrm>
            <a:off x="5864322" y="3470324"/>
            <a:ext cx="634672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Consistent with BABAR‘s results!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C00000"/>
                </a:solidFill>
                <a:latin typeface="Comic Sans MS" panose="030F0902030302020204" pitchFamily="66" charset="0"/>
                <a:sym typeface="Helvetica Light"/>
              </a:rPr>
              <a:t>Confirmed Y(2175)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31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C43B0-44C7-0BE6-DC8D-2EDC11F0D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A08D422-726B-1E89-1121-37B4B1BD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35703"/>
            <a:ext cx="5327374" cy="4169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DDD73D0-1D58-3149-93D5-6D75130BFCF4}"/>
                  </a:ext>
                </a:extLst>
              </p:cNvPr>
              <p:cNvSpPr txBox="1"/>
              <p:nvPr/>
            </p:nvSpPr>
            <p:spPr>
              <a:xfrm>
                <a:off x="309446" y="1052716"/>
                <a:ext cx="735900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𝐽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/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𝜓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→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𝜂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(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𝜙</m:t>
                    </m:r>
                    <m:sSub>
                      <m:sSub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0</m:t>
                        </m:r>
                      </m:sub>
                    </m:sSub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)@</m:t>
                    </m:r>
                  </m:oMath>
                </a14:m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BES(2014) (update</a:t>
                </a:r>
                <a:r>
                  <a:rPr kumimoji="0" lang="en-US" altLang="zh-CN" sz="2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 analysis </a:t>
                </a:r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)</a:t>
                </a:r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DDD73D0-1D58-3149-93D5-6D75130BF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46" y="1052716"/>
                <a:ext cx="7359001" cy="533479"/>
              </a:xfrm>
              <a:prstGeom prst="rect">
                <a:avLst/>
              </a:prstGeom>
              <a:blipFill>
                <a:blip r:embed="rId3"/>
                <a:stretch>
                  <a:fillRect l="-1034" t="-11905" r="-1897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2F2B50F7-5511-FFA9-19E1-6E44233785A8}"/>
              </a:ext>
            </a:extLst>
          </p:cNvPr>
          <p:cNvSpPr txBox="1"/>
          <p:nvPr/>
        </p:nvSpPr>
        <p:spPr>
          <a:xfrm>
            <a:off x="5771285" y="4676085"/>
            <a:ext cx="395621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Product branching ratio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5F52065-7BF7-FA3E-0458-D8974A511704}"/>
                  </a:ext>
                </a:extLst>
              </p:cNvPr>
              <p:cNvSpPr/>
              <p:nvPr/>
            </p:nvSpPr>
            <p:spPr>
              <a:xfrm>
                <a:off x="5996051" y="5206553"/>
                <a:ext cx="5512398" cy="878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1.20±0.14</m:t>
                          </m:r>
                        </m:e>
                      </m:d>
                      <m:r>
                        <a:rPr lang="en-US" altLang="zh-CN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5F52065-7BF7-FA3E-0458-D8974A511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051" y="5206553"/>
                <a:ext cx="5512398" cy="878895"/>
              </a:xfrm>
              <a:prstGeom prst="rect">
                <a:avLst/>
              </a:prstGeom>
              <a:blipFill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05B9DF68-5502-BF50-E384-B8B97142C0F7}"/>
              </a:ext>
            </a:extLst>
          </p:cNvPr>
          <p:cNvSpPr/>
          <p:nvPr/>
        </p:nvSpPr>
        <p:spPr>
          <a:xfrm>
            <a:off x="1694440" y="1803827"/>
            <a:ext cx="2927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" altLang="zh-CN" sz="2000" b="1" i="1" dirty="0">
                <a:latin typeface="Comic Sans MS" panose="030F0902030302020204" pitchFamily="66" charset="0"/>
              </a:rPr>
              <a:t>PRD91, 052017 (2015)</a:t>
            </a:r>
          </a:p>
        </p:txBody>
      </p:sp>
      <p:sp>
        <p:nvSpPr>
          <p:cNvPr id="26" name="文本占位符 1">
            <a:extLst>
              <a:ext uri="{FF2B5EF4-FFF2-40B4-BE49-F238E27FC236}">
                <a16:creationId xmlns:a16="http://schemas.microsoft.com/office/drawing/2014/main" id="{1F0EED66-5F73-BEB3-FE80-051F53FC7D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367" y="185964"/>
            <a:ext cx="8568673" cy="606425"/>
          </a:xfrm>
        </p:spPr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Experimental Status of Y(2175)</a:t>
            </a:r>
            <a:endParaRPr lang="zh-CN" altLang="en-US" dirty="0"/>
          </a:p>
          <a:p>
            <a:endParaRPr kumimoji="1"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123D96-BAF0-62D6-ABDF-559FA85195FA}"/>
              </a:ext>
            </a:extLst>
          </p:cNvPr>
          <p:cNvGrpSpPr/>
          <p:nvPr/>
        </p:nvGrpSpPr>
        <p:grpSpPr>
          <a:xfrm>
            <a:off x="5508244" y="1896555"/>
            <a:ext cx="6464300" cy="2692400"/>
            <a:chOff x="5508244" y="1896555"/>
            <a:chExt cx="6464300" cy="26924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46C2D62-0674-4ADB-F9AB-5E5F7E62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8244" y="1896555"/>
              <a:ext cx="6464300" cy="2692400"/>
            </a:xfrm>
            <a:prstGeom prst="rect">
              <a:avLst/>
            </a:prstGeom>
          </p:spPr>
        </p:pic>
        <p:sp>
          <p:nvSpPr>
            <p:cNvPr id="2" name="圆角矩形 1">
              <a:extLst>
                <a:ext uri="{FF2B5EF4-FFF2-40B4-BE49-F238E27FC236}">
                  <a16:creationId xmlns:a16="http://schemas.microsoft.com/office/drawing/2014/main" id="{FE280179-AE4C-6611-2CAF-0B3BB75E855D}"/>
                </a:ext>
              </a:extLst>
            </p:cNvPr>
            <p:cNvSpPr/>
            <p:nvPr/>
          </p:nvSpPr>
          <p:spPr>
            <a:xfrm>
              <a:off x="6583680" y="3328416"/>
              <a:ext cx="4681728" cy="536448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39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7D4FA-F89A-CFAB-2060-FC240E7DC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4788512-64B6-A29C-8014-C25AFD930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Experimental Status of Y(2175)</a:t>
            </a:r>
            <a:endParaRPr lang="zh-CN" altLang="en-US" dirty="0"/>
          </a:p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C221E9A-90B7-B46F-FC74-F4C580F7BA0F}"/>
                  </a:ext>
                </a:extLst>
              </p:cNvPr>
              <p:cNvSpPr txBox="1"/>
              <p:nvPr/>
            </p:nvSpPr>
            <p:spPr>
              <a:xfrm>
                <a:off x="6400334" y="918875"/>
                <a:ext cx="4791889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e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→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𝜙</m:t>
                    </m:r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@</m:t>
                    </m:r>
                  </m:oMath>
                </a14:m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Belle(2008)</a:t>
                </a:r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C221E9A-90B7-B46F-FC74-F4C580F7B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334" y="918875"/>
                <a:ext cx="4791889" cy="533479"/>
              </a:xfrm>
              <a:prstGeom prst="rect">
                <a:avLst/>
              </a:prstGeom>
              <a:blipFill>
                <a:blip r:embed="rId2"/>
                <a:stretch>
                  <a:fillRect l="-265" t="-11628" r="-2910" b="-302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EE39354-749C-8241-8EFF-F3DF39827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8" y="1351722"/>
            <a:ext cx="5560806" cy="3846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30FDC82-3DE8-7160-4F32-94EB2A13F311}"/>
                  </a:ext>
                </a:extLst>
              </p:cNvPr>
              <p:cNvSpPr txBox="1"/>
              <p:nvPr/>
            </p:nvSpPr>
            <p:spPr>
              <a:xfrm>
                <a:off x="364767" y="932128"/>
                <a:ext cx="4222567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e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→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𝜙</m:t>
                    </m:r>
                    <m:sSub>
                      <m:sSub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0</m:t>
                        </m:r>
                      </m:sub>
                    </m:sSub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@</m:t>
                    </m:r>
                  </m:oMath>
                </a14:m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Belle(2008)</a:t>
                </a:r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30FDC82-3DE8-7160-4F32-94EB2A13F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67" y="932128"/>
                <a:ext cx="4222567" cy="533479"/>
              </a:xfrm>
              <a:prstGeom prst="rect">
                <a:avLst/>
              </a:prstGeom>
              <a:blipFill>
                <a:blip r:embed="rId4"/>
                <a:stretch>
                  <a:fillRect l="-299" t="-11628" r="-3293" b="-302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D80DF55-C9B9-7949-D267-0022D8421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339" y="1404730"/>
            <a:ext cx="5529303" cy="3734245"/>
          </a:xfrm>
          <a:prstGeom prst="rect">
            <a:avLst/>
          </a:prstGeom>
        </p:spPr>
      </p:pic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C1AE5207-7934-802C-095A-C664C7C59E6E}"/>
              </a:ext>
            </a:extLst>
          </p:cNvPr>
          <p:cNvCxnSpPr>
            <a:cxnSpLocks/>
          </p:cNvCxnSpPr>
          <p:nvPr/>
        </p:nvCxnSpPr>
        <p:spPr>
          <a:xfrm flipH="1">
            <a:off x="2613968" y="2901256"/>
            <a:ext cx="648072" cy="60739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368EA28-54CA-FFAA-04B1-A84291DC2169}"/>
              </a:ext>
            </a:extLst>
          </p:cNvPr>
          <p:cNvSpPr txBox="1"/>
          <p:nvPr/>
        </p:nvSpPr>
        <p:spPr>
          <a:xfrm>
            <a:off x="3330914" y="2529555"/>
            <a:ext cx="12230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Y(2175)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AF1FF5-4E59-7DC1-09AD-E9DCD14EB275}"/>
              </a:ext>
            </a:extLst>
          </p:cNvPr>
          <p:cNvSpPr txBox="1"/>
          <p:nvPr/>
        </p:nvSpPr>
        <p:spPr>
          <a:xfrm>
            <a:off x="9909474" y="2675328"/>
            <a:ext cx="12230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Y(2175)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FA7A831F-3D60-5053-C942-EA14C56663B3}"/>
              </a:ext>
            </a:extLst>
          </p:cNvPr>
          <p:cNvCxnSpPr>
            <a:cxnSpLocks/>
          </p:cNvCxnSpPr>
          <p:nvPr/>
        </p:nvCxnSpPr>
        <p:spPr>
          <a:xfrm flipH="1">
            <a:off x="8269025" y="2053778"/>
            <a:ext cx="591468" cy="37528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2AA44A7-1B37-E4C3-6BE2-1203285F2C42}"/>
                  </a:ext>
                </a:extLst>
              </p:cNvPr>
              <p:cNvSpPr txBox="1"/>
              <p:nvPr/>
            </p:nvSpPr>
            <p:spPr>
              <a:xfrm>
                <a:off x="8934987" y="1768557"/>
                <a:ext cx="1244122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𝜙</m:t>
                    </m:r>
                  </m:oMath>
                </a14:m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(1680)</a:t>
                </a:r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2AA44A7-1B37-E4C3-6BE2-1203285F2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987" y="1768557"/>
                <a:ext cx="1244122" cy="471924"/>
              </a:xfrm>
              <a:prstGeom prst="rect">
                <a:avLst/>
              </a:prstGeom>
              <a:blipFill>
                <a:blip r:embed="rId6"/>
                <a:stretch>
                  <a:fillRect l="-6061" t="-10526" r="-10101" b="-289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05BE4BB-470C-210B-40CE-C649841E7958}"/>
                  </a:ext>
                </a:extLst>
              </p:cNvPr>
              <p:cNvSpPr txBox="1"/>
              <p:nvPr/>
            </p:nvSpPr>
            <p:spPr>
              <a:xfrm>
                <a:off x="6179735" y="5581218"/>
                <a:ext cx="3297762" cy="8655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𝑚</m:t>
                    </m:r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=2079±</m:t>
                    </m:r>
                    <m:sSubSup>
                      <m:sSubSupPr>
                        <m:ctrlP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SupPr>
                      <m:e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13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−28</m:t>
                        </m:r>
                      </m:sub>
                      <m:sup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+79</m:t>
                        </m:r>
                      </m:sup>
                    </m:sSubSup>
                  </m:oMath>
                </a14:m>
                <a:r>
                  <a:rPr kumimoji="0" lang="en-US" altLang="zh-CN" sz="2400" b="0" i="1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 </a:t>
                </a:r>
                <a:r>
                  <a:rPr kumimoji="0" lang="en-US" altLang="zh-CN" sz="2400" b="0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MeV</a:t>
                </a:r>
              </a:p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Γ</m:t>
                    </m:r>
                    <m:r>
                      <a:rPr kumimoji="0" lang="en-US" altLang="zh-CN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=192</m:t>
                    </m:r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±</m:t>
                    </m:r>
                    <m:sSubSup>
                      <m:sSubSupPr>
                        <m:ctrlP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SupPr>
                      <m:e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23</m:t>
                        </m:r>
                      </m:e>
                      <m:sub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−61</m:t>
                        </m:r>
                      </m:sub>
                      <m:sup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+25</m:t>
                        </m:r>
                      </m:sup>
                    </m:sSubSup>
                  </m:oMath>
                </a14:m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 MeV</a:t>
                </a:r>
                <a:endPara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Light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05BE4BB-470C-210B-40CE-C649841E7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735" y="5581218"/>
                <a:ext cx="3297762" cy="865558"/>
              </a:xfrm>
              <a:prstGeom prst="rect">
                <a:avLst/>
              </a:prstGeom>
              <a:blipFill>
                <a:blip r:embed="rId7"/>
                <a:stretch>
                  <a:fillRect t="-2899" r="-3448" b="-159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AF6475EB-40C8-F99E-B1DA-BCB380919778}"/>
              </a:ext>
            </a:extLst>
          </p:cNvPr>
          <p:cNvSpPr txBox="1"/>
          <p:nvPr/>
        </p:nvSpPr>
        <p:spPr>
          <a:xfrm>
            <a:off x="5303902" y="5132452"/>
            <a:ext cx="362599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Resonance Parameter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280CB45-6594-5B16-11BB-D327439ACD2A}"/>
              </a:ext>
            </a:extLst>
          </p:cNvPr>
          <p:cNvSpPr txBox="1"/>
          <p:nvPr/>
        </p:nvSpPr>
        <p:spPr>
          <a:xfrm>
            <a:off x="1796110" y="7992142"/>
            <a:ext cx="463428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rPr>
              <a:t>Product branching ratio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8BF52AE-1A9E-7B32-EF4C-96FF7BCF76BC}"/>
                  </a:ext>
                </a:extLst>
              </p:cNvPr>
              <p:cNvSpPr/>
              <p:nvPr/>
            </p:nvSpPr>
            <p:spPr>
              <a:xfrm>
                <a:off x="381720" y="8669637"/>
                <a:ext cx="12530033" cy="67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  <m:d>
                            <m:dPr>
                              <m:ctrlP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𝟐𝟏𝟕𝟓</m:t>
                              </m:r>
                            </m:e>
                          </m:d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  <m:sSup>
                            <m:sSupPr>
                              <m:ctrlP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b="1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altLang="zh-CN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  <m:r>
                        <a:rPr lang="en-US" altLang="zh-CN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US" altLang="zh-CN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8BF52AE-1A9E-7B32-EF4C-96FF7BCF7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0" y="8669637"/>
                <a:ext cx="12530033" cy="6716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D7D83E45-8290-93D9-97A2-07348E8DA89B}"/>
              </a:ext>
            </a:extLst>
          </p:cNvPr>
          <p:cNvCxnSpPr>
            <a:cxnSpLocks/>
          </p:cNvCxnSpPr>
          <p:nvPr/>
        </p:nvCxnSpPr>
        <p:spPr>
          <a:xfrm flipH="1">
            <a:off x="9472423" y="2963098"/>
            <a:ext cx="432048" cy="26069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2847D3BE-23B8-562E-7614-DB6A79BFF680}"/>
              </a:ext>
            </a:extLst>
          </p:cNvPr>
          <p:cNvSpPr/>
          <p:nvPr/>
        </p:nvSpPr>
        <p:spPr>
          <a:xfrm>
            <a:off x="207990" y="5148064"/>
            <a:ext cx="4011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" altLang="zh-CN" sz="2000" b="1" i="1" dirty="0">
                <a:latin typeface="Comic Sans MS" panose="030F0902030302020204" pitchFamily="66" charset="0"/>
              </a:rPr>
              <a:t>Phys. Rev. D 80,031101 (2009)</a:t>
            </a:r>
          </a:p>
        </p:txBody>
      </p:sp>
    </p:spTree>
    <p:extLst>
      <p:ext uri="{BB962C8B-B14F-4D97-AF65-F5344CB8AC3E}">
        <p14:creationId xmlns:p14="http://schemas.microsoft.com/office/powerpoint/2010/main" val="38716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25784-8D33-F6C2-6E2B-485F125C9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2B9C483-7C1D-7D15-435F-6663E8BCC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Experimental Status of Y(2175)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063A01-E67A-2B0E-64A0-63F47205B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718"/>
          <a:stretch/>
        </p:blipFill>
        <p:spPr>
          <a:xfrm>
            <a:off x="0" y="1495737"/>
            <a:ext cx="5280235" cy="38173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C94B68-A462-C4F3-6A4D-02813B252CEB}"/>
                  </a:ext>
                </a:extLst>
              </p:cNvPr>
              <p:cNvSpPr txBox="1"/>
              <p:nvPr/>
            </p:nvSpPr>
            <p:spPr>
              <a:xfrm>
                <a:off x="403750" y="954626"/>
                <a:ext cx="5676490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e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→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𝜙</m:t>
                    </m:r>
                    <m:sSub>
                      <m:sSub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0</m:t>
                        </m:r>
                      </m:sub>
                    </m:sSub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@</m:t>
                    </m:r>
                  </m:oMath>
                </a14:m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Belle(2012)</a:t>
                </a:r>
                <a:r>
                  <a:rPr kumimoji="0" lang="zh-CN" alt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 </a:t>
                </a:r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(update)</a:t>
                </a:r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C94B68-A462-C4F3-6A4D-02813B252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0" y="954626"/>
                <a:ext cx="5676490" cy="533479"/>
              </a:xfrm>
              <a:prstGeom prst="rect">
                <a:avLst/>
              </a:prstGeom>
              <a:blipFill>
                <a:blip r:embed="rId4"/>
                <a:stretch>
                  <a:fillRect t="-11628" r="-2455" b="-302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DB1FC30-BFFD-5E03-87E4-9E1CEE23269E}"/>
                  </a:ext>
                </a:extLst>
              </p:cNvPr>
              <p:cNvSpPr txBox="1"/>
              <p:nvPr/>
            </p:nvSpPr>
            <p:spPr>
              <a:xfrm>
                <a:off x="1405936" y="5715268"/>
                <a:ext cx="3227870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𝑚</m:t>
                    </m:r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=2180±8±8</m:t>
                    </m:r>
                  </m:oMath>
                </a14:m>
                <a:r>
                  <a:rPr kumimoji="0" lang="en-US" altLang="zh-CN" sz="2400" b="0" i="1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 </a:t>
                </a:r>
                <a:r>
                  <a:rPr kumimoji="0" lang="en-US" altLang="zh-CN" sz="2400" b="0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MeV</a:t>
                </a:r>
              </a:p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Γ</m:t>
                    </m:r>
                    <m:r>
                      <a:rPr kumimoji="0" lang="en-US" altLang="zh-CN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=77</m:t>
                    </m:r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±15±10</m:t>
                    </m:r>
                  </m:oMath>
                </a14:m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 MeV</a:t>
                </a:r>
                <a:endPara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Light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DB1FC30-BFFD-5E03-87E4-9E1CEE232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36" y="5715268"/>
                <a:ext cx="3227870" cy="841256"/>
              </a:xfrm>
              <a:prstGeom prst="rect">
                <a:avLst/>
              </a:prstGeom>
              <a:blipFill>
                <a:blip r:embed="rId5"/>
                <a:stretch>
                  <a:fillRect t="-5970" r="-3922" b="-164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D22BE921-2063-6CDC-1F05-17503F79AAAC}"/>
              </a:ext>
            </a:extLst>
          </p:cNvPr>
          <p:cNvSpPr txBox="1"/>
          <p:nvPr/>
        </p:nvSpPr>
        <p:spPr>
          <a:xfrm>
            <a:off x="451104" y="5279136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1" lang="en-US" altLang="zh-CN" sz="2400" dirty="0">
                <a:latin typeface="Comic Sans MS" panose="030F0902030302020204" pitchFamily="66" charset="0"/>
              </a:rPr>
              <a:t>Resonance Parameter</a:t>
            </a:r>
            <a:endParaRPr kumimoji="1" lang="zh-CN" altLang="en-US" sz="2400" dirty="0">
              <a:latin typeface="Comic Sans MS" panose="030F0902030302020204" pitchFamily="66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FC41077-2D62-EEBF-3F47-F4A5EE51A111}"/>
              </a:ext>
            </a:extLst>
          </p:cNvPr>
          <p:cNvGrpSpPr/>
          <p:nvPr/>
        </p:nvGrpSpPr>
        <p:grpSpPr>
          <a:xfrm>
            <a:off x="6120383" y="934639"/>
            <a:ext cx="5413249" cy="5513538"/>
            <a:chOff x="6120383" y="934639"/>
            <a:chExt cx="5413249" cy="551353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6B34C7D-93C6-BB13-5999-B20137BCE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54" r="6802" b="13861"/>
            <a:stretch/>
          </p:blipFill>
          <p:spPr>
            <a:xfrm>
              <a:off x="6120383" y="1207007"/>
              <a:ext cx="5413249" cy="412366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C7191D8-37AF-2AD6-1AFC-CD3B4889B800}"/>
                    </a:ext>
                  </a:extLst>
                </p:cNvPr>
                <p:cNvSpPr txBox="1"/>
                <p:nvPr/>
              </p:nvSpPr>
              <p:spPr>
                <a:xfrm>
                  <a:off x="6331246" y="934639"/>
                  <a:ext cx="5122107" cy="533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e</m:t>
                          </m:r>
                        </m:e>
                        <m:sup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2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→</m:t>
                      </m:r>
                      <m:r>
                        <a:rPr kumimoji="0" lang="en-US" altLang="zh-CN" sz="2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𝜙</m:t>
                      </m:r>
                      <m:sSup>
                        <m:sSupPr>
                          <m:ctrlP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𝜋</m:t>
                          </m:r>
                        </m:e>
                        <m:sup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𝜋</m:t>
                          </m:r>
                        </m:e>
                        <m:sup>
                          <m:r>
                            <a:rPr kumimoji="0" lang="en-US" altLang="zh-CN" sz="28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−</m:t>
                          </m:r>
                        </m:sup>
                      </m:sSup>
                      <m:r>
                        <a:rPr kumimoji="0" lang="en-US" altLang="zh-CN" sz="2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@</m:t>
                      </m:r>
                    </m:oMath>
                  </a14:m>
                  <a:r>
                    <a:rPr kumimoji="0" lang="en-US" altLang="zh-CN" sz="2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902030302020204" pitchFamily="66" charset="0"/>
                      <a:sym typeface="Helvetica Light"/>
                    </a:rPr>
                    <a:t>BABAR(2012)</a:t>
                  </a:r>
                  <a:endParaRPr kumimoji="0" lang="zh-CN" alt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endParaRPr>
                </a:p>
              </p:txBody>
            </p:sp>
          </mc:Choice>
          <mc:Fallback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C7191D8-37AF-2AD6-1AFC-CD3B4889B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1246" y="934639"/>
                  <a:ext cx="5122107" cy="533479"/>
                </a:xfrm>
                <a:prstGeom prst="rect">
                  <a:avLst/>
                </a:prstGeom>
                <a:blipFill>
                  <a:blip r:embed="rId7"/>
                  <a:stretch>
                    <a:fillRect l="-248" t="-9302" r="-2723" b="-3255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59EA9DAF-8097-6846-D4FC-91043DBFBE60}"/>
                    </a:ext>
                  </a:extLst>
                </p:cNvPr>
                <p:cNvSpPr txBox="1"/>
                <p:nvPr/>
              </p:nvSpPr>
              <p:spPr>
                <a:xfrm>
                  <a:off x="7172250" y="5606921"/>
                  <a:ext cx="3397790" cy="84125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altLang="zh-CN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𝑚</m:t>
                      </m:r>
                      <m:r>
                        <a:rPr kumimoji="0" lang="en-US" altLang="zh-CN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=2176±14±4</m:t>
                      </m:r>
                    </m:oMath>
                  </a14:m>
                  <a:r>
                    <a:rPr kumimoji="0" lang="en-US" altLang="zh-CN" sz="2400" b="0" i="1" u="none" strike="noStrike" cap="none" spc="0" normalizeH="0" baseline="0" dirty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Helvetica Light"/>
                    </a:rPr>
                    <a:t> </a:t>
                  </a:r>
                  <a:r>
                    <a:rPr kumimoji="0" lang="en-US" altLang="zh-CN" sz="2400" b="0" u="none" strike="noStrike" cap="none" spc="0" normalizeH="0" baseline="0" dirty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Helvetica Light"/>
                    </a:rPr>
                    <a:t>MeV</a:t>
                  </a:r>
                </a:p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Γ</m:t>
                      </m:r>
                      <m:r>
                        <a:rPr kumimoji="0" lang="en-US" altLang="zh-CN" sz="2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=90</m:t>
                      </m:r>
                      <m:r>
                        <a:rPr kumimoji="0" lang="en-US" altLang="zh-CN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±22±10</m:t>
                      </m:r>
                    </m:oMath>
                  </a14:m>
                  <a:r>
                    <a:rPr kumimoji="0" lang="en-US" altLang="zh-CN" sz="2400" b="0" i="0" u="none" strike="noStrike" cap="none" spc="0" normalizeH="0" baseline="0" dirty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Helvetica Light"/>
                    </a:rPr>
                    <a:t> MeV</a:t>
                  </a:r>
                  <a:endPara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endParaRPr>
                </a:p>
              </p:txBody>
            </p:sp>
          </mc:Choice>
          <mc:Fallback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59EA9DAF-8097-6846-D4FC-91043DBFB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2250" y="5606921"/>
                  <a:ext cx="3397790" cy="841256"/>
                </a:xfrm>
                <a:prstGeom prst="rect">
                  <a:avLst/>
                </a:prstGeom>
                <a:blipFill>
                  <a:blip r:embed="rId8"/>
                  <a:stretch>
                    <a:fillRect t="-4478" r="-3346" b="-1641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7E2165E-BF4E-42F8-B966-2CE35648D818}"/>
                </a:ext>
              </a:extLst>
            </p:cNvPr>
            <p:cNvSpPr txBox="1"/>
            <p:nvPr/>
          </p:nvSpPr>
          <p:spPr>
            <a:xfrm>
              <a:off x="6202730" y="5046844"/>
              <a:ext cx="3625993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457200" marR="0" indent="-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rPr>
                <a:t>Resonance Parameter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902030302020204" pitchFamily="66" charset="0"/>
                <a:sym typeface="Helvetica Ligh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027746C-E274-138E-143C-AAE75FECE177}"/>
                </a:ext>
              </a:extLst>
            </p:cNvPr>
            <p:cNvSpPr txBox="1"/>
            <p:nvPr/>
          </p:nvSpPr>
          <p:spPr>
            <a:xfrm>
              <a:off x="8583168" y="2560320"/>
              <a:ext cx="2468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Comic Sans MS" panose="030F0902030302020204" pitchFamily="66" charset="0"/>
                </a:rPr>
                <a:t>PRD86,012008(2012)</a:t>
              </a:r>
              <a:endParaRPr kumimoji="1" lang="zh-CN" altLang="en-US" dirty="0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5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36D8E-5AC2-3F29-662B-A1ABF4591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F53BBC9-2F99-8831-3027-5F07E86167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Experimental Status of Y(2175)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15889D-42A6-CE2D-49D9-47FE6556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0" y="1567403"/>
            <a:ext cx="5048887" cy="4180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C313B76-992E-3FBA-05C8-23E046D853FD}"/>
                  </a:ext>
                </a:extLst>
              </p:cNvPr>
              <p:cNvSpPr txBox="1"/>
              <p:nvPr/>
            </p:nvSpPr>
            <p:spPr>
              <a:xfrm>
                <a:off x="769098" y="983556"/>
                <a:ext cx="4482124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e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→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𝜙𝜂</m:t>
                    </m:r>
                    <m:r>
                      <a:rPr kumimoji="0" lang="en-US" altLang="zh-CN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@</m:t>
                    </m:r>
                  </m:oMath>
                </a14:m>
                <a:r>
                  <a:rPr kumimoji="0" lang="en-US" altLang="zh-CN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902030302020204" pitchFamily="66" charset="0"/>
                    <a:sym typeface="Helvetica Light"/>
                  </a:rPr>
                  <a:t>BABAR(2008)</a:t>
                </a:r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902030302020204" pitchFamily="66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C313B76-992E-3FBA-05C8-23E046D85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98" y="983556"/>
                <a:ext cx="4482124" cy="533479"/>
              </a:xfrm>
              <a:prstGeom prst="rect">
                <a:avLst/>
              </a:prstGeom>
              <a:blipFill>
                <a:blip r:embed="rId4"/>
                <a:stretch>
                  <a:fillRect l="-282" t="-11628" r="-3107" b="-302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2CD921FB-6859-5210-8981-FA458E7AF8FD}"/>
              </a:ext>
            </a:extLst>
          </p:cNvPr>
          <p:cNvSpPr/>
          <p:nvPr/>
        </p:nvSpPr>
        <p:spPr>
          <a:xfrm>
            <a:off x="2219292" y="2749005"/>
            <a:ext cx="3052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" altLang="zh-CN" sz="2000" b="1" i="1" dirty="0">
                <a:latin typeface="Comic Sans MS" panose="030F0902030302020204" pitchFamily="66" charset="0"/>
              </a:rPr>
              <a:t>PRD 77 (2008) 092002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8D1D7C8-E3FA-0CCC-9734-EBBC64763001}"/>
                  </a:ext>
                </a:extLst>
              </p:cNvPr>
              <p:cNvSpPr txBox="1"/>
              <p:nvPr/>
            </p:nvSpPr>
            <p:spPr>
              <a:xfrm>
                <a:off x="1622494" y="5630545"/>
                <a:ext cx="2861809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𝑚</m:t>
                    </m:r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=2125±22</m:t>
                    </m:r>
                  </m:oMath>
                </a14:m>
                <a:r>
                  <a:rPr kumimoji="0" lang="en-US" altLang="zh-CN" sz="2400" b="0" i="1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 </a:t>
                </a:r>
                <a:r>
                  <a:rPr kumimoji="0" lang="en-US" altLang="zh-CN" sz="2400" b="0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MeV</a:t>
                </a:r>
              </a:p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Γ</m:t>
                    </m:r>
                    <m:r>
                      <a:rPr kumimoji="0" lang="en-US" altLang="zh-CN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</m:t>
                    </m:r>
                    <m:r>
                      <a:rPr kumimoji="0" lang="en-US" altLang="zh-CN" sz="24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61±50</m:t>
                    </m:r>
                  </m:oMath>
                </a14:m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 Light"/>
                  </a:rPr>
                  <a:t> MeV</a:t>
                </a:r>
                <a:endPara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8D1D7C8-E3FA-0CCC-9734-EBBC64763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494" y="5630545"/>
                <a:ext cx="2861809" cy="841256"/>
              </a:xfrm>
              <a:prstGeom prst="rect">
                <a:avLst/>
              </a:prstGeom>
              <a:blipFill>
                <a:blip r:embed="rId6"/>
                <a:stretch>
                  <a:fillRect t="-4478" r="-3965" b="-164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A88F47A9-491A-F1B2-56FA-BEACD8E4C550}"/>
              </a:ext>
            </a:extLst>
          </p:cNvPr>
          <p:cNvGrpSpPr/>
          <p:nvPr/>
        </p:nvGrpSpPr>
        <p:grpSpPr>
          <a:xfrm>
            <a:off x="6456989" y="995748"/>
            <a:ext cx="5478979" cy="5480839"/>
            <a:chOff x="6456989" y="995748"/>
            <a:chExt cx="5478979" cy="548083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763B736-1AF2-7EC0-43AE-0601DF8FCF55}"/>
                </a:ext>
              </a:extLst>
            </p:cNvPr>
            <p:cNvGrpSpPr/>
            <p:nvPr/>
          </p:nvGrpSpPr>
          <p:grpSpPr>
            <a:xfrm>
              <a:off x="6456989" y="995748"/>
              <a:ext cx="5478979" cy="5480839"/>
              <a:chOff x="6444797" y="983556"/>
              <a:chExt cx="5478979" cy="5480839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E93A67F5-2520-3C6A-C128-9E3A19267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4797" y="1255992"/>
                <a:ext cx="5478979" cy="4619065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48A9BDCD-1D11-CE60-7A31-2B33C1405C83}"/>
                      </a:ext>
                    </a:extLst>
                  </p:cNvPr>
                  <p:cNvSpPr txBox="1"/>
                  <p:nvPr/>
                </p:nvSpPr>
                <p:spPr>
                  <a:xfrm>
                    <a:off x="7301130" y="983556"/>
                    <a:ext cx="4181786" cy="5334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CN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e</m:t>
                            </m:r>
                          </m:e>
                          <m:sup>
                            <m:r>
                              <a:rPr kumimoji="0" lang="en-US" altLang="zh-CN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zh-CN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</m:sup>
                        </m:s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→</m:t>
                        </m:r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𝜙</m:t>
                        </m:r>
                        <m:sSup>
                          <m:sSupPr>
                            <m:ctrlPr>
                              <a:rPr kumimoji="0" lang="en-US" altLang="zh-CN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en-US" altLang="zh-CN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𝜂</m:t>
                            </m:r>
                          </m:e>
                          <m:sup>
                            <m:r>
                              <a:rPr kumimoji="0" lang="en-US" altLang="zh-CN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zh-CN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@ </m:t>
                        </m:r>
                      </m:oMath>
                    </a14:m>
                    <a:r>
                      <a:rPr kumimoji="0" lang="en-US" altLang="zh-CN" sz="2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902030302020204" pitchFamily="66" charset="0"/>
                        <a:sym typeface="Helvetica Light"/>
                      </a:rPr>
                      <a:t>BES(2020)</a:t>
                    </a:r>
                    <a:endParaRPr kumimoji="0" lang="zh-CN" altLang="en-US" sz="2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902030302020204" pitchFamily="66" charset="0"/>
                      <a:sym typeface="Helvetica Light"/>
                    </a:endParaRPr>
                  </a:p>
                </p:txBody>
              </p:sp>
            </mc:Choice>
            <mc:Fallback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48A9BDCD-1D11-CE60-7A31-2B33C1405C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1130" y="983556"/>
                    <a:ext cx="4181786" cy="5334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06" t="-11628" r="-3333" b="-3023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C3A0FE9-D43E-4F41-8978-0FFD2BD201F0}"/>
                      </a:ext>
                    </a:extLst>
                  </p:cNvPr>
                  <p:cNvSpPr txBox="1"/>
                  <p:nvPr/>
                </p:nvSpPr>
                <p:spPr>
                  <a:xfrm>
                    <a:off x="7195756" y="5623139"/>
                    <a:ext cx="4095095" cy="84125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𝑚</m:t>
                        </m:r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=2177.5±4.8±19.5</m:t>
                        </m:r>
                      </m:oMath>
                    </a14:m>
                    <a:r>
                      <a:rPr kumimoji="0" lang="en-US" altLang="zh-CN" sz="2400" b="0" i="1" u="none" strike="noStrike" cap="none" spc="0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/>
                      </a:rPr>
                      <a:t> </a:t>
                    </a:r>
                    <a:r>
                      <a:rPr kumimoji="0" lang="en-US" altLang="zh-CN" sz="2400" b="0" u="none" strike="noStrike" cap="none" spc="0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/>
                      </a:rPr>
                      <a:t>MeV</a:t>
                    </a:r>
                  </a:p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CN" sz="24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Γ</m:t>
                        </m:r>
                        <m:r>
                          <a:rPr kumimoji="0" lang="en-US" altLang="zh-CN" sz="24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=</m:t>
                        </m:r>
                        <m:r>
                          <a:rPr kumimoji="0" lang="en-US" altLang="zh-CN" sz="2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149.0±15.6±8.9</m:t>
                        </m:r>
                      </m:oMath>
                    </a14:m>
                    <a:r>
                      <a:rPr kumimoji="0" lang="en-US" altLang="zh-CN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/>
                      </a:rPr>
                      <a:t> MeV</a:t>
                    </a:r>
                    <a:endParaRPr kumimoji="0" lang="en-US" altLang="zh-CN" sz="24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Helvetica Light"/>
                    </a:endParaRPr>
                  </a:p>
                </p:txBody>
              </p:sp>
            </mc:Choice>
            <mc:Fallback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C3A0FE9-D43E-4F41-8978-0FFD2BD201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5756" y="5623139"/>
                    <a:ext cx="4095095" cy="84125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4478" r="-3096" b="-16418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7EB3865-23E7-52CE-81F4-8A8D8D1A7D1F}"/>
                </a:ext>
              </a:extLst>
            </p:cNvPr>
            <p:cNvSpPr/>
            <p:nvPr/>
          </p:nvSpPr>
          <p:spPr>
            <a:xfrm>
              <a:off x="8614187" y="2583341"/>
              <a:ext cx="32242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" altLang="zh-CN" sz="2000" b="1" i="1" dirty="0">
                  <a:latin typeface="Comic Sans MS" panose="030F0902030302020204" pitchFamily="66" charset="0"/>
                </a:rPr>
                <a:t>PRD 102, 012008 (2020)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3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83B3E-6463-CE7B-D7DD-8F1F09EA3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64CA7CC-521F-95C0-95D4-CEB822C5E8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  <a:ea typeface="Helvetica"/>
                <a:cs typeface="Times New Roman" panose="02020603050405020304" pitchFamily="18" charset="0"/>
              </a:rPr>
              <a:t>Experimental Status of Y(2175)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E9A31B-4386-AB9C-03C6-D1605D4268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523"/>
          <a:stretch/>
        </p:blipFill>
        <p:spPr>
          <a:xfrm>
            <a:off x="1381279" y="1391071"/>
            <a:ext cx="7807691" cy="50247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138A9D1-1C8D-71DA-6C27-10C1D6F81415}"/>
              </a:ext>
            </a:extLst>
          </p:cNvPr>
          <p:cNvSpPr txBox="1"/>
          <p:nvPr/>
        </p:nvSpPr>
        <p:spPr>
          <a:xfrm>
            <a:off x="435795" y="877818"/>
            <a:ext cx="576119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latin typeface="Comic Sans MS" panose="030F0902030302020204" pitchFamily="66" charset="0"/>
              </a:rPr>
              <a:t>Resonance parameters of Y(2175)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902030302020204" pitchFamily="66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027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1271</Words>
  <Application>Microsoft Macintosh PowerPoint</Application>
  <PresentationFormat>宽屏</PresentationFormat>
  <Paragraphs>196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等线</vt:lpstr>
      <vt:lpstr>等线 Light</vt:lpstr>
      <vt:lpstr>AdvOT483a8203</vt:lpstr>
      <vt:lpstr>AdvOTdd3b7348.I+03</vt:lpstr>
      <vt:lpstr>Arial</vt:lpstr>
      <vt:lpstr>Cambria Math</vt:lpstr>
      <vt:lpstr>Comic Sans MS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6</cp:revision>
  <dcterms:created xsi:type="dcterms:W3CDTF">2025-03-20T16:57:58Z</dcterms:created>
  <dcterms:modified xsi:type="dcterms:W3CDTF">2025-03-21T17:46:18Z</dcterms:modified>
</cp:coreProperties>
</file>