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44"/>
  </p:notesMasterIdLst>
  <p:sldIdLst>
    <p:sldId id="256" r:id="rId2"/>
    <p:sldId id="297" r:id="rId3"/>
    <p:sldId id="537" r:id="rId4"/>
    <p:sldId id="432" r:id="rId5"/>
    <p:sldId id="347" r:id="rId6"/>
    <p:sldId id="538" r:id="rId7"/>
    <p:sldId id="363" r:id="rId8"/>
    <p:sldId id="362" r:id="rId9"/>
    <p:sldId id="431" r:id="rId10"/>
    <p:sldId id="366" r:id="rId11"/>
    <p:sldId id="444" r:id="rId12"/>
    <p:sldId id="455" r:id="rId13"/>
    <p:sldId id="456" r:id="rId14"/>
    <p:sldId id="459" r:id="rId15"/>
    <p:sldId id="457" r:id="rId16"/>
    <p:sldId id="462" r:id="rId17"/>
    <p:sldId id="535" r:id="rId18"/>
    <p:sldId id="536" r:id="rId19"/>
    <p:sldId id="475" r:id="rId20"/>
    <p:sldId id="478" r:id="rId21"/>
    <p:sldId id="433" r:id="rId22"/>
    <p:sldId id="434" r:id="rId23"/>
    <p:sldId id="435" r:id="rId24"/>
    <p:sldId id="438" r:id="rId25"/>
    <p:sldId id="539" r:id="rId26"/>
    <p:sldId id="525" r:id="rId27"/>
    <p:sldId id="371" r:id="rId28"/>
    <p:sldId id="480" r:id="rId29"/>
    <p:sldId id="481" r:id="rId30"/>
    <p:sldId id="523" r:id="rId31"/>
    <p:sldId id="518" r:id="rId32"/>
    <p:sldId id="488" r:id="rId33"/>
    <p:sldId id="519" r:id="rId34"/>
    <p:sldId id="524" r:id="rId35"/>
    <p:sldId id="533" r:id="rId36"/>
    <p:sldId id="534" r:id="rId37"/>
    <p:sldId id="541" r:id="rId38"/>
    <p:sldId id="540" r:id="rId39"/>
    <p:sldId id="382" r:id="rId40"/>
    <p:sldId id="528" r:id="rId41"/>
    <p:sldId id="409" r:id="rId42"/>
    <p:sldId id="280" r:id="rId43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7A81FF"/>
    <a:srgbClr val="EDE136"/>
    <a:srgbClr val="ED7D31"/>
    <a:srgbClr val="FF9300"/>
    <a:srgbClr val="FAFFCD"/>
    <a:srgbClr val="F2F6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33"/>
    <p:restoredTop sz="90122"/>
  </p:normalViewPr>
  <p:slideViewPr>
    <p:cSldViewPr snapToGrid="0" snapToObjects="1">
      <p:cViewPr varScale="1">
        <p:scale>
          <a:sx n="154" d="100"/>
          <a:sy n="154" d="100"/>
        </p:scale>
        <p:origin x="5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0ABC16-0D80-CB46-8A96-F86D2AC543FB}" type="datetimeFigureOut">
              <a:rPr kumimoji="1" lang="zh-CN" altLang="en-US" smtClean="0"/>
              <a:t>2025/3/22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2E185D-4925-AB45-B214-0DFB12B15FC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6149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866311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4863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7B020-D25D-89BA-7536-96466CFF4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D3EA032-53E4-EBAD-F85B-CA6C0CBE52C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74CEBBC-F64E-29E7-F399-01C05AD337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D9002D6F-AF47-B7C9-334A-D08C829756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44913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5911DB-6134-B7C6-3C26-BDCD99F427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99436415-9666-1C76-634A-39E3DE37E8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F2F639E-B871-0EA1-A6F4-8ABDC5269F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B7007111-90BC-CE06-CEDC-0366B33D51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328931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285949-1FE0-61E2-E2FD-EB7FC03ECE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28E02A2-0BC5-4130-4CCF-86725E191B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1054492-1E64-1E09-BFE2-35393C0FD5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96419D1B-E3FE-80BE-278F-BEEDADEBB4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080525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951AE5-FBAC-DC7A-9E31-D8460DA664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E593B43-8C6D-FE19-D3C4-1F11EE6D296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2015C5B3-A114-EEC4-E411-057F9E438C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FD864F21-581E-5970-8708-8263F866FC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841510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4EB20B-197C-4CAB-6080-576720BDE0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D4AEA835-9D97-537B-30CB-48191D1AC6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7C27BC7-1154-CA62-E70C-B659625164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B65C2834-250F-522A-C3AF-B7A0F3EC1E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25039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A6A3A1-188B-8FF1-DEA5-1D5D223F54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B33CEE03-A928-C924-9A6E-97C5C9C709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229FA16-F92C-0E64-4742-76FC9574F0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09FE27DD-D790-4928-88AD-989D8A0104C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790059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547DA4-F275-6F2A-16FC-AFC12B4D66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062CA5D-7118-E711-33A2-15384A49287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C9FE7D7-D177-F7E8-1D06-1E46C2D7B8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164C72C6-28BC-94AE-1487-01B56D779A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564647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8C720-060D-3AE6-A256-9EA8F9E93D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8F2912A-A576-4221-78DC-17F62C1E57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BE008232-C4A8-DF0A-9CF4-FF451114C6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4D6C7F88-F199-308C-789C-1D31EEED86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781681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5A4121-096D-0AEE-78F8-4661AE5923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31B5B88-6866-11D3-85F1-413B5E4B540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AC720F4-AC5F-C9A1-6E18-6DF2E85704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56DF17D5-1BA6-A92B-BFCB-7513A53188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22837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0076220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8075A1-98F1-3691-C3B6-7A5807E7D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7192ED2-074D-DBEA-5EF1-0C87C75968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49C0576-794E-9B50-AC97-6A31CCB38F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356AC5D2-5DC8-278A-2508-7CC480FBB5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220067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6FCCA0-F9B2-C1C4-3B4B-7D72A96526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85E447E-AD7C-0BBE-9825-B002772589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1F23667F-9CAB-4FEA-AF19-71121F269C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121FFF14-8A69-8155-F9AF-1556C2B9B7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413483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CF02CC-E8B2-8599-FEB5-5D8F4B8E8D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ACFBAB8-7806-458B-6CFA-DDAD4FA525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BD5F9FA-6B5D-A5DB-AC49-6BD0869694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B915D505-C230-3A03-1A60-5C90D6B92D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340198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94420-C6FD-CAD8-AA33-B92C0434D1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9344934-9191-0417-FF7C-E92DCB8088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819E3BD-8F40-6EBE-A597-FC0243C4AD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C1E1AE3F-8C7B-EEC2-BBD3-F9C9F48375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972530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4B456E-8B73-F311-497D-7F4D85DD9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3BB98F3-EC85-A305-3987-84D0327BCF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89C0FFF-8E48-1FDB-05CE-42688A47482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89762238-0AD8-0DAE-EF30-4C1D9B0CBA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8228151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8174D9-707B-997D-E323-2A69A8A0C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1F74465-B437-D38B-C785-D0C361B5871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93D7995-1BB2-EFF4-4AAE-0BC68AB717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AEA7E975-0A12-09F1-B025-F0FA771CAE0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292683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B292AD-EA5D-738C-C1D4-56CDF5076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1B94F13-D900-F9F6-49DF-54C6E436F7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8883DA0-1EA9-98EC-CF30-2BF1C74F39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8563181B-BFD7-91AC-FA05-347175CFBA7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0505687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824447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AC911A-8029-009F-2A71-D047B0673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6A86385-D35D-6A9D-BD36-55B3AD6737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052C865-5869-CD93-B0C4-468D1A85B3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68974E36-A04B-70A1-3C66-2E1F1DF28E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5882191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EBAC68-1742-CB5C-F9BA-59E6FC632A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97C9FDE-E510-360E-68FB-185175C4D7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CEBC6E3-1913-7630-B573-AB6918D802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FBED0F2F-F2F6-0315-6117-CB5A23E7A9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33699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1908516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46C5FA-05C9-8C87-48DD-5C33D532F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8E4A14D3-8B23-37B8-173F-72F51592EC6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F316FDB-0820-5F82-5186-6E8DCBE0E5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51F09C45-8659-7B9E-0A6C-57EB38955F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5105768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FB371-88BD-D5C3-939E-D1D18F5F7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F3BED0E-D84C-E7B2-71A1-9692E39078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8FA12E0-7B87-956C-1F2A-58DEBB26A3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62553DCE-CDC8-E5CC-5E8B-B5CD28D1581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6093020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427699-D447-FC0F-E8D7-265508051A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354F2D2D-9EEB-AE94-72D3-D4D491BCB30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A188663-F72F-03F8-7FFF-CEDA0148D0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8C4EC9DD-0470-EE8F-7BD3-FDE48554FCA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914065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44D349-1B2C-D8E5-CFA4-E24540C929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DF652B1-24D0-C07D-4AFC-13B8FC7784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8BABE72-FAAA-58A8-37FB-240D43DD1A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7120BDB6-6EE4-BA23-1C13-C5F58910E64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9801960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414693-A688-A7C5-9AEA-8C287084BC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5C5CB18B-F8A7-EBF5-CA7D-1AEDE7BCCC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6B046BBF-BB19-5668-3B46-D16A4281D2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B69F8390-C7B8-2B71-FF53-303E93414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9113277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A62E9C-3C1A-3562-F191-3C367E765C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E8F07E3-CCAE-247A-6099-ADA7A94B59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C474AF3-DB76-E48A-439C-362B3356D2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F53C2B94-E44F-0EAE-B808-7A982FFF0CB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4956113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0BC381-F9F5-8F6B-563D-9BBB58EBC7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26B6D92-760F-053E-1C28-7EC6FCB9CE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6FD3A2F-A663-67DE-389D-430CF815D9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CA139B2B-6A24-64CE-FE4B-876D2165E3E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681255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3E0EED-7FBC-AC8C-3BA4-FC6DFC4031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D24810F-22E7-BEDC-D8E5-F46ADD3D7FE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99250F2B-4311-51FF-0A09-30C70910EA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BC06060F-D95A-B604-3EFF-95D7DDC033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1776312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506A2-2ECD-ABB0-397D-70CB4E98F9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C7A8720-6992-4384-20C6-C6F03668BB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C411E3C9-13DA-4B4C-3222-622392350E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A59B0348-E204-9D22-05BB-9AD4D971CB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680344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39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630151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BE2EA9-6EDB-1342-22C0-CEA9C69AF1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EE57452-6FD1-C637-DB14-A4134178C9D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7D9F2FD-3A51-C9E3-B53E-D54A6680EA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AF04585B-0ED0-074F-EEAF-728655365F1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331533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9F7D9A-9C58-630E-822E-EE898A9949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200CBBB-3A8C-0113-FBA0-A8C203A44D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0F1991F-4B84-34A8-4DCD-1128739196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EE6A8A3F-F9F3-77AF-A1E2-6AABEF17D55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40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311749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41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19677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19616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8DD899-9EBE-0A1B-3021-58C95430BD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B83B9EA-C9E7-982D-19E7-C59ECE386D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8495FCF0-22EF-8513-737B-93C1E53C95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A980391F-FE31-6879-F6A7-27BBF6A219B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19927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52689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14156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57D4D-7DFC-79FA-A1E0-E947F12DF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1AFCEBF-293E-C4C5-9821-54B1F0FDFF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D66A4DB-C7C0-A039-BCDE-25280D2A70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>
            <a:extLst>
              <a:ext uri="{FF2B5EF4-FFF2-40B4-BE49-F238E27FC236}">
                <a16:creationId xmlns:a16="http://schemas.microsoft.com/office/drawing/2014/main" id="{C11E71E3-024B-1E72-0710-24712CDF08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2E185D-4925-AB45-B214-0DFB12B15FC6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23222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899AED-6544-834B-854B-40FD7BF6857F}" type="datetime1">
              <a:rPr kumimoji="1" lang="zh-CN" altLang="en-US" smtClean="0"/>
              <a:t>2025/3/22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07925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95E5-8EBD-B54F-82A6-A6A524C7B0FB}" type="datetime1">
              <a:rPr kumimoji="1" lang="zh-CN" altLang="en-US" smtClean="0"/>
              <a:t>2025/3/22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26151354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95E5-8EBD-B54F-82A6-A6A524C7B0FB}" type="datetime1">
              <a:rPr kumimoji="1" lang="zh-CN" altLang="en-US" smtClean="0"/>
              <a:t>2025/3/22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61005887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C498F-AACD-7A48-9216-47DEC598978F}" type="datetime1">
              <a:rPr kumimoji="1" lang="zh-CN" altLang="en-US" smtClean="0"/>
              <a:t>2025/3/22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71544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33D452-78F2-5748-A795-838FD923726A}" type="datetime1">
              <a:rPr kumimoji="1" lang="zh-CN" altLang="en-US" smtClean="0"/>
              <a:t>2025/3/22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10718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D495E5-8EBD-B54F-82A6-A6A524C7B0FB}" type="datetime1">
              <a:rPr kumimoji="1" lang="zh-CN" altLang="en-US" smtClean="0"/>
              <a:t>2025/3/22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7436182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D6D609-B725-CB42-8374-0E49802B79EB}" type="datetime1">
              <a:rPr kumimoji="1" lang="zh-CN" altLang="en-US" smtClean="0"/>
              <a:t>2025/3/22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80331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FA72B-D20B-454E-96C1-4CA463F4554A}" type="datetime1">
              <a:rPr kumimoji="1" lang="zh-CN" altLang="en-US" smtClean="0"/>
              <a:t>2025/3/22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75962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2B2E65-2CB6-7249-AE79-58724D0890D3}" type="datetime1">
              <a:rPr kumimoji="1" lang="zh-CN" altLang="en-US" smtClean="0"/>
              <a:t>2025/3/22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97089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A01E21-24F1-4442-8275-97417D50D406}" type="datetime1">
              <a:rPr kumimoji="1" lang="zh-CN" altLang="en-US" smtClean="0"/>
              <a:t>2025/3/22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66839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25BD7-404D-0244-B7CD-E51BD80478D5}" type="datetime1">
              <a:rPr kumimoji="1" lang="zh-CN" altLang="en-US" smtClean="0"/>
              <a:t>2025/3/22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63808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
第二级
第三级
第四级
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495E5-8EBD-B54F-82A6-A6A524C7B0FB}" type="datetime1">
              <a:rPr kumimoji="1" lang="zh-CN" altLang="en-US" smtClean="0"/>
              <a:t>2025/3/22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75A48-9D91-AD42-8FEF-0106549F2306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86439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30.png"/><Relationship Id="rId5" Type="http://schemas.openxmlformats.org/officeDocument/2006/relationships/image" Target="../media/image19.png"/><Relationship Id="rId10" Type="http://schemas.openxmlformats.org/officeDocument/2006/relationships/image" Target="../media/image29.png"/><Relationship Id="rId4" Type="http://schemas.openxmlformats.org/officeDocument/2006/relationships/image" Target="../media/image18.png"/><Relationship Id="rId9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png"/><Relationship Id="rId13" Type="http://schemas.openxmlformats.org/officeDocument/2006/relationships/image" Target="../media/image194.png"/><Relationship Id="rId18" Type="http://schemas.openxmlformats.org/officeDocument/2006/relationships/image" Target="../media/image199.png"/><Relationship Id="rId3" Type="http://schemas.openxmlformats.org/officeDocument/2006/relationships/image" Target="../media/image184.png"/><Relationship Id="rId21" Type="http://schemas.openxmlformats.org/officeDocument/2006/relationships/image" Target="../media/image202.png"/><Relationship Id="rId7" Type="http://schemas.openxmlformats.org/officeDocument/2006/relationships/image" Target="../media/image188.png"/><Relationship Id="rId12" Type="http://schemas.openxmlformats.org/officeDocument/2006/relationships/image" Target="../media/image193.png"/><Relationship Id="rId17" Type="http://schemas.openxmlformats.org/officeDocument/2006/relationships/image" Target="../media/image198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97.png"/><Relationship Id="rId20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11" Type="http://schemas.openxmlformats.org/officeDocument/2006/relationships/image" Target="../media/image192.png"/><Relationship Id="rId5" Type="http://schemas.openxmlformats.org/officeDocument/2006/relationships/image" Target="../media/image186.png"/><Relationship Id="rId15" Type="http://schemas.openxmlformats.org/officeDocument/2006/relationships/image" Target="../media/image196.png"/><Relationship Id="rId10" Type="http://schemas.openxmlformats.org/officeDocument/2006/relationships/image" Target="../media/image191.png"/><Relationship Id="rId19" Type="http://schemas.openxmlformats.org/officeDocument/2006/relationships/image" Target="../media/image200.png"/><Relationship Id="rId4" Type="http://schemas.openxmlformats.org/officeDocument/2006/relationships/image" Target="../media/image31.png"/><Relationship Id="rId9" Type="http://schemas.openxmlformats.org/officeDocument/2006/relationships/image" Target="../media/image190.png"/><Relationship Id="rId14" Type="http://schemas.openxmlformats.org/officeDocument/2006/relationships/image" Target="../media/image195.png"/><Relationship Id="rId22" Type="http://schemas.openxmlformats.org/officeDocument/2006/relationships/image" Target="../media/image20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84.png"/><Relationship Id="rId7" Type="http://schemas.openxmlformats.org/officeDocument/2006/relationships/image" Target="../media/image18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png"/><Relationship Id="rId5" Type="http://schemas.openxmlformats.org/officeDocument/2006/relationships/image" Target="../media/image186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image" Target="../media/image205.png"/><Relationship Id="rId7" Type="http://schemas.openxmlformats.org/officeDocument/2006/relationships/image" Target="../media/image2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5" Type="http://schemas.openxmlformats.org/officeDocument/2006/relationships/image" Target="../media/image33.png"/><Relationship Id="rId4" Type="http://schemas.openxmlformats.org/officeDocument/2006/relationships/image" Target="../media/image2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png"/><Relationship Id="rId7" Type="http://schemas.openxmlformats.org/officeDocument/2006/relationships/image" Target="../media/image2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8.png"/><Relationship Id="rId5" Type="http://schemas.openxmlformats.org/officeDocument/2006/relationships/image" Target="../media/image217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93.png"/><Relationship Id="rId7" Type="http://schemas.openxmlformats.org/officeDocument/2006/relationships/image" Target="../media/image3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5" Type="http://schemas.openxmlformats.org/officeDocument/2006/relationships/image" Target="../media/image310.png"/><Relationship Id="rId4" Type="http://schemas.openxmlformats.org/officeDocument/2006/relationships/image" Target="../media/image301.png"/><Relationship Id="rId9" Type="http://schemas.openxmlformats.org/officeDocument/2006/relationships/image" Target="../media/image3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0.png"/><Relationship Id="rId5" Type="http://schemas.openxmlformats.org/officeDocument/2006/relationships/image" Target="../media/image47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79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280.png"/><Relationship Id="rId4" Type="http://schemas.openxmlformats.org/officeDocument/2006/relationships/image" Target="../media/image2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tiff"/><Relationship Id="rId3" Type="http://schemas.openxmlformats.org/officeDocument/2006/relationships/image" Target="../media/image331.png"/><Relationship Id="rId7" Type="http://schemas.openxmlformats.org/officeDocument/2006/relationships/image" Target="../media/image61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0.png"/><Relationship Id="rId5" Type="http://schemas.openxmlformats.org/officeDocument/2006/relationships/image" Target="../media/image410.png"/><Relationship Id="rId4" Type="http://schemas.openxmlformats.org/officeDocument/2006/relationships/image" Target="../media/image3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lab.com/jiangyi15/tf-pwa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900.png"/><Relationship Id="rId7" Type="http://schemas.openxmlformats.org/officeDocument/2006/relationships/image" Target="../media/image2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2.png"/><Relationship Id="rId5" Type="http://schemas.openxmlformats.org/officeDocument/2006/relationships/image" Target="../media/image2150.png"/><Relationship Id="rId4" Type="http://schemas.openxmlformats.org/officeDocument/2006/relationships/image" Target="../media/image204.png"/><Relationship Id="rId9" Type="http://schemas.openxmlformats.org/officeDocument/2006/relationships/image" Target="../media/image2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0.png"/><Relationship Id="rId13" Type="http://schemas.openxmlformats.org/officeDocument/2006/relationships/image" Target="../media/image300.png"/><Relationship Id="rId3" Type="http://schemas.openxmlformats.org/officeDocument/2006/relationships/image" Target="../media/image54.png"/><Relationship Id="rId7" Type="http://schemas.openxmlformats.org/officeDocument/2006/relationships/hyperlink" Target="https://doi.org/10.1038/nphys4021" TargetMode="External"/><Relationship Id="rId12" Type="http://schemas.openxmlformats.org/officeDocument/2006/relationships/image" Target="../media/image147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103/PhysRevLett.133.101902" TargetMode="External"/><Relationship Id="rId11" Type="http://schemas.openxmlformats.org/officeDocument/2006/relationships/image" Target="../media/image56.png"/><Relationship Id="rId5" Type="http://schemas.openxmlformats.org/officeDocument/2006/relationships/hyperlink" Target="https://journals.aps.org/prd/abstract/10.1103/PhysRevD.108.L011101" TargetMode="External"/><Relationship Id="rId15" Type="http://schemas.openxmlformats.org/officeDocument/2006/relationships/image" Target="../media/image57.png"/><Relationship Id="rId10" Type="http://schemas.openxmlformats.org/officeDocument/2006/relationships/image" Target="../media/image55.png"/><Relationship Id="rId4" Type="http://schemas.openxmlformats.org/officeDocument/2006/relationships/hyperlink" Target="https://doi.org/10.1007/JHEP04(2014)087" TargetMode="External"/><Relationship Id="rId9" Type="http://schemas.openxmlformats.org/officeDocument/2006/relationships/image" Target="../media/image257.png"/><Relationship Id="rId14" Type="http://schemas.openxmlformats.org/officeDocument/2006/relationships/image" Target="../media/image1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45.png"/><Relationship Id="rId4" Type="http://schemas.openxmlformats.org/officeDocument/2006/relationships/image" Target="../media/image15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openxmlformats.org/officeDocument/2006/relationships/image" Target="../media/image1320.png"/><Relationship Id="rId7" Type="http://schemas.openxmlformats.org/officeDocument/2006/relationships/image" Target="../media/image13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png"/><Relationship Id="rId11" Type="http://schemas.openxmlformats.org/officeDocument/2006/relationships/image" Target="../media/image60.png"/><Relationship Id="rId10" Type="http://schemas.openxmlformats.org/officeDocument/2006/relationships/hyperlink" Target="https://doi.org/10.1103/PhysRevD.107.053009" TargetMode="External"/><Relationship Id="rId4" Type="http://schemas.openxmlformats.org/officeDocument/2006/relationships/image" Target="../media/image59.png"/><Relationship Id="rId9" Type="http://schemas.openxmlformats.org/officeDocument/2006/relationships/image" Target="../media/image14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opscience.iop.org/article/10.1088/1748-0221/3/08/S08005/meta" TargetMode="Externa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0.png"/><Relationship Id="rId13" Type="http://schemas.openxmlformats.org/officeDocument/2006/relationships/image" Target="../media/image611.png"/><Relationship Id="rId3" Type="http://schemas.openxmlformats.org/officeDocument/2006/relationships/image" Target="../media/image176.png"/><Relationship Id="rId7" Type="http://schemas.openxmlformats.org/officeDocument/2006/relationships/image" Target="../media/image62.pn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5.png"/><Relationship Id="rId5" Type="http://schemas.openxmlformats.org/officeDocument/2006/relationships/hyperlink" Target="https://doi.org/10.1088/1674-1137/ad75f4" TargetMode="External"/><Relationship Id="rId10" Type="http://schemas.openxmlformats.org/officeDocument/2006/relationships/image" Target="../media/image64.png"/><Relationship Id="rId4" Type="http://schemas.openxmlformats.org/officeDocument/2006/relationships/image" Target="../media/image177.png"/><Relationship Id="rId9" Type="http://schemas.openxmlformats.org/officeDocument/2006/relationships/image" Target="../media/image63.png"/><Relationship Id="rId14" Type="http://schemas.openxmlformats.org/officeDocument/2006/relationships/hyperlink" Target="https://gwdac.phys.gwu.edu/" TargetMode="Externa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90.png"/><Relationship Id="rId3" Type="http://schemas.openxmlformats.org/officeDocument/2006/relationships/image" Target="../media/image2140.png"/><Relationship Id="rId7" Type="http://schemas.openxmlformats.org/officeDocument/2006/relationships/image" Target="../media/image218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70.png"/><Relationship Id="rId11" Type="http://schemas.openxmlformats.org/officeDocument/2006/relationships/image" Target="../media/image67.png"/><Relationship Id="rId5" Type="http://schemas.openxmlformats.org/officeDocument/2006/relationships/image" Target="../media/image216.png"/><Relationship Id="rId10" Type="http://schemas.openxmlformats.org/officeDocument/2006/relationships/image" Target="../media/image221.png"/><Relationship Id="rId4" Type="http://schemas.openxmlformats.org/officeDocument/2006/relationships/image" Target="../media/image182.png"/><Relationship Id="rId9" Type="http://schemas.openxmlformats.org/officeDocument/2006/relationships/image" Target="../media/image22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13" Type="http://schemas.openxmlformats.org/officeDocument/2006/relationships/image" Target="../media/image71.png"/><Relationship Id="rId7" Type="http://schemas.openxmlformats.org/officeDocument/2006/relationships/image" Target="../media/image69.png"/><Relationship Id="rId12" Type="http://schemas.openxmlformats.org/officeDocument/2006/relationships/image" Target="../media/image23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11" Type="http://schemas.openxmlformats.org/officeDocument/2006/relationships/image" Target="../media/image230.png"/><Relationship Id="rId5" Type="http://schemas.openxmlformats.org/officeDocument/2006/relationships/image" Target="../media/image224.png"/><Relationship Id="rId10" Type="http://schemas.openxmlformats.org/officeDocument/2006/relationships/image" Target="../media/image70.png"/><Relationship Id="rId4" Type="http://schemas.openxmlformats.org/officeDocument/2006/relationships/image" Target="../media/image223.png"/><Relationship Id="rId9" Type="http://schemas.openxmlformats.org/officeDocument/2006/relationships/image" Target="../media/image22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0.png"/><Relationship Id="rId18" Type="http://schemas.openxmlformats.org/officeDocument/2006/relationships/image" Target="../media/image2100.png"/><Relationship Id="rId3" Type="http://schemas.openxmlformats.org/officeDocument/2006/relationships/image" Target="../media/image72.png"/><Relationship Id="rId21" Type="http://schemas.openxmlformats.org/officeDocument/2006/relationships/image" Target="../media/image2130.png"/><Relationship Id="rId7" Type="http://schemas.openxmlformats.org/officeDocument/2006/relationships/image" Target="../media/image2010.png"/><Relationship Id="rId17" Type="http://schemas.openxmlformats.org/officeDocument/2006/relationships/image" Target="../media/image2071.png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2050.png"/><Relationship Id="rId20" Type="http://schemas.openxmlformats.org/officeDocument/2006/relationships/image" Target="../media/image2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0.png"/><Relationship Id="rId5" Type="http://schemas.openxmlformats.org/officeDocument/2006/relationships/image" Target="../media/image1990.png"/><Relationship Id="rId15" Type="http://schemas.openxmlformats.org/officeDocument/2006/relationships/image" Target="../media/image2030.png"/><Relationship Id="rId19" Type="http://schemas.openxmlformats.org/officeDocument/2006/relationships/image" Target="../media/image211.png"/><Relationship Id="rId4" Type="http://schemas.openxmlformats.org/officeDocument/2006/relationships/image" Target="../media/image1980.png"/><Relationship Id="rId14" Type="http://schemas.openxmlformats.org/officeDocument/2006/relationships/image" Target="../media/image202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7" Type="http://schemas.openxmlformats.org/officeDocument/2006/relationships/image" Target="../media/image29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00.png"/><Relationship Id="rId5" Type="http://schemas.openxmlformats.org/officeDocument/2006/relationships/image" Target="../media/image242.png"/><Relationship Id="rId4" Type="http://schemas.openxmlformats.org/officeDocument/2006/relationships/image" Target="../media/image28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9.png"/><Relationship Id="rId12" Type="http://schemas.openxmlformats.org/officeDocument/2006/relationships/image" Target="../media/image208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07.png"/><Relationship Id="rId5" Type="http://schemas.openxmlformats.org/officeDocument/2006/relationships/image" Target="../media/image27.png"/><Relationship Id="rId15" Type="http://schemas.openxmlformats.org/officeDocument/2006/relationships/image" Target="../media/image8.png"/><Relationship Id="rId10" Type="http://schemas.openxmlformats.org/officeDocument/2006/relationships/image" Target="../media/image206.png"/><Relationship Id="rId4" Type="http://schemas.openxmlformats.org/officeDocument/2006/relationships/image" Target="../media/image26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90.png"/><Relationship Id="rId3" Type="http://schemas.openxmlformats.org/officeDocument/2006/relationships/image" Target="../media/image10.png"/><Relationship Id="rId12" Type="http://schemas.openxmlformats.org/officeDocument/2006/relationships/image" Target="../media/image2080.png"/><Relationship Id="rId17" Type="http://schemas.openxmlformats.org/officeDocument/2006/relationships/image" Target="../media/image15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070.png"/><Relationship Id="rId15" Type="http://schemas.openxmlformats.org/officeDocument/2006/relationships/image" Target="../media/image9.png"/><Relationship Id="rId10" Type="http://schemas.openxmlformats.org/officeDocument/2006/relationships/image" Target="../media/image2060.png"/><Relationship Id="rId4" Type="http://schemas.openxmlformats.org/officeDocument/2006/relationships/image" Target="../media/image11.png"/><Relationship Id="rId14" Type="http://schemas.openxmlformats.org/officeDocument/2006/relationships/image" Target="../media/image12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111" y="186857"/>
            <a:ext cx="2548385" cy="657300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ph type="ctrTitle"/>
          </p:nvPr>
        </p:nvSpPr>
        <p:spPr>
          <a:xfrm>
            <a:off x="2043719" y="1053728"/>
            <a:ext cx="5056562" cy="1283776"/>
          </a:xfrm>
        </p:spPr>
        <p:txBody>
          <a:bodyPr>
            <a:noAutofit/>
          </a:bodyPr>
          <a:lstStyle/>
          <a:p>
            <a:r>
              <a:rPr kumimoji="1" lang="en-US" altLang="zh-CN" sz="36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Latest</a:t>
            </a:r>
            <a:r>
              <a:rPr kumimoji="1" lang="zh-CN" altLang="en-US" sz="36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results</a:t>
            </a:r>
            <a:r>
              <a:rPr kumimoji="1" lang="zh-CN" altLang="en-US" sz="36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from</a:t>
            </a:r>
            <a:r>
              <a:rPr kumimoji="1" lang="zh-CN" altLang="en-US" sz="36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the</a:t>
            </a:r>
            <a:r>
              <a:rPr kumimoji="1" lang="zh-CN" altLang="en-US" sz="36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LHCb</a:t>
            </a:r>
            <a:r>
              <a:rPr kumimoji="1" lang="zh-CN" altLang="en-US" sz="36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3600" dirty="0">
                <a:solidFill>
                  <a:srgbClr val="0070C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experiment</a:t>
            </a:r>
            <a:endParaRPr kumimoji="1" lang="zh-CN" altLang="en-US" sz="3600" dirty="0">
              <a:solidFill>
                <a:srgbClr val="0070C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4" name="副标题 2"/>
          <p:cNvSpPr>
            <a:spLocks noGrp="1"/>
          </p:cNvSpPr>
          <p:nvPr>
            <p:ph type="subTitle" idx="1"/>
          </p:nvPr>
        </p:nvSpPr>
        <p:spPr>
          <a:xfrm>
            <a:off x="661736" y="2847783"/>
            <a:ext cx="7820527" cy="1609497"/>
          </a:xfrm>
        </p:spPr>
        <p:txBody>
          <a:bodyPr>
            <a:noAutofit/>
          </a:bodyPr>
          <a:lstStyle/>
          <a:p>
            <a:pPr algn="ctr"/>
            <a:r>
              <a:rPr kumimoji="1" lang="zh-CN" altLang="en-US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钱文斌 </a:t>
            </a:r>
            <a:endParaRPr kumimoji="1" lang="en-US" altLang="zh-CN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kumimoji="1" lang="zh-CN" altLang="en-US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中国科学院大学</a:t>
            </a:r>
            <a:endParaRPr kumimoji="1" lang="en-US" altLang="zh-CN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kumimoji="1" lang="en-US" altLang="zh-CN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2025/03/23</a:t>
            </a:r>
          </a:p>
          <a:p>
            <a:pPr algn="ctr"/>
            <a:endParaRPr kumimoji="1" lang="en-US" altLang="zh-CN" dirty="0">
              <a:solidFill>
                <a:srgbClr val="00206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algn="ctr"/>
            <a:r>
              <a:rPr kumimoji="1" lang="zh-CN" altLang="en-US" dirty="0">
                <a:solidFill>
                  <a:srgbClr val="00206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第四届强子和重味物理理论与实验联合研讨会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4B9AE12-D236-DF44-AA17-7EC5A5DF7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75A48-9D91-AD42-8FEF-0106549F2306}" type="slidenum">
              <a:rPr kumimoji="1" lang="zh-CN" altLang="en-US" smtClean="0"/>
              <a:t>1</a:t>
            </a:fld>
            <a:endParaRPr kumimoji="1" lang="zh-CN" altLang="en-US"/>
          </a:p>
        </p:txBody>
      </p:sp>
      <p:cxnSp>
        <p:nvCxnSpPr>
          <p:cNvPr id="12" name="直线连接符 11"/>
          <p:cNvCxnSpPr>
            <a:cxnSpLocks/>
          </p:cNvCxnSpPr>
          <p:nvPr/>
        </p:nvCxnSpPr>
        <p:spPr>
          <a:xfrm>
            <a:off x="0" y="2738681"/>
            <a:ext cx="9144000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 7"/>
          <p:cNvGrpSpPr/>
          <p:nvPr/>
        </p:nvGrpSpPr>
        <p:grpSpPr>
          <a:xfrm>
            <a:off x="0" y="4835058"/>
            <a:ext cx="9144000" cy="331897"/>
            <a:chOff x="0" y="6446733"/>
            <a:chExt cx="9144000" cy="442528"/>
          </a:xfrm>
        </p:grpSpPr>
        <p:sp>
          <p:nvSpPr>
            <p:cNvPr id="16" name="Rectangle 6"/>
            <p:cNvSpPr/>
            <p:nvPr/>
          </p:nvSpPr>
          <p:spPr>
            <a:xfrm>
              <a:off x="0" y="6488821"/>
              <a:ext cx="9144000" cy="3691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18" name="Rectangle 7"/>
            <p:cNvSpPr/>
            <p:nvPr/>
          </p:nvSpPr>
          <p:spPr>
            <a:xfrm>
              <a:off x="0" y="6446733"/>
              <a:ext cx="9144000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40031" y="6458376"/>
              <a:ext cx="246308" cy="430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kumimoji="1" lang="zh-CN" altLang="en-US" sz="15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 flipH="1">
              <a:off x="8275320" y="6458376"/>
              <a:ext cx="308611" cy="430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kumimoji="1" lang="zh-CN" altLang="en-US" sz="1500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7CA31A6D-2A9D-6045-8DB2-BD578BAA060F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2025/03/23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9AEE5495-F511-5646-BA0B-5C62CD21ABE3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4EA274E-112E-C19D-27ED-9DF1010805F4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805615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90"/>
    </mc:Choice>
    <mc:Fallback xmlns="">
      <p:transition spd="slow" advTm="1619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6821098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Understanding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charmonium(-like)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states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6250E61F-F921-9846-849A-1D6CC2DD7FD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2025/03/23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071B2A2C-8B20-B347-BF13-CB9F0BF35B34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10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8D75104F-737F-84D6-BEEC-7FE9EDD9BEA7}"/>
                  </a:ext>
                </a:extLst>
              </p:cNvPr>
              <p:cNvSpPr/>
              <p:nvPr/>
            </p:nvSpPr>
            <p:spPr>
              <a:xfrm>
                <a:off x="110103" y="608982"/>
                <a:ext cx="8632225" cy="3125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14308" indent="-214308"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Three new states observed: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𝒉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</m:sSub>
                    <m:d>
                      <m:d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𝟒𝟎𝟎𝟎</m:t>
                        </m:r>
                      </m:e>
                    </m:d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𝑱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𝑷𝑪</m:t>
                        </m:r>
                      </m:sup>
                    </m:s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+−</m:t>
                        </m:r>
                      </m:sup>
                    </m:sSup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𝝌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b>
                    </m:sSub>
                    <m:d>
                      <m:d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𝟒𝟎𝟏𝟎</m:t>
                        </m:r>
                      </m:e>
                    </m:d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𝑱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𝑷𝑪</m:t>
                        </m:r>
                      </m:sup>
                    </m:s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++</m:t>
                        </m:r>
                      </m:sup>
                    </m:sSup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𝒉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𝒄</m:t>
                        </m:r>
                      </m:sub>
                    </m:sSub>
                    <m:d>
                      <m:d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𝟒𝟑𝟎𝟎</m:t>
                        </m:r>
                      </m:e>
                    </m:d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𝑱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𝑷𝑪</m:t>
                        </m:r>
                      </m:sup>
                    </m:s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+−</m:t>
                        </m:r>
                      </m:sup>
                    </m:sSup>
                  </m:oMath>
                </a14:m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8D75104F-737F-84D6-BEEC-7FE9EDD9BEA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03" y="608982"/>
                <a:ext cx="8632225" cy="312586"/>
              </a:xfrm>
              <a:prstGeom prst="rect">
                <a:avLst/>
              </a:prstGeom>
              <a:blipFill>
                <a:blip r:embed="rId4"/>
                <a:stretch>
                  <a:fillRect l="-147" t="-4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矩形 12">
            <a:extLst>
              <a:ext uri="{FF2B5EF4-FFF2-40B4-BE49-F238E27FC236}">
                <a16:creationId xmlns:a16="http://schemas.microsoft.com/office/drawing/2014/main" id="{584CFBDC-5EF8-1D92-ED0C-55FD6B5232F7}"/>
              </a:ext>
            </a:extLst>
          </p:cNvPr>
          <p:cNvSpPr/>
          <p:nvPr/>
        </p:nvSpPr>
        <p:spPr>
          <a:xfrm>
            <a:off x="7661236" y="234419"/>
            <a:ext cx="1457450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PRL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133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(2024)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131902</a:t>
            </a:r>
            <a:endParaRPr lang="zh-CN" altLang="en-US" sz="1000" dirty="0"/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B7BEBF14-3861-89AC-6121-22CD814824A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526332"/>
            <a:ext cx="5070250" cy="19779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953F97-2522-5B23-DACE-902E114090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" y="998943"/>
            <a:ext cx="5174014" cy="138833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25B8B28-9333-63F3-BBD8-6EAF1155F75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5916" y="1039437"/>
            <a:ext cx="3699495" cy="308291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394F1C66-5A55-480D-F52C-572FF7021717}"/>
              </a:ext>
            </a:extLst>
          </p:cNvPr>
          <p:cNvSpPr txBox="1"/>
          <p:nvPr/>
        </p:nvSpPr>
        <p:spPr>
          <a:xfrm>
            <a:off x="5884101" y="4222327"/>
            <a:ext cx="29378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Filling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missing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ones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adding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complexity?</a:t>
            </a:r>
            <a:endParaRPr lang="zh-CN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43192C5-6299-9347-EBC6-F3435E07C90B}"/>
              </a:ext>
            </a:extLst>
          </p:cNvPr>
          <p:cNvSpPr txBox="1"/>
          <p:nvPr/>
        </p:nvSpPr>
        <p:spPr>
          <a:xfrm>
            <a:off x="6231946" y="3757903"/>
            <a:ext cx="145710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courtesy</a:t>
            </a:r>
            <a:r>
              <a:rPr lang="zh-CN" altLang="en-US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F.K.</a:t>
            </a:r>
            <a:r>
              <a:rPr lang="zh-CN" altLang="en-US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Guo</a:t>
            </a:r>
            <a:endParaRPr lang="zh-CN" altLang="en-US" sz="1000" dirty="0"/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F74A08CA-81D4-A572-D643-BE9C699033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103" y="4358924"/>
            <a:ext cx="702268" cy="421408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7264648A-0CCE-00F4-2543-A5FB536AC391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420842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142"/>
    </mc:Choice>
    <mc:Fallback xmlns="">
      <p:transition spd="slow" advTm="6714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A6FCCC-DADF-1ED8-42D0-5C7AADEAB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2E742D81-9DDD-3CF2-7BE8-42D74F095FD8}"/>
              </a:ext>
            </a:extLst>
          </p:cNvPr>
          <p:cNvGrpSpPr/>
          <p:nvPr/>
        </p:nvGrpSpPr>
        <p:grpSpPr>
          <a:xfrm>
            <a:off x="0" y="3257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1ED08E07-399A-C559-9BB9-B9B0ED8A57A3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AE04E4B5-653B-3374-6A36-311D2A8D20CA}"/>
                  </a:ext>
                </a:extLst>
              </p:cNvPr>
              <p:cNvSpPr/>
              <p:nvPr/>
            </p:nvSpPr>
            <p:spPr>
              <a:xfrm>
                <a:off x="231515" y="48516"/>
                <a:ext cx="2993127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Three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states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61C399D3-F561-0C17-71C6-801BF87CFC9C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25B73C8C-6636-443F-A256-0AFAAFB788E5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11555DF9-492D-A036-E62F-0694DD981A32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BC1ABC16-B983-1C88-4EBF-9C33EC564969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64959813-984E-93EC-21D5-F9DEED362E8E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2025/03/23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9F16C0CA-5370-F1E4-9216-E7F9CAF97EA2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11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E90B5EE1-7ECE-4E78-C940-1723DD1A41DA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A959BC0-BB4A-053E-BCD3-D4884D20B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3" y="575776"/>
            <a:ext cx="4202823" cy="3137502"/>
          </a:xfrm>
          <a:prstGeom prst="rect">
            <a:avLst/>
          </a:prstGeom>
        </p:spPr>
      </p:pic>
      <p:sp>
        <p:nvSpPr>
          <p:cNvPr id="31" name="文本框 30">
            <a:extLst>
              <a:ext uri="{FF2B5EF4-FFF2-40B4-BE49-F238E27FC236}">
                <a16:creationId xmlns:a16="http://schemas.microsoft.com/office/drawing/2014/main" id="{3E242091-441E-DB2F-80A9-E2C4DD27AE95}"/>
              </a:ext>
            </a:extLst>
          </p:cNvPr>
          <p:cNvSpPr txBox="1"/>
          <p:nvPr/>
        </p:nvSpPr>
        <p:spPr>
          <a:xfrm>
            <a:off x="673998" y="3819943"/>
            <a:ext cx="32854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interference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same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n-US" altLang="zh-CN" b="1" baseline="300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party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remains</a:t>
            </a:r>
            <a:endParaRPr lang="zh-CN" altLang="en-US" dirty="0"/>
          </a:p>
        </p:txBody>
      </p:sp>
      <p:cxnSp>
        <p:nvCxnSpPr>
          <p:cNvPr id="37" name="直线箭头连接符 36">
            <a:extLst>
              <a:ext uri="{FF2B5EF4-FFF2-40B4-BE49-F238E27FC236}">
                <a16:creationId xmlns:a16="http://schemas.microsoft.com/office/drawing/2014/main" id="{5C858F4E-5E28-98D3-1760-7C191C05BB89}"/>
              </a:ext>
            </a:extLst>
          </p:cNvPr>
          <p:cNvCxnSpPr/>
          <p:nvPr/>
        </p:nvCxnSpPr>
        <p:spPr>
          <a:xfrm>
            <a:off x="1453479" y="2406749"/>
            <a:ext cx="549547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B8A07052-C556-F4F5-14A7-639015686C95}"/>
                  </a:ext>
                </a:extLst>
              </p:cNvPr>
              <p:cNvSpPr txBox="1"/>
              <p:nvPr/>
            </p:nvSpPr>
            <p:spPr>
              <a:xfrm>
                <a:off x="2005625" y="2207285"/>
                <a:ext cx="13407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𝝌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𝒄</m:t>
                          </m:r>
                          <m:r>
                            <a:rPr lang="en-US" altLang="zh-CN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sub>
                      </m:sSub>
                      <m:r>
                        <a:rPr lang="en-US" altLang="zh-CN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altLang="zh-CN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𝟒𝟎𝟏𝟎</m:t>
                      </m:r>
                      <m:r>
                        <a:rPr lang="en-US" altLang="zh-CN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B8A07052-C556-F4F5-14A7-639015686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5625" y="2207285"/>
                <a:ext cx="1340777" cy="369332"/>
              </a:xfrm>
              <a:prstGeom prst="rect">
                <a:avLst/>
              </a:prstGeom>
              <a:blipFill>
                <a:blip r:embed="rId4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7" name="直线箭头连接符 46">
            <a:extLst>
              <a:ext uri="{FF2B5EF4-FFF2-40B4-BE49-F238E27FC236}">
                <a16:creationId xmlns:a16="http://schemas.microsoft.com/office/drawing/2014/main" id="{5E038EAD-0DD7-E0BD-78B6-B788483D912B}"/>
              </a:ext>
            </a:extLst>
          </p:cNvPr>
          <p:cNvCxnSpPr>
            <a:cxnSpLocks/>
          </p:cNvCxnSpPr>
          <p:nvPr/>
        </p:nvCxnSpPr>
        <p:spPr>
          <a:xfrm>
            <a:off x="1178531" y="2572634"/>
            <a:ext cx="549547" cy="283582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AAA0A7C9-D1EE-418D-EC0A-E5B0398E0B8F}"/>
                  </a:ext>
                </a:extLst>
              </p:cNvPr>
              <p:cNvSpPr txBox="1"/>
              <p:nvPr/>
            </p:nvSpPr>
            <p:spPr>
              <a:xfrm>
                <a:off x="1733049" y="2677152"/>
                <a:ext cx="13407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rgbClr val="92D05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b="1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altLang="zh-CN" b="1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𝟒𝟎𝟎𝟎</m:t>
                      </m:r>
                      <m:r>
                        <a:rPr lang="en-US" altLang="zh-CN" b="1" i="1" smtClean="0">
                          <a:solidFill>
                            <a:srgbClr val="92D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92D050"/>
                  </a:solidFill>
                </a:endParaRPr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AAA0A7C9-D1EE-418D-EC0A-E5B0398E0B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3049" y="2677152"/>
                <a:ext cx="1340777" cy="369332"/>
              </a:xfrm>
              <a:prstGeom prst="rect">
                <a:avLst/>
              </a:prstGeom>
              <a:blipFill>
                <a:blip r:embed="rId5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0" name="直线箭头连接符 49">
            <a:extLst>
              <a:ext uri="{FF2B5EF4-FFF2-40B4-BE49-F238E27FC236}">
                <a16:creationId xmlns:a16="http://schemas.microsoft.com/office/drawing/2014/main" id="{21EE220A-B98C-65FD-8D3B-5473D6AD8477}"/>
              </a:ext>
            </a:extLst>
          </p:cNvPr>
          <p:cNvCxnSpPr>
            <a:cxnSpLocks/>
          </p:cNvCxnSpPr>
          <p:nvPr/>
        </p:nvCxnSpPr>
        <p:spPr>
          <a:xfrm flipV="1">
            <a:off x="2523000" y="1484673"/>
            <a:ext cx="456506" cy="282838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1C90DFC9-1E67-6644-45AB-2B7DC4178C07}"/>
                  </a:ext>
                </a:extLst>
              </p:cNvPr>
              <p:cNvSpPr txBox="1"/>
              <p:nvPr/>
            </p:nvSpPr>
            <p:spPr>
              <a:xfrm>
                <a:off x="2905240" y="1247324"/>
                <a:ext cx="134077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𝒉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rgbClr val="FF93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𝒄</m:t>
                          </m:r>
                        </m:sub>
                      </m:sSub>
                      <m:r>
                        <a:rPr lang="en-US" altLang="zh-CN" b="1" i="1" smtClean="0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altLang="zh-CN" b="1" i="1" smtClean="0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𝟒𝟑𝟎𝟎</m:t>
                      </m:r>
                      <m:r>
                        <a:rPr lang="en-US" altLang="zh-CN" b="1" i="1" smtClean="0">
                          <a:solidFill>
                            <a:srgbClr val="FF930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zh-CN" altLang="en-US" dirty="0">
                  <a:solidFill>
                    <a:srgbClr val="FF9300"/>
                  </a:solidFill>
                </a:endParaRPr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1C90DFC9-1E67-6644-45AB-2B7DC4178C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240" y="1247324"/>
                <a:ext cx="1340777" cy="369332"/>
              </a:xfrm>
              <a:prstGeom prst="rect">
                <a:avLst/>
              </a:prstGeom>
              <a:blipFill>
                <a:blip r:embed="rId6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01EF581E-A62C-2882-9288-588A9BFF680C}"/>
                  </a:ext>
                </a:extLst>
              </p:cNvPr>
              <p:cNvSpPr txBox="1"/>
              <p:nvPr/>
            </p:nvSpPr>
            <p:spPr>
              <a:xfrm>
                <a:off x="7134869" y="785659"/>
                <a:ext cx="1903280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Could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QM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Predictions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𝒉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</m:sSub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𝑷</m:t>
                    </m:r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zh-CN" altLang="en-US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01EF581E-A62C-2882-9288-588A9BFF68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4869" y="785659"/>
                <a:ext cx="1903280" cy="923330"/>
              </a:xfrm>
              <a:prstGeom prst="rect">
                <a:avLst/>
              </a:prstGeom>
              <a:blipFill>
                <a:blip r:embed="rId7"/>
                <a:stretch>
                  <a:fillRect l="-2649" t="-2703" b="-94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0E854D8D-AAA1-AE61-45B5-A868F1907F3F}"/>
                  </a:ext>
                </a:extLst>
              </p:cNvPr>
              <p:cNvSpPr txBox="1"/>
              <p:nvPr/>
            </p:nvSpPr>
            <p:spPr>
              <a:xfrm>
                <a:off x="7134869" y="2017832"/>
                <a:ext cx="1903280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Could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QM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Predictions</a:t>
                </a:r>
                <a:r>
                  <a:rPr lang="zh-CN" altLang="en-US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𝒉</m:t>
                        </m:r>
                      </m:e>
                      <m:sub>
                        <m:r>
                          <a:rPr lang="en-US" altLang="zh-CN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</m:sSub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</m:t>
                    </m:r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𝑷</m:t>
                    </m:r>
                    <m:r>
                      <a:rPr lang="en-US" altLang="zh-CN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altLang="zh-CN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zh-CN" altLang="en-US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0E854D8D-AAA1-AE61-45B5-A868F1907F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4869" y="2017832"/>
                <a:ext cx="1903280" cy="923330"/>
              </a:xfrm>
              <a:prstGeom prst="rect">
                <a:avLst/>
              </a:prstGeom>
              <a:blipFill>
                <a:blip r:embed="rId8"/>
                <a:stretch>
                  <a:fillRect l="-2649" t="-2703" b="-945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图片 47">
            <a:extLst>
              <a:ext uri="{FF2B5EF4-FFF2-40B4-BE49-F238E27FC236}">
                <a16:creationId xmlns:a16="http://schemas.microsoft.com/office/drawing/2014/main" id="{A7AC609C-FFBB-35A0-64AD-C1245404CA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5410" y="609402"/>
            <a:ext cx="2128125" cy="1199032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DDF5DE8C-FBDE-7CB9-4E9F-90C2BF8274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34003" y="1967425"/>
            <a:ext cx="2257991" cy="1153809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20D058A2-4689-C238-4ABB-F245FAE0E4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39111" y="3343330"/>
            <a:ext cx="2280025" cy="1199032"/>
          </a:xfrm>
          <a:prstGeom prst="rect">
            <a:avLst/>
          </a:prstGeom>
        </p:spPr>
      </p:pic>
      <p:sp>
        <p:nvSpPr>
          <p:cNvPr id="54" name="文本框 53">
            <a:extLst>
              <a:ext uri="{FF2B5EF4-FFF2-40B4-BE49-F238E27FC236}">
                <a16:creationId xmlns:a16="http://schemas.microsoft.com/office/drawing/2014/main" id="{A684A90D-6A29-DF54-D859-5F4AA72F7A56}"/>
              </a:ext>
            </a:extLst>
          </p:cNvPr>
          <p:cNvSpPr txBox="1"/>
          <p:nvPr/>
        </p:nvSpPr>
        <p:spPr>
          <a:xfrm>
            <a:off x="7201033" y="3453506"/>
            <a:ext cx="19032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still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debate</a:t>
            </a:r>
            <a:r>
              <a:rPr lang="zh-CN" alt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24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C8F258-7EED-D46C-8658-11299AB124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96A935AC-0C81-B1EF-55F5-4F7E3ACFE407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A5505CEB-189E-69A7-0F47-9F430644B639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4A7ABE1A-5496-7075-2153-6030BF5A8CD0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1765163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altLang="zh-CN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𝒄𝒔</m:t>
                              </m:r>
                            </m:sub>
                          </m:sSub>
                          <m:r>
                            <a:rPr lang="en-US" altLang="zh-CN" sz="27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altLang="zh-CN" sz="27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𝑫𝑲</m:t>
                          </m:r>
                        </m:oMath>
                      </m:oMathPara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4A7ABE1A-5496-7075-2153-6030BF5A8CD0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1765163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487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859E43DD-1E6B-97CE-C3FD-E22FCCA03D7F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F5FAD4F4-DAED-9026-2BEE-A0E8402FDF45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598ED010-DAA5-34B0-5BCD-24556CD54AD0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3E87D74E-A0BE-DB8F-70F5-B302B0902B0E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7091E928-6E16-B818-E5EE-05E80F4881FF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2025/03/23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706CAA4F-875F-E1FA-EED0-7C78022A03D5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12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D817651-5476-3F90-4BB1-226E2B6E0808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E3D5C67-6323-7FDB-DE63-13BF77F47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361" y="633713"/>
            <a:ext cx="7772400" cy="19649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BB8D8F4-99BB-BCA8-F542-6E981955A0F7}"/>
                  </a:ext>
                </a:extLst>
              </p:cNvPr>
              <p:cNvSpPr txBox="1"/>
              <p:nvPr/>
            </p:nvSpPr>
            <p:spPr>
              <a:xfrm>
                <a:off x="3959405" y="2688196"/>
                <a:ext cx="518459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1200" b="1" i="0" smtClean="0">
                        <a:latin typeface="Cambria Math" panose="02040503050406030204" pitchFamily="18" charset="0"/>
                      </a:rPr>
                      <m:t>𝐅𝐅</m:t>
                    </m:r>
                    <m:d>
                      <m:dPr>
                        <m:ctrlPr>
                          <a:rPr kumimoji="1" lang="en-US" altLang="zh-CN" sz="1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altLang="zh-CN" sz="1200" b="1" i="1" smtClean="0">
                            <a:latin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  <m:acc>
                              <m:accPr>
                                <m:chr m:val="̅"/>
                                <m:ctrlPr>
                                  <a:rPr kumimoji="1" lang="en-US" altLang="zh-CN" sz="1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1200" b="1" i="1" smtClean="0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</m:acc>
                            <m: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sSup>
                          <m:sSupPr>
                            <m:ctrlP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1" lang="en-US" altLang="zh-CN" sz="1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CN" sz="1200" b="1" i="1" smtClean="0">
                                    <a:latin typeface="Cambria Math" panose="02040503050406030204" pitchFamily="18" charset="0"/>
                                  </a:rPr>
                                  <m:t>𝟐𝟗𝟎𝟎</m:t>
                                </m:r>
                              </m:e>
                            </m:d>
                          </m:e>
                          <m:sup>
                            <m: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  <m:t>++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kumimoji="1" lang="zh-CN" altLang="en-US" sz="1200" b="1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kumimoji="1" lang="en-US" altLang="zh-CN" sz="1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  <m:acc>
                              <m:accPr>
                                <m:chr m:val="̅"/>
                                <m:ctrlPr>
                                  <a:rPr kumimoji="1" lang="en-US" altLang="zh-CN" sz="12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1200" b="1" i="1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</m:acc>
                            <m: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sSup>
                          <m:sSupPr>
                            <m:ctrlP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1" lang="en-US" altLang="zh-CN" sz="12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CN" sz="1200" b="1" i="1">
                                    <a:latin typeface="Cambria Math" panose="02040503050406030204" pitchFamily="18" charset="0"/>
                                  </a:rPr>
                                  <m:t>𝟐𝟗𝟎𝟎</m:t>
                                </m:r>
                              </m:e>
                            </m:d>
                          </m:e>
                          <m:sup>
                            <m: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  <m:t>++</m:t>
                            </m:r>
                          </m:sup>
                        </m:sSup>
                        <m:r>
                          <a:rPr kumimoji="1" lang="en-US" altLang="zh-CN" sz="1200" b="1" i="1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kumimoji="1" lang="en-US" altLang="zh-CN" sz="1200" b="1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kumimoji="1" lang="en-US" altLang="zh-CN" sz="12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kumimoji="1" lang="en-US" altLang="zh-CN" sz="12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zh-CN" sz="12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kumimoji="1" lang="en-US" altLang="zh-CN" sz="1200" b="1" i="1" smtClean="0">
                        <a:latin typeface="Cambria Math" panose="02040503050406030204" pitchFamily="18" charset="0"/>
                      </a:rPr>
                      <m:t>%</m:t>
                    </m:r>
                    <m:r>
                      <a:rPr kumimoji="1" lang="zh-CN" altLang="en-US" sz="12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1200" b="1" i="1" smtClean="0">
                        <a:latin typeface="Cambria Math" panose="02040503050406030204" pitchFamily="18" charset="0"/>
                      </a:rPr>
                      <m:t>@</m:t>
                    </m:r>
                    <m:r>
                      <a:rPr kumimoji="1" lang="zh-CN" altLang="en-US" sz="12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1200" b="1" i="1" smtClean="0">
                        <a:latin typeface="Cambria Math" panose="02040503050406030204" pitchFamily="18" charset="0"/>
                      </a:rPr>
                      <m:t>𝟗𝟓</m:t>
                    </m:r>
                    <m:r>
                      <a:rPr kumimoji="1" lang="en-US" altLang="zh-CN" sz="1200" b="1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zh-CN" altLang="en-US" sz="1200" b="1" dirty="0"/>
                  <a:t> </a:t>
                </a:r>
                <a:r>
                  <a:rPr lang="en-US" altLang="zh-CN" sz="1200" b="1" dirty="0"/>
                  <a:t>C.L.</a:t>
                </a:r>
                <a:endParaRPr lang="zh-CN" altLang="en-US" sz="1200" b="1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0BB8D8F4-99BB-BCA8-F542-6E981955A0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9405" y="2688196"/>
                <a:ext cx="5184595" cy="276999"/>
              </a:xfrm>
              <a:prstGeom prst="rect">
                <a:avLst/>
              </a:prstGeom>
              <a:blipFill>
                <a:blip r:embed="rId5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直线连接符 34">
            <a:extLst>
              <a:ext uri="{FF2B5EF4-FFF2-40B4-BE49-F238E27FC236}">
                <a16:creationId xmlns:a16="http://schemas.microsoft.com/office/drawing/2014/main" id="{925A6954-FA94-C888-8EBD-02D2F0EC761A}"/>
              </a:ext>
            </a:extLst>
          </p:cNvPr>
          <p:cNvCxnSpPr/>
          <p:nvPr/>
        </p:nvCxnSpPr>
        <p:spPr>
          <a:xfrm>
            <a:off x="2990335" y="633713"/>
            <a:ext cx="0" cy="147929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线连接符 35">
            <a:extLst>
              <a:ext uri="{FF2B5EF4-FFF2-40B4-BE49-F238E27FC236}">
                <a16:creationId xmlns:a16="http://schemas.microsoft.com/office/drawing/2014/main" id="{6F1B6DD4-9499-F0D3-B70A-493FF1163E26}"/>
              </a:ext>
            </a:extLst>
          </p:cNvPr>
          <p:cNvCxnSpPr/>
          <p:nvPr/>
        </p:nvCxnSpPr>
        <p:spPr>
          <a:xfrm>
            <a:off x="6750908" y="724329"/>
            <a:ext cx="0" cy="147929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B4622F45-0EDD-4D2E-2807-0204503718F1}"/>
                  </a:ext>
                </a:extLst>
              </p:cNvPr>
              <p:cNvSpPr txBox="1"/>
              <p:nvPr/>
            </p:nvSpPr>
            <p:spPr>
              <a:xfrm>
                <a:off x="230446" y="3023134"/>
                <a:ext cx="8566496" cy="3486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Confirming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𝒄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altLang="zh-CN" sz="16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16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  <m:sup>
                        <m:r>
                          <a:rPr lang="zh-CN" altLang="en-US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𝟐𝟖𝟕𝟎</m:t>
                            </m:r>
                          </m:e>
                        </m:d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altLang="zh-CN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𝒄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altLang="zh-CN" sz="1600" b="1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16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  <m:sup>
                        <m:r>
                          <a:rPr lang="zh-CN" altLang="en-US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  <m: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𝟗𝟎</m:t>
                            </m:r>
                            <m:r>
                              <a:rPr lang="en-US" altLang="zh-CN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𝟎</m:t>
                            </m:r>
                          </m:e>
                        </m:d>
                      </m:e>
                      <m:sup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channel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zh-CN" altLang="en-US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bSup>
                      <m:sSub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𝒄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altLang="zh-CN" sz="16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  <m:sup>
                        <m:r>
                          <a:rPr lang="zh-CN" altLang="en-US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</m:oMath>
                </a14:m>
                <a:endParaRPr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B4622F45-0EDD-4D2E-2807-0204503718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46" y="3023134"/>
                <a:ext cx="8566496" cy="348622"/>
              </a:xfrm>
              <a:prstGeom prst="rect">
                <a:avLst/>
              </a:prstGeom>
              <a:blipFill>
                <a:blip r:embed="rId6"/>
                <a:stretch>
                  <a:fillRect l="-296" t="-7143" b="-2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18274CC2-D681-C0AE-400F-95C633BCC251}"/>
                  </a:ext>
                </a:extLst>
              </p:cNvPr>
              <p:cNvSpPr txBox="1"/>
              <p:nvPr/>
            </p:nvSpPr>
            <p:spPr>
              <a:xfrm>
                <a:off x="230446" y="2630257"/>
                <a:ext cx="856649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Negative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search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16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𝟐𝟗𝟎𝟎</m:t>
                            </m:r>
                          </m:e>
                        </m:d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++</m:t>
                        </m:r>
                      </m:sup>
                    </m:sSup>
                    <m:r>
                      <a:rPr lang="zh-CN" altLang="en-US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18274CC2-D681-C0AE-400F-95C633BCC2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46" y="2630257"/>
                <a:ext cx="8566496" cy="338554"/>
              </a:xfrm>
              <a:prstGeom prst="rect">
                <a:avLst/>
              </a:prstGeom>
              <a:blipFill>
                <a:blip r:embed="rId7"/>
                <a:stretch>
                  <a:fillRect l="-296" t="-3571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ECA8AA2B-CDEA-8749-0E09-E3302516C96E}"/>
                  </a:ext>
                </a:extLst>
              </p:cNvPr>
              <p:cNvSpPr txBox="1"/>
              <p:nvPr/>
            </p:nvSpPr>
            <p:spPr>
              <a:xfrm>
                <a:off x="1423091" y="3426079"/>
                <a:ext cx="2050108" cy="3806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𝑻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sz="18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8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𝒄</m:t>
                              </m:r>
                            </m:e>
                          </m:acc>
                          <m:acc>
                            <m:accPr>
                              <m:chr m:val="̅"/>
                              <m:ctrlPr>
                                <a:rPr lang="en-US" altLang="zh-CN" sz="18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8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𝒔</m:t>
                              </m:r>
                            </m:e>
                          </m:acc>
                          <m:r>
                            <a:rPr lang="en-US" altLang="zh-CN" sz="18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b>
                        <m:sup>
                          <m:r>
                            <a:rPr lang="zh-CN" altLang="en-US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18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𝟐𝟖𝟕𝟎</m:t>
                              </m:r>
                            </m:e>
                          </m:d>
                        </m:e>
                        <m:sup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ECA8AA2B-CDEA-8749-0E09-E3302516C9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091" y="3426079"/>
                <a:ext cx="2050108" cy="380617"/>
              </a:xfrm>
              <a:prstGeom prst="rect">
                <a:avLst/>
              </a:prstGeom>
              <a:blipFill>
                <a:blip r:embed="rId8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D1EA3155-E203-576F-879F-E65C81698DA2}"/>
                  </a:ext>
                </a:extLst>
              </p:cNvPr>
              <p:cNvSpPr txBox="1"/>
              <p:nvPr/>
            </p:nvSpPr>
            <p:spPr>
              <a:xfrm>
                <a:off x="0" y="3812498"/>
                <a:ext cx="91439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D1EA3155-E203-576F-879F-E65C81698D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3812498"/>
                <a:ext cx="914399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4CE149DD-2D71-89FD-E28B-387C03897346}"/>
                  </a:ext>
                </a:extLst>
              </p:cNvPr>
              <p:cNvSpPr txBox="1"/>
              <p:nvPr/>
            </p:nvSpPr>
            <p:spPr>
              <a:xfrm>
                <a:off x="993748" y="3806696"/>
                <a:ext cx="148819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𝟐𝟗𝟏𝟒</m:t>
                      </m:r>
                      <m:r>
                        <a:rPr lang="en-US" altLang="zh-CN" b="1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±</m:t>
                      </m:r>
                      <m:r>
                        <a:rPr lang="en-US" altLang="zh-CN" b="1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𝟏𝟗</m:t>
                      </m:r>
                    </m:oMath>
                  </m:oMathPara>
                </a14:m>
                <a:endParaRPr lang="zh-CN" alt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4" name="文本框 43">
                <a:extLst>
                  <a:ext uri="{FF2B5EF4-FFF2-40B4-BE49-F238E27FC236}">
                    <a16:creationId xmlns:a16="http://schemas.microsoft.com/office/drawing/2014/main" id="{4CE149DD-2D71-89FD-E28B-387C038973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748" y="3806696"/>
                <a:ext cx="1488195" cy="369332"/>
              </a:xfrm>
              <a:prstGeom prst="rect">
                <a:avLst/>
              </a:prstGeom>
              <a:blipFill>
                <a:blip r:embed="rId10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2A8C6EAE-7B2F-4BC5-07E7-358E78FA2660}"/>
                  </a:ext>
                </a:extLst>
              </p:cNvPr>
              <p:cNvSpPr txBox="1"/>
              <p:nvPr/>
            </p:nvSpPr>
            <p:spPr>
              <a:xfrm>
                <a:off x="2587418" y="3794577"/>
                <a:ext cx="148819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𝟐𝟖𝟔𝟔</m:t>
                      </m:r>
                      <m:r>
                        <a:rPr lang="en-US" altLang="zh-CN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±</m:t>
                      </m:r>
                      <m:r>
                        <a:rPr lang="en-US" altLang="zh-CN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𝟕</m:t>
                      </m:r>
                    </m:oMath>
                  </m:oMathPara>
                </a14:m>
                <a:endParaRPr lang="zh-CN" alt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5" name="文本框 44">
                <a:extLst>
                  <a:ext uri="{FF2B5EF4-FFF2-40B4-BE49-F238E27FC236}">
                    <a16:creationId xmlns:a16="http://schemas.microsoft.com/office/drawing/2014/main" id="{2A8C6EAE-7B2F-4BC5-07E7-358E78FA26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7418" y="3794577"/>
                <a:ext cx="1488195" cy="369332"/>
              </a:xfrm>
              <a:prstGeom prst="rect">
                <a:avLst/>
              </a:prstGeom>
              <a:blipFill>
                <a:blip r:embed="rId11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4E24777C-498E-0C54-5423-55FC948EF847}"/>
                  </a:ext>
                </a:extLst>
              </p:cNvPr>
              <p:cNvSpPr txBox="1"/>
              <p:nvPr/>
            </p:nvSpPr>
            <p:spPr>
              <a:xfrm>
                <a:off x="13061" y="4190538"/>
                <a:ext cx="91439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0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𝚪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4E24777C-498E-0C54-5423-55FC948EF8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61" y="4190538"/>
                <a:ext cx="914399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88B4AD75-40D4-9DB7-0414-1F3365D81B0D}"/>
                  </a:ext>
                </a:extLst>
              </p:cNvPr>
              <p:cNvSpPr txBox="1"/>
              <p:nvPr/>
            </p:nvSpPr>
            <p:spPr>
              <a:xfrm>
                <a:off x="1309788" y="4207585"/>
                <a:ext cx="113474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solidFill>
                      <a:srgbClr val="00B050"/>
                    </a:solidFill>
                    <a:cs typeface="Arial" panose="020B0604020202020204" pitchFamily="34" charset="0"/>
                  </a:rPr>
                  <a:t>128</a:t>
                </a:r>
                <a14:m>
                  <m:oMath xmlns:m="http://schemas.openxmlformats.org/officeDocument/2006/math">
                    <m:r>
                      <a:rPr lang="en-US" altLang="zh-CN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±</m:t>
                    </m:r>
                    <m:r>
                      <a:rPr lang="en-US" altLang="zh-CN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𝟑𝟐</m:t>
                    </m:r>
                  </m:oMath>
                </a14:m>
                <a:endParaRPr lang="zh-CN" alt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88B4AD75-40D4-9DB7-0414-1F3365D81B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9788" y="4207585"/>
                <a:ext cx="1134740" cy="369332"/>
              </a:xfrm>
              <a:prstGeom prst="rect">
                <a:avLst/>
              </a:prstGeom>
              <a:blipFill>
                <a:blip r:embed="rId13"/>
                <a:stretch>
                  <a:fillRect l="-5556" t="-6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D8473CB7-DBC3-E244-AA8F-D5ADE69F4559}"/>
                  </a:ext>
                </a:extLst>
              </p:cNvPr>
              <p:cNvSpPr txBox="1"/>
              <p:nvPr/>
            </p:nvSpPr>
            <p:spPr>
              <a:xfrm>
                <a:off x="2905829" y="4217398"/>
                <a:ext cx="113474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solidFill>
                      <a:srgbClr val="7030A0"/>
                    </a:solidFill>
                    <a:cs typeface="Arial" panose="020B0604020202020204" pitchFamily="34" charset="0"/>
                  </a:rPr>
                  <a:t>57</a:t>
                </a:r>
                <a14:m>
                  <m:oMath xmlns:m="http://schemas.openxmlformats.org/officeDocument/2006/math">
                    <m:r>
                      <a:rPr lang="en-US" altLang="zh-CN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±</m:t>
                    </m:r>
                    <m:r>
                      <a:rPr lang="en-US" altLang="zh-CN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𝟏𝟑</m:t>
                    </m:r>
                  </m:oMath>
                </a14:m>
                <a:endParaRPr lang="zh-CN" alt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48" name="文本框 47">
                <a:extLst>
                  <a:ext uri="{FF2B5EF4-FFF2-40B4-BE49-F238E27FC236}">
                    <a16:creationId xmlns:a16="http://schemas.microsoft.com/office/drawing/2014/main" id="{D8473CB7-DBC3-E244-AA8F-D5ADE69F45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829" y="4217398"/>
                <a:ext cx="1134740" cy="369332"/>
              </a:xfrm>
              <a:prstGeom prst="rect">
                <a:avLst/>
              </a:prstGeom>
              <a:blipFill>
                <a:blip r:embed="rId14"/>
                <a:stretch>
                  <a:fillRect l="-4396" t="-10345" b="-3103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CBDB75E5-123A-9490-9EBA-EF269FFEE72B}"/>
                  </a:ext>
                </a:extLst>
              </p:cNvPr>
              <p:cNvSpPr txBox="1"/>
              <p:nvPr/>
            </p:nvSpPr>
            <p:spPr>
              <a:xfrm>
                <a:off x="6075242" y="3394522"/>
                <a:ext cx="2050108" cy="38061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𝑻</m:t>
                          </m:r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altLang="zh-CN" sz="18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8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𝒄</m:t>
                              </m:r>
                            </m:e>
                          </m:acc>
                          <m:acc>
                            <m:accPr>
                              <m:chr m:val="̅"/>
                              <m:ctrlPr>
                                <a:rPr lang="en-US" altLang="zh-CN" sz="18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accPr>
                            <m:e>
                              <m:r>
                                <a:rPr lang="en-US" altLang="zh-CN" sz="18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𝒔</m:t>
                              </m:r>
                            </m:e>
                          </m:acc>
                          <m:r>
                            <a:rPr lang="en-US" altLang="zh-CN" sz="18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𝟏</m:t>
                          </m:r>
                        </m:sub>
                        <m:sup>
                          <m:r>
                            <a:rPr lang="zh-CN" altLang="en-US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∗</m:t>
                          </m:r>
                        </m:sup>
                      </m:sSubSup>
                      <m:sSup>
                        <m:sSupPr>
                          <m:ctrlP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sz="18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altLang="zh-CN" sz="18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𝟐𝟗𝟎𝟎</m:t>
                              </m:r>
                            </m:e>
                          </m:d>
                        </m:e>
                        <m:sup>
                          <m:r>
                            <a:rPr lang="en-US" altLang="zh-CN" sz="18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9" name="文本框 48">
                <a:extLst>
                  <a:ext uri="{FF2B5EF4-FFF2-40B4-BE49-F238E27FC236}">
                    <a16:creationId xmlns:a16="http://schemas.microsoft.com/office/drawing/2014/main" id="{CBDB75E5-123A-9490-9EBA-EF269FFEE7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5242" y="3394522"/>
                <a:ext cx="2050108" cy="380617"/>
              </a:xfrm>
              <a:prstGeom prst="rect">
                <a:avLst/>
              </a:prstGeom>
              <a:blipFill>
                <a:blip r:embed="rId15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6D812DAF-427E-039C-C0AD-56ED45B96246}"/>
                  </a:ext>
                </a:extLst>
              </p:cNvPr>
              <p:cNvSpPr txBox="1"/>
              <p:nvPr/>
            </p:nvSpPr>
            <p:spPr>
              <a:xfrm>
                <a:off x="4652151" y="3780941"/>
                <a:ext cx="91439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𝒎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6D812DAF-427E-039C-C0AD-56ED45B96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2151" y="3780941"/>
                <a:ext cx="914399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9C04B890-0FE9-23CD-7DDF-2DA7B177D21C}"/>
                  </a:ext>
                </a:extLst>
              </p:cNvPr>
              <p:cNvSpPr txBox="1"/>
              <p:nvPr/>
            </p:nvSpPr>
            <p:spPr>
              <a:xfrm>
                <a:off x="5645899" y="3775139"/>
                <a:ext cx="148819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𝟐𝟖𝟖𝟕</m:t>
                      </m:r>
                      <m:r>
                        <a:rPr lang="en-US" altLang="zh-CN" b="1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±</m:t>
                      </m:r>
                      <m:r>
                        <a:rPr lang="en-US" altLang="zh-CN" b="1" i="1" dirty="0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𝟏𝟎</m:t>
                      </m:r>
                    </m:oMath>
                  </m:oMathPara>
                </a14:m>
                <a:endParaRPr lang="zh-CN" alt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9C04B890-0FE9-23CD-7DDF-2DA7B177D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5899" y="3775139"/>
                <a:ext cx="1488195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92535EFC-BA4B-01B4-13B0-E07F468CED11}"/>
                  </a:ext>
                </a:extLst>
              </p:cNvPr>
              <p:cNvSpPr txBox="1"/>
              <p:nvPr/>
            </p:nvSpPr>
            <p:spPr>
              <a:xfrm>
                <a:off x="7239569" y="3763020"/>
                <a:ext cx="148819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𝟐𝟗𝟎𝟒</m:t>
                      </m:r>
                      <m:r>
                        <a:rPr lang="en-US" altLang="zh-CN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±</m:t>
                      </m:r>
                      <m:r>
                        <a:rPr lang="en-US" altLang="zh-CN" b="1" i="1" dirty="0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𝟓</m:t>
                      </m:r>
                    </m:oMath>
                  </m:oMathPara>
                </a14:m>
                <a:endParaRPr lang="zh-CN" alt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92535EFC-BA4B-01B4-13B0-E07F468CED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39569" y="3763020"/>
                <a:ext cx="1488195" cy="369332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DF47289E-6743-8AA7-5528-E859F06D21F4}"/>
                  </a:ext>
                </a:extLst>
              </p:cNvPr>
              <p:cNvSpPr txBox="1"/>
              <p:nvPr/>
            </p:nvSpPr>
            <p:spPr>
              <a:xfrm>
                <a:off x="4665212" y="4158981"/>
                <a:ext cx="91439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b="1" i="0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𝚪</m:t>
                          </m:r>
                        </m:e>
                        <m:sub>
                          <m:r>
                            <a:rPr lang="en-US" altLang="zh-CN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𝟎</m:t>
                          </m:r>
                        </m:sub>
                      </m:sSub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3" name="文本框 52">
                <a:extLst>
                  <a:ext uri="{FF2B5EF4-FFF2-40B4-BE49-F238E27FC236}">
                    <a16:creationId xmlns:a16="http://schemas.microsoft.com/office/drawing/2014/main" id="{DF47289E-6743-8AA7-5528-E859F06D21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5212" y="4158981"/>
                <a:ext cx="914399" cy="369332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174117B3-EB58-3DFF-3BE4-7016CC70D485}"/>
                  </a:ext>
                </a:extLst>
              </p:cNvPr>
              <p:cNvSpPr txBox="1"/>
              <p:nvPr/>
            </p:nvSpPr>
            <p:spPr>
              <a:xfrm>
                <a:off x="5961939" y="4176028"/>
                <a:ext cx="113474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solidFill>
                      <a:srgbClr val="00B050"/>
                    </a:solidFill>
                    <a:cs typeface="Arial" panose="020B0604020202020204" pitchFamily="34" charset="0"/>
                  </a:rPr>
                  <a:t>92</a:t>
                </a:r>
                <a14:m>
                  <m:oMath xmlns:m="http://schemas.openxmlformats.org/officeDocument/2006/math">
                    <m:r>
                      <a:rPr lang="en-US" altLang="zh-CN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±</m:t>
                    </m:r>
                    <m:r>
                      <a:rPr lang="en-US" altLang="zh-CN" b="1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𝟐𝟑</m:t>
                    </m:r>
                  </m:oMath>
                </a14:m>
                <a:endParaRPr lang="zh-CN" altLang="en-US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54" name="文本框 53">
                <a:extLst>
                  <a:ext uri="{FF2B5EF4-FFF2-40B4-BE49-F238E27FC236}">
                    <a16:creationId xmlns:a16="http://schemas.microsoft.com/office/drawing/2014/main" id="{174117B3-EB58-3DFF-3BE4-7016CC70D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939" y="4176028"/>
                <a:ext cx="1134740" cy="369332"/>
              </a:xfrm>
              <a:prstGeom prst="rect">
                <a:avLst/>
              </a:prstGeom>
              <a:blipFill>
                <a:blip r:embed="rId20"/>
                <a:stretch>
                  <a:fillRect l="-4444" t="-6452" b="-225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04B8094F-8D53-AB5B-CA43-8EDC5A115A19}"/>
                  </a:ext>
                </a:extLst>
              </p:cNvPr>
              <p:cNvSpPr txBox="1"/>
              <p:nvPr/>
            </p:nvSpPr>
            <p:spPr>
              <a:xfrm>
                <a:off x="7557980" y="4185841"/>
                <a:ext cx="113474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>
                    <a:solidFill>
                      <a:srgbClr val="7030A0"/>
                    </a:solidFill>
                    <a:cs typeface="Arial" panose="020B0604020202020204" pitchFamily="34" charset="0"/>
                  </a:rPr>
                  <a:t>110</a:t>
                </a:r>
                <a14:m>
                  <m:oMath xmlns:m="http://schemas.openxmlformats.org/officeDocument/2006/math">
                    <m:r>
                      <a:rPr lang="en-US" altLang="zh-CN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±</m:t>
                    </m:r>
                    <m:r>
                      <a:rPr lang="en-US" altLang="zh-CN" b="1" i="1" dirty="0" smtClean="0">
                        <a:solidFill>
                          <a:srgbClr val="7030A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𝟏𝟐</m:t>
                    </m:r>
                  </m:oMath>
                </a14:m>
                <a:endParaRPr lang="zh-CN" altLang="en-US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55" name="文本框 54">
                <a:extLst>
                  <a:ext uri="{FF2B5EF4-FFF2-40B4-BE49-F238E27FC236}">
                    <a16:creationId xmlns:a16="http://schemas.microsoft.com/office/drawing/2014/main" id="{04B8094F-8D53-AB5B-CA43-8EDC5A115A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7980" y="4185841"/>
                <a:ext cx="1134740" cy="369332"/>
              </a:xfrm>
              <a:prstGeom prst="rect">
                <a:avLst/>
              </a:prstGeom>
              <a:blipFill>
                <a:blip r:embed="rId21"/>
                <a:stretch>
                  <a:fillRect l="-5556" t="-6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AA4C028F-0A7A-3D34-51D3-E6A70C35DCF9}"/>
                  </a:ext>
                </a:extLst>
              </p:cNvPr>
              <p:cNvSpPr txBox="1"/>
              <p:nvPr/>
            </p:nvSpPr>
            <p:spPr>
              <a:xfrm>
                <a:off x="3207358" y="4545360"/>
                <a:ext cx="3543550" cy="3486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Mass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width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agree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within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endParaRPr lang="en-US" altLang="zh-CN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AA4C028F-0A7A-3D34-51D3-E6A70C35DC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7358" y="4545360"/>
                <a:ext cx="3543550" cy="348622"/>
              </a:xfrm>
              <a:prstGeom prst="rect">
                <a:avLst/>
              </a:prstGeom>
              <a:blipFill>
                <a:blip r:embed="rId22"/>
                <a:stretch>
                  <a:fillRect l="-714" t="-7143" b="-2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文本框 56">
            <a:extLst>
              <a:ext uri="{FF2B5EF4-FFF2-40B4-BE49-F238E27FC236}">
                <a16:creationId xmlns:a16="http://schemas.microsoft.com/office/drawing/2014/main" id="{5A1EED17-3CF7-A64F-46A1-8A6672CB6104}"/>
              </a:ext>
            </a:extLst>
          </p:cNvPr>
          <p:cNvSpPr txBox="1"/>
          <p:nvPr/>
        </p:nvSpPr>
        <p:spPr>
          <a:xfrm>
            <a:off x="1162401" y="4555173"/>
            <a:ext cx="1303183" cy="348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F9A29228-92D8-E420-0208-0D11F9D162AB}"/>
              </a:ext>
            </a:extLst>
          </p:cNvPr>
          <p:cNvSpPr txBox="1"/>
          <p:nvPr/>
        </p:nvSpPr>
        <p:spPr>
          <a:xfrm>
            <a:off x="7493759" y="4512464"/>
            <a:ext cx="16095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lang="zh-CN" alt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</a:p>
        </p:txBody>
      </p:sp>
    </p:spTree>
    <p:extLst>
      <p:ext uri="{BB962C8B-B14F-4D97-AF65-F5344CB8AC3E}">
        <p14:creationId xmlns:p14="http://schemas.microsoft.com/office/powerpoint/2010/main" val="21163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EC4CB9-AF04-43EF-8DA8-B9232352B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2EA8BC0A-212D-AB0F-CBB5-2B4B41DF3868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6209AAA0-FCE7-16F8-9CF4-DAF87AB20752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5FFB7770-227C-2CA1-04DA-1203AED8F579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1765163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altLang="zh-CN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𝒄𝒔</m:t>
                              </m:r>
                            </m:sub>
                          </m:sSub>
                          <m:r>
                            <a:rPr lang="en-US" altLang="zh-CN" sz="27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altLang="zh-CN" sz="27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𝑫𝑲</m:t>
                          </m:r>
                        </m:oMath>
                      </m:oMathPara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5FFB7770-227C-2CA1-04DA-1203AED8F579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1765163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487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F8E5846D-AFEB-0CBC-7874-478356A8F838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D46E0E1A-BC60-5975-EB8F-7A740ACAE102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1FFB6313-172F-8074-D99F-361E0B6310E9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4D10E61D-A5EC-E68B-987D-1AF64ADF4076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382C0EC-88F6-93AB-F077-28FC2D18A4CC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2025/03/23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8E382805-DC7E-3445-2486-0C50CB5E1EAD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13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CDC58DC-489E-6A0D-270E-893642EFC399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042E98F-6DA0-191A-1752-5402F1582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361" y="633713"/>
            <a:ext cx="7772400" cy="19649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5DA2E2D-7124-D50A-4148-39BE3C6018AF}"/>
                  </a:ext>
                </a:extLst>
              </p:cNvPr>
              <p:cNvSpPr txBox="1"/>
              <p:nvPr/>
            </p:nvSpPr>
            <p:spPr>
              <a:xfrm>
                <a:off x="3959405" y="2688196"/>
                <a:ext cx="5184595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1200" b="1" i="0" smtClean="0">
                        <a:latin typeface="Cambria Math" panose="02040503050406030204" pitchFamily="18" charset="0"/>
                      </a:rPr>
                      <m:t>𝐅𝐅</m:t>
                    </m:r>
                    <m:d>
                      <m:dPr>
                        <m:ctrlPr>
                          <a:rPr kumimoji="1" lang="en-US" altLang="zh-CN" sz="12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altLang="zh-CN" sz="1200" b="1" i="1" smtClean="0">
                            <a:latin typeface="Cambria Math" panose="02040503050406030204" pitchFamily="18" charset="0"/>
                          </a:rPr>
                          <m:t>→</m:t>
                        </m:r>
                        <m:sSub>
                          <m:sSubPr>
                            <m:ctrlP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  <m:t>𝒄</m:t>
                            </m:r>
                            <m:acc>
                              <m:accPr>
                                <m:chr m:val="̅"/>
                                <m:ctrlPr>
                                  <a:rPr kumimoji="1" lang="en-US" altLang="zh-CN" sz="1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1200" b="1" i="1" smtClean="0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</m:acc>
                            <m: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sSup>
                          <m:sSupPr>
                            <m:ctrlP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1" lang="en-US" altLang="zh-CN" sz="1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CN" sz="1200" b="1" i="1" smtClean="0">
                                    <a:latin typeface="Cambria Math" panose="02040503050406030204" pitchFamily="18" charset="0"/>
                                  </a:rPr>
                                  <m:t>𝟐𝟗𝟎𝟎</m:t>
                                </m:r>
                              </m:e>
                            </m:d>
                          </m:e>
                          <m:sup>
                            <m: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  <m:t>++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kumimoji="1" lang="zh-CN" altLang="en-US" sz="1200" b="1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kumimoji="1" lang="en-US" altLang="zh-CN" sz="1200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r>
                          <a:rPr kumimoji="1" lang="en-US" altLang="zh-CN" sz="1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  <m:t>𝒄</m:t>
                            </m:r>
                            <m:acc>
                              <m:accPr>
                                <m:chr m:val="̅"/>
                                <m:ctrlPr>
                                  <a:rPr kumimoji="1" lang="en-US" altLang="zh-CN" sz="1200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sz="1200" b="1" i="1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</m:acc>
                            <m: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sSup>
                          <m:sSupPr>
                            <m:ctrlP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1" lang="en-US" altLang="zh-CN" sz="1200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CN" sz="1200" b="1" i="1">
                                    <a:latin typeface="Cambria Math" panose="02040503050406030204" pitchFamily="18" charset="0"/>
                                  </a:rPr>
                                  <m:t>𝟐𝟗𝟎𝟎</m:t>
                                </m:r>
                              </m:e>
                            </m:d>
                          </m:e>
                          <m:sup>
                            <m: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  <m:t>++</m:t>
                            </m:r>
                          </m:sup>
                        </m:sSup>
                        <m:r>
                          <a:rPr kumimoji="1" lang="en-US" altLang="zh-CN" sz="1200" b="1" i="1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kumimoji="1" lang="en-US" altLang="zh-CN" sz="1200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kumimoji="1" lang="en-US" altLang="zh-CN" sz="1200" b="1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kumimoji="1" lang="en-US" altLang="zh-CN" sz="12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kumimoji="1" lang="en-US" altLang="zh-CN" sz="12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zh-CN" sz="1200" b="1" i="1" smtClean="0">
                        <a:latin typeface="Cambria Math" panose="02040503050406030204" pitchFamily="18" charset="0"/>
                      </a:rPr>
                      <m:t>𝟑</m:t>
                    </m:r>
                    <m:r>
                      <a:rPr kumimoji="1" lang="en-US" altLang="zh-CN" sz="1200" b="1" i="1" smtClean="0">
                        <a:latin typeface="Cambria Math" panose="02040503050406030204" pitchFamily="18" charset="0"/>
                      </a:rPr>
                      <m:t>%</m:t>
                    </m:r>
                    <m:r>
                      <a:rPr kumimoji="1" lang="zh-CN" altLang="en-US" sz="12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1200" b="1" i="1" smtClean="0">
                        <a:latin typeface="Cambria Math" panose="02040503050406030204" pitchFamily="18" charset="0"/>
                      </a:rPr>
                      <m:t>@</m:t>
                    </m:r>
                    <m:r>
                      <a:rPr kumimoji="1" lang="zh-CN" altLang="en-US" sz="12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sz="1200" b="1" i="1" smtClean="0">
                        <a:latin typeface="Cambria Math" panose="02040503050406030204" pitchFamily="18" charset="0"/>
                      </a:rPr>
                      <m:t>𝟗𝟓</m:t>
                    </m:r>
                    <m:r>
                      <a:rPr kumimoji="1" lang="en-US" altLang="zh-CN" sz="1200" b="1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zh-CN" altLang="en-US" sz="1200" b="1" dirty="0"/>
                  <a:t> </a:t>
                </a:r>
                <a:r>
                  <a:rPr lang="en-US" altLang="zh-CN" sz="1200" b="1" dirty="0"/>
                  <a:t>C.L.</a:t>
                </a:r>
                <a:endParaRPr lang="zh-CN" altLang="en-US" sz="1200" b="1" dirty="0"/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5DA2E2D-7124-D50A-4148-39BE3C6018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59405" y="2688196"/>
                <a:ext cx="5184595" cy="276999"/>
              </a:xfrm>
              <a:prstGeom prst="rect">
                <a:avLst/>
              </a:prstGeom>
              <a:blipFill>
                <a:blip r:embed="rId5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直线连接符 34">
            <a:extLst>
              <a:ext uri="{FF2B5EF4-FFF2-40B4-BE49-F238E27FC236}">
                <a16:creationId xmlns:a16="http://schemas.microsoft.com/office/drawing/2014/main" id="{CD207E32-1452-EFBF-EEE1-4AA7E54E60A1}"/>
              </a:ext>
            </a:extLst>
          </p:cNvPr>
          <p:cNvCxnSpPr/>
          <p:nvPr/>
        </p:nvCxnSpPr>
        <p:spPr>
          <a:xfrm>
            <a:off x="2990335" y="633713"/>
            <a:ext cx="0" cy="147929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线连接符 35">
            <a:extLst>
              <a:ext uri="{FF2B5EF4-FFF2-40B4-BE49-F238E27FC236}">
                <a16:creationId xmlns:a16="http://schemas.microsoft.com/office/drawing/2014/main" id="{E6CEA64B-B87B-C4A7-1FAB-8CA9BBE6B0F0}"/>
              </a:ext>
            </a:extLst>
          </p:cNvPr>
          <p:cNvCxnSpPr/>
          <p:nvPr/>
        </p:nvCxnSpPr>
        <p:spPr>
          <a:xfrm>
            <a:off x="6750908" y="724329"/>
            <a:ext cx="0" cy="147929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479A5E5E-4CE2-3C42-0DCD-71BD8AAA8363}"/>
                  </a:ext>
                </a:extLst>
              </p:cNvPr>
              <p:cNvSpPr txBox="1"/>
              <p:nvPr/>
            </p:nvSpPr>
            <p:spPr>
              <a:xfrm>
                <a:off x="230446" y="3023134"/>
                <a:ext cx="8566496" cy="34862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Confirming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𝒄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altLang="zh-CN" sz="16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16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  <m:sup>
                        <m:r>
                          <a:rPr lang="zh-CN" altLang="en-US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𝟐𝟖𝟕𝟎</m:t>
                            </m:r>
                          </m:e>
                        </m:d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altLang="zh-CN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𝒄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altLang="zh-CN" sz="1600" b="1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16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  <m:sup>
                        <m:r>
                          <a:rPr lang="zh-CN" altLang="en-US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</m:t>
                            </m:r>
                            <m: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𝟗𝟎</m:t>
                            </m:r>
                            <m:r>
                              <a:rPr lang="en-US" altLang="zh-CN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𝟎</m:t>
                            </m:r>
                          </m:e>
                        </m:d>
                      </m:e>
                      <m:sup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channel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zh-CN" altLang="en-US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bSup>
                      <m:sSub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𝒄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altLang="zh-CN" sz="16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  <m:sup>
                        <m:r>
                          <a:rPr lang="zh-CN" altLang="en-US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</m:oMath>
                </a14:m>
                <a:endParaRPr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文本框 36">
                <a:extLst>
                  <a:ext uri="{FF2B5EF4-FFF2-40B4-BE49-F238E27FC236}">
                    <a16:creationId xmlns:a16="http://schemas.microsoft.com/office/drawing/2014/main" id="{479A5E5E-4CE2-3C42-0DCD-71BD8AAA83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46" y="3023134"/>
                <a:ext cx="8566496" cy="348622"/>
              </a:xfrm>
              <a:prstGeom prst="rect">
                <a:avLst/>
              </a:prstGeom>
              <a:blipFill>
                <a:blip r:embed="rId6"/>
                <a:stretch>
                  <a:fillRect l="-296" t="-7143" b="-2142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AD5D1D3C-9AF0-95E0-C067-70044683BF5A}"/>
                  </a:ext>
                </a:extLst>
              </p:cNvPr>
              <p:cNvSpPr txBox="1"/>
              <p:nvPr/>
            </p:nvSpPr>
            <p:spPr>
              <a:xfrm>
                <a:off x="230446" y="2630257"/>
                <a:ext cx="856649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Negative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search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1600" b="1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𝟐𝟗𝟎𝟎</m:t>
                            </m:r>
                          </m:e>
                        </m:d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++</m:t>
                        </m:r>
                      </m:sup>
                    </m:sSup>
                    <m:r>
                      <a:rPr lang="zh-CN" altLang="en-US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AD5D1D3C-9AF0-95E0-C067-70044683BF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46" y="2630257"/>
                <a:ext cx="8566496" cy="338554"/>
              </a:xfrm>
              <a:prstGeom prst="rect">
                <a:avLst/>
              </a:prstGeom>
              <a:blipFill>
                <a:blip r:embed="rId7"/>
                <a:stretch>
                  <a:fillRect l="-296" t="-3571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8BA0BEC3-D935-5ACD-30B2-37ABECEA72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6431" y="3512887"/>
            <a:ext cx="7747000" cy="55880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646C4A1-ECAA-B0AB-DBB4-7B82273646D7}"/>
              </a:ext>
            </a:extLst>
          </p:cNvPr>
          <p:cNvSpPr txBox="1"/>
          <p:nvPr/>
        </p:nvSpPr>
        <p:spPr>
          <a:xfrm>
            <a:off x="4349931" y="4061993"/>
            <a:ext cx="1303183" cy="348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</a:t>
            </a: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815B261-B823-4820-48B4-AB93CC0EED94}"/>
              </a:ext>
            </a:extLst>
          </p:cNvPr>
          <p:cNvSpPr txBox="1"/>
          <p:nvPr/>
        </p:nvSpPr>
        <p:spPr>
          <a:xfrm>
            <a:off x="6750908" y="4061993"/>
            <a:ext cx="16095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Previous</a:t>
            </a:r>
            <a:r>
              <a:rPr lang="zh-CN" altLang="en-US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0877EE4-DECB-37CE-728A-93F921BA23E1}"/>
              </a:ext>
            </a:extLst>
          </p:cNvPr>
          <p:cNvSpPr/>
          <p:nvPr/>
        </p:nvSpPr>
        <p:spPr>
          <a:xfrm>
            <a:off x="3762103" y="3497473"/>
            <a:ext cx="2233749" cy="511927"/>
          </a:xfrm>
          <a:prstGeom prst="rect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151C996-6F39-2BAE-65C3-0F485FFAC52A}"/>
              </a:ext>
            </a:extLst>
          </p:cNvPr>
          <p:cNvSpPr/>
          <p:nvPr/>
        </p:nvSpPr>
        <p:spPr>
          <a:xfrm>
            <a:off x="6433820" y="3494015"/>
            <a:ext cx="2233749" cy="511927"/>
          </a:xfrm>
          <a:prstGeom prst="rect">
            <a:avLst/>
          </a:prstGeom>
          <a:noFill/>
          <a:ln w="34925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CE07244-EB9B-B6A1-0156-B57914EE68DE}"/>
              </a:ext>
            </a:extLst>
          </p:cNvPr>
          <p:cNvSpPr txBox="1"/>
          <p:nvPr/>
        </p:nvSpPr>
        <p:spPr>
          <a:xfrm>
            <a:off x="290977" y="4428488"/>
            <a:ext cx="8566496" cy="348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branching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fraction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ratio,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hints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structures?</a:t>
            </a:r>
          </a:p>
        </p:txBody>
      </p:sp>
    </p:spTree>
    <p:extLst>
      <p:ext uri="{BB962C8B-B14F-4D97-AF65-F5344CB8AC3E}">
        <p14:creationId xmlns:p14="http://schemas.microsoft.com/office/powerpoint/2010/main" val="379384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55EE24-3399-3008-7611-F4F26E690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D759D21A-1F37-9701-4B14-9997AB249DDE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16E7ABAA-A193-98F9-942A-C61648D61A27}"/>
                </a:ext>
              </a:extLst>
            </p:cNvPr>
            <p:cNvGrpSpPr/>
            <p:nvPr/>
          </p:nvGrpSpPr>
          <p:grpSpPr>
            <a:xfrm>
              <a:off x="110103" y="48516"/>
              <a:ext cx="8885307" cy="718145"/>
              <a:chOff x="110103" y="48516"/>
              <a:chExt cx="8885307" cy="71814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B131F2E0-B1C1-D4FA-7413-85B0B5897A4F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1930207" cy="718145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altLang="zh-CN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𝒄𝒔</m:t>
                              </m:r>
                            </m:sub>
                          </m:sSub>
                          <m:r>
                            <a:rPr lang="en-US" altLang="zh-CN" sz="27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r>
                            <a:rPr lang="en-US" altLang="zh-CN" sz="27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𝑫</m:t>
                          </m:r>
                          <m:sSubSup>
                            <m:sSubSupPr>
                              <m:ctrlPr>
                                <a:rPr lang="en-US" altLang="zh-CN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zh-CN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𝑺</m:t>
                              </m:r>
                            </m:sub>
                            <m:sup>
                              <m:r>
                                <a:rPr lang="en-US" altLang="zh-CN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</m:sup>
                          </m:sSubSup>
                        </m:oMath>
                      </m:oMathPara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B131F2E0-B1C1-D4FA-7413-85B0B5897A4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1930207" cy="718145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9091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A9B0EE54-91FC-3524-F4AD-638758B88735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117D671C-8A0B-3CFF-F14E-CAF783E2C933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3B43ACB9-93E1-B07B-427B-51D4C0B1193D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5A1D4E0C-D9FE-181C-F64D-0435E114D621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B27BD36E-7591-6908-D94D-96D3F0BFF735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2025/03/23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A33F6989-1BC7-30BF-99C2-ADF87E86AF3B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14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5F1D4EEA-1C67-9CAD-BCCF-9AD10B57D0D7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D2481722-765F-592C-226A-E0A7A1682017}"/>
                  </a:ext>
                </a:extLst>
              </p:cNvPr>
              <p:cNvSpPr txBox="1"/>
              <p:nvPr/>
            </p:nvSpPr>
            <p:spPr>
              <a:xfrm>
                <a:off x="230445" y="2954718"/>
                <a:ext cx="8885306" cy="3567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Amplitude analysis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  <m:sSubSup>
                      <m:sSub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𝑺</m:t>
                        </m:r>
                      </m:sub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finding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altLang="zh-CN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𝒄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altLang="zh-CN" sz="1600" b="1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16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  <m:sup>
                        <m:r>
                          <a:rPr lang="zh-CN" altLang="en-US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𝟐𝟖𝟕𝟎</m:t>
                            </m:r>
                          </m:e>
                        </m:d>
                      </m:e>
                      <m:sup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but not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altLang="zh-CN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𝒄</m:t>
                            </m:r>
                          </m:e>
                        </m:acc>
                        <m:acc>
                          <m:accPr>
                            <m:chr m:val="̅"/>
                            <m:ctrlPr>
                              <a:rPr lang="en-US" altLang="zh-CN" sz="1600" b="1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  <m:r>
                          <a:rPr lang="en-US" altLang="zh-CN" sz="1600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sub>
                      <m:sup>
                        <m:r>
                          <a:rPr lang="zh-CN" altLang="en-US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bSup>
                    <m:sSup>
                      <m:sSupPr>
                        <m:ctrlP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zh-CN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altLang="zh-CN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𝟐𝟗𝟎𝟎</m:t>
                            </m:r>
                          </m:e>
                        </m:d>
                      </m:e>
                      <m:sup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to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  <m:sSubSup>
                      <m:sSub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𝑺</m:t>
                        </m:r>
                      </m:sub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D2481722-765F-592C-226A-E0A7A16820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45" y="2954718"/>
                <a:ext cx="8885306" cy="356764"/>
              </a:xfrm>
              <a:prstGeom prst="rect">
                <a:avLst/>
              </a:prstGeom>
              <a:blipFill>
                <a:blip r:embed="rId4"/>
                <a:stretch>
                  <a:fillRect l="-286" b="-206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7442514E-DCC6-E9C9-4E65-33E63569FD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862" y="545257"/>
            <a:ext cx="7099663" cy="23385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3FC50A2-726D-32AE-F11C-F3C561C92249}"/>
                  </a:ext>
                </a:extLst>
              </p:cNvPr>
              <p:cNvSpPr txBox="1"/>
              <p:nvPr/>
            </p:nvSpPr>
            <p:spPr>
              <a:xfrm>
                <a:off x="776021" y="3448222"/>
                <a:ext cx="3567259" cy="6335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𝒄𝒔</m:t>
                              </m:r>
                              <m:r>
                                <a:rPr lang="en-US" altLang="zh-CN" b="1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𝟎</m:t>
                              </m:r>
                            </m:sub>
                            <m:sup>
                              <m:r>
                                <a:rPr lang="zh-CN" altLang="en-U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𝟐𝟖𝟕𝟎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𝟎</m:t>
                              </m:r>
                            </m:sup>
                          </m:sSup>
                          <m:r>
                            <a:rPr lang="en-US" altLang="zh-CN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𝟎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𝑺</m:t>
                              </m:r>
                            </m:sub>
                            <m:sup>
                              <m: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𝟎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𝒄𝒔</m:t>
                              </m:r>
                              <m:r>
                                <a:rPr lang="en-US" altLang="zh-CN" b="1" i="1" dirty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𝟎</m:t>
                              </m:r>
                            </m:sub>
                            <m:sup>
                              <m:r>
                                <a:rPr lang="zh-CN" altLang="en-U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𝟐𝟖𝟕𝟎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𝟎</m:t>
                              </m:r>
                            </m:sup>
                          </m:sSup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</m:sup>
                          </m:sSup>
                        </m:den>
                      </m:f>
                      <m:r>
                        <a:rPr kumimoji="1" lang="en-US" altLang="zh-CN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kumimoji="1"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kumimoji="1"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kumimoji="1"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𝟗</m:t>
                      </m:r>
                    </m:oMath>
                  </m:oMathPara>
                </a14:m>
                <a:endParaRPr kumimoji="1" lang="zh-CN" altLang="en-US" b="1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C3FC50A2-726D-32AE-F11C-F3C561C922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021" y="3448222"/>
                <a:ext cx="3567259" cy="633571"/>
              </a:xfrm>
              <a:prstGeom prst="rect">
                <a:avLst/>
              </a:prstGeom>
              <a:blipFill>
                <a:blip r:embed="rId6"/>
                <a:stretch>
                  <a:fillRect l="-709" r="-1064" b="-58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CA64591C-88B1-2387-CC8B-D457DCB48FA0}"/>
                  </a:ext>
                </a:extLst>
              </p:cNvPr>
              <p:cNvSpPr txBox="1"/>
              <p:nvPr/>
            </p:nvSpPr>
            <p:spPr>
              <a:xfrm>
                <a:off x="4533468" y="3448222"/>
                <a:ext cx="3842975" cy="6335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𝒄𝒔</m:t>
                              </m:r>
                              <m: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zh-CN" altLang="en-U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𝟐𝟖𝟕𝟎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𝟎</m:t>
                              </m:r>
                            </m:sup>
                          </m:sSup>
                          <m:r>
                            <a:rPr lang="en-US" altLang="zh-CN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𝟎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𝑲</m:t>
                              </m:r>
                            </m:e>
                            <m:sub>
                              <m: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𝑺</m:t>
                              </m:r>
                            </m:sub>
                            <m:sup>
                              <m: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𝟎</m:t>
                              </m:r>
                            </m:sup>
                          </m:sSubSup>
                        </m:num>
                        <m:den>
                          <m:sSubSup>
                            <m:sSubSupPr>
                              <m:ctrlP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𝒄𝒔</m:t>
                              </m:r>
                              <m: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lang="zh-CN" altLang="en-US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1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𝟐𝟖𝟕𝟎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𝟎</m:t>
                              </m:r>
                            </m:sup>
                          </m:sSup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</m:sup>
                          </m:sSup>
                        </m:den>
                      </m:f>
                      <m:r>
                        <a:rPr kumimoji="1" lang="en-US" altLang="zh-CN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𝟏𝟓</m:t>
                      </m:r>
                      <m:r>
                        <a:rPr kumimoji="1"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𝟏𝟕</m:t>
                      </m:r>
                    </m:oMath>
                  </m:oMathPara>
                </a14:m>
                <a:endParaRPr kumimoji="1" lang="zh-CN" altLang="en-US" b="1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CA64591C-88B1-2387-CC8B-D457DCB48F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3468" y="3448222"/>
                <a:ext cx="3842975" cy="633571"/>
              </a:xfrm>
              <a:prstGeom prst="rect">
                <a:avLst/>
              </a:prstGeom>
              <a:blipFill>
                <a:blip r:embed="rId7"/>
                <a:stretch>
                  <a:fillRect l="-990" r="-990" b="-588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文本框 20">
            <a:extLst>
              <a:ext uri="{FF2B5EF4-FFF2-40B4-BE49-F238E27FC236}">
                <a16:creationId xmlns:a16="http://schemas.microsoft.com/office/drawing/2014/main" id="{2B1452FF-8334-78CE-0553-FBBD9ACF4342}"/>
              </a:ext>
            </a:extLst>
          </p:cNvPr>
          <p:cNvSpPr txBox="1"/>
          <p:nvPr/>
        </p:nvSpPr>
        <p:spPr>
          <a:xfrm>
            <a:off x="5160899" y="4222691"/>
            <a:ext cx="383451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1 from Isospin symmetry?</a:t>
            </a:r>
            <a:endParaRPr lang="zh-CN" altLang="en-US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34272379-8076-27D5-15D7-497C604D02BF}"/>
                  </a:ext>
                </a:extLst>
              </p:cNvPr>
              <p:cNvSpPr txBox="1"/>
              <p:nvPr/>
            </p:nvSpPr>
            <p:spPr>
              <a:xfrm>
                <a:off x="230445" y="4228975"/>
                <a:ext cx="4589749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Similar as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𝑩</m:t>
                    </m:r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p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𝒄𝒔</m:t>
                        </m:r>
                      </m:sub>
                    </m:sSub>
                  </m:oMath>
                </a14:m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more spin 0 contributions than spin 1</a:t>
                </a: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34272379-8076-27D5-15D7-497C604D02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445" y="4228975"/>
                <a:ext cx="4589749" cy="584775"/>
              </a:xfrm>
              <a:prstGeom prst="rect">
                <a:avLst/>
              </a:prstGeom>
              <a:blipFill>
                <a:blip r:embed="rId8"/>
                <a:stretch>
                  <a:fillRect l="-552" t="-4255" b="-1276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文本框 4">
            <a:extLst>
              <a:ext uri="{FF2B5EF4-FFF2-40B4-BE49-F238E27FC236}">
                <a16:creationId xmlns:a16="http://schemas.microsoft.com/office/drawing/2014/main" id="{241558FD-6D8D-61A1-C2AD-54FFF7867CD2}"/>
              </a:ext>
            </a:extLst>
          </p:cNvPr>
          <p:cNvSpPr txBox="1"/>
          <p:nvPr/>
        </p:nvSpPr>
        <p:spPr>
          <a:xfrm>
            <a:off x="7547955" y="212417"/>
            <a:ext cx="157435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PRL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134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(2025)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101901</a:t>
            </a:r>
            <a:endParaRPr lang="zh-CN" altLang="en-US" sz="1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39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C1F50-1267-B291-A336-2D1814CEA5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CABB09DB-3D25-C1ED-52CE-D65AC2251520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63096E47-AC28-0046-3CEA-287899FCCD74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171DCB1D-83A1-96A6-4EFF-9F40EEACD2C3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1901354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altLang="zh-CN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𝑻</m:t>
                              </m:r>
                            </m:e>
                            <m:sub>
                              <m:r>
                                <a:rPr lang="en-US" altLang="zh-CN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𝒄𝒔</m:t>
                              </m:r>
                            </m:sub>
                          </m:sSub>
                          <m:r>
                            <a:rPr lang="en-US" altLang="zh-CN" sz="27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lang="en-US" altLang="zh-CN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zh-CN" altLang="en-US" sz="2700" b="1" i="1" dirty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lang="en-US" altLang="zh-CN" sz="2700" b="1" i="1" dirty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oMath>
                      </m:oMathPara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171DCB1D-83A1-96A6-4EFF-9F40EEACD2C3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1901354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b="-487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4DCB89A5-F3C6-851D-2749-904088426085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47A9E9CB-1ECB-D388-1C82-1722DCDF23CF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F635E019-E8EB-F39C-6120-39050AF82C68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07E31EB7-95DA-E7F9-FB7E-29784821D82C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78401D95-1E28-7FD0-4C0E-DF64566549D1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2024/03/23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B57F810-D47D-7041-E61F-444239030AF7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15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900FE1C-9641-A474-8F83-DFABCFE39712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80E1DB2-7D5B-7062-29B8-CDBAE1DEBB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830347"/>
            <a:ext cx="7772400" cy="20197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AED0E00D-CA08-DB73-A428-208089D17285}"/>
                  </a:ext>
                </a:extLst>
              </p:cNvPr>
              <p:cNvSpPr txBox="1"/>
              <p:nvPr/>
            </p:nvSpPr>
            <p:spPr>
              <a:xfrm>
                <a:off x="231515" y="2800052"/>
                <a:ext cx="8566496" cy="8608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en-US" altLang="zh-CN" sz="1600" b="1" baseline="30000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can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not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into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zh-CN" altLang="en-US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</m:sup>
                    </m:sSup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𝑲</m:t>
                    </m:r>
                  </m:oMath>
                </a14:m>
                <a:endParaRPr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not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found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p>
                        <m:r>
                          <a:rPr lang="zh-CN" altLang="en-US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decays</a:t>
                </a: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AED0E00D-CA08-DB73-A428-208089D172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15" y="2800052"/>
                <a:ext cx="8566496" cy="860813"/>
              </a:xfrm>
              <a:prstGeom prst="rect">
                <a:avLst/>
              </a:prstGeom>
              <a:blipFill>
                <a:blip r:embed="rId5"/>
                <a:stretch>
                  <a:fillRect l="-296" t="-2899"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CCFEC395-6396-FD17-244A-D2E4749C9421}"/>
              </a:ext>
            </a:extLst>
          </p:cNvPr>
          <p:cNvCxnSpPr/>
          <p:nvPr/>
        </p:nvCxnSpPr>
        <p:spPr>
          <a:xfrm>
            <a:off x="2689890" y="934159"/>
            <a:ext cx="0" cy="147929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B2E5DAFB-2276-5697-E4EF-BFFE3A78B950}"/>
              </a:ext>
            </a:extLst>
          </p:cNvPr>
          <p:cNvCxnSpPr/>
          <p:nvPr/>
        </p:nvCxnSpPr>
        <p:spPr>
          <a:xfrm>
            <a:off x="6552141" y="934159"/>
            <a:ext cx="0" cy="1479292"/>
          </a:xfrm>
          <a:prstGeom prst="line">
            <a:avLst/>
          </a:prstGeom>
          <a:ln w="28575"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808C23CE-6016-C47D-BC40-2C3DA446F919}"/>
                  </a:ext>
                </a:extLst>
              </p:cNvPr>
              <p:cNvSpPr txBox="1"/>
              <p:nvPr/>
            </p:nvSpPr>
            <p:spPr>
              <a:xfrm>
                <a:off x="1182192" y="3692422"/>
                <a:ext cx="7429396" cy="4049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b="1" i="0" smtClean="0">
                        <a:latin typeface="Cambria Math" panose="02040503050406030204" pitchFamily="18" charset="0"/>
                      </a:rPr>
                      <m:t>𝐅𝐅</m:t>
                    </m:r>
                    <m:d>
                      <m:dPr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𝑩</m:t>
                            </m:r>
                          </m:e>
                          <m:sup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→</m:t>
                        </m:r>
                        <m:sSubSup>
                          <m:sSubSupPr>
                            <m:ctrlP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kumimoji="1" lang="en-US" altLang="zh-CN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b="1" i="1" smtClean="0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e>
                            </m:acc>
                            <m:acc>
                              <m:accPr>
                                <m:chr m:val="̅"/>
                                <m:ctrlPr>
                                  <a:rPr kumimoji="1" lang="en-US" altLang="zh-CN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b="1" i="1" smtClean="0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</m:acc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kumimoji="1" lang="zh-CN" altLang="en-US" b="1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sSup>
                          <m:sSupPr>
                            <m:ctrlP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1" lang="en-US" altLang="zh-CN" b="1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CN" b="1" i="1" smtClean="0">
                                    <a:latin typeface="Cambria Math" panose="02040503050406030204" pitchFamily="18" charset="0"/>
                                  </a:rPr>
                                  <m:t>𝟐𝟗𝟎𝟎</m:t>
                                </m:r>
                              </m:e>
                            </m:d>
                          </m:e>
                          <m:sup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  <m:t>𝑻</m:t>
                            </m:r>
                          </m:e>
                          <m:sub>
                            <m:acc>
                              <m:accPr>
                                <m:chr m:val="̅"/>
                                <m:ctrlPr>
                                  <a:rPr kumimoji="1" lang="en-US" altLang="zh-CN" b="1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b="1" i="1">
                                    <a:latin typeface="Cambria Math" panose="02040503050406030204" pitchFamily="18" charset="0"/>
                                  </a:rPr>
                                  <m:t>𝒄</m:t>
                                </m:r>
                              </m:e>
                            </m:acc>
                            <m:acc>
                              <m:accPr>
                                <m:chr m:val="̅"/>
                                <m:ctrlPr>
                                  <a:rPr kumimoji="1" lang="en-US" altLang="zh-CN" b="1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kumimoji="1" lang="en-US" altLang="zh-CN" b="1" i="1">
                                    <a:latin typeface="Cambria Math" panose="02040503050406030204" pitchFamily="18" charset="0"/>
                                  </a:rPr>
                                  <m:t>𝒔</m:t>
                                </m:r>
                              </m:e>
                            </m:acc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  <m:sup>
                            <m:r>
                              <a:rPr kumimoji="1" lang="zh-CN" altLang="en-US" b="1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sSup>
                          <m:sSupPr>
                            <m:ctrlP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1" lang="en-US" altLang="zh-CN" b="1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CN" b="1" i="1">
                                    <a:latin typeface="Cambria Math" panose="02040503050406030204" pitchFamily="18" charset="0"/>
                                  </a:rPr>
                                  <m:t>𝟐𝟗𝟎𝟎</m:t>
                                </m:r>
                              </m:e>
                            </m:d>
                          </m:e>
                          <m:sup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  <m:r>
                          <a:rPr kumimoji="1" lang="en-US" altLang="zh-CN" b="1" i="1">
                            <a:latin typeface="Cambria Math" panose="02040503050406030204" pitchFamily="18" charset="0"/>
                          </a:rPr>
                          <m:t>→</m:t>
                        </m:r>
                        <m:sSup>
                          <m:sSupPr>
                            <m:ctrlP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kumimoji="1" lang="zh-CN" altLang="en-US" b="1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  <m:r>
                              <a:rPr kumimoji="1" lang="en-US" altLang="zh-CN" b="1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p>
                            <m:r>
                              <a:rPr kumimoji="1" lang="en-US" altLang="zh-CN" b="1" i="1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%</m:t>
                    </m:r>
                    <m:r>
                      <a:rPr kumimoji="1" lang="zh-CN" altLang="en-US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@</m:t>
                    </m:r>
                    <m:r>
                      <a:rPr kumimoji="1" lang="zh-CN" altLang="en-US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𝟗𝟓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%</m:t>
                    </m:r>
                  </m:oMath>
                </a14:m>
                <a:r>
                  <a:rPr lang="zh-CN" altLang="en-US" b="1" dirty="0"/>
                  <a:t> </a:t>
                </a:r>
                <a:r>
                  <a:rPr lang="en-US" altLang="zh-CN" b="1" dirty="0"/>
                  <a:t>C.L.</a:t>
                </a:r>
                <a:endParaRPr lang="zh-CN" altLang="en-US" b="1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808C23CE-6016-C47D-BC40-2C3DA446F9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2192" y="3692422"/>
                <a:ext cx="7429396" cy="404983"/>
              </a:xfrm>
              <a:prstGeom prst="rect">
                <a:avLst/>
              </a:prstGeom>
              <a:blipFill>
                <a:blip r:embed="rId6"/>
                <a:stretch>
                  <a:fillRect b="-2121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1F59F956-41B7-9081-C622-FB474F4EFA6C}"/>
                  </a:ext>
                </a:extLst>
              </p:cNvPr>
              <p:cNvSpPr txBox="1"/>
              <p:nvPr/>
            </p:nvSpPr>
            <p:spPr>
              <a:xfrm>
                <a:off x="2026747" y="4197876"/>
                <a:ext cx="4394665" cy="6250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CN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𝐵𝑟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kumimoji="1" lang="en-US" altLang="zh-CN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b="1" i="1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</m:acc>
                              <m:acc>
                                <m:accPr>
                                  <m:chr m:val="̅"/>
                                  <m:ctrlPr>
                                    <a:rPr kumimoji="1" lang="en-US" altLang="zh-CN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b="1" i="1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</m:acc>
                              <m: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kumimoji="1" lang="zh-CN" altLang="en-US" b="1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zh-CN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b="1" i="1">
                                      <a:latin typeface="Cambria Math" panose="02040503050406030204" pitchFamily="18" charset="0"/>
                                    </a:rPr>
                                    <m:t>𝟐𝟗𝟎𝟎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  <m:r>
                            <a:rPr kumimoji="1" lang="en-US" altLang="zh-CN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p>
                              <m:r>
                                <a:rPr kumimoji="1" lang="zh-CN" altLang="en-US" b="1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  <m: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𝐵𝑟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Sup>
                            <m:sSubSupPr>
                              <m:ctrlP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  <m:t>𝑻</m:t>
                              </m:r>
                            </m:e>
                            <m:sub>
                              <m:acc>
                                <m:accPr>
                                  <m:chr m:val="̅"/>
                                  <m:ctrlPr>
                                    <a:rPr kumimoji="1" lang="en-US" altLang="zh-CN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b="1" i="1">
                                      <a:latin typeface="Cambria Math" panose="02040503050406030204" pitchFamily="18" charset="0"/>
                                    </a:rPr>
                                    <m:t>𝒄</m:t>
                                  </m:r>
                                </m:e>
                              </m:acc>
                              <m:acc>
                                <m:accPr>
                                  <m:chr m:val="̅"/>
                                  <m:ctrlPr>
                                    <a:rPr kumimoji="1" lang="en-US" altLang="zh-CN" b="1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kumimoji="1" lang="en-US" altLang="zh-CN" b="1" i="1">
                                      <a:latin typeface="Cambria Math" panose="02040503050406030204" pitchFamily="18" charset="0"/>
                                    </a:rPr>
                                    <m:t>𝒔</m:t>
                                  </m:r>
                                </m:e>
                              </m:acc>
                              <m: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sub>
                            <m:sup>
                              <m:r>
                                <a:rPr kumimoji="1" lang="zh-CN" altLang="en-US" b="1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  <m:sSup>
                            <m:sSupPr>
                              <m:ctrlP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kumimoji="1" lang="en-US" altLang="zh-CN" b="1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b="1" i="1">
                                      <a:latin typeface="Cambria Math" panose="02040503050406030204" pitchFamily="18" charset="0"/>
                                    </a:rPr>
                                    <m:t>𝟐𝟗𝟎𝟎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  <m:t>𝟎</m:t>
                              </m:r>
                            </m:sup>
                          </m:sSup>
                          <m:r>
                            <a:rPr kumimoji="1" lang="en-US" altLang="zh-CN" b="1" i="1">
                              <a:latin typeface="Cambria Math" panose="02040503050406030204" pitchFamily="18" charset="0"/>
                            </a:rPr>
                            <m:t>→</m:t>
                          </m:r>
                          <m:sSup>
                            <m:sSupPr>
                              <m:ctrlP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  <m:sup>
                              <m: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p>
                          </m:sSup>
                          <m:sSup>
                            <m:sSupPr>
                              <m:ctrlP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kumimoji="1" lang="en-US" altLang="zh-CN" b="1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kumimoji="1" lang="en-US" altLang="zh-CN" b="1" i="1" smtClean="0">
                          <a:latin typeface="Cambria Math" panose="02040503050406030204" pitchFamily="18" charset="0"/>
                        </a:rPr>
                        <m:t>&lt;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</a:rPr>
                        <m:t>𝟐𝟏</m:t>
                      </m:r>
                      <m:r>
                        <a:rPr kumimoji="1" lang="zh-CN" altLang="en-US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</a:rPr>
                        <m:t>@</m:t>
                      </m:r>
                      <m:r>
                        <a:rPr kumimoji="1" lang="zh-CN" altLang="en-US" b="1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</a:rPr>
                        <m:t>𝟗𝟓</m:t>
                      </m:r>
                      <m:r>
                        <a:rPr kumimoji="1" lang="en-US" altLang="zh-CN" b="1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kumimoji="1" lang="zh-CN" altLang="en-US" b="1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1F59F956-41B7-9081-C622-FB474F4EFA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6747" y="4197876"/>
                <a:ext cx="4394665" cy="625043"/>
              </a:xfrm>
              <a:prstGeom prst="rect">
                <a:avLst/>
              </a:prstGeom>
              <a:blipFill>
                <a:blip r:embed="rId7"/>
                <a:stretch>
                  <a:fillRect l="-865" r="-1153" b="-16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842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684E1-DF44-4461-C01E-1E8D44399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4FAFA325-BA52-70EE-B021-841425F75E13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0C917DAF-352A-CC70-C04D-38C1669E0846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15C75046-4EF1-51CB-8529-38AAFAAE8FE4}"/>
                  </a:ext>
                </a:extLst>
              </p:cNvPr>
              <p:cNvSpPr/>
              <p:nvPr/>
            </p:nvSpPr>
            <p:spPr>
              <a:xfrm>
                <a:off x="231515" y="48516"/>
                <a:ext cx="839845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Doubly charged tetraquark and its Isospin partner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DF867B89-86E9-865F-927F-DAD9C70A6F40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DC109D6F-E4EB-F291-C4DC-753CB1289448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EFB5FBF9-3C44-F559-56FB-29A450FD0C3A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58A7599D-3718-68F0-3132-93510ED4BB55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507B2F23-5629-553C-7299-0612E8A7A10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2025/03/23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E14994E8-12F5-165C-0C4A-3B0008B67D63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16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411FE812-C887-BDB4-35F6-7F33F4DCC75D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2E8E020-2D60-4BBD-6B5B-B641FB742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707" y="789558"/>
            <a:ext cx="7360920" cy="2244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734BDE0F-2E0D-9563-BDD3-0A4EC29CD08B}"/>
                  </a:ext>
                </a:extLst>
              </p:cNvPr>
              <p:cNvSpPr txBox="1"/>
              <p:nvPr/>
            </p:nvSpPr>
            <p:spPr>
              <a:xfrm>
                <a:off x="4515026" y="2861787"/>
                <a:ext cx="179908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altLang="zh-CN" b="1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p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sSubSup>
                        <m:sSubSupPr>
                          <m:ctrlP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𝒔</m:t>
                          </m:r>
                        </m:sub>
                        <m:sup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b="1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734BDE0F-2E0D-9563-BDD3-0A4EC29CD0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5026" y="2861787"/>
                <a:ext cx="1799082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4AC9E04C-1E1B-ECBE-9ED2-264D41D3561C}"/>
                  </a:ext>
                </a:extLst>
              </p:cNvPr>
              <p:cNvSpPr txBox="1"/>
              <p:nvPr/>
            </p:nvSpPr>
            <p:spPr>
              <a:xfrm>
                <a:off x="1687550" y="2847873"/>
                <a:ext cx="1799082" cy="39716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𝑩</m:t>
                          </m:r>
                        </m:e>
                        <m:sup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p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SimHei" charset="-122"/>
                          <a:cs typeface="Times New Roman" panose="02020603050405020304" pitchFamily="18" charset="0"/>
                        </a:rPr>
                        <m:t>→</m:t>
                      </m:r>
                      <m:acc>
                        <m:accPr>
                          <m:chr m:val="̅"/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sSup>
                            <m:sSupPr>
                              <m:ctrlP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𝑫</m:t>
                              </m:r>
                            </m:e>
                            <m:sup>
                              <m:r>
                                <a:rPr lang="en-US" altLang="zh-CN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𝟎</m:t>
                              </m:r>
                            </m:sup>
                          </m:sSup>
                        </m:e>
                      </m:acc>
                      <m:sSubSup>
                        <m:sSubSupPr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𝑫</m:t>
                          </m:r>
                        </m:e>
                        <m:sub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𝒔</m:t>
                          </m:r>
                        </m:sub>
                        <m:sup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4AC9E04C-1E1B-ECBE-9ED2-264D41D356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550" y="2847873"/>
                <a:ext cx="1799082" cy="39716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CA0EC17-64C8-9893-CE3E-70A44ED8233B}"/>
                  </a:ext>
                </a:extLst>
              </p:cNvPr>
              <p:cNvSpPr txBox="1"/>
              <p:nvPr/>
            </p:nvSpPr>
            <p:spPr>
              <a:xfrm>
                <a:off x="1687550" y="3145444"/>
                <a:ext cx="1799082" cy="3795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𝒔</m:t>
                              </m:r>
                            </m:e>
                          </m:acc>
                        </m:sub>
                        <m:sup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𝒂</m:t>
                          </m:r>
                        </m:sup>
                      </m:sSubSup>
                      <m:sSup>
                        <m:sSupPr>
                          <m:ctrlP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𝟐𝟗𝟎𝟎</m:t>
                              </m:r>
                            </m:e>
                          </m:d>
                        </m:e>
                        <m:sup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CA0EC17-64C8-9893-CE3E-70A44ED823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550" y="3145444"/>
                <a:ext cx="1799082" cy="37952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E98D3D8-4703-C113-6D9D-70B418FFE8DE}"/>
                  </a:ext>
                </a:extLst>
              </p:cNvPr>
              <p:cNvSpPr txBox="1"/>
              <p:nvPr/>
            </p:nvSpPr>
            <p:spPr>
              <a:xfrm>
                <a:off x="4552756" y="3150541"/>
                <a:ext cx="179908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𝑻</m:t>
                          </m:r>
                        </m:e>
                        <m:sub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𝒄</m:t>
                          </m:r>
                          <m:acc>
                            <m:accPr>
                              <m:chr m:val="̅"/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𝒔</m:t>
                              </m:r>
                            </m:e>
                          </m:acc>
                        </m:sub>
                        <m:sup>
                          <m: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𝒂</m:t>
                          </m:r>
                        </m:sup>
                      </m:sSubSup>
                      <m:sSup>
                        <m:sSupPr>
                          <m:ctrlPr>
                            <a:rPr lang="en-US" altLang="zh-CN" b="1" i="1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altLang="zh-CN" b="1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1" i="1">
                                  <a:latin typeface="Cambria Math" panose="02040503050406030204" pitchFamily="18" charset="0"/>
                                  <a:ea typeface="SimHei" charset="-122"/>
                                  <a:cs typeface="Times New Roman" panose="02020603050405020304" pitchFamily="18" charset="0"/>
                                </a:rPr>
                                <m:t>𝟐𝟗𝟎𝟎</m:t>
                              </m:r>
                            </m:e>
                          </m:d>
                        </m:e>
                        <m:sup>
                          <m:r>
                            <a:rPr lang="en-US" altLang="zh-CN" b="1" i="1" smtClean="0">
                              <a:latin typeface="Cambria Math" panose="02040503050406030204" pitchFamily="18" charset="0"/>
                              <a:ea typeface="SimHei" charset="-122"/>
                              <a:cs typeface="Times New Roman" panose="02020603050405020304" pitchFamily="18" charset="0"/>
                            </a:rPr>
                            <m:t>++</m:t>
                          </m:r>
                        </m:sup>
                      </m:sSup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E98D3D8-4703-C113-6D9D-70B418FFE8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2756" y="3150541"/>
                <a:ext cx="1799082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FFDB0863-B877-97A3-4A0D-4AE9E12FA34C}"/>
              </a:ext>
            </a:extLst>
          </p:cNvPr>
          <p:cNvSpPr txBox="1"/>
          <p:nvPr/>
        </p:nvSpPr>
        <p:spPr>
          <a:xfrm>
            <a:off x="2936494" y="578464"/>
            <a:ext cx="27753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Around</a:t>
            </a:r>
            <a:r>
              <a:rPr kumimoji="1" lang="zh-CN" altLang="en-US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4K</a:t>
            </a:r>
            <a:r>
              <a:rPr kumimoji="1" lang="zh-CN" altLang="en-US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signal</a:t>
            </a:r>
            <a:r>
              <a:rPr kumimoji="1" lang="zh-CN" altLang="en-US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events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1378F5F-948A-32AE-8A41-EEEE0D14901F}"/>
                  </a:ext>
                </a:extLst>
              </p:cNvPr>
              <p:cNvSpPr txBox="1"/>
              <p:nvPr/>
            </p:nvSpPr>
            <p:spPr>
              <a:xfrm>
                <a:off x="363185" y="3914177"/>
                <a:ext cx="5719358" cy="92961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bSupPr>
                      <m:e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𝑻</m:t>
                        </m:r>
                      </m:e>
                      <m:sub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𝒄𝒔</m:t>
                        </m:r>
                      </m:sub>
                      <m:sup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𝒂</m:t>
                        </m:r>
                      </m:sup>
                    </m:sSubSup>
                    <m:d>
                      <m:dPr>
                        <m:ctrlP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𝟐𝟗𝟎𝟎</m:t>
                        </m:r>
                      </m:e>
                    </m:d>
                    <m:r>
                      <m:rPr>
                        <m:nor/>
                      </m:rPr>
                      <a:rPr lang="zh-CN" altLang="en-US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b="1" dirty="0"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have</m:t>
                    </m:r>
                    <m:r>
                      <m:rPr>
                        <m:nor/>
                      </m:rPr>
                      <a:rPr lang="zh-CN" altLang="en-US" b="1" dirty="0"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b="1" dirty="0"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quark</m:t>
                    </m:r>
                    <m:r>
                      <m:rPr>
                        <m:nor/>
                      </m:rPr>
                      <a:rPr lang="zh-CN" altLang="en-US" b="1" dirty="0"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b="1" dirty="0"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content</m:t>
                    </m:r>
                    <m:r>
                      <m:rPr>
                        <m:nor/>
                      </m:rPr>
                      <a:rPr lang="zh-CN" altLang="en-US" b="1" dirty="0"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𝒔</m:t>
                        </m:r>
                      </m:e>
                    </m:acc>
                    <m:acc>
                      <m:accPr>
                        <m:chr m:val="̅"/>
                        <m:ctrlPr>
                          <a:rPr lang="en-US" altLang="zh-CN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𝒖</m:t>
                        </m:r>
                      </m:e>
                    </m:acc>
                    <m:r>
                      <a:rPr lang="en-US" altLang="zh-CN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𝒅</m:t>
                    </m:r>
                    <m:r>
                      <m:rPr>
                        <m:nor/>
                      </m:rPr>
                      <a:rPr lang="zh-CN" altLang="en-US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b="1" dirty="0"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and</m:t>
                    </m:r>
                    <m:r>
                      <m:rPr>
                        <m:nor/>
                      </m:rPr>
                      <a:rPr lang="zh-CN" altLang="en-US" b="1" dirty="0">
                        <a:latin typeface="Times New Roman" panose="020206030504050203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altLang="zh-CN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𝒔</m:t>
                        </m:r>
                      </m:e>
                    </m:acc>
                    <m:r>
                      <a:rPr lang="en-US" altLang="zh-CN" b="1" i="1" dirty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𝒖</m:t>
                    </m:r>
                    <m:acc>
                      <m:accPr>
                        <m:chr m:val="̅"/>
                        <m:ctrlPr>
                          <a:rPr lang="en-US" altLang="zh-CN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en-US" altLang="zh-CN" b="1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𝒅</m:t>
                        </m:r>
                      </m:e>
                    </m:acc>
                  </m:oMath>
                </a14:m>
                <a:endParaRPr lang="en-US" altLang="zh-CN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Two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states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consist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with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each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other: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isospin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triplet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No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other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states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are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needed</a:t>
                </a:r>
                <a:r>
                  <a:rPr lang="zh-CN" altLang="en-US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b="1" dirty="0">
                    <a:latin typeface="Times New Roman" panose="02020603050405020304" pitchFamily="18" charset="0"/>
                    <a:ea typeface="SimHei" charset="-122"/>
                    <a:cs typeface="Times New Roman" panose="02020603050405020304" pitchFamily="18" charset="0"/>
                  </a:rPr>
                  <a:t>currently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E1378F5F-948A-32AE-8A41-EEEE0D149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85" y="3914177"/>
                <a:ext cx="5719358" cy="929613"/>
              </a:xfrm>
              <a:prstGeom prst="rect">
                <a:avLst/>
              </a:prstGeom>
              <a:blipFill>
                <a:blip r:embed="rId8"/>
                <a:stretch>
                  <a:fillRect l="-664" t="-1351" b="-810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FA8628AD-F7FB-D600-315D-B77C06E1D1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53967" y="3898823"/>
            <a:ext cx="3014360" cy="9131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5AE522F-2B33-3B91-096A-F860C6A8547B}"/>
                  </a:ext>
                </a:extLst>
              </p:cNvPr>
              <p:cNvSpPr txBox="1"/>
              <p:nvPr/>
            </p:nvSpPr>
            <p:spPr>
              <a:xfrm>
                <a:off x="1317485" y="3499282"/>
                <a:ext cx="253921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FF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4.8±1.1±1.4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E5AE522F-2B33-3B91-096A-F860C6A854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17485" y="3499282"/>
                <a:ext cx="2539211" cy="369332"/>
              </a:xfrm>
              <a:prstGeom prst="rect">
                <a:avLst/>
              </a:prstGeom>
              <a:blipFill>
                <a:blip r:embed="rId10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FB9FAB66-E90B-1913-F69B-052AB104B9E4}"/>
                  </a:ext>
                </a:extLst>
              </p:cNvPr>
              <p:cNvSpPr txBox="1"/>
              <p:nvPr/>
            </p:nvSpPr>
            <p:spPr>
              <a:xfrm>
                <a:off x="4144961" y="3494870"/>
                <a:ext cx="301436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b="0" i="0" smtClean="0">
                          <a:latin typeface="Cambria Math" panose="02040503050406030204" pitchFamily="18" charset="0"/>
                        </a:rPr>
                        <m:t>FF</m:t>
                      </m:r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d>
                        <m:dPr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1.96±0.87±0.88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%</m:t>
                      </m:r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FB9FAB66-E90B-1913-F69B-052AB104B9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44961" y="3494870"/>
                <a:ext cx="3014360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>
            <a:extLst>
              <a:ext uri="{FF2B5EF4-FFF2-40B4-BE49-F238E27FC236}">
                <a16:creationId xmlns:a16="http://schemas.microsoft.com/office/drawing/2014/main" id="{40E15D8C-DF74-A17B-9085-F595EF4DAD6D}"/>
              </a:ext>
            </a:extLst>
          </p:cNvPr>
          <p:cNvSpPr/>
          <p:nvPr/>
        </p:nvSpPr>
        <p:spPr>
          <a:xfrm>
            <a:off x="7661236" y="602563"/>
            <a:ext cx="14574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PRL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131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(2023)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</a:rPr>
              <a:t>041902</a:t>
            </a:r>
          </a:p>
          <a:p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PRD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108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(2023)</a:t>
            </a:r>
            <a:r>
              <a:rPr kumimoji="1" lang="zh-CN" altLang="en-US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 </a:t>
            </a:r>
            <a:r>
              <a:rPr kumimoji="1" lang="en-US" altLang="zh-CN" sz="1000" b="1" dirty="0">
                <a:solidFill>
                  <a:srgbClr val="0070C0"/>
                </a:solidFill>
                <a:latin typeface="Times New Roman" charset="0"/>
                <a:cs typeface="Times New Roman" charset="0"/>
              </a:rPr>
              <a:t>012017</a:t>
            </a:r>
            <a:endParaRPr lang="zh-CN" altLang="en-US" sz="1000" dirty="0"/>
          </a:p>
        </p:txBody>
      </p:sp>
    </p:spTree>
    <p:extLst>
      <p:ext uri="{BB962C8B-B14F-4D97-AF65-F5344CB8AC3E}">
        <p14:creationId xmlns:p14="http://schemas.microsoft.com/office/powerpoint/2010/main" val="330375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8B5ECE-2868-511E-EDF7-47BF306FC9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53D84FA1-A5D6-6E33-80F0-DB3834855C49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0C055460-7905-9B71-F282-0800D3DCDDA8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12842221-D2F6-F542-9E75-6B996755C165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6657656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Nature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of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b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𝒔</m:t>
                            </m:r>
                          </m:sub>
                          <m:sup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sup>
                        </m:sSubSup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(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𝟐𝟑𝟏𝟕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)</m:t>
                        </m:r>
                      </m:oMath>
                    </a14:m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and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its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isospin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partner</a:t>
                    </a:r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12842221-D2F6-F542-9E75-6B996755C165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6657656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714" t="-9756" r="-762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5FBDF115-2900-0538-DFEA-68F13AED19C1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416E2992-50DC-F59F-FA82-7E466E49C7EB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8D4312A0-BAE1-743D-39C8-5F2ED6B43C09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4244F989-0A00-2EAD-C205-885129DACB71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75677A74-42AF-DF49-9B9A-2AC29F0330B3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2025/03/23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73B66C53-E84E-7589-9D92-B287E0E323FC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17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1BB10096-8DE2-C1DB-C258-091BCE5ECA68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6CD4247-C514-663F-2EA2-1788AEE1A984}"/>
              </a:ext>
            </a:extLst>
          </p:cNvPr>
          <p:cNvSpPr txBox="1"/>
          <p:nvPr/>
        </p:nvSpPr>
        <p:spPr>
          <a:xfrm>
            <a:off x="110103" y="616766"/>
            <a:ext cx="8566496" cy="348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Discovered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ago,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however,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its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remains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puzzling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46FD6F8-1F71-4E8C-C65E-760B2C524F7C}"/>
                  </a:ext>
                </a:extLst>
              </p:cNvPr>
              <p:cNvSpPr txBox="1"/>
              <p:nvPr/>
            </p:nvSpPr>
            <p:spPr>
              <a:xfrm>
                <a:off x="535843" y="1087053"/>
                <a:ext cx="37271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kumimoji="1" lang="en-US" altLang="zh-CN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cs typeface="Times New Roman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kumimoji="1"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charset="0"/>
                                </a:rPr>
                                <m:t>𝒔</m:t>
                              </m:r>
                            </m:e>
                            <m:sub>
                              <m:r>
                                <a:rPr kumimoji="1" lang="en-US" altLang="zh-CN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  <a:cs typeface="Times New Roman" charset="0"/>
                                </a:rPr>
                                <m:t>𝒍</m:t>
                              </m:r>
                            </m:sub>
                          </m:sSub>
                        </m:e>
                      </m:acc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146FD6F8-1F71-4E8C-C65E-760B2C524F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843" y="1087053"/>
                <a:ext cx="372715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9497F299-85FA-72A6-B0BB-E95633783F00}"/>
                  </a:ext>
                </a:extLst>
              </p:cNvPr>
              <p:cNvSpPr txBox="1"/>
              <p:nvPr/>
            </p:nvSpPr>
            <p:spPr>
              <a:xfrm>
                <a:off x="486145" y="1657499"/>
                <a:ext cx="472109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zh-CN" altLang="en-US" sz="11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9497F299-85FA-72A6-B0BB-E95633783F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145" y="1657499"/>
                <a:ext cx="472109" cy="2616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F5C7AA91-25DF-4B36-593A-C5EFCED708BB}"/>
                  </a:ext>
                </a:extLst>
              </p:cNvPr>
              <p:cNvSpPr txBox="1"/>
              <p:nvPr/>
            </p:nvSpPr>
            <p:spPr>
              <a:xfrm>
                <a:off x="467401" y="2157951"/>
                <a:ext cx="472109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zh-CN" altLang="en-US" sz="11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F5C7AA91-25DF-4B36-593A-C5EFCED708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401" y="2157951"/>
                <a:ext cx="472109" cy="2616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C42E49E9-9A43-F923-40AE-E523F13A8EED}"/>
                  </a:ext>
                </a:extLst>
              </p:cNvPr>
              <p:cNvSpPr txBox="1"/>
              <p:nvPr/>
            </p:nvSpPr>
            <p:spPr>
              <a:xfrm>
                <a:off x="468535" y="2654839"/>
                <a:ext cx="472109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sz="1100" b="1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zh-CN" altLang="en-US" sz="1100" b="1" dirty="0">
                  <a:solidFill>
                    <a:srgbClr val="7030A0"/>
                  </a:solidFill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C42E49E9-9A43-F923-40AE-E523F13A8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535" y="2654839"/>
                <a:ext cx="472109" cy="26161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23">
            <a:extLst>
              <a:ext uri="{FF2B5EF4-FFF2-40B4-BE49-F238E27FC236}">
                <a16:creationId xmlns:a16="http://schemas.microsoft.com/office/drawing/2014/main" id="{15613273-DF62-65DF-872A-A61D756EFAA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8918" y="965388"/>
            <a:ext cx="6394012" cy="212925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0A769DC3-D279-A20A-8DCE-920C68CC9E20}"/>
                  </a:ext>
                </a:extLst>
              </p:cNvPr>
              <p:cNvSpPr/>
              <p:nvPr/>
            </p:nvSpPr>
            <p:spPr>
              <a:xfrm>
                <a:off x="49945" y="3196790"/>
                <a:ext cx="9068741" cy="157844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BaBar,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2006,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searched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in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𝒆</m:t>
                        </m:r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𝒆</m:t>
                        </m:r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→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𝒄</m:t>
                        </m:r>
                      </m:e>
                    </m:acc>
                    <m:r>
                      <a:rPr kumimoji="1" lang="en-US" altLang="zh-CN" sz="16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+</m:t>
                    </m:r>
                    <m:r>
                      <a:rPr kumimoji="1" lang="en-US" altLang="zh-CN" sz="1600" b="1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𝑿</m:t>
                    </m:r>
                  </m:oMath>
                </a14:m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@10.6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GeV, not found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Belle,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2015,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searched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in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𝑩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→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𝑫</m:t>
                    </m:r>
                    <m:sSubSup>
                      <m:sSub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𝝅</m:t>
                    </m:r>
                  </m:oMath>
                </a14:m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, not found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LHCb, 2023, searched in </a:t>
                </a: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𝑩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→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𝑫</m:t>
                    </m:r>
                    <m:sSubSup>
                      <m:sSub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𝝅</m:t>
                    </m:r>
                  </m:oMath>
                </a14:m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, found neutral and doubly charged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</m:sSub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(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𝟐𝟗𝟎𝟎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kumimoji="1"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𝟐𝟗𝟎𝟎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−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𝟐𝟑𝟏𝟕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=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𝟓𝟖𝟑</m:t>
                    </m:r>
                  </m:oMath>
                </a14:m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MeV similar as </a:t>
                </a: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𝑴</m:t>
                    </m:r>
                    <m:d>
                      <m:d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𝝍</m:t>
                        </m:r>
                        <m:d>
                          <m:dPr>
                            <m:ctrlP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𝟐</m:t>
                            </m:r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𝑺</m:t>
                            </m:r>
                          </m:e>
                        </m:d>
                      </m:e>
                    </m:d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−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𝑴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(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𝝍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(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𝟏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𝑺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))</m:t>
                    </m:r>
                  </m:oMath>
                </a14:m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: radial excitation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</m:sSub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𝟐𝟑𝟏𝟕</m:t>
                            </m:r>
                          </m:e>
                        </m:d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0A769DC3-D279-A20A-8DCE-920C68CC9E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45" y="3196790"/>
                <a:ext cx="9068741" cy="1578445"/>
              </a:xfrm>
              <a:prstGeom prst="rect">
                <a:avLst/>
              </a:prstGeom>
              <a:blipFill>
                <a:blip r:embed="rId9"/>
                <a:stretch>
                  <a:fillRect l="-279" b="-4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9187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04BE3-6A19-FEE8-73B9-0E26598DE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8DF62A79-41AF-42DF-83FD-CA88E993AF8F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FD1F9407-80F9-89BA-00EF-DE9EEA01DCDC}"/>
                </a:ext>
              </a:extLst>
            </p:cNvPr>
            <p:cNvGrpSpPr/>
            <p:nvPr/>
          </p:nvGrpSpPr>
          <p:grpSpPr>
            <a:xfrm>
              <a:off x="110103" y="48516"/>
              <a:ext cx="8885307" cy="721480"/>
              <a:chOff x="110103" y="48516"/>
              <a:chExt cx="8885307" cy="72148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3BD87AE5-BA69-C9D0-05B5-D50A1A29305A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6812121" cy="72148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r>
                          <a:rPr kumimoji="1" lang="en-US" altLang="zh-CN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𝑩</m:t>
                        </m:r>
                        <m:r>
                          <a:rPr kumimoji="1" lang="en-US" altLang="zh-CN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→</m:t>
                        </m:r>
                        <m:sSup>
                          <m:sSupPr>
                            <m:ctrlP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𝑫</m:t>
                            </m:r>
                          </m:e>
                          <m:sup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(</m:t>
                            </m:r>
                            <m:r>
                              <a:rPr kumimoji="1" lang="zh-CN" altLang="en-US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∗</m:t>
                            </m:r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)</m:t>
                            </m:r>
                          </m:sup>
                        </m:sSup>
                        <m:sSubSup>
                          <m:sSubSupPr>
                            <m:ctrlP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𝑫</m:t>
                            </m:r>
                          </m:e>
                          <m:sub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sub>
                          <m:sup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bSup>
                        <m:sSup>
                          <m:sSupPr>
                            <m:ctrlP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−</m:t>
                            </m:r>
                          </m:sup>
                        </m:sSup>
                      </m:oMath>
                    </a14:m>
                    <a:r>
                      <a:rPr kumimoji="1" lang="en-US" altLang="zh-CN" sz="28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Times New Roman" charset="0"/>
                        <a:cs typeface="Arial" panose="020B0604020202020204" pitchFamily="34" charset="0"/>
                      </a:rPr>
                      <a:t>,</a:t>
                    </a:r>
                    <a:r>
                      <a:rPr kumimoji="1" lang="zh-CN" altLang="en-US" sz="28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ea typeface="Times New Roman" charset="0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𝑫</m:t>
                            </m:r>
                          </m:e>
                          <m:sub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sub>
                        </m:sSub>
                        <m:sSup>
                          <m:sSupPr>
                            <m:ctrlP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kumimoji="1" lang="en-US" altLang="zh-CN" sz="28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kumimoji="1" lang="en-US" altLang="zh-CN" sz="28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Times New Roman" charset="0"/>
                                    <a:cs typeface="Arial" panose="020B0604020202020204" pitchFamily="34" charset="0"/>
                                  </a:rPr>
                                  <m:t>𝟐𝟒𝟔𝟎</m:t>
                                </m:r>
                              </m:e>
                            </m:d>
                          </m:e>
                          <m:sup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  <m:r>
                          <a:rPr kumimoji="1" lang="en-US" altLang="zh-CN" sz="28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→</m:t>
                        </m:r>
                        <m:sSubSup>
                          <m:sSubSupPr>
                            <m:ctrlP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𝑫</m:t>
                            </m:r>
                          </m:e>
                          <m:sub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sub>
                          <m:sup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bSup>
                        <m:sSup>
                          <m:sSupPr>
                            <m:ctrlP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𝝅</m:t>
                            </m:r>
                          </m:e>
                          <m:sup>
                            <m:r>
                              <a:rPr kumimoji="1" lang="en-US" altLang="zh-CN" sz="28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−</m:t>
                            </m:r>
                          </m:sup>
                        </m:sSup>
                      </m:oMath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3BD87AE5-BA69-C9D0-05B5-D50A1A29305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6812121" cy="721480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559" t="-6818" b="-2954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31074B10-789B-A92B-59DF-56AE4742FD7F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DF81E9BF-9ECE-E556-B5C1-C3E3853CCB18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2E85116E-523D-81EB-87A7-FB83D770255F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F5CBCA4F-C33C-09C7-D919-CA1CC0ABDDBB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92DA41C-7EB3-7386-65B5-1D88CE579B42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2025/03/23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1593B620-DBB3-0AD0-477E-FC68BCEED957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18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4D4A092-40CF-CEF8-D72A-D7566955E29D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4BFF8C3-6C67-DDE3-DCAB-C222B72692DA}"/>
              </a:ext>
            </a:extLst>
          </p:cNvPr>
          <p:cNvSpPr txBox="1"/>
          <p:nvPr/>
        </p:nvSpPr>
        <p:spPr>
          <a:xfrm>
            <a:off x="110103" y="616766"/>
            <a:ext cx="8566496" cy="348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Interesting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seen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Dalitz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plot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projections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C6E25CB6-11E0-9F7E-AD45-885946FA6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185" y="965388"/>
            <a:ext cx="2402254" cy="211297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7C964EB-43B8-5937-6C5D-0D5070ABA1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6180" y="965387"/>
            <a:ext cx="3007307" cy="2112977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EE52B5C-8F92-21CD-968F-FD353A4E1404}"/>
              </a:ext>
            </a:extLst>
          </p:cNvPr>
          <p:cNvSpPr txBox="1"/>
          <p:nvPr/>
        </p:nvSpPr>
        <p:spPr>
          <a:xfrm>
            <a:off x="6064365" y="1437100"/>
            <a:ext cx="27164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puzzling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structures,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rarely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seen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before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F9CF06E-5B9F-3C0A-F345-E38FACED3839}"/>
                  </a:ext>
                </a:extLst>
              </p:cNvPr>
              <p:cNvSpPr txBox="1"/>
              <p:nvPr/>
            </p:nvSpPr>
            <p:spPr>
              <a:xfrm>
                <a:off x="214319" y="3121626"/>
                <a:ext cx="8566496" cy="15434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Two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models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describe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strange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shape: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𝟓𝟎𝟎</m:t>
                        </m:r>
                      </m:e>
                    </m:d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𝟗𝟖𝟎</m:t>
                        </m:r>
                      </m:e>
                    </m:d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𝟏𝟐𝟕𝟎</m:t>
                    </m:r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puzzling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have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large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𝟗𝟖𝟎</m:t>
                        </m:r>
                      </m:e>
                    </m:d>
                    <m:r>
                      <a:rPr lang="en-US" altLang="zh-CN" sz="1600" b="1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>
                      <m:sSubPr>
                        <m:ctrlP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b>
                    </m:sSub>
                    <m:d>
                      <m:dPr>
                        <m:ctrlP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𝟏𝟐𝟕𝟎</m:t>
                        </m:r>
                      </m:e>
                    </m:d>
                  </m:oMath>
                </a14:m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contributions,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far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away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threshold;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puzzling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𝟓𝟎𝟎</m:t>
                        </m:r>
                      </m:e>
                    </m:d>
                  </m:oMath>
                </a14:m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mass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width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𝟓𝟎𝟎</m:t>
                        </m:r>
                      </m:e>
                    </m:d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Sup>
                      <m:sSub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++</m:t>
                        </m:r>
                      </m:sup>
                    </m:sSubSup>
                    <m:d>
                      <m:d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𝟐𝟑𝟏𝟕</m:t>
                        </m:r>
                      </m:e>
                    </m:d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sSubSup>
                      <m:sSubSupPr>
                        <m:ctrlP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  <m:sup>
                        <m:r>
                          <a:rPr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𝟐𝟑𝟏𝟕</m:t>
                    </m:r>
                    <m:r>
                      <a:rPr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2F9CF06E-5B9F-3C0A-F345-E38FACED38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4319" y="3121626"/>
                <a:ext cx="8566496" cy="1543499"/>
              </a:xfrm>
              <a:prstGeom prst="rect">
                <a:avLst/>
              </a:prstGeom>
              <a:blipFill>
                <a:blip r:embed="rId6"/>
                <a:stretch>
                  <a:fillRect l="-296" b="-24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5831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5DB4D7-C81A-25CD-368F-6F0176781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8BCF4538-3209-E5AB-A338-3B7CB456989B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9B3C116C-4AB2-1496-8EBD-CC78EDC8EC76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F3072F95-CEA9-DD84-819D-A8F76ECB2222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4629985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Fit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results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for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models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with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altLang="zh-CN" sz="27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27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𝑻</m:t>
                            </m:r>
                          </m:e>
                          <m:sub>
                            <m:r>
                              <a:rPr lang="en-US" altLang="zh-CN" sz="27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𝒄</m:t>
                            </m:r>
                            <m:acc>
                              <m:accPr>
                                <m:chr m:val="̅"/>
                                <m:ctrlPr>
                                  <a:rPr lang="en-US" altLang="zh-CN" sz="27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sz="2700" b="1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𝒔</m:t>
                                </m:r>
                              </m:e>
                            </m:acc>
                          </m:sub>
                        </m:sSub>
                      </m:oMath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F3072F95-CEA9-DD84-819D-A8F76ECB222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4629985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466" t="-9756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FCAD6E95-304E-6E62-505D-6D1C5F3C2404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2462D434-A197-32E6-13F9-B5EBCC85C1B7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82F286B8-E789-DACE-0596-5076E8E86661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E0BD8C52-6191-00A2-AFBD-D752D3B4FF03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61F40E51-E1C3-EA77-6DF6-81626FFFA6D5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2025/03/23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E6C8149-767A-AADA-C837-1C0B72D20D53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19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7086D7A-39D7-9046-FCFE-D269336E6199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CA82730-CA0A-1219-2A5A-26B08630BD72}"/>
                  </a:ext>
                </a:extLst>
              </p:cNvPr>
              <p:cNvSpPr txBox="1"/>
              <p:nvPr/>
            </p:nvSpPr>
            <p:spPr>
              <a:xfrm>
                <a:off x="5866099" y="166302"/>
                <a:ext cx="30901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b="0" i="1" smtClean="0">
                        <a:latin typeface="Cambria Math" panose="02040503050406030204" pitchFamily="18" charset="0"/>
                      </a:rPr>
                      <m:t>𝑚</m:t>
                    </m:r>
                    <m:d>
                      <m:dPr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kumimoji="1" lang="en-US" altLang="zh-CN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r>
                      <a:rPr kumimoji="1" lang="en-US" altLang="zh-C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279.2,</m:t>
                        </m:r>
                        <m:r>
                          <a:rPr kumimoji="1" lang="zh-CN" alt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491.2</m:t>
                        </m:r>
                      </m:e>
                    </m:d>
                  </m:oMath>
                </a14:m>
                <a:r>
                  <a:rPr kumimoji="1" lang="zh-CN" altLang="en-US" dirty="0"/>
                  <a:t> </a:t>
                </a:r>
                <a:r>
                  <a:rPr kumimoji="1" lang="en-US" altLang="zh-CN" dirty="0"/>
                  <a:t>MeV</a:t>
                </a:r>
                <a:endParaRPr kumimoji="1"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CA82730-CA0A-1219-2A5A-26B08630BD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6099" y="166302"/>
                <a:ext cx="3090141" cy="276999"/>
              </a:xfrm>
              <a:prstGeom prst="rect">
                <a:avLst/>
              </a:prstGeom>
              <a:blipFill>
                <a:blip r:embed="rId4"/>
                <a:stretch>
                  <a:fillRect l="-2041" t="-20833" r="-3673" b="-458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A230CDD2-03B5-3C88-A883-D3AE8D14728F}"/>
                  </a:ext>
                </a:extLst>
              </p:cNvPr>
              <p:cNvSpPr/>
              <p:nvPr/>
            </p:nvSpPr>
            <p:spPr>
              <a:xfrm>
                <a:off x="4777483" y="703033"/>
                <a:ext cx="4301611" cy="37626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𝒇</m:t>
                        </m:r>
                      </m:e>
                      <m:sub>
                        <m:r>
                          <a:rPr kumimoji="1"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𝟎</m:t>
                        </m:r>
                      </m:sub>
                    </m:sSub>
                    <m:d>
                      <m:dPr>
                        <m:ctrlPr>
                          <a:rPr kumimoji="1"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kumimoji="1"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𝟓𝟎𝟎</m:t>
                        </m:r>
                      </m:e>
                    </m:d>
                  </m:oMath>
                </a14:m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mass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and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width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agree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with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other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measurements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Scattering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length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in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K-Matrix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determined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to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be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kumimoji="1"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Significance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</m:sSub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&gt;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𝟏𝟎</m:t>
                    </m:r>
                    <m:r>
                      <a:rPr kumimoji="1" lang="en-US" altLang="zh-CN" sz="16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endParaRPr kumimoji="1"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Coupling,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masses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and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widths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and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kumimoji="1"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kumimoji="1"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1600" b="1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1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++</m:t>
                        </m:r>
                      </m:sup>
                    </m:sSubSup>
                  </m:oMath>
                </a14:m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fixed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to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be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the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same;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if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free,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consistent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with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each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other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kumimoji="1"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A230CDD2-03B5-3C88-A883-D3AE8D14728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7483" y="703033"/>
                <a:ext cx="4301611" cy="3762633"/>
              </a:xfrm>
              <a:prstGeom prst="rect">
                <a:avLst/>
              </a:prstGeom>
              <a:blipFill>
                <a:blip r:embed="rId5"/>
                <a:stretch>
                  <a:fillRect l="-8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图片 2">
            <a:extLst>
              <a:ext uri="{FF2B5EF4-FFF2-40B4-BE49-F238E27FC236}">
                <a16:creationId xmlns:a16="http://schemas.microsoft.com/office/drawing/2014/main" id="{A9CA6221-C66A-3D54-E362-026037E2F1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710" y="614781"/>
            <a:ext cx="4492773" cy="338675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073001B-73BE-DC91-12F8-094B04F2F3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73600" y="2308158"/>
            <a:ext cx="4470400" cy="292100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15E87F39-2023-349F-A9D5-2B14276CAE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103" y="4024360"/>
            <a:ext cx="5180588" cy="78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6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310854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Outline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the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talk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88D4249B-7944-2B47-B4E4-868E913C3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9711" y="4870359"/>
            <a:ext cx="1543050" cy="273844"/>
          </a:xfrm>
        </p:spPr>
        <p:txBody>
          <a:bodyPr/>
          <a:lstStyle/>
          <a:p>
            <a:fld id="{C9B75A48-9D91-AD42-8FEF-0106549F2306}" type="slidenum">
              <a:rPr kumimoji="1" lang="zh-CN" altLang="en-US" sz="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5970A87-0490-F043-BAE6-486D67DB4652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2025/03/23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3CFAA67-DE80-7024-C5D2-5C7A21DBFDAD}"/>
              </a:ext>
            </a:extLst>
          </p:cNvPr>
          <p:cNvSpPr txBox="1"/>
          <p:nvPr/>
        </p:nvSpPr>
        <p:spPr>
          <a:xfrm>
            <a:off x="893138" y="1005884"/>
            <a:ext cx="719578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Recent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results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spectroscopy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Recent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results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CP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violation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studies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(detailed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discussion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see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Yanxi’s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talk)</a:t>
            </a:r>
          </a:p>
          <a:p>
            <a:endParaRPr lang="en-US" altLang="zh-CN" sz="2400" b="1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Prospects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conclusion</a:t>
            </a:r>
          </a:p>
          <a:p>
            <a:endParaRPr lang="en-US" altLang="zh-CN" sz="2400" b="1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971ADA9-2D67-CCBD-E1FC-353D40CC23B4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236167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9"/>
    </mc:Choice>
    <mc:Fallback xmlns="">
      <p:transition spd="slow" advTm="332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E23612-6116-CDAA-70E6-2D1E8BBD5A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C06B2FE3-F33D-999B-54BC-0857BA61DE36}"/>
              </a:ext>
            </a:extLst>
          </p:cNvPr>
          <p:cNvGrpSpPr/>
          <p:nvPr/>
        </p:nvGrpSpPr>
        <p:grpSpPr>
          <a:xfrm>
            <a:off x="0" y="36386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204F132E-3A75-54C9-D6A1-010F964EADE5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8A74378C-0853-2C24-9DA6-3CE07EFCACD1}"/>
                  </a:ext>
                </a:extLst>
              </p:cNvPr>
              <p:cNvSpPr/>
              <p:nvPr/>
            </p:nvSpPr>
            <p:spPr>
              <a:xfrm>
                <a:off x="231515" y="48516"/>
                <a:ext cx="1742785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Discussion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8B212155-BD1C-3F71-466F-424A0EB924F0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1EA60DA7-E00C-6323-A6F8-E002A54FEDA0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A1D06711-5D6C-598B-4BAA-BC56442FD6AB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5F92FD49-80C1-945F-762A-773357813108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B0D48E6E-0271-F3A2-1884-90C472267D87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2025/03/23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FC9393A3-4B74-6CAC-21F1-36E919DD29C8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20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71B41C3-5202-1CB8-CEAC-83CAF9B34B1A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EA9A0F96-C3CC-6B17-DB15-A4907F5CAAB8}"/>
                  </a:ext>
                </a:extLst>
              </p:cNvPr>
              <p:cNvSpPr/>
              <p:nvPr/>
            </p:nvSpPr>
            <p:spPr>
              <a:xfrm>
                <a:off x="435104" y="677786"/>
                <a:ext cx="8560305" cy="30013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Both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models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with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and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without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</m:sSub>
                  </m:oMath>
                </a14:m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states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can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describe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data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However,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models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without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</m:sSub>
                  </m:oMath>
                </a14:m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states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have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some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deficiencies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and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implausible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Model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with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𝑻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𝒄</m:t>
                        </m:r>
                        <m:acc>
                          <m:accPr>
                            <m:chr m:val="̅"/>
                            <m:ctrlP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𝒔</m:t>
                            </m:r>
                          </m:e>
                        </m:acc>
                      </m:sub>
                    </m:sSub>
                  </m:oMath>
                </a14:m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states:</a:t>
                </a: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kumimoji="1"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kumimoji="1"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endParaRPr kumimoji="1"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Relationship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with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</m:sSub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𝟐𝟑𝟏𝟕</m:t>
                            </m:r>
                          </m:e>
                        </m:d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kumimoji="1" lang="en-US" altLang="zh-CN" sz="1600" b="1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imes New Roman" charset="0"/>
                        <a:cs typeface="Arial" panose="020B0604020202020204" pitchFamily="34" charset="0"/>
                      </a:rPr>
                      <m:t>?</m:t>
                    </m:r>
                  </m:oMath>
                </a14:m>
                <a:endParaRPr kumimoji="1"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Indication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exotic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structures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in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</m:sSub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𝟐𝟒𝟔𝟎</m:t>
                            </m:r>
                          </m:e>
                        </m:d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5" name="矩形 4">
                <a:extLst>
                  <a:ext uri="{FF2B5EF4-FFF2-40B4-BE49-F238E27FC236}">
                    <a16:creationId xmlns:a16="http://schemas.microsoft.com/office/drawing/2014/main" id="{EA9A0F96-C3CC-6B17-DB15-A4907F5CAA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104" y="677786"/>
                <a:ext cx="8560305" cy="3001334"/>
              </a:xfrm>
              <a:prstGeom prst="rect">
                <a:avLst/>
              </a:prstGeom>
              <a:blipFill>
                <a:blip r:embed="rId3"/>
                <a:stretch>
                  <a:fillRect l="-296" b="-168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E6C2C6ED-EF5F-E0D5-C474-530BDC26D781}"/>
                  </a:ext>
                </a:extLst>
              </p:cNvPr>
              <p:cNvSpPr txBox="1"/>
              <p:nvPr/>
            </p:nvSpPr>
            <p:spPr>
              <a:xfrm>
                <a:off x="706975" y="1723006"/>
                <a:ext cx="4572000" cy="1154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Mass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consistent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with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</m:sSub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𝟐𝟑𝟏𝟕</m:t>
                            </m:r>
                          </m:e>
                        </m:d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Width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significantly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larger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than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𝑫</m:t>
                        </m:r>
                      </m:e>
                      <m:sub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</m:sSub>
                    <m:sSup>
                      <m:sSupPr>
                        <m:ctrlP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1" lang="en-US" altLang="zh-CN" sz="16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Times New Roman" charset="0"/>
                                <a:cs typeface="Arial" panose="020B0604020202020204" pitchFamily="34" charset="0"/>
                              </a:rPr>
                              <m:t>𝟐𝟑𝟏𝟕</m:t>
                            </m:r>
                          </m:e>
                        </m:d>
                      </m:e>
                      <m:sup>
                        <m:r>
                          <a:rPr kumimoji="1" lang="en-US" altLang="zh-CN" sz="16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Times New Roman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endParaRPr kumimoji="1"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  <a:p>
                <a:pPr marL="257175" indent="-257175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Spin</a:t>
                </a:r>
                <a:r>
                  <a:rPr kumimoji="1" lang="zh-CN" altLang="en-US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0</a:t>
                </a:r>
                <a:r>
                  <a:rPr kumimoji="1" lang="en-US" altLang="zh-CN" sz="1600" b="1" baseline="30000" dirty="0">
                    <a:solidFill>
                      <a:srgbClr val="0070C0"/>
                    </a:solidFill>
                    <a:latin typeface="Arial" panose="020B0604020202020204" pitchFamily="34" charset="0"/>
                    <a:ea typeface="Times New Roman" charset="0"/>
                    <a:cs typeface="Arial" panose="020B0604020202020204" pitchFamily="34" charset="0"/>
                  </a:rPr>
                  <a:t>+</a:t>
                </a:r>
                <a:endParaRPr kumimoji="1" lang="en-US" altLang="zh-CN" sz="1600" b="1" dirty="0">
                  <a:solidFill>
                    <a:srgbClr val="0070C0"/>
                  </a:solidFill>
                  <a:latin typeface="Arial" panose="020B0604020202020204" pitchFamily="34" charset="0"/>
                  <a:ea typeface="Times New Roman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E6C2C6ED-EF5F-E0D5-C474-530BDC26D7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975" y="1723006"/>
                <a:ext cx="4572000" cy="1154675"/>
              </a:xfrm>
              <a:prstGeom prst="rect">
                <a:avLst/>
              </a:prstGeom>
              <a:blipFill>
                <a:blip r:embed="rId4"/>
                <a:stretch>
                  <a:fillRect l="-554" b="-543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735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F393F1-05FC-2662-A739-E3D0E2365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4111C7F1-A1CF-92E3-74E9-6D3FB67EEA13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F213052F-8C73-4B02-97DC-D4F348B20970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C21DBDD9-0834-80DE-F988-A9A6A8B9E0AC}"/>
                  </a:ext>
                </a:extLst>
              </p:cNvPr>
              <p:cNvSpPr/>
              <p:nvPr/>
            </p:nvSpPr>
            <p:spPr>
              <a:xfrm>
                <a:off x="231515" y="48516"/>
                <a:ext cx="491673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Extract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resonant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information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97F00E57-5A0C-AA8C-22E5-B19EA4D6FB8B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ABA4FD00-FC9E-D4BF-4196-86BA63B7251E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8BA4536F-97E4-3283-6456-330465C146F5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C39CA74C-DD04-3FBF-386C-E3B40B4CBE48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8D37526D-5492-350C-4733-A02CBE3889A4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2025/03/23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EB09623-29E6-3A03-1A21-E967451C8092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21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0475D87-42D2-4857-9AB5-B0066FC10786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7A4528B-B01B-B991-4E8A-7B6EEA40FA7B}"/>
              </a:ext>
            </a:extLst>
          </p:cNvPr>
          <p:cNvSpPr txBox="1"/>
          <p:nvPr/>
        </p:nvSpPr>
        <p:spPr>
          <a:xfrm>
            <a:off x="129347" y="543962"/>
            <a:ext cx="9014653" cy="4253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043" indent="-34204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Most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exotic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states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and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their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properties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established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in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multi-body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decays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endParaRPr kumimoji="1" lang="en-US" altLang="zh-CN" sz="1400" b="1" dirty="0"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  <a:p>
            <a:pPr marL="342043" indent="-34204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Amplitude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analyses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crucial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endParaRPr kumimoji="1" lang="en-US" altLang="zh-CN" sz="1400" b="1" dirty="0"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  <a:p>
            <a:pPr marL="342043" indent="-34204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kumimoji="1" lang="en-US" altLang="zh-CN" sz="1400" b="1" dirty="0"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  <a:p>
            <a:pPr marL="342043" indent="-34204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kumimoji="1" lang="en-US" altLang="zh-CN" sz="1400" b="1" dirty="0"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  <a:p>
            <a:pPr marL="342043" indent="-34204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kumimoji="1" lang="en-US" altLang="zh-CN" sz="1400" b="1" dirty="0"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  <a:p>
            <a:pPr marL="342043" indent="-342043">
              <a:lnSpc>
                <a:spcPct val="150000"/>
              </a:lnSpc>
              <a:buFont typeface="Arial" panose="020B0604020202020204" pitchFamily="34" charset="0"/>
              <a:buChar char="•"/>
            </a:pPr>
            <a:endParaRPr kumimoji="1" lang="en-US" altLang="zh-CN" sz="1400" b="1" dirty="0"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kumimoji="1" lang="en-US" altLang="zh-CN" sz="1400" b="1" dirty="0"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  <a:p>
            <a:pPr marL="342043" indent="-34204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Amplitude analyses </a:t>
            </a:r>
            <a:r>
              <a:rPr kumimoji="1"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very complicated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: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main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limitations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to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start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analysis</a:t>
            </a:r>
            <a:endParaRPr kumimoji="1" lang="en-US" altLang="zh-CN" sz="1400" b="1" dirty="0">
              <a:solidFill>
                <a:srgbClr val="FF0000"/>
              </a:solidFill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  <a:p>
            <a:pPr marL="342043" indent="-34204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Enormous</a:t>
            </a:r>
            <a:r>
              <a:rPr kumimoji="1"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data</a:t>
            </a:r>
            <a:r>
              <a:rPr kumimoji="1"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from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BESIII,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 err="1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LHCb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and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other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flavor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physics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experiments: </a:t>
            </a:r>
            <a:r>
              <a:rPr kumimoji="1"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massive CPU time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needed to perform analyses</a:t>
            </a:r>
          </a:p>
          <a:p>
            <a:pPr marL="342043" indent="-34204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general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PWA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framework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using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modern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acceleration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technology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(such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as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GPU,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AD,…)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eagerly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needed</a:t>
            </a:r>
          </a:p>
          <a:p>
            <a:pPr marL="342043" indent="-342043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We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have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developed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new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framework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using</a:t>
            </a:r>
            <a:r>
              <a:rPr kumimoji="1" lang="zh-CN" altLang="en-US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400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TensorFlow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034AD3EA-0EFF-3EA0-7E0A-BC94264F05E3}"/>
              </a:ext>
            </a:extLst>
          </p:cNvPr>
          <p:cNvGrpSpPr/>
          <p:nvPr/>
        </p:nvGrpSpPr>
        <p:grpSpPr>
          <a:xfrm>
            <a:off x="3210560" y="976810"/>
            <a:ext cx="4977944" cy="1811175"/>
            <a:chOff x="6382729" y="1865776"/>
            <a:chExt cx="5044839" cy="18591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文本框 6">
                  <a:extLst>
                    <a:ext uri="{FF2B5EF4-FFF2-40B4-BE49-F238E27FC236}">
                      <a16:creationId xmlns:a16="http://schemas.microsoft.com/office/drawing/2014/main" id="{AFFE6DA4-6343-EBF3-00B5-0F652E35C4E4}"/>
                    </a:ext>
                  </a:extLst>
                </p:cNvPr>
                <p:cNvSpPr txBox="1"/>
                <p:nvPr/>
              </p:nvSpPr>
              <p:spPr>
                <a:xfrm>
                  <a:off x="9613866" y="2543560"/>
                  <a:ext cx="1813702" cy="30572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∼</m:t>
                        </m:r>
                        <m:r>
                          <a:rPr lang="en-GB" altLang="zh-CN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GB" altLang="zh-CN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Sup>
                          <m:sSubSupPr>
                            <m:ctrlPr>
                              <a:rPr lang="en-GB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altLang="zh-CN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  <m:sup>
                            <m:r>
                              <a:rPr lang="en-GB" altLang="zh-CN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bSup>
                        <m:r>
                          <a:rPr lang="en-GB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GB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altLang="zh-CN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  <m:sup>
                            <m:r>
                              <a:rPr lang="en-GB" altLang="zh-CN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bSup>
                        <m:r>
                          <a:rPr lang="en-GB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Sup>
                          <m:sSubSupPr>
                            <m:ctrlPr>
                              <a:rPr lang="en-GB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GB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GB" altLang="zh-CN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  <m:sup>
                            <m:r>
                              <a:rPr lang="en-GB" altLang="zh-CN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bSup>
                        <m:r>
                          <a:rPr lang="en-GB" altLang="zh-CN" b="0" i="1" smtClean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a:rPr lang="en-GB" altLang="zh-CN" b="0" i="1" smtClean="0">
                            <a:latin typeface="Cambria Math" panose="02040503050406030204" pitchFamily="18" charset="0"/>
                          </a:rPr>
                          <m:t>𝜗</m:t>
                        </m:r>
                        <m:r>
                          <a:rPr lang="en-GB" altLang="zh-CN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32" name="文本框 31">
                  <a:extLst>
                    <a:ext uri="{FF2B5EF4-FFF2-40B4-BE49-F238E27FC236}">
                      <a16:creationId xmlns:a16="http://schemas.microsoft.com/office/drawing/2014/main" id="{EC2F9FBD-594F-3A42-A2A1-2BAA96FA9F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13866" y="2543560"/>
                  <a:ext cx="1813702" cy="305725"/>
                </a:xfrm>
                <a:prstGeom prst="rect">
                  <a:avLst/>
                </a:prstGeom>
                <a:blipFill>
                  <a:blip r:embed="rId3"/>
                  <a:stretch>
                    <a:fillRect r="-3472" b="-2400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9947D5E1-116C-E7C1-D703-4E5906A3A5CE}"/>
                </a:ext>
              </a:extLst>
            </p:cNvPr>
            <p:cNvGrpSpPr/>
            <p:nvPr/>
          </p:nvGrpSpPr>
          <p:grpSpPr>
            <a:xfrm>
              <a:off x="6382729" y="1865776"/>
              <a:ext cx="3085216" cy="1859111"/>
              <a:chOff x="5525384" y="1817539"/>
              <a:chExt cx="3813977" cy="2547978"/>
            </a:xfrm>
          </p:grpSpPr>
          <p:sp>
            <p:nvSpPr>
              <p:cNvPr id="9" name="箭头: 右 9">
                <a:extLst>
                  <a:ext uri="{FF2B5EF4-FFF2-40B4-BE49-F238E27FC236}">
                    <a16:creationId xmlns:a16="http://schemas.microsoft.com/office/drawing/2014/main" id="{7FA7B88C-D917-7DAE-0362-01E82FFDF260}"/>
                  </a:ext>
                </a:extLst>
              </p:cNvPr>
              <p:cNvSpPr/>
              <p:nvPr/>
            </p:nvSpPr>
            <p:spPr>
              <a:xfrm>
                <a:off x="5525384" y="2944500"/>
                <a:ext cx="1119533" cy="232600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1" name="箭头: 右 10">
                <a:extLst>
                  <a:ext uri="{FF2B5EF4-FFF2-40B4-BE49-F238E27FC236}">
                    <a16:creationId xmlns:a16="http://schemas.microsoft.com/office/drawing/2014/main" id="{ADCE80A4-C628-A630-54C5-AEF20C066900}"/>
                  </a:ext>
                </a:extLst>
              </p:cNvPr>
              <p:cNvSpPr/>
              <p:nvPr/>
            </p:nvSpPr>
            <p:spPr>
              <a:xfrm rot="20052480">
                <a:off x="7226054" y="2275667"/>
                <a:ext cx="1315787" cy="207808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箭头: 右 11">
                <a:extLst>
                  <a:ext uri="{FF2B5EF4-FFF2-40B4-BE49-F238E27FC236}">
                    <a16:creationId xmlns:a16="http://schemas.microsoft.com/office/drawing/2014/main" id="{03115977-6928-9EB2-3E3B-E55A3347988D}"/>
                  </a:ext>
                </a:extLst>
              </p:cNvPr>
              <p:cNvSpPr/>
              <p:nvPr/>
            </p:nvSpPr>
            <p:spPr>
              <a:xfrm rot="2683592">
                <a:off x="7098304" y="3478868"/>
                <a:ext cx="1321544" cy="258119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" name="箭头: 右 13">
                <a:extLst>
                  <a:ext uri="{FF2B5EF4-FFF2-40B4-BE49-F238E27FC236}">
                    <a16:creationId xmlns:a16="http://schemas.microsoft.com/office/drawing/2014/main" id="{A1178FFD-11C7-32D5-D294-440F355B3207}"/>
                  </a:ext>
                </a:extLst>
              </p:cNvPr>
              <p:cNvSpPr/>
              <p:nvPr/>
            </p:nvSpPr>
            <p:spPr>
              <a:xfrm>
                <a:off x="7371567" y="2931777"/>
                <a:ext cx="1275127" cy="211585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64F364E9-A3DF-8605-D131-7D56C057A556}"/>
                  </a:ext>
                </a:extLst>
              </p:cNvPr>
              <p:cNvSpPr/>
              <p:nvPr/>
            </p:nvSpPr>
            <p:spPr>
              <a:xfrm>
                <a:off x="6644918" y="2386142"/>
                <a:ext cx="1215904" cy="120871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altLang="zh-CN" dirty="0"/>
                  <a:t>?</a:t>
                </a:r>
                <a:endParaRPr lang="zh-CN" altLang="en-US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1" name="文本框 20">
                    <a:extLst>
                      <a:ext uri="{FF2B5EF4-FFF2-40B4-BE49-F238E27FC236}">
                        <a16:creationId xmlns:a16="http://schemas.microsoft.com/office/drawing/2014/main" id="{0839D45E-5483-6EEC-6052-72A2265DDBF8}"/>
                      </a:ext>
                    </a:extLst>
                  </p:cNvPr>
                  <p:cNvSpPr txBox="1"/>
                  <p:nvPr/>
                </p:nvSpPr>
                <p:spPr>
                  <a:xfrm>
                    <a:off x="5742501" y="2440622"/>
                    <a:ext cx="702307" cy="39613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altLang="zh-CN" dirty="0"/>
                      <a:t>A: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bSup>
                      </m:oMath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16" name="文本框 15">
                    <a:extLst>
                      <a:ext uri="{FF2B5EF4-FFF2-40B4-BE49-F238E27FC236}">
                        <a16:creationId xmlns:a16="http://schemas.microsoft.com/office/drawing/2014/main" id="{77C81AC7-3360-4493-9090-FC1D3C14D986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742501" y="2440622"/>
                    <a:ext cx="702307" cy="396134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9677" t="-6383" r="-13978" b="-68085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4" name="文本框 23">
                    <a:extLst>
                      <a:ext uri="{FF2B5EF4-FFF2-40B4-BE49-F238E27FC236}">
                        <a16:creationId xmlns:a16="http://schemas.microsoft.com/office/drawing/2014/main" id="{43320F26-952B-6AC6-1420-489AAD055CE2}"/>
                      </a:ext>
                    </a:extLst>
                  </p:cNvPr>
                  <p:cNvSpPr txBox="1"/>
                  <p:nvPr/>
                </p:nvSpPr>
                <p:spPr>
                  <a:xfrm>
                    <a:off x="8459444" y="1817539"/>
                    <a:ext cx="775212" cy="40761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altLang="zh-CN" dirty="0"/>
                      <a:t>B :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bSup>
                      </m:oMath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17" name="文本框 16">
                    <a:extLst>
                      <a:ext uri="{FF2B5EF4-FFF2-40B4-BE49-F238E27FC236}">
                        <a16:creationId xmlns:a16="http://schemas.microsoft.com/office/drawing/2014/main" id="{8ED0D672-36B4-4A8F-BD60-9DAB7809E0A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459444" y="1817539"/>
                    <a:ext cx="775212" cy="40761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7767" t="-4082" r="-9709" b="-61224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5" name="文本框 24">
                    <a:extLst>
                      <a:ext uri="{FF2B5EF4-FFF2-40B4-BE49-F238E27FC236}">
                        <a16:creationId xmlns:a16="http://schemas.microsoft.com/office/drawing/2014/main" id="{F0C0F057-F8F4-7CCE-EB8D-1588D95EA4F8}"/>
                      </a:ext>
                    </a:extLst>
                  </p:cNvPr>
                  <p:cNvSpPr txBox="1"/>
                  <p:nvPr/>
                </p:nvSpPr>
                <p:spPr>
                  <a:xfrm>
                    <a:off x="8549721" y="2903802"/>
                    <a:ext cx="789640" cy="40761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altLang="zh-CN" dirty="0"/>
                      <a:t>C :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bSup>
                      </m:oMath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18" name="文本框 17">
                    <a:extLst>
                      <a:ext uri="{FF2B5EF4-FFF2-40B4-BE49-F238E27FC236}">
                        <a16:creationId xmlns:a16="http://schemas.microsoft.com/office/drawing/2014/main" id="{6376B28D-FD7F-4740-AF18-33F7894C0FB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549721" y="2903802"/>
                    <a:ext cx="789640" cy="40761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7619" t="-4082" r="-10476" b="-61224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文本框 25">
                    <a:extLst>
                      <a:ext uri="{FF2B5EF4-FFF2-40B4-BE49-F238E27FC236}">
                        <a16:creationId xmlns:a16="http://schemas.microsoft.com/office/drawing/2014/main" id="{5E2198EF-B6B3-818B-DFD7-805A9C8A92F0}"/>
                      </a:ext>
                    </a:extLst>
                  </p:cNvPr>
                  <p:cNvSpPr txBox="1"/>
                  <p:nvPr/>
                </p:nvSpPr>
                <p:spPr>
                  <a:xfrm>
                    <a:off x="8198842" y="3957905"/>
                    <a:ext cx="805670" cy="40761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GB" altLang="zh-CN" dirty="0"/>
                      <a:t>D :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sub>
                          <m:sup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𝜇</m:t>
                            </m:r>
                          </m:sup>
                        </m:sSubSup>
                      </m:oMath>
                    </a14:m>
                    <a:endParaRPr lang="zh-CN" altLang="en-US" dirty="0"/>
                  </a:p>
                </p:txBody>
              </p:sp>
            </mc:Choice>
            <mc:Fallback xmlns="">
              <p:sp>
                <p:nvSpPr>
                  <p:cNvPr id="19" name="文本框 18">
                    <a:extLst>
                      <a:ext uri="{FF2B5EF4-FFF2-40B4-BE49-F238E27FC236}">
                        <a16:creationId xmlns:a16="http://schemas.microsoft.com/office/drawing/2014/main" id="{C876C100-F9A5-4F84-AEF5-8F4D04E296D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98842" y="3957905"/>
                    <a:ext cx="805670" cy="40761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8411" t="-4082" r="-10280" b="-61224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7105E625-05D7-2933-51A1-8F54C9E33E7D}"/>
                  </a:ext>
                </a:extLst>
              </p:cNvPr>
              <p:cNvSpPr txBox="1"/>
              <p:nvPr/>
            </p:nvSpPr>
            <p:spPr>
              <a:xfrm>
                <a:off x="8597971" y="3452712"/>
                <a:ext cx="34657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…</a:t>
                </a:r>
                <a:endParaRPr lang="zh-CN" altLang="en-US" dirty="0"/>
              </a:p>
            </p:txBody>
          </p:sp>
        </p:grpSp>
      </p:grpSp>
      <p:pic>
        <p:nvPicPr>
          <p:cNvPr id="28" name="Picture 14">
            <a:extLst>
              <a:ext uri="{FF2B5EF4-FFF2-40B4-BE49-F238E27FC236}">
                <a16:creationId xmlns:a16="http://schemas.microsoft.com/office/drawing/2014/main" id="{68E206DF-D039-1106-6C55-E1570EC517F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7461" r="22504"/>
          <a:stretch/>
        </p:blipFill>
        <p:spPr>
          <a:xfrm>
            <a:off x="6861189" y="4039354"/>
            <a:ext cx="996304" cy="75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90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BB5A1-75BC-6E3B-B3A4-0DA4B6B8D4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3922C47F-B70D-A495-4EB3-8ADD41CFF1A7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B27F307C-0BD3-4FC3-FC45-DD40FA45051C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06B69AD4-62F9-13C6-E916-8D21B602A8E2}"/>
                  </a:ext>
                </a:extLst>
              </p:cNvPr>
              <p:cNvSpPr/>
              <p:nvPr/>
            </p:nvSpPr>
            <p:spPr>
              <a:xfrm>
                <a:off x="231515" y="48516"/>
                <a:ext cx="151208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TF-PWA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B2ABCB23-68EB-565C-EAF1-9468FB27F851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97512779-D7BC-49B6-CACF-7307F21BBFED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8370852F-0822-DB39-A2C5-F0A456C28D22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4CCCCC02-7165-9C06-425A-C7785DE5ED6F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EEC96419-AFE0-7DEB-3330-247F7D6814B0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2025/03/23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76BD652E-D045-12EB-50E5-6BE1679E1D24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22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E2F6779A-2272-AFA7-3E1C-AF24D3D9A7D0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7865A617-E98B-D918-20E5-454BC3452AB8}"/>
              </a:ext>
            </a:extLst>
          </p:cNvPr>
          <p:cNvSpPr txBox="1">
            <a:spLocks/>
          </p:cNvSpPr>
          <p:nvPr/>
        </p:nvSpPr>
        <p:spPr>
          <a:xfrm>
            <a:off x="634421" y="737238"/>
            <a:ext cx="7875158" cy="1074443"/>
          </a:xfrm>
          <a:prstGeom prst="rect">
            <a:avLst/>
          </a:prstGeom>
        </p:spPr>
        <p:txBody>
          <a:bodyPr vert="horz" lIns="91207" tIns="45604" rIns="91207" bIns="45604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GB" altLang="zh-CN" sz="4389" b="1" dirty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altLang="zh-CN" sz="438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</a:t>
            </a:r>
            <a:r>
              <a:rPr lang="en-GB" altLang="zh-CN" sz="4389" b="1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altLang="zh-CN" sz="4389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user-friendly</a:t>
            </a:r>
            <a:r>
              <a:rPr lang="en-GB" altLang="zh-CN" sz="4389" b="1" dirty="0">
                <a:latin typeface="Arial" panose="020B0604020202020204" pitchFamily="34" charset="0"/>
                <a:cs typeface="Arial" panose="020B0604020202020204" pitchFamily="34" charset="0"/>
              </a:rPr>
              <a:t> partial wave analysis framework </a:t>
            </a:r>
            <a:endParaRPr lang="zh-CN" altLang="en-US" sz="4389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A2F4CD5-616C-BD0F-CB2D-6CAA897FFD99}"/>
              </a:ext>
            </a:extLst>
          </p:cNvPr>
          <p:cNvSpPr txBox="1">
            <a:spLocks/>
          </p:cNvSpPr>
          <p:nvPr/>
        </p:nvSpPr>
        <p:spPr>
          <a:xfrm>
            <a:off x="545924" y="2170402"/>
            <a:ext cx="8598076" cy="1061545"/>
          </a:xfrm>
          <a:prstGeom prst="rect">
            <a:avLst/>
          </a:prstGeom>
        </p:spPr>
        <p:txBody>
          <a:bodyPr vert="horz" lIns="91207" tIns="45604" rIns="91207" bIns="45604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Hao Cai</a:t>
            </a:r>
            <a:r>
              <a:rPr lang="en-US" altLang="zh-CN" sz="1995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, Chen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Chen</a:t>
            </a:r>
            <a:r>
              <a:rPr lang="en-US" altLang="zh-CN" sz="1995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 err="1">
                <a:latin typeface="Arial" panose="020B0604020202020204" pitchFamily="34" charset="0"/>
                <a:cs typeface="Arial" panose="020B0604020202020204" pitchFamily="34" charset="0"/>
              </a:rPr>
              <a:t>Shuangshi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Fang</a:t>
            </a:r>
            <a:r>
              <a:rPr lang="en-US" altLang="zh-CN" sz="1995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 err="1">
                <a:latin typeface="Arial" panose="020B0604020202020204" pitchFamily="34" charset="0"/>
                <a:cs typeface="Arial" panose="020B0604020202020204" pitchFamily="34" charset="0"/>
              </a:rPr>
              <a:t>Haojie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Jing</a:t>
            </a:r>
            <a:r>
              <a:rPr lang="en-US" altLang="zh-CN" sz="1995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 Jiang</a:t>
            </a:r>
            <a:r>
              <a:rPr lang="en-US" altLang="zh-CN" sz="1995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, Pei-Rong Li</a:t>
            </a:r>
            <a:r>
              <a:rPr lang="en-US" altLang="zh-CN" sz="1995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995" dirty="0" err="1">
                <a:latin typeface="Arial" panose="020B0604020202020204" pitchFamily="34" charset="0"/>
                <a:cs typeface="Arial" panose="020B0604020202020204" pitchFamily="34" charset="0"/>
              </a:rPr>
              <a:t>Beijiang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Liu</a:t>
            </a:r>
            <a:r>
              <a:rPr lang="en-US" altLang="zh-CN" sz="1995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Yin-Rui Liu</a:t>
            </a:r>
            <a:r>
              <a:rPr lang="en-US" altLang="zh-CN" sz="1995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, Xiao-Rui Lyu</a:t>
            </a:r>
            <a:r>
              <a:rPr lang="en-US" altLang="zh-CN" sz="1995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199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zh-CN" sz="1995" dirty="0" err="1">
                <a:latin typeface="Arial" panose="020B0604020202020204" pitchFamily="34" charset="0"/>
                <a:cs typeface="Arial" panose="020B0604020202020204" pitchFamily="34" charset="0"/>
              </a:rPr>
              <a:t>Runqiu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r>
              <a:rPr lang="en-US" altLang="zh-CN" sz="1995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Rong-Gang Ping</a:t>
            </a:r>
            <a:r>
              <a:rPr lang="en-US" altLang="zh-CN" sz="1995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 err="1">
                <a:latin typeface="Arial" panose="020B0604020202020204" pitchFamily="34" charset="0"/>
                <a:cs typeface="Arial" panose="020B0604020202020204" pitchFamily="34" charset="0"/>
              </a:rPr>
              <a:t>Wenbin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Qian</a:t>
            </a:r>
            <a:r>
              <a:rPr lang="en-US" altLang="zh-CN" sz="1995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995" dirty="0" err="1">
                <a:latin typeface="Arial" panose="020B0604020202020204" pitchFamily="34" charset="0"/>
                <a:cs typeface="Arial" panose="020B0604020202020204" pitchFamily="34" charset="0"/>
              </a:rPr>
              <a:t>Rongsheng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Shi</a:t>
            </a:r>
            <a:r>
              <a:rPr lang="en-US" altLang="zh-CN" sz="1995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 err="1">
                <a:latin typeface="Arial" panose="020B0604020202020204" pitchFamily="34" charset="0"/>
                <a:cs typeface="Arial" panose="020B0604020202020204" pitchFamily="34" charset="0"/>
              </a:rPr>
              <a:t>Mengzhen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Wang</a:t>
            </a:r>
            <a:r>
              <a:rPr lang="en-US" altLang="zh-CN" sz="1995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Shi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Wang</a:t>
            </a:r>
            <a:r>
              <a:rPr lang="en-US" altLang="zh-CN" sz="1995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Zi-Yi Wang</a:t>
            </a:r>
            <a:r>
              <a:rPr lang="en-US" altLang="zh-CN" sz="1995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marL="0" indent="0" algn="ctr">
              <a:buNone/>
            </a:pPr>
            <a:r>
              <a:rPr lang="en-US" altLang="zh-CN" sz="1995" dirty="0" err="1">
                <a:latin typeface="Arial" panose="020B0604020202020204" pitchFamily="34" charset="0"/>
                <a:cs typeface="Arial" panose="020B0604020202020204" pitchFamily="34" charset="0"/>
              </a:rPr>
              <a:t>Jiajun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Wu</a:t>
            </a:r>
            <a:r>
              <a:rPr lang="en-US" altLang="zh-CN" sz="1995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 err="1">
                <a:latin typeface="Arial" panose="020B0604020202020204" pitchFamily="34" charset="0"/>
                <a:cs typeface="Arial" panose="020B0604020202020204" pitchFamily="34" charset="0"/>
              </a:rPr>
              <a:t>Shuming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Wu</a:t>
            </a:r>
            <a:r>
              <a:rPr lang="en-US" altLang="zh-CN" sz="1995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199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Liming Zhang</a:t>
            </a:r>
            <a:r>
              <a:rPr lang="en-US" altLang="zh-CN" sz="1995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zh-CN" sz="1995" dirty="0">
                <a:latin typeface="Arial" panose="020B0604020202020204" pitchFamily="34" charset="0"/>
                <a:cs typeface="Arial" panose="020B0604020202020204" pitchFamily="34" charset="0"/>
              </a:rPr>
              <a:t>,Yang-Heng Zheng</a:t>
            </a:r>
            <a:r>
              <a:rPr lang="en-US" altLang="zh-CN" sz="1995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altLang="zh-CN" sz="1995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zh-CN" sz="2793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sz="2793" dirty="0">
                <a:latin typeface="Arial" panose="020B0604020202020204" pitchFamily="34" charset="0"/>
                <a:cs typeface="Arial" panose="020B0604020202020204" pitchFamily="34" charset="0"/>
              </a:rPr>
              <a:t>WHU, </a:t>
            </a:r>
            <a:r>
              <a:rPr lang="en-US" altLang="zh-CN" sz="2793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GB" altLang="zh-CN" sz="2793" dirty="0">
                <a:latin typeface="Arial" panose="020B0604020202020204" pitchFamily="34" charset="0"/>
                <a:cs typeface="Arial" panose="020B0604020202020204" pitchFamily="34" charset="0"/>
              </a:rPr>
              <a:t>UCAS, </a:t>
            </a:r>
            <a:r>
              <a:rPr lang="en-GB" altLang="zh-CN" sz="2793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altLang="zh-CN" sz="2793" dirty="0">
                <a:latin typeface="Arial" panose="020B0604020202020204" pitchFamily="34" charset="0"/>
                <a:cs typeface="Arial" panose="020B0604020202020204" pitchFamily="34" charset="0"/>
              </a:rPr>
              <a:t>LZU,</a:t>
            </a:r>
            <a:r>
              <a:rPr lang="en-GB" altLang="zh-CN" sz="279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altLang="zh-CN" sz="2793" baseline="30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GB" altLang="zh-CN" sz="2793" dirty="0">
                <a:latin typeface="Arial" panose="020B0604020202020204" pitchFamily="34" charset="0"/>
                <a:cs typeface="Arial" panose="020B0604020202020204" pitchFamily="34" charset="0"/>
              </a:rPr>
              <a:t>IHEP,</a:t>
            </a:r>
            <a:r>
              <a:rPr lang="en-US" altLang="zh-CN" sz="2793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793" baseline="30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zh-CN" sz="2793" dirty="0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2907E1C-705B-FECA-F155-6CB4853FEA83}"/>
                  </a:ext>
                </a:extLst>
              </p:cNvPr>
              <p:cNvSpPr txBox="1"/>
              <p:nvPr/>
            </p:nvSpPr>
            <p:spPr>
              <a:xfrm>
                <a:off x="231515" y="3415687"/>
                <a:ext cx="8935476" cy="11835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043" indent="-342043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Joint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efforts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+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experience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on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previous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analyses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+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very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good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students</a:t>
                </a:r>
              </a:p>
              <a:p>
                <a:pPr marL="342043" indent="-342043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Cross-checks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performed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with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several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independent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fitters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developed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previously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for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dedicated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analyses: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e.g.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i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Z(4430)</a:t>
                </a:r>
                <a:r>
                  <a:rPr kumimoji="1" lang="en-US" altLang="zh-CN" sz="1600" b="1" i="1" baseline="30000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+</a:t>
                </a:r>
                <a:r>
                  <a:rPr kumimoji="1" lang="zh-CN" altLang="en-US" sz="1600" b="1" i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and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pentaquark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search,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1600" b="1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b="1" i="1" smtClean="0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𝑩</m:t>
                        </m:r>
                      </m:e>
                      <m:sup>
                        <m:r>
                          <a:rPr kumimoji="1" lang="en-US" altLang="zh-CN" sz="1600" b="1" i="1" smtClean="0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𝟎</m:t>
                        </m:r>
                      </m:sup>
                    </m:sSup>
                    <m:r>
                      <a:rPr kumimoji="1" lang="en-US" altLang="zh-CN" sz="1600" b="1" i="1" smtClean="0"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→</m:t>
                    </m:r>
                    <m:acc>
                      <m:accPr>
                        <m:chr m:val="̅"/>
                        <m:ctrlPr>
                          <a:rPr kumimoji="1" lang="en-US" altLang="zh-CN" sz="1600" b="1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sSup>
                          <m:sSupPr>
                            <m:ctrlPr>
                              <a:rPr kumimoji="1" lang="en-US" altLang="zh-CN" sz="1600" b="1" i="1">
                                <a:latin typeface="Cambria Math" panose="02040503050406030204" pitchFamily="18" charset="0"/>
                                <a:ea typeface="SimHei" charset="-122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kumimoji="1" lang="en-US" altLang="zh-CN" sz="1600" b="1" i="1" smtClean="0">
                                <a:latin typeface="Cambria Math" panose="02040503050406030204" pitchFamily="18" charset="0"/>
                                <a:ea typeface="SimHei" charset="-122"/>
                                <a:cs typeface="Times New Roman" panose="02020603050405020304" pitchFamily="18" charset="0"/>
                              </a:rPr>
                              <m:t>𝑫</m:t>
                            </m:r>
                          </m:e>
                          <m:sup>
                            <m:r>
                              <a:rPr kumimoji="1" lang="en-US" altLang="zh-CN" sz="1600" b="1" i="1" smtClean="0">
                                <a:latin typeface="Cambria Math" panose="02040503050406030204" pitchFamily="18" charset="0"/>
                                <a:ea typeface="SimHei" charset="-122"/>
                                <a:cs typeface="Times New Roman" panose="02020603050405020304" pitchFamily="18" charset="0"/>
                              </a:rPr>
                              <m:t>𝟎</m:t>
                            </m:r>
                          </m:sup>
                        </m:sSup>
                      </m:e>
                    </m:acc>
                    <m:sSup>
                      <m:sSupPr>
                        <m:ctrlPr>
                          <a:rPr kumimoji="1" lang="en-US" altLang="zh-CN" sz="1600" b="1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b="1" i="1" smtClean="0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1600" b="1" i="1" smtClean="0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kumimoji="1" lang="en-US" altLang="zh-CN" sz="1600" b="1" i="1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1" lang="en-US" altLang="zh-CN" sz="1600" b="1" i="1" smtClean="0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𝝅</m:t>
                        </m:r>
                      </m:e>
                      <m:sup>
                        <m:r>
                          <a:rPr kumimoji="1" lang="en-US" altLang="zh-CN" sz="1600" b="1" i="1" smtClean="0">
                            <a:latin typeface="Cambria Math" panose="02040503050406030204" pitchFamily="18" charset="0"/>
                            <a:ea typeface="SimHei" charset="-122"/>
                            <a:cs typeface="Times New Roman" panose="02020603050405020304" pitchFamily="18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analysis</a:t>
                </a:r>
                <a:r>
                  <a:rPr kumimoji="1" lang="zh-CN" altLang="en-US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etc.</a:t>
                </a: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52907E1C-705B-FECA-F155-6CB4853FE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15" y="3415687"/>
                <a:ext cx="8935476" cy="1183594"/>
              </a:xfrm>
              <a:prstGeom prst="rect">
                <a:avLst/>
              </a:prstGeom>
              <a:blipFill>
                <a:blip r:embed="rId3"/>
                <a:stretch>
                  <a:fillRect l="-284" b="-63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1111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F3D24C-0277-9076-AE55-D01787FE9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7AB798DE-03E2-4FA7-8206-685BB61F653B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F7DC48A2-47AB-CCE4-1EA5-C7D1C22E53FE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2C8FC082-6575-8844-4903-F1DB1123EEB9}"/>
                  </a:ext>
                </a:extLst>
              </p:cNvPr>
              <p:cNvSpPr/>
              <p:nvPr/>
            </p:nvSpPr>
            <p:spPr>
              <a:xfrm>
                <a:off x="231515" y="48516"/>
                <a:ext cx="1627369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Features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807FC4D2-031E-CC41-DD5D-0BFDE3C995B1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799A616E-B609-A686-89DF-7072B11B84C9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D643F878-211A-DCB8-F908-F539126D1910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4E6E8D37-BE63-CC02-B8F4-4D3A7D87940B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2FDD8B1F-C5C8-33F5-D0B4-A4D8FA6B7F4F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2025/03/23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C67D8267-666C-ECB7-A9C5-15ABB2731381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23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D4DBE17-CD7F-6F53-4696-9AA456FE90CD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sp>
        <p:nvSpPr>
          <p:cNvPr id="5" name="内容占位符 2">
            <a:extLst>
              <a:ext uri="{FF2B5EF4-FFF2-40B4-BE49-F238E27FC236}">
                <a16:creationId xmlns:a16="http://schemas.microsoft.com/office/drawing/2014/main" id="{876A53DC-9B64-4EE3-0CD3-43B4AAD9D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7963" y="588944"/>
            <a:ext cx="2051125" cy="4340258"/>
          </a:xfrm>
        </p:spPr>
        <p:txBody>
          <a:bodyPr>
            <a:normAutofit/>
          </a:bodyPr>
          <a:lstStyle/>
          <a:p>
            <a:endParaRPr lang="en-GB" altLang="zh-CN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zh-CN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Fast</a:t>
            </a:r>
          </a:p>
          <a:p>
            <a:pPr marL="0" indent="0">
              <a:buNone/>
            </a:pPr>
            <a:endParaRPr lang="en-GB" altLang="zh-CN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zh-CN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zh-CN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</a:t>
            </a:r>
            <a:endParaRPr lang="en-GB" altLang="zh-CN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altLang="zh-CN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altLang="zh-CN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altLang="zh-CN" sz="1800" b="1" dirty="0">
                <a:latin typeface="Arial" panose="020B0604020202020204" pitchFamily="34" charset="0"/>
                <a:cs typeface="Arial" panose="020B0604020202020204" pitchFamily="34" charset="0"/>
              </a:rPr>
              <a:t>Easy to use 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35A4CDCD-B160-611F-72A3-F0FE6C08A6A1}"/>
              </a:ext>
            </a:extLst>
          </p:cNvPr>
          <p:cNvSpPr txBox="1"/>
          <p:nvPr/>
        </p:nvSpPr>
        <p:spPr>
          <a:xfrm>
            <a:off x="5590248" y="2380865"/>
            <a:ext cx="4141976" cy="3683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zh-CN" sz="1795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https://gitlab.com/jiangyi15/tf-pwa</a:t>
            </a:r>
            <a:endParaRPr lang="zh-CN" altLang="en-US" sz="1795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左大括号 6">
            <a:extLst>
              <a:ext uri="{FF2B5EF4-FFF2-40B4-BE49-F238E27FC236}">
                <a16:creationId xmlns:a16="http://schemas.microsoft.com/office/drawing/2014/main" id="{79F8D0F4-2037-F227-1114-FEE3C6B74595}"/>
              </a:ext>
            </a:extLst>
          </p:cNvPr>
          <p:cNvSpPr/>
          <p:nvPr/>
        </p:nvSpPr>
        <p:spPr>
          <a:xfrm>
            <a:off x="1940858" y="637337"/>
            <a:ext cx="364829" cy="1599292"/>
          </a:xfrm>
          <a:prstGeom prst="leftBrace">
            <a:avLst>
              <a:gd name="adj1" fmla="val 8333"/>
              <a:gd name="adj2" fmla="val 4927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795"/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99EB9E36-5EC4-6E48-3513-645BBFA80D92}"/>
              </a:ext>
            </a:extLst>
          </p:cNvPr>
          <p:cNvSpPr txBox="1">
            <a:spLocks/>
          </p:cNvSpPr>
          <p:nvPr/>
        </p:nvSpPr>
        <p:spPr>
          <a:xfrm>
            <a:off x="2640117" y="495836"/>
            <a:ext cx="5824986" cy="1554649"/>
          </a:xfrm>
          <a:prstGeom prst="rect">
            <a:avLst/>
          </a:prstGeom>
        </p:spPr>
        <p:txBody>
          <a:bodyPr vert="horz" lIns="91207" tIns="45604" rIns="91207" bIns="45604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GPU based </a:t>
            </a:r>
          </a:p>
          <a:p>
            <a:pPr>
              <a:lnSpc>
                <a:spcPct val="200000"/>
              </a:lnSpc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Vectorized</a:t>
            </a:r>
            <a:r>
              <a: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calculation </a:t>
            </a:r>
          </a:p>
          <a:p>
            <a:pPr>
              <a:lnSpc>
                <a:spcPct val="200000"/>
              </a:lnSpc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Automatic differentiation</a:t>
            </a:r>
          </a:p>
        </p:txBody>
      </p:sp>
      <p:sp>
        <p:nvSpPr>
          <p:cNvPr id="9" name="左大括号 8">
            <a:extLst>
              <a:ext uri="{FF2B5EF4-FFF2-40B4-BE49-F238E27FC236}">
                <a16:creationId xmlns:a16="http://schemas.microsoft.com/office/drawing/2014/main" id="{8434EE2D-9283-D7F4-57B2-DE4E12B548E6}"/>
              </a:ext>
            </a:extLst>
          </p:cNvPr>
          <p:cNvSpPr/>
          <p:nvPr/>
        </p:nvSpPr>
        <p:spPr>
          <a:xfrm>
            <a:off x="1996132" y="3338562"/>
            <a:ext cx="364829" cy="1282189"/>
          </a:xfrm>
          <a:prstGeom prst="leftBrace">
            <a:avLst>
              <a:gd name="adj1" fmla="val 8333"/>
              <a:gd name="adj2" fmla="val 44223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795" dirty="0"/>
          </a:p>
        </p:txBody>
      </p:sp>
      <p:sp>
        <p:nvSpPr>
          <p:cNvPr id="11" name="内容占位符 2">
            <a:extLst>
              <a:ext uri="{FF2B5EF4-FFF2-40B4-BE49-F238E27FC236}">
                <a16:creationId xmlns:a16="http://schemas.microsoft.com/office/drawing/2014/main" id="{36E134BF-67D7-488C-66BD-62E82A1A93B7}"/>
              </a:ext>
            </a:extLst>
          </p:cNvPr>
          <p:cNvSpPr txBox="1">
            <a:spLocks/>
          </p:cNvSpPr>
          <p:nvPr/>
        </p:nvSpPr>
        <p:spPr>
          <a:xfrm>
            <a:off x="2640117" y="2730418"/>
            <a:ext cx="5824986" cy="520608"/>
          </a:xfrm>
          <a:prstGeom prst="rect">
            <a:avLst/>
          </a:prstGeom>
        </p:spPr>
        <p:txBody>
          <a:bodyPr vert="horz" lIns="91207" tIns="45604" rIns="91207" bIns="45604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Custom model available</a:t>
            </a:r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CBBF3134-B527-A423-6881-8A3382C5725D}"/>
              </a:ext>
            </a:extLst>
          </p:cNvPr>
          <p:cNvSpPr txBox="1">
            <a:spLocks/>
          </p:cNvSpPr>
          <p:nvPr/>
        </p:nvSpPr>
        <p:spPr>
          <a:xfrm>
            <a:off x="2640117" y="3183771"/>
            <a:ext cx="3856068" cy="1561782"/>
          </a:xfrm>
          <a:prstGeom prst="rect">
            <a:avLst/>
          </a:prstGeom>
        </p:spPr>
        <p:txBody>
          <a:bodyPr vert="horz" lIns="91207" tIns="45604" rIns="91207" bIns="45604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Simple configuration file</a:t>
            </a:r>
            <a:r>
              <a: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200000"/>
              </a:lnSpc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Automatics process</a:t>
            </a:r>
          </a:p>
          <a:p>
            <a:pPr>
              <a:lnSpc>
                <a:spcPct val="200000"/>
              </a:lnSpc>
            </a:pP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necessary</a:t>
            </a:r>
            <a:r>
              <a: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functions</a:t>
            </a:r>
            <a:r>
              <a:rPr lang="zh-CN" alt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latin typeface="Arial" panose="020B0604020202020204" pitchFamily="34" charset="0"/>
                <a:cs typeface="Arial" panose="020B0604020202020204" pitchFamily="34" charset="0"/>
              </a:rPr>
              <a:t>implemented</a:t>
            </a:r>
          </a:p>
        </p:txBody>
      </p:sp>
      <p:pic>
        <p:nvPicPr>
          <p:cNvPr id="19" name="Picture 14">
            <a:extLst>
              <a:ext uri="{FF2B5EF4-FFF2-40B4-BE49-F238E27FC236}">
                <a16:creationId xmlns:a16="http://schemas.microsoft.com/office/drawing/2014/main" id="{EEABAB02-98A0-DEF6-AC87-2A06674636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461" r="22504"/>
          <a:stretch/>
        </p:blipFill>
        <p:spPr>
          <a:xfrm>
            <a:off x="6617561" y="562075"/>
            <a:ext cx="2168571" cy="1653767"/>
          </a:xfrm>
          <a:prstGeom prst="rect">
            <a:avLst/>
          </a:prstGeom>
        </p:spPr>
      </p:pic>
      <p:sp>
        <p:nvSpPr>
          <p:cNvPr id="20" name="内容占位符 2">
            <a:extLst>
              <a:ext uri="{FF2B5EF4-FFF2-40B4-BE49-F238E27FC236}">
                <a16:creationId xmlns:a16="http://schemas.microsoft.com/office/drawing/2014/main" id="{CC7837A4-3EDC-FC04-9DCB-A6196948CC57}"/>
              </a:ext>
            </a:extLst>
          </p:cNvPr>
          <p:cNvSpPr txBox="1">
            <a:spLocks/>
          </p:cNvSpPr>
          <p:nvPr/>
        </p:nvSpPr>
        <p:spPr>
          <a:xfrm>
            <a:off x="6359703" y="2895775"/>
            <a:ext cx="2507414" cy="805989"/>
          </a:xfrm>
          <a:prstGeom prst="rect">
            <a:avLst/>
          </a:prstGeom>
        </p:spPr>
        <p:txBody>
          <a:bodyPr vert="horz" lIns="91207" tIns="45604" rIns="91207" bIns="45604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altLang="zh-CN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access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well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</a:t>
            </a:r>
            <a:r>
              <a:rPr lang="en-GB" altLang="zh-CN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8093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14801F-E433-E396-91EF-22D45E114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3C5AD5F3-314F-67B0-9A81-23CBFCFEB1F4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FF2EB101-3741-B0DA-5ABF-436083CB9F3D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4670FFC5-1449-2A16-0386-CBFC76E70E3A}"/>
                  </a:ext>
                </a:extLst>
              </p:cNvPr>
              <p:cNvSpPr/>
              <p:nvPr/>
            </p:nvSpPr>
            <p:spPr>
              <a:xfrm>
                <a:off x="231515" y="48516"/>
                <a:ext cx="2550698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functions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902AE87F-70CB-B9CD-9801-0060B9EDAE3E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FEBAD7BE-C782-D250-813C-2ED5EF449C1D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6A31A0E8-8748-B114-CBFE-56A4F0968271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83D88B02-CD87-BC00-7146-2BBDEB2AA3E7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543A88C4-BA72-3306-5CF5-2E52E3CB2E0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2025/03/23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B73DA88D-DE8F-C2BD-EDE6-70AA4CAC722A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24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261F69DE-D7C3-964B-D5AD-3AC4B6F2639F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5D916882-6F66-5F80-B953-2B2874FC3CED}"/>
              </a:ext>
            </a:extLst>
          </p:cNvPr>
          <p:cNvSpPr txBox="1">
            <a:spLocks/>
          </p:cNvSpPr>
          <p:nvPr/>
        </p:nvSpPr>
        <p:spPr>
          <a:xfrm>
            <a:off x="231515" y="469197"/>
            <a:ext cx="3189779" cy="1554649"/>
          </a:xfrm>
          <a:prstGeom prst="rect">
            <a:avLst/>
          </a:prstGeom>
        </p:spPr>
        <p:txBody>
          <a:bodyPr vert="horz" lIns="91207" tIns="45604" rIns="91207" bIns="45604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Default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option: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helicity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formulism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based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amplitude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  <a:p>
            <a:pPr>
              <a:lnSpc>
                <a:spcPct val="200000"/>
              </a:lnSpc>
            </a:pP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Now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“traditional”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covariant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tensor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formulism</a:t>
            </a:r>
          </a:p>
          <a:p>
            <a:pPr>
              <a:lnSpc>
                <a:spcPct val="200000"/>
              </a:lnSpc>
            </a:pP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Irreducible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tensor</a:t>
            </a:r>
            <a:r>
              <a:rPr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formulism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004C94C-BD89-CB64-14E5-EBA855C607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4789" y="922400"/>
            <a:ext cx="5760621" cy="32103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23710E5B-924C-3902-C369-B9C54EDBD8F4}"/>
                  </a:ext>
                </a:extLst>
              </p:cNvPr>
              <p:cNvSpPr txBox="1"/>
              <p:nvPr/>
            </p:nvSpPr>
            <p:spPr>
              <a:xfrm>
                <a:off x="4603711" y="579449"/>
                <a:ext cx="4572000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𝑱</m:t>
                      </m:r>
                      <m:r>
                        <m:rPr>
                          <m:lit/>
                        </m:rP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𝝍</m:t>
                      </m:r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lang="en-US" altLang="zh-CN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𝜸𝜼</m:t>
                      </m:r>
                      <m:sSup>
                        <m:sSupPr>
                          <m:ctrlP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𝜼</m:t>
                          </m:r>
                        </m:e>
                        <m:sup>
                          <m:r>
                            <a:rPr lang="en-US" altLang="zh-CN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p>
                    </m:oMath>
                  </m:oMathPara>
                </a14:m>
                <a:endParaRPr lang="zh-CN" altLang="en-US" b="1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23710E5B-924C-3902-C369-B9C54EDBD8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3711" y="579449"/>
                <a:ext cx="4572000" cy="369332"/>
              </a:xfrm>
              <a:prstGeom prst="rect">
                <a:avLst/>
              </a:prstGeom>
              <a:blipFill>
                <a:blip r:embed="rId4"/>
                <a:stretch>
                  <a:fillRect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文本框 25">
            <a:extLst>
              <a:ext uri="{FF2B5EF4-FFF2-40B4-BE49-F238E27FC236}">
                <a16:creationId xmlns:a16="http://schemas.microsoft.com/office/drawing/2014/main" id="{B5A3190C-26CB-A839-E1BF-FA0F66BCFB3E}"/>
              </a:ext>
            </a:extLst>
          </p:cNvPr>
          <p:cNvSpPr txBox="1"/>
          <p:nvPr/>
        </p:nvSpPr>
        <p:spPr>
          <a:xfrm>
            <a:off x="1510567" y="4187699"/>
            <a:ext cx="64213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Opening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possibilities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alignment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theoretical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studies</a:t>
            </a:r>
            <a:r>
              <a:rPr lang="zh-CN" alt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08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D3341A-4A63-A442-E096-E115A2AC27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0B5EE4D1-4252-E407-426C-0D3CCEF55661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19EB5AE1-325A-E0FA-E44B-EFA88D8B03D5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8A843306-2B47-E9F5-173C-90F74AD4C432}"/>
                  </a:ext>
                </a:extLst>
              </p:cNvPr>
              <p:cNvSpPr/>
              <p:nvPr/>
            </p:nvSpPr>
            <p:spPr>
              <a:xfrm>
                <a:off x="231515" y="48516"/>
                <a:ext cx="310854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Outline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the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talk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F01BD64A-7033-BEBC-6E22-1BD530D4DC9F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FD32CE4B-84D2-A6B0-6CF7-7E94EAC28023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5D9F15E8-1A31-7ABC-3A6C-D307426EA9BB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79CD5E82-A244-EBB6-703B-9996536701D7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A86D9E48-C2B8-825F-31B5-E69F4F6D4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9711" y="4870359"/>
            <a:ext cx="1543050" cy="273844"/>
          </a:xfrm>
        </p:spPr>
        <p:txBody>
          <a:bodyPr/>
          <a:lstStyle/>
          <a:p>
            <a:fld id="{C9B75A48-9D91-AD42-8FEF-0106549F2306}" type="slidenum">
              <a:rPr kumimoji="1" lang="zh-CN" altLang="en-US" sz="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71F8A21-8FFA-F512-2F74-BED23D47F0B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2025/03/23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5BD55A7-2C7A-67B0-F351-F5DD7C30C53E}"/>
              </a:ext>
            </a:extLst>
          </p:cNvPr>
          <p:cNvSpPr txBox="1"/>
          <p:nvPr/>
        </p:nvSpPr>
        <p:spPr>
          <a:xfrm>
            <a:off x="893138" y="1005884"/>
            <a:ext cx="719578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Recent</a:t>
            </a:r>
            <a:r>
              <a:rPr lang="zh-CN" alt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results</a:t>
            </a:r>
            <a:r>
              <a:rPr lang="zh-CN" alt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</a:t>
            </a:r>
            <a:r>
              <a:rPr lang="zh-CN" alt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spectroscopy</a:t>
            </a:r>
            <a:r>
              <a:rPr lang="zh-CN" alt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Recent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results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CP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violation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studies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(detailed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discussion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see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Yanxi’s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talk)</a:t>
            </a:r>
          </a:p>
          <a:p>
            <a:endParaRPr lang="en-US" altLang="zh-CN" sz="24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Prospects</a:t>
            </a:r>
            <a:r>
              <a:rPr lang="zh-CN" alt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conclusion</a:t>
            </a:r>
          </a:p>
          <a:p>
            <a:endParaRPr lang="en-US" altLang="zh-CN" sz="2400" b="1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EE093C73-2E9C-96DF-784A-31689EFEF98D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3799770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9"/>
    </mc:Choice>
    <mc:Fallback xmlns="">
      <p:transition spd="slow" advTm="3329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3765E0-7CD3-DC0F-E818-5FA8499DC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277416B6-64AC-0C3A-4C71-BD26A746F190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65FECD7F-1DC6-914E-157D-CD55229EE57E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1857B501-9BFA-3310-31A9-01BFD819AB53}"/>
                  </a:ext>
                </a:extLst>
              </p:cNvPr>
              <p:cNvSpPr/>
              <p:nvPr/>
            </p:nvSpPr>
            <p:spPr>
              <a:xfrm>
                <a:off x="231515" y="48516"/>
                <a:ext cx="8257517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baryon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not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yet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discovered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F334F2C9-37CD-CCEE-A767-86C8CD24C839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FB27688A-3C1C-A4C9-8E45-399BDACBE408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CCF2280C-3986-D818-3FA9-DA71E00B8E29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F9D3A0E0-5B71-9380-152C-50F1A64CB120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FE74F86A-998E-56EC-968C-763569EEE7F3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2025/03/23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68BEA4C-8C4D-1050-C37C-1CA2F206C19D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26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8E337E82-766C-6595-3817-3EE184BD1404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4075C732-0643-1603-2B09-474A5B5AC6BA}"/>
              </a:ext>
            </a:extLst>
          </p:cNvPr>
          <p:cNvGrpSpPr/>
          <p:nvPr/>
        </p:nvGrpSpPr>
        <p:grpSpPr>
          <a:xfrm>
            <a:off x="23012" y="562409"/>
            <a:ext cx="9052257" cy="1640179"/>
            <a:chOff x="46023" y="707423"/>
            <a:chExt cx="9052257" cy="1640179"/>
          </a:xfrm>
        </p:grpSpPr>
        <p:sp>
          <p:nvSpPr>
            <p:cNvPr id="25" name="右箭头 24">
              <a:extLst>
                <a:ext uri="{FF2B5EF4-FFF2-40B4-BE49-F238E27FC236}">
                  <a16:creationId xmlns:a16="http://schemas.microsoft.com/office/drawing/2014/main" id="{D16BA9DF-EDC5-C82D-4A4E-B625B04CBDB5}"/>
                </a:ext>
              </a:extLst>
            </p:cNvPr>
            <p:cNvSpPr/>
            <p:nvPr/>
          </p:nvSpPr>
          <p:spPr>
            <a:xfrm>
              <a:off x="242371" y="1005884"/>
              <a:ext cx="8855909" cy="383458"/>
            </a:xfrm>
            <a:prstGeom prst="rightArrow">
              <a:avLst/>
            </a:prstGeom>
            <a:gradFill flip="none" rotWithShape="1">
              <a:gsLst>
                <a:gs pos="0">
                  <a:schemeClr val="accent2">
                    <a:lumMod val="0"/>
                    <a:lumOff val="100000"/>
                  </a:schemeClr>
                </a:gs>
                <a:gs pos="37000">
                  <a:srgbClr val="FF9300"/>
                </a:gs>
                <a:gs pos="100000">
                  <a:schemeClr val="accent2">
                    <a:lumMod val="100000"/>
                  </a:scheme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E97A11A0-9D41-CD3A-6EBC-E6432B248D54}"/>
                </a:ext>
              </a:extLst>
            </p:cNvPr>
            <p:cNvSpPr txBox="1"/>
            <p:nvPr/>
          </p:nvSpPr>
          <p:spPr>
            <a:xfrm>
              <a:off x="356278" y="730331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>
                  <a:solidFill>
                    <a:srgbClr val="7A81FF"/>
                  </a:solidFill>
                </a:rPr>
                <a:t>1964</a:t>
              </a:r>
              <a:endParaRPr kumimoji="1" lang="zh-CN" altLang="en-US" b="1" dirty="0">
                <a:solidFill>
                  <a:srgbClr val="7A81FF"/>
                </a:solidFill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id="{08804C58-485F-80F1-0875-97DBA07110EB}"/>
                </a:ext>
              </a:extLst>
            </p:cNvPr>
            <p:cNvSpPr txBox="1"/>
            <p:nvPr/>
          </p:nvSpPr>
          <p:spPr>
            <a:xfrm>
              <a:off x="46023" y="1412087"/>
              <a:ext cx="1125410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rPr>
                <a:t>CP</a:t>
              </a:r>
              <a:r>
                <a:rPr lang="zh-CN" altLang="en-US" sz="12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rPr>
                <a:t> </a:t>
              </a:r>
              <a:r>
                <a:rPr lang="en-US" altLang="zh-CN" sz="12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rPr>
                <a:t>violation</a:t>
              </a:r>
              <a:r>
                <a:rPr lang="zh-CN" altLang="en-US" sz="12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rPr>
                <a:t> </a:t>
              </a:r>
              <a:r>
                <a:rPr lang="en-US" altLang="zh-CN" sz="12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rPr>
                <a:t>(</a:t>
              </a:r>
              <a:r>
                <a:rPr lang="en-US" altLang="zh-CN" sz="1200" b="1" dirty="0">
                  <a:solidFill>
                    <a:srgbClr val="00B05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rPr>
                <a:t>in</a:t>
              </a:r>
              <a:r>
                <a:rPr lang="zh-CN" altLang="en-US" sz="1200" b="1" dirty="0">
                  <a:solidFill>
                    <a:srgbClr val="00B05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rPr>
                <a:t> </a:t>
              </a:r>
              <a:r>
                <a:rPr lang="en-US" altLang="zh-CN" sz="1200" b="1" dirty="0">
                  <a:solidFill>
                    <a:srgbClr val="00B05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rPr>
                <a:t>mixing</a:t>
              </a:r>
              <a:r>
                <a:rPr lang="en-US" altLang="zh-CN" sz="12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rPr>
                <a:t>)</a:t>
              </a:r>
              <a:r>
                <a:rPr lang="zh-CN" altLang="en-US" sz="12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rPr>
                <a:t> </a:t>
              </a:r>
              <a:r>
                <a:rPr lang="en-US" altLang="zh-CN" sz="12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rPr>
                <a:t>in</a:t>
              </a:r>
              <a:r>
                <a:rPr lang="zh-CN" altLang="en-US" sz="12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rPr>
                <a:t> </a:t>
              </a:r>
              <a:r>
                <a:rPr lang="en-US" altLang="zh-CN" sz="12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rPr>
                <a:t>neutral</a:t>
              </a:r>
              <a:r>
                <a:rPr lang="zh-CN" altLang="en-US" sz="12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rPr>
                <a:t> </a:t>
              </a:r>
              <a:r>
                <a:rPr lang="en-US" altLang="zh-CN" sz="1200" b="1" dirty="0">
                  <a:solidFill>
                    <a:srgbClr val="FF000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rPr>
                <a:t>Kaon</a:t>
              </a:r>
              <a:r>
                <a:rPr lang="zh-CN" altLang="en-US" sz="12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rPr>
                <a:t> </a:t>
              </a:r>
              <a:r>
                <a:rPr lang="en-US" altLang="zh-CN" sz="12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rPr>
                <a:t>decays</a:t>
              </a:r>
              <a:endParaRPr lang="zh-CN" altLang="en-US" sz="1200" dirty="0"/>
            </a:p>
          </p:txBody>
        </p:sp>
        <p:sp>
          <p:nvSpPr>
            <p:cNvPr id="114" name="文本框 113">
              <a:extLst>
                <a:ext uri="{FF2B5EF4-FFF2-40B4-BE49-F238E27FC236}">
                  <a16:creationId xmlns:a16="http://schemas.microsoft.com/office/drawing/2014/main" id="{4EC42A62-F95F-1DD5-2E84-2827F8F7342B}"/>
                </a:ext>
              </a:extLst>
            </p:cNvPr>
            <p:cNvSpPr txBox="1"/>
            <p:nvPr/>
          </p:nvSpPr>
          <p:spPr>
            <a:xfrm>
              <a:off x="1270259" y="720090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>
                  <a:solidFill>
                    <a:srgbClr val="7A81FF"/>
                  </a:solidFill>
                </a:rPr>
                <a:t>1999</a:t>
              </a:r>
              <a:endParaRPr kumimoji="1" lang="zh-CN" altLang="en-US" b="1" dirty="0">
                <a:solidFill>
                  <a:srgbClr val="7A81FF"/>
                </a:solidFill>
              </a:endParaRPr>
            </a:p>
          </p:txBody>
        </p:sp>
        <p:sp>
          <p:nvSpPr>
            <p:cNvPr id="115" name="文本框 114">
              <a:extLst>
                <a:ext uri="{FF2B5EF4-FFF2-40B4-BE49-F238E27FC236}">
                  <a16:creationId xmlns:a16="http://schemas.microsoft.com/office/drawing/2014/main" id="{54A2569C-D423-9AC6-0DAC-4E9300EE3C33}"/>
                </a:ext>
              </a:extLst>
            </p:cNvPr>
            <p:cNvSpPr txBox="1"/>
            <p:nvPr/>
          </p:nvSpPr>
          <p:spPr>
            <a:xfrm>
              <a:off x="1043173" y="1417586"/>
              <a:ext cx="1125411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200" b="1" dirty="0">
                  <a:solidFill>
                    <a:srgbClr val="00B05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rPr>
                <a:t>Direct</a:t>
              </a:r>
              <a:r>
                <a:rPr lang="zh-CN" altLang="en-US" sz="12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rPr>
                <a:t> </a:t>
              </a:r>
              <a:r>
                <a:rPr lang="en-US" altLang="zh-CN" sz="12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rPr>
                <a:t>CP</a:t>
              </a:r>
              <a:r>
                <a:rPr lang="zh-CN" altLang="en-US" sz="12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rPr>
                <a:t> </a:t>
              </a:r>
              <a:r>
                <a:rPr lang="en-US" altLang="zh-CN" sz="12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rPr>
                <a:t>violation</a:t>
              </a:r>
              <a:r>
                <a:rPr lang="zh-CN" altLang="en-US" sz="12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rPr>
                <a:t> </a:t>
              </a:r>
              <a:r>
                <a:rPr lang="en-US" altLang="zh-CN" sz="12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rPr>
                <a:t>in</a:t>
              </a:r>
              <a:r>
                <a:rPr lang="zh-CN" altLang="en-US" sz="12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rPr>
                <a:t> </a:t>
              </a:r>
              <a:r>
                <a:rPr lang="en-US" altLang="zh-CN" sz="12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rPr>
                <a:t>neutral</a:t>
              </a:r>
              <a:r>
                <a:rPr lang="zh-CN" altLang="en-US" sz="12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rPr>
                <a:t> </a:t>
              </a:r>
              <a:r>
                <a:rPr lang="en-US" altLang="zh-CN" sz="1200" b="1" dirty="0">
                  <a:solidFill>
                    <a:srgbClr val="FF000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rPr>
                <a:t>Kaon</a:t>
              </a:r>
              <a:r>
                <a:rPr lang="zh-CN" altLang="en-US" sz="12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rPr>
                <a:t> </a:t>
              </a:r>
              <a:r>
                <a:rPr lang="en-US" altLang="zh-CN" sz="12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rPr>
                <a:t>decays</a:t>
              </a:r>
              <a:endParaRPr lang="zh-CN" altLang="en-US" sz="1200" dirty="0"/>
            </a:p>
          </p:txBody>
        </p:sp>
        <p:sp>
          <p:nvSpPr>
            <p:cNvPr id="116" name="文本框 115">
              <a:extLst>
                <a:ext uri="{FF2B5EF4-FFF2-40B4-BE49-F238E27FC236}">
                  <a16:creationId xmlns:a16="http://schemas.microsoft.com/office/drawing/2014/main" id="{CB9167F0-FB17-650C-1468-A63BF2BD8EDC}"/>
                </a:ext>
              </a:extLst>
            </p:cNvPr>
            <p:cNvSpPr txBox="1"/>
            <p:nvPr/>
          </p:nvSpPr>
          <p:spPr>
            <a:xfrm>
              <a:off x="2313073" y="730331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>
                  <a:solidFill>
                    <a:srgbClr val="7A81FF"/>
                  </a:solidFill>
                </a:rPr>
                <a:t>2001</a:t>
              </a:r>
              <a:endParaRPr kumimoji="1" lang="zh-CN" altLang="en-US" b="1" dirty="0">
                <a:solidFill>
                  <a:srgbClr val="7A81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文本框 116">
                  <a:extLst>
                    <a:ext uri="{FF2B5EF4-FFF2-40B4-BE49-F238E27FC236}">
                      <a16:creationId xmlns:a16="http://schemas.microsoft.com/office/drawing/2014/main" id="{94530BE7-7BB9-7C30-BCB9-A31DF1FC23E8}"/>
                    </a:ext>
                  </a:extLst>
                </p:cNvPr>
                <p:cNvSpPr txBox="1"/>
                <p:nvPr/>
              </p:nvSpPr>
              <p:spPr>
                <a:xfrm>
                  <a:off x="2048738" y="1408790"/>
                  <a:ext cx="1163285" cy="835165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12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CP</a:t>
                  </a:r>
                  <a:r>
                    <a:rPr lang="zh-CN" altLang="en-US" sz="12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12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violation</a:t>
                  </a:r>
                  <a:r>
                    <a:rPr lang="zh-CN" altLang="en-US" sz="12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1200" b="1" dirty="0">
                      <a:solidFill>
                        <a:srgbClr val="00B05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in</a:t>
                  </a:r>
                  <a:r>
                    <a:rPr lang="zh-CN" altLang="en-US" sz="1200" b="1" dirty="0">
                      <a:solidFill>
                        <a:srgbClr val="00B05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1200" b="1" dirty="0">
                      <a:solidFill>
                        <a:srgbClr val="00B05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mixing</a:t>
                  </a:r>
                  <a:r>
                    <a:rPr lang="zh-CN" altLang="en-US" sz="1200" b="1" dirty="0">
                      <a:solidFill>
                        <a:srgbClr val="00B05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1200" b="1" dirty="0">
                      <a:solidFill>
                        <a:srgbClr val="00B05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and</a:t>
                  </a:r>
                  <a:r>
                    <a:rPr lang="zh-CN" altLang="en-US" sz="1200" b="1" dirty="0">
                      <a:solidFill>
                        <a:srgbClr val="00B05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1200" b="1" dirty="0">
                      <a:solidFill>
                        <a:srgbClr val="00B05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decay</a:t>
                  </a:r>
                  <a:r>
                    <a:rPr lang="zh-CN" altLang="en-US" sz="1200" b="1" dirty="0">
                      <a:solidFill>
                        <a:srgbClr val="00B05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12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in</a:t>
                  </a:r>
                  <a:r>
                    <a:rPr lang="zh-CN" altLang="en-US" sz="12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  <m:sup>
                          <m:r>
                            <a:rPr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Arial" panose="020B0604020202020204" pitchFamily="34" charset="0"/>
                            </a:rPr>
                            <m:t>𝟎</m:t>
                          </m:r>
                        </m:sup>
                      </m:sSup>
                    </m:oMath>
                  </a14:m>
                  <a:r>
                    <a:rPr lang="zh-CN" altLang="en-U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12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decays</a:t>
                  </a:r>
                  <a:endParaRPr lang="zh-CN" altLang="en-US" sz="1200" dirty="0"/>
                </a:p>
              </p:txBody>
            </p:sp>
          </mc:Choice>
          <mc:Fallback xmlns="">
            <p:sp>
              <p:nvSpPr>
                <p:cNvPr id="117" name="文本框 116">
                  <a:extLst>
                    <a:ext uri="{FF2B5EF4-FFF2-40B4-BE49-F238E27FC236}">
                      <a16:creationId xmlns:a16="http://schemas.microsoft.com/office/drawing/2014/main" id="{94530BE7-7BB9-7C30-BCB9-A31DF1FC23E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48738" y="1408790"/>
                  <a:ext cx="1163285" cy="835165"/>
                </a:xfrm>
                <a:prstGeom prst="rect">
                  <a:avLst/>
                </a:prstGeom>
                <a:blipFill>
                  <a:blip r:embed="rId3"/>
                  <a:stretch>
                    <a:fillRect b="-447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8" name="文本框 117">
              <a:extLst>
                <a:ext uri="{FF2B5EF4-FFF2-40B4-BE49-F238E27FC236}">
                  <a16:creationId xmlns:a16="http://schemas.microsoft.com/office/drawing/2014/main" id="{657B3116-FB21-87FD-1C3F-DAD93F0CDEF1}"/>
                </a:ext>
              </a:extLst>
            </p:cNvPr>
            <p:cNvSpPr txBox="1"/>
            <p:nvPr/>
          </p:nvSpPr>
          <p:spPr>
            <a:xfrm>
              <a:off x="7056571" y="707423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>
                  <a:solidFill>
                    <a:srgbClr val="7A81FF"/>
                  </a:solidFill>
                </a:rPr>
                <a:t>2019</a:t>
              </a:r>
              <a:endParaRPr kumimoji="1" lang="zh-CN" altLang="en-US" b="1" dirty="0">
                <a:solidFill>
                  <a:srgbClr val="7A81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文本框 118">
                  <a:extLst>
                    <a:ext uri="{FF2B5EF4-FFF2-40B4-BE49-F238E27FC236}">
                      <a16:creationId xmlns:a16="http://schemas.microsoft.com/office/drawing/2014/main" id="{B662D143-E79F-C88A-AA50-E4AB35F15DD0}"/>
                    </a:ext>
                  </a:extLst>
                </p:cNvPr>
                <p:cNvSpPr txBox="1"/>
                <p:nvPr/>
              </p:nvSpPr>
              <p:spPr>
                <a:xfrm>
                  <a:off x="6902912" y="1376817"/>
                  <a:ext cx="1024211" cy="6504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1200" b="1" dirty="0">
                      <a:solidFill>
                        <a:srgbClr val="00B05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Direct</a:t>
                  </a:r>
                  <a:r>
                    <a:rPr lang="en-US" altLang="zh-CN" sz="12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 CP</a:t>
                  </a:r>
                  <a:r>
                    <a:rPr lang="zh-CN" altLang="en-US" sz="12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12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violation</a:t>
                  </a:r>
                  <a:r>
                    <a:rPr lang="zh-CN" altLang="en-US" sz="12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12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in</a:t>
                  </a:r>
                  <a:r>
                    <a:rPr lang="zh-CN" altLang="en-US" sz="12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Arial" panose="020B0604020202020204" pitchFamily="34" charset="0"/>
                            </a:rPr>
                            <m:t>𝑫</m:t>
                          </m:r>
                        </m:e>
                        <m:sup>
                          <m:r>
                            <a:rPr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Arial" panose="020B0604020202020204" pitchFamily="34" charset="0"/>
                            </a:rPr>
                            <m:t>𝟎</m:t>
                          </m:r>
                        </m:sup>
                      </m:sSup>
                    </m:oMath>
                  </a14:m>
                  <a:r>
                    <a:rPr lang="en-US" altLang="zh-CN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12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decays</a:t>
                  </a:r>
                  <a:endParaRPr lang="zh-CN" altLang="en-US" sz="1200" dirty="0"/>
                </a:p>
              </p:txBody>
            </p:sp>
          </mc:Choice>
          <mc:Fallback xmlns="">
            <p:sp>
              <p:nvSpPr>
                <p:cNvPr id="119" name="文本框 118">
                  <a:extLst>
                    <a:ext uri="{FF2B5EF4-FFF2-40B4-BE49-F238E27FC236}">
                      <a16:creationId xmlns:a16="http://schemas.microsoft.com/office/drawing/2014/main" id="{B662D143-E79F-C88A-AA50-E4AB35F15DD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02912" y="1376817"/>
                  <a:ext cx="1024211" cy="650499"/>
                </a:xfrm>
                <a:prstGeom prst="rect">
                  <a:avLst/>
                </a:prstGeom>
                <a:blipFill>
                  <a:blip r:embed="rId4"/>
                  <a:stretch>
                    <a:fillRect b="-3774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0" name="文本框 119">
              <a:extLst>
                <a:ext uri="{FF2B5EF4-FFF2-40B4-BE49-F238E27FC236}">
                  <a16:creationId xmlns:a16="http://schemas.microsoft.com/office/drawing/2014/main" id="{B528D5C2-8272-C2EA-5E89-9FED38167CA6}"/>
                </a:ext>
              </a:extLst>
            </p:cNvPr>
            <p:cNvSpPr txBox="1"/>
            <p:nvPr/>
          </p:nvSpPr>
          <p:spPr>
            <a:xfrm>
              <a:off x="4249395" y="730331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>
                  <a:solidFill>
                    <a:srgbClr val="7A81FF"/>
                  </a:solidFill>
                </a:rPr>
                <a:t>2012</a:t>
              </a:r>
              <a:endParaRPr kumimoji="1" lang="zh-CN" altLang="en-US" b="1" dirty="0">
                <a:solidFill>
                  <a:srgbClr val="7A81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1" name="文本框 120">
                  <a:extLst>
                    <a:ext uri="{FF2B5EF4-FFF2-40B4-BE49-F238E27FC236}">
                      <a16:creationId xmlns:a16="http://schemas.microsoft.com/office/drawing/2014/main" id="{C80EA7D2-7F34-EF17-33DF-02F946185F1B}"/>
                    </a:ext>
                  </a:extLst>
                </p:cNvPr>
                <p:cNvSpPr txBox="1"/>
                <p:nvPr/>
              </p:nvSpPr>
              <p:spPr>
                <a:xfrm>
                  <a:off x="4044631" y="1389562"/>
                  <a:ext cx="1071015" cy="646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1200" b="1" dirty="0">
                      <a:solidFill>
                        <a:srgbClr val="00B05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Direct</a:t>
                  </a:r>
                  <a:r>
                    <a:rPr lang="en-US" altLang="zh-CN" sz="12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 CP</a:t>
                  </a:r>
                  <a:r>
                    <a:rPr lang="zh-CN" altLang="en-US" sz="12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12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violation</a:t>
                  </a:r>
                  <a:r>
                    <a:rPr lang="zh-CN" altLang="en-US" sz="12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12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in</a:t>
                  </a:r>
                  <a:r>
                    <a:rPr lang="zh-CN" altLang="en-US" sz="12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  <m:sup>
                          <m:r>
                            <a:rPr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Arial" panose="020B0604020202020204" pitchFamily="34" charset="0"/>
                            </a:rPr>
                            <m:t>+</m:t>
                          </m:r>
                        </m:sup>
                      </m:sSup>
                    </m:oMath>
                  </a14:m>
                  <a:r>
                    <a:rPr lang="zh-CN" altLang="en-U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12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decays</a:t>
                  </a:r>
                  <a:endParaRPr lang="zh-CN" altLang="en-US" sz="1200" dirty="0"/>
                </a:p>
              </p:txBody>
            </p:sp>
          </mc:Choice>
          <mc:Fallback xmlns="">
            <p:sp>
              <p:nvSpPr>
                <p:cNvPr id="121" name="文本框 120">
                  <a:extLst>
                    <a:ext uri="{FF2B5EF4-FFF2-40B4-BE49-F238E27FC236}">
                      <a16:creationId xmlns:a16="http://schemas.microsoft.com/office/drawing/2014/main" id="{C80EA7D2-7F34-EF17-33DF-02F946185F1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44631" y="1389562"/>
                  <a:ext cx="1071015" cy="646331"/>
                </a:xfrm>
                <a:prstGeom prst="rect">
                  <a:avLst/>
                </a:prstGeom>
                <a:blipFill>
                  <a:blip r:embed="rId5"/>
                  <a:stretch>
                    <a:fillRect b="-576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2" name="文本框 121">
              <a:extLst>
                <a:ext uri="{FF2B5EF4-FFF2-40B4-BE49-F238E27FC236}">
                  <a16:creationId xmlns:a16="http://schemas.microsoft.com/office/drawing/2014/main" id="{49ADA776-A467-572F-6DD7-1A6BDF9948AD}"/>
                </a:ext>
              </a:extLst>
            </p:cNvPr>
            <p:cNvSpPr txBox="1"/>
            <p:nvPr/>
          </p:nvSpPr>
          <p:spPr>
            <a:xfrm>
              <a:off x="5174987" y="723815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>
                  <a:solidFill>
                    <a:srgbClr val="7A81FF"/>
                  </a:solidFill>
                </a:rPr>
                <a:t>2013</a:t>
              </a:r>
              <a:endParaRPr kumimoji="1" lang="zh-CN" altLang="en-US" b="1" dirty="0">
                <a:solidFill>
                  <a:srgbClr val="7A81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3" name="文本框 122">
                  <a:extLst>
                    <a:ext uri="{FF2B5EF4-FFF2-40B4-BE49-F238E27FC236}">
                      <a16:creationId xmlns:a16="http://schemas.microsoft.com/office/drawing/2014/main" id="{270F9B9D-E775-EBF5-FAD4-AE0A9A3CDE7C}"/>
                    </a:ext>
                  </a:extLst>
                </p:cNvPr>
                <p:cNvSpPr txBox="1"/>
                <p:nvPr/>
              </p:nvSpPr>
              <p:spPr>
                <a:xfrm>
                  <a:off x="4923303" y="1379030"/>
                  <a:ext cx="1197943" cy="6504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1200" b="1" dirty="0">
                      <a:solidFill>
                        <a:srgbClr val="00B05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Direct</a:t>
                  </a:r>
                  <a:r>
                    <a:rPr lang="en-US" altLang="zh-CN" sz="12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 CP</a:t>
                  </a:r>
                  <a:r>
                    <a:rPr lang="zh-CN" altLang="en-US" sz="12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12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violation</a:t>
                  </a:r>
                  <a:r>
                    <a:rPr lang="zh-CN" altLang="en-US" sz="12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12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in</a:t>
                  </a:r>
                  <a:r>
                    <a:rPr lang="zh-CN" altLang="en-US" sz="12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sSubSup>
                        <m:sSubSupPr>
                          <m:ctrlPr>
                            <a:rPr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Arial" panose="020B0604020202020204" pitchFamily="34" charset="0"/>
                            </a:rPr>
                          </m:ctrlPr>
                        </m:sSubSupPr>
                        <m:e>
                          <m:r>
                            <a:rPr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  <m:sub>
                          <m:r>
                            <a:rPr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Arial" panose="020B0604020202020204" pitchFamily="34" charset="0"/>
                            </a:rPr>
                            <m:t>𝒔</m:t>
                          </m:r>
                        </m:sub>
                        <m:sup>
                          <m:r>
                            <a:rPr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Arial" panose="020B0604020202020204" pitchFamily="34" charset="0"/>
                            </a:rPr>
                            <m:t>𝟎</m:t>
                          </m:r>
                        </m:sup>
                      </m:sSubSup>
                    </m:oMath>
                  </a14:m>
                  <a:r>
                    <a:rPr lang="zh-CN" altLang="en-US" sz="12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12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decays</a:t>
                  </a:r>
                  <a:endParaRPr lang="zh-CN" altLang="en-US" sz="1200" dirty="0"/>
                </a:p>
              </p:txBody>
            </p:sp>
          </mc:Choice>
          <mc:Fallback xmlns="">
            <p:sp>
              <p:nvSpPr>
                <p:cNvPr id="123" name="文本框 122">
                  <a:extLst>
                    <a:ext uri="{FF2B5EF4-FFF2-40B4-BE49-F238E27FC236}">
                      <a16:creationId xmlns:a16="http://schemas.microsoft.com/office/drawing/2014/main" id="{270F9B9D-E775-EBF5-FAD4-AE0A9A3CDE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3303" y="1379030"/>
                  <a:ext cx="1197943" cy="650499"/>
                </a:xfrm>
                <a:prstGeom prst="rect">
                  <a:avLst/>
                </a:prstGeom>
                <a:blipFill>
                  <a:blip r:embed="rId6"/>
                  <a:stretch>
                    <a:fillRect b="-5660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4" name="文本框 123">
              <a:extLst>
                <a:ext uri="{FF2B5EF4-FFF2-40B4-BE49-F238E27FC236}">
                  <a16:creationId xmlns:a16="http://schemas.microsoft.com/office/drawing/2014/main" id="{DE284F43-1754-132C-9CB8-E8A55B4D3AEF}"/>
                </a:ext>
              </a:extLst>
            </p:cNvPr>
            <p:cNvSpPr txBox="1"/>
            <p:nvPr/>
          </p:nvSpPr>
          <p:spPr>
            <a:xfrm>
              <a:off x="3291579" y="726907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>
                  <a:solidFill>
                    <a:srgbClr val="7A81FF"/>
                  </a:solidFill>
                </a:rPr>
                <a:t>2004</a:t>
              </a:r>
              <a:endParaRPr kumimoji="1" lang="zh-CN" altLang="en-US" b="1" dirty="0">
                <a:solidFill>
                  <a:srgbClr val="7A81FF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5" name="文本框 124">
                  <a:extLst>
                    <a:ext uri="{FF2B5EF4-FFF2-40B4-BE49-F238E27FC236}">
                      <a16:creationId xmlns:a16="http://schemas.microsoft.com/office/drawing/2014/main" id="{C7ABE792-1B53-5D0D-D120-D6FCD7EA5935}"/>
                    </a:ext>
                  </a:extLst>
                </p:cNvPr>
                <p:cNvSpPr txBox="1"/>
                <p:nvPr/>
              </p:nvSpPr>
              <p:spPr>
                <a:xfrm>
                  <a:off x="3066305" y="1405288"/>
                  <a:ext cx="1125410" cy="650499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zh-CN" sz="1200" b="1" dirty="0">
                      <a:solidFill>
                        <a:srgbClr val="00B05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Direct</a:t>
                  </a:r>
                  <a:r>
                    <a:rPr lang="en-US" altLang="zh-CN" sz="12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 CP</a:t>
                  </a:r>
                  <a:r>
                    <a:rPr lang="zh-CN" altLang="en-US" sz="12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12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violation</a:t>
                  </a:r>
                  <a:r>
                    <a:rPr lang="zh-CN" altLang="en-US" sz="12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12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in</a:t>
                  </a:r>
                  <a:r>
                    <a:rPr lang="zh-CN" altLang="en-US" sz="12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sSup>
                        <m:sSupPr>
                          <m:ctrlPr>
                            <a:rPr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Arial" panose="020B0604020202020204" pitchFamily="34" charset="0"/>
                            </a:rPr>
                          </m:ctrlPr>
                        </m:sSupPr>
                        <m:e>
                          <m:r>
                            <a:rPr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Arial" panose="020B0604020202020204" pitchFamily="34" charset="0"/>
                            </a:rPr>
                            <m:t>𝑩</m:t>
                          </m:r>
                        </m:e>
                        <m:sup>
                          <m:r>
                            <a:rPr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SimHei" charset="-122"/>
                              <a:cs typeface="Arial" panose="020B0604020202020204" pitchFamily="34" charset="0"/>
                            </a:rPr>
                            <m:t>𝟎</m:t>
                          </m:r>
                        </m:sup>
                      </m:sSup>
                    </m:oMath>
                  </a14:m>
                  <a:r>
                    <a:rPr lang="zh-CN" altLang="en-US" sz="1200" b="1" dirty="0">
                      <a:solidFill>
                        <a:srgbClr val="FF000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 </a:t>
                  </a:r>
                  <a:r>
                    <a:rPr lang="en-US" altLang="zh-CN" sz="1200" b="1" dirty="0">
                      <a:solidFill>
                        <a:srgbClr val="002060"/>
                      </a:solidFill>
                      <a:latin typeface="Arial" panose="020B0604020202020204" pitchFamily="34" charset="0"/>
                      <a:ea typeface="SimHei" charset="-122"/>
                      <a:cs typeface="Arial" panose="020B0604020202020204" pitchFamily="34" charset="0"/>
                    </a:rPr>
                    <a:t>decays</a:t>
                  </a:r>
                  <a:endParaRPr lang="zh-CN" altLang="en-US" sz="1200" dirty="0"/>
                </a:p>
              </p:txBody>
            </p:sp>
          </mc:Choice>
          <mc:Fallback xmlns="">
            <p:sp>
              <p:nvSpPr>
                <p:cNvPr id="125" name="文本框 124">
                  <a:extLst>
                    <a:ext uri="{FF2B5EF4-FFF2-40B4-BE49-F238E27FC236}">
                      <a16:creationId xmlns:a16="http://schemas.microsoft.com/office/drawing/2014/main" id="{C7ABE792-1B53-5D0D-D120-D6FCD7EA593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6305" y="1405288"/>
                  <a:ext cx="1125410" cy="650499"/>
                </a:xfrm>
                <a:prstGeom prst="rect">
                  <a:avLst/>
                </a:prstGeom>
                <a:blipFill>
                  <a:blip r:embed="rId7"/>
                  <a:stretch>
                    <a:fillRect t="-1923" b="-576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6" name="文本框 125">
              <a:extLst>
                <a:ext uri="{FF2B5EF4-FFF2-40B4-BE49-F238E27FC236}">
                  <a16:creationId xmlns:a16="http://schemas.microsoft.com/office/drawing/2014/main" id="{29A7E6CB-56F2-C045-C16E-ADB233A7B1BF}"/>
                </a:ext>
              </a:extLst>
            </p:cNvPr>
            <p:cNvSpPr txBox="1"/>
            <p:nvPr/>
          </p:nvSpPr>
          <p:spPr>
            <a:xfrm>
              <a:off x="8086394" y="714565"/>
              <a:ext cx="61427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b="1" dirty="0">
                  <a:solidFill>
                    <a:srgbClr val="7A81FF"/>
                  </a:solidFill>
                </a:rPr>
                <a:t>????</a:t>
              </a:r>
              <a:endParaRPr kumimoji="1" lang="zh-CN" altLang="en-US" b="1" dirty="0">
                <a:solidFill>
                  <a:srgbClr val="7A81FF"/>
                </a:solidFill>
              </a:endParaRPr>
            </a:p>
          </p:txBody>
        </p:sp>
        <p:sp>
          <p:nvSpPr>
            <p:cNvPr id="127" name="文本框 126">
              <a:extLst>
                <a:ext uri="{FF2B5EF4-FFF2-40B4-BE49-F238E27FC236}">
                  <a16:creationId xmlns:a16="http://schemas.microsoft.com/office/drawing/2014/main" id="{DC4706AD-446B-7A5C-B190-B2B9BDD47F7B}"/>
                </a:ext>
              </a:extLst>
            </p:cNvPr>
            <p:cNvSpPr txBox="1"/>
            <p:nvPr/>
          </p:nvSpPr>
          <p:spPr>
            <a:xfrm>
              <a:off x="7879483" y="1393495"/>
              <a:ext cx="1097545" cy="954107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400" b="1" dirty="0">
                  <a:solidFill>
                    <a:srgbClr val="00B05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rPr>
                <a:t>Direct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rPr>
                <a:t> CP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rPr>
                <a:t>violation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rPr>
                <a:t>in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FF000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rPr>
                <a:t>baryon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ea typeface="SimHei" charset="-122"/>
                  <a:cs typeface="Arial" panose="020B0604020202020204" pitchFamily="34" charset="0"/>
                </a:rPr>
                <a:t>decays</a:t>
              </a:r>
              <a:endParaRPr lang="zh-CN" altLang="en-US" sz="1400" dirty="0"/>
            </a:p>
          </p:txBody>
        </p:sp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9B9CFB7D-9E13-7DD5-C997-9069482E7C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049" y="2495034"/>
            <a:ext cx="2511255" cy="2307217"/>
          </a:xfrm>
          <a:prstGeom prst="rect">
            <a:avLst/>
          </a:prstGeom>
        </p:spPr>
      </p:pic>
      <p:sp>
        <p:nvSpPr>
          <p:cNvPr id="5" name="下箭头 4">
            <a:extLst>
              <a:ext uri="{FF2B5EF4-FFF2-40B4-BE49-F238E27FC236}">
                <a16:creationId xmlns:a16="http://schemas.microsoft.com/office/drawing/2014/main" id="{79ACFACC-7349-96D6-EE3A-05701B57335A}"/>
              </a:ext>
            </a:extLst>
          </p:cNvPr>
          <p:cNvSpPr/>
          <p:nvPr/>
        </p:nvSpPr>
        <p:spPr>
          <a:xfrm rot="10800000">
            <a:off x="1113272" y="2026852"/>
            <a:ext cx="242204" cy="472810"/>
          </a:xfrm>
          <a:prstGeom prst="downArrow">
            <a:avLst/>
          </a:prstGeom>
          <a:solidFill>
            <a:srgbClr val="ED7D31"/>
          </a:solidFill>
          <a:ln>
            <a:solidFill>
              <a:srgbClr val="ED7D3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E65AE64-0305-C7B2-58CE-D44EB6C48F07}"/>
              </a:ext>
            </a:extLst>
          </p:cNvPr>
          <p:cNvSpPr txBox="1"/>
          <p:nvPr/>
        </p:nvSpPr>
        <p:spPr>
          <a:xfrm>
            <a:off x="2483087" y="2464207"/>
            <a:ext cx="6303663" cy="22685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discovery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violation,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strikingly,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found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baryon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not,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don’t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Discover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not</a:t>
            </a:r>
            <a:r>
              <a:rPr lang="zh-CN" altLang="en-US" sz="16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only</a:t>
            </a:r>
            <a:r>
              <a:rPr lang="zh-CN" altLang="en-US" sz="16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rich</a:t>
            </a:r>
            <a:r>
              <a:rPr lang="zh-CN" altLang="en-US" sz="16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our</a:t>
            </a:r>
            <a:r>
              <a:rPr lang="zh-CN" altLang="en-US" sz="16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understanding,</a:t>
            </a:r>
            <a:r>
              <a:rPr lang="zh-CN" altLang="en-US" sz="16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but</a:t>
            </a:r>
            <a:r>
              <a:rPr lang="zh-CN" altLang="en-US" sz="16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also</a:t>
            </a:r>
            <a:r>
              <a:rPr lang="zh-CN" altLang="en-US" sz="16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provide</a:t>
            </a:r>
            <a:r>
              <a:rPr lang="zh-CN" altLang="en-US" sz="16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mechanism</a:t>
            </a:r>
            <a:r>
              <a:rPr lang="zh-CN" altLang="en-US" sz="16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for</a:t>
            </a:r>
            <a:r>
              <a:rPr lang="zh-CN" altLang="en-US" sz="16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generating</a:t>
            </a:r>
            <a:r>
              <a:rPr lang="zh-CN" altLang="en-US" sz="16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matter</a:t>
            </a:r>
            <a:r>
              <a:rPr lang="zh-CN" altLang="en-US" sz="16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antimatter</a:t>
            </a:r>
            <a:r>
              <a:rPr lang="zh-CN" altLang="en-US" sz="16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030A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asymmetry</a:t>
            </a:r>
            <a:endParaRPr lang="zh-CN" altLang="en-US" sz="1600" dirty="0">
              <a:solidFill>
                <a:srgbClr val="7030A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5954D3BD-A3D9-B649-62D8-2C1976B9D028}"/>
              </a:ext>
            </a:extLst>
          </p:cNvPr>
          <p:cNvSpPr txBox="1"/>
          <p:nvPr/>
        </p:nvSpPr>
        <p:spPr>
          <a:xfrm>
            <a:off x="6106588" y="56635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b="1" dirty="0">
                <a:solidFill>
                  <a:srgbClr val="7A81FF"/>
                </a:solidFill>
              </a:rPr>
              <a:t>2018</a:t>
            </a:r>
            <a:endParaRPr kumimoji="1" lang="zh-CN" altLang="en-US" b="1" dirty="0">
              <a:solidFill>
                <a:srgbClr val="7A81FF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E697DE0D-2682-FFCB-0AE8-88FBB178E319}"/>
                  </a:ext>
                </a:extLst>
              </p:cNvPr>
              <p:cNvSpPr txBox="1"/>
              <p:nvPr/>
            </p:nvSpPr>
            <p:spPr>
              <a:xfrm>
                <a:off x="5874301" y="1230202"/>
                <a:ext cx="1122624" cy="835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CP</a:t>
                </a:r>
                <a:r>
                  <a:rPr lang="zh-CN" altLang="en-US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violation</a:t>
                </a:r>
                <a:r>
                  <a:rPr lang="zh-CN" altLang="en-US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in</a:t>
                </a:r>
                <a:r>
                  <a:rPr lang="zh-CN" altLang="en-US" sz="12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mixing</a:t>
                </a:r>
                <a:r>
                  <a:rPr lang="zh-CN" altLang="en-US" sz="12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and</a:t>
                </a:r>
                <a:r>
                  <a:rPr lang="zh-CN" altLang="en-US" sz="12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decay</a:t>
                </a:r>
                <a:r>
                  <a:rPr lang="zh-CN" altLang="en-US" sz="1200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in</a:t>
                </a:r>
                <a:r>
                  <a:rPr lang="zh-CN" altLang="en-US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𝑩</m:t>
                        </m:r>
                      </m:e>
                      <m:sub>
                        <m:r>
                          <a:rPr lang="en-US" altLang="zh-CN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𝒔</m:t>
                        </m:r>
                      </m:sub>
                      <m:sup>
                        <m:r>
                          <a:rPr lang="en-US" altLang="zh-CN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SimHei" charset="-122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zh-CN" altLang="en-US" sz="12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decays</a:t>
                </a:r>
                <a:endParaRPr lang="zh-CN" altLang="en-US" sz="120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E697DE0D-2682-FFCB-0AE8-88FBB178E3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4301" y="1230202"/>
                <a:ext cx="1122624" cy="835165"/>
              </a:xfrm>
              <a:prstGeom prst="rect">
                <a:avLst/>
              </a:prstGeom>
              <a:blipFill>
                <a:blip r:embed="rId9"/>
                <a:stretch>
                  <a:fillRect b="-44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65145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51"/>
    </mc:Choice>
    <mc:Fallback xmlns="">
      <p:transition spd="slow" advTm="4125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5317866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Methods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search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7E49A61-2CF9-564D-A925-81EEB22FB4EA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2025/03/23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2EB955D-0E8D-1745-B307-D86A0A0776B6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27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7B383BEE-1B82-57AB-38DE-0E6F5EB9A50B}"/>
              </a:ext>
            </a:extLst>
          </p:cNvPr>
          <p:cNvSpPr/>
          <p:nvPr/>
        </p:nvSpPr>
        <p:spPr>
          <a:xfrm>
            <a:off x="1123406" y="2858916"/>
            <a:ext cx="24825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parameters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asymmetry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6CB9FD0-A74C-C531-35B2-5CBD65369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88" y="3288408"/>
            <a:ext cx="2032186" cy="1485059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4B490880-C927-4960-A55A-D039B3735F7B}"/>
              </a:ext>
            </a:extLst>
          </p:cNvPr>
          <p:cNvSpPr/>
          <p:nvPr/>
        </p:nvSpPr>
        <p:spPr>
          <a:xfrm>
            <a:off x="7751174" y="-35633"/>
            <a:ext cx="12827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  <a:hlinkClick r:id="rId4"/>
              </a:rPr>
              <a:t>JHEP04(2014)087</a:t>
            </a:r>
            <a:endParaRPr kumimoji="1" lang="en-US" altLang="zh-CN" sz="800" b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ea typeface="Times New Roman" charset="0"/>
                <a:cs typeface="Times New Roman" charset="0"/>
                <a:hlinkClick r:id="rId5"/>
              </a:rPr>
              <a:t>PRD108(2023)L011101</a:t>
            </a:r>
            <a:endParaRPr kumimoji="1" lang="en-US" altLang="zh-CN" sz="800" b="1" dirty="0">
              <a:solidFill>
                <a:srgbClr val="0070C0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6"/>
              </a:rPr>
              <a:t>PRL133</a:t>
            </a:r>
            <a:r>
              <a:rPr kumimoji="1" lang="zh-CN" altLang="en-US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6"/>
              </a:rPr>
              <a:t> </a:t>
            </a:r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6"/>
              </a:rPr>
              <a:t>(2024)</a:t>
            </a:r>
            <a:r>
              <a:rPr kumimoji="1" lang="zh-CN" altLang="en-US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6"/>
              </a:rPr>
              <a:t> </a:t>
            </a:r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6"/>
              </a:rPr>
              <a:t>101902</a:t>
            </a:r>
            <a:endParaRPr kumimoji="1" lang="en-US" altLang="zh-CN" sz="800" b="1" dirty="0">
              <a:solidFill>
                <a:srgbClr val="0070C0"/>
              </a:solidFill>
              <a:latin typeface="Times New Roman" charset="0"/>
              <a:cs typeface="Times New Roman" charset="0"/>
            </a:endParaRPr>
          </a:p>
          <a:p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7"/>
              </a:rPr>
              <a:t>Nature</a:t>
            </a:r>
            <a:r>
              <a:rPr kumimoji="1" lang="zh-CN" altLang="en-US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7"/>
              </a:rPr>
              <a:t> </a:t>
            </a:r>
            <a:r>
              <a:rPr kumimoji="1" lang="en-US" altLang="zh-CN" sz="800" b="1" dirty="0">
                <a:solidFill>
                  <a:srgbClr val="0070C0"/>
                </a:solidFill>
                <a:latin typeface="Times New Roman" charset="0"/>
                <a:cs typeface="Times New Roman" charset="0"/>
                <a:hlinkClick r:id="rId7"/>
              </a:rPr>
              <a:t>Phys.13(2017)391</a:t>
            </a:r>
            <a:endParaRPr lang="zh-CN" altLang="en-US" sz="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B55745E-A332-A40D-7C6E-86EBAB0E4A69}"/>
                  </a:ext>
                </a:extLst>
              </p:cNvPr>
              <p:cNvSpPr txBox="1"/>
              <p:nvPr/>
            </p:nvSpPr>
            <p:spPr>
              <a:xfrm>
                <a:off x="363185" y="3130309"/>
                <a:ext cx="171470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zh-CN" sz="12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𝑱</m:t>
                    </m:r>
                    <m:r>
                      <a:rPr lang="en-US" altLang="zh-CN" sz="12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/</m:t>
                    </m:r>
                    <m:r>
                      <a:rPr lang="en-US" altLang="zh-CN" sz="1200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𝝍</m:t>
                    </m:r>
                  </m:oMath>
                </a14:m>
                <a:r>
                  <a:rPr lang="zh-CN" altLang="en-US" sz="1200" dirty="0">
                    <a:solidFill>
                      <a:srgbClr val="FF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2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200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sSup>
                      <m:sSupPr>
                        <m:ctrlP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̅"/>
                            <m:ctrlPr>
                              <a:rPr lang="en-US" altLang="zh-CN" sz="1200" b="0" i="1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n-US" altLang="zh-CN" sz="1200" b="0" i="0" dirty="0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Ξ</m:t>
                            </m:r>
                          </m:e>
                        </m:acc>
                      </m:e>
                      <m:sup>
                        <m: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12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zh-CN" altLang="en-US" sz="12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altLang="zh-CN" sz="1200" b="0" i="0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Ξ</m:t>
                        </m:r>
                      </m:e>
                      <m:sup>
                        <m: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altLang="zh-CN" sz="1200" b="0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m:rPr>
                        <m:sty m:val="p"/>
                      </m:rPr>
                      <a:rPr lang="en-US" altLang="zh-CN" sz="12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Λ</m:t>
                    </m:r>
                    <m:sSup>
                      <m:sSupPr>
                        <m:ctrlP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altLang="zh-CN" sz="1200" b="0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zh-CN" altLang="en-US" sz="1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B55745E-A332-A40D-7C6E-86EBAB0E4A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85" y="3130309"/>
                <a:ext cx="1714708" cy="276999"/>
              </a:xfrm>
              <a:prstGeom prst="rect">
                <a:avLst/>
              </a:prstGeom>
              <a:blipFill>
                <a:blip r:embed="rId8"/>
                <a:stretch>
                  <a:fillRect b="-434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3CC93BE3-0B08-E021-C16B-B032748CAE71}"/>
                  </a:ext>
                </a:extLst>
              </p:cNvPr>
              <p:cNvSpPr txBox="1"/>
              <p:nvPr/>
            </p:nvSpPr>
            <p:spPr>
              <a:xfrm>
                <a:off x="4595210" y="3020111"/>
                <a:ext cx="4442654" cy="16694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Important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investigate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phase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space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dependence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(amplitude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analysis,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binned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method,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energy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test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etc.)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CPV: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baryon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𝓞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%−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%)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baryon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𝓞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%)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hyperon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𝓞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𝟎𝟎𝟏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%−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𝟎𝟏</m:t>
                    </m:r>
                    <m:r>
                      <a:rPr lang="en-US" altLang="zh-CN" sz="14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%)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endParaRPr lang="en-US" altLang="zh-CN" sz="14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LHCb: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massive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production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lang="zh-CN" altLang="en-US" sz="1400" b="1" i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baryons!</a:t>
                </a: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3CC93BE3-0B08-E021-C16B-B032748CA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5210" y="3020111"/>
                <a:ext cx="4442654" cy="1669431"/>
              </a:xfrm>
              <a:prstGeom prst="rect">
                <a:avLst/>
              </a:prstGeom>
              <a:blipFill>
                <a:blip r:embed="rId9"/>
                <a:stretch>
                  <a:fillRect l="-285" r="-570" b="-225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10">
            <a:extLst>
              <a:ext uri="{FF2B5EF4-FFF2-40B4-BE49-F238E27FC236}">
                <a16:creationId xmlns:a16="http://schemas.microsoft.com/office/drawing/2014/main" id="{C101B7A1-220C-5D06-D1AE-D907E86F9CE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80086" y="3182476"/>
            <a:ext cx="1534606" cy="159012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87421D7-8BDC-8DF7-EF05-AE371FC9EE5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6578" y="1133941"/>
            <a:ext cx="4376178" cy="17260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F841EBC6-5129-95BD-9A68-A312E9CC85A1}"/>
                  </a:ext>
                </a:extLst>
              </p:cNvPr>
              <p:cNvSpPr txBox="1"/>
              <p:nvPr/>
            </p:nvSpPr>
            <p:spPr>
              <a:xfrm>
                <a:off x="713769" y="887053"/>
                <a:ext cx="3721651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Direct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violation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∝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𝐬𝐢𝐧</m:t>
                    </m:r>
                    <m:d>
                      <m:d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𝚫</m:t>
                        </m:r>
                        <m:sSub>
                          <m:sSub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𝜹</m:t>
                            </m:r>
                          </m:e>
                          <m:sub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𝑺𝑻</m:t>
                            </m:r>
                          </m:sub>
                        </m:sSub>
                      </m:e>
                    </m:d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𝐬𝐢𝐧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𝚫</m:t>
                    </m:r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𝝓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𝑬𝑾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F841EBC6-5129-95BD-9A68-A312E9CC85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3769" y="887053"/>
                <a:ext cx="3721651" cy="307777"/>
              </a:xfrm>
              <a:prstGeom prst="rect">
                <a:avLst/>
              </a:prstGeom>
              <a:blipFill>
                <a:blip r:embed="rId12"/>
                <a:stretch>
                  <a:fillRect l="-680" t="-4000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B04424B-BB86-5E01-BC60-4E95DD6ED96A}"/>
                  </a:ext>
                </a:extLst>
              </p:cNvPr>
              <p:cNvSpPr txBox="1"/>
              <p:nvPr/>
            </p:nvSpPr>
            <p:spPr>
              <a:xfrm>
                <a:off x="3486129" y="1668843"/>
                <a:ext cx="1126627" cy="25994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  <m:sub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bSup>
                      <m:r>
                        <a:rPr lang="en-US" altLang="zh-CN" sz="1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altLang="zh-CN" sz="10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  <m:sSubSup>
                        <m:sSubSupPr>
                          <m:ctrlP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𝑲</m:t>
                          </m:r>
                        </m:e>
                        <m:sub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𝑺</m:t>
                          </m:r>
                        </m:sub>
                        <m:sup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bSup>
                      <m:sSup>
                        <m:sSupPr>
                          <m:ctrlP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10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lang="zh-CN" altLang="en-US" sz="1000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3B04424B-BB86-5E01-BC60-4E95DD6ED9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129" y="1668843"/>
                <a:ext cx="1126627" cy="2599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7DF70B27-06F1-1DB8-E783-72A2F6EEEEF7}"/>
                  </a:ext>
                </a:extLst>
              </p:cNvPr>
              <p:cNvSpPr txBox="1"/>
              <p:nvPr/>
            </p:nvSpPr>
            <p:spPr>
              <a:xfrm>
                <a:off x="4880742" y="889945"/>
                <a:ext cx="417138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Triple-product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asymmetry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∝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𝐜𝐨𝐬</m:t>
                    </m:r>
                    <m:d>
                      <m:d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𝚫</m:t>
                        </m:r>
                        <m:sSub>
                          <m:sSub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𝜹</m:t>
                            </m:r>
                          </m:e>
                          <m:sub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𝑺𝑻</m:t>
                            </m:r>
                          </m:sub>
                        </m:sSub>
                      </m:e>
                    </m:d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𝐬𝐢𝐧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𝚫</m:t>
                    </m:r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𝝓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𝑬𝑾</m:t>
                        </m:r>
                      </m:sub>
                    </m:sSub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7DF70B27-06F1-1DB8-E783-72A2F6EEEE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0742" y="889945"/>
                <a:ext cx="4171388" cy="307777"/>
              </a:xfrm>
              <a:prstGeom prst="rect">
                <a:avLst/>
              </a:prstGeom>
              <a:blipFill>
                <a:blip r:embed="rId14"/>
                <a:stretch>
                  <a:fillRect l="-608" t="-4000" r="-2128" b="-2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图片 20">
            <a:extLst>
              <a:ext uri="{FF2B5EF4-FFF2-40B4-BE49-F238E27FC236}">
                <a16:creationId xmlns:a16="http://schemas.microsoft.com/office/drawing/2014/main" id="{497DC04E-53A9-1E92-C796-350CD5D83E4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384800" y="1140374"/>
            <a:ext cx="2814320" cy="15805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02F5A0A1-EE7A-DCD8-28E1-04E58B4C60A0}"/>
                  </a:ext>
                </a:extLst>
              </p:cNvPr>
              <p:cNvSpPr txBox="1"/>
              <p:nvPr/>
            </p:nvSpPr>
            <p:spPr>
              <a:xfrm>
                <a:off x="7380461" y="2022176"/>
                <a:ext cx="1321579" cy="2935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bSupPr>
                        <m:e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𝜦</m:t>
                          </m:r>
                        </m:e>
                        <m:sub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𝟎</m:t>
                          </m:r>
                        </m:sup>
                      </m:sSubSup>
                      <m:r>
                        <a:rPr lang="en-US" altLang="zh-CN" sz="1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altLang="zh-CN" sz="1200" b="1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𝒑</m:t>
                      </m:r>
                      <m:sSup>
                        <m:sSupPr>
                          <m:ctrlP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sSup>
                        <m:sSupPr>
                          <m:ctrlP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𝝅</m:t>
                          </m:r>
                        </m:e>
                        <m:sup>
                          <m:r>
                            <a:rPr lang="en-US" altLang="zh-CN" sz="1200" b="1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zh-CN" altLang="en-US" sz="1200" i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02F5A0A1-EE7A-DCD8-28E1-04E58B4C60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0461" y="2022176"/>
                <a:ext cx="1321579" cy="293542"/>
              </a:xfrm>
              <a:prstGeom prst="rect">
                <a:avLst/>
              </a:prstGeom>
              <a:blipFill>
                <a:blip r:embed="rId16"/>
                <a:stretch>
                  <a:fillRect b="-41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文本框 24">
            <a:extLst>
              <a:ext uri="{FF2B5EF4-FFF2-40B4-BE49-F238E27FC236}">
                <a16:creationId xmlns:a16="http://schemas.microsoft.com/office/drawing/2014/main" id="{B1AB5EDA-52AE-A966-D308-6F8BD8E6C2FE}"/>
              </a:ext>
            </a:extLst>
          </p:cNvPr>
          <p:cNvSpPr txBox="1"/>
          <p:nvPr/>
        </p:nvSpPr>
        <p:spPr>
          <a:xfrm>
            <a:off x="238161" y="468909"/>
            <a:ext cx="6849687" cy="3813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Many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methods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have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been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explored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search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CP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violation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baryon</a:t>
            </a:r>
            <a:r>
              <a:rPr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decays</a:t>
            </a: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2574A208-A91B-E9A3-213F-2AE1EB522835}"/>
              </a:ext>
            </a:extLst>
          </p:cNvPr>
          <p:cNvSpPr/>
          <p:nvPr/>
        </p:nvSpPr>
        <p:spPr>
          <a:xfrm>
            <a:off x="176578" y="902521"/>
            <a:ext cx="4395422" cy="192287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9B11E8BD-FC69-1570-A0CB-60B186126A2C}"/>
              </a:ext>
            </a:extLst>
          </p:cNvPr>
          <p:cNvSpPr/>
          <p:nvPr/>
        </p:nvSpPr>
        <p:spPr>
          <a:xfrm>
            <a:off x="4692000" y="902521"/>
            <a:ext cx="4395422" cy="192287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8DE5DF9-7A7C-438C-5B92-C93822E51168}"/>
              </a:ext>
            </a:extLst>
          </p:cNvPr>
          <p:cNvSpPr/>
          <p:nvPr/>
        </p:nvSpPr>
        <p:spPr>
          <a:xfrm>
            <a:off x="176578" y="2883722"/>
            <a:ext cx="4395422" cy="1922873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6431E90-613B-CDEA-51BC-DA6A9B40C1B2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380550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"/>
    </mc:Choice>
    <mc:Fallback xmlns="">
      <p:transition spd="slow" advTm="8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E75DF4-7703-AD86-01B9-DF224B80A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5E17555A-040B-17E5-6E3A-BE5C68EB699D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F18C8638-84D6-985C-59E1-884F6E48064E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F1E4C225-71CB-2C45-872E-2B034563B155}"/>
                  </a:ext>
                </a:extLst>
              </p:cNvPr>
              <p:cNvSpPr/>
              <p:nvPr/>
            </p:nvSpPr>
            <p:spPr>
              <a:xfrm>
                <a:off x="231515" y="48516"/>
                <a:ext cx="2512226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Here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come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417313ED-326D-C65F-9F38-A04F7B3C44B7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2E018794-362B-0898-3361-8D67EC9333B6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D3B2519F-F7E7-9C1A-FDA6-04AE7F58E14E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43EBCDC3-F951-4BAD-2E1C-F35F6E406FB2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9DE58EC8-AAA6-4E9F-8F57-586D2CF9199A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2025/03/23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832EA1AB-013F-F4AB-643D-C0CD46544FC0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28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C781F0C-DDD3-91DD-2181-D90B22087AA0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A4A37E17-749D-2341-9394-FD20393B4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656" y="651039"/>
            <a:ext cx="7116854" cy="27523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5BD6B0C-A0D4-61CB-2D17-C63BF359E440}"/>
                  </a:ext>
                </a:extLst>
              </p:cNvPr>
              <p:cNvSpPr txBox="1"/>
              <p:nvPr/>
            </p:nvSpPr>
            <p:spPr>
              <a:xfrm>
                <a:off x="3658990" y="3342541"/>
                <a:ext cx="1610889" cy="3352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20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2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20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20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5BD6B0C-A0D4-61CB-2D17-C63BF359E4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58990" y="3342541"/>
                <a:ext cx="1610889" cy="335285"/>
              </a:xfrm>
              <a:prstGeom prst="rect">
                <a:avLst/>
              </a:prstGeom>
              <a:blipFill>
                <a:blip r:embed="rId4"/>
                <a:stretch>
                  <a:fillRect l="-2362" b="-1851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462F44CF-241E-8016-E95C-DC4C24D6E877}"/>
                  </a:ext>
                </a:extLst>
              </p:cNvPr>
              <p:cNvSpPr txBox="1"/>
              <p:nvPr/>
            </p:nvSpPr>
            <p:spPr>
              <a:xfrm>
                <a:off x="2896091" y="3738405"/>
                <a:ext cx="335181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𝚫</m:t>
                      </m:r>
                      <m:sSub>
                        <m:sSubPr>
                          <m:ctrlP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𝑪𝑷</m:t>
                          </m:r>
                        </m:sub>
                      </m:sSub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𝟎𝟖𝟑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𝟎𝟐𝟑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𝟎𝟏𝟔</m:t>
                      </m:r>
                    </m:oMath>
                  </m:oMathPara>
                </a14:m>
                <a:endParaRPr kumimoji="1" lang="zh-CN" altLang="en-US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462F44CF-241E-8016-E95C-DC4C24D6E8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6091" y="3738405"/>
                <a:ext cx="3351815" cy="276999"/>
              </a:xfrm>
              <a:prstGeom prst="rect">
                <a:avLst/>
              </a:prstGeom>
              <a:blipFill>
                <a:blip r:embed="rId5"/>
                <a:stretch>
                  <a:fillRect l="-1132" r="-755" b="-1739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1C620492-9ABB-C93B-1663-B7B14D35AB8C}"/>
                  </a:ext>
                </a:extLst>
              </p:cNvPr>
              <p:cNvSpPr txBox="1"/>
              <p:nvPr/>
            </p:nvSpPr>
            <p:spPr>
              <a:xfrm>
                <a:off x="2738150" y="4082312"/>
                <a:ext cx="3993620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First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evidence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violation,</a:t>
                </a:r>
                <a:r>
                  <a:rPr lang="zh-CN" altLang="en-US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3.1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endParaRPr lang="zh-CN" altLang="en-US" sz="1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1C620492-9ABB-C93B-1663-B7B14D35AB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8150" y="4082312"/>
                <a:ext cx="3993620" cy="338554"/>
              </a:xfrm>
              <a:prstGeom prst="rect">
                <a:avLst/>
              </a:prstGeom>
              <a:blipFill>
                <a:blip r:embed="rId6"/>
                <a:stretch>
                  <a:fillRect l="-635" t="-3704" b="-259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文本框 23">
            <a:extLst>
              <a:ext uri="{FF2B5EF4-FFF2-40B4-BE49-F238E27FC236}">
                <a16:creationId xmlns:a16="http://schemas.microsoft.com/office/drawing/2014/main" id="{8C9BF10E-5F12-D9D9-D03D-8ADE314534E4}"/>
              </a:ext>
            </a:extLst>
          </p:cNvPr>
          <p:cNvSpPr txBox="1"/>
          <p:nvPr/>
        </p:nvSpPr>
        <p:spPr>
          <a:xfrm>
            <a:off x="1607736" y="4434947"/>
            <a:ext cx="667210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</a:t>
            </a: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decays, need</a:t>
            </a: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</a:t>
            </a: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</a:t>
            </a: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resonance</a:t>
            </a:r>
            <a:r>
              <a:rPr lang="zh-CN" altLang="en-US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contributes</a:t>
            </a:r>
            <a:endParaRPr lang="zh-CN" altLang="en-US" sz="16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59C0685-A73A-62CF-7AAF-E1F1C988448B}"/>
              </a:ext>
            </a:extLst>
          </p:cNvPr>
          <p:cNvSpPr txBox="1"/>
          <p:nvPr/>
        </p:nvSpPr>
        <p:spPr>
          <a:xfrm>
            <a:off x="7547955" y="212417"/>
            <a:ext cx="157435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PRL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134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(2025)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101802</a:t>
            </a:r>
            <a:endParaRPr lang="zh-CN" altLang="en-US" sz="1000" b="1" dirty="0">
              <a:solidFill>
                <a:srgbClr val="00206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50466D4-F8F2-3AE8-49C2-EE53ECABEE09}"/>
              </a:ext>
            </a:extLst>
          </p:cNvPr>
          <p:cNvSpPr txBox="1"/>
          <p:nvPr/>
        </p:nvSpPr>
        <p:spPr>
          <a:xfrm>
            <a:off x="6925860" y="512242"/>
            <a:ext cx="14707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Preliminary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13274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CB9FF4-AC8A-5BE6-E22B-DFA096148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50223220-00E4-7B7D-7EE4-BAD647F06A01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3A846CA6-2F98-BCEF-8BD2-141FEE8D7993}"/>
                </a:ext>
              </a:extLst>
            </p:cNvPr>
            <p:cNvGrpSpPr/>
            <p:nvPr/>
          </p:nvGrpSpPr>
          <p:grpSpPr>
            <a:xfrm>
              <a:off x="110103" y="48516"/>
              <a:ext cx="8885307" cy="726524"/>
              <a:chOff x="110103" y="48516"/>
              <a:chExt cx="8885307" cy="72652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3A8B4490-B907-9BCD-3AE6-E302CBB8E41A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6360972" cy="7265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Looking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into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 err="1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Dalitz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plot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(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𝚲</m:t>
                            </m:r>
                          </m:e>
                          <m:sub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𝐛</m:t>
                            </m:r>
                          </m:sub>
                          <m:sup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𝟎</m:t>
                            </m:r>
                          </m:sup>
                        </m:sSubSup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→</m:t>
                        </m:r>
                        <m:r>
                          <a:rPr lang="en-US" altLang="zh-CN" sz="2700" b="1" i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𝐊</m:t>
                            </m:r>
                          </m:e>
                          <m:sup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𝐊</m:t>
                            </m:r>
                          </m:e>
                          <m:sup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</m:sup>
                        </m:sSup>
                      </m:oMath>
                    </a14:m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)</a:t>
                    </a:r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3A8B4490-B907-9BCD-3AE6-E302CBB8E41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6360972" cy="72652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1796" t="-4545" r="-998" b="-25000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59FDF78C-6508-BBFD-4A6B-18B15D878918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218C8739-A608-2179-DA18-0B9FCF037F71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1A0C1DA6-7088-3B09-2F53-F878A3631150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B787E453-8B77-B1AA-D7C4-CA7F440A495F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1A7A653-9B34-4E95-8C53-FA3D0231D214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2025/03/23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40AF4117-3700-CE90-1534-88E3E862C273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29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66C5EABC-133D-F073-6996-6764A39C5F4E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95EDF29-A965-9A2B-AED1-62E03CCCAE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62937"/>
            <a:ext cx="5041760" cy="1975388"/>
          </a:xfrm>
          <a:prstGeom prst="rect">
            <a:avLst/>
          </a:prstGeom>
        </p:spPr>
      </p:pic>
      <p:sp>
        <p:nvSpPr>
          <p:cNvPr id="15" name="右箭头 14">
            <a:extLst>
              <a:ext uri="{FF2B5EF4-FFF2-40B4-BE49-F238E27FC236}">
                <a16:creationId xmlns:a16="http://schemas.microsoft.com/office/drawing/2014/main" id="{962804EB-FAC6-95B1-F2A3-5F697CA14929}"/>
              </a:ext>
            </a:extLst>
          </p:cNvPr>
          <p:cNvSpPr/>
          <p:nvPr/>
        </p:nvSpPr>
        <p:spPr>
          <a:xfrm rot="10800000">
            <a:off x="4943171" y="1412481"/>
            <a:ext cx="733174" cy="16552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6616C66-5D8B-ED16-BF4B-7CF60BFFACAA}"/>
                  </a:ext>
                </a:extLst>
              </p:cNvPr>
              <p:cNvSpPr txBox="1"/>
              <p:nvPr/>
            </p:nvSpPr>
            <p:spPr>
              <a:xfrm>
                <a:off x="543522" y="2921556"/>
                <a:ext cx="42397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𝚫</m:t>
                      </m:r>
                      <m:sSub>
                        <m:sSubPr>
                          <m:ctrlP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𝑪𝑷</m:t>
                          </m:r>
                        </m:sub>
                      </m:sSub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p>
                          <m:r>
                            <a:rPr kumimoji="1" lang="zh-CN" altLang="en-US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∗</m:t>
                          </m:r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sSup>
                        <m:sSupPr>
                          <m:ctrlP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𝟏𝟔𝟓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𝟎𝟒𝟖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𝟎𝟏𝟕</m:t>
                      </m:r>
                    </m:oMath>
                  </m:oMathPara>
                </a14:m>
                <a:endParaRPr kumimoji="1" lang="zh-CN" altLang="en-US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06616C66-5D8B-ED16-BF4B-7CF60BFFA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522" y="2921556"/>
                <a:ext cx="4239750" cy="276999"/>
              </a:xfrm>
              <a:prstGeom prst="rect">
                <a:avLst/>
              </a:prstGeom>
              <a:blipFill>
                <a:blip r:embed="rId6"/>
                <a:stretch>
                  <a:fillRect l="-597" r="-896" b="-291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3DD4A0C-5FF7-565C-D1A8-43CD204D65B7}"/>
                  </a:ext>
                </a:extLst>
              </p:cNvPr>
              <p:cNvSpPr txBox="1"/>
              <p:nvPr/>
            </p:nvSpPr>
            <p:spPr>
              <a:xfrm>
                <a:off x="755656" y="3264185"/>
                <a:ext cx="353044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First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evidence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local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resonant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region,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3.2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endParaRPr lang="zh-CN" alt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F3DD4A0C-5FF7-565C-D1A8-43CD204D65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656" y="3264185"/>
                <a:ext cx="3530448" cy="584775"/>
              </a:xfrm>
              <a:prstGeom prst="rect">
                <a:avLst/>
              </a:prstGeom>
              <a:blipFill>
                <a:blip r:embed="rId7"/>
                <a:stretch>
                  <a:fillRect t="-2128" b="-148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7D7840E5-9A28-E2B6-5876-D3383994145B}"/>
                  </a:ext>
                </a:extLst>
              </p:cNvPr>
              <p:cNvSpPr txBox="1"/>
              <p:nvPr/>
            </p:nvSpPr>
            <p:spPr>
              <a:xfrm>
                <a:off x="396840" y="4380153"/>
                <a:ext cx="387279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𝚫</m:t>
                      </m:r>
                      <m:sSub>
                        <m:sSubPr>
                          <m:ctrlP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𝑨</m:t>
                          </m:r>
                        </m:e>
                        <m:sub>
                          <m:r>
                            <a:rPr kumimoji="1" lang="en-US" altLang="zh-CN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𝑪𝑷</m:t>
                          </m:r>
                        </m:sub>
                      </m:sSub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kumimoji="1" lang="en-US" altLang="zh-CN" b="1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𝝓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𝟏𝟓𝟎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𝟎𝟓𝟓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kumimoji="1" lang="en-US" altLang="zh-CN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𝟎𝟐𝟏</m:t>
                      </m:r>
                    </m:oMath>
                  </m:oMathPara>
                </a14:m>
                <a:endParaRPr kumimoji="1" lang="zh-CN" altLang="en-US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7D7840E5-9A28-E2B6-5876-D338399414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40" y="4380153"/>
                <a:ext cx="3872791" cy="276999"/>
              </a:xfrm>
              <a:prstGeom prst="rect">
                <a:avLst/>
              </a:prstGeom>
              <a:blipFill>
                <a:blip r:embed="rId8"/>
                <a:stretch>
                  <a:fillRect l="-984" t="-4545" r="-984" b="-3636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4DFE9A4-82C1-4935-9AEA-F628F421E310}"/>
                  </a:ext>
                </a:extLst>
              </p:cNvPr>
              <p:cNvSpPr txBox="1"/>
              <p:nvPr/>
            </p:nvSpPr>
            <p:spPr>
              <a:xfrm>
                <a:off x="4156437" y="4166836"/>
                <a:ext cx="3530448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Consistent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0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within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2.5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endParaRPr lang="zh-CN" altLang="en-US" sz="16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84DFE9A4-82C1-4935-9AEA-F628F421E3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6437" y="4166836"/>
                <a:ext cx="3530448" cy="338554"/>
              </a:xfrm>
              <a:prstGeom prst="rect">
                <a:avLst/>
              </a:prstGeom>
              <a:blipFill>
                <a:blip r:embed="rId9"/>
                <a:stretch>
                  <a:fillRect t="-7407" b="-259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文本框 26">
            <a:extLst>
              <a:ext uri="{FF2B5EF4-FFF2-40B4-BE49-F238E27FC236}">
                <a16:creationId xmlns:a16="http://schemas.microsoft.com/office/drawing/2014/main" id="{CB15D1C6-A2A5-89BD-FA8F-2B4ECAD2552D}"/>
              </a:ext>
            </a:extLst>
          </p:cNvPr>
          <p:cNvSpPr txBox="1"/>
          <p:nvPr/>
        </p:nvSpPr>
        <p:spPr>
          <a:xfrm>
            <a:off x="4286104" y="4461547"/>
            <a:ext cx="33409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Predicted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CPV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(resonant),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~1.5%</a:t>
            </a:r>
            <a:endParaRPr lang="zh-CN" alt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BD4DFDB7-B862-00A5-60B7-3D4CE2A7D908}"/>
              </a:ext>
            </a:extLst>
          </p:cNvPr>
          <p:cNvSpPr txBox="1"/>
          <p:nvPr/>
        </p:nvSpPr>
        <p:spPr>
          <a:xfrm>
            <a:off x="7386781" y="4249015"/>
            <a:ext cx="187487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10"/>
              </a:rPr>
              <a:t>PRD107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1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10"/>
              </a:rPr>
              <a:t>(2023)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1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10"/>
              </a:rPr>
              <a:t>053009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AB54057-A556-7BDE-16ED-7961C444F997}"/>
              </a:ext>
            </a:extLst>
          </p:cNvPr>
          <p:cNvSpPr/>
          <p:nvPr/>
        </p:nvSpPr>
        <p:spPr>
          <a:xfrm>
            <a:off x="231515" y="4165382"/>
            <a:ext cx="8890794" cy="658255"/>
          </a:xfrm>
          <a:prstGeom prst="rect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DCF39250-2696-8588-6675-B9BEC4073704}"/>
              </a:ext>
            </a:extLst>
          </p:cNvPr>
          <p:cNvSpPr txBox="1"/>
          <p:nvPr/>
        </p:nvSpPr>
        <p:spPr>
          <a:xfrm>
            <a:off x="3834243" y="549517"/>
            <a:ext cx="14707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Preliminary</a:t>
            </a:r>
            <a:endParaRPr lang="zh-CN" altLang="en-US" sz="1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71D6C69-A5AD-0526-D254-394F75E842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91878" y="529856"/>
            <a:ext cx="3303532" cy="3235941"/>
          </a:xfrm>
          <a:prstGeom prst="rect">
            <a:avLst/>
          </a:prstGeom>
        </p:spPr>
      </p:pic>
      <p:sp>
        <p:nvSpPr>
          <p:cNvPr id="7" name="右箭头 6">
            <a:extLst>
              <a:ext uri="{FF2B5EF4-FFF2-40B4-BE49-F238E27FC236}">
                <a16:creationId xmlns:a16="http://schemas.microsoft.com/office/drawing/2014/main" id="{A15492E2-4495-FB5D-66EA-F4422A35E051}"/>
              </a:ext>
            </a:extLst>
          </p:cNvPr>
          <p:cNvSpPr/>
          <p:nvPr/>
        </p:nvSpPr>
        <p:spPr>
          <a:xfrm rot="5400000">
            <a:off x="7322290" y="3748830"/>
            <a:ext cx="505377" cy="158535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FC455CB-ED78-BDF6-E7C5-8E533FD61041}"/>
              </a:ext>
            </a:extLst>
          </p:cNvPr>
          <p:cNvSpPr txBox="1"/>
          <p:nvPr/>
        </p:nvSpPr>
        <p:spPr>
          <a:xfrm>
            <a:off x="932733" y="4103357"/>
            <a:ext cx="8883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region</a:t>
            </a:r>
            <a:endParaRPr lang="zh-CN" altLang="en-US" sz="14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C0DB0EC-2ADA-6491-B47F-E6C062DC6DD6}"/>
              </a:ext>
            </a:extLst>
          </p:cNvPr>
          <p:cNvSpPr txBox="1"/>
          <p:nvPr/>
        </p:nvSpPr>
        <p:spPr>
          <a:xfrm>
            <a:off x="7547955" y="212417"/>
            <a:ext cx="157435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PRL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134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(2025)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101802</a:t>
            </a:r>
            <a:endParaRPr lang="zh-CN" altLang="en-US" sz="1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09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496482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detector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(Run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1+2)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A916338-D0F4-6E41-B70A-52462DED43B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2025/03/23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ED9E9E9-B3D1-F240-8EF8-2BC56DB19FE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66AFBAE-C8C9-D1F4-258F-C835C6D57E01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80" name="图片 79">
            <a:extLst>
              <a:ext uri="{FF2B5EF4-FFF2-40B4-BE49-F238E27FC236}">
                <a16:creationId xmlns:a16="http://schemas.microsoft.com/office/drawing/2014/main" id="{06887F1E-3802-D17F-271B-4AB95C4B8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3" y="575776"/>
            <a:ext cx="7924288" cy="4178114"/>
          </a:xfrm>
          <a:prstGeom prst="rect">
            <a:avLst/>
          </a:prstGeom>
        </p:spPr>
      </p:pic>
      <p:pic>
        <p:nvPicPr>
          <p:cNvPr id="81" name="图片 80">
            <a:extLst>
              <a:ext uri="{FF2B5EF4-FFF2-40B4-BE49-F238E27FC236}">
                <a16:creationId xmlns:a16="http://schemas.microsoft.com/office/drawing/2014/main" id="{99F02DB3-0CB8-1673-FB6C-0B2AB6569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7776" y="543962"/>
            <a:ext cx="2636121" cy="2563120"/>
          </a:xfrm>
          <a:prstGeom prst="rect">
            <a:avLst/>
          </a:prstGeom>
        </p:spPr>
      </p:pic>
      <p:sp>
        <p:nvSpPr>
          <p:cNvPr id="82" name="矩形 81">
            <a:extLst>
              <a:ext uri="{FF2B5EF4-FFF2-40B4-BE49-F238E27FC236}">
                <a16:creationId xmlns:a16="http://schemas.microsoft.com/office/drawing/2014/main" id="{2E8CF44B-D993-D3DA-DE05-7718A0F1E248}"/>
              </a:ext>
            </a:extLst>
          </p:cNvPr>
          <p:cNvSpPr/>
          <p:nvPr/>
        </p:nvSpPr>
        <p:spPr>
          <a:xfrm>
            <a:off x="4012980" y="4495476"/>
            <a:ext cx="51310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Designed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for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CP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violation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and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heavy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flavor</a:t>
            </a:r>
            <a:r>
              <a:rPr kumimoji="1" lang="zh-CN" altLang="en-US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0070C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studies</a:t>
            </a:r>
            <a:endParaRPr lang="zh-CN" altLang="en-US" sz="1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1B9F557-79BF-5ADA-1BF3-0C78F0B0B436}"/>
              </a:ext>
            </a:extLst>
          </p:cNvPr>
          <p:cNvSpPr txBox="1"/>
          <p:nvPr/>
        </p:nvSpPr>
        <p:spPr>
          <a:xfrm>
            <a:off x="7292774" y="203556"/>
            <a:ext cx="174112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2008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JINST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3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S08005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32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645EBB-4BCE-D1DE-182A-E372CB7171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D3C5407E-ECCB-BEC6-73A6-0ECD4D0F7387}"/>
              </a:ext>
            </a:extLst>
          </p:cNvPr>
          <p:cNvGrpSpPr/>
          <p:nvPr/>
        </p:nvGrpSpPr>
        <p:grpSpPr>
          <a:xfrm>
            <a:off x="14610" y="50468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9EB25AAD-9E9D-7B61-B297-71E058DC2D08}"/>
                </a:ext>
              </a:extLst>
            </p:cNvPr>
            <p:cNvGrpSpPr/>
            <p:nvPr/>
          </p:nvGrpSpPr>
          <p:grpSpPr>
            <a:xfrm>
              <a:off x="110103" y="48516"/>
              <a:ext cx="8885307" cy="726524"/>
              <a:chOff x="110103" y="48516"/>
              <a:chExt cx="8885307" cy="72652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701466F0-3B6A-8180-E029-B9752E0BD85A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4614020" cy="72652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CP violation in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SupPr>
                          <m:e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𝚲</m:t>
                            </m:r>
                          </m:e>
                          <m:sub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𝐛</m:t>
                            </m:r>
                          </m:sub>
                          <m:sup>
                            <m:r>
                              <a:rPr lang="en-US" altLang="zh-CN" sz="2700" b="1" i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𝟎</m:t>
                            </m:r>
                          </m:sup>
                        </m:sSubSup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→</m:t>
                        </m:r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𝑵</m:t>
                            </m:r>
                          </m:e>
                          <m:sup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∗+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𝑲</m:t>
                            </m:r>
                          </m:e>
                          <m:sup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</m:sup>
                        </m:sSup>
                      </m:oMath>
                    </a14:m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701466F0-3B6A-8180-E029-B9752E0BD85A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4614020" cy="726524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473" t="-4444" b="-22222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B7BC33F7-60BF-B29F-CEA6-1A33FFAB48C3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FA84468C-0CF1-2F75-4F72-FC7BEFA9ED41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2345BD84-67AC-A47D-47E9-1803FAEF2C80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83C2CCED-68A3-A748-24B8-08F5FB0A1903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2DE472AD-DD54-B843-3895-CB9BB2753554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2025/03/23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9A372054-2B4E-2DD1-2405-D388594A2147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30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FE434C0F-D9B6-2867-6E8C-8646B675F1F7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95EA4002-FFC2-2443-8EE0-3F58467BCD77}"/>
                  </a:ext>
                </a:extLst>
              </p:cNvPr>
              <p:cNvSpPr txBox="1"/>
              <p:nvPr/>
            </p:nvSpPr>
            <p:spPr>
              <a:xfrm>
                <a:off x="231515" y="612838"/>
                <a:ext cx="8885307" cy="7928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Many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𝑵</m:t>
                        </m:r>
                      </m:e>
                      <m:sup>
                        <m:r>
                          <a:rPr lang="zh-CN" altLang="en-US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r>
                      <a:rPr lang="zh-CN" altLang="en-US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contributions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：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𝑵</m:t>
                    </m:r>
                    <m:d>
                      <m:d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𝟏𝟓𝟐𝟎</m:t>
                        </m:r>
                      </m:e>
                    </m:d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zh-CN" altLang="en-US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𝑵</m:t>
                    </m:r>
                    <m:d>
                      <m:d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𝟏𝟔𝟓𝟎</m:t>
                        </m:r>
                      </m:e>
                    </m:d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zh-CN" altLang="en-US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𝑵</m:t>
                    </m:r>
                    <m:d>
                      <m:d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𝟏𝟔𝟖𝟎</m:t>
                        </m:r>
                      </m:e>
                    </m:d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zh-CN" altLang="en-US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𝑵</m:t>
                    </m:r>
                    <m:d>
                      <m:d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𝟏𝟕𝟏𝟎</m:t>
                        </m:r>
                      </m:e>
                    </m:d>
                  </m:oMath>
                </a14:m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etc.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difficult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untangle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zh-CN" altLang="en-US" sz="1600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95EA4002-FFC2-2443-8EE0-3F58467BCD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15" y="612838"/>
                <a:ext cx="8885307" cy="792846"/>
              </a:xfrm>
              <a:prstGeom prst="rect">
                <a:avLst/>
              </a:prstGeom>
              <a:blipFill>
                <a:blip r:embed="rId4"/>
                <a:stretch>
                  <a:fillRect l="-2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3C918509-0A99-3455-9D3E-0EEE6003BD0F}"/>
              </a:ext>
            </a:extLst>
          </p:cNvPr>
          <p:cNvSpPr txBox="1"/>
          <p:nvPr/>
        </p:nvSpPr>
        <p:spPr>
          <a:xfrm>
            <a:off x="7356297" y="246973"/>
            <a:ext cx="17660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CPC48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(2024)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  <a:hlinkClick r:id="rId5"/>
              </a:rPr>
              <a:t>101002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F80AC55-C131-D2A3-9CBA-9FDFC11801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190" y="1005884"/>
            <a:ext cx="3622216" cy="3379457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E811727A-3B96-FD93-8C40-C27E038DE049}"/>
              </a:ext>
            </a:extLst>
          </p:cNvPr>
          <p:cNvSpPr txBox="1"/>
          <p:nvPr/>
        </p:nvSpPr>
        <p:spPr>
          <a:xfrm>
            <a:off x="727113" y="4471030"/>
            <a:ext cx="157198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endParaRPr lang="zh-CN" altLang="en-US" sz="16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828C9BB-A8CB-882E-5EF8-D95E133CB447}"/>
              </a:ext>
            </a:extLst>
          </p:cNvPr>
          <p:cNvSpPr txBox="1"/>
          <p:nvPr/>
        </p:nvSpPr>
        <p:spPr>
          <a:xfrm>
            <a:off x="2341165" y="4459351"/>
            <a:ext cx="155777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strong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</a:t>
            </a:r>
            <a:endParaRPr lang="zh-CN" altLang="en-US" sz="1600" dirty="0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EBDF1066-03B3-F024-CF32-0F18DC8018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1149" y="1250385"/>
            <a:ext cx="2118327" cy="16000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06E4B2C5-3DF3-1BAF-9183-EF0B1331423B}"/>
                  </a:ext>
                </a:extLst>
              </p:cNvPr>
              <p:cNvSpPr txBox="1"/>
              <p:nvPr/>
            </p:nvSpPr>
            <p:spPr>
              <a:xfrm>
                <a:off x="2499260" y="1412965"/>
                <a:ext cx="1179747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𝑵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𝝅</m:t>
                    </m:r>
                  </m:oMath>
                </a14:m>
                <a:r>
                  <a:rPr kumimoji="1" lang="zh-CN" altLang="en-US" sz="1600" b="1" dirty="0">
                    <a:solidFill>
                      <a:srgbClr val="002060"/>
                    </a:solidFill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</a:rPr>
                  <a:t>scattering</a:t>
                </a:r>
                <a:endParaRPr kumimoji="1" lang="zh-CN" altLang="en-US" sz="16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06E4B2C5-3DF3-1BAF-9183-EF0B133142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9260" y="1412965"/>
                <a:ext cx="1179747" cy="246221"/>
              </a:xfrm>
              <a:prstGeom prst="rect">
                <a:avLst/>
              </a:prstGeom>
              <a:blipFill>
                <a:blip r:embed="rId8"/>
                <a:stretch>
                  <a:fillRect l="-5319" t="-25000" r="-9574" b="-5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图片 23">
            <a:extLst>
              <a:ext uri="{FF2B5EF4-FFF2-40B4-BE49-F238E27FC236}">
                <a16:creationId xmlns:a16="http://schemas.microsoft.com/office/drawing/2014/main" id="{FC28881E-C121-1581-01F0-1B3A3CACC2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0032" y="1210838"/>
            <a:ext cx="2530650" cy="171598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7C2BE004-5DFE-8872-BF09-B6ED8D5CE8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4440" y="2796969"/>
            <a:ext cx="2063395" cy="192444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85DA430A-034C-2AA2-F44E-05E83BE354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559242" y="4671798"/>
            <a:ext cx="541495" cy="21118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65E7C1AB-496E-C1CD-C77F-8FD017BB2DC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77835" y="2832452"/>
            <a:ext cx="720557" cy="172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D7621F8B-12FC-22BF-BCA3-F9DA570A6183}"/>
                  </a:ext>
                </a:extLst>
              </p:cNvPr>
              <p:cNvSpPr txBox="1"/>
              <p:nvPr/>
            </p:nvSpPr>
            <p:spPr>
              <a:xfrm>
                <a:off x="6996095" y="2854688"/>
                <a:ext cx="1993381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large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as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</m:oMath>
                </a14:m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30%</a:t>
                </a:r>
                <a:r>
                  <a:rPr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expected</a:t>
                </a:r>
                <a:endParaRPr lang="zh-CN" altLang="en-US" sz="1600" dirty="0"/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D7621F8B-12FC-22BF-BCA3-F9DA570A61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96095" y="2854688"/>
                <a:ext cx="1993381" cy="830997"/>
              </a:xfrm>
              <a:prstGeom prst="rect">
                <a:avLst/>
              </a:prstGeom>
              <a:blipFill>
                <a:blip r:embed="rId13"/>
                <a:stretch>
                  <a:fillRect t="-1493" b="-89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文本框 1">
            <a:extLst>
              <a:ext uri="{FF2B5EF4-FFF2-40B4-BE49-F238E27FC236}">
                <a16:creationId xmlns:a16="http://schemas.microsoft.com/office/drawing/2014/main" id="{4CBFE20C-0464-156C-8AFC-31DE347A8D6E}"/>
              </a:ext>
            </a:extLst>
          </p:cNvPr>
          <p:cNvSpPr txBox="1"/>
          <p:nvPr/>
        </p:nvSpPr>
        <p:spPr>
          <a:xfrm>
            <a:off x="2310248" y="2579297"/>
            <a:ext cx="155777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 scattering amplitudes</a:t>
            </a:r>
            <a:endParaRPr lang="zh-CN" altLang="en-US" sz="1400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F1F10811-F1B1-788B-6BCD-F84473B3C9D6}"/>
              </a:ext>
            </a:extLst>
          </p:cNvPr>
          <p:cNvSpPr txBox="1"/>
          <p:nvPr/>
        </p:nvSpPr>
        <p:spPr>
          <a:xfrm>
            <a:off x="4219196" y="964617"/>
            <a:ext cx="3139449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kumimoji="1" lang="en-US" altLang="zh-CN" sz="1600" b="1" dirty="0">
                <a:solidFill>
                  <a:srgbClr val="002060"/>
                </a:solidFill>
              </a:rPr>
              <a:t>Scattering input from </a:t>
            </a:r>
            <a:r>
              <a:rPr kumimoji="1" lang="en-US" altLang="zh-CN" sz="1600" b="1" dirty="0">
                <a:solidFill>
                  <a:srgbClr val="002060"/>
                </a:solidFill>
                <a:hlinkClick r:id="rId14"/>
              </a:rPr>
              <a:t>SAID</a:t>
            </a:r>
            <a:r>
              <a:rPr kumimoji="1" lang="zh-CN" altLang="en-US" sz="1600" b="1" dirty="0">
                <a:solidFill>
                  <a:srgbClr val="002060"/>
                </a:solidFill>
                <a:hlinkClick r:id="rId14"/>
              </a:rPr>
              <a:t> </a:t>
            </a:r>
            <a:r>
              <a:rPr kumimoji="1" lang="en-US" altLang="zh-CN" sz="1600" b="1" dirty="0">
                <a:solidFill>
                  <a:srgbClr val="002060"/>
                </a:solidFill>
                <a:hlinkClick r:id="rId14"/>
              </a:rPr>
              <a:t>program</a:t>
            </a:r>
            <a:endParaRPr kumimoji="1" lang="zh-CN" altLang="en-US" sz="1600" b="1" dirty="0">
              <a:solidFill>
                <a:srgbClr val="002060"/>
              </a:solidFill>
            </a:endParaRPr>
          </a:p>
        </p:txBody>
      </p:sp>
      <p:sp>
        <p:nvSpPr>
          <p:cNvPr id="5" name="右箭头 4">
            <a:extLst>
              <a:ext uri="{FF2B5EF4-FFF2-40B4-BE49-F238E27FC236}">
                <a16:creationId xmlns:a16="http://schemas.microsoft.com/office/drawing/2014/main" id="{AF1FF256-1F61-3009-294A-37E19C6F2543}"/>
              </a:ext>
            </a:extLst>
          </p:cNvPr>
          <p:cNvSpPr/>
          <p:nvPr/>
        </p:nvSpPr>
        <p:spPr>
          <a:xfrm rot="10800000">
            <a:off x="3732321" y="2053863"/>
            <a:ext cx="382119" cy="18962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B2B89A4-3678-17A6-8559-91E2E45E9FC1}"/>
              </a:ext>
            </a:extLst>
          </p:cNvPr>
          <p:cNvSpPr txBox="1"/>
          <p:nvPr/>
        </p:nvSpPr>
        <p:spPr>
          <a:xfrm>
            <a:off x="6889711" y="3773368"/>
            <a:ext cx="220495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W. Wang et al using U-spin to predict related decays (arXiv:2411.18400)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7307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F59B35-34A9-DB1A-A405-A2BB63D641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B08F1A2D-6D80-6B35-185C-E018643527D3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FF1B87F5-F853-4309-4852-46E3DF6E6F69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66EE26AF-49AE-45D6-8775-83228A7FEEC4}"/>
                  </a:ext>
                </a:extLst>
              </p:cNvPr>
              <p:cNvSpPr/>
              <p:nvPr/>
            </p:nvSpPr>
            <p:spPr>
              <a:xfrm>
                <a:off x="231515" y="48516"/>
                <a:ext cx="307007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Can</a:t>
                </a:r>
                <a:r>
                  <a:rPr lang="zh-CN" altLang="en-US" sz="27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</a:t>
                </a:r>
                <a:r>
                  <a:rPr lang="zh-CN" altLang="en-US" sz="27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do</a:t>
                </a:r>
                <a:r>
                  <a:rPr lang="zh-CN" altLang="en-US" sz="27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more?</a:t>
                </a:r>
                <a:endParaRPr lang="zh-CN" altLang="en-US" sz="27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D5C53A74-B7A3-5D52-8ACD-89B72E660FF0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9F554684-02DD-7658-5584-EF11B58C999F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A2793B36-6209-6414-2F40-86D7C15D25D1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9ABC05F6-F83C-2184-FDF2-C9CE422FE768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7B377DA-D26F-5548-FB13-9F1D4D295884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2025/03/23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20FCBA1E-FF33-98EA-E3B7-94849CF974C6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31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36F8D4AB-26F5-76ED-C0DB-E164F90DA3FC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A5E5C959-D70D-4A3C-60E6-4D3EA3580FE0}"/>
                  </a:ext>
                </a:extLst>
              </p:cNvPr>
              <p:cNvSpPr txBox="1"/>
              <p:nvPr/>
            </p:nvSpPr>
            <p:spPr>
              <a:xfrm>
                <a:off x="4824435" y="1435754"/>
                <a:ext cx="4170976" cy="5091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∓</m:t>
                          </m:r>
                        </m:sub>
                      </m:sSub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zh-CN" alt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±</m:t>
                      </m:r>
                      <m:f>
                        <m:f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ℜ</m:t>
                          </m:r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kumimoji="1" lang="zh-CN" alt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1"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1"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=±</m:t>
                      </m:r>
                      <m:f>
                        <m:f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  <m:d>
                            <m:dPr>
                              <m:begChr m:val="|"/>
                              <m:endChr m:val="|"/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d>
                          <m:func>
                            <m:func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zh-CN" sz="1600" b="0" i="0" smtClean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num>
                        <m:den>
                          <m:sSup>
                            <m:s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1"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1"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zh-CN" altLang="en-US" sz="1600" dirty="0"/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A5E5C959-D70D-4A3C-60E6-4D3EA3580F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435" y="1435754"/>
                <a:ext cx="4170976" cy="509114"/>
              </a:xfrm>
              <a:prstGeom prst="rect">
                <a:avLst/>
              </a:prstGeom>
              <a:blipFill>
                <a:blip r:embed="rId3"/>
                <a:stretch>
                  <a:fillRect t="-4878" b="-487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4D400C96-3D63-5670-0E48-405C73225A1D}"/>
              </a:ext>
            </a:extLst>
          </p:cNvPr>
          <p:cNvSpPr txBox="1"/>
          <p:nvPr/>
        </p:nvSpPr>
        <p:spPr>
          <a:xfrm>
            <a:off x="363185" y="529876"/>
            <a:ext cx="8780815" cy="7853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More complicated, but also add more information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Decay parameters, first proposed by Lee and Yang (1959) to study hyperon decays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DCFEB724-964B-EA42-89DC-0CA4004DC878}"/>
                  </a:ext>
                </a:extLst>
              </p:cNvPr>
              <p:cNvSpPr txBox="1"/>
              <p:nvPr/>
            </p:nvSpPr>
            <p:spPr>
              <a:xfrm>
                <a:off x="5232498" y="3387337"/>
                <a:ext cx="368575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sz="1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𝛅</m:t>
                    </m:r>
                    <m:r>
                      <a:rPr kumimoji="1" lang="en-US" altLang="zh-CN" sz="1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kumimoji="1" lang="en-US" altLang="zh-CN" sz="1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strong phase difference between S and P waves</a:t>
                </a:r>
              </a:p>
              <a:p>
                <a14:m>
                  <m:oMath xmlns:m="http://schemas.openxmlformats.org/officeDocument/2006/math">
                    <m:r>
                      <a:rPr kumimoji="1" lang="en-US" altLang="zh-CN" sz="1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𝛟</m:t>
                    </m:r>
                    <m:r>
                      <a:rPr kumimoji="1" lang="en-US" altLang="zh-CN" sz="12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kumimoji="1" lang="en-US" altLang="zh-CN" sz="1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weak</a:t>
                </a:r>
                <a:r>
                  <a:rPr kumimoji="1" lang="en-US" altLang="zh-CN" sz="1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phase difference between S and P waves</a:t>
                </a:r>
                <a:endParaRPr kumimoji="1" lang="zh-CN" altLang="en-US" sz="1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DCFEB724-964B-EA42-89DC-0CA4004DC8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2498" y="3387337"/>
                <a:ext cx="3685753" cy="369332"/>
              </a:xfrm>
              <a:prstGeom prst="rect">
                <a:avLst/>
              </a:prstGeom>
              <a:blipFill>
                <a:blip r:embed="rId4"/>
                <a:stretch>
                  <a:fillRect l="-1712" t="-10000" r="-1370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DC2F786C-FF10-3C7A-4FD2-A0E5CDED205E}"/>
                  </a:ext>
                </a:extLst>
              </p:cNvPr>
              <p:cNvSpPr txBox="1"/>
              <p:nvPr/>
            </p:nvSpPr>
            <p:spPr>
              <a:xfrm>
                <a:off x="0" y="4072100"/>
                <a:ext cx="3154680" cy="4887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zh-CN" alt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den>
                      </m:f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kumimoji="1" lang="en-US" altLang="zh-CN" sz="1600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kumimoji="1" lang="en-US" altLang="zh-CN" sz="1600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</m:e>
                          </m:d>
                          <m:func>
                            <m:func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zh-CN" sz="1600" b="0" i="0" smtClean="0">
                                  <a:latin typeface="Cambria Math" panose="020405030504060302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kumimoji="1" lang="zh-CN" altLang="en-US" sz="1600" dirty="0"/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DC2F786C-FF10-3C7A-4FD2-A0E5CDED20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4072100"/>
                <a:ext cx="3154680" cy="488788"/>
              </a:xfrm>
              <a:prstGeom prst="rect">
                <a:avLst/>
              </a:prstGeom>
              <a:blipFill>
                <a:blip r:embed="rId5"/>
                <a:stretch>
                  <a:fillRect b="-7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B77BAF28-DF54-A7D8-5610-0925B41C5E16}"/>
                  </a:ext>
                </a:extLst>
              </p:cNvPr>
              <p:cNvSpPr txBox="1"/>
              <p:nvPr/>
            </p:nvSpPr>
            <p:spPr>
              <a:xfrm>
                <a:off x="4849750" y="2078322"/>
                <a:ext cx="4005449" cy="5091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∓</m:t>
                          </m:r>
                        </m:sub>
                      </m:sSub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zh-CN" alt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±</m:t>
                      </m:r>
                      <m:f>
                        <m:f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kumimoji="1" lang="en-US" altLang="zh-CN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ℑ</m:t>
                          </m:r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kumimoji="1" lang="zh-CN" alt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p>
                            <m:s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1"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1"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=±</m:t>
                      </m:r>
                      <m:f>
                        <m:f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</m:d>
                          <m:d>
                            <m:dPr>
                              <m:begChr m:val="|"/>
                              <m:endChr m:val="|"/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</m:d>
                          <m:func>
                            <m:func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1" lang="en-US" altLang="zh-CN" sz="1600" b="0" i="0" smtClean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𝛿</m:t>
                              </m:r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𝜙</m:t>
                              </m:r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num>
                        <m:den>
                          <m:sSup>
                            <m:s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1"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1"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zh-CN" altLang="en-US" sz="1600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B77BAF28-DF54-A7D8-5610-0925B41C5E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9750" y="2078322"/>
                <a:ext cx="4005449" cy="509114"/>
              </a:xfrm>
              <a:prstGeom prst="rect">
                <a:avLst/>
              </a:prstGeom>
              <a:blipFill>
                <a:blip r:embed="rId6"/>
                <a:stretch>
                  <a:fillRect t="-2439" b="-73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0B54E395-2CC0-5CC2-E740-20556E7A85F6}"/>
                  </a:ext>
                </a:extLst>
              </p:cNvPr>
              <p:cNvSpPr txBox="1"/>
              <p:nvPr/>
            </p:nvSpPr>
            <p:spPr>
              <a:xfrm>
                <a:off x="3359860" y="4030827"/>
                <a:ext cx="2521062" cy="5091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sSub>
                            <m:sSub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sub>
                      </m:sSub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zh-CN" alt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den>
                      </m:f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1" lang="en-US" altLang="zh-CN" sz="1600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kumimoji="1" lang="zh-CN" altLang="en-US" sz="1600" dirty="0"/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0B54E395-2CC0-5CC2-E740-20556E7A85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9860" y="4030827"/>
                <a:ext cx="2521062" cy="509114"/>
              </a:xfrm>
              <a:prstGeom prst="rect">
                <a:avLst/>
              </a:prstGeom>
              <a:blipFill>
                <a:blip r:embed="rId7"/>
                <a:stretch>
                  <a:fillRect t="-2439" b="-731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D2620210-FD01-A826-319E-82085DB36336}"/>
                  </a:ext>
                </a:extLst>
              </p:cNvPr>
              <p:cNvSpPr txBox="1"/>
              <p:nvPr/>
            </p:nvSpPr>
            <p:spPr>
              <a:xfrm>
                <a:off x="6086102" y="4024785"/>
                <a:ext cx="2832148" cy="5091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sSub>
                            <m:sSub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sub>
                      </m:sSub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zh-CN" alt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𝛽</m:t>
                              </m:r>
                            </m:e>
                            <m:sub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</m:den>
                      </m:f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kumimoji="1" lang="en-US" altLang="zh-CN" sz="1600" b="0" i="0" smtClean="0">
                              <a:latin typeface="Cambria Math" panose="02040503050406030204" pitchFamily="18" charset="0"/>
                            </a:rPr>
                            <m:t>tan</m:t>
                          </m:r>
                        </m:fName>
                        <m:e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𝛿</m:t>
                          </m:r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</m:oMath>
                  </m:oMathPara>
                </a14:m>
                <a:endParaRPr kumimoji="1" lang="zh-CN" altLang="en-US" sz="1600" dirty="0"/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D2620210-FD01-A826-319E-82085DB363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6102" y="4024785"/>
                <a:ext cx="2832148" cy="509114"/>
              </a:xfrm>
              <a:prstGeom prst="rect">
                <a:avLst/>
              </a:prstGeom>
              <a:blipFill>
                <a:blip r:embed="rId8"/>
                <a:stretch>
                  <a:fillRect t="-2381" b="-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1D92C90E-3BF6-EA84-02B4-0C7983FE7D4E}"/>
                  </a:ext>
                </a:extLst>
              </p:cNvPr>
              <p:cNvSpPr txBox="1"/>
              <p:nvPr/>
            </p:nvSpPr>
            <p:spPr>
              <a:xfrm>
                <a:off x="4824435" y="2720890"/>
                <a:ext cx="1976890" cy="5271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𝛾</m:t>
                      </m:r>
                      <m:r>
                        <a:rPr kumimoji="1" lang="en-US" altLang="zh-CN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zh-CN" alt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1"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1"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1"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kumimoji="1" lang="en-US" altLang="zh-CN" sz="16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kumimoji="1" lang="en-US" altLang="zh-CN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kumimoji="1" lang="en-US" altLang="zh-CN" sz="1600" b="0" i="1" smtClean="0">
                                      <a:latin typeface="Cambria Math" panose="02040503050406030204" pitchFamily="18" charset="0"/>
                                    </a:rPr>
                                    <m:t>𝑃</m:t>
                                  </m:r>
                                </m:e>
                              </m:d>
                            </m:e>
                            <m:sup>
                              <m:r>
                                <a:rPr kumimoji="1" lang="en-US" altLang="zh-CN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kumimoji="1" lang="zh-CN" altLang="en-US" sz="1600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1D92C90E-3BF6-EA84-02B4-0C7983FE7D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435" y="2720890"/>
                <a:ext cx="1976890" cy="527132"/>
              </a:xfrm>
              <a:prstGeom prst="rect">
                <a:avLst/>
              </a:prstGeom>
              <a:blipFill>
                <a:blip r:embed="rId9"/>
                <a:stretch>
                  <a:fillRect b="-95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446D347-D3C9-7071-E004-464B1B8A3157}"/>
                  </a:ext>
                </a:extLst>
              </p:cNvPr>
              <p:cNvSpPr txBox="1"/>
              <p:nvPr/>
            </p:nvSpPr>
            <p:spPr>
              <a:xfrm>
                <a:off x="7040881" y="2842492"/>
                <a:ext cx="1954530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446D347-D3C9-7071-E004-464B1B8A3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0881" y="2842492"/>
                <a:ext cx="1954530" cy="276999"/>
              </a:xfrm>
              <a:prstGeom prst="rect">
                <a:avLst/>
              </a:prstGeom>
              <a:blipFill>
                <a:blip r:embed="rId10"/>
                <a:stretch>
                  <a:fillRect t="-4348" b="-347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0639FA28-3193-B664-8150-BF11F2BAE7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8591" y="1609516"/>
            <a:ext cx="4560947" cy="152247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6D77B768-1F27-127C-18BA-07760178C8CC}"/>
              </a:ext>
            </a:extLst>
          </p:cNvPr>
          <p:cNvSpPr txBox="1"/>
          <p:nvPr/>
        </p:nvSpPr>
        <p:spPr>
          <a:xfrm>
            <a:off x="363186" y="3406301"/>
            <a:ext cx="4461250" cy="4160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New CP observables: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5FCAA21-D4F8-1B3A-EBFB-6E2AF74F55E5}"/>
              </a:ext>
            </a:extLst>
          </p:cNvPr>
          <p:cNvSpPr txBox="1"/>
          <p:nvPr/>
        </p:nvSpPr>
        <p:spPr>
          <a:xfrm>
            <a:off x="6889711" y="212417"/>
            <a:ext cx="223259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Phys.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Rev.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108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(1959)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1645</a:t>
            </a:r>
            <a:endParaRPr lang="zh-CN" altLang="en-US" sz="1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123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BDD92A-EC5E-8225-54AF-EAC0037979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90659C58-1CD9-496C-4970-357B81B3036A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49CD24B3-F85C-1847-CD36-5C56C32F2F4C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91013382-5D2D-0761-60AA-35551F1B382B}"/>
                  </a:ext>
                </a:extLst>
              </p:cNvPr>
              <p:cNvSpPr/>
              <p:nvPr/>
            </p:nvSpPr>
            <p:spPr>
              <a:xfrm>
                <a:off x="231515" y="48516"/>
                <a:ext cx="3589444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can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contribute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204ED39D-8BE5-A5AD-D693-AAC76A325E12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5B72B780-EADA-290C-AE30-93A9B32E5F70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1C4A9CC8-A3CA-AF08-D343-2B389D504DDA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09A03A27-DE71-2DBD-64D7-A47568EC3F54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9A9395B7-5076-10B8-0784-D62FDC009940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2025/03/23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8AB4B92F-A4E1-792D-6088-4DDE7E3F5893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32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BEC8B79-4065-25A7-9A1A-819B5A81FD8C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ABF03D9-E4D3-7A29-73B8-2CD77CE26268}"/>
              </a:ext>
            </a:extLst>
          </p:cNvPr>
          <p:cNvSpPr txBox="1"/>
          <p:nvPr/>
        </p:nvSpPr>
        <p:spPr>
          <a:xfrm>
            <a:off x="7539644" y="212417"/>
            <a:ext cx="15826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PRL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133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(2024)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261804</a:t>
            </a:r>
            <a:endParaRPr lang="zh-CN" altLang="en-US" sz="1000" b="1" dirty="0">
              <a:solidFill>
                <a:srgbClr val="002060"/>
              </a:solidFill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C7ED3242-0B46-8B97-3CED-99CA47294326}"/>
              </a:ext>
            </a:extLst>
          </p:cNvPr>
          <p:cNvSpPr txBox="1"/>
          <p:nvPr/>
        </p:nvSpPr>
        <p:spPr>
          <a:xfrm>
            <a:off x="363185" y="638424"/>
            <a:ext cx="83788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Several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decay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chains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considered: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endParaRPr lang="en-US" altLang="zh-CN" sz="1600" b="1" dirty="0">
              <a:solidFill>
                <a:srgbClr val="002060"/>
              </a:solidFill>
              <a:latin typeface="Arial" panose="020B0604020202020204" pitchFamily="34" charset="0"/>
              <a:ea typeface="Cambria Math" panose="02040503050406030204" pitchFamily="18" charset="0"/>
              <a:cs typeface="Arial" panose="020B0604020202020204" pitchFamily="34" charset="0"/>
            </a:endParaRPr>
          </a:p>
        </p:txBody>
      </p:sp>
      <p:cxnSp>
        <p:nvCxnSpPr>
          <p:cNvPr id="29" name="直线连接符 28">
            <a:extLst>
              <a:ext uri="{FF2B5EF4-FFF2-40B4-BE49-F238E27FC236}">
                <a16:creationId xmlns:a16="http://schemas.microsoft.com/office/drawing/2014/main" id="{96512B38-03E9-42B6-2A85-BACF469AE1E8}"/>
              </a:ext>
            </a:extLst>
          </p:cNvPr>
          <p:cNvCxnSpPr>
            <a:cxnSpLocks/>
            <a:stCxn id="27" idx="2"/>
          </p:cNvCxnSpPr>
          <p:nvPr/>
        </p:nvCxnSpPr>
        <p:spPr>
          <a:xfrm flipH="1">
            <a:off x="4552625" y="976978"/>
            <a:ext cx="1" cy="3709063"/>
          </a:xfrm>
          <a:prstGeom prst="line">
            <a:avLst/>
          </a:prstGeom>
          <a:ln w="28575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0102C9C0-5E22-E010-0B99-BF7AAAE4AFF7}"/>
                  </a:ext>
                </a:extLst>
              </p:cNvPr>
              <p:cNvSpPr txBox="1"/>
              <p:nvPr/>
            </p:nvSpPr>
            <p:spPr>
              <a:xfrm>
                <a:off x="940216" y="1258430"/>
                <a:ext cx="2025683" cy="2896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(→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sSubSup>
                            <m:sSub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𝐾</m:t>
                              </m:r>
                            </m:e>
                            <m:sub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p>
                          </m:sSub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1" name="文本框 30">
                <a:extLst>
                  <a:ext uri="{FF2B5EF4-FFF2-40B4-BE49-F238E27FC236}">
                    <a16:creationId xmlns:a16="http://schemas.microsoft.com/office/drawing/2014/main" id="{0102C9C0-5E22-E010-0B99-BF7AAAE4AFF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216" y="1258430"/>
                <a:ext cx="2025683" cy="289695"/>
              </a:xfrm>
              <a:prstGeom prst="rect">
                <a:avLst/>
              </a:prstGeom>
              <a:blipFill>
                <a:blip r:embed="rId4"/>
                <a:stretch>
                  <a:fillRect l="-1863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46B17E56-E1CC-C800-2A88-0CE44B3769D0}"/>
                  </a:ext>
                </a:extLst>
              </p:cNvPr>
              <p:cNvSpPr txBox="1"/>
              <p:nvPr/>
            </p:nvSpPr>
            <p:spPr>
              <a:xfrm>
                <a:off x="5570548" y="961636"/>
                <a:ext cx="2976136" cy="2896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(→</m:t>
                          </m:r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  <m:sSup>
                            <m:sSupPr>
                              <m:ctrlP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e>
                            <m:sup>
                              <m:r>
                                <a:rPr kumimoji="1" lang="en-US" altLang="zh-CN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p>
                          </m:s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kumimoji="1" lang="zh-CN" alt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kumimoji="1" lang="en-US" altLang="zh-CN" b="0" i="0" smtClean="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46B17E56-E1CC-C800-2A88-0CE44B3769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0548" y="961636"/>
                <a:ext cx="2976136" cy="289695"/>
              </a:xfrm>
              <a:prstGeom prst="rect">
                <a:avLst/>
              </a:prstGeom>
              <a:blipFill>
                <a:blip r:embed="rId5"/>
                <a:stretch>
                  <a:fillRect l="-1277" b="-3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图片 32">
            <a:extLst>
              <a:ext uri="{FF2B5EF4-FFF2-40B4-BE49-F238E27FC236}">
                <a16:creationId xmlns:a16="http://schemas.microsoft.com/office/drawing/2014/main" id="{3879BC5A-ED6C-EB00-76AF-5B145C1311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320" y="2264214"/>
            <a:ext cx="3489012" cy="235815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E7D9D4E-AFDD-6209-E4A7-19A2A35CCF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50898" y="3500033"/>
            <a:ext cx="2108504" cy="63332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C0898842-888B-4A67-81AF-CCCF3FA81083}"/>
                  </a:ext>
                </a:extLst>
              </p:cNvPr>
              <p:cNvSpPr txBox="1"/>
              <p:nvPr/>
            </p:nvSpPr>
            <p:spPr>
              <a:xfrm>
                <a:off x="335740" y="1708755"/>
                <a:ext cx="1515158" cy="2896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5" name="文本框 34">
                <a:extLst>
                  <a:ext uri="{FF2B5EF4-FFF2-40B4-BE49-F238E27FC236}">
                    <a16:creationId xmlns:a16="http://schemas.microsoft.com/office/drawing/2014/main" id="{C0898842-888B-4A67-81AF-CCCF3FA810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740" y="1708755"/>
                <a:ext cx="1515158" cy="289695"/>
              </a:xfrm>
              <a:prstGeom prst="rect">
                <a:avLst/>
              </a:prstGeom>
              <a:blipFill>
                <a:blip r:embed="rId8"/>
                <a:stretch>
                  <a:fillRect l="-1667"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9B0A400D-873D-AA1D-2C1C-1F931F799433}"/>
                  </a:ext>
                </a:extLst>
              </p:cNvPr>
              <p:cNvSpPr txBox="1"/>
              <p:nvPr/>
            </p:nvSpPr>
            <p:spPr>
              <a:xfrm>
                <a:off x="2300436" y="1700031"/>
                <a:ext cx="1387496" cy="2859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𝑆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6" name="文本框 35">
                <a:extLst>
                  <a:ext uri="{FF2B5EF4-FFF2-40B4-BE49-F238E27FC236}">
                    <a16:creationId xmlns:a16="http://schemas.microsoft.com/office/drawing/2014/main" id="{9B0A400D-873D-AA1D-2C1C-1F931F7994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0436" y="1700031"/>
                <a:ext cx="1387496" cy="285976"/>
              </a:xfrm>
              <a:prstGeom prst="rect">
                <a:avLst/>
              </a:prstGeom>
              <a:blipFill>
                <a:blip r:embed="rId9"/>
                <a:stretch>
                  <a:fillRect l="-901" r="-901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7" name="图片 36">
            <a:extLst>
              <a:ext uri="{FF2B5EF4-FFF2-40B4-BE49-F238E27FC236}">
                <a16:creationId xmlns:a16="http://schemas.microsoft.com/office/drawing/2014/main" id="{F58DAEB2-76B9-1E9A-09F2-E4D39FFF73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5056" y="2239760"/>
            <a:ext cx="3977603" cy="25635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6691E275-4E73-CF26-EA7F-433D0CE95525}"/>
                  </a:ext>
                </a:extLst>
              </p:cNvPr>
              <p:cNvSpPr txBox="1"/>
              <p:nvPr/>
            </p:nvSpPr>
            <p:spPr>
              <a:xfrm>
                <a:off x="4615127" y="2076481"/>
                <a:ext cx="1515158" cy="28969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8" name="文本框 37">
                <a:extLst>
                  <a:ext uri="{FF2B5EF4-FFF2-40B4-BE49-F238E27FC236}">
                    <a16:creationId xmlns:a16="http://schemas.microsoft.com/office/drawing/2014/main" id="{6691E275-4E73-CF26-EA7F-433D0CE955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5127" y="2076481"/>
                <a:ext cx="1515158" cy="289695"/>
              </a:xfrm>
              <a:prstGeom prst="rect">
                <a:avLst/>
              </a:prstGeom>
              <a:blipFill>
                <a:blip r:embed="rId8"/>
                <a:stretch>
                  <a:fillRect l="-1667" b="-1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BD30C006-A836-4F7B-7F05-A3B2BC2A3292}"/>
                  </a:ext>
                </a:extLst>
              </p:cNvPr>
              <p:cNvSpPr txBox="1"/>
              <p:nvPr/>
            </p:nvSpPr>
            <p:spPr>
              <a:xfrm>
                <a:off x="7054079" y="2024543"/>
                <a:ext cx="197547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sSubSup>
                        <m:sSub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kumimoji="1" lang="en-US" altLang="zh-CN" b="0" i="0" smtClean="0">
                              <a:latin typeface="Cambria Math" panose="02040503050406030204" pitchFamily="18" charset="0"/>
                            </a:rPr>
                            <m:t>Λ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sub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m:rPr>
                          <m:sty m:val="p"/>
                        </m:rPr>
                        <a:rPr kumimoji="1" lang="en-US" altLang="zh-CN" b="0" i="0" smtClean="0">
                          <a:latin typeface="Cambria Math" panose="02040503050406030204" pitchFamily="18" charset="0"/>
                        </a:rPr>
                        <m:t>Λ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39" name="文本框 38">
                <a:extLst>
                  <a:ext uri="{FF2B5EF4-FFF2-40B4-BE49-F238E27FC236}">
                    <a16:creationId xmlns:a16="http://schemas.microsoft.com/office/drawing/2014/main" id="{BD30C006-A836-4F7B-7F05-A3B2BC2A3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079" y="2024543"/>
                <a:ext cx="1975476" cy="276999"/>
              </a:xfrm>
              <a:prstGeom prst="rect">
                <a:avLst/>
              </a:prstGeom>
              <a:blipFill>
                <a:blip r:embed="rId11"/>
                <a:stretch>
                  <a:fillRect l="-1282" t="-4348" r="-641" b="-347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AD232858-2D7B-5EA8-7AA2-A41FA23EE23D}"/>
                  </a:ext>
                </a:extLst>
              </p:cNvPr>
              <p:cNvSpPr txBox="1"/>
              <p:nvPr/>
            </p:nvSpPr>
            <p:spPr>
              <a:xfrm>
                <a:off x="7803711" y="4422388"/>
                <a:ext cx="125810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m:rPr>
                          <m:sty m:val="p"/>
                        </m:rPr>
                        <a:rPr kumimoji="1" lang="en-US" altLang="zh-CN" b="0" i="0" smtClean="0">
                          <a:latin typeface="Cambria Math" panose="02040503050406030204" pitchFamily="18" charset="0"/>
                        </a:rPr>
                        <m:t>Λ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b="0" i="1" smtClean="0">
                          <a:latin typeface="Cambria Math" panose="02040503050406030204" pitchFamily="18" charset="0"/>
                        </a:rPr>
                        <m:t>𝑝</m:t>
                      </m:r>
                      <m:sSup>
                        <m:sSupPr>
                          <m:ctrlP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p>
                          <m:r>
                            <a:rPr kumimoji="1" lang="en-US" altLang="zh-CN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dirty="0"/>
              </a:p>
            </p:txBody>
          </p:sp>
        </mc:Choice>
        <mc:Fallback xmlns="">
          <p:sp>
            <p:nvSpPr>
              <p:cNvPr id="40" name="文本框 39">
                <a:extLst>
                  <a:ext uri="{FF2B5EF4-FFF2-40B4-BE49-F238E27FC236}">
                    <a16:creationId xmlns:a16="http://schemas.microsoft.com/office/drawing/2014/main" id="{AD232858-2D7B-5EA8-7AA2-A41FA23EE2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03711" y="4422388"/>
                <a:ext cx="1258100" cy="276999"/>
              </a:xfrm>
              <a:prstGeom prst="rect">
                <a:avLst/>
              </a:prstGeom>
              <a:blipFill>
                <a:blip r:embed="rId12"/>
                <a:stretch>
                  <a:fillRect l="-2000" b="-21739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1" name="图片 40">
            <a:extLst>
              <a:ext uri="{FF2B5EF4-FFF2-40B4-BE49-F238E27FC236}">
                <a16:creationId xmlns:a16="http://schemas.microsoft.com/office/drawing/2014/main" id="{90DD4530-01C5-41D6-A670-6BA289FEC6C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00350" y="1275894"/>
            <a:ext cx="4344670" cy="71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35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E24AB-B6DF-6615-2BF4-3AEC34A0B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0BA4AE8D-44A2-A597-6166-15FDD0C5C325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E84E8868-4D42-93DC-BB00-351F5AEE4DB9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B2BB502A-DB25-AAE5-DC4C-D824D068D838}"/>
                  </a:ext>
                </a:extLst>
              </p:cNvPr>
              <p:cNvSpPr/>
              <p:nvPr/>
            </p:nvSpPr>
            <p:spPr>
              <a:xfrm>
                <a:off x="231515" y="48516"/>
                <a:ext cx="4897495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Results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parameters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3B398A3F-1AC2-5541-522C-1BE23BE35E37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4FE755B0-20FA-9DBB-3191-94E08598FC70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4D31CD05-D00C-2509-8C4F-3771B022060D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BFC2EF62-43C5-203B-3B95-E8EC1E03BF3D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72645AC6-69C5-37C0-E62B-85BEF346DC3C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2025/03/23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182DE44C-C7A1-8461-510D-A3FA43F481AE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33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BAA75ACE-F279-F17C-7F98-BC0E95A03528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01227048-DBEA-F2FD-F6DD-75628EB65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8679"/>
            <a:ext cx="5139702" cy="397338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C2E31C49-D7E6-1AED-E4E6-978743297FFE}"/>
                  </a:ext>
                </a:extLst>
              </p:cNvPr>
              <p:cNvSpPr txBox="1"/>
              <p:nvPr/>
            </p:nvSpPr>
            <p:spPr>
              <a:xfrm>
                <a:off x="1285231" y="827757"/>
                <a:ext cx="806246" cy="201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C2E31C49-D7E6-1AED-E4E6-978743297F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5231" y="827757"/>
                <a:ext cx="806246" cy="201209"/>
              </a:xfrm>
              <a:prstGeom prst="rect">
                <a:avLst/>
              </a:prstGeom>
              <a:blipFill>
                <a:blip r:embed="rId4"/>
                <a:stretch>
                  <a:fillRect l="-4688" b="-176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D9E5824-BF87-0439-5239-BB43B17F3985}"/>
                  </a:ext>
                </a:extLst>
              </p:cNvPr>
              <p:cNvSpPr txBox="1"/>
              <p:nvPr/>
            </p:nvSpPr>
            <p:spPr>
              <a:xfrm>
                <a:off x="1202941" y="1969337"/>
                <a:ext cx="1416863" cy="2012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3D9E5824-BF87-0439-5239-BB43B17F39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2941" y="1969337"/>
                <a:ext cx="1416863" cy="201209"/>
              </a:xfrm>
              <a:prstGeom prst="rect">
                <a:avLst/>
              </a:prstGeom>
              <a:blipFill>
                <a:blip r:embed="rId5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0AC7F16C-2D60-5CBD-81D0-5C46B3C45825}"/>
                  </a:ext>
                </a:extLst>
              </p:cNvPr>
              <p:cNvSpPr txBox="1"/>
              <p:nvPr/>
            </p:nvSpPr>
            <p:spPr>
              <a:xfrm>
                <a:off x="3376580" y="543962"/>
                <a:ext cx="1391920" cy="201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1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kumimoji="1" lang="en-US" altLang="zh-CN" sz="12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  <m:sSup>
                                <m:sSupPr>
                                  <m:ctrlPr>
                                    <a:rPr kumimoji="1" lang="en-US" altLang="zh-CN" sz="12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2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p>
                                  <m:r>
                                    <a:rPr kumimoji="1" lang="en-US" altLang="zh-CN" sz="1200" b="1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0AC7F16C-2D60-5CBD-81D0-5C46B3C458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76580" y="543962"/>
                <a:ext cx="1391920" cy="201209"/>
              </a:xfrm>
              <a:prstGeom prst="rect">
                <a:avLst/>
              </a:prstGeom>
              <a:blipFill>
                <a:blip r:embed="rId6"/>
                <a:stretch>
                  <a:fillRect l="-1802" b="-176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F431EF3-2C6B-FAD5-0329-140B1F2C78E7}"/>
                  </a:ext>
                </a:extLst>
              </p:cNvPr>
              <p:cNvSpPr txBox="1"/>
              <p:nvPr/>
            </p:nvSpPr>
            <p:spPr>
              <a:xfrm>
                <a:off x="3836479" y="2062569"/>
                <a:ext cx="73552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p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5F431EF3-2C6B-FAD5-0329-140B1F2C7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6479" y="2062569"/>
                <a:ext cx="735521" cy="184666"/>
              </a:xfrm>
              <a:prstGeom prst="rect">
                <a:avLst/>
              </a:prstGeom>
              <a:blipFill>
                <a:blip r:embed="rId7"/>
                <a:stretch>
                  <a:fillRect l="-3390" r="-1695" b="-62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80DD1024-5D7F-00B7-BBFC-2967C2C87442}"/>
                  </a:ext>
                </a:extLst>
              </p:cNvPr>
              <p:cNvSpPr txBox="1"/>
              <p:nvPr/>
            </p:nvSpPr>
            <p:spPr>
              <a:xfrm>
                <a:off x="4989199" y="636051"/>
                <a:ext cx="4133110" cy="40121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First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determination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𝛂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𝒃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𝒉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400" b="1" i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decays (precision </a:t>
                </a:r>
                <a14:m>
                  <m:oMath xmlns:m="http://schemas.openxmlformats.org/officeDocument/2006/math"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𝟎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𝟗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%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for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Most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precise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determinations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𝜶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,(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𝜷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𝜸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zh-CN" altLang="en-US" sz="1400" b="1" i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𝑺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(precision </a:t>
                </a:r>
                <a14:m>
                  <m:oMath xmlns:m="http://schemas.openxmlformats.org/officeDocument/2006/math">
                    <m:r>
                      <a:rPr lang="en-US" altLang="zh-CN" sz="14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𝟒</m:t>
                    </m:r>
                    <m:r>
                      <a:rPr lang="en-US" altLang="zh-CN" sz="14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%</m:t>
                    </m:r>
                  </m:oMath>
                </a14:m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)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𝜦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𝒉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zh-CN" altLang="en-US" sz="1400" b="1" i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decays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Confirmation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𝛂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𝚲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BESIII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(significantly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higher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than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previous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measurements)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Results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consistent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with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no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violation in 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𝑨</m:t>
                        </m:r>
                      </m:e>
                      <m:sub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𝜶</m:t>
                        </m:r>
                      </m:sub>
                    </m:sSub>
                  </m:oMath>
                </a14:m>
                <a:r>
                  <a:rPr lang="en-US" altLang="zh-CN" sz="1400" b="1" i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𝑹</m:t>
                        </m:r>
                      </m:e>
                      <m:sub>
                        <m:sSub>
                          <m:sSubPr>
                            <m:ctrlP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𝜷</m:t>
                            </m:r>
                          </m:e>
                          <m:sub>
                            <m:r>
                              <a:rPr lang="en-US" altLang="zh-CN" sz="14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𝟏</m:t>
                            </m:r>
                          </m:sub>
                        </m:sSub>
                      </m:sub>
                    </m:sSub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m:rPr>
                        <m:nor/>
                      </m:rPr>
                      <a:rPr lang="en-US" altLang="zh-CN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precision</m:t>
                    </m:r>
                    <m:r>
                      <m:rPr>
                        <m:nor/>
                      </m:rPr>
                      <a:rPr lang="en-US" altLang="zh-CN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altLang="zh-CN" sz="14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~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r>
                      <a:rPr lang="en-US" altLang="zh-CN" sz="14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%</m:t>
                    </m:r>
                    <m:r>
                      <m:rPr>
                        <m:nor/>
                      </m:rPr>
                      <a:rPr lang="en-US" altLang="zh-CN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US" altLang="zh-CN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for</m:t>
                    </m:r>
                    <m:r>
                      <m:rPr>
                        <m:nor/>
                      </m:rPr>
                      <a:rPr lang="en-US" altLang="zh-CN" sz="1400" b="1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bSup>
                      <m:sSub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sSup>
                      <m:sSupPr>
                        <m:ctrlP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Pave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way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for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other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decay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parameter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measurements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(more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sensitive)</a:t>
                </a:r>
              </a:p>
            </p:txBody>
          </p:sp>
        </mc:Choice>
        <mc:Fallback xmlns=""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80DD1024-5D7F-00B7-BBFC-2967C2C87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9199" y="636051"/>
                <a:ext cx="4133110" cy="4012189"/>
              </a:xfrm>
              <a:prstGeom prst="rect">
                <a:avLst/>
              </a:prstGeom>
              <a:blipFill>
                <a:blip r:embed="rId8"/>
                <a:stretch>
                  <a:fillRect l="-306" b="-31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BDE6D35F-A9DB-3355-6773-877C726249BB}"/>
                  </a:ext>
                </a:extLst>
              </p:cNvPr>
              <p:cNvSpPr txBox="1"/>
              <p:nvPr/>
            </p:nvSpPr>
            <p:spPr>
              <a:xfrm>
                <a:off x="674614" y="529876"/>
                <a:ext cx="1416863" cy="20120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(→</m:t>
                      </m:r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𝒑</m:t>
                      </m:r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𝑺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𝒉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BDE6D35F-A9DB-3355-6773-877C726249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4614" y="529876"/>
                <a:ext cx="1416863" cy="201209"/>
              </a:xfrm>
              <a:prstGeom prst="rect">
                <a:avLst/>
              </a:prstGeom>
              <a:blipFill>
                <a:blip r:embed="rId14"/>
                <a:stretch>
                  <a:fillRect l="-1786" b="-352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6081C29D-B3B0-03BD-2F3A-13023B41489B}"/>
                  </a:ext>
                </a:extLst>
              </p:cNvPr>
              <p:cNvSpPr txBox="1"/>
              <p:nvPr/>
            </p:nvSpPr>
            <p:spPr>
              <a:xfrm>
                <a:off x="3708594" y="1440381"/>
                <a:ext cx="727892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2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6081C29D-B3B0-03BD-2F3A-13023B4148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8594" y="1440381"/>
                <a:ext cx="727892" cy="184666"/>
              </a:xfrm>
              <a:prstGeom prst="rect">
                <a:avLst/>
              </a:prstGeom>
              <a:blipFill>
                <a:blip r:embed="rId15"/>
                <a:stretch>
                  <a:fillRect l="-3390" b="-625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7A91E282-0A03-1DAB-6F77-9E09E156029F}"/>
                  </a:ext>
                </a:extLst>
              </p:cNvPr>
              <p:cNvSpPr txBox="1"/>
              <p:nvPr/>
            </p:nvSpPr>
            <p:spPr>
              <a:xfrm>
                <a:off x="557339" y="3368871"/>
                <a:ext cx="727892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2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4" name="文本框 23">
                <a:extLst>
                  <a:ext uri="{FF2B5EF4-FFF2-40B4-BE49-F238E27FC236}">
                    <a16:creationId xmlns:a16="http://schemas.microsoft.com/office/drawing/2014/main" id="{7A91E282-0A03-1DAB-6F77-9E09E15602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339" y="3368871"/>
                <a:ext cx="727892" cy="184666"/>
              </a:xfrm>
              <a:prstGeom prst="rect">
                <a:avLst/>
              </a:prstGeom>
              <a:blipFill>
                <a:blip r:embed="rId16"/>
                <a:stretch>
                  <a:fillRect l="-3390"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A039BCE4-C23B-72A0-1F42-2879CC57FB2F}"/>
                  </a:ext>
                </a:extLst>
              </p:cNvPr>
              <p:cNvSpPr txBox="1"/>
              <p:nvPr/>
            </p:nvSpPr>
            <p:spPr>
              <a:xfrm>
                <a:off x="835180" y="4011092"/>
                <a:ext cx="73552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p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5" name="文本框 24">
                <a:extLst>
                  <a:ext uri="{FF2B5EF4-FFF2-40B4-BE49-F238E27FC236}">
                    <a16:creationId xmlns:a16="http://schemas.microsoft.com/office/drawing/2014/main" id="{A039BCE4-C23B-72A0-1F42-2879CC57FB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180" y="4011092"/>
                <a:ext cx="735521" cy="184666"/>
              </a:xfrm>
              <a:prstGeom prst="rect">
                <a:avLst/>
              </a:prstGeom>
              <a:blipFill>
                <a:blip r:embed="rId17"/>
                <a:stretch>
                  <a:fillRect l="-3390" r="-1695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261A5997-A11E-BCDD-A500-BCDBC2B8B2E2}"/>
                  </a:ext>
                </a:extLst>
              </p:cNvPr>
              <p:cNvSpPr txBox="1"/>
              <p:nvPr/>
            </p:nvSpPr>
            <p:spPr>
              <a:xfrm>
                <a:off x="3072244" y="4011092"/>
                <a:ext cx="735521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2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𝐊</m:t>
                          </m:r>
                        </m:e>
                        <m:sup>
                          <m:r>
                            <a:rPr kumimoji="1" lang="en-US" altLang="zh-CN" sz="12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7" name="文本框 26">
                <a:extLst>
                  <a:ext uri="{FF2B5EF4-FFF2-40B4-BE49-F238E27FC236}">
                    <a16:creationId xmlns:a16="http://schemas.microsoft.com/office/drawing/2014/main" id="{261A5997-A11E-BCDD-A500-BCDBC2B8B2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2244" y="4011092"/>
                <a:ext cx="735521" cy="184666"/>
              </a:xfrm>
              <a:prstGeom prst="rect">
                <a:avLst/>
              </a:prstGeom>
              <a:blipFill>
                <a:blip r:embed="rId18"/>
                <a:stretch>
                  <a:fillRect l="-3390" r="-1695" b="-125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45250110-EAD6-F10A-350D-164221F986E7}"/>
                  </a:ext>
                </a:extLst>
              </p:cNvPr>
              <p:cNvSpPr txBox="1"/>
              <p:nvPr/>
            </p:nvSpPr>
            <p:spPr>
              <a:xfrm>
                <a:off x="3455062" y="3368871"/>
                <a:ext cx="727892" cy="1846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r>
                        <a:rPr kumimoji="1" lang="en-US" altLang="zh-CN" sz="1200" b="1" i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𝚲</m:t>
                      </m:r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45250110-EAD6-F10A-350D-164221F986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5062" y="3368871"/>
                <a:ext cx="727892" cy="184666"/>
              </a:xfrm>
              <a:prstGeom prst="rect">
                <a:avLst/>
              </a:prstGeom>
              <a:blipFill>
                <a:blip r:embed="rId19"/>
                <a:stretch>
                  <a:fillRect l="-5172"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A0BE43F3-CAA6-79DE-B281-CDD491BB27CC}"/>
                  </a:ext>
                </a:extLst>
              </p:cNvPr>
              <p:cNvSpPr txBox="1"/>
              <p:nvPr/>
            </p:nvSpPr>
            <p:spPr>
              <a:xfrm>
                <a:off x="727131" y="4526194"/>
                <a:ext cx="1391920" cy="201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1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kumimoji="1" lang="en-US" altLang="zh-CN" sz="12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  <m:sSup>
                                <m:sSupPr>
                                  <m:ctrlPr>
                                    <a:rPr kumimoji="1" lang="en-US" altLang="zh-CN" sz="12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2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p>
                                  <m:r>
                                    <a:rPr kumimoji="1" lang="en-US" altLang="zh-CN" sz="1200" b="1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29" name="文本框 28">
                <a:extLst>
                  <a:ext uri="{FF2B5EF4-FFF2-40B4-BE49-F238E27FC236}">
                    <a16:creationId xmlns:a16="http://schemas.microsoft.com/office/drawing/2014/main" id="{A0BE43F3-CAA6-79DE-B281-CDD491BB2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7131" y="4526194"/>
                <a:ext cx="1391920" cy="201209"/>
              </a:xfrm>
              <a:prstGeom prst="rect">
                <a:avLst/>
              </a:prstGeom>
              <a:blipFill>
                <a:blip r:embed="rId20"/>
                <a:stretch>
                  <a:fillRect l="-2703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F5F1C90-3931-CFED-C31E-1846F1A283FB}"/>
                  </a:ext>
                </a:extLst>
              </p:cNvPr>
              <p:cNvSpPr txBox="1"/>
              <p:nvPr/>
            </p:nvSpPr>
            <p:spPr>
              <a:xfrm>
                <a:off x="3263446" y="4526194"/>
                <a:ext cx="1391920" cy="2012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sup>
                      </m:sSubSup>
                      <m:r>
                        <a:rPr kumimoji="1" lang="en-US" altLang="zh-CN" sz="1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kumimoji="1" lang="en-US" altLang="zh-CN" sz="1200" b="1" i="0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𝚲</m:t>
                          </m:r>
                        </m:e>
                        <m:sub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𝒄</m:t>
                          </m:r>
                        </m:sub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sSup>
                        <m:sSupPr>
                          <m:ctrlP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1" lang="en-US" altLang="zh-CN" sz="1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1" lang="en-US" altLang="zh-CN" sz="1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→</m:t>
                              </m:r>
                              <m:r>
                                <a:rPr kumimoji="1" lang="en-US" altLang="zh-CN" sz="1200" b="1" i="0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𝚲</m:t>
                              </m:r>
                              <m:sSup>
                                <m:sSupPr>
                                  <m:ctrlPr>
                                    <a:rPr kumimoji="1" lang="en-US" altLang="zh-CN" sz="12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kumimoji="1" lang="en-US" altLang="zh-CN" sz="1200" b="1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e>
                                <m:sup>
                                  <m:r>
                                    <a:rPr kumimoji="1" lang="en-US" altLang="zh-CN" sz="1200" b="1" i="0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p>
                            </m:e>
                          </m:d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𝝅</m:t>
                          </m:r>
                        </m:e>
                        <m:sup>
                          <m:r>
                            <a:rPr kumimoji="1" lang="en-US" altLang="zh-CN" sz="1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</m:oMath>
                  </m:oMathPara>
                </a14:m>
                <a:endParaRPr kumimoji="1" lang="zh-CN" altLang="en-US" sz="1200" b="1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30" name="文本框 29">
                <a:extLst>
                  <a:ext uri="{FF2B5EF4-FFF2-40B4-BE49-F238E27FC236}">
                    <a16:creationId xmlns:a16="http://schemas.microsoft.com/office/drawing/2014/main" id="{EF5F1C90-3931-CFED-C31E-1846F1A283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3446" y="4526194"/>
                <a:ext cx="1391920" cy="201209"/>
              </a:xfrm>
              <a:prstGeom prst="rect">
                <a:avLst/>
              </a:prstGeom>
              <a:blipFill>
                <a:blip r:embed="rId21"/>
                <a:stretch>
                  <a:fillRect l="-1802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5ED35BB6-AB38-59C8-A33B-B244DA714756}"/>
              </a:ext>
            </a:extLst>
          </p:cNvPr>
          <p:cNvSpPr txBox="1"/>
          <p:nvPr/>
        </p:nvSpPr>
        <p:spPr>
          <a:xfrm>
            <a:off x="7539644" y="212417"/>
            <a:ext cx="15826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PRL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133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(2024)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261804</a:t>
            </a:r>
            <a:endParaRPr lang="zh-CN" altLang="en-US" sz="1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48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45537-934B-EB71-7B21-101A6446B3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F0314077-BED6-ADAD-41F8-D47C2FBEBD25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FCBFAA16-0311-C0E1-EAF3-56D05ED78670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8D5AD69D-2017-8159-E255-27E492A0A2ED}"/>
                  </a:ext>
                </a:extLst>
              </p:cNvPr>
              <p:cNvSpPr/>
              <p:nvPr/>
            </p:nvSpPr>
            <p:spPr>
              <a:xfrm>
                <a:off x="231515" y="48516"/>
                <a:ext cx="744960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baryon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decays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near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future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C862FFAD-9CB2-C9C2-DF51-85CD8288EBF5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EA228EB8-25D4-175D-4C12-155F03F6D5C3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688CA311-40C9-4A0C-0487-383F9CCF0776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7775A401-E047-45F9-5A4E-E7C519533AA0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7693A50F-88CF-87FA-AACB-18B1C9049EE1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2025/03/23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76E17A1D-B87E-573C-0DA9-7734640C81D7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34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D62AB9BE-5595-9454-5F63-225E2C1B518F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202C53E2-A10A-CFC3-B65B-95DCE95DCD3D}"/>
                  </a:ext>
                </a:extLst>
              </p:cNvPr>
              <p:cNvSpPr txBox="1"/>
              <p:nvPr/>
            </p:nvSpPr>
            <p:spPr>
              <a:xfrm>
                <a:off x="363185" y="626092"/>
                <a:ext cx="8378881" cy="41217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Hyperon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decays: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𝚲</m:t>
                    </m:r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(3.2M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events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BESIII)</a:t>
                </a:r>
              </a:p>
              <a:p>
                <a:endParaRPr lang="en-US" altLang="zh-CN" sz="1600" b="1" dirty="0">
                  <a:solidFill>
                    <a:srgbClr val="002060"/>
                  </a:solidFill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endParaRPr lang="en-US" altLang="zh-CN" sz="1600" b="1" dirty="0">
                  <a:solidFill>
                    <a:srgbClr val="002060"/>
                  </a:solidFill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endParaRPr lang="en-US" altLang="zh-CN" sz="1600" b="1" dirty="0">
                  <a:solidFill>
                    <a:srgbClr val="002060"/>
                  </a:solidFill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Charm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decays: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1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zh-CN" altLang="en-US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(LHCb,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Run1,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𝒄</m:t>
                        </m:r>
                      </m:sub>
                      <m:sup>
                        <m:r>
                          <a:rPr lang="en-US" altLang="zh-CN" sz="1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𝒃</m:t>
                    </m:r>
                  </m:oMath>
                </a14:m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decays)</a:t>
                </a:r>
              </a:p>
              <a:p>
                <a:endParaRPr lang="en-US" altLang="zh-CN" sz="1600" b="1" dirty="0">
                  <a:solidFill>
                    <a:srgbClr val="002060"/>
                  </a:solidFill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endParaRPr lang="en-US" altLang="zh-CN" sz="1600" b="1" dirty="0">
                  <a:solidFill>
                    <a:srgbClr val="002060"/>
                  </a:solidFill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Beauty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baryon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decays:</a:t>
                </a: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Further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explore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channels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with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more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data: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𝒃</m:t>
                        </m:r>
                      </m:sub>
                      <m:sup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sSubSup>
                      <m:sSubSup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𝑺</m:t>
                        </m:r>
                      </m:sub>
                      <m:sup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𝒉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(Run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1),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𝒃</m:t>
                        </m:r>
                      </m:sub>
                      <m:sup>
                        <m: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1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𝑱</m:t>
                    </m:r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𝝍</m:t>
                    </m:r>
                    <m:r>
                      <a:rPr lang="en-US" altLang="zh-CN" sz="1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sSup>
                      <m:sSupPr>
                        <m:ctrlP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𝒉</m:t>
                        </m:r>
                      </m:e>
                      <m:sup>
                        <m: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(Run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1),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𝒃</m:t>
                        </m:r>
                      </m:sub>
                      <m:sup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(Run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1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𝑨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𝑪𝑷</m:t>
                        </m:r>
                      </m:sub>
                    </m:sSub>
                  </m:oMath>
                </a14:m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,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Run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1+2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TPA),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𝒃</m:t>
                        </m:r>
                      </m:sub>
                      <m:sup>
                        <m: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1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(Run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1)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𝒃</m:t>
                        </m:r>
                      </m:sub>
                      <m:sup>
                        <m: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1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𝒉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</m:oMath>
                </a14:m>
                <a:endParaRPr lang="en-US" altLang="zh-CN" sz="1600" b="1" dirty="0">
                  <a:solidFill>
                    <a:srgbClr val="002060"/>
                  </a:solidFill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742950" lvl="1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Especially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𝒃</m:t>
                        </m:r>
                      </m:sub>
                      <m:sup>
                        <m: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1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6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zh-CN" altLang="en-US" sz="1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altLang="zh-CN" sz="1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bSup>
                      <m:sSubSup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16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r>
                      <a:rPr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𝒑</m:t>
                    </m:r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𝝅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p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US" altLang="zh-CN" sz="16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),</m:t>
                    </m:r>
                  </m:oMath>
                </a14:m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which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also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contains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resonant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contributions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from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𝜦</m:t>
                        </m:r>
                      </m:e>
                      <m:sub>
                        <m:r>
                          <a:rPr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𝒃</m:t>
                        </m:r>
                      </m:sub>
                      <m:sup>
                        <m:r>
                          <a:rPr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𝑵</m:t>
                        </m:r>
                      </m:e>
                      <m:sup>
                        <m:r>
                          <a:rPr lang="zh-CN" altLang="en-US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  <m:r>
                          <a:rPr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→</m:t>
                        </m:r>
                        <m:r>
                          <a:rPr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𝒑</m:t>
                        </m:r>
                        <m:sSup>
                          <m:sSupPr>
                            <m:ctrlPr>
                              <a:rPr lang="en-US" altLang="zh-CN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  <m:sSup>
                          <m:sSupPr>
                            <m:ctrlPr>
                              <a:rPr lang="en-US" altLang="zh-CN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zh-CN" altLang="en-US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altLang="zh-CN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bSup>
                      <m:sSubSupPr>
                        <m:ctrlPr>
                          <a:rPr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𝐛</m:t>
                        </m:r>
                      </m:sub>
                      <m:sup>
                        <m:r>
                          <a:rPr lang="en-US" altLang="zh-CN" sz="16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sup>
                    </m:sSubSup>
                    <m:r>
                      <a:rPr lang="en-US" altLang="zh-CN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→</m:t>
                    </m:r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𝑵</m:t>
                        </m:r>
                      </m:e>
                      <m:sup>
                        <m:r>
                          <a:rPr lang="zh-CN" altLang="en-US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  <m:r>
                          <a:rPr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→</m:t>
                        </m:r>
                        <m:r>
                          <a:rPr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𝒑</m:t>
                        </m:r>
                        <m:sSup>
                          <m:sSupPr>
                            <m:ctrlPr>
                              <a:rPr lang="en-US" altLang="zh-CN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sz="16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𝟎</m:t>
                            </m:r>
                          </m:sup>
                        </m:sSup>
                      </m:e>
                    </m:d>
                    <m:sSup>
                      <m:sSupPr>
                        <m:ctrlPr>
                          <a:rPr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𝑲</m:t>
                        </m:r>
                      </m:e>
                      <m:sup>
                        <m:r>
                          <a:rPr lang="en-US" altLang="zh-CN" sz="1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</m:sup>
                    </m:sSup>
                    <m:r>
                      <a:rPr lang="en-US" altLang="zh-CN" sz="1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zh-CN" altLang="en-US" sz="1600" b="1" i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endParaRPr lang="en-US" altLang="zh-CN" sz="1600" b="1" i="1" dirty="0">
                  <a:solidFill>
                    <a:srgbClr val="002060"/>
                  </a:solidFill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Unknown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suppression factor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(QCD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related),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luck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needed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to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find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where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it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hides</a:t>
                </a:r>
                <a:r>
                  <a:rPr lang="zh-CN" altLang="en-US" sz="16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！</a:t>
                </a:r>
                <a:endParaRPr lang="en-US" altLang="zh-CN" sz="1600" b="1" dirty="0">
                  <a:solidFill>
                    <a:srgbClr val="002060"/>
                  </a:solidFill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202C53E2-A10A-CFC3-B65B-95DCE95DCD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185" y="626092"/>
                <a:ext cx="8378881" cy="4121769"/>
              </a:xfrm>
              <a:prstGeom prst="rect">
                <a:avLst/>
              </a:prstGeom>
              <a:blipFill>
                <a:blip r:embed="rId3"/>
                <a:stretch>
                  <a:fillRect l="-303" t="-308" b="-1538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F993C3E-0E3F-0B08-300C-6ED632F3F6CB}"/>
                  </a:ext>
                </a:extLst>
              </p:cNvPr>
              <p:cNvSpPr txBox="1"/>
              <p:nvPr/>
            </p:nvSpPr>
            <p:spPr>
              <a:xfrm>
                <a:off x="636457" y="1067419"/>
                <a:ext cx="3322949" cy="42761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1" lang="en-US" altLang="zh-CN" sz="14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1" lang="en-US" altLang="zh-CN" sz="1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kumimoji="1" lang="en-US" altLang="zh-CN" sz="1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  <m:r>
                            <a:rPr kumimoji="1" lang="en-US" altLang="zh-CN" sz="1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kumimoji="1" lang="en-US" altLang="zh-CN" sz="1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kumimoji="1" lang="en-US" altLang="zh-CN" sz="1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kumimoji="1" lang="en-US" altLang="zh-CN" sz="1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kumimoji="1" lang="en-US" altLang="zh-CN" sz="1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</m:sub>
                          </m:sSub>
                          <m:r>
                            <a:rPr kumimoji="1" lang="en-US" altLang="zh-CN" sz="1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kumimoji="1" lang="en-US" altLang="zh-CN" sz="1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kumimoji="1" lang="en-US" altLang="zh-CN" sz="1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kumimoji="1" lang="en-US" altLang="zh-CN" sz="14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</m:sub>
                          </m:sSub>
                        </m:den>
                      </m:f>
                      <m:r>
                        <a:rPr kumimoji="1" lang="en-US" altLang="zh-CN" sz="1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d>
                        <m:dPr>
                          <m:ctrlPr>
                            <a:rPr kumimoji="1" lang="en-US" altLang="zh-CN" sz="1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1" lang="en-US" altLang="zh-CN" sz="1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2.5±4.8</m:t>
                          </m:r>
                        </m:e>
                      </m:d>
                      <m:r>
                        <a:rPr kumimoji="1" lang="en-US" altLang="zh-CN" sz="14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×</m:t>
                      </m:r>
                      <m:sSup>
                        <m:sSupPr>
                          <m:ctrlPr>
                            <a:rPr kumimoji="1" lang="en-US" altLang="zh-CN" sz="1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kumimoji="1" lang="en-US" altLang="zh-CN" sz="1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kumimoji="1" lang="en-US" altLang="zh-CN" sz="14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kumimoji="1" lang="zh-CN" altLang="en-US" sz="1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" name="文本框 1">
                <a:extLst>
                  <a:ext uri="{FF2B5EF4-FFF2-40B4-BE49-F238E27FC236}">
                    <a16:creationId xmlns:a16="http://schemas.microsoft.com/office/drawing/2014/main" id="{FF993C3E-0E3F-0B08-300C-6ED632F3F6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457" y="1067419"/>
                <a:ext cx="3322949" cy="427618"/>
              </a:xfrm>
              <a:prstGeom prst="rect">
                <a:avLst/>
              </a:prstGeom>
              <a:blipFill>
                <a:blip r:embed="rId4"/>
                <a:stretch>
                  <a:fillRect t="-2941" b="-882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65D3D34F-F33F-BB77-07BC-5860A1EFEEEF}"/>
                  </a:ext>
                </a:extLst>
              </p:cNvPr>
              <p:cNvSpPr txBox="1"/>
              <p:nvPr/>
            </p:nvSpPr>
            <p:spPr>
              <a:xfrm>
                <a:off x="4759798" y="987389"/>
                <a:ext cx="3322949" cy="4653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With</a:t>
                </a:r>
                <a:r>
                  <a:rPr lang="zh-CN" altLang="en-US" sz="12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Super </a:t>
                </a:r>
                <a14:m>
                  <m:oMath xmlns:m="http://schemas.openxmlformats.org/officeDocument/2006/math">
                    <m:r>
                      <a:rPr lang="en-US" altLang="zh-CN" sz="1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𝝉</m:t>
                    </m:r>
                  </m:oMath>
                </a14:m>
                <a:r>
                  <a:rPr lang="en-US" altLang="zh-CN" sz="12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-charm factory,</a:t>
                </a:r>
                <a:r>
                  <a:rPr lang="zh-CN" altLang="en-US" sz="12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sensitivity</a:t>
                </a:r>
                <a:r>
                  <a:rPr lang="zh-CN" altLang="en-US" sz="12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around</a:t>
                </a:r>
                <a:r>
                  <a:rPr lang="zh-CN" altLang="en-US" sz="12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2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sSup>
                      <m:sSupPr>
                        <m:ctrlPr>
                          <a:rPr lang="en-US" altLang="zh-CN" sz="12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e>
                      <m:sup>
                        <m:r>
                          <a:rPr lang="en-US" altLang="zh-CN" sz="1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zh-CN" sz="12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𝟒</m:t>
                        </m:r>
                      </m:sup>
                    </m:sSup>
                  </m:oMath>
                </a14:m>
                <a:r>
                  <a:rPr lang="en-US" altLang="zh-CN" sz="1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zh-CN" altLang="en-US" sz="1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approaching</a:t>
                </a:r>
                <a:r>
                  <a:rPr lang="zh-CN" altLang="en-US" sz="1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</a:t>
                </a:r>
                <a:r>
                  <a:rPr lang="zh-CN" altLang="en-US" sz="1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2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prediction</a:t>
                </a:r>
                <a:endParaRPr lang="zh-CN" altLang="en-US" sz="12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65D3D34F-F33F-BB77-07BC-5860A1EFEE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9798" y="987389"/>
                <a:ext cx="3322949" cy="465384"/>
              </a:xfrm>
              <a:prstGeom prst="rect">
                <a:avLst/>
              </a:prstGeom>
              <a:blipFill>
                <a:blip r:embed="rId5"/>
                <a:stretch>
                  <a:fillRect b="-789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C7714DF7-AD64-DB42-C635-694A988E89DB}"/>
                  </a:ext>
                </a:extLst>
              </p:cNvPr>
              <p:cNvSpPr txBox="1"/>
              <p:nvPr/>
            </p:nvSpPr>
            <p:spPr>
              <a:xfrm>
                <a:off x="636457" y="2031175"/>
                <a:ext cx="487822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𝑨</m:t>
                          </m:r>
                        </m:e>
                        <m:sub>
                          <m:r>
                            <a:rPr lang="en-US" altLang="zh-CN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𝑪𝑷</m:t>
                          </m:r>
                        </m:sub>
                      </m:sSub>
                      <m:d>
                        <m:dPr>
                          <m:ctrlPr>
                            <a:rPr lang="en-US" altLang="zh-CN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sz="1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400" b="1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𝚲</m:t>
                              </m:r>
                            </m:e>
                            <m:sub>
                              <m:r>
                                <a:rPr lang="en-US" altLang="zh-CN" sz="1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𝒄</m:t>
                              </m:r>
                            </m:sub>
                            <m:sup>
                              <m:r>
                                <a:rPr lang="en-US" altLang="zh-CN" sz="1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lang="en-US" altLang="zh-CN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→</m:t>
                          </m:r>
                          <m:r>
                            <a:rPr lang="en-US" altLang="zh-CN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𝒑</m:t>
                          </m:r>
                          <m:sSup>
                            <m:sSupPr>
                              <m:ctrlPr>
                                <a:rPr lang="en-US" altLang="zh-CN" sz="1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en-US" altLang="zh-CN" sz="1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1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𝑲</m:t>
                              </m:r>
                            </m:e>
                            <m:sup>
                              <m:r>
                                <a:rPr lang="en-US" altLang="zh-CN" sz="1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altLang="zh-CN" sz="1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sSub>
                        <m:sSubPr>
                          <m:ctrlPr>
                            <a:rPr lang="en-US" altLang="zh-CN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sSubPr>
                        <m:e>
                          <m:r>
                            <a:rPr lang="en-US" altLang="zh-CN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𝑨</m:t>
                          </m:r>
                        </m:e>
                        <m:sub>
                          <m:r>
                            <a:rPr lang="en-US" altLang="zh-CN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𝑪𝑷</m:t>
                          </m:r>
                        </m:sub>
                      </m:sSub>
                      <m:d>
                        <m:dPr>
                          <m:ctrlPr>
                            <a:rPr lang="en-US" altLang="zh-CN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altLang="zh-CN" sz="1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sz="1400" b="1" i="0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𝚲</m:t>
                              </m:r>
                            </m:e>
                            <m:sub>
                              <m:r>
                                <a:rPr lang="en-US" altLang="zh-CN" sz="1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𝒄</m:t>
                              </m:r>
                            </m:sub>
                            <m:sup>
                              <m:r>
                                <a:rPr lang="en-US" altLang="zh-CN" sz="1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</m:sup>
                          </m:sSubSup>
                          <m:r>
                            <a:rPr lang="en-US" altLang="zh-CN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→</m:t>
                          </m:r>
                          <m:r>
                            <a:rPr lang="en-US" altLang="zh-CN" sz="1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𝒑</m:t>
                          </m:r>
                          <m:sSup>
                            <m:sSupPr>
                              <m:ctrlPr>
                                <a:rPr lang="en-US" altLang="zh-CN" sz="1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lang="en-US" altLang="zh-CN" sz="1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+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sz="1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altLang="zh-CN" sz="1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lang="en-US" altLang="zh-CN" sz="1400" b="1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−</m:t>
                              </m:r>
                            </m:sup>
                          </m:sSup>
                        </m:e>
                      </m:d>
                      <m:r>
                        <a:rPr lang="en-US" altLang="zh-CN" sz="1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altLang="zh-CN" sz="1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𝟎</m:t>
                      </m:r>
                      <m:r>
                        <a:rPr lang="en-US" altLang="zh-CN" sz="1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altLang="zh-CN" sz="1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𝟎𝟎𝟑</m:t>
                      </m:r>
                      <m:r>
                        <a:rPr lang="en-US" altLang="zh-CN" sz="1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±</m:t>
                      </m:r>
                      <m:r>
                        <a:rPr lang="en-US" altLang="zh-CN" sz="1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𝟎</m:t>
                      </m:r>
                      <m:r>
                        <a:rPr lang="en-US" altLang="zh-CN" sz="1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altLang="zh-CN" sz="1400" b="1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𝟎𝟏𝟏</m:t>
                      </m:r>
                    </m:oMath>
                  </m:oMathPara>
                </a14:m>
                <a:endParaRPr lang="en-US" altLang="zh-CN" sz="1400" b="1" dirty="0">
                  <a:solidFill>
                    <a:srgbClr val="002060"/>
                  </a:solidFill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C7714DF7-AD64-DB42-C635-694A988E89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457" y="2031175"/>
                <a:ext cx="4878223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1C89BC6-27C1-6DEF-83C0-3B1DE29EBA9C}"/>
                  </a:ext>
                </a:extLst>
              </p:cNvPr>
              <p:cNvSpPr txBox="1"/>
              <p:nvPr/>
            </p:nvSpPr>
            <p:spPr>
              <a:xfrm>
                <a:off x="5787952" y="1929327"/>
                <a:ext cx="3356048" cy="7434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With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prompt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r>
                          <a:rPr lang="en-US" altLang="zh-CN" sz="1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𝚲</m:t>
                        </m:r>
                      </m:e>
                      <m:sub>
                        <m:r>
                          <a:rPr lang="en-US" altLang="zh-CN" sz="1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𝐜</m:t>
                        </m:r>
                      </m:sub>
                      <m:sup>
                        <m:r>
                          <a:rPr lang="en-US" altLang="zh-CN" sz="1400" b="1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</m:sup>
                    </m:sSubSup>
                  </m:oMath>
                </a14:m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Run3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data,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precision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less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than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4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sSup>
                      <m:sSupPr>
                        <m:ctrlP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e>
                      <m:sup>
                        <m: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zh-CN" sz="14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approaching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</a:t>
                </a:r>
                <a:r>
                  <a:rPr lang="zh-CN" alt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predictions</a:t>
                </a:r>
                <a:endParaRPr lang="zh-CN" alt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C1C89BC6-27C1-6DEF-83C0-3B1DE29EBA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7952" y="1929327"/>
                <a:ext cx="3356048" cy="743473"/>
              </a:xfrm>
              <a:prstGeom prst="rect">
                <a:avLst/>
              </a:prstGeom>
              <a:blipFill>
                <a:blip r:embed="rId7"/>
                <a:stretch>
                  <a:fillRect l="-377" b="-8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05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7E94F1-DAC2-31B9-1533-7F6CC2EBBD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 15">
            <a:extLst>
              <a:ext uri="{FF2B5EF4-FFF2-40B4-BE49-F238E27FC236}">
                <a16:creationId xmlns:a16="http://schemas.microsoft.com/office/drawing/2014/main" id="{4BB6073B-7B02-1BF1-DC9B-662FFB8454B5}"/>
              </a:ext>
            </a:extLst>
          </p:cNvPr>
          <p:cNvGrpSpPr/>
          <p:nvPr/>
        </p:nvGrpSpPr>
        <p:grpSpPr>
          <a:xfrm>
            <a:off x="0" y="4835050"/>
            <a:ext cx="9144000" cy="308451"/>
            <a:chOff x="0" y="6446733"/>
            <a:chExt cx="9144000" cy="411268"/>
          </a:xfrm>
        </p:grpSpPr>
        <p:sp>
          <p:nvSpPr>
            <p:cNvPr id="17" name="Rectangle 6">
              <a:extLst>
                <a:ext uri="{FF2B5EF4-FFF2-40B4-BE49-F238E27FC236}">
                  <a16:creationId xmlns:a16="http://schemas.microsoft.com/office/drawing/2014/main" id="{C898B908-F2AF-97BC-3F99-FDF9C4E52048}"/>
                </a:ext>
              </a:extLst>
            </p:cNvPr>
            <p:cNvSpPr/>
            <p:nvPr/>
          </p:nvSpPr>
          <p:spPr>
            <a:xfrm>
              <a:off x="0" y="6488821"/>
              <a:ext cx="9144000" cy="3691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18" name="Rectangle 7">
              <a:extLst>
                <a:ext uri="{FF2B5EF4-FFF2-40B4-BE49-F238E27FC236}">
                  <a16:creationId xmlns:a16="http://schemas.microsoft.com/office/drawing/2014/main" id="{33FBF000-B63E-0064-C8D3-727964657E41}"/>
                </a:ext>
              </a:extLst>
            </p:cNvPr>
            <p:cNvSpPr/>
            <p:nvPr/>
          </p:nvSpPr>
          <p:spPr>
            <a:xfrm>
              <a:off x="0" y="6446733"/>
              <a:ext cx="9144000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6221E712-66F9-D238-5958-5054C517E9F2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2025/03/23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0A1CC48F-CAFC-186E-30FB-FD2CED312C01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35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5751280-BF38-BEEB-7ACF-CC1CE7BA9759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F0153431-A178-6B9C-48B7-8B162703055F}"/>
                  </a:ext>
                </a:extLst>
              </p:cNvPr>
              <p:cNvSpPr txBox="1"/>
              <p:nvPr/>
            </p:nvSpPr>
            <p:spPr>
              <a:xfrm>
                <a:off x="1423091" y="1600875"/>
                <a:ext cx="5938408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What</a:t>
                </a:r>
                <a:r>
                  <a:rPr lang="zh-CN" alt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if</a:t>
                </a:r>
                <a:r>
                  <a:rPr lang="zh-CN" alt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we</a:t>
                </a:r>
                <a:r>
                  <a:rPr lang="zh-CN" alt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find</a:t>
                </a:r>
                <a:r>
                  <a:rPr lang="zh-CN" alt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5</a:t>
                </a:r>
                <a14:m>
                  <m:oMath xmlns:m="http://schemas.openxmlformats.org/officeDocument/2006/math">
                    <m:r>
                      <a:rPr lang="en-US" altLang="zh-CN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r>
                  <a:rPr lang="zh-CN" alt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baryon?</a:t>
                </a:r>
                <a:endParaRPr lang="zh-CN" altLang="en-US" sz="32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F0153431-A178-6B9C-48B7-8B1627030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091" y="1600875"/>
                <a:ext cx="5938408" cy="1077218"/>
              </a:xfrm>
              <a:prstGeom prst="rect">
                <a:avLst/>
              </a:prstGeom>
              <a:blipFill>
                <a:blip r:embed="rId3"/>
                <a:stretch>
                  <a:fillRect t="-7059" b="-176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文本框 6">
            <a:extLst>
              <a:ext uri="{FF2B5EF4-FFF2-40B4-BE49-F238E27FC236}">
                <a16:creationId xmlns:a16="http://schemas.microsoft.com/office/drawing/2014/main" id="{4810E2A8-99AA-DD06-F4BB-0E32EC097DF8}"/>
              </a:ext>
            </a:extLst>
          </p:cNvPr>
          <p:cNvSpPr txBox="1"/>
          <p:nvPr/>
        </p:nvSpPr>
        <p:spPr>
          <a:xfrm>
            <a:off x="1602796" y="3053642"/>
            <a:ext cx="593840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Next</a:t>
            </a:r>
            <a:r>
              <a:rPr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question:</a:t>
            </a:r>
            <a:r>
              <a:rPr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is</a:t>
            </a:r>
            <a:r>
              <a:rPr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it</a:t>
            </a:r>
            <a:r>
              <a:rPr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SM?</a:t>
            </a:r>
            <a:endParaRPr lang="zh-CN" alt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50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0F88BE-B066-975C-BC2C-1B5A8FA96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 15">
            <a:extLst>
              <a:ext uri="{FF2B5EF4-FFF2-40B4-BE49-F238E27FC236}">
                <a16:creationId xmlns:a16="http://schemas.microsoft.com/office/drawing/2014/main" id="{8C19FA94-05DB-3EE6-DF3A-C65FC5D8B960}"/>
              </a:ext>
            </a:extLst>
          </p:cNvPr>
          <p:cNvGrpSpPr/>
          <p:nvPr/>
        </p:nvGrpSpPr>
        <p:grpSpPr>
          <a:xfrm>
            <a:off x="0" y="4835050"/>
            <a:ext cx="9144000" cy="308451"/>
            <a:chOff x="0" y="6446733"/>
            <a:chExt cx="9144000" cy="411268"/>
          </a:xfrm>
        </p:grpSpPr>
        <p:sp>
          <p:nvSpPr>
            <p:cNvPr id="17" name="Rectangle 6">
              <a:extLst>
                <a:ext uri="{FF2B5EF4-FFF2-40B4-BE49-F238E27FC236}">
                  <a16:creationId xmlns:a16="http://schemas.microsoft.com/office/drawing/2014/main" id="{8B9FEB36-8CDE-77ED-96C8-1EA4431329D3}"/>
                </a:ext>
              </a:extLst>
            </p:cNvPr>
            <p:cNvSpPr/>
            <p:nvPr/>
          </p:nvSpPr>
          <p:spPr>
            <a:xfrm>
              <a:off x="0" y="6488821"/>
              <a:ext cx="9144000" cy="36918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  <p:sp>
          <p:nvSpPr>
            <p:cNvPr id="18" name="Rectangle 7">
              <a:extLst>
                <a:ext uri="{FF2B5EF4-FFF2-40B4-BE49-F238E27FC236}">
                  <a16:creationId xmlns:a16="http://schemas.microsoft.com/office/drawing/2014/main" id="{84E9BCAB-42D4-87A5-F13E-E6BDE96CC2AE}"/>
                </a:ext>
              </a:extLst>
            </p:cNvPr>
            <p:cNvSpPr/>
            <p:nvPr/>
          </p:nvSpPr>
          <p:spPr>
            <a:xfrm>
              <a:off x="0" y="6446733"/>
              <a:ext cx="9144000" cy="457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4732C431-8FFC-101C-74F4-4D091785152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2025/03/23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09FE948C-3E7A-B2AF-FDE8-20A7D6F2A731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36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8EB8657-CFCF-B2BE-8F39-93CEE46DB15E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3D37E9C7-0884-B9D4-5E82-0111A2A597E6}"/>
                  </a:ext>
                </a:extLst>
              </p:cNvPr>
              <p:cNvSpPr txBox="1"/>
              <p:nvPr/>
            </p:nvSpPr>
            <p:spPr>
              <a:xfrm>
                <a:off x="1423091" y="1600875"/>
                <a:ext cx="5938408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What</a:t>
                </a:r>
                <a:r>
                  <a:rPr lang="zh-CN" alt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if</a:t>
                </a:r>
                <a:r>
                  <a:rPr lang="zh-CN" alt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we</a:t>
                </a:r>
                <a:r>
                  <a:rPr lang="zh-CN" alt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find</a:t>
                </a:r>
                <a:r>
                  <a:rPr lang="zh-CN" alt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5</a:t>
                </a:r>
                <a14:m>
                  <m:oMath xmlns:m="http://schemas.openxmlformats.org/officeDocument/2006/math">
                    <m:r>
                      <a:rPr lang="en-US" altLang="zh-CN" sz="3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𝝈</m:t>
                    </m:r>
                  </m:oMath>
                </a14:m>
                <a:r>
                  <a:rPr lang="zh-CN" alt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CP</a:t>
                </a:r>
                <a:r>
                  <a:rPr lang="zh-CN" alt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violation</a:t>
                </a:r>
                <a:r>
                  <a:rPr lang="zh-CN" alt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baryon?</a:t>
                </a:r>
                <a:endParaRPr lang="zh-CN" altLang="en-US" sz="32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F0153431-A178-6B9C-48B7-8B16270305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3091" y="1600875"/>
                <a:ext cx="5938408" cy="1077218"/>
              </a:xfrm>
              <a:prstGeom prst="rect">
                <a:avLst/>
              </a:prstGeom>
              <a:blipFill>
                <a:blip r:embed="rId3"/>
                <a:stretch>
                  <a:fillRect t="-7059" b="-1764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A1BA4ED-625A-2060-16B8-A11652ED5DCE}"/>
                  </a:ext>
                </a:extLst>
              </p:cNvPr>
              <p:cNvSpPr txBox="1"/>
              <p:nvPr/>
            </p:nvSpPr>
            <p:spPr>
              <a:xfrm>
                <a:off x="539262" y="3053642"/>
                <a:ext cx="8143629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Next</a:t>
                </a:r>
                <a:r>
                  <a:rPr lang="zh-CN" alt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question:</a:t>
                </a:r>
                <a:r>
                  <a:rPr lang="zh-CN" alt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is</a:t>
                </a:r>
                <a:r>
                  <a:rPr lang="zh-CN" alt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it</a:t>
                </a:r>
                <a:r>
                  <a:rPr lang="zh-CN" altLang="en-US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SM?</a:t>
                </a:r>
              </a:p>
              <a:p>
                <a:pPr algn="ctr"/>
                <a:r>
                  <a:rPr lang="en-US" altLang="zh-CN" sz="32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Answer:</a:t>
                </a:r>
                <a:r>
                  <a:rPr lang="zh-CN" alt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measuring</a:t>
                </a:r>
                <a:r>
                  <a:rPr lang="zh-CN" alt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32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Verdana" panose="020B0604030504040204" pitchFamily="34" charset="0"/>
                        <a:cs typeface="Arial" panose="020B0604020202020204" pitchFamily="34" charset="0"/>
                      </a:rPr>
                      <m:t>𝜸</m:t>
                    </m:r>
                  </m:oMath>
                </a14:m>
                <a:r>
                  <a:rPr lang="zh-CN" alt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baryon</a:t>
                </a:r>
                <a:r>
                  <a:rPr lang="zh-CN" altLang="en-US" sz="32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b="1" dirty="0">
                    <a:solidFill>
                      <a:srgbClr val="FF000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decays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A1BA4ED-625A-2060-16B8-A11652ED5D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9262" y="3053642"/>
                <a:ext cx="8143629" cy="1077218"/>
              </a:xfrm>
              <a:prstGeom prst="rect">
                <a:avLst/>
              </a:prstGeom>
              <a:blipFill>
                <a:blip r:embed="rId4"/>
                <a:stretch>
                  <a:fillRect t="-6977" b="-174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文本框 2">
            <a:extLst>
              <a:ext uri="{FF2B5EF4-FFF2-40B4-BE49-F238E27FC236}">
                <a16:creationId xmlns:a16="http://schemas.microsoft.com/office/drawing/2014/main" id="{560F5796-6995-3450-4D0E-6C88618AE429}"/>
              </a:ext>
            </a:extLst>
          </p:cNvPr>
          <p:cNvSpPr txBox="1"/>
          <p:nvPr/>
        </p:nvSpPr>
        <p:spPr>
          <a:xfrm>
            <a:off x="5584363" y="4252122"/>
            <a:ext cx="31964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Already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some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interesting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work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by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Q.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Qin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et.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al.,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PRD108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(2023)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L111901</a:t>
            </a:r>
            <a:r>
              <a:rPr lang="zh-CN" altLang="en-US" sz="12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endParaRPr lang="zh-CN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02861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40A135-EC3B-936D-3530-AFB96FA985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E4ACDDC3-A6D9-3F88-C04A-15AC963A7F37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99287B11-A326-EE36-9C2E-2BE8A8A5D15D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F5332EE6-4AA0-11BD-2E65-B535D33D5382}"/>
                      </a:ext>
                    </a:extLst>
                  </p:cNvPr>
                  <p:cNvSpPr/>
                  <p:nvPr/>
                </p:nvSpPr>
                <p:spPr>
                  <a:xfrm>
                    <a:off x="231515" y="48516"/>
                    <a:ext cx="4397229" cy="67710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CPV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in</a:t>
                    </a:r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→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/</m:t>
                        </m:r>
                        <m:r>
                          <a:rPr lang="en-US" altLang="zh-CN" sz="2700" b="1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𝝍</m:t>
                        </m:r>
                        <m:sSup>
                          <m:sSupPr>
                            <m:ctrlP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𝒉</m:t>
                            </m:r>
                          </m:e>
                          <m:sup>
                            <m:r>
                              <a:rPr lang="en-US" altLang="zh-CN" sz="2700" b="1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</m:oMath>
                    </a14:m>
                    <a:r>
                      <a:rPr lang="zh-CN" altLang="en-US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en-US" altLang="zh-CN" sz="2700" b="1" dirty="0">
                        <a:solidFill>
                          <a:srgbClr val="0070C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decays</a:t>
                    </a:r>
                    <a:endParaRPr lang="zh-CN" altLang="en-US" sz="2700" b="1" dirty="0">
                      <a:solidFill>
                        <a:srgbClr val="0070C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10" name="矩形 9">
                    <a:extLst>
                      <a:ext uri="{FF2B5EF4-FFF2-40B4-BE49-F238E27FC236}">
                        <a16:creationId xmlns:a16="http://schemas.microsoft.com/office/drawing/2014/main" id="{F5332EE6-4AA0-11BD-2E65-B535D33D538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31515" y="48516"/>
                    <a:ext cx="4397229" cy="677108"/>
                  </a:xfrm>
                  <a:prstGeom prst="rect">
                    <a:avLst/>
                  </a:prstGeom>
                  <a:blipFill>
                    <a:blip r:embed="rId3"/>
                    <a:stretch>
                      <a:fillRect l="-2594" t="-9756" r="-1729" b="-29268"/>
                    </a:stretch>
                  </a:blipFill>
                </p:spPr>
                <p:txBody>
                  <a:bodyPr/>
                  <a:lstStyle/>
                  <a:p>
                    <a:r>
                      <a:rPr lang="zh-CN" alt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C31664BC-3610-FB92-F39C-53BDDACD2BC5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5B924442-4F16-F14E-B00C-BC2AC1CD2002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00B36239-760A-FBD1-56DB-9A2857E48D85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3118AA0C-E194-F42C-E1D8-4B3A0629D490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8CA8F90A-FBA0-BFAD-226B-25D7A0D80EF1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2025/03/23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12E1907B-56E1-DE95-A659-B686DC802921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37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75BC2D86-53A3-2074-CEEB-3D2B6025F352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3649138A-3004-6E52-13E7-021543A1B5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361" y="575776"/>
            <a:ext cx="7772400" cy="23359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FD8A182F-656C-9E01-44A2-EE2E55B1E7A7}"/>
                  </a:ext>
                </a:extLst>
              </p:cNvPr>
              <p:cNvSpPr txBox="1"/>
              <p:nvPr/>
            </p:nvSpPr>
            <p:spPr>
              <a:xfrm>
                <a:off x="231515" y="2966383"/>
                <a:ext cx="8555038" cy="17605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8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Important</a:t>
                </a:r>
                <a:r>
                  <a:rPr lang="zh-CN" altLang="en-US" sz="18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inputs</a:t>
                </a:r>
                <a:r>
                  <a:rPr lang="zh-CN" altLang="en-US" sz="18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for</a:t>
                </a:r>
                <a:r>
                  <a:rPr lang="zh-CN" altLang="en-US" sz="18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understanding</a:t>
                </a:r>
                <a:r>
                  <a:rPr lang="zh-CN" altLang="en-US" sz="18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penguin</a:t>
                </a:r>
                <a:r>
                  <a:rPr lang="zh-CN" altLang="en-US" sz="18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contributions</a:t>
                </a:r>
                <a:r>
                  <a:rPr lang="zh-CN" altLang="en-US" sz="18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8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CKM</a:t>
                </a:r>
                <a:r>
                  <a:rPr lang="zh-CN" altLang="en-US" sz="18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angle</a:t>
                </a:r>
                <a:r>
                  <a:rPr lang="zh-CN" altLang="en-US" sz="18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zh-CN" sz="1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𝜷</m:t>
                    </m:r>
                  </m:oMath>
                </a14:m>
                <a:r>
                  <a:rPr lang="zh-CN" altLang="en-US" sz="18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8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𝝓</m:t>
                        </m:r>
                      </m:e>
                      <m:sub>
                        <m:r>
                          <a:rPr lang="en-US" altLang="zh-CN" sz="1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zh-CN" altLang="en-US" sz="18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800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measurements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sz="1800" b="1" dirty="0">
                  <a:solidFill>
                    <a:srgbClr val="002060"/>
                  </a:solidFill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altLang="zh-CN" sz="1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𝜟</m:t>
                    </m:r>
                    <m:sSub>
                      <m:sSubPr>
                        <m:ctrlPr>
                          <a:rPr lang="en-US" altLang="zh-CN" sz="1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altLang="zh-CN" sz="1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𝑨</m:t>
                        </m:r>
                      </m:e>
                      <m:sub>
                        <m:r>
                          <a:rPr lang="en-US" altLang="zh-CN" sz="1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𝑪𝑷</m:t>
                        </m:r>
                      </m:sub>
                    </m:sSub>
                    <m:r>
                      <a:rPr lang="en-US" altLang="zh-CN" sz="1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altLang="zh-CN" sz="18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𝑨</m:t>
                    </m:r>
                    <m:d>
                      <m:dPr>
                        <m:ctrlPr>
                          <a:rPr lang="en-US" altLang="zh-CN" sz="1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sz="1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1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altLang="zh-CN" sz="1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  <m:r>
                          <a:rPr lang="en-US" altLang="zh-CN" sz="1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→</m:t>
                        </m:r>
                        <m:r>
                          <a:rPr lang="en-US" altLang="zh-CN" sz="1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  <m:r>
                          <a:rPr lang="en-US" altLang="zh-CN" sz="1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𝝍</m:t>
                        </m:r>
                        <m:sSup>
                          <m:sSupPr>
                            <m:ctrlPr>
                              <a:rPr lang="en-US" altLang="zh-CN" sz="1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sz="1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sz="18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en-US" altLang="zh-CN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altLang="zh-CN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𝑨</m:t>
                    </m:r>
                    <m:d>
                      <m:dPr>
                        <m:ctrlPr>
                          <a:rPr lang="en-US" altLang="zh-CN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altLang="zh-CN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𝑩</m:t>
                            </m:r>
                          </m:e>
                          <m:sup>
                            <m:r>
                              <a:rPr lang="en-US" altLang="zh-CN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  <m:r>
                          <a:rPr lang="en-US" altLang="zh-CN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→</m:t>
                        </m:r>
                        <m:r>
                          <a:rPr lang="en-US" altLang="zh-CN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𝑱</m:t>
                        </m:r>
                        <m:r>
                          <a:rPr lang="en-US" altLang="zh-CN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𝝍</m:t>
                        </m:r>
                        <m:sSup>
                          <m:sSupPr>
                            <m:ctrlPr>
                              <a:rPr lang="en-US" altLang="zh-CN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altLang="zh-CN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𝝅</m:t>
                            </m:r>
                          </m:e>
                          <m:sup>
                            <m:r>
                              <a:rPr lang="en-US" altLang="zh-CN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</m:sup>
                        </m:sSup>
                      </m:e>
                    </m:d>
                    <m:r>
                      <a:rPr lang="en-US" altLang="zh-CN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d>
                      <m:dPr>
                        <m:ctrlPr>
                          <a:rPr lang="en-US" altLang="zh-CN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altLang="zh-CN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en-US" altLang="zh-CN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n-US" altLang="zh-CN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𝟒𝟐</m:t>
                        </m:r>
                        <m:r>
                          <a:rPr lang="en-US" altLang="zh-CN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±</m:t>
                        </m:r>
                        <m:r>
                          <a:rPr lang="en-US" altLang="zh-CN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  <m:r>
                          <a:rPr lang="en-US" altLang="zh-CN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n-US" altLang="zh-CN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𝟒𝟑</m:t>
                        </m:r>
                        <m:r>
                          <a:rPr lang="en-US" altLang="zh-CN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±</m:t>
                        </m:r>
                        <m:r>
                          <a:rPr lang="en-US" altLang="zh-CN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  <m:r>
                          <a:rPr lang="en-US" altLang="zh-CN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  <m:r>
                          <a:rPr lang="en-US" altLang="zh-CN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𝟎𝟖</m:t>
                        </m:r>
                      </m:e>
                    </m:d>
                    <m:r>
                      <a:rPr lang="en-US" altLang="zh-CN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r>
                      <a:rPr lang="en-US" altLang="zh-CN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𝟏</m:t>
                    </m:r>
                    <m:sSup>
                      <m:sSupPr>
                        <m:ctrlPr>
                          <a:rPr lang="en-US" altLang="zh-CN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altLang="zh-CN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e>
                      <m:sup>
                        <m:r>
                          <a:rPr lang="en-US" altLang="zh-CN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zh-CN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𝟐</m:t>
                        </m:r>
                      </m:sup>
                    </m:sSup>
                  </m:oMath>
                </a14:m>
                <a:endParaRPr lang="en-US" altLang="zh-CN" sz="1800" b="1" i="1" dirty="0">
                  <a:solidFill>
                    <a:srgbClr val="002060"/>
                  </a:solidFill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altLang="zh-CN" b="1" i="1" dirty="0">
                  <a:solidFill>
                    <a:srgbClr val="002060"/>
                  </a:solidFill>
                  <a:ea typeface="Cambria Math" panose="02040503050406030204" pitchFamily="18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Add</a:t>
                </a:r>
                <a:r>
                  <a:rPr lang="zh-CN" altLang="en-US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further</a:t>
                </a:r>
                <a:r>
                  <a:rPr lang="zh-CN" altLang="en-US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constraints</a:t>
                </a:r>
                <a:r>
                  <a:rPr lang="zh-CN" altLang="en-US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to</a:t>
                </a:r>
                <a:r>
                  <a:rPr lang="zh-CN" altLang="en-US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the</a:t>
                </a:r>
                <a:r>
                  <a:rPr lang="zh-CN" altLang="en-US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ratio</a:t>
                </a:r>
                <a:r>
                  <a:rPr lang="zh-CN" altLang="en-US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between</a:t>
                </a:r>
                <a:r>
                  <a:rPr lang="zh-CN" altLang="en-US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penguin</a:t>
                </a:r>
                <a:r>
                  <a:rPr lang="zh-CN" altLang="en-US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and</a:t>
                </a:r>
                <a:r>
                  <a:rPr lang="zh-CN" altLang="en-US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tree</a:t>
                </a:r>
                <a:r>
                  <a:rPr lang="zh-CN" altLang="en-US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b="1" dirty="0">
                    <a:solidFill>
                      <a:srgbClr val="00206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diagrams</a:t>
                </a:r>
                <a:endParaRPr lang="en-US" altLang="zh-CN" sz="1800" b="1" dirty="0">
                  <a:solidFill>
                    <a:srgbClr val="002060"/>
                  </a:solidFill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FD8A182F-656C-9E01-44A2-EE2E55B1E7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15" y="2966383"/>
                <a:ext cx="8555038" cy="1760547"/>
              </a:xfrm>
              <a:prstGeom prst="rect">
                <a:avLst/>
              </a:prstGeom>
              <a:blipFill>
                <a:blip r:embed="rId5"/>
                <a:stretch>
                  <a:fillRect l="-445" t="-1439" b="-503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文本框 7">
            <a:extLst>
              <a:ext uri="{FF2B5EF4-FFF2-40B4-BE49-F238E27FC236}">
                <a16:creationId xmlns:a16="http://schemas.microsoft.com/office/drawing/2014/main" id="{2046D762-4147-AF2A-C32D-92C56A0BE468}"/>
              </a:ext>
            </a:extLst>
          </p:cNvPr>
          <p:cNvSpPr txBox="1"/>
          <p:nvPr/>
        </p:nvSpPr>
        <p:spPr>
          <a:xfrm>
            <a:off x="7539644" y="212417"/>
            <a:ext cx="158266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PRL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134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(2025)</a:t>
            </a:r>
            <a:r>
              <a:rPr lang="zh-CN" altLang="en-US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0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101801</a:t>
            </a:r>
            <a:endParaRPr lang="zh-CN" altLang="en-US" sz="1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2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DB8022-E434-B4EB-ECE5-4B85421FEB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60C0E62A-94D7-7086-5422-CBBE1F153A00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24F44C10-9896-FE08-0898-F4693D5A0186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0D289C0D-0199-2122-BC1E-57D40B19F3C8}"/>
                  </a:ext>
                </a:extLst>
              </p:cNvPr>
              <p:cNvSpPr/>
              <p:nvPr/>
            </p:nvSpPr>
            <p:spPr>
              <a:xfrm>
                <a:off x="231515" y="48516"/>
                <a:ext cx="310854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Outline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the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talk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9C1A2F62-4B2F-64E8-09BC-6A9B3489D4C7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6C7655F7-4806-FBBF-29B5-BEF578302FE3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BB4F5BFA-4E90-8FC1-4F2B-20BAADF1DF7A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F2542EE8-D34C-C84D-4E21-780B1E5C5120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D91600BA-A558-1F80-1AF7-051A20894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9711" y="4870359"/>
            <a:ext cx="1543050" cy="273844"/>
          </a:xfrm>
        </p:spPr>
        <p:txBody>
          <a:bodyPr/>
          <a:lstStyle/>
          <a:p>
            <a:fld id="{C9B75A48-9D91-AD42-8FEF-0106549F2306}" type="slidenum">
              <a:rPr kumimoji="1" lang="zh-CN" altLang="en-US" sz="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F51E4B6-69DE-0001-656E-97A32B645091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2025/03/23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5AAA3B2-EA2D-04C5-6C6B-0C470858840A}"/>
              </a:ext>
            </a:extLst>
          </p:cNvPr>
          <p:cNvSpPr txBox="1"/>
          <p:nvPr/>
        </p:nvSpPr>
        <p:spPr>
          <a:xfrm>
            <a:off x="893138" y="1005884"/>
            <a:ext cx="7195785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Recent</a:t>
            </a:r>
            <a:r>
              <a:rPr lang="zh-CN" alt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results</a:t>
            </a:r>
            <a:r>
              <a:rPr lang="zh-CN" alt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</a:t>
            </a:r>
            <a:r>
              <a:rPr lang="zh-CN" alt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spectroscopy</a:t>
            </a:r>
            <a:r>
              <a:rPr lang="zh-CN" alt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Recent</a:t>
            </a:r>
            <a:r>
              <a:rPr lang="zh-CN" alt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results</a:t>
            </a:r>
            <a:r>
              <a:rPr lang="zh-CN" alt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</a:t>
            </a:r>
            <a:r>
              <a:rPr lang="zh-CN" alt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CP</a:t>
            </a:r>
            <a:r>
              <a:rPr lang="zh-CN" alt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violation</a:t>
            </a:r>
            <a:r>
              <a:rPr lang="zh-CN" alt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studies</a:t>
            </a:r>
          </a:p>
          <a:p>
            <a:endParaRPr lang="en-US" altLang="zh-CN" sz="24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Prospects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conclusion</a:t>
            </a:r>
          </a:p>
          <a:p>
            <a:endParaRPr lang="en-US" altLang="zh-CN" sz="2400" b="1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5F8FC267-43B5-8A77-CDEB-7276CE0D280A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369660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9"/>
    </mc:Choice>
    <mc:Fallback xmlns="">
      <p:transition spd="slow" advTm="3329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1858201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Prospects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6250E61F-F921-9846-849A-1D6CC2DD7FD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2025/03/23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6" name="右箭头 5">
            <a:extLst>
              <a:ext uri="{FF2B5EF4-FFF2-40B4-BE49-F238E27FC236}">
                <a16:creationId xmlns:a16="http://schemas.microsoft.com/office/drawing/2014/main" id="{6F2A01C9-8B99-5F76-0EDE-4F8770A1A36D}"/>
              </a:ext>
            </a:extLst>
          </p:cNvPr>
          <p:cNvSpPr/>
          <p:nvPr/>
        </p:nvSpPr>
        <p:spPr>
          <a:xfrm>
            <a:off x="236023" y="1638912"/>
            <a:ext cx="8733087" cy="261257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948C2026-EDDC-C5AD-4B50-A9017032DBFF}"/>
              </a:ext>
            </a:extLst>
          </p:cNvPr>
          <p:cNvSpPr/>
          <p:nvPr/>
        </p:nvSpPr>
        <p:spPr>
          <a:xfrm>
            <a:off x="301373" y="1846256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2015-2018</a:t>
            </a:r>
            <a:endParaRPr lang="zh-CN" altLang="en-US" sz="1400" dirty="0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6D09392-4BAA-617F-20B2-35F38A32D819}"/>
              </a:ext>
            </a:extLst>
          </p:cNvPr>
          <p:cNvSpPr/>
          <p:nvPr/>
        </p:nvSpPr>
        <p:spPr>
          <a:xfrm>
            <a:off x="250372" y="2153358"/>
            <a:ext cx="1011127" cy="36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Run2</a:t>
            </a:r>
            <a:endParaRPr kumimoji="1"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C9EFB760-DEEE-FD8B-4402-D135FD651E3C}"/>
              </a:ext>
            </a:extLst>
          </p:cNvPr>
          <p:cNvSpPr/>
          <p:nvPr/>
        </p:nvSpPr>
        <p:spPr>
          <a:xfrm>
            <a:off x="1285102" y="2161371"/>
            <a:ext cx="1015336" cy="3683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LS2</a:t>
            </a:r>
            <a:endParaRPr kumimoji="1" lang="zh-CN" altLang="en-US" dirty="0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D5AFD18E-98FE-671B-D074-454B9B5F167F}"/>
              </a:ext>
            </a:extLst>
          </p:cNvPr>
          <p:cNvSpPr/>
          <p:nvPr/>
        </p:nvSpPr>
        <p:spPr>
          <a:xfrm>
            <a:off x="3799604" y="2161371"/>
            <a:ext cx="1379932" cy="3683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LS3</a:t>
            </a:r>
            <a:endParaRPr kumimoji="1" lang="zh-CN" altLang="en-US" dirty="0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9F18FA1-51A4-E192-FDE3-F98FF8EBB33E}"/>
              </a:ext>
            </a:extLst>
          </p:cNvPr>
          <p:cNvSpPr/>
          <p:nvPr/>
        </p:nvSpPr>
        <p:spPr>
          <a:xfrm>
            <a:off x="2323893" y="2161371"/>
            <a:ext cx="1452551" cy="36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Run3</a:t>
            </a:r>
            <a:endParaRPr kumimoji="1" lang="zh-CN" altLang="en-US" dirty="0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3B6A724B-F15C-DB56-8836-D9AE9298C426}"/>
              </a:ext>
            </a:extLst>
          </p:cNvPr>
          <p:cNvSpPr/>
          <p:nvPr/>
        </p:nvSpPr>
        <p:spPr>
          <a:xfrm>
            <a:off x="5202695" y="2153337"/>
            <a:ext cx="1462112" cy="36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Run4</a:t>
            </a:r>
            <a:endParaRPr kumimoji="1" lang="zh-CN" altLang="en-US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A30B0FDE-485C-5F64-32B3-4B535DED3FEA}"/>
              </a:ext>
            </a:extLst>
          </p:cNvPr>
          <p:cNvSpPr/>
          <p:nvPr/>
        </p:nvSpPr>
        <p:spPr>
          <a:xfrm>
            <a:off x="7490221" y="2157206"/>
            <a:ext cx="1318753" cy="3683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Run5-6</a:t>
            </a:r>
            <a:endParaRPr kumimoji="1" lang="zh-CN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743E98CD-CDAA-2BA5-CB60-88B701F83B20}"/>
              </a:ext>
            </a:extLst>
          </p:cNvPr>
          <p:cNvSpPr/>
          <p:nvPr/>
        </p:nvSpPr>
        <p:spPr>
          <a:xfrm>
            <a:off x="6686735" y="2153337"/>
            <a:ext cx="781079" cy="3683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LS4</a:t>
            </a:r>
            <a:endParaRPr kumimoji="1" lang="zh-CN" altLang="en-US" dirty="0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78748649-7FDB-C369-FCB9-8F85E12704EC}"/>
              </a:ext>
            </a:extLst>
          </p:cNvPr>
          <p:cNvSpPr/>
          <p:nvPr/>
        </p:nvSpPr>
        <p:spPr>
          <a:xfrm>
            <a:off x="1361770" y="1843937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2019-2022</a:t>
            </a:r>
            <a:endParaRPr lang="zh-CN" altLang="en-US" sz="1400" dirty="0"/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85CD08FA-9340-00DB-CB44-6170FB917D16}"/>
              </a:ext>
            </a:extLst>
          </p:cNvPr>
          <p:cNvSpPr/>
          <p:nvPr/>
        </p:nvSpPr>
        <p:spPr>
          <a:xfrm>
            <a:off x="3318147" y="1662663"/>
            <a:ext cx="184048" cy="213756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6F1F6030-57D2-2296-A84C-F00051C0545A}"/>
              </a:ext>
            </a:extLst>
          </p:cNvPr>
          <p:cNvSpPr/>
          <p:nvPr/>
        </p:nvSpPr>
        <p:spPr>
          <a:xfrm>
            <a:off x="2617125" y="1834928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2022-2025</a:t>
            </a:r>
            <a:endParaRPr lang="zh-CN" altLang="en-US" sz="1400" dirty="0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E9C8AC4C-0F28-E9FA-C1B3-E851D923D260}"/>
              </a:ext>
            </a:extLst>
          </p:cNvPr>
          <p:cNvSpPr/>
          <p:nvPr/>
        </p:nvSpPr>
        <p:spPr>
          <a:xfrm>
            <a:off x="4056700" y="1834927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2025-2029</a:t>
            </a:r>
            <a:endParaRPr lang="zh-CN" altLang="en-US" sz="1400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9A7CEFB9-1546-4832-AE2F-551C89FF7A05}"/>
              </a:ext>
            </a:extLst>
          </p:cNvPr>
          <p:cNvSpPr/>
          <p:nvPr/>
        </p:nvSpPr>
        <p:spPr>
          <a:xfrm>
            <a:off x="5459233" y="1831565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2029-2032</a:t>
            </a:r>
            <a:endParaRPr lang="zh-CN" altLang="en-US" sz="1400" dirty="0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250513C-811E-2D42-9FA8-3C03725E48CC}"/>
              </a:ext>
            </a:extLst>
          </p:cNvPr>
          <p:cNvSpPr/>
          <p:nvPr/>
        </p:nvSpPr>
        <p:spPr>
          <a:xfrm>
            <a:off x="6615935" y="1854248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2032-2035</a:t>
            </a:r>
            <a:endParaRPr lang="zh-CN" altLang="en-US" sz="1400" dirty="0"/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65C3B446-56F6-FD98-E815-7EA0201E0C5C}"/>
              </a:ext>
            </a:extLst>
          </p:cNvPr>
          <p:cNvSpPr/>
          <p:nvPr/>
        </p:nvSpPr>
        <p:spPr>
          <a:xfrm>
            <a:off x="7743480" y="1860291"/>
            <a:ext cx="103105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2035-future</a:t>
            </a:r>
            <a:endParaRPr lang="zh-CN" altLang="en-US" sz="1400" dirty="0"/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E802125C-4A7F-18B2-B0E1-9D1E83CDFFB7}"/>
              </a:ext>
            </a:extLst>
          </p:cNvPr>
          <p:cNvSpPr/>
          <p:nvPr/>
        </p:nvSpPr>
        <p:spPr>
          <a:xfrm>
            <a:off x="3501069" y="3180509"/>
            <a:ext cx="6671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23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32" name="直线箭头连接符 31">
            <a:extLst>
              <a:ext uri="{FF2B5EF4-FFF2-40B4-BE49-F238E27FC236}">
                <a16:creationId xmlns:a16="http://schemas.microsoft.com/office/drawing/2014/main" id="{79158048-CE84-01E7-86E3-F96BE3D43943}"/>
              </a:ext>
            </a:extLst>
          </p:cNvPr>
          <p:cNvCxnSpPr/>
          <p:nvPr/>
        </p:nvCxnSpPr>
        <p:spPr>
          <a:xfrm flipV="1">
            <a:off x="3817379" y="2682881"/>
            <a:ext cx="0" cy="49762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>
            <a:extLst>
              <a:ext uri="{FF2B5EF4-FFF2-40B4-BE49-F238E27FC236}">
                <a16:creationId xmlns:a16="http://schemas.microsoft.com/office/drawing/2014/main" id="{624F242F-C73C-3651-E57D-6D40FC4BF30F}"/>
              </a:ext>
            </a:extLst>
          </p:cNvPr>
          <p:cNvSpPr/>
          <p:nvPr/>
        </p:nvSpPr>
        <p:spPr>
          <a:xfrm>
            <a:off x="6288418" y="3178237"/>
            <a:ext cx="66717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50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76E80513-9C12-C400-2253-C1739CF13354}"/>
              </a:ext>
            </a:extLst>
          </p:cNvPr>
          <p:cNvCxnSpPr/>
          <p:nvPr/>
        </p:nvCxnSpPr>
        <p:spPr>
          <a:xfrm flipV="1">
            <a:off x="6704510" y="2680609"/>
            <a:ext cx="0" cy="49762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矩形 34">
            <a:extLst>
              <a:ext uri="{FF2B5EF4-FFF2-40B4-BE49-F238E27FC236}">
                <a16:creationId xmlns:a16="http://schemas.microsoft.com/office/drawing/2014/main" id="{075DD722-4D07-994E-F5C8-BADD653BFF7E}"/>
              </a:ext>
            </a:extLst>
          </p:cNvPr>
          <p:cNvSpPr/>
          <p:nvPr/>
        </p:nvSpPr>
        <p:spPr>
          <a:xfrm>
            <a:off x="8312383" y="3186212"/>
            <a:ext cx="7569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300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36" name="直线箭头连接符 35">
            <a:extLst>
              <a:ext uri="{FF2B5EF4-FFF2-40B4-BE49-F238E27FC236}">
                <a16:creationId xmlns:a16="http://schemas.microsoft.com/office/drawing/2014/main" id="{7E714C14-6022-0138-6F8F-6DF9A63B17B2}"/>
              </a:ext>
            </a:extLst>
          </p:cNvPr>
          <p:cNvCxnSpPr/>
          <p:nvPr/>
        </p:nvCxnSpPr>
        <p:spPr>
          <a:xfrm flipV="1">
            <a:off x="8826749" y="2640164"/>
            <a:ext cx="0" cy="497628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矩形 39">
            <a:extLst>
              <a:ext uri="{FF2B5EF4-FFF2-40B4-BE49-F238E27FC236}">
                <a16:creationId xmlns:a16="http://schemas.microsoft.com/office/drawing/2014/main" id="{DBD1D51F-7ECD-C6E4-E403-3ED4E7F5302D}"/>
              </a:ext>
            </a:extLst>
          </p:cNvPr>
          <p:cNvSpPr/>
          <p:nvPr/>
        </p:nvSpPr>
        <p:spPr>
          <a:xfrm>
            <a:off x="1301517" y="2657080"/>
            <a:ext cx="853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Phase</a:t>
            </a:r>
            <a:r>
              <a:rPr kumimoji="1" lang="zh-CN" altLang="en-US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I</a:t>
            </a:r>
          </a:p>
          <a:p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Upgrade</a:t>
            </a:r>
            <a:endParaRPr lang="zh-CN" altLang="en-US" sz="1400" b="1" dirty="0">
              <a:solidFill>
                <a:srgbClr val="7030A0"/>
              </a:solidFill>
            </a:endParaRPr>
          </a:p>
        </p:txBody>
      </p:sp>
      <p:sp>
        <p:nvSpPr>
          <p:cNvPr id="41" name="矩形 40">
            <a:extLst>
              <a:ext uri="{FF2B5EF4-FFF2-40B4-BE49-F238E27FC236}">
                <a16:creationId xmlns:a16="http://schemas.microsoft.com/office/drawing/2014/main" id="{A2D28999-A031-5E19-0CC9-D8BB97A5F6A0}"/>
              </a:ext>
            </a:extLst>
          </p:cNvPr>
          <p:cNvSpPr/>
          <p:nvPr/>
        </p:nvSpPr>
        <p:spPr>
          <a:xfrm>
            <a:off x="6859309" y="2650868"/>
            <a:ext cx="853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Phase</a:t>
            </a:r>
            <a:r>
              <a:rPr kumimoji="1" lang="zh-CN" altLang="en-US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II</a:t>
            </a:r>
          </a:p>
          <a:p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Upgrade</a:t>
            </a:r>
            <a:endParaRPr lang="zh-CN" altLang="en-US" sz="1400" b="1" dirty="0">
              <a:solidFill>
                <a:srgbClr val="7030A0"/>
              </a:solidFill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7E6D0BE4-9058-49CD-6467-9138B6A06471}"/>
              </a:ext>
            </a:extLst>
          </p:cNvPr>
          <p:cNvSpPr/>
          <p:nvPr/>
        </p:nvSpPr>
        <p:spPr>
          <a:xfrm>
            <a:off x="4228975" y="2632993"/>
            <a:ext cx="85311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Phase</a:t>
            </a:r>
            <a:r>
              <a:rPr kumimoji="1" lang="zh-CN" altLang="en-US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 err="1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Ib</a:t>
            </a:r>
            <a:endParaRPr kumimoji="1" lang="en-US" altLang="zh-CN" sz="1400" b="1" dirty="0">
              <a:solidFill>
                <a:srgbClr val="7030A0"/>
              </a:solidFill>
              <a:latin typeface="Times New Roman" panose="02020603050405020304" pitchFamily="18" charset="0"/>
              <a:ea typeface="SimHei" charset="-122"/>
              <a:cs typeface="Times New Roman" panose="02020603050405020304" pitchFamily="18" charset="0"/>
            </a:endParaRPr>
          </a:p>
          <a:p>
            <a:r>
              <a:rPr kumimoji="1" lang="en-US" altLang="zh-CN" sz="1400" b="1" dirty="0">
                <a:solidFill>
                  <a:srgbClr val="7030A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Upgrade</a:t>
            </a: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B6C67D38-7749-6EC6-EABE-698221B94310}"/>
              </a:ext>
            </a:extLst>
          </p:cNvPr>
          <p:cNvSpPr/>
          <p:nvPr/>
        </p:nvSpPr>
        <p:spPr>
          <a:xfrm>
            <a:off x="1301518" y="1225882"/>
            <a:ext cx="1022376" cy="36839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Run</a:t>
            </a:r>
            <a:r>
              <a:rPr kumimoji="1" lang="zh-CN" altLang="en-US" dirty="0"/>
              <a:t> </a:t>
            </a:r>
            <a:r>
              <a:rPr kumimoji="1" lang="en-US" altLang="zh-CN" dirty="0"/>
              <a:t>1</a:t>
            </a:r>
            <a:endParaRPr kumimoji="1" lang="zh-CN" altLang="en-US" dirty="0"/>
          </a:p>
        </p:txBody>
      </p:sp>
      <p:cxnSp>
        <p:nvCxnSpPr>
          <p:cNvPr id="46" name="直线箭头连接符 45">
            <a:extLst>
              <a:ext uri="{FF2B5EF4-FFF2-40B4-BE49-F238E27FC236}">
                <a16:creationId xmlns:a16="http://schemas.microsoft.com/office/drawing/2014/main" id="{D3E22E94-9870-6247-F2AF-6B24D6857EA2}"/>
              </a:ext>
            </a:extLst>
          </p:cNvPr>
          <p:cNvCxnSpPr>
            <a:cxnSpLocks/>
          </p:cNvCxnSpPr>
          <p:nvPr/>
        </p:nvCxnSpPr>
        <p:spPr>
          <a:xfrm>
            <a:off x="2333596" y="654285"/>
            <a:ext cx="0" cy="43455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矩形 47">
            <a:extLst>
              <a:ext uri="{FF2B5EF4-FFF2-40B4-BE49-F238E27FC236}">
                <a16:creationId xmlns:a16="http://schemas.microsoft.com/office/drawing/2014/main" id="{0ADA4E0D-C53A-0686-4AAB-D21BECFAF2EC}"/>
              </a:ext>
            </a:extLst>
          </p:cNvPr>
          <p:cNvSpPr/>
          <p:nvPr/>
        </p:nvSpPr>
        <p:spPr>
          <a:xfrm>
            <a:off x="2347274" y="682824"/>
            <a:ext cx="8451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0.4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49" name="直线箭头连接符 48">
            <a:extLst>
              <a:ext uri="{FF2B5EF4-FFF2-40B4-BE49-F238E27FC236}">
                <a16:creationId xmlns:a16="http://schemas.microsoft.com/office/drawing/2014/main" id="{A002862D-624B-B102-39D1-A1F754F64B9B}"/>
              </a:ext>
            </a:extLst>
          </p:cNvPr>
          <p:cNvCxnSpPr>
            <a:cxnSpLocks/>
          </p:cNvCxnSpPr>
          <p:nvPr/>
        </p:nvCxnSpPr>
        <p:spPr>
          <a:xfrm>
            <a:off x="4808150" y="654285"/>
            <a:ext cx="0" cy="43455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矩形 49">
            <a:extLst>
              <a:ext uri="{FF2B5EF4-FFF2-40B4-BE49-F238E27FC236}">
                <a16:creationId xmlns:a16="http://schemas.microsoft.com/office/drawing/2014/main" id="{2A54A7E1-28E7-6F58-0F98-12F7A0FE0D95}"/>
              </a:ext>
            </a:extLst>
          </p:cNvPr>
          <p:cNvSpPr/>
          <p:nvPr/>
        </p:nvSpPr>
        <p:spPr>
          <a:xfrm>
            <a:off x="6792785" y="705176"/>
            <a:ext cx="6974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50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cxnSp>
        <p:nvCxnSpPr>
          <p:cNvPr id="53" name="直线箭头连接符 52">
            <a:extLst>
              <a:ext uri="{FF2B5EF4-FFF2-40B4-BE49-F238E27FC236}">
                <a16:creationId xmlns:a16="http://schemas.microsoft.com/office/drawing/2014/main" id="{9969FED7-F70C-D8CA-9236-42278309FFF8}"/>
              </a:ext>
            </a:extLst>
          </p:cNvPr>
          <p:cNvCxnSpPr>
            <a:cxnSpLocks/>
          </p:cNvCxnSpPr>
          <p:nvPr/>
        </p:nvCxnSpPr>
        <p:spPr>
          <a:xfrm>
            <a:off x="7467814" y="652451"/>
            <a:ext cx="0" cy="48791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矩形 56">
            <a:extLst>
              <a:ext uri="{FF2B5EF4-FFF2-40B4-BE49-F238E27FC236}">
                <a16:creationId xmlns:a16="http://schemas.microsoft.com/office/drawing/2014/main" id="{2AA1584E-2E6D-CE9B-860B-60B9467D3551}"/>
              </a:ext>
            </a:extLst>
          </p:cNvPr>
          <p:cNvSpPr/>
          <p:nvPr/>
        </p:nvSpPr>
        <p:spPr>
          <a:xfrm>
            <a:off x="117206" y="2774461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C0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LHCb</a:t>
            </a:r>
          </a:p>
        </p:txBody>
      </p:sp>
      <p:sp useBgFill="1">
        <p:nvSpPr>
          <p:cNvPr id="58" name="矩形 57">
            <a:extLst>
              <a:ext uri="{FF2B5EF4-FFF2-40B4-BE49-F238E27FC236}">
                <a16:creationId xmlns:a16="http://schemas.microsoft.com/office/drawing/2014/main" id="{47F34802-AFCB-BBB9-6214-2D3D8EB7C000}"/>
              </a:ext>
            </a:extLst>
          </p:cNvPr>
          <p:cNvSpPr/>
          <p:nvPr/>
        </p:nvSpPr>
        <p:spPr>
          <a:xfrm>
            <a:off x="110103" y="739765"/>
            <a:ext cx="93455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Belle</a:t>
            </a:r>
            <a:r>
              <a:rPr kumimoji="1" lang="zh-CN" altLang="en-US" sz="1600" b="1" dirty="0">
                <a:solidFill>
                  <a:srgbClr val="C0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1600" b="1" dirty="0">
                <a:solidFill>
                  <a:srgbClr val="C0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II</a:t>
            </a:r>
          </a:p>
        </p:txBody>
      </p:sp>
      <p:sp>
        <p:nvSpPr>
          <p:cNvPr id="59" name="矩形 58">
            <a:extLst>
              <a:ext uri="{FF2B5EF4-FFF2-40B4-BE49-F238E27FC236}">
                <a16:creationId xmlns:a16="http://schemas.microsoft.com/office/drawing/2014/main" id="{25CCB71C-0EDD-B61A-0950-4C3CB890B106}"/>
              </a:ext>
            </a:extLst>
          </p:cNvPr>
          <p:cNvSpPr/>
          <p:nvPr/>
        </p:nvSpPr>
        <p:spPr>
          <a:xfrm>
            <a:off x="2360469" y="1227012"/>
            <a:ext cx="883766" cy="3683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LS1</a:t>
            </a:r>
            <a:endParaRPr kumimoji="1" lang="zh-CN" altLang="en-US" dirty="0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CBE0C11A-09FC-83EB-8198-10E2D137C77A}"/>
              </a:ext>
            </a:extLst>
          </p:cNvPr>
          <p:cNvSpPr/>
          <p:nvPr/>
        </p:nvSpPr>
        <p:spPr>
          <a:xfrm>
            <a:off x="3266110" y="1232525"/>
            <a:ext cx="1542040" cy="36839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Run</a:t>
            </a:r>
            <a:r>
              <a:rPr kumimoji="1" lang="zh-CN" altLang="en-US" dirty="0"/>
              <a:t> </a:t>
            </a:r>
            <a:r>
              <a:rPr kumimoji="1" lang="en-US" altLang="zh-CN" dirty="0"/>
              <a:t>2</a:t>
            </a:r>
            <a:endParaRPr kumimoji="1" lang="zh-CN" altLang="en-US" dirty="0"/>
          </a:p>
        </p:txBody>
      </p:sp>
      <p:sp>
        <p:nvSpPr>
          <p:cNvPr id="61" name="矩形 60">
            <a:extLst>
              <a:ext uri="{FF2B5EF4-FFF2-40B4-BE49-F238E27FC236}">
                <a16:creationId xmlns:a16="http://schemas.microsoft.com/office/drawing/2014/main" id="{EC9C6D07-BBFA-24B4-3757-C32CD35AF428}"/>
              </a:ext>
            </a:extLst>
          </p:cNvPr>
          <p:cNvSpPr/>
          <p:nvPr/>
        </p:nvSpPr>
        <p:spPr>
          <a:xfrm>
            <a:off x="1366808" y="908278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2019-2022</a:t>
            </a:r>
            <a:endParaRPr lang="zh-CN" altLang="en-US" sz="1400" dirty="0"/>
          </a:p>
        </p:txBody>
      </p:sp>
      <p:sp>
        <p:nvSpPr>
          <p:cNvPr id="63" name="矩形 62">
            <a:extLst>
              <a:ext uri="{FF2B5EF4-FFF2-40B4-BE49-F238E27FC236}">
                <a16:creationId xmlns:a16="http://schemas.microsoft.com/office/drawing/2014/main" id="{ED91E327-F14A-236E-8D1C-0ECAFD47E714}"/>
              </a:ext>
            </a:extLst>
          </p:cNvPr>
          <p:cNvSpPr/>
          <p:nvPr/>
        </p:nvSpPr>
        <p:spPr>
          <a:xfrm>
            <a:off x="3512167" y="902429"/>
            <a:ext cx="9621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dirty="0"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2024-2027</a:t>
            </a:r>
            <a:endParaRPr lang="zh-CN" altLang="en-US" sz="1400" dirty="0"/>
          </a:p>
        </p:txBody>
      </p:sp>
      <p:sp>
        <p:nvSpPr>
          <p:cNvPr id="64" name="矩形 63">
            <a:extLst>
              <a:ext uri="{FF2B5EF4-FFF2-40B4-BE49-F238E27FC236}">
                <a16:creationId xmlns:a16="http://schemas.microsoft.com/office/drawing/2014/main" id="{4D92A261-FBEA-758D-70B3-8A6797988970}"/>
              </a:ext>
            </a:extLst>
          </p:cNvPr>
          <p:cNvSpPr/>
          <p:nvPr/>
        </p:nvSpPr>
        <p:spPr>
          <a:xfrm>
            <a:off x="4845903" y="1232525"/>
            <a:ext cx="883766" cy="368392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LS1</a:t>
            </a:r>
            <a:endParaRPr kumimoji="1" lang="zh-CN" altLang="en-US" dirty="0"/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622BAE95-7FFE-80BF-CFDC-2355818157E1}"/>
              </a:ext>
            </a:extLst>
          </p:cNvPr>
          <p:cNvSpPr/>
          <p:nvPr/>
        </p:nvSpPr>
        <p:spPr>
          <a:xfrm>
            <a:off x="4845903" y="698189"/>
            <a:ext cx="7587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15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67" name="矩形 66">
            <a:extLst>
              <a:ext uri="{FF2B5EF4-FFF2-40B4-BE49-F238E27FC236}">
                <a16:creationId xmlns:a16="http://schemas.microsoft.com/office/drawing/2014/main" id="{21FF0E44-1C9D-5ACB-2324-F898F690BBDA}"/>
              </a:ext>
            </a:extLst>
          </p:cNvPr>
          <p:cNvSpPr/>
          <p:nvPr/>
        </p:nvSpPr>
        <p:spPr>
          <a:xfrm>
            <a:off x="5767422" y="1238903"/>
            <a:ext cx="1700392" cy="36839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Run</a:t>
            </a:r>
            <a:r>
              <a:rPr kumimoji="1" lang="zh-CN" altLang="en-US" dirty="0"/>
              <a:t> </a:t>
            </a:r>
            <a:r>
              <a:rPr kumimoji="1" lang="en-US" altLang="zh-CN" dirty="0"/>
              <a:t>3</a:t>
            </a:r>
            <a:endParaRPr kumimoji="1" lang="zh-CN" altLang="en-US" dirty="0"/>
          </a:p>
        </p:txBody>
      </p:sp>
      <p:cxnSp>
        <p:nvCxnSpPr>
          <p:cNvPr id="73" name="直线箭头连接符 72">
            <a:extLst>
              <a:ext uri="{FF2B5EF4-FFF2-40B4-BE49-F238E27FC236}">
                <a16:creationId xmlns:a16="http://schemas.microsoft.com/office/drawing/2014/main" id="{1CEBBFCB-A33E-A5E6-9963-607166C19F10}"/>
              </a:ext>
            </a:extLst>
          </p:cNvPr>
          <p:cNvCxnSpPr/>
          <p:nvPr/>
        </p:nvCxnSpPr>
        <p:spPr>
          <a:xfrm>
            <a:off x="5202695" y="3673995"/>
            <a:ext cx="3766415" cy="0"/>
          </a:xfrm>
          <a:prstGeom prst="straightConnector1">
            <a:avLst/>
          </a:prstGeom>
          <a:ln w="53975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矩形 73">
            <a:extLst>
              <a:ext uri="{FF2B5EF4-FFF2-40B4-BE49-F238E27FC236}">
                <a16:creationId xmlns:a16="http://schemas.microsoft.com/office/drawing/2014/main" id="{141502AF-5B1E-5ACC-0735-8D6AA9C65FEA}"/>
              </a:ext>
            </a:extLst>
          </p:cNvPr>
          <p:cNvSpPr/>
          <p:nvPr/>
        </p:nvSpPr>
        <p:spPr>
          <a:xfrm>
            <a:off x="6942635" y="3362069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HL-LHC</a:t>
            </a:r>
          </a:p>
        </p:txBody>
      </p:sp>
      <p:sp>
        <p:nvSpPr>
          <p:cNvPr id="75" name="矩形 74">
            <a:extLst>
              <a:ext uri="{FF2B5EF4-FFF2-40B4-BE49-F238E27FC236}">
                <a16:creationId xmlns:a16="http://schemas.microsoft.com/office/drawing/2014/main" id="{3532A94F-95DE-0BAB-4366-C27026CD6366}"/>
              </a:ext>
            </a:extLst>
          </p:cNvPr>
          <p:cNvSpPr/>
          <p:nvPr/>
        </p:nvSpPr>
        <p:spPr>
          <a:xfrm>
            <a:off x="136103" y="3755498"/>
            <a:ext cx="15140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CMS/ATLAS</a:t>
            </a:r>
          </a:p>
        </p:txBody>
      </p:sp>
      <p:cxnSp>
        <p:nvCxnSpPr>
          <p:cNvPr id="76" name="直线箭头连接符 75">
            <a:extLst>
              <a:ext uri="{FF2B5EF4-FFF2-40B4-BE49-F238E27FC236}">
                <a16:creationId xmlns:a16="http://schemas.microsoft.com/office/drawing/2014/main" id="{061352B4-AC53-082F-86EA-EA5B3A2974CA}"/>
              </a:ext>
            </a:extLst>
          </p:cNvPr>
          <p:cNvCxnSpPr/>
          <p:nvPr/>
        </p:nvCxnSpPr>
        <p:spPr>
          <a:xfrm flipV="1">
            <a:off x="3834654" y="3673995"/>
            <a:ext cx="0" cy="497628"/>
          </a:xfrm>
          <a:prstGeom prst="straightConnector1">
            <a:avLst/>
          </a:prstGeom>
          <a:ln w="444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矩形 76">
            <a:extLst>
              <a:ext uri="{FF2B5EF4-FFF2-40B4-BE49-F238E27FC236}">
                <a16:creationId xmlns:a16="http://schemas.microsoft.com/office/drawing/2014/main" id="{4502E7D3-AEBA-30CB-6C94-9F51E18E1C77}"/>
              </a:ext>
            </a:extLst>
          </p:cNvPr>
          <p:cNvSpPr/>
          <p:nvPr/>
        </p:nvSpPr>
        <p:spPr>
          <a:xfrm>
            <a:off x="2939678" y="3832025"/>
            <a:ext cx="7569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200</a:t>
            </a:r>
            <a:r>
              <a:rPr kumimoji="1"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fb</a:t>
            </a:r>
            <a:r>
              <a:rPr kumimoji="1" lang="en-US" altLang="zh-CN" sz="1400" b="1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002060"/>
              </a:solidFill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C823E4B5-062F-5E68-76FF-43C7641C17CA}"/>
              </a:ext>
            </a:extLst>
          </p:cNvPr>
          <p:cNvSpPr/>
          <p:nvPr/>
        </p:nvSpPr>
        <p:spPr>
          <a:xfrm>
            <a:off x="8222614" y="3832025"/>
            <a:ext cx="8467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3000</a:t>
            </a:r>
            <a:r>
              <a:rPr kumimoji="1" lang="zh-CN" altLang="en-US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fb</a:t>
            </a:r>
            <a:r>
              <a:rPr kumimoji="1" lang="en-US" altLang="zh-CN" sz="1400" b="1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81B36B7F-947F-0471-33C3-1D6780232350}"/>
                  </a:ext>
                </a:extLst>
              </p:cNvPr>
              <p:cNvSpPr/>
              <p:nvPr/>
            </p:nvSpPr>
            <p:spPr>
              <a:xfrm>
                <a:off x="136103" y="4343939"/>
                <a:ext cx="319831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BESIII/super</a:t>
                </a:r>
                <a:r>
                  <a:rPr kumimoji="1" lang="zh-CN" altLang="en-US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𝛕</m:t>
                    </m:r>
                  </m:oMath>
                </a14:m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-charm/CEPC</a:t>
                </a:r>
              </a:p>
            </p:txBody>
          </p:sp>
        </mc:Choice>
        <mc:Fallback xmlns=""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81B36B7F-947F-0471-33C3-1D678023235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103" y="4343939"/>
                <a:ext cx="3198311" cy="369332"/>
              </a:xfrm>
              <a:prstGeom prst="rect">
                <a:avLst/>
              </a:prstGeom>
              <a:blipFill>
                <a:blip r:embed="rId3"/>
                <a:stretch>
                  <a:fillRect l="-1581" t="-10000" r="-395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矩形 81">
                <a:extLst>
                  <a:ext uri="{FF2B5EF4-FFF2-40B4-BE49-F238E27FC236}">
                    <a16:creationId xmlns:a16="http://schemas.microsoft.com/office/drawing/2014/main" id="{0951FF78-DA58-E6EE-977F-EB6F4EFE47E0}"/>
                  </a:ext>
                </a:extLst>
              </p:cNvPr>
              <p:cNvSpPr/>
              <p:nvPr/>
            </p:nvSpPr>
            <p:spPr>
              <a:xfrm>
                <a:off x="3579248" y="4346809"/>
                <a:ext cx="567976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BEPCII</a:t>
                </a:r>
                <a:r>
                  <a:rPr kumimoji="1" lang="zh-CN" altLang="en-US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upgrade</a:t>
                </a:r>
                <a:r>
                  <a:rPr kumimoji="1" lang="zh-CN" altLang="en-US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+</a:t>
                </a:r>
                <a:r>
                  <a:rPr kumimoji="1" lang="zh-CN" altLang="en-US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running</a:t>
                </a:r>
                <a:r>
                  <a:rPr kumimoji="1" lang="zh-CN" altLang="en-US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of</a:t>
                </a:r>
                <a:r>
                  <a:rPr kumimoji="1" lang="zh-CN" altLang="en-US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super</a:t>
                </a:r>
                <a:r>
                  <a:rPr kumimoji="1" lang="zh-CN" altLang="en-US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b="1" i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𝛕</m:t>
                    </m:r>
                  </m:oMath>
                </a14:m>
                <a:r>
                  <a:rPr kumimoji="1" lang="en-US" altLang="zh-CN" b="1" dirty="0">
                    <a:solidFill>
                      <a:srgbClr val="00B05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-charm/CEPC</a:t>
                </a:r>
              </a:p>
            </p:txBody>
          </p:sp>
        </mc:Choice>
        <mc:Fallback xmlns="">
          <p:sp>
            <p:nvSpPr>
              <p:cNvPr id="82" name="矩形 81">
                <a:extLst>
                  <a:ext uri="{FF2B5EF4-FFF2-40B4-BE49-F238E27FC236}">
                    <a16:creationId xmlns:a16="http://schemas.microsoft.com/office/drawing/2014/main" id="{0951FF78-DA58-E6EE-977F-EB6F4EFE47E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9248" y="4346809"/>
                <a:ext cx="5679760" cy="369332"/>
              </a:xfrm>
              <a:prstGeom prst="rect">
                <a:avLst/>
              </a:prstGeom>
              <a:blipFill>
                <a:blip r:embed="rId4"/>
                <a:stretch>
                  <a:fillRect l="-891" t="-6667" b="-2666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矩形 1">
            <a:extLst>
              <a:ext uri="{FF2B5EF4-FFF2-40B4-BE49-F238E27FC236}">
                <a16:creationId xmlns:a16="http://schemas.microsoft.com/office/drawing/2014/main" id="{A2F29EE7-7AA5-1005-F01E-10CEE42AD885}"/>
              </a:ext>
            </a:extLst>
          </p:cNvPr>
          <p:cNvSpPr/>
          <p:nvPr/>
        </p:nvSpPr>
        <p:spPr>
          <a:xfrm>
            <a:off x="7490221" y="1237091"/>
            <a:ext cx="1336528" cy="36839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dirty="0"/>
              <a:t>upgrade</a:t>
            </a:r>
            <a:endParaRPr kumimoji="1" lang="zh-CN" altLang="en-US" dirty="0"/>
          </a:p>
        </p:txBody>
      </p:sp>
      <p:cxnSp>
        <p:nvCxnSpPr>
          <p:cNvPr id="3" name="直线箭头连接符 2">
            <a:extLst>
              <a:ext uri="{FF2B5EF4-FFF2-40B4-BE49-F238E27FC236}">
                <a16:creationId xmlns:a16="http://schemas.microsoft.com/office/drawing/2014/main" id="{6C5073F3-AAC3-B150-FBBC-A05086648FC3}"/>
              </a:ext>
            </a:extLst>
          </p:cNvPr>
          <p:cNvCxnSpPr>
            <a:cxnSpLocks/>
          </p:cNvCxnSpPr>
          <p:nvPr/>
        </p:nvCxnSpPr>
        <p:spPr>
          <a:xfrm>
            <a:off x="8808974" y="658470"/>
            <a:ext cx="0" cy="487917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>
            <a:extLst>
              <a:ext uri="{FF2B5EF4-FFF2-40B4-BE49-F238E27FC236}">
                <a16:creationId xmlns:a16="http://schemas.microsoft.com/office/drawing/2014/main" id="{33F1D49A-6EAD-6E5B-8EDC-B1724EE4D1A1}"/>
              </a:ext>
            </a:extLst>
          </p:cNvPr>
          <p:cNvSpPr/>
          <p:nvPr/>
        </p:nvSpPr>
        <p:spPr>
          <a:xfrm>
            <a:off x="7917818" y="711840"/>
            <a:ext cx="8567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250</a:t>
            </a:r>
            <a:r>
              <a:rPr kumimoji="1" lang="zh-CN" altLang="en-US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</a:t>
            </a:r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ab</a:t>
            </a:r>
            <a:r>
              <a:rPr kumimoji="1" lang="en-US" altLang="zh-CN" sz="1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-1</a:t>
            </a:r>
            <a:endParaRPr lang="zh-CN" altLang="en-US" sz="1400" b="1" dirty="0">
              <a:solidFill>
                <a:srgbClr val="FF0000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79FC23A-080D-8916-4C6D-EB37C01B1680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4069479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55"/>
    </mc:Choice>
    <mc:Fallback xmlns="">
      <p:transition spd="slow" advTm="2905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DB436D-4AB4-3210-1D5F-4760C270A7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3B00A0D7-B905-237F-8CA9-D7C9BD294AFF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9DA44012-9F52-EEBF-A23A-8D02283672FB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66192D37-6719-CAF2-2108-6AE38D83BFF8}"/>
                  </a:ext>
                </a:extLst>
              </p:cNvPr>
              <p:cNvSpPr/>
              <p:nvPr/>
            </p:nvSpPr>
            <p:spPr>
              <a:xfrm>
                <a:off x="231515" y="48516"/>
                <a:ext cx="2935419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status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55E3CB7A-6236-50CB-37B0-F393C8139572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8BCD586C-6D82-D862-642E-5F27B65219BA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7D4114AD-424D-E64A-A808-95A471E334BC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243FCBE3-5B23-1C8C-17AC-DFBE76F3C076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244BC3A1-C8A4-103A-38E6-E2F19A53F201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2025/03/23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3B3E599F-37A9-C408-6E91-21423C798DB7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E7FC1395-1C08-A0EB-1DBC-8C822D7A26E4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090E361-5B60-F382-BFEF-329C420E48B0}"/>
              </a:ext>
            </a:extLst>
          </p:cNvPr>
          <p:cNvSpPr/>
          <p:nvPr/>
        </p:nvSpPr>
        <p:spPr>
          <a:xfrm>
            <a:off x="5095982" y="857694"/>
            <a:ext cx="3899428" cy="2632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036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Run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1: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endParaRPr lang="en-US" altLang="zh-CN" sz="1600" b="1" dirty="0">
              <a:solidFill>
                <a:srgbClr val="7A81FF"/>
              </a:solidFill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  <a:p>
            <a:pPr marL="742236" lvl="1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2011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(7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TeV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):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1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fb</a:t>
            </a:r>
            <a:r>
              <a:rPr lang="en-US" altLang="zh-CN" sz="1600" b="1" baseline="30000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-1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endParaRPr lang="en-US" altLang="zh-CN" sz="1600" b="1" dirty="0">
              <a:solidFill>
                <a:srgbClr val="7A81FF"/>
              </a:solidFill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  <a:p>
            <a:pPr marL="742236" lvl="1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2012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(8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TeV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):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fb</a:t>
            </a:r>
            <a:r>
              <a:rPr lang="en-US" altLang="zh-CN" sz="1600" b="1" baseline="30000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-1</a:t>
            </a:r>
          </a:p>
          <a:p>
            <a:pPr marL="285036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Run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2:</a:t>
            </a:r>
          </a:p>
          <a:p>
            <a:pPr marL="742236" lvl="1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2015-2018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(13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TeV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):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6</a:t>
            </a:r>
            <a:r>
              <a:rPr lang="zh-CN" altLang="en-US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fb</a:t>
            </a:r>
            <a:r>
              <a:rPr lang="en-US" altLang="zh-CN" sz="1600" b="1" baseline="30000" dirty="0">
                <a:solidFill>
                  <a:srgbClr val="7A81FF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-1</a:t>
            </a:r>
          </a:p>
          <a:p>
            <a:pPr marL="285036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Run</a:t>
            </a:r>
            <a:r>
              <a:rPr lang="zh-CN" altLang="en-US" sz="1600" b="1" baseline="30000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3:</a:t>
            </a:r>
          </a:p>
          <a:p>
            <a:pPr marL="742236" lvl="1" indent="-285036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2024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alone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(13.6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TeV):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9.56</a:t>
            </a:r>
            <a:r>
              <a:rPr lang="zh-CN" alt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fb</a:t>
            </a:r>
            <a:r>
              <a:rPr lang="en-US" altLang="zh-CN" sz="1600" b="1" baseline="30000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-1</a:t>
            </a:r>
            <a:endParaRPr lang="en-US" altLang="zh-CN" sz="1600" b="1" dirty="0">
              <a:solidFill>
                <a:srgbClr val="002060"/>
              </a:solidFill>
              <a:latin typeface="Arial" panose="020B0604020202020204" pitchFamily="34" charset="0"/>
              <a:ea typeface="SimHei" charset="-122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F35F15E7-4F83-FDA5-3F57-8468718E7731}"/>
                  </a:ext>
                </a:extLst>
              </p:cNvPr>
              <p:cNvSpPr/>
              <p:nvPr/>
            </p:nvSpPr>
            <p:spPr>
              <a:xfrm>
                <a:off x="-1" y="3775707"/>
                <a:ext cx="9243753" cy="78534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new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LHCb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detector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for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Run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3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operates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at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×</m:t>
                    </m:r>
                    <m:r>
                      <a:rPr kumimoji="1" lang="en-US" altLang="zh-CN" sz="1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𝟓</m:t>
                    </m:r>
                  </m:oMath>
                </a14:m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higher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instantaneous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luminosity</a:t>
                </a:r>
              </a:p>
              <a:p>
                <a:pPr marL="285750" indent="-285750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Similar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performance,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while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efficiency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for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hadron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final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states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increased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by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a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factor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600" b="1" dirty="0">
                    <a:solidFill>
                      <a:srgbClr val="00206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2</a:t>
                </a:r>
                <a:endParaRPr lang="zh-CN" altLang="en-US" sz="1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矩形 3">
                <a:extLst>
                  <a:ext uri="{FF2B5EF4-FFF2-40B4-BE49-F238E27FC236}">
                    <a16:creationId xmlns:a16="http://schemas.microsoft.com/office/drawing/2014/main" id="{F35F15E7-4F83-FDA5-3F57-8468718E773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" y="3775707"/>
                <a:ext cx="9243753" cy="785343"/>
              </a:xfrm>
              <a:prstGeom prst="rect">
                <a:avLst/>
              </a:prstGeom>
              <a:blipFill>
                <a:blip r:embed="rId3"/>
                <a:stretch>
                  <a:fillRect l="-275" b="-79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>
            <a:extLst>
              <a:ext uri="{FF2B5EF4-FFF2-40B4-BE49-F238E27FC236}">
                <a16:creationId xmlns:a16="http://schemas.microsoft.com/office/drawing/2014/main" id="{9695D231-A639-9669-0B65-09D9C23D30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91" y="582451"/>
            <a:ext cx="4947392" cy="3246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26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65194B-ED5D-314A-BA90-A9C425691F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CA9F9FCB-4FD4-6AF6-F561-4FD33D671B5E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36903D8A-4414-24F4-30F7-BF2D1655C31D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342B86B9-36A8-64C7-0390-340F4B210592}"/>
                  </a:ext>
                </a:extLst>
              </p:cNvPr>
              <p:cNvSpPr/>
              <p:nvPr/>
            </p:nvSpPr>
            <p:spPr>
              <a:xfrm>
                <a:off x="231515" y="48516"/>
                <a:ext cx="3672800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detector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60B454F1-4DC1-0F83-A606-28B7206A349F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865CE116-3B27-6F36-3C98-BEA1715951A9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25B8C9A5-DF8B-4C87-84F7-F4CC6D697EEC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DFDE1830-CC6C-DB4B-5FF3-EB8D478CE5ED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35258FA5-B190-8C03-7694-93548B241E8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2025/03/23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CE9B306D-1779-55C4-C4D5-6C22AB5508E1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40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99D93382-7525-4C22-EE81-7BFC45AA7387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1025" name="Picture 1" descr="page19image1759739088">
            <a:extLst>
              <a:ext uri="{FF2B5EF4-FFF2-40B4-BE49-F238E27FC236}">
                <a16:creationId xmlns:a16="http://schemas.microsoft.com/office/drawing/2014/main" id="{141C58B2-7356-F269-D899-E5389433F0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01" y="1322388"/>
            <a:ext cx="4851400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C878FEF-4376-B1E2-EB41-F5C288991F5B}"/>
              </a:ext>
            </a:extLst>
          </p:cNvPr>
          <p:cNvSpPr txBox="1"/>
          <p:nvPr/>
        </p:nvSpPr>
        <p:spPr>
          <a:xfrm>
            <a:off x="-48590" y="1273719"/>
            <a:ext cx="8673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pixel</a:t>
            </a:r>
            <a:r>
              <a:rPr lang="zh-CN" altLang="en-US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Velo</a:t>
            </a:r>
            <a:endParaRPr lang="zh-CN" altLang="en-US" sz="1600" dirty="0">
              <a:solidFill>
                <a:srgbClr val="00B050"/>
              </a:solidFill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48BAD35C-51D0-070B-4EFC-87CBC98A6108}"/>
              </a:ext>
            </a:extLst>
          </p:cNvPr>
          <p:cNvSpPr txBox="1"/>
          <p:nvPr/>
        </p:nvSpPr>
        <p:spPr>
          <a:xfrm>
            <a:off x="634150" y="1279611"/>
            <a:ext cx="8673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UT</a:t>
            </a:r>
            <a:endParaRPr lang="zh-CN" altLang="en-US" sz="1600" dirty="0">
              <a:solidFill>
                <a:srgbClr val="00B050"/>
              </a:solidFill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A2FFC8C-6965-1398-0E21-28C80FE76704}"/>
              </a:ext>
            </a:extLst>
          </p:cNvPr>
          <p:cNvSpPr txBox="1"/>
          <p:nvPr/>
        </p:nvSpPr>
        <p:spPr>
          <a:xfrm>
            <a:off x="1672336" y="1273719"/>
            <a:ext cx="8673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 err="1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SciFi</a:t>
            </a:r>
            <a:endParaRPr lang="zh-CN" altLang="en-US" sz="1600" dirty="0">
              <a:solidFill>
                <a:srgbClr val="00B05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747A73C-EB09-540B-ACBF-A53F96C385AC}"/>
              </a:ext>
            </a:extLst>
          </p:cNvPr>
          <p:cNvSpPr txBox="1"/>
          <p:nvPr/>
        </p:nvSpPr>
        <p:spPr>
          <a:xfrm>
            <a:off x="2838035" y="1267914"/>
            <a:ext cx="13806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Removed</a:t>
            </a:r>
            <a:r>
              <a:rPr lang="zh-CN" altLang="en-US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M1</a:t>
            </a:r>
            <a:r>
              <a:rPr lang="zh-CN" altLang="en-US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and</a:t>
            </a:r>
            <a:r>
              <a:rPr lang="zh-CN" altLang="en-US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B05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readout</a:t>
            </a:r>
            <a:endParaRPr lang="zh-CN" altLang="en-US" sz="1600" dirty="0">
              <a:solidFill>
                <a:srgbClr val="00B05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803A78A-9E37-377B-51E1-3CAC28C7EC1A}"/>
              </a:ext>
            </a:extLst>
          </p:cNvPr>
          <p:cNvSpPr txBox="1"/>
          <p:nvPr/>
        </p:nvSpPr>
        <p:spPr>
          <a:xfrm>
            <a:off x="0" y="4482423"/>
            <a:ext cx="23631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RICH</a:t>
            </a:r>
            <a:r>
              <a:rPr lang="zh-CN" altLang="en-US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optics</a:t>
            </a:r>
            <a:r>
              <a:rPr lang="zh-CN" altLang="en-US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and</a:t>
            </a:r>
            <a:r>
              <a:rPr lang="zh-CN" altLang="en-US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PMS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675A7041-EFCA-BFD2-2358-FFC7B5A8C493}"/>
              </a:ext>
            </a:extLst>
          </p:cNvPr>
          <p:cNvSpPr txBox="1"/>
          <p:nvPr/>
        </p:nvSpPr>
        <p:spPr>
          <a:xfrm>
            <a:off x="2386958" y="4338029"/>
            <a:ext cx="22827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Removed</a:t>
            </a:r>
            <a:r>
              <a:rPr lang="zh-CN" altLang="en-US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PS/SPD</a:t>
            </a:r>
            <a:r>
              <a:rPr lang="zh-CN" altLang="en-US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and</a:t>
            </a:r>
            <a:r>
              <a:rPr lang="zh-CN" altLang="en-US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readout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716764A7-5177-85B4-ABED-5F070F2DA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5090" y="1256154"/>
            <a:ext cx="2187731" cy="1492440"/>
          </a:xfrm>
          <a:prstGeom prst="rect">
            <a:avLst/>
          </a:prstGeom>
        </p:spPr>
      </p:pic>
      <p:sp>
        <p:nvSpPr>
          <p:cNvPr id="36" name="文本框 35">
            <a:extLst>
              <a:ext uri="{FF2B5EF4-FFF2-40B4-BE49-F238E27FC236}">
                <a16:creationId xmlns:a16="http://schemas.microsoft.com/office/drawing/2014/main" id="{2AED68C3-23AC-543B-9B68-569995C955E7}"/>
              </a:ext>
            </a:extLst>
          </p:cNvPr>
          <p:cNvSpPr txBox="1"/>
          <p:nvPr/>
        </p:nvSpPr>
        <p:spPr>
          <a:xfrm>
            <a:off x="4943401" y="1693462"/>
            <a:ext cx="166320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Similar</a:t>
            </a:r>
            <a:r>
              <a:rPr lang="zh-CN" altLang="en-US" sz="14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PID</a:t>
            </a:r>
            <a:r>
              <a:rPr lang="zh-CN" altLang="en-US" sz="14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performance</a:t>
            </a:r>
            <a:endParaRPr lang="zh-CN" altLang="en-US" sz="1400" dirty="0"/>
          </a:p>
        </p:txBody>
      </p:sp>
      <p:pic>
        <p:nvPicPr>
          <p:cNvPr id="41" name="图片 40">
            <a:extLst>
              <a:ext uri="{FF2B5EF4-FFF2-40B4-BE49-F238E27FC236}">
                <a16:creationId xmlns:a16="http://schemas.microsoft.com/office/drawing/2014/main" id="{55254C38-A08A-8168-E594-B6F4848358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2757" y="2794792"/>
            <a:ext cx="4475418" cy="1704921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115D9562-4B9E-A84B-0489-18B4A6F37F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8925" y="4444417"/>
            <a:ext cx="3603081" cy="331741"/>
          </a:xfrm>
          <a:prstGeom prst="rect">
            <a:avLst/>
          </a:prstGeom>
        </p:spPr>
      </p:pic>
      <p:sp>
        <p:nvSpPr>
          <p:cNvPr id="47" name="文本框 46">
            <a:extLst>
              <a:ext uri="{FF2B5EF4-FFF2-40B4-BE49-F238E27FC236}">
                <a16:creationId xmlns:a16="http://schemas.microsoft.com/office/drawing/2014/main" id="{72D98A7D-C27C-FF0A-774D-94D0B17C7075}"/>
              </a:ext>
            </a:extLst>
          </p:cNvPr>
          <p:cNvSpPr txBox="1"/>
          <p:nvPr/>
        </p:nvSpPr>
        <p:spPr>
          <a:xfrm>
            <a:off x="4479548" y="2568100"/>
            <a:ext cx="31881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Twice</a:t>
            </a:r>
            <a:r>
              <a:rPr lang="zh-CN" altLang="en-US" sz="14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trigger</a:t>
            </a:r>
            <a:r>
              <a:rPr lang="zh-CN" altLang="en-US" sz="14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efficiencies</a:t>
            </a:r>
            <a:r>
              <a:rPr lang="zh-CN" altLang="en-US" sz="14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(hadronic)</a:t>
            </a:r>
            <a:endParaRPr lang="zh-CN" altLang="en-US" sz="1400" dirty="0">
              <a:solidFill>
                <a:srgbClr val="FF0000"/>
              </a:solidFill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4AB6F5B5-F705-F2CF-C10D-2E3D8EFCE21E}"/>
              </a:ext>
            </a:extLst>
          </p:cNvPr>
          <p:cNvSpPr txBox="1"/>
          <p:nvPr/>
        </p:nvSpPr>
        <p:spPr>
          <a:xfrm>
            <a:off x="363185" y="462353"/>
            <a:ext cx="8131335" cy="792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With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our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new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LHCb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detector,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already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collected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more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data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than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Run1+2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More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importantly,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full software trigger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➜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better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performance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on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hadronic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final</a:t>
            </a:r>
            <a:r>
              <a:rPr lang="zh-CN" altLang="en-US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altLang="zh-CN" sz="1600" b="1" dirty="0">
                <a:solidFill>
                  <a:srgbClr val="002060"/>
                </a:solidFill>
                <a:ea typeface="Cambria Math" panose="02040503050406030204" pitchFamily="18" charset="0"/>
                <a:cs typeface="Arial" panose="020B0604020202020204" pitchFamily="34" charset="0"/>
              </a:rPr>
              <a:t>states</a:t>
            </a:r>
          </a:p>
        </p:txBody>
      </p:sp>
    </p:spTree>
    <p:extLst>
      <p:ext uri="{BB962C8B-B14F-4D97-AF65-F5344CB8AC3E}">
        <p14:creationId xmlns:p14="http://schemas.microsoft.com/office/powerpoint/2010/main" val="33466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46858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6090129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Future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flavor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hadron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physics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 b="1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4" name="文本框 13">
            <a:extLst>
              <a:ext uri="{FF2B5EF4-FFF2-40B4-BE49-F238E27FC236}">
                <a16:creationId xmlns:a16="http://schemas.microsoft.com/office/drawing/2014/main" id="{6250E61F-F921-9846-849A-1D6CC2DD7FD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2025/03/23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3C086D3-5145-60C4-4DAD-C5FD91905D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103" y="586255"/>
            <a:ext cx="2181992" cy="2005669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81BC3CC-A78F-9D31-E453-2473463C464D}"/>
              </a:ext>
            </a:extLst>
          </p:cNvPr>
          <p:cNvSpPr txBox="1"/>
          <p:nvPr/>
        </p:nvSpPr>
        <p:spPr>
          <a:xfrm>
            <a:off x="1077167" y="2646572"/>
            <a:ext cx="6918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1995</a:t>
            </a:r>
            <a:endParaRPr kumimoji="1"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右箭头 3">
            <a:extLst>
              <a:ext uri="{FF2B5EF4-FFF2-40B4-BE49-F238E27FC236}">
                <a16:creationId xmlns:a16="http://schemas.microsoft.com/office/drawing/2014/main" id="{F899FD92-6857-26F7-A68A-0AF9AEF562D7}"/>
              </a:ext>
            </a:extLst>
          </p:cNvPr>
          <p:cNvSpPr/>
          <p:nvPr/>
        </p:nvSpPr>
        <p:spPr>
          <a:xfrm>
            <a:off x="2414016" y="1385954"/>
            <a:ext cx="569406" cy="268224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7373BAC-2348-FC49-38BD-CD6D0297B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5343" y="687382"/>
            <a:ext cx="2022193" cy="1884368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EB08AAAB-CBE7-2430-F718-EB7707983D56}"/>
              </a:ext>
            </a:extLst>
          </p:cNvPr>
          <p:cNvSpPr txBox="1"/>
          <p:nvPr/>
        </p:nvSpPr>
        <p:spPr>
          <a:xfrm>
            <a:off x="3972767" y="2644034"/>
            <a:ext cx="6918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kumimoji="1"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右箭头 36">
            <a:extLst>
              <a:ext uri="{FF2B5EF4-FFF2-40B4-BE49-F238E27FC236}">
                <a16:creationId xmlns:a16="http://schemas.microsoft.com/office/drawing/2014/main" id="{FE0BD3CA-0044-87CA-B088-836BAC37DAFB}"/>
              </a:ext>
            </a:extLst>
          </p:cNvPr>
          <p:cNvSpPr/>
          <p:nvPr/>
        </p:nvSpPr>
        <p:spPr>
          <a:xfrm>
            <a:off x="5371378" y="1392793"/>
            <a:ext cx="569406" cy="268224"/>
          </a:xfrm>
          <a:prstGeom prst="right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07DDA192-E073-6FBB-9058-5C0ABCF190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0901" y="631610"/>
            <a:ext cx="2022193" cy="1863474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A6A5C8D7-60B5-7AA2-C522-FD30D800C57C}"/>
              </a:ext>
            </a:extLst>
          </p:cNvPr>
          <p:cNvSpPr txBox="1"/>
          <p:nvPr/>
        </p:nvSpPr>
        <p:spPr>
          <a:xfrm>
            <a:off x="7075631" y="2644033"/>
            <a:ext cx="6918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zh-CN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2040?</a:t>
            </a:r>
            <a:endParaRPr kumimoji="1" lang="zh-CN" alt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30C2FB11-67A8-B744-2B78-6815CC3274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2942" y="3100759"/>
            <a:ext cx="1893349" cy="1668096"/>
          </a:xfrm>
          <a:prstGeom prst="rect">
            <a:avLst/>
          </a:prstGeom>
        </p:spPr>
      </p:pic>
      <p:sp>
        <p:nvSpPr>
          <p:cNvPr id="45" name="椭圆 44">
            <a:extLst>
              <a:ext uri="{FF2B5EF4-FFF2-40B4-BE49-F238E27FC236}">
                <a16:creationId xmlns:a16="http://schemas.microsoft.com/office/drawing/2014/main" id="{777AF0D6-E882-C2C9-61F0-679C915F3EB5}"/>
              </a:ext>
            </a:extLst>
          </p:cNvPr>
          <p:cNvSpPr/>
          <p:nvPr/>
        </p:nvSpPr>
        <p:spPr>
          <a:xfrm>
            <a:off x="6961632" y="1085088"/>
            <a:ext cx="341376" cy="332089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51" name="直线箭头连接符 50">
            <a:extLst>
              <a:ext uri="{FF2B5EF4-FFF2-40B4-BE49-F238E27FC236}">
                <a16:creationId xmlns:a16="http://schemas.microsoft.com/office/drawing/2014/main" id="{75A30B49-3C37-5738-DD6F-CF1FCE471E84}"/>
              </a:ext>
            </a:extLst>
          </p:cNvPr>
          <p:cNvCxnSpPr/>
          <p:nvPr/>
        </p:nvCxnSpPr>
        <p:spPr>
          <a:xfrm>
            <a:off x="7900416" y="2495084"/>
            <a:ext cx="0" cy="60567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图片 51">
            <a:extLst>
              <a:ext uri="{FF2B5EF4-FFF2-40B4-BE49-F238E27FC236}">
                <a16:creationId xmlns:a16="http://schemas.microsoft.com/office/drawing/2014/main" id="{50804858-184C-DCE7-786F-0FE42B1D7C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78380" y="3234590"/>
            <a:ext cx="4011584" cy="1407327"/>
          </a:xfrm>
          <a:prstGeom prst="rect">
            <a:avLst/>
          </a:prstGeom>
        </p:spPr>
      </p:pic>
      <p:sp>
        <p:nvSpPr>
          <p:cNvPr id="54" name="矩形 53">
            <a:extLst>
              <a:ext uri="{FF2B5EF4-FFF2-40B4-BE49-F238E27FC236}">
                <a16:creationId xmlns:a16="http://schemas.microsoft.com/office/drawing/2014/main" id="{EF74527C-42A4-4CC0-7F05-F9CE73DA897E}"/>
              </a:ext>
            </a:extLst>
          </p:cNvPr>
          <p:cNvSpPr/>
          <p:nvPr/>
        </p:nvSpPr>
        <p:spPr>
          <a:xfrm>
            <a:off x="12926" y="3430588"/>
            <a:ext cx="24654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Either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NP,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non-perturbative</a:t>
            </a:r>
            <a:r>
              <a:rPr lang="zh-CN" alt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QCD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972DFA01-1EA9-29EA-4F8C-91A5B2FD940C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3197488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131"/>
    </mc:Choice>
    <mc:Fallback xmlns="">
      <p:transition spd="slow" advTm="45131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521137"/>
            <a:ext cx="9144000" cy="4622365"/>
            <a:chOff x="0" y="694847"/>
            <a:chExt cx="9144000" cy="6163154"/>
          </a:xfrm>
        </p:grpSpPr>
        <p:cxnSp>
          <p:nvCxnSpPr>
            <p:cNvPr id="12" name="直线连接符 11"/>
            <p:cNvCxnSpPr/>
            <p:nvPr/>
          </p:nvCxnSpPr>
          <p:spPr>
            <a:xfrm>
              <a:off x="110103" y="694847"/>
              <a:ext cx="8885307" cy="0"/>
            </a:xfrm>
            <a:prstGeom prst="line">
              <a:avLst/>
            </a:prstGeom>
            <a:ln w="1905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9E863973-CE64-244C-AA83-B0D3A6E0B76F}"/>
              </a:ext>
            </a:extLst>
          </p:cNvPr>
          <p:cNvSpPr/>
          <p:nvPr/>
        </p:nvSpPr>
        <p:spPr>
          <a:xfrm>
            <a:off x="1855775" y="2279362"/>
            <a:ext cx="58721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Thank</a:t>
            </a:r>
            <a:r>
              <a:rPr kumimoji="1"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you</a:t>
            </a:r>
            <a:r>
              <a:rPr kumimoji="1"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for</a:t>
            </a:r>
            <a:r>
              <a:rPr kumimoji="1"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your</a:t>
            </a:r>
            <a:r>
              <a:rPr kumimoji="1" lang="zh-CN" altLang="en-US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sz="3200" b="1" dirty="0">
                <a:solidFill>
                  <a:srgbClr val="00206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attention!</a:t>
            </a:r>
            <a:endParaRPr lang="zh-CN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02866D55-FD92-B740-87A9-889DAD13E08B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2025/03/23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0" name="灯片编号占位符 1">
            <a:extLst>
              <a:ext uri="{FF2B5EF4-FFF2-40B4-BE49-F238E27FC236}">
                <a16:creationId xmlns:a16="http://schemas.microsoft.com/office/drawing/2014/main" id="{C13FA518-AB45-144D-B9D6-E2370FCBC345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42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30D71CB3-8DEC-3AA0-3E05-969CA6799280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167445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26"/>
    </mc:Choice>
    <mc:Fallback xmlns="">
      <p:transition spd="slow" advTm="772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3493264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LHCb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physics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goals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A916338-D0F4-6E41-B70A-52462DED43B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2025/03/23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ED9E9E9-B3D1-F240-8EF8-2BC56DB19FE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5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037DED8C-D94C-6913-9EC4-8F3C831BABF1}"/>
              </a:ext>
            </a:extLst>
          </p:cNvPr>
          <p:cNvSpPr/>
          <p:nvPr/>
        </p:nvSpPr>
        <p:spPr>
          <a:xfrm>
            <a:off x="312144" y="707914"/>
            <a:ext cx="8490362" cy="10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very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successful;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Still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effective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theory,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unexplained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phenomena;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14308" indent="-214308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related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flavor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physics</a:t>
            </a: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id="{3767EDC7-4010-81E4-7FD1-CFF876817CD6}"/>
              </a:ext>
            </a:extLst>
          </p:cNvPr>
          <p:cNvGrpSpPr/>
          <p:nvPr/>
        </p:nvGrpSpPr>
        <p:grpSpPr>
          <a:xfrm>
            <a:off x="5525292" y="2202733"/>
            <a:ext cx="3550404" cy="1790598"/>
            <a:chOff x="243460" y="1917857"/>
            <a:chExt cx="3550404" cy="1790598"/>
          </a:xfrm>
        </p:grpSpPr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A5A0321E-10F5-791B-3445-1EEEAECD43AA}"/>
                </a:ext>
              </a:extLst>
            </p:cNvPr>
            <p:cNvSpPr txBox="1"/>
            <p:nvPr/>
          </p:nvSpPr>
          <p:spPr>
            <a:xfrm>
              <a:off x="1127535" y="1977268"/>
              <a:ext cx="2261937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Physics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hunting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54CD84D8-0718-CF6D-D945-A2CD81FDD2F9}"/>
                </a:ext>
              </a:extLst>
            </p:cNvPr>
            <p:cNvSpPr txBox="1"/>
            <p:nvPr/>
          </p:nvSpPr>
          <p:spPr>
            <a:xfrm>
              <a:off x="243460" y="2271543"/>
              <a:ext cx="3550404" cy="13450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Matter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and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antimatter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asymmetry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observed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Universe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Origin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dark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matter?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particles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or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new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forces?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Flavor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hierarchy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3C05DAF1-F907-AFC1-9E9E-917D0A1B405F}"/>
                </a:ext>
              </a:extLst>
            </p:cNvPr>
            <p:cNvSpPr/>
            <p:nvPr/>
          </p:nvSpPr>
          <p:spPr>
            <a:xfrm>
              <a:off x="253237" y="1917857"/>
              <a:ext cx="3460341" cy="1790598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上下箭头 23">
            <a:extLst>
              <a:ext uri="{FF2B5EF4-FFF2-40B4-BE49-F238E27FC236}">
                <a16:creationId xmlns:a16="http://schemas.microsoft.com/office/drawing/2014/main" id="{2E3FA9CD-98B1-4483-28C5-3F0BA5F36569}"/>
              </a:ext>
            </a:extLst>
          </p:cNvPr>
          <p:cNvSpPr/>
          <p:nvPr/>
        </p:nvSpPr>
        <p:spPr>
          <a:xfrm rot="5400000">
            <a:off x="5011477" y="2748170"/>
            <a:ext cx="182971" cy="605790"/>
          </a:xfrm>
          <a:prstGeom prst="up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C37C1AC1-0FBE-29E3-0BEB-0DC02FB8C265}"/>
              </a:ext>
            </a:extLst>
          </p:cNvPr>
          <p:cNvGrpSpPr/>
          <p:nvPr/>
        </p:nvGrpSpPr>
        <p:grpSpPr>
          <a:xfrm>
            <a:off x="137652" y="2166680"/>
            <a:ext cx="4427267" cy="1893160"/>
            <a:chOff x="4626670" y="1828058"/>
            <a:chExt cx="4427267" cy="1893160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01F810EE-3363-C652-5572-E1A7184589E6}"/>
                </a:ext>
              </a:extLst>
            </p:cNvPr>
            <p:cNvSpPr txBox="1"/>
            <p:nvPr/>
          </p:nvSpPr>
          <p:spPr>
            <a:xfrm>
              <a:off x="5338236" y="1864812"/>
              <a:ext cx="309520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Understanding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QCD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low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energy</a:t>
              </a:r>
              <a:endParaRPr lang="zh-CN" altLang="en-US" sz="1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id="{BCD28B1D-FF18-0015-7876-0E2E407AF2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132072" y="2260894"/>
              <a:ext cx="1863338" cy="1339406"/>
            </a:xfrm>
            <a:prstGeom prst="rect">
              <a:avLst/>
            </a:prstGeom>
          </p:spPr>
        </p:pic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7EEDAE6E-1B9F-24A2-B8E4-A150BB4D2C54}"/>
                </a:ext>
              </a:extLst>
            </p:cNvPr>
            <p:cNvSpPr txBox="1"/>
            <p:nvPr/>
          </p:nvSpPr>
          <p:spPr>
            <a:xfrm>
              <a:off x="4901839" y="3082797"/>
              <a:ext cx="1659122" cy="3768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Non-perturbative!</a:t>
              </a:r>
            </a:p>
          </p:txBody>
        </p:sp>
        <p:sp>
          <p:nvSpPr>
            <p:cNvPr id="28" name="右箭头 27">
              <a:extLst>
                <a:ext uri="{FF2B5EF4-FFF2-40B4-BE49-F238E27FC236}">
                  <a16:creationId xmlns:a16="http://schemas.microsoft.com/office/drawing/2014/main" id="{200B38A9-398C-DCC9-FE01-236A6742530B}"/>
                </a:ext>
              </a:extLst>
            </p:cNvPr>
            <p:cNvSpPr/>
            <p:nvPr/>
          </p:nvSpPr>
          <p:spPr>
            <a:xfrm>
              <a:off x="6639619" y="3185467"/>
              <a:ext cx="505536" cy="230147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AEE31CCA-A0C1-79B1-AB59-19D8863E5472}"/>
                </a:ext>
              </a:extLst>
            </p:cNvPr>
            <p:cNvSpPr/>
            <p:nvPr/>
          </p:nvSpPr>
          <p:spPr>
            <a:xfrm>
              <a:off x="4637608" y="1828058"/>
              <a:ext cx="4416329" cy="1893160"/>
            </a:xfrm>
            <a:prstGeom prst="rect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7F2AD86A-8524-4ECB-4BBF-6E0C344227FA}"/>
                </a:ext>
              </a:extLst>
            </p:cNvPr>
            <p:cNvSpPr txBox="1"/>
            <p:nvPr/>
          </p:nvSpPr>
          <p:spPr>
            <a:xfrm>
              <a:off x="4626670" y="2147801"/>
              <a:ext cx="2812025" cy="10218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Properties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QCD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confinement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Structures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</a:t>
              </a:r>
              <a:r>
                <a:rPr lang="zh-CN" altLang="en-US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zh-CN" sz="14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hadrons</a:t>
              </a: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AA759E63-1CA5-4482-F3AA-523EF3A5F74A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380649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094"/>
    </mc:Choice>
    <mc:Fallback xmlns="">
      <p:transition spd="slow" advTm="5209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F5CDA9-5606-CAD0-C28A-E66C0BB51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146E43B6-3511-2501-5871-0FA5C6454C14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C1765339-35D8-E262-04F3-3D2231F8E01A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ECEB62D4-61CE-1381-E1C1-E6D582F3E9E9}"/>
                  </a:ext>
                </a:extLst>
              </p:cNvPr>
              <p:cNvSpPr/>
              <p:nvPr/>
            </p:nvSpPr>
            <p:spPr>
              <a:xfrm>
                <a:off x="231515" y="48516"/>
                <a:ext cx="3108543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Outline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of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the</a:t>
                </a:r>
                <a:r>
                  <a:rPr kumimoji="1"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Verdana" panose="020B0604030504040204" pitchFamily="34" charset="0"/>
                    <a:cs typeface="Arial" panose="020B0604020202020204" pitchFamily="34" charset="0"/>
                  </a:rPr>
                  <a:t>talk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285AA500-2055-F432-45C8-B6FEEE66BDB9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07621650-8034-2D15-F3AF-C5F8C2A0E9E5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491EF8BD-E216-2D57-5244-43759B5737F2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C17FC2FE-7DE3-EBFA-F945-D1637F7CEF85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5" name="灯片编号占位符 1">
            <a:extLst>
              <a:ext uri="{FF2B5EF4-FFF2-40B4-BE49-F238E27FC236}">
                <a16:creationId xmlns:a16="http://schemas.microsoft.com/office/drawing/2014/main" id="{EA344C15-D4D7-0AE7-8F1A-3BBA95CAC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9711" y="4870359"/>
            <a:ext cx="1543050" cy="273844"/>
          </a:xfrm>
        </p:spPr>
        <p:txBody>
          <a:bodyPr/>
          <a:lstStyle/>
          <a:p>
            <a:fld id="{C9B75A48-9D91-AD42-8FEF-0106549F2306}" type="slidenum">
              <a:rPr kumimoji="1" lang="zh-CN" altLang="en-US" sz="15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9CDAE02-7E40-B019-93F5-5ED8C2E641B1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2025/03/23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20CE364-7AE4-DE3A-9D35-F8228567CAF8}"/>
              </a:ext>
            </a:extLst>
          </p:cNvPr>
          <p:cNvSpPr txBox="1"/>
          <p:nvPr/>
        </p:nvSpPr>
        <p:spPr>
          <a:xfrm>
            <a:off x="893138" y="1005884"/>
            <a:ext cx="7195785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Introduction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Recent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results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spectroscopy</a:t>
            </a:r>
            <a:r>
              <a:rPr lang="zh-CN" altLang="en-US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rgbClr val="002060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b="1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Recent</a:t>
            </a:r>
            <a:r>
              <a:rPr lang="zh-CN" alt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results</a:t>
            </a:r>
            <a:r>
              <a:rPr lang="zh-CN" alt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on</a:t>
            </a:r>
            <a:r>
              <a:rPr lang="zh-CN" alt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CP</a:t>
            </a:r>
            <a:r>
              <a:rPr lang="zh-CN" alt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violation</a:t>
            </a:r>
            <a:r>
              <a:rPr lang="zh-CN" alt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studies</a:t>
            </a:r>
            <a:r>
              <a:rPr lang="zh-CN" alt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(detailed</a:t>
            </a:r>
            <a:r>
              <a:rPr lang="zh-CN" alt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discussion</a:t>
            </a:r>
            <a:r>
              <a:rPr lang="zh-CN" alt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see</a:t>
            </a:r>
            <a:r>
              <a:rPr lang="zh-CN" alt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 err="1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Yanxi’s</a:t>
            </a:r>
            <a:r>
              <a:rPr lang="zh-CN" alt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talk)</a:t>
            </a:r>
          </a:p>
          <a:p>
            <a:endParaRPr lang="en-US" altLang="zh-CN" sz="24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Prospects</a:t>
            </a:r>
            <a:r>
              <a:rPr lang="zh-CN" alt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and</a:t>
            </a:r>
            <a:r>
              <a:rPr lang="zh-CN" altLang="en-US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400" b="1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conclusion</a:t>
            </a:r>
          </a:p>
          <a:p>
            <a:endParaRPr lang="en-US" altLang="zh-CN" sz="2400" b="1" dirty="0">
              <a:solidFill>
                <a:srgbClr val="002060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AB2EE119-46E0-B3F6-2247-07EF073E7EBD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90700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9"/>
    </mc:Choice>
    <mc:Fallback xmlns="">
      <p:transition spd="slow" advTm="332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231515" y="48516"/>
                <a:ext cx="2704587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Particle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zoo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2.0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A916338-D0F4-6E41-B70A-52462DED43B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2025/03/23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ED9E9E9-B3D1-F240-8EF8-2BC56DB19FE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7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5A0321E-10F5-791B-3445-1EEEAECD43AA}"/>
                  </a:ext>
                </a:extLst>
              </p:cNvPr>
              <p:cNvSpPr txBox="1"/>
              <p:nvPr/>
            </p:nvSpPr>
            <p:spPr>
              <a:xfrm>
                <a:off x="173490" y="636906"/>
                <a:ext cx="891248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Many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new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hadrons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discovered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since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discovery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𝛘</m:t>
                        </m:r>
                      </m:e>
                      <m:sub>
                        <m:r>
                          <a:rPr lang="en-US" altLang="zh-CN" sz="1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𝐜𝟏</m:t>
                        </m:r>
                      </m:sub>
                    </m:sSub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𝟑𝟖𝟕𝟐</m:t>
                    </m:r>
                    <m:r>
                      <a:rPr lang="en-US" altLang="zh-CN" sz="1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2003: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renaissance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</a:t>
                </a:r>
                <a:r>
                  <a:rPr lang="zh-CN" altLang="en-US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14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revolution?</a:t>
                </a: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5A0321E-10F5-791B-3445-1EEEAECD43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490" y="636906"/>
                <a:ext cx="8912485" cy="307777"/>
              </a:xfrm>
              <a:prstGeom prst="rect">
                <a:avLst/>
              </a:prstGeom>
              <a:blipFill>
                <a:blip r:embed="rId3"/>
                <a:stretch>
                  <a:fillRect l="-142" r="-1422" b="-1923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04303888-C5F7-8252-4590-38D40D370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490" y="1106773"/>
            <a:ext cx="4182533" cy="231759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DC37C35-8F54-E282-A516-67462D332D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8067" y="1098033"/>
            <a:ext cx="4688754" cy="2501445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D2612228-99E1-168B-0D8C-A221AF7F0485}"/>
              </a:ext>
            </a:extLst>
          </p:cNvPr>
          <p:cNvSpPr txBox="1"/>
          <p:nvPr/>
        </p:nvSpPr>
        <p:spPr>
          <a:xfrm>
            <a:off x="1028623" y="3518680"/>
            <a:ext cx="18258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(mainly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LHCb)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98CADB94-8F20-8725-08EE-AFE0E545E2AA}"/>
              </a:ext>
            </a:extLst>
          </p:cNvPr>
          <p:cNvSpPr txBox="1"/>
          <p:nvPr/>
        </p:nvSpPr>
        <p:spPr>
          <a:xfrm>
            <a:off x="6430355" y="3535982"/>
            <a:ext cx="9187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BESIII</a:t>
            </a:r>
            <a:endParaRPr lang="zh-CN" altLang="en-US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9E9EDC47-454E-2C2D-6180-A21950943A4E}"/>
              </a:ext>
            </a:extLst>
          </p:cNvPr>
          <p:cNvSpPr txBox="1"/>
          <p:nvPr/>
        </p:nvSpPr>
        <p:spPr>
          <a:xfrm>
            <a:off x="173490" y="3789072"/>
            <a:ext cx="5969780" cy="10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+ 17 new hadrons from Belle (&gt;35 from its start)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hadrons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(only selected ones are shown)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explained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conventional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quark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480CCD92-2B5E-50AE-9988-F0216BC3A582}"/>
              </a:ext>
            </a:extLst>
          </p:cNvPr>
          <p:cNvSpPr txBox="1"/>
          <p:nvPr/>
        </p:nvSpPr>
        <p:spPr>
          <a:xfrm>
            <a:off x="893138" y="1427118"/>
            <a:ext cx="1850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75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hadrons</a:t>
            </a:r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347E1C7-CE49-1DA0-E93B-1FF413414190}"/>
              </a:ext>
            </a:extLst>
          </p:cNvPr>
          <p:cNvSpPr txBox="1"/>
          <p:nvPr/>
        </p:nvSpPr>
        <p:spPr>
          <a:xfrm>
            <a:off x="6083530" y="2733530"/>
            <a:ext cx="185006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r>
              <a:rPr lang="zh-CN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hadrons</a:t>
            </a:r>
            <a:endParaRPr lang="zh-CN" altLang="en-US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A434329-1167-8B0F-03AE-361653FBC774}"/>
              </a:ext>
            </a:extLst>
          </p:cNvPr>
          <p:cNvSpPr txBox="1"/>
          <p:nvPr/>
        </p:nvSpPr>
        <p:spPr>
          <a:xfrm>
            <a:off x="6341806" y="4060605"/>
            <a:ext cx="277501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140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hadrons</a:t>
            </a:r>
            <a:endParaRPr lang="zh-CN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D5654CBC-1EB7-0ADE-F8F7-B88C2A2307D2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</p:spTree>
    <p:extLst>
      <p:ext uri="{BB962C8B-B14F-4D97-AF65-F5344CB8AC3E}">
        <p14:creationId xmlns:p14="http://schemas.microsoft.com/office/powerpoint/2010/main" val="115494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13"/>
    </mc:Choice>
    <mc:Fallback xmlns="">
      <p:transition spd="slow" advTm="2901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/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/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133195" y="48516"/>
                <a:ext cx="4608954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history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of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understanding</a:t>
                </a:r>
                <a:endParaRPr lang="zh-CN" altLang="en-US" sz="27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直线连接符 11"/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/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/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/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AA916338-D0F4-6E41-B70A-52462DED43BD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2025/03/23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5ED9E9E9-B3D1-F240-8EF8-2BC56DB19FE9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8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DE1CE0FF-3152-F3B4-F2FE-C599CB49A04E}"/>
              </a:ext>
            </a:extLst>
          </p:cNvPr>
          <p:cNvSpPr txBox="1"/>
          <p:nvPr/>
        </p:nvSpPr>
        <p:spPr>
          <a:xfrm>
            <a:off x="6654170" y="1083455"/>
            <a:ext cx="2043494" cy="6987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More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states</a:t>
            </a:r>
          </a:p>
          <a:p>
            <a:pPr algn="ctr">
              <a:lnSpc>
                <a:spcPct val="150000"/>
              </a:lnSpc>
            </a:pP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  <a:r>
              <a:rPr lang="zh-CN" alt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</a:t>
            </a:r>
            <a:endParaRPr lang="zh-CN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49DB2E21-06C3-0DC9-333A-0F7AC640CD35}"/>
              </a:ext>
            </a:extLst>
          </p:cNvPr>
          <p:cNvSpPr/>
          <p:nvPr/>
        </p:nvSpPr>
        <p:spPr>
          <a:xfrm>
            <a:off x="-11272" y="4216101"/>
            <a:ext cx="14991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Particle</a:t>
            </a:r>
            <a:r>
              <a:rPr kumimoji="1"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X</a:t>
            </a:r>
            <a:r>
              <a:rPr kumimoji="1"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=</a:t>
            </a:r>
            <a:r>
              <a:rPr kumimoji="1"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74EB92DE-1500-FD5E-B533-199EC38A2AA6}"/>
                  </a:ext>
                </a:extLst>
              </p:cNvPr>
              <p:cNvSpPr/>
              <p:nvPr/>
            </p:nvSpPr>
            <p:spPr>
              <a:xfrm>
                <a:off x="1392921" y="4067637"/>
                <a:ext cx="653218" cy="623214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kumimoji="1" lang="zh-CN" alt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" name="椭圆 5">
                <a:extLst>
                  <a:ext uri="{FF2B5EF4-FFF2-40B4-BE49-F238E27FC236}">
                    <a16:creationId xmlns:a16="http://schemas.microsoft.com/office/drawing/2014/main" id="{74EB92DE-1500-FD5E-B533-199EC38A2A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21" y="4067637"/>
                <a:ext cx="653218" cy="623214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矩形 6">
            <a:extLst>
              <a:ext uri="{FF2B5EF4-FFF2-40B4-BE49-F238E27FC236}">
                <a16:creationId xmlns:a16="http://schemas.microsoft.com/office/drawing/2014/main" id="{76B37D1A-202D-CAE9-86BB-EAA0ECF5B1A0}"/>
              </a:ext>
            </a:extLst>
          </p:cNvPr>
          <p:cNvSpPr/>
          <p:nvPr/>
        </p:nvSpPr>
        <p:spPr>
          <a:xfrm>
            <a:off x="2000220" y="4105988"/>
            <a:ext cx="3898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+</a:t>
            </a:r>
            <a:endParaRPr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D408E121-C587-A652-4293-196709B6DC81}"/>
                  </a:ext>
                </a:extLst>
              </p:cNvPr>
              <p:cNvSpPr/>
              <p:nvPr/>
            </p:nvSpPr>
            <p:spPr>
              <a:xfrm>
                <a:off x="2349641" y="4064170"/>
                <a:ext cx="1254681" cy="623214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kumimoji="1"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𝑞𝑞</m:t>
                      </m:r>
                    </m:oMath>
                  </m:oMathPara>
                </a14:m>
                <a:endParaRPr kumimoji="1" lang="zh-CN" alt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8" name="椭圆 7">
                <a:extLst>
                  <a:ext uri="{FF2B5EF4-FFF2-40B4-BE49-F238E27FC236}">
                    <a16:creationId xmlns:a16="http://schemas.microsoft.com/office/drawing/2014/main" id="{D408E121-C587-A652-4293-196709B6DC8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9641" y="4064170"/>
                <a:ext cx="1254681" cy="623214"/>
              </a:xfrm>
              <a:prstGeom prst="ellipse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矩形 10">
            <a:extLst>
              <a:ext uri="{FF2B5EF4-FFF2-40B4-BE49-F238E27FC236}">
                <a16:creationId xmlns:a16="http://schemas.microsoft.com/office/drawing/2014/main" id="{B7097C3C-8624-7A44-01A2-C66133E60954}"/>
              </a:ext>
            </a:extLst>
          </p:cNvPr>
          <p:cNvSpPr/>
          <p:nvPr/>
        </p:nvSpPr>
        <p:spPr>
          <a:xfrm>
            <a:off x="3621409" y="4086986"/>
            <a:ext cx="316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+</a:t>
            </a:r>
            <a:endParaRPr lang="zh-CN" altLang="en-US" sz="2800" dirty="0"/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9A62F9E-E28B-25B4-013D-05BBB67019D6}"/>
              </a:ext>
            </a:extLst>
          </p:cNvPr>
          <p:cNvGrpSpPr/>
          <p:nvPr/>
        </p:nvGrpSpPr>
        <p:grpSpPr>
          <a:xfrm>
            <a:off x="4033489" y="4034543"/>
            <a:ext cx="1254682" cy="617461"/>
            <a:chOff x="1238553" y="3544866"/>
            <a:chExt cx="1806793" cy="1515649"/>
          </a:xfrm>
        </p:grpSpPr>
        <p:sp>
          <p:nvSpPr>
            <p:cNvPr id="30" name="椭圆 29">
              <a:extLst>
                <a:ext uri="{FF2B5EF4-FFF2-40B4-BE49-F238E27FC236}">
                  <a16:creationId xmlns:a16="http://schemas.microsoft.com/office/drawing/2014/main" id="{86B4A3DE-67FD-D942-0DA4-DA4E4B12EBAC}"/>
                </a:ext>
              </a:extLst>
            </p:cNvPr>
            <p:cNvSpPr/>
            <p:nvPr/>
          </p:nvSpPr>
          <p:spPr>
            <a:xfrm>
              <a:off x="1315233" y="3544866"/>
              <a:ext cx="1645650" cy="151564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椭圆 33">
                  <a:extLst>
                    <a:ext uri="{FF2B5EF4-FFF2-40B4-BE49-F238E27FC236}">
                      <a16:creationId xmlns:a16="http://schemas.microsoft.com/office/drawing/2014/main" id="{A132C997-392D-D2BC-84A1-6F2F60B6AF89}"/>
                    </a:ext>
                  </a:extLst>
                </p:cNvPr>
                <p:cNvSpPr/>
                <p:nvPr/>
              </p:nvSpPr>
              <p:spPr>
                <a:xfrm>
                  <a:off x="1238553" y="3816082"/>
                  <a:ext cx="992602" cy="9665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𝑐𝑞</m:t>
                        </m:r>
                      </m:oMath>
                    </m:oMathPara>
                  </a14:m>
                  <a:endParaRPr kumimoji="1" lang="zh-CN" alt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椭圆 47">
                  <a:extLst>
                    <a:ext uri="{FF2B5EF4-FFF2-40B4-BE49-F238E27FC236}">
                      <a16:creationId xmlns:a16="http://schemas.microsoft.com/office/drawing/2014/main" id="{2B5AFE80-45BD-20AF-68DD-F72203173ED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8553" y="3816082"/>
                  <a:ext cx="992602" cy="966554"/>
                </a:xfrm>
                <a:prstGeom prst="ellipse">
                  <a:avLst/>
                </a:prstGeom>
                <a:blipFill>
                  <a:blip r:embed="rId10"/>
                  <a:stretch>
                    <a:fillRect b="-1818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椭圆 38">
                  <a:extLst>
                    <a:ext uri="{FF2B5EF4-FFF2-40B4-BE49-F238E27FC236}">
                      <a16:creationId xmlns:a16="http://schemas.microsoft.com/office/drawing/2014/main" id="{AA00468F-5BF8-F79B-B783-7F41A191EE41}"/>
                    </a:ext>
                  </a:extLst>
                </p:cNvPr>
                <p:cNvSpPr/>
                <p:nvPr/>
              </p:nvSpPr>
              <p:spPr>
                <a:xfrm>
                  <a:off x="2052744" y="3815597"/>
                  <a:ext cx="992602" cy="9665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1" lang="en-US" altLang="zh-CN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  <m:r>
                          <a:rPr kumimoji="1"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kumimoji="1" lang="zh-CN" alt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椭圆 48">
                  <a:extLst>
                    <a:ext uri="{FF2B5EF4-FFF2-40B4-BE49-F238E27FC236}">
                      <a16:creationId xmlns:a16="http://schemas.microsoft.com/office/drawing/2014/main" id="{BAF68B20-DC70-0338-684B-06A30978978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2744" y="3815597"/>
                  <a:ext cx="992602" cy="966554"/>
                </a:xfrm>
                <a:prstGeom prst="ellipse">
                  <a:avLst/>
                </a:prstGeom>
                <a:blipFill>
                  <a:blip r:embed="rId11"/>
                  <a:stretch>
                    <a:fillRect b="-1818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DB77F846-2E2E-0AA9-7298-E8FB87327362}"/>
              </a:ext>
            </a:extLst>
          </p:cNvPr>
          <p:cNvGrpSpPr/>
          <p:nvPr/>
        </p:nvGrpSpPr>
        <p:grpSpPr>
          <a:xfrm>
            <a:off x="5653863" y="3998037"/>
            <a:ext cx="1215072" cy="616159"/>
            <a:chOff x="1238553" y="3544866"/>
            <a:chExt cx="1905479" cy="1515649"/>
          </a:xfrm>
        </p:grpSpPr>
        <p:sp>
          <p:nvSpPr>
            <p:cNvPr id="43" name="椭圆 42">
              <a:extLst>
                <a:ext uri="{FF2B5EF4-FFF2-40B4-BE49-F238E27FC236}">
                  <a16:creationId xmlns:a16="http://schemas.microsoft.com/office/drawing/2014/main" id="{1849EF57-DC15-78A7-BED0-FF5F7B0DD6B8}"/>
                </a:ext>
              </a:extLst>
            </p:cNvPr>
            <p:cNvSpPr/>
            <p:nvPr/>
          </p:nvSpPr>
          <p:spPr>
            <a:xfrm>
              <a:off x="1315233" y="3544866"/>
              <a:ext cx="1645650" cy="151564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椭圆 43">
                  <a:extLst>
                    <a:ext uri="{FF2B5EF4-FFF2-40B4-BE49-F238E27FC236}">
                      <a16:creationId xmlns:a16="http://schemas.microsoft.com/office/drawing/2014/main" id="{662CE24C-F026-6C84-55D5-EB14AB2AEFFB}"/>
                    </a:ext>
                  </a:extLst>
                </p:cNvPr>
                <p:cNvSpPr/>
                <p:nvPr/>
              </p:nvSpPr>
              <p:spPr>
                <a:xfrm>
                  <a:off x="1238553" y="3816082"/>
                  <a:ext cx="992602" cy="9665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kumimoji="1" lang="en-US" altLang="zh-CN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oMath>
                    </m:oMathPara>
                  </a14:m>
                  <a:endParaRPr kumimoji="1" lang="zh-CN" alt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椭圆 51">
                  <a:extLst>
                    <a:ext uri="{FF2B5EF4-FFF2-40B4-BE49-F238E27FC236}">
                      <a16:creationId xmlns:a16="http://schemas.microsoft.com/office/drawing/2014/main" id="{8D1DB8D5-A4AD-7AB3-D054-027C8C709E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8553" y="3816082"/>
                  <a:ext cx="992602" cy="966554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5" name="椭圆 44">
                  <a:extLst>
                    <a:ext uri="{FF2B5EF4-FFF2-40B4-BE49-F238E27FC236}">
                      <a16:creationId xmlns:a16="http://schemas.microsoft.com/office/drawing/2014/main" id="{DB8B292C-C59F-D2CA-8968-EBF2E5680E31}"/>
                    </a:ext>
                  </a:extLst>
                </p:cNvPr>
                <p:cNvSpPr/>
                <p:nvPr/>
              </p:nvSpPr>
              <p:spPr>
                <a:xfrm>
                  <a:off x="2099717" y="3815597"/>
                  <a:ext cx="1044315" cy="9665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𝑞𝑞</m:t>
                        </m:r>
                      </m:oMath>
                    </m:oMathPara>
                  </a14:m>
                  <a:endParaRPr kumimoji="1" lang="zh-CN" alt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椭圆 52">
                  <a:extLst>
                    <a:ext uri="{FF2B5EF4-FFF2-40B4-BE49-F238E27FC236}">
                      <a16:creationId xmlns:a16="http://schemas.microsoft.com/office/drawing/2014/main" id="{D07D807C-B635-7D39-6186-4A0568BC42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9717" y="3815597"/>
                  <a:ext cx="1044315" cy="966554"/>
                </a:xfrm>
                <a:prstGeom prst="ellipse">
                  <a:avLst/>
                </a:prstGeom>
                <a:blipFill>
                  <a:blip r:embed="rId13"/>
                  <a:stretch>
                    <a:fillRect b="-1818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6" name="矩形 45">
            <a:extLst>
              <a:ext uri="{FF2B5EF4-FFF2-40B4-BE49-F238E27FC236}">
                <a16:creationId xmlns:a16="http://schemas.microsoft.com/office/drawing/2014/main" id="{4DB15EBB-7E7F-74DE-B0C5-BB2A9B0D81D8}"/>
              </a:ext>
            </a:extLst>
          </p:cNvPr>
          <p:cNvSpPr/>
          <p:nvPr/>
        </p:nvSpPr>
        <p:spPr>
          <a:xfrm>
            <a:off x="5280407" y="4060884"/>
            <a:ext cx="316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+</a:t>
            </a:r>
            <a:endParaRPr lang="zh-CN" altLang="en-US" sz="2800" dirty="0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69D02D71-C4A3-B4D5-3491-BD17A5B8D73B}"/>
              </a:ext>
            </a:extLst>
          </p:cNvPr>
          <p:cNvSpPr/>
          <p:nvPr/>
        </p:nvSpPr>
        <p:spPr>
          <a:xfrm>
            <a:off x="6924734" y="4028772"/>
            <a:ext cx="22192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+</a:t>
            </a:r>
            <a:r>
              <a:rPr kumimoji="1"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              </a:t>
            </a:r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…</a:t>
            </a:r>
            <a:endParaRPr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5E80BE75-F236-0504-5A18-3541849EBC2C}"/>
                  </a:ext>
                </a:extLst>
              </p:cNvPr>
              <p:cNvSpPr/>
              <p:nvPr/>
            </p:nvSpPr>
            <p:spPr>
              <a:xfrm>
                <a:off x="7313526" y="3982018"/>
                <a:ext cx="1254681" cy="623214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kumimoji="1"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kumimoji="1" lang="zh-CN" alt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5E80BE75-F236-0504-5A18-3541849EBC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3526" y="3982018"/>
                <a:ext cx="1254681" cy="623214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下箭头 48">
            <a:extLst>
              <a:ext uri="{FF2B5EF4-FFF2-40B4-BE49-F238E27FC236}">
                <a16:creationId xmlns:a16="http://schemas.microsoft.com/office/drawing/2014/main" id="{C4B13C95-C53F-0C62-F1FD-DA653185B830}"/>
              </a:ext>
            </a:extLst>
          </p:cNvPr>
          <p:cNvSpPr/>
          <p:nvPr/>
        </p:nvSpPr>
        <p:spPr>
          <a:xfrm>
            <a:off x="4566373" y="3516934"/>
            <a:ext cx="240031" cy="381771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0" name="下箭头 49">
            <a:extLst>
              <a:ext uri="{FF2B5EF4-FFF2-40B4-BE49-F238E27FC236}">
                <a16:creationId xmlns:a16="http://schemas.microsoft.com/office/drawing/2014/main" id="{1403D2FF-3C65-2433-7D74-7144D7C63F1D}"/>
              </a:ext>
            </a:extLst>
          </p:cNvPr>
          <p:cNvSpPr/>
          <p:nvPr/>
        </p:nvSpPr>
        <p:spPr>
          <a:xfrm>
            <a:off x="7575526" y="2040773"/>
            <a:ext cx="200782" cy="381771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848F8B74-E691-DD7A-9F49-0F45F86507D2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EB2BA7D-9769-50E0-7CC9-C397BA5DC9C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555" y="618182"/>
            <a:ext cx="6409553" cy="27510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AF1AB302-FDE8-6F1A-8206-BBE02603DFDB}"/>
                  </a:ext>
                </a:extLst>
              </p:cNvPr>
              <p:cNvSpPr txBox="1"/>
              <p:nvPr/>
            </p:nvSpPr>
            <p:spPr>
              <a:xfrm>
                <a:off x="5800842" y="631676"/>
                <a:ext cx="139140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b="1" i="1" smtClean="0">
                            <a:latin typeface="Cambria Math" panose="02040503050406030204" pitchFamily="18" charset="0"/>
                          </a:rPr>
                          <m:t>𝒄</m:t>
                        </m:r>
                      </m:e>
                    </m:acc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kumimoji="1" lang="en-US" altLang="zh-CN" b="1" dirty="0"/>
                  <a:t>+</a:t>
                </a:r>
                <a:r>
                  <a:rPr kumimoji="1" lang="zh-CN" altLang="en-US" b="1" dirty="0"/>
                  <a:t> </a:t>
                </a:r>
                <a14:m>
                  <m:oMath xmlns:m="http://schemas.openxmlformats.org/officeDocument/2006/math">
                    <m:r>
                      <a:rPr kumimoji="1" lang="en-US" altLang="zh-CN" b="1" i="1" dirty="0" smtClean="0">
                        <a:latin typeface="Cambria Math" panose="02040503050406030204" pitchFamily="18" charset="0"/>
                      </a:rPr>
                      <m:t>𝒄</m:t>
                    </m:r>
                    <m:acc>
                      <m:accPr>
                        <m:chr m:val="̅"/>
                        <m:ctrlPr>
                          <a:rPr kumimoji="1" lang="en-US" altLang="zh-CN" b="1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kumimoji="1" lang="en-US" altLang="zh-CN" b="1" i="1" dirty="0" smtClean="0">
                            <a:latin typeface="Cambria Math" panose="02040503050406030204" pitchFamily="18" charset="0"/>
                          </a:rPr>
                          <m:t>𝒔</m:t>
                        </m:r>
                      </m:e>
                    </m:acc>
                    <m:r>
                      <a:rPr kumimoji="1" lang="en-US" altLang="zh-CN" b="1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𝑿</m:t>
                    </m:r>
                    <m:r>
                      <a:rPr kumimoji="1" lang="en-US" altLang="zh-CN" b="1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kumimoji="1" lang="zh-CN" altLang="en-US" b="1" dirty="0"/>
              </a:p>
            </p:txBody>
          </p:sp>
        </mc:Choice>
        <mc:Fallback xmlns="">
          <p:sp>
            <p:nvSpPr>
              <p:cNvPr id="3" name="文本框 2">
                <a:extLst>
                  <a:ext uri="{FF2B5EF4-FFF2-40B4-BE49-F238E27FC236}">
                    <a16:creationId xmlns:a16="http://schemas.microsoft.com/office/drawing/2014/main" id="{AF1AB302-FDE8-6F1A-8206-BBE02603D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0842" y="631676"/>
                <a:ext cx="1391407" cy="276999"/>
              </a:xfrm>
              <a:prstGeom prst="rect">
                <a:avLst/>
              </a:prstGeom>
              <a:blipFill>
                <a:blip r:embed="rId16"/>
                <a:stretch>
                  <a:fillRect l="-3604" t="-21739" r="-7207" b="-521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文本框 3">
            <a:extLst>
              <a:ext uri="{FF2B5EF4-FFF2-40B4-BE49-F238E27FC236}">
                <a16:creationId xmlns:a16="http://schemas.microsoft.com/office/drawing/2014/main" id="{FAC04E0F-7B34-659D-1B0E-107D6823BFD7}"/>
              </a:ext>
            </a:extLst>
          </p:cNvPr>
          <p:cNvSpPr txBox="1"/>
          <p:nvPr/>
        </p:nvSpPr>
        <p:spPr>
          <a:xfrm>
            <a:off x="6378473" y="2654105"/>
            <a:ext cx="2689709" cy="37555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Unified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</a:t>
            </a:r>
            <a:r>
              <a:rPr lang="zh-CN" altLang="en-US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hadrons?</a:t>
            </a:r>
            <a:endParaRPr lang="zh-CN" altLang="en-US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64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95"/>
    </mc:Choice>
    <mc:Fallback xmlns="">
      <p:transition spd="slow" advTm="59695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5B3F4-ED7A-3ABA-6971-8CCFDA45D5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 22">
            <a:extLst>
              <a:ext uri="{FF2B5EF4-FFF2-40B4-BE49-F238E27FC236}">
                <a16:creationId xmlns:a16="http://schemas.microsoft.com/office/drawing/2014/main" id="{8FDF779C-88E2-EB30-DF8B-0C21400594B2}"/>
              </a:ext>
            </a:extLst>
          </p:cNvPr>
          <p:cNvGrpSpPr/>
          <p:nvPr/>
        </p:nvGrpSpPr>
        <p:grpSpPr>
          <a:xfrm>
            <a:off x="0" y="36387"/>
            <a:ext cx="9144000" cy="5107114"/>
            <a:chOff x="0" y="48516"/>
            <a:chExt cx="9144000" cy="6809485"/>
          </a:xfrm>
        </p:grpSpPr>
        <p:grpSp>
          <p:nvGrpSpPr>
            <p:cNvPr id="22" name="组 21">
              <a:extLst>
                <a:ext uri="{FF2B5EF4-FFF2-40B4-BE49-F238E27FC236}">
                  <a16:creationId xmlns:a16="http://schemas.microsoft.com/office/drawing/2014/main" id="{18E590A5-6A22-0963-F1F8-621F0EEBD47F}"/>
                </a:ext>
              </a:extLst>
            </p:cNvPr>
            <p:cNvGrpSpPr/>
            <p:nvPr/>
          </p:nvGrpSpPr>
          <p:grpSpPr>
            <a:xfrm>
              <a:off x="110103" y="48516"/>
              <a:ext cx="8885307" cy="677108"/>
              <a:chOff x="110103" y="48516"/>
              <a:chExt cx="8885307" cy="677108"/>
            </a:xfrm>
          </p:grpSpPr>
          <p:sp>
            <p:nvSpPr>
              <p:cNvPr id="10" name="矩形 9">
                <a:extLst>
                  <a:ext uri="{FF2B5EF4-FFF2-40B4-BE49-F238E27FC236}">
                    <a16:creationId xmlns:a16="http://schemas.microsoft.com/office/drawing/2014/main" id="{5E71F85D-A17D-9E08-60F4-1FF567BC4B94}"/>
                  </a:ext>
                </a:extLst>
              </p:cNvPr>
              <p:cNvSpPr/>
              <p:nvPr/>
            </p:nvSpPr>
            <p:spPr>
              <a:xfrm>
                <a:off x="231515" y="48516"/>
                <a:ext cx="3493264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Experimental</a:t>
                </a:r>
                <a:r>
                  <a:rPr lang="zh-CN" altLang="en-US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27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inputs</a:t>
                </a:r>
                <a:endParaRPr lang="zh-CN" altLang="en-US" sz="27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2" name="直线连接符 11">
                <a:extLst>
                  <a:ext uri="{FF2B5EF4-FFF2-40B4-BE49-F238E27FC236}">
                    <a16:creationId xmlns:a16="http://schemas.microsoft.com/office/drawing/2014/main" id="{D9F17122-D203-90F6-FC14-6DE474FAA6AA}"/>
                  </a:ext>
                </a:extLst>
              </p:cNvPr>
              <p:cNvCxnSpPr/>
              <p:nvPr/>
            </p:nvCxnSpPr>
            <p:spPr>
              <a:xfrm>
                <a:off x="110103" y="694847"/>
                <a:ext cx="8885307" cy="0"/>
              </a:xfrm>
              <a:prstGeom prst="line">
                <a:avLst/>
              </a:prstGeom>
              <a:ln w="19050">
                <a:solidFill>
                  <a:schemeClr val="accent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组 15">
              <a:extLst>
                <a:ext uri="{FF2B5EF4-FFF2-40B4-BE49-F238E27FC236}">
                  <a16:creationId xmlns:a16="http://schemas.microsoft.com/office/drawing/2014/main" id="{57211708-2612-7AB2-9D3E-ECC17271902A}"/>
                </a:ext>
              </a:extLst>
            </p:cNvPr>
            <p:cNvGrpSpPr/>
            <p:nvPr/>
          </p:nvGrpSpPr>
          <p:grpSpPr>
            <a:xfrm>
              <a:off x="0" y="6446733"/>
              <a:ext cx="9144000" cy="411268"/>
              <a:chOff x="0" y="6446733"/>
              <a:chExt cx="9144000" cy="411268"/>
            </a:xfrm>
          </p:grpSpPr>
          <p:sp>
            <p:nvSpPr>
              <p:cNvPr id="17" name="Rectangle 6">
                <a:extLst>
                  <a:ext uri="{FF2B5EF4-FFF2-40B4-BE49-F238E27FC236}">
                    <a16:creationId xmlns:a16="http://schemas.microsoft.com/office/drawing/2014/main" id="{6E3EC0AE-2446-BC85-7E60-CB0C9FE67482}"/>
                  </a:ext>
                </a:extLst>
              </p:cNvPr>
              <p:cNvSpPr/>
              <p:nvPr/>
            </p:nvSpPr>
            <p:spPr>
              <a:xfrm>
                <a:off x="0" y="6488821"/>
                <a:ext cx="9144000" cy="36918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8" name="Rectangle 7">
                <a:extLst>
                  <a:ext uri="{FF2B5EF4-FFF2-40B4-BE49-F238E27FC236}">
                    <a16:creationId xmlns:a16="http://schemas.microsoft.com/office/drawing/2014/main" id="{ECC5605E-8A8B-BB08-53A3-7972D97A6EB0}"/>
                  </a:ext>
                </a:extLst>
              </p:cNvPr>
              <p:cNvSpPr/>
              <p:nvPr/>
            </p:nvSpPr>
            <p:spPr>
              <a:xfrm>
                <a:off x="0" y="6446733"/>
                <a:ext cx="9144000" cy="45719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zh-CN" altLang="en-US"/>
              </a:p>
            </p:txBody>
          </p:sp>
        </p:grp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08D0AE93-65DD-69BA-FA4C-C9426035854C}"/>
              </a:ext>
            </a:extLst>
          </p:cNvPr>
          <p:cNvSpPr txBox="1"/>
          <p:nvPr/>
        </p:nvSpPr>
        <p:spPr>
          <a:xfrm>
            <a:off x="363185" y="4843790"/>
            <a:ext cx="1059906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96" b="1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2025/03/23</a:t>
            </a:r>
            <a:endParaRPr kumimoji="1" lang="zh-CN" altLang="en-US" sz="1496" b="1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4" name="灯片编号占位符 1">
            <a:extLst>
              <a:ext uri="{FF2B5EF4-FFF2-40B4-BE49-F238E27FC236}">
                <a16:creationId xmlns:a16="http://schemas.microsoft.com/office/drawing/2014/main" id="{E8260430-820E-0156-A22B-9A38BC213D5B}"/>
              </a:ext>
            </a:extLst>
          </p:cNvPr>
          <p:cNvSpPr txBox="1">
            <a:spLocks/>
          </p:cNvSpPr>
          <p:nvPr/>
        </p:nvSpPr>
        <p:spPr>
          <a:xfrm>
            <a:off x="6889711" y="4870359"/>
            <a:ext cx="1543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9B75A48-9D91-AD42-8FEF-0106549F2306}" type="slidenum">
              <a:rPr kumimoji="1" lang="zh-CN" altLang="en-US" sz="15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pPr/>
              <a:t>9</a:t>
            </a:fld>
            <a:endParaRPr kumimoji="1" lang="zh-CN" altLang="en-US" sz="15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89701495-2531-11E6-75BA-CAF7EE3E2390}"/>
              </a:ext>
            </a:extLst>
          </p:cNvPr>
          <p:cNvSpPr txBox="1"/>
          <p:nvPr/>
        </p:nvSpPr>
        <p:spPr>
          <a:xfrm>
            <a:off x="3959406" y="4835058"/>
            <a:ext cx="1406154" cy="3225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496" b="1" dirty="0">
                <a:solidFill>
                  <a:schemeClr val="bg1"/>
                </a:solidFill>
                <a:latin typeface="Times New Roman" charset="0"/>
                <a:ea typeface="SimSun" panose="02010600030101010101" pitchFamily="2" charset="-122"/>
                <a:cs typeface="Times New Roman" charset="0"/>
              </a:rPr>
              <a:t>国科大 钱文斌</a:t>
            </a: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ED113A30-3A0A-50EB-D6E2-43A2472557A8}"/>
              </a:ext>
            </a:extLst>
          </p:cNvPr>
          <p:cNvSpPr/>
          <p:nvPr/>
        </p:nvSpPr>
        <p:spPr>
          <a:xfrm>
            <a:off x="-1" y="869290"/>
            <a:ext cx="16854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Particle</a:t>
            </a:r>
            <a:r>
              <a:rPr kumimoji="1"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X</a:t>
            </a:r>
            <a:r>
              <a:rPr kumimoji="1"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=</a:t>
            </a:r>
            <a:r>
              <a:rPr kumimoji="1" lang="zh-CN" altLang="en-US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 </a:t>
            </a:r>
            <a:endParaRPr lang="zh-CN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C9D8C7AF-DD7E-FAF1-C68B-82A16C2CC228}"/>
                  </a:ext>
                </a:extLst>
              </p:cNvPr>
              <p:cNvSpPr/>
              <p:nvPr/>
            </p:nvSpPr>
            <p:spPr>
              <a:xfrm>
                <a:off x="1404193" y="720826"/>
                <a:ext cx="653218" cy="623214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kumimoji="1" lang="zh-CN" alt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3" name="椭圆 52">
                <a:extLst>
                  <a:ext uri="{FF2B5EF4-FFF2-40B4-BE49-F238E27FC236}">
                    <a16:creationId xmlns:a16="http://schemas.microsoft.com/office/drawing/2014/main" id="{C9D8C7AF-DD7E-FAF1-C68B-82A16C2CC22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4193" y="720826"/>
                <a:ext cx="653218" cy="623214"/>
              </a:xfrm>
              <a:prstGeom prst="ellipse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矩形 53">
            <a:extLst>
              <a:ext uri="{FF2B5EF4-FFF2-40B4-BE49-F238E27FC236}">
                <a16:creationId xmlns:a16="http://schemas.microsoft.com/office/drawing/2014/main" id="{D33CF9C3-199D-25FD-A127-B8423771F99F}"/>
              </a:ext>
            </a:extLst>
          </p:cNvPr>
          <p:cNvSpPr/>
          <p:nvPr/>
        </p:nvSpPr>
        <p:spPr>
          <a:xfrm>
            <a:off x="2011492" y="759177"/>
            <a:ext cx="3898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+</a:t>
            </a:r>
            <a:endParaRPr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96771267-8EE4-7F79-53D6-78D7DB45DD1B}"/>
                  </a:ext>
                </a:extLst>
              </p:cNvPr>
              <p:cNvSpPr/>
              <p:nvPr/>
            </p:nvSpPr>
            <p:spPr>
              <a:xfrm>
                <a:off x="2360913" y="717359"/>
                <a:ext cx="1254681" cy="623214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kumimoji="1"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𝑞𝑞</m:t>
                      </m:r>
                    </m:oMath>
                  </m:oMathPara>
                </a14:m>
                <a:endParaRPr kumimoji="1" lang="zh-CN" alt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55" name="椭圆 54">
                <a:extLst>
                  <a:ext uri="{FF2B5EF4-FFF2-40B4-BE49-F238E27FC236}">
                    <a16:creationId xmlns:a16="http://schemas.microsoft.com/office/drawing/2014/main" id="{96771267-8EE4-7F79-53D6-78D7DB45DD1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0913" y="717359"/>
                <a:ext cx="1254681" cy="623214"/>
              </a:xfrm>
              <a:prstGeom prst="ellipse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矩形 55">
            <a:extLst>
              <a:ext uri="{FF2B5EF4-FFF2-40B4-BE49-F238E27FC236}">
                <a16:creationId xmlns:a16="http://schemas.microsoft.com/office/drawing/2014/main" id="{9B27C3E3-1D2F-372E-C30A-940C8BC53CE3}"/>
              </a:ext>
            </a:extLst>
          </p:cNvPr>
          <p:cNvSpPr/>
          <p:nvPr/>
        </p:nvSpPr>
        <p:spPr>
          <a:xfrm>
            <a:off x="3632681" y="740175"/>
            <a:ext cx="316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+</a:t>
            </a:r>
            <a:endParaRPr lang="zh-CN" altLang="en-US" sz="2800" dirty="0"/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58CCAE91-8635-27C6-6C01-92F31BC545E6}"/>
              </a:ext>
            </a:extLst>
          </p:cNvPr>
          <p:cNvGrpSpPr/>
          <p:nvPr/>
        </p:nvGrpSpPr>
        <p:grpSpPr>
          <a:xfrm>
            <a:off x="4044761" y="687732"/>
            <a:ext cx="1254682" cy="617461"/>
            <a:chOff x="1238553" y="3544866"/>
            <a:chExt cx="1806793" cy="1515649"/>
          </a:xfrm>
        </p:grpSpPr>
        <p:sp>
          <p:nvSpPr>
            <p:cNvPr id="58" name="椭圆 57">
              <a:extLst>
                <a:ext uri="{FF2B5EF4-FFF2-40B4-BE49-F238E27FC236}">
                  <a16:creationId xmlns:a16="http://schemas.microsoft.com/office/drawing/2014/main" id="{E0B03302-7A2F-4966-8C42-77D094F6D2B4}"/>
                </a:ext>
              </a:extLst>
            </p:cNvPr>
            <p:cNvSpPr/>
            <p:nvPr/>
          </p:nvSpPr>
          <p:spPr>
            <a:xfrm>
              <a:off x="1315233" y="3544866"/>
              <a:ext cx="1645650" cy="151564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9" name="椭圆 58">
                  <a:extLst>
                    <a:ext uri="{FF2B5EF4-FFF2-40B4-BE49-F238E27FC236}">
                      <a16:creationId xmlns:a16="http://schemas.microsoft.com/office/drawing/2014/main" id="{401E6D95-7673-1257-4953-14F114723C1D}"/>
                    </a:ext>
                  </a:extLst>
                </p:cNvPr>
                <p:cNvSpPr/>
                <p:nvPr/>
              </p:nvSpPr>
              <p:spPr>
                <a:xfrm>
                  <a:off x="1238553" y="3816082"/>
                  <a:ext cx="992602" cy="9665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𝑐𝑞</m:t>
                        </m:r>
                      </m:oMath>
                    </m:oMathPara>
                  </a14:m>
                  <a:endParaRPr kumimoji="1" lang="zh-CN" alt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椭圆 47">
                  <a:extLst>
                    <a:ext uri="{FF2B5EF4-FFF2-40B4-BE49-F238E27FC236}">
                      <a16:creationId xmlns:a16="http://schemas.microsoft.com/office/drawing/2014/main" id="{2B5AFE80-45BD-20AF-68DD-F72203173ED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8553" y="3816082"/>
                  <a:ext cx="992602" cy="966554"/>
                </a:xfrm>
                <a:prstGeom prst="ellipse">
                  <a:avLst/>
                </a:prstGeom>
                <a:blipFill>
                  <a:blip r:embed="rId10"/>
                  <a:stretch>
                    <a:fillRect b="-1818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椭圆 59">
                  <a:extLst>
                    <a:ext uri="{FF2B5EF4-FFF2-40B4-BE49-F238E27FC236}">
                      <a16:creationId xmlns:a16="http://schemas.microsoft.com/office/drawing/2014/main" id="{E723CE1F-7E64-CC3E-4F19-4AFBD8FFFDDA}"/>
                    </a:ext>
                  </a:extLst>
                </p:cNvPr>
                <p:cNvSpPr/>
                <p:nvPr/>
              </p:nvSpPr>
              <p:spPr>
                <a:xfrm>
                  <a:off x="2052744" y="3815597"/>
                  <a:ext cx="992602" cy="9665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̅"/>
                            <m:ctrlPr>
                              <a:rPr kumimoji="1" lang="en-US" altLang="zh-CN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  <m:r>
                          <a:rPr kumimoji="1"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oMath>
                    </m:oMathPara>
                  </a14:m>
                  <a:endParaRPr kumimoji="1" lang="zh-CN" alt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49" name="椭圆 48">
                  <a:extLst>
                    <a:ext uri="{FF2B5EF4-FFF2-40B4-BE49-F238E27FC236}">
                      <a16:creationId xmlns:a16="http://schemas.microsoft.com/office/drawing/2014/main" id="{BAF68B20-DC70-0338-684B-06A309789784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52744" y="3815597"/>
                  <a:ext cx="992602" cy="966554"/>
                </a:xfrm>
                <a:prstGeom prst="ellipse">
                  <a:avLst/>
                </a:prstGeom>
                <a:blipFill>
                  <a:blip r:embed="rId11"/>
                  <a:stretch>
                    <a:fillRect b="-1818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id="{E9528ED3-9AA6-61C9-DC03-125EE7ADB9EA}"/>
              </a:ext>
            </a:extLst>
          </p:cNvPr>
          <p:cNvGrpSpPr/>
          <p:nvPr/>
        </p:nvGrpSpPr>
        <p:grpSpPr>
          <a:xfrm>
            <a:off x="5665135" y="651226"/>
            <a:ext cx="1215072" cy="616159"/>
            <a:chOff x="1238553" y="3544866"/>
            <a:chExt cx="1905479" cy="1515649"/>
          </a:xfrm>
        </p:grpSpPr>
        <p:sp>
          <p:nvSpPr>
            <p:cNvPr id="62" name="椭圆 61">
              <a:extLst>
                <a:ext uri="{FF2B5EF4-FFF2-40B4-BE49-F238E27FC236}">
                  <a16:creationId xmlns:a16="http://schemas.microsoft.com/office/drawing/2014/main" id="{0DADBF29-EB72-19F8-A487-5F23337DAEAB}"/>
                </a:ext>
              </a:extLst>
            </p:cNvPr>
            <p:cNvSpPr/>
            <p:nvPr/>
          </p:nvSpPr>
          <p:spPr>
            <a:xfrm>
              <a:off x="1315233" y="3544866"/>
              <a:ext cx="1645650" cy="1515649"/>
            </a:xfrm>
            <a:prstGeom prst="ellipse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sz="24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椭圆 62">
                  <a:extLst>
                    <a:ext uri="{FF2B5EF4-FFF2-40B4-BE49-F238E27FC236}">
                      <a16:creationId xmlns:a16="http://schemas.microsoft.com/office/drawing/2014/main" id="{7D38C0C5-EF4C-13AA-7C18-F9AF81A1E441}"/>
                    </a:ext>
                  </a:extLst>
                </p:cNvPr>
                <p:cNvSpPr/>
                <p:nvPr/>
              </p:nvSpPr>
              <p:spPr>
                <a:xfrm>
                  <a:off x="1238553" y="3816082"/>
                  <a:ext cx="992602" cy="9665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𝑐</m:t>
                        </m:r>
                        <m:acc>
                          <m:accPr>
                            <m:chr m:val="̅"/>
                            <m:ctrlPr>
                              <a:rPr kumimoji="1" lang="en-US" altLang="zh-CN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kumimoji="1" lang="en-US" altLang="zh-CN" sz="2400" b="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</m:acc>
                      </m:oMath>
                    </m:oMathPara>
                  </a14:m>
                  <a:endParaRPr kumimoji="1" lang="zh-CN" alt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2" name="椭圆 51">
                  <a:extLst>
                    <a:ext uri="{FF2B5EF4-FFF2-40B4-BE49-F238E27FC236}">
                      <a16:creationId xmlns:a16="http://schemas.microsoft.com/office/drawing/2014/main" id="{8D1DB8D5-A4AD-7AB3-D054-027C8C709E3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8553" y="3816082"/>
                  <a:ext cx="992602" cy="966554"/>
                </a:xfrm>
                <a:prstGeom prst="ellipse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椭圆 63">
                  <a:extLst>
                    <a:ext uri="{FF2B5EF4-FFF2-40B4-BE49-F238E27FC236}">
                      <a16:creationId xmlns:a16="http://schemas.microsoft.com/office/drawing/2014/main" id="{44D29F00-D1C4-BFB8-86FD-97B397416735}"/>
                    </a:ext>
                  </a:extLst>
                </p:cNvPr>
                <p:cNvSpPr/>
                <p:nvPr/>
              </p:nvSpPr>
              <p:spPr>
                <a:xfrm>
                  <a:off x="2099717" y="3815597"/>
                  <a:ext cx="1044315" cy="966554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4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𝑞𝑞</m:t>
                        </m:r>
                      </m:oMath>
                    </m:oMathPara>
                  </a14:m>
                  <a:endParaRPr kumimoji="1" lang="zh-CN" altLang="en-US" sz="2400" dirty="0">
                    <a:solidFill>
                      <a:srgbClr val="0070C0"/>
                    </a:solidFill>
                  </a:endParaRPr>
                </a:p>
              </p:txBody>
            </p:sp>
          </mc:Choice>
          <mc:Fallback xmlns="">
            <p:sp>
              <p:nvSpPr>
                <p:cNvPr id="53" name="椭圆 52">
                  <a:extLst>
                    <a:ext uri="{FF2B5EF4-FFF2-40B4-BE49-F238E27FC236}">
                      <a16:creationId xmlns:a16="http://schemas.microsoft.com/office/drawing/2014/main" id="{D07D807C-B635-7D39-6186-4A0568BC429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99717" y="3815597"/>
                  <a:ext cx="1044315" cy="966554"/>
                </a:xfrm>
                <a:prstGeom prst="ellipse">
                  <a:avLst/>
                </a:prstGeom>
                <a:blipFill>
                  <a:blip r:embed="rId13"/>
                  <a:stretch>
                    <a:fillRect b="-18182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65" name="矩形 64">
            <a:extLst>
              <a:ext uri="{FF2B5EF4-FFF2-40B4-BE49-F238E27FC236}">
                <a16:creationId xmlns:a16="http://schemas.microsoft.com/office/drawing/2014/main" id="{3652445D-85C7-D143-CFEF-F4FB5A7068A2}"/>
              </a:ext>
            </a:extLst>
          </p:cNvPr>
          <p:cNvSpPr/>
          <p:nvPr/>
        </p:nvSpPr>
        <p:spPr>
          <a:xfrm>
            <a:off x="5291679" y="714073"/>
            <a:ext cx="3161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+</a:t>
            </a:r>
            <a:endParaRPr lang="zh-CN" altLang="en-US" sz="2800" dirty="0"/>
          </a:p>
        </p:txBody>
      </p:sp>
      <p:sp>
        <p:nvSpPr>
          <p:cNvPr id="66" name="矩形 65">
            <a:extLst>
              <a:ext uri="{FF2B5EF4-FFF2-40B4-BE49-F238E27FC236}">
                <a16:creationId xmlns:a16="http://schemas.microsoft.com/office/drawing/2014/main" id="{F45611E2-D4D0-26D9-E9DD-7E15A8F6897C}"/>
              </a:ext>
            </a:extLst>
          </p:cNvPr>
          <p:cNvSpPr/>
          <p:nvPr/>
        </p:nvSpPr>
        <p:spPr>
          <a:xfrm>
            <a:off x="6936006" y="681961"/>
            <a:ext cx="22192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+</a:t>
            </a:r>
            <a:r>
              <a:rPr kumimoji="1" lang="zh-C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              </a:t>
            </a:r>
            <a:r>
              <a:rPr kumimoji="1" lang="en-US" altLang="zh-CN" sz="2800" b="1" dirty="0">
                <a:solidFill>
                  <a:srgbClr val="FF0000"/>
                </a:solidFill>
                <a:latin typeface="Times New Roman" panose="02020603050405020304" pitchFamily="18" charset="0"/>
                <a:ea typeface="SimHei" charset="-122"/>
                <a:cs typeface="Times New Roman" panose="02020603050405020304" pitchFamily="18" charset="0"/>
              </a:rPr>
              <a:t> …</a:t>
            </a:r>
            <a:endParaRPr lang="zh-CN" altLang="en-US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36152D09-03AA-B8E8-9C0E-FC62368768DF}"/>
                  </a:ext>
                </a:extLst>
              </p:cNvPr>
              <p:cNvSpPr/>
              <p:nvPr/>
            </p:nvSpPr>
            <p:spPr>
              <a:xfrm>
                <a:off x="7324798" y="635207"/>
                <a:ext cx="1254681" cy="623214"/>
              </a:xfrm>
              <a:prstGeom prst="ellipse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𝑐</m:t>
                      </m:r>
                      <m:acc>
                        <m:accPr>
                          <m:chr m:val="̅"/>
                          <m:ctrlP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1" lang="en-US" altLang="zh-CN" sz="24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  <m:r>
                        <a:rPr kumimoji="1" lang="en-US" altLang="zh-CN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kumimoji="1" lang="zh-CN" altLang="en-US" sz="2400" dirty="0">
                  <a:solidFill>
                    <a:srgbClr val="0070C0"/>
                  </a:solidFill>
                </a:endParaRPr>
              </a:p>
            </p:txBody>
          </p:sp>
        </mc:Choice>
        <mc:Fallback xmlns="">
          <p:sp>
            <p:nvSpPr>
              <p:cNvPr id="67" name="椭圆 66">
                <a:extLst>
                  <a:ext uri="{FF2B5EF4-FFF2-40B4-BE49-F238E27FC236}">
                    <a16:creationId xmlns:a16="http://schemas.microsoft.com/office/drawing/2014/main" id="{36152D09-03AA-B8E8-9C0E-FC62368768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4798" y="635207"/>
                <a:ext cx="1254681" cy="623214"/>
              </a:xfrm>
              <a:prstGeom prst="ellipse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下箭头 67">
            <a:extLst>
              <a:ext uri="{FF2B5EF4-FFF2-40B4-BE49-F238E27FC236}">
                <a16:creationId xmlns:a16="http://schemas.microsoft.com/office/drawing/2014/main" id="{C3DA09F6-1494-D7A0-B6D3-AAEFE69F604A}"/>
              </a:ext>
            </a:extLst>
          </p:cNvPr>
          <p:cNvSpPr/>
          <p:nvPr/>
        </p:nvSpPr>
        <p:spPr>
          <a:xfrm>
            <a:off x="7026886" y="1366006"/>
            <a:ext cx="200782" cy="381771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879F0E1A-3925-03B7-1430-B5EAB0460E02}"/>
              </a:ext>
            </a:extLst>
          </p:cNvPr>
          <p:cNvSpPr txBox="1"/>
          <p:nvPr/>
        </p:nvSpPr>
        <p:spPr>
          <a:xfrm>
            <a:off x="6523588" y="1810973"/>
            <a:ext cx="157523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charmonium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zh-CN" altLang="en-US" sz="1400" dirty="0"/>
          </a:p>
        </p:txBody>
      </p:sp>
      <p:sp>
        <p:nvSpPr>
          <p:cNvPr id="71" name="下箭头 70">
            <a:extLst>
              <a:ext uri="{FF2B5EF4-FFF2-40B4-BE49-F238E27FC236}">
                <a16:creationId xmlns:a16="http://schemas.microsoft.com/office/drawing/2014/main" id="{339B8889-B680-0C58-90CD-5056D4F1CF99}"/>
              </a:ext>
            </a:extLst>
          </p:cNvPr>
          <p:cNvSpPr/>
          <p:nvPr/>
        </p:nvSpPr>
        <p:spPr>
          <a:xfrm>
            <a:off x="4552756" y="1415486"/>
            <a:ext cx="200782" cy="381771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56831FC8-54B3-2998-A710-7C74D50246A7}"/>
              </a:ext>
            </a:extLst>
          </p:cNvPr>
          <p:cNvSpPr txBox="1"/>
          <p:nvPr/>
        </p:nvSpPr>
        <p:spPr>
          <a:xfrm>
            <a:off x="3730972" y="1810973"/>
            <a:ext cx="186899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Charm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charm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zh-CN" altLang="en-US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endParaRPr lang="zh-CN" altLang="en-US" sz="1400" dirty="0"/>
          </a:p>
        </p:txBody>
      </p:sp>
      <p:pic>
        <p:nvPicPr>
          <p:cNvPr id="75" name="图片 74">
            <a:extLst>
              <a:ext uri="{FF2B5EF4-FFF2-40B4-BE49-F238E27FC236}">
                <a16:creationId xmlns:a16="http://schemas.microsoft.com/office/drawing/2014/main" id="{E2C599B9-DC74-CC13-1C7A-28B2308BE13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996244" y="2331394"/>
            <a:ext cx="3879524" cy="2191977"/>
          </a:xfrm>
          <a:prstGeom prst="rect">
            <a:avLst/>
          </a:prstGeom>
        </p:spPr>
      </p:pic>
      <p:sp>
        <p:nvSpPr>
          <p:cNvPr id="76" name="矩形 75">
            <a:extLst>
              <a:ext uri="{FF2B5EF4-FFF2-40B4-BE49-F238E27FC236}">
                <a16:creationId xmlns:a16="http://schemas.microsoft.com/office/drawing/2014/main" id="{F835CA40-E8DA-C069-0524-1B0C5A4320DC}"/>
              </a:ext>
            </a:extLst>
          </p:cNvPr>
          <p:cNvSpPr/>
          <p:nvPr/>
        </p:nvSpPr>
        <p:spPr>
          <a:xfrm>
            <a:off x="198309" y="1945259"/>
            <a:ext cx="2658676" cy="368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795" b="1" dirty="0"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Experimental tasks:</a:t>
            </a:r>
            <a:endParaRPr lang="zh-CN" altLang="en-US" sz="1795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7" name="图片 76">
            <a:extLst>
              <a:ext uri="{FF2B5EF4-FFF2-40B4-BE49-F238E27FC236}">
                <a16:creationId xmlns:a16="http://schemas.microsoft.com/office/drawing/2014/main" id="{734CD844-998C-4F9E-EFF0-D5518EA536F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4776" y="3066395"/>
            <a:ext cx="3115723" cy="1121264"/>
          </a:xfrm>
          <a:prstGeom prst="rect">
            <a:avLst/>
          </a:prstGeom>
        </p:spPr>
      </p:pic>
      <p:sp>
        <p:nvSpPr>
          <p:cNvPr id="78" name="矩形 77">
            <a:extLst>
              <a:ext uri="{FF2B5EF4-FFF2-40B4-BE49-F238E27FC236}">
                <a16:creationId xmlns:a16="http://schemas.microsoft.com/office/drawing/2014/main" id="{E3AE83A0-6C23-9152-6013-3AA0432BFAF7}"/>
              </a:ext>
            </a:extLst>
          </p:cNvPr>
          <p:cNvSpPr/>
          <p:nvPr/>
        </p:nvSpPr>
        <p:spPr>
          <a:xfrm>
            <a:off x="456020" y="2343932"/>
            <a:ext cx="4374229" cy="6447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1" lang="en-US" altLang="zh-CN" sz="1795" b="1" dirty="0">
                <a:solidFill>
                  <a:srgbClr val="FF0000"/>
                </a:solidFill>
                <a:latin typeface="Arial" panose="020B0604020202020204" pitchFamily="34" charset="0"/>
                <a:ea typeface="SimHei" charset="-122"/>
                <a:cs typeface="Arial" panose="020B0604020202020204" pitchFamily="34" charset="0"/>
              </a:rPr>
              <a:t>Discover more and understand them through production and decays</a:t>
            </a:r>
            <a:endParaRPr lang="zh-CN" altLang="en-US" sz="1795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546624B6-A35B-A0F0-48C4-B638FFA96C74}"/>
                  </a:ext>
                </a:extLst>
              </p:cNvPr>
              <p:cNvSpPr/>
              <p:nvPr/>
            </p:nvSpPr>
            <p:spPr>
              <a:xfrm>
                <a:off x="294605" y="4391911"/>
                <a:ext cx="6393871" cy="3685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kumimoji="1" lang="en-US" altLang="zh-CN" sz="1795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However,</a:t>
                </a:r>
                <a:r>
                  <a:rPr kumimoji="1" lang="zh-CN" altLang="en-US" sz="1795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795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studies</a:t>
                </a:r>
                <a:r>
                  <a:rPr kumimoji="1" lang="zh-CN" altLang="en-US" sz="1795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795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with</a:t>
                </a:r>
                <a:r>
                  <a:rPr kumimoji="1" lang="zh-CN" altLang="en-US" sz="1795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1" lang="en-US" altLang="zh-CN" sz="1795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𝑩</m:t>
                    </m:r>
                    <m:r>
                      <a:rPr kumimoji="1" lang="en-US" altLang="zh-CN" sz="1795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→</m:t>
                    </m:r>
                    <m:r>
                      <a:rPr kumimoji="1" lang="en-US" altLang="zh-CN" sz="1795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𝑫𝑫𝑿</m:t>
                    </m:r>
                    <m:r>
                      <a:rPr kumimoji="1" lang="zh-CN" altLang="en-US" sz="1795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SimHei" charset="-122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kumimoji="1" lang="en-US" altLang="zh-CN" sz="1795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decays</a:t>
                </a:r>
                <a:r>
                  <a:rPr kumimoji="1" lang="zh-CN" altLang="en-US" sz="1795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 </a:t>
                </a:r>
                <a:r>
                  <a:rPr kumimoji="1" lang="en-US" altLang="zh-CN" sz="1795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rather</a:t>
                </a:r>
                <a:r>
                  <a:rPr kumimoji="1" lang="zh-CN" altLang="en-US" sz="1795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 </a:t>
                </a:r>
                <a:r>
                  <a:rPr kumimoji="1" lang="en-US" altLang="zh-CN" sz="1795" b="1" dirty="0">
                    <a:solidFill>
                      <a:srgbClr val="FF0000"/>
                    </a:solidFill>
                    <a:latin typeface="Arial" panose="020B0604020202020204" pitchFamily="34" charset="0"/>
                    <a:ea typeface="SimHei" charset="-122"/>
                    <a:cs typeface="Arial" panose="020B0604020202020204" pitchFamily="34" charset="0"/>
                  </a:rPr>
                  <a:t>limited</a:t>
                </a:r>
                <a:r>
                  <a:rPr lang="zh-CN" altLang="en-US" sz="1795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9" name="矩形 78">
                <a:extLst>
                  <a:ext uri="{FF2B5EF4-FFF2-40B4-BE49-F238E27FC236}">
                    <a16:creationId xmlns:a16="http://schemas.microsoft.com/office/drawing/2014/main" id="{546624B6-A35B-A0F0-48C4-B638FFA96C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605" y="4391911"/>
                <a:ext cx="6393871" cy="368562"/>
              </a:xfrm>
              <a:prstGeom prst="rect">
                <a:avLst/>
              </a:prstGeom>
              <a:blipFill>
                <a:blip r:embed="rId17"/>
                <a:stretch>
                  <a:fillRect l="-794" t="-6667" b="-2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338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51"/>
    </mc:Choice>
    <mc:Fallback xmlns="">
      <p:transition spd="slow" advTm="48951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PLIT_ID" val=" 20"/>
</p:tagLst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74302</TotalTime>
  <Words>3002</Words>
  <Application>Microsoft Macintosh PowerPoint</Application>
  <PresentationFormat>全屏显示(16:9)</PresentationFormat>
  <Paragraphs>626</Paragraphs>
  <Slides>42</Slides>
  <Notes>41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42</vt:i4>
      </vt:variant>
    </vt:vector>
  </HeadingPairs>
  <TitlesOfParts>
    <vt:vector size="50" baseType="lpstr">
      <vt:lpstr>DengXian</vt:lpstr>
      <vt:lpstr>Microsoft YaHei</vt:lpstr>
      <vt:lpstr>Arial</vt:lpstr>
      <vt:lpstr>Calibri</vt:lpstr>
      <vt:lpstr>Calibri Light</vt:lpstr>
      <vt:lpstr>Cambria Math</vt:lpstr>
      <vt:lpstr>Times New Roman</vt:lpstr>
      <vt:lpstr>Office 主题</vt:lpstr>
      <vt:lpstr>Latest results from the LHCb experiment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WB Q</cp:lastModifiedBy>
  <cp:revision>684</cp:revision>
  <cp:lastPrinted>2020-12-04T23:54:58Z</cp:lastPrinted>
  <dcterms:created xsi:type="dcterms:W3CDTF">2016-11-07T09:39:16Z</dcterms:created>
  <dcterms:modified xsi:type="dcterms:W3CDTF">2025-03-22T07:56:07Z</dcterms:modified>
</cp:coreProperties>
</file>