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3806" r:id="rId3"/>
    <p:sldId id="3885" r:id="rId4"/>
    <p:sldId id="455" r:id="rId5"/>
    <p:sldId id="457" r:id="rId6"/>
    <p:sldId id="3886" r:id="rId7"/>
    <p:sldId id="3887" r:id="rId8"/>
    <p:sldId id="3888" r:id="rId9"/>
    <p:sldId id="3889" r:id="rId10"/>
    <p:sldId id="3890" r:id="rId11"/>
    <p:sldId id="3891" r:id="rId12"/>
    <p:sldId id="3898" r:id="rId13"/>
    <p:sldId id="3892" r:id="rId14"/>
    <p:sldId id="3899" r:id="rId15"/>
    <p:sldId id="3894" r:id="rId16"/>
    <p:sldId id="669" r:id="rId17"/>
    <p:sldId id="3895" r:id="rId18"/>
    <p:sldId id="3901" r:id="rId19"/>
    <p:sldId id="390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2"/>
    <p:restoredTop sz="89538"/>
  </p:normalViewPr>
  <p:slideViewPr>
    <p:cSldViewPr snapToGrid="0" snapToObjects="1">
      <p:cViewPr varScale="1">
        <p:scale>
          <a:sx n="100" d="100"/>
          <a:sy n="100" d="100"/>
        </p:scale>
        <p:origin x="6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462CE-02ED-2148-BC3B-63053C7727FD}" type="datetimeFigureOut">
              <a:rPr kumimoji="1" lang="zh-CN" altLang="en-US" smtClean="0"/>
              <a:t>2025/3/23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49D1A-F4A8-CC4C-991A-720D5BBF2D0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391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1A-F4A8-CC4C-991A-720D5BBF2D0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99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F62C-8897-E84D-A3F9-F5488C15C576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269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不好意思，在这里只列出部分理论文章，很多专家的重要文章还没有列上。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F62C-8897-E84D-A3F9-F5488C15C576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34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这是我报告的提纲！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A9884-5DAF-448F-AA52-F6EE1E98132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10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李海波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44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李海波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154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李海波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500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09870A-AE86-D545-B02A-B54B29C1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10EC-77CB-F640-BC4E-399BEFDB0470}" type="datetime1">
              <a:rPr kumimoji="1" lang="zh-CN" altLang="en-US" smtClean="0"/>
              <a:t>2025/3/23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AEA1FA-93FD-A44F-9438-DA08E37E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47CBA-1876-2941-9559-DB70A517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C251-EDCB-B04A-9E7C-4340AA05C0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32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李海波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737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李海波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2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李海波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238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李海波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598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李海波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401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李海波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555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李海波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183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李海波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707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20-04-24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CN" altLang="en-US"/>
              <a:t>李海波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D999-AB6E-D04A-B8ED-211468A87D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57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7.emf"/><Relationship Id="rId7" Type="http://schemas.openxmlformats.org/officeDocument/2006/relationships/image" Target="../media/image4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18.emf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oi.org/10.1103/PhysRevD.101.016002" TargetMode="External"/><Relationship Id="rId7" Type="http://schemas.openxmlformats.org/officeDocument/2006/relationships/hyperlink" Target="https://hnbes3.ihep.ac.cn/HyperNews/get/paper335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Lett.124.032002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6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711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702.png"/><Relationship Id="rId18" Type="http://schemas.openxmlformats.org/officeDocument/2006/relationships/image" Target="../media/image210.png"/><Relationship Id="rId7" Type="http://schemas.openxmlformats.org/officeDocument/2006/relationships/image" Target="../media/image10.jpg"/><Relationship Id="rId12" Type="http://schemas.openxmlformats.org/officeDocument/2006/relationships/image" Target="../media/image600.png"/><Relationship Id="rId17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png"/><Relationship Id="rId11" Type="http://schemas.openxmlformats.org/officeDocument/2006/relationships/image" Target="../media/image500.png"/><Relationship Id="rId5" Type="http://schemas.openxmlformats.org/officeDocument/2006/relationships/image" Target="../media/image150.png"/><Relationship Id="rId15" Type="http://schemas.openxmlformats.org/officeDocument/2006/relationships/image" Target="../media/image11.png"/><Relationship Id="rId10" Type="http://schemas.openxmlformats.org/officeDocument/2006/relationships/image" Target="../media/image401.png"/><Relationship Id="rId19" Type="http://schemas.openxmlformats.org/officeDocument/2006/relationships/image" Target="../media/image14.png"/><Relationship Id="rId4" Type="http://schemas.openxmlformats.org/officeDocument/2006/relationships/image" Target="../media/image141.png"/><Relationship Id="rId9" Type="http://schemas.openxmlformats.org/officeDocument/2006/relationships/image" Target="../media/image300.png"/><Relationship Id="rId14" Type="http://schemas.openxmlformats.org/officeDocument/2006/relationships/image" Target="../media/image8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bes3.ihep.ac.cn/~charmoniumgroup/index.php/Datasets" TargetMode="Externa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0.png"/><Relationship Id="rId26" Type="http://schemas.openxmlformats.org/officeDocument/2006/relationships/image" Target="../media/image24.png"/><Relationship Id="rId17" Type="http://schemas.openxmlformats.org/officeDocument/2006/relationships/image" Target="../media/image1500.png"/><Relationship Id="rId25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2.png"/><Relationship Id="rId23" Type="http://schemas.openxmlformats.org/officeDocument/2006/relationships/image" Target="../media/image21.png"/><Relationship Id="rId28" Type="http://schemas.openxmlformats.org/officeDocument/2006/relationships/image" Target="../media/image20.png"/><Relationship Id="rId19" Type="http://schemas.openxmlformats.org/officeDocument/2006/relationships/image" Target="../media/image18.png"/><Relationship Id="rId27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https://hnbes3.ihep.ac.cn/HyperNews/get/paper58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3.emf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410" y="936951"/>
            <a:ext cx="11917180" cy="1193449"/>
          </a:xfrm>
        </p:spPr>
        <p:txBody>
          <a:bodyPr>
            <a:no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Evidence for two excited </a:t>
            </a:r>
            <a:r>
              <a:rPr lang="el-GR" altLang="zh-CN" sz="48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Ω </a:t>
            </a:r>
            <a:r>
              <a:rPr lang="en-US" altLang="zh-CN" sz="48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hyperons</a:t>
            </a:r>
            <a:endParaRPr lang="zh-CN" altLang="en-US" sz="4800" b="1" dirty="0">
              <a:solidFill>
                <a:srgbClr val="FF0000"/>
              </a:solidFill>
              <a:ea typeface="Heiti SC Light" charset="-122"/>
              <a:cs typeface="Heiti SC Light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14541" y="2870391"/>
            <a:ext cx="5962918" cy="66020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kumimoji="1" lang="zh-CN" altLang="en-US" sz="3600" b="1" dirty="0">
                <a:solidFill>
                  <a:srgbClr val="0432FF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Heiti SC Light" charset="-122"/>
              </a:rPr>
              <a:t>罗 涛</a:t>
            </a:r>
            <a:endParaRPr kumimoji="1" lang="en-US" altLang="zh-CN" sz="3600" b="1" dirty="0">
              <a:solidFill>
                <a:srgbClr val="0432FF"/>
              </a:solidFill>
              <a:latin typeface="Kaiti SC" panose="02010600040101010101" pitchFamily="2" charset="-122"/>
              <a:ea typeface="Kaiti SC" panose="02010600040101010101" pitchFamily="2" charset="-122"/>
              <a:cs typeface="Heiti SC Light" charset="-122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kumimoji="1" lang="zh-CN" altLang="en-US" sz="3600" b="1" dirty="0">
                <a:solidFill>
                  <a:srgbClr val="0432FF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Heiti SC Light" charset="-122"/>
              </a:rPr>
              <a:t> 复旦大学</a:t>
            </a:r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id="{D1F3C13E-9448-B4C9-632C-5A191C0DD4E7}"/>
              </a:ext>
            </a:extLst>
          </p:cNvPr>
          <p:cNvSpPr txBox="1">
            <a:spLocks/>
          </p:cNvSpPr>
          <p:nvPr/>
        </p:nvSpPr>
        <p:spPr>
          <a:xfrm>
            <a:off x="2316643" y="4762062"/>
            <a:ext cx="7558714" cy="14101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200"/>
              </a:spcBef>
            </a:pPr>
            <a:r>
              <a:rPr kumimoji="1" lang="zh-CN" altLang="en-US" sz="2800" b="1" dirty="0">
                <a:solidFill>
                  <a:schemeClr val="accent1">
                    <a:lumMod val="75000"/>
                  </a:schemeClr>
                </a:solidFill>
                <a:latin typeface="HEITI SC MEDIUM" pitchFamily="2" charset="-128"/>
                <a:ea typeface="HEITI SC MEDIUM" pitchFamily="2" charset="-128"/>
                <a:cs typeface="Heiti SC Light" charset="-122"/>
              </a:rPr>
              <a:t> 第四届强子与重味物理理论与实验联合研讨会</a:t>
            </a:r>
            <a:endParaRPr kumimoji="1" lang="en-US" altLang="zh-CN" sz="2800" b="1" dirty="0">
              <a:solidFill>
                <a:schemeClr val="accent1">
                  <a:lumMod val="75000"/>
                </a:schemeClr>
              </a:solidFill>
              <a:latin typeface="HEITI SC MEDIUM" pitchFamily="2" charset="-128"/>
              <a:ea typeface="HEITI SC MEDIUM" pitchFamily="2" charset="-128"/>
              <a:cs typeface="Heiti SC Light" charset="-122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kumimoji="1" lang="zh-CN" altLang="en-US" sz="2800" b="1" dirty="0">
                <a:solidFill>
                  <a:schemeClr val="accent1">
                    <a:lumMod val="75000"/>
                  </a:schemeClr>
                </a:solidFill>
                <a:latin typeface="HEITI SC MEDIUM" pitchFamily="2" charset="-128"/>
                <a:ea typeface="HEITI SC MEDIUM" pitchFamily="2" charset="-128"/>
                <a:cs typeface="Heiti SC Light" charset="-122"/>
              </a:rPr>
              <a:t>兰州大学，</a:t>
            </a:r>
            <a:r>
              <a:rPr kumimoji="1" lang="en-US" altLang="zh-CN" sz="2800" b="1" dirty="0">
                <a:solidFill>
                  <a:schemeClr val="accent1">
                    <a:lumMod val="75000"/>
                  </a:schemeClr>
                </a:solidFill>
                <a:latin typeface="HEITI SC MEDIUM" pitchFamily="2" charset="-128"/>
                <a:ea typeface="HEITI SC MEDIUM" pitchFamily="2" charset="-128"/>
                <a:cs typeface="Heiti SC Light" charset="-122"/>
              </a:rPr>
              <a:t>2025/03/21-2025/03/24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949C0D-2C52-A4DF-B31D-A2DF777AA088}"/>
              </a:ext>
            </a:extLst>
          </p:cNvPr>
          <p:cNvSpPr txBox="1"/>
          <p:nvPr/>
        </p:nvSpPr>
        <p:spPr>
          <a:xfrm>
            <a:off x="4304548" y="6293902"/>
            <a:ext cx="3643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arXiv: 2411.11648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accepted by PRL</a:t>
            </a:r>
            <a:endParaRPr kumimoji="1"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0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Search for excited </a:t>
            </a:r>
            <a:r>
              <a:rPr lang="el-GR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Ω </a:t>
            </a:r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hyperons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10</a:t>
            </a:fld>
            <a:endParaRPr lang="zh-CN" altLang="en-US" sz="1451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20249-BF5B-3D74-5856-1627F23CD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794528"/>
            <a:ext cx="5003800" cy="35917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FB5865-A87C-AB0C-6883-9239D314A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931" y="1812580"/>
            <a:ext cx="5110869" cy="3668649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4E706849-79AE-747A-4117-2EC5A79398FC}"/>
              </a:ext>
            </a:extLst>
          </p:cNvPr>
          <p:cNvSpPr txBox="1"/>
          <p:nvPr/>
        </p:nvSpPr>
        <p:spPr>
          <a:xfrm>
            <a:off x="1579187" y="1299027"/>
            <a:ext cx="4254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data and sideband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C0BEA88-0EFD-FA2B-0A24-5E4F6473C378}"/>
              </a:ext>
            </a:extLst>
          </p:cNvPr>
          <p:cNvSpPr txBox="1"/>
          <p:nvPr/>
        </p:nvSpPr>
        <p:spPr>
          <a:xfrm>
            <a:off x="6432973" y="1290334"/>
            <a:ext cx="4730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data and inclusive MC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AC60CAA-267F-C3DE-8CDD-0911DC94752A}"/>
                  </a:ext>
                </a:extLst>
              </p:cNvPr>
              <p:cNvSpPr txBox="1"/>
              <p:nvPr/>
            </p:nvSpPr>
            <p:spPr>
              <a:xfrm>
                <a:off x="2001760" y="5689078"/>
                <a:ext cx="88624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Apart from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ground state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two structures around 2.0 and 2.1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>
                        <a:latin typeface="Cambria Math" panose="02040503050406030204" pitchFamily="18" charset="0"/>
                      </a:rPr>
                      <m:t>GeV</m:t>
                    </m:r>
                    <m:r>
                      <a:rPr kumimoji="1" lang="en-US" altLang="zh-CN" sz="20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AC60CAA-267F-C3DE-8CDD-0911DC947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760" y="5689078"/>
                <a:ext cx="8862426" cy="400110"/>
              </a:xfrm>
              <a:prstGeom prst="rect">
                <a:avLst/>
              </a:prstGeom>
              <a:blipFill>
                <a:blip r:embed="rId4"/>
                <a:stretch>
                  <a:fillRect l="-143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94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Evidence for two excited </a:t>
            </a:r>
            <a:r>
              <a:rPr lang="el-GR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Ω </a:t>
            </a:r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hyperons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11</a:t>
            </a:fld>
            <a:endParaRPr lang="zh-CN" altLang="en-US" sz="1451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E7E61C-8539-BA03-7FE9-122E0852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3085" y="1658774"/>
            <a:ext cx="4198450" cy="30137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7917B3-D4E3-3CC0-EF06-D1AD8D8F9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88843" y="1707855"/>
            <a:ext cx="4100188" cy="29431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43A2684-1819-376D-D877-569B22DF32DB}"/>
              </a:ext>
            </a:extLst>
          </p:cNvPr>
          <p:cNvSpPr txBox="1"/>
          <p:nvPr/>
        </p:nvSpPr>
        <p:spPr>
          <a:xfrm>
            <a:off x="4304548" y="1225514"/>
            <a:ext cx="3645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arXiv: 2411.11648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accepted by PRL</a:t>
            </a:r>
            <a:endParaRPr kumimoji="1"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BABD9EF-D406-F594-A6AF-9F3EE13EAF0E}"/>
                  </a:ext>
                </a:extLst>
              </p:cNvPr>
              <p:cNvSpPr txBox="1"/>
              <p:nvPr/>
            </p:nvSpPr>
            <p:spPr>
              <a:xfrm>
                <a:off x="634809" y="4701771"/>
                <a:ext cx="10173451" cy="170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𝟏𝟔𝟕𝟐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asymmetric double-Gaussian function</a:t>
                </a:r>
                <a:b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𝟐𝟎𝟏𝟐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: BW(fixed to PDG value)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⨂</m:t>
                    </m:r>
                  </m:oMath>
                </a14:m>
                <a:r>
                  <a:rPr lang="en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double-Gaussian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(fixed according to MC simulation)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𝟐𝟏𝟎𝟗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: BW(</a:t>
                </a:r>
                <a:r>
                  <a:rPr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free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⨂</m:t>
                    </m:r>
                  </m:oMath>
                </a14:m>
                <a:r>
                  <a:rPr lang="en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double-Gaussian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(fixed according to MC simulation)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Background</a:t>
                </a:r>
                <a:r>
                  <a:rPr lang="zh-CN" altLang="en-US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an exponential function.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(shared)</a:t>
                </a:r>
                <a:endParaRPr lang="en-US" altLang="zh-CN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BABD9EF-D406-F594-A6AF-9F3EE13E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09" y="4701771"/>
                <a:ext cx="10173451" cy="1705403"/>
              </a:xfrm>
              <a:prstGeom prst="rect">
                <a:avLst/>
              </a:prstGeom>
              <a:blipFill>
                <a:blip r:embed="rId4"/>
                <a:stretch>
                  <a:fillRect l="-374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9CF572AA-9128-6A88-0647-EA3C82766EB8}"/>
              </a:ext>
            </a:extLst>
          </p:cNvPr>
          <p:cNvSpPr txBox="1"/>
          <p:nvPr/>
        </p:nvSpPr>
        <p:spPr>
          <a:xfrm>
            <a:off x="451928" y="1167813"/>
            <a:ext cx="282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074DA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Simultaneous fit</a:t>
            </a:r>
            <a:endParaRPr kumimoji="1" lang="zh-CN" altLang="en-US" sz="2400" b="1" dirty="0">
              <a:solidFill>
                <a:srgbClr val="074DA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2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Evidence for two excited </a:t>
            </a:r>
            <a:r>
              <a:rPr lang="el-GR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Ω </a:t>
            </a:r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hyperons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12</a:t>
            </a:fld>
            <a:endParaRPr lang="zh-CN" altLang="en-US" sz="1451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E7E61C-8539-BA03-7FE9-122E0852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3085" y="1658774"/>
            <a:ext cx="4198450" cy="30137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7917B3-D4E3-3CC0-EF06-D1AD8D8F9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88843" y="1707855"/>
            <a:ext cx="4100188" cy="29431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43A2684-1819-376D-D877-569B22DF32DB}"/>
              </a:ext>
            </a:extLst>
          </p:cNvPr>
          <p:cNvSpPr txBox="1"/>
          <p:nvPr/>
        </p:nvSpPr>
        <p:spPr>
          <a:xfrm>
            <a:off x="4304548" y="1225514"/>
            <a:ext cx="3645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arXiv: 2411.11648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accepted by PRL</a:t>
            </a:r>
            <a:endParaRPr kumimoji="1"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CF572AA-9128-6A88-0647-EA3C82766EB8}"/>
              </a:ext>
            </a:extLst>
          </p:cNvPr>
          <p:cNvSpPr txBox="1"/>
          <p:nvPr/>
        </p:nvSpPr>
        <p:spPr>
          <a:xfrm>
            <a:off x="451928" y="1167813"/>
            <a:ext cx="282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074DA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Simultaneous fit</a:t>
            </a:r>
            <a:endParaRPr kumimoji="1" lang="zh-CN" altLang="en-US" sz="2400" b="1" dirty="0">
              <a:solidFill>
                <a:srgbClr val="074DA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9DF3A47-D8EA-57A1-9225-0157C1AD8E48}"/>
                  </a:ext>
                </a:extLst>
              </p:cNvPr>
              <p:cNvSpPr/>
              <p:nvPr/>
            </p:nvSpPr>
            <p:spPr>
              <a:xfrm>
                <a:off x="762894" y="5383456"/>
                <a:ext cx="5078437" cy="712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  <m:r>
                                <a:rPr lang="en-US" altLang="zh-CN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(2109)</m:t>
                              </m:r>
                            </m:e>
                            <m:sup>
                              <m:r>
                                <a:rPr lang="en-US" altLang="zh-CN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08</m:t>
                          </m:r>
                          <m:r>
                            <a:rPr kumimoji="1"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.5±5.2</m:t>
                          </m:r>
                          <m:r>
                            <a:rPr kumimoji="1" lang="en-US" altLang="zh-CN" b="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𝑠𝑡𝑎𝑡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kumimoji="1" lang="en-US" altLang="zh-CN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0.9</m:t>
                          </m:r>
                          <m:r>
                            <a:rPr kumimoji="1" lang="en-US" altLang="zh-CN" b="0" i="1" baseline="-25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𝑠𝑦𝑠𝑡</m:t>
                          </m:r>
                        </m:e>
                      </m:d>
                      <m:r>
                        <a:rPr kumimoji="1"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altLang="zh-CN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l-GR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  <m:r>
                                <a:rPr lang="en-US" altLang="zh-CN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(2109)</m:t>
                              </m:r>
                            </m:e>
                            <m:sup>
                              <m:r>
                                <a:rPr lang="en-US" altLang="zh-CN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18.3±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16.4</m:t>
                          </m:r>
                          <m:r>
                            <a:rPr kumimoji="1" lang="en-US" altLang="zh-CN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𝑠𝑡𝑎𝑡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kumimoji="1" lang="en-US" altLang="zh-CN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5.7</m:t>
                          </m:r>
                          <m:r>
                            <a:rPr kumimoji="1" lang="en-US" altLang="zh-CN" b="0" i="1" baseline="-25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𝑠𝑦𝑠𝑡</m:t>
                          </m:r>
                        </m:e>
                      </m:d>
                      <m:r>
                        <a:rPr kumimoji="1" lang="en-US" altLang="zh-CN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kumimoji="1"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9DF3A47-D8EA-57A1-9225-0157C1AD8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94" y="5383456"/>
                <a:ext cx="5078437" cy="712246"/>
              </a:xfrm>
              <a:prstGeom prst="rect">
                <a:avLst/>
              </a:prstGeom>
              <a:blipFill>
                <a:blip r:embed="rId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F8A6B8D3-A11D-45BB-9D2A-DD9193B95462}"/>
              </a:ext>
            </a:extLst>
          </p:cNvPr>
          <p:cNvSpPr txBox="1"/>
          <p:nvPr/>
        </p:nvSpPr>
        <p:spPr>
          <a:xfrm>
            <a:off x="596597" y="6136813"/>
            <a:ext cx="5078437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=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el-GR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[A new excited </a:t>
            </a:r>
            <a:r>
              <a:rPr lang="el-GR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state]</a:t>
            </a:r>
            <a:endParaRPr kumimoji="1" lang="zh-CN" altLang="en-US" dirty="0"/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9264CDEE-5B00-58CA-5211-D4FBE3B5C40D}"/>
              </a:ext>
            </a:extLst>
          </p:cNvPr>
          <p:cNvCxnSpPr>
            <a:cxnSpLocks/>
          </p:cNvCxnSpPr>
          <p:nvPr/>
        </p:nvCxnSpPr>
        <p:spPr>
          <a:xfrm flipH="1">
            <a:off x="447860" y="4806640"/>
            <a:ext cx="5376738" cy="12558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49A316-3185-B75D-EC9F-0A5BAAB09DA2}"/>
                  </a:ext>
                </a:extLst>
              </p:cNvPr>
              <p:cNvSpPr txBox="1"/>
              <p:nvPr/>
            </p:nvSpPr>
            <p:spPr>
              <a:xfrm>
                <a:off x="511569" y="4651022"/>
                <a:ext cx="12874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𝟐𝟏𝟎𝟗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49A316-3185-B75D-EC9F-0A5BAAB09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9" y="4651022"/>
                <a:ext cx="128746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346C2FF-7D0C-7A99-596B-8B5334619256}"/>
                  </a:ext>
                </a:extLst>
              </p:cNvPr>
              <p:cNvSpPr txBox="1"/>
              <p:nvPr/>
            </p:nvSpPr>
            <p:spPr>
              <a:xfrm>
                <a:off x="596597" y="5026100"/>
                <a:ext cx="3505121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𝜴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𝟐𝟏𝟎𝟗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s-E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53</m:t>
                    </m:r>
                    <m:r>
                      <a:rPr lang="es-E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19</m:t>
                    </m:r>
                  </m:oMath>
                </a14:m>
                <a:r>
                  <a:rPr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s-E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346C2FF-7D0C-7A99-596B-8B5334619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97" y="5026100"/>
                <a:ext cx="3505121" cy="396006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42351DB-64F5-D880-36CA-28D55683DA51}"/>
                  </a:ext>
                </a:extLst>
              </p:cNvPr>
              <p:cNvSpPr txBox="1"/>
              <p:nvPr/>
            </p:nvSpPr>
            <p:spPr>
              <a:xfrm>
                <a:off x="6290813" y="4999422"/>
                <a:ext cx="3505121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l-GR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  <m:sup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𝟐𝟎𝟏𝟐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s-E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24</m:t>
                    </m:r>
                    <m:r>
                      <a:rPr lang="es-E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s-E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42351DB-64F5-D880-36CA-28D55683D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813" y="4999422"/>
                <a:ext cx="3505121" cy="396006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872BB6C0-1B0E-05DA-5231-AAA9ED7F8C3D}"/>
              </a:ext>
            </a:extLst>
          </p:cNvPr>
          <p:cNvCxnSpPr>
            <a:cxnSpLocks/>
          </p:cNvCxnSpPr>
          <p:nvPr/>
        </p:nvCxnSpPr>
        <p:spPr>
          <a:xfrm flipH="1">
            <a:off x="6063285" y="4828093"/>
            <a:ext cx="5376738" cy="12558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A7C3BB-0885-2E33-204B-AD368A64C175}"/>
                  </a:ext>
                </a:extLst>
              </p:cNvPr>
              <p:cNvSpPr txBox="1"/>
              <p:nvPr/>
            </p:nvSpPr>
            <p:spPr>
              <a:xfrm>
                <a:off x="6205370" y="4672475"/>
                <a:ext cx="12874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𝟐𝟎𝟏𝟐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DA7C3BB-0885-2E33-204B-AD368A64C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70" y="4672475"/>
                <a:ext cx="1287468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413EE1DB-71C0-D053-A0DF-C59779C98374}"/>
              </a:ext>
            </a:extLst>
          </p:cNvPr>
          <p:cNvSpPr txBox="1"/>
          <p:nvPr/>
        </p:nvSpPr>
        <p:spPr>
          <a:xfrm>
            <a:off x="6212435" y="5303675"/>
            <a:ext cx="5078437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= 3.5</a:t>
            </a:r>
            <a:r>
              <a:rPr lang="el-GR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1" lang="zh-CN" altLang="en-US" dirty="0"/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A313F715-C6D0-BBAC-9191-CB24AF084E14}"/>
              </a:ext>
            </a:extLst>
          </p:cNvPr>
          <p:cNvCxnSpPr>
            <a:cxnSpLocks/>
          </p:cNvCxnSpPr>
          <p:nvPr/>
        </p:nvCxnSpPr>
        <p:spPr>
          <a:xfrm flipH="1">
            <a:off x="6097167" y="6128455"/>
            <a:ext cx="5376738" cy="12558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1738EC1-63A4-49E7-A348-74FE77957E09}"/>
                  </a:ext>
                </a:extLst>
              </p:cNvPr>
              <p:cNvSpPr txBox="1"/>
              <p:nvPr/>
            </p:nvSpPr>
            <p:spPr>
              <a:xfrm>
                <a:off x="6168805" y="5972837"/>
                <a:ext cx="13387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𝟏𝟔𝟕𝟐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1738EC1-63A4-49E7-A348-74FE77957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05" y="5972837"/>
                <a:ext cx="1338764" cy="369332"/>
              </a:xfrm>
              <a:prstGeom prst="rect">
                <a:avLst/>
              </a:prstGeom>
              <a:blipFill>
                <a:blip r:embed="rId9"/>
                <a:stretch>
                  <a:fillRect l="-93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B595AB6-3C21-4708-90C5-1B113F248FAB}"/>
                  </a:ext>
                </a:extLst>
              </p:cNvPr>
              <p:cNvSpPr txBox="1"/>
              <p:nvPr/>
            </p:nvSpPr>
            <p:spPr>
              <a:xfrm>
                <a:off x="6246014" y="6285976"/>
                <a:ext cx="3505121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𝜴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𝟏𝟔𝟕𝟐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s-E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92</m:t>
                    </m:r>
                    <m:r>
                      <a:rPr lang="es-E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</m:oMath>
                </a14:m>
                <a:r>
                  <a:rPr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s-E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B595AB6-3C21-4708-90C5-1B113F24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14" y="6285976"/>
                <a:ext cx="3505121" cy="396006"/>
              </a:xfrm>
              <a:prstGeom prst="rect">
                <a:avLst/>
              </a:prstGeom>
              <a:blipFill>
                <a:blip r:embed="rId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159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Systematic uncertainty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13</a:t>
            </a:fld>
            <a:endParaRPr lang="zh-CN" altLang="en-US" sz="1451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C4E1BD9-DF02-24B8-6EDC-2DB8FDC7E5EC}"/>
                  </a:ext>
                </a:extLst>
              </p:cNvPr>
              <p:cNvSpPr/>
              <p:nvPr/>
            </p:nvSpPr>
            <p:spPr>
              <a:xfrm>
                <a:off x="1363952" y="1088970"/>
                <a:ext cx="9464096" cy="873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ystematic uncertainties on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(2109)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 measurement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summarized in the following table. The details are discussed behind.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C4E1BD9-DF02-24B8-6EDC-2DB8FDC7E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52" y="1088970"/>
                <a:ext cx="9464096" cy="873509"/>
              </a:xfrm>
              <a:prstGeom prst="rect">
                <a:avLst/>
              </a:prstGeom>
              <a:blipFill>
                <a:blip r:embed="rId2"/>
                <a:stretch>
                  <a:fillRect l="-53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AF495433-322D-9F70-3BA4-16D46F8D9F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7265144"/>
                  </p:ext>
                </p:extLst>
              </p:nvPr>
            </p:nvGraphicFramePr>
            <p:xfrm>
              <a:off x="1505595" y="2168230"/>
              <a:ext cx="9180809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0889">
                      <a:extLst>
                        <a:ext uri="{9D8B030D-6E8A-4147-A177-3AD203B41FA5}">
                          <a16:colId xmlns:a16="http://schemas.microsoft.com/office/drawing/2014/main" val="1903294394"/>
                        </a:ext>
                      </a:extLst>
                    </a:gridCol>
                    <a:gridCol w="2554960">
                      <a:extLst>
                        <a:ext uri="{9D8B030D-6E8A-4147-A177-3AD203B41FA5}">
                          <a16:colId xmlns:a16="http://schemas.microsoft.com/office/drawing/2014/main" val="102889642"/>
                        </a:ext>
                      </a:extLst>
                    </a:gridCol>
                    <a:gridCol w="2554960">
                      <a:extLst>
                        <a:ext uri="{9D8B030D-6E8A-4147-A177-3AD203B41FA5}">
                          <a16:colId xmlns:a16="http://schemas.microsoft.com/office/drawing/2014/main" val="1925968713"/>
                        </a:ext>
                      </a:extLst>
                    </a:gridCol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Sources</a:t>
                          </a:r>
                          <a:endParaRPr lang="zh-CN" altLang="en-US" sz="18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s-ES" altLang="zh-CN" sz="1800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Absolute </a:t>
                          </a:r>
                          <a:r>
                            <a:rPr kumimoji="1" lang="es-ES" altLang="zh-CN" sz="1800" b="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systematic</a:t>
                          </a:r>
                          <a:r>
                            <a:rPr kumimoji="1" lang="es-ES" altLang="zh-CN" sz="1800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s-ES" altLang="zh-CN" sz="1800" b="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uncertainty</a:t>
                          </a:r>
                          <a:endParaRPr kumimoji="1" lang="zh-CN" altLang="en-US" sz="18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zh-CN" altLang="en-US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1451827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8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</a:t>
                          </a:r>
                          <a:r>
                            <a:rPr kumimoji="1" lang="es-ES" altLang="zh-CN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  <m:r>
                                <a:rPr lang="en-US" altLang="zh-CN" sz="1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s-ES" altLang="zh-CN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Width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79203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 shape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31429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shift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28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Resolution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4.7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8486679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Efficiency curve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8048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Choice of sideband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244933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i="0" kern="12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Parametrization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zh-CN" sz="1800" b="0" i="0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oMath>
                          </a14:m>
                          <a:r>
                            <a:rPr lang="en" altLang="zh-CN" sz="1800" b="0" i="0" kern="12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(2012)</a:t>
                          </a:r>
                          <a:r>
                            <a:rPr lang="en" altLang="zh-CN" sz="1800" b="0" i="0" kern="1200" baseline="300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− </a:t>
                          </a:r>
                          <a:r>
                            <a:rPr lang="en" altLang="zh-CN" sz="1800" b="0" i="0" kern="12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signal shape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2279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b="0" i="0" kern="12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Parametrization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zh-CN" sz="1800" b="0" i="0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oMath>
                          </a14:m>
                          <a:r>
                            <a:rPr lang="en" altLang="zh-CN" sz="1800" b="0" i="0" kern="12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(2109)</a:t>
                          </a:r>
                          <a:r>
                            <a:rPr lang="en" altLang="zh-CN" sz="1800" b="0" i="0" kern="1200" baseline="300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−</a:t>
                          </a:r>
                          <a:r>
                            <a:rPr lang="en" altLang="zh-CN" sz="1800" b="0" i="0" kern="12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signal shape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44308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Interference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38213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052609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AF495433-322D-9F70-3BA4-16D46F8D9F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7265144"/>
                  </p:ext>
                </p:extLst>
              </p:nvPr>
            </p:nvGraphicFramePr>
            <p:xfrm>
              <a:off x="1505595" y="2168230"/>
              <a:ext cx="9180809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70889">
                      <a:extLst>
                        <a:ext uri="{9D8B030D-6E8A-4147-A177-3AD203B41FA5}">
                          <a16:colId xmlns:a16="http://schemas.microsoft.com/office/drawing/2014/main" val="1903294394"/>
                        </a:ext>
                      </a:extLst>
                    </a:gridCol>
                    <a:gridCol w="2554960">
                      <a:extLst>
                        <a:ext uri="{9D8B030D-6E8A-4147-A177-3AD203B41FA5}">
                          <a16:colId xmlns:a16="http://schemas.microsoft.com/office/drawing/2014/main" val="102889642"/>
                        </a:ext>
                      </a:extLst>
                    </a:gridCol>
                    <a:gridCol w="2554960">
                      <a:extLst>
                        <a:ext uri="{9D8B030D-6E8A-4147-A177-3AD203B41FA5}">
                          <a16:colId xmlns:a16="http://schemas.microsoft.com/office/drawing/2014/main" val="1925968713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Sources</a:t>
                          </a:r>
                          <a:endParaRPr lang="zh-CN" altLang="en-US" sz="18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s-ES" altLang="zh-CN" sz="1800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Absolute </a:t>
                          </a:r>
                          <a:r>
                            <a:rPr kumimoji="1" lang="es-ES" altLang="zh-CN" sz="1800" b="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systematic</a:t>
                          </a:r>
                          <a:r>
                            <a:rPr kumimoji="1" lang="es-ES" altLang="zh-CN" sz="1800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s-ES" altLang="zh-CN" sz="1800" b="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a:t>uncertainty</a:t>
                          </a:r>
                          <a:endParaRPr kumimoji="1" lang="zh-CN" altLang="en-US" sz="18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zh-CN" altLang="en-US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1451827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8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9406" t="-106897" r="-100495" b="-9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0697" t="-106897" r="-995" b="-9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79203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 shape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31429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shift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28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Resolution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4.7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848667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Efficiency curve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8048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Choice of sideband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244933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" t="-703448" r="-126168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2279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" t="-803448" r="-126168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44308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Interference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38213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052609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568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0"/>
            <a:ext cx="10896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Measurement of production cross sections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14</a:t>
            </a:fld>
            <a:endParaRPr lang="zh-CN" altLang="en-US" sz="1451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9C2ACD-54B0-E8BE-535A-3C88CA4BCE69}"/>
                  </a:ext>
                </a:extLst>
              </p:cNvPr>
              <p:cNvSpPr txBox="1"/>
              <p:nvPr/>
            </p:nvSpPr>
            <p:spPr>
              <a:xfrm>
                <a:off x="863474" y="2179484"/>
                <a:ext cx="4186402" cy="707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9C2ACD-54B0-E8BE-535A-3C88CA4BC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4" y="2179484"/>
                <a:ext cx="4186402" cy="707694"/>
              </a:xfrm>
              <a:prstGeom prst="rect">
                <a:avLst/>
              </a:prstGeom>
              <a:blipFill>
                <a:blip r:embed="rId2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8AF1B2E-89A7-9F18-B1D0-D5DC90B45915}"/>
                  </a:ext>
                </a:extLst>
              </p:cNvPr>
              <p:cNvSpPr/>
              <p:nvPr/>
            </p:nvSpPr>
            <p:spPr>
              <a:xfrm>
                <a:off x="6310046" y="2179291"/>
                <a:ext cx="4656418" cy="708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8AF1B2E-89A7-9F18-B1D0-D5DC90B45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046" y="2179291"/>
                <a:ext cx="4656418" cy="708079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E2C560E-CECF-F2D4-76C8-B91DEB58158F}"/>
              </a:ext>
            </a:extLst>
          </p:cNvPr>
          <p:cNvSpPr txBox="1"/>
          <p:nvPr/>
        </p:nvSpPr>
        <p:spPr>
          <a:xfrm>
            <a:off x="626240" y="1596569"/>
            <a:ext cx="466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Ratio of production cross sections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58F9188-B8C6-4763-8BA6-EB28155503DF}"/>
              </a:ext>
            </a:extLst>
          </p:cNvPr>
          <p:cNvSpPr txBox="1"/>
          <p:nvPr/>
        </p:nvSpPr>
        <p:spPr>
          <a:xfrm>
            <a:off x="6146177" y="1612532"/>
            <a:ext cx="523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Method to measure the X-section ratio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6840033-B7F1-46BC-ED53-563BEB6C11C3}"/>
                  </a:ext>
                </a:extLst>
              </p:cNvPr>
              <p:cNvSpPr txBox="1"/>
              <p:nvPr/>
            </p:nvSpPr>
            <p:spPr>
              <a:xfrm>
                <a:off x="863474" y="4432996"/>
                <a:ext cx="5882867" cy="4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2012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=0.36±0.13(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stat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)±0.04(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syst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6840033-B7F1-46BC-ED53-563BEB6C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4" y="4432996"/>
                <a:ext cx="5882867" cy="487569"/>
              </a:xfrm>
              <a:prstGeom prst="rect">
                <a:avLst/>
              </a:prstGeom>
              <a:blipFill>
                <a:blip r:embed="rId4"/>
                <a:stretch>
                  <a:fillRect l="-43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824F041-5B97-9C96-2915-534D963C20C4}"/>
                  </a:ext>
                </a:extLst>
              </p:cNvPr>
              <p:cNvSpPr txBox="1"/>
              <p:nvPr/>
            </p:nvSpPr>
            <p:spPr>
              <a:xfrm>
                <a:off x="863473" y="5119249"/>
                <a:ext cx="5882867" cy="4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2109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=0.93±0.35(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stat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)±0.13(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syst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824F041-5B97-9C96-2915-534D963C2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3" y="5119249"/>
                <a:ext cx="5882867" cy="487569"/>
              </a:xfrm>
              <a:prstGeom prst="rect">
                <a:avLst/>
              </a:prstGeom>
              <a:blipFill>
                <a:blip r:embed="rId5"/>
                <a:stretch>
                  <a:fillRect l="-431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8931594B-E387-FD80-3812-0626C01137C5}"/>
              </a:ext>
            </a:extLst>
          </p:cNvPr>
          <p:cNvSpPr txBox="1"/>
          <p:nvPr/>
        </p:nvSpPr>
        <p:spPr>
          <a:xfrm>
            <a:off x="647699" y="3726004"/>
            <a:ext cx="5517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Results of the X-section ratios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9AE7F4D-DA7E-F09C-681B-0C528E235B8D}"/>
              </a:ext>
            </a:extLst>
          </p:cNvPr>
          <p:cNvSpPr/>
          <p:nvPr/>
        </p:nvSpPr>
        <p:spPr>
          <a:xfrm>
            <a:off x="647699" y="1485184"/>
            <a:ext cx="10996956" cy="1630370"/>
          </a:xfrm>
          <a:prstGeom prst="rect">
            <a:avLst/>
          </a:prstGeom>
          <a:noFill/>
          <a:ln w="12700">
            <a:solidFill>
              <a:srgbClr val="0745A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CFC28CF-D8DC-2839-CC4A-0D1909266F74}"/>
                  </a:ext>
                </a:extLst>
              </p:cNvPr>
              <p:cNvSpPr txBox="1"/>
              <p:nvPr/>
            </p:nvSpPr>
            <p:spPr>
              <a:xfrm>
                <a:off x="6896758" y="4377659"/>
                <a:ext cx="4069706" cy="54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2012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UL</m:t>
                        </m:r>
                      </m:sup>
                    </m:sSubSup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0.57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@90% C.L.</a:t>
                </a:r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CFC28CF-D8DC-2839-CC4A-0D1909266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758" y="4377659"/>
                <a:ext cx="4069706" cy="542906"/>
              </a:xfrm>
              <a:prstGeom prst="rect">
                <a:avLst/>
              </a:prstGeom>
              <a:blipFill>
                <a:blip r:embed="rId6"/>
                <a:stretch>
                  <a:fillRect l="-311" t="-227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600FF41-DEF4-42ED-CFC0-4649E58D0C73}"/>
                  </a:ext>
                </a:extLst>
              </p:cNvPr>
              <p:cNvSpPr txBox="1"/>
              <p:nvPr/>
            </p:nvSpPr>
            <p:spPr>
              <a:xfrm>
                <a:off x="6896758" y="5091580"/>
                <a:ext cx="4069706" cy="54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109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UL</m:t>
                        </m:r>
                      </m:sup>
                    </m:sSubSup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1.31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@90% C.L.</a:t>
                </a:r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600FF41-DEF4-42ED-CFC0-4649E58D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758" y="5091580"/>
                <a:ext cx="4069706" cy="542906"/>
              </a:xfrm>
              <a:prstGeom prst="rect">
                <a:avLst/>
              </a:prstGeom>
              <a:blipFill>
                <a:blip r:embed="rId7"/>
                <a:stretch>
                  <a:fillRect l="-311" t="-227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43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2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Discussion on the results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15</a:t>
            </a:fld>
            <a:endParaRPr lang="zh-CN" altLang="en-US" sz="1451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BACC0B1-6516-05DD-C62C-DB8730D718B9}"/>
              </a:ext>
            </a:extLst>
          </p:cNvPr>
          <p:cNvSpPr/>
          <p:nvPr/>
        </p:nvSpPr>
        <p:spPr>
          <a:xfrm>
            <a:off x="400032" y="5473236"/>
            <a:ext cx="8582603" cy="839411"/>
          </a:xfrm>
          <a:prstGeom prst="rect">
            <a:avLst/>
          </a:prstGeom>
          <a:solidFill>
            <a:srgbClr val="0E419C">
              <a:alpha val="20000"/>
            </a:srgbClr>
          </a:solidFill>
          <a:ln w="12700">
            <a:solidFill>
              <a:srgbClr val="0E41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020582C-64B1-3E42-9C88-68F4AD13F0B7}"/>
                  </a:ext>
                </a:extLst>
              </p:cNvPr>
              <p:cNvSpPr txBox="1"/>
              <p:nvPr/>
            </p:nvSpPr>
            <p:spPr>
              <a:xfrm>
                <a:off x="623964" y="1663712"/>
                <a:ext cx="623971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zh-C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</m:e>
                          <m:sup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𝟐𝟏𝟎𝟗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E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Significance =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4.1</a:t>
                </a:r>
                <a:r>
                  <a:rPr lang="el-GR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[A new excited </a:t>
                </a:r>
                <a:r>
                  <a:rPr lang="el-GR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state]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020582C-64B1-3E42-9C88-68F4AD13F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64" y="1663712"/>
                <a:ext cx="6239715" cy="369332"/>
              </a:xfrm>
              <a:prstGeom prst="rect">
                <a:avLst/>
              </a:prstGeom>
              <a:blipFill>
                <a:blip r:embed="rId2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C8712F8-4555-A705-A31D-A08579DF4E14}"/>
                  </a:ext>
                </a:extLst>
              </p:cNvPr>
              <p:cNvSpPr txBox="1"/>
              <p:nvPr/>
            </p:nvSpPr>
            <p:spPr>
              <a:xfrm>
                <a:off x="623964" y="2901753"/>
                <a:ext cx="328955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zh-C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</m:e>
                          <m:sup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𝟐𝟎𝟏𝟐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E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Significance = 3.5</a:t>
                </a:r>
                <a:r>
                  <a:rPr lang="el-GR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C8712F8-4555-A705-A31D-A08579DF4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64" y="2901753"/>
                <a:ext cx="3289555" cy="369332"/>
              </a:xfrm>
              <a:prstGeom prst="rect">
                <a:avLst/>
              </a:prstGeom>
              <a:blipFill>
                <a:blip r:embed="rId3"/>
                <a:stretch>
                  <a:fillRect t="-6667" r="-38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AE56C5CE-81A3-84CA-0250-D9F8EBD0C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204" y="1218479"/>
            <a:ext cx="4642679" cy="348200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BFE24E8-BD4E-1509-6D0F-BE20DD48369E}"/>
              </a:ext>
            </a:extLst>
          </p:cNvPr>
          <p:cNvSpPr txBox="1"/>
          <p:nvPr/>
        </p:nvSpPr>
        <p:spPr>
          <a:xfrm>
            <a:off x="7626652" y="921931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LQCD, Hadron Spectrum Collaboration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PRD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054506 (2013)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DAC37BD-CEE4-E4D6-7C4A-D97DCB79CE2D}"/>
              </a:ext>
            </a:extLst>
          </p:cNvPr>
          <p:cNvSpPr/>
          <p:nvPr/>
        </p:nvSpPr>
        <p:spPr>
          <a:xfrm>
            <a:off x="10820975" y="1428079"/>
            <a:ext cx="696486" cy="3379305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肘形连接符 16">
            <a:extLst>
              <a:ext uri="{FF2B5EF4-FFF2-40B4-BE49-F238E27FC236}">
                <a16:creationId xmlns:a16="http://schemas.microsoft.com/office/drawing/2014/main" id="{99D5BDF0-38FA-E3B7-32FA-3AAAA9A9F5A2}"/>
              </a:ext>
            </a:extLst>
          </p:cNvPr>
          <p:cNvCxnSpPr>
            <a:cxnSpLocks/>
            <a:stCxn id="20" idx="2"/>
            <a:endCxn id="16" idx="2"/>
          </p:cNvCxnSpPr>
          <p:nvPr/>
        </p:nvCxnSpPr>
        <p:spPr>
          <a:xfrm rot="16200000" flipH="1">
            <a:off x="6716918" y="355083"/>
            <a:ext cx="1008917" cy="7895684"/>
          </a:xfrm>
          <a:prstGeom prst="bentConnector3">
            <a:avLst>
              <a:gd name="adj1" fmla="val 122658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D26B5C33-792D-9D07-E6B2-3B4D8822FAB9}"/>
              </a:ext>
            </a:extLst>
          </p:cNvPr>
          <p:cNvSpPr/>
          <p:nvPr/>
        </p:nvSpPr>
        <p:spPr>
          <a:xfrm>
            <a:off x="7007305" y="4649244"/>
            <a:ext cx="1300671" cy="378348"/>
          </a:xfrm>
          <a:prstGeom prst="roundRect">
            <a:avLst/>
          </a:prstGeom>
          <a:solidFill>
            <a:srgbClr val="0E41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Consistent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4C6ACAB-DB5A-2005-5848-B5995007A5ED}"/>
                  </a:ext>
                </a:extLst>
              </p:cNvPr>
              <p:cNvSpPr txBox="1"/>
              <p:nvPr/>
            </p:nvSpPr>
            <p:spPr>
              <a:xfrm>
                <a:off x="3248735" y="4133583"/>
                <a:ext cx="40774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zh-CN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(2109)</m:t>
                        </m:r>
                      </m:e>
                      <m:sup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E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and</a:t>
                </a:r>
                <a:r>
                  <a:rPr lang="es-E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zh-CN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(2012)</m:t>
                        </m:r>
                      </m:e>
                      <m:sup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are conventional three quark baryons rather than molecules</a:t>
                </a:r>
                <a:r>
                  <a:rPr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???</a:t>
                </a:r>
                <a:endParaRPr lang="es-E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4C6ACAB-DB5A-2005-5848-B5995007A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735" y="4133583"/>
                <a:ext cx="4077469" cy="923330"/>
              </a:xfrm>
              <a:prstGeom prst="rect">
                <a:avLst/>
              </a:prstGeom>
              <a:blipFill>
                <a:blip r:embed="rId5"/>
                <a:stretch>
                  <a:fillRect l="-932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EF837D1A-796B-F687-CD45-FDB099C98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598" y="3522268"/>
            <a:ext cx="879764" cy="918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19A6906-401E-CB21-A58D-E7664AF5FD3A}"/>
                  </a:ext>
                </a:extLst>
              </p:cNvPr>
              <p:cNvSpPr txBox="1"/>
              <p:nvPr/>
            </p:nvSpPr>
            <p:spPr>
              <a:xfrm>
                <a:off x="388710" y="5555449"/>
                <a:ext cx="4186402" cy="707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19A6906-401E-CB21-A58D-E7664AF5F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10" y="5555449"/>
                <a:ext cx="4186402" cy="707694"/>
              </a:xfrm>
              <a:prstGeom prst="rect">
                <a:avLst/>
              </a:prstGeom>
              <a:blipFill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3282473-23B0-8BAF-D1FF-0B13ED717530}"/>
                  </a:ext>
                </a:extLst>
              </p:cNvPr>
              <p:cNvSpPr txBox="1"/>
              <p:nvPr/>
            </p:nvSpPr>
            <p:spPr>
              <a:xfrm>
                <a:off x="4581905" y="5520233"/>
                <a:ext cx="5060977" cy="38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2012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=0.36±0.13(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stat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)±0.04(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syst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3282473-23B0-8BAF-D1FF-0B13ED71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05" y="5520233"/>
                <a:ext cx="5060977" cy="388889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3A0D881-2A85-7D0D-C249-69814A747D5F}"/>
                  </a:ext>
                </a:extLst>
              </p:cNvPr>
              <p:cNvSpPr txBox="1"/>
              <p:nvPr/>
            </p:nvSpPr>
            <p:spPr>
              <a:xfrm>
                <a:off x="4590870" y="5923758"/>
                <a:ext cx="4823792" cy="38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2109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=0.93±0.35(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stat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)±0.13(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syst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3A0D881-2A85-7D0D-C249-69814A747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870" y="5923758"/>
                <a:ext cx="4823792" cy="388889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右箭头 24">
            <a:extLst>
              <a:ext uri="{FF2B5EF4-FFF2-40B4-BE49-F238E27FC236}">
                <a16:creationId xmlns:a16="http://schemas.microsoft.com/office/drawing/2014/main" id="{E899A5AB-34E4-F8F1-577B-7985DDFC9FB2}"/>
              </a:ext>
            </a:extLst>
          </p:cNvPr>
          <p:cNvSpPr/>
          <p:nvPr/>
        </p:nvSpPr>
        <p:spPr>
          <a:xfrm>
            <a:off x="9095011" y="5668036"/>
            <a:ext cx="521745" cy="482172"/>
          </a:xfrm>
          <a:prstGeom prst="right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1B87B85-C295-E15D-02BE-648DDBEAC5B0}"/>
              </a:ext>
            </a:extLst>
          </p:cNvPr>
          <p:cNvSpPr txBox="1"/>
          <p:nvPr/>
        </p:nvSpPr>
        <p:spPr>
          <a:xfrm>
            <a:off x="9629353" y="5712966"/>
            <a:ext cx="2440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What can these tell us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EF6E19A9-1BB8-8D92-D8A7-CF9902133F53}"/>
              </a:ext>
            </a:extLst>
          </p:cNvPr>
          <p:cNvCxnSpPr/>
          <p:nvPr/>
        </p:nvCxnSpPr>
        <p:spPr>
          <a:xfrm>
            <a:off x="7914290" y="2037132"/>
            <a:ext cx="360317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AC084DD9-2B20-7D8E-5CAE-0E8D8CB3B9DD}"/>
              </a:ext>
            </a:extLst>
          </p:cNvPr>
          <p:cNvCxnSpPr/>
          <p:nvPr/>
        </p:nvCxnSpPr>
        <p:spPr>
          <a:xfrm>
            <a:off x="7914290" y="2485294"/>
            <a:ext cx="360317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1792FC4-37B7-85F0-C9C7-A028062050C2}"/>
                  </a:ext>
                </a:extLst>
              </p:cNvPr>
              <p:cNvSpPr/>
              <p:nvPr/>
            </p:nvSpPr>
            <p:spPr>
              <a:xfrm>
                <a:off x="488766" y="2037828"/>
                <a:ext cx="5607234" cy="773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  <m:r>
                                <a:rPr lang="en-US" altLang="zh-CN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(2109)</m:t>
                              </m:r>
                            </m:e>
                            <m:sup>
                              <m:r>
                                <a:rPr lang="en-US" altLang="zh-CN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08</m:t>
                          </m:r>
                          <m:r>
                            <a:rPr kumimoji="1"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.5±5.2</m:t>
                          </m:r>
                          <m:r>
                            <a:rPr kumimoji="1" lang="en-US" altLang="zh-CN" sz="2000" b="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𝑠𝑡𝑎𝑡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kumimoji="1" lang="en-US" altLang="zh-CN" sz="20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0.9</m:t>
                          </m:r>
                          <m:r>
                            <a:rPr kumimoji="1" lang="en-US" altLang="zh-CN" sz="2000" b="0" i="1" baseline="-25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𝑠𝑦𝑠𝑡</m:t>
                          </m:r>
                        </m:e>
                      </m:d>
                      <m:r>
                        <a:rPr kumimoji="1" lang="en-US" altLang="zh-CN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altLang="zh-CN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l-GR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  <m:r>
                                <a:rPr lang="en-US" altLang="zh-CN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(2109)</m:t>
                              </m:r>
                            </m:e>
                            <m:sup>
                              <m:r>
                                <a:rPr lang="en-US" altLang="zh-CN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18.3±</m:t>
                          </m:r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16.4</m:t>
                          </m:r>
                          <m:r>
                            <a:rPr kumimoji="1" lang="en-US" altLang="zh-CN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𝑠𝑡𝑎𝑡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kumimoji="1" lang="en-US" altLang="zh-CN" sz="20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5.7</m:t>
                          </m:r>
                          <m:r>
                            <a:rPr kumimoji="1" lang="en-US" altLang="zh-CN" sz="2000" b="0" i="1" baseline="-25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𝑠𝑦𝑠𝑡</m:t>
                          </m:r>
                        </m:e>
                      </m:d>
                      <m:r>
                        <a:rPr kumimoji="1" lang="en-US" altLang="zh-CN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kumimoji="1"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1792FC4-37B7-85F0-C9C7-A02806205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66" y="2037828"/>
                <a:ext cx="5607234" cy="773225"/>
              </a:xfrm>
              <a:prstGeom prst="rect">
                <a:avLst/>
              </a:prstGeom>
              <a:blipFill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5E5E8D7C-4129-9090-DE10-17E24847287F}"/>
              </a:ext>
            </a:extLst>
          </p:cNvPr>
          <p:cNvSpPr txBox="1"/>
          <p:nvPr/>
        </p:nvSpPr>
        <p:spPr>
          <a:xfrm>
            <a:off x="2342783" y="1028202"/>
            <a:ext cx="185339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arXiv:2411.11648</a:t>
            </a:r>
            <a:endParaRPr kumimoji="1" lang="zh-CN" altLang="en-US" sz="16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5DFC228-FD2A-8B3D-BC5C-BAC3CBB13635}"/>
                  </a:ext>
                </a:extLst>
              </p:cNvPr>
              <p:cNvSpPr txBox="1"/>
              <p:nvPr/>
            </p:nvSpPr>
            <p:spPr>
              <a:xfrm>
                <a:off x="622702" y="3318082"/>
                <a:ext cx="4484914" cy="401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zh-CN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𝜴</m:t>
                            </m:r>
                            <m:r>
                              <a:rPr lang="en-US" altLang="zh-CN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(2012)</m:t>
                            </m:r>
                          </m:e>
                          <m:sup>
                            <m:r>
                              <a:rPr lang="en-US" altLang="zh-CN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2012.4±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0.9</m:t>
                        </m:r>
                      </m:e>
                    </m:d>
                    <m:r>
                      <a:rPr kumimoji="1"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18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sz="1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(PDG)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5DFC228-FD2A-8B3D-BC5C-BAC3CBB13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02" y="3318082"/>
                <a:ext cx="4484914" cy="401520"/>
              </a:xfrm>
              <a:prstGeom prst="rect">
                <a:avLst/>
              </a:prstGeom>
              <a:blipFill>
                <a:blip r:embed="rId11"/>
                <a:stretch>
                  <a:fillRect t="-312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5B687407-941B-477B-C036-72489D39763A}"/>
              </a:ext>
            </a:extLst>
          </p:cNvPr>
          <p:cNvSpPr/>
          <p:nvPr/>
        </p:nvSpPr>
        <p:spPr>
          <a:xfrm>
            <a:off x="403785" y="1568262"/>
            <a:ext cx="5739497" cy="2230205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281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EC01525-0C7A-D14F-BAE6-20B992F5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z="2400" smtClean="0">
                <a:solidFill>
                  <a:schemeClr val="tx1"/>
                </a:solidFill>
              </a:rPr>
              <a:t>16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1318476B-9F25-0173-4A6E-6F12A26B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77"/>
            <a:ext cx="10515600" cy="698744"/>
          </a:xfrm>
        </p:spPr>
        <p:txBody>
          <a:bodyPr>
            <a:noAutofit/>
          </a:bodyPr>
          <a:lstStyle/>
          <a:p>
            <a:pPr lvl="0" algn="ctr" defTabSz="584200" hangingPunct="0">
              <a:lnSpc>
                <a:spcPct val="100000"/>
              </a:lnSpc>
              <a:spcBef>
                <a:spcPts val="0"/>
              </a:spcBef>
            </a:pPr>
            <a:r>
              <a:rPr lang="en-US" altLang="zh-CN" sz="4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 Neue Medium" panose="02000503000000020004"/>
              </a:rPr>
              <a:t>Prospect</a:t>
            </a:r>
          </a:p>
        </p:txBody>
      </p:sp>
      <p:pic>
        <p:nvPicPr>
          <p:cNvPr id="2" name="Picture 1" descr="page18image1488118448">
            <a:extLst>
              <a:ext uri="{FF2B5EF4-FFF2-40B4-BE49-F238E27FC236}">
                <a16:creationId xmlns:a16="http://schemas.microsoft.com/office/drawing/2014/main" id="{4705DC60-B2F8-E70C-F628-E4C58589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16" y="1824970"/>
            <a:ext cx="8932761" cy="453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8A36A158-D555-2F89-4664-A37A7BBC6FB6}"/>
              </a:ext>
            </a:extLst>
          </p:cNvPr>
          <p:cNvSpPr txBox="1"/>
          <p:nvPr/>
        </p:nvSpPr>
        <p:spPr>
          <a:xfrm>
            <a:off x="943020" y="803549"/>
            <a:ext cx="10305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10751" hangingPunct="0"/>
            <a:r>
              <a:rPr lang="en-US" sz="2400" b="1" kern="0" dirty="0">
                <a:solidFill>
                  <a:srgbClr val="1DB100">
                    <a:lumMod val="75000"/>
                  </a:srgbClr>
                </a:solidFill>
                <a:latin typeface="Arial" panose="020B0604020202020204" pitchFamily="34" charset="0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Opportunities to study excited baryons in the BEPCII-U phase 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C7B11F-E277-06AD-0224-28FEB68C65F4}"/>
              </a:ext>
            </a:extLst>
          </p:cNvPr>
          <p:cNvSpPr txBox="1"/>
          <p:nvPr/>
        </p:nvSpPr>
        <p:spPr>
          <a:xfrm>
            <a:off x="1629616" y="1345037"/>
            <a:ext cx="6807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00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BEPCII upgrade ( 2024 –2028 )</a:t>
            </a:r>
            <a:r>
              <a:rPr lang="zh-CN" altLang="en-US" sz="200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：</a:t>
            </a:r>
            <a:r>
              <a:rPr lang="en" altLang="zh-CN" sz="2000">
                <a:effectLst/>
                <a:latin typeface="Calibri" panose="020F0502020204030204" pitchFamily="34" charset="0"/>
              </a:rPr>
              <a:t>Highest beam energy:  2.8  GeV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390913-8EB0-BAFC-4349-5CA2646DA6F3}"/>
              </a:ext>
            </a:extLst>
          </p:cNvPr>
          <p:cNvSpPr txBox="1"/>
          <p:nvPr/>
        </p:nvSpPr>
        <p:spPr>
          <a:xfrm>
            <a:off x="2338251" y="6356350"/>
            <a:ext cx="783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directions from theorists on how to better make use of the new data!</a:t>
            </a:r>
          </a:p>
        </p:txBody>
      </p:sp>
    </p:spTree>
    <p:extLst>
      <p:ext uri="{BB962C8B-B14F-4D97-AF65-F5344CB8AC3E}">
        <p14:creationId xmlns:p14="http://schemas.microsoft.com/office/powerpoint/2010/main" val="353863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Summary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17</a:t>
            </a:fld>
            <a:endParaRPr lang="zh-CN" altLang="en-US" sz="1451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1D2B97-6E9A-322C-C9C7-5B3A5CA6383B}"/>
                  </a:ext>
                </a:extLst>
              </p:cNvPr>
              <p:cNvSpPr txBox="1"/>
              <p:nvPr/>
            </p:nvSpPr>
            <p:spPr>
              <a:xfrm>
                <a:off x="339029" y="1141347"/>
                <a:ext cx="11513942" cy="5183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Wingdings" pitchFamily="2" charset="2"/>
                  <a:buChar char="ü"/>
                </a:pPr>
                <a:r>
                  <a:rPr kumimoji="1" lang="es-E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XYZ data </a:t>
                </a:r>
                <a:r>
                  <a:rPr kumimoji="1" lang="es-ES" altLang="zh-CN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1" lang="es-E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26 </a:t>
                </a:r>
                <a:r>
                  <a:rPr kumimoji="1" lang="es-ES" altLang="zh-CN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</a:t>
                </a:r>
                <a:r>
                  <a:rPr kumimoji="1" lang="es-E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s-ES" altLang="zh-CN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</a:t>
                </a:r>
                <a:r>
                  <a:rPr kumimoji="1" lang="es-E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es-ES" altLang="zh-CN" sz="1600" b="1" dirty="0" err="1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report</a:t>
                </a:r>
                <a:r>
                  <a:rPr kumimoji="1" lang="es-ES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first </a:t>
                </a:r>
                <a:r>
                  <a:rPr kumimoji="1" lang="es-ES" altLang="zh-CN" sz="1600" b="1" dirty="0" err="1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evidence</a:t>
                </a:r>
                <a:r>
                  <a:rPr kumimoji="1" lang="es-ES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s-ES" altLang="zh-CN" sz="1600" b="1" dirty="0" err="1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1" lang="es-ES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new </a:t>
                </a:r>
                <a:r>
                  <a:rPr lang="en-US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1600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p>
                        <m:r>
                          <a:rPr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l-GR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hyperon, the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l-GR" altLang="zh-CN" sz="1600" b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𝟐𝟏𝟎𝟗</m:t>
                        </m:r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sz="1600" b="1" i="0">
                        <a:solidFill>
                          <a:srgbClr val="0E419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through the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16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zh-CN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(2109)</m:t>
                        </m:r>
                      </m:e>
                      <m:sup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16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 statistical significance of 4.1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solidFill>
                          <a:srgbClr val="0E419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𝛔</m:t>
                    </m:r>
                  </m:oMath>
                </a14:m>
                <a:r>
                  <a:rPr lang="en-US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taking the look-elsewhere effect and the relevant systematics into account simultaneously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mass and width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(2109)</m:t>
                        </m:r>
                      </m:e>
                      <m:sup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6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measured to be</a:t>
                </a:r>
                <a:b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0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l-GR" altLang="zh-CN" sz="1600" b="1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𝛀</m:t>
                            </m:r>
                            <m:r>
                              <a:rPr lang="en-US" altLang="zh-CN" sz="1600" b="1" i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600" b="1" i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𝟐𝟏𝟎𝟗</m:t>
                            </m:r>
                            <m:r>
                              <a:rPr lang="en-US" altLang="zh-CN" sz="1600" b="1" i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b="1" i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sz="1600" b="1" i="0" smtClean="0">
                        <a:solidFill>
                          <a:srgbClr val="0E419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1600" b="1" i="1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1" i="0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𝟐𝟏𝟎𝟖</m:t>
                        </m:r>
                        <m:r>
                          <a:rPr kumimoji="1" lang="en-US" altLang="zh-CN" sz="1600" b="1" i="0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kumimoji="1" lang="en-US" altLang="zh-CN" sz="1600" b="1" i="0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1" lang="en-US" altLang="zh-CN" sz="1600" b="1" i="0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kumimoji="1" lang="en-US" altLang="zh-CN" sz="1600" b="1" i="1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1" lang="en-US" altLang="zh-CN" sz="1600" b="1" i="1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kumimoji="1" lang="en-US" altLang="zh-CN" sz="1600" b="1" i="1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kumimoji="1" lang="en-US" altLang="zh-CN" sz="1600" b="1" i="1" smtClean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600" b="1" i="0" smtClean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𝐬𝐭𝐚𝐭</m:t>
                            </m:r>
                          </m:e>
                        </m:d>
                        <m:r>
                          <a:rPr kumimoji="1" lang="en-US" altLang="zh-CN" sz="1600" b="1" i="0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kumimoji="1" lang="en-US" altLang="zh-CN" sz="1600" b="1" i="0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kumimoji="1" lang="en-US" altLang="zh-CN" sz="1600" b="1" i="0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kumimoji="1" lang="en-US" altLang="zh-CN" sz="1600" b="1" i="1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d>
                          <m:dPr>
                            <m:ctrlPr>
                              <a:rPr kumimoji="1" lang="en-US" altLang="zh-CN" sz="1600" b="1" i="1" smtClean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600" b="1" i="0" smtClean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𝐬𝐲𝐬𝐭</m:t>
                            </m:r>
                          </m:e>
                        </m:d>
                      </m:e>
                    </m:d>
                    <m:r>
                      <a:rPr kumimoji="1" lang="en-US" altLang="zh-CN" sz="1600" b="1" i="0" smtClean="0">
                        <a:solidFill>
                          <a:srgbClr val="0E419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zh-CN" sz="1600" b="1" i="0">
                        <a:solidFill>
                          <a:srgbClr val="0E419C"/>
                        </a:solidFill>
                        <a:latin typeface="Cambria Math" panose="02040503050406030204" pitchFamily="18" charset="0"/>
                      </a:rPr>
                      <m:t>𝐌𝐞𝐕</m:t>
                    </m:r>
                    <m:r>
                      <a:rPr lang="en-US" altLang="zh-CN" sz="1600" b="1" i="0">
                        <a:solidFill>
                          <a:srgbClr val="0E419C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600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b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br>
                  <a:rPr kumimoji="1"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l-GR" altLang="zh-CN" sz="1600" b="1" i="0" smtClean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b="1" i="1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l-GR" altLang="zh-CN" sz="1600" b="1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𝛀</m:t>
                            </m:r>
                            <m:r>
                              <a:rPr lang="en-US" altLang="zh-CN" sz="1600" b="1" i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600" b="1" i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𝟐𝟏𝟎𝟗</m:t>
                            </m:r>
                            <m:r>
                              <a:rPr lang="en-US" altLang="zh-CN" sz="1600" b="1" i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b="1" i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sz="1600" b="1" i="0">
                        <a:solidFill>
                          <a:srgbClr val="0E419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1600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kumimoji="1" lang="en-US" altLang="zh-CN" sz="1600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kumimoji="1" lang="en-US" altLang="zh-CN" sz="1600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kumimoji="1" lang="en-US" altLang="zh-CN" sz="1600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d>
                          <m:dPr>
                            <m:ctrlPr>
                              <a:rPr kumimoji="1" lang="en-US" altLang="zh-CN" sz="1600" b="1" i="1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600" b="1" i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𝐬𝐭𝐚𝐭</m:t>
                            </m:r>
                          </m:e>
                        </m:d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kumimoji="1" lang="en-US" altLang="zh-CN" sz="1600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1" lang="en-US" altLang="zh-CN" sz="1600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kumimoji="1" lang="en-US" altLang="zh-CN" sz="1600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d>
                          <m:dPr>
                            <m:ctrlPr>
                              <a:rPr kumimoji="1" lang="en-US" altLang="zh-CN" sz="1600" b="1" i="1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600" b="1" i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𝐬𝐲𝐬𝐭</m:t>
                            </m:r>
                          </m:e>
                        </m:d>
                      </m:e>
                    </m:d>
                    <m:r>
                      <a:rPr kumimoji="1" lang="en-US" altLang="zh-CN" sz="1600" b="1" i="0">
                        <a:solidFill>
                          <a:srgbClr val="0E419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zh-CN" sz="1600" b="1" i="0">
                        <a:solidFill>
                          <a:srgbClr val="0E419C"/>
                        </a:solidFill>
                        <a:latin typeface="Cambria Math" panose="02040503050406030204" pitchFamily="18" charset="0"/>
                      </a:rPr>
                      <m:t>𝐌𝐞𝐕</m:t>
                    </m:r>
                  </m:oMath>
                </a14:m>
                <a:endParaRPr kumimoji="1"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 limit at the 90% confidence level of the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 section ratio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16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(2109)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16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set to be: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endParaRPr kumimoji="1"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endParaRPr kumimoji="1"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Besides, </a:t>
                </a:r>
                <a:r>
                  <a:rPr kumimoji="1" lang="es-ES" altLang="zh-CN" sz="1600" b="1" dirty="0" err="1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kumimoji="1" lang="es-ES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s-ES" altLang="zh-CN" sz="1600" b="1" dirty="0" err="1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</a:t>
                </a:r>
                <a:r>
                  <a:rPr kumimoji="1" lang="es-ES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present an evidence for a new production mechanism for the previously identified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l-GR" altLang="zh-CN" sz="1600" b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𝟐𝟎𝟏𝟐</m:t>
                        </m:r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zh-CN" sz="1600" b="1" i="0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via the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1600" i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a:rPr lang="en-US" altLang="zh-CN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012</m:t>
                        </m:r>
                        <m:r>
                          <a:rPr lang="en-US" altLang="zh-CN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600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160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sz="1600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160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sz="1600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 statistical significance of 3.5 </a:t>
                </a:r>
                <a14:m>
                  <m:oMath xmlns:m="http://schemas.openxmlformats.org/officeDocument/2006/math">
                    <m:r>
                      <a:rPr lang="en-US" altLang="zh-CN" sz="1600" b="1" i="0">
                        <a:solidFill>
                          <a:srgbClr val="0E419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𝛔</m:t>
                    </m:r>
                  </m:oMath>
                </a14:m>
                <a:r>
                  <a:rPr lang="en-US" altLang="zh-CN" sz="16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taking the relevant systematics into account.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 limit at the 90% confidence level of the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 section ratio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16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(20</m:t>
                        </m:r>
                        <m:r>
                          <a:rPr lang="en-US" altLang="zh-CN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16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set to be: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endParaRPr lang="en-US" altLang="zh-CN" sz="1600" b="1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1D2B97-6E9A-322C-C9C7-5B3A5CA63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29" y="1141347"/>
                <a:ext cx="11513942" cy="5183214"/>
              </a:xfrm>
              <a:prstGeom prst="rect">
                <a:avLst/>
              </a:prstGeom>
              <a:blipFill>
                <a:blip r:embed="rId2"/>
                <a:stretch>
                  <a:fillRect l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DC75C12-F857-093D-A76E-BD49F60A9488}"/>
                  </a:ext>
                </a:extLst>
              </p:cNvPr>
              <p:cNvSpPr txBox="1"/>
              <p:nvPr/>
            </p:nvSpPr>
            <p:spPr>
              <a:xfrm>
                <a:off x="2784566" y="4161798"/>
                <a:ext cx="4069706" cy="35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2109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=0.93±0.35(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stat</m:t>
                      </m:r>
                      <m: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)±0.13(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syst</m:t>
                      </m:r>
                      <m: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DC75C12-F857-093D-A76E-BD49F60A9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566" y="4161798"/>
                <a:ext cx="4069706" cy="355867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68E7CCA-5FF6-8F6C-F849-EB3D6FFCB862}"/>
                  </a:ext>
                </a:extLst>
              </p:cNvPr>
              <p:cNvSpPr txBox="1"/>
              <p:nvPr/>
            </p:nvSpPr>
            <p:spPr>
              <a:xfrm>
                <a:off x="7002113" y="4143363"/>
                <a:ext cx="2781966" cy="392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109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 altLang="zh-CN" sz="1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UL</m:t>
                        </m:r>
                      </m:sup>
                    </m:sSubSup>
                    <m:r>
                      <a:rPr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1.31</m:t>
                    </m:r>
                  </m:oMath>
                </a14:m>
                <a:r>
                  <a:rPr kumimoji="1" lang="en-US" altLang="zh-CN" sz="1600" dirty="0"/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@90% C.L.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68E7CCA-5FF6-8F6C-F849-EB3D6FFCB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13" y="4143363"/>
                <a:ext cx="2781966" cy="392736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817F9EE-026B-F1F5-074F-57584A49DF22}"/>
                  </a:ext>
                </a:extLst>
              </p:cNvPr>
              <p:cNvSpPr txBox="1"/>
              <p:nvPr/>
            </p:nvSpPr>
            <p:spPr>
              <a:xfrm>
                <a:off x="2784566" y="5950260"/>
                <a:ext cx="3903617" cy="35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2012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=0.36±0.13(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stat</m:t>
                      </m:r>
                      <m: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)±0.04(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syst</m:t>
                      </m:r>
                      <m: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817F9EE-026B-F1F5-074F-57584A49D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566" y="5950260"/>
                <a:ext cx="3903617" cy="355867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966102A-F7C9-1105-8332-5318C42F8F8E}"/>
                  </a:ext>
                </a:extLst>
              </p:cNvPr>
              <p:cNvSpPr txBox="1"/>
              <p:nvPr/>
            </p:nvSpPr>
            <p:spPr>
              <a:xfrm>
                <a:off x="7001861" y="5931825"/>
                <a:ext cx="2873659" cy="392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2012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 altLang="zh-CN" sz="1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UL</m:t>
                        </m:r>
                      </m:sup>
                    </m:sSubSup>
                    <m:r>
                      <a:rPr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0.57</m:t>
                    </m:r>
                  </m:oMath>
                </a14:m>
                <a:r>
                  <a:rPr kumimoji="1" lang="en-US" altLang="zh-CN" sz="1600" dirty="0"/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@90% C.L.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966102A-F7C9-1105-8332-5318C42F8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861" y="5931825"/>
                <a:ext cx="2873659" cy="392736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23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968B8F-1544-2AB2-3F80-BC623AB4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200BC18-E834-46A4-CD6F-8C635CA3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859026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1809D5-5B4F-0451-6C15-EBB94AFA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999-AB6E-D04A-B8ED-211468A87D9E}" type="slidenum">
              <a:rPr kumimoji="1" lang="zh-CN" altLang="en-US" smtClean="0"/>
              <a:t>19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9FA1AC-883C-6780-0056-40F66529B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74" y="0"/>
            <a:ext cx="5805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2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68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Outline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2</a:t>
            </a:fld>
            <a:endParaRPr lang="zh-CN" altLang="en-US" sz="1451" b="1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CC1B51-F4F1-5AD4-6AB6-538DB2EB0D57}"/>
              </a:ext>
            </a:extLst>
          </p:cNvPr>
          <p:cNvGrpSpPr>
            <a:grpSpLocks/>
          </p:cNvGrpSpPr>
          <p:nvPr/>
        </p:nvGrpSpPr>
        <p:grpSpPr bwMode="auto">
          <a:xfrm>
            <a:off x="3169821" y="1278732"/>
            <a:ext cx="4017962" cy="823912"/>
            <a:chOff x="320318" y="607960"/>
            <a:chExt cx="4018359" cy="824600"/>
          </a:xfrm>
        </p:grpSpPr>
        <p:grpSp>
          <p:nvGrpSpPr>
            <p:cNvPr id="8" name="组合 91">
              <a:extLst>
                <a:ext uri="{FF2B5EF4-FFF2-40B4-BE49-F238E27FC236}">
                  <a16:creationId xmlns:a16="http://schemas.microsoft.com/office/drawing/2014/main" id="{D88AC1EF-6056-6DF5-E7AB-56FB4F050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0" name="菱形 9">
                <a:extLst>
                  <a:ext uri="{FF2B5EF4-FFF2-40B4-BE49-F238E27FC236}">
                    <a16:creationId xmlns:a16="http://schemas.microsoft.com/office/drawing/2014/main" id="{160B2F97-C25A-E5A8-5A15-A039A1BF0832}"/>
                  </a:ext>
                </a:extLst>
              </p:cNvPr>
              <p:cNvSpPr/>
              <p:nvPr/>
            </p:nvSpPr>
            <p:spPr>
              <a:xfrm>
                <a:off x="350281" y="607960"/>
                <a:ext cx="823994" cy="824600"/>
              </a:xfrm>
              <a:prstGeom prst="diamond">
                <a:avLst/>
              </a:prstGeom>
              <a:solidFill>
                <a:srgbClr val="074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文本框 90">
                <a:extLst>
                  <a:ext uri="{FF2B5EF4-FFF2-40B4-BE49-F238E27FC236}">
                    <a16:creationId xmlns:a16="http://schemas.microsoft.com/office/drawing/2014/main" id="{DB778A61-5487-48E8-696D-CD9DFCF3F4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789235"/>
                <a:ext cx="883920" cy="46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文本框 92">
              <a:extLst>
                <a:ext uri="{FF2B5EF4-FFF2-40B4-BE49-F238E27FC236}">
                  <a16:creationId xmlns:a16="http://schemas.microsoft.com/office/drawing/2014/main" id="{63AABD6E-7698-343D-5F66-AE749DBA9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5"/>
              <a:ext cx="3062962" cy="46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rgbClr val="074DA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Motivation</a:t>
              </a:r>
              <a:endParaRPr lang="zh-CN" altLang="en-US" sz="2400" dirty="0">
                <a:solidFill>
                  <a:srgbClr val="074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8A0E996-CF62-2C88-D3C4-00E9BCB87226}"/>
              </a:ext>
            </a:extLst>
          </p:cNvPr>
          <p:cNvGrpSpPr>
            <a:grpSpLocks/>
          </p:cNvGrpSpPr>
          <p:nvPr/>
        </p:nvGrpSpPr>
        <p:grpSpPr bwMode="auto">
          <a:xfrm>
            <a:off x="3169821" y="2179060"/>
            <a:ext cx="4017962" cy="823912"/>
            <a:chOff x="320318" y="607960"/>
            <a:chExt cx="4018359" cy="824600"/>
          </a:xfrm>
        </p:grpSpPr>
        <p:grpSp>
          <p:nvGrpSpPr>
            <p:cNvPr id="13" name="组合 100">
              <a:extLst>
                <a:ext uri="{FF2B5EF4-FFF2-40B4-BE49-F238E27FC236}">
                  <a16:creationId xmlns:a16="http://schemas.microsoft.com/office/drawing/2014/main" id="{B0EA6003-1F37-EA68-78BD-9DC34E913C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5" name="菱形 14">
                <a:extLst>
                  <a:ext uri="{FF2B5EF4-FFF2-40B4-BE49-F238E27FC236}">
                    <a16:creationId xmlns:a16="http://schemas.microsoft.com/office/drawing/2014/main" id="{8F807A4A-D27E-D013-E386-BB9019DFAF88}"/>
                  </a:ext>
                </a:extLst>
              </p:cNvPr>
              <p:cNvSpPr/>
              <p:nvPr/>
            </p:nvSpPr>
            <p:spPr>
              <a:xfrm>
                <a:off x="350281" y="607960"/>
                <a:ext cx="823994" cy="824600"/>
              </a:xfrm>
              <a:prstGeom prst="diamond">
                <a:avLst/>
              </a:prstGeom>
              <a:solidFill>
                <a:srgbClr val="074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03">
                <a:extLst>
                  <a:ext uri="{FF2B5EF4-FFF2-40B4-BE49-F238E27FC236}">
                    <a16:creationId xmlns:a16="http://schemas.microsoft.com/office/drawing/2014/main" id="{69947FC2-5FFC-01E4-9805-39BF711DD4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789235"/>
                <a:ext cx="883920" cy="46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</a:t>
                </a:r>
                <a:endParaRPr lang="zh-CN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文本框 101">
              <a:extLst>
                <a:ext uri="{FF2B5EF4-FFF2-40B4-BE49-F238E27FC236}">
                  <a16:creationId xmlns:a16="http://schemas.microsoft.com/office/drawing/2014/main" id="{3EB3E44D-A7D2-EE05-433C-F13B5A523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5"/>
              <a:ext cx="3062962" cy="46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rgbClr val="074DA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Data Sets</a:t>
              </a:r>
              <a:endParaRPr lang="zh-CN" altLang="en-US" sz="2400" dirty="0">
                <a:solidFill>
                  <a:srgbClr val="074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1E92554-F1E1-CBFC-20DB-A0070DBB6045}"/>
              </a:ext>
            </a:extLst>
          </p:cNvPr>
          <p:cNvGrpSpPr>
            <a:grpSpLocks/>
          </p:cNvGrpSpPr>
          <p:nvPr/>
        </p:nvGrpSpPr>
        <p:grpSpPr bwMode="auto">
          <a:xfrm>
            <a:off x="3169821" y="3079388"/>
            <a:ext cx="4017962" cy="823912"/>
            <a:chOff x="320318" y="607960"/>
            <a:chExt cx="4018360" cy="824600"/>
          </a:xfrm>
        </p:grpSpPr>
        <p:grpSp>
          <p:nvGrpSpPr>
            <p:cNvPr id="18" name="组合 110">
              <a:extLst>
                <a:ext uri="{FF2B5EF4-FFF2-40B4-BE49-F238E27FC236}">
                  <a16:creationId xmlns:a16="http://schemas.microsoft.com/office/drawing/2014/main" id="{88688857-C85C-DD9A-0C92-E7339CA61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20" name="菱形 19">
                <a:extLst>
                  <a:ext uri="{FF2B5EF4-FFF2-40B4-BE49-F238E27FC236}">
                    <a16:creationId xmlns:a16="http://schemas.microsoft.com/office/drawing/2014/main" id="{6E852281-5B52-81C9-B6E4-333839338B33}"/>
                  </a:ext>
                </a:extLst>
              </p:cNvPr>
              <p:cNvSpPr/>
              <p:nvPr/>
            </p:nvSpPr>
            <p:spPr>
              <a:xfrm>
                <a:off x="350281" y="607960"/>
                <a:ext cx="823994" cy="824600"/>
              </a:xfrm>
              <a:prstGeom prst="diamond">
                <a:avLst/>
              </a:prstGeom>
              <a:solidFill>
                <a:srgbClr val="074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13">
                <a:extLst>
                  <a:ext uri="{FF2B5EF4-FFF2-40B4-BE49-F238E27FC236}">
                    <a16:creationId xmlns:a16="http://schemas.microsoft.com/office/drawing/2014/main" id="{55AEC507-0441-B246-0594-6E507B72E4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789235"/>
                <a:ext cx="883920" cy="46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文本框 111">
              <a:extLst>
                <a:ext uri="{FF2B5EF4-FFF2-40B4-BE49-F238E27FC236}">
                  <a16:creationId xmlns:a16="http://schemas.microsoft.com/office/drawing/2014/main" id="{DEF5C4A5-7B14-7EA8-E2CC-C81FCCDF7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6" y="797915"/>
              <a:ext cx="3062962" cy="46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s-ES" altLang="zh-CN" sz="2400" dirty="0" err="1">
                  <a:solidFill>
                    <a:srgbClr val="074DA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Event</a:t>
              </a:r>
              <a:r>
                <a:rPr lang="es-ES" altLang="zh-CN" sz="2400" dirty="0">
                  <a:solidFill>
                    <a:srgbClr val="074DA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s-ES" altLang="zh-CN" sz="2400" dirty="0" err="1">
                  <a:solidFill>
                    <a:srgbClr val="074DA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selection</a:t>
              </a:r>
              <a:endParaRPr lang="zh-CN" altLang="en-US" sz="2400" dirty="0">
                <a:solidFill>
                  <a:srgbClr val="074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1333961-2630-6912-3EE3-B91519D38B11}"/>
              </a:ext>
            </a:extLst>
          </p:cNvPr>
          <p:cNvGrpSpPr>
            <a:grpSpLocks/>
          </p:cNvGrpSpPr>
          <p:nvPr/>
        </p:nvGrpSpPr>
        <p:grpSpPr bwMode="auto">
          <a:xfrm>
            <a:off x="3169821" y="3979716"/>
            <a:ext cx="6497658" cy="823912"/>
            <a:chOff x="320318" y="607960"/>
            <a:chExt cx="6498301" cy="824600"/>
          </a:xfrm>
        </p:grpSpPr>
        <p:grpSp>
          <p:nvGrpSpPr>
            <p:cNvPr id="23" name="组合 110">
              <a:extLst>
                <a:ext uri="{FF2B5EF4-FFF2-40B4-BE49-F238E27FC236}">
                  <a16:creationId xmlns:a16="http://schemas.microsoft.com/office/drawing/2014/main" id="{27BDCB26-7CA9-715A-0370-28675E380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25" name="菱形 24">
                <a:extLst>
                  <a:ext uri="{FF2B5EF4-FFF2-40B4-BE49-F238E27FC236}">
                    <a16:creationId xmlns:a16="http://schemas.microsoft.com/office/drawing/2014/main" id="{C5132DAC-A44B-7DD3-72A9-DFC46779E786}"/>
                  </a:ext>
                </a:extLst>
              </p:cNvPr>
              <p:cNvSpPr/>
              <p:nvPr/>
            </p:nvSpPr>
            <p:spPr>
              <a:xfrm>
                <a:off x="350281" y="607960"/>
                <a:ext cx="823994" cy="824600"/>
              </a:xfrm>
              <a:prstGeom prst="diamond">
                <a:avLst/>
              </a:prstGeom>
              <a:solidFill>
                <a:srgbClr val="074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文本框 113">
                <a:extLst>
                  <a:ext uri="{FF2B5EF4-FFF2-40B4-BE49-F238E27FC236}">
                    <a16:creationId xmlns:a16="http://schemas.microsoft.com/office/drawing/2014/main" id="{880FC740-ADCF-75C4-9CD5-635C4A49F3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789235"/>
                <a:ext cx="883920" cy="46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111">
                  <a:extLst>
                    <a:ext uri="{FF2B5EF4-FFF2-40B4-BE49-F238E27FC236}">
                      <a16:creationId xmlns:a16="http://schemas.microsoft.com/office/drawing/2014/main" id="{3A47C511-0C87-EE51-CF71-B47CCD23BA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5715" y="797915"/>
                  <a:ext cx="5542904" cy="4620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dirty="0">
                      <a:solidFill>
                        <a:srgbClr val="0E419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Search for Excited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l-GR" altLang="zh-CN" sz="2400" i="1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sz="2400" b="0" i="1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</m:e>
                        <m:sup>
                          <m:r>
                            <a:rPr lang="en-US" altLang="zh-CN" sz="2400" b="0" i="1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l-GR" altLang="zh-CN" sz="2400" dirty="0">
                      <a:solidFill>
                        <a:srgbClr val="0E419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400" dirty="0">
                      <a:solidFill>
                        <a:srgbClr val="0E419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Hyperons</a:t>
                  </a:r>
                </a:p>
              </p:txBody>
            </p:sp>
          </mc:Choice>
          <mc:Fallback xmlns="">
            <p:sp>
              <p:nvSpPr>
                <p:cNvPr id="30" name="文本框 111">
                  <a:extLst>
                    <a:ext uri="{FF2B5EF4-FFF2-40B4-BE49-F238E27FC236}">
                      <a16:creationId xmlns:a16="http://schemas.microsoft.com/office/drawing/2014/main" id="{022847DD-09F1-6843-A048-158195D4F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5715" y="797915"/>
                  <a:ext cx="5542904" cy="462051"/>
                </a:xfrm>
                <a:prstGeom prst="rect">
                  <a:avLst/>
                </a:prstGeom>
                <a:blipFill>
                  <a:blip r:embed="rId3"/>
                  <a:stretch>
                    <a:fillRect l="-1602" t="-8108" b="-297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1A08373-F641-6CB3-2158-5F8A2069668B}"/>
              </a:ext>
            </a:extLst>
          </p:cNvPr>
          <p:cNvGrpSpPr>
            <a:grpSpLocks/>
          </p:cNvGrpSpPr>
          <p:nvPr/>
        </p:nvGrpSpPr>
        <p:grpSpPr bwMode="auto">
          <a:xfrm>
            <a:off x="3169821" y="4880044"/>
            <a:ext cx="4017962" cy="823912"/>
            <a:chOff x="320318" y="607960"/>
            <a:chExt cx="4018359" cy="824600"/>
          </a:xfrm>
        </p:grpSpPr>
        <p:grpSp>
          <p:nvGrpSpPr>
            <p:cNvPr id="28" name="组合 110">
              <a:extLst>
                <a:ext uri="{FF2B5EF4-FFF2-40B4-BE49-F238E27FC236}">
                  <a16:creationId xmlns:a16="http://schemas.microsoft.com/office/drawing/2014/main" id="{2C9F8AB5-F9BA-5B5A-54F6-0AB07D421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30" name="菱形 29">
                <a:extLst>
                  <a:ext uri="{FF2B5EF4-FFF2-40B4-BE49-F238E27FC236}">
                    <a16:creationId xmlns:a16="http://schemas.microsoft.com/office/drawing/2014/main" id="{64AFDC8C-0FF7-8521-40E8-6727D6BF9192}"/>
                  </a:ext>
                </a:extLst>
              </p:cNvPr>
              <p:cNvSpPr/>
              <p:nvPr/>
            </p:nvSpPr>
            <p:spPr>
              <a:xfrm>
                <a:off x="350281" y="607960"/>
                <a:ext cx="823994" cy="824600"/>
              </a:xfrm>
              <a:prstGeom prst="diamond">
                <a:avLst/>
              </a:prstGeom>
              <a:solidFill>
                <a:srgbClr val="074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本框 113">
                <a:extLst>
                  <a:ext uri="{FF2B5EF4-FFF2-40B4-BE49-F238E27FC236}">
                    <a16:creationId xmlns:a16="http://schemas.microsoft.com/office/drawing/2014/main" id="{5EE65154-D4C1-AA34-9D80-910114E64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789235"/>
                <a:ext cx="883920" cy="46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</a:t>
                </a:r>
                <a:endPara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文本框 111">
              <a:extLst>
                <a:ext uri="{FF2B5EF4-FFF2-40B4-BE49-F238E27FC236}">
                  <a16:creationId xmlns:a16="http://schemas.microsoft.com/office/drawing/2014/main" id="{F41F8802-7ED2-1505-7EBA-FF2CACC55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5"/>
              <a:ext cx="3062962" cy="46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s-ES" altLang="zh-CN" sz="2400" dirty="0" err="1">
                  <a:solidFill>
                    <a:srgbClr val="074DA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Systematic</a:t>
              </a:r>
              <a:r>
                <a:rPr lang="es-ES" altLang="zh-CN" sz="2400" dirty="0">
                  <a:solidFill>
                    <a:srgbClr val="074DA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s-ES" altLang="zh-CN" sz="2400" dirty="0" err="1">
                  <a:solidFill>
                    <a:srgbClr val="074DA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uncertainty</a:t>
              </a:r>
              <a:endParaRPr lang="zh-CN" altLang="en-US" sz="2400" dirty="0">
                <a:solidFill>
                  <a:srgbClr val="074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DC83C79-D5D4-BF33-C8BA-F83D8AAE294C}"/>
              </a:ext>
            </a:extLst>
          </p:cNvPr>
          <p:cNvGrpSpPr>
            <a:grpSpLocks/>
          </p:cNvGrpSpPr>
          <p:nvPr/>
        </p:nvGrpSpPr>
        <p:grpSpPr bwMode="auto">
          <a:xfrm>
            <a:off x="3169821" y="5780371"/>
            <a:ext cx="4017962" cy="823912"/>
            <a:chOff x="320318" y="607960"/>
            <a:chExt cx="4018359" cy="824600"/>
          </a:xfrm>
        </p:grpSpPr>
        <p:grpSp>
          <p:nvGrpSpPr>
            <p:cNvPr id="33" name="组合 110">
              <a:extLst>
                <a:ext uri="{FF2B5EF4-FFF2-40B4-BE49-F238E27FC236}">
                  <a16:creationId xmlns:a16="http://schemas.microsoft.com/office/drawing/2014/main" id="{3275DE26-58A0-16EF-10DE-193BF5163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35" name="菱形 34">
                <a:extLst>
                  <a:ext uri="{FF2B5EF4-FFF2-40B4-BE49-F238E27FC236}">
                    <a16:creationId xmlns:a16="http://schemas.microsoft.com/office/drawing/2014/main" id="{622033D5-D385-B7AF-FC5E-D4D01C2460A3}"/>
                  </a:ext>
                </a:extLst>
              </p:cNvPr>
              <p:cNvSpPr/>
              <p:nvPr/>
            </p:nvSpPr>
            <p:spPr>
              <a:xfrm>
                <a:off x="350281" y="607960"/>
                <a:ext cx="823994" cy="824600"/>
              </a:xfrm>
              <a:prstGeom prst="diamond">
                <a:avLst/>
              </a:prstGeom>
              <a:solidFill>
                <a:srgbClr val="074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113">
                <a:extLst>
                  <a:ext uri="{FF2B5EF4-FFF2-40B4-BE49-F238E27FC236}">
                    <a16:creationId xmlns:a16="http://schemas.microsoft.com/office/drawing/2014/main" id="{482360D1-29DC-2018-C3AB-E613EA5EF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789235"/>
                <a:ext cx="883920" cy="46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06</a:t>
                </a:r>
                <a:endPara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文本框 111">
              <a:extLst>
                <a:ext uri="{FF2B5EF4-FFF2-40B4-BE49-F238E27FC236}">
                  <a16:creationId xmlns:a16="http://schemas.microsoft.com/office/drawing/2014/main" id="{D10B1E69-AE26-713D-0C11-977AAC2DD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5"/>
              <a:ext cx="3062962" cy="46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s-ES" altLang="zh-CN" sz="2400" dirty="0" err="1">
                  <a:solidFill>
                    <a:srgbClr val="074DA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Summary</a:t>
              </a:r>
              <a:endParaRPr lang="zh-CN" altLang="en-US" sz="2400" dirty="0">
                <a:solidFill>
                  <a:srgbClr val="074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027F2E07-E719-58E0-79CF-11A168DFCF6B}"/>
              </a:ext>
            </a:extLst>
          </p:cNvPr>
          <p:cNvCxnSpPr>
            <a:cxnSpLocks/>
          </p:cNvCxnSpPr>
          <p:nvPr/>
        </p:nvCxnSpPr>
        <p:spPr>
          <a:xfrm>
            <a:off x="3611736" y="2107127"/>
            <a:ext cx="5040000" cy="0"/>
          </a:xfrm>
          <a:prstGeom prst="line">
            <a:avLst/>
          </a:prstGeom>
          <a:ln w="28575">
            <a:solidFill>
              <a:srgbClr val="074D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FD51DB61-4DD3-32CF-32B2-8D8EB18BBEAB}"/>
              </a:ext>
            </a:extLst>
          </p:cNvPr>
          <p:cNvCxnSpPr/>
          <p:nvPr/>
        </p:nvCxnSpPr>
        <p:spPr>
          <a:xfrm>
            <a:off x="3611735" y="3002972"/>
            <a:ext cx="5040000" cy="0"/>
          </a:xfrm>
          <a:prstGeom prst="line">
            <a:avLst/>
          </a:prstGeom>
          <a:ln w="28575">
            <a:solidFill>
              <a:srgbClr val="074D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D005B6D6-44AD-3387-5F68-6080E61A756A}"/>
              </a:ext>
            </a:extLst>
          </p:cNvPr>
          <p:cNvCxnSpPr/>
          <p:nvPr/>
        </p:nvCxnSpPr>
        <p:spPr>
          <a:xfrm>
            <a:off x="3611735" y="3904028"/>
            <a:ext cx="5040000" cy="0"/>
          </a:xfrm>
          <a:prstGeom prst="line">
            <a:avLst/>
          </a:prstGeom>
          <a:ln w="28575">
            <a:solidFill>
              <a:srgbClr val="074D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C98A140C-1694-26F5-4BD8-4BCC88BDF56A}"/>
              </a:ext>
            </a:extLst>
          </p:cNvPr>
          <p:cNvCxnSpPr>
            <a:cxnSpLocks/>
          </p:cNvCxnSpPr>
          <p:nvPr/>
        </p:nvCxnSpPr>
        <p:spPr>
          <a:xfrm>
            <a:off x="3611736" y="4792000"/>
            <a:ext cx="5040000" cy="11628"/>
          </a:xfrm>
          <a:prstGeom prst="line">
            <a:avLst/>
          </a:prstGeom>
          <a:ln w="28575">
            <a:solidFill>
              <a:srgbClr val="074D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FA535FE1-3A15-ECA8-9916-C743F5F3D587}"/>
              </a:ext>
            </a:extLst>
          </p:cNvPr>
          <p:cNvCxnSpPr/>
          <p:nvPr/>
        </p:nvCxnSpPr>
        <p:spPr>
          <a:xfrm>
            <a:off x="3611735" y="5703956"/>
            <a:ext cx="5040000" cy="0"/>
          </a:xfrm>
          <a:prstGeom prst="line">
            <a:avLst/>
          </a:prstGeom>
          <a:ln w="28575">
            <a:solidFill>
              <a:srgbClr val="074D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66A1C3D4-49B6-162D-A2D9-43201BFBC986}"/>
              </a:ext>
            </a:extLst>
          </p:cNvPr>
          <p:cNvCxnSpPr/>
          <p:nvPr/>
        </p:nvCxnSpPr>
        <p:spPr>
          <a:xfrm>
            <a:off x="3611735" y="6604283"/>
            <a:ext cx="5040000" cy="0"/>
          </a:xfrm>
          <a:prstGeom prst="line">
            <a:avLst/>
          </a:prstGeom>
          <a:ln w="28575">
            <a:solidFill>
              <a:srgbClr val="074D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45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68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Motivation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3</a:t>
            </a:fld>
            <a:endParaRPr lang="zh-CN" altLang="en-US" sz="1451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11183817-20B1-2729-D476-FBFC2DADE1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648962"/>
                  </p:ext>
                </p:extLst>
              </p:nvPr>
            </p:nvGraphicFramePr>
            <p:xfrm>
              <a:off x="723899" y="1409108"/>
              <a:ext cx="5372101" cy="325814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7458">
                      <a:extLst>
                        <a:ext uri="{9D8B030D-6E8A-4147-A177-3AD203B41FA5}">
                          <a16:colId xmlns:a16="http://schemas.microsoft.com/office/drawing/2014/main" val="1259785535"/>
                        </a:ext>
                      </a:extLst>
                    </a:gridCol>
                    <a:gridCol w="817458">
                      <a:extLst>
                        <a:ext uri="{9D8B030D-6E8A-4147-A177-3AD203B41FA5}">
                          <a16:colId xmlns:a16="http://schemas.microsoft.com/office/drawing/2014/main" val="3177729636"/>
                        </a:ext>
                      </a:extLst>
                    </a:gridCol>
                    <a:gridCol w="873906">
                      <a:extLst>
                        <a:ext uri="{9D8B030D-6E8A-4147-A177-3AD203B41FA5}">
                          <a16:colId xmlns:a16="http://schemas.microsoft.com/office/drawing/2014/main" val="1174336793"/>
                        </a:ext>
                      </a:extLst>
                    </a:gridCol>
                    <a:gridCol w="940760">
                      <a:extLst>
                        <a:ext uri="{9D8B030D-6E8A-4147-A177-3AD203B41FA5}">
                          <a16:colId xmlns:a16="http://schemas.microsoft.com/office/drawing/2014/main" val="733512882"/>
                        </a:ext>
                      </a:extLst>
                    </a:gridCol>
                    <a:gridCol w="1244883">
                      <a:extLst>
                        <a:ext uri="{9D8B030D-6E8A-4147-A177-3AD203B41FA5}">
                          <a16:colId xmlns:a16="http://schemas.microsoft.com/office/drawing/2014/main" val="3500620314"/>
                        </a:ext>
                      </a:extLst>
                    </a:gridCol>
                    <a:gridCol w="677636">
                      <a:extLst>
                        <a:ext uri="{9D8B030D-6E8A-4147-A177-3AD203B41FA5}">
                          <a16:colId xmlns:a16="http://schemas.microsoft.com/office/drawing/2014/main" val="2394709830"/>
                        </a:ext>
                      </a:extLst>
                    </a:gridCol>
                  </a:tblGrid>
                  <a:tr h="58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Hadrons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Mass (MeV)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Width (MeV)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Interpretation</a:t>
                          </a:r>
                        </a:p>
                        <a:p>
                          <a:pPr algn="ctr"/>
                          <a:r>
                            <a:rPr lang="en-US" altLang="zh-CN" sz="1200" b="1" dirty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altLang="zh-CN" sz="1200" b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1200" b="1" i="1" dirty="0"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  <m:r>
                                    <a:rPr lang="en-US" altLang="zh-CN" sz="1200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200" b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1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1" dirty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2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200" b="1" i="1" dirty="0">
                                          <a:latin typeface="Cambria Math" panose="02040503050406030204" pitchFamily="18" charset="0"/>
                                        </a:rPr>
                                        <m:t>𝑱</m:t>
                                      </m:r>
                                    </m:e>
                                    <m:sup>
                                      <m:r>
                                        <a:rPr lang="en-US" altLang="zh-CN" sz="1200" b="1" i="1" dirty="0"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sup>
                                  </m:sSup>
                                </m:sub>
                              </m:sSub>
                            </m:oMath>
                          </a14:m>
                          <a:r>
                            <a:rPr lang="en-US" altLang="zh-CN" sz="1200" b="1" dirty="0"/>
                            <a:t>)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altLang="zh-CN" sz="1200" b="1" dirty="0"/>
                            <a:t>Status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6182209"/>
                      </a:ext>
                    </a:extLst>
                  </a:tr>
                  <a:tr h="5355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s-ES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l-GR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𝜴</m:t>
                                    </m:r>
                                  </m:e>
                                  <m:sup>
                                    <m:r>
                                      <a:rPr kumimoji="1" lang="en-US" altLang="zh-CN" sz="12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altLang="zh-CN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altLang="zh-CN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1672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12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2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2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den>
                                        </m:f>
                                      </m:e>
                                      <m:sup>
                                        <m:r>
                                          <a:rPr lang="en-US" altLang="zh-CN" sz="1200" b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****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7835354"/>
                      </a:ext>
                    </a:extLst>
                  </a:tr>
                  <a:tr h="5355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s-ES" altLang="zh-CN" sz="1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l-GR" altLang="zh-CN" sz="1200" b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𝛀</m:t>
                                    </m:r>
                                    <m:r>
                                      <a:rPr kumimoji="1" lang="en-US" altLang="zh-CN" sz="1200" b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CN" sz="1200" b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𝟐𝟎𝟏𝟐</m:t>
                                    </m:r>
                                    <m:r>
                                      <a:rPr kumimoji="1" lang="en-US" altLang="zh-CN" sz="1200" b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1" lang="en-US" altLang="zh-CN" sz="1200" b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e>
                                  <m:sup>
                                    <m:r>
                                      <a:rPr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</a:rPr>
                            <a:t>2012</a:t>
                          </a:r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kumimoji="1"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sub>
                                    <m:r>
                                      <a:rPr kumimoji="1"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kumimoji="1"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kumimoji="1"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kumimoji="1"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1" lang="en-US" altLang="zh-CN" sz="12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</a:rPr>
                            <a:t>In dispute</a:t>
                          </a:r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</a:rPr>
                            <a:t>***</a:t>
                          </a:r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56061550"/>
                      </a:ext>
                    </a:extLst>
                  </a:tr>
                  <a:tr h="5355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s-ES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l-GR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𝛀</m:t>
                                    </m:r>
                                    <m:r>
                                      <a:rPr kumimoji="1" lang="en-US" altLang="zh-CN" sz="12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𝟐𝟐𝟓𝟎</m:t>
                                    </m:r>
                                    <m:r>
                                      <a:rPr kumimoji="1" lang="en-US" altLang="zh-CN" sz="12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1" lang="en-US" altLang="zh-CN" sz="12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e>
                                  <m:sup>
                                    <m:r>
                                      <a:rPr lang="en-US" altLang="zh-CN" sz="1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2252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𝟓𝟓</m:t>
                                </m:r>
                                <m:r>
                                  <a:rPr lang="en-US" altLang="zh-CN" sz="12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2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Unidentified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***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25176411"/>
                      </a:ext>
                    </a:extLst>
                  </a:tr>
                  <a:tr h="5355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s-ES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l-GR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𝛀</m:t>
                                    </m:r>
                                    <m:r>
                                      <a:rPr kumimoji="1" lang="en-US" altLang="zh-CN" sz="12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𝟐𝟑𝟖𝟎</m:t>
                                    </m:r>
                                    <m:r>
                                      <a:rPr kumimoji="1" lang="en-US" altLang="zh-CN" sz="12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1" lang="en-US" altLang="zh-CN" sz="12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e>
                                  <m:sup>
                                    <m:r>
                                      <a:rPr lang="en-US" altLang="zh-CN" sz="1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2380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𝟐𝟔</m:t>
                                </m:r>
                                <m:r>
                                  <a:rPr lang="en-US" altLang="zh-CN" sz="12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2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Unidentified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**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3614707"/>
                      </a:ext>
                    </a:extLst>
                  </a:tr>
                  <a:tr h="5355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s-ES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l-GR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𝛀</m:t>
                                    </m:r>
                                    <m:r>
                                      <a:rPr kumimoji="1" lang="en-US" altLang="zh-CN" sz="12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𝟐𝟒𝟕𝟎</m:t>
                                    </m:r>
                                    <m:r>
                                      <a:rPr kumimoji="1" lang="en-US" altLang="zh-CN" sz="12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1" lang="en-US" altLang="zh-CN" sz="12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e>
                                  <m:sup>
                                    <m:r>
                                      <a:rPr lang="en-US" altLang="zh-CN" sz="1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2474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𝟕𝟐</m:t>
                                </m:r>
                                <m:r>
                                  <a:rPr lang="en-US" altLang="zh-CN" sz="12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2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Unidentified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**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99819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11183817-20B1-2729-D476-FBFC2DADE1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648962"/>
                  </p:ext>
                </p:extLst>
              </p:nvPr>
            </p:nvGraphicFramePr>
            <p:xfrm>
              <a:off x="723899" y="1409108"/>
              <a:ext cx="5372101" cy="325814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7458">
                      <a:extLst>
                        <a:ext uri="{9D8B030D-6E8A-4147-A177-3AD203B41FA5}">
                          <a16:colId xmlns:a16="http://schemas.microsoft.com/office/drawing/2014/main" val="1259785535"/>
                        </a:ext>
                      </a:extLst>
                    </a:gridCol>
                    <a:gridCol w="817458">
                      <a:extLst>
                        <a:ext uri="{9D8B030D-6E8A-4147-A177-3AD203B41FA5}">
                          <a16:colId xmlns:a16="http://schemas.microsoft.com/office/drawing/2014/main" val="3177729636"/>
                        </a:ext>
                      </a:extLst>
                    </a:gridCol>
                    <a:gridCol w="873906">
                      <a:extLst>
                        <a:ext uri="{9D8B030D-6E8A-4147-A177-3AD203B41FA5}">
                          <a16:colId xmlns:a16="http://schemas.microsoft.com/office/drawing/2014/main" val="1174336793"/>
                        </a:ext>
                      </a:extLst>
                    </a:gridCol>
                    <a:gridCol w="940760">
                      <a:extLst>
                        <a:ext uri="{9D8B030D-6E8A-4147-A177-3AD203B41FA5}">
                          <a16:colId xmlns:a16="http://schemas.microsoft.com/office/drawing/2014/main" val="733512882"/>
                        </a:ext>
                      </a:extLst>
                    </a:gridCol>
                    <a:gridCol w="1244883">
                      <a:extLst>
                        <a:ext uri="{9D8B030D-6E8A-4147-A177-3AD203B41FA5}">
                          <a16:colId xmlns:a16="http://schemas.microsoft.com/office/drawing/2014/main" val="3500620314"/>
                        </a:ext>
                      </a:extLst>
                    </a:gridCol>
                    <a:gridCol w="677636">
                      <a:extLst>
                        <a:ext uri="{9D8B030D-6E8A-4147-A177-3AD203B41FA5}">
                          <a16:colId xmlns:a16="http://schemas.microsoft.com/office/drawing/2014/main" val="2394709830"/>
                        </a:ext>
                      </a:extLst>
                    </a:gridCol>
                  </a:tblGrid>
                  <a:tr h="58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Hadrons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63" r="-464063" b="-46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Mass (MeV)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Width (MeV)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4747" r="-55556" b="-46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altLang="zh-CN" sz="1200" b="1" dirty="0"/>
                            <a:t>Status</a:t>
                          </a:r>
                          <a:endParaRPr lang="zh-CN" altLang="en-US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6182209"/>
                      </a:ext>
                    </a:extLst>
                  </a:tr>
                  <a:tr h="5355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9524" r="-555385" b="-4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63" t="-109524" r="-464063" b="-4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1672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568" t="-109524" r="-208108" b="-4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4747" t="-109524" r="-55556" b="-4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****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7835354"/>
                      </a:ext>
                    </a:extLst>
                  </a:tr>
                  <a:tr h="5355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4651" r="-555385" b="-2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63" t="-204651" r="-464063" b="-2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</a:rPr>
                            <a:t>2012</a:t>
                          </a:r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568" t="-204651" r="-208108" b="-2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</a:rPr>
                            <a:t>In dispute</a:t>
                          </a:r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rgbClr val="FF0000"/>
                              </a:solidFill>
                            </a:rPr>
                            <a:t>***</a:t>
                          </a:r>
                          <a:endParaRPr lang="zh-CN" altLang="en-US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56061550"/>
                      </a:ext>
                    </a:extLst>
                  </a:tr>
                  <a:tr h="5355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11905" r="-555385" b="-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63" t="-311905" r="-464063" b="-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2252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568" t="-311905" r="-208108" b="-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2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Unidentified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***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25176411"/>
                      </a:ext>
                    </a:extLst>
                  </a:tr>
                  <a:tr h="5355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2326" r="-5553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63" t="-402326" r="-46406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2380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568" t="-402326" r="-2081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2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Unidentified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**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3614707"/>
                      </a:ext>
                    </a:extLst>
                  </a:tr>
                  <a:tr h="5355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14286" r="-555385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63" t="-514286" r="-464063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2474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7568" t="-514286" r="-208108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2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Unidentified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**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998193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EF27E50-2961-9A24-FB54-EC97B34D61FA}"/>
                  </a:ext>
                </a:extLst>
              </p:cNvPr>
              <p:cNvSpPr txBox="1"/>
              <p:nvPr/>
            </p:nvSpPr>
            <p:spPr>
              <a:xfrm>
                <a:off x="266689" y="4710125"/>
                <a:ext cx="6423102" cy="1704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only 4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l-GR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hyperon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in the PDG, and for 2 of them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“the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evidences of existence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only fair”.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quark model, many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l-G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hyperon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are “missed” on the experiment. [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PRD </a:t>
                </a:r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101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, 016002(2020)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etc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EF27E50-2961-9A24-FB54-EC97B34D6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89" y="4710125"/>
                <a:ext cx="6423102" cy="1704506"/>
              </a:xfrm>
              <a:prstGeom prst="rect">
                <a:avLst/>
              </a:prstGeom>
              <a:blipFill>
                <a:blip r:embed="rId4"/>
                <a:stretch>
                  <a:fillRect l="-791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8C12D56-070C-BE11-C55F-8B423A8CE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353" y="1373631"/>
            <a:ext cx="3655637" cy="3327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A6C1254-50F2-3571-99FA-E3B142F279E4}"/>
                  </a:ext>
                </a:extLst>
              </p:cNvPr>
              <p:cNvSpPr txBox="1"/>
              <p:nvPr/>
            </p:nvSpPr>
            <p:spPr>
              <a:xfrm>
                <a:off x="6689791" y="4710125"/>
                <a:ext cx="5403618" cy="1704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BESIII so </a:t>
                </a:r>
                <a:r>
                  <a:rPr kumimoji="1" lang="es-E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</a:t>
                </a:r>
                <a:r>
                  <a:rPr kumimoji="1"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</a:t>
                </a:r>
                <a:r>
                  <a:rPr kumimoji="1" lang="es-E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collected</a:t>
                </a:r>
                <a:r>
                  <a:rPr kumimoji="1"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s-E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</a:t>
                </a:r>
                <a:r>
                  <a:rPr kumimoji="1"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</a:t>
                </a:r>
                <a:r>
                  <a:rPr kumimoji="1" lang="es-E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</a:t>
                </a:r>
                <a:r>
                  <a:rPr kumimoji="1"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s-E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1"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s-E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</a:t>
                </a:r>
                <a:r>
                  <a:rPr kumimoji="1"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open </a:t>
                </a:r>
                <a:r>
                  <a:rPr kumimoji="1" lang="es-E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charm</a:t>
                </a:r>
                <a:r>
                  <a:rPr kumimoji="1"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s-E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</a:t>
                </a:r>
                <a:r>
                  <a:rPr kumimoji="1"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r>
                  <a:rPr lang="el-GR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(1820)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was confirmed using this data sample.</a:t>
                </a:r>
                <a:r>
                  <a:rPr lang="el-G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6"/>
                  </a:rPr>
                  <a:t>PRL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6"/>
                  </a:rPr>
                  <a:t>124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6"/>
                  </a:rPr>
                  <a:t>, 032002 (2020)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7"/>
                  </a:rPr>
                  <a:t>BAM-00335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kumimoji="1" lang="es-E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A6C1254-50F2-3571-99FA-E3B142F27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791" y="4710125"/>
                <a:ext cx="5403618" cy="1704506"/>
              </a:xfrm>
              <a:prstGeom prst="rect">
                <a:avLst/>
              </a:prstGeom>
              <a:blipFill>
                <a:blip r:embed="rId8"/>
                <a:stretch>
                  <a:fillRect l="-703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9498E12A-2A3C-7F29-F119-CC1B7EAFF555}"/>
              </a:ext>
            </a:extLst>
          </p:cNvPr>
          <p:cNvSpPr txBox="1"/>
          <p:nvPr/>
        </p:nvSpPr>
        <p:spPr>
          <a:xfrm>
            <a:off x="2788075" y="978548"/>
            <a:ext cx="148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From PDG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2BAD557-A329-8F58-7B84-13259233265A}"/>
                  </a:ext>
                </a:extLst>
              </p:cNvPr>
              <p:cNvSpPr txBox="1"/>
              <p:nvPr/>
            </p:nvSpPr>
            <p:spPr>
              <a:xfrm>
                <a:off x="3198155" y="6422093"/>
                <a:ext cx="5795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search for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l-GR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hyperon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using the XYZ data.</a:t>
                </a:r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2BAD557-A329-8F58-7B84-132592332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55" y="6422093"/>
                <a:ext cx="5795689" cy="369332"/>
              </a:xfrm>
              <a:prstGeom prst="rect">
                <a:avLst/>
              </a:prstGeom>
              <a:blipFill>
                <a:blip r:embed="rId9"/>
                <a:stretch>
                  <a:fillRect l="-109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39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3DC48571-4577-F043-BC28-832C7093DEBC}"/>
              </a:ext>
            </a:extLst>
          </p:cNvPr>
          <p:cNvSpPr txBox="1"/>
          <p:nvPr/>
        </p:nvSpPr>
        <p:spPr>
          <a:xfrm>
            <a:off x="12446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861FED5-74DD-B842-B3E8-B1222E8D2146}"/>
                  </a:ext>
                </a:extLst>
              </p:cNvPr>
              <p:cNvSpPr txBox="1"/>
              <p:nvPr/>
            </p:nvSpPr>
            <p:spPr>
              <a:xfrm>
                <a:off x="2473016" y="307226"/>
                <a:ext cx="7245969" cy="5909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j-cs"/>
                  </a:defRPr>
                </a:lvl1pPr>
              </a:lstStyle>
              <a:p>
                <a:r>
                  <a:rPr lang="en-US" altLang="zh-CN" dirty="0"/>
                  <a:t>Belle observed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dirty="0"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𝟐𝟎𝟏𝟐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861FED5-74DD-B842-B3E8-B1222E8D2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16" y="307226"/>
                <a:ext cx="7245969" cy="590931"/>
              </a:xfrm>
              <a:prstGeom prst="rect">
                <a:avLst/>
              </a:prstGeom>
              <a:blipFill>
                <a:blip r:embed="rId3"/>
                <a:stretch>
                  <a:fillRect t="-25532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80BF5E6-81DB-5D4B-A19E-F6407A58B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6" r="6975" b="9241"/>
          <a:stretch/>
        </p:blipFill>
        <p:spPr>
          <a:xfrm>
            <a:off x="184003" y="1362042"/>
            <a:ext cx="5699907" cy="471872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BE2993A-850A-7D41-8E4F-8A0571BA5BAD}"/>
              </a:ext>
            </a:extLst>
          </p:cNvPr>
          <p:cNvSpPr txBox="1"/>
          <p:nvPr/>
        </p:nvSpPr>
        <p:spPr>
          <a:xfrm>
            <a:off x="579766" y="6080762"/>
            <a:ext cx="5304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s-E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Yelton</a:t>
            </a:r>
            <a:r>
              <a:rPr lang="es-E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(Belle </a:t>
            </a:r>
            <a:r>
              <a:rPr lang="es-E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s-E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PRL 121, 052003 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4611A45-3E84-C64C-A830-222207B5735A}"/>
                  </a:ext>
                </a:extLst>
              </p:cNvPr>
              <p:cNvSpPr/>
              <p:nvPr/>
            </p:nvSpPr>
            <p:spPr>
              <a:xfrm>
                <a:off x="6925408" y="3024089"/>
                <a:ext cx="5266592" cy="99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zh-CN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(210</m:t>
                              </m:r>
                              <m: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2012.4±0.7±0.6</m:t>
                      </m:r>
                      <m:r>
                        <a:rPr kumimoji="1" lang="en-US" altLang="zh-CN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CN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zh-CN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(210</m:t>
                              </m:r>
                              <m: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6.4</m:t>
                          </m:r>
                        </m:e>
                        <m:sub>
                          <m:r>
                            <a:rPr kumimoji="1"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−2.0</m:t>
                          </m:r>
                        </m:sub>
                        <m:sup>
                          <m:r>
                            <a:rPr kumimoji="1"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+2.5</m:t>
                          </m:r>
                        </m:sup>
                      </m:sSubSup>
                      <m:r>
                        <a:rPr kumimoji="1"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±1.6</m:t>
                      </m:r>
                      <m:r>
                        <a:rPr kumimoji="1" lang="en-US" altLang="zh-CN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kumimoji="1"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4611A45-3E84-C64C-A830-222207B57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408" y="3024089"/>
                <a:ext cx="5266592" cy="996811"/>
              </a:xfrm>
              <a:prstGeom prst="rect">
                <a:avLst/>
              </a:prstGeom>
              <a:blipFill>
                <a:blip r:embed="rId5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9">
            <a:extLst>
              <a:ext uri="{FF2B5EF4-FFF2-40B4-BE49-F238E27FC236}">
                <a16:creationId xmlns:a16="http://schemas.microsoft.com/office/drawing/2014/main" id="{9378A91E-E85A-6B46-94CA-2884B24B1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9331" y="1562000"/>
            <a:ext cx="584033" cy="473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CF762E5-A686-D648-A7FF-8ECD6583C04D}"/>
                  </a:ext>
                </a:extLst>
              </p:cNvPr>
              <p:cNvSpPr/>
              <p:nvPr/>
            </p:nvSpPr>
            <p:spPr>
              <a:xfrm>
                <a:off x="5955709" y="1870699"/>
                <a:ext cx="6096000" cy="4551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年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实验在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Ξ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质量谱上发现重子激发态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s-E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kumimoji="1" lang="en-US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(2012)</m:t>
                        </m:r>
                      </m:e>
                      <m:sup>
                        <m:r>
                          <a:rPr kumimoji="1" lang="en-US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CF762E5-A686-D648-A7FF-8ECD6583C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709" y="1870699"/>
                <a:ext cx="6096000" cy="455189"/>
              </a:xfrm>
              <a:prstGeom prst="rect">
                <a:avLst/>
              </a:prstGeom>
              <a:blipFill>
                <a:blip r:embed="rId7"/>
                <a:stretch>
                  <a:fillRect l="-62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5073D7E0-64AB-DA49-B95E-BB89DC2542D0}"/>
              </a:ext>
            </a:extLst>
          </p:cNvPr>
          <p:cNvSpPr txBox="1"/>
          <p:nvPr/>
        </p:nvSpPr>
        <p:spPr>
          <a:xfrm>
            <a:off x="6925408" y="4702329"/>
            <a:ext cx="4892177" cy="128990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截止目前，仅在</a:t>
            </a:r>
            <a:r>
              <a:rPr kumimoji="1" lang="es-ES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Belle</a:t>
            </a:r>
            <a:r>
              <a:rPr kumimoji="1" lang="zh-CN" altLang="es-E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kumimoji="1"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上被观测到，</a:t>
            </a:r>
            <a:endParaRPr kumimoji="1" lang="en-US" altLang="zh-CN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没有其他任何实验确认</a:t>
            </a:r>
          </a:p>
          <a:p>
            <a:pPr>
              <a:lnSpc>
                <a:spcPct val="150000"/>
              </a:lnSpc>
            </a:pPr>
            <a:endParaRPr kumimoji="1" lang="zh-CN" alt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" name="图形 29" descr="无填充的悲伤表情">
            <a:extLst>
              <a:ext uri="{FF2B5EF4-FFF2-40B4-BE49-F238E27FC236}">
                <a16:creationId xmlns:a16="http://schemas.microsoft.com/office/drawing/2014/main" id="{760D18BA-FFE4-C94F-B0D0-271F896570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55036" y="5166362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灯片编号占位符 4">
            <a:extLst>
              <a:ext uri="{FF2B5EF4-FFF2-40B4-BE49-F238E27FC236}">
                <a16:creationId xmlns:a16="http://schemas.microsoft.com/office/drawing/2014/main" id="{D8502854-AA4B-6D43-A668-B0280B0B1DA7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4</a:t>
            </a:fld>
            <a:endParaRPr lang="zh-CN" altLang="en-US" sz="1451" b="1" dirty="0"/>
          </a:p>
        </p:txBody>
      </p:sp>
    </p:spTree>
    <p:extLst>
      <p:ext uri="{BB962C8B-B14F-4D97-AF65-F5344CB8AC3E}">
        <p14:creationId xmlns:p14="http://schemas.microsoft.com/office/powerpoint/2010/main" val="44346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3DC48571-4577-F043-BC28-832C7093DEBC}"/>
              </a:ext>
            </a:extLst>
          </p:cNvPr>
          <p:cNvSpPr txBox="1"/>
          <p:nvPr/>
        </p:nvSpPr>
        <p:spPr>
          <a:xfrm>
            <a:off x="12446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BB0DA05-30B6-5B43-AD74-F5169D95570B}"/>
                  </a:ext>
                </a:extLst>
              </p:cNvPr>
              <p:cNvSpPr txBox="1"/>
              <p:nvPr/>
            </p:nvSpPr>
            <p:spPr>
              <a:xfrm>
                <a:off x="3914890" y="1089452"/>
                <a:ext cx="4362220" cy="704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acc>
                            <m:accPr>
                              <m:chr m:val="̅"/>
                              <m:ctrlPr>
                                <a:rPr kumimoji="1"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sub>
                        <m:sup>
                          <m:r>
                            <m:rPr>
                              <m:sty m:val="p"/>
                            </m:rPr>
                            <a:rPr kumimoji="1"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kumimoji="1"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acc>
                            <m:accPr>
                              <m:chr m:val="̅"/>
                              <m:ctrlPr>
                                <a:rPr kumimoji="1" lang="el-GR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sup>
                      </m:sSubSup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kumimoji="1"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(2012)→</m:t>
                          </m:r>
                          <m:r>
                            <m:rPr>
                              <m:sty m:val="p"/>
                            </m:rPr>
                            <a:rPr kumimoji="1"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(1530)</m:t>
                          </m:r>
                          <m:acc>
                            <m:accPr>
                              <m:chr m:val="̅"/>
                              <m:ctrlPr>
                                <a:rPr kumimoji="1"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kumimoji="1"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kumimoji="1"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acc>
                            <m:accPr>
                              <m:chr m:val="̅"/>
                              <m:ctrlPr>
                                <a:rPr kumimoji="1"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kumimoji="1"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(2012)→</m:t>
                          </m:r>
                          <m:r>
                            <m:rPr>
                              <m:sty m:val="p"/>
                            </m:rPr>
                            <a:rPr kumimoji="1"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acc>
                            <m:accPr>
                              <m:chr m:val="̅"/>
                              <m:ctrlPr>
                                <a:rPr kumimoji="1"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BB0DA05-30B6-5B43-AD74-F5169D955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890" y="1089452"/>
                <a:ext cx="4362220" cy="704616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EB8E5FB4-2909-EC43-8DDD-D75F9851F54E}"/>
              </a:ext>
            </a:extLst>
          </p:cNvPr>
          <p:cNvGrpSpPr/>
          <p:nvPr/>
        </p:nvGrpSpPr>
        <p:grpSpPr>
          <a:xfrm>
            <a:off x="708485" y="2001050"/>
            <a:ext cx="4711413" cy="1433142"/>
            <a:chOff x="1612427" y="4406050"/>
            <a:chExt cx="4711413" cy="1433142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7332CF0-8840-BB40-9E33-31A506DAE2A7}"/>
                </a:ext>
              </a:extLst>
            </p:cNvPr>
            <p:cNvGrpSpPr/>
            <p:nvPr/>
          </p:nvGrpSpPr>
          <p:grpSpPr>
            <a:xfrm>
              <a:off x="1612427" y="4410355"/>
              <a:ext cx="4711413" cy="1428837"/>
              <a:chOff x="1612427" y="4410355"/>
              <a:chExt cx="4711413" cy="142883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同侧圆角矩形 27">
                <a:extLst>
                  <a:ext uri="{FF2B5EF4-FFF2-40B4-BE49-F238E27FC236}">
                    <a16:creationId xmlns:a16="http://schemas.microsoft.com/office/drawing/2014/main" id="{542232AD-C634-2044-9A70-C0A887C56CDB}"/>
                  </a:ext>
                </a:extLst>
              </p:cNvPr>
              <p:cNvSpPr/>
              <p:nvPr/>
            </p:nvSpPr>
            <p:spPr>
              <a:xfrm>
                <a:off x="1612427" y="4410355"/>
                <a:ext cx="4711413" cy="1163727"/>
              </a:xfrm>
              <a:prstGeom prst="round2SameRect">
                <a:avLst/>
              </a:prstGeom>
              <a:solidFill>
                <a:srgbClr val="D8D5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9" name="同侧圆角矩形 28">
                <a:extLst>
                  <a:ext uri="{FF2B5EF4-FFF2-40B4-BE49-F238E27FC236}">
                    <a16:creationId xmlns:a16="http://schemas.microsoft.com/office/drawing/2014/main" id="{E054851A-C937-954F-AF0E-9ADC5AE17FC3}"/>
                  </a:ext>
                </a:extLst>
              </p:cNvPr>
              <p:cNvSpPr/>
              <p:nvPr/>
            </p:nvSpPr>
            <p:spPr>
              <a:xfrm rot="10800000">
                <a:off x="1612428" y="4963564"/>
                <a:ext cx="4711412" cy="875628"/>
              </a:xfrm>
              <a:prstGeom prst="round2SameRect">
                <a:avLst/>
              </a:prstGeom>
              <a:solidFill>
                <a:srgbClr val="ECEB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BCCA03A-D9C4-2942-B1D0-97E6041D947A}"/>
                </a:ext>
              </a:extLst>
            </p:cNvPr>
            <p:cNvSpPr txBox="1"/>
            <p:nvPr/>
          </p:nvSpPr>
          <p:spPr>
            <a:xfrm>
              <a:off x="1743806" y="4406050"/>
              <a:ext cx="444865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Measurement in 2019: </a:t>
              </a:r>
            </a:p>
            <a:p>
              <a:r>
                <a:rPr lang="es-E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S. </a:t>
              </a:r>
              <a:r>
                <a:rPr lang="es-E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Jia</a:t>
              </a:r>
              <a:r>
                <a:rPr lang="es-E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al. (Belle </a:t>
              </a:r>
              <a:r>
                <a:rPr lang="es-E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Collaboration</a:t>
              </a:r>
              <a:r>
                <a:rPr lang="es-E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PRD 100, 032006 (2019)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F663F859-3E1A-0141-8361-A3AAE8F02E0E}"/>
                    </a:ext>
                  </a:extLst>
                </p:cNvPr>
                <p:cNvSpPr txBox="1"/>
                <p:nvPr/>
              </p:nvSpPr>
              <p:spPr>
                <a:xfrm>
                  <a:off x="2465991" y="5168832"/>
                  <a:ext cx="3004284" cy="440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1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1" i="1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𝓡</m:t>
                          </m:r>
                        </m:e>
                        <m:sub>
                          <m:r>
                            <a:rPr kumimoji="1" lang="el-GR" altLang="zh-CN" b="1" i="1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𝜩</m:t>
                          </m:r>
                          <m:acc>
                            <m:accPr>
                              <m:chr m:val="̅"/>
                              <m:ctrlPr>
                                <a:rPr kumimoji="1" lang="el-GR" altLang="zh-CN" b="1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1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</m:acc>
                        </m:sub>
                        <m:sup>
                          <m:r>
                            <a:rPr kumimoji="1" lang="el-GR" altLang="zh-CN" b="1" i="1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𝜩𝝅</m:t>
                          </m:r>
                          <m:acc>
                            <m:accPr>
                              <m:chr m:val="̅"/>
                              <m:ctrlPr>
                                <a:rPr kumimoji="1" lang="el-GR" altLang="zh-CN" b="1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1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</m:acc>
                        </m:sup>
                      </m:sSubSup>
                      <m:r>
                        <a:rPr kumimoji="1" lang="en-US" altLang="zh-CN" b="1" i="1">
                          <a:solidFill>
                            <a:srgbClr val="0E419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CN" b="1" i="1">
                          <a:solidFill>
                            <a:srgbClr val="0E419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kumimoji="1" lang="en-US" altLang="zh-CN" b="1" i="1">
                          <a:solidFill>
                            <a:srgbClr val="0E419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b="1" i="1">
                          <a:solidFill>
                            <a:srgbClr val="0E419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kumimoji="1" lang="en-US" altLang="zh-CN" b="1" i="1">
                          <a:solidFill>
                            <a:srgbClr val="0E419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a14:m>
                  <a:r>
                    <a:rPr lang="en-US" altLang="zh-CN" b="1" dirty="0">
                      <a:solidFill>
                        <a:srgbClr val="0E419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at 90% C.L.</a:t>
                  </a:r>
                  <a:endParaRPr lang="zh-CN" altLang="en-US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F663F859-3E1A-0141-8361-A3AAE8F02E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5991" y="5168832"/>
                  <a:ext cx="3004284" cy="440120"/>
                </a:xfrm>
                <a:prstGeom prst="rect">
                  <a:avLst/>
                </a:prstGeom>
                <a:blipFill>
                  <a:blip r:embed="rId5"/>
                  <a:stretch>
                    <a:fillRect r="-420" b="-1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684784D-0099-EA4A-9811-90F3BD41500E}"/>
              </a:ext>
            </a:extLst>
          </p:cNvPr>
          <p:cNvGrpSpPr/>
          <p:nvPr/>
        </p:nvGrpSpPr>
        <p:grpSpPr>
          <a:xfrm>
            <a:off x="6691080" y="2001051"/>
            <a:ext cx="4711413" cy="1433142"/>
            <a:chOff x="1612427" y="4406050"/>
            <a:chExt cx="4711413" cy="143314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8C50FC4-504B-A248-B928-0EED14D90569}"/>
                </a:ext>
              </a:extLst>
            </p:cNvPr>
            <p:cNvGrpSpPr/>
            <p:nvPr/>
          </p:nvGrpSpPr>
          <p:grpSpPr>
            <a:xfrm>
              <a:off x="1612427" y="4410355"/>
              <a:ext cx="4711413" cy="1428837"/>
              <a:chOff x="1612427" y="4410355"/>
              <a:chExt cx="4711413" cy="142883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同侧圆角矩形 33">
                <a:extLst>
                  <a:ext uri="{FF2B5EF4-FFF2-40B4-BE49-F238E27FC236}">
                    <a16:creationId xmlns:a16="http://schemas.microsoft.com/office/drawing/2014/main" id="{F92CCB2D-E77C-2446-8540-4B659812DE4A}"/>
                  </a:ext>
                </a:extLst>
              </p:cNvPr>
              <p:cNvSpPr/>
              <p:nvPr/>
            </p:nvSpPr>
            <p:spPr>
              <a:xfrm>
                <a:off x="1612427" y="4410355"/>
                <a:ext cx="4711413" cy="1163727"/>
              </a:xfrm>
              <a:prstGeom prst="round2SameRect">
                <a:avLst/>
              </a:prstGeom>
              <a:solidFill>
                <a:srgbClr val="D8D5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35" name="同侧圆角矩形 34">
                <a:extLst>
                  <a:ext uri="{FF2B5EF4-FFF2-40B4-BE49-F238E27FC236}">
                    <a16:creationId xmlns:a16="http://schemas.microsoft.com/office/drawing/2014/main" id="{254C00C1-885D-A04D-B8E9-D357AB0326FC}"/>
                  </a:ext>
                </a:extLst>
              </p:cNvPr>
              <p:cNvSpPr/>
              <p:nvPr/>
            </p:nvSpPr>
            <p:spPr>
              <a:xfrm rot="10800000">
                <a:off x="1612428" y="4963564"/>
                <a:ext cx="4711412" cy="875628"/>
              </a:xfrm>
              <a:prstGeom prst="round2SameRect">
                <a:avLst/>
              </a:prstGeom>
              <a:solidFill>
                <a:srgbClr val="ECEB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1C74ED8-CE19-9D46-8AAC-D9D2737DCF87}"/>
                </a:ext>
              </a:extLst>
            </p:cNvPr>
            <p:cNvSpPr txBox="1"/>
            <p:nvPr/>
          </p:nvSpPr>
          <p:spPr>
            <a:xfrm>
              <a:off x="1743806" y="4406050"/>
              <a:ext cx="45800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Measurement in 2022: </a:t>
              </a:r>
            </a:p>
            <a:p>
              <a:r>
                <a:rPr kumimoji="1" lang="es-E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(Belle </a:t>
              </a:r>
              <a:r>
                <a:rPr kumimoji="1" lang="es-E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Collaboration</a:t>
              </a:r>
              <a:r>
                <a:rPr kumimoji="1" lang="es-E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Phys. Lett. B 860 (2025) 139224</a:t>
              </a:r>
              <a:endParaRPr kumimoji="1"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15BADC18-7D01-9940-936A-F332918DBDFE}"/>
                    </a:ext>
                  </a:extLst>
                </p:cNvPr>
                <p:cNvSpPr txBox="1"/>
                <p:nvPr/>
              </p:nvSpPr>
              <p:spPr>
                <a:xfrm>
                  <a:off x="2465991" y="5168832"/>
                  <a:ext cx="3140540" cy="440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zh-CN" b="1" i="1" smtClean="0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1" i="1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𝓡</m:t>
                            </m:r>
                          </m:e>
                          <m:sub>
                            <m:r>
                              <a:rPr kumimoji="1" lang="el-GR" altLang="zh-CN" b="1" i="1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𝜩</m:t>
                            </m:r>
                            <m:acc>
                              <m:accPr>
                                <m:chr m:val="̅"/>
                                <m:ctrlPr>
                                  <a:rPr kumimoji="1" lang="el-GR" altLang="zh-CN" b="1" i="1">
                                    <a:solidFill>
                                      <a:srgbClr val="0E419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1" i="1">
                                    <a:solidFill>
                                      <a:srgbClr val="0E419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acc>
                          </m:sub>
                          <m:sup>
                            <m:r>
                              <a:rPr kumimoji="1" lang="el-GR" altLang="zh-CN" b="1" i="1">
                                <a:solidFill>
                                  <a:srgbClr val="0E419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𝜩𝝅</m:t>
                            </m:r>
                            <m:acc>
                              <m:accPr>
                                <m:chr m:val="̅"/>
                                <m:ctrlPr>
                                  <a:rPr kumimoji="1" lang="el-GR" altLang="zh-CN" b="1" i="1">
                                    <a:solidFill>
                                      <a:srgbClr val="0E419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1" i="1">
                                    <a:solidFill>
                                      <a:srgbClr val="0E419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acc>
                          </m:sup>
                        </m:sSubSup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𝟗𝟗</m:t>
                        </m:r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𝟐𝟔</m:t>
                        </m:r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b="1" i="1">
                            <a:solidFill>
                              <a:srgbClr val="0E419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𝟎𝟔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0E419C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15BADC18-7D01-9940-936A-F332918DB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5991" y="5168832"/>
                  <a:ext cx="3140540" cy="4401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1D670812-9163-A642-AF82-41F09614C8F2}"/>
              </a:ext>
            </a:extLst>
          </p:cNvPr>
          <p:cNvSpPr txBox="1"/>
          <p:nvPr/>
        </p:nvSpPr>
        <p:spPr>
          <a:xfrm>
            <a:off x="613039" y="4475761"/>
            <a:ext cx="49023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传统</a:t>
            </a:r>
            <a:r>
              <a: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夸克模型</a:t>
            </a:r>
            <a:r>
              <a:rPr kumimoji="1" lang="es-E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符合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s-E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kumimoji="1" lang="zh-CN" alt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  <a:r>
              <a:rPr kumimoji="1" lang="es-E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kumimoji="1" lang="zh-CN" alt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的测量结果</a:t>
            </a:r>
            <a:endParaRPr kumimoji="1" lang="es-E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s-E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S. </a:t>
            </a:r>
            <a:r>
              <a:rPr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L. Wang, Q. F. Lü, and X. H. </a:t>
            </a:r>
            <a:r>
              <a:rPr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Zhong</a:t>
            </a:r>
            <a:r>
              <a:rPr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PRD 101, 016002 (2020);</a:t>
            </a:r>
          </a:p>
          <a:p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N.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Faustov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V. O.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Galkin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PRD 92, 054005 (2015);</a:t>
            </a:r>
          </a:p>
          <a:p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B. Q.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831, 1 (2009); </a:t>
            </a:r>
          </a:p>
          <a:p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Pervin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W. Roberts, PRC 77, 025202 (2008);</a:t>
            </a:r>
          </a:p>
          <a:p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Oh, PRD 75, 074002 (2007).</a:t>
            </a:r>
          </a:p>
          <a:p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C3365C1-22BC-2846-A5DF-7E3974E27766}"/>
              </a:ext>
            </a:extLst>
          </p:cNvPr>
          <p:cNvSpPr txBox="1"/>
          <p:nvPr/>
        </p:nvSpPr>
        <p:spPr>
          <a:xfrm>
            <a:off x="6741000" y="4475761"/>
            <a:ext cx="5960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强子</a:t>
            </a:r>
            <a:r>
              <a: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分子态</a:t>
            </a:r>
            <a:r>
              <a:rPr kumimoji="1" lang="es-E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符合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s-E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kumimoji="1" lang="zh-CN" alt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kumimoji="1" lang="zh-CN" alt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的测量结果</a:t>
            </a:r>
            <a:endParaRPr kumimoji="1" lang="es-E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s-E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H. </a:t>
            </a:r>
            <a:r>
              <a:rPr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Ikeno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Toledo, and E.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PRD 101, 094016 (2020);</a:t>
            </a:r>
            <a:endParaRPr lang="es-E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H. </a:t>
            </a:r>
            <a:r>
              <a:rPr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Wang, and B. S. </a:t>
            </a:r>
            <a:r>
              <a:rPr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Zou</a:t>
            </a:r>
            <a:r>
              <a:rPr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PRD 102, 074025 (2020);</a:t>
            </a:r>
          </a:p>
          <a:p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Zeng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X. Lu, E. Wang, J. J.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L. S.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PRD 102, 076009 (2020);</a:t>
            </a:r>
          </a:p>
          <a:p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X. Lu, C. H.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Zeng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Wang, J. J.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L. S. </a:t>
            </a:r>
            <a:r>
              <a:rPr kumimoji="1"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kumimoji="1"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EPJC 80, 361 (2020);</a:t>
            </a:r>
            <a:endParaRPr lang="es-E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H. </a:t>
            </a:r>
            <a:r>
              <a:rPr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B. S. </a:t>
            </a:r>
            <a:r>
              <a:rPr lang="es-E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Zou</a:t>
            </a:r>
            <a:r>
              <a:rPr lang="es-E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PRD 98, 056013 (2018)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321E6E7-F196-4249-8B2B-9161CDDE1E78}"/>
              </a:ext>
            </a:extLst>
          </p:cNvPr>
          <p:cNvGrpSpPr>
            <a:grpSpLocks noChangeAspect="1"/>
          </p:cNvGrpSpPr>
          <p:nvPr/>
        </p:nvGrpSpPr>
        <p:grpSpPr>
          <a:xfrm>
            <a:off x="9550088" y="3722292"/>
            <a:ext cx="1762148" cy="1217956"/>
            <a:chOff x="1989098" y="3769809"/>
            <a:chExt cx="3101189" cy="214346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CDE0BAA6-9ED6-0E4E-A704-F136120C6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098" y="3769809"/>
              <a:ext cx="3101189" cy="2143469"/>
            </a:xfrm>
            <a:prstGeom prst="rect">
              <a:avLst/>
            </a:prstGeom>
            <a:effectLst>
              <a:glow rad="228600">
                <a:schemeClr val="bg1">
                  <a:lumMod val="95000"/>
                  <a:alpha val="40000"/>
                </a:schemeClr>
              </a:glow>
              <a:softEdge rad="127000"/>
            </a:effectLst>
          </p:spPr>
        </p:pic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8DAF9E71-7142-1E48-9CE3-2D4FF56FE7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4832" y="4613293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6C4A1FD0-A5CC-5C48-A870-A479F73A79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1750" y="4799793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E3601454-8E6C-2645-B18B-72B3D40A89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65213" y="4231304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A043841C-C481-1E4E-8C74-5DA2868E7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210" y="4799793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45E8898E-2B57-7E46-9E4D-810C61B94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5045" y="4403043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1CD51CB-89E6-9547-82D3-34F6304C6FC9}"/>
                    </a:ext>
                  </a:extLst>
                </p:cNvPr>
                <p:cNvSpPr txBox="1"/>
                <p:nvPr/>
              </p:nvSpPr>
              <p:spPr>
                <a:xfrm>
                  <a:off x="2458065" y="4710710"/>
                  <a:ext cx="183802" cy="266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9D80782C-DDB0-AF48-82CE-77C2EBA7F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065" y="4710710"/>
                  <a:ext cx="183802" cy="266540"/>
                </a:xfrm>
                <a:prstGeom prst="rect">
                  <a:avLst/>
                </a:prstGeom>
                <a:blipFill>
                  <a:blip r:embed="rId8"/>
                  <a:stretch>
                    <a:fillRect l="-22222" r="-22222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37FFEF04-8EE7-D643-89BB-A88E8EB1312B}"/>
                    </a:ext>
                  </a:extLst>
                </p:cNvPr>
                <p:cNvSpPr txBox="1"/>
                <p:nvPr/>
              </p:nvSpPr>
              <p:spPr>
                <a:xfrm>
                  <a:off x="3020225" y="4324636"/>
                  <a:ext cx="157242" cy="266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389202DB-508F-F54B-A3E8-D67B49AE4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225" y="4324636"/>
                  <a:ext cx="157242" cy="266540"/>
                </a:xfrm>
                <a:prstGeom prst="rect">
                  <a:avLst/>
                </a:prstGeom>
                <a:blipFill>
                  <a:blip r:embed="rId9"/>
                  <a:stretch>
                    <a:fillRect l="-25000" r="-25000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56E690F-1547-F541-8A9C-FA05A739268A}"/>
                    </a:ext>
                  </a:extLst>
                </p:cNvPr>
                <p:cNvSpPr txBox="1"/>
                <p:nvPr/>
              </p:nvSpPr>
              <p:spPr>
                <a:xfrm>
                  <a:off x="3322211" y="4887847"/>
                  <a:ext cx="157242" cy="266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202C366C-4C3F-9144-BEBD-111FB11291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211" y="4887847"/>
                  <a:ext cx="157242" cy="266540"/>
                </a:xfrm>
                <a:prstGeom prst="rect">
                  <a:avLst/>
                </a:prstGeom>
                <a:blipFill>
                  <a:blip r:embed="rId10"/>
                  <a:stretch>
                    <a:fillRect l="-42857" r="-14286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1A62B655-41AA-FB4C-8098-E70EDAD2C74A}"/>
                    </a:ext>
                  </a:extLst>
                </p:cNvPr>
                <p:cNvSpPr txBox="1"/>
                <p:nvPr/>
              </p:nvSpPr>
              <p:spPr>
                <a:xfrm>
                  <a:off x="4116194" y="4499045"/>
                  <a:ext cx="157242" cy="266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E74E7066-61AF-3545-9B5F-1F689D5DC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194" y="4499045"/>
                  <a:ext cx="157242" cy="266540"/>
                </a:xfrm>
                <a:prstGeom prst="rect">
                  <a:avLst/>
                </a:prstGeom>
                <a:blipFill>
                  <a:blip r:embed="rId9"/>
                  <a:stretch>
                    <a:fillRect l="-25000" r="-25000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72E4AF1B-B580-554E-8BB5-8C7A91FB68EB}"/>
                    </a:ext>
                  </a:extLst>
                </p:cNvPr>
                <p:cNvSpPr txBox="1"/>
                <p:nvPr/>
              </p:nvSpPr>
              <p:spPr>
                <a:xfrm>
                  <a:off x="4523640" y="4918781"/>
                  <a:ext cx="183802" cy="266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zh-CN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kumimoji="1"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1F5B5EF8-35FF-894C-A9A5-4BA71EF74E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640" y="4918781"/>
                  <a:ext cx="183802" cy="266540"/>
                </a:xfrm>
                <a:prstGeom prst="rect">
                  <a:avLst/>
                </a:prstGeom>
                <a:blipFill>
                  <a:blip r:embed="rId11"/>
                  <a:stretch>
                    <a:fillRect l="-22222" r="-22222"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803E03D8-E939-4F46-99DE-794DAA6D0566}"/>
                    </a:ext>
                  </a:extLst>
                </p:cNvPr>
                <p:cNvSpPr txBox="1"/>
                <p:nvPr/>
              </p:nvSpPr>
              <p:spPr>
                <a:xfrm>
                  <a:off x="2716040" y="5206696"/>
                  <a:ext cx="407306" cy="2776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zh-CN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(∗)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EB0FC1C7-1EE4-1F43-B0A1-188209BDCE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6040" y="5206696"/>
                  <a:ext cx="407306" cy="277646"/>
                </a:xfrm>
                <a:prstGeom prst="rect">
                  <a:avLst/>
                </a:prstGeom>
                <a:blipFill>
                  <a:blip r:embed="rId12"/>
                  <a:stretch>
                    <a:fillRect l="-15000" r="-20000" b="-2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79DA1801-1CD7-2149-857F-3C990507EC81}"/>
                    </a:ext>
                  </a:extLst>
                </p:cNvPr>
                <p:cNvSpPr/>
                <p:nvPr/>
              </p:nvSpPr>
              <p:spPr>
                <a:xfrm>
                  <a:off x="3934807" y="4933941"/>
                  <a:ext cx="479218" cy="3998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zh-CN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D0C993BD-52ED-B94E-9B4E-882853D9AC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807" y="4933941"/>
                  <a:ext cx="479218" cy="399811"/>
                </a:xfrm>
                <a:prstGeom prst="rect">
                  <a:avLst/>
                </a:prstGeom>
                <a:blipFill>
                  <a:blip r:embed="rId13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id="{98E862F0-B4DD-7449-862D-64AE73C0BCFF}"/>
                    </a:ext>
                  </a:extLst>
                </p:cNvPr>
                <p:cNvSpPr/>
                <p:nvPr/>
              </p:nvSpPr>
              <p:spPr>
                <a:xfrm>
                  <a:off x="3712504" y="3901760"/>
                  <a:ext cx="1287332" cy="399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altLang="zh-CN" sz="1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altLang="zh-CN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𝟐𝟎𝟏𝟐</m:t>
                        </m:r>
                        <m:r>
                          <a:rPr lang="en-US" altLang="zh-CN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1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矩形 89">
                  <a:extLst>
                    <a:ext uri="{FF2B5EF4-FFF2-40B4-BE49-F238E27FC236}">
                      <a16:creationId xmlns:a16="http://schemas.microsoft.com/office/drawing/2014/main" id="{BAEC57CC-3A99-154C-83DA-9991733FBE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504" y="3901760"/>
                  <a:ext cx="1287332" cy="399712"/>
                </a:xfrm>
                <a:prstGeom prst="rect">
                  <a:avLst/>
                </a:prstGeom>
                <a:blipFill>
                  <a:blip r:embed="rId14"/>
                  <a:stretch>
                    <a:fillRect r="-8475" b="-26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左右箭头 53">
            <a:extLst>
              <a:ext uri="{FF2B5EF4-FFF2-40B4-BE49-F238E27FC236}">
                <a16:creationId xmlns:a16="http://schemas.microsoft.com/office/drawing/2014/main" id="{04759EF4-176A-6544-B5EA-203D84AD0C60}"/>
              </a:ext>
            </a:extLst>
          </p:cNvPr>
          <p:cNvSpPr/>
          <p:nvPr/>
        </p:nvSpPr>
        <p:spPr>
          <a:xfrm>
            <a:off x="5023593" y="3021662"/>
            <a:ext cx="2079734" cy="827224"/>
          </a:xfrm>
          <a:prstGeom prst="leftRightArrow">
            <a:avLst/>
          </a:prstGeom>
          <a:solidFill>
            <a:srgbClr val="0E419C"/>
          </a:solidFill>
          <a:ln>
            <a:solidFill>
              <a:srgbClr val="0E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非常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不同</a:t>
            </a:r>
            <a:endParaRPr kumimoji="1" lang="zh-CN" altLang="en-US" dirty="0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2031434-EA74-AB47-AEDD-57D4C8265986}"/>
              </a:ext>
            </a:extLst>
          </p:cNvPr>
          <p:cNvGrpSpPr>
            <a:grpSpLocks noChangeAspect="1"/>
          </p:cNvGrpSpPr>
          <p:nvPr/>
        </p:nvGrpSpPr>
        <p:grpSpPr>
          <a:xfrm>
            <a:off x="3331273" y="3577447"/>
            <a:ext cx="1307182" cy="1347279"/>
            <a:chOff x="1580630" y="3728934"/>
            <a:chExt cx="2070100" cy="2133600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C742FD29-47D4-8549-A6DB-39908B6C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630" y="3728934"/>
              <a:ext cx="2070100" cy="2133600"/>
            </a:xfrm>
            <a:prstGeom prst="rect">
              <a:avLst/>
            </a:prstGeom>
          </p:spPr>
        </p:pic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D529DA1-F30D-1B42-B888-68BFF773F2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61334" y="4188734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FBC0057-6860-8843-AF5E-94B8E9F2F1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1331" y="4757223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7D935183-6304-DE46-B28E-ED5787C49DB4}"/>
                    </a:ext>
                  </a:extLst>
                </p:cNvPr>
                <p:cNvSpPr txBox="1"/>
                <p:nvPr/>
              </p:nvSpPr>
              <p:spPr>
                <a:xfrm>
                  <a:off x="2616347" y="4282067"/>
                  <a:ext cx="182676" cy="292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7D935183-6304-DE46-B28E-ED5787C49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6347" y="4282067"/>
                  <a:ext cx="182676" cy="292444"/>
                </a:xfrm>
                <a:prstGeom prst="rect">
                  <a:avLst/>
                </a:prstGeom>
                <a:blipFill>
                  <a:blip r:embed="rId16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DEDC8F5-D6A3-7E4D-BA44-A2A9D518B8E1}"/>
                    </a:ext>
                  </a:extLst>
                </p:cNvPr>
                <p:cNvSpPr txBox="1"/>
                <p:nvPr/>
              </p:nvSpPr>
              <p:spPr>
                <a:xfrm>
                  <a:off x="2918332" y="4845276"/>
                  <a:ext cx="182676" cy="292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DEDC8F5-D6A3-7E4D-BA44-A2A9D518B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8332" y="4845276"/>
                  <a:ext cx="182676" cy="292444"/>
                </a:xfrm>
                <a:prstGeom prst="rect">
                  <a:avLst/>
                </a:prstGeom>
                <a:blipFill>
                  <a:blip r:embed="rId16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EBE84672-D957-6C4C-B55B-438936ADE584}"/>
                    </a:ext>
                  </a:extLst>
                </p:cNvPr>
                <p:cNvSpPr/>
                <p:nvPr/>
              </p:nvSpPr>
              <p:spPr>
                <a:xfrm>
                  <a:off x="1951978" y="5143007"/>
                  <a:ext cx="1373875" cy="438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altLang="zh-CN" sz="1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altLang="zh-CN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𝟐𝟎𝟏𝟐</m:t>
                        </m:r>
                        <m:r>
                          <a:rPr lang="en-US" altLang="zh-CN" sz="1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1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EBE84672-D957-6C4C-B55B-438936ADE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1978" y="5143007"/>
                  <a:ext cx="1373875" cy="438666"/>
                </a:xfrm>
                <a:prstGeom prst="rect">
                  <a:avLst/>
                </a:prstGeom>
                <a:blipFill>
                  <a:blip r:embed="rId17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C5A1F379-7EE1-3343-A20E-2A517B1628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4543" y="4582598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3B83462E-550E-0C43-ADD1-75CD8B70C7CF}"/>
                    </a:ext>
                  </a:extLst>
                </p:cNvPr>
                <p:cNvSpPr txBox="1"/>
                <p:nvPr/>
              </p:nvSpPr>
              <p:spPr>
                <a:xfrm>
                  <a:off x="2065693" y="4678600"/>
                  <a:ext cx="182676" cy="292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3B83462E-550E-0C43-ADD1-75CD8B70C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693" y="4678600"/>
                  <a:ext cx="182676" cy="292444"/>
                </a:xfrm>
                <a:prstGeom prst="rect">
                  <a:avLst/>
                </a:prstGeom>
                <a:blipFill>
                  <a:blip r:embed="rId18"/>
                  <a:stretch>
                    <a:fillRect l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C9197775-511C-1445-A52B-B6BF590BFEF8}"/>
              </a:ext>
            </a:extLst>
          </p:cNvPr>
          <p:cNvSpPr txBox="1"/>
          <p:nvPr/>
        </p:nvSpPr>
        <p:spPr>
          <a:xfrm>
            <a:off x="5823651" y="513378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灯片编号占位符 4">
            <a:extLst>
              <a:ext uri="{FF2B5EF4-FFF2-40B4-BE49-F238E27FC236}">
                <a16:creationId xmlns:a16="http://schemas.microsoft.com/office/drawing/2014/main" id="{34FF81BC-FDBC-F146-BF0E-088DEBFE5217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5</a:t>
            </a:fld>
            <a:endParaRPr lang="zh-CN" altLang="en-US" sz="1451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488D326-B664-EA91-1585-AF6DF47036F3}"/>
                  </a:ext>
                </a:extLst>
              </p:cNvPr>
              <p:cNvSpPr txBox="1"/>
              <p:nvPr/>
            </p:nvSpPr>
            <p:spPr>
              <a:xfrm>
                <a:off x="1301017" y="129459"/>
                <a:ext cx="9596592" cy="99951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j-cs"/>
                  </a:defRPr>
                </a:lvl1pPr>
              </a:lstStyle>
              <a:p>
                <a:r>
                  <a:rPr lang="es-ES" altLang="zh-CN" sz="3200" dirty="0"/>
                  <a:t>Controversy</a:t>
                </a:r>
                <a:r>
                  <a:rPr lang="zh-CN" altLang="en-US" sz="3200" dirty="0"/>
                  <a:t> </a:t>
                </a:r>
                <a:r>
                  <a:rPr lang="en-US" altLang="zh-CN" sz="3200" dirty="0"/>
                  <a:t>on the inner structure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3200" b="0" i="1" dirty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3200" b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b="0" i="1" dirty="0">
                            <a:latin typeface="Cambria Math" panose="02040503050406030204" pitchFamily="18" charset="0"/>
                          </a:rPr>
                          <m:t>2012</m:t>
                        </m:r>
                        <m:r>
                          <a:rPr lang="en-US" altLang="zh-CN" sz="3200" b="0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3200" b="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488D326-B664-EA91-1585-AF6DF4703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017" y="129459"/>
                <a:ext cx="9596592" cy="99951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6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Study on excited </a:t>
            </a:r>
            <a:r>
              <a:rPr lang="el-GR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Ω </a:t>
            </a:r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hyperons at BESIII</a:t>
            </a:r>
            <a:endParaRPr lang="en-US" sz="400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6</a:t>
            </a:fld>
            <a:endParaRPr lang="zh-CN" altLang="en-US" sz="1451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5DB508-407F-AB28-4F04-F99CBCF1AAE8}"/>
              </a:ext>
            </a:extLst>
          </p:cNvPr>
          <p:cNvSpPr/>
          <p:nvPr/>
        </p:nvSpPr>
        <p:spPr>
          <a:xfrm>
            <a:off x="527408" y="1325133"/>
            <a:ext cx="947962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400" b="1" dirty="0">
                <a:solidFill>
                  <a:srgbClr val="0E419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Software environment: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BOSS 7.0.5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87622A9-BDAD-9FC3-0435-78100A832D69}"/>
                  </a:ext>
                </a:extLst>
              </p:cNvPr>
              <p:cNvSpPr txBox="1"/>
              <p:nvPr/>
            </p:nvSpPr>
            <p:spPr>
              <a:xfrm>
                <a:off x="527408" y="1905100"/>
                <a:ext cx="11403953" cy="1092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sz="2400" b="1" dirty="0">
                    <a:solidFill>
                      <a:srgbClr val="0E419C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Data: 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华文仿宋" pitchFamily="2" charset="-122"/>
                    <a:cs typeface="Times New Roman" panose="02020603050405020304" pitchFamily="18" charset="0"/>
                    <a:sym typeface="Wingdings" pitchFamily="2" charset="2"/>
                  </a:rPr>
                  <a:t>26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仿宋" pitchFamily="2" charset="-122"/>
                    <a:cs typeface="Times New Roman" panose="02020603050405020304" pitchFamily="18" charset="0"/>
                    <a:sym typeface="Wingdings" pitchFamily="2" charset="2"/>
                  </a:rPr>
                  <a:t> energy points with integrated luminosities larger than 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仿宋" pitchFamily="2" charset="-122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仿宋" pitchFamily="2" charset="-122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𝑝𝑏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仿宋" pitchFamily="2" charset="-122"/>
                            <a:cs typeface="Times New Roman" panose="02020603050405020304" pitchFamily="18" charset="0"/>
                            <a:sym typeface="Wingdings" pitchFamily="2" charset="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4.130 to 4.700 GeV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 ~19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华文仿宋" pitchFamily="2" charset="-122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华文仿宋" pitchFamily="2" charset="-122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𝑓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  <a:ea typeface="华文仿宋" pitchFamily="2" charset="-122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𝑏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华文仿宋" pitchFamily="2" charset="-122"/>
                            <a:cs typeface="Times New Roman" panose="02020603050405020304" pitchFamily="18" charset="0"/>
                            <a:sym typeface="Wingdings" pitchFamily="2" charset="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in total)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87622A9-BDAD-9FC3-0435-78100A832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08" y="1905100"/>
                <a:ext cx="11403953" cy="1092992"/>
              </a:xfrm>
              <a:prstGeom prst="rect">
                <a:avLst/>
              </a:prstGeom>
              <a:blipFill>
                <a:blip r:embed="rId2"/>
                <a:stretch>
                  <a:fillRect l="-667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92F6ED-0E41-2A5B-5AC7-AA1DE85C3DAC}"/>
                  </a:ext>
                </a:extLst>
              </p:cNvPr>
              <p:cNvSpPr txBox="1"/>
              <p:nvPr/>
            </p:nvSpPr>
            <p:spPr>
              <a:xfrm>
                <a:off x="527408" y="4091084"/>
                <a:ext cx="11403953" cy="19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sz="2400" b="1" dirty="0">
                    <a:solidFill>
                      <a:srgbClr val="0E419C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Exclusive MC: </a:t>
                </a:r>
                <a:b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2000" i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(210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sz="2000" i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sz="2000" i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acc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+c.c.</a:t>
                </a:r>
                <a:b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2000" i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(20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(2012)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2000" i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altLang="zh-CN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zh-CN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altLang="zh-CN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Λπ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</a:rPr>
                  <a:t>,</a:t>
                </a:r>
                <a:r>
                  <a:rPr lang="zh-CN" altLang="en-US" sz="2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sz="2000" i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sz="2000" i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acc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+c.c.</a:t>
                </a:r>
                <a:b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2000" i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l-GR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sz="2000" i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zh-CN" altLang="en-US" sz="2000" i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acc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92F6ED-0E41-2A5B-5AC7-AA1DE85C3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08" y="4091084"/>
                <a:ext cx="11403953" cy="1984839"/>
              </a:xfrm>
              <a:prstGeom prst="rect">
                <a:avLst/>
              </a:prstGeom>
              <a:blipFill>
                <a:blip r:embed="rId3"/>
                <a:stretch>
                  <a:fillRect l="-667" b="-3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0092439-62D8-B1A9-2038-43A6A75BA7A1}"/>
              </a:ext>
            </a:extLst>
          </p:cNvPr>
          <p:cNvSpPr txBox="1"/>
          <p:nvPr/>
        </p:nvSpPr>
        <p:spPr>
          <a:xfrm>
            <a:off x="527408" y="2998092"/>
            <a:ext cx="11403953" cy="10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400" b="1" dirty="0">
                <a:solidFill>
                  <a:srgbClr val="0E419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Inclusive MC:</a:t>
            </a:r>
            <a:r>
              <a:rPr kumimoji="1" lang="zh-CN" altLang="en-US" sz="2400" b="1" dirty="0">
                <a:solidFill>
                  <a:srgbClr val="0E419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br>
              <a:rPr lang="en-US" altLang="zh-CN" sz="2400" b="1" dirty="0">
                <a:solidFill>
                  <a:schemeClr val="tx1"/>
                </a:solidFill>
                <a:latin typeface="Calibri" pitchFamily="34" charset="0"/>
                <a:ea typeface="华文仿宋" pitchFamily="2" charset="-122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altLang="zh-CN" sz="2200" dirty="0">
                <a:latin typeface="Times New Roman" panose="02020603050405020304" pitchFamily="18" charset="0"/>
                <a:ea typeface="华文仿宋" pitchFamily="2" charset="-122"/>
                <a:cs typeface="Times New Roman" panose="02020603050405020304" pitchFamily="18" charset="0"/>
                <a:sym typeface="Wingdings" pitchFamily="2" charset="2"/>
              </a:rPr>
              <a:t>The official inclusive MC samples</a:t>
            </a:r>
            <a:r>
              <a:rPr lang="en-US" altLang="zh-CN" sz="2200" b="1" dirty="0">
                <a:solidFill>
                  <a:schemeClr val="tx1"/>
                </a:solidFill>
                <a:latin typeface="Times New Roman" panose="02020603050405020304" pitchFamily="18" charset="0"/>
                <a:ea typeface="华文仿宋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华文仿宋" pitchFamily="2" charset="-122"/>
                <a:cs typeface="Times New Roman" panose="02020603050405020304" pitchFamily="18" charset="0"/>
                <a:sym typeface="Wingdings" pitchFamily="2" charset="2"/>
              </a:rPr>
              <a:t>from the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华文仿宋" pitchFamily="2" charset="-122"/>
                <a:cs typeface="Times New Roman" panose="02020603050405020304" pitchFamily="18" charset="0"/>
                <a:sym typeface="Wingdings" pitchFamily="2" charset="2"/>
                <a:hlinkClick r:id="rId4"/>
              </a:rPr>
              <a:t>Charmonium group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华文仿宋" pitchFamily="2" charset="-122"/>
                <a:cs typeface="Times New Roman" panose="02020603050405020304" pitchFamily="18" charset="0"/>
                <a:sym typeface="Wingdings" pitchFamily="2" charset="2"/>
              </a:rPr>
              <a:t>. 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2A9512-2201-ACAD-149E-FD957D5A9E76}"/>
              </a:ext>
            </a:extLst>
          </p:cNvPr>
          <p:cNvSpPr txBox="1"/>
          <p:nvPr/>
        </p:nvSpPr>
        <p:spPr>
          <a:xfrm>
            <a:off x="4141069" y="1320325"/>
            <a:ext cx="6176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E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Data sets</a:t>
            </a:r>
            <a:endParaRPr kumimoji="1" lang="zh-CN" altLang="en-US" sz="32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2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Event selection</a:t>
            </a:r>
            <a:endParaRPr lang="en-US" sz="400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7</a:t>
            </a:fld>
            <a:endParaRPr lang="zh-CN" altLang="en-US" sz="1451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48D23-4D0B-B829-87D6-05ECBE025B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51729" y="1332698"/>
                <a:ext cx="4590789" cy="173174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0E419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Charged Tracks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itchFamily="2" charset="2"/>
                  <a:buChar char="ü"/>
                </a:pP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three good charged tracks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itchFamily="2" charset="2"/>
                  <a:buChar char="ü"/>
                </a:pP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vertex requirement is made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zh-CN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&lt;0.93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48D23-4D0B-B829-87D6-05ECBE025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29" y="1332698"/>
                <a:ext cx="4590789" cy="1731743"/>
              </a:xfrm>
              <a:prstGeom prst="rect">
                <a:avLst/>
              </a:prstGeom>
              <a:blipFill>
                <a:blip r:embed="rId2"/>
                <a:stretch>
                  <a:fillRect l="-1105" b="-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B31E13-CB09-B7EC-1E4B-65D08C631A38}"/>
              </a:ext>
            </a:extLst>
          </p:cNvPr>
          <p:cNvSpPr txBox="1">
            <a:spLocks/>
          </p:cNvSpPr>
          <p:nvPr/>
        </p:nvSpPr>
        <p:spPr>
          <a:xfrm>
            <a:off x="5451729" y="3413746"/>
            <a:ext cx="7129463" cy="26218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</a:t>
            </a:r>
            <a:b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Prob(p)&gt;Prob(K), Prob(p)&gt;Prob(</a:t>
            </a:r>
            <a:r>
              <a:rPr lang="en-US" altLang="zh-CN" sz="18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Prob(p)&gt;0</a:t>
            </a:r>
            <a:b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1800" dirty="0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Prob(</a:t>
            </a:r>
            <a:r>
              <a:rPr lang="en-US" altLang="zh-CN" sz="18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)&gt;Prob(p), Prob(</a:t>
            </a:r>
            <a:r>
              <a:rPr lang="en-US" altLang="zh-CN" sz="18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)&gt;Prob(K), Prob(</a:t>
            </a:r>
            <a:r>
              <a:rPr lang="en-US" altLang="zh-CN" sz="18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)&gt;0</a:t>
            </a:r>
            <a:b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K: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Prob(K)&gt;Prob(p), Prob(K)&gt; Prob(</a:t>
            </a:r>
            <a:r>
              <a:rPr lang="en-US" altLang="zh-CN" sz="18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Prob (K)&gt;0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641BFBC-2101-CBB5-BA1F-D88A10E4190B}"/>
              </a:ext>
            </a:extLst>
          </p:cNvPr>
          <p:cNvGrpSpPr/>
          <p:nvPr/>
        </p:nvGrpSpPr>
        <p:grpSpPr>
          <a:xfrm>
            <a:off x="998114" y="1467507"/>
            <a:ext cx="3568651" cy="3922986"/>
            <a:chOff x="612052" y="952537"/>
            <a:chExt cx="3568651" cy="3922986"/>
          </a:xfrm>
        </p:grpSpPr>
        <p:sp>
          <p:nvSpPr>
            <p:cNvPr id="11" name="爆炸形 2 10">
              <a:extLst>
                <a:ext uri="{FF2B5EF4-FFF2-40B4-BE49-F238E27FC236}">
                  <a16:creationId xmlns:a16="http://schemas.microsoft.com/office/drawing/2014/main" id="{79F61B5B-63DD-0BA4-E9A4-2A17C90E427E}"/>
                </a:ext>
              </a:extLst>
            </p:cNvPr>
            <p:cNvSpPr/>
            <p:nvPr/>
          </p:nvSpPr>
          <p:spPr>
            <a:xfrm>
              <a:off x="1760250" y="2956930"/>
              <a:ext cx="1716127" cy="1217132"/>
            </a:xfrm>
            <a:prstGeom prst="irregularSeal2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ECM</a:t>
              </a:r>
              <a:endPara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id="{4FF02056-DF84-8DD5-48EE-389432D4B0AC}"/>
                </a:ext>
              </a:extLst>
            </p:cNvPr>
            <p:cNvCxnSpPr/>
            <p:nvPr/>
          </p:nvCxnSpPr>
          <p:spPr>
            <a:xfrm>
              <a:off x="1148834" y="3546390"/>
              <a:ext cx="1080000" cy="0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B3965B83-FFF6-816A-85BF-957252B65D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776" y="3546390"/>
              <a:ext cx="1080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1FB8F68-4A31-F2CF-416C-0A942FE0B510}"/>
                    </a:ext>
                  </a:extLst>
                </p:cNvPr>
                <p:cNvSpPr txBox="1"/>
                <p:nvPr/>
              </p:nvSpPr>
              <p:spPr>
                <a:xfrm>
                  <a:off x="3822848" y="3238613"/>
                  <a:ext cx="35785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zh-CN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000" b="1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14FD14B3-2006-E346-BC64-BE22963D9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848" y="3238613"/>
                  <a:ext cx="357855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68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F573C99-939F-8F6F-680B-A3DE10192A1D}"/>
                    </a:ext>
                  </a:extLst>
                </p:cNvPr>
                <p:cNvSpPr txBox="1"/>
                <p:nvPr/>
              </p:nvSpPr>
              <p:spPr>
                <a:xfrm>
                  <a:off x="1148834" y="3257719"/>
                  <a:ext cx="35785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zh-CN" sz="2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000" b="1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25A88D4A-7884-1E44-B2C9-400175B65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834" y="3257719"/>
                  <a:ext cx="357854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68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34A19B9-855A-0757-6281-21D7674C3EB0}"/>
                </a:ext>
              </a:extLst>
            </p:cNvPr>
            <p:cNvSpPr/>
            <p:nvPr/>
          </p:nvSpPr>
          <p:spPr>
            <a:xfrm>
              <a:off x="612052" y="2487374"/>
              <a:ext cx="1079999" cy="506627"/>
            </a:xfrm>
            <a:prstGeom prst="rect">
              <a:avLst/>
            </a:prstGeom>
            <a:noFill/>
            <a:ln w="38100">
              <a:solidFill>
                <a:srgbClr val="074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>
                  <a:solidFill>
                    <a:srgbClr val="074D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Tag</a:t>
              </a:r>
              <a:endParaRPr kumimoji="1" lang="zh-CN" altLang="en-US" sz="2000" dirty="0">
                <a:solidFill>
                  <a:srgbClr val="074D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BC834FA-A7EC-249D-740F-5C81C0C3E401}"/>
                </a:ext>
              </a:extLst>
            </p:cNvPr>
            <p:cNvSpPr/>
            <p:nvPr/>
          </p:nvSpPr>
          <p:spPr>
            <a:xfrm>
              <a:off x="612052" y="4004693"/>
              <a:ext cx="1079999" cy="5066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Recoil</a:t>
              </a:r>
              <a:endPara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id="{461AAE98-FAC8-643C-28CB-3244ECEAB2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9406" y="3808980"/>
              <a:ext cx="266175" cy="69994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箭头连接符 19">
              <a:extLst>
                <a:ext uri="{FF2B5EF4-FFF2-40B4-BE49-F238E27FC236}">
                  <a16:creationId xmlns:a16="http://schemas.microsoft.com/office/drawing/2014/main" id="{0CE53BD5-EC73-F98F-8408-1BB616CD65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8313" y="2624801"/>
              <a:ext cx="270822" cy="720782"/>
            </a:xfrm>
            <a:prstGeom prst="straightConnector1">
              <a:avLst/>
            </a:prstGeom>
            <a:ln w="19050">
              <a:solidFill>
                <a:srgbClr val="074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9651990C-0EC7-1FBE-FCFD-127215CD0613}"/>
                    </a:ext>
                  </a:extLst>
                </p:cNvPr>
                <p:cNvSpPr txBox="1"/>
                <p:nvPr/>
              </p:nvSpPr>
              <p:spPr>
                <a:xfrm>
                  <a:off x="1940293" y="4506191"/>
                  <a:ext cx="57862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AA4C42EE-9F8F-D049-A45B-3F879A970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293" y="4506191"/>
                  <a:ext cx="578620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8511"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FF6ED87-00B5-B436-C91D-85AA9F1C9A40}"/>
                    </a:ext>
                  </a:extLst>
                </p:cNvPr>
                <p:cNvSpPr txBox="1"/>
                <p:nvPr/>
              </p:nvSpPr>
              <p:spPr>
                <a:xfrm>
                  <a:off x="2832306" y="2218044"/>
                  <a:ext cx="469616" cy="3701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i="1">
                                    <a:solidFill>
                                      <a:srgbClr val="074DA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400" i="1">
                                    <a:solidFill>
                                      <a:srgbClr val="074DA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400" i="1" dirty="0">
                    <a:solidFill>
                      <a:srgbClr val="074DA2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16D30278-0846-644C-8506-1A75F22FEB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306" y="2218044"/>
                  <a:ext cx="469616" cy="370101"/>
                </a:xfrm>
                <a:prstGeom prst="rect">
                  <a:avLst/>
                </a:prstGeom>
                <a:blipFill>
                  <a:blip r:embed="rId23"/>
                  <a:stretch>
                    <a:fillRect l="-10526"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9768EB1-B8D8-507D-921C-9293C86F480D}"/>
                </a:ext>
              </a:extLst>
            </p:cNvPr>
            <p:cNvGrpSpPr/>
            <p:nvPr/>
          </p:nvGrpSpPr>
          <p:grpSpPr>
            <a:xfrm rot="2974307">
              <a:off x="2240679" y="2194700"/>
              <a:ext cx="1484507" cy="390581"/>
              <a:chOff x="4139333" y="2206776"/>
              <a:chExt cx="1484507" cy="390581"/>
            </a:xfrm>
          </p:grpSpPr>
          <p:cxnSp>
            <p:nvCxnSpPr>
              <p:cNvPr id="30" name="直线箭头连接符 29">
                <a:extLst>
                  <a:ext uri="{FF2B5EF4-FFF2-40B4-BE49-F238E27FC236}">
                    <a16:creationId xmlns:a16="http://schemas.microsoft.com/office/drawing/2014/main" id="{A000E64A-5C3A-E6D0-5ECE-6EC442FEB3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2735" y="2458623"/>
                <a:ext cx="531105" cy="138734"/>
              </a:xfrm>
              <a:prstGeom prst="straightConnector1">
                <a:avLst/>
              </a:prstGeom>
              <a:ln w="19050">
                <a:solidFill>
                  <a:srgbClr val="074DA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箭头连接符 30">
                <a:extLst>
                  <a:ext uri="{FF2B5EF4-FFF2-40B4-BE49-F238E27FC236}">
                    <a16:creationId xmlns:a16="http://schemas.microsoft.com/office/drawing/2014/main" id="{6B21BD34-D36D-11B7-D8DE-0E5DE68DEC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39333" y="2206776"/>
                <a:ext cx="527815" cy="137875"/>
              </a:xfrm>
              <a:prstGeom prst="straightConnector1">
                <a:avLst/>
              </a:prstGeom>
              <a:ln w="19050">
                <a:solidFill>
                  <a:srgbClr val="074DA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2EF3061E-ACDE-16F8-E9DF-FA4FCD606750}"/>
                    </a:ext>
                  </a:extLst>
                </p:cNvPr>
                <p:cNvSpPr txBox="1"/>
                <p:nvPr/>
              </p:nvSpPr>
              <p:spPr>
                <a:xfrm>
                  <a:off x="2497022" y="1366564"/>
                  <a:ext cx="283347" cy="3702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zh-CN" sz="2400" i="1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l-GR" altLang="zh-CN" sz="2400" i="1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𝛬</m:t>
                            </m:r>
                          </m:e>
                        </m:acc>
                      </m:oMath>
                    </m:oMathPara>
                  </a14:m>
                  <a:endParaRPr kumimoji="1" lang="zh-CN" altLang="en-US" sz="2400" i="1" dirty="0">
                    <a:solidFill>
                      <a:srgbClr val="074DA2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F252D805-3556-A045-8980-2518317A9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022" y="1366564"/>
                  <a:ext cx="283347" cy="370230"/>
                </a:xfrm>
                <a:prstGeom prst="rect">
                  <a:avLst/>
                </a:prstGeom>
                <a:blipFill>
                  <a:blip r:embed="rId24"/>
                  <a:stretch>
                    <a:fillRect l="-17391" r="-17391" b="-34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A407D9B2-EC88-C3BB-6ABB-D826FF2F8F46}"/>
                    </a:ext>
                  </a:extLst>
                </p:cNvPr>
                <p:cNvSpPr txBox="1"/>
                <p:nvPr/>
              </p:nvSpPr>
              <p:spPr>
                <a:xfrm>
                  <a:off x="3361761" y="2737035"/>
                  <a:ext cx="4920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400" b="0" i="1" smtClean="0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400" i="1" dirty="0">
                    <a:solidFill>
                      <a:srgbClr val="074DA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8FD6517A-4510-4C43-B8F0-EC6D7A250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761" y="2737035"/>
                  <a:ext cx="492058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10000"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线箭头连接符 25">
              <a:extLst>
                <a:ext uri="{FF2B5EF4-FFF2-40B4-BE49-F238E27FC236}">
                  <a16:creationId xmlns:a16="http://schemas.microsoft.com/office/drawing/2014/main" id="{B16A3D41-7DAA-5767-2D6A-9CEDAAECFDF9}"/>
                </a:ext>
              </a:extLst>
            </p:cNvPr>
            <p:cNvCxnSpPr>
              <a:cxnSpLocks/>
            </p:cNvCxnSpPr>
            <p:nvPr/>
          </p:nvCxnSpPr>
          <p:spPr>
            <a:xfrm>
              <a:off x="2842925" y="1683600"/>
              <a:ext cx="592592" cy="276290"/>
            </a:xfrm>
            <a:prstGeom prst="straightConnector1">
              <a:avLst/>
            </a:prstGeom>
            <a:ln w="19050">
              <a:solidFill>
                <a:srgbClr val="074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箭头连接符 26">
              <a:extLst>
                <a:ext uri="{FF2B5EF4-FFF2-40B4-BE49-F238E27FC236}">
                  <a16:creationId xmlns:a16="http://schemas.microsoft.com/office/drawing/2014/main" id="{8B02542E-2B4A-E87F-305E-7A3A5CFC4F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4581" y="1237426"/>
              <a:ext cx="515879" cy="265908"/>
            </a:xfrm>
            <a:prstGeom prst="straightConnector1">
              <a:avLst/>
            </a:prstGeom>
            <a:ln w="19050">
              <a:solidFill>
                <a:srgbClr val="074D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4F43758C-2CB8-575D-E40B-5F6EB1DE6087}"/>
                    </a:ext>
                  </a:extLst>
                </p:cNvPr>
                <p:cNvSpPr txBox="1"/>
                <p:nvPr/>
              </p:nvSpPr>
              <p:spPr>
                <a:xfrm>
                  <a:off x="1691743" y="952537"/>
                  <a:ext cx="2602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zh-CN" sz="2400" b="0" i="1" smtClean="0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kumimoji="1" lang="zh-CN" altLang="en-US" sz="2400" i="1" dirty="0">
                    <a:solidFill>
                      <a:srgbClr val="074DA2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A6E57F9-244B-7D48-85D5-C449BEA58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743" y="952537"/>
                  <a:ext cx="260264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18182" r="-18182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7ABA5F51-BBD7-6D5B-83D9-41FD27974C75}"/>
                    </a:ext>
                  </a:extLst>
                </p:cNvPr>
                <p:cNvSpPr txBox="1"/>
                <p:nvPr/>
              </p:nvSpPr>
              <p:spPr>
                <a:xfrm>
                  <a:off x="3498073" y="1865339"/>
                  <a:ext cx="46108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400" b="0" i="1" smtClean="0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solidFill>
                                  <a:srgbClr val="074DA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400" i="1" dirty="0">
                    <a:solidFill>
                      <a:srgbClr val="074DA2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8FD88839-9175-0449-8D38-5266A9B89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8073" y="1865339"/>
                  <a:ext cx="461087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54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E7857C6F-6A6B-BFC7-53C7-0F6C814B1DC7}"/>
              </a:ext>
            </a:extLst>
          </p:cNvPr>
          <p:cNvSpPr txBox="1"/>
          <p:nvPr/>
        </p:nvSpPr>
        <p:spPr>
          <a:xfrm>
            <a:off x="712008" y="5706189"/>
            <a:ext cx="5482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charge-conjugated</a:t>
            </a:r>
            <a:r>
              <a:rPr lang="es-E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es-E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E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implied</a:t>
            </a:r>
            <a:r>
              <a:rPr lang="es-E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B29E137-EDFF-E24E-22A2-578EBB743E70}"/>
                  </a:ext>
                </a:extLst>
              </p:cNvPr>
              <p:cNvSpPr txBox="1"/>
              <p:nvPr/>
            </p:nvSpPr>
            <p:spPr>
              <a:xfrm>
                <a:off x="2531268" y="6350862"/>
                <a:ext cx="7129463" cy="369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dirty="0">
                    <a:solidFill>
                      <a:prstClr val="black"/>
                    </a:solidFill>
                    <a:latin typeface="Times New Roman"/>
                    <a:ea typeface="微软雅黑"/>
                  </a:rPr>
                  <a:t>为了提高重建效率，只重建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accPr>
                      <m:e>
                        <m:r>
                          <a:rPr kumimoji="1" lang="en-US" altLang="zh-CN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𝛀</m:t>
                        </m:r>
                      </m:e>
                    </m:acc>
                  </m:oMath>
                </a14:m>
                <a:r>
                  <a:rPr kumimoji="1" lang="zh-CN" altLang="el-GR" dirty="0">
                    <a:solidFill>
                      <a:prstClr val="black"/>
                    </a:solidFill>
                    <a:latin typeface="Times New Roman"/>
                    <a:ea typeface="微软雅黑"/>
                  </a:rPr>
                  <a:t>，</a:t>
                </a:r>
                <a:r>
                  <a:rPr kumimoji="1" lang="zh-CN" altLang="en-US" dirty="0">
                    <a:solidFill>
                      <a:prstClr val="black"/>
                    </a:solidFill>
                    <a:latin typeface="Times New Roman"/>
                    <a:ea typeface="微软雅黑"/>
                  </a:rPr>
                  <a:t>然后通过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accPr>
                      <m:e>
                        <m:r>
                          <a:rPr kumimoji="1" lang="en-US" altLang="zh-CN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𝛀</m:t>
                        </m:r>
                      </m:e>
                    </m:acc>
                  </m:oMath>
                </a14:m>
                <a:r>
                  <a:rPr kumimoji="1" lang="zh-CN" altLang="en-US" dirty="0">
                    <a:solidFill>
                      <a:prstClr val="black"/>
                    </a:solidFill>
                    <a:latin typeface="Times New Roman"/>
                    <a:ea typeface="微软雅黑"/>
                  </a:rPr>
                  <a:t>的反冲谱来研究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kumimoji="1" lang="zh-CN" altLang="en-US" dirty="0">
                    <a:solidFill>
                      <a:prstClr val="black"/>
                    </a:solidFill>
                    <a:latin typeface="Times New Roman"/>
                    <a:ea typeface="微软雅黑"/>
                  </a:rPr>
                  <a:t>的激发态</a:t>
                </a:r>
                <a:endParaRPr lang="en-US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B29E137-EDFF-E24E-22A2-578EBB743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268" y="6350862"/>
                <a:ext cx="7129463" cy="369973"/>
              </a:xfrm>
              <a:prstGeom prst="rect">
                <a:avLst/>
              </a:prstGeom>
              <a:blipFill>
                <a:blip r:embed="rId28"/>
                <a:stretch>
                  <a:fillRect l="-712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80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>
            <a:extLst>
              <a:ext uri="{FF2B5EF4-FFF2-40B4-BE49-F238E27FC236}">
                <a16:creationId xmlns:a16="http://schemas.microsoft.com/office/drawing/2014/main" id="{BFA10646-159C-3B20-035C-9CA83DEDA8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9151" y="2114548"/>
            <a:ext cx="5610256" cy="4027114"/>
          </a:xfrm>
          <a:prstGeom prst="rect">
            <a:avLst/>
          </a:prstGeom>
        </p:spPr>
      </p:pic>
      <p:sp>
        <p:nvSpPr>
          <p:cNvPr id="55" name="矩形 54">
            <a:extLst>
              <a:ext uri="{FF2B5EF4-FFF2-40B4-BE49-F238E27FC236}">
                <a16:creationId xmlns:a16="http://schemas.microsoft.com/office/drawing/2014/main" id="{D9345746-C936-8D25-B5F5-50A1DE4538F7}"/>
              </a:ext>
            </a:extLst>
          </p:cNvPr>
          <p:cNvSpPr/>
          <p:nvPr/>
        </p:nvSpPr>
        <p:spPr>
          <a:xfrm>
            <a:off x="6837543" y="1985729"/>
            <a:ext cx="700367" cy="29821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B52CE5F-CB03-1069-C221-5D42DA0CBCAA}"/>
              </a:ext>
            </a:extLst>
          </p:cNvPr>
          <p:cNvSpPr/>
          <p:nvPr/>
        </p:nvSpPr>
        <p:spPr>
          <a:xfrm>
            <a:off x="9266489" y="1985729"/>
            <a:ext cx="700367" cy="2982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B0BB958-E7AA-E360-8CBD-E24088D96043}"/>
              </a:ext>
            </a:extLst>
          </p:cNvPr>
          <p:cNvSpPr txBox="1"/>
          <p:nvPr/>
        </p:nvSpPr>
        <p:spPr>
          <a:xfrm>
            <a:off x="7537911" y="1964630"/>
            <a:ext cx="1072598" cy="46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信号区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FDC6CC83-D993-CC43-C512-36FE1689FD15}"/>
              </a:ext>
            </a:extLst>
          </p:cNvPr>
          <p:cNvSpPr txBox="1"/>
          <p:nvPr/>
        </p:nvSpPr>
        <p:spPr>
          <a:xfrm>
            <a:off x="9957200" y="1964630"/>
            <a:ext cx="1072598" cy="46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边带区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Event selection</a:t>
            </a:r>
            <a:endParaRPr lang="en-US" sz="400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8</a:t>
            </a:fld>
            <a:endParaRPr lang="zh-CN" altLang="en-US" sz="1451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B41F4F-9B86-1E3A-0057-00D793E679F9}"/>
                  </a:ext>
                </a:extLst>
              </p:cNvPr>
              <p:cNvSpPr txBox="1"/>
              <p:nvPr/>
            </p:nvSpPr>
            <p:spPr>
              <a:xfrm>
                <a:off x="521793" y="988753"/>
                <a:ext cx="8475250" cy="5585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PID</a:t>
                </a:r>
                <a:r>
                  <a:rPr kumimoji="1" lang="zh-CN" altLang="en-US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：</a:t>
                </a:r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In the final states, at least one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and one</a:t>
                </a:r>
                <a:r>
                  <a:rPr kumimoji="1" lang="en-US" altLang="zh-CN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b="1" dirty="0"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Resconstruct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zh-CN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1" lang="el-GR" altLang="zh-C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：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Looping over all combinations with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  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Primary and secondary vertex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require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+mj-ea"/>
                  <a:buAutoNum type="circleNumDbPlain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𝑣𝑡𝑥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&lt;50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800100" lvl="1" indent="-342900">
                  <a:lnSpc>
                    <a:spcPct val="150000"/>
                  </a:lnSpc>
                  <a:buFont typeface="+mj-ea"/>
                  <a:buAutoNum type="circleNumDbPlain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𝐷𝑒𝑐𝑎𝑦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𝑙𝑒𝑛𝑔𝑡h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/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800100" lvl="1" indent="-342900">
                  <a:lnSpc>
                    <a:spcPct val="150000"/>
                  </a:lnSpc>
                  <a:buFont typeface="+mj-ea"/>
                  <a:buAutoNum type="circleNumDbPlain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acc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𝑃𝐷𝐺</m:t>
                            </m:r>
                          </m:sup>
                        </m:sSub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eV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b="1" dirty="0"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Resconstruct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l-GR" altLang="zh-CN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𝛀</m:t>
                            </m:r>
                          </m:e>
                        </m:acc>
                      </m:e>
                      <m:sup>
                        <m:r>
                          <a:rPr kumimoji="1" lang="en-US" altLang="zh-CN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:Looping over all combinations with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 and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primary/secondary vertex fits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The best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candidate is selected from combination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minimum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vertex fit, then require</a:t>
                </a:r>
                <a:r>
                  <a:rPr kumimoji="1" lang="zh-CN" altLang="en-US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：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+mj-ea"/>
                  <a:buAutoNum type="circleNumDbPlain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𝑣𝑡𝑥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&lt;50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800100" lvl="1" indent="-342900">
                  <a:lnSpc>
                    <a:spcPct val="150000"/>
                  </a:lnSpc>
                  <a:buFont typeface="+mj-ea"/>
                  <a:buAutoNum type="circleNumDbPlain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𝐷𝑒𝑐𝑎𝑦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𝑙𝑒𝑛𝑔𝑡h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/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800100" lvl="1" indent="-342900">
                  <a:lnSpc>
                    <a:spcPct val="150000"/>
                  </a:lnSpc>
                  <a:buFont typeface="+mj-ea"/>
                  <a:buAutoNum type="circleNumDbPlain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zh-CN" b="0" i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kumimoji="1" lang="en-US" altLang="zh-CN" b="0" i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kumimoji="1" lang="en-US" altLang="zh-CN" b="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kumimoji="1" lang="en-US" altLang="zh-CN" b="0" i="1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zh-CN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</m:acc>
                          </m:sub>
                        </m:sSub>
                        <m:r>
                          <a:rPr kumimoji="1" lang="en-US" altLang="zh-CN" b="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b="0" i="1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kumimoji="1" lang="en-US" altLang="zh-CN" b="0" i="1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zh-CN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</m:acc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zh-CN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panose="020206030504050203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kumimoji="1" lang="en-US" altLang="zh-CN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𝑃𝐷𝐺</m:t>
                            </m:r>
                          </m:sup>
                        </m:sSub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zh-CN" altLang="en-US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B41F4F-9B86-1E3A-0057-00D793E67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93" y="988753"/>
                <a:ext cx="8475250" cy="5585632"/>
              </a:xfrm>
              <a:prstGeom prst="rect">
                <a:avLst/>
              </a:prstGeom>
              <a:blipFill>
                <a:blip r:embed="rId3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FB91A76-B766-9E02-FA3B-F0551DCBAA4D}"/>
                  </a:ext>
                </a:extLst>
              </p:cNvPr>
              <p:cNvSpPr txBox="1"/>
              <p:nvPr/>
            </p:nvSpPr>
            <p:spPr>
              <a:xfrm>
                <a:off x="2196535" y="6506163"/>
                <a:ext cx="7798930" cy="339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s-E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charge-conjugated</a:t>
                </a:r>
                <a:r>
                  <a:rPr lang="es-E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  <a:r>
                  <a:rPr lang="es-E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s-E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</a:t>
                </a:r>
                <a:r>
                  <a:rPr lang="es-E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implied, only take the reconstruction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accPr>
                      <m:e>
                        <m:r>
                          <a:rPr kumimoji="1"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𝛀</m:t>
                        </m:r>
                      </m:e>
                    </m:acc>
                    <m:r>
                      <a:rPr kumimoji="1"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/>
                      </a:rPr>
                      <m:t> </m:t>
                    </m:r>
                  </m:oMath>
                </a14:m>
                <a:r>
                  <a:rPr lang="es-E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example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FB91A76-B766-9E02-FA3B-F0551DCBA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535" y="6506163"/>
                <a:ext cx="7798930" cy="339195"/>
              </a:xfrm>
              <a:prstGeom prst="rect">
                <a:avLst/>
              </a:prstGeom>
              <a:blipFill>
                <a:blip r:embed="rId4"/>
                <a:stretch>
                  <a:fillRect l="-325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4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7FDD-267D-4948-9F34-116926EE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Validate our event selection @4.180 GeV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5482D-E185-5C4C-A62F-BA7633F902E6}"/>
              </a:ext>
            </a:extLst>
          </p:cNvPr>
          <p:cNvSpPr txBox="1">
            <a:spLocks/>
          </p:cNvSpPr>
          <p:nvPr/>
        </p:nvSpPr>
        <p:spPr>
          <a:xfrm>
            <a:off x="10535990" y="6397341"/>
            <a:ext cx="1302693" cy="331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451" b="1"/>
              <a:pPr algn="ctr"/>
              <a:t>9</a:t>
            </a:fld>
            <a:endParaRPr lang="zh-CN" altLang="en-US" sz="1451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C019742-1499-5EA5-5015-DEA1594137F6}"/>
                  </a:ext>
                </a:extLst>
              </p:cNvPr>
              <p:cNvSpPr txBox="1"/>
              <p:nvPr/>
            </p:nvSpPr>
            <p:spPr>
              <a:xfrm>
                <a:off x="601419" y="1011113"/>
                <a:ext cx="10989162" cy="1290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BAM-00586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Born cross sections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3.773 to 4.700 GeV are measured;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analysis, the data samples from 4.130 to 4.700 GeV are used;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BAM-00586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the overlap region, only the significance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@4.180 GeV is larger than 3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C019742-1499-5EA5-5015-DEA159413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9" y="1011113"/>
                <a:ext cx="10989162" cy="1290097"/>
              </a:xfrm>
              <a:prstGeom prst="rect">
                <a:avLst/>
              </a:prstGeom>
              <a:blipFill>
                <a:blip r:embed="rId3"/>
                <a:stretch>
                  <a:fillRect l="-346"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下箭头 3">
            <a:extLst>
              <a:ext uri="{FF2B5EF4-FFF2-40B4-BE49-F238E27FC236}">
                <a16:creationId xmlns:a16="http://schemas.microsoft.com/office/drawing/2014/main" id="{1BB1C340-545E-1DEC-8B2C-9C27D36EFF8E}"/>
              </a:ext>
            </a:extLst>
          </p:cNvPr>
          <p:cNvSpPr/>
          <p:nvPr/>
        </p:nvSpPr>
        <p:spPr>
          <a:xfrm>
            <a:off x="5783766" y="2323385"/>
            <a:ext cx="591015" cy="51194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818879E-DDEF-60FE-97C7-5BCEC9D4B712}"/>
                  </a:ext>
                </a:extLst>
              </p:cNvPr>
              <p:cNvSpPr txBox="1"/>
              <p:nvPr/>
            </p:nvSpPr>
            <p:spPr>
              <a:xfrm>
                <a:off x="512960" y="2785757"/>
                <a:ext cx="1167904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 our results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production yield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@4.180 GeV.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818879E-DDEF-60FE-97C7-5BCEC9D4B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60" y="2785757"/>
                <a:ext cx="11679040" cy="369909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27C73769-7453-33D0-CEF1-9FD63AB6F1E3}"/>
              </a:ext>
            </a:extLst>
          </p:cNvPr>
          <p:cNvCxnSpPr>
            <a:cxnSpLocks/>
          </p:cNvCxnSpPr>
          <p:nvPr/>
        </p:nvCxnSpPr>
        <p:spPr>
          <a:xfrm>
            <a:off x="5105411" y="3262129"/>
            <a:ext cx="0" cy="3230746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49C00CF-A979-7E94-5D66-79D36F737A1C}"/>
              </a:ext>
            </a:extLst>
          </p:cNvPr>
          <p:cNvSpPr txBox="1"/>
          <p:nvPr/>
        </p:nvSpPr>
        <p:spPr>
          <a:xfrm>
            <a:off x="0" y="3263411"/>
            <a:ext cx="2557747" cy="369332"/>
          </a:xfrm>
          <a:prstGeom prst="rect">
            <a:avLst/>
          </a:prstGeom>
          <a:solidFill>
            <a:srgbClr val="0E419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From BAM-00586</a:t>
            </a:r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B26A9C5-F10D-CA24-7841-5C76F0C05C49}"/>
                  </a:ext>
                </a:extLst>
              </p:cNvPr>
              <p:cNvSpPr/>
              <p:nvPr/>
            </p:nvSpPr>
            <p:spPr>
              <a:xfrm>
                <a:off x="262894" y="4206738"/>
                <a:ext cx="3279201" cy="418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𝑜𝑏𝑠𝑒𝑟𝑣𝑒𝑑</m:t>
                          </m:r>
                        </m:sup>
                      </m:sSubSup>
                      <m:r>
                        <a:rPr lang="es-ES" altLang="zh-CN" b="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altLang="zh-CN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−3.7</m:t>
                          </m:r>
                        </m:sub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+4.3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B26A9C5-F10D-CA24-7841-5C76F0C05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4" y="4206738"/>
                <a:ext cx="3279201" cy="4183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9554BF5C-E38D-B3F9-169F-151D9BD470EA}"/>
              </a:ext>
            </a:extLst>
          </p:cNvPr>
          <p:cNvCxnSpPr>
            <a:cxnSpLocks/>
          </p:cNvCxnSpPr>
          <p:nvPr/>
        </p:nvCxnSpPr>
        <p:spPr>
          <a:xfrm flipH="1">
            <a:off x="0" y="3233693"/>
            <a:ext cx="12174854" cy="28436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CC0D0E4-0F65-C5C1-C924-0CD048CB8498}"/>
                  </a:ext>
                </a:extLst>
              </p:cNvPr>
              <p:cNvSpPr/>
              <p:nvPr/>
            </p:nvSpPr>
            <p:spPr>
              <a:xfrm>
                <a:off x="262894" y="4661234"/>
                <a:ext cx="3279201" cy="381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ϵ</m:t>
                      </m:r>
                      <m:r>
                        <a:rPr lang="es-ES" altLang="zh-CN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15.55 %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CC0D0E4-0F65-C5C1-C924-0CD048CB8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4" y="4661234"/>
                <a:ext cx="3279201" cy="381258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7626123B-13E6-2B69-0C8D-19F3FCE978D4}"/>
              </a:ext>
            </a:extLst>
          </p:cNvPr>
          <p:cNvCxnSpPr/>
          <p:nvPr/>
        </p:nvCxnSpPr>
        <p:spPr>
          <a:xfrm>
            <a:off x="262894" y="5093468"/>
            <a:ext cx="0" cy="488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C473943-EBBA-D110-65B4-520397D8DD1E}"/>
                  </a:ext>
                </a:extLst>
              </p:cNvPr>
              <p:cNvSpPr/>
              <p:nvPr/>
            </p:nvSpPr>
            <p:spPr>
              <a:xfrm>
                <a:off x="262894" y="5613883"/>
                <a:ext cx="5120629" cy="677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𝑝𝑟𝑜𝑑𝑢𝑐𝑡𝑖𝑜𝑛</m:t>
                          </m:r>
                        </m:sup>
                      </m:sSubSup>
                      <m:r>
                        <a:rPr lang="es-ES" altLang="zh-CN" b="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𝑜𝑏𝑠𝑒𝑟𝑣𝑒𝑑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ϵ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altLang="zh-CN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83.6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−23.8</m:t>
                          </m:r>
                        </m:sub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+27.7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C473943-EBBA-D110-65B4-520397D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4" y="5613883"/>
                <a:ext cx="5120629" cy="6773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C9B5CB3B-C811-25D1-DCB2-0237FDD8D2F1}"/>
              </a:ext>
            </a:extLst>
          </p:cNvPr>
          <p:cNvSpPr txBox="1"/>
          <p:nvPr/>
        </p:nvSpPr>
        <p:spPr>
          <a:xfrm>
            <a:off x="5557049" y="3243396"/>
            <a:ext cx="2557747" cy="369332"/>
          </a:xfrm>
          <a:prstGeom prst="rect">
            <a:avLst/>
          </a:prstGeom>
          <a:solidFill>
            <a:srgbClr val="0E419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From this analysis</a:t>
            </a:r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92EDCC8-2083-D2E6-9046-DAFE196644F3}"/>
                  </a:ext>
                </a:extLst>
              </p:cNvPr>
              <p:cNvSpPr/>
              <p:nvPr/>
            </p:nvSpPr>
            <p:spPr>
              <a:xfrm>
                <a:off x="5692690" y="4206738"/>
                <a:ext cx="3279201" cy="418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𝑜𝑏𝑠𝑒𝑟𝑣𝑒𝑑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=17.7±4.5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92EDCC8-2083-D2E6-9046-DAFE19664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90" y="4206738"/>
                <a:ext cx="3279201" cy="4183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9C08C7E-AF95-D617-B91F-8179CBF85E42}"/>
                  </a:ext>
                </a:extLst>
              </p:cNvPr>
              <p:cNvSpPr/>
              <p:nvPr/>
            </p:nvSpPr>
            <p:spPr>
              <a:xfrm>
                <a:off x="5692690" y="4661234"/>
                <a:ext cx="3279201" cy="381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ϵ</m:t>
                      </m:r>
                      <m:r>
                        <a:rPr lang="es-ES" altLang="zh-CN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19.83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9C08C7E-AF95-D617-B91F-8179CBF85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90" y="4661234"/>
                <a:ext cx="3279201" cy="381258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8BBE7F91-BB03-1192-8307-CBB9199CD7B6}"/>
              </a:ext>
            </a:extLst>
          </p:cNvPr>
          <p:cNvCxnSpPr/>
          <p:nvPr/>
        </p:nvCxnSpPr>
        <p:spPr>
          <a:xfrm>
            <a:off x="5692690" y="5093468"/>
            <a:ext cx="0" cy="488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F643833B-055A-EE1A-B91B-EEF18312DEFD}"/>
                  </a:ext>
                </a:extLst>
              </p:cNvPr>
              <p:cNvSpPr/>
              <p:nvPr/>
            </p:nvSpPr>
            <p:spPr>
              <a:xfrm>
                <a:off x="5692690" y="5613883"/>
                <a:ext cx="5245820" cy="677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𝑝𝑟𝑜𝑑𝑢𝑐𝑡𝑖𝑜𝑛</m:t>
                          </m:r>
                        </m:sup>
                      </m:sSubSup>
                      <m:r>
                        <a:rPr lang="es-ES" altLang="zh-CN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𝑜𝑏𝑠𝑒𝑟𝑣𝑒𝑑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ϵ</m:t>
                          </m:r>
                        </m:den>
                      </m:f>
                      <m:r>
                        <a:rPr lang="es-ES" altLang="zh-CN" b="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89.2±22.4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F643833B-055A-EE1A-B91B-EEF18312D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90" y="5613883"/>
                <a:ext cx="5245820" cy="6773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3CD8B222-08BB-756D-1C8F-8B92B8CDB67D}"/>
              </a:ext>
            </a:extLst>
          </p:cNvPr>
          <p:cNvSpPr txBox="1"/>
          <p:nvPr/>
        </p:nvSpPr>
        <p:spPr>
          <a:xfrm>
            <a:off x="3847142" y="6328792"/>
            <a:ext cx="2557747" cy="369332"/>
          </a:xfrm>
          <a:prstGeom prst="rect">
            <a:avLst/>
          </a:prstGeom>
          <a:solidFill>
            <a:srgbClr val="4DB1A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Consistent</a:t>
            </a:r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EF55515-E2D1-0141-1435-B66DAD775B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7402" y="3339283"/>
            <a:ext cx="3116400" cy="22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5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111686</TotalTime>
  <Words>1909</Words>
  <Application>Microsoft Macintosh PowerPoint</Application>
  <PresentationFormat>宽屏</PresentationFormat>
  <Paragraphs>283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Microsoft YaHei</vt:lpstr>
      <vt:lpstr>HEITI SC MEDIUM</vt:lpstr>
      <vt:lpstr>Kaiti SC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</vt:lpstr>
      <vt:lpstr>Evidence for two excited Ω hyperons</vt:lpstr>
      <vt:lpstr>Outline</vt:lpstr>
      <vt:lpstr>Motivation</vt:lpstr>
      <vt:lpstr>PowerPoint 演示文稿</vt:lpstr>
      <vt:lpstr>PowerPoint 演示文稿</vt:lpstr>
      <vt:lpstr>Study on excited Ω hyperons at BESIII</vt:lpstr>
      <vt:lpstr>Event selection</vt:lpstr>
      <vt:lpstr>Event selection</vt:lpstr>
      <vt:lpstr>Validate our event selection @4.180 GeV</vt:lpstr>
      <vt:lpstr>Search for excited Ω hyperons</vt:lpstr>
      <vt:lpstr>Evidence for two excited Ω hyperons</vt:lpstr>
      <vt:lpstr>Evidence for two excited Ω hyperons</vt:lpstr>
      <vt:lpstr>Systematic uncertainty</vt:lpstr>
      <vt:lpstr>Measurement of production cross sections</vt:lpstr>
      <vt:lpstr>Discussion on the results</vt:lpstr>
      <vt:lpstr>Prospect</vt:lpstr>
      <vt:lpstr>Summary</vt:lpstr>
      <vt:lpstr>Backup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数理科学部重点项目答辩报告  BESIII上正反超子对关联产生及其衰变的实验研究</dc:title>
  <dc:creator>Microsoft Office 用户</dc:creator>
  <cp:lastModifiedBy>Microsoft Office User</cp:lastModifiedBy>
  <cp:revision>1754</cp:revision>
  <cp:lastPrinted>2025-03-22T23:56:39Z</cp:lastPrinted>
  <dcterms:created xsi:type="dcterms:W3CDTF">2019-06-19T06:14:58Z</dcterms:created>
  <dcterms:modified xsi:type="dcterms:W3CDTF">2025-03-23T00:23:50Z</dcterms:modified>
</cp:coreProperties>
</file>