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3" r:id="rId4"/>
    <p:sldId id="265" r:id="rId6"/>
    <p:sldId id="285" r:id="rId7"/>
    <p:sldId id="269" r:id="rId8"/>
    <p:sldId id="284" r:id="rId9"/>
    <p:sldId id="287" r:id="rId10"/>
    <p:sldId id="276" r:id="rId11"/>
    <p:sldId id="296" r:id="rId12"/>
    <p:sldId id="288" r:id="rId13"/>
    <p:sldId id="289" r:id="rId14"/>
    <p:sldId id="286" r:id="rId15"/>
    <p:sldId id="290" r:id="rId16"/>
    <p:sldId id="281" r:id="rId17"/>
    <p:sldId id="272" r:id="rId18"/>
    <p:sldId id="292" r:id="rId19"/>
    <p:sldId id="278" r:id="rId20"/>
    <p:sldId id="291" r:id="rId21"/>
    <p:sldId id="274" r:id="rId22"/>
    <p:sldId id="279" r:id="rId23"/>
    <p:sldId id="280" r:id="rId24"/>
    <p:sldId id="273" r:id="rId25"/>
    <p:sldId id="266" r:id="rId26"/>
    <p:sldId id="295" r:id="rId27"/>
    <p:sldId id="29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61614016" name="马鸿浩" initials="马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7365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40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872000" y="1932912"/>
            <a:ext cx="6940670" cy="18343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1872000" y="3896716"/>
            <a:ext cx="6926156" cy="67528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27818" y="200386"/>
            <a:ext cx="2093689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1872000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1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12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等腰三角形 12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5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6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09065" y="1056640"/>
            <a:ext cx="2395220" cy="108140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656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18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324685" y="1732893"/>
            <a:ext cx="6601917" cy="1434848"/>
          </a:xfrm>
        </p:spPr>
        <p:txBody>
          <a:bodyPr wrap="square" anchor="b">
            <a:normAutofit/>
          </a:bodyPr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2349768" y="3356428"/>
            <a:ext cx="6601917" cy="68511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305395" y="4188231"/>
            <a:ext cx="2707154" cy="7523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36195" anchor="ctr" anchorCtr="0">
            <a:norm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1"/>
          <p:cNvSpPr/>
          <p:nvPr userDrawn="1">
            <p:custDataLst>
              <p:tags r:id="rId2"/>
            </p:custDataLst>
          </p:nvPr>
        </p:nvSpPr>
        <p:spPr>
          <a:xfrm flipH="1" flipV="1">
            <a:off x="0" y="0"/>
            <a:ext cx="5893435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37"/>
          <p:cNvSpPr/>
          <p:nvPr userDrawn="1">
            <p:custDataLst>
              <p:tags r:id="rId3"/>
            </p:custDataLst>
          </p:nvPr>
        </p:nvSpPr>
        <p:spPr>
          <a:xfrm flipH="1">
            <a:off x="0" y="1152525"/>
            <a:ext cx="3566160" cy="5705475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38"/>
          <p:cNvSpPr/>
          <p:nvPr userDrawn="1">
            <p:custDataLst>
              <p:tags r:id="rId4"/>
            </p:custDataLst>
          </p:nvPr>
        </p:nvSpPr>
        <p:spPr>
          <a:xfrm flipH="1">
            <a:off x="0" y="2933700"/>
            <a:ext cx="1783080" cy="3566160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25"/>
          <p:cNvSpPr/>
          <p:nvPr userDrawn="1">
            <p:custDataLst>
              <p:tags r:id="rId5"/>
            </p:custDataLst>
          </p:nvPr>
        </p:nvSpPr>
        <p:spPr>
          <a:xfrm flipH="1">
            <a:off x="653923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任意多边形: 形状 26"/>
          <p:cNvSpPr/>
          <p:nvPr userDrawn="1">
            <p:custDataLst>
              <p:tags r:id="rId6"/>
            </p:custDataLst>
          </p:nvPr>
        </p:nvSpPr>
        <p:spPr>
          <a:xfrm flipH="1">
            <a:off x="7980045" y="0"/>
            <a:ext cx="4211955" cy="6059805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33" name="任意多边形: 形状 27"/>
          <p:cNvSpPr/>
          <p:nvPr userDrawn="1">
            <p:custDataLst>
              <p:tags r:id="rId7"/>
            </p:custDataLst>
          </p:nvPr>
        </p:nvSpPr>
        <p:spPr>
          <a:xfrm rot="10800000" flipH="1">
            <a:off x="9886315" y="0"/>
            <a:ext cx="2305685" cy="4610735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4" name="等腰三角形 33"/>
          <p:cNvSpPr/>
          <p:nvPr userDrawn="1">
            <p:custDataLst>
              <p:tags r:id="rId8"/>
            </p:custDataLst>
          </p:nvPr>
        </p:nvSpPr>
        <p:spPr>
          <a:xfrm rot="10800000" flipH="1">
            <a:off x="3291205" y="0"/>
            <a:ext cx="5268595" cy="256032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5" name="矩形 34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6" name="箭头: V 形 39"/>
          <p:cNvSpPr/>
          <p:nvPr userDrawn="1">
            <p:custDataLst>
              <p:tags r:id="rId10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7" name="箭头: V 形 39"/>
          <p:cNvSpPr/>
          <p:nvPr userDrawn="1">
            <p:custDataLst>
              <p:tags r:id="rId11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>
            <a:off x="922655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616109" y="1553032"/>
            <a:ext cx="7721092" cy="1986048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616109" y="3730803"/>
            <a:ext cx="7721092" cy="78314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9886603" y="184730"/>
            <a:ext cx="198764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8033201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alpha val="100000"/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alpha val="70000"/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直角三角形 12"/>
          <p:cNvSpPr/>
          <p:nvPr userDrawn="1">
            <p:custDataLst>
              <p:tags r:id="rId16"/>
            </p:custDataLst>
          </p:nvPr>
        </p:nvSpPr>
        <p:spPr>
          <a:xfrm rot="5400000">
            <a:off x="0" y="0"/>
            <a:ext cx="1233714" cy="1233714"/>
          </a:xfrm>
          <a:prstGeom prst="rtTriangle">
            <a:avLst/>
          </a:pr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25.xml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29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0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33.xml"/><Relationship Id="rId7" Type="http://schemas.openxmlformats.org/officeDocument/2006/relationships/image" Target="../media/image42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0" Type="http://schemas.openxmlformats.org/officeDocument/2006/relationships/vmlDrawing" Target="../drawings/vmlDrawing7.v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5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9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7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9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hyperlink" Target="https://doi.org/10.1103/PhysRevD.88.114008" TargetMode="Externa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0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兰州大学-校史"/>
          <p:cNvPicPr>
            <a:picLocks noChangeAspect="1"/>
          </p:cNvPicPr>
          <p:nvPr/>
        </p:nvPicPr>
        <p:blipFill>
          <a:blip r:embed="rId1">
            <a:alphaModFix amt="30000"/>
          </a:blip>
          <a:stretch>
            <a:fillRect/>
          </a:stretch>
        </p:blipFill>
        <p:spPr>
          <a:xfrm>
            <a:off x="-189865" y="0"/>
            <a:ext cx="12192000" cy="43726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5" y="0"/>
            <a:ext cx="12191365" cy="4372610"/>
          </a:xfrm>
          <a:prstGeom prst="rect">
            <a:avLst/>
          </a:prstGeom>
          <a:gradFill flip="none" rotWithShape="1">
            <a:gsLst>
              <a:gs pos="68000">
                <a:srgbClr val="0070C0">
                  <a:alpha val="50000"/>
                </a:srgbClr>
              </a:gs>
              <a:gs pos="31000">
                <a:srgbClr val="0070C0">
                  <a:alpha val="85000"/>
                </a:srgbClr>
              </a:gs>
              <a:gs pos="3000">
                <a:srgbClr val="0070C0"/>
              </a:gs>
              <a:gs pos="100000">
                <a:srgbClr val="0070C0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9715" y="857250"/>
            <a:ext cx="9161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225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微软雅黑" panose="020B0503020204020204" charset="-122"/>
                <a:cs typeface="+mn-cs"/>
                <a:sym typeface="+mn-lt"/>
              </a:rPr>
              <a:t>Production of tetraquarks at e+e-</a:t>
            </a:r>
            <a:r>
              <a:rPr kumimoji="0" lang="en-US" altLang="zh-CN" sz="3200" b="1" kern="1200" cap="none" spc="225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微软雅黑" panose="020B0503020204020204" charset="-122"/>
                <a:cs typeface="+mn-cs"/>
                <a:sym typeface="+mn-lt"/>
              </a:rPr>
              <a:t> collider based on NRQCD factorization</a:t>
            </a:r>
            <a:endParaRPr kumimoji="0" lang="en-US" altLang="zh-CN" sz="3200" b="1" kern="1200" cap="none" spc="225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微软雅黑" panose="020B0503020204020204" charset="-122"/>
              <a:cs typeface="+mn-cs"/>
              <a:sym typeface="+mn-lt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kern="1200" cap="none" spc="225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7176" name="矩形 15"/>
          <p:cNvSpPr/>
          <p:nvPr/>
        </p:nvSpPr>
        <p:spPr>
          <a:xfrm>
            <a:off x="8678545" y="6440488"/>
            <a:ext cx="35131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March 21</a:t>
            </a:r>
            <a:r>
              <a:rPr lang="en-US" altLang="zh-CN" sz="1400" b="1" baseline="30000" dirty="0">
                <a:solidFill>
                  <a:schemeClr val="accent1"/>
                </a:solidFill>
                <a:latin typeface="微软雅黑" panose="020B0503020204020204" charset="-122"/>
              </a:rPr>
              <a:t>th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 -24</a:t>
            </a:r>
            <a:r>
              <a:rPr lang="en-US" altLang="zh-CN" sz="1400" b="1" baseline="30000" dirty="0">
                <a:solidFill>
                  <a:schemeClr val="accent1"/>
                </a:solidFill>
                <a:latin typeface="微软雅黑" panose="020B0503020204020204" charset="-122"/>
              </a:rPr>
              <a:t>th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charset="-122"/>
              </a:rPr>
              <a:t>2025,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</a:rPr>
              <a:t>兰州大学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7177" name="矩形 40"/>
          <p:cNvSpPr/>
          <p:nvPr/>
        </p:nvSpPr>
        <p:spPr>
          <a:xfrm>
            <a:off x="5065713" y="3141663"/>
            <a:ext cx="20605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马鸿浩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pic>
        <p:nvPicPr>
          <p:cNvPr id="7179" name="图片 8"/>
          <p:cNvPicPr>
            <a:picLocks noChangeAspect="1"/>
          </p:cNvPicPr>
          <p:nvPr/>
        </p:nvPicPr>
        <p:blipFill>
          <a:blip r:embed="rId2"/>
          <a:srcRect b="12756"/>
          <a:stretch>
            <a:fillRect/>
          </a:stretch>
        </p:blipFill>
        <p:spPr>
          <a:xfrm>
            <a:off x="3180715" y="5574030"/>
            <a:ext cx="116586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矩形 4"/>
          <p:cNvSpPr/>
          <p:nvPr/>
        </p:nvSpPr>
        <p:spPr>
          <a:xfrm>
            <a:off x="3180715" y="4699318"/>
            <a:ext cx="59055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In collaboration with </a:t>
            </a:r>
            <a:r>
              <a:rPr lang="zh-CN" altLang="en-US" sz="1600" b="1" dirty="0">
                <a:solidFill>
                  <a:schemeClr val="accent1"/>
                </a:solidFill>
                <a:latin typeface="Times" pitchFamily="18" charset="0"/>
              </a:rPr>
              <a:t>牛娟娟、陶正奎、石斌斌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               Based on: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  <a:sym typeface="+mn-ea"/>
              </a:rPr>
              <a:t>Phys.Rev.D </a:t>
            </a: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111, 014019 (2025)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  <a:p>
            <a:pPr algn="l" eaLnBrk="1" hangingPunct="1">
              <a:buNone/>
            </a:pPr>
            <a:r>
              <a:rPr lang="en-US" altLang="zh-CN" sz="1600" b="1" dirty="0">
                <a:solidFill>
                  <a:schemeClr val="accent1"/>
                </a:solidFill>
                <a:latin typeface="Times" pitchFamily="18" charset="0"/>
              </a:rPr>
              <a:t>	               arXiv:2502.20891</a:t>
            </a:r>
            <a:endParaRPr lang="en-US" altLang="zh-CN" sz="1600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7181" name="矩形 9"/>
          <p:cNvSpPr/>
          <p:nvPr/>
        </p:nvSpPr>
        <p:spPr>
          <a:xfrm>
            <a:off x="4256088" y="3752850"/>
            <a:ext cx="3679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广西师范大学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   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16420" y="5970905"/>
            <a:ext cx="52755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第四届强子与重味物理理论与实验联合研讨会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 descr="兰州大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80" y="5529580"/>
            <a:ext cx="1320800" cy="1328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95" y="4233545"/>
            <a:ext cx="3184525" cy="664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235" y="4261485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Peterson model</a:t>
            </a:r>
            <a:endParaRPr lang="en-US" altLang="zh-CN" sz="24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95" y="5106035"/>
            <a:ext cx="2385695" cy="722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75785" y="5217160"/>
            <a:ext cx="236982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=?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5785" y="5351145"/>
            <a:ext cx="75565" cy="20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075" y="6036310"/>
            <a:ext cx="857440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  <a:sym typeface="+mn-ea"/>
              </a:rPr>
              <a:t>C. Peterson, D. Schlatter, I. Schmitt, and P. M. Zerwas, Phys. Rev. D 27, 105 (1983).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" name="内容占位符 19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920750" y="5390515"/>
          <a:ext cx="242633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155700" imgH="241300" progId="Equation.DSMT4">
                  <p:embed/>
                </p:oleObj>
              </mc:Choice>
              <mc:Fallback>
                <p:oleObj name="" r:id="rId1" imgW="11557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50" y="5390515"/>
                        <a:ext cx="2426335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60" y="4241800"/>
            <a:ext cx="1528445" cy="317500"/>
          </a:xfrm>
          <a:prstGeom prst="rect">
            <a:avLst/>
          </a:prstGeom>
        </p:spPr>
      </p:pic>
      <p:pic>
        <p:nvPicPr>
          <p:cNvPr id="6" name="图片 5" descr="R-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1363345"/>
            <a:ext cx="2766060" cy="2736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422400"/>
            <a:ext cx="2844800" cy="266636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617595" y="2707640"/>
            <a:ext cx="1183005" cy="2311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380" y="1833245"/>
            <a:ext cx="4305935" cy="19799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9610" y="6367145"/>
            <a:ext cx="481139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Y. q. Chen and S. z. Wu, Phys. Lett. B 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705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93 (2011).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005" y="452786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(cc)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2"/>
                <a:cs typeface="Times New Roman" panose="02020603050405020304" pitchFamily="18" charset="0"/>
              </a:rPr>
              <a:t>diquark in color antitriplet acting as an antiquark has a heavy diquark-antiquark symmetry (HDAS)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1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9695" y="4159250"/>
            <a:ext cx="2180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 BEPC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02418" y="5390515"/>
          <a:ext cx="184023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76300" imgH="241300" progId="Equation.DSMT4">
                  <p:embed/>
                </p:oleObj>
              </mc:Choice>
              <mc:Fallback>
                <p:oleObj name="" r:id="rId7" imgW="876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2418" y="5390515"/>
                        <a:ext cx="184023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左右箭头 21"/>
          <p:cNvSpPr/>
          <p:nvPr/>
        </p:nvSpPr>
        <p:spPr>
          <a:xfrm>
            <a:off x="3430270" y="555688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左右箭头 22"/>
          <p:cNvSpPr/>
          <p:nvPr/>
        </p:nvSpPr>
        <p:spPr>
          <a:xfrm>
            <a:off x="6135370" y="5551805"/>
            <a:ext cx="549275" cy="170180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03403" y="5353685"/>
          <a:ext cx="178689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850900" imgH="241300" progId="Equation.DSMT4">
                  <p:embed/>
                </p:oleObj>
              </mc:Choice>
              <mc:Fallback>
                <p:oleObj name="" r:id="rId9" imgW="8509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3403" y="5353685"/>
                        <a:ext cx="178689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5545455" cy="559435"/>
          </a:xfrm>
        </p:spPr>
        <p:txBody>
          <a:bodyPr>
            <a:normAutofit fontScale="90000"/>
          </a:bodyPr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5960" y="1860550"/>
            <a:ext cx="5601335" cy="3936365"/>
            <a:chOff x="1096" y="2930"/>
            <a:chExt cx="9810" cy="7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6" y="2930"/>
              <a:ext cx="9811" cy="702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031" y="9124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9031" y="8453"/>
              <a:ext cx="1660" cy="23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032" y="6247"/>
              <a:ext cx="1659" cy="39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99280" y="6154420"/>
            <a:ext cx="83940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Jiang, S. Y. Li, X. Liang, Y. R. Liu, Z. G. Si and Z. J. Yang, [arXiv:2412.08045]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Hyodo, Y. R. Liu, M. Oka, K. Sudoh and S. Yasui, Phys. Lett. B 721, 56-60 (2013)</a:t>
            </a:r>
            <a:endParaRPr lang="en-US" altLang="zh-CN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34430" y="3467735"/>
            <a:ext cx="57391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Instead of HDAS model, one can also use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harmonic oscillator potential (HOP) to obtain the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 matrix elements (LDMEs).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7240" y="5036185"/>
            <a:ext cx="2686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不确定性较大！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10" y="3708400"/>
            <a:ext cx="972820" cy="2584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227338" y="3719151"/>
            <a:ext cx="947259" cy="2201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2870" y="1861185"/>
            <a:ext cx="5739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prediction made by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 Qin et al CPC 45,103106(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 </a:t>
            </a:r>
            <a:r>
              <a:rPr lang="en-US" altLang="zh-CN" sz="20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240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>
                <a:cs typeface="Times New Roman" panose="02020603050405020304" pitchFamily="18" charset="0"/>
              </a:rPr>
              <a:t>Branching ratio, </a:t>
            </a:r>
            <a:r>
              <a:rPr lang="en-US" altLang="zh-CN" b="1">
                <a:ea typeface="宋体" panose="02010600030101010101" pitchFamily="2" charset="-122"/>
                <a:cs typeface="Times New Roman" panose="02020603050405020304" pitchFamily="18" charset="0"/>
              </a:rPr>
              <a:t>events, and distributions</a:t>
            </a:r>
            <a:endParaRPr lang="en-US" alt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2254250"/>
            <a:ext cx="5280660" cy="381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95" y="1374140"/>
            <a:ext cx="5478145" cy="4800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88865" y="4017010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14570" y="5549265"/>
            <a:ext cx="1053465" cy="2495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58385" y="5212080"/>
            <a:ext cx="1054100" cy="14605"/>
          </a:xfrm>
          <a:prstGeom prst="line">
            <a:avLst/>
          </a:prstGeom>
          <a:ln w="381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内容占位符 4"/>
          <p:cNvSpPr/>
          <p:nvPr/>
        </p:nvSpPr>
        <p:spPr>
          <a:xfrm>
            <a:off x="695960" y="1301115"/>
            <a:ext cx="11414125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tetraquark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26580" y="346329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26580" y="346329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Production of fully charmed tetraquark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1319530"/>
            <a:ext cx="5570855" cy="753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65" y="2385695"/>
            <a:ext cx="2845435" cy="7131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80280" y="1597025"/>
            <a:ext cx="808990" cy="4248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3" idx="2"/>
          </p:cNvCxnSpPr>
          <p:nvPr/>
        </p:nvCxnSpPr>
        <p:spPr>
          <a:xfrm>
            <a:off x="5184775" y="2021840"/>
            <a:ext cx="8255" cy="363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60" y="2073275"/>
            <a:ext cx="5420360" cy="114173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6150610" y="2700655"/>
            <a:ext cx="448310" cy="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826885" y="1136650"/>
            <a:ext cx="5220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H. Ma, Z. K. Tao and J. J. Niu,[arXiv:2502.20891].</a:t>
            </a:r>
            <a:endParaRPr lang="en-US" altLang="zh-CN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15" y="3954145"/>
            <a:ext cx="6938645" cy="2603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3835" y="5153660"/>
            <a:ext cx="4644390" cy="107632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Feng, Y. Huang, Y. Jia, W. L. Sang, X. Xiong and J. Y. Zhang, Phys. Rev. D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BX10"/>
                <a:cs typeface="Times New Roman" panose="02020603050405020304" pitchFamily="18" charset="0"/>
              </a:rPr>
              <a:t>106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114029 (2022).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X. W. Bai, F. Feng, C. M. Gan, Y. Huang, W. L. Sang and H. F. Zhang, JHEP </a:t>
            </a:r>
            <a:r>
              <a:rPr lang="en-US" altLang="zh-CN" sz="1600" b="1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09</a:t>
            </a:r>
            <a:r>
              <a:rPr lang="en-US" altLang="zh-CN" sz="1600" i="1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, 002 (2024)</a:t>
            </a:r>
            <a:endParaRPr lang="en-US" altLang="zh-CN" sz="1600" i="1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82155" y="3312160"/>
          <a:ext cx="463740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794000" imgH="279400" progId="Equation.DSMT4">
                  <p:embed/>
                </p:oleObj>
              </mc:Choice>
              <mc:Fallback>
                <p:oleObj name="" r:id="rId5" imgW="2794000" imgH="279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2155" y="3312160"/>
                        <a:ext cx="463740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0" y="1169670"/>
            <a:ext cx="5643245" cy="44215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07285" y="5520055"/>
            <a:ext cx="8039735" cy="13220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[49] Q. F. Lu, D. Y. Chen and Y. B. Dong, Eur. Phys. J. C 80, 871 (2020).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[50] J. Zhao, S. Shi and P. Zhuang, Phys. Rev. D 102, 114001 (2020).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[51] M. S. liu, F. X. Liu, X. H. Zhong and Q. Zhao, Phys. Rev. D 109, 076017 (2024).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[52] G. L. Yu, Z. Y. Li, Z. G. Wang, J. Lu and M. Yan, Eur. Phys. J. C 83, 416 (2023).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[53] G. J. Wang, L. Meng and S. L. Zhu,  Phys. Rev. D 100, 096013 (2019).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4720" y="1743710"/>
            <a:ext cx="629285" cy="362267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86115" y="1743710"/>
            <a:ext cx="988060" cy="3622675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>
            <a:solidFill>
              <a:schemeClr val="tx2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8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0" y="2446020"/>
            <a:ext cx="6443980" cy="331089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65" y="1311275"/>
            <a:ext cx="2590800" cy="54800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52195" y="1035050"/>
            <a:ext cx="8613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Fragmentation probability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 a charm quark c evolving into Fully charmed tetraquark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36620" y="2553335"/>
            <a:ext cx="1111885" cy="313245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007745" y="2249805"/>
            <a:ext cx="101047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近似解析或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数值求解：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APFEL(++) , EKO,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FFEVOL </a:t>
            </a:r>
            <a:r>
              <a:rPr lang="en-US" altLang="zh-C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LHAPDF grids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TQ4Q1.1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内容占位符 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7630" y="1452245"/>
            <a:ext cx="4445000" cy="635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10" y="1386205"/>
            <a:ext cx="2785745" cy="863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" y="2842260"/>
            <a:ext cx="10168890" cy="398208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DGLAP evolvuation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11395" y="601980"/>
            <a:ext cx="70104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TQ4Q1.1: 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F. G. Celiberto, G. Gatto and A. Papa, Eur. Phys. J. C 84, 1071 (2024)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FFEVOL:</a:t>
            </a:r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  <a:sym typeface="+mn-ea"/>
              </a:rPr>
              <a:t>M. Hirai and S. Kumano, Comput. Phys. Commun. 183, 1002-1013 (2012)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1864995"/>
            <a:ext cx="6942455" cy="3471545"/>
          </a:xfrm>
          <a:prstGeom prst="rect">
            <a:avLst/>
          </a:prstGeom>
        </p:spPr>
      </p:pic>
      <p:sp>
        <p:nvSpPr>
          <p:cNvPr id="13" name="内容占位符 12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Decay width</a:t>
            </a:r>
            <a:r>
              <a:rPr lang="zh-CN" altLang="en-US" b="1">
                <a:ea typeface="宋体" panose="02010600030101010101" pitchFamily="2" charset="-122"/>
              </a:rPr>
              <a:t>，</a:t>
            </a:r>
            <a:r>
              <a:rPr lang="en-US" altLang="zh-CN" b="1">
                <a:ea typeface="宋体" panose="02010600030101010101" pitchFamily="2" charset="-122"/>
              </a:rPr>
              <a:t>branching ratio</a:t>
            </a:r>
            <a:r>
              <a:rPr lang="zh-CN" altLang="en-US" b="1">
                <a:ea typeface="宋体" panose="02010600030101010101" pitchFamily="2" charset="-122"/>
              </a:rPr>
              <a:t>，</a:t>
            </a:r>
            <a:r>
              <a:rPr lang="en-US" altLang="zh-CN" b="1">
                <a:ea typeface="宋体" panose="02010600030101010101" pitchFamily="2" charset="-122"/>
              </a:rPr>
              <a:t>and </a:t>
            </a:r>
            <a:r>
              <a:rPr lang="en-US" altLang="zh-CN" b="1">
                <a:ea typeface="宋体" panose="02010600030101010101" pitchFamily="2" charset="-122"/>
              </a:rPr>
              <a:t>events</a:t>
            </a:r>
            <a:endParaRPr lang="en-US" altLang="zh-CN" b="1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135" y="2004060"/>
            <a:ext cx="4529455" cy="1633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35" y="4698365"/>
            <a:ext cx="4529455" cy="165989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27440" y="1301750"/>
          <a:ext cx="589280" cy="49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241300" imgH="203200" progId="Equation.DSMT4">
                  <p:embed/>
                </p:oleObj>
              </mc:Choice>
              <mc:Fallback>
                <p:oleObj name="" r:id="rId4" imgW="241300" imgH="203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7440" y="1301750"/>
                        <a:ext cx="589280" cy="496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773795" y="4151630"/>
          <a:ext cx="496570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203200" imgH="190500" progId="Equation.DSMT4">
                  <p:embed/>
                </p:oleObj>
              </mc:Choice>
              <mc:Fallback>
                <p:oleObj name="" r:id="rId6" imgW="203200" imgH="1905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3795" y="4151630"/>
                        <a:ext cx="496570" cy="466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246235" y="130175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46235" y="4151630"/>
            <a:ext cx="2546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904865"/>
            <a:ext cx="7651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decays channel is too small to be negligible!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9065" y="1056640"/>
            <a:ext cx="3439795" cy="1081405"/>
          </a:xfrm>
        </p:spPr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436357d220a7d0a"/>
          <p:cNvSpPr txBox="1"/>
          <p:nvPr/>
        </p:nvSpPr>
        <p:spPr>
          <a:xfrm>
            <a:off x="2970530" y="2667635"/>
            <a:ext cx="8517255" cy="3192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Background and motivation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Production of doubly charmed tetraquark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Production of fully charmed tetraquark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Summary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b="1"/>
              <a:t> Theoretical uncertainty</a:t>
            </a:r>
            <a:endParaRPr lang="en-US" altLang="zh-CN" b="1"/>
          </a:p>
        </p:txBody>
      </p:sp>
      <p:pic>
        <p:nvPicPr>
          <p:cNvPr id="17" name="内容占位符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2418080"/>
            <a:ext cx="6756400" cy="3043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5608320"/>
            <a:ext cx="1536700" cy="300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455" y="1712595"/>
            <a:ext cx="4561205" cy="37490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spc="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Summary </a:t>
            </a:r>
            <a:endParaRPr lang="en-US" altLang="zh-CN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内容占位符 4"/>
          <p:cNvSpPr/>
          <p:nvPr/>
        </p:nvSpPr>
        <p:spPr>
          <a:xfrm>
            <a:off x="695960" y="2193925"/>
            <a:ext cx="10587990" cy="318389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CEPC provides a good experimental platform for study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doubly charmed and fully charmed tetraquarks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LHC is very likely to find other components of       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production of tetraquarks is very model-dependent and requires stronger theoretical and experimental constraints.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86880" y="3293110"/>
          <a:ext cx="43116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90500" imgH="228600" progId="Equation.DSMT4">
                  <p:embed/>
                </p:oleObj>
              </mc:Choice>
              <mc:Fallback>
                <p:oleObj name="" r:id="rId1" imgW="190500" imgH="2286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86880" y="3293110"/>
                        <a:ext cx="43116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08125" y="2435860"/>
            <a:ext cx="9176385" cy="1986280"/>
          </a:xfrm>
        </p:spPr>
        <p:txBody>
          <a:bodyPr>
            <a:normAutofit fontScale="90000"/>
          </a:bodyPr>
          <a:lstStyle/>
          <a:p>
            <a:r>
              <a:rPr lang="en-US" altLang="zh-CN" i="1"/>
              <a:t>Thanks for your attention!</a:t>
            </a:r>
            <a:endParaRPr lang="en-US" altLang="zh-CN" i="1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2826340"/>
            <a:ext cx="10800000" cy="720000"/>
          </a:xfrm>
        </p:spPr>
        <p:txBody>
          <a:bodyPr>
            <a:noAutofit/>
          </a:bodyPr>
          <a:p>
            <a:pPr algn="ctr"/>
            <a:r>
              <a:rPr lang="en-US" altLang="zh-CN" sz="4800"/>
              <a:t>Backup</a:t>
            </a:r>
            <a:endParaRPr lang="en-US" altLang="zh-CN" sz="480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10800080" cy="1318260"/>
          </a:xfrm>
        </p:spPr>
        <p:txBody>
          <a:bodyPr/>
          <a:p>
            <a:r>
              <a:rPr lang="en-US" altLang="zh-CN"/>
              <a:t>S</a:t>
            </a:r>
            <a:r>
              <a:rPr lang="en-US" altLang="zh-CN"/>
              <a:t>uzuki</a:t>
            </a:r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695960" y="49144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811020"/>
            <a:ext cx="4208145" cy="673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35" y="774065"/>
            <a:ext cx="5203190" cy="42449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71390" y="1851660"/>
            <a:ext cx="356870" cy="313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内容占位符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" y="3061335"/>
            <a:ext cx="5803900" cy="298196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30" y="2571750"/>
            <a:ext cx="1900555" cy="401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26505" y="5746750"/>
            <a:ext cx="6028690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M. Suzuki, Phys. Lett. B 71, 139 (1977).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M. Suzuki, Phys. Rev. D 33, 676 (1986).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Amiri and C.-R. Ji, Phys. Lett. B 195, 593 (1987).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  <a:p>
            <a:r>
              <a:rPr lang="en-US" altLang="zh-CN" sz="160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F. G. Celiberto, G. Gatto and A. Papa, Eur. Phys. J. C 84, 1071 (2024)</a:t>
            </a:r>
            <a:endParaRPr lang="en-US" altLang="zh-CN" sz="1600" i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MR1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>
            <a:normAutofit/>
          </a:bodyPr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otivation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5"/>
            <a:ext cx="11040110" cy="55714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粲奇异介子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S0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*(2317)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BABAR (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类粲偶素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X(3872)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Belle (2003)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(3900)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by BESIII and Belle (2013)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五夸克态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states by LHCb (2015)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9655" y="3176905"/>
            <a:ext cx="4830445" cy="6489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 Y. R. Liu, H. X. Chen, W. Chen, X. Liu and S. L. Zhu,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Prog. Part. Nucl. Phys. 107, 237 (2019)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3615" y="3825875"/>
            <a:ext cx="8662670" cy="2984500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5775" y="374967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775" y="374967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295" y="1301114"/>
            <a:ext cx="10800000" cy="4873625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这些奇特强子态是近年来强子物理研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究的焦点之一，它们的发现为我们理解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低能强相互作用提供了新的平台和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机遇，同时也带来了很大的挑战。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 Rule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HQEFT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BOEFT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5200" y="6422390"/>
            <a:ext cx="736155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H.X. Chen, W. Chen, X. Liu, Y.R. Liu, S.L. Zhu, Rep. Prog. Phys. 86, 026201 (2023).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Noto Sans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6640" y="2381250"/>
            <a:ext cx="6816090" cy="40411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26810" y="2930525"/>
            <a:ext cx="1446530" cy="161417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833120" y="5735955"/>
            <a:ext cx="447865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N. Li, Z. F. Sun, X. Liu and S. L. Zhu, 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hlinkClick r:id="rId1"/>
            </a:endParaRPr>
          </a:p>
          <a:p>
            <a:pPr marL="0" indent="0" latinLnBrk="1"/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1"/>
              </a:rPr>
              <a:t> Phys. Rev. D 88, 114008 (2013)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en-US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理论预言</a:t>
            </a:r>
            <a:r>
              <a:rPr lang="en-US" altLang="zh-CN" b="0" i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b="0" i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60" y="1211580"/>
            <a:ext cx="5572125" cy="456755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622300" imgH="241300" progId="Equation.DSMT4">
                  <p:embed/>
                </p:oleObj>
              </mc:Choice>
              <mc:Fallback>
                <p:oleObj name="" r:id="rId4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532120" y="5861050"/>
            <a:ext cx="6463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Phys. 18, 751-754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et al. [LHCb], Nature Commun. 13, 3351 (2022)</a:t>
            </a:r>
            <a:endParaRPr lang="en-US" altLang="zh-CN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2106295"/>
            <a:ext cx="3230245" cy="302704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1995" y="1586865"/>
          <a:ext cx="1203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622300" imgH="241300" progId="Equation.DSMT4">
                  <p:embed/>
                </p:oleObj>
              </mc:Choice>
              <mc:Fallback>
                <p:oleObj name="" r:id="rId2" imgW="622300" imgH="2413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1995" y="1586865"/>
                        <a:ext cx="1203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708525" y="158686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Meson molecule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8525" y="4191635"/>
            <a:ext cx="577723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Ferretti and E. Santopinto, 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High Energy Phys. 04 (2020) 119.</a:t>
            </a:r>
            <a:endParaRPr lang="en-US" altLang="zh-CN" sz="1600">
              <a:solidFill>
                <a:srgbClr val="2E3092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8525" y="2004060"/>
            <a:ext cx="1231519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Z. G. Wang and T. Huang,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Eur. Phys. J. C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74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2891 (2014)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F. K. Guo, C. Hanhart, U. G. Meißner, Q. Wang, Q. Zhao, 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and B. S. Zou, 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Rev. Mod. Phys.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90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015004 (2018)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; 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19ee2aa8.B"/>
                <a:cs typeface="Times New Roman" panose="02020603050405020304" pitchFamily="18" charset="0"/>
              </a:rPr>
              <a:t>94</a:t>
            </a:r>
            <a:r>
              <a:rPr lang="en-US" altLang="zh-CN" sz="1600">
                <a:solidFill>
                  <a:srgbClr val="2E3092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, 029901(E) (2022)</a:t>
            </a:r>
            <a:r>
              <a:rPr lang="en-US" altLang="zh-CN" sz="1600">
                <a:solidFill>
                  <a:srgbClr val="231F2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.</a:t>
            </a:r>
            <a:endParaRPr lang="en-US" altLang="zh-CN" sz="1600">
              <a:solidFill>
                <a:srgbClr val="231F2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8525" y="3626485"/>
            <a:ext cx="74231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Hadroquarkonium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X (6900)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" y="1828165"/>
            <a:ext cx="5434965" cy="3992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95" y="1812290"/>
            <a:ext cx="5648325" cy="4008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23305" y="5820410"/>
            <a:ext cx="6068060" cy="935355"/>
          </a:xfrm>
          <a:prstGeom prst="rect">
            <a:avLst/>
          </a:prstGeom>
        </p:spPr>
        <p:txBody>
          <a:bodyPr>
            <a:noAutofit/>
          </a:bodyPr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R. Aaij et al. [LHCb]Sci. Bull.65, 1983-1993 (2020).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X. K. Dong, V. Baru, F. K. Guo, C. Hanhart and A. Nefediev,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 Phys. Rev. Lett. 126, 132001(2021) 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  <a:p>
            <a:pPr indent="16002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chemeClr val="accent1"/>
                </a:solidFill>
                <a:latin typeface="Times New Roman" panose="02020603050405020304" pitchFamily="18" charset="0"/>
                <a:ea typeface="PingFang-SC-Bold"/>
                <a:cs typeface="Times New Roman" panose="02020603050405020304" pitchFamily="18" charset="0"/>
              </a:rPr>
              <a:t>[erratum: Phys. Rev. Lett. 127, 119901 (2021)]</a:t>
            </a:r>
            <a:endParaRPr lang="en-US" altLang="zh-CN" sz="1600" b="0" i="0">
              <a:solidFill>
                <a:schemeClr val="accent1"/>
              </a:solidFill>
              <a:latin typeface="Times New Roman" panose="02020603050405020304" pitchFamily="18" charset="0"/>
              <a:ea typeface="PingFang-SC-Bold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0" name="直接连接符 1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280" y="2404745"/>
            <a:ext cx="6949440" cy="257048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76288" y="5449570"/>
            <a:ext cx="7854950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Relatively clean background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zh-CN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High resolution and detection ability</a:t>
            </a:r>
            <a:endParaRPr kumimoji="0" lang="en-GB" altLang="zh-CN" sz="20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2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Super factory of Higgs, W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+ </a:t>
            </a:r>
            <a:r>
              <a:rPr kumimoji="0" lang="en-US" altLang="en-GB" sz="2000" b="1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and Z</a:t>
            </a:r>
            <a:r>
              <a:rPr kumimoji="0" lang="en-US" altLang="en-GB" sz="2000" b="1" kern="1200" cap="none" spc="0" normalizeH="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endParaRPr kumimoji="0" lang="en-US" altLang="en-GB" sz="2000" b="1" kern="1200" cap="none" spc="0" normalizeH="0" baseline="3000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1280" y="2402840"/>
            <a:ext cx="6953885" cy="70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3285" y="884555"/>
            <a:ext cx="6550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中国环形正负电子对撞机（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91445"/>
            <a:ext cx="10800000" cy="720000"/>
          </a:xfrm>
        </p:spPr>
        <p:txBody>
          <a:bodyPr/>
          <a:p>
            <a:r>
              <a:rPr lang="en-US" altLang="zh-CN" dirty="0">
                <a:sym typeface="+mn-ea"/>
              </a:rPr>
              <a:t>Production of doubly charmed tetraquark</a:t>
            </a:r>
            <a:endParaRPr lang="zh-CN" altLang="en-US"/>
          </a:p>
        </p:txBody>
      </p:sp>
      <p:sp>
        <p:nvSpPr>
          <p:cNvPr id="9" name="内容占位符 8"/>
          <p:cNvSpPr/>
          <p:nvPr>
            <p:ph idx="1"/>
          </p:nvPr>
        </p:nvSpPr>
        <p:spPr/>
        <p:txBody>
          <a:bodyPr/>
          <a:p>
            <a:r>
              <a:rPr lang="en-US" altLang="zh-CN" b="1"/>
              <a:t>NRQCD</a:t>
            </a:r>
            <a:r>
              <a:rPr lang="zh-CN" altLang="en-US" b="1"/>
              <a:t>因子化</a:t>
            </a:r>
            <a:endParaRPr lang="zh-CN" altLang="en-US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720" y="1986915"/>
            <a:ext cx="6366510" cy="3365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248535"/>
            <a:ext cx="4772660" cy="1428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15745" y="3102610"/>
            <a:ext cx="1740535" cy="53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2200" y="5919788"/>
            <a:ext cx="7307263" cy="4619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G. T. </a:t>
            </a:r>
            <a:r>
              <a:rPr kumimoji="0" lang="en-GB" altLang="zh-CN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Bodwin</a:t>
            </a: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 E. Braaten and G. P. Lepage, Phys. Rev. D 51, 1125 (1995).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A. F. Falk, M. E. Luke, M. J. Savage and M. B. Wise, Phys. Rev. D 49, 555-558 (1994). </a:t>
            </a:r>
            <a:endParaRPr kumimoji="0" lang="en-GB" altLang="zh-CN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3635" y="1301115"/>
            <a:ext cx="585025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accent1"/>
                </a:solidFill>
                <a:latin typeface="Times New Roman" panose="02020603050405020304" pitchFamily="18" charset="0"/>
                <a:ea typeface="AdvOT483a8203"/>
                <a:cs typeface="Times New Roman" panose="02020603050405020304" pitchFamily="18" charset="0"/>
              </a:rPr>
              <a:t>J. J. Niu, B. B. Shi, Z. K. Tao and H. H. Ma, PRD 111, 014019 (2025)</a:t>
            </a:r>
            <a:endParaRPr lang="en-US" altLang="zh-CN" sz="1600">
              <a:solidFill>
                <a:schemeClr val="accent1"/>
              </a:solidFill>
              <a:latin typeface="Times New Roman" panose="02020603050405020304" pitchFamily="18" charset="0"/>
              <a:ea typeface="AdvOT483a8203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33120" y="392430"/>
            <a:ext cx="11358245" cy="6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509645" y="-9525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522720" y="889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99260" y="33655"/>
            <a:ext cx="149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9850120" y="-19050"/>
            <a:ext cx="5080" cy="411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517900" y="23495"/>
            <a:ext cx="300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Doubly charmed 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etraquark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49485" y="33655"/>
            <a:ext cx="235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1950" y="4445"/>
            <a:ext cx="295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ully charmed tetraquark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31278" y="2589213"/>
            <a:ext cx="3359150" cy="51276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44073" y="2665413"/>
            <a:ext cx="857250" cy="49212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>
            <a:endCxn id="12" idx="2"/>
          </p:cNvCxnSpPr>
          <p:nvPr/>
        </p:nvCxnSpPr>
        <p:spPr>
          <a:xfrm flipV="1">
            <a:off x="3437573" y="2112328"/>
            <a:ext cx="227330" cy="4425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6"/>
          <p:cNvSpPr/>
          <p:nvPr/>
        </p:nvSpPr>
        <p:spPr>
          <a:xfrm>
            <a:off x="2392363" y="1764665"/>
            <a:ext cx="2544763" cy="3476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perturbative region 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cxnSp>
        <p:nvCxnSpPr>
          <p:cNvPr id="14" name="直接箭头连接符 13"/>
          <p:cNvCxnSpPr>
            <a:endCxn id="22" idx="0"/>
          </p:cNvCxnSpPr>
          <p:nvPr/>
        </p:nvCxnSpPr>
        <p:spPr>
          <a:xfrm flipH="1">
            <a:off x="4456748" y="3200083"/>
            <a:ext cx="480060" cy="10655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324543" y="3435668"/>
            <a:ext cx="111379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18"/>
          <p:cNvSpPr/>
          <p:nvPr/>
        </p:nvSpPr>
        <p:spPr>
          <a:xfrm>
            <a:off x="3197225" y="4265613"/>
            <a:ext cx="2519363" cy="4175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nonperturbative region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0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628"/>
</p:tagLst>
</file>

<file path=ppt/tags/tag1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8628"/>
</p:tagLst>
</file>

<file path=ppt/tags/tag1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28"/>
  <p:tag name="KSO_WM_TEMPLATE_CATEGORY" val="custom"/>
  <p:tag name="KSO_WM_TEMPLATE_MASTER_TYPE" val="0"/>
</p:tagLst>
</file>

<file path=ppt/tags/tag1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62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28"/>
  <p:tag name="KSO_WM_TEMPLATE_CATEGORY" val="custom"/>
  <p:tag name="KSO_WM_SLIDE_INDEX" val="4"/>
  <p:tag name="KSO_WM_SLIDE_ID" val="custom20238628_4"/>
  <p:tag name="KSO_WM_TEMPLATE_MASTER_TYPE" val="0"/>
  <p:tag name="KSO_WM_SLIDE_LAYOUT" val="a_l"/>
  <p:tag name="KSO_WM_SLIDE_LAYOUT_CNT" val="1_1"/>
  <p:tag name="KSO_WM_SLIDE_DIAGTYPE" val="l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2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ISCONTENTSTITLE" val="0"/>
</p:tagLst>
</file>

<file path=ppt/tags/tag137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28"/>
  <p:tag name="KSO_WM_TEMPLATE_CATEGORY" val="custom"/>
  <p:tag name="KSO_WM_SLIDE_INDEX" val="9"/>
  <p:tag name="KSO_WM_SLIDE_ID" val="custom20238628_9"/>
  <p:tag name="KSO_WM_TEMPLATE_MASTER_TYPE" val="0"/>
  <p:tag name="KSO_WM_SLIDE_LAYOUT" val="a_b_f"/>
  <p:tag name="KSO_WM_SLIDE_LAYOUT_CNT" val="1_1_2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28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1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5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8"/>
</p:tagLst>
</file>

<file path=ppt/tags/tag5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9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蓝色通用职场办公">
  <a:themeElements>
    <a:clrScheme name="蓝色答辩">
      <a:dk1>
        <a:srgbClr val="000000"/>
      </a:dk1>
      <a:lt1>
        <a:srgbClr val="FFFFFF"/>
      </a:lt1>
      <a:dk2>
        <a:srgbClr val="001548"/>
      </a:dk2>
      <a:lt2>
        <a:srgbClr val="F5F9FF"/>
      </a:lt2>
      <a:accent1>
        <a:srgbClr val="2875FF"/>
      </a:accent1>
      <a:accent2>
        <a:srgbClr val="10A5E4"/>
      </a:accent2>
      <a:accent3>
        <a:srgbClr val="1BE7EF"/>
      </a:accent3>
      <a:accent4>
        <a:srgbClr val="F4B800"/>
      </a:accent4>
      <a:accent5>
        <a:srgbClr val="FF7429"/>
      </a:accent5>
      <a:accent6>
        <a:srgbClr val="F84949"/>
      </a:accent6>
      <a:hlink>
        <a:srgbClr val="304FFE"/>
      </a:hlink>
      <a:folHlink>
        <a:srgbClr val="492067"/>
      </a:folHlink>
    </a:clrScheme>
    <a:fontScheme name="自定义 3">
      <a:majorFont>
        <a:latin typeface="MiSans Bold"/>
        <a:ea typeface="汉仪中宋简"/>
        <a:cs typeface=""/>
      </a:majorFont>
      <a:minorFont>
        <a:latin typeface="MiSans Bold"/>
        <a:ea typeface="汉仪中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5782</Words>
  <Application>WPS 演示</Application>
  <PresentationFormat>宽屏</PresentationFormat>
  <Paragraphs>332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24</vt:i4>
      </vt:variant>
    </vt:vector>
  </HeadingPairs>
  <TitlesOfParts>
    <vt:vector size="56" baseType="lpstr">
      <vt:lpstr>Arial</vt:lpstr>
      <vt:lpstr>宋体</vt:lpstr>
      <vt:lpstr>Wingdings</vt:lpstr>
      <vt:lpstr>Times New Roman</vt:lpstr>
      <vt:lpstr>Times</vt:lpstr>
      <vt:lpstr>微软雅黑</vt:lpstr>
      <vt:lpstr>Wingdings</vt:lpstr>
      <vt:lpstr>Noto Sans</vt:lpstr>
      <vt:lpstr>Segoe Print</vt:lpstr>
      <vt:lpstr>AdvOT483a8203</vt:lpstr>
      <vt:lpstr>AdvOT19ee2aa8.B</vt:lpstr>
      <vt:lpstr>PingFang-SC-Bold</vt:lpstr>
      <vt:lpstr>MiSans Bold</vt:lpstr>
      <vt:lpstr>汉仪中宋简</vt:lpstr>
      <vt:lpstr>Arial Unicode MS</vt:lpstr>
      <vt:lpstr>Calibri</vt:lpstr>
      <vt:lpstr>CMR12</vt:lpstr>
      <vt:lpstr>CMR10</vt:lpstr>
      <vt:lpstr>CMBX10</vt:lpstr>
      <vt:lpstr>WPS</vt:lpstr>
      <vt:lpstr>简约风蓝色通用职场办公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Contents</vt:lpstr>
      <vt:lpstr> 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Production of doubly charmed tetraquark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Production of fully charmed tetraquark</vt:lpstr>
      <vt:lpstr>PowerPoint 演示文稿</vt:lpstr>
      <vt:lpstr>PowerPoint 演示文稿</vt:lpstr>
      <vt:lpstr>DGLAP evolvuation</vt:lpstr>
      <vt:lpstr>PowerPoint 演示文稿</vt:lpstr>
      <vt:lpstr>PowerPoint 演示文稿</vt:lpstr>
      <vt:lpstr>Summary </vt:lpstr>
      <vt:lpstr>Thanks for your attention!</vt:lpstr>
      <vt:lpstr>Backup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牛娟娟</dc:creator>
  <cp:lastModifiedBy>马鸿浩</cp:lastModifiedBy>
  <cp:revision>35</cp:revision>
  <dcterms:created xsi:type="dcterms:W3CDTF">2023-08-09T12:44:00Z</dcterms:created>
  <dcterms:modified xsi:type="dcterms:W3CDTF">2025-03-23T07:09:59Z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81E65A3B612843D4B12CB9D55EAC036A_12</vt:lpwstr>
  </property>
  <property fmtid="{D5CDD505-2E9C-101B-9397-08002B2CF9AE}" pid="3" name="KSOProductBuildVer">
    <vt:lpwstr>2052-12.1.0.20305</vt:lpwstr>
  </property>
</Properties>
</file>