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07" r:id="rId4"/>
    <p:sldId id="308" r:id="rId5"/>
    <p:sldId id="309" r:id="rId6"/>
    <p:sldId id="310" r:id="rId7"/>
    <p:sldId id="311" r:id="rId8"/>
    <p:sldId id="313" r:id="rId9"/>
    <p:sldId id="291" r:id="rId10"/>
    <p:sldId id="292" r:id="rId11"/>
    <p:sldId id="293" r:id="rId12"/>
    <p:sldId id="294" r:id="rId13"/>
    <p:sldId id="262" r:id="rId14"/>
    <p:sldId id="296" r:id="rId15"/>
    <p:sldId id="297" r:id="rId16"/>
    <p:sldId id="298" r:id="rId17"/>
    <p:sldId id="312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287" r:id="rId27"/>
    <p:sldId id="28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63C7A-49A4-434A-99AA-CF456C0D6378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DB093-FFAF-47C2-945D-6248C33FF2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38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DB093-FFAF-47C2-945D-6248C33FF2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74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1C65F-F834-AD3D-8002-F8996684B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4294A7-731B-D20F-9233-E5F983642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4ACF22-6D47-89D7-24F7-445E71010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9A9F13-428B-F654-EC15-F4B2F9AA7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DB093-FFAF-47C2-945D-6248C33FF2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BC62B-1FA8-81C3-C287-B172B3FA3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A6C66C-3E21-2B5A-ED98-BAD08DD4F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658B0E-AB43-80A8-E0EA-B94B49DB2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D5A90C-690E-D25D-CF39-9DF0FFC0A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DB093-FFAF-47C2-945D-6248C33FF2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76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30856-6EA3-3D62-0453-E4F222FBA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0F9A82-5DA1-1400-2115-1671914A7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31F16B-55BD-FEC6-FA69-0B5FEED04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D091F1-E9FE-A814-538D-AA5E2CDE7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DB093-FFAF-47C2-945D-6248C33FF21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71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72E10-DB2B-2468-F767-6CCA11E1F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4C62D90-6F71-E707-E1A2-DD88C468E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1669D8-3E98-C9C3-5533-0EC34A0C6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54CEB3-5810-F4EF-AC8D-3815836A0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DB093-FFAF-47C2-945D-6248C33FF21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48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713B9-E7E1-C92C-B099-AE806E90D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4B46EF-22F8-8F23-3E60-01A0926F2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1959C-2399-218F-ECD8-DB47E4BC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300C43-A907-ED24-F78D-82821823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39EB44-4649-4E38-AA69-151638E0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8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A1883A-459E-1BE3-F8CC-A44A5CD6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1F6AB-35C7-C5CB-B71C-2E1D5B50C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76EE7-1EE9-E36C-BE94-5D2D16B0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B2E554-3863-4AA6-9F90-265542FC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6F886-7975-9B08-5025-63391C06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9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CDAD20-F96A-670B-22CA-3DB91FFB4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8D250F-1F41-6295-8604-EB7BFD035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3EA2FA-7C49-2A1B-E4BA-80FD54FB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49879D-B995-ED4E-3ABB-13A6497E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D35044-7F34-4FB0-5799-BACB8581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7BD6B-A407-C500-7BFD-CE19A2F5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56E65-AF0F-CB27-36E7-6AB7E47E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CA8D02-59C4-A210-A6E7-C065DD96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8D0F36-4B62-C2B5-DFBB-D19B4EFE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87043-F25A-7769-B70D-DEBD6955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77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F6DB9F-6E51-B508-35A7-0B1DE2A6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102777-1E31-AA3F-8917-55EFB0360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0421DA-C835-EECD-EB97-B8AF8EA5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D16C36-2FD2-713D-1CF3-6FD6735C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0BF47-9F11-E5F1-3C69-64B6A10A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5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39201D-87B4-F923-EB37-53596671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617C9-26E5-A209-EC50-1D6C070CD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89D470-E57D-6690-197B-7425B549C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360E6D-0FFA-BDB9-1E87-96F53AD3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948046-76E3-04D7-1383-F60F4DC8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80A81E-4AD9-6C89-5B36-BEF85A53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86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6ED6C-2221-4AAB-6FB7-4F77A7E0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306E6D-844A-8550-2473-5F04A4EEC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7A5C98-8D66-D038-F782-DE0E26D5A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17ABF3-0169-FA43-1FB8-422F6F09A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3A9524-95CD-753A-FD9B-F3807F321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FF7764-AB2A-1FAD-0074-ADB63E71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AEAE5A-70BC-35EB-C0E5-5520CBE2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E01804-D68A-8720-DC47-8886F18F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8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91012B-B966-91FC-A7E0-82BEC90E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C2FE49-1624-F092-3929-94632D12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5775D1-C83D-87BA-52B3-0E7172EB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0CF309-B277-6776-3CF8-ACCCAC21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40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44BE30-88C0-E0EA-1450-9045CE3C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61A5B9-B897-D85F-DEEE-D02A7571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3F91DA-FB1B-9E16-3723-107BD934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8D230-6127-3959-1ED1-B34476E3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A7B70E-B6C0-8153-D821-F58C086E9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DD17F6-C9AE-4C28-3B4D-CD4460B4C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0FB4D9-AABE-9821-2286-6C3FD95D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689073-7D19-F17A-EBA2-2D04212F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C1145F-34C9-31F8-7470-641A5CAE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2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0587A8-07D6-3BFC-B72A-F3EDA43F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ACE767-3D93-3232-3A61-AA12D2F38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50AB70-F94C-7339-20B8-64AA04CCB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3D986D-BEC5-C306-11EE-35EAA712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18BC49-74AA-7364-06FF-B49914FC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99FAC0-1BEB-9209-5F4A-E71B4D10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1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DD2F202-3A4E-58F8-CD08-90D256D2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E7B316-C156-BFA7-ADA3-23ECE3BE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59EE68-0E65-098F-9F2D-580A9F935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265F-BBA0-4EA6-B6EB-2E4322517DB6}" type="datetimeFigureOut">
              <a:rPr lang="zh-CN" altLang="en-US" smtClean="0"/>
              <a:t>2025-03-23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59B19-52F5-E068-AC2E-5295F59B1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50D1A8-2407-864A-7F4F-A5A7AA3BB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5DC28-EE31-4F24-87D8-D89DA3801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3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m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7" Type="http://schemas.openxmlformats.org/officeDocument/2006/relationships/image" Target="../media/image35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tmp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Relationship Id="rId9" Type="http://schemas.openxmlformats.org/officeDocument/2006/relationships/image" Target="../media/image43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tmp"/><Relationship Id="rId9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5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70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D03A902-621D-6B33-A517-696012F687B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60131" y="996144"/>
                <a:ext cx="11671738" cy="13957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Probing the nature of charmonium and charmonium-like states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en-US" altLang="zh-CN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thresholds in </a:t>
                </a:r>
                <a14:m>
                  <m:oMath xmlns:m="http://schemas.openxmlformats.org/officeDocument/2006/math">
                    <m:r>
                      <a:rPr lang="en-US" altLang="zh-CN" sz="3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</a:t>
                </a:r>
                <a:endParaRPr lang="zh-C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D03A902-621D-6B33-A517-696012F68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60131" y="996144"/>
                <a:ext cx="11671738" cy="1395774"/>
              </a:xfrm>
              <a:blipFill>
                <a:blip r:embed="rId2"/>
                <a:stretch>
                  <a:fillRect l="-1515" r="-2508" b="-16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2887FDBB-2E93-22E8-01B6-2B88C135D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90" y="2606565"/>
            <a:ext cx="12097426" cy="418311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 Wu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吴琦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河南师范大学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Collaborate with Li-Sheng Geng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耿立升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Ming-Zhu Liu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刘明珠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Qi-Wei Yuan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袁奇伟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EPJC 84, 147 (2024) and EPJC 85, 188 (2025)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第四届强子与重味物理理论与实验联合研讨会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2025.03.23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兰州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C2DBBA-3381-490A-1E40-0F466DA8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11430"/>
            <a:ext cx="313436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F5B21-A686-6487-1F1D-623F23848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19F6CD-99A4-683E-7548-CB274399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8595"/>
            <a:ext cx="12168231" cy="5939405"/>
          </a:xfrm>
        </p:spPr>
        <p:txBody>
          <a:bodyPr/>
          <a:lstStyle/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273A570-DA88-E8AF-B811-F83E32888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diagram mechanism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B5955A-7500-88F1-A687-261B68317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14" y="1459922"/>
            <a:ext cx="8094946" cy="3005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E3B13FC-02F4-9867-1492-90001244EA79}"/>
                  </a:ext>
                </a:extLst>
              </p:cNvPr>
              <p:cNvSpPr txBox="1"/>
              <p:nvPr/>
            </p:nvSpPr>
            <p:spPr>
              <a:xfrm>
                <a:off x="23769" y="918595"/>
                <a:ext cx="4430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 states in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  <a:endPara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E3B13FC-02F4-9867-1492-90001244E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9" y="918595"/>
                <a:ext cx="4430785" cy="461665"/>
              </a:xfrm>
              <a:prstGeom prst="rect">
                <a:avLst/>
              </a:prstGeom>
              <a:blipFill>
                <a:blip r:embed="rId3"/>
                <a:stretch>
                  <a:fillRect l="-220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207A931-B26C-C3AB-D856-3FF433C8AF76}"/>
                  </a:ext>
                </a:extLst>
              </p:cNvPr>
              <p:cNvSpPr txBox="1"/>
              <p:nvPr/>
            </p:nvSpPr>
            <p:spPr>
              <a:xfrm>
                <a:off x="0" y="4465817"/>
                <a:ext cx="4430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states in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  <a:endPara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207A931-B26C-C3AB-D856-3FF433C8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5817"/>
                <a:ext cx="4430785" cy="461665"/>
              </a:xfrm>
              <a:prstGeom prst="rect">
                <a:avLst/>
              </a:prstGeom>
              <a:blipFill>
                <a:blip r:embed="rId4"/>
                <a:stretch>
                  <a:fillRect l="-2063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B77DEB6-84CE-90E2-1C23-AF64B3D75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27" y="5158315"/>
            <a:ext cx="9106368" cy="1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5FA6D-4DA8-ECB1-4FEE-CEE4B4C41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40712D-5B6C-36FB-E383-A8BA4352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8595"/>
            <a:ext cx="12192000" cy="5939405"/>
          </a:xfrm>
        </p:spPr>
        <p:txBody>
          <a:bodyPr/>
          <a:lstStyle/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A4A4B8E-7F28-97B5-64A5-FD0B6472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9042FCF-A49E-C040-B0DD-48A47576D3DC}"/>
              </a:ext>
            </a:extLst>
          </p:cNvPr>
          <p:cNvSpPr txBox="1"/>
          <p:nvPr/>
        </p:nvSpPr>
        <p:spPr>
          <a:xfrm>
            <a:off x="0" y="918595"/>
            <a:ext cx="49503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interaction: Naive Factorization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DB1D04-767E-0E38-8D8E-EDE47DE89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2" y="1459684"/>
            <a:ext cx="3382631" cy="204857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4988B54-13E6-A09A-A1A8-6893FB0CB243}"/>
              </a:ext>
            </a:extLst>
          </p:cNvPr>
          <p:cNvGrpSpPr/>
          <p:nvPr/>
        </p:nvGrpSpPr>
        <p:grpSpPr>
          <a:xfrm>
            <a:off x="3694282" y="2331792"/>
            <a:ext cx="5418188" cy="3780966"/>
            <a:chOff x="5612235" y="1690318"/>
            <a:chExt cx="5591184" cy="355774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25E997A-F908-B27A-6768-CA4AB4FCF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235" y="1690318"/>
              <a:ext cx="5591184" cy="23316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15583FD-7A57-2A87-1B4B-006DEB5B6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179" y="4021936"/>
              <a:ext cx="5388040" cy="1226125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8508BBF-8F0A-61D1-CD5E-BF77891A62C5}"/>
              </a:ext>
            </a:extLst>
          </p:cNvPr>
          <p:cNvSpPr txBox="1"/>
          <p:nvPr/>
        </p:nvSpPr>
        <p:spPr>
          <a:xfrm>
            <a:off x="6494140" y="2499751"/>
            <a:ext cx="253501" cy="21405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箭头: 上弧形 11">
            <a:extLst>
              <a:ext uri="{FF2B5EF4-FFF2-40B4-BE49-F238E27FC236}">
                <a16:creationId xmlns:a16="http://schemas.microsoft.com/office/drawing/2014/main" id="{20B7A0C2-F18E-F71D-339B-08056EED69FB}"/>
              </a:ext>
            </a:extLst>
          </p:cNvPr>
          <p:cNvSpPr/>
          <p:nvPr/>
        </p:nvSpPr>
        <p:spPr>
          <a:xfrm>
            <a:off x="6620890" y="1754509"/>
            <a:ext cx="3842158" cy="699003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534CF61-CC87-2209-7B95-23FD6BEDBCFD}"/>
                  </a:ext>
                </a:extLst>
              </p:cNvPr>
              <p:cNvSpPr txBox="1"/>
              <p:nvPr/>
            </p:nvSpPr>
            <p:spPr>
              <a:xfrm>
                <a:off x="8885799" y="2210481"/>
                <a:ext cx="316130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altLang="zh-CN" sz="2000" i="1" dirty="0" smtClean="0">
                          <a:latin typeface="Cambria Math" panose="02040503050406030204" pitchFamily="18" charset="0"/>
                        </a:rPr>
                        <m:t>0.929, 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altLang="zh-CN" sz="20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altLang="zh-CN" sz="2000" i="1" dirty="0" smtClean="0">
                          <a:latin typeface="Cambria Math" panose="02040503050406030204" pitchFamily="18" charset="0"/>
                        </a:rPr>
                        <m:t>=0.955</m:t>
                      </m:r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altLang="zh-CN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altLang="zh-CN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altLang="zh-CN" sz="2000" i="1" dirty="0" smtClean="0">
                          <a:latin typeface="Cambria Math" panose="02040503050406030204" pitchFamily="18" charset="0"/>
                        </a:rPr>
                        <m:t>=0.791,</m:t>
                      </m:r>
                      <m:sSubSup>
                        <m:sSub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altLang="zh-CN" sz="2000" i="1" dirty="0" smtClean="0">
                          <a:latin typeface="Cambria Math" panose="02040503050406030204" pitchFamily="18" charset="0"/>
                        </a:rPr>
                        <m:t>=0.736</m:t>
                      </m:r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altLang="zh-CN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altLang="zh-CN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pt-BR" altLang="zh-CN" sz="200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altLang="zh-CN" sz="2000" i="1" dirty="0" smtClean="0">
                          <a:latin typeface="Cambria Math" panose="02040503050406030204" pitchFamily="18" charset="0"/>
                        </a:rPr>
                        <m:t>=0.812,</m:t>
                      </m:r>
                      <m:sSubSup>
                        <m:sSub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altLang="zh-CN" sz="2000" i="1" dirty="0" smtClean="0">
                          <a:latin typeface="Cambria Math" panose="02040503050406030204" pitchFamily="18" charset="0"/>
                        </a:rPr>
                        <m:t>=0.834</m:t>
                      </m:r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altLang="zh-CN" sz="2000" i="1" dirty="0" smtClean="0">
                          <a:latin typeface="Cambria Math" panose="02040503050406030204" pitchFamily="18" charset="0"/>
                        </a:rPr>
                        <m:t>=0.833,</m:t>
                      </m:r>
                      <m:sSubSup>
                        <m:sSub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altLang="zh-CN" sz="2000" i="1" dirty="0" smtClean="0">
                          <a:latin typeface="Cambria Math" panose="02040503050406030204" pitchFamily="18" charset="0"/>
                        </a:rPr>
                        <m:t>=0.880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534CF61-CC87-2209-7B95-23FD6BED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799" y="2210481"/>
                <a:ext cx="3161307" cy="255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D082064-78B5-0B6E-7016-017EB89BF735}"/>
              </a:ext>
            </a:extLst>
          </p:cNvPr>
          <p:cNvSpPr txBox="1"/>
          <p:nvPr/>
        </p:nvSpPr>
        <p:spPr>
          <a:xfrm>
            <a:off x="6579091" y="4896137"/>
            <a:ext cx="257888" cy="10432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4F8B927-1566-836F-59C2-9915DA958E6F}"/>
                  </a:ext>
                </a:extLst>
              </p:cNvPr>
              <p:cNvSpPr txBox="1"/>
              <p:nvPr/>
            </p:nvSpPr>
            <p:spPr>
              <a:xfrm>
                <a:off x="8894722" y="5017262"/>
                <a:ext cx="3152384" cy="921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pt-BR" altLang="zh-C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1.07(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  <a:p>
                <a:pPr algn="ctr"/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H.N.Li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C.D.Lu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F.S.Yu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PRD86, 036012 (2012)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4F8B927-1566-836F-59C2-9915DA958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722" y="5017262"/>
                <a:ext cx="3152384" cy="921534"/>
              </a:xfrm>
              <a:prstGeom prst="rect">
                <a:avLst/>
              </a:prstGeom>
              <a:blipFill>
                <a:blip r:embed="rId6"/>
                <a:stretch>
                  <a:fillRect b="-7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下弧形 15">
            <a:extLst>
              <a:ext uri="{FF2B5EF4-FFF2-40B4-BE49-F238E27FC236}">
                <a16:creationId xmlns:a16="http://schemas.microsoft.com/office/drawing/2014/main" id="{8024AD79-345C-9BA8-F8C3-80C8F4BD831B}"/>
              </a:ext>
            </a:extLst>
          </p:cNvPr>
          <p:cNvSpPr/>
          <p:nvPr/>
        </p:nvSpPr>
        <p:spPr>
          <a:xfrm>
            <a:off x="6708034" y="5949873"/>
            <a:ext cx="3970475" cy="561286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5D576DD-E4F8-5002-A5DD-8D6C4ABE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4" y="3605853"/>
            <a:ext cx="3089500" cy="31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64A0B-8405-DC4B-A13E-ACBD5630D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F40E3C-690D-BA4D-3E95-3289F89F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8595"/>
            <a:ext cx="12192000" cy="5939405"/>
          </a:xfrm>
        </p:spPr>
        <p:txBody>
          <a:bodyPr/>
          <a:lstStyle/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4CC23B-3618-2287-A153-072AB1007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7F3F2A-85C4-4322-BB82-871C7268EF88}"/>
              </a:ext>
            </a:extLst>
          </p:cNvPr>
          <p:cNvSpPr txBox="1"/>
          <p:nvPr/>
        </p:nvSpPr>
        <p:spPr>
          <a:xfrm>
            <a:off x="198108" y="1238880"/>
            <a:ext cx="48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matrix elements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BAF1D84-988D-F7A4-FEA0-46E9A614BCF6}"/>
              </a:ext>
            </a:extLst>
          </p:cNvPr>
          <p:cNvGrpSpPr/>
          <p:nvPr/>
        </p:nvGrpSpPr>
        <p:grpSpPr>
          <a:xfrm>
            <a:off x="87748" y="1914031"/>
            <a:ext cx="8704476" cy="4387655"/>
            <a:chOff x="714339" y="1609299"/>
            <a:chExt cx="8704476" cy="4387655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117B93E-FA65-A423-ACA0-D7C7DA373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39" y="4701120"/>
              <a:ext cx="8704476" cy="1295834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F5BE35F-6DDE-03B2-CE74-C50BD0EDE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699" y="1609299"/>
              <a:ext cx="4832060" cy="67262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BE0F3B6-3E07-3923-F49B-7EE14B9EE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39" y="2378014"/>
              <a:ext cx="8153205" cy="2198064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A4F047F3-A087-699A-1E64-E083EF24FD06}"/>
              </a:ext>
            </a:extLst>
          </p:cNvPr>
          <p:cNvSpPr txBox="1"/>
          <p:nvPr/>
        </p:nvSpPr>
        <p:spPr>
          <a:xfrm>
            <a:off x="7389137" y="2020830"/>
            <a:ext cx="4109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Covariant light-front quark model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R.C.Verma,J.Phys.G39,025005(2012)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6C925C5-B50B-60A6-1B34-5F649C6BC5A5}"/>
              </a:ext>
            </a:extLst>
          </p:cNvPr>
          <p:cNvGrpSpPr/>
          <p:nvPr/>
        </p:nvGrpSpPr>
        <p:grpSpPr>
          <a:xfrm>
            <a:off x="7259469" y="4649916"/>
            <a:ext cx="4869469" cy="1323439"/>
            <a:chOff x="7259469" y="4649916"/>
            <a:chExt cx="4869469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0A22E52B-5FBF-277D-AECE-6AED316A13C0}"/>
                    </a:ext>
                  </a:extLst>
                </p:cNvPr>
                <p:cNvSpPr txBox="1"/>
                <p:nvPr/>
              </p:nvSpPr>
              <p:spPr>
                <a:xfrm>
                  <a:off x="7259469" y="5092663"/>
                  <a:ext cx="18356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i="1" dirty="0" err="1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0A22E52B-5FBF-277D-AECE-6AED316A13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469" y="5092663"/>
                  <a:ext cx="1835601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左大括号 25">
              <a:extLst>
                <a:ext uri="{FF2B5EF4-FFF2-40B4-BE49-F238E27FC236}">
                  <a16:creationId xmlns:a16="http://schemas.microsoft.com/office/drawing/2014/main" id="{EBEAFA93-44E9-BFD2-7773-27ACE30FF685}"/>
                </a:ext>
              </a:extLst>
            </p:cNvPr>
            <p:cNvSpPr/>
            <p:nvPr/>
          </p:nvSpPr>
          <p:spPr>
            <a:xfrm>
              <a:off x="8978484" y="4861769"/>
              <a:ext cx="155448" cy="914400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F7A457AF-86FF-B903-B168-A601411A63FF}"/>
                    </a:ext>
                  </a:extLst>
                </p:cNvPr>
                <p:cNvSpPr txBox="1"/>
                <p:nvPr/>
              </p:nvSpPr>
              <p:spPr>
                <a:xfrm>
                  <a:off x="9133932" y="4649916"/>
                  <a:ext cx="2995006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3.68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NFA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000" dirty="0"/>
                </a:p>
                <a:p>
                  <a:endParaRPr lang="en-US" altLang="zh-CN" sz="2000" dirty="0"/>
                </a:p>
                <a:p>
                  <a:endParaRPr lang="en-US" altLang="zh-CN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1.5±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</m:d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F7A457AF-86FF-B903-B168-A601411A6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3932" y="4649916"/>
                  <a:ext cx="2995006" cy="1323439"/>
                </a:xfrm>
                <a:prstGeom prst="rect">
                  <a:avLst/>
                </a:prstGeom>
                <a:blipFill>
                  <a:blip r:embed="rId6"/>
                  <a:stretch>
                    <a:fillRect b="-36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1BF428D-0C1C-10F3-718A-738099D7C683}"/>
              </a:ext>
            </a:extLst>
          </p:cNvPr>
          <p:cNvGrpSpPr/>
          <p:nvPr/>
        </p:nvGrpSpPr>
        <p:grpSpPr>
          <a:xfrm>
            <a:off x="5477495" y="6095866"/>
            <a:ext cx="4681634" cy="585260"/>
            <a:chOff x="5477495" y="6095866"/>
            <a:chExt cx="4681634" cy="585260"/>
          </a:xfrm>
        </p:grpSpPr>
        <p:sp>
          <p:nvSpPr>
            <p:cNvPr id="28" name="箭头: 右弧形 27">
              <a:extLst>
                <a:ext uri="{FF2B5EF4-FFF2-40B4-BE49-F238E27FC236}">
                  <a16:creationId xmlns:a16="http://schemas.microsoft.com/office/drawing/2014/main" id="{E48B11A9-57F5-859D-4D93-F95995FD5643}"/>
                </a:ext>
              </a:extLst>
            </p:cNvPr>
            <p:cNvSpPr/>
            <p:nvPr/>
          </p:nvSpPr>
          <p:spPr>
            <a:xfrm rot="5208702">
              <a:off x="7525682" y="4047679"/>
              <a:ext cx="585260" cy="4681634"/>
            </a:xfrm>
            <a:prstGeom prst="curvedLef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492961B4-6E29-8A54-C331-5E9A61BE722C}"/>
                    </a:ext>
                  </a:extLst>
                </p:cNvPr>
                <p:cNvSpPr txBox="1"/>
                <p:nvPr/>
              </p:nvSpPr>
              <p:spPr>
                <a:xfrm>
                  <a:off x="7389137" y="6234267"/>
                  <a:ext cx="8855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0.63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492961B4-6E29-8A54-C331-5E9A61BE7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137" y="6234267"/>
                  <a:ext cx="88551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19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FF5770D-6C49-3BF2-B652-1415C8828EFE}"/>
              </a:ext>
            </a:extLst>
          </p:cNvPr>
          <p:cNvSpPr txBox="1"/>
          <p:nvPr/>
        </p:nvSpPr>
        <p:spPr>
          <a:xfrm>
            <a:off x="0" y="1045779"/>
            <a:ext cx="50659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rescattering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SU(4) symmetry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48D1EDE-BBE2-8CB1-076F-1F6E92BFDC9D}"/>
              </a:ext>
            </a:extLst>
          </p:cNvPr>
          <p:cNvSpPr txBox="1"/>
          <p:nvPr/>
        </p:nvSpPr>
        <p:spPr>
          <a:xfrm>
            <a:off x="96127" y="3708557"/>
            <a:ext cx="50659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 generation of molecules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 7">
            <a:extLst>
              <a:ext uri="{FF2B5EF4-FFF2-40B4-BE49-F238E27FC236}">
                <a16:creationId xmlns:a16="http://schemas.microsoft.com/office/drawing/2014/main" id="{9801B077-CD14-2B08-8E9B-0AC99B00834D}"/>
              </a:ext>
            </a:extLst>
          </p:cNvPr>
          <p:cNvSpPr/>
          <p:nvPr/>
        </p:nvSpPr>
        <p:spPr>
          <a:xfrm>
            <a:off x="186027" y="2983782"/>
            <a:ext cx="4217807" cy="400549"/>
          </a:xfrm>
          <a:prstGeom prst="roundRect">
            <a:avLst/>
          </a:prstGeom>
          <a:solidFill>
            <a:srgbClr val="F2F5F8"/>
          </a:solidFill>
          <a:ln w="19050" cap="flat" cmpd="sng" algn="ctr">
            <a:solidFill>
              <a:srgbClr val="1750AC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PRC 62, 034903 (2000); PRC 63, 034901 (2001)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8E6596-0AEF-622C-1F50-28753FC6E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344"/>
            <a:ext cx="5258241" cy="1402596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7B9A56A2-31E4-7CF3-55E0-C26B4FB39F38}"/>
              </a:ext>
            </a:extLst>
          </p:cNvPr>
          <p:cNvGrpSpPr/>
          <p:nvPr/>
        </p:nvGrpSpPr>
        <p:grpSpPr>
          <a:xfrm>
            <a:off x="133476" y="4245930"/>
            <a:ext cx="5473794" cy="2546770"/>
            <a:chOff x="6364012" y="1634766"/>
            <a:chExt cx="5673549" cy="277760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D0C957B-588A-FD32-97D6-2B45DDA30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013" y="1634766"/>
              <a:ext cx="3927414" cy="96743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0FAB54A-F613-12D5-4DBA-E156F0E9E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791" y="2566523"/>
              <a:ext cx="4284364" cy="96743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0BE37F5-F8EA-CB97-B312-21D1EB923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012" y="3444932"/>
              <a:ext cx="5673549" cy="967437"/>
            </a:xfrm>
            <a:prstGeom prst="rect">
              <a:avLst/>
            </a:prstGeom>
          </p:spPr>
        </p:pic>
      </p:grpSp>
      <p:sp>
        <p:nvSpPr>
          <p:cNvPr id="24" name="Rectangle 1">
            <a:extLst>
              <a:ext uri="{FF2B5EF4-FFF2-40B4-BE49-F238E27FC236}">
                <a16:creationId xmlns:a16="http://schemas.microsoft.com/office/drawing/2014/main" id="{3A68F0BD-1F48-E390-0DEA-4C1CBAC0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1349910-CA3F-AD21-35BA-12F933D336D2}"/>
                  </a:ext>
                </a:extLst>
              </p:cNvPr>
              <p:cNvSpPr txBox="1"/>
              <p:nvPr/>
            </p:nvSpPr>
            <p:spPr>
              <a:xfrm>
                <a:off x="5258241" y="1143912"/>
                <a:ext cx="6844421" cy="532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Lippmann-Schwinger equation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𝑉𝐺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is the two-body propagator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0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2000" b="0" i="1" smtClean="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𝛬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nary>
                      <m:r>
                        <a:rPr lang="en-US" altLang="zh-CN" sz="20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dynamically generated states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 to poles in the unphysical sheet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𝐼𝐼</m:t>
                          </m:r>
                        </m:sup>
                      </m:sSup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CN" sz="20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𝐼</m:t>
                          </m:r>
                        </m:sup>
                      </m:sSup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CN" sz="20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000" i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𝛬</m:t>
                              </m:r>
                            </m:e>
                            <m:sup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zh-CN" sz="20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2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couplings between the molecular states and their constituents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n-US" altLang="zh-CN" sz="20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rad>
                            <m:radPr>
                              <m:degHide m:val="on"/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sub>
                      </m:sSub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sSub>
                        <m:sSub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rad>
                        </m:e>
                      </m:d>
                      <m:r>
                        <a:rPr lang="en-US" altLang="zh-CN" sz="20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2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1349910-CA3F-AD21-35BA-12F933D33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41" y="1143912"/>
                <a:ext cx="6844421" cy="5321008"/>
              </a:xfrm>
              <a:prstGeom prst="rect">
                <a:avLst/>
              </a:prstGeom>
              <a:blipFill>
                <a:blip r:embed="rId6"/>
                <a:stretch>
                  <a:fillRect l="-980" r="-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9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9F917-4A98-B426-2365-53D601D15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B437683B-416F-92D5-2531-F2E44CEF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couplings and uncertainties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B1F0A8-7E47-1978-8E0B-8C8943B15A55}"/>
                  </a:ext>
                </a:extLst>
              </p:cNvPr>
              <p:cNvSpPr txBox="1"/>
              <p:nvPr/>
            </p:nvSpPr>
            <p:spPr>
              <a:xfrm>
                <a:off x="26276" y="771450"/>
                <a:ext cx="11987047" cy="6058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 vertices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experimental uncertainties of the branching fractions of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lead to about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 uncertainty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effective Wilson coefficient a1. (</a:t>
                </a:r>
                <a:r>
                  <a:rPr lang="en-US" altLang="zh-CN" sz="2000" b="0" i="1" dirty="0" err="1">
                    <a:effectLst/>
                    <a:latin typeface="-apple-system"/>
                  </a:rPr>
                  <a:t>Phys.Rev.D</a:t>
                </a:r>
                <a:r>
                  <a:rPr lang="en-US" altLang="zh-CN" sz="2000" b="0" i="0" dirty="0">
                    <a:effectLst/>
                    <a:latin typeface="-apple-system"/>
                  </a:rPr>
                  <a:t> 107 (2023) 1, 016003)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hadron vertices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Sup>
                          <m:sSubSup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𝐷𝐾</m:t>
                        </m:r>
                      </m:sub>
                    </m:sSub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 </m:t>
                    </m:r>
                    <m:r>
                      <m:rPr>
                        <m:sty m:val="p"/>
                      </m:rP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 </m:t>
                    </m:r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Sup>
                          <m:sSubSup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sSup>
                          <m:sSup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7.0</m:t>
                    </m:r>
                    <m:sSup>
                      <m:sSup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 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800" dirty="0">
                    <a:effectLst/>
                    <a:latin typeface="Cambria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SU(4)-flavor symmetry breaking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SU(3)-flavor symmetry breaking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&amp;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19%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SU(4)-flavor symmetry breaking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&amp;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33</a:t>
                </a:r>
                <a:r>
                  <a:rPr lang="en-US" altLang="zh-CN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%   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onsistent with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EPJA 53,92 (2017)</a:t>
                </a:r>
                <a:endParaRPr lang="zh-CN" altLang="zh-CN" sz="2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Molecules</a:t>
                </a:r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vertices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uncertainties are mainly from the cutoff in the loop function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10% uncertainty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B1F0A8-7E47-1978-8E0B-8C8943B15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" y="771450"/>
                <a:ext cx="11987047" cy="6058646"/>
              </a:xfrm>
              <a:prstGeom prst="rect">
                <a:avLst/>
              </a:prstGeom>
              <a:blipFill>
                <a:blip r:embed="rId2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05B5B15E-3D4E-72D8-3786-100DD38239EB}"/>
              </a:ext>
            </a:extLst>
          </p:cNvPr>
          <p:cNvCxnSpPr/>
          <p:nvPr/>
        </p:nvCxnSpPr>
        <p:spPr>
          <a:xfrm>
            <a:off x="3626069" y="3899337"/>
            <a:ext cx="129802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0C5AEC0-1F9C-CA0B-A989-DDF2357B85A1}"/>
              </a:ext>
            </a:extLst>
          </p:cNvPr>
          <p:cNvCxnSpPr/>
          <p:nvPr/>
        </p:nvCxnSpPr>
        <p:spPr>
          <a:xfrm>
            <a:off x="3626069" y="4335517"/>
            <a:ext cx="129802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8ED7973B-8394-540F-282A-8246F088A7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810844"/>
                  </p:ext>
                </p:extLst>
              </p:nvPr>
            </p:nvGraphicFramePr>
            <p:xfrm>
              <a:off x="1511738" y="5475890"/>
              <a:ext cx="8128001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58764751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47171181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25463238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0627939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593642721"/>
                        </a:ext>
                      </a:extLst>
                    </a:gridCol>
                    <a:gridCol w="1269499">
                      <a:extLst>
                        <a:ext uri="{9D8B030D-6E8A-4147-A177-3AD203B41FA5}">
                          <a16:colId xmlns:a16="http://schemas.microsoft.com/office/drawing/2014/main" val="90711884"/>
                        </a:ext>
                      </a:extLst>
                    </a:gridCol>
                    <a:gridCol w="1052787">
                      <a:extLst>
                        <a:ext uri="{9D8B030D-6E8A-4147-A177-3AD203B41FA5}">
                          <a16:colId xmlns:a16="http://schemas.microsoft.com/office/drawing/2014/main" val="3856071393"/>
                        </a:ext>
                      </a:extLst>
                    </a:gridCol>
                  </a:tblGrid>
                  <a:tr h="186616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(3872)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(4013)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(3900)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(4020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(4230)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(4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𝟑𝟔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36845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5.02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15.66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3.49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969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3.39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5.02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15.66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3.49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54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8ED7973B-8394-540F-282A-8246F088A7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810844"/>
                  </p:ext>
                </p:extLst>
              </p:nvPr>
            </p:nvGraphicFramePr>
            <p:xfrm>
              <a:off x="1511738" y="5475890"/>
              <a:ext cx="8128001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58764751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47171181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25463238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0627939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593642721"/>
                        </a:ext>
                      </a:extLst>
                    </a:gridCol>
                    <a:gridCol w="1269499">
                      <a:extLst>
                        <a:ext uri="{9D8B030D-6E8A-4147-A177-3AD203B41FA5}">
                          <a16:colId xmlns:a16="http://schemas.microsoft.com/office/drawing/2014/main" val="90711884"/>
                        </a:ext>
                      </a:extLst>
                    </a:gridCol>
                    <a:gridCol w="1052787">
                      <a:extLst>
                        <a:ext uri="{9D8B030D-6E8A-4147-A177-3AD203B41FA5}">
                          <a16:colId xmlns:a16="http://schemas.microsoft.com/office/drawing/2014/main" val="385607139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1667" r="-504211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667" r="-401571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67" r="-301571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667" r="-201571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135" t="-1667" r="-85096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72254" t="-1667" r="-2312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36845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24" t="-100000" r="-60104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5.02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15.66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3.49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969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24" t="-200000" r="-60104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3.39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5.02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15.66 GeV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3.49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548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472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34BEA-D7D4-DAAE-1BF0-F0F7845F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6015CB60-1692-9021-32A9-C97D0D6C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fractions and their ratios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22F346-A695-75DF-3878-E905B329FA24}"/>
              </a:ext>
            </a:extLst>
          </p:cNvPr>
          <p:cNvSpPr txBox="1"/>
          <p:nvPr/>
        </p:nvSpPr>
        <p:spPr>
          <a:xfrm>
            <a:off x="26276" y="771450"/>
            <a:ext cx="119870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E27863-EF57-51E0-8B29-57DF3D983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9" y="771450"/>
            <a:ext cx="9846688" cy="36933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FACEA9D-4FA0-3F7B-D74A-11D4DF590C66}"/>
              </a:ext>
            </a:extLst>
          </p:cNvPr>
          <p:cNvSpPr txBox="1"/>
          <p:nvPr/>
        </p:nvSpPr>
        <p:spPr>
          <a:xfrm>
            <a:off x="1019504" y="1445172"/>
            <a:ext cx="9506606" cy="698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E092023-9947-564B-D598-8FB4392E48CF}"/>
                  </a:ext>
                </a:extLst>
              </p:cNvPr>
              <p:cNvSpPr txBox="1"/>
              <p:nvPr/>
            </p:nvSpPr>
            <p:spPr>
              <a:xfrm>
                <a:off x="867102" y="4576237"/>
                <a:ext cx="9569669" cy="188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 describe the production rates of X(3872) in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mesons as well as their ratio without extra parameters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predicted branching fractions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900</m:t>
                        </m:r>
                      </m:e>
                    </m:d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200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4020</m:t>
                        </m:r>
                      </m:e>
                    </m:d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safely under the upper limit of the exp. data.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E092023-9947-564B-D598-8FB4392E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02" y="4576237"/>
                <a:ext cx="9569669" cy="1883657"/>
              </a:xfrm>
              <a:prstGeom prst="rect">
                <a:avLst/>
              </a:prstGeom>
              <a:blipFill>
                <a:blip r:embed="rId3"/>
                <a:stretch>
                  <a:fillRect l="-573" r="-828" b="-4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80299C1-081B-25CB-C384-A774ABA8001B}"/>
              </a:ext>
            </a:extLst>
          </p:cNvPr>
          <p:cNvSpPr txBox="1"/>
          <p:nvPr/>
        </p:nvSpPr>
        <p:spPr>
          <a:xfrm>
            <a:off x="1025652" y="2858814"/>
            <a:ext cx="9452270" cy="35841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B65D1E-BCCD-BCEF-90A8-C7569AD5252B}"/>
              </a:ext>
            </a:extLst>
          </p:cNvPr>
          <p:cNvSpPr txBox="1"/>
          <p:nvPr/>
        </p:nvSpPr>
        <p:spPr>
          <a:xfrm>
            <a:off x="1019505" y="3544105"/>
            <a:ext cx="9452270" cy="35841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27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924BD-FBEC-DF14-C8FA-058CC8AB2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1ECF53C4-1854-F548-656D-9FF95EF2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fractions and their ratios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D588169-0854-6338-F21F-8EFB379AF3B4}"/>
                  </a:ext>
                </a:extLst>
              </p:cNvPr>
              <p:cNvSpPr txBox="1"/>
              <p:nvPr/>
            </p:nvSpPr>
            <p:spPr>
              <a:xfrm>
                <a:off x="1008995" y="5931743"/>
                <a:ext cx="10163502" cy="60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FF"/>
                    </a:solidFill>
                  </a:rPr>
                  <a:t>A hierarchy for the branching fractions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</a:rPr>
                  <a:t>molecules in B decays</a:t>
                </a:r>
                <a:endParaRPr lang="zh-CN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D588169-0854-6338-F21F-8EFB379AF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95" y="5931743"/>
                <a:ext cx="10163502" cy="604461"/>
              </a:xfrm>
              <a:prstGeom prst="rect">
                <a:avLst/>
              </a:prstGeom>
              <a:blipFill>
                <a:blip r:embed="rId2"/>
                <a:stretch>
                  <a:fillRect l="-960" r="-720" b="-23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CB2D8D5-2AB2-4DBF-80D8-54E37794718D}"/>
                  </a:ext>
                </a:extLst>
              </p:cNvPr>
              <p:cNvSpPr txBox="1"/>
              <p:nvPr/>
            </p:nvSpPr>
            <p:spPr>
              <a:xfrm>
                <a:off x="6017570" y="2224770"/>
                <a:ext cx="5968238" cy="326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rates are in order: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4013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(4020)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branching fractions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well as their ratio are in reasonable agreement with the experimental data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CB2D8D5-2AB2-4DBF-80D8-54E377947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70" y="2224770"/>
                <a:ext cx="5968238" cy="3268652"/>
              </a:xfrm>
              <a:prstGeom prst="rect">
                <a:avLst/>
              </a:prstGeom>
              <a:blipFill>
                <a:blip r:embed="rId3"/>
                <a:stretch>
                  <a:fillRect l="-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CA8BBAB-66CF-10E1-C7AD-C6A7DAEB4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" y="1501324"/>
            <a:ext cx="5968238" cy="43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E09C9-91A9-791D-5504-B358E2465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821862D0-755D-3F90-6CAF-A729E708F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fractions and their ratios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04836E-335A-BE99-4A3F-8FFBAF4CC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5" y="1625993"/>
            <a:ext cx="11683233" cy="1923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D461299-FA7E-EAD4-DCD9-C9BF6490D2DC}"/>
                  </a:ext>
                </a:extLst>
              </p:cNvPr>
              <p:cNvSpPr txBox="1"/>
              <p:nvPr/>
            </p:nvSpPr>
            <p:spPr>
              <a:xfrm>
                <a:off x="42041" y="3687310"/>
                <a:ext cx="11561379" cy="46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Branching fractions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𝐙</m:t>
                        </m:r>
                      </m:e>
                      <m:sub>
                        <m:r>
                          <a:rPr lang="en-US" altLang="zh-CN" sz="2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in other processes (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D461299-FA7E-EAD4-DCD9-C9BF6490D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1" y="3687310"/>
                <a:ext cx="11561379" cy="468975"/>
              </a:xfrm>
              <a:prstGeom prst="rect">
                <a:avLst/>
              </a:prstGeom>
              <a:blipFill>
                <a:blip r:embed="rId3"/>
                <a:stretch>
                  <a:fillRect l="-844"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3651B6-D50F-90F6-C98C-0AD91BAAAE54}"/>
                  </a:ext>
                </a:extLst>
              </p:cNvPr>
              <p:cNvSpPr txBox="1"/>
              <p:nvPr/>
            </p:nvSpPr>
            <p:spPr>
              <a:xfrm>
                <a:off x="31534" y="986152"/>
                <a:ext cx="11561379" cy="46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Branching fractions of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𝟑𝟖𝟕𝟐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other processes (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3651B6-D50F-90F6-C98C-0AD91BAAA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" y="986152"/>
                <a:ext cx="11561379" cy="468975"/>
              </a:xfrm>
              <a:prstGeom prst="rect">
                <a:avLst/>
              </a:prstGeom>
              <a:blipFill>
                <a:blip r:embed="rId4"/>
                <a:stretch>
                  <a:fillRect l="-791"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17C0747C-5FBB-0165-A99C-575E24F58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8" y="4393167"/>
            <a:ext cx="10877550" cy="21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0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C2804-06F0-179F-C0D1-5DC1C6D9F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0A190F51-05EA-1F1D-7C52-D6E9C976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fractions and their ratios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D7868B-51F1-9B0A-9065-BD2070AAB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6" y="1018596"/>
            <a:ext cx="2852758" cy="12620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6CDF39-2338-F0F2-A8B8-63BAFEF4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25" y="969163"/>
            <a:ext cx="3024210" cy="1343035"/>
          </a:xfrm>
          <a:prstGeom prst="rect">
            <a:avLst/>
          </a:prstGeom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B186AAD6-69C2-34E3-BDDD-735FC30E8A77}"/>
              </a:ext>
            </a:extLst>
          </p:cNvPr>
          <p:cNvSpPr/>
          <p:nvPr/>
        </p:nvSpPr>
        <p:spPr>
          <a:xfrm>
            <a:off x="4046483" y="1791360"/>
            <a:ext cx="2432039" cy="41515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0630CF0-5046-B599-E50F-C9F84E31F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41" y="1184550"/>
            <a:ext cx="2506582" cy="6593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60CCCC7-82DE-305F-0D2B-D81CCEEC4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3" y="2384698"/>
            <a:ext cx="8164017" cy="319933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5CC92A5-16E4-CC1A-ADFF-C01720C4F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91" y="2509911"/>
            <a:ext cx="3024210" cy="2635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7173021-F5F7-5A22-51A6-3F9BCE37F699}"/>
                  </a:ext>
                </a:extLst>
              </p:cNvPr>
              <p:cNvSpPr txBox="1"/>
              <p:nvPr/>
            </p:nvSpPr>
            <p:spPr>
              <a:xfrm>
                <a:off x="164324" y="5624607"/>
                <a:ext cx="11487807" cy="96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branching fractions of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𝐾𝑌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(4230)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𝐾𝑌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(4360)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up to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ratios are almost independent on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can be tested by experiment in future.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7173021-F5F7-5A22-51A6-3F9BCE37F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24" y="5624607"/>
                <a:ext cx="11487807" cy="965649"/>
              </a:xfrm>
              <a:prstGeom prst="rect">
                <a:avLst/>
              </a:prstGeom>
              <a:blipFill>
                <a:blip r:embed="rId7"/>
                <a:stretch>
                  <a:fillRect l="-478" b="-10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C0081-85B0-15BF-DD28-D53FA894B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43F064-510B-1E96-110C-D11816692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fractions and their ratios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03CC42-849D-D5EE-79B1-E1A599A979DD}"/>
                  </a:ext>
                </a:extLst>
              </p:cNvPr>
              <p:cNvSpPr txBox="1"/>
              <p:nvPr/>
            </p:nvSpPr>
            <p:spPr>
              <a:xfrm>
                <a:off x="47297" y="771450"/>
                <a:ext cx="11834648" cy="6458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 discussion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production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rates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(4360)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decays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larger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than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those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(4230)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decays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small isospin breaking effect of the production of Y(4230) and Y(4360)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</a:t>
                </a:r>
                <a:endParaRPr lang="en-US" altLang="zh-CN" sz="20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→(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4230</m:t>
                              </m:r>
                            </m:e>
                          </m:d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sSup>
                            <m:sSup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sSup>
                            <m:sSupPr>
                              <m:ctrlP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altLang="zh-CN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altLang="zh-CN" sz="20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4230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X.Y. Gao, C.P. Shen, C.Z. Yuan, Phys. Rev. D 95, 092007 (2017).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sSup>
                        <m:sSup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R.L. Workman et al. (PDG), PTEP 2022, 083C01 (2022)</a:t>
                </a:r>
                <a:endParaRPr lang="en-US" altLang="zh-CN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→(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4360</m:t>
                              </m:r>
                            </m:e>
                          </m:d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sSup>
                            <m:sSup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sSup>
                            <m:sSupPr>
                              <m:ctrlP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altLang="zh-CN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4360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 Zhang, L. Yuan, R. Wang, Adv. High Energy Phys. 2018, 5428734 (2018).</a:t>
                </a:r>
                <a:endParaRPr lang="en-US" altLang="zh-CN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03CC42-849D-D5EE-79B1-E1A599A97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" y="771450"/>
                <a:ext cx="11834648" cy="6458628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>
            <a:extLst>
              <a:ext uri="{FF2B5EF4-FFF2-40B4-BE49-F238E27FC236}">
                <a16:creationId xmlns:a16="http://schemas.microsoft.com/office/drawing/2014/main" id="{68E976B3-5498-D914-B999-7BA27019D0F2}"/>
              </a:ext>
            </a:extLst>
          </p:cNvPr>
          <p:cNvSpPr/>
          <p:nvPr/>
        </p:nvSpPr>
        <p:spPr>
          <a:xfrm>
            <a:off x="6479628" y="2825363"/>
            <a:ext cx="304800" cy="273269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9B95D72-8715-1D97-54B2-17E84EC702C6}"/>
                  </a:ext>
                </a:extLst>
              </p:cNvPr>
              <p:cNvSpPr txBox="1"/>
              <p:nvPr/>
            </p:nvSpPr>
            <p:spPr>
              <a:xfrm>
                <a:off x="6989379" y="3683876"/>
                <a:ext cx="37679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Y(4360) is more likely to be detected than Y(4230) in the decay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9B95D72-8715-1D97-54B2-17E84EC70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379" y="3683876"/>
                <a:ext cx="3767959" cy="1015663"/>
              </a:xfrm>
              <a:prstGeom prst="rect">
                <a:avLst/>
              </a:prstGeom>
              <a:blipFill>
                <a:blip r:embed="rId3"/>
                <a:stretch>
                  <a:fillRect l="-1780" t="-2994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9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6ACDAF-9703-A7EF-16E0-4521C174EB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45779"/>
                <a:ext cx="10515600" cy="5612524"/>
              </a:xfrm>
            </p:spPr>
            <p:txBody>
              <a:bodyPr/>
              <a:lstStyle/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harmonium and charmonium-like states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thresholds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charmonium-like states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charmonium states 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  <a:endPara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zh-C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6ACDAF-9703-A7EF-16E0-4521C174E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5779"/>
                <a:ext cx="10515600" cy="561252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62A3FFD3-8F2C-F5E8-62E6-C6C71274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7665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5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D61AA-D7A3-3D8F-9689-D9890BA48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2148AE00-41CC-A7A3-D00D-32C961B11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constants of XYZ states as molecules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7DF437-71DA-1DA2-694D-1A46A7A40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46" y="757191"/>
            <a:ext cx="8097040" cy="297024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3AD7676F-D10B-353A-D7CC-3E586CFDB687}"/>
              </a:ext>
            </a:extLst>
          </p:cNvPr>
          <p:cNvGrpSpPr/>
          <p:nvPr/>
        </p:nvGrpSpPr>
        <p:grpSpPr>
          <a:xfrm>
            <a:off x="133986" y="3900650"/>
            <a:ext cx="10544371" cy="685805"/>
            <a:chOff x="133986" y="4300041"/>
            <a:chExt cx="10544371" cy="68580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7FACF39-E9F8-9A4E-C108-929089F23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86" y="4300041"/>
              <a:ext cx="5638841" cy="685805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56C88DC-AB4F-0ABC-EBEB-6A843E6D7E40}"/>
                </a:ext>
              </a:extLst>
            </p:cNvPr>
            <p:cNvGrpSpPr/>
            <p:nvPr/>
          </p:nvGrpSpPr>
          <p:grpSpPr>
            <a:xfrm>
              <a:off x="7156525" y="4300041"/>
              <a:ext cx="3521832" cy="614368"/>
              <a:chOff x="7156525" y="4300041"/>
              <a:chExt cx="3521832" cy="614368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7D71A7E3-F6D1-4B9B-141F-1E6B6EE7A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6525" y="4300041"/>
                <a:ext cx="2732321" cy="614368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138B43DE-0940-0EAB-359D-0B5A13E1F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3081" y="4457337"/>
                <a:ext cx="805276" cy="314359"/>
              </a:xfrm>
              <a:prstGeom prst="rect">
                <a:avLst/>
              </a:prstGeom>
            </p:spPr>
          </p:pic>
        </p:grpSp>
        <p:sp>
          <p:nvSpPr>
            <p:cNvPr id="19" name="箭头: 左右 18">
              <a:extLst>
                <a:ext uri="{FF2B5EF4-FFF2-40B4-BE49-F238E27FC236}">
                  <a16:creationId xmlns:a16="http://schemas.microsoft.com/office/drawing/2014/main" id="{6BFD1ADF-5F5F-558E-74AF-C92F5DD55088}"/>
                </a:ext>
              </a:extLst>
            </p:cNvPr>
            <p:cNvSpPr/>
            <p:nvPr/>
          </p:nvSpPr>
          <p:spPr>
            <a:xfrm>
              <a:off x="6011917" y="4457337"/>
              <a:ext cx="882869" cy="382677"/>
            </a:xfrm>
            <a:prstGeom prst="left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CDB5FCA7-067E-CB2D-7A1C-3FFFCFE7E9AD}"/>
              </a:ext>
            </a:extLst>
          </p:cNvPr>
          <p:cNvSpPr txBox="1"/>
          <p:nvPr/>
        </p:nvSpPr>
        <p:spPr>
          <a:xfrm>
            <a:off x="8350469" y="3972909"/>
            <a:ext cx="1522612" cy="45194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180230-BCEE-8B4D-7865-576F2F34DDF6}"/>
                  </a:ext>
                </a:extLst>
              </p:cNvPr>
              <p:cNvSpPr txBox="1"/>
              <p:nvPr/>
            </p:nvSpPr>
            <p:spPr>
              <a:xfrm>
                <a:off x="9932277" y="3484112"/>
                <a:ext cx="2207172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3872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3872</m:t>
                              </m:r>
                            </m:e>
                          </m:d>
                        </m:sub>
                      </m:sSub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180230-BCEE-8B4D-7865-576F2F34D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277" y="3484112"/>
                <a:ext cx="2207172" cy="396006"/>
              </a:xfrm>
              <a:prstGeom prst="rect">
                <a:avLst/>
              </a:prstGeom>
              <a:blipFill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BA768F-6791-2544-D73A-3BCBD6494203}"/>
                  </a:ext>
                </a:extLst>
              </p:cNvPr>
              <p:cNvSpPr txBox="1"/>
              <p:nvPr/>
            </p:nvSpPr>
            <p:spPr>
              <a:xfrm>
                <a:off x="0" y="4623993"/>
                <a:ext cx="10899228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constants of XZ states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molecules </a:t>
                </a:r>
                <a:endPara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BA768F-6791-2544-D73A-3BCBD6494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3993"/>
                <a:ext cx="10899228" cy="476990"/>
              </a:xfrm>
              <a:prstGeom prst="rect">
                <a:avLst/>
              </a:prstGeom>
              <a:blipFill>
                <a:blip r:embed="rId8"/>
                <a:stretch>
                  <a:fillRect l="-839" t="-6410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>
            <a:extLst>
              <a:ext uri="{FF2B5EF4-FFF2-40B4-BE49-F238E27FC236}">
                <a16:creationId xmlns:a16="http://schemas.microsoft.com/office/drawing/2014/main" id="{816EBC5F-9071-8182-B167-50ADBEC0C3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1" y="5095727"/>
            <a:ext cx="5804349" cy="163174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10F128D-15C6-6225-8666-CA203562C6FB}"/>
              </a:ext>
            </a:extLst>
          </p:cNvPr>
          <p:cNvSpPr txBox="1"/>
          <p:nvPr/>
        </p:nvSpPr>
        <p:spPr>
          <a:xfrm>
            <a:off x="6387651" y="5170788"/>
            <a:ext cx="5641439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constant of X(3872) as a pure charmonium is 329 MeV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Eur.Phys.J.C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 (2007) 841-847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D88D-00D5-2AB7-0186-AB78EF68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33007407-B4ED-1A4F-D14A-BC462CC5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constants of XYZ states as molecules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29A41A2-2E15-F7B1-76C1-1BC7BD24A10D}"/>
                  </a:ext>
                </a:extLst>
              </p:cNvPr>
              <p:cNvSpPr txBox="1"/>
              <p:nvPr/>
            </p:nvSpPr>
            <p:spPr>
              <a:xfrm>
                <a:off x="47297" y="1003178"/>
                <a:ext cx="10899228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constants of Y states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molecules </a:t>
                </a:r>
                <a:endPara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29A41A2-2E15-F7B1-76C1-1BC7BD24A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" y="1003178"/>
                <a:ext cx="10899228" cy="476990"/>
              </a:xfrm>
              <a:prstGeom prst="rect">
                <a:avLst/>
              </a:prstGeom>
              <a:blipFill>
                <a:blip r:embed="rId3"/>
                <a:stretch>
                  <a:fillRect l="-895" t="-6410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636799A-F2E4-A0CC-601A-9D889BC22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2" y="1942999"/>
            <a:ext cx="5827511" cy="439789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76B588D-FF27-B08B-3A4E-A2D77041D9F2}"/>
              </a:ext>
            </a:extLst>
          </p:cNvPr>
          <p:cNvGrpSpPr/>
          <p:nvPr/>
        </p:nvGrpSpPr>
        <p:grpSpPr>
          <a:xfrm>
            <a:off x="6096000" y="1480168"/>
            <a:ext cx="5961644" cy="1806431"/>
            <a:chOff x="6096000" y="1845915"/>
            <a:chExt cx="5961644" cy="180643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31931D5-1588-D0E5-451B-327BB9788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163566"/>
              <a:ext cx="2763492" cy="136911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67B2D0E-A9EB-ED0F-4AB4-DF8F9CE3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851" y="1845915"/>
              <a:ext cx="3087793" cy="92566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11A922E-32DD-0F61-0F18-8048BA3DF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0235" y="2801533"/>
              <a:ext cx="2763492" cy="850813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CD7234B-4AD8-7472-532A-56E3897A7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13" y="5201080"/>
            <a:ext cx="6155421" cy="1440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A168240-9C98-4EDC-D11D-F7162E2E5FCC}"/>
                  </a:ext>
                </a:extLst>
              </p:cNvPr>
              <p:cNvSpPr txBox="1"/>
              <p:nvPr/>
            </p:nvSpPr>
            <p:spPr>
              <a:xfrm>
                <a:off x="6025879" y="3337024"/>
                <a:ext cx="6007991" cy="17969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i="0" dirty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4230</m:t>
                              </m:r>
                            </m:e>
                          </m:d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=36.4∼206.6 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i="0" dirty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=123.8∼1001.7 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 Zhang, L. Yuan, R. Wang, Adv. High Energy Phys. 2018, 5428734 (2018).</a:t>
                </a:r>
                <a:endParaRPr lang="en-US" altLang="zh-CN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A168240-9C98-4EDC-D11D-F7162E2E5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879" y="3337024"/>
                <a:ext cx="6007991" cy="1796902"/>
              </a:xfrm>
              <a:prstGeom prst="rect">
                <a:avLst/>
              </a:prstGeom>
              <a:blipFill>
                <a:blip r:embed="rId9"/>
                <a:stretch>
                  <a:fillRect l="-709" b="-404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2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51311-9EC4-415D-D9F6-2623868E1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F0517E-A822-5CF4-4F8A-9B3F374B0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45779"/>
                <a:ext cx="10515600" cy="5612524"/>
              </a:xfrm>
            </p:spPr>
            <p:txBody>
              <a:bodyPr/>
              <a:lstStyle/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harmonium and charmonium-like states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thresholds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 charmonium-like states 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 charmonium states in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CN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zh-C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F0517E-A822-5CF4-4F8A-9B3F374B0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5779"/>
                <a:ext cx="10515600" cy="561252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EFA42FF2-CD84-A239-CCB7-01E5C9978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89233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29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436AE-D2D5-0252-FEC0-7F387BFC2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6C5571E0-F5A8-B7F9-0980-09E8D598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Charmonium production from B decay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7C5A60-FEA4-AB9D-CFB5-318489420553}"/>
                  </a:ext>
                </a:extLst>
              </p:cNvPr>
              <p:cNvSpPr txBox="1"/>
              <p:nvPr/>
            </p:nvSpPr>
            <p:spPr>
              <a:xfrm>
                <a:off x="0" y="775947"/>
                <a:ext cx="115613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Factorize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short-range and long-range contributions</a:t>
                </a:r>
                <a:endPara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7C5A60-FEA4-AB9D-CFB5-318489420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5947"/>
                <a:ext cx="11561379" cy="461665"/>
              </a:xfrm>
              <a:prstGeom prst="rect">
                <a:avLst/>
              </a:prstGeom>
              <a:blipFill>
                <a:blip r:embed="rId3"/>
                <a:stretch>
                  <a:fillRect l="-79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38F73EEE-70EE-69B5-047B-4EF404C75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52" y="5712530"/>
            <a:ext cx="6574220" cy="817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FD9079-0ABC-0ADF-6996-F7F1414D0B77}"/>
                  </a:ext>
                </a:extLst>
              </p:cNvPr>
              <p:cNvSpPr txBox="1"/>
              <p:nvPr/>
            </p:nvSpPr>
            <p:spPr>
              <a:xfrm>
                <a:off x="7322674" y="2689838"/>
                <a:ext cx="3310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FD9079-0ABC-0ADF-6996-F7F1414D0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74" y="2689838"/>
                <a:ext cx="331076" cy="400110"/>
              </a:xfrm>
              <a:prstGeom prst="rect">
                <a:avLst/>
              </a:prstGeom>
              <a:blipFill>
                <a:blip r:embed="rId5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C49DBB47-EBB2-771A-1AC1-F85864753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1" y="3662716"/>
            <a:ext cx="6286178" cy="1559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B7F5D73-148A-34D2-37B4-888645F02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3" y="5188641"/>
            <a:ext cx="3848169" cy="161046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B17DDBA-147C-C7FF-4D67-0D267390D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50" y="4275545"/>
            <a:ext cx="2575103" cy="12971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E847B1-E452-BEA2-CF12-3463A6205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10" y="2121116"/>
            <a:ext cx="3055808" cy="14384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366963-7452-AC9E-62D6-0A7FF4BC30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32" y="2333222"/>
            <a:ext cx="2774180" cy="11002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C8EBDB0-C8CF-CB17-0216-D9020644E68D}"/>
                  </a:ext>
                </a:extLst>
              </p:cNvPr>
              <p:cNvSpPr txBox="1"/>
              <p:nvPr/>
            </p:nvSpPr>
            <p:spPr>
              <a:xfrm>
                <a:off x="471974" y="2737137"/>
                <a:ext cx="19233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3770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C8EBDB0-C8CF-CB17-0216-D9020644E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74" y="2737137"/>
                <a:ext cx="1923394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16">
            <a:extLst>
              <a:ext uri="{FF2B5EF4-FFF2-40B4-BE49-F238E27FC236}">
                <a16:creationId xmlns:a16="http://schemas.microsoft.com/office/drawing/2014/main" id="{443FC775-0501-8EB9-0AEE-37A072819F09}"/>
              </a:ext>
            </a:extLst>
          </p:cNvPr>
          <p:cNvSpPr/>
          <p:nvPr/>
        </p:nvSpPr>
        <p:spPr>
          <a:xfrm>
            <a:off x="2573130" y="2737137"/>
            <a:ext cx="1619840" cy="40011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88E89D1-99B3-4611-936F-2FAFDDF2C069}"/>
                  </a:ext>
                </a:extLst>
              </p:cNvPr>
              <p:cNvSpPr txBox="1"/>
              <p:nvPr/>
            </p:nvSpPr>
            <p:spPr>
              <a:xfrm>
                <a:off x="877614" y="1450428"/>
                <a:ext cx="935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88E89D1-99B3-4611-936F-2FAFDDF2C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14" y="1450428"/>
                <a:ext cx="935420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CB1DEE9-1509-32CB-A4FB-81AAF83AB64D}"/>
                  </a:ext>
                </a:extLst>
              </p:cNvPr>
              <p:cNvSpPr txBox="1"/>
              <p:nvPr/>
            </p:nvSpPr>
            <p:spPr>
              <a:xfrm>
                <a:off x="2853559" y="1444621"/>
                <a:ext cx="935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CB1DEE9-1509-32CB-A4FB-81AAF83AB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59" y="1444621"/>
                <a:ext cx="93542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2DFE2E3-0971-6C17-7360-75C6FCFB7010}"/>
                  </a:ext>
                </a:extLst>
              </p:cNvPr>
              <p:cNvSpPr txBox="1"/>
              <p:nvPr/>
            </p:nvSpPr>
            <p:spPr>
              <a:xfrm>
                <a:off x="5391184" y="1444621"/>
                <a:ext cx="935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2DFE2E3-0971-6C17-7360-75C6FCFB7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184" y="1444621"/>
                <a:ext cx="935420" cy="400110"/>
              </a:xfrm>
              <a:prstGeom prst="rect">
                <a:avLst/>
              </a:prstGeom>
              <a:blipFill>
                <a:blip r:embed="rId1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9BD920D-D2FA-0F34-2A6D-D5A03BCC3130}"/>
                  </a:ext>
                </a:extLst>
              </p:cNvPr>
              <p:cNvSpPr txBox="1"/>
              <p:nvPr/>
            </p:nvSpPr>
            <p:spPr>
              <a:xfrm>
                <a:off x="8195034" y="1237612"/>
                <a:ext cx="2672664" cy="76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zh-CN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9BD920D-D2FA-0F34-2A6D-D5A03BCC3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034" y="1237612"/>
                <a:ext cx="2672664" cy="764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D98ED0C-01BD-9F1D-815B-98A1EF789C31}"/>
                  </a:ext>
                </a:extLst>
              </p:cNvPr>
              <p:cNvSpPr txBox="1"/>
              <p:nvPr/>
            </p:nvSpPr>
            <p:spPr>
              <a:xfrm>
                <a:off x="7322674" y="1444621"/>
                <a:ext cx="3310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D98ED0C-01BD-9F1D-815B-98A1EF78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74" y="1444621"/>
                <a:ext cx="331076" cy="400110"/>
              </a:xfrm>
              <a:prstGeom prst="rect">
                <a:avLst/>
              </a:prstGeom>
              <a:blipFill>
                <a:blip r:embed="rId16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0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F8AC9-105A-CE3E-86FF-D704D807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AA271527-392C-BC17-C2D5-D0B502FE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Charmonium production from B decay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86838F5-C712-0078-1C1F-F669726F1B78}"/>
              </a:ext>
            </a:extLst>
          </p:cNvPr>
          <p:cNvSpPr txBox="1"/>
          <p:nvPr/>
        </p:nvSpPr>
        <p:spPr>
          <a:xfrm>
            <a:off x="47296" y="1003178"/>
            <a:ext cx="11561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Charmonia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couplings to a pair of charmed mesons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DBEA7A-AA8F-ADD0-8AC2-083FF8CA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29" y="1618176"/>
            <a:ext cx="7812900" cy="25386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ED2051-0B6E-BB40-D1AE-D911452AE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01" y="4536147"/>
            <a:ext cx="7742861" cy="2143178"/>
          </a:xfrm>
          <a:prstGeom prst="rect">
            <a:avLst/>
          </a:prstGeom>
        </p:spPr>
      </p:pic>
      <p:sp>
        <p:nvSpPr>
          <p:cNvPr id="7" name="箭头: 左弧形 6">
            <a:extLst>
              <a:ext uri="{FF2B5EF4-FFF2-40B4-BE49-F238E27FC236}">
                <a16:creationId xmlns:a16="http://schemas.microsoft.com/office/drawing/2014/main" id="{7F4B0A61-6235-F03D-CA46-1FE16DA872BE}"/>
              </a:ext>
            </a:extLst>
          </p:cNvPr>
          <p:cNvSpPr/>
          <p:nvPr/>
        </p:nvSpPr>
        <p:spPr>
          <a:xfrm>
            <a:off x="1174349" y="3200400"/>
            <a:ext cx="662152" cy="2049517"/>
          </a:xfrm>
          <a:prstGeom prst="curv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A8F5AB-2935-379C-B5DB-4F497219BF7E}"/>
              </a:ext>
            </a:extLst>
          </p:cNvPr>
          <p:cNvSpPr txBox="1"/>
          <p:nvPr/>
        </p:nvSpPr>
        <p:spPr>
          <a:xfrm>
            <a:off x="9781175" y="2287343"/>
            <a:ext cx="2307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Deng, R.-H. Ni, Q. Li, and X.-H. Zhong, Phys. Rev. D 110, 056034 (2024)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BB6D2-36E8-DBF7-561D-E589A03F9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FF2B5EF4-FFF2-40B4-BE49-F238E27FC236}">
                <a16:creationId xmlns:a16="http://schemas.microsoft.com/office/drawing/2014/main" id="{581434A8-884E-AAA0-0C6A-A80915FD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7144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Charmonium production from B decay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5649EFD-60DF-CC85-1031-A1D85E3B49D8}"/>
              </a:ext>
            </a:extLst>
          </p:cNvPr>
          <p:cNvSpPr txBox="1"/>
          <p:nvPr/>
        </p:nvSpPr>
        <p:spPr>
          <a:xfrm>
            <a:off x="11610" y="824502"/>
            <a:ext cx="11561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meson decaying into vector charmonium state and kaon meson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079CC4-2544-3009-1CAC-2990C98E1CA7}"/>
              </a:ext>
            </a:extLst>
          </p:cNvPr>
          <p:cNvSpPr txBox="1"/>
          <p:nvPr/>
        </p:nvSpPr>
        <p:spPr>
          <a:xfrm>
            <a:off x="0" y="5518781"/>
            <a:ext cx="11561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meson decaying into P wave charmonium state and kaon meson (in progress)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091B72-08B2-71C5-F879-F277A9AEB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86" y="1549365"/>
            <a:ext cx="8059068" cy="36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61C5BDD-7095-316F-DC53-E5A36226F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9867"/>
            <a:ext cx="12192000" cy="1021979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6595C3-9AC5-26AB-874E-2574C14AC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8" y="1394162"/>
            <a:ext cx="10529964" cy="51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7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5768AD2-0D92-9E50-F6D0-D06A7C1D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6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21FB6-42C3-6DE1-3BEA-BBB88E689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F7E802-2202-325C-6379-8B3017B6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8595"/>
            <a:ext cx="12168231" cy="5939405"/>
          </a:xfrm>
        </p:spPr>
        <p:txBody>
          <a:bodyPr/>
          <a:lstStyle/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1946E82-DB74-1F94-D084-6C6B6BDD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hadron states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B1D7C3-1B93-541B-00AD-96C826E6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2" y="1568538"/>
            <a:ext cx="10843775" cy="44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7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477E8-1A5E-1276-D5EC-E7EF8C6A9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E05B5B59-BACF-4067-09D4-F85E33215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"/>
                <a:ext cx="12192000" cy="91859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56AAF1"/>
                  </a:gs>
                </a:gsLst>
                <a:lin ang="13500000" scaled="1"/>
              </a:grad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vert="horz" wrap="none" lIns="81638" tIns="63219" rIns="81638" bIns="40819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(3872)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(4013)</m:t>
                    </m:r>
                  </m:oMath>
                </a14:m>
                <a:endPara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E05B5B59-BACF-4067-09D4-F85E3321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"/>
                <a:ext cx="12192000" cy="918594"/>
              </a:xfrm>
              <a:prstGeom prst="rect">
                <a:avLst/>
              </a:prstGeom>
              <a:blipFill>
                <a:blip r:embed="rId2"/>
                <a:stretch>
                  <a:fillRect t="-5882" b="-20261"/>
                </a:stretch>
              </a:blip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A3E5D0-CD46-9F9D-CCEC-5317974C240F}"/>
                  </a:ext>
                </a:extLst>
              </p:cNvPr>
              <p:cNvSpPr txBox="1"/>
              <p:nvPr/>
            </p:nvSpPr>
            <p:spPr>
              <a:xfrm>
                <a:off x="70291" y="918595"/>
                <a:ext cx="12121709" cy="607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loosely bound state: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 model                                                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M.B.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Voloshin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L.B. Okun, JETP.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333 (1976) ; A. De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Rujula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H.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Georgi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S.L. Glashow, PRL.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317 (1977)</a:t>
                </a: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 sum rule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Z.G. Wang, T. Huang, EPJC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74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(5), 2891 (2014)                </a:t>
                </a: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and production property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de-DE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M.B. Voloshin, PLB </a:t>
                </a:r>
                <a:r>
                  <a:rPr lang="de-DE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579</a:t>
                </a:r>
                <a:r>
                  <a:rPr lang="de-DE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316 (2004); </a:t>
                </a:r>
                <a:r>
                  <a:rPr lang="fr-F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E.S. Swanson, PLB </a:t>
                </a:r>
                <a:r>
                  <a:rPr lang="fr-FR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598</a:t>
                </a:r>
                <a:r>
                  <a:rPr lang="fr-F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197 (2004)</a:t>
                </a:r>
                <a:br>
                  <a:rPr lang="fr-F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F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Braaten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M. Kusunoki, PRD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074005 (2004)  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 Barnes, S. Godfrey, PRD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054008 (2004); E.J.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Eichten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K. Lane, C.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Quigg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PRD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094019 (2004)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K.T. Chao, PRD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114002 (2007); </a:t>
                </a:r>
                <a:r>
                  <a:rPr lang="de-DE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Liu, Y.M. Wang, EPJC </a:t>
                </a:r>
                <a:r>
                  <a:rPr lang="de-DE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r>
                  <a:rPr lang="de-DE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643 (2007)</a:t>
                </a:r>
              </a:p>
              <a:p>
                <a:pPr marL="0" indent="0">
                  <a:buNone/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Tetraquark state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 Vijande, et al, Int. J. Mod. Phys. A </a:t>
                </a:r>
                <a:r>
                  <a:rPr lang="fr-FR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fr-F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702 (2005)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L. Maiani, et al, PRD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031502 (2005)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F.S. Navarra, M. Nielsen, PLB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639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272 (2006)</a:t>
                </a:r>
              </a:p>
              <a:p>
                <a:pPr marL="0" indent="0">
                  <a:buNone/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 state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F.E. Close, S. Godfrey, Phys. Lett. B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574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210 (2003);</a:t>
                </a:r>
                <a:r>
                  <a:rPr lang="nn-NO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B.A. Li, Phys. Lett. B </a:t>
                </a:r>
                <a:r>
                  <a:rPr lang="nn-NO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605</a:t>
                </a:r>
                <a:r>
                  <a:rPr lang="nn-NO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306 (2005)</a:t>
                </a:r>
                <a:br>
                  <a:rPr lang="nn-NO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A.A. Petrov, J. Phys. Conf. Ser.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83 (2005)</a:t>
                </a: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A3E5D0-CD46-9F9D-CCEC-5317974C2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1" y="918595"/>
                <a:ext cx="12121709" cy="6075509"/>
              </a:xfrm>
              <a:prstGeom prst="rect">
                <a:avLst/>
              </a:prstGeom>
              <a:blipFill>
                <a:blip r:embed="rId3"/>
                <a:stretch>
                  <a:fillRect l="-805" t="-201" b="-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45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FF2C-89C0-9538-88A0-E7AFE704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219BEBF0-E965-89BA-F61E-73138D7CC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"/>
                <a:ext cx="12192000" cy="91859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56AAF1"/>
                  </a:gs>
                </a:gsLst>
                <a:lin ang="13500000" scaled="1"/>
              </a:grad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vert="horz" wrap="none" lIns="81638" tIns="63219" rIns="81638" bIns="40819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900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(40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219BEBF0-E965-89BA-F61E-73138D7CC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"/>
                <a:ext cx="12192000" cy="918594"/>
              </a:xfrm>
              <a:prstGeom prst="rect">
                <a:avLst/>
              </a:prstGeom>
              <a:blipFill>
                <a:blip r:embed="rId2"/>
                <a:stretch>
                  <a:fillRect t="-5882" b="-20261"/>
                </a:stretch>
              </a:blip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2004C604-02E8-100B-C9A4-91ABE74A41A4}"/>
              </a:ext>
            </a:extLst>
          </p:cNvPr>
          <p:cNvSpPr txBox="1"/>
          <p:nvPr/>
        </p:nvSpPr>
        <p:spPr>
          <a:xfrm>
            <a:off x="70291" y="918595"/>
            <a:ext cx="12121709" cy="560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states or resonant states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 et al., 2310.15965; Nakamura et al., 2312.17658; JAPC Collaboration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Phys.Lett.B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772 (2017) 200-209; Albaladejo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Phys.Lett.B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755 (2016) 337-342; He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Eur.Phys.J.C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 (2018) 2, 94; Ortega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Eur.Phys.J.C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79 (2019) 1, 78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tetraquark states 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 (2014) 5, 054019; Qiao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Eur.Phys.J.C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 (2014) 10, 3122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 of Compact tetraquark and molecules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Wuaet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2312.14224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 effect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111 (2013) 13, 132003; Chen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 (2013) 3, 036008; Liu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 (2013) 014013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QCD</a:t>
            </a:r>
          </a:p>
          <a:p>
            <a:pPr>
              <a:lnSpc>
                <a:spcPct val="120000"/>
              </a:lnSpc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Prelovsek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Phys.Lett.B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727 (2013) 172-176; Chen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 (2014) 9, 094506; HAL QCD Coll,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117 (2016) 24, 242001; Yan et al.,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 (2024) 1, 014026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5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270A9-0D94-BFE5-36BA-CA239A7D6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224BF630-0F92-B871-D34A-D0EB56CF83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"/>
                <a:ext cx="12192000" cy="91859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56AAF1"/>
                  </a:gs>
                </a:gsLst>
                <a:lin ang="13500000" scaled="1"/>
              </a:grad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vert="horz" wrap="none" lIns="81638" tIns="63219" rIns="81638" bIns="40819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4230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(4360)</m:t>
                    </m:r>
                  </m:oMath>
                </a14:m>
                <a:endPara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224BF630-0F92-B871-D34A-D0EB56CF8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"/>
                <a:ext cx="12192000" cy="918594"/>
              </a:xfrm>
              <a:prstGeom prst="rect">
                <a:avLst/>
              </a:prstGeom>
              <a:blipFill>
                <a:blip r:embed="rId2"/>
                <a:stretch>
                  <a:fillRect t="-5882" b="-20261"/>
                </a:stretch>
              </a:blip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D3926D0-8F12-CDF9-B08A-4ED7CB97412F}"/>
                  </a:ext>
                </a:extLst>
              </p:cNvPr>
              <p:cNvSpPr txBox="1"/>
              <p:nvPr/>
            </p:nvSpPr>
            <p:spPr>
              <a:xfrm>
                <a:off x="36786" y="1018238"/>
                <a:ext cx="12155214" cy="585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Mixing of 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𝑆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𝐷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da-DK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Jun-Zhang Wang et al., Phys.Rev.D 99 (2019) 11, 114003; Hui-Feng Fu et al., Eur.Phys.J.C 79 (2019) 6, 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Compact tetraquark states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Wang et al.,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Nucl.Phys.B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973 (2021) 115592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𝟒𝟐𝟑𝟎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𝟒𝟑𝟔𝟎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 molecules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acc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a-DK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Leon von Detten et al., ArXiv: 2402.03057; Zhi-Peng Wang et al., arXiv:2312.03512; Yu Lu et al., Phys.Rev.D 96 (2017) 11, 114022; Yu Lu et al., Phys.Rev.D 104 (2021) 9, 094006</a:t>
                </a:r>
              </a:p>
              <a:p>
                <a:pPr>
                  <a:lnSpc>
                    <a:spcPct val="150000"/>
                  </a:lnSpc>
                </a:pPr>
                <a:endParaRPr lang="da-DK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da-DK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da-DK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da-DK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D3926D0-8F12-CDF9-B08A-4ED7CB974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" y="1018238"/>
                <a:ext cx="12155214" cy="5853975"/>
              </a:xfrm>
              <a:prstGeom prst="rect">
                <a:avLst/>
              </a:prstGeom>
              <a:blipFill>
                <a:blip r:embed="rId3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51F156A-58FE-6C86-1CB3-B40492C26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1" y="4596413"/>
            <a:ext cx="7050526" cy="208291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E50C01-5308-7D7E-38B9-88B1DA6D9964}"/>
              </a:ext>
            </a:extLst>
          </p:cNvPr>
          <p:cNvSpPr txBox="1"/>
          <p:nvPr/>
        </p:nvSpPr>
        <p:spPr>
          <a:xfrm>
            <a:off x="7564681" y="5186854"/>
            <a:ext cx="395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T-Ji, X-K Dong, F-K Guo and B-S Zou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129 (2022) 10, 102002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0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2A514-1048-ED3C-1659-9B4D59E8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4359EF4-95ED-EE0A-5A0C-DE8CEF22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threshold states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BF7239-D642-3C8D-CBC3-E1FA3CD29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3" y="1720315"/>
            <a:ext cx="6353221" cy="41005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63FEA6-C4FD-ECC5-AEF6-16BCA86E0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" y="1376835"/>
            <a:ext cx="5405316" cy="48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5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314E7-C6E6-445C-AD2E-CED876676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CE2FEFD-2A36-F426-8C87-EEE73E4B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91859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7D9D4BF-0EB3-C74A-CEA7-461FEA91CCF6}"/>
                  </a:ext>
                </a:extLst>
              </p:cNvPr>
              <p:cNvSpPr txBox="1"/>
              <p:nvPr/>
            </p:nvSpPr>
            <p:spPr>
              <a:xfrm>
                <a:off x="357351" y="1555531"/>
                <a:ext cx="11051628" cy="453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complete understanding of the ratio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]/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absolute branching fractions in a unified frame work is still missing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 puzzle related to the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molecules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that although the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(3872)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been observed in multiple channels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decays, the other three have not, which calls for an explanation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Predicting the production rates of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(4230)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(4360)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 decays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7D9D4BF-0EB3-C74A-CEA7-461FEA91C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1" y="1555531"/>
                <a:ext cx="11051628" cy="4534383"/>
              </a:xfrm>
              <a:prstGeom prst="rect">
                <a:avLst/>
              </a:prstGeom>
              <a:blipFill>
                <a:blip r:embed="rId2"/>
                <a:stretch>
                  <a:fillRect l="-772" r="-938" b="-2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0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773C2-A3A3-FB6E-1D4F-BA91C3CE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E16FF2-284E-B9E7-6F01-9FA089867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45779"/>
                <a:ext cx="10515600" cy="5612524"/>
              </a:xfrm>
            </p:spPr>
            <p:txBody>
              <a:bodyPr/>
              <a:lstStyle/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harmonium and charmonium-like states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thresholds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 charmonium-like states 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CN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charmonium states in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  <a:endPara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zh-C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E16FF2-284E-B9E7-6F01-9FA089867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5779"/>
                <a:ext cx="10515600" cy="561252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505E4DDC-1D17-D12A-3454-8E25446AE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89233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vert="horz" wrap="none" lIns="81638" tIns="63219" rIns="81638" bIns="408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0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8396</TotalTime>
  <Words>2002</Words>
  <Application>Microsoft Office PowerPoint</Application>
  <PresentationFormat>宽屏</PresentationFormat>
  <Paragraphs>221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-apple-system</vt:lpstr>
      <vt:lpstr>等线</vt:lpstr>
      <vt:lpstr>等线 Light</vt:lpstr>
      <vt:lpstr>Arial</vt:lpstr>
      <vt:lpstr>Cambria</vt:lpstr>
      <vt:lpstr>Cambria Math</vt:lpstr>
      <vt:lpstr>Times New Roman</vt:lpstr>
      <vt:lpstr>Office 主题​​</vt:lpstr>
      <vt:lpstr>Probing the nature of charmonium and charmonium-like states around D ̅^((∗)) D^((∗)) mass thresholds in B decays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P_cs states in Ξ_b decay</dc:title>
  <dc:creator>琦 吴</dc:creator>
  <cp:lastModifiedBy>琦 吴</cp:lastModifiedBy>
  <cp:revision>90</cp:revision>
  <dcterms:created xsi:type="dcterms:W3CDTF">2024-05-13T03:13:27Z</dcterms:created>
  <dcterms:modified xsi:type="dcterms:W3CDTF">2025-03-23T07:38:53Z</dcterms:modified>
</cp:coreProperties>
</file>