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257" r:id="rId2"/>
    <p:sldId id="259" r:id="rId3"/>
    <p:sldId id="415" r:id="rId4"/>
    <p:sldId id="435" r:id="rId5"/>
    <p:sldId id="370" r:id="rId6"/>
    <p:sldId id="372" r:id="rId7"/>
    <p:sldId id="374" r:id="rId8"/>
    <p:sldId id="375" r:id="rId9"/>
    <p:sldId id="377" r:id="rId10"/>
    <p:sldId id="378" r:id="rId11"/>
    <p:sldId id="328" r:id="rId12"/>
    <p:sldId id="339" r:id="rId13"/>
    <p:sldId id="342" r:id="rId14"/>
    <p:sldId id="340" r:id="rId15"/>
    <p:sldId id="344" r:id="rId16"/>
    <p:sldId id="343" r:id="rId17"/>
    <p:sldId id="345" r:id="rId18"/>
    <p:sldId id="346" r:id="rId19"/>
    <p:sldId id="368" r:id="rId20"/>
    <p:sldId id="462" r:id="rId21"/>
    <p:sldId id="463" r:id="rId22"/>
    <p:sldId id="464" r:id="rId23"/>
    <p:sldId id="431" r:id="rId24"/>
    <p:sldId id="433" r:id="rId25"/>
    <p:sldId id="434" r:id="rId26"/>
    <p:sldId id="428" r:id="rId27"/>
    <p:sldId id="465" r:id="rId28"/>
    <p:sldId id="469" r:id="rId29"/>
    <p:sldId id="467" r:id="rId30"/>
    <p:sldId id="468" r:id="rId31"/>
    <p:sldId id="418" r:id="rId32"/>
    <p:sldId id="417" r:id="rId33"/>
    <p:sldId id="419" r:id="rId34"/>
    <p:sldId id="420" r:id="rId35"/>
    <p:sldId id="421" r:id="rId36"/>
    <p:sldId id="422" r:id="rId37"/>
    <p:sldId id="425" r:id="rId38"/>
    <p:sldId id="424" r:id="rId39"/>
    <p:sldId id="427" r:id="rId40"/>
    <p:sldId id="461" r:id="rId41"/>
    <p:sldId id="393" r:id="rId42"/>
    <p:sldId id="394" r:id="rId43"/>
  </p:sldIdLst>
  <p:sldSz cx="12192000" cy="6858000"/>
  <p:notesSz cx="6858000" cy="9144000"/>
  <p:defaultTextStyle>
    <a:defPPr>
      <a:defRPr lang="en-US"/>
    </a:defPPr>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charset="0"/>
        <a:ea typeface="宋体" charset="-122"/>
      </a:defRPr>
    </a:lvl1pPr>
    <a:lvl2pPr marL="457200" lvl="1"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charset="0"/>
        <a:ea typeface="宋体" charset="-122"/>
      </a:defRPr>
    </a:lvl2pPr>
    <a:lvl3pPr marL="914400" lvl="2"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charset="0"/>
        <a:ea typeface="宋体" charset="-122"/>
      </a:defRPr>
    </a:lvl3pPr>
    <a:lvl4pPr marL="1371600" lvl="3"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charset="0"/>
        <a:ea typeface="宋体" charset="-122"/>
      </a:defRPr>
    </a:lvl4pPr>
    <a:lvl5pPr marL="1828800" lvl="4"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charset="0"/>
        <a:ea typeface="宋体" charset="-122"/>
      </a:defRPr>
    </a:lvl5pPr>
    <a:lvl6pPr marL="2286000" lvl="5"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charset="0"/>
        <a:ea typeface="宋体" charset="-122"/>
      </a:defRPr>
    </a:lvl6pPr>
    <a:lvl7pPr marL="2743200" lvl="6"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charset="0"/>
        <a:ea typeface="宋体" charset="-122"/>
      </a:defRPr>
    </a:lvl7pPr>
    <a:lvl8pPr marL="3200400" lvl="7"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charset="0"/>
        <a:ea typeface="宋体" charset="-122"/>
      </a:defRPr>
    </a:lvl8pPr>
    <a:lvl9pPr marL="3657600" lvl="8"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charset="0"/>
        <a:ea typeface="宋体" charset="-122"/>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CAD5"/>
    <a:srgbClr val="A5C4A0"/>
    <a:srgbClr val="3B7E3E"/>
    <a:srgbClr val="799B7F"/>
    <a:srgbClr val="A1B9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p:restoredTop sz="95322" autoAdjust="0"/>
  </p:normalViewPr>
  <p:slideViewPr>
    <p:cSldViewPr showGuides="1">
      <p:cViewPr varScale="1">
        <p:scale>
          <a:sx n="84" d="100"/>
          <a:sy n="84" d="100"/>
        </p:scale>
        <p:origin x="643" y="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charset="0"/>
              <a:ea typeface="宋体"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5535586B-43F2-4410-85BB-4B5EC55CD038}" type="datetimeFigureOut">
              <a:rPr kumimoji="0" lang="zh-CN" altLang="en-US" sz="1200" b="0" i="0" u="none" strike="noStrike" kern="1200" cap="none" spc="0" normalizeH="0" baseline="0" noProof="0">
                <a:ln>
                  <a:noFill/>
                </a:ln>
                <a:solidFill>
                  <a:schemeClr val="tx1"/>
                </a:solidFill>
                <a:effectLst/>
                <a:uLnTx/>
                <a:uFillTx/>
                <a:latin typeface="Arial" charset="0"/>
                <a:ea typeface="宋体" charset="-122"/>
                <a:cs typeface="+mn-cs"/>
              </a:rPr>
              <a:t>2025/3/23</a:t>
            </a:fld>
            <a:endParaRPr kumimoji="0" lang="zh-CN" altLang="en-US" sz="1200" b="0" i="0" u="none" strike="noStrike" kern="1200" cap="none" spc="0" normalizeH="0" baseline="0" noProof="0">
              <a:ln>
                <a:noFill/>
              </a:ln>
              <a:solidFill>
                <a:schemeClr val="tx1"/>
              </a:solidFill>
              <a:effectLst/>
              <a:uLnTx/>
              <a:uFillTx/>
              <a:latin typeface="Arial" charset="0"/>
              <a:ea typeface="宋体" charset="-122"/>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charset="0"/>
              <a:ea typeface="宋体"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C21CD848-3DD2-47F1-B4CC-A0D7BA8E92E7}" type="slidenum">
              <a:rPr kumimoji="0" lang="zh-CN" altLang="en-US" sz="1200" b="0" i="0" u="none" strike="noStrike" kern="1200" cap="none" spc="0" normalizeH="0" baseline="0" noProof="0">
                <a:ln>
                  <a:noFill/>
                </a:ln>
                <a:solidFill>
                  <a:schemeClr val="tx1"/>
                </a:solidFill>
                <a:effectLst/>
                <a:uLnTx/>
                <a:uFillTx/>
                <a:latin typeface="Arial" charset="0"/>
                <a:ea typeface="宋体" charset="-122"/>
                <a:cs typeface="+mn-cs"/>
              </a:rPr>
              <a:t>‹#›</a:t>
            </a:fld>
            <a:endParaRPr kumimoji="0" lang="zh-CN" altLang="en-US" sz="1200" b="0" i="0" u="none" strike="noStrike" kern="1200" cap="none" spc="0" normalizeH="0" baseline="0" noProof="0">
              <a:ln>
                <a:noFill/>
              </a:ln>
              <a:solidFill>
                <a:schemeClr val="tx1"/>
              </a:solidFill>
              <a:effectLst/>
              <a:uLnTx/>
              <a:uFillTx/>
              <a:latin typeface="Arial" charset="0"/>
              <a:ea typeface="宋体"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1765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5CAC6CF-CD63-4E5F-96B2-29AA8AFC6A29}" type="slidenum">
              <a:rPr lang="zh-CN" altLang="en-US" smtClean="0"/>
              <a:t>39</a:t>
            </a:fld>
            <a:endParaRPr lang="zh-CN" altLang="en-US"/>
          </a:p>
        </p:txBody>
      </p:sp>
    </p:spTree>
    <p:extLst>
      <p:ext uri="{BB962C8B-B14F-4D97-AF65-F5344CB8AC3E}">
        <p14:creationId xmlns:p14="http://schemas.microsoft.com/office/powerpoint/2010/main" val="1241540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0003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2382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45993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48446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5CAC6CF-CD63-4E5F-96B2-29AA8AFC6A29}" type="slidenum">
              <a:rPr lang="zh-CN" altLang="en-US" smtClean="0"/>
              <a:t>32</a:t>
            </a:fld>
            <a:endParaRPr lang="zh-CN" altLang="en-US"/>
          </a:p>
        </p:txBody>
      </p:sp>
    </p:spTree>
    <p:extLst>
      <p:ext uri="{BB962C8B-B14F-4D97-AF65-F5344CB8AC3E}">
        <p14:creationId xmlns:p14="http://schemas.microsoft.com/office/powerpoint/2010/main" val="4180174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5CAC6CF-CD63-4E5F-96B2-29AA8AFC6A29}" type="slidenum">
              <a:rPr lang="zh-CN" altLang="en-US" smtClean="0"/>
              <a:t>33</a:t>
            </a:fld>
            <a:endParaRPr lang="zh-CN" altLang="en-US"/>
          </a:p>
        </p:txBody>
      </p:sp>
    </p:spTree>
    <p:extLst>
      <p:ext uri="{BB962C8B-B14F-4D97-AF65-F5344CB8AC3E}">
        <p14:creationId xmlns:p14="http://schemas.microsoft.com/office/powerpoint/2010/main" val="1743498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95CAC6CF-CD63-4E5F-96B2-29AA8AFC6A29}" type="slidenum">
              <a:rPr lang="zh-CN" altLang="en-US" smtClean="0"/>
              <a:t>34</a:t>
            </a:fld>
            <a:endParaRPr lang="zh-CN" altLang="en-US"/>
          </a:p>
        </p:txBody>
      </p:sp>
    </p:spTree>
    <p:extLst>
      <p:ext uri="{BB962C8B-B14F-4D97-AF65-F5344CB8AC3E}">
        <p14:creationId xmlns:p14="http://schemas.microsoft.com/office/powerpoint/2010/main" val="3033978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dirty="0">
              <a:solidFill>
                <a:srgbClr val="666666"/>
              </a:solidFill>
              <a:effectLst/>
              <a:latin typeface="Helvetica Neue"/>
            </a:endParaRPr>
          </a:p>
        </p:txBody>
      </p:sp>
      <p:sp>
        <p:nvSpPr>
          <p:cNvPr id="4" name="灯片编号占位符 3"/>
          <p:cNvSpPr>
            <a:spLocks noGrp="1"/>
          </p:cNvSpPr>
          <p:nvPr>
            <p:ph type="sldNum" sz="quarter" idx="5"/>
          </p:nvPr>
        </p:nvSpPr>
        <p:spPr/>
        <p:txBody>
          <a:bodyPr/>
          <a:lstStyle/>
          <a:p>
            <a:fld id="{95CAC6CF-CD63-4E5F-96B2-29AA8AFC6A29}" type="slidenum">
              <a:rPr lang="zh-CN" altLang="en-US" smtClean="0"/>
              <a:t>35</a:t>
            </a:fld>
            <a:endParaRPr lang="zh-CN" altLang="en-US"/>
          </a:p>
        </p:txBody>
      </p:sp>
    </p:spTree>
    <p:extLst>
      <p:ext uri="{BB962C8B-B14F-4D97-AF65-F5344CB8AC3E}">
        <p14:creationId xmlns:p14="http://schemas.microsoft.com/office/powerpoint/2010/main" val="2024130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2050" name="组合 6"/>
          <p:cNvGrpSpPr/>
          <p:nvPr userDrawn="1"/>
        </p:nvGrpSpPr>
        <p:grpSpPr>
          <a:xfrm>
            <a:off x="-22225" y="0"/>
            <a:ext cx="12214225" cy="6858000"/>
            <a:chOff x="-22898" y="0"/>
            <a:chExt cx="12214898" cy="6858000"/>
          </a:xfrm>
        </p:grpSpPr>
        <p:pic>
          <p:nvPicPr>
            <p:cNvPr id="2056" name="Picture 2" descr="http://img01.taopic.com/160203/318749-1602031H51065.jpg"/>
            <p:cNvPicPr>
              <a:picLocks noChangeAspect="1"/>
            </p:cNvPicPr>
            <p:nvPr/>
          </p:nvPicPr>
          <p:blipFill>
            <a:blip r:embed="rId2"/>
            <a:stretch>
              <a:fillRect/>
            </a:stretch>
          </p:blipFill>
          <p:spPr>
            <a:xfrm>
              <a:off x="-22898" y="0"/>
              <a:ext cx="12214898" cy="6858000"/>
            </a:xfrm>
            <a:prstGeom prst="rect">
              <a:avLst/>
            </a:prstGeom>
            <a:noFill/>
            <a:ln w="9525">
              <a:noFill/>
            </a:ln>
          </p:spPr>
        </p:pic>
        <p:sp>
          <p:nvSpPr>
            <p:cNvPr id="9" name="等腰三角形 8"/>
            <p:cNvSpPr/>
            <p:nvPr/>
          </p:nvSpPr>
          <p:spPr>
            <a:xfrm>
              <a:off x="-672" y="2667000"/>
              <a:ext cx="2114667" cy="4191000"/>
            </a:xfrm>
            <a:prstGeom prst="triangle">
              <a:avLst>
                <a:gd name="adj" fmla="val 0"/>
              </a:avLst>
            </a:prstGeom>
            <a:solidFill>
              <a:srgbClr val="0559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hangingPunct="1"/>
              <a:endParaRPr lang="zh-CN" altLang="en-US" dirty="0">
                <a:solidFill>
                  <a:srgbClr val="FFFFFF"/>
                </a:solidFill>
                <a:latin typeface="Calibri" pitchFamily="34" charset="0"/>
                <a:ea typeface="等线" pitchFamily="2" charset="-122"/>
              </a:endParaRPr>
            </a:p>
          </p:txBody>
        </p:sp>
        <p:sp>
          <p:nvSpPr>
            <p:cNvPr id="10" name="等腰三角形 9"/>
            <p:cNvSpPr/>
            <p:nvPr/>
          </p:nvSpPr>
          <p:spPr>
            <a:xfrm>
              <a:off x="-672" y="5276850"/>
              <a:ext cx="5505753" cy="1581150"/>
            </a:xfrm>
            <a:prstGeom prst="triangle">
              <a:avLst>
                <a:gd name="adj" fmla="val 0"/>
              </a:avLst>
            </a:prstGeom>
            <a:solidFill>
              <a:srgbClr val="0559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hangingPunct="1"/>
              <a:endParaRPr lang="zh-CN" altLang="en-US" dirty="0">
                <a:solidFill>
                  <a:srgbClr val="FFFFFF"/>
                </a:solidFill>
                <a:latin typeface="Calibri" pitchFamily="34" charset="0"/>
                <a:ea typeface="等线" pitchFamily="2" charset="-122"/>
              </a:endParaRPr>
            </a:p>
          </p:txBody>
        </p:sp>
        <p:sp>
          <p:nvSpPr>
            <p:cNvPr id="11" name="等腰三角形 10"/>
            <p:cNvSpPr/>
            <p:nvPr/>
          </p:nvSpPr>
          <p:spPr>
            <a:xfrm rot="10800000">
              <a:off x="10077333" y="0"/>
              <a:ext cx="2114667" cy="4191000"/>
            </a:xfrm>
            <a:prstGeom prst="triangle">
              <a:avLst>
                <a:gd name="adj" fmla="val 0"/>
              </a:avLst>
            </a:prstGeom>
            <a:solidFill>
              <a:srgbClr val="0559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hangingPunct="1"/>
              <a:endParaRPr lang="zh-CN" altLang="en-US" dirty="0">
                <a:solidFill>
                  <a:srgbClr val="FFFFFF"/>
                </a:solidFill>
                <a:latin typeface="Calibri" pitchFamily="34" charset="0"/>
                <a:ea typeface="等线" pitchFamily="2" charset="-122"/>
              </a:endParaRPr>
            </a:p>
          </p:txBody>
        </p:sp>
        <p:sp>
          <p:nvSpPr>
            <p:cNvPr id="12" name="等腰三角形 11"/>
            <p:cNvSpPr/>
            <p:nvPr/>
          </p:nvSpPr>
          <p:spPr>
            <a:xfrm rot="10800000">
              <a:off x="6686247" y="0"/>
              <a:ext cx="5505753" cy="1581150"/>
            </a:xfrm>
            <a:prstGeom prst="triangle">
              <a:avLst>
                <a:gd name="adj" fmla="val 0"/>
              </a:avLst>
            </a:prstGeom>
            <a:solidFill>
              <a:srgbClr val="0559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hangingPunct="1"/>
              <a:endParaRPr lang="zh-CN" altLang="en-US" dirty="0">
                <a:solidFill>
                  <a:srgbClr val="FFFFFF"/>
                </a:solidFill>
                <a:latin typeface="Calibri" pitchFamily="34" charset="0"/>
                <a:ea typeface="等线" pitchFamily="2" charset="-122"/>
              </a:endParaRPr>
            </a:p>
          </p:txBody>
        </p:sp>
      </p:gr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13"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indent="0" defTabSz="914400" rtl="0" fontAlgn="base" latinLnBrk="0">
              <a:lnSpc>
                <a:spcPct val="100000"/>
              </a:lnSpc>
              <a:spcBef>
                <a:spcPct val="0"/>
              </a:spcBef>
              <a:spcAft>
                <a:spcPct val="0"/>
              </a:spcAft>
              <a:buClrTx/>
              <a:buSzTx/>
              <a:buFontTx/>
              <a:buNone/>
              <a:defRPr/>
            </a:pPr>
            <a:endParaRPr kumimoji="0" lang="zh-CN" altLang="zh-CN" b="0" i="0" kern="1200" cap="none" spc="0" normalizeH="0" baseline="0" noProof="0">
              <a:latin typeface="Arial" charset="0"/>
              <a:ea typeface="宋体" charset="-122"/>
              <a:cs typeface="+mn-cs"/>
            </a:endParaRPr>
          </a:p>
        </p:txBody>
      </p:sp>
      <p:sp>
        <p:nvSpPr>
          <p:cNvPr id="14"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indent="0" defTabSz="914400" rtl="0" fontAlgn="base" latinLnBrk="0">
              <a:lnSpc>
                <a:spcPct val="100000"/>
              </a:lnSpc>
              <a:spcBef>
                <a:spcPct val="0"/>
              </a:spcBef>
              <a:spcAft>
                <a:spcPct val="0"/>
              </a:spcAft>
              <a:buClrTx/>
              <a:buSzTx/>
              <a:buFontTx/>
              <a:buNone/>
              <a:defRPr/>
            </a:pPr>
            <a:endParaRPr kumimoji="0" lang="zh-CN" altLang="zh-CN" b="0" i="0" kern="1200" cap="none" spc="0" normalizeH="0" baseline="0" noProof="0">
              <a:latin typeface="Arial" charset="0"/>
              <a:ea typeface="宋体" charset="-122"/>
              <a:cs typeface="+mn-cs"/>
            </a:endParaRPr>
          </a:p>
        </p:txBody>
      </p:sp>
      <p:sp>
        <p:nvSpPr>
          <p:cNvPr id="15"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indent="0" defTabSz="914400" rtl="0" fontAlgn="base" latinLnBrk="0">
              <a:lnSpc>
                <a:spcPct val="100000"/>
              </a:lnSpc>
              <a:spcBef>
                <a:spcPct val="0"/>
              </a:spcBef>
              <a:spcAft>
                <a:spcPct val="0"/>
              </a:spcAft>
              <a:buClrTx/>
              <a:buSzTx/>
              <a:buFontTx/>
              <a:buNone/>
              <a:defRPr/>
            </a:pPr>
            <a:fld id="{291CDB95-7ED1-459A-9823-8D8FBCD7519D}" type="slidenum">
              <a:rPr kumimoji="0" lang="zh-CN" altLang="zh-CN" b="0" i="0" kern="1200" cap="none" spc="0" normalizeH="0" baseline="0" noProof="0">
                <a:latin typeface="Arial" charset="0"/>
                <a:ea typeface="宋体" charset="-122"/>
                <a:cs typeface="+mn-cs"/>
              </a:rPr>
              <a:t>‹#›</a:t>
            </a:fld>
            <a:endParaRPr kumimoji="0" lang="zh-CN" altLang="zh-CN" b="0" i="0" kern="1200" cap="none" spc="0" normalizeH="0" baseline="0" noProof="0">
              <a:latin typeface="Arial" charset="0"/>
              <a:ea typeface="宋体"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5DBA87-9A29-439C-9C30-A9C0D8A0F97D}" type="slidenum">
              <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rPr>
              <a:t>‹#›</a:t>
            </a:fld>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5DBA87-9A29-439C-9C30-A9C0D8A0F97D}" type="slidenum">
              <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rPr>
              <a:t>‹#›</a:t>
            </a:fld>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5DBA87-9A29-439C-9C30-A9C0D8A0F97D}" type="slidenum">
              <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rPr>
              <a:t>‹#›</a:t>
            </a:fld>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5DBA87-9A29-439C-9C30-A9C0D8A0F97D}" type="slidenum">
              <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rPr>
              <a:t>‹#›</a:t>
            </a:fld>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5DBA87-9A29-439C-9C30-A9C0D8A0F97D}" type="slidenum">
              <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rPr>
              <a:t>‹#›</a:t>
            </a:fld>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5DBA87-9A29-439C-9C30-A9C0D8A0F97D}" type="slidenum">
              <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rPr>
              <a:t>‹#›</a:t>
            </a:fld>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5DBA87-9A29-439C-9C30-A9C0D8A0F97D}" type="slidenum">
              <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rPr>
              <a:t>‹#›</a:t>
            </a:fld>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5DBA87-9A29-439C-9C30-A9C0D8A0F97D}" type="slidenum">
              <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rPr>
              <a:t>‹#›</a:t>
            </a:fld>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5DBA87-9A29-439C-9C30-A9C0D8A0F97D}" type="slidenum">
              <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rPr>
              <a:t>‹#›</a:t>
            </a:fld>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charset="0"/>
              <a:buNone/>
              <a:defRPr/>
            </a:pPr>
            <a:r>
              <a:rPr kumimoji="0" lang="zh-CN" altLang="en-US" sz="3200" b="0" i="0" u="none" strike="noStrike" kern="1200" cap="none" spc="0" normalizeH="0" baseline="0" noProof="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5DBA87-9A29-439C-9C30-A9C0D8A0F97D}" type="slidenum">
              <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rPr>
              <a:t>‹#›</a:t>
            </a:fld>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dirty="0"/>
              <a:t>单击此处编辑母版标题样式</a:t>
            </a:r>
            <a:endParaRPr lang="en-US" altLang="zh-CN" dirty="0"/>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hangingPunct="1">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15DBA87-9A29-439C-9C30-A9C0D8A0F97D}" type="slidenum">
              <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rPr>
              <a:t>‹#›</a:t>
            </a:fld>
            <a:endParaRPr kumimoji="0" lang="zh-CN" altLang="zh-CN" sz="1200" b="0" i="0" u="none" strike="noStrike" kern="1200" cap="none" spc="0" normalizeH="0" baseline="0" noProof="0">
              <a:ln>
                <a:noFill/>
              </a:ln>
              <a:solidFill>
                <a:schemeClr val="tx1">
                  <a:tint val="75000"/>
                </a:schemeClr>
              </a:solidFill>
              <a:effectLst/>
              <a:uLnTx/>
              <a:uFillTx/>
              <a:latin typeface="Arial" charset="0"/>
              <a:ea typeface="宋体"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等线 Light"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等线 Light"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等线 Light"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等线 Light"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等线 Light"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等线 Light"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等线 Light"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等线 Light" pitchFamily="2"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svg"/><Relationship Id="rId4" Type="http://schemas.openxmlformats.org/officeDocument/2006/relationships/image" Target="../media/image7.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8.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3.jpeg"/><Relationship Id="rId7" Type="http://schemas.openxmlformats.org/officeDocument/2006/relationships/image" Target="../media/image27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4.png"/><Relationship Id="rId11" Type="http://schemas.openxmlformats.org/officeDocument/2006/relationships/image" Target="../media/image10.svg"/><Relationship Id="rId5" Type="http://schemas.openxmlformats.org/officeDocument/2006/relationships/image" Target="../media/image33.png"/><Relationship Id="rId10" Type="http://schemas.openxmlformats.org/officeDocument/2006/relationships/image" Target="../media/image7.png"/><Relationship Id="rId4" Type="http://schemas.openxmlformats.org/officeDocument/2006/relationships/image" Target="../media/image4.jpeg"/><Relationship Id="rId9" Type="http://schemas.openxmlformats.org/officeDocument/2006/relationships/image" Target="../media/image32.wmf"/></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0.sv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0.sv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7.png"/><Relationship Id="rId7" Type="http://schemas.openxmlformats.org/officeDocument/2006/relationships/image" Target="../media/image10.sv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8" Type="http://schemas.openxmlformats.org/officeDocument/2006/relationships/image" Target="../media/image770.png"/><Relationship Id="rId3" Type="http://schemas.openxmlformats.org/officeDocument/2006/relationships/image" Target="../media/image3.jpeg"/><Relationship Id="rId7" Type="http://schemas.openxmlformats.org/officeDocument/2006/relationships/image" Target="../media/image10.svg"/><Relationship Id="rId12" Type="http://schemas.openxmlformats.org/officeDocument/2006/relationships/image" Target="../media/image480.png"/><Relationship Id="rId2" Type="http://schemas.openxmlformats.org/officeDocument/2006/relationships/image" Target="../media/image4.jpeg"/><Relationship Id="rId1" Type="http://schemas.openxmlformats.org/officeDocument/2006/relationships/slideLayout" Target="../slideLayouts/slideLayout2.xml"/><Relationship Id="rId11" Type="http://schemas.openxmlformats.org/officeDocument/2006/relationships/image" Target="../media/image56.png"/><Relationship Id="rId10" Type="http://schemas.openxmlformats.org/officeDocument/2006/relationships/image" Target="../media/image55.png"/><Relationship Id="rId4" Type="http://schemas.openxmlformats.org/officeDocument/2006/relationships/image" Target="../media/image7.png"/><Relationship Id="rId9"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jpeg"/><Relationship Id="rId7" Type="http://schemas.openxmlformats.org/officeDocument/2006/relationships/image" Target="../media/image10.svg"/><Relationship Id="rId2" Type="http://schemas.openxmlformats.org/officeDocument/2006/relationships/image" Target="../media/image4.jpeg"/><Relationship Id="rId1" Type="http://schemas.openxmlformats.org/officeDocument/2006/relationships/slideLayout" Target="../slideLayouts/slideLayout2.xml"/><Relationship Id="rId10" Type="http://schemas.openxmlformats.org/officeDocument/2006/relationships/image" Target="../media/image87.png"/><Relationship Id="rId4" Type="http://schemas.openxmlformats.org/officeDocument/2006/relationships/image" Target="../media/image7.png"/><Relationship Id="rId9"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00.sv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8" Type="http://schemas.openxmlformats.org/officeDocument/2006/relationships/image" Target="../media/image710.png"/><Relationship Id="rId3" Type="http://schemas.openxmlformats.org/officeDocument/2006/relationships/image" Target="../media/image7.png"/><Relationship Id="rId12" Type="http://schemas.openxmlformats.org/officeDocument/2006/relationships/image" Target="../media/image4.jpeg"/><Relationship Id="rId7" Type="http://schemas.openxmlformats.org/officeDocument/2006/relationships/image" Target="../media/image70.png"/><Relationship Id="rId2" Type="http://schemas.openxmlformats.org/officeDocument/2006/relationships/notesSlide" Target="../notesSlides/notesSlide6.xml"/><Relationship Id="rId1" Type="http://schemas.openxmlformats.org/officeDocument/2006/relationships/slideLayout" Target="../slideLayouts/slideLayout2.xml"/><Relationship Id="rId11" Type="http://schemas.openxmlformats.org/officeDocument/2006/relationships/image" Target="../media/image3.jpeg"/><Relationship Id="rId6" Type="http://schemas.openxmlformats.org/officeDocument/2006/relationships/image" Target="../media/image611.png"/><Relationship Id="rId5" Type="http://schemas.openxmlformats.org/officeDocument/2006/relationships/image" Target="../media/image601.png"/><Relationship Id="rId10" Type="http://schemas.openxmlformats.org/officeDocument/2006/relationships/image" Target="../media/image100.svg"/></Relationships>
</file>

<file path=ppt/slides/_rels/slide3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3.jpeg"/><Relationship Id="rId7" Type="http://schemas.openxmlformats.org/officeDocument/2006/relationships/image" Target="../media/image60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550.png"/><Relationship Id="rId10" Type="http://schemas.openxmlformats.org/officeDocument/2006/relationships/image" Target="../media/image100.svg"/><Relationship Id="rId4" Type="http://schemas.openxmlformats.org/officeDocument/2006/relationships/image" Target="../media/image4.jpeg"/><Relationship Id="rId9" Type="http://schemas.openxmlformats.org/officeDocument/2006/relationships/image" Target="../media/image7.png"/></Relationships>
</file>

<file path=ppt/slides/_rels/slide34.xml.rels><?xml version="1.0" encoding="UTF-8" standalone="yes"?>
<Relationships xmlns="http://schemas.openxmlformats.org/package/2006/relationships"><Relationship Id="rId8" Type="http://schemas.openxmlformats.org/officeDocument/2006/relationships/image" Target="../media/image650.png"/><Relationship Id="rId13" Type="http://schemas.openxmlformats.org/officeDocument/2006/relationships/image" Target="../media/image100.svg"/><Relationship Id="rId3" Type="http://schemas.openxmlformats.org/officeDocument/2006/relationships/image" Target="../media/image3.jpeg"/><Relationship Id="rId7" Type="http://schemas.openxmlformats.org/officeDocument/2006/relationships/image" Target="../media/image69.png"/><Relationship Id="rId12"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8.png"/><Relationship Id="rId10" Type="http://schemas.openxmlformats.org/officeDocument/2006/relationships/image" Target="../media/image180.png"/><Relationship Id="rId4" Type="http://schemas.openxmlformats.org/officeDocument/2006/relationships/image" Target="../media/image4.jpeg"/><Relationship Id="rId9" Type="http://schemas.openxmlformats.org/officeDocument/2006/relationships/image" Target="../media/image71.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7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30.png"/><Relationship Id="rId4" Type="http://schemas.openxmlformats.org/officeDocument/2006/relationships/image" Target="../media/image4.jpeg"/><Relationship Id="rId9" Type="http://schemas.openxmlformats.org/officeDocument/2006/relationships/image" Target="../media/image100.svg"/></Relationships>
</file>

<file path=ppt/slides/_rels/slide36.xml.rels><?xml version="1.0" encoding="UTF-8" standalone="yes"?>
<Relationships xmlns="http://schemas.openxmlformats.org/package/2006/relationships"><Relationship Id="rId8" Type="http://schemas.openxmlformats.org/officeDocument/2006/relationships/image" Target="../media/image100.svg"/><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10" Type="http://schemas.openxmlformats.org/officeDocument/2006/relationships/image" Target="../media/image75.png"/><Relationship Id="rId4" Type="http://schemas.openxmlformats.org/officeDocument/2006/relationships/image" Target="../media/image7.png"/><Relationship Id="rId9" Type="http://schemas.openxmlformats.org/officeDocument/2006/relationships/image" Target="../media/image74.png"/></Relationships>
</file>

<file path=ppt/slides/_rels/slide3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38.xml.rels><?xml version="1.0" encoding="UTF-8" standalone="yes"?>
<Relationships xmlns="http://schemas.openxmlformats.org/package/2006/relationships"><Relationship Id="rId8" Type="http://schemas.openxmlformats.org/officeDocument/2006/relationships/image" Target="../media/image100.sv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0.png"/><Relationship Id="rId4" Type="http://schemas.openxmlformats.org/officeDocument/2006/relationships/image" Target="../media/image79.pn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1.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91.png"/><Relationship Id="rId12"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7.png"/><Relationship Id="rId5" Type="http://schemas.openxmlformats.org/officeDocument/2006/relationships/image" Target="../media/image4.jpeg"/><Relationship Id="rId10" Type="http://schemas.openxmlformats.org/officeDocument/2006/relationships/image" Target="../media/image11.png"/><Relationship Id="rId4" Type="http://schemas.openxmlformats.org/officeDocument/2006/relationships/image" Target="../media/image3.jpe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00.svg"/><Relationship Id="rId5" Type="http://schemas.openxmlformats.org/officeDocument/2006/relationships/image" Target="../media/image7.png"/><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10.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0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组合 3"/>
          <p:cNvGrpSpPr/>
          <p:nvPr/>
        </p:nvGrpSpPr>
        <p:grpSpPr>
          <a:xfrm>
            <a:off x="3690" y="0"/>
            <a:ext cx="12163426" cy="6886573"/>
            <a:chOff x="0" y="4679"/>
            <a:chExt cx="12163744" cy="6886177"/>
          </a:xfrm>
        </p:grpSpPr>
        <p:sp>
          <p:nvSpPr>
            <p:cNvPr id="2" name="矩形 1"/>
            <p:cNvSpPr/>
            <p:nvPr/>
          </p:nvSpPr>
          <p:spPr>
            <a:xfrm>
              <a:off x="1549400" y="1979613"/>
              <a:ext cx="8942388" cy="2471737"/>
            </a:xfrm>
            <a:prstGeom prst="rect">
              <a:avLst/>
            </a:prstGeom>
            <a:solidFill>
              <a:srgbClr val="56725B">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13" name="矩形 12"/>
            <p:cNvSpPr/>
            <p:nvPr/>
          </p:nvSpPr>
          <p:spPr>
            <a:xfrm>
              <a:off x="1906588" y="2359025"/>
              <a:ext cx="8942387" cy="236537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14" name="文本框 13"/>
            <p:cNvSpPr txBox="1"/>
            <p:nvPr/>
          </p:nvSpPr>
          <p:spPr>
            <a:xfrm>
              <a:off x="1631950" y="2514600"/>
              <a:ext cx="8956675" cy="120015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7200" b="1" i="0" u="none" strike="noStrike" kern="1200" cap="none" spc="600" normalizeH="0" baseline="0" noProof="0" dirty="0">
                  <a:ln>
                    <a:noFill/>
                  </a:ln>
                  <a:solidFill>
                    <a:schemeClr val="bg1"/>
                  </a:solidFill>
                  <a:effectLst/>
                  <a:uLnTx/>
                  <a:uFillTx/>
                  <a:latin typeface="微软雅黑" pitchFamily="34" charset="-122"/>
                  <a:ea typeface="微软雅黑" pitchFamily="34" charset="-122"/>
                  <a:cs typeface="+mn-cs"/>
                </a:rPr>
                <a:t>毕业论文答辩</a:t>
              </a:r>
            </a:p>
          </p:txBody>
        </p:sp>
        <p:sp>
          <p:nvSpPr>
            <p:cNvPr id="4107" name="文本框 19"/>
            <p:cNvSpPr txBox="1"/>
            <p:nvPr/>
          </p:nvSpPr>
          <p:spPr>
            <a:xfrm>
              <a:off x="2959100" y="3851275"/>
              <a:ext cx="6381750"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zh-CN" altLang="en-US" sz="1800" b="1" dirty="0">
                  <a:solidFill>
                    <a:schemeClr val="bg1"/>
                  </a:solidFill>
                  <a:latin typeface="微软雅黑" pitchFamily="34" charset="-122"/>
                  <a:ea typeface="微软雅黑" pitchFamily="34" charset="-122"/>
                </a:rPr>
                <a:t>答辩人：小不点      答辩时间：</a:t>
              </a:r>
              <a:r>
                <a:rPr lang="en-US" altLang="zh-CN" sz="1800" b="1" dirty="0">
                  <a:solidFill>
                    <a:schemeClr val="bg1"/>
                  </a:solidFill>
                  <a:latin typeface="微软雅黑" pitchFamily="34" charset="-122"/>
                  <a:ea typeface="微软雅黑" pitchFamily="34" charset="-122"/>
                </a:rPr>
                <a:t>5.5      </a:t>
              </a:r>
              <a:r>
                <a:rPr lang="zh-CN" altLang="en-US" sz="1800" b="1" dirty="0">
                  <a:solidFill>
                    <a:schemeClr val="bg1"/>
                  </a:solidFill>
                  <a:latin typeface="微软雅黑" pitchFamily="34" charset="-122"/>
                  <a:ea typeface="微软雅黑" pitchFamily="34" charset="-122"/>
                </a:rPr>
                <a:t>指导老师：大不点</a:t>
              </a:r>
            </a:p>
          </p:txBody>
        </p:sp>
        <p:pic>
          <p:nvPicPr>
            <p:cNvPr id="4108" name="图片 3"/>
            <p:cNvPicPr>
              <a:picLocks noChangeAspect="1"/>
            </p:cNvPicPr>
            <p:nvPr/>
          </p:nvPicPr>
          <p:blipFill>
            <a:blip r:embed="rId2"/>
            <a:stretch>
              <a:fillRect/>
            </a:stretch>
          </p:blipFill>
          <p:spPr>
            <a:xfrm rot="5400000">
              <a:off x="2651524" y="-2618668"/>
              <a:ext cx="6858000" cy="12161047"/>
            </a:xfrm>
            <a:prstGeom prst="rect">
              <a:avLst/>
            </a:prstGeom>
            <a:noFill/>
            <a:ln w="9525">
              <a:noFill/>
            </a:ln>
          </p:spPr>
        </p:pic>
        <p:pic>
          <p:nvPicPr>
            <p:cNvPr id="4109" name="图片 6"/>
            <p:cNvPicPr>
              <a:picLocks noChangeAspect="1"/>
            </p:cNvPicPr>
            <p:nvPr/>
          </p:nvPicPr>
          <p:blipFill>
            <a:blip r:embed="rId3"/>
            <a:srcRect l="41998" t="35860" b="16335"/>
            <a:stretch>
              <a:fillRect/>
            </a:stretch>
          </p:blipFill>
          <p:spPr>
            <a:xfrm rot="5400000">
              <a:off x="2986882" y="1987862"/>
              <a:ext cx="3978275" cy="5827712"/>
            </a:xfrm>
            <a:prstGeom prst="rect">
              <a:avLst/>
            </a:prstGeom>
            <a:noFill/>
            <a:ln w="9525">
              <a:noFill/>
            </a:ln>
          </p:spPr>
        </p:pic>
        <p:pic>
          <p:nvPicPr>
            <p:cNvPr id="4110" name="图片 9"/>
            <p:cNvPicPr>
              <a:picLocks noChangeAspect="1"/>
            </p:cNvPicPr>
            <p:nvPr/>
          </p:nvPicPr>
          <p:blipFill>
            <a:blip r:embed="rId3"/>
            <a:srcRect t="6923" r="32001" b="64230"/>
            <a:stretch>
              <a:fillRect/>
            </a:stretch>
          </p:blipFill>
          <p:spPr>
            <a:xfrm rot="5400000">
              <a:off x="3799682" y="606737"/>
              <a:ext cx="4664075" cy="3516312"/>
            </a:xfrm>
            <a:prstGeom prst="rect">
              <a:avLst/>
            </a:prstGeom>
            <a:noFill/>
            <a:ln w="9525">
              <a:noFill/>
            </a:ln>
          </p:spPr>
        </p:pic>
        <p:pic>
          <p:nvPicPr>
            <p:cNvPr id="4111" name="图片 10"/>
            <p:cNvPicPr>
              <a:picLocks noChangeAspect="1"/>
            </p:cNvPicPr>
            <p:nvPr/>
          </p:nvPicPr>
          <p:blipFill>
            <a:blip r:embed="rId3"/>
            <a:srcRect l="2" t="6923" r="83958" b="64230"/>
            <a:stretch>
              <a:fillRect/>
            </a:stretch>
          </p:blipFill>
          <p:spPr>
            <a:xfrm rot="5400000">
              <a:off x="4718050" y="-1175231"/>
              <a:ext cx="1100138" cy="3516312"/>
            </a:xfrm>
            <a:prstGeom prst="rect">
              <a:avLst/>
            </a:prstGeom>
            <a:noFill/>
            <a:ln w="9525">
              <a:noFill/>
            </a:ln>
          </p:spPr>
        </p:pic>
        <p:pic>
          <p:nvPicPr>
            <p:cNvPr id="4112" name="图片 11"/>
            <p:cNvPicPr>
              <a:picLocks noChangeAspect="1"/>
            </p:cNvPicPr>
            <p:nvPr/>
          </p:nvPicPr>
          <p:blipFill>
            <a:blip r:embed="rId3"/>
            <a:srcRect l="41998" t="35860" b="16335"/>
            <a:stretch>
              <a:fillRect/>
            </a:stretch>
          </p:blipFill>
          <p:spPr>
            <a:xfrm rot="5400000">
              <a:off x="1489710" y="1451128"/>
              <a:ext cx="3978275" cy="6901182"/>
            </a:xfrm>
            <a:prstGeom prst="rect">
              <a:avLst/>
            </a:prstGeom>
            <a:noFill/>
            <a:ln w="9525">
              <a:noFill/>
            </a:ln>
          </p:spPr>
        </p:pic>
        <p:pic>
          <p:nvPicPr>
            <p:cNvPr id="4113" name="图片 9"/>
            <p:cNvPicPr>
              <a:picLocks noChangeAspect="1"/>
            </p:cNvPicPr>
            <p:nvPr/>
          </p:nvPicPr>
          <p:blipFill>
            <a:blip r:embed="rId3"/>
            <a:srcRect l="5466" t="6923" r="32001" b="64230"/>
            <a:stretch>
              <a:fillRect/>
            </a:stretch>
          </p:blipFill>
          <p:spPr>
            <a:xfrm rot="5400000">
              <a:off x="7665642" y="-184236"/>
              <a:ext cx="4289426" cy="4701385"/>
            </a:xfrm>
            <a:prstGeom prst="rect">
              <a:avLst/>
            </a:prstGeom>
            <a:noFill/>
            <a:ln w="9525">
              <a:noFill/>
            </a:ln>
          </p:spPr>
        </p:pic>
        <p:pic>
          <p:nvPicPr>
            <p:cNvPr id="4114" name="图片 9"/>
            <p:cNvPicPr>
              <a:picLocks noChangeAspect="1"/>
            </p:cNvPicPr>
            <p:nvPr/>
          </p:nvPicPr>
          <p:blipFill>
            <a:blip r:embed="rId3"/>
            <a:srcRect l="5466" t="6923" r="32001" b="64230"/>
            <a:stretch>
              <a:fillRect/>
            </a:stretch>
          </p:blipFill>
          <p:spPr>
            <a:xfrm rot="5400000">
              <a:off x="3909218" y="408300"/>
              <a:ext cx="4289426" cy="3516313"/>
            </a:xfrm>
            <a:prstGeom prst="rect">
              <a:avLst/>
            </a:prstGeom>
            <a:noFill/>
            <a:ln w="9525">
              <a:noFill/>
            </a:ln>
          </p:spPr>
        </p:pic>
        <p:pic>
          <p:nvPicPr>
            <p:cNvPr id="4115" name="图片 9"/>
            <p:cNvPicPr>
              <a:picLocks noChangeAspect="1"/>
            </p:cNvPicPr>
            <p:nvPr/>
          </p:nvPicPr>
          <p:blipFill>
            <a:blip r:embed="rId3"/>
            <a:srcRect l="5466" t="6923" r="88295" b="64230"/>
            <a:stretch>
              <a:fillRect/>
            </a:stretch>
          </p:blipFill>
          <p:spPr>
            <a:xfrm rot="5400000">
              <a:off x="4159250" y="4919181"/>
              <a:ext cx="428625" cy="3514725"/>
            </a:xfrm>
            <a:prstGeom prst="rect">
              <a:avLst/>
            </a:prstGeom>
            <a:noFill/>
            <a:ln w="9525">
              <a:noFill/>
            </a:ln>
          </p:spPr>
        </p:pic>
        <p:pic>
          <p:nvPicPr>
            <p:cNvPr id="4116" name="图片 9"/>
            <p:cNvPicPr>
              <a:picLocks noChangeAspect="1"/>
            </p:cNvPicPr>
            <p:nvPr/>
          </p:nvPicPr>
          <p:blipFill>
            <a:blip r:embed="rId3"/>
            <a:srcRect l="5466" t="6923" r="88295" b="64230"/>
            <a:stretch>
              <a:fillRect/>
            </a:stretch>
          </p:blipFill>
          <p:spPr>
            <a:xfrm rot="5400000">
              <a:off x="2645569" y="4918387"/>
              <a:ext cx="428625" cy="3516313"/>
            </a:xfrm>
            <a:prstGeom prst="rect">
              <a:avLst/>
            </a:prstGeom>
            <a:noFill/>
            <a:ln w="9525">
              <a:noFill/>
            </a:ln>
          </p:spPr>
        </p:pic>
        <p:pic>
          <p:nvPicPr>
            <p:cNvPr id="4117" name="图片 8"/>
            <p:cNvPicPr>
              <a:picLocks noChangeAspect="1"/>
            </p:cNvPicPr>
            <p:nvPr/>
          </p:nvPicPr>
          <p:blipFill>
            <a:blip r:embed="rId4"/>
            <a:srcRect t="64230" r="65837" b="9946"/>
            <a:stretch>
              <a:fillRect/>
            </a:stretch>
          </p:blipFill>
          <p:spPr>
            <a:xfrm rot="5400000">
              <a:off x="433386" y="-397753"/>
              <a:ext cx="2343150" cy="3148013"/>
            </a:xfrm>
            <a:prstGeom prst="rect">
              <a:avLst/>
            </a:prstGeom>
            <a:noFill/>
            <a:ln w="9525">
              <a:noFill/>
            </a:ln>
          </p:spPr>
        </p:pic>
        <p:pic>
          <p:nvPicPr>
            <p:cNvPr id="4118" name="图片 2"/>
            <p:cNvPicPr>
              <a:picLocks noChangeAspect="1"/>
            </p:cNvPicPr>
            <p:nvPr/>
          </p:nvPicPr>
          <p:blipFill>
            <a:blip r:embed="rId3"/>
            <a:srcRect l="70209" t="9946" b="64230"/>
            <a:stretch>
              <a:fillRect/>
            </a:stretch>
          </p:blipFill>
          <p:spPr>
            <a:xfrm rot="5400000">
              <a:off x="9568182" y="4233622"/>
              <a:ext cx="2043112" cy="3148012"/>
            </a:xfrm>
            <a:prstGeom prst="rect">
              <a:avLst/>
            </a:prstGeom>
            <a:noFill/>
            <a:ln w="9525">
              <a:noFill/>
            </a:ln>
          </p:spPr>
        </p:pic>
        <p:pic>
          <p:nvPicPr>
            <p:cNvPr id="4119" name="图片 9"/>
            <p:cNvPicPr>
              <a:picLocks noChangeAspect="1"/>
            </p:cNvPicPr>
            <p:nvPr/>
          </p:nvPicPr>
          <p:blipFill>
            <a:blip r:embed="rId3"/>
            <a:srcRect l="5466" t="6923" r="88295" b="64230"/>
            <a:stretch>
              <a:fillRect/>
            </a:stretch>
          </p:blipFill>
          <p:spPr>
            <a:xfrm rot="5400000">
              <a:off x="5059362" y="-1522894"/>
              <a:ext cx="427038" cy="3516313"/>
            </a:xfrm>
            <a:prstGeom prst="rect">
              <a:avLst/>
            </a:prstGeom>
            <a:noFill/>
            <a:ln w="9525">
              <a:noFill/>
            </a:ln>
          </p:spPr>
        </p:pic>
        <p:pic>
          <p:nvPicPr>
            <p:cNvPr id="4120" name="图片 9"/>
            <p:cNvPicPr>
              <a:picLocks noChangeAspect="1"/>
            </p:cNvPicPr>
            <p:nvPr/>
          </p:nvPicPr>
          <p:blipFill>
            <a:blip r:embed="rId3"/>
            <a:srcRect l="5466" t="6923" r="88295" b="64230"/>
            <a:stretch>
              <a:fillRect/>
            </a:stretch>
          </p:blipFill>
          <p:spPr>
            <a:xfrm rot="5400000">
              <a:off x="6638132" y="4918387"/>
              <a:ext cx="428625" cy="3516312"/>
            </a:xfrm>
            <a:prstGeom prst="rect">
              <a:avLst/>
            </a:prstGeom>
            <a:noFill/>
            <a:ln w="9525">
              <a:noFill/>
            </a:ln>
          </p:spPr>
        </p:pic>
        <p:sp>
          <p:nvSpPr>
            <p:cNvPr id="38" name="矩形 37"/>
            <p:cNvSpPr/>
            <p:nvPr/>
          </p:nvSpPr>
          <p:spPr bwMode="auto">
            <a:xfrm rot="5400000">
              <a:off x="2962559" y="-2166166"/>
              <a:ext cx="6338887" cy="11305258"/>
            </a:xfrm>
            <a:prstGeom prst="rect">
              <a:avLst/>
            </a:prstGeom>
            <a:solidFill>
              <a:srgbClr val="FFFFFF">
                <a:alpha val="92157"/>
              </a:srgb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sp>
          <p:nvSpPr>
            <p:cNvPr id="39" name="矩形 38"/>
            <p:cNvSpPr/>
            <p:nvPr/>
          </p:nvSpPr>
          <p:spPr bwMode="auto">
            <a:xfrm rot="5400000">
              <a:off x="3157251" y="-1777551"/>
              <a:ext cx="5805487" cy="10585177"/>
            </a:xfrm>
            <a:prstGeom prst="rect">
              <a:avLst/>
            </a:prstGeom>
            <a:noFill/>
            <a:ln w="28575">
              <a:solidFill>
                <a:srgbClr val="2B62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grpSp>
      <p:grpSp>
        <p:nvGrpSpPr>
          <p:cNvPr id="4099" name="组合 41"/>
          <p:cNvGrpSpPr/>
          <p:nvPr/>
        </p:nvGrpSpPr>
        <p:grpSpPr>
          <a:xfrm>
            <a:off x="1637412" y="1468422"/>
            <a:ext cx="8942834" cy="3103032"/>
            <a:chOff x="1592960" y="1967679"/>
            <a:chExt cx="8942388" cy="2471737"/>
          </a:xfrm>
        </p:grpSpPr>
        <p:sp>
          <p:nvSpPr>
            <p:cNvPr id="43" name="矩形 42"/>
            <p:cNvSpPr/>
            <p:nvPr/>
          </p:nvSpPr>
          <p:spPr>
            <a:xfrm>
              <a:off x="1592960" y="1967679"/>
              <a:ext cx="8942388" cy="2471737"/>
            </a:xfrm>
            <a:prstGeom prst="rect">
              <a:avLst/>
            </a:prstGeom>
            <a:solidFill>
              <a:srgbClr val="799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p:txBody>
        </p:sp>
        <p:sp>
          <p:nvSpPr>
            <p:cNvPr id="44" name="矩形 43"/>
            <p:cNvSpPr/>
            <p:nvPr/>
          </p:nvSpPr>
          <p:spPr>
            <a:xfrm>
              <a:off x="1881004" y="2264296"/>
              <a:ext cx="8319452" cy="200290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45" name="文本框 44"/>
            <p:cNvSpPr txBox="1"/>
            <p:nvPr/>
          </p:nvSpPr>
          <p:spPr>
            <a:xfrm>
              <a:off x="1946872" y="2745334"/>
              <a:ext cx="8208504" cy="956129"/>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lang="en-US" altLang="zh-CN" sz="3600" b="1" spc="600" dirty="0" smtClean="0">
                  <a:solidFill>
                    <a:schemeClr val="bg1"/>
                  </a:solidFill>
                  <a:latin typeface="微软雅黑" pitchFamily="34" charset="-122"/>
                  <a:ea typeface="微软雅黑" pitchFamily="34" charset="-122"/>
                  <a:cs typeface="+mn-cs"/>
                </a:rPr>
                <a:t>Analytic Calculations for High Order Corrections</a:t>
              </a:r>
              <a:endParaRPr kumimoji="0" lang="en-US" altLang="zh-CN" sz="3600" b="1" i="0" u="none" strike="noStrike" kern="1200" cap="none" spc="600" normalizeH="0" baseline="0" noProof="0" dirty="0">
                <a:ln>
                  <a:noFill/>
                </a:ln>
                <a:solidFill>
                  <a:schemeClr val="bg1"/>
                </a:solidFill>
                <a:effectLst/>
                <a:uLnTx/>
                <a:uFillTx/>
                <a:latin typeface="微软雅黑" pitchFamily="34" charset="-122"/>
                <a:ea typeface="微软雅黑" pitchFamily="34" charset="-122"/>
                <a:cs typeface="+mn-cs"/>
              </a:endParaRPr>
            </a:p>
          </p:txBody>
        </p:sp>
      </p:grpSp>
      <p:pic>
        <p:nvPicPr>
          <p:cNvPr id="3" name="图形 2">
            <a:extLst>
              <a:ext uri="{FF2B5EF4-FFF2-40B4-BE49-F238E27FC236}">
                <a16:creationId xmlns:a16="http://schemas.microsoft.com/office/drawing/2014/main" id="{1B7C1F2F-2D6E-4DBB-AF6D-F4A887E2E71D}"/>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998084" y="620688"/>
            <a:ext cx="551274" cy="723075"/>
          </a:xfrm>
          <a:prstGeom prst="rect">
            <a:avLst/>
          </a:prstGeom>
        </p:spPr>
      </p:pic>
      <p:pic>
        <p:nvPicPr>
          <p:cNvPr id="4" name="图形 3">
            <a:extLst>
              <a:ext uri="{FF2B5EF4-FFF2-40B4-BE49-F238E27FC236}">
                <a16:creationId xmlns:a16="http://schemas.microsoft.com/office/drawing/2014/main" id="{535F9831-B422-D4B0-0FD9-8424489EDADC}"/>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787531" y="836712"/>
            <a:ext cx="1505651" cy="338469"/>
          </a:xfrm>
          <a:prstGeom prst="rect">
            <a:avLst/>
          </a:prstGeom>
        </p:spPr>
      </p:pic>
      <p:sp>
        <p:nvSpPr>
          <p:cNvPr id="5" name="文本框 4">
            <a:extLst>
              <a:ext uri="{FF2B5EF4-FFF2-40B4-BE49-F238E27FC236}">
                <a16:creationId xmlns:a16="http://schemas.microsoft.com/office/drawing/2014/main" id="{90406D9A-3CC2-1B87-5B86-5E2A02BCE510}"/>
              </a:ext>
            </a:extLst>
          </p:cNvPr>
          <p:cNvSpPr txBox="1"/>
          <p:nvPr/>
        </p:nvSpPr>
        <p:spPr>
          <a:xfrm>
            <a:off x="1919536" y="4862770"/>
            <a:ext cx="8424936" cy="1446550"/>
          </a:xfrm>
          <a:prstGeom prst="rect">
            <a:avLst/>
          </a:prstGeom>
          <a:noFill/>
        </p:spPr>
        <p:txBody>
          <a:bodyPr wrap="square" rtlCol="0">
            <a:spAutoFit/>
          </a:bodyPr>
          <a:lstStyle/>
          <a:p>
            <a:pPr algn="ctr">
              <a:lnSpc>
                <a:spcPct val="150000"/>
              </a:lnSpc>
            </a:pPr>
            <a:r>
              <a:rPr lang="zh-CN" altLang="en-US" sz="2400" b="1" dirty="0" smtClean="0">
                <a:solidFill>
                  <a:srgbClr val="3B7E3E"/>
                </a:solidFill>
              </a:rPr>
              <a:t>陈龙斌</a:t>
            </a:r>
            <a:endParaRPr lang="en-US" altLang="zh-CN" sz="2400" b="1" dirty="0" smtClean="0">
              <a:solidFill>
                <a:srgbClr val="3B7E3E"/>
              </a:solidFill>
            </a:endParaRPr>
          </a:p>
          <a:p>
            <a:pPr algn="ctr">
              <a:lnSpc>
                <a:spcPct val="150000"/>
              </a:lnSpc>
            </a:pPr>
            <a:r>
              <a:rPr lang="en-US" altLang="zh-CN" sz="2400" b="1" dirty="0" smtClean="0">
                <a:solidFill>
                  <a:srgbClr val="3B7E3E"/>
                </a:solidFill>
              </a:rPr>
              <a:t>2025-03-24</a:t>
            </a:r>
            <a:endParaRPr lang="en-US" altLang="zh-CN" sz="2400" b="1" dirty="0" smtClean="0">
              <a:solidFill>
                <a:srgbClr val="3B7E3E"/>
              </a:solidFill>
            </a:endParaRPr>
          </a:p>
          <a:p>
            <a:r>
              <a:rPr lang="en-US" altLang="zh-CN" sz="1600" b="1" dirty="0" smtClean="0">
                <a:solidFill>
                  <a:srgbClr val="00B0F0"/>
                </a:solidFill>
              </a:rPr>
              <a:t>                                      </a:t>
            </a:r>
            <a:r>
              <a:rPr lang="en-US" altLang="zh-CN" sz="1600" dirty="0" smtClean="0"/>
              <a:t>                             </a:t>
            </a:r>
            <a:endParaRPr lang="zh-CN" altLang="en-US" sz="1600" b="1" dirty="0">
              <a:solidFill>
                <a:srgbClr val="3B7E3E"/>
              </a:solidFill>
            </a:endParaRPr>
          </a:p>
        </p:txBody>
      </p:sp>
      <p:sp>
        <p:nvSpPr>
          <p:cNvPr id="6" name="文本框 5"/>
          <p:cNvSpPr txBox="1"/>
          <p:nvPr/>
        </p:nvSpPr>
        <p:spPr>
          <a:xfrm>
            <a:off x="4727848" y="771606"/>
            <a:ext cx="6480719" cy="461665"/>
          </a:xfrm>
          <a:prstGeom prst="rect">
            <a:avLst/>
          </a:prstGeom>
          <a:noFill/>
        </p:spPr>
        <p:txBody>
          <a:bodyPr wrap="square" rtlCol="0">
            <a:spAutoFit/>
          </a:bodyPr>
          <a:lstStyle/>
          <a:p>
            <a:r>
              <a:rPr lang="zh-CN" altLang="en-US" sz="2400" b="1" dirty="0" smtClean="0">
                <a:solidFill>
                  <a:srgbClr val="7030A0"/>
                </a:solidFill>
                <a:latin typeface="黑体" panose="02010609060101010101" pitchFamily="49" charset="-122"/>
                <a:ea typeface="黑体" panose="02010609060101010101" pitchFamily="49" charset="-122"/>
              </a:rPr>
              <a:t>第四届强子与重味物理理论和实验联合研讨会</a:t>
            </a:r>
            <a:endParaRPr lang="zh-CN" altLang="en-US" sz="2400" b="1" dirty="0">
              <a:solidFill>
                <a:srgbClr val="7030A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8">
            <a:extLst>
              <a:ext uri="{FF2B5EF4-FFF2-40B4-BE49-F238E27FC236}">
                <a16:creationId xmlns:a16="http://schemas.microsoft.com/office/drawing/2014/main" id="{C439D8A7-7A1D-E6B8-7488-84CA7885E379}"/>
              </a:ext>
            </a:extLst>
          </p:cNvPr>
          <p:cNvPicPr>
            <a:picLocks noChangeAspect="1"/>
          </p:cNvPicPr>
          <p:nvPr/>
        </p:nvPicPr>
        <p:blipFill>
          <a:blip r:embed="rId2"/>
          <a:srcRect t="64230" r="65837" b="9946"/>
          <a:stretch>
            <a:fillRect/>
          </a:stretch>
        </p:blipFill>
        <p:spPr>
          <a:xfrm rot="5400000">
            <a:off x="463111" y="-381027"/>
            <a:ext cx="2340763" cy="3147931"/>
          </a:xfrm>
          <a:prstGeom prst="rect">
            <a:avLst/>
          </a:prstGeom>
          <a:noFill/>
          <a:ln w="9525">
            <a:noFill/>
          </a:ln>
        </p:spPr>
      </p:pic>
      <p:pic>
        <p:nvPicPr>
          <p:cNvPr id="8" name="图片 2">
            <a:extLst>
              <a:ext uri="{FF2B5EF4-FFF2-40B4-BE49-F238E27FC236}">
                <a16:creationId xmlns:a16="http://schemas.microsoft.com/office/drawing/2014/main" id="{4CC03F23-41F0-F6C5-4CC8-1869653D33CA}"/>
              </a:ext>
            </a:extLst>
          </p:cNvPr>
          <p:cNvPicPr>
            <a:picLocks noChangeAspect="1"/>
          </p:cNvPicPr>
          <p:nvPr/>
        </p:nvPicPr>
        <p:blipFill>
          <a:blip r:embed="rId3"/>
          <a:srcRect l="70209" t="9946" b="64230"/>
          <a:stretch>
            <a:fillRect/>
          </a:stretch>
        </p:blipFill>
        <p:spPr>
          <a:xfrm rot="5400000">
            <a:off x="9597520" y="4245630"/>
            <a:ext cx="2041031" cy="3147930"/>
          </a:xfrm>
          <a:prstGeom prst="rect">
            <a:avLst/>
          </a:prstGeom>
          <a:noFill/>
          <a:ln w="9525">
            <a:noFill/>
          </a:ln>
        </p:spPr>
      </p:pic>
      <p:sp>
        <p:nvSpPr>
          <p:cNvPr id="9" name="矩形 8">
            <a:extLst>
              <a:ext uri="{FF2B5EF4-FFF2-40B4-BE49-F238E27FC236}">
                <a16:creationId xmlns:a16="http://schemas.microsoft.com/office/drawing/2014/main" id="{BE00CFBC-7F70-456A-F1AB-F962042C5BB0}"/>
              </a:ext>
            </a:extLst>
          </p:cNvPr>
          <p:cNvSpPr/>
          <p:nvPr/>
        </p:nvSpPr>
        <p:spPr bwMode="auto">
          <a:xfrm rot="5400000">
            <a:off x="2994201" y="-2151687"/>
            <a:ext cx="6332430" cy="11304962"/>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pic>
        <p:nvPicPr>
          <p:cNvPr id="4" name="内容占位符 3"/>
          <p:cNvPicPr>
            <a:picLocks noGrp="1" noChangeAspect="1"/>
          </p:cNvPicPr>
          <p:nvPr>
            <p:ph idx="1"/>
          </p:nvPr>
        </p:nvPicPr>
        <p:blipFill>
          <a:blip r:embed="rId4"/>
          <a:stretch>
            <a:fillRect/>
          </a:stretch>
        </p:blipFill>
        <p:spPr>
          <a:xfrm>
            <a:off x="3207458" y="3617188"/>
            <a:ext cx="5623918" cy="1946797"/>
          </a:xfrm>
          <a:prstGeom prst="rect">
            <a:avLst/>
          </a:prstGeom>
        </p:spPr>
      </p:pic>
      <p:pic>
        <p:nvPicPr>
          <p:cNvPr id="5" name="图片 4"/>
          <p:cNvPicPr>
            <a:picLocks noChangeAspect="1"/>
          </p:cNvPicPr>
          <p:nvPr/>
        </p:nvPicPr>
        <p:blipFill>
          <a:blip r:embed="rId5"/>
          <a:stretch>
            <a:fillRect/>
          </a:stretch>
        </p:blipFill>
        <p:spPr>
          <a:xfrm>
            <a:off x="1122219" y="1016614"/>
            <a:ext cx="10047316" cy="1999961"/>
          </a:xfrm>
          <a:prstGeom prst="rect">
            <a:avLst/>
          </a:prstGeom>
        </p:spPr>
      </p:pic>
      <p:sp>
        <p:nvSpPr>
          <p:cNvPr id="6" name="圆角矩形 5"/>
          <p:cNvSpPr/>
          <p:nvPr/>
        </p:nvSpPr>
        <p:spPr>
          <a:xfrm>
            <a:off x="870855" y="1061891"/>
            <a:ext cx="10640291" cy="1999961"/>
          </a:xfrm>
          <a:prstGeom prst="roundRect">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9410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id="{B8A3D3A8-77DC-B6FF-CC67-DB1895EF9450}"/>
              </a:ext>
            </a:extLst>
          </p:cNvPr>
          <p:cNvGrpSpPr/>
          <p:nvPr/>
        </p:nvGrpSpPr>
        <p:grpSpPr>
          <a:xfrm>
            <a:off x="4916" y="70817"/>
            <a:ext cx="12163425" cy="6886575"/>
            <a:chOff x="1" y="4678"/>
            <a:chExt cx="12163743" cy="6886179"/>
          </a:xfrm>
        </p:grpSpPr>
        <p:sp>
          <p:nvSpPr>
            <p:cNvPr id="27" name="矩形 26">
              <a:extLst>
                <a:ext uri="{FF2B5EF4-FFF2-40B4-BE49-F238E27FC236}">
                  <a16:creationId xmlns:a16="http://schemas.microsoft.com/office/drawing/2014/main" id="{EBF1BD78-48BC-D3CB-B9E3-E05307C1A901}"/>
                </a:ext>
              </a:extLst>
            </p:cNvPr>
            <p:cNvSpPr/>
            <p:nvPr/>
          </p:nvSpPr>
          <p:spPr>
            <a:xfrm>
              <a:off x="1549400" y="1979613"/>
              <a:ext cx="8942388" cy="2471737"/>
            </a:xfrm>
            <a:prstGeom prst="rect">
              <a:avLst/>
            </a:prstGeom>
            <a:solidFill>
              <a:srgbClr val="56725B">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28" name="矩形 27">
              <a:extLst>
                <a:ext uri="{FF2B5EF4-FFF2-40B4-BE49-F238E27FC236}">
                  <a16:creationId xmlns:a16="http://schemas.microsoft.com/office/drawing/2014/main" id="{37BF3C8F-9761-B2C5-4FDF-15A9584AE786}"/>
                </a:ext>
              </a:extLst>
            </p:cNvPr>
            <p:cNvSpPr/>
            <p:nvPr/>
          </p:nvSpPr>
          <p:spPr>
            <a:xfrm>
              <a:off x="1906588" y="2359025"/>
              <a:ext cx="8942387" cy="236537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29" name="文本框 28">
              <a:extLst>
                <a:ext uri="{FF2B5EF4-FFF2-40B4-BE49-F238E27FC236}">
                  <a16:creationId xmlns:a16="http://schemas.microsoft.com/office/drawing/2014/main" id="{1B3FC141-C77D-0EA9-8BE9-39A04BD1DCAA}"/>
                </a:ext>
              </a:extLst>
            </p:cNvPr>
            <p:cNvSpPr txBox="1"/>
            <p:nvPr/>
          </p:nvSpPr>
          <p:spPr>
            <a:xfrm>
              <a:off x="1631950" y="2514600"/>
              <a:ext cx="8956675" cy="120015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7200" b="1" i="0" u="none" strike="noStrike" kern="1200" cap="none" spc="600" normalizeH="0" baseline="0" noProof="0" dirty="0">
                  <a:ln>
                    <a:noFill/>
                  </a:ln>
                  <a:solidFill>
                    <a:schemeClr val="bg1"/>
                  </a:solidFill>
                  <a:effectLst/>
                  <a:uLnTx/>
                  <a:uFillTx/>
                  <a:latin typeface="微软雅黑" pitchFamily="34" charset="-122"/>
                  <a:ea typeface="微软雅黑" pitchFamily="34" charset="-122"/>
                  <a:cs typeface="+mn-cs"/>
                </a:rPr>
                <a:t>毕业论文答辩</a:t>
              </a:r>
            </a:p>
          </p:txBody>
        </p:sp>
        <p:sp>
          <p:nvSpPr>
            <p:cNvPr id="30" name="文本框 19">
              <a:extLst>
                <a:ext uri="{FF2B5EF4-FFF2-40B4-BE49-F238E27FC236}">
                  <a16:creationId xmlns:a16="http://schemas.microsoft.com/office/drawing/2014/main" id="{BE9F42B8-7618-C67C-3866-FC532975C8EF}"/>
                </a:ext>
              </a:extLst>
            </p:cNvPr>
            <p:cNvSpPr txBox="1"/>
            <p:nvPr/>
          </p:nvSpPr>
          <p:spPr>
            <a:xfrm>
              <a:off x="2959100" y="3851275"/>
              <a:ext cx="6381750"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zh-CN" altLang="en-US" sz="1800" b="1" dirty="0">
                  <a:solidFill>
                    <a:schemeClr val="bg1"/>
                  </a:solidFill>
                  <a:latin typeface="微软雅黑" pitchFamily="34" charset="-122"/>
                  <a:ea typeface="微软雅黑" pitchFamily="34" charset="-122"/>
                </a:rPr>
                <a:t>答辩人：小不点      答辩时间：</a:t>
              </a:r>
              <a:r>
                <a:rPr lang="en-US" altLang="zh-CN" sz="1800" b="1" dirty="0">
                  <a:solidFill>
                    <a:schemeClr val="bg1"/>
                  </a:solidFill>
                  <a:latin typeface="微软雅黑" pitchFamily="34" charset="-122"/>
                  <a:ea typeface="微软雅黑" pitchFamily="34" charset="-122"/>
                </a:rPr>
                <a:t>5.5      </a:t>
              </a:r>
              <a:r>
                <a:rPr lang="zh-CN" altLang="en-US" sz="1800" b="1" dirty="0">
                  <a:solidFill>
                    <a:schemeClr val="bg1"/>
                  </a:solidFill>
                  <a:latin typeface="微软雅黑" pitchFamily="34" charset="-122"/>
                  <a:ea typeface="微软雅黑" pitchFamily="34" charset="-122"/>
                </a:rPr>
                <a:t>指导老师：大不点</a:t>
              </a:r>
            </a:p>
          </p:txBody>
        </p:sp>
        <p:pic>
          <p:nvPicPr>
            <p:cNvPr id="31" name="图片 3">
              <a:extLst>
                <a:ext uri="{FF2B5EF4-FFF2-40B4-BE49-F238E27FC236}">
                  <a16:creationId xmlns:a16="http://schemas.microsoft.com/office/drawing/2014/main" id="{A241A5E2-B9EA-7859-D52B-1AC592871FEB}"/>
                </a:ext>
              </a:extLst>
            </p:cNvPr>
            <p:cNvPicPr>
              <a:picLocks noChangeAspect="1"/>
            </p:cNvPicPr>
            <p:nvPr/>
          </p:nvPicPr>
          <p:blipFill>
            <a:blip r:embed="rId2"/>
            <a:stretch>
              <a:fillRect/>
            </a:stretch>
          </p:blipFill>
          <p:spPr>
            <a:xfrm rot="5400000">
              <a:off x="2651524" y="-2618668"/>
              <a:ext cx="6858000" cy="12161047"/>
            </a:xfrm>
            <a:prstGeom prst="rect">
              <a:avLst/>
            </a:prstGeom>
            <a:noFill/>
            <a:ln w="9525">
              <a:noFill/>
            </a:ln>
          </p:spPr>
        </p:pic>
        <p:pic>
          <p:nvPicPr>
            <p:cNvPr id="32" name="图片 6">
              <a:extLst>
                <a:ext uri="{FF2B5EF4-FFF2-40B4-BE49-F238E27FC236}">
                  <a16:creationId xmlns:a16="http://schemas.microsoft.com/office/drawing/2014/main" id="{846FE254-4DED-0329-566F-9E9C67F5796A}"/>
                </a:ext>
              </a:extLst>
            </p:cNvPr>
            <p:cNvPicPr>
              <a:picLocks noChangeAspect="1"/>
            </p:cNvPicPr>
            <p:nvPr/>
          </p:nvPicPr>
          <p:blipFill>
            <a:blip r:embed="rId3"/>
            <a:srcRect l="41998" t="35860" b="16335"/>
            <a:stretch>
              <a:fillRect/>
            </a:stretch>
          </p:blipFill>
          <p:spPr>
            <a:xfrm rot="5400000">
              <a:off x="2986882" y="1987862"/>
              <a:ext cx="3978275" cy="5827712"/>
            </a:xfrm>
            <a:prstGeom prst="rect">
              <a:avLst/>
            </a:prstGeom>
            <a:noFill/>
            <a:ln w="9525">
              <a:noFill/>
            </a:ln>
          </p:spPr>
        </p:pic>
        <p:pic>
          <p:nvPicPr>
            <p:cNvPr id="33" name="图片 9">
              <a:extLst>
                <a:ext uri="{FF2B5EF4-FFF2-40B4-BE49-F238E27FC236}">
                  <a16:creationId xmlns:a16="http://schemas.microsoft.com/office/drawing/2014/main" id="{3CE9CFF0-4DFA-8F27-8EFC-FB4A093676D2}"/>
                </a:ext>
              </a:extLst>
            </p:cNvPr>
            <p:cNvPicPr>
              <a:picLocks noChangeAspect="1"/>
            </p:cNvPicPr>
            <p:nvPr/>
          </p:nvPicPr>
          <p:blipFill>
            <a:blip r:embed="rId3"/>
            <a:srcRect t="6923" r="32001" b="64230"/>
            <a:stretch>
              <a:fillRect/>
            </a:stretch>
          </p:blipFill>
          <p:spPr>
            <a:xfrm rot="5400000">
              <a:off x="3799682" y="606737"/>
              <a:ext cx="4664075" cy="3516312"/>
            </a:xfrm>
            <a:prstGeom prst="rect">
              <a:avLst/>
            </a:prstGeom>
            <a:noFill/>
            <a:ln w="9525">
              <a:noFill/>
            </a:ln>
          </p:spPr>
        </p:pic>
        <p:pic>
          <p:nvPicPr>
            <p:cNvPr id="34" name="图片 10">
              <a:extLst>
                <a:ext uri="{FF2B5EF4-FFF2-40B4-BE49-F238E27FC236}">
                  <a16:creationId xmlns:a16="http://schemas.microsoft.com/office/drawing/2014/main" id="{A1E68E3B-77D9-0C3E-520C-9964A5B03E61}"/>
                </a:ext>
              </a:extLst>
            </p:cNvPr>
            <p:cNvPicPr>
              <a:picLocks noChangeAspect="1"/>
            </p:cNvPicPr>
            <p:nvPr/>
          </p:nvPicPr>
          <p:blipFill>
            <a:blip r:embed="rId3"/>
            <a:srcRect l="2" t="6923" r="83958" b="64230"/>
            <a:stretch>
              <a:fillRect/>
            </a:stretch>
          </p:blipFill>
          <p:spPr>
            <a:xfrm rot="5400000">
              <a:off x="4718050" y="-1175231"/>
              <a:ext cx="1100138" cy="3516312"/>
            </a:xfrm>
            <a:prstGeom prst="rect">
              <a:avLst/>
            </a:prstGeom>
            <a:noFill/>
            <a:ln w="9525">
              <a:noFill/>
            </a:ln>
          </p:spPr>
        </p:pic>
        <p:pic>
          <p:nvPicPr>
            <p:cNvPr id="35" name="图片 11">
              <a:extLst>
                <a:ext uri="{FF2B5EF4-FFF2-40B4-BE49-F238E27FC236}">
                  <a16:creationId xmlns:a16="http://schemas.microsoft.com/office/drawing/2014/main" id="{A1F34B5C-AB99-ABB4-3A6A-392191B53ACB}"/>
                </a:ext>
              </a:extLst>
            </p:cNvPr>
            <p:cNvPicPr>
              <a:picLocks noChangeAspect="1"/>
            </p:cNvPicPr>
            <p:nvPr/>
          </p:nvPicPr>
          <p:blipFill>
            <a:blip r:embed="rId3"/>
            <a:srcRect l="41998" t="35860" b="16335"/>
            <a:stretch>
              <a:fillRect/>
            </a:stretch>
          </p:blipFill>
          <p:spPr>
            <a:xfrm rot="5400000">
              <a:off x="1489710" y="1451128"/>
              <a:ext cx="3978275" cy="6901182"/>
            </a:xfrm>
            <a:prstGeom prst="rect">
              <a:avLst/>
            </a:prstGeom>
            <a:noFill/>
            <a:ln w="9525">
              <a:noFill/>
            </a:ln>
          </p:spPr>
        </p:pic>
        <p:pic>
          <p:nvPicPr>
            <p:cNvPr id="36" name="图片 9">
              <a:extLst>
                <a:ext uri="{FF2B5EF4-FFF2-40B4-BE49-F238E27FC236}">
                  <a16:creationId xmlns:a16="http://schemas.microsoft.com/office/drawing/2014/main" id="{410EE34C-A25A-2166-C16B-A81FDE3366F4}"/>
                </a:ext>
              </a:extLst>
            </p:cNvPr>
            <p:cNvPicPr>
              <a:picLocks noChangeAspect="1"/>
            </p:cNvPicPr>
            <p:nvPr/>
          </p:nvPicPr>
          <p:blipFill>
            <a:blip r:embed="rId3"/>
            <a:srcRect l="5466" t="6923" r="32001" b="64230"/>
            <a:stretch>
              <a:fillRect/>
            </a:stretch>
          </p:blipFill>
          <p:spPr>
            <a:xfrm rot="5400000">
              <a:off x="7665642" y="-184236"/>
              <a:ext cx="4289426" cy="4701385"/>
            </a:xfrm>
            <a:prstGeom prst="rect">
              <a:avLst/>
            </a:prstGeom>
            <a:noFill/>
            <a:ln w="9525">
              <a:noFill/>
            </a:ln>
          </p:spPr>
        </p:pic>
        <p:pic>
          <p:nvPicPr>
            <p:cNvPr id="37" name="图片 9">
              <a:extLst>
                <a:ext uri="{FF2B5EF4-FFF2-40B4-BE49-F238E27FC236}">
                  <a16:creationId xmlns:a16="http://schemas.microsoft.com/office/drawing/2014/main" id="{20D55FC3-D4BD-CA11-77D0-84AF278B3AA5}"/>
                </a:ext>
              </a:extLst>
            </p:cNvPr>
            <p:cNvPicPr>
              <a:picLocks noChangeAspect="1"/>
            </p:cNvPicPr>
            <p:nvPr/>
          </p:nvPicPr>
          <p:blipFill>
            <a:blip r:embed="rId3"/>
            <a:srcRect l="5466" t="6923" r="32001" b="64230"/>
            <a:stretch>
              <a:fillRect/>
            </a:stretch>
          </p:blipFill>
          <p:spPr>
            <a:xfrm rot="5400000">
              <a:off x="3909218" y="408300"/>
              <a:ext cx="4289426" cy="3516313"/>
            </a:xfrm>
            <a:prstGeom prst="rect">
              <a:avLst/>
            </a:prstGeom>
            <a:noFill/>
            <a:ln w="9525">
              <a:noFill/>
            </a:ln>
          </p:spPr>
        </p:pic>
        <p:pic>
          <p:nvPicPr>
            <p:cNvPr id="38" name="图片 9">
              <a:extLst>
                <a:ext uri="{FF2B5EF4-FFF2-40B4-BE49-F238E27FC236}">
                  <a16:creationId xmlns:a16="http://schemas.microsoft.com/office/drawing/2014/main" id="{3B736DEC-1744-90FA-2C9E-0745FDE2A6B2}"/>
                </a:ext>
              </a:extLst>
            </p:cNvPr>
            <p:cNvPicPr>
              <a:picLocks noChangeAspect="1"/>
            </p:cNvPicPr>
            <p:nvPr/>
          </p:nvPicPr>
          <p:blipFill>
            <a:blip r:embed="rId3"/>
            <a:srcRect l="5466" t="6923" r="88295" b="64230"/>
            <a:stretch>
              <a:fillRect/>
            </a:stretch>
          </p:blipFill>
          <p:spPr>
            <a:xfrm rot="5400000">
              <a:off x="4159250" y="4919181"/>
              <a:ext cx="428625" cy="3514725"/>
            </a:xfrm>
            <a:prstGeom prst="rect">
              <a:avLst/>
            </a:prstGeom>
            <a:noFill/>
            <a:ln w="9525">
              <a:noFill/>
            </a:ln>
          </p:spPr>
        </p:pic>
        <p:pic>
          <p:nvPicPr>
            <p:cNvPr id="39" name="图片 9">
              <a:extLst>
                <a:ext uri="{FF2B5EF4-FFF2-40B4-BE49-F238E27FC236}">
                  <a16:creationId xmlns:a16="http://schemas.microsoft.com/office/drawing/2014/main" id="{C6B9E753-8F66-5182-3984-F19B14390CDE}"/>
                </a:ext>
              </a:extLst>
            </p:cNvPr>
            <p:cNvPicPr>
              <a:picLocks noChangeAspect="1"/>
            </p:cNvPicPr>
            <p:nvPr/>
          </p:nvPicPr>
          <p:blipFill>
            <a:blip r:embed="rId3"/>
            <a:srcRect l="5466" t="6923" r="88295" b="64230"/>
            <a:stretch>
              <a:fillRect/>
            </a:stretch>
          </p:blipFill>
          <p:spPr>
            <a:xfrm rot="5400000">
              <a:off x="2645569" y="4918387"/>
              <a:ext cx="428625" cy="3516313"/>
            </a:xfrm>
            <a:prstGeom prst="rect">
              <a:avLst/>
            </a:prstGeom>
            <a:noFill/>
            <a:ln w="9525">
              <a:noFill/>
            </a:ln>
          </p:spPr>
        </p:pic>
        <p:pic>
          <p:nvPicPr>
            <p:cNvPr id="40" name="图片 8">
              <a:extLst>
                <a:ext uri="{FF2B5EF4-FFF2-40B4-BE49-F238E27FC236}">
                  <a16:creationId xmlns:a16="http://schemas.microsoft.com/office/drawing/2014/main" id="{C439D8A7-7A1D-E6B8-7488-84CA7885E379}"/>
                </a:ext>
              </a:extLst>
            </p:cNvPr>
            <p:cNvPicPr>
              <a:picLocks noChangeAspect="1"/>
            </p:cNvPicPr>
            <p:nvPr/>
          </p:nvPicPr>
          <p:blipFill>
            <a:blip r:embed="rId4"/>
            <a:srcRect t="64230" r="65837" b="9946"/>
            <a:stretch>
              <a:fillRect/>
            </a:stretch>
          </p:blipFill>
          <p:spPr>
            <a:xfrm rot="5400000">
              <a:off x="433386" y="-397753"/>
              <a:ext cx="2343150" cy="3148013"/>
            </a:xfrm>
            <a:prstGeom prst="rect">
              <a:avLst/>
            </a:prstGeom>
            <a:noFill/>
            <a:ln w="9525">
              <a:noFill/>
            </a:ln>
          </p:spPr>
        </p:pic>
        <p:pic>
          <p:nvPicPr>
            <p:cNvPr id="41" name="图片 2">
              <a:extLst>
                <a:ext uri="{FF2B5EF4-FFF2-40B4-BE49-F238E27FC236}">
                  <a16:creationId xmlns:a16="http://schemas.microsoft.com/office/drawing/2014/main" id="{4CC03F23-41F0-F6C5-4CC8-1869653D33CA}"/>
                </a:ext>
              </a:extLst>
            </p:cNvPr>
            <p:cNvPicPr>
              <a:picLocks noChangeAspect="1"/>
            </p:cNvPicPr>
            <p:nvPr/>
          </p:nvPicPr>
          <p:blipFill>
            <a:blip r:embed="rId3"/>
            <a:srcRect l="70209" t="9946" b="64230"/>
            <a:stretch>
              <a:fillRect/>
            </a:stretch>
          </p:blipFill>
          <p:spPr>
            <a:xfrm rot="5400000">
              <a:off x="9568182" y="4233622"/>
              <a:ext cx="2043112" cy="3148012"/>
            </a:xfrm>
            <a:prstGeom prst="rect">
              <a:avLst/>
            </a:prstGeom>
            <a:noFill/>
            <a:ln w="9525">
              <a:noFill/>
            </a:ln>
          </p:spPr>
        </p:pic>
        <p:pic>
          <p:nvPicPr>
            <p:cNvPr id="43" name="图片 9">
              <a:extLst>
                <a:ext uri="{FF2B5EF4-FFF2-40B4-BE49-F238E27FC236}">
                  <a16:creationId xmlns:a16="http://schemas.microsoft.com/office/drawing/2014/main" id="{AC5E0878-4333-D136-B29F-00DE98DC9D13}"/>
                </a:ext>
              </a:extLst>
            </p:cNvPr>
            <p:cNvPicPr>
              <a:picLocks noChangeAspect="1"/>
            </p:cNvPicPr>
            <p:nvPr/>
          </p:nvPicPr>
          <p:blipFill>
            <a:blip r:embed="rId3"/>
            <a:srcRect l="5466" t="6923" r="88295" b="64230"/>
            <a:stretch>
              <a:fillRect/>
            </a:stretch>
          </p:blipFill>
          <p:spPr>
            <a:xfrm rot="5400000">
              <a:off x="5059362" y="-1522894"/>
              <a:ext cx="427038" cy="3516313"/>
            </a:xfrm>
            <a:prstGeom prst="rect">
              <a:avLst/>
            </a:prstGeom>
            <a:noFill/>
            <a:ln w="9525">
              <a:noFill/>
            </a:ln>
          </p:spPr>
        </p:pic>
        <p:pic>
          <p:nvPicPr>
            <p:cNvPr id="44" name="图片 9">
              <a:extLst>
                <a:ext uri="{FF2B5EF4-FFF2-40B4-BE49-F238E27FC236}">
                  <a16:creationId xmlns:a16="http://schemas.microsoft.com/office/drawing/2014/main" id="{E3F7053D-9C35-F261-F219-70F7993ECAFA}"/>
                </a:ext>
              </a:extLst>
            </p:cNvPr>
            <p:cNvPicPr>
              <a:picLocks noChangeAspect="1"/>
            </p:cNvPicPr>
            <p:nvPr/>
          </p:nvPicPr>
          <p:blipFill>
            <a:blip r:embed="rId3"/>
            <a:srcRect l="5466" t="6923" r="88295" b="64230"/>
            <a:stretch>
              <a:fillRect/>
            </a:stretch>
          </p:blipFill>
          <p:spPr>
            <a:xfrm rot="5400000">
              <a:off x="6638132" y="4918387"/>
              <a:ext cx="428625" cy="3516312"/>
            </a:xfrm>
            <a:prstGeom prst="rect">
              <a:avLst/>
            </a:prstGeom>
            <a:noFill/>
            <a:ln w="9525">
              <a:noFill/>
            </a:ln>
          </p:spPr>
        </p:pic>
        <p:sp>
          <p:nvSpPr>
            <p:cNvPr id="45" name="矩形 44">
              <a:extLst>
                <a:ext uri="{FF2B5EF4-FFF2-40B4-BE49-F238E27FC236}">
                  <a16:creationId xmlns:a16="http://schemas.microsoft.com/office/drawing/2014/main" id="{BE00CFBC-7F70-456A-F1AB-F962042C5BB0}"/>
                </a:ext>
              </a:extLst>
            </p:cNvPr>
            <p:cNvSpPr/>
            <p:nvPr/>
          </p:nvSpPr>
          <p:spPr bwMode="auto">
            <a:xfrm rot="5400000">
              <a:off x="2962559" y="-2166166"/>
              <a:ext cx="6338887" cy="11305258"/>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grpSp>
      <p:grpSp>
        <p:nvGrpSpPr>
          <p:cNvPr id="2" name="组合 1">
            <a:extLst>
              <a:ext uri="{FF2B5EF4-FFF2-40B4-BE49-F238E27FC236}">
                <a16:creationId xmlns:a16="http://schemas.microsoft.com/office/drawing/2014/main" id="{22100AFA-60BD-1CB6-528B-33F3A96E7593}"/>
              </a:ext>
            </a:extLst>
          </p:cNvPr>
          <p:cNvGrpSpPr/>
          <p:nvPr/>
        </p:nvGrpSpPr>
        <p:grpSpPr>
          <a:xfrm>
            <a:off x="1155094" y="2143070"/>
            <a:ext cx="2138362" cy="2138363"/>
            <a:chOff x="2574111" y="2216758"/>
            <a:chExt cx="2375260" cy="2375260"/>
          </a:xfrm>
        </p:grpSpPr>
        <p:sp>
          <p:nvSpPr>
            <p:cNvPr id="3" name="椭圆 2">
              <a:extLst>
                <a:ext uri="{FF2B5EF4-FFF2-40B4-BE49-F238E27FC236}">
                  <a16:creationId xmlns:a16="http://schemas.microsoft.com/office/drawing/2014/main" id="{CA4CABBA-BE1E-A836-41EC-47E7EF97F4B7}"/>
                </a:ext>
              </a:extLst>
            </p:cNvPr>
            <p:cNvSpPr/>
            <p:nvPr/>
          </p:nvSpPr>
          <p:spPr>
            <a:xfrm>
              <a:off x="2574111" y="2216758"/>
              <a:ext cx="2375260" cy="2375260"/>
            </a:xfrm>
            <a:prstGeom prst="ellipse">
              <a:avLst/>
            </a:prstGeom>
            <a:noFill/>
            <a:ln w="6350">
              <a:solidFill>
                <a:srgbClr val="799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4D9F3D"/>
                </a:solidFill>
                <a:effectLst/>
                <a:uLnTx/>
                <a:uFillTx/>
                <a:latin typeface="微软雅黑" pitchFamily="34" charset="-122"/>
                <a:ea typeface="微软雅黑" pitchFamily="34" charset="-122"/>
                <a:cs typeface="+mn-cs"/>
              </a:endParaRPr>
            </a:p>
          </p:txBody>
        </p:sp>
        <p:sp>
          <p:nvSpPr>
            <p:cNvPr id="4" name="椭圆 3">
              <a:extLst>
                <a:ext uri="{FF2B5EF4-FFF2-40B4-BE49-F238E27FC236}">
                  <a16:creationId xmlns:a16="http://schemas.microsoft.com/office/drawing/2014/main" id="{493FF127-2670-299E-357D-6EEF353D348C}"/>
                </a:ext>
              </a:extLst>
            </p:cNvPr>
            <p:cNvSpPr/>
            <p:nvPr/>
          </p:nvSpPr>
          <p:spPr>
            <a:xfrm>
              <a:off x="2888603" y="2531250"/>
              <a:ext cx="1746275" cy="1746275"/>
            </a:xfrm>
            <a:prstGeom prst="ellipse">
              <a:avLst/>
            </a:prstGeom>
            <a:solidFill>
              <a:srgbClr val="799B7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r>
                <a:rPr lang="en-US" altLang="zh-CN" sz="6000" dirty="0">
                  <a:solidFill>
                    <a:schemeClr val="bg1"/>
                  </a:solidFill>
                  <a:latin typeface="张海山锐线体简"/>
                  <a:ea typeface="张海山锐线体简"/>
                </a:rPr>
                <a:t>02</a:t>
              </a:r>
              <a:endParaRPr lang="zh-CN" altLang="en-US" sz="6000" dirty="0">
                <a:solidFill>
                  <a:schemeClr val="bg1"/>
                </a:solidFill>
                <a:latin typeface="张海山锐线体简"/>
                <a:ea typeface="张海山锐线体简"/>
              </a:endParaRPr>
            </a:p>
          </p:txBody>
        </p:sp>
      </p:grpSp>
      <p:pic>
        <p:nvPicPr>
          <p:cNvPr id="5" name="图形 4">
            <a:extLst>
              <a:ext uri="{FF2B5EF4-FFF2-40B4-BE49-F238E27FC236}">
                <a16:creationId xmlns:a16="http://schemas.microsoft.com/office/drawing/2014/main" id="{B1FCBA49-CD30-22CC-13F7-D46CC6AD769A}"/>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7040531" y="187541"/>
            <a:ext cx="4962972" cy="6509658"/>
          </a:xfrm>
          <a:prstGeom prst="rect">
            <a:avLst/>
          </a:prstGeom>
        </p:spPr>
      </p:pic>
      <p:sp>
        <p:nvSpPr>
          <p:cNvPr id="6" name="文本框 5"/>
          <p:cNvSpPr txBox="1"/>
          <p:nvPr/>
        </p:nvSpPr>
        <p:spPr>
          <a:xfrm>
            <a:off x="2870625" y="692535"/>
            <a:ext cx="6537744" cy="707886"/>
          </a:xfrm>
          <a:prstGeom prst="rect">
            <a:avLst/>
          </a:prstGeom>
          <a:noFill/>
          <a:ln w="12700">
            <a:solidFill>
              <a:schemeClr val="tx1"/>
            </a:solidFill>
          </a:ln>
          <a:scene3d>
            <a:camera prst="orthographicFront"/>
            <a:lightRig rig="threePt" dir="t"/>
          </a:scene3d>
          <a:sp3d>
            <a:bevelT w="101600" prst="riblet"/>
          </a:sp3d>
        </p:spPr>
        <p:txBody>
          <a:bodyPr wrap="square" rtlCol="0">
            <a:spAutoFit/>
          </a:bodyPr>
          <a:lstStyle/>
          <a:p>
            <a:r>
              <a:rPr lang="en-US" altLang="zh-CN" sz="4000" b="1" dirty="0" smtClean="0"/>
              <a:t>Top quark inclusive decay</a:t>
            </a:r>
            <a:endParaRPr lang="zh-CN" altLang="en-US" sz="4000" b="1" dirty="0"/>
          </a:p>
        </p:txBody>
      </p:sp>
      <p:pic>
        <p:nvPicPr>
          <p:cNvPr id="7" name="图片 6"/>
          <p:cNvPicPr>
            <a:picLocks noChangeAspect="1"/>
          </p:cNvPicPr>
          <p:nvPr/>
        </p:nvPicPr>
        <p:blipFill>
          <a:blip r:embed="rId7"/>
          <a:stretch>
            <a:fillRect/>
          </a:stretch>
        </p:blipFill>
        <p:spPr>
          <a:xfrm>
            <a:off x="4691799" y="2475141"/>
            <a:ext cx="3381375" cy="1762125"/>
          </a:xfrm>
          <a:prstGeom prst="rect">
            <a:avLst/>
          </a:prstGeom>
          <a:ln>
            <a:noFill/>
          </a:ln>
          <a:effectLst>
            <a:outerShdw blurRad="292100" dist="139700" dir="2700000" algn="tl" rotWithShape="0">
              <a:srgbClr val="333333">
                <a:alpha val="65000"/>
              </a:srgbClr>
            </a:outerShdw>
          </a:effectLst>
        </p:spPr>
      </p:pic>
      <p:sp>
        <p:nvSpPr>
          <p:cNvPr id="8" name="文本框 7"/>
          <p:cNvSpPr txBox="1"/>
          <p:nvPr/>
        </p:nvSpPr>
        <p:spPr>
          <a:xfrm>
            <a:off x="3617342" y="4950275"/>
            <a:ext cx="7303194" cy="707886"/>
          </a:xfrm>
          <a:prstGeom prst="rect">
            <a:avLst/>
          </a:prstGeom>
          <a:noFill/>
        </p:spPr>
        <p:txBody>
          <a:bodyPr wrap="square" rtlCol="0">
            <a:spAutoFit/>
          </a:bodyPr>
          <a:lstStyle/>
          <a:p>
            <a:r>
              <a:rPr lang="en-US" altLang="zh-CN" sz="2000" b="1" dirty="0" smtClean="0">
                <a:solidFill>
                  <a:srgbClr val="00B0F0"/>
                </a:solidFill>
              </a:rPr>
              <a:t>2212.06341, 2309.00762, In collaboration with </a:t>
            </a:r>
          </a:p>
          <a:p>
            <a:r>
              <a:rPr lang="en-US" altLang="zh-CN" sz="2000" b="1" dirty="0" smtClean="0">
                <a:solidFill>
                  <a:srgbClr val="00B0F0"/>
                </a:solidFill>
              </a:rPr>
              <a:t>Hai Tao Li, Zhao Li, Jian Wang, </a:t>
            </a:r>
            <a:r>
              <a:rPr lang="en-US" altLang="zh-CN" sz="2000" b="1" dirty="0" err="1" smtClean="0">
                <a:solidFill>
                  <a:srgbClr val="00B0F0"/>
                </a:solidFill>
              </a:rPr>
              <a:t>Yefan</a:t>
            </a:r>
            <a:r>
              <a:rPr lang="en-US" altLang="zh-CN" sz="2000" b="1" dirty="0" smtClean="0">
                <a:solidFill>
                  <a:srgbClr val="00B0F0"/>
                </a:solidFill>
              </a:rPr>
              <a:t> Wang, </a:t>
            </a:r>
            <a:r>
              <a:rPr lang="en-US" altLang="zh-CN" sz="2000" b="1" dirty="0" err="1" smtClean="0">
                <a:solidFill>
                  <a:srgbClr val="00B0F0"/>
                </a:solidFill>
              </a:rPr>
              <a:t>Quan-feng</a:t>
            </a:r>
            <a:r>
              <a:rPr lang="en-US" altLang="zh-CN" sz="2000" b="1" dirty="0" smtClean="0">
                <a:solidFill>
                  <a:srgbClr val="00B0F0"/>
                </a:solidFill>
              </a:rPr>
              <a:t> Wu  </a:t>
            </a:r>
            <a:endParaRPr lang="zh-CN" altLang="en-US" sz="2000" b="1" dirty="0">
              <a:solidFill>
                <a:srgbClr val="00B0F0"/>
              </a:solidFill>
            </a:endParaRPr>
          </a:p>
        </p:txBody>
      </p:sp>
    </p:spTree>
    <p:extLst>
      <p:ext uri="{BB962C8B-B14F-4D97-AF65-F5344CB8AC3E}">
        <p14:creationId xmlns:p14="http://schemas.microsoft.com/office/powerpoint/2010/main" val="407377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9"/>
          <p:cNvGrpSpPr/>
          <p:nvPr/>
        </p:nvGrpSpPr>
        <p:grpSpPr>
          <a:xfrm>
            <a:off x="-1351" y="44625"/>
            <a:ext cx="12163426" cy="6886573"/>
            <a:chOff x="0" y="4679"/>
            <a:chExt cx="12163744" cy="6886177"/>
          </a:xfrm>
        </p:grpSpPr>
        <p:sp>
          <p:nvSpPr>
            <p:cNvPr id="5" name="矩形 4"/>
            <p:cNvSpPr/>
            <p:nvPr/>
          </p:nvSpPr>
          <p:spPr>
            <a:xfrm>
              <a:off x="1549400" y="1979613"/>
              <a:ext cx="8942388" cy="2471737"/>
            </a:xfrm>
            <a:prstGeom prst="rect">
              <a:avLst/>
            </a:prstGeom>
            <a:solidFill>
              <a:srgbClr val="56725B">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6" name="矩形 5"/>
            <p:cNvSpPr/>
            <p:nvPr/>
          </p:nvSpPr>
          <p:spPr>
            <a:xfrm>
              <a:off x="1906588" y="2359025"/>
              <a:ext cx="8942387" cy="236537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7" name="文本框 6"/>
            <p:cNvSpPr txBox="1"/>
            <p:nvPr/>
          </p:nvSpPr>
          <p:spPr>
            <a:xfrm>
              <a:off x="1631950" y="2514600"/>
              <a:ext cx="8956675" cy="120015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7200" b="1" i="0" u="none" strike="noStrike" kern="1200" cap="none" spc="600" normalizeH="0" baseline="0" noProof="0" dirty="0">
                  <a:ln>
                    <a:noFill/>
                  </a:ln>
                  <a:solidFill>
                    <a:schemeClr val="bg1"/>
                  </a:solidFill>
                  <a:effectLst/>
                  <a:uLnTx/>
                  <a:uFillTx/>
                  <a:latin typeface="微软雅黑" pitchFamily="34" charset="-122"/>
                  <a:ea typeface="微软雅黑" pitchFamily="34" charset="-122"/>
                  <a:cs typeface="+mn-cs"/>
                </a:rPr>
                <a:t>毕业论文答辩</a:t>
              </a:r>
            </a:p>
          </p:txBody>
        </p:sp>
        <p:sp>
          <p:nvSpPr>
            <p:cNvPr id="8" name="文本框 19"/>
            <p:cNvSpPr txBox="1"/>
            <p:nvPr/>
          </p:nvSpPr>
          <p:spPr>
            <a:xfrm>
              <a:off x="2959100" y="3851275"/>
              <a:ext cx="6381750"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zh-CN" altLang="en-US" sz="1800" b="1" dirty="0">
                  <a:solidFill>
                    <a:schemeClr val="bg1"/>
                  </a:solidFill>
                  <a:latin typeface="微软雅黑" pitchFamily="34" charset="-122"/>
                  <a:ea typeface="微软雅黑" pitchFamily="34" charset="-122"/>
                </a:rPr>
                <a:t>答辩人：小不点      答辩时间：</a:t>
              </a:r>
              <a:r>
                <a:rPr lang="en-US" altLang="zh-CN" sz="1800" b="1" dirty="0">
                  <a:solidFill>
                    <a:schemeClr val="bg1"/>
                  </a:solidFill>
                  <a:latin typeface="微软雅黑" pitchFamily="34" charset="-122"/>
                  <a:ea typeface="微软雅黑" pitchFamily="34" charset="-122"/>
                </a:rPr>
                <a:t>5.5      </a:t>
              </a:r>
              <a:r>
                <a:rPr lang="zh-CN" altLang="en-US" sz="1800" b="1" dirty="0">
                  <a:solidFill>
                    <a:schemeClr val="bg1"/>
                  </a:solidFill>
                  <a:latin typeface="微软雅黑" pitchFamily="34" charset="-122"/>
                  <a:ea typeface="微软雅黑" pitchFamily="34" charset="-122"/>
                </a:rPr>
                <a:t>指导老师：大不点</a:t>
              </a:r>
            </a:p>
          </p:txBody>
        </p:sp>
        <p:pic>
          <p:nvPicPr>
            <p:cNvPr id="9" name="图片 3"/>
            <p:cNvPicPr>
              <a:picLocks noChangeAspect="1"/>
            </p:cNvPicPr>
            <p:nvPr/>
          </p:nvPicPr>
          <p:blipFill>
            <a:blip r:embed="rId2"/>
            <a:stretch>
              <a:fillRect/>
            </a:stretch>
          </p:blipFill>
          <p:spPr>
            <a:xfrm rot="5400000">
              <a:off x="2651524" y="-2618668"/>
              <a:ext cx="6858000" cy="12161047"/>
            </a:xfrm>
            <a:prstGeom prst="rect">
              <a:avLst/>
            </a:prstGeom>
            <a:noFill/>
            <a:ln w="9525">
              <a:noFill/>
            </a:ln>
          </p:spPr>
        </p:pic>
        <p:pic>
          <p:nvPicPr>
            <p:cNvPr id="10" name="图片 6"/>
            <p:cNvPicPr>
              <a:picLocks noChangeAspect="1"/>
            </p:cNvPicPr>
            <p:nvPr/>
          </p:nvPicPr>
          <p:blipFill>
            <a:blip r:embed="rId3"/>
            <a:srcRect l="41998" t="35860" b="16335"/>
            <a:stretch>
              <a:fillRect/>
            </a:stretch>
          </p:blipFill>
          <p:spPr>
            <a:xfrm rot="5400000">
              <a:off x="2986882" y="1987862"/>
              <a:ext cx="3978275" cy="5827712"/>
            </a:xfrm>
            <a:prstGeom prst="rect">
              <a:avLst/>
            </a:prstGeom>
            <a:noFill/>
            <a:ln w="9525">
              <a:noFill/>
            </a:ln>
          </p:spPr>
        </p:pic>
        <p:pic>
          <p:nvPicPr>
            <p:cNvPr id="11" name="图片 9"/>
            <p:cNvPicPr>
              <a:picLocks noChangeAspect="1"/>
            </p:cNvPicPr>
            <p:nvPr/>
          </p:nvPicPr>
          <p:blipFill>
            <a:blip r:embed="rId3"/>
            <a:srcRect t="6923" r="32001" b="64230"/>
            <a:stretch>
              <a:fillRect/>
            </a:stretch>
          </p:blipFill>
          <p:spPr>
            <a:xfrm rot="5400000">
              <a:off x="3799682" y="606737"/>
              <a:ext cx="4664075" cy="3516312"/>
            </a:xfrm>
            <a:prstGeom prst="rect">
              <a:avLst/>
            </a:prstGeom>
            <a:noFill/>
            <a:ln w="9525">
              <a:noFill/>
            </a:ln>
          </p:spPr>
        </p:pic>
        <p:pic>
          <p:nvPicPr>
            <p:cNvPr id="12" name="图片 10"/>
            <p:cNvPicPr>
              <a:picLocks noChangeAspect="1"/>
            </p:cNvPicPr>
            <p:nvPr/>
          </p:nvPicPr>
          <p:blipFill>
            <a:blip r:embed="rId3"/>
            <a:srcRect l="2" t="6923" r="83958" b="64230"/>
            <a:stretch>
              <a:fillRect/>
            </a:stretch>
          </p:blipFill>
          <p:spPr>
            <a:xfrm rot="5400000">
              <a:off x="4718050" y="-1175231"/>
              <a:ext cx="1100138" cy="3516312"/>
            </a:xfrm>
            <a:prstGeom prst="rect">
              <a:avLst/>
            </a:prstGeom>
            <a:noFill/>
            <a:ln w="9525">
              <a:noFill/>
            </a:ln>
          </p:spPr>
        </p:pic>
        <p:pic>
          <p:nvPicPr>
            <p:cNvPr id="14" name="图片 9"/>
            <p:cNvPicPr>
              <a:picLocks noChangeAspect="1"/>
            </p:cNvPicPr>
            <p:nvPr/>
          </p:nvPicPr>
          <p:blipFill>
            <a:blip r:embed="rId3"/>
            <a:srcRect l="5466" t="6923" r="32001" b="64230"/>
            <a:stretch>
              <a:fillRect/>
            </a:stretch>
          </p:blipFill>
          <p:spPr>
            <a:xfrm rot="5400000">
              <a:off x="7665642" y="-184236"/>
              <a:ext cx="4289426" cy="4701385"/>
            </a:xfrm>
            <a:prstGeom prst="rect">
              <a:avLst/>
            </a:prstGeom>
            <a:noFill/>
            <a:ln w="9525">
              <a:noFill/>
            </a:ln>
          </p:spPr>
        </p:pic>
        <p:pic>
          <p:nvPicPr>
            <p:cNvPr id="15" name="图片 9"/>
            <p:cNvPicPr>
              <a:picLocks noChangeAspect="1"/>
            </p:cNvPicPr>
            <p:nvPr/>
          </p:nvPicPr>
          <p:blipFill>
            <a:blip r:embed="rId3"/>
            <a:srcRect l="5466" t="6923" r="32001" b="64230"/>
            <a:stretch>
              <a:fillRect/>
            </a:stretch>
          </p:blipFill>
          <p:spPr>
            <a:xfrm rot="5400000">
              <a:off x="3909218" y="408300"/>
              <a:ext cx="4289426" cy="3516313"/>
            </a:xfrm>
            <a:prstGeom prst="rect">
              <a:avLst/>
            </a:prstGeom>
            <a:noFill/>
            <a:ln w="9525">
              <a:noFill/>
            </a:ln>
          </p:spPr>
        </p:pic>
        <p:pic>
          <p:nvPicPr>
            <p:cNvPr id="16" name="图片 9"/>
            <p:cNvPicPr>
              <a:picLocks noChangeAspect="1"/>
            </p:cNvPicPr>
            <p:nvPr/>
          </p:nvPicPr>
          <p:blipFill>
            <a:blip r:embed="rId3"/>
            <a:srcRect l="5466" t="6923" r="88295" b="64230"/>
            <a:stretch>
              <a:fillRect/>
            </a:stretch>
          </p:blipFill>
          <p:spPr>
            <a:xfrm rot="5400000">
              <a:off x="4159250" y="4919181"/>
              <a:ext cx="428625" cy="3514725"/>
            </a:xfrm>
            <a:prstGeom prst="rect">
              <a:avLst/>
            </a:prstGeom>
            <a:noFill/>
            <a:ln w="9525">
              <a:noFill/>
            </a:ln>
          </p:spPr>
        </p:pic>
        <p:pic>
          <p:nvPicPr>
            <p:cNvPr id="17" name="图片 9"/>
            <p:cNvPicPr>
              <a:picLocks noChangeAspect="1"/>
            </p:cNvPicPr>
            <p:nvPr/>
          </p:nvPicPr>
          <p:blipFill>
            <a:blip r:embed="rId3"/>
            <a:srcRect l="5466" t="6923" r="88295" b="64230"/>
            <a:stretch>
              <a:fillRect/>
            </a:stretch>
          </p:blipFill>
          <p:spPr>
            <a:xfrm rot="5400000">
              <a:off x="2645569" y="4918387"/>
              <a:ext cx="428625" cy="3516313"/>
            </a:xfrm>
            <a:prstGeom prst="rect">
              <a:avLst/>
            </a:prstGeom>
            <a:noFill/>
            <a:ln w="9525">
              <a:noFill/>
            </a:ln>
          </p:spPr>
        </p:pic>
        <p:pic>
          <p:nvPicPr>
            <p:cNvPr id="18" name="图片 8"/>
            <p:cNvPicPr>
              <a:picLocks noChangeAspect="1"/>
            </p:cNvPicPr>
            <p:nvPr/>
          </p:nvPicPr>
          <p:blipFill>
            <a:blip r:embed="rId4"/>
            <a:srcRect t="64230" r="65837" b="9946"/>
            <a:stretch>
              <a:fillRect/>
            </a:stretch>
          </p:blipFill>
          <p:spPr>
            <a:xfrm rot="5400000">
              <a:off x="433386" y="-397753"/>
              <a:ext cx="2343150" cy="3148013"/>
            </a:xfrm>
            <a:prstGeom prst="rect">
              <a:avLst/>
            </a:prstGeom>
            <a:noFill/>
            <a:ln w="9525">
              <a:noFill/>
            </a:ln>
          </p:spPr>
        </p:pic>
        <p:pic>
          <p:nvPicPr>
            <p:cNvPr id="19" name="图片 2"/>
            <p:cNvPicPr>
              <a:picLocks noChangeAspect="1"/>
            </p:cNvPicPr>
            <p:nvPr/>
          </p:nvPicPr>
          <p:blipFill>
            <a:blip r:embed="rId3"/>
            <a:srcRect l="70209" t="9946" b="64230"/>
            <a:stretch>
              <a:fillRect/>
            </a:stretch>
          </p:blipFill>
          <p:spPr>
            <a:xfrm rot="5400000">
              <a:off x="9568182" y="4233622"/>
              <a:ext cx="2043112" cy="3148012"/>
            </a:xfrm>
            <a:prstGeom prst="rect">
              <a:avLst/>
            </a:prstGeom>
            <a:noFill/>
            <a:ln w="9525">
              <a:noFill/>
            </a:ln>
          </p:spPr>
        </p:pic>
        <p:pic>
          <p:nvPicPr>
            <p:cNvPr id="20" name="图片 9"/>
            <p:cNvPicPr>
              <a:picLocks noChangeAspect="1"/>
            </p:cNvPicPr>
            <p:nvPr/>
          </p:nvPicPr>
          <p:blipFill>
            <a:blip r:embed="rId3"/>
            <a:srcRect l="5466" t="6923" r="88295" b="64230"/>
            <a:stretch>
              <a:fillRect/>
            </a:stretch>
          </p:blipFill>
          <p:spPr>
            <a:xfrm rot="5400000">
              <a:off x="5059362" y="-1522894"/>
              <a:ext cx="427038" cy="3516313"/>
            </a:xfrm>
            <a:prstGeom prst="rect">
              <a:avLst/>
            </a:prstGeom>
            <a:noFill/>
            <a:ln w="9525">
              <a:noFill/>
            </a:ln>
          </p:spPr>
        </p:pic>
        <p:pic>
          <p:nvPicPr>
            <p:cNvPr id="21" name="图片 9"/>
            <p:cNvPicPr>
              <a:picLocks noChangeAspect="1"/>
            </p:cNvPicPr>
            <p:nvPr/>
          </p:nvPicPr>
          <p:blipFill>
            <a:blip r:embed="rId3"/>
            <a:srcRect l="5466" t="6923" r="88295" b="64230"/>
            <a:stretch>
              <a:fillRect/>
            </a:stretch>
          </p:blipFill>
          <p:spPr>
            <a:xfrm rot="5400000">
              <a:off x="6638132" y="4918387"/>
              <a:ext cx="428625" cy="3516312"/>
            </a:xfrm>
            <a:prstGeom prst="rect">
              <a:avLst/>
            </a:prstGeom>
            <a:noFill/>
            <a:ln w="9525">
              <a:noFill/>
            </a:ln>
          </p:spPr>
        </p:pic>
        <p:sp>
          <p:nvSpPr>
            <p:cNvPr id="22" name="矩形 21"/>
            <p:cNvSpPr/>
            <p:nvPr/>
          </p:nvSpPr>
          <p:spPr bwMode="auto">
            <a:xfrm rot="5400000">
              <a:off x="2962559" y="-2166166"/>
              <a:ext cx="6338887" cy="11305258"/>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grpSp>
      <p:sp>
        <p:nvSpPr>
          <p:cNvPr id="24" name="文本框 23"/>
          <p:cNvSpPr txBox="1"/>
          <p:nvPr/>
        </p:nvSpPr>
        <p:spPr>
          <a:xfrm>
            <a:off x="2455701" y="476672"/>
            <a:ext cx="7096683" cy="369332"/>
          </a:xfrm>
          <a:prstGeom prst="rect">
            <a:avLst/>
          </a:prstGeom>
          <a:noFill/>
        </p:spPr>
        <p:txBody>
          <a:bodyPr wrap="square" rtlCol="0">
            <a:spAutoFit/>
          </a:bodyPr>
          <a:lstStyle/>
          <a:p>
            <a:r>
              <a:rPr lang="en-US" altLang="zh-CN" b="1" dirty="0" smtClean="0">
                <a:solidFill>
                  <a:srgbClr val="7030A0"/>
                </a:solidFill>
              </a:rPr>
              <a:t>Pedagogical examples</a:t>
            </a:r>
            <a:r>
              <a:rPr lang="zh-CN" altLang="en-US" b="1" dirty="0" smtClean="0">
                <a:solidFill>
                  <a:srgbClr val="7030A0"/>
                </a:solidFill>
              </a:rPr>
              <a:t>：</a:t>
            </a:r>
            <a:r>
              <a:rPr lang="en-US" altLang="zh-CN" b="1" dirty="0" smtClean="0"/>
              <a:t>NLO master Integrals-“kite integrals”</a:t>
            </a:r>
            <a:endParaRPr lang="zh-CN" altLang="en-US" b="1" dirty="0"/>
          </a:p>
        </p:txBody>
      </p:sp>
      <p:pic>
        <p:nvPicPr>
          <p:cNvPr id="28" name="图片 27"/>
          <p:cNvPicPr>
            <a:picLocks noChangeAspect="1"/>
          </p:cNvPicPr>
          <p:nvPr/>
        </p:nvPicPr>
        <p:blipFill>
          <a:blip r:embed="rId5"/>
          <a:stretch>
            <a:fillRect/>
          </a:stretch>
        </p:blipFill>
        <p:spPr>
          <a:xfrm>
            <a:off x="1841864" y="2439744"/>
            <a:ext cx="8146486" cy="167654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9" name="图片 28"/>
          <p:cNvPicPr>
            <a:picLocks noChangeAspect="1"/>
          </p:cNvPicPr>
          <p:nvPr/>
        </p:nvPicPr>
        <p:blipFill>
          <a:blip r:embed="rId5"/>
          <a:stretch>
            <a:fillRect/>
          </a:stretch>
        </p:blipFill>
        <p:spPr>
          <a:xfrm>
            <a:off x="1775520" y="4601286"/>
            <a:ext cx="8146486" cy="167654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31" name="直接连接符 30"/>
          <p:cNvCxnSpPr/>
          <p:nvPr/>
        </p:nvCxnSpPr>
        <p:spPr>
          <a:xfrm>
            <a:off x="7028922" y="2554690"/>
            <a:ext cx="0" cy="1405548"/>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4504461" y="4931397"/>
            <a:ext cx="2520280" cy="1165869"/>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pic>
        <p:nvPicPr>
          <p:cNvPr id="3" name="内容占位符 2"/>
          <p:cNvPicPr>
            <a:picLocks noGrp="1" noChangeAspect="1"/>
          </p:cNvPicPr>
          <p:nvPr>
            <p:ph idx="1"/>
          </p:nvPr>
        </p:nvPicPr>
        <p:blipFill>
          <a:blip r:embed="rId6"/>
          <a:stretch>
            <a:fillRect/>
          </a:stretch>
        </p:blipFill>
        <p:spPr>
          <a:xfrm>
            <a:off x="701158" y="1041130"/>
            <a:ext cx="10867449" cy="939572"/>
          </a:xfrm>
          <a:prstGeom prst="rect">
            <a:avLst/>
          </a:prstGeom>
        </p:spPr>
      </p:pic>
    </p:spTree>
    <p:extLst>
      <p:ext uri="{BB962C8B-B14F-4D97-AF65-F5344CB8AC3E}">
        <p14:creationId xmlns:p14="http://schemas.microsoft.com/office/powerpoint/2010/main" val="1897137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2"/>
          <p:cNvPicPr>
            <a:picLocks noChangeAspect="1"/>
          </p:cNvPicPr>
          <p:nvPr/>
        </p:nvPicPr>
        <p:blipFill>
          <a:blip r:embed="rId2"/>
          <a:srcRect l="70209" t="9946" b="64230"/>
          <a:stretch>
            <a:fillRect/>
          </a:stretch>
        </p:blipFill>
        <p:spPr>
          <a:xfrm rot="5400000">
            <a:off x="9566495" y="4273943"/>
            <a:ext cx="2043229" cy="3147930"/>
          </a:xfrm>
          <a:prstGeom prst="rect">
            <a:avLst/>
          </a:prstGeom>
          <a:noFill/>
          <a:ln w="9525">
            <a:noFill/>
          </a:ln>
        </p:spPr>
      </p:pic>
      <p:pic>
        <p:nvPicPr>
          <p:cNvPr id="14" name="图片 8"/>
          <p:cNvPicPr>
            <a:picLocks noChangeAspect="1"/>
          </p:cNvPicPr>
          <p:nvPr/>
        </p:nvPicPr>
        <p:blipFill>
          <a:blip r:embed="rId3"/>
          <a:srcRect t="64230" r="65837" b="9946"/>
          <a:stretch>
            <a:fillRect/>
          </a:stretch>
        </p:blipFill>
        <p:spPr>
          <a:xfrm rot="5400000">
            <a:off x="431926" y="-357698"/>
            <a:ext cx="2343285" cy="3147931"/>
          </a:xfrm>
          <a:prstGeom prst="rect">
            <a:avLst/>
          </a:prstGeom>
          <a:noFill/>
          <a:ln w="9525">
            <a:noFill/>
          </a:ln>
        </p:spPr>
      </p:pic>
      <p:sp>
        <p:nvSpPr>
          <p:cNvPr id="15" name="矩形 14"/>
          <p:cNvSpPr/>
          <p:nvPr/>
        </p:nvSpPr>
        <p:spPr bwMode="auto">
          <a:xfrm rot="5400000">
            <a:off x="2960865" y="-2125872"/>
            <a:ext cx="6339252" cy="11304962"/>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sp>
        <p:nvSpPr>
          <p:cNvPr id="2" name="标题 1"/>
          <p:cNvSpPr>
            <a:spLocks noGrp="1"/>
          </p:cNvSpPr>
          <p:nvPr>
            <p:ph type="title"/>
          </p:nvPr>
        </p:nvSpPr>
        <p:spPr>
          <a:xfrm>
            <a:off x="695400" y="332656"/>
            <a:ext cx="10802416" cy="975643"/>
          </a:xfrm>
          <a:scene3d>
            <a:camera prst="orthographicFront"/>
            <a:lightRig rig="threePt" dir="t"/>
          </a:scene3d>
          <a:sp3d>
            <a:bevelT/>
          </a:sp3d>
        </p:spPr>
        <p:txBody>
          <a:bodyPr/>
          <a:lstStyle/>
          <a:p>
            <a:r>
              <a:rPr lang="en-US" altLang="zh-CN" b="1" dirty="0" smtClean="0">
                <a:solidFill>
                  <a:srgbClr val="0070C0"/>
                </a:solidFill>
              </a:rPr>
              <a:t>IBP Reduce to four Master Integrals</a:t>
            </a:r>
            <a:endParaRPr lang="zh-CN" altLang="en-US" b="1" dirty="0">
              <a:solidFill>
                <a:srgbClr val="0070C0"/>
              </a:solidFill>
            </a:endParaRPr>
          </a:p>
        </p:txBody>
      </p:sp>
      <p:pic>
        <p:nvPicPr>
          <p:cNvPr id="4" name="内容占位符 3"/>
          <p:cNvPicPr>
            <a:picLocks noGrp="1" noChangeAspect="1"/>
          </p:cNvPicPr>
          <p:nvPr>
            <p:ph idx="1"/>
          </p:nvPr>
        </p:nvPicPr>
        <p:blipFill>
          <a:blip r:embed="rId4"/>
          <a:stretch>
            <a:fillRect/>
          </a:stretch>
        </p:blipFill>
        <p:spPr>
          <a:xfrm>
            <a:off x="551384" y="2857169"/>
            <a:ext cx="5597375" cy="7963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内容占位符 3"/>
          <p:cNvPicPr>
            <a:picLocks noChangeAspect="1"/>
          </p:cNvPicPr>
          <p:nvPr/>
        </p:nvPicPr>
        <p:blipFill>
          <a:blip r:embed="rId4"/>
          <a:stretch>
            <a:fillRect/>
          </a:stretch>
        </p:blipFill>
        <p:spPr>
          <a:xfrm>
            <a:off x="592116" y="4218952"/>
            <a:ext cx="5597375" cy="7963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椭圆 5"/>
          <p:cNvSpPr/>
          <p:nvPr/>
        </p:nvSpPr>
        <p:spPr>
          <a:xfrm>
            <a:off x="3364815" y="4365104"/>
            <a:ext cx="66889"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5"/>
          <a:stretch>
            <a:fillRect/>
          </a:stretch>
        </p:blipFill>
        <p:spPr>
          <a:xfrm>
            <a:off x="6672064" y="4214068"/>
            <a:ext cx="4968552" cy="131882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图片 7"/>
          <p:cNvPicPr>
            <a:picLocks noChangeAspect="1"/>
          </p:cNvPicPr>
          <p:nvPr/>
        </p:nvPicPr>
        <p:blipFill>
          <a:blip r:embed="rId6"/>
          <a:stretch>
            <a:fillRect/>
          </a:stretch>
        </p:blipFill>
        <p:spPr>
          <a:xfrm>
            <a:off x="6744072" y="2072241"/>
            <a:ext cx="4572396" cy="15812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9" name="直接连接符 8"/>
          <p:cNvCxnSpPr/>
          <p:nvPr/>
        </p:nvCxnSpPr>
        <p:spPr>
          <a:xfrm>
            <a:off x="3431704" y="2780928"/>
            <a:ext cx="0" cy="93610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398226" y="4149080"/>
            <a:ext cx="0" cy="93610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9408368" y="2492896"/>
            <a:ext cx="0" cy="93610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9408368" y="4149080"/>
            <a:ext cx="0" cy="93610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pic>
        <p:nvPicPr>
          <p:cNvPr id="12" name="图形 4">
            <a:extLst>
              <a:ext uri="{FF2B5EF4-FFF2-40B4-BE49-F238E27FC236}">
                <a16:creationId xmlns:a16="http://schemas.microsoft.com/office/drawing/2014/main" id="{B1FCBA49-CD30-22CC-13F7-D46CC6AD769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7040531" y="187541"/>
            <a:ext cx="4962972" cy="6509658"/>
          </a:xfrm>
          <a:prstGeom prst="rect">
            <a:avLst/>
          </a:prstGeom>
        </p:spPr>
      </p:pic>
    </p:spTree>
    <p:extLst>
      <p:ext uri="{BB962C8B-B14F-4D97-AF65-F5344CB8AC3E}">
        <p14:creationId xmlns:p14="http://schemas.microsoft.com/office/powerpoint/2010/main" val="4262562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p:cNvPicPr>
            <a:picLocks noChangeAspect="1"/>
          </p:cNvPicPr>
          <p:nvPr/>
        </p:nvPicPr>
        <p:blipFill>
          <a:blip r:embed="rId2"/>
          <a:srcRect l="70209" t="9946" b="64230"/>
          <a:stretch>
            <a:fillRect/>
          </a:stretch>
        </p:blipFill>
        <p:spPr>
          <a:xfrm rot="5400000">
            <a:off x="9566495" y="4273943"/>
            <a:ext cx="2043229" cy="3147930"/>
          </a:xfrm>
          <a:prstGeom prst="rect">
            <a:avLst/>
          </a:prstGeom>
          <a:noFill/>
          <a:ln w="9525">
            <a:noFill/>
          </a:ln>
        </p:spPr>
      </p:pic>
      <p:pic>
        <p:nvPicPr>
          <p:cNvPr id="8" name="图片 8"/>
          <p:cNvPicPr>
            <a:picLocks noChangeAspect="1"/>
          </p:cNvPicPr>
          <p:nvPr/>
        </p:nvPicPr>
        <p:blipFill>
          <a:blip r:embed="rId3"/>
          <a:srcRect t="64230" r="65837" b="9946"/>
          <a:stretch>
            <a:fillRect/>
          </a:stretch>
        </p:blipFill>
        <p:spPr>
          <a:xfrm rot="5400000">
            <a:off x="431926" y="-357698"/>
            <a:ext cx="2343285" cy="3147931"/>
          </a:xfrm>
          <a:prstGeom prst="rect">
            <a:avLst/>
          </a:prstGeom>
          <a:noFill/>
          <a:ln w="9525">
            <a:noFill/>
          </a:ln>
        </p:spPr>
      </p:pic>
      <p:sp>
        <p:nvSpPr>
          <p:cNvPr id="9" name="矩形 8"/>
          <p:cNvSpPr/>
          <p:nvPr/>
        </p:nvSpPr>
        <p:spPr bwMode="auto">
          <a:xfrm rot="5400000">
            <a:off x="2960865" y="-2125872"/>
            <a:ext cx="6339252" cy="11304962"/>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pic>
        <p:nvPicPr>
          <p:cNvPr id="10" name="图形 4">
            <a:extLst>
              <a:ext uri="{FF2B5EF4-FFF2-40B4-BE49-F238E27FC236}">
                <a16:creationId xmlns:a16="http://schemas.microsoft.com/office/drawing/2014/main" id="{B1FCBA49-CD30-22CC-13F7-D46CC6AD769A}"/>
              </a:ext>
            </a:extLst>
          </p:cNvPr>
          <p:cNvPicPr>
            <a:picLocks noChangeAspect="1"/>
          </p:cNvPicPr>
          <p:nvPr/>
        </p:nvPicPr>
        <p:blipFill>
          <a:blip r:embed="rId4">
            <a:extLst>
              <a:ext uri="{96DAC541-7B7A-43D3-8B79-37D633B846F1}">
                <asvg:svgBlip xmlns="" xmlns:asvg="http://schemas.microsoft.com/office/drawing/2016/SVG/main" r:embed="rId8"/>
              </a:ext>
            </a:extLst>
          </a:blip>
          <a:stretch>
            <a:fillRect/>
          </a:stretch>
        </p:blipFill>
        <p:spPr>
          <a:xfrm>
            <a:off x="7040531" y="187541"/>
            <a:ext cx="4962972" cy="6509658"/>
          </a:xfrm>
          <a:prstGeom prst="rect">
            <a:avLst/>
          </a:prstGeom>
        </p:spPr>
      </p:pic>
      <p:pic>
        <p:nvPicPr>
          <p:cNvPr id="6" name="图形 4">
            <a:extLst>
              <a:ext uri="{FF2B5EF4-FFF2-40B4-BE49-F238E27FC236}">
                <a16:creationId xmlns:a16="http://schemas.microsoft.com/office/drawing/2014/main" id="{B1FCBA49-CD30-22CC-13F7-D46CC6AD769A}"/>
              </a:ext>
            </a:extLst>
          </p:cNvPr>
          <p:cNvPicPr>
            <a:picLocks noChangeAspect="1"/>
          </p:cNvPicPr>
          <p:nvPr/>
        </p:nvPicPr>
        <p:blipFill>
          <a:blip r:embed="rId4">
            <a:extLst>
              <a:ext uri="{96DAC541-7B7A-43D3-8B79-37D633B846F1}">
                <asvg:svgBlip xmlns="" xmlns:asvg="http://schemas.microsoft.com/office/drawing/2016/SVG/main" r:embed="rId6"/>
              </a:ext>
            </a:extLst>
          </a:blip>
          <a:stretch>
            <a:fillRect/>
          </a:stretch>
        </p:blipFill>
        <p:spPr>
          <a:xfrm>
            <a:off x="7105392" y="116632"/>
            <a:ext cx="4962972" cy="6509658"/>
          </a:xfrm>
          <a:prstGeom prst="rect">
            <a:avLst/>
          </a:prstGeom>
        </p:spPr>
      </p:pic>
      <p:sp>
        <p:nvSpPr>
          <p:cNvPr id="2" name="标题 1"/>
          <p:cNvSpPr>
            <a:spLocks noGrp="1"/>
          </p:cNvSpPr>
          <p:nvPr>
            <p:ph type="title"/>
          </p:nvPr>
        </p:nvSpPr>
        <p:spPr>
          <a:xfrm>
            <a:off x="551384" y="452818"/>
            <a:ext cx="10298360" cy="543595"/>
          </a:xfrm>
        </p:spPr>
        <p:txBody>
          <a:bodyPr/>
          <a:lstStyle/>
          <a:p>
            <a:r>
              <a:rPr lang="en-US" altLang="zh-CN" b="1" dirty="0" smtClean="0"/>
              <a:t>UT Basis for NLO Master Integrals</a:t>
            </a:r>
            <a:endParaRPr lang="zh-CN" altLang="en-US" b="1" dirty="0"/>
          </a:p>
        </p:txBody>
      </p:sp>
      <p:pic>
        <p:nvPicPr>
          <p:cNvPr id="7" name="图片 6"/>
          <p:cNvPicPr>
            <a:picLocks noChangeAspect="1"/>
          </p:cNvPicPr>
          <p:nvPr/>
        </p:nvPicPr>
        <p:blipFill>
          <a:blip r:embed="rId9"/>
          <a:stretch>
            <a:fillRect/>
          </a:stretch>
        </p:blipFill>
        <p:spPr>
          <a:xfrm>
            <a:off x="581415" y="1718764"/>
            <a:ext cx="9259002" cy="36156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文本框 3"/>
          <p:cNvSpPr txBox="1"/>
          <p:nvPr/>
        </p:nvSpPr>
        <p:spPr>
          <a:xfrm>
            <a:off x="9984432" y="2348880"/>
            <a:ext cx="2088232" cy="2585323"/>
          </a:xfrm>
          <a:prstGeom prst="rect">
            <a:avLst/>
          </a:prstGeom>
          <a:noFill/>
        </p:spPr>
        <p:txBody>
          <a:bodyPr wrap="square" rtlCol="0">
            <a:spAutoFit/>
          </a:bodyPr>
          <a:lstStyle/>
          <a:p>
            <a:r>
              <a:rPr lang="en-US" altLang="zh-CN" b="1" dirty="0" smtClean="0"/>
              <a:t>Construct UT Basis:</a:t>
            </a:r>
          </a:p>
          <a:p>
            <a:r>
              <a:rPr lang="en-US" altLang="zh-CN" b="1" dirty="0" smtClean="0">
                <a:solidFill>
                  <a:srgbClr val="7030A0"/>
                </a:solidFill>
              </a:rPr>
              <a:t>CANONICA</a:t>
            </a:r>
          </a:p>
          <a:p>
            <a:r>
              <a:rPr lang="en-US" altLang="zh-CN" b="1" dirty="0" smtClean="0">
                <a:solidFill>
                  <a:srgbClr val="7030A0"/>
                </a:solidFill>
              </a:rPr>
              <a:t>1705.06252</a:t>
            </a:r>
          </a:p>
          <a:p>
            <a:r>
              <a:rPr lang="en-US" altLang="zh-CN" b="1" dirty="0" err="1" smtClean="0">
                <a:solidFill>
                  <a:srgbClr val="7030A0"/>
                </a:solidFill>
              </a:rPr>
              <a:t>DlogBasis</a:t>
            </a:r>
            <a:endParaRPr lang="en-US" altLang="zh-CN" b="1" dirty="0" smtClean="0">
              <a:solidFill>
                <a:srgbClr val="7030A0"/>
              </a:solidFill>
            </a:endParaRPr>
          </a:p>
          <a:p>
            <a:r>
              <a:rPr lang="en-US" altLang="zh-CN" b="1" dirty="0" smtClean="0">
                <a:solidFill>
                  <a:srgbClr val="7030A0"/>
                </a:solidFill>
              </a:rPr>
              <a:t>2002.09492</a:t>
            </a:r>
          </a:p>
          <a:p>
            <a:r>
              <a:rPr lang="en-US" altLang="zh-CN" b="1" dirty="0" smtClean="0">
                <a:solidFill>
                  <a:srgbClr val="7030A0"/>
                </a:solidFill>
              </a:rPr>
              <a:t>Libra</a:t>
            </a:r>
          </a:p>
          <a:p>
            <a:r>
              <a:rPr lang="en-US" altLang="zh-CN" b="1" dirty="0" smtClean="0">
                <a:solidFill>
                  <a:srgbClr val="7030A0"/>
                </a:solidFill>
              </a:rPr>
              <a:t>2012.00279</a:t>
            </a:r>
          </a:p>
          <a:p>
            <a:r>
              <a:rPr lang="en-US" altLang="zh-CN" b="1" dirty="0" smtClean="0">
                <a:solidFill>
                  <a:srgbClr val="7030A0"/>
                </a:solidFill>
              </a:rPr>
              <a:t>….</a:t>
            </a:r>
            <a:endParaRPr lang="zh-CN" altLang="en-US" b="1" dirty="0">
              <a:solidFill>
                <a:srgbClr val="7030A0"/>
              </a:solidFill>
            </a:endParaRPr>
          </a:p>
        </p:txBody>
      </p:sp>
    </p:spTree>
    <p:extLst>
      <p:ext uri="{BB962C8B-B14F-4D97-AF65-F5344CB8AC3E}">
        <p14:creationId xmlns:p14="http://schemas.microsoft.com/office/powerpoint/2010/main" val="2805424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29"/>
          <p:cNvGrpSpPr/>
          <p:nvPr/>
        </p:nvGrpSpPr>
        <p:grpSpPr>
          <a:xfrm>
            <a:off x="-96688" y="44624"/>
            <a:ext cx="12163426" cy="6886573"/>
            <a:chOff x="0" y="4679"/>
            <a:chExt cx="12163744" cy="6886177"/>
          </a:xfrm>
        </p:grpSpPr>
        <p:sp>
          <p:nvSpPr>
            <p:cNvPr id="31" name="矩形 30"/>
            <p:cNvSpPr/>
            <p:nvPr/>
          </p:nvSpPr>
          <p:spPr>
            <a:xfrm>
              <a:off x="1549400" y="1979613"/>
              <a:ext cx="8942388" cy="2471737"/>
            </a:xfrm>
            <a:prstGeom prst="rect">
              <a:avLst/>
            </a:prstGeom>
            <a:solidFill>
              <a:srgbClr val="56725B">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32" name="矩形 31"/>
            <p:cNvSpPr/>
            <p:nvPr/>
          </p:nvSpPr>
          <p:spPr>
            <a:xfrm>
              <a:off x="1906588" y="2359025"/>
              <a:ext cx="8942387" cy="236537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33" name="文本框 32"/>
            <p:cNvSpPr txBox="1"/>
            <p:nvPr/>
          </p:nvSpPr>
          <p:spPr>
            <a:xfrm>
              <a:off x="1631950" y="2514600"/>
              <a:ext cx="8956675" cy="120015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7200" b="1" i="0" u="none" strike="noStrike" kern="1200" cap="none" spc="600" normalizeH="0" baseline="0" noProof="0" dirty="0">
                  <a:ln>
                    <a:noFill/>
                  </a:ln>
                  <a:solidFill>
                    <a:schemeClr val="bg1"/>
                  </a:solidFill>
                  <a:effectLst/>
                  <a:uLnTx/>
                  <a:uFillTx/>
                  <a:latin typeface="微软雅黑" pitchFamily="34" charset="-122"/>
                  <a:ea typeface="微软雅黑" pitchFamily="34" charset="-122"/>
                  <a:cs typeface="+mn-cs"/>
                </a:rPr>
                <a:t>毕业论文答辩</a:t>
              </a:r>
            </a:p>
          </p:txBody>
        </p:sp>
        <p:sp>
          <p:nvSpPr>
            <p:cNvPr id="16409" name="文本框 19"/>
            <p:cNvSpPr txBox="1"/>
            <p:nvPr/>
          </p:nvSpPr>
          <p:spPr>
            <a:xfrm>
              <a:off x="2959100" y="3851275"/>
              <a:ext cx="6381750"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zh-CN" altLang="en-US" sz="1800" b="1" dirty="0">
                  <a:solidFill>
                    <a:schemeClr val="bg1"/>
                  </a:solidFill>
                  <a:latin typeface="微软雅黑" pitchFamily="34" charset="-122"/>
                  <a:ea typeface="微软雅黑" pitchFamily="34" charset="-122"/>
                </a:rPr>
                <a:t>答辩人：小不点      答辩时间：</a:t>
              </a:r>
              <a:r>
                <a:rPr lang="en-US" altLang="zh-CN" sz="1800" b="1" dirty="0">
                  <a:solidFill>
                    <a:schemeClr val="bg1"/>
                  </a:solidFill>
                  <a:latin typeface="微软雅黑" pitchFamily="34" charset="-122"/>
                  <a:ea typeface="微软雅黑" pitchFamily="34" charset="-122"/>
                </a:rPr>
                <a:t>5.5      </a:t>
              </a:r>
              <a:r>
                <a:rPr lang="zh-CN" altLang="en-US" sz="1800" b="1" dirty="0">
                  <a:solidFill>
                    <a:schemeClr val="bg1"/>
                  </a:solidFill>
                  <a:latin typeface="微软雅黑" pitchFamily="34" charset="-122"/>
                  <a:ea typeface="微软雅黑" pitchFamily="34" charset="-122"/>
                </a:rPr>
                <a:t>指导老师：大不点</a:t>
              </a:r>
            </a:p>
          </p:txBody>
        </p:sp>
        <p:pic>
          <p:nvPicPr>
            <p:cNvPr id="16410" name="图片 3"/>
            <p:cNvPicPr>
              <a:picLocks noChangeAspect="1"/>
            </p:cNvPicPr>
            <p:nvPr/>
          </p:nvPicPr>
          <p:blipFill>
            <a:blip r:embed="rId2"/>
            <a:stretch>
              <a:fillRect/>
            </a:stretch>
          </p:blipFill>
          <p:spPr>
            <a:xfrm rot="5400000">
              <a:off x="2651524" y="-2618668"/>
              <a:ext cx="6858000" cy="12161047"/>
            </a:xfrm>
            <a:prstGeom prst="rect">
              <a:avLst/>
            </a:prstGeom>
            <a:noFill/>
            <a:ln w="9525">
              <a:noFill/>
            </a:ln>
          </p:spPr>
        </p:pic>
        <p:pic>
          <p:nvPicPr>
            <p:cNvPr id="16412" name="图片 9"/>
            <p:cNvPicPr>
              <a:picLocks noChangeAspect="1"/>
            </p:cNvPicPr>
            <p:nvPr/>
          </p:nvPicPr>
          <p:blipFill>
            <a:blip r:embed="rId3"/>
            <a:srcRect t="6923" r="32001" b="64230"/>
            <a:stretch>
              <a:fillRect/>
            </a:stretch>
          </p:blipFill>
          <p:spPr>
            <a:xfrm rot="5400000">
              <a:off x="3799682" y="606737"/>
              <a:ext cx="4664075" cy="3516312"/>
            </a:xfrm>
            <a:prstGeom prst="rect">
              <a:avLst/>
            </a:prstGeom>
            <a:noFill/>
            <a:ln w="9525">
              <a:noFill/>
            </a:ln>
          </p:spPr>
        </p:pic>
        <p:pic>
          <p:nvPicPr>
            <p:cNvPr id="16413" name="图片 10"/>
            <p:cNvPicPr>
              <a:picLocks noChangeAspect="1"/>
            </p:cNvPicPr>
            <p:nvPr/>
          </p:nvPicPr>
          <p:blipFill>
            <a:blip r:embed="rId3"/>
            <a:srcRect l="2" t="6923" r="83958" b="64230"/>
            <a:stretch>
              <a:fillRect/>
            </a:stretch>
          </p:blipFill>
          <p:spPr>
            <a:xfrm rot="5400000">
              <a:off x="4718050" y="-1175231"/>
              <a:ext cx="1100138" cy="3516312"/>
            </a:xfrm>
            <a:prstGeom prst="rect">
              <a:avLst/>
            </a:prstGeom>
            <a:noFill/>
            <a:ln w="9525">
              <a:noFill/>
            </a:ln>
          </p:spPr>
        </p:pic>
        <p:pic>
          <p:nvPicPr>
            <p:cNvPr id="16414" name="图片 11"/>
            <p:cNvPicPr>
              <a:picLocks noChangeAspect="1"/>
            </p:cNvPicPr>
            <p:nvPr/>
          </p:nvPicPr>
          <p:blipFill>
            <a:blip r:embed="rId3"/>
            <a:srcRect l="41998" t="35860" b="16335"/>
            <a:stretch>
              <a:fillRect/>
            </a:stretch>
          </p:blipFill>
          <p:spPr>
            <a:xfrm rot="5400000">
              <a:off x="1489710" y="1451128"/>
              <a:ext cx="3978275" cy="6901182"/>
            </a:xfrm>
            <a:prstGeom prst="rect">
              <a:avLst/>
            </a:prstGeom>
            <a:noFill/>
            <a:ln w="9525">
              <a:noFill/>
            </a:ln>
          </p:spPr>
        </p:pic>
        <p:pic>
          <p:nvPicPr>
            <p:cNvPr id="16415" name="图片 9"/>
            <p:cNvPicPr>
              <a:picLocks noChangeAspect="1"/>
            </p:cNvPicPr>
            <p:nvPr/>
          </p:nvPicPr>
          <p:blipFill>
            <a:blip r:embed="rId3"/>
            <a:srcRect l="5466" t="6923" r="32001" b="64230"/>
            <a:stretch>
              <a:fillRect/>
            </a:stretch>
          </p:blipFill>
          <p:spPr>
            <a:xfrm rot="5400000">
              <a:off x="7665642" y="-184236"/>
              <a:ext cx="4289426" cy="4701385"/>
            </a:xfrm>
            <a:prstGeom prst="rect">
              <a:avLst/>
            </a:prstGeom>
            <a:noFill/>
            <a:ln w="9525">
              <a:noFill/>
            </a:ln>
          </p:spPr>
        </p:pic>
        <p:pic>
          <p:nvPicPr>
            <p:cNvPr id="16416" name="图片 9"/>
            <p:cNvPicPr>
              <a:picLocks noChangeAspect="1"/>
            </p:cNvPicPr>
            <p:nvPr/>
          </p:nvPicPr>
          <p:blipFill>
            <a:blip r:embed="rId3"/>
            <a:srcRect l="5466" t="6923" r="32001" b="64230"/>
            <a:stretch>
              <a:fillRect/>
            </a:stretch>
          </p:blipFill>
          <p:spPr>
            <a:xfrm rot="5400000">
              <a:off x="3909218" y="408300"/>
              <a:ext cx="4289426" cy="3516313"/>
            </a:xfrm>
            <a:prstGeom prst="rect">
              <a:avLst/>
            </a:prstGeom>
            <a:noFill/>
            <a:ln w="9525">
              <a:noFill/>
            </a:ln>
          </p:spPr>
        </p:pic>
        <p:pic>
          <p:nvPicPr>
            <p:cNvPr id="16419" name="图片 8"/>
            <p:cNvPicPr>
              <a:picLocks noChangeAspect="1"/>
            </p:cNvPicPr>
            <p:nvPr/>
          </p:nvPicPr>
          <p:blipFill>
            <a:blip r:embed="rId4"/>
            <a:srcRect t="64230" r="65837" b="9946"/>
            <a:stretch>
              <a:fillRect/>
            </a:stretch>
          </p:blipFill>
          <p:spPr>
            <a:xfrm rot="5400000">
              <a:off x="433386" y="-397753"/>
              <a:ext cx="2343150" cy="3148013"/>
            </a:xfrm>
            <a:prstGeom prst="rect">
              <a:avLst/>
            </a:prstGeom>
            <a:noFill/>
            <a:ln w="9525">
              <a:noFill/>
            </a:ln>
          </p:spPr>
        </p:pic>
        <p:pic>
          <p:nvPicPr>
            <p:cNvPr id="16420" name="图片 2"/>
            <p:cNvPicPr>
              <a:picLocks noChangeAspect="1"/>
            </p:cNvPicPr>
            <p:nvPr/>
          </p:nvPicPr>
          <p:blipFill>
            <a:blip r:embed="rId3"/>
            <a:srcRect l="70209" t="9946" b="64230"/>
            <a:stretch>
              <a:fillRect/>
            </a:stretch>
          </p:blipFill>
          <p:spPr>
            <a:xfrm rot="5400000">
              <a:off x="9568182" y="4233622"/>
              <a:ext cx="2043112" cy="3148012"/>
            </a:xfrm>
            <a:prstGeom prst="rect">
              <a:avLst/>
            </a:prstGeom>
            <a:noFill/>
            <a:ln w="9525">
              <a:noFill/>
            </a:ln>
          </p:spPr>
        </p:pic>
        <p:pic>
          <p:nvPicPr>
            <p:cNvPr id="16421" name="图片 9"/>
            <p:cNvPicPr>
              <a:picLocks noChangeAspect="1"/>
            </p:cNvPicPr>
            <p:nvPr/>
          </p:nvPicPr>
          <p:blipFill>
            <a:blip r:embed="rId3"/>
            <a:srcRect l="5466" t="6923" r="88295" b="64230"/>
            <a:stretch>
              <a:fillRect/>
            </a:stretch>
          </p:blipFill>
          <p:spPr>
            <a:xfrm rot="5400000">
              <a:off x="5059362" y="-1522894"/>
              <a:ext cx="427038" cy="3516313"/>
            </a:xfrm>
            <a:prstGeom prst="rect">
              <a:avLst/>
            </a:prstGeom>
            <a:noFill/>
            <a:ln w="9525">
              <a:noFill/>
            </a:ln>
          </p:spPr>
        </p:pic>
      </p:grpSp>
      <p:pic>
        <p:nvPicPr>
          <p:cNvPr id="27" name="内容占位符 3"/>
          <p:cNvPicPr>
            <a:picLocks noGrp="1" noChangeAspect="1"/>
          </p:cNvPicPr>
          <p:nvPr>
            <p:ph idx="1"/>
          </p:nvPr>
        </p:nvPicPr>
        <p:blipFill>
          <a:blip r:embed="rId5"/>
          <a:stretch>
            <a:fillRect/>
          </a:stretch>
        </p:blipFill>
        <p:spPr>
          <a:xfrm>
            <a:off x="623392" y="836712"/>
            <a:ext cx="10941819" cy="5295238"/>
          </a:xfrm>
          <a:prstGeom prst="rect">
            <a:avLst/>
          </a:prstGeom>
          <a:ln>
            <a:noFill/>
          </a:ln>
          <a:effectLst>
            <a:outerShdw blurRad="292100" dist="139700" dir="2700000" algn="tl" rotWithShape="0">
              <a:srgbClr val="333333">
                <a:alpha val="65000"/>
              </a:srgbClr>
            </a:outerShdw>
          </a:effectLst>
        </p:spPr>
      </p:pic>
      <p:sp>
        <p:nvSpPr>
          <p:cNvPr id="2" name="文本框 1"/>
          <p:cNvSpPr txBox="1"/>
          <p:nvPr/>
        </p:nvSpPr>
        <p:spPr>
          <a:xfrm>
            <a:off x="4672330" y="334377"/>
            <a:ext cx="4320480" cy="369332"/>
          </a:xfrm>
          <a:prstGeom prst="rect">
            <a:avLst/>
          </a:prstGeom>
          <a:noFill/>
        </p:spPr>
        <p:txBody>
          <a:bodyPr wrap="square" rtlCol="0">
            <a:spAutoFit/>
          </a:bodyPr>
          <a:lstStyle/>
          <a:p>
            <a:r>
              <a:rPr lang="en-US" altLang="zh-CN" b="1" dirty="0" smtClean="0"/>
              <a:t>Differential Equations</a:t>
            </a:r>
            <a:endParaRPr lang="zh-CN" altLang="en-US" b="1" dirty="0"/>
          </a:p>
        </p:txBody>
      </p:sp>
    </p:spTree>
    <p:extLst>
      <p:ext uri="{BB962C8B-B14F-4D97-AF65-F5344CB8AC3E}">
        <p14:creationId xmlns:p14="http://schemas.microsoft.com/office/powerpoint/2010/main" val="1140575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2"/>
          <p:cNvPicPr>
            <a:picLocks noChangeAspect="1"/>
          </p:cNvPicPr>
          <p:nvPr/>
        </p:nvPicPr>
        <p:blipFill>
          <a:blip r:embed="rId2"/>
          <a:srcRect l="70209" t="9946" b="64230"/>
          <a:stretch>
            <a:fillRect/>
          </a:stretch>
        </p:blipFill>
        <p:spPr>
          <a:xfrm rot="5400000">
            <a:off x="9566495" y="4273943"/>
            <a:ext cx="2043229" cy="3147930"/>
          </a:xfrm>
          <a:prstGeom prst="rect">
            <a:avLst/>
          </a:prstGeom>
          <a:noFill/>
          <a:ln w="9525">
            <a:noFill/>
          </a:ln>
        </p:spPr>
      </p:pic>
      <p:pic>
        <p:nvPicPr>
          <p:cNvPr id="17" name="图片 8"/>
          <p:cNvPicPr>
            <a:picLocks noChangeAspect="1"/>
          </p:cNvPicPr>
          <p:nvPr/>
        </p:nvPicPr>
        <p:blipFill>
          <a:blip r:embed="rId3"/>
          <a:srcRect t="64230" r="65837" b="9946"/>
          <a:stretch>
            <a:fillRect/>
          </a:stretch>
        </p:blipFill>
        <p:spPr>
          <a:xfrm rot="5400000">
            <a:off x="431926" y="-357698"/>
            <a:ext cx="2343285" cy="3147931"/>
          </a:xfrm>
          <a:prstGeom prst="rect">
            <a:avLst/>
          </a:prstGeom>
          <a:noFill/>
          <a:ln w="9525">
            <a:noFill/>
          </a:ln>
        </p:spPr>
      </p:pic>
      <p:sp>
        <p:nvSpPr>
          <p:cNvPr id="18" name="矩形 17"/>
          <p:cNvSpPr/>
          <p:nvPr/>
        </p:nvSpPr>
        <p:spPr bwMode="auto">
          <a:xfrm rot="5400000">
            <a:off x="2960865" y="-2125872"/>
            <a:ext cx="6339252" cy="11304962"/>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pic>
        <p:nvPicPr>
          <p:cNvPr id="4" name="内容占位符 3"/>
          <p:cNvPicPr>
            <a:picLocks noGrp="1" noChangeAspect="1"/>
          </p:cNvPicPr>
          <p:nvPr>
            <p:ph idx="1"/>
          </p:nvPr>
        </p:nvPicPr>
        <p:blipFill>
          <a:blip r:embed="rId4"/>
          <a:stretch>
            <a:fillRect/>
          </a:stretch>
        </p:blipFill>
        <p:spPr>
          <a:xfrm>
            <a:off x="1878741" y="3140968"/>
            <a:ext cx="8146486" cy="16765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图片 4"/>
          <p:cNvPicPr>
            <a:picLocks noChangeAspect="1"/>
          </p:cNvPicPr>
          <p:nvPr/>
        </p:nvPicPr>
        <p:blipFill>
          <a:blip r:embed="rId5"/>
          <a:stretch>
            <a:fillRect/>
          </a:stretch>
        </p:blipFill>
        <p:spPr>
          <a:xfrm>
            <a:off x="3864666" y="477741"/>
            <a:ext cx="4438137" cy="15348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7" name="直接箭头连接符 6"/>
          <p:cNvCxnSpPr/>
          <p:nvPr/>
        </p:nvCxnSpPr>
        <p:spPr>
          <a:xfrm>
            <a:off x="5938336" y="2128210"/>
            <a:ext cx="0" cy="9361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312024" y="2411596"/>
            <a:ext cx="1800200" cy="369332"/>
          </a:xfrm>
          <a:prstGeom prst="rect">
            <a:avLst/>
          </a:prstGeom>
          <a:noFill/>
        </p:spPr>
        <p:txBody>
          <a:bodyPr wrap="square" rtlCol="0">
            <a:spAutoFit/>
          </a:bodyPr>
          <a:lstStyle/>
          <a:p>
            <a:r>
              <a:rPr lang="en-US" altLang="zh-CN" b="1" dirty="0" smtClean="0"/>
              <a:t>Replaced with</a:t>
            </a:r>
            <a:endParaRPr lang="zh-CN" altLang="en-US" b="1" dirty="0"/>
          </a:p>
        </p:txBody>
      </p:sp>
      <p:sp>
        <p:nvSpPr>
          <p:cNvPr id="9" name="文本框 8"/>
          <p:cNvSpPr txBox="1"/>
          <p:nvPr/>
        </p:nvSpPr>
        <p:spPr>
          <a:xfrm>
            <a:off x="4223792" y="6156012"/>
            <a:ext cx="3977415" cy="369332"/>
          </a:xfrm>
          <a:prstGeom prst="rect">
            <a:avLst/>
          </a:prstGeom>
          <a:noFill/>
        </p:spPr>
        <p:txBody>
          <a:bodyPr wrap="square" rtlCol="0">
            <a:spAutoFit/>
          </a:bodyPr>
          <a:lstStyle/>
          <a:p>
            <a:r>
              <a:rPr lang="en-US" altLang="zh-CN" b="1" dirty="0" smtClean="0"/>
              <a:t>Make the UT Basis more simple</a:t>
            </a:r>
            <a:r>
              <a:rPr lang="en-US" altLang="zh-CN" dirty="0" smtClean="0"/>
              <a:t>.</a:t>
            </a:r>
            <a:endParaRPr lang="zh-CN" altLang="en-US" dirty="0"/>
          </a:p>
        </p:txBody>
      </p:sp>
      <p:pic>
        <p:nvPicPr>
          <p:cNvPr id="10" name="图片 9"/>
          <p:cNvPicPr>
            <a:picLocks noChangeAspect="1"/>
          </p:cNvPicPr>
          <p:nvPr/>
        </p:nvPicPr>
        <p:blipFill>
          <a:blip r:embed="rId6"/>
          <a:stretch>
            <a:fillRect/>
          </a:stretch>
        </p:blipFill>
        <p:spPr>
          <a:xfrm>
            <a:off x="3671045" y="4968444"/>
            <a:ext cx="4825380" cy="8794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文本框 10"/>
          <p:cNvSpPr txBox="1"/>
          <p:nvPr/>
        </p:nvSpPr>
        <p:spPr>
          <a:xfrm>
            <a:off x="806238" y="654154"/>
            <a:ext cx="2736304" cy="646331"/>
          </a:xfrm>
          <a:prstGeom prst="rect">
            <a:avLst/>
          </a:prstGeom>
          <a:noFill/>
        </p:spPr>
        <p:txBody>
          <a:bodyPr wrap="square" rtlCol="0">
            <a:spAutoFit/>
          </a:bodyPr>
          <a:lstStyle/>
          <a:p>
            <a:r>
              <a:rPr lang="en-US" altLang="zh-CN" b="1" dirty="0" smtClean="0">
                <a:solidFill>
                  <a:srgbClr val="FF0000"/>
                </a:solidFill>
              </a:rPr>
              <a:t>Choosing alternative </a:t>
            </a:r>
            <a:r>
              <a:rPr lang="en-US" altLang="zh-CN" b="1" dirty="0">
                <a:solidFill>
                  <a:srgbClr val="FF0000"/>
                </a:solidFill>
              </a:rPr>
              <a:t>B</a:t>
            </a:r>
            <a:r>
              <a:rPr lang="en-US" altLang="zh-CN" b="1" dirty="0" smtClean="0">
                <a:solidFill>
                  <a:srgbClr val="FF0000"/>
                </a:solidFill>
              </a:rPr>
              <a:t>asis</a:t>
            </a:r>
            <a:endParaRPr lang="zh-CN" altLang="en-US" b="1" dirty="0">
              <a:solidFill>
                <a:srgbClr val="FF0000"/>
              </a:solidFill>
            </a:endParaRPr>
          </a:p>
        </p:txBody>
      </p:sp>
      <p:pic>
        <p:nvPicPr>
          <p:cNvPr id="12" name="图形 4">
            <a:extLst>
              <a:ext uri="{FF2B5EF4-FFF2-40B4-BE49-F238E27FC236}">
                <a16:creationId xmlns:a16="http://schemas.microsoft.com/office/drawing/2014/main" id="{B1FCBA49-CD30-22CC-13F7-D46CC6AD769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7105392" y="116632"/>
            <a:ext cx="4962972" cy="6509658"/>
          </a:xfrm>
          <a:prstGeom prst="rect">
            <a:avLst/>
          </a:prstGeom>
        </p:spPr>
      </p:pic>
    </p:spTree>
    <p:extLst>
      <p:ext uri="{BB962C8B-B14F-4D97-AF65-F5344CB8AC3E}">
        <p14:creationId xmlns:p14="http://schemas.microsoft.com/office/powerpoint/2010/main" val="843663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2"/>
          <p:cNvPicPr>
            <a:picLocks noChangeAspect="1"/>
          </p:cNvPicPr>
          <p:nvPr/>
        </p:nvPicPr>
        <p:blipFill>
          <a:blip r:embed="rId3"/>
          <a:srcRect l="70209" t="9946" b="64230"/>
          <a:stretch>
            <a:fillRect/>
          </a:stretch>
        </p:blipFill>
        <p:spPr>
          <a:xfrm rot="5400000">
            <a:off x="9566495" y="4273943"/>
            <a:ext cx="2043229" cy="3147930"/>
          </a:xfrm>
          <a:prstGeom prst="rect">
            <a:avLst/>
          </a:prstGeom>
          <a:noFill/>
          <a:ln w="9525">
            <a:noFill/>
          </a:ln>
        </p:spPr>
      </p:pic>
      <p:pic>
        <p:nvPicPr>
          <p:cNvPr id="9" name="图片 8"/>
          <p:cNvPicPr>
            <a:picLocks noChangeAspect="1"/>
          </p:cNvPicPr>
          <p:nvPr/>
        </p:nvPicPr>
        <p:blipFill>
          <a:blip r:embed="rId4"/>
          <a:srcRect t="64230" r="65837" b="9946"/>
          <a:stretch>
            <a:fillRect/>
          </a:stretch>
        </p:blipFill>
        <p:spPr>
          <a:xfrm rot="5400000">
            <a:off x="431926" y="-357698"/>
            <a:ext cx="2343285" cy="3147931"/>
          </a:xfrm>
          <a:prstGeom prst="rect">
            <a:avLst/>
          </a:prstGeom>
          <a:noFill/>
          <a:ln w="9525">
            <a:noFill/>
          </a:ln>
        </p:spPr>
      </p:pic>
      <p:sp>
        <p:nvSpPr>
          <p:cNvPr id="10" name="矩形 9"/>
          <p:cNvSpPr/>
          <p:nvPr/>
        </p:nvSpPr>
        <p:spPr bwMode="auto">
          <a:xfrm rot="5400000">
            <a:off x="2960865" y="-2125872"/>
            <a:ext cx="6339252" cy="11304962"/>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pic>
        <p:nvPicPr>
          <p:cNvPr id="4" name="内容占位符 3"/>
          <p:cNvPicPr>
            <a:picLocks noGrp="1" noChangeAspect="1"/>
          </p:cNvPicPr>
          <p:nvPr>
            <p:ph idx="1"/>
          </p:nvPr>
        </p:nvPicPr>
        <p:blipFill>
          <a:blip r:embed="rId5"/>
          <a:stretch>
            <a:fillRect/>
          </a:stretch>
        </p:blipFill>
        <p:spPr>
          <a:xfrm>
            <a:off x="2783632" y="3838089"/>
            <a:ext cx="6457950" cy="13811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图片 5"/>
          <p:cNvPicPr>
            <a:picLocks noChangeAspect="1"/>
          </p:cNvPicPr>
          <p:nvPr/>
        </p:nvPicPr>
        <p:blipFill>
          <a:blip r:embed="rId6"/>
          <a:stretch>
            <a:fillRect/>
          </a:stretch>
        </p:blipFill>
        <p:spPr>
          <a:xfrm>
            <a:off x="1876425" y="1916832"/>
            <a:ext cx="7905750" cy="10763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mc:AlternateContent xmlns:mc="http://schemas.openxmlformats.org/markup-compatibility/2006" xmlns:a14="http://schemas.microsoft.com/office/drawing/2010/main">
        <mc:Choice Requires="a14">
          <p:sp>
            <p:nvSpPr>
              <p:cNvPr id="2" name="文本框 1"/>
              <p:cNvSpPr txBox="1"/>
              <p:nvPr/>
            </p:nvSpPr>
            <p:spPr>
              <a:xfrm>
                <a:off x="1487488" y="548680"/>
                <a:ext cx="9289032" cy="523220"/>
              </a:xfrm>
              <a:prstGeom prst="rect">
                <a:avLst/>
              </a:prstGeom>
              <a:noFill/>
            </p:spPr>
            <p:txBody>
              <a:bodyPr wrap="square" rtlCol="0">
                <a:spAutoFit/>
              </a:bodyPr>
              <a:lstStyle/>
              <a:p>
                <a:r>
                  <a:rPr lang="en-US" altLang="zh-CN" sz="2800" b="1" dirty="0" smtClean="0">
                    <a:solidFill>
                      <a:srgbClr val="7030A0"/>
                    </a:solidFill>
                  </a:rPr>
                  <a:t>Calculate the UT basis order by order in </a:t>
                </a:r>
                <a14:m>
                  <m:oMath xmlns:m="http://schemas.openxmlformats.org/officeDocument/2006/math">
                    <m:r>
                      <a:rPr lang="zh-CN" altLang="en-US" sz="2800" b="1">
                        <a:solidFill>
                          <a:srgbClr val="7030A0"/>
                        </a:solidFill>
                        <a:latin typeface="Cambria Math" panose="02040503050406030204" pitchFamily="18" charset="0"/>
                      </a:rPr>
                      <m:t>∈</m:t>
                    </m:r>
                  </m:oMath>
                </a14:m>
                <a:r>
                  <a:rPr lang="en-US" altLang="zh-CN" sz="2800" b="1" dirty="0" smtClean="0">
                    <a:solidFill>
                      <a:srgbClr val="7030A0"/>
                    </a:solidFill>
                  </a:rPr>
                  <a:t> expansion </a:t>
                </a:r>
                <a:endParaRPr lang="zh-CN" altLang="en-US" sz="2800" b="1" dirty="0">
                  <a:solidFill>
                    <a:srgbClr val="7030A0"/>
                  </a:solidFill>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1487488" y="548680"/>
                <a:ext cx="9289032" cy="523220"/>
              </a:xfrm>
              <a:prstGeom prst="rect">
                <a:avLst/>
              </a:prstGeom>
              <a:blipFill>
                <a:blip r:embed="rId7"/>
                <a:stretch>
                  <a:fillRect l="-1312" t="-11628" r="-459" b="-31395"/>
                </a:stretch>
              </a:blipFill>
            </p:spPr>
            <p:txBody>
              <a:bodyPr/>
              <a:lstStyle/>
              <a:p>
                <a:r>
                  <a:rPr lang="zh-CN" altLang="en-US">
                    <a:noFill/>
                  </a:rPr>
                  <a:t> </a:t>
                </a:r>
              </a:p>
            </p:txBody>
          </p:sp>
        </mc:Fallback>
      </mc:AlternateContent>
      <p:graphicFrame>
        <p:nvGraphicFramePr>
          <p:cNvPr id="3" name="对象 2"/>
          <p:cNvGraphicFramePr>
            <a:graphicFrameLocks noChangeAspect="1"/>
          </p:cNvGraphicFramePr>
          <p:nvPr>
            <p:extLst>
              <p:ext uri="{D42A27DB-BD31-4B8C-83A1-F6EECF244321}">
                <p14:modId xmlns:p14="http://schemas.microsoft.com/office/powerpoint/2010/main" val="2625014253"/>
              </p:ext>
            </p:extLst>
          </p:nvPr>
        </p:nvGraphicFramePr>
        <p:xfrm>
          <a:off x="4914900" y="2654300"/>
          <a:ext cx="914400" cy="198438"/>
        </p:xfrm>
        <a:graphic>
          <a:graphicData uri="http://schemas.openxmlformats.org/presentationml/2006/ole">
            <mc:AlternateContent xmlns:mc="http://schemas.openxmlformats.org/markup-compatibility/2006">
              <mc:Choice xmlns:v="urn:schemas-microsoft-com:vml" Requires="v">
                <p:oleObj spid="_x0000_s1440" name="Equation" r:id="rId8" imgW="914400" imgH="198720" progId="Equation.DSMT4">
                  <p:embed/>
                </p:oleObj>
              </mc:Choice>
              <mc:Fallback>
                <p:oleObj name="Equation" r:id="rId8" imgW="914400" imgH="198720" progId="Equation.DSMT4">
                  <p:embed/>
                  <p:pic>
                    <p:nvPicPr>
                      <p:cNvPr id="0" name=""/>
                      <p:cNvPicPr/>
                      <p:nvPr/>
                    </p:nvPicPr>
                    <p:blipFill>
                      <a:blip r:embed="rId9"/>
                      <a:stretch>
                        <a:fillRect/>
                      </a:stretch>
                    </p:blipFill>
                    <p:spPr>
                      <a:xfrm>
                        <a:off x="4914900" y="2654300"/>
                        <a:ext cx="914400" cy="198438"/>
                      </a:xfrm>
                      <a:prstGeom prst="rect">
                        <a:avLst/>
                      </a:prstGeom>
                    </p:spPr>
                  </p:pic>
                </p:oleObj>
              </mc:Fallback>
            </mc:AlternateContent>
          </a:graphicData>
        </a:graphic>
      </p:graphicFrame>
      <p:sp>
        <p:nvSpPr>
          <p:cNvPr id="5" name="文本框 4"/>
          <p:cNvSpPr txBox="1"/>
          <p:nvPr/>
        </p:nvSpPr>
        <p:spPr>
          <a:xfrm>
            <a:off x="4583832" y="5877272"/>
            <a:ext cx="3456384" cy="400110"/>
          </a:xfrm>
          <a:prstGeom prst="rect">
            <a:avLst/>
          </a:prstGeom>
          <a:noFill/>
        </p:spPr>
        <p:txBody>
          <a:bodyPr wrap="square" rtlCol="0">
            <a:spAutoFit/>
          </a:bodyPr>
          <a:lstStyle/>
          <a:p>
            <a:r>
              <a:rPr lang="en-US" altLang="zh-CN" sz="2000" b="1" dirty="0" smtClean="0"/>
              <a:t>Integrate Iteratively</a:t>
            </a:r>
            <a:endParaRPr lang="zh-CN" altLang="en-US" sz="2000" b="1" dirty="0"/>
          </a:p>
        </p:txBody>
      </p:sp>
      <p:pic>
        <p:nvPicPr>
          <p:cNvPr id="7" name="图形 4">
            <a:extLst>
              <a:ext uri="{FF2B5EF4-FFF2-40B4-BE49-F238E27FC236}">
                <a16:creationId xmlns:a16="http://schemas.microsoft.com/office/drawing/2014/main" id="{B1FCBA49-CD30-22CC-13F7-D46CC6AD769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7105392" y="116632"/>
            <a:ext cx="4962972" cy="6509658"/>
          </a:xfrm>
          <a:prstGeom prst="rect">
            <a:avLst/>
          </a:prstGeom>
        </p:spPr>
      </p:pic>
    </p:spTree>
    <p:extLst>
      <p:ext uri="{BB962C8B-B14F-4D97-AF65-F5344CB8AC3E}">
        <p14:creationId xmlns:p14="http://schemas.microsoft.com/office/powerpoint/2010/main" val="26314124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
          <p:cNvPicPr>
            <a:picLocks noChangeAspect="1"/>
          </p:cNvPicPr>
          <p:nvPr/>
        </p:nvPicPr>
        <p:blipFill>
          <a:blip r:embed="rId2"/>
          <a:srcRect l="70209" t="9946" b="64230"/>
          <a:stretch>
            <a:fillRect/>
          </a:stretch>
        </p:blipFill>
        <p:spPr>
          <a:xfrm rot="5400000">
            <a:off x="9566495" y="4273943"/>
            <a:ext cx="2043229" cy="3147930"/>
          </a:xfrm>
          <a:prstGeom prst="rect">
            <a:avLst/>
          </a:prstGeom>
          <a:noFill/>
          <a:ln w="9525">
            <a:noFill/>
          </a:ln>
        </p:spPr>
      </p:pic>
      <p:pic>
        <p:nvPicPr>
          <p:cNvPr id="10" name="图片 8"/>
          <p:cNvPicPr>
            <a:picLocks noChangeAspect="1"/>
          </p:cNvPicPr>
          <p:nvPr/>
        </p:nvPicPr>
        <p:blipFill>
          <a:blip r:embed="rId3"/>
          <a:srcRect t="64230" r="65837" b="9946"/>
          <a:stretch>
            <a:fillRect/>
          </a:stretch>
        </p:blipFill>
        <p:spPr>
          <a:xfrm rot="5400000">
            <a:off x="431926" y="-357698"/>
            <a:ext cx="2343285" cy="3147931"/>
          </a:xfrm>
          <a:prstGeom prst="rect">
            <a:avLst/>
          </a:prstGeom>
          <a:noFill/>
          <a:ln w="9525">
            <a:noFill/>
          </a:ln>
        </p:spPr>
      </p:pic>
      <p:sp>
        <p:nvSpPr>
          <p:cNvPr id="11" name="矩形 10"/>
          <p:cNvSpPr/>
          <p:nvPr/>
        </p:nvSpPr>
        <p:spPr bwMode="auto">
          <a:xfrm rot="5400000">
            <a:off x="2960865" y="-2125872"/>
            <a:ext cx="6339252" cy="11304962"/>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pic>
        <p:nvPicPr>
          <p:cNvPr id="4" name="内容占位符 3"/>
          <p:cNvPicPr>
            <a:picLocks noGrp="1" noChangeAspect="1"/>
          </p:cNvPicPr>
          <p:nvPr>
            <p:ph idx="1"/>
          </p:nvPr>
        </p:nvPicPr>
        <p:blipFill>
          <a:blip r:embed="rId4"/>
          <a:stretch>
            <a:fillRect/>
          </a:stretch>
        </p:blipFill>
        <p:spPr>
          <a:xfrm>
            <a:off x="1739516" y="3861048"/>
            <a:ext cx="7704856" cy="26779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文本框 4"/>
          <p:cNvSpPr txBox="1"/>
          <p:nvPr/>
        </p:nvSpPr>
        <p:spPr>
          <a:xfrm>
            <a:off x="2351584" y="2817423"/>
            <a:ext cx="6480720" cy="707886"/>
          </a:xfrm>
          <a:prstGeom prst="rect">
            <a:avLst/>
          </a:prstGeom>
          <a:noFill/>
        </p:spPr>
        <p:txBody>
          <a:bodyPr wrap="square" rtlCol="0">
            <a:spAutoFit/>
          </a:bodyPr>
          <a:lstStyle/>
          <a:p>
            <a:r>
              <a:rPr lang="en-US" altLang="zh-CN" sz="2000" b="1" dirty="0" smtClean="0"/>
              <a:t>Combing analytic calculation with AMFLOW</a:t>
            </a:r>
            <a:r>
              <a:rPr lang="en-US" altLang="zh-CN" sz="2000" b="1" dirty="0" smtClean="0">
                <a:solidFill>
                  <a:srgbClr val="00B050"/>
                </a:solidFill>
              </a:rPr>
              <a:t>, </a:t>
            </a:r>
            <a:r>
              <a:rPr lang="en-US" altLang="zh-CN" sz="2000" b="1" dirty="0" smtClean="0">
                <a:solidFill>
                  <a:srgbClr val="7030A0"/>
                </a:solidFill>
              </a:rPr>
              <a:t>PSLQ</a:t>
            </a:r>
            <a:r>
              <a:rPr lang="en-US" altLang="zh-CN" sz="2000" b="1" dirty="0" smtClean="0">
                <a:solidFill>
                  <a:srgbClr val="00B050"/>
                </a:solidFill>
              </a:rPr>
              <a:t>, </a:t>
            </a:r>
            <a:r>
              <a:rPr lang="en-US" altLang="zh-CN" sz="2000" b="1" dirty="0" smtClean="0">
                <a:solidFill>
                  <a:srgbClr val="7030A0"/>
                </a:solidFill>
              </a:rPr>
              <a:t>C</a:t>
            </a:r>
            <a:r>
              <a:rPr lang="en-US" altLang="zh-CN" sz="2000" b="1" dirty="0" smtClean="0"/>
              <a:t> can be obtained in a easier way. </a:t>
            </a:r>
            <a:endParaRPr lang="zh-CN" altLang="en-US" sz="2000" b="1" dirty="0"/>
          </a:p>
        </p:txBody>
      </p:sp>
      <p:sp>
        <p:nvSpPr>
          <p:cNvPr id="6" name="文本框 5"/>
          <p:cNvSpPr txBox="1"/>
          <p:nvPr/>
        </p:nvSpPr>
        <p:spPr>
          <a:xfrm>
            <a:off x="1559496" y="404664"/>
            <a:ext cx="9718114" cy="461665"/>
          </a:xfrm>
          <a:prstGeom prst="rect">
            <a:avLst/>
          </a:prstGeom>
          <a:noFill/>
        </p:spPr>
        <p:txBody>
          <a:bodyPr wrap="square" rtlCol="0">
            <a:spAutoFit/>
          </a:bodyPr>
          <a:lstStyle/>
          <a:p>
            <a:r>
              <a:rPr lang="en-US" altLang="zh-CN" sz="2400" b="1" dirty="0" smtClean="0">
                <a:solidFill>
                  <a:srgbClr val="FF0000"/>
                </a:solidFill>
              </a:rPr>
              <a:t>Determination of </a:t>
            </a:r>
            <a:r>
              <a:rPr lang="en-US" altLang="zh-CN" sz="2400" b="1" dirty="0">
                <a:solidFill>
                  <a:srgbClr val="FF0000"/>
                </a:solidFill>
              </a:rPr>
              <a:t>I</a:t>
            </a:r>
            <a:r>
              <a:rPr lang="en-US" altLang="zh-CN" sz="2400" b="1" dirty="0" smtClean="0">
                <a:solidFill>
                  <a:srgbClr val="FF0000"/>
                </a:solidFill>
              </a:rPr>
              <a:t>ntegration Constants </a:t>
            </a:r>
            <a:r>
              <a:rPr lang="en-US" altLang="zh-CN" sz="2400" b="1" dirty="0" smtClean="0">
                <a:solidFill>
                  <a:schemeClr val="accent2">
                    <a:lumMod val="75000"/>
                  </a:schemeClr>
                </a:solidFill>
              </a:rPr>
              <a:t>(a more convenient way )</a:t>
            </a:r>
            <a:endParaRPr lang="zh-CN" altLang="en-US" sz="2400" b="1" dirty="0">
              <a:solidFill>
                <a:schemeClr val="accent2">
                  <a:lumMod val="75000"/>
                </a:schemeClr>
              </a:solidFill>
            </a:endParaRPr>
          </a:p>
        </p:txBody>
      </p:sp>
      <p:pic>
        <p:nvPicPr>
          <p:cNvPr id="7" name="图片 6"/>
          <p:cNvPicPr>
            <a:picLocks noChangeAspect="1"/>
          </p:cNvPicPr>
          <p:nvPr/>
        </p:nvPicPr>
        <p:blipFill>
          <a:blip r:embed="rId5"/>
          <a:stretch>
            <a:fillRect/>
          </a:stretch>
        </p:blipFill>
        <p:spPr>
          <a:xfrm>
            <a:off x="767408" y="1002170"/>
            <a:ext cx="10807502" cy="1373482"/>
          </a:xfrm>
          <a:prstGeom prst="rect">
            <a:avLst/>
          </a:prstGeom>
          <a:ln>
            <a:noFill/>
          </a:ln>
          <a:effectLst>
            <a:outerShdw blurRad="190500" algn="tl" rotWithShape="0">
              <a:srgbClr val="000000">
                <a:alpha val="70000"/>
              </a:srgbClr>
            </a:outerShdw>
          </a:effectLst>
        </p:spPr>
      </p:pic>
      <p:pic>
        <p:nvPicPr>
          <p:cNvPr id="8" name="图形 4">
            <a:extLst>
              <a:ext uri="{FF2B5EF4-FFF2-40B4-BE49-F238E27FC236}">
                <a16:creationId xmlns:a16="http://schemas.microsoft.com/office/drawing/2014/main" id="{B1FCBA49-CD30-22CC-13F7-D46CC6AD769A}"/>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7105392" y="116632"/>
            <a:ext cx="4962972" cy="6509658"/>
          </a:xfrm>
          <a:prstGeom prst="rect">
            <a:avLst/>
          </a:prstGeom>
        </p:spPr>
      </p:pic>
    </p:spTree>
    <p:extLst>
      <p:ext uri="{BB962C8B-B14F-4D97-AF65-F5344CB8AC3E}">
        <p14:creationId xmlns:p14="http://schemas.microsoft.com/office/powerpoint/2010/main" val="40599578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8">
            <a:extLst>
              <a:ext uri="{FF2B5EF4-FFF2-40B4-BE49-F238E27FC236}">
                <a16:creationId xmlns:a16="http://schemas.microsoft.com/office/drawing/2014/main" id="{C439D8A7-7A1D-E6B8-7488-84CA7885E379}"/>
              </a:ext>
            </a:extLst>
          </p:cNvPr>
          <p:cNvPicPr>
            <a:picLocks noChangeAspect="1"/>
          </p:cNvPicPr>
          <p:nvPr/>
        </p:nvPicPr>
        <p:blipFill>
          <a:blip r:embed="rId2"/>
          <a:srcRect t="64230" r="65837" b="9946"/>
          <a:stretch>
            <a:fillRect/>
          </a:stretch>
        </p:blipFill>
        <p:spPr>
          <a:xfrm rot="5400000">
            <a:off x="424397" y="-357698"/>
            <a:ext cx="2343285" cy="3147931"/>
          </a:xfrm>
          <a:prstGeom prst="rect">
            <a:avLst/>
          </a:prstGeom>
          <a:noFill/>
          <a:ln w="9525">
            <a:noFill/>
          </a:ln>
        </p:spPr>
      </p:pic>
      <p:pic>
        <p:nvPicPr>
          <p:cNvPr id="9" name="图片 2">
            <a:extLst>
              <a:ext uri="{FF2B5EF4-FFF2-40B4-BE49-F238E27FC236}">
                <a16:creationId xmlns:a16="http://schemas.microsoft.com/office/drawing/2014/main" id="{4CC03F23-41F0-F6C5-4CC8-1869653D33CA}"/>
              </a:ext>
            </a:extLst>
          </p:cNvPr>
          <p:cNvPicPr>
            <a:picLocks noChangeAspect="1"/>
          </p:cNvPicPr>
          <p:nvPr/>
        </p:nvPicPr>
        <p:blipFill>
          <a:blip r:embed="rId3"/>
          <a:srcRect l="70209" t="9946" b="64230"/>
          <a:stretch>
            <a:fillRect/>
          </a:stretch>
        </p:blipFill>
        <p:spPr>
          <a:xfrm rot="5400000">
            <a:off x="9558966" y="4273943"/>
            <a:ext cx="2043229" cy="3147930"/>
          </a:xfrm>
          <a:prstGeom prst="rect">
            <a:avLst/>
          </a:prstGeom>
          <a:noFill/>
          <a:ln w="9525">
            <a:noFill/>
          </a:ln>
        </p:spPr>
      </p:pic>
      <p:sp>
        <p:nvSpPr>
          <p:cNvPr id="10" name="矩形 9">
            <a:extLst>
              <a:ext uri="{FF2B5EF4-FFF2-40B4-BE49-F238E27FC236}">
                <a16:creationId xmlns:a16="http://schemas.microsoft.com/office/drawing/2014/main" id="{BE00CFBC-7F70-456A-F1AB-F962042C5BB0}"/>
              </a:ext>
            </a:extLst>
          </p:cNvPr>
          <p:cNvSpPr/>
          <p:nvPr/>
        </p:nvSpPr>
        <p:spPr bwMode="auto">
          <a:xfrm rot="5400000">
            <a:off x="2936634" y="-2195817"/>
            <a:ext cx="6339252" cy="11304962"/>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sp>
        <p:nvSpPr>
          <p:cNvPr id="5" name="文本框 4"/>
          <p:cNvSpPr txBox="1"/>
          <p:nvPr/>
        </p:nvSpPr>
        <p:spPr>
          <a:xfrm>
            <a:off x="2279576" y="395372"/>
            <a:ext cx="7200800" cy="369332"/>
          </a:xfrm>
          <a:prstGeom prst="rect">
            <a:avLst/>
          </a:prstGeom>
          <a:noFill/>
          <a:ln>
            <a:solidFill>
              <a:srgbClr val="FF0000"/>
            </a:solidFill>
          </a:ln>
        </p:spPr>
        <p:txBody>
          <a:bodyPr wrap="square" rtlCol="0">
            <a:spAutoFit/>
          </a:bodyPr>
          <a:lstStyle/>
          <a:p>
            <a:r>
              <a:rPr lang="en-US" altLang="zh-CN" b="1" dirty="0" smtClean="0">
                <a:solidFill>
                  <a:srgbClr val="FF0000"/>
                </a:solidFill>
              </a:rPr>
              <a:t>Results of UT basis (Harmonic </a:t>
            </a:r>
            <a:r>
              <a:rPr lang="en-US" altLang="zh-CN" b="1" dirty="0" err="1" smtClean="0">
                <a:solidFill>
                  <a:srgbClr val="FF0000"/>
                </a:solidFill>
              </a:rPr>
              <a:t>Polylogarithms</a:t>
            </a:r>
            <a:r>
              <a:rPr lang="en-US" altLang="zh-CN" b="1" dirty="0" smtClean="0">
                <a:solidFill>
                  <a:srgbClr val="FF0000"/>
                </a:solidFill>
              </a:rPr>
              <a:t> </a:t>
            </a:r>
            <a:r>
              <a:rPr lang="en-US" altLang="zh-CN" b="1" dirty="0" err="1" smtClean="0">
                <a:solidFill>
                  <a:srgbClr val="FF0000"/>
                </a:solidFill>
              </a:rPr>
              <a:t>hep-ph</a:t>
            </a:r>
            <a:r>
              <a:rPr lang="en-US" altLang="zh-CN" b="1" dirty="0" smtClean="0">
                <a:solidFill>
                  <a:srgbClr val="FF0000"/>
                </a:solidFill>
              </a:rPr>
              <a:t>/9905237)</a:t>
            </a:r>
            <a:endParaRPr lang="zh-CN" altLang="en-US" b="1" dirty="0">
              <a:solidFill>
                <a:srgbClr val="FF0000"/>
              </a:solidFill>
            </a:endParaRPr>
          </a:p>
        </p:txBody>
      </p:sp>
      <p:sp>
        <p:nvSpPr>
          <p:cNvPr id="6" name="文本框 5"/>
          <p:cNvSpPr txBox="1"/>
          <p:nvPr/>
        </p:nvSpPr>
        <p:spPr>
          <a:xfrm>
            <a:off x="6816080" y="4925058"/>
            <a:ext cx="4032448" cy="369332"/>
          </a:xfrm>
          <a:prstGeom prst="rect">
            <a:avLst/>
          </a:prstGeom>
          <a:noFill/>
        </p:spPr>
        <p:txBody>
          <a:bodyPr wrap="square" rtlCol="0">
            <a:spAutoFit/>
          </a:bodyPr>
          <a:lstStyle/>
          <a:p>
            <a:r>
              <a:rPr lang="en-US" altLang="zh-CN" dirty="0" smtClean="0"/>
              <a:t>Evaluation :</a:t>
            </a:r>
            <a:r>
              <a:rPr lang="en-US" altLang="zh-CN" b="1" dirty="0" smtClean="0"/>
              <a:t>HPL  </a:t>
            </a:r>
            <a:r>
              <a:rPr lang="en-US" altLang="zh-CN" b="1" dirty="0" err="1" smtClean="0"/>
              <a:t>hep-ph</a:t>
            </a:r>
            <a:r>
              <a:rPr lang="en-US" altLang="zh-CN" b="1" dirty="0" smtClean="0"/>
              <a:t>/0507152</a:t>
            </a:r>
            <a:endParaRPr lang="zh-CN" altLang="en-US" b="1" dirty="0"/>
          </a:p>
        </p:txBody>
      </p:sp>
      <p:pic>
        <p:nvPicPr>
          <p:cNvPr id="2" name="图片 1"/>
          <p:cNvPicPr>
            <a:picLocks noChangeAspect="1"/>
          </p:cNvPicPr>
          <p:nvPr/>
        </p:nvPicPr>
        <p:blipFill>
          <a:blip r:embed="rId4"/>
          <a:stretch>
            <a:fillRect/>
          </a:stretch>
        </p:blipFill>
        <p:spPr>
          <a:xfrm>
            <a:off x="1127448" y="3844980"/>
            <a:ext cx="4592563" cy="23768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图片 2"/>
          <p:cNvPicPr>
            <a:picLocks noChangeAspect="1"/>
          </p:cNvPicPr>
          <p:nvPr/>
        </p:nvPicPr>
        <p:blipFill>
          <a:blip r:embed="rId5"/>
          <a:stretch>
            <a:fillRect/>
          </a:stretch>
        </p:blipFill>
        <p:spPr>
          <a:xfrm>
            <a:off x="551384" y="1340768"/>
            <a:ext cx="11109752" cy="2057669"/>
          </a:xfrm>
          <a:prstGeom prst="rect">
            <a:avLst/>
          </a:prstGeom>
          <a:ln>
            <a:noFill/>
          </a:ln>
          <a:effectLst>
            <a:outerShdw blurRad="292100" dist="139700" dir="2700000" algn="tl" rotWithShape="0">
              <a:srgbClr val="333333">
                <a:alpha val="65000"/>
              </a:srgbClr>
            </a:outerShdw>
          </a:effectLst>
        </p:spPr>
      </p:pic>
      <p:pic>
        <p:nvPicPr>
          <p:cNvPr id="7" name="图形 4">
            <a:extLst>
              <a:ext uri="{FF2B5EF4-FFF2-40B4-BE49-F238E27FC236}">
                <a16:creationId xmlns:a16="http://schemas.microsoft.com/office/drawing/2014/main" id="{B1FCBA49-CD30-22CC-13F7-D46CC6AD769A}"/>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7105392" y="116632"/>
            <a:ext cx="4962972" cy="6509658"/>
          </a:xfrm>
          <a:prstGeom prst="rect">
            <a:avLst/>
          </a:prstGeom>
        </p:spPr>
      </p:pic>
    </p:spTree>
    <p:extLst>
      <p:ext uri="{BB962C8B-B14F-4D97-AF65-F5344CB8AC3E}">
        <p14:creationId xmlns:p14="http://schemas.microsoft.com/office/powerpoint/2010/main" val="3134471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1"/>
          <p:cNvPicPr>
            <a:picLocks noChangeAspect="1"/>
          </p:cNvPicPr>
          <p:nvPr/>
        </p:nvPicPr>
        <p:blipFill>
          <a:blip r:embed="rId3"/>
          <a:srcRect l="41998" t="35860" b="16335"/>
          <a:stretch>
            <a:fillRect/>
          </a:stretch>
        </p:blipFill>
        <p:spPr>
          <a:xfrm rot="5400000">
            <a:off x="1493195" y="1446821"/>
            <a:ext cx="3978504" cy="6901002"/>
          </a:xfrm>
          <a:prstGeom prst="rect">
            <a:avLst/>
          </a:prstGeom>
          <a:noFill/>
          <a:ln w="9525">
            <a:noFill/>
          </a:ln>
        </p:spPr>
      </p:pic>
      <p:pic>
        <p:nvPicPr>
          <p:cNvPr id="5" name="图片 8"/>
          <p:cNvPicPr>
            <a:picLocks noChangeAspect="1"/>
          </p:cNvPicPr>
          <p:nvPr/>
        </p:nvPicPr>
        <p:blipFill>
          <a:blip r:embed="rId4"/>
          <a:srcRect t="64230" r="65837" b="9946"/>
          <a:stretch>
            <a:fillRect/>
          </a:stretch>
        </p:blipFill>
        <p:spPr>
          <a:xfrm rot="5400000">
            <a:off x="436967" y="-402323"/>
            <a:ext cx="2343285" cy="3147931"/>
          </a:xfrm>
          <a:prstGeom prst="rect">
            <a:avLst/>
          </a:prstGeom>
          <a:noFill/>
          <a:ln w="9525">
            <a:noFill/>
          </a:ln>
        </p:spPr>
      </p:pic>
      <p:pic>
        <p:nvPicPr>
          <p:cNvPr id="6" name="图片 2"/>
          <p:cNvPicPr>
            <a:picLocks noChangeAspect="1"/>
          </p:cNvPicPr>
          <p:nvPr/>
        </p:nvPicPr>
        <p:blipFill>
          <a:blip r:embed="rId3"/>
          <a:srcRect l="70209" t="9946" b="64230"/>
          <a:stretch>
            <a:fillRect/>
          </a:stretch>
        </p:blipFill>
        <p:spPr>
          <a:xfrm rot="5400000">
            <a:off x="9571536" y="4229318"/>
            <a:ext cx="2043229" cy="3147930"/>
          </a:xfrm>
          <a:prstGeom prst="rect">
            <a:avLst/>
          </a:prstGeom>
          <a:noFill/>
          <a:ln w="9525">
            <a:noFill/>
          </a:ln>
        </p:spPr>
      </p:pic>
      <p:sp>
        <p:nvSpPr>
          <p:cNvPr id="7" name="矩形 6"/>
          <p:cNvSpPr/>
          <p:nvPr/>
        </p:nvSpPr>
        <p:spPr bwMode="auto">
          <a:xfrm rot="5400000">
            <a:off x="2965906" y="-2224755"/>
            <a:ext cx="6339252" cy="11304962"/>
          </a:xfrm>
          <a:prstGeom prst="rect">
            <a:avLst/>
          </a:prstGeom>
          <a:solidFill>
            <a:srgbClr val="FFFFFF">
              <a:alpha val="92157"/>
            </a:srgb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pic>
        <p:nvPicPr>
          <p:cNvPr id="46" name="图形 45">
            <a:extLst>
              <a:ext uri="{FF2B5EF4-FFF2-40B4-BE49-F238E27FC236}">
                <a16:creationId xmlns:a16="http://schemas.microsoft.com/office/drawing/2014/main" id="{C394F316-D063-034B-FA74-2E2E310C177A}"/>
              </a:ext>
            </a:extLst>
          </p:cNvPr>
          <p:cNvPicPr>
            <a:picLocks noChangeAspect="1"/>
          </p:cNvPicPr>
          <p:nvPr/>
        </p:nvPicPr>
        <p:blipFill>
          <a:blip r:embed="rId5">
            <a:extLst>
              <a:ext uri="{96DAC541-7B7A-43D3-8B79-37D633B846F1}">
                <asvg:svgBlip xmlns="" xmlns:asvg="http://schemas.microsoft.com/office/drawing/2016/SVG/main" r:embed="rId7"/>
              </a:ext>
            </a:extLst>
          </a:blip>
          <a:stretch>
            <a:fillRect/>
          </a:stretch>
        </p:blipFill>
        <p:spPr>
          <a:xfrm>
            <a:off x="6982161" y="189113"/>
            <a:ext cx="4962972" cy="6509658"/>
          </a:xfrm>
          <a:prstGeom prst="rect">
            <a:avLst/>
          </a:prstGeom>
        </p:spPr>
      </p:pic>
      <p:sp>
        <p:nvSpPr>
          <p:cNvPr id="2" name="矩形 1"/>
          <p:cNvSpPr/>
          <p:nvPr/>
        </p:nvSpPr>
        <p:spPr>
          <a:xfrm>
            <a:off x="1199456" y="548680"/>
            <a:ext cx="9953589" cy="5078313"/>
          </a:xfrm>
          <a:prstGeom prst="rect">
            <a:avLst/>
          </a:prstGeom>
        </p:spPr>
        <p:txBody>
          <a:bodyPr wrap="square">
            <a:spAutoFit/>
          </a:bodyPr>
          <a:lstStyle/>
          <a:p>
            <a:pPr lvl="0" algn="ctr" rtl="0">
              <a:lnSpc>
                <a:spcPct val="150000"/>
              </a:lnSpc>
              <a:defRPr/>
            </a:pPr>
            <a:r>
              <a:rPr lang="en-US" altLang="zh-CN" sz="4800" b="1" kern="100" dirty="0" err="1" smtClean="0">
                <a:solidFill>
                  <a:srgbClr val="FF0000"/>
                </a:solidFill>
                <a:latin typeface="等线" panose="02010600030101010101" pitchFamily="2" charset="-122"/>
                <a:ea typeface="宋体" panose="02010600030101010101" pitchFamily="2" charset="-122"/>
                <a:cs typeface="Times New Roman" panose="02020603050405020304" pitchFamily="18" charset="0"/>
              </a:rPr>
              <a:t>OutLine</a:t>
            </a:r>
            <a:endParaRPr lang="en-US" altLang="zh-CN" sz="2000" b="1" kern="100" dirty="0" smtClean="0">
              <a:latin typeface="等线" panose="02010600030101010101" pitchFamily="2" charset="-122"/>
              <a:ea typeface="宋体" panose="02010600030101010101" pitchFamily="2" charset="-122"/>
              <a:cs typeface="Times New Roman" panose="02020603050405020304" pitchFamily="18" charset="0"/>
            </a:endParaRPr>
          </a:p>
          <a:p>
            <a:pPr marL="285750" lvl="0" indent="-285750" algn="just" rtl="0">
              <a:lnSpc>
                <a:spcPct val="150000"/>
              </a:lnSpc>
              <a:buFont typeface="Arial" panose="020B0604020202020204" pitchFamily="34" charset="0"/>
              <a:buChar char="•"/>
              <a:defRPr/>
            </a:pPr>
            <a:r>
              <a:rPr lang="en-US" altLang="zh-CN" sz="2400" b="1" kern="100" dirty="0" smtClean="0">
                <a:latin typeface="等线" panose="02010600030101010101" pitchFamily="2" charset="-122"/>
                <a:ea typeface="宋体" panose="02010600030101010101" pitchFamily="2" charset="-122"/>
                <a:cs typeface="Times New Roman" panose="02020603050405020304" pitchFamily="18" charset="0"/>
              </a:rPr>
              <a:t>Motivation</a:t>
            </a:r>
          </a:p>
          <a:p>
            <a:pPr lvl="0" algn="just" rtl="0">
              <a:lnSpc>
                <a:spcPct val="150000"/>
              </a:lnSpc>
              <a:defRPr/>
            </a:pPr>
            <a:endParaRPr lang="en-US" altLang="zh-CN" sz="2400" b="1" kern="100" dirty="0">
              <a:latin typeface="等线" panose="02010600030101010101" pitchFamily="2" charset="-122"/>
              <a:ea typeface="宋体" panose="02010600030101010101" pitchFamily="2" charset="-122"/>
              <a:cs typeface="Times New Roman" panose="02020603050405020304" pitchFamily="18" charset="0"/>
            </a:endParaRPr>
          </a:p>
          <a:p>
            <a:pPr marL="285750" lvl="0" indent="-285750" algn="just" rtl="0">
              <a:lnSpc>
                <a:spcPct val="150000"/>
              </a:lnSpc>
              <a:buFont typeface="Arial" panose="020B0604020202020204" pitchFamily="34" charset="0"/>
              <a:buChar char="•"/>
              <a:defRPr/>
            </a:pPr>
            <a:r>
              <a:rPr lang="en-US" altLang="zh-CN" sz="2400" b="1" kern="100" dirty="0" smtClean="0">
                <a:latin typeface="等线" panose="02010600030101010101" pitchFamily="2" charset="-122"/>
                <a:ea typeface="宋体" panose="02010600030101010101" pitchFamily="2" charset="-122"/>
                <a:cs typeface="Times New Roman" panose="02020603050405020304" pitchFamily="18" charset="0"/>
              </a:rPr>
              <a:t>Analytic calculations for </a:t>
            </a:r>
            <a:r>
              <a:rPr lang="en-US" altLang="zh-CN" sz="2400" b="1" kern="100" dirty="0" smtClean="0">
                <a:solidFill>
                  <a:srgbClr val="7030A0"/>
                </a:solidFill>
                <a:latin typeface="等线" panose="02010600030101010101" pitchFamily="2" charset="-122"/>
                <a:ea typeface="宋体" panose="02010600030101010101" pitchFamily="2" charset="-122"/>
                <a:cs typeface="Times New Roman" panose="02020603050405020304" pitchFamily="18" charset="0"/>
              </a:rPr>
              <a:t>Top </a:t>
            </a:r>
            <a:r>
              <a:rPr lang="en-US" altLang="zh-CN" sz="2400" b="1" kern="100" dirty="0">
                <a:solidFill>
                  <a:srgbClr val="7030A0"/>
                </a:solidFill>
                <a:latin typeface="等线" panose="02010600030101010101" pitchFamily="2" charset="-122"/>
                <a:ea typeface="宋体" panose="02010600030101010101" pitchFamily="2" charset="-122"/>
                <a:cs typeface="Times New Roman" panose="02020603050405020304" pitchFamily="18" charset="0"/>
              </a:rPr>
              <a:t>quark </a:t>
            </a:r>
            <a:r>
              <a:rPr lang="en-US" altLang="zh-CN" sz="2400" b="1" kern="100" dirty="0" smtClean="0">
                <a:latin typeface="等线" panose="02010600030101010101" pitchFamily="2" charset="-122"/>
                <a:ea typeface="宋体" panose="02010600030101010101" pitchFamily="2" charset="-122"/>
                <a:cs typeface="Times New Roman" panose="02020603050405020304" pitchFamily="18" charset="0"/>
              </a:rPr>
              <a:t>inclusive decay</a:t>
            </a:r>
          </a:p>
          <a:p>
            <a:pPr lvl="0" algn="just" rtl="0">
              <a:lnSpc>
                <a:spcPct val="150000"/>
              </a:lnSpc>
              <a:defRPr/>
            </a:pPr>
            <a:endParaRPr lang="en-US" altLang="zh-CN" sz="2400" b="1" kern="100" dirty="0">
              <a:latin typeface="等线" panose="02010600030101010101" pitchFamily="2" charset="-122"/>
              <a:ea typeface="宋体" panose="02010600030101010101" pitchFamily="2" charset="-122"/>
              <a:cs typeface="Times New Roman" panose="02020603050405020304" pitchFamily="18" charset="0"/>
            </a:endParaRPr>
          </a:p>
          <a:p>
            <a:pPr marL="285750" lvl="0" indent="-285750" algn="just" rtl="0">
              <a:lnSpc>
                <a:spcPct val="150000"/>
              </a:lnSpc>
              <a:buFont typeface="Arial" panose="020B0604020202020204" pitchFamily="34" charset="0"/>
              <a:buChar char="•"/>
              <a:defRPr/>
            </a:pPr>
            <a:r>
              <a:rPr lang="en-US" altLang="zh-CN" sz="2400" b="1" kern="100" dirty="0" smtClean="0">
                <a:latin typeface="等线" panose="02010600030101010101" pitchFamily="2" charset="-122"/>
                <a:ea typeface="宋体" panose="02010600030101010101" pitchFamily="2" charset="-122"/>
                <a:cs typeface="Times New Roman" panose="02020603050405020304" pitchFamily="18" charset="0"/>
              </a:rPr>
              <a:t>Analytic calculations of two-loop </a:t>
            </a:r>
            <a:r>
              <a:rPr lang="en-US" altLang="zh-CN" sz="2400" b="1" kern="100" dirty="0">
                <a:solidFill>
                  <a:srgbClr val="7030A0"/>
                </a:solidFill>
                <a:latin typeface="等线" panose="02010600030101010101" pitchFamily="2" charset="-122"/>
                <a:ea typeface="宋体" panose="02010600030101010101" pitchFamily="2" charset="-122"/>
                <a:cs typeface="Times New Roman" panose="02020603050405020304" pitchFamily="18" charset="0"/>
              </a:rPr>
              <a:t>N</a:t>
            </a:r>
            <a:r>
              <a:rPr lang="en-US" altLang="zh-CN" sz="2400" b="1" kern="100" dirty="0" smtClean="0">
                <a:solidFill>
                  <a:srgbClr val="7030A0"/>
                </a:solidFill>
                <a:latin typeface="等线" panose="02010600030101010101" pitchFamily="2" charset="-122"/>
                <a:ea typeface="宋体" panose="02010600030101010101" pitchFamily="2" charset="-122"/>
                <a:cs typeface="Times New Roman" panose="02020603050405020304" pitchFamily="18" charset="0"/>
              </a:rPr>
              <a:t>ucleon mass </a:t>
            </a:r>
            <a:r>
              <a:rPr lang="en-US" altLang="zh-CN" sz="2400" b="1" kern="100" dirty="0" smtClean="0">
                <a:latin typeface="等线" panose="02010600030101010101" pitchFamily="2" charset="-122"/>
                <a:ea typeface="宋体" panose="02010600030101010101" pitchFamily="2" charset="-122"/>
                <a:cs typeface="Times New Roman" panose="02020603050405020304" pitchFamily="18" charset="0"/>
              </a:rPr>
              <a:t>in EOMS scheme</a:t>
            </a:r>
          </a:p>
          <a:p>
            <a:pPr marL="285750" lvl="0" indent="-285750" algn="just" rtl="0">
              <a:lnSpc>
                <a:spcPct val="150000"/>
              </a:lnSpc>
              <a:buFont typeface="Arial" panose="020B0604020202020204" pitchFamily="34" charset="0"/>
              <a:buChar char="•"/>
              <a:defRPr/>
            </a:pPr>
            <a:endParaRPr lang="en-US" altLang="zh-CN" sz="2400" b="1" kern="100" dirty="0">
              <a:latin typeface="等线" panose="02010600030101010101" pitchFamily="2" charset="-122"/>
              <a:ea typeface="宋体" panose="02010600030101010101" pitchFamily="2" charset="-122"/>
              <a:cs typeface="Times New Roman" panose="02020603050405020304" pitchFamily="18" charset="0"/>
            </a:endParaRPr>
          </a:p>
          <a:p>
            <a:pPr marL="285750" lvl="0" indent="-285750" algn="just" rtl="0">
              <a:lnSpc>
                <a:spcPct val="150000"/>
              </a:lnSpc>
              <a:buFont typeface="Arial" panose="020B0604020202020204" pitchFamily="34" charset="0"/>
              <a:buChar char="•"/>
              <a:defRPr/>
            </a:pPr>
            <a:r>
              <a:rPr lang="en-US" altLang="zh-CN" sz="2400" b="1" kern="100" dirty="0" smtClean="0">
                <a:latin typeface="等线" panose="02010600030101010101" pitchFamily="2" charset="-122"/>
                <a:ea typeface="宋体" panose="02010600030101010101" pitchFamily="2" charset="-122"/>
                <a:cs typeface="Times New Roman" panose="02020603050405020304" pitchFamily="18" charset="0"/>
              </a:rPr>
              <a:t>Conclusion</a:t>
            </a:r>
            <a:endParaRPr lang="en-US" altLang="zh-CN" sz="2400" b="1" kern="100" dirty="0">
              <a:latin typeface="等线"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23664" y="646302"/>
            <a:ext cx="5159896" cy="1616237"/>
          </a:xfrm>
          <a:prstGeom prst="rect">
            <a:avLst/>
          </a:prstGeom>
        </p:spPr>
      </p:pic>
      <p:pic>
        <p:nvPicPr>
          <p:cNvPr id="4" name="图片 3"/>
          <p:cNvPicPr>
            <a:picLocks noChangeAspect="1"/>
          </p:cNvPicPr>
          <p:nvPr/>
        </p:nvPicPr>
        <p:blipFill>
          <a:blip r:embed="rId3"/>
          <a:stretch>
            <a:fillRect/>
          </a:stretch>
        </p:blipFill>
        <p:spPr>
          <a:xfrm>
            <a:off x="6528047" y="764704"/>
            <a:ext cx="5249557" cy="1122411"/>
          </a:xfrm>
          <a:prstGeom prst="rect">
            <a:avLst/>
          </a:prstGeom>
        </p:spPr>
      </p:pic>
      <p:pic>
        <p:nvPicPr>
          <p:cNvPr id="6" name="图片 5"/>
          <p:cNvPicPr>
            <a:picLocks noChangeAspect="1"/>
          </p:cNvPicPr>
          <p:nvPr/>
        </p:nvPicPr>
        <p:blipFill>
          <a:blip r:embed="rId4"/>
          <a:stretch>
            <a:fillRect/>
          </a:stretch>
        </p:blipFill>
        <p:spPr>
          <a:xfrm>
            <a:off x="47328" y="3429000"/>
            <a:ext cx="5112568" cy="1067270"/>
          </a:xfrm>
          <a:prstGeom prst="rect">
            <a:avLst/>
          </a:prstGeom>
        </p:spPr>
      </p:pic>
      <p:sp>
        <p:nvSpPr>
          <p:cNvPr id="15" name="文本框 14"/>
          <p:cNvSpPr txBox="1"/>
          <p:nvPr/>
        </p:nvSpPr>
        <p:spPr>
          <a:xfrm>
            <a:off x="2351584" y="2434892"/>
            <a:ext cx="576064" cy="369332"/>
          </a:xfrm>
          <a:prstGeom prst="rect">
            <a:avLst/>
          </a:prstGeom>
          <a:noFill/>
        </p:spPr>
        <p:txBody>
          <a:bodyPr wrap="square" rtlCol="0">
            <a:spAutoFit/>
          </a:bodyPr>
          <a:lstStyle/>
          <a:p>
            <a:r>
              <a:rPr lang="en-US" altLang="zh-CN" dirty="0" smtClean="0"/>
              <a:t>(A)</a:t>
            </a:r>
            <a:endParaRPr lang="zh-CN" altLang="en-US" dirty="0"/>
          </a:p>
        </p:txBody>
      </p:sp>
      <p:sp>
        <p:nvSpPr>
          <p:cNvPr id="42" name="文本框 41"/>
          <p:cNvSpPr txBox="1"/>
          <p:nvPr/>
        </p:nvSpPr>
        <p:spPr>
          <a:xfrm>
            <a:off x="8760296" y="2293371"/>
            <a:ext cx="576064" cy="369332"/>
          </a:xfrm>
          <a:prstGeom prst="rect">
            <a:avLst/>
          </a:prstGeom>
          <a:noFill/>
        </p:spPr>
        <p:txBody>
          <a:bodyPr wrap="square" rtlCol="0">
            <a:spAutoFit/>
          </a:bodyPr>
          <a:lstStyle/>
          <a:p>
            <a:r>
              <a:rPr lang="en-US" altLang="zh-CN" dirty="0" smtClean="0"/>
              <a:t>(B)</a:t>
            </a:r>
            <a:endParaRPr lang="zh-CN" altLang="en-US" dirty="0"/>
          </a:p>
        </p:txBody>
      </p:sp>
      <p:sp>
        <p:nvSpPr>
          <p:cNvPr id="46" name="文本框 45"/>
          <p:cNvSpPr txBox="1"/>
          <p:nvPr/>
        </p:nvSpPr>
        <p:spPr>
          <a:xfrm>
            <a:off x="2315580" y="4840975"/>
            <a:ext cx="576064" cy="369332"/>
          </a:xfrm>
          <a:prstGeom prst="rect">
            <a:avLst/>
          </a:prstGeom>
          <a:noFill/>
        </p:spPr>
        <p:txBody>
          <a:bodyPr wrap="square" rtlCol="0">
            <a:spAutoFit/>
          </a:bodyPr>
          <a:lstStyle/>
          <a:p>
            <a:r>
              <a:rPr lang="en-US" altLang="zh-CN" dirty="0" smtClean="0"/>
              <a:t>(C)</a:t>
            </a:r>
            <a:endParaRPr lang="zh-CN" altLang="en-US" dirty="0"/>
          </a:p>
        </p:txBody>
      </p:sp>
      <p:sp>
        <p:nvSpPr>
          <p:cNvPr id="47" name="文本框 46"/>
          <p:cNvSpPr txBox="1"/>
          <p:nvPr/>
        </p:nvSpPr>
        <p:spPr>
          <a:xfrm>
            <a:off x="8688288" y="4656309"/>
            <a:ext cx="576064" cy="369332"/>
          </a:xfrm>
          <a:prstGeom prst="rect">
            <a:avLst/>
          </a:prstGeom>
          <a:noFill/>
        </p:spPr>
        <p:txBody>
          <a:bodyPr wrap="square" rtlCol="0">
            <a:spAutoFit/>
          </a:bodyPr>
          <a:lstStyle/>
          <a:p>
            <a:r>
              <a:rPr lang="en-US" altLang="zh-CN" dirty="0" smtClean="0"/>
              <a:t>(D)</a:t>
            </a:r>
            <a:endParaRPr lang="zh-CN" altLang="en-US" dirty="0"/>
          </a:p>
        </p:txBody>
      </p:sp>
      <p:sp>
        <p:nvSpPr>
          <p:cNvPr id="48" name="文本框 47"/>
          <p:cNvSpPr txBox="1"/>
          <p:nvPr/>
        </p:nvSpPr>
        <p:spPr>
          <a:xfrm>
            <a:off x="5303912" y="6250407"/>
            <a:ext cx="576064" cy="369332"/>
          </a:xfrm>
          <a:prstGeom prst="rect">
            <a:avLst/>
          </a:prstGeom>
          <a:noFill/>
        </p:spPr>
        <p:txBody>
          <a:bodyPr wrap="square" rtlCol="0">
            <a:spAutoFit/>
          </a:bodyPr>
          <a:lstStyle/>
          <a:p>
            <a:r>
              <a:rPr lang="en-US" altLang="zh-CN" dirty="0" smtClean="0"/>
              <a:t>(E)</a:t>
            </a:r>
            <a:endParaRPr lang="zh-CN" altLang="en-US" dirty="0"/>
          </a:p>
        </p:txBody>
      </p:sp>
      <p:sp>
        <p:nvSpPr>
          <p:cNvPr id="16" name="文本框 15"/>
          <p:cNvSpPr txBox="1"/>
          <p:nvPr/>
        </p:nvSpPr>
        <p:spPr>
          <a:xfrm>
            <a:off x="3791744" y="109250"/>
            <a:ext cx="6480720" cy="461665"/>
          </a:xfrm>
          <a:prstGeom prst="rect">
            <a:avLst/>
          </a:prstGeom>
          <a:noFill/>
        </p:spPr>
        <p:txBody>
          <a:bodyPr wrap="square" rtlCol="0">
            <a:spAutoFit/>
          </a:bodyPr>
          <a:lstStyle/>
          <a:p>
            <a:r>
              <a:rPr lang="en-US" altLang="zh-CN" sz="2400" b="1" dirty="0" smtClean="0"/>
              <a:t>Calculation of NNLO integral Families</a:t>
            </a:r>
            <a:endParaRPr lang="zh-CN" altLang="en-US" sz="2400" b="1" dirty="0"/>
          </a:p>
        </p:txBody>
      </p:sp>
      <p:pic>
        <p:nvPicPr>
          <p:cNvPr id="13" name="图片 12"/>
          <p:cNvPicPr>
            <a:picLocks noChangeAspect="1"/>
          </p:cNvPicPr>
          <p:nvPr/>
        </p:nvPicPr>
        <p:blipFill>
          <a:blip r:embed="rId5"/>
          <a:stretch>
            <a:fillRect/>
          </a:stretch>
        </p:blipFill>
        <p:spPr>
          <a:xfrm>
            <a:off x="6816080" y="2896681"/>
            <a:ext cx="4320480" cy="1608854"/>
          </a:xfrm>
          <a:prstGeom prst="rect">
            <a:avLst/>
          </a:prstGeom>
        </p:spPr>
      </p:pic>
      <p:pic>
        <p:nvPicPr>
          <p:cNvPr id="14" name="图片 13"/>
          <p:cNvPicPr>
            <a:picLocks noChangeAspect="1"/>
          </p:cNvPicPr>
          <p:nvPr/>
        </p:nvPicPr>
        <p:blipFill>
          <a:blip r:embed="rId6"/>
          <a:stretch>
            <a:fillRect/>
          </a:stretch>
        </p:blipFill>
        <p:spPr>
          <a:xfrm>
            <a:off x="2999656" y="4843693"/>
            <a:ext cx="5048976" cy="1055461"/>
          </a:xfrm>
          <a:prstGeom prst="rect">
            <a:avLst/>
          </a:prstGeom>
        </p:spPr>
      </p:pic>
    </p:spTree>
    <p:extLst>
      <p:ext uri="{BB962C8B-B14F-4D97-AF65-F5344CB8AC3E}">
        <p14:creationId xmlns:p14="http://schemas.microsoft.com/office/powerpoint/2010/main" val="15833227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6800" y="72020"/>
            <a:ext cx="10658400" cy="1325563"/>
          </a:xfrm>
        </p:spPr>
        <p:txBody>
          <a:bodyPr/>
          <a:lstStyle/>
          <a:p>
            <a:r>
              <a:rPr lang="en-US" altLang="zh-CN" b="1" dirty="0" smtClean="0">
                <a:solidFill>
                  <a:srgbClr val="7030A0"/>
                </a:solidFill>
              </a:rPr>
              <a:t>UT basis </a:t>
            </a:r>
            <a:endParaRPr lang="zh-CN" altLang="en-US" b="1" dirty="0">
              <a:solidFill>
                <a:srgbClr val="7030A0"/>
              </a:solidFill>
            </a:endParaRPr>
          </a:p>
        </p:txBody>
      </p:sp>
      <p:pic>
        <p:nvPicPr>
          <p:cNvPr id="5" name="内容占位符 4"/>
          <p:cNvPicPr>
            <a:picLocks noGrp="1" noChangeAspect="1"/>
          </p:cNvPicPr>
          <p:nvPr>
            <p:ph idx="1"/>
          </p:nvPr>
        </p:nvPicPr>
        <p:blipFill>
          <a:blip r:embed="rId2"/>
          <a:stretch>
            <a:fillRect/>
          </a:stretch>
        </p:blipFill>
        <p:spPr>
          <a:xfrm>
            <a:off x="1535847" y="2215006"/>
            <a:ext cx="9289640" cy="23787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图片 6"/>
          <p:cNvPicPr>
            <a:picLocks noChangeAspect="1"/>
          </p:cNvPicPr>
          <p:nvPr/>
        </p:nvPicPr>
        <p:blipFill>
          <a:blip r:embed="rId3"/>
          <a:stretch>
            <a:fillRect/>
          </a:stretch>
        </p:blipFill>
        <p:spPr>
          <a:xfrm>
            <a:off x="2999656" y="332656"/>
            <a:ext cx="1800200" cy="763336"/>
          </a:xfrm>
          <a:prstGeom prst="rect">
            <a:avLst/>
          </a:prstGeom>
        </p:spPr>
      </p:pic>
      <p:sp>
        <p:nvSpPr>
          <p:cNvPr id="8" name="文本框 7"/>
          <p:cNvSpPr txBox="1"/>
          <p:nvPr/>
        </p:nvSpPr>
        <p:spPr>
          <a:xfrm>
            <a:off x="838200" y="1380828"/>
            <a:ext cx="1873424" cy="461665"/>
          </a:xfrm>
          <a:prstGeom prst="rect">
            <a:avLst/>
          </a:prstGeom>
          <a:noFill/>
        </p:spPr>
        <p:txBody>
          <a:bodyPr wrap="square" rtlCol="0">
            <a:spAutoFit/>
          </a:bodyPr>
          <a:lstStyle/>
          <a:p>
            <a:r>
              <a:rPr lang="en-US" altLang="zh-CN" sz="2400" b="1" dirty="0" smtClean="0">
                <a:solidFill>
                  <a:srgbClr val="7030A0"/>
                </a:solidFill>
              </a:rPr>
              <a:t>DEs</a:t>
            </a:r>
            <a:endParaRPr lang="zh-CN" altLang="en-US" sz="2400" b="1" dirty="0">
              <a:solidFill>
                <a:srgbClr val="7030A0"/>
              </a:solidFill>
            </a:endParaRPr>
          </a:p>
        </p:txBody>
      </p:sp>
      <p:pic>
        <p:nvPicPr>
          <p:cNvPr id="9" name="图片 8"/>
          <p:cNvPicPr>
            <a:picLocks noChangeAspect="1"/>
          </p:cNvPicPr>
          <p:nvPr/>
        </p:nvPicPr>
        <p:blipFill>
          <a:blip r:embed="rId4"/>
          <a:stretch>
            <a:fillRect/>
          </a:stretch>
        </p:blipFill>
        <p:spPr>
          <a:xfrm>
            <a:off x="1774912" y="5301208"/>
            <a:ext cx="9434264" cy="11058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文本框 9"/>
          <p:cNvSpPr txBox="1"/>
          <p:nvPr/>
        </p:nvSpPr>
        <p:spPr>
          <a:xfrm>
            <a:off x="273868" y="5733256"/>
            <a:ext cx="1271464" cy="461665"/>
          </a:xfrm>
          <a:prstGeom prst="rect">
            <a:avLst/>
          </a:prstGeom>
          <a:noFill/>
        </p:spPr>
        <p:txBody>
          <a:bodyPr wrap="square" rtlCol="0">
            <a:spAutoFit/>
          </a:bodyPr>
          <a:lstStyle/>
          <a:p>
            <a:r>
              <a:rPr lang="en-US" altLang="zh-CN" sz="2400" b="1" dirty="0" smtClean="0"/>
              <a:t>Letters</a:t>
            </a:r>
            <a:endParaRPr lang="zh-CN" altLang="en-US" sz="2400" b="1" dirty="0"/>
          </a:p>
        </p:txBody>
      </p:sp>
      <p:sp>
        <p:nvSpPr>
          <p:cNvPr id="3" name="圆角矩形 2"/>
          <p:cNvSpPr/>
          <p:nvPr/>
        </p:nvSpPr>
        <p:spPr>
          <a:xfrm>
            <a:off x="407368" y="1353007"/>
            <a:ext cx="11161240" cy="3516153"/>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Tree>
    <p:extLst>
      <p:ext uri="{BB962C8B-B14F-4D97-AF65-F5344CB8AC3E}">
        <p14:creationId xmlns:p14="http://schemas.microsoft.com/office/powerpoint/2010/main" val="278483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amond(in)">
                                      <p:cBhvr>
                                        <p:cTn id="15" dur="2000"/>
                                        <p:tgtEl>
                                          <p:spTgt spid="9"/>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amond(in)">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999656" y="116632"/>
            <a:ext cx="8616280" cy="117676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图片 5"/>
          <p:cNvPicPr>
            <a:picLocks noChangeAspect="1"/>
          </p:cNvPicPr>
          <p:nvPr/>
        </p:nvPicPr>
        <p:blipFill>
          <a:blip r:embed="rId3"/>
          <a:stretch>
            <a:fillRect/>
          </a:stretch>
        </p:blipFill>
        <p:spPr>
          <a:xfrm>
            <a:off x="695400" y="1484784"/>
            <a:ext cx="11233248" cy="749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图片 8"/>
          <p:cNvPicPr>
            <a:picLocks noChangeAspect="1"/>
          </p:cNvPicPr>
          <p:nvPr/>
        </p:nvPicPr>
        <p:blipFill>
          <a:blip r:embed="rId4"/>
          <a:stretch>
            <a:fillRect/>
          </a:stretch>
        </p:blipFill>
        <p:spPr>
          <a:xfrm>
            <a:off x="1390612" y="2425330"/>
            <a:ext cx="9842824" cy="4176464"/>
          </a:xfrm>
          <a:prstGeom prst="rect">
            <a:avLst/>
          </a:prstGeom>
          <a:ln>
            <a:noFill/>
          </a:ln>
          <a:effectLst>
            <a:outerShdw blurRad="292100" dist="139700" dir="2700000" algn="tl" rotWithShape="0">
              <a:srgbClr val="333333">
                <a:alpha val="65000"/>
              </a:srgbClr>
            </a:outerShdw>
          </a:effectLst>
        </p:spPr>
      </p:pic>
      <p:sp>
        <p:nvSpPr>
          <p:cNvPr id="10" name="文本框 9"/>
          <p:cNvSpPr txBox="1"/>
          <p:nvPr/>
        </p:nvSpPr>
        <p:spPr>
          <a:xfrm>
            <a:off x="263352" y="403717"/>
            <a:ext cx="2664296" cy="400110"/>
          </a:xfrm>
          <a:prstGeom prst="rect">
            <a:avLst/>
          </a:prstGeom>
          <a:noFill/>
        </p:spPr>
        <p:txBody>
          <a:bodyPr wrap="square" rtlCol="0">
            <a:spAutoFit/>
          </a:bodyPr>
          <a:lstStyle/>
          <a:p>
            <a:r>
              <a:rPr lang="en-US" altLang="zh-CN" sz="2000" b="1" dirty="0" smtClean="0">
                <a:solidFill>
                  <a:srgbClr val="FF0000"/>
                </a:solidFill>
              </a:rPr>
              <a:t>NNLO decay width</a:t>
            </a:r>
            <a:endParaRPr lang="zh-CN" altLang="en-US" sz="2000" b="1" dirty="0">
              <a:solidFill>
                <a:srgbClr val="FF0000"/>
              </a:solidFill>
            </a:endParaRPr>
          </a:p>
        </p:txBody>
      </p:sp>
    </p:spTree>
    <p:extLst>
      <p:ext uri="{BB962C8B-B14F-4D97-AF65-F5344CB8AC3E}">
        <p14:creationId xmlns:p14="http://schemas.microsoft.com/office/powerpoint/2010/main" val="163740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8">
            <a:extLst>
              <a:ext uri="{FF2B5EF4-FFF2-40B4-BE49-F238E27FC236}">
                <a16:creationId xmlns:a16="http://schemas.microsoft.com/office/drawing/2014/main" id="{C439D8A7-7A1D-E6B8-7488-84CA7885E379}"/>
              </a:ext>
            </a:extLst>
          </p:cNvPr>
          <p:cNvPicPr>
            <a:picLocks noChangeAspect="1"/>
          </p:cNvPicPr>
          <p:nvPr/>
        </p:nvPicPr>
        <p:blipFill>
          <a:blip r:embed="rId2"/>
          <a:srcRect t="64230" r="65837" b="9946"/>
          <a:stretch>
            <a:fillRect/>
          </a:stretch>
        </p:blipFill>
        <p:spPr>
          <a:xfrm rot="5400000">
            <a:off x="424397" y="-357698"/>
            <a:ext cx="2343285" cy="3147931"/>
          </a:xfrm>
          <a:prstGeom prst="rect">
            <a:avLst/>
          </a:prstGeom>
          <a:noFill/>
          <a:ln w="9525">
            <a:noFill/>
          </a:ln>
        </p:spPr>
      </p:pic>
      <p:sp>
        <p:nvSpPr>
          <p:cNvPr id="9" name="矩形 8">
            <a:extLst>
              <a:ext uri="{FF2B5EF4-FFF2-40B4-BE49-F238E27FC236}">
                <a16:creationId xmlns:a16="http://schemas.microsoft.com/office/drawing/2014/main" id="{BE00CFBC-7F70-456A-F1AB-F962042C5BB0}"/>
              </a:ext>
            </a:extLst>
          </p:cNvPr>
          <p:cNvSpPr/>
          <p:nvPr/>
        </p:nvSpPr>
        <p:spPr bwMode="auto">
          <a:xfrm rot="5400000">
            <a:off x="2953336" y="-2224755"/>
            <a:ext cx="6339252" cy="11304962"/>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pic>
        <p:nvPicPr>
          <p:cNvPr id="10" name="图形 4">
            <a:extLst>
              <a:ext uri="{FF2B5EF4-FFF2-40B4-BE49-F238E27FC236}">
                <a16:creationId xmlns:a16="http://schemas.microsoft.com/office/drawing/2014/main" id="{B1FCBA49-CD30-22CC-13F7-D46CC6AD769A}"/>
              </a:ext>
            </a:extLst>
          </p:cNvPr>
          <p:cNvPicPr>
            <a:picLocks noChangeAspect="1"/>
          </p:cNvPicPr>
          <p:nvPr/>
        </p:nvPicPr>
        <p:blipFill>
          <a:blip r:embed="rId3">
            <a:extLst>
              <a:ext uri="{96DAC541-7B7A-43D3-8B79-37D633B846F1}">
                <asvg:svgBlip xmlns="" xmlns:asvg="http://schemas.microsoft.com/office/drawing/2016/SVG/main" r:embed="rId7"/>
              </a:ext>
            </a:extLst>
          </a:blip>
          <a:stretch>
            <a:fillRect/>
          </a:stretch>
        </p:blipFill>
        <p:spPr>
          <a:xfrm>
            <a:off x="7105392" y="116632"/>
            <a:ext cx="4962972" cy="6509658"/>
          </a:xfrm>
          <a:prstGeom prst="rect">
            <a:avLst/>
          </a:prstGeom>
        </p:spPr>
      </p:pic>
      <p:sp>
        <p:nvSpPr>
          <p:cNvPr id="2" name="标题 1"/>
          <p:cNvSpPr>
            <a:spLocks noGrp="1"/>
          </p:cNvSpPr>
          <p:nvPr>
            <p:ph type="title"/>
          </p:nvPr>
        </p:nvSpPr>
        <p:spPr>
          <a:xfrm>
            <a:off x="479376" y="293117"/>
            <a:ext cx="8784976" cy="759619"/>
          </a:xfrm>
        </p:spPr>
        <p:txBody>
          <a:bodyPr/>
          <a:lstStyle/>
          <a:p>
            <a:r>
              <a:rPr lang="en-US" altLang="zh-CN" b="1" dirty="0" smtClean="0"/>
              <a:t>Top quark decay width up to NNLO</a:t>
            </a:r>
            <a:endParaRPr lang="zh-CN" altLang="en-US" b="1" dirty="0"/>
          </a:p>
        </p:txBody>
      </p:sp>
      <p:pic>
        <p:nvPicPr>
          <p:cNvPr id="4" name="内容占位符 3"/>
          <p:cNvPicPr>
            <a:picLocks noChangeAspect="1"/>
          </p:cNvPicPr>
          <p:nvPr/>
        </p:nvPicPr>
        <p:blipFill>
          <a:blip r:embed="rId8"/>
          <a:stretch>
            <a:fillRect/>
          </a:stretch>
        </p:blipFill>
        <p:spPr>
          <a:xfrm>
            <a:off x="911424" y="1196752"/>
            <a:ext cx="7006517" cy="48553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文本框 2"/>
          <p:cNvSpPr txBox="1"/>
          <p:nvPr/>
        </p:nvSpPr>
        <p:spPr>
          <a:xfrm>
            <a:off x="9120336" y="1556792"/>
            <a:ext cx="2448272" cy="1200329"/>
          </a:xfrm>
          <a:prstGeom prst="rect">
            <a:avLst/>
          </a:prstGeom>
          <a:noFill/>
        </p:spPr>
        <p:txBody>
          <a:bodyPr wrap="square" rtlCol="0">
            <a:spAutoFit/>
          </a:bodyPr>
          <a:lstStyle/>
          <a:p>
            <a:r>
              <a:rPr lang="en-US" altLang="zh-CN" sz="2400" b="1" dirty="0" smtClean="0">
                <a:solidFill>
                  <a:srgbClr val="FF0000"/>
                </a:solidFill>
              </a:rPr>
              <a:t>NNNLO QCD corrections is need</a:t>
            </a:r>
            <a:endParaRPr lang="zh-CN" altLang="en-US" sz="2400" b="1" dirty="0">
              <a:solidFill>
                <a:srgbClr val="FF0000"/>
              </a:solidFill>
            </a:endParaRPr>
          </a:p>
        </p:txBody>
      </p:sp>
      <p:sp>
        <p:nvSpPr>
          <p:cNvPr id="5" name="文本框 4"/>
          <p:cNvSpPr txBox="1"/>
          <p:nvPr/>
        </p:nvSpPr>
        <p:spPr>
          <a:xfrm>
            <a:off x="3431704" y="6237312"/>
            <a:ext cx="1944216" cy="369332"/>
          </a:xfrm>
          <a:prstGeom prst="rect">
            <a:avLst/>
          </a:prstGeom>
          <a:noFill/>
        </p:spPr>
        <p:txBody>
          <a:bodyPr wrap="square" rtlCol="0">
            <a:spAutoFit/>
          </a:bodyPr>
          <a:lstStyle/>
          <a:p>
            <a:r>
              <a:rPr lang="el-GR" altLang="zh-CN" dirty="0"/>
              <a:t>μ ∈ [</a:t>
            </a:r>
            <a:r>
              <a:rPr lang="en-US" altLang="zh-CN" dirty="0" err="1"/>
              <a:t>mt</a:t>
            </a:r>
            <a:r>
              <a:rPr lang="en-US" altLang="zh-CN" dirty="0"/>
              <a:t>/2, 2mt]</a:t>
            </a:r>
            <a:endParaRPr lang="zh-CN" altLang="en-US" dirty="0"/>
          </a:p>
        </p:txBody>
      </p:sp>
      <p:sp>
        <p:nvSpPr>
          <p:cNvPr id="7" name="文本框 6"/>
          <p:cNvSpPr txBox="1"/>
          <p:nvPr/>
        </p:nvSpPr>
        <p:spPr>
          <a:xfrm>
            <a:off x="8184232" y="4365104"/>
            <a:ext cx="3888432" cy="923330"/>
          </a:xfrm>
          <a:prstGeom prst="rect">
            <a:avLst/>
          </a:prstGeom>
          <a:noFill/>
        </p:spPr>
        <p:txBody>
          <a:bodyPr wrap="square" rtlCol="0">
            <a:spAutoFit/>
          </a:bodyPr>
          <a:lstStyle/>
          <a:p>
            <a:r>
              <a:rPr lang="en-US" altLang="zh-CN" dirty="0"/>
              <a:t>The most precise measurement </a:t>
            </a:r>
            <a:r>
              <a:rPr lang="en-US" altLang="zh-CN" dirty="0" smtClean="0"/>
              <a:t>decay width is </a:t>
            </a:r>
            <a:r>
              <a:rPr lang="en-US" altLang="zh-CN" dirty="0"/>
              <a:t>Γ</a:t>
            </a:r>
            <a:r>
              <a:rPr lang="zh-CN" altLang="en-US" dirty="0"/>
              <a:t>𝑡 </a:t>
            </a:r>
            <a:r>
              <a:rPr lang="en-US" altLang="zh-CN" dirty="0"/>
              <a:t>= 1.36 ± 0.02 (stat</a:t>
            </a:r>
            <a:r>
              <a:rPr lang="en-US" altLang="zh-CN" dirty="0" smtClean="0"/>
              <a:t>.)</a:t>
            </a:r>
            <a:r>
              <a:rPr lang="en-US" altLang="zh-CN" dirty="0"/>
              <a:t> ± </a:t>
            </a:r>
            <a:r>
              <a:rPr lang="en-US" altLang="zh-CN" dirty="0" smtClean="0"/>
              <a:t>0.14 </a:t>
            </a:r>
            <a:r>
              <a:rPr lang="en-US" altLang="zh-CN" dirty="0"/>
              <a:t>(syst.) GeV by CMS</a:t>
            </a:r>
            <a:endParaRPr lang="zh-CN" altLang="en-US" dirty="0"/>
          </a:p>
        </p:txBody>
      </p:sp>
      <p:sp>
        <p:nvSpPr>
          <p:cNvPr id="6" name="文本框 5"/>
          <p:cNvSpPr txBox="1"/>
          <p:nvPr/>
        </p:nvSpPr>
        <p:spPr>
          <a:xfrm>
            <a:off x="9048328" y="692696"/>
            <a:ext cx="1800200" cy="369332"/>
          </a:xfrm>
          <a:prstGeom prst="rect">
            <a:avLst/>
          </a:prstGeom>
          <a:noFill/>
        </p:spPr>
        <p:txBody>
          <a:bodyPr wrap="square" rtlCol="0">
            <a:spAutoFit/>
          </a:bodyPr>
          <a:lstStyle/>
          <a:p>
            <a:r>
              <a:rPr lang="en-US" altLang="zh-CN" dirty="0" smtClean="0"/>
              <a:t>Cited by PDG</a:t>
            </a:r>
            <a:endParaRPr lang="zh-CN" altLang="en-US" dirty="0"/>
          </a:p>
        </p:txBody>
      </p:sp>
    </p:spTree>
    <p:extLst>
      <p:ext uri="{BB962C8B-B14F-4D97-AF65-F5344CB8AC3E}">
        <p14:creationId xmlns:p14="http://schemas.microsoft.com/office/powerpoint/2010/main" val="1689803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29"/>
          <p:cNvGrpSpPr/>
          <p:nvPr/>
        </p:nvGrpSpPr>
        <p:grpSpPr>
          <a:xfrm>
            <a:off x="-1657" y="24036"/>
            <a:ext cx="12163425" cy="6886575"/>
            <a:chOff x="1" y="4678"/>
            <a:chExt cx="12163743" cy="6886179"/>
          </a:xfrm>
        </p:grpSpPr>
        <p:sp>
          <p:nvSpPr>
            <p:cNvPr id="31" name="矩形 30"/>
            <p:cNvSpPr/>
            <p:nvPr/>
          </p:nvSpPr>
          <p:spPr>
            <a:xfrm>
              <a:off x="1549400" y="1979613"/>
              <a:ext cx="8942388" cy="2471737"/>
            </a:xfrm>
            <a:prstGeom prst="rect">
              <a:avLst/>
            </a:prstGeom>
            <a:solidFill>
              <a:srgbClr val="56725B">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32" name="矩形 31"/>
            <p:cNvSpPr/>
            <p:nvPr/>
          </p:nvSpPr>
          <p:spPr>
            <a:xfrm>
              <a:off x="1906588" y="2359025"/>
              <a:ext cx="8942387" cy="236537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33" name="文本框 32"/>
            <p:cNvSpPr txBox="1"/>
            <p:nvPr/>
          </p:nvSpPr>
          <p:spPr>
            <a:xfrm>
              <a:off x="1631950" y="2514600"/>
              <a:ext cx="8956675" cy="120015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7200" b="1" i="0" u="none" strike="noStrike" kern="1200" cap="none" spc="600" normalizeH="0" baseline="0" noProof="0" dirty="0">
                  <a:ln>
                    <a:noFill/>
                  </a:ln>
                  <a:solidFill>
                    <a:schemeClr val="bg1"/>
                  </a:solidFill>
                  <a:effectLst/>
                  <a:uLnTx/>
                  <a:uFillTx/>
                  <a:latin typeface="微软雅黑" pitchFamily="34" charset="-122"/>
                  <a:ea typeface="微软雅黑" pitchFamily="34" charset="-122"/>
                  <a:cs typeface="+mn-cs"/>
                </a:rPr>
                <a:t>毕业论文答辩</a:t>
              </a:r>
            </a:p>
          </p:txBody>
        </p:sp>
        <p:sp>
          <p:nvSpPr>
            <p:cNvPr id="16409" name="文本框 19"/>
            <p:cNvSpPr txBox="1"/>
            <p:nvPr/>
          </p:nvSpPr>
          <p:spPr>
            <a:xfrm>
              <a:off x="2959100" y="3851275"/>
              <a:ext cx="6381750"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zh-CN" altLang="en-US" sz="1800" b="1" dirty="0">
                  <a:solidFill>
                    <a:schemeClr val="bg1"/>
                  </a:solidFill>
                  <a:latin typeface="微软雅黑" pitchFamily="34" charset="-122"/>
                  <a:ea typeface="微软雅黑" pitchFamily="34" charset="-122"/>
                </a:rPr>
                <a:t>答辩人：小不点      答辩时间：</a:t>
              </a:r>
              <a:r>
                <a:rPr lang="en-US" altLang="zh-CN" sz="1800" b="1" dirty="0">
                  <a:solidFill>
                    <a:schemeClr val="bg1"/>
                  </a:solidFill>
                  <a:latin typeface="微软雅黑" pitchFamily="34" charset="-122"/>
                  <a:ea typeface="微软雅黑" pitchFamily="34" charset="-122"/>
                </a:rPr>
                <a:t>5.5      </a:t>
              </a:r>
              <a:r>
                <a:rPr lang="zh-CN" altLang="en-US" sz="1800" b="1" dirty="0">
                  <a:solidFill>
                    <a:schemeClr val="bg1"/>
                  </a:solidFill>
                  <a:latin typeface="微软雅黑" pitchFamily="34" charset="-122"/>
                  <a:ea typeface="微软雅黑" pitchFamily="34" charset="-122"/>
                </a:rPr>
                <a:t>指导老师：大不点</a:t>
              </a:r>
            </a:p>
          </p:txBody>
        </p:sp>
        <p:pic>
          <p:nvPicPr>
            <p:cNvPr id="16410" name="图片 3"/>
            <p:cNvPicPr>
              <a:picLocks noChangeAspect="1"/>
            </p:cNvPicPr>
            <p:nvPr/>
          </p:nvPicPr>
          <p:blipFill>
            <a:blip r:embed="rId2"/>
            <a:stretch>
              <a:fillRect/>
            </a:stretch>
          </p:blipFill>
          <p:spPr>
            <a:xfrm rot="5400000">
              <a:off x="2651524" y="-2618668"/>
              <a:ext cx="6858000" cy="12161047"/>
            </a:xfrm>
            <a:prstGeom prst="rect">
              <a:avLst/>
            </a:prstGeom>
            <a:noFill/>
            <a:ln w="9525">
              <a:noFill/>
            </a:ln>
          </p:spPr>
        </p:pic>
        <p:pic>
          <p:nvPicPr>
            <p:cNvPr id="16411" name="图片 6"/>
            <p:cNvPicPr>
              <a:picLocks noChangeAspect="1"/>
            </p:cNvPicPr>
            <p:nvPr/>
          </p:nvPicPr>
          <p:blipFill>
            <a:blip r:embed="rId3"/>
            <a:srcRect l="41998" t="35860" b="16335"/>
            <a:stretch>
              <a:fillRect/>
            </a:stretch>
          </p:blipFill>
          <p:spPr>
            <a:xfrm rot="5400000">
              <a:off x="2986882" y="1987862"/>
              <a:ext cx="3978275" cy="5827712"/>
            </a:xfrm>
            <a:prstGeom prst="rect">
              <a:avLst/>
            </a:prstGeom>
            <a:noFill/>
            <a:ln w="9525">
              <a:noFill/>
            </a:ln>
          </p:spPr>
        </p:pic>
        <p:pic>
          <p:nvPicPr>
            <p:cNvPr id="16412" name="图片 9"/>
            <p:cNvPicPr>
              <a:picLocks noChangeAspect="1"/>
            </p:cNvPicPr>
            <p:nvPr/>
          </p:nvPicPr>
          <p:blipFill>
            <a:blip r:embed="rId3"/>
            <a:srcRect t="6923" r="32001" b="64230"/>
            <a:stretch>
              <a:fillRect/>
            </a:stretch>
          </p:blipFill>
          <p:spPr>
            <a:xfrm rot="5400000">
              <a:off x="3799682" y="606737"/>
              <a:ext cx="4664075" cy="3516312"/>
            </a:xfrm>
            <a:prstGeom prst="rect">
              <a:avLst/>
            </a:prstGeom>
            <a:noFill/>
            <a:ln w="9525">
              <a:noFill/>
            </a:ln>
          </p:spPr>
        </p:pic>
        <p:pic>
          <p:nvPicPr>
            <p:cNvPr id="16413" name="图片 10"/>
            <p:cNvPicPr>
              <a:picLocks noChangeAspect="1"/>
            </p:cNvPicPr>
            <p:nvPr/>
          </p:nvPicPr>
          <p:blipFill>
            <a:blip r:embed="rId3"/>
            <a:srcRect l="2" t="6923" r="83958" b="64230"/>
            <a:stretch>
              <a:fillRect/>
            </a:stretch>
          </p:blipFill>
          <p:spPr>
            <a:xfrm rot="5400000">
              <a:off x="4718050" y="-1175231"/>
              <a:ext cx="1100138" cy="3516312"/>
            </a:xfrm>
            <a:prstGeom prst="rect">
              <a:avLst/>
            </a:prstGeom>
            <a:noFill/>
            <a:ln w="9525">
              <a:noFill/>
            </a:ln>
          </p:spPr>
        </p:pic>
        <p:pic>
          <p:nvPicPr>
            <p:cNvPr id="16414" name="图片 11"/>
            <p:cNvPicPr>
              <a:picLocks noChangeAspect="1"/>
            </p:cNvPicPr>
            <p:nvPr/>
          </p:nvPicPr>
          <p:blipFill>
            <a:blip r:embed="rId3"/>
            <a:srcRect l="41998" t="35860" b="16335"/>
            <a:stretch>
              <a:fillRect/>
            </a:stretch>
          </p:blipFill>
          <p:spPr>
            <a:xfrm rot="5400000">
              <a:off x="1489710" y="1451128"/>
              <a:ext cx="3978275" cy="6901182"/>
            </a:xfrm>
            <a:prstGeom prst="rect">
              <a:avLst/>
            </a:prstGeom>
            <a:noFill/>
            <a:ln w="9525">
              <a:noFill/>
            </a:ln>
          </p:spPr>
        </p:pic>
        <p:pic>
          <p:nvPicPr>
            <p:cNvPr id="16415" name="图片 9"/>
            <p:cNvPicPr>
              <a:picLocks noChangeAspect="1"/>
            </p:cNvPicPr>
            <p:nvPr/>
          </p:nvPicPr>
          <p:blipFill>
            <a:blip r:embed="rId3"/>
            <a:srcRect l="5466" t="6923" r="32001" b="64230"/>
            <a:stretch>
              <a:fillRect/>
            </a:stretch>
          </p:blipFill>
          <p:spPr>
            <a:xfrm rot="5400000">
              <a:off x="7665642" y="-184236"/>
              <a:ext cx="4289426" cy="4701385"/>
            </a:xfrm>
            <a:prstGeom prst="rect">
              <a:avLst/>
            </a:prstGeom>
            <a:noFill/>
            <a:ln w="9525">
              <a:noFill/>
            </a:ln>
          </p:spPr>
        </p:pic>
        <p:pic>
          <p:nvPicPr>
            <p:cNvPr id="16416" name="图片 9"/>
            <p:cNvPicPr>
              <a:picLocks noChangeAspect="1"/>
            </p:cNvPicPr>
            <p:nvPr/>
          </p:nvPicPr>
          <p:blipFill>
            <a:blip r:embed="rId3"/>
            <a:srcRect l="5466" t="6923" r="32001" b="64230"/>
            <a:stretch>
              <a:fillRect/>
            </a:stretch>
          </p:blipFill>
          <p:spPr>
            <a:xfrm rot="5400000">
              <a:off x="3909218" y="408300"/>
              <a:ext cx="4289426" cy="3516313"/>
            </a:xfrm>
            <a:prstGeom prst="rect">
              <a:avLst/>
            </a:prstGeom>
            <a:noFill/>
            <a:ln w="9525">
              <a:noFill/>
            </a:ln>
          </p:spPr>
        </p:pic>
        <p:pic>
          <p:nvPicPr>
            <p:cNvPr id="16417" name="图片 9"/>
            <p:cNvPicPr>
              <a:picLocks noChangeAspect="1"/>
            </p:cNvPicPr>
            <p:nvPr/>
          </p:nvPicPr>
          <p:blipFill>
            <a:blip r:embed="rId3"/>
            <a:srcRect l="5466" t="6923" r="88295" b="64230"/>
            <a:stretch>
              <a:fillRect/>
            </a:stretch>
          </p:blipFill>
          <p:spPr>
            <a:xfrm rot="5400000">
              <a:off x="4159250" y="4919181"/>
              <a:ext cx="428625" cy="3514725"/>
            </a:xfrm>
            <a:prstGeom prst="rect">
              <a:avLst/>
            </a:prstGeom>
            <a:noFill/>
            <a:ln w="9525">
              <a:noFill/>
            </a:ln>
          </p:spPr>
        </p:pic>
        <p:pic>
          <p:nvPicPr>
            <p:cNvPr id="16418" name="图片 9"/>
            <p:cNvPicPr>
              <a:picLocks noChangeAspect="1"/>
            </p:cNvPicPr>
            <p:nvPr/>
          </p:nvPicPr>
          <p:blipFill>
            <a:blip r:embed="rId3"/>
            <a:srcRect l="5466" t="6923" r="88295" b="64230"/>
            <a:stretch>
              <a:fillRect/>
            </a:stretch>
          </p:blipFill>
          <p:spPr>
            <a:xfrm rot="5400000">
              <a:off x="2645569" y="4918387"/>
              <a:ext cx="428625" cy="3516313"/>
            </a:xfrm>
            <a:prstGeom prst="rect">
              <a:avLst/>
            </a:prstGeom>
            <a:noFill/>
            <a:ln w="9525">
              <a:noFill/>
            </a:ln>
          </p:spPr>
        </p:pic>
        <p:pic>
          <p:nvPicPr>
            <p:cNvPr id="16419" name="图片 8"/>
            <p:cNvPicPr>
              <a:picLocks noChangeAspect="1"/>
            </p:cNvPicPr>
            <p:nvPr/>
          </p:nvPicPr>
          <p:blipFill>
            <a:blip r:embed="rId4"/>
            <a:srcRect t="64230" r="65837" b="9946"/>
            <a:stretch>
              <a:fillRect/>
            </a:stretch>
          </p:blipFill>
          <p:spPr>
            <a:xfrm rot="5400000">
              <a:off x="433386" y="-397753"/>
              <a:ext cx="2343150" cy="3148013"/>
            </a:xfrm>
            <a:prstGeom prst="rect">
              <a:avLst/>
            </a:prstGeom>
            <a:noFill/>
            <a:ln w="9525">
              <a:noFill/>
            </a:ln>
          </p:spPr>
        </p:pic>
        <p:pic>
          <p:nvPicPr>
            <p:cNvPr id="16420" name="图片 2"/>
            <p:cNvPicPr>
              <a:picLocks noChangeAspect="1"/>
            </p:cNvPicPr>
            <p:nvPr/>
          </p:nvPicPr>
          <p:blipFill>
            <a:blip r:embed="rId3"/>
            <a:srcRect l="70209" t="9946" b="64230"/>
            <a:stretch>
              <a:fillRect/>
            </a:stretch>
          </p:blipFill>
          <p:spPr>
            <a:xfrm rot="5400000">
              <a:off x="9568182" y="4233622"/>
              <a:ext cx="2043112" cy="3148012"/>
            </a:xfrm>
            <a:prstGeom prst="rect">
              <a:avLst/>
            </a:prstGeom>
            <a:noFill/>
            <a:ln w="9525">
              <a:noFill/>
            </a:ln>
          </p:spPr>
        </p:pic>
        <p:pic>
          <p:nvPicPr>
            <p:cNvPr id="16421" name="图片 9"/>
            <p:cNvPicPr>
              <a:picLocks noChangeAspect="1"/>
            </p:cNvPicPr>
            <p:nvPr/>
          </p:nvPicPr>
          <p:blipFill>
            <a:blip r:embed="rId3"/>
            <a:srcRect l="5466" t="6923" r="88295" b="64230"/>
            <a:stretch>
              <a:fillRect/>
            </a:stretch>
          </p:blipFill>
          <p:spPr>
            <a:xfrm rot="5400000">
              <a:off x="5059362" y="-1522894"/>
              <a:ext cx="427038" cy="3516313"/>
            </a:xfrm>
            <a:prstGeom prst="rect">
              <a:avLst/>
            </a:prstGeom>
            <a:noFill/>
            <a:ln w="9525">
              <a:noFill/>
            </a:ln>
          </p:spPr>
        </p:pic>
        <p:pic>
          <p:nvPicPr>
            <p:cNvPr id="16422" name="图片 9"/>
            <p:cNvPicPr>
              <a:picLocks noChangeAspect="1"/>
            </p:cNvPicPr>
            <p:nvPr/>
          </p:nvPicPr>
          <p:blipFill>
            <a:blip r:embed="rId3"/>
            <a:srcRect l="5466" t="6923" r="88295" b="64230"/>
            <a:stretch>
              <a:fillRect/>
            </a:stretch>
          </p:blipFill>
          <p:spPr>
            <a:xfrm rot="5400000">
              <a:off x="6638132" y="4918387"/>
              <a:ext cx="428625" cy="3516312"/>
            </a:xfrm>
            <a:prstGeom prst="rect">
              <a:avLst/>
            </a:prstGeom>
            <a:noFill/>
            <a:ln w="9525">
              <a:noFill/>
            </a:ln>
          </p:spPr>
        </p:pic>
        <p:sp>
          <p:nvSpPr>
            <p:cNvPr id="48" name="矩形 47"/>
            <p:cNvSpPr/>
            <p:nvPr/>
          </p:nvSpPr>
          <p:spPr bwMode="auto">
            <a:xfrm rot="5400000">
              <a:off x="2962559" y="-2166166"/>
              <a:ext cx="6338887" cy="11305258"/>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grpSp>
      <p:pic>
        <p:nvPicPr>
          <p:cNvPr id="5" name="图片 4"/>
          <p:cNvPicPr>
            <a:picLocks noChangeAspect="1"/>
          </p:cNvPicPr>
          <p:nvPr/>
        </p:nvPicPr>
        <p:blipFill>
          <a:blip r:embed="rId5"/>
          <a:stretch>
            <a:fillRect/>
          </a:stretch>
        </p:blipFill>
        <p:spPr>
          <a:xfrm>
            <a:off x="628275" y="768989"/>
            <a:ext cx="10847679" cy="3145828"/>
          </a:xfrm>
          <a:prstGeom prst="rect">
            <a:avLst/>
          </a:prstGeom>
        </p:spPr>
      </p:pic>
      <p:pic>
        <p:nvPicPr>
          <p:cNvPr id="6" name="图片 5"/>
          <p:cNvPicPr>
            <a:picLocks noChangeAspect="1"/>
          </p:cNvPicPr>
          <p:nvPr/>
        </p:nvPicPr>
        <p:blipFill>
          <a:blip r:embed="rId6"/>
          <a:stretch>
            <a:fillRect/>
          </a:stretch>
        </p:blipFill>
        <p:spPr>
          <a:xfrm>
            <a:off x="654867" y="3975108"/>
            <a:ext cx="10847679" cy="2823514"/>
          </a:xfrm>
          <a:prstGeom prst="rect">
            <a:avLst/>
          </a:prstGeom>
        </p:spPr>
      </p:pic>
      <p:sp>
        <p:nvSpPr>
          <p:cNvPr id="7" name="文本框 6"/>
          <p:cNvSpPr txBox="1"/>
          <p:nvPr/>
        </p:nvSpPr>
        <p:spPr>
          <a:xfrm>
            <a:off x="2204671" y="347003"/>
            <a:ext cx="7848872" cy="369332"/>
          </a:xfrm>
          <a:prstGeom prst="rect">
            <a:avLst/>
          </a:prstGeom>
          <a:noFill/>
        </p:spPr>
        <p:txBody>
          <a:bodyPr wrap="square" rtlCol="0">
            <a:spAutoFit/>
          </a:bodyPr>
          <a:lstStyle/>
          <a:p>
            <a:r>
              <a:rPr lang="en-US" altLang="zh-CN" b="1" dirty="0" smtClean="0"/>
              <a:t>Two-typical four-loop master integrals for leading color contribution</a:t>
            </a:r>
            <a:endParaRPr lang="zh-CN" altLang="en-US" b="1" dirty="0"/>
          </a:p>
        </p:txBody>
      </p:sp>
    </p:spTree>
    <p:extLst>
      <p:ext uri="{BB962C8B-B14F-4D97-AF65-F5344CB8AC3E}">
        <p14:creationId xmlns:p14="http://schemas.microsoft.com/office/powerpoint/2010/main" val="24897241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29"/>
          <p:cNvGrpSpPr/>
          <p:nvPr/>
        </p:nvGrpSpPr>
        <p:grpSpPr>
          <a:xfrm>
            <a:off x="8384" y="70817"/>
            <a:ext cx="12163425" cy="6886575"/>
            <a:chOff x="1" y="4678"/>
            <a:chExt cx="12163743" cy="6886179"/>
          </a:xfrm>
        </p:grpSpPr>
        <p:sp>
          <p:nvSpPr>
            <p:cNvPr id="31" name="矩形 30"/>
            <p:cNvSpPr/>
            <p:nvPr/>
          </p:nvSpPr>
          <p:spPr>
            <a:xfrm>
              <a:off x="1549400" y="1979613"/>
              <a:ext cx="8942388" cy="2471737"/>
            </a:xfrm>
            <a:prstGeom prst="rect">
              <a:avLst/>
            </a:prstGeom>
            <a:solidFill>
              <a:srgbClr val="56725B">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32" name="矩形 31"/>
            <p:cNvSpPr/>
            <p:nvPr/>
          </p:nvSpPr>
          <p:spPr>
            <a:xfrm>
              <a:off x="1906588" y="2359025"/>
              <a:ext cx="8942387" cy="236537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33" name="文本框 32"/>
            <p:cNvSpPr txBox="1"/>
            <p:nvPr/>
          </p:nvSpPr>
          <p:spPr>
            <a:xfrm>
              <a:off x="1631950" y="2514600"/>
              <a:ext cx="8956675" cy="120015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7200" b="1" i="0" u="none" strike="noStrike" kern="1200" cap="none" spc="600" normalizeH="0" baseline="0" noProof="0" dirty="0">
                  <a:ln>
                    <a:noFill/>
                  </a:ln>
                  <a:solidFill>
                    <a:schemeClr val="bg1"/>
                  </a:solidFill>
                  <a:effectLst/>
                  <a:uLnTx/>
                  <a:uFillTx/>
                  <a:latin typeface="微软雅黑" pitchFamily="34" charset="-122"/>
                  <a:ea typeface="微软雅黑" pitchFamily="34" charset="-122"/>
                  <a:cs typeface="+mn-cs"/>
                </a:rPr>
                <a:t>毕业论文答辩</a:t>
              </a:r>
            </a:p>
          </p:txBody>
        </p:sp>
        <p:sp>
          <p:nvSpPr>
            <p:cNvPr id="16409" name="文本框 19"/>
            <p:cNvSpPr txBox="1"/>
            <p:nvPr/>
          </p:nvSpPr>
          <p:spPr>
            <a:xfrm>
              <a:off x="2959100" y="3851275"/>
              <a:ext cx="6381750"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zh-CN" altLang="en-US" sz="1800" b="1" dirty="0">
                  <a:solidFill>
                    <a:schemeClr val="bg1"/>
                  </a:solidFill>
                  <a:latin typeface="微软雅黑" pitchFamily="34" charset="-122"/>
                  <a:ea typeface="微软雅黑" pitchFamily="34" charset="-122"/>
                </a:rPr>
                <a:t>答辩人：小不点      答辩时间：</a:t>
              </a:r>
              <a:r>
                <a:rPr lang="en-US" altLang="zh-CN" sz="1800" b="1" dirty="0">
                  <a:solidFill>
                    <a:schemeClr val="bg1"/>
                  </a:solidFill>
                  <a:latin typeface="微软雅黑" pitchFamily="34" charset="-122"/>
                  <a:ea typeface="微软雅黑" pitchFamily="34" charset="-122"/>
                </a:rPr>
                <a:t>5.5      </a:t>
              </a:r>
              <a:r>
                <a:rPr lang="zh-CN" altLang="en-US" sz="1800" b="1" dirty="0">
                  <a:solidFill>
                    <a:schemeClr val="bg1"/>
                  </a:solidFill>
                  <a:latin typeface="微软雅黑" pitchFamily="34" charset="-122"/>
                  <a:ea typeface="微软雅黑" pitchFamily="34" charset="-122"/>
                </a:rPr>
                <a:t>指导老师：大不点</a:t>
              </a:r>
            </a:p>
          </p:txBody>
        </p:sp>
        <p:pic>
          <p:nvPicPr>
            <p:cNvPr id="16410" name="图片 3"/>
            <p:cNvPicPr>
              <a:picLocks noChangeAspect="1"/>
            </p:cNvPicPr>
            <p:nvPr/>
          </p:nvPicPr>
          <p:blipFill>
            <a:blip r:embed="rId2"/>
            <a:stretch>
              <a:fillRect/>
            </a:stretch>
          </p:blipFill>
          <p:spPr>
            <a:xfrm rot="5400000">
              <a:off x="2651524" y="-2618668"/>
              <a:ext cx="6858000" cy="12161047"/>
            </a:xfrm>
            <a:prstGeom prst="rect">
              <a:avLst/>
            </a:prstGeom>
            <a:noFill/>
            <a:ln w="9525">
              <a:noFill/>
            </a:ln>
          </p:spPr>
        </p:pic>
        <p:pic>
          <p:nvPicPr>
            <p:cNvPr id="16411" name="图片 6"/>
            <p:cNvPicPr>
              <a:picLocks noChangeAspect="1"/>
            </p:cNvPicPr>
            <p:nvPr/>
          </p:nvPicPr>
          <p:blipFill>
            <a:blip r:embed="rId3"/>
            <a:srcRect l="41998" t="35860" b="16335"/>
            <a:stretch>
              <a:fillRect/>
            </a:stretch>
          </p:blipFill>
          <p:spPr>
            <a:xfrm rot="5400000">
              <a:off x="2986882" y="1987862"/>
              <a:ext cx="3978275" cy="5827712"/>
            </a:xfrm>
            <a:prstGeom prst="rect">
              <a:avLst/>
            </a:prstGeom>
            <a:noFill/>
            <a:ln w="9525">
              <a:noFill/>
            </a:ln>
          </p:spPr>
        </p:pic>
        <p:pic>
          <p:nvPicPr>
            <p:cNvPr id="16412" name="图片 9"/>
            <p:cNvPicPr>
              <a:picLocks noChangeAspect="1"/>
            </p:cNvPicPr>
            <p:nvPr/>
          </p:nvPicPr>
          <p:blipFill>
            <a:blip r:embed="rId3"/>
            <a:srcRect t="6923" r="32001" b="64230"/>
            <a:stretch>
              <a:fillRect/>
            </a:stretch>
          </p:blipFill>
          <p:spPr>
            <a:xfrm rot="5400000">
              <a:off x="3799682" y="606737"/>
              <a:ext cx="4664075" cy="3516312"/>
            </a:xfrm>
            <a:prstGeom prst="rect">
              <a:avLst/>
            </a:prstGeom>
            <a:noFill/>
            <a:ln w="9525">
              <a:noFill/>
            </a:ln>
          </p:spPr>
        </p:pic>
        <p:pic>
          <p:nvPicPr>
            <p:cNvPr id="16413" name="图片 10"/>
            <p:cNvPicPr>
              <a:picLocks noChangeAspect="1"/>
            </p:cNvPicPr>
            <p:nvPr/>
          </p:nvPicPr>
          <p:blipFill>
            <a:blip r:embed="rId3"/>
            <a:srcRect l="2" t="6923" r="83958" b="64230"/>
            <a:stretch>
              <a:fillRect/>
            </a:stretch>
          </p:blipFill>
          <p:spPr>
            <a:xfrm rot="5400000">
              <a:off x="4718050" y="-1175231"/>
              <a:ext cx="1100138" cy="3516312"/>
            </a:xfrm>
            <a:prstGeom prst="rect">
              <a:avLst/>
            </a:prstGeom>
            <a:noFill/>
            <a:ln w="9525">
              <a:noFill/>
            </a:ln>
          </p:spPr>
        </p:pic>
        <p:pic>
          <p:nvPicPr>
            <p:cNvPr id="16414" name="图片 11"/>
            <p:cNvPicPr>
              <a:picLocks noChangeAspect="1"/>
            </p:cNvPicPr>
            <p:nvPr/>
          </p:nvPicPr>
          <p:blipFill>
            <a:blip r:embed="rId3"/>
            <a:srcRect l="41998" t="35860" b="16335"/>
            <a:stretch>
              <a:fillRect/>
            </a:stretch>
          </p:blipFill>
          <p:spPr>
            <a:xfrm rot="5400000">
              <a:off x="1489710" y="1451128"/>
              <a:ext cx="3978275" cy="6901182"/>
            </a:xfrm>
            <a:prstGeom prst="rect">
              <a:avLst/>
            </a:prstGeom>
            <a:noFill/>
            <a:ln w="9525">
              <a:noFill/>
            </a:ln>
          </p:spPr>
        </p:pic>
        <p:pic>
          <p:nvPicPr>
            <p:cNvPr id="16415" name="图片 9"/>
            <p:cNvPicPr>
              <a:picLocks noChangeAspect="1"/>
            </p:cNvPicPr>
            <p:nvPr/>
          </p:nvPicPr>
          <p:blipFill>
            <a:blip r:embed="rId3"/>
            <a:srcRect l="5466" t="6923" r="32001" b="64230"/>
            <a:stretch>
              <a:fillRect/>
            </a:stretch>
          </p:blipFill>
          <p:spPr>
            <a:xfrm rot="5400000">
              <a:off x="7665642" y="-184236"/>
              <a:ext cx="4289426" cy="4701385"/>
            </a:xfrm>
            <a:prstGeom prst="rect">
              <a:avLst/>
            </a:prstGeom>
            <a:noFill/>
            <a:ln w="9525">
              <a:noFill/>
            </a:ln>
          </p:spPr>
        </p:pic>
        <p:pic>
          <p:nvPicPr>
            <p:cNvPr id="16416" name="图片 9"/>
            <p:cNvPicPr>
              <a:picLocks noChangeAspect="1"/>
            </p:cNvPicPr>
            <p:nvPr/>
          </p:nvPicPr>
          <p:blipFill>
            <a:blip r:embed="rId3"/>
            <a:srcRect l="5466" t="6923" r="32001" b="64230"/>
            <a:stretch>
              <a:fillRect/>
            </a:stretch>
          </p:blipFill>
          <p:spPr>
            <a:xfrm rot="5400000">
              <a:off x="3909218" y="408300"/>
              <a:ext cx="4289426" cy="3516313"/>
            </a:xfrm>
            <a:prstGeom prst="rect">
              <a:avLst/>
            </a:prstGeom>
            <a:noFill/>
            <a:ln w="9525">
              <a:noFill/>
            </a:ln>
          </p:spPr>
        </p:pic>
        <p:pic>
          <p:nvPicPr>
            <p:cNvPr id="16417" name="图片 9"/>
            <p:cNvPicPr>
              <a:picLocks noChangeAspect="1"/>
            </p:cNvPicPr>
            <p:nvPr/>
          </p:nvPicPr>
          <p:blipFill>
            <a:blip r:embed="rId3"/>
            <a:srcRect l="5466" t="6923" r="88295" b="64230"/>
            <a:stretch>
              <a:fillRect/>
            </a:stretch>
          </p:blipFill>
          <p:spPr>
            <a:xfrm rot="5400000">
              <a:off x="4159250" y="4919181"/>
              <a:ext cx="428625" cy="3514725"/>
            </a:xfrm>
            <a:prstGeom prst="rect">
              <a:avLst/>
            </a:prstGeom>
            <a:noFill/>
            <a:ln w="9525">
              <a:noFill/>
            </a:ln>
          </p:spPr>
        </p:pic>
        <p:pic>
          <p:nvPicPr>
            <p:cNvPr id="16418" name="图片 9"/>
            <p:cNvPicPr>
              <a:picLocks noChangeAspect="1"/>
            </p:cNvPicPr>
            <p:nvPr/>
          </p:nvPicPr>
          <p:blipFill>
            <a:blip r:embed="rId3"/>
            <a:srcRect l="5466" t="6923" r="88295" b="64230"/>
            <a:stretch>
              <a:fillRect/>
            </a:stretch>
          </p:blipFill>
          <p:spPr>
            <a:xfrm rot="5400000">
              <a:off x="2645569" y="4918387"/>
              <a:ext cx="428625" cy="3516313"/>
            </a:xfrm>
            <a:prstGeom prst="rect">
              <a:avLst/>
            </a:prstGeom>
            <a:noFill/>
            <a:ln w="9525">
              <a:noFill/>
            </a:ln>
          </p:spPr>
        </p:pic>
        <p:pic>
          <p:nvPicPr>
            <p:cNvPr id="16419" name="图片 8"/>
            <p:cNvPicPr>
              <a:picLocks noChangeAspect="1"/>
            </p:cNvPicPr>
            <p:nvPr/>
          </p:nvPicPr>
          <p:blipFill>
            <a:blip r:embed="rId4"/>
            <a:srcRect t="64230" r="65837" b="9946"/>
            <a:stretch>
              <a:fillRect/>
            </a:stretch>
          </p:blipFill>
          <p:spPr>
            <a:xfrm rot="5400000">
              <a:off x="433386" y="-397753"/>
              <a:ext cx="2343150" cy="3148013"/>
            </a:xfrm>
            <a:prstGeom prst="rect">
              <a:avLst/>
            </a:prstGeom>
            <a:noFill/>
            <a:ln w="9525">
              <a:noFill/>
            </a:ln>
          </p:spPr>
        </p:pic>
        <p:pic>
          <p:nvPicPr>
            <p:cNvPr id="16420" name="图片 2"/>
            <p:cNvPicPr>
              <a:picLocks noChangeAspect="1"/>
            </p:cNvPicPr>
            <p:nvPr/>
          </p:nvPicPr>
          <p:blipFill>
            <a:blip r:embed="rId3"/>
            <a:srcRect l="70209" t="9946" b="64230"/>
            <a:stretch>
              <a:fillRect/>
            </a:stretch>
          </p:blipFill>
          <p:spPr>
            <a:xfrm rot="5400000">
              <a:off x="9568182" y="4233622"/>
              <a:ext cx="2043112" cy="3148012"/>
            </a:xfrm>
            <a:prstGeom prst="rect">
              <a:avLst/>
            </a:prstGeom>
            <a:noFill/>
            <a:ln w="9525">
              <a:noFill/>
            </a:ln>
          </p:spPr>
        </p:pic>
        <p:pic>
          <p:nvPicPr>
            <p:cNvPr id="16421" name="图片 9"/>
            <p:cNvPicPr>
              <a:picLocks noChangeAspect="1"/>
            </p:cNvPicPr>
            <p:nvPr/>
          </p:nvPicPr>
          <p:blipFill>
            <a:blip r:embed="rId3"/>
            <a:srcRect l="5466" t="6923" r="88295" b="64230"/>
            <a:stretch>
              <a:fillRect/>
            </a:stretch>
          </p:blipFill>
          <p:spPr>
            <a:xfrm rot="5400000">
              <a:off x="5059362" y="-1522894"/>
              <a:ext cx="427038" cy="3516313"/>
            </a:xfrm>
            <a:prstGeom prst="rect">
              <a:avLst/>
            </a:prstGeom>
            <a:noFill/>
            <a:ln w="9525">
              <a:noFill/>
            </a:ln>
          </p:spPr>
        </p:pic>
        <p:pic>
          <p:nvPicPr>
            <p:cNvPr id="16422" name="图片 9"/>
            <p:cNvPicPr>
              <a:picLocks noChangeAspect="1"/>
            </p:cNvPicPr>
            <p:nvPr/>
          </p:nvPicPr>
          <p:blipFill>
            <a:blip r:embed="rId3"/>
            <a:srcRect l="5466" t="6923" r="88295" b="64230"/>
            <a:stretch>
              <a:fillRect/>
            </a:stretch>
          </p:blipFill>
          <p:spPr>
            <a:xfrm rot="5400000">
              <a:off x="6638132" y="4918387"/>
              <a:ext cx="428625" cy="3516312"/>
            </a:xfrm>
            <a:prstGeom prst="rect">
              <a:avLst/>
            </a:prstGeom>
            <a:noFill/>
            <a:ln w="9525">
              <a:noFill/>
            </a:ln>
          </p:spPr>
        </p:pic>
        <p:sp>
          <p:nvSpPr>
            <p:cNvPr id="48" name="矩形 47"/>
            <p:cNvSpPr/>
            <p:nvPr/>
          </p:nvSpPr>
          <p:spPr bwMode="auto">
            <a:xfrm rot="5400000">
              <a:off x="2962559" y="-2166166"/>
              <a:ext cx="6338887" cy="11305258"/>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grpSp>
      <p:sp>
        <p:nvSpPr>
          <p:cNvPr id="7" name="文本框 6"/>
          <p:cNvSpPr txBox="1"/>
          <p:nvPr/>
        </p:nvSpPr>
        <p:spPr>
          <a:xfrm>
            <a:off x="3575720" y="1383159"/>
            <a:ext cx="5666260" cy="461665"/>
          </a:xfrm>
          <a:prstGeom prst="rect">
            <a:avLst/>
          </a:prstGeom>
          <a:noFill/>
        </p:spPr>
        <p:txBody>
          <a:bodyPr wrap="square" rtlCol="0">
            <a:spAutoFit/>
          </a:bodyPr>
          <a:lstStyle/>
          <a:p>
            <a:r>
              <a:rPr lang="en-US" altLang="zh-CN" sz="2400" b="1" dirty="0" smtClean="0">
                <a:solidFill>
                  <a:srgbClr val="C00000"/>
                </a:solidFill>
              </a:rPr>
              <a:t>DEs for NNNLO Leading Color MIs</a:t>
            </a:r>
            <a:endParaRPr lang="zh-CN" altLang="en-US" sz="2400" b="1" dirty="0">
              <a:solidFill>
                <a:srgbClr val="C00000"/>
              </a:solidFill>
            </a:endParaRPr>
          </a:p>
        </p:txBody>
      </p:sp>
      <p:pic>
        <p:nvPicPr>
          <p:cNvPr id="28" name="图片 27"/>
          <p:cNvPicPr>
            <a:picLocks noChangeAspect="1"/>
          </p:cNvPicPr>
          <p:nvPr/>
        </p:nvPicPr>
        <p:blipFill>
          <a:blip r:embed="rId5"/>
          <a:stretch>
            <a:fillRect/>
          </a:stretch>
        </p:blipFill>
        <p:spPr>
          <a:xfrm>
            <a:off x="2351584" y="2328753"/>
            <a:ext cx="7762875" cy="2619375"/>
          </a:xfrm>
          <a:prstGeom prst="rect">
            <a:avLst/>
          </a:prstGeom>
          <a:ln>
            <a:noFill/>
          </a:ln>
          <a:effectLst>
            <a:softEdge rad="112500"/>
          </a:effectLst>
        </p:spPr>
      </p:pic>
      <p:sp>
        <p:nvSpPr>
          <p:cNvPr id="3" name="文本框 2"/>
          <p:cNvSpPr txBox="1"/>
          <p:nvPr/>
        </p:nvSpPr>
        <p:spPr>
          <a:xfrm>
            <a:off x="855095" y="476672"/>
            <a:ext cx="2690103" cy="400110"/>
          </a:xfrm>
          <a:prstGeom prst="rect">
            <a:avLst/>
          </a:prstGeom>
          <a:noFill/>
        </p:spPr>
        <p:txBody>
          <a:bodyPr wrap="square" rtlCol="0">
            <a:spAutoFit/>
          </a:bodyPr>
          <a:lstStyle/>
          <a:p>
            <a:r>
              <a:rPr lang="en-US" altLang="zh-CN" sz="2000" b="1" dirty="0" smtClean="0"/>
              <a:t>185 master integrals</a:t>
            </a:r>
            <a:endParaRPr lang="zh-CN" altLang="en-US" sz="2000" b="1" dirty="0"/>
          </a:p>
        </p:txBody>
      </p:sp>
    </p:spTree>
    <p:extLst>
      <p:ext uri="{BB962C8B-B14F-4D97-AF65-F5344CB8AC3E}">
        <p14:creationId xmlns:p14="http://schemas.microsoft.com/office/powerpoint/2010/main" val="3661680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8">
            <a:extLst>
              <a:ext uri="{FF2B5EF4-FFF2-40B4-BE49-F238E27FC236}">
                <a16:creationId xmlns:a16="http://schemas.microsoft.com/office/drawing/2014/main" id="{C439D8A7-7A1D-E6B8-7488-84CA7885E379}"/>
              </a:ext>
            </a:extLst>
          </p:cNvPr>
          <p:cNvPicPr>
            <a:picLocks noChangeAspect="1"/>
          </p:cNvPicPr>
          <p:nvPr/>
        </p:nvPicPr>
        <p:blipFill>
          <a:blip r:embed="rId2"/>
          <a:srcRect t="64230" r="65837" b="9946"/>
          <a:stretch>
            <a:fillRect/>
          </a:stretch>
        </p:blipFill>
        <p:spPr>
          <a:xfrm rot="5400000">
            <a:off x="424397" y="-357698"/>
            <a:ext cx="2343285" cy="3147931"/>
          </a:xfrm>
          <a:prstGeom prst="rect">
            <a:avLst/>
          </a:prstGeom>
          <a:noFill/>
          <a:ln w="9525">
            <a:noFill/>
          </a:ln>
        </p:spPr>
      </p:pic>
      <p:pic>
        <p:nvPicPr>
          <p:cNvPr id="12" name="图片 2">
            <a:extLst>
              <a:ext uri="{FF2B5EF4-FFF2-40B4-BE49-F238E27FC236}">
                <a16:creationId xmlns:a16="http://schemas.microsoft.com/office/drawing/2014/main" id="{4CC03F23-41F0-F6C5-4CC8-1869653D33CA}"/>
              </a:ext>
            </a:extLst>
          </p:cNvPr>
          <p:cNvPicPr>
            <a:picLocks noChangeAspect="1"/>
          </p:cNvPicPr>
          <p:nvPr/>
        </p:nvPicPr>
        <p:blipFill>
          <a:blip r:embed="rId3"/>
          <a:srcRect l="70209" t="9946" b="64230"/>
          <a:stretch>
            <a:fillRect/>
          </a:stretch>
        </p:blipFill>
        <p:spPr>
          <a:xfrm rot="5400000">
            <a:off x="9558966" y="4273943"/>
            <a:ext cx="2043229" cy="3147930"/>
          </a:xfrm>
          <a:prstGeom prst="rect">
            <a:avLst/>
          </a:prstGeom>
          <a:noFill/>
          <a:ln w="9525">
            <a:noFill/>
          </a:ln>
        </p:spPr>
      </p:pic>
      <p:sp>
        <p:nvSpPr>
          <p:cNvPr id="14" name="矩形 13">
            <a:extLst>
              <a:ext uri="{FF2B5EF4-FFF2-40B4-BE49-F238E27FC236}">
                <a16:creationId xmlns:a16="http://schemas.microsoft.com/office/drawing/2014/main" id="{BE00CFBC-7F70-456A-F1AB-F962042C5BB0}"/>
              </a:ext>
            </a:extLst>
          </p:cNvPr>
          <p:cNvSpPr/>
          <p:nvPr/>
        </p:nvSpPr>
        <p:spPr bwMode="auto">
          <a:xfrm rot="5400000">
            <a:off x="2953336" y="-2125872"/>
            <a:ext cx="6339252" cy="11304962"/>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pic>
        <p:nvPicPr>
          <p:cNvPr id="15" name="图形 4">
            <a:extLst>
              <a:ext uri="{FF2B5EF4-FFF2-40B4-BE49-F238E27FC236}">
                <a16:creationId xmlns:a16="http://schemas.microsoft.com/office/drawing/2014/main" id="{B1FCBA49-CD30-22CC-13F7-D46CC6AD769A}"/>
              </a:ext>
            </a:extLst>
          </p:cNvPr>
          <p:cNvPicPr>
            <a:picLocks noChangeAspect="1"/>
          </p:cNvPicPr>
          <p:nvPr/>
        </p:nvPicPr>
        <p:blipFill>
          <a:blip r:embed="rId4">
            <a:extLst>
              <a:ext uri="{96DAC541-7B7A-43D3-8B79-37D633B846F1}">
                <asvg:svgBlip xmlns="" xmlns:asvg="http://schemas.microsoft.com/office/drawing/2016/SVG/main" r:embed="rId7"/>
              </a:ext>
            </a:extLst>
          </a:blip>
          <a:stretch>
            <a:fillRect/>
          </a:stretch>
        </p:blipFill>
        <p:spPr>
          <a:xfrm>
            <a:off x="7105392" y="116632"/>
            <a:ext cx="4962972" cy="6509658"/>
          </a:xfrm>
          <a:prstGeom prst="rect">
            <a:avLst/>
          </a:prstGeom>
        </p:spPr>
      </p:pic>
      <mc:AlternateContent xmlns:mc="http://schemas.openxmlformats.org/markup-compatibility/2006" xmlns:a14="http://schemas.microsoft.com/office/drawing/2010/main">
        <mc:Choice Requires="a14">
          <p:sp>
            <p:nvSpPr>
              <p:cNvPr id="5" name="文本框 4"/>
              <p:cNvSpPr txBox="1"/>
              <p:nvPr/>
            </p:nvSpPr>
            <p:spPr>
              <a:xfrm>
                <a:off x="839416" y="1037192"/>
                <a:ext cx="5760641" cy="461665"/>
              </a:xfrm>
              <a:prstGeom prst="rect">
                <a:avLst/>
              </a:prstGeom>
              <a:noFill/>
            </p:spPr>
            <p:txBody>
              <a:bodyPr wrap="square" rtlCol="0">
                <a:spAutoFit/>
              </a:bodyPr>
              <a:lstStyle/>
              <a:p>
                <a:r>
                  <a:rPr lang="en-US" altLang="zh-CN" sz="2400" dirty="0" smtClean="0"/>
                  <a:t>Top-quark width at different values of </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𝑡</m:t>
                        </m:r>
                      </m:sub>
                    </m:sSub>
                  </m:oMath>
                </a14:m>
                <a:endParaRPr lang="zh-CN" altLang="en-US" sz="2400" dirty="0"/>
              </a:p>
            </p:txBody>
          </p:sp>
        </mc:Choice>
        <mc:Fallback xmlns="">
          <p:sp>
            <p:nvSpPr>
              <p:cNvPr id="5" name="文本框 4"/>
              <p:cNvSpPr txBox="1">
                <a:spLocks noRot="1" noChangeAspect="1" noMove="1" noResize="1" noEditPoints="1" noAdjustHandles="1" noChangeArrowheads="1" noChangeShapeType="1" noTextEdit="1"/>
              </p:cNvSpPr>
              <p:nvPr/>
            </p:nvSpPr>
            <p:spPr>
              <a:xfrm>
                <a:off x="839416" y="1037192"/>
                <a:ext cx="5760641" cy="461665"/>
              </a:xfrm>
              <a:prstGeom prst="rect">
                <a:avLst/>
              </a:prstGeom>
              <a:blipFill>
                <a:blip r:embed="rId8"/>
                <a:stretch>
                  <a:fillRect l="-1693" t="-9211" b="-30263"/>
                </a:stretch>
              </a:blipFill>
            </p:spPr>
            <p:txBody>
              <a:bodyPr/>
              <a:lstStyle/>
              <a:p>
                <a:r>
                  <a:rPr lang="zh-CN" altLang="en-US">
                    <a:noFill/>
                  </a:rPr>
                  <a:t> </a:t>
                </a:r>
              </a:p>
            </p:txBody>
          </p:sp>
        </mc:Fallback>
      </mc:AlternateContent>
      <p:pic>
        <p:nvPicPr>
          <p:cNvPr id="6" name="图片 5"/>
          <p:cNvPicPr>
            <a:picLocks noChangeAspect="1"/>
          </p:cNvPicPr>
          <p:nvPr/>
        </p:nvPicPr>
        <p:blipFill>
          <a:blip r:embed="rId9"/>
          <a:stretch>
            <a:fillRect/>
          </a:stretch>
        </p:blipFill>
        <p:spPr>
          <a:xfrm>
            <a:off x="7271164" y="5356669"/>
            <a:ext cx="4369452" cy="4892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图片 6"/>
          <p:cNvPicPr>
            <a:picLocks noChangeAspect="1"/>
          </p:cNvPicPr>
          <p:nvPr/>
        </p:nvPicPr>
        <p:blipFill>
          <a:blip r:embed="rId10"/>
          <a:stretch>
            <a:fillRect/>
          </a:stretch>
        </p:blipFill>
        <p:spPr>
          <a:xfrm>
            <a:off x="7248128" y="1412776"/>
            <a:ext cx="4459530" cy="17595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9" name="直接连接符 8"/>
          <p:cNvCxnSpPr/>
          <p:nvPr/>
        </p:nvCxnSpPr>
        <p:spPr>
          <a:xfrm>
            <a:off x="7104112" y="0"/>
            <a:ext cx="0" cy="6813376"/>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10" name="矩形 9"/>
          <p:cNvSpPr/>
          <p:nvPr/>
        </p:nvSpPr>
        <p:spPr>
          <a:xfrm>
            <a:off x="9772104" y="1363352"/>
            <a:ext cx="792088" cy="18719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0056440" y="2924944"/>
            <a:ext cx="504056" cy="369332"/>
          </a:xfrm>
          <a:prstGeom prst="rect">
            <a:avLst/>
          </a:prstGeom>
          <a:noFill/>
        </p:spPr>
        <p:txBody>
          <a:bodyPr wrap="square" rtlCol="0">
            <a:spAutoFit/>
          </a:bodyPr>
          <a:lstStyle/>
          <a:p>
            <a:r>
              <a:rPr lang="en-US" altLang="zh-CN" dirty="0" smtClean="0"/>
              <a:t>%</a:t>
            </a:r>
            <a:endParaRPr lang="zh-CN" altLang="en-US" dirty="0"/>
          </a:p>
        </p:txBody>
      </p:sp>
      <p:pic>
        <p:nvPicPr>
          <p:cNvPr id="13" name="内容占位符 12"/>
          <p:cNvPicPr>
            <a:picLocks noGrp="1" noChangeAspect="1"/>
          </p:cNvPicPr>
          <p:nvPr>
            <p:ph idx="1"/>
          </p:nvPr>
        </p:nvPicPr>
        <p:blipFill>
          <a:blip r:embed="rId11"/>
          <a:stretch>
            <a:fillRect/>
          </a:stretch>
        </p:blipFill>
        <p:spPr>
          <a:xfrm>
            <a:off x="511783" y="2132856"/>
            <a:ext cx="6539036" cy="4063306"/>
          </a:xfrm>
          <a:prstGeom prst="rect">
            <a:avLst/>
          </a:prstGeom>
        </p:spPr>
      </p:pic>
      <p:sp>
        <p:nvSpPr>
          <p:cNvPr id="3" name="文本框 2"/>
          <p:cNvSpPr txBox="1"/>
          <p:nvPr/>
        </p:nvSpPr>
        <p:spPr>
          <a:xfrm>
            <a:off x="7176120" y="4859868"/>
            <a:ext cx="3456384" cy="369332"/>
          </a:xfrm>
          <a:prstGeom prst="rect">
            <a:avLst/>
          </a:prstGeom>
          <a:noFill/>
        </p:spPr>
        <p:txBody>
          <a:bodyPr wrap="square" rtlCol="0">
            <a:spAutoFit/>
          </a:bodyPr>
          <a:lstStyle/>
          <a:p>
            <a:r>
              <a:rPr lang="en-US" altLang="zh-CN" dirty="0" smtClean="0"/>
              <a:t>Best fit relation:</a:t>
            </a:r>
            <a:endParaRPr lang="zh-CN" altLang="en-US" dirty="0"/>
          </a:p>
        </p:txBody>
      </p:sp>
      <p:sp>
        <p:nvSpPr>
          <p:cNvPr id="4" name="文本框 3"/>
          <p:cNvSpPr txBox="1"/>
          <p:nvPr/>
        </p:nvSpPr>
        <p:spPr>
          <a:xfrm>
            <a:off x="7572164" y="404664"/>
            <a:ext cx="3996444" cy="646331"/>
          </a:xfrm>
          <a:prstGeom prst="rect">
            <a:avLst/>
          </a:prstGeom>
          <a:noFill/>
        </p:spPr>
        <p:txBody>
          <a:bodyPr wrap="square" rtlCol="0">
            <a:spAutoFit/>
          </a:bodyPr>
          <a:lstStyle/>
          <a:p>
            <a:r>
              <a:rPr lang="en-US" altLang="zh-CN" dirty="0" smtClean="0">
                <a:solidFill>
                  <a:srgbClr val="00B0F0"/>
                </a:solidFill>
              </a:rPr>
              <a:t>Agree with:</a:t>
            </a:r>
          </a:p>
          <a:p>
            <a:r>
              <a:rPr lang="en-US" altLang="zh-CN" dirty="0" smtClean="0">
                <a:solidFill>
                  <a:srgbClr val="00B0F0"/>
                </a:solidFill>
              </a:rPr>
              <a:t>Chen, Chen, Guan, Ma, 2309.01937</a:t>
            </a:r>
            <a:endParaRPr lang="zh-CN" altLang="en-US" dirty="0">
              <a:solidFill>
                <a:srgbClr val="00B0F0"/>
              </a:solidFill>
            </a:endParaRPr>
          </a:p>
        </p:txBody>
      </p:sp>
      <mc:AlternateContent xmlns:mc="http://schemas.openxmlformats.org/markup-compatibility/2006" xmlns:a14="http://schemas.microsoft.com/office/drawing/2010/main">
        <mc:Choice Requires="a14">
          <p:sp>
            <p:nvSpPr>
              <p:cNvPr id="8" name="文本框 7"/>
              <p:cNvSpPr txBox="1"/>
              <p:nvPr/>
            </p:nvSpPr>
            <p:spPr>
              <a:xfrm>
                <a:off x="7392144" y="3546669"/>
                <a:ext cx="4248472" cy="646331"/>
              </a:xfrm>
              <a:prstGeom prst="rect">
                <a:avLst/>
              </a:prstGeom>
              <a:noFill/>
            </p:spPr>
            <p:txBody>
              <a:bodyPr wrap="square" rtlCol="0">
                <a:spAutoFit/>
              </a:bodyPr>
              <a:lstStyle/>
              <a:p>
                <a:r>
                  <a:rPr lang="en-US" altLang="zh-CN" dirty="0" smtClean="0"/>
                  <a:t>In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m:t>
                        </m:r>
                      </m:sup>
                    </m:sSup>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m:t>
                        </m:r>
                      </m:sup>
                    </m:sSup>
                  </m:oMath>
                </a14:m>
                <a:r>
                  <a:rPr lang="en-US" altLang="zh-CN" dirty="0" smtClean="0"/>
                  <a:t> collider, the decay width </a:t>
                </a:r>
                <a:r>
                  <a:rPr lang="en-US" altLang="zh-CN" dirty="0"/>
                  <a:t>can be </a:t>
                </a:r>
                <a:r>
                  <a:rPr lang="en-US" altLang="zh-CN" dirty="0" smtClean="0"/>
                  <a:t>measured with an </a:t>
                </a:r>
                <a:r>
                  <a:rPr lang="en-US" altLang="zh-CN" dirty="0"/>
                  <a:t>accuracy </a:t>
                </a:r>
                <a:r>
                  <a:rPr lang="en-US" altLang="zh-CN" dirty="0" smtClean="0"/>
                  <a:t>of 2</a:t>
                </a:r>
                <a:r>
                  <a:rPr lang="en-US" altLang="zh-CN" dirty="0"/>
                  <a:t>% level</a:t>
                </a:r>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7392144" y="3546669"/>
                <a:ext cx="4248472" cy="646331"/>
              </a:xfrm>
              <a:prstGeom prst="rect">
                <a:avLst/>
              </a:prstGeom>
              <a:blipFill>
                <a:blip r:embed="rId12"/>
                <a:stretch>
                  <a:fillRect l="-1291" t="-5660" r="-1148" b="-1415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68394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a:xfrm>
                <a:off x="335360" y="332656"/>
                <a:ext cx="11593288" cy="1037531"/>
              </a:xfrm>
              <a:ln w="38100">
                <a:solidFill>
                  <a:srgbClr val="FF0000"/>
                </a:solidFill>
              </a:ln>
            </p:spPr>
            <p:txBody>
              <a:bodyPr/>
              <a:lstStyle/>
              <a:p>
                <a:r>
                  <a:rPr lang="en-US" altLang="zh-CN" sz="2800" b="1" dirty="0" smtClean="0">
                    <a:latin typeface="Arial" panose="020B0604020202020204" pitchFamily="34" charset="0"/>
                    <a:cs typeface="Arial" panose="020B0604020202020204" pitchFamily="34" charset="0"/>
                  </a:rPr>
                  <a:t>The </a:t>
                </a:r>
                <a:r>
                  <a:rPr lang="en-US" altLang="zh-CN" sz="2800" b="1" dirty="0" err="1">
                    <a:latin typeface="Arial" panose="020B0604020202020204" pitchFamily="34" charset="0"/>
                    <a:cs typeface="Arial" panose="020B0604020202020204" pitchFamily="34" charset="0"/>
                  </a:rPr>
                  <a:t>dilepton</a:t>
                </a:r>
                <a:r>
                  <a:rPr lang="en-US" altLang="zh-CN" sz="2800" b="1" dirty="0">
                    <a:latin typeface="Arial" panose="020B0604020202020204" pitchFamily="34" charset="0"/>
                    <a:cs typeface="Arial" panose="020B0604020202020204" pitchFamily="34" charset="0"/>
                  </a:rPr>
                  <a:t> invariant mass </a:t>
                </a:r>
                <a:r>
                  <a:rPr lang="en-US" altLang="zh-CN" sz="2800" b="1" dirty="0" smtClean="0">
                    <a:latin typeface="Arial" panose="020B0604020202020204" pitchFamily="34" charset="0"/>
                    <a:cs typeface="Arial" panose="020B0604020202020204" pitchFamily="34" charset="0"/>
                  </a:rPr>
                  <a:t>spectrum for </a:t>
                </a:r>
                <a14:m>
                  <m:oMath xmlns:m="http://schemas.openxmlformats.org/officeDocument/2006/math">
                    <m:r>
                      <a:rPr lang="en-US" altLang="zh-CN" sz="2800" b="1" i="1" smtClean="0">
                        <a:latin typeface="Cambria Math" panose="02040503050406030204" pitchFamily="18" charset="0"/>
                        <a:cs typeface="Arial" panose="020B0604020202020204" pitchFamily="34" charset="0"/>
                      </a:rPr>
                      <m:t>𝒃</m:t>
                    </m:r>
                    <m:r>
                      <a:rPr lang="en-US" altLang="zh-CN" sz="2800" b="1" i="1" smtClean="0">
                        <a:latin typeface="Cambria Math" panose="02040503050406030204" pitchFamily="18" charset="0"/>
                        <a:cs typeface="Arial" panose="020B0604020202020204" pitchFamily="34" charset="0"/>
                      </a:rPr>
                      <m:t>→</m:t>
                    </m:r>
                    <m:sSub>
                      <m:sSubPr>
                        <m:ctrlPr>
                          <a:rPr lang="en-US" altLang="zh-CN" sz="2800" b="1" i="1" smtClean="0">
                            <a:latin typeface="Cambria Math" panose="02040503050406030204" pitchFamily="18" charset="0"/>
                            <a:cs typeface="Arial" panose="020B0604020202020204" pitchFamily="34" charset="0"/>
                          </a:rPr>
                        </m:ctrlPr>
                      </m:sSubPr>
                      <m:e>
                        <m:r>
                          <a:rPr lang="en-US" altLang="zh-CN" sz="2800" b="1" i="1" smtClean="0">
                            <a:latin typeface="Cambria Math" panose="02040503050406030204" pitchFamily="18" charset="0"/>
                            <a:cs typeface="Arial" panose="020B0604020202020204" pitchFamily="34" charset="0"/>
                          </a:rPr>
                          <m:t>𝑿</m:t>
                        </m:r>
                      </m:e>
                      <m:sub>
                        <m:r>
                          <a:rPr lang="en-US" altLang="zh-CN" sz="2800" b="1" i="1" smtClean="0">
                            <a:latin typeface="Cambria Math" panose="02040503050406030204" pitchFamily="18" charset="0"/>
                            <a:cs typeface="Arial" panose="020B0604020202020204" pitchFamily="34" charset="0"/>
                          </a:rPr>
                          <m:t>𝒖</m:t>
                        </m:r>
                      </m:sub>
                    </m:sSub>
                    <m:r>
                      <a:rPr lang="en-US" altLang="zh-CN" sz="2800" b="1" i="1" smtClean="0">
                        <a:latin typeface="Cambria Math" panose="02040503050406030204" pitchFamily="18" charset="0"/>
                        <a:cs typeface="Arial" panose="020B0604020202020204" pitchFamily="34" charset="0"/>
                      </a:rPr>
                      <m:t>𝒆</m:t>
                    </m:r>
                    <m:sSub>
                      <m:sSubPr>
                        <m:ctrlPr>
                          <a:rPr lang="en-US" altLang="zh-CN" sz="2800" b="1" i="1" smtClean="0">
                            <a:latin typeface="Cambria Math" panose="02040503050406030204" pitchFamily="18" charset="0"/>
                            <a:cs typeface="Arial" panose="020B0604020202020204" pitchFamily="34" charset="0"/>
                          </a:rPr>
                        </m:ctrlPr>
                      </m:sSubPr>
                      <m:e>
                        <m:acc>
                          <m:accPr>
                            <m:chr m:val="̅"/>
                            <m:ctrlPr>
                              <a:rPr lang="en-US" altLang="zh-CN" sz="2800" b="1" i="1" smtClean="0">
                                <a:latin typeface="Cambria Math" panose="02040503050406030204" pitchFamily="18" charset="0"/>
                                <a:cs typeface="Arial" panose="020B0604020202020204" pitchFamily="34" charset="0"/>
                              </a:rPr>
                            </m:ctrlPr>
                          </m:accPr>
                          <m:e>
                            <m:r>
                              <a:rPr lang="en-US" altLang="zh-CN" sz="2800" b="1" i="1">
                                <a:latin typeface="Cambria Math" panose="02040503050406030204" pitchFamily="18" charset="0"/>
                                <a:cs typeface="Arial" panose="020B0604020202020204" pitchFamily="34" charset="0"/>
                              </a:rPr>
                              <m:t>𝝂</m:t>
                            </m:r>
                          </m:e>
                        </m:acc>
                      </m:e>
                      <m:sub>
                        <m:r>
                          <a:rPr lang="en-US" altLang="zh-CN" sz="2800" b="1" i="1" smtClean="0">
                            <a:latin typeface="Cambria Math" panose="02040503050406030204" pitchFamily="18" charset="0"/>
                            <a:cs typeface="Arial" panose="020B0604020202020204" pitchFamily="34" charset="0"/>
                          </a:rPr>
                          <m:t>𝒆</m:t>
                        </m:r>
                      </m:sub>
                    </m:sSub>
                  </m:oMath>
                </a14:m>
                <a:r>
                  <a:rPr lang="en-US" altLang="zh-CN" sz="2800" b="1" dirty="0" smtClean="0">
                    <a:latin typeface="Arial" panose="020B0604020202020204" pitchFamily="34" charset="0"/>
                    <a:cs typeface="Arial" panose="020B0604020202020204" pitchFamily="34" charset="0"/>
                  </a:rPr>
                  <a:t> </a:t>
                </a:r>
                <a:r>
                  <a:rPr lang="en-US" altLang="zh-CN" sz="2800" b="1" dirty="0">
                    <a:latin typeface="Arial" panose="020B0604020202020204" pitchFamily="34" charset="0"/>
                    <a:cs typeface="Arial" panose="020B0604020202020204" pitchFamily="34" charset="0"/>
                  </a:rPr>
                  <a:t>up </a:t>
                </a:r>
                <a:r>
                  <a:rPr lang="en-US" altLang="zh-CN" sz="2800" b="1" dirty="0" smtClean="0">
                    <a:latin typeface="Arial" panose="020B0604020202020204" pitchFamily="34" charset="0"/>
                    <a:cs typeface="Arial" panose="020B0604020202020204" pitchFamily="34" charset="0"/>
                  </a:rPr>
                  <a:t>to NNNLO</a:t>
                </a:r>
                <a:endParaRPr lang="zh-CN" altLang="en-US" sz="2800" b="1" dirty="0">
                  <a:latin typeface="Arial" panose="020B0604020202020204" pitchFamily="34" charset="0"/>
                  <a:cs typeface="Arial" panose="020B0604020202020204" pitchFamily="34" charset="0"/>
                </a:endParaRPr>
              </a:p>
            </p:txBody>
          </p:sp>
        </mc:Choice>
        <mc:Fallback xmlns="">
          <p:sp>
            <p:nvSpPr>
              <p:cNvPr id="2" name="标题 1"/>
              <p:cNvSpPr>
                <a:spLocks noGrp="1" noRot="1" noChangeAspect="1" noMove="1" noResize="1" noEditPoints="1" noAdjustHandles="1" noChangeArrowheads="1" noChangeShapeType="1" noTextEdit="1"/>
              </p:cNvSpPr>
              <p:nvPr>
                <p:ph type="title"/>
              </p:nvPr>
            </p:nvSpPr>
            <p:spPr>
              <a:xfrm>
                <a:off x="335360" y="332656"/>
                <a:ext cx="11593288" cy="1037531"/>
              </a:xfrm>
              <a:blipFill>
                <a:blip r:embed="rId2"/>
                <a:stretch>
                  <a:fillRect l="-891"/>
                </a:stretch>
              </a:blipFill>
              <a:ln w="38100">
                <a:solidFill>
                  <a:srgbClr val="FF0000"/>
                </a:solidFill>
              </a:ln>
            </p:spPr>
            <p:txBody>
              <a:bodyPr/>
              <a:lstStyle/>
              <a:p>
                <a:r>
                  <a:rPr lang="zh-CN" altLang="en-US">
                    <a:noFill/>
                  </a:rPr>
                  <a:t> </a:t>
                </a:r>
              </a:p>
            </p:txBody>
          </p:sp>
        </mc:Fallback>
      </mc:AlternateContent>
      <p:pic>
        <p:nvPicPr>
          <p:cNvPr id="4" name="内容占位符 3"/>
          <p:cNvPicPr>
            <a:picLocks noGrp="1" noChangeAspect="1"/>
          </p:cNvPicPr>
          <p:nvPr>
            <p:ph idx="1"/>
          </p:nvPr>
        </p:nvPicPr>
        <p:blipFill>
          <a:blip r:embed="rId3"/>
          <a:stretch>
            <a:fillRect/>
          </a:stretch>
        </p:blipFill>
        <p:spPr>
          <a:xfrm>
            <a:off x="1470745" y="1988840"/>
            <a:ext cx="8714184" cy="175869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图片 4"/>
          <p:cNvPicPr>
            <a:picLocks noChangeAspect="1"/>
          </p:cNvPicPr>
          <p:nvPr/>
        </p:nvPicPr>
        <p:blipFill>
          <a:blip r:embed="rId4"/>
          <a:stretch>
            <a:fillRect/>
          </a:stretch>
        </p:blipFill>
        <p:spPr>
          <a:xfrm>
            <a:off x="1631504" y="4509120"/>
            <a:ext cx="8248650" cy="1419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文本框 2"/>
          <p:cNvSpPr txBox="1"/>
          <p:nvPr/>
        </p:nvSpPr>
        <p:spPr>
          <a:xfrm>
            <a:off x="9768408" y="6093296"/>
            <a:ext cx="2160240" cy="369332"/>
          </a:xfrm>
          <a:prstGeom prst="rect">
            <a:avLst/>
          </a:prstGeom>
          <a:noFill/>
        </p:spPr>
        <p:txBody>
          <a:bodyPr wrap="square" rtlCol="0">
            <a:spAutoFit/>
          </a:bodyPr>
          <a:lstStyle/>
          <a:p>
            <a:r>
              <a:rPr lang="en-US" altLang="zh-CN" dirty="0" smtClean="0"/>
              <a:t>Xin-</a:t>
            </a:r>
            <a:r>
              <a:rPr lang="en-US" altLang="zh-CN" dirty="0" err="1" smtClean="0"/>
              <a:t>Qiang’s</a:t>
            </a:r>
            <a:r>
              <a:rPr lang="en-US" altLang="zh-CN" dirty="0" smtClean="0"/>
              <a:t> Talk</a:t>
            </a:r>
            <a:endParaRPr lang="zh-CN" altLang="en-US" dirty="0"/>
          </a:p>
        </p:txBody>
      </p:sp>
    </p:spTree>
    <p:extLst>
      <p:ext uri="{BB962C8B-B14F-4D97-AF65-F5344CB8AC3E}">
        <p14:creationId xmlns:p14="http://schemas.microsoft.com/office/powerpoint/2010/main" val="40398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8">
            <a:extLst>
              <a:ext uri="{FF2B5EF4-FFF2-40B4-BE49-F238E27FC236}">
                <a16:creationId xmlns:a16="http://schemas.microsoft.com/office/drawing/2014/main" id="{C439D8A7-7A1D-E6B8-7488-84CA7885E379}"/>
              </a:ext>
            </a:extLst>
          </p:cNvPr>
          <p:cNvPicPr>
            <a:picLocks noChangeAspect="1"/>
          </p:cNvPicPr>
          <p:nvPr/>
        </p:nvPicPr>
        <p:blipFill>
          <a:blip r:embed="rId2"/>
          <a:srcRect t="64230" r="65837" b="9946"/>
          <a:stretch>
            <a:fillRect/>
          </a:stretch>
        </p:blipFill>
        <p:spPr>
          <a:xfrm rot="5400000">
            <a:off x="424397" y="-357698"/>
            <a:ext cx="2343285" cy="3147931"/>
          </a:xfrm>
          <a:prstGeom prst="rect">
            <a:avLst/>
          </a:prstGeom>
          <a:noFill/>
          <a:ln w="9525">
            <a:noFill/>
          </a:ln>
        </p:spPr>
      </p:pic>
      <p:pic>
        <p:nvPicPr>
          <p:cNvPr id="9" name="图片 2">
            <a:extLst>
              <a:ext uri="{FF2B5EF4-FFF2-40B4-BE49-F238E27FC236}">
                <a16:creationId xmlns:a16="http://schemas.microsoft.com/office/drawing/2014/main" id="{4CC03F23-41F0-F6C5-4CC8-1869653D33CA}"/>
              </a:ext>
            </a:extLst>
          </p:cNvPr>
          <p:cNvPicPr>
            <a:picLocks noChangeAspect="1"/>
          </p:cNvPicPr>
          <p:nvPr/>
        </p:nvPicPr>
        <p:blipFill>
          <a:blip r:embed="rId3"/>
          <a:srcRect l="70209" t="9946" b="64230"/>
          <a:stretch>
            <a:fillRect/>
          </a:stretch>
        </p:blipFill>
        <p:spPr>
          <a:xfrm rot="5400000">
            <a:off x="9558966" y="4273943"/>
            <a:ext cx="2043229" cy="3147930"/>
          </a:xfrm>
          <a:prstGeom prst="rect">
            <a:avLst/>
          </a:prstGeom>
          <a:noFill/>
          <a:ln w="9525">
            <a:noFill/>
          </a:ln>
        </p:spPr>
      </p:pic>
      <p:sp>
        <p:nvSpPr>
          <p:cNvPr id="10" name="矩形 9">
            <a:extLst>
              <a:ext uri="{FF2B5EF4-FFF2-40B4-BE49-F238E27FC236}">
                <a16:creationId xmlns:a16="http://schemas.microsoft.com/office/drawing/2014/main" id="{BE00CFBC-7F70-456A-F1AB-F962042C5BB0}"/>
              </a:ext>
            </a:extLst>
          </p:cNvPr>
          <p:cNvSpPr/>
          <p:nvPr/>
        </p:nvSpPr>
        <p:spPr bwMode="auto">
          <a:xfrm rot="5400000">
            <a:off x="2953336" y="-2125872"/>
            <a:ext cx="6339252" cy="11304962"/>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pic>
        <p:nvPicPr>
          <p:cNvPr id="11" name="图形 4">
            <a:extLst>
              <a:ext uri="{FF2B5EF4-FFF2-40B4-BE49-F238E27FC236}">
                <a16:creationId xmlns:a16="http://schemas.microsoft.com/office/drawing/2014/main" id="{B1FCBA49-CD30-22CC-13F7-D46CC6AD769A}"/>
              </a:ext>
            </a:extLst>
          </p:cNvPr>
          <p:cNvPicPr>
            <a:picLocks noChangeAspect="1"/>
          </p:cNvPicPr>
          <p:nvPr/>
        </p:nvPicPr>
        <p:blipFill>
          <a:blip r:embed="rId4">
            <a:extLst>
              <a:ext uri="{96DAC541-7B7A-43D3-8B79-37D633B846F1}">
                <asvg:svgBlip xmlns="" xmlns:asvg="http://schemas.microsoft.com/office/drawing/2016/SVG/main" r:embed="rId7"/>
              </a:ext>
            </a:extLst>
          </a:blip>
          <a:stretch>
            <a:fillRect/>
          </a:stretch>
        </p:blipFill>
        <p:spPr>
          <a:xfrm>
            <a:off x="7105392" y="116632"/>
            <a:ext cx="4962972" cy="6509658"/>
          </a:xfrm>
          <a:prstGeom prst="rect">
            <a:avLst/>
          </a:prstGeom>
        </p:spPr>
      </p:pic>
      <p:pic>
        <p:nvPicPr>
          <p:cNvPr id="4" name="内容占位符 3"/>
          <p:cNvPicPr>
            <a:picLocks noGrp="1" noChangeAspect="1"/>
          </p:cNvPicPr>
          <p:nvPr>
            <p:ph idx="1"/>
          </p:nvPr>
        </p:nvPicPr>
        <p:blipFill>
          <a:blip r:embed="rId8"/>
          <a:stretch>
            <a:fillRect/>
          </a:stretch>
        </p:blipFill>
        <p:spPr>
          <a:xfrm>
            <a:off x="767408" y="620688"/>
            <a:ext cx="6667605" cy="4447398"/>
          </a:xfrm>
          <a:prstGeom prst="rect">
            <a:avLst/>
          </a:prstGeom>
          <a:ln>
            <a:noFill/>
          </a:ln>
          <a:effectLst>
            <a:outerShdw blurRad="292100" dist="139700" dir="2700000" algn="tl" rotWithShape="0">
              <a:srgbClr val="333333">
                <a:alpha val="65000"/>
              </a:srgbClr>
            </a:outerShdw>
          </a:effectLst>
        </p:spPr>
      </p:pic>
      <p:pic>
        <p:nvPicPr>
          <p:cNvPr id="5" name="图片 4"/>
          <p:cNvPicPr>
            <a:picLocks noChangeAspect="1"/>
          </p:cNvPicPr>
          <p:nvPr/>
        </p:nvPicPr>
        <p:blipFill>
          <a:blip r:embed="rId9"/>
          <a:stretch>
            <a:fillRect/>
          </a:stretch>
        </p:blipFill>
        <p:spPr>
          <a:xfrm>
            <a:off x="767408" y="5157192"/>
            <a:ext cx="6715125" cy="495300"/>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a14="http://schemas.microsoft.com/office/drawing/2010/main">
        <mc:Choice Requires="a14">
          <p:sp>
            <p:nvSpPr>
              <p:cNvPr id="6" name="文本框 5"/>
              <p:cNvSpPr txBox="1"/>
              <p:nvPr/>
            </p:nvSpPr>
            <p:spPr>
              <a:xfrm>
                <a:off x="8040216" y="3140968"/>
                <a:ext cx="3096344" cy="1685590"/>
              </a:xfrm>
              <a:prstGeom prst="rect">
                <a:avLst/>
              </a:prstGeom>
              <a:noFill/>
              <a:ln w="28575">
                <a:solidFill>
                  <a:schemeClr val="tx1"/>
                </a:solidFill>
              </a:ln>
            </p:spPr>
            <p:txBody>
              <a:bodyPr wrap="square" rtlCol="0">
                <a:spAutoFit/>
              </a:bodyPr>
              <a:lstStyle/>
              <a:p>
                <a:r>
                  <a:rPr lang="en-US" altLang="zh-CN" dirty="0" smtClean="0"/>
                  <a:t>The </a:t>
                </a:r>
                <a:r>
                  <a:rPr lang="en-US" altLang="zh-CN" dirty="0"/>
                  <a:t>scale uncertainties are around ±12%, ±9%,</a:t>
                </a:r>
              </a:p>
              <a:p>
                <a:r>
                  <a:rPr lang="en-US" altLang="zh-CN" dirty="0"/>
                  <a:t>and ±6% at NLO, </a:t>
                </a:r>
                <a:r>
                  <a:rPr lang="en-US" altLang="zh-CN" dirty="0" smtClean="0"/>
                  <a:t>NNLO </a:t>
                </a:r>
                <a:r>
                  <a:rPr lang="en-US" altLang="zh-CN" dirty="0"/>
                  <a:t>and N3LO, respectively, at</a:t>
                </a:r>
              </a:p>
              <a:p>
                <a14:m>
                  <m:oMath xmlns:m="http://schemas.openxmlformats.org/officeDocument/2006/math">
                    <m:f>
                      <m:fPr>
                        <m:ctrlPr>
                          <a:rPr lang="en-US" altLang="zh-CN" i="1" smtClean="0">
                            <a:latin typeface="Cambria Math" panose="02040503050406030204" pitchFamily="18" charset="0"/>
                          </a:rPr>
                        </m:ctrlPr>
                      </m:fPr>
                      <m:num>
                        <m:sSup>
                          <m:sSupPr>
                            <m:ctrlPr>
                              <a:rPr lang="en-US" altLang="zh-CN" b="0" i="1" dirty="0" smtClean="0">
                                <a:latin typeface="Cambria Math" panose="02040503050406030204" pitchFamily="18" charset="0"/>
                              </a:rPr>
                            </m:ctrlPr>
                          </m:sSupPr>
                          <m:e>
                            <m:r>
                              <m:rPr>
                                <m:nor/>
                              </m:rPr>
                              <a:rPr lang="en-US" altLang="zh-CN" dirty="0"/>
                              <m:t>q</m:t>
                            </m:r>
                          </m:e>
                          <m:sup>
                            <m:r>
                              <a:rPr lang="en-US" altLang="zh-CN" b="0" i="1" dirty="0" smtClean="0">
                                <a:latin typeface="Cambria Math" panose="02040503050406030204" pitchFamily="18" charset="0"/>
                              </a:rPr>
                              <m:t>2</m:t>
                            </m:r>
                          </m:sup>
                        </m:sSup>
                        <m:r>
                          <m:rPr>
                            <m:nor/>
                          </m:rPr>
                          <a:rPr lang="en-US" altLang="zh-CN" b="0" i="0" dirty="0" smtClean="0"/>
                          <m:t> </m:t>
                        </m:r>
                      </m:num>
                      <m:den>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𝑚</m:t>
                            </m:r>
                          </m:e>
                          <m:sub>
                            <m:r>
                              <a:rPr lang="en-US" altLang="zh-CN" b="0" i="1" smtClean="0">
                                <a:latin typeface="Cambria Math" panose="02040503050406030204" pitchFamily="18" charset="0"/>
                              </a:rPr>
                              <m:t>𝑏</m:t>
                            </m:r>
                          </m:sub>
                          <m:sup>
                            <m:r>
                              <a:rPr lang="en-US" altLang="zh-CN" b="0" i="1" smtClean="0">
                                <a:latin typeface="Cambria Math" panose="02040503050406030204" pitchFamily="18" charset="0"/>
                              </a:rPr>
                              <m:t>2</m:t>
                            </m:r>
                          </m:sup>
                        </m:sSubSup>
                      </m:den>
                    </m:f>
                  </m:oMath>
                </a14:m>
                <a:r>
                  <a:rPr lang="en-US" altLang="zh-CN" dirty="0" smtClean="0"/>
                  <a:t> </a:t>
                </a:r>
                <a:r>
                  <a:rPr lang="en-US" altLang="zh-CN" dirty="0"/>
                  <a:t>= 0.2.</a:t>
                </a:r>
                <a:endParaRPr lang="zh-CN" altLang="en-US" dirty="0"/>
              </a:p>
            </p:txBody>
          </p:sp>
        </mc:Choice>
        <mc:Fallback xmlns="">
          <p:sp>
            <p:nvSpPr>
              <p:cNvPr id="6" name="文本框 5"/>
              <p:cNvSpPr txBox="1">
                <a:spLocks noRot="1" noChangeAspect="1" noMove="1" noResize="1" noEditPoints="1" noAdjustHandles="1" noChangeArrowheads="1" noChangeShapeType="1" noTextEdit="1"/>
              </p:cNvSpPr>
              <p:nvPr/>
            </p:nvSpPr>
            <p:spPr>
              <a:xfrm>
                <a:off x="8040216" y="3140968"/>
                <a:ext cx="3096344" cy="1685590"/>
              </a:xfrm>
              <a:prstGeom prst="rect">
                <a:avLst/>
              </a:prstGeom>
              <a:blipFill>
                <a:blip r:embed="rId10"/>
                <a:stretch>
                  <a:fillRect l="-1365" t="-1064"/>
                </a:stretch>
              </a:blipFill>
              <a:ln w="28575">
                <a:solidFill>
                  <a:schemeClr val="tx1"/>
                </a:solidFill>
              </a:ln>
            </p:spPr>
            <p:txBody>
              <a:bodyPr/>
              <a:lstStyle/>
              <a:p>
                <a:r>
                  <a:rPr lang="zh-CN" altLang="en-US">
                    <a:noFill/>
                  </a:rPr>
                  <a:t> </a:t>
                </a:r>
              </a:p>
            </p:txBody>
          </p:sp>
        </mc:Fallback>
      </mc:AlternateContent>
    </p:spTree>
    <p:extLst>
      <p:ext uri="{BB962C8B-B14F-4D97-AF65-F5344CB8AC3E}">
        <p14:creationId xmlns:p14="http://schemas.microsoft.com/office/powerpoint/2010/main" val="16030457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5440" y="1"/>
            <a:ext cx="9289032" cy="764704"/>
          </a:xfrm>
        </p:spPr>
        <p:txBody>
          <a:bodyPr/>
          <a:lstStyle/>
          <a:p>
            <a:r>
              <a:rPr lang="en-US" altLang="zh-CN" sz="3600" b="1" dirty="0" smtClean="0">
                <a:latin typeface="Arial" panose="020B0604020202020204" pitchFamily="34" charset="0"/>
                <a:cs typeface="Arial" panose="020B0604020202020204" pitchFamily="34" charset="0"/>
              </a:rPr>
              <a:t>The </a:t>
            </a:r>
            <a:r>
              <a:rPr lang="en-US" altLang="zh-CN" sz="3600" b="1" dirty="0" err="1" smtClean="0">
                <a:latin typeface="Arial" panose="020B0604020202020204" pitchFamily="34" charset="0"/>
                <a:cs typeface="Arial" panose="020B0604020202020204" pitchFamily="34" charset="0"/>
              </a:rPr>
              <a:t>semileptonic</a:t>
            </a:r>
            <a:r>
              <a:rPr lang="en-US" altLang="zh-CN" sz="3600" b="1" dirty="0" smtClean="0">
                <a:latin typeface="Arial" panose="020B0604020202020204" pitchFamily="34" charset="0"/>
                <a:cs typeface="Arial" panose="020B0604020202020204" pitchFamily="34" charset="0"/>
              </a:rPr>
              <a:t> decay width of b-quark</a:t>
            </a:r>
            <a:endParaRPr lang="zh-CN" altLang="en-US" sz="3600" b="1" dirty="0">
              <a:latin typeface="Arial" panose="020B0604020202020204" pitchFamily="34" charset="0"/>
              <a:cs typeface="Arial" panose="020B0604020202020204" pitchFamily="34" charset="0"/>
            </a:endParaRPr>
          </a:p>
        </p:txBody>
      </p:sp>
      <p:pic>
        <p:nvPicPr>
          <p:cNvPr id="4" name="内容占位符 3"/>
          <p:cNvPicPr>
            <a:picLocks noGrp="1" noChangeAspect="1"/>
          </p:cNvPicPr>
          <p:nvPr>
            <p:ph idx="1"/>
          </p:nvPr>
        </p:nvPicPr>
        <p:blipFill>
          <a:blip r:embed="rId2"/>
          <a:stretch>
            <a:fillRect/>
          </a:stretch>
        </p:blipFill>
        <p:spPr>
          <a:xfrm>
            <a:off x="1199456" y="901624"/>
            <a:ext cx="7416824" cy="14222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图片 4"/>
          <p:cNvPicPr>
            <a:picLocks noChangeAspect="1"/>
          </p:cNvPicPr>
          <p:nvPr/>
        </p:nvPicPr>
        <p:blipFill>
          <a:blip r:embed="rId3"/>
          <a:stretch>
            <a:fillRect/>
          </a:stretch>
        </p:blipFill>
        <p:spPr>
          <a:xfrm>
            <a:off x="1559496" y="2636912"/>
            <a:ext cx="6840760" cy="4000473"/>
          </a:xfrm>
          <a:prstGeom prst="rect">
            <a:avLst/>
          </a:prstGeom>
          <a:ln>
            <a:noFill/>
          </a:ln>
          <a:effectLst>
            <a:outerShdw blurRad="292100" dist="139700" dir="2700000" algn="tl" rotWithShape="0">
              <a:srgbClr val="333333">
                <a:alpha val="65000"/>
              </a:srgbClr>
            </a:outerShdw>
          </a:effectLst>
        </p:spPr>
      </p:pic>
      <p:pic>
        <p:nvPicPr>
          <p:cNvPr id="6" name="图片 5"/>
          <p:cNvPicPr>
            <a:picLocks noChangeAspect="1"/>
          </p:cNvPicPr>
          <p:nvPr/>
        </p:nvPicPr>
        <p:blipFill>
          <a:blip r:embed="rId4"/>
          <a:stretch>
            <a:fillRect/>
          </a:stretch>
        </p:blipFill>
        <p:spPr>
          <a:xfrm>
            <a:off x="6312024" y="3573016"/>
            <a:ext cx="5715495" cy="16574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4265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id="{B8A3D3A8-77DC-B6FF-CC67-DB1895EF9450}"/>
              </a:ext>
            </a:extLst>
          </p:cNvPr>
          <p:cNvGrpSpPr/>
          <p:nvPr/>
        </p:nvGrpSpPr>
        <p:grpSpPr>
          <a:xfrm>
            <a:off x="28575" y="22556"/>
            <a:ext cx="12163425" cy="6879165"/>
            <a:chOff x="1" y="4678"/>
            <a:chExt cx="12163743" cy="6886179"/>
          </a:xfrm>
        </p:grpSpPr>
        <p:sp>
          <p:nvSpPr>
            <p:cNvPr id="27" name="矩形 26">
              <a:extLst>
                <a:ext uri="{FF2B5EF4-FFF2-40B4-BE49-F238E27FC236}">
                  <a16:creationId xmlns:a16="http://schemas.microsoft.com/office/drawing/2014/main" id="{EBF1BD78-48BC-D3CB-B9E3-E05307C1A901}"/>
                </a:ext>
              </a:extLst>
            </p:cNvPr>
            <p:cNvSpPr/>
            <p:nvPr/>
          </p:nvSpPr>
          <p:spPr>
            <a:xfrm>
              <a:off x="1549400" y="1979613"/>
              <a:ext cx="8942388" cy="2471737"/>
            </a:xfrm>
            <a:prstGeom prst="rect">
              <a:avLst/>
            </a:prstGeom>
            <a:solidFill>
              <a:srgbClr val="56725B">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28" name="矩形 27">
              <a:extLst>
                <a:ext uri="{FF2B5EF4-FFF2-40B4-BE49-F238E27FC236}">
                  <a16:creationId xmlns:a16="http://schemas.microsoft.com/office/drawing/2014/main" id="{37BF3C8F-9761-B2C5-4FDF-15A9584AE786}"/>
                </a:ext>
              </a:extLst>
            </p:cNvPr>
            <p:cNvSpPr/>
            <p:nvPr/>
          </p:nvSpPr>
          <p:spPr>
            <a:xfrm>
              <a:off x="1906588" y="2359025"/>
              <a:ext cx="8942387" cy="236537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29" name="文本框 28">
              <a:extLst>
                <a:ext uri="{FF2B5EF4-FFF2-40B4-BE49-F238E27FC236}">
                  <a16:creationId xmlns:a16="http://schemas.microsoft.com/office/drawing/2014/main" id="{1B3FC141-C77D-0EA9-8BE9-39A04BD1DCAA}"/>
                </a:ext>
              </a:extLst>
            </p:cNvPr>
            <p:cNvSpPr txBox="1"/>
            <p:nvPr/>
          </p:nvSpPr>
          <p:spPr>
            <a:xfrm>
              <a:off x="1631950" y="2514600"/>
              <a:ext cx="8956675" cy="120015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7200" b="1" i="0" u="none" strike="noStrike" kern="1200" cap="none" spc="600" normalizeH="0" baseline="0" noProof="0" dirty="0">
                  <a:ln>
                    <a:noFill/>
                  </a:ln>
                  <a:solidFill>
                    <a:schemeClr val="bg1"/>
                  </a:solidFill>
                  <a:effectLst/>
                  <a:uLnTx/>
                  <a:uFillTx/>
                  <a:latin typeface="微软雅黑" pitchFamily="34" charset="-122"/>
                  <a:ea typeface="微软雅黑" pitchFamily="34" charset="-122"/>
                  <a:cs typeface="+mn-cs"/>
                </a:rPr>
                <a:t>毕业论文答辩</a:t>
              </a:r>
            </a:p>
          </p:txBody>
        </p:sp>
        <p:sp>
          <p:nvSpPr>
            <p:cNvPr id="30" name="文本框 19">
              <a:extLst>
                <a:ext uri="{FF2B5EF4-FFF2-40B4-BE49-F238E27FC236}">
                  <a16:creationId xmlns:a16="http://schemas.microsoft.com/office/drawing/2014/main" id="{BE9F42B8-7618-C67C-3866-FC532975C8EF}"/>
                </a:ext>
              </a:extLst>
            </p:cNvPr>
            <p:cNvSpPr txBox="1"/>
            <p:nvPr/>
          </p:nvSpPr>
          <p:spPr>
            <a:xfrm>
              <a:off x="2959100" y="3851275"/>
              <a:ext cx="6381750"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zh-CN" altLang="en-US" sz="1800" b="1" dirty="0">
                  <a:solidFill>
                    <a:schemeClr val="bg1"/>
                  </a:solidFill>
                  <a:latin typeface="微软雅黑" pitchFamily="34" charset="-122"/>
                  <a:ea typeface="微软雅黑" pitchFamily="34" charset="-122"/>
                </a:rPr>
                <a:t>答辩人：小不点      答辩时间：</a:t>
              </a:r>
              <a:r>
                <a:rPr lang="en-US" altLang="zh-CN" sz="1800" b="1" dirty="0">
                  <a:solidFill>
                    <a:schemeClr val="bg1"/>
                  </a:solidFill>
                  <a:latin typeface="微软雅黑" pitchFamily="34" charset="-122"/>
                  <a:ea typeface="微软雅黑" pitchFamily="34" charset="-122"/>
                </a:rPr>
                <a:t>5.5      </a:t>
              </a:r>
              <a:r>
                <a:rPr lang="zh-CN" altLang="en-US" sz="1800" b="1" dirty="0">
                  <a:solidFill>
                    <a:schemeClr val="bg1"/>
                  </a:solidFill>
                  <a:latin typeface="微软雅黑" pitchFamily="34" charset="-122"/>
                  <a:ea typeface="微软雅黑" pitchFamily="34" charset="-122"/>
                </a:rPr>
                <a:t>指导老师：大不点</a:t>
              </a:r>
            </a:p>
          </p:txBody>
        </p:sp>
        <p:pic>
          <p:nvPicPr>
            <p:cNvPr id="31" name="图片 3">
              <a:extLst>
                <a:ext uri="{FF2B5EF4-FFF2-40B4-BE49-F238E27FC236}">
                  <a16:creationId xmlns:a16="http://schemas.microsoft.com/office/drawing/2014/main" id="{A241A5E2-B9EA-7859-D52B-1AC592871FEB}"/>
                </a:ext>
              </a:extLst>
            </p:cNvPr>
            <p:cNvPicPr>
              <a:picLocks noChangeAspect="1"/>
            </p:cNvPicPr>
            <p:nvPr/>
          </p:nvPicPr>
          <p:blipFill>
            <a:blip r:embed="rId3"/>
            <a:stretch>
              <a:fillRect/>
            </a:stretch>
          </p:blipFill>
          <p:spPr>
            <a:xfrm rot="5400000">
              <a:off x="2651524" y="-2618668"/>
              <a:ext cx="6858000" cy="12161047"/>
            </a:xfrm>
            <a:prstGeom prst="rect">
              <a:avLst/>
            </a:prstGeom>
            <a:noFill/>
            <a:ln w="9525">
              <a:noFill/>
            </a:ln>
          </p:spPr>
        </p:pic>
        <p:pic>
          <p:nvPicPr>
            <p:cNvPr id="32" name="图片 6">
              <a:extLst>
                <a:ext uri="{FF2B5EF4-FFF2-40B4-BE49-F238E27FC236}">
                  <a16:creationId xmlns:a16="http://schemas.microsoft.com/office/drawing/2014/main" id="{846FE254-4DED-0329-566F-9E9C67F5796A}"/>
                </a:ext>
              </a:extLst>
            </p:cNvPr>
            <p:cNvPicPr>
              <a:picLocks noChangeAspect="1"/>
            </p:cNvPicPr>
            <p:nvPr/>
          </p:nvPicPr>
          <p:blipFill>
            <a:blip r:embed="rId4"/>
            <a:srcRect l="41998" t="35860" b="16335"/>
            <a:stretch>
              <a:fillRect/>
            </a:stretch>
          </p:blipFill>
          <p:spPr>
            <a:xfrm rot="5400000">
              <a:off x="2986882" y="1987862"/>
              <a:ext cx="3978275" cy="5827712"/>
            </a:xfrm>
            <a:prstGeom prst="rect">
              <a:avLst/>
            </a:prstGeom>
            <a:noFill/>
            <a:ln w="9525">
              <a:noFill/>
            </a:ln>
          </p:spPr>
        </p:pic>
        <p:pic>
          <p:nvPicPr>
            <p:cNvPr id="33" name="图片 9">
              <a:extLst>
                <a:ext uri="{FF2B5EF4-FFF2-40B4-BE49-F238E27FC236}">
                  <a16:creationId xmlns:a16="http://schemas.microsoft.com/office/drawing/2014/main" id="{3CE9CFF0-4DFA-8F27-8EFC-FB4A093676D2}"/>
                </a:ext>
              </a:extLst>
            </p:cNvPr>
            <p:cNvPicPr>
              <a:picLocks noChangeAspect="1"/>
            </p:cNvPicPr>
            <p:nvPr/>
          </p:nvPicPr>
          <p:blipFill>
            <a:blip r:embed="rId4"/>
            <a:srcRect t="6923" r="32001" b="64230"/>
            <a:stretch>
              <a:fillRect/>
            </a:stretch>
          </p:blipFill>
          <p:spPr>
            <a:xfrm rot="5400000">
              <a:off x="3799682" y="606737"/>
              <a:ext cx="4664075" cy="3516312"/>
            </a:xfrm>
            <a:prstGeom prst="rect">
              <a:avLst/>
            </a:prstGeom>
            <a:noFill/>
            <a:ln w="9525">
              <a:noFill/>
            </a:ln>
          </p:spPr>
        </p:pic>
        <p:pic>
          <p:nvPicPr>
            <p:cNvPr id="34" name="图片 10">
              <a:extLst>
                <a:ext uri="{FF2B5EF4-FFF2-40B4-BE49-F238E27FC236}">
                  <a16:creationId xmlns:a16="http://schemas.microsoft.com/office/drawing/2014/main" id="{A1E68E3B-77D9-0C3E-520C-9964A5B03E61}"/>
                </a:ext>
              </a:extLst>
            </p:cNvPr>
            <p:cNvPicPr>
              <a:picLocks noChangeAspect="1"/>
            </p:cNvPicPr>
            <p:nvPr/>
          </p:nvPicPr>
          <p:blipFill>
            <a:blip r:embed="rId4"/>
            <a:srcRect l="2" t="6923" r="83958" b="64230"/>
            <a:stretch>
              <a:fillRect/>
            </a:stretch>
          </p:blipFill>
          <p:spPr>
            <a:xfrm rot="5400000">
              <a:off x="4718050" y="-1175231"/>
              <a:ext cx="1100138" cy="3516312"/>
            </a:xfrm>
            <a:prstGeom prst="rect">
              <a:avLst/>
            </a:prstGeom>
            <a:noFill/>
            <a:ln w="9525">
              <a:noFill/>
            </a:ln>
          </p:spPr>
        </p:pic>
        <p:pic>
          <p:nvPicPr>
            <p:cNvPr id="35" name="图片 11">
              <a:extLst>
                <a:ext uri="{FF2B5EF4-FFF2-40B4-BE49-F238E27FC236}">
                  <a16:creationId xmlns:a16="http://schemas.microsoft.com/office/drawing/2014/main" id="{A1F34B5C-AB99-ABB4-3A6A-392191B53ACB}"/>
                </a:ext>
              </a:extLst>
            </p:cNvPr>
            <p:cNvPicPr>
              <a:picLocks noChangeAspect="1"/>
            </p:cNvPicPr>
            <p:nvPr/>
          </p:nvPicPr>
          <p:blipFill>
            <a:blip r:embed="rId4"/>
            <a:srcRect l="41998" t="35860" b="16335"/>
            <a:stretch>
              <a:fillRect/>
            </a:stretch>
          </p:blipFill>
          <p:spPr>
            <a:xfrm rot="5400000">
              <a:off x="1489710" y="1451128"/>
              <a:ext cx="3978275" cy="6901182"/>
            </a:xfrm>
            <a:prstGeom prst="rect">
              <a:avLst/>
            </a:prstGeom>
            <a:noFill/>
            <a:ln w="9525">
              <a:noFill/>
            </a:ln>
          </p:spPr>
        </p:pic>
        <p:pic>
          <p:nvPicPr>
            <p:cNvPr id="36" name="图片 9">
              <a:extLst>
                <a:ext uri="{FF2B5EF4-FFF2-40B4-BE49-F238E27FC236}">
                  <a16:creationId xmlns:a16="http://schemas.microsoft.com/office/drawing/2014/main" id="{410EE34C-A25A-2166-C16B-A81FDE3366F4}"/>
                </a:ext>
              </a:extLst>
            </p:cNvPr>
            <p:cNvPicPr>
              <a:picLocks noChangeAspect="1"/>
            </p:cNvPicPr>
            <p:nvPr/>
          </p:nvPicPr>
          <p:blipFill>
            <a:blip r:embed="rId4"/>
            <a:srcRect l="5466" t="6923" r="32001" b="64230"/>
            <a:stretch>
              <a:fillRect/>
            </a:stretch>
          </p:blipFill>
          <p:spPr>
            <a:xfrm rot="5400000">
              <a:off x="7665642" y="-184236"/>
              <a:ext cx="4289426" cy="4701385"/>
            </a:xfrm>
            <a:prstGeom prst="rect">
              <a:avLst/>
            </a:prstGeom>
            <a:noFill/>
            <a:ln w="9525">
              <a:noFill/>
            </a:ln>
          </p:spPr>
        </p:pic>
        <p:pic>
          <p:nvPicPr>
            <p:cNvPr id="37" name="图片 9">
              <a:extLst>
                <a:ext uri="{FF2B5EF4-FFF2-40B4-BE49-F238E27FC236}">
                  <a16:creationId xmlns:a16="http://schemas.microsoft.com/office/drawing/2014/main" id="{20D55FC3-D4BD-CA11-77D0-84AF278B3AA5}"/>
                </a:ext>
              </a:extLst>
            </p:cNvPr>
            <p:cNvPicPr>
              <a:picLocks noChangeAspect="1"/>
            </p:cNvPicPr>
            <p:nvPr/>
          </p:nvPicPr>
          <p:blipFill>
            <a:blip r:embed="rId4"/>
            <a:srcRect l="5466" t="6923" r="32001" b="64230"/>
            <a:stretch>
              <a:fillRect/>
            </a:stretch>
          </p:blipFill>
          <p:spPr>
            <a:xfrm rot="5400000">
              <a:off x="3909218" y="408300"/>
              <a:ext cx="4289426" cy="3516313"/>
            </a:xfrm>
            <a:prstGeom prst="rect">
              <a:avLst/>
            </a:prstGeom>
            <a:noFill/>
            <a:ln w="9525">
              <a:noFill/>
            </a:ln>
          </p:spPr>
        </p:pic>
        <p:pic>
          <p:nvPicPr>
            <p:cNvPr id="38" name="图片 9">
              <a:extLst>
                <a:ext uri="{FF2B5EF4-FFF2-40B4-BE49-F238E27FC236}">
                  <a16:creationId xmlns:a16="http://schemas.microsoft.com/office/drawing/2014/main" id="{3B736DEC-1744-90FA-2C9E-0745FDE2A6B2}"/>
                </a:ext>
              </a:extLst>
            </p:cNvPr>
            <p:cNvPicPr>
              <a:picLocks noChangeAspect="1"/>
            </p:cNvPicPr>
            <p:nvPr/>
          </p:nvPicPr>
          <p:blipFill>
            <a:blip r:embed="rId4"/>
            <a:srcRect l="5466" t="6923" r="88295" b="64230"/>
            <a:stretch>
              <a:fillRect/>
            </a:stretch>
          </p:blipFill>
          <p:spPr>
            <a:xfrm rot="5400000">
              <a:off x="4159250" y="4919181"/>
              <a:ext cx="428625" cy="3514725"/>
            </a:xfrm>
            <a:prstGeom prst="rect">
              <a:avLst/>
            </a:prstGeom>
            <a:noFill/>
            <a:ln w="9525">
              <a:noFill/>
            </a:ln>
          </p:spPr>
        </p:pic>
        <p:pic>
          <p:nvPicPr>
            <p:cNvPr id="39" name="图片 9">
              <a:extLst>
                <a:ext uri="{FF2B5EF4-FFF2-40B4-BE49-F238E27FC236}">
                  <a16:creationId xmlns:a16="http://schemas.microsoft.com/office/drawing/2014/main" id="{C6B9E753-8F66-5182-3984-F19B14390CDE}"/>
                </a:ext>
              </a:extLst>
            </p:cNvPr>
            <p:cNvPicPr>
              <a:picLocks noChangeAspect="1"/>
            </p:cNvPicPr>
            <p:nvPr/>
          </p:nvPicPr>
          <p:blipFill>
            <a:blip r:embed="rId4"/>
            <a:srcRect l="5466" t="6923" r="88295" b="64230"/>
            <a:stretch>
              <a:fillRect/>
            </a:stretch>
          </p:blipFill>
          <p:spPr>
            <a:xfrm rot="5400000">
              <a:off x="2645569" y="4918387"/>
              <a:ext cx="428625" cy="3516313"/>
            </a:xfrm>
            <a:prstGeom prst="rect">
              <a:avLst/>
            </a:prstGeom>
            <a:noFill/>
            <a:ln w="9525">
              <a:noFill/>
            </a:ln>
          </p:spPr>
        </p:pic>
        <p:pic>
          <p:nvPicPr>
            <p:cNvPr id="40" name="图片 8">
              <a:extLst>
                <a:ext uri="{FF2B5EF4-FFF2-40B4-BE49-F238E27FC236}">
                  <a16:creationId xmlns:a16="http://schemas.microsoft.com/office/drawing/2014/main" id="{C439D8A7-7A1D-E6B8-7488-84CA7885E379}"/>
                </a:ext>
              </a:extLst>
            </p:cNvPr>
            <p:cNvPicPr>
              <a:picLocks noChangeAspect="1"/>
            </p:cNvPicPr>
            <p:nvPr/>
          </p:nvPicPr>
          <p:blipFill>
            <a:blip r:embed="rId5"/>
            <a:srcRect t="64230" r="65837" b="9946"/>
            <a:stretch>
              <a:fillRect/>
            </a:stretch>
          </p:blipFill>
          <p:spPr>
            <a:xfrm rot="5400000">
              <a:off x="433386" y="-397753"/>
              <a:ext cx="2343150" cy="3148013"/>
            </a:xfrm>
            <a:prstGeom prst="rect">
              <a:avLst/>
            </a:prstGeom>
            <a:noFill/>
            <a:ln w="9525">
              <a:noFill/>
            </a:ln>
          </p:spPr>
        </p:pic>
        <p:pic>
          <p:nvPicPr>
            <p:cNvPr id="41" name="图片 2">
              <a:extLst>
                <a:ext uri="{FF2B5EF4-FFF2-40B4-BE49-F238E27FC236}">
                  <a16:creationId xmlns:a16="http://schemas.microsoft.com/office/drawing/2014/main" id="{4CC03F23-41F0-F6C5-4CC8-1869653D33CA}"/>
                </a:ext>
              </a:extLst>
            </p:cNvPr>
            <p:cNvPicPr>
              <a:picLocks noChangeAspect="1"/>
            </p:cNvPicPr>
            <p:nvPr/>
          </p:nvPicPr>
          <p:blipFill>
            <a:blip r:embed="rId4"/>
            <a:srcRect l="70209" t="9946" b="64230"/>
            <a:stretch>
              <a:fillRect/>
            </a:stretch>
          </p:blipFill>
          <p:spPr>
            <a:xfrm rot="5400000">
              <a:off x="9568182" y="4233622"/>
              <a:ext cx="2043112" cy="3148012"/>
            </a:xfrm>
            <a:prstGeom prst="rect">
              <a:avLst/>
            </a:prstGeom>
            <a:noFill/>
            <a:ln w="9525">
              <a:noFill/>
            </a:ln>
          </p:spPr>
        </p:pic>
        <p:pic>
          <p:nvPicPr>
            <p:cNvPr id="43" name="图片 9">
              <a:extLst>
                <a:ext uri="{FF2B5EF4-FFF2-40B4-BE49-F238E27FC236}">
                  <a16:creationId xmlns:a16="http://schemas.microsoft.com/office/drawing/2014/main" id="{AC5E0878-4333-D136-B29F-00DE98DC9D13}"/>
                </a:ext>
              </a:extLst>
            </p:cNvPr>
            <p:cNvPicPr>
              <a:picLocks noChangeAspect="1"/>
            </p:cNvPicPr>
            <p:nvPr/>
          </p:nvPicPr>
          <p:blipFill>
            <a:blip r:embed="rId4"/>
            <a:srcRect l="5466" t="6923" r="88295" b="64230"/>
            <a:stretch>
              <a:fillRect/>
            </a:stretch>
          </p:blipFill>
          <p:spPr>
            <a:xfrm rot="5400000">
              <a:off x="5059362" y="-1522894"/>
              <a:ext cx="427038" cy="3516313"/>
            </a:xfrm>
            <a:prstGeom prst="rect">
              <a:avLst/>
            </a:prstGeom>
            <a:noFill/>
            <a:ln w="9525">
              <a:noFill/>
            </a:ln>
          </p:spPr>
        </p:pic>
        <p:pic>
          <p:nvPicPr>
            <p:cNvPr id="44" name="图片 9">
              <a:extLst>
                <a:ext uri="{FF2B5EF4-FFF2-40B4-BE49-F238E27FC236}">
                  <a16:creationId xmlns:a16="http://schemas.microsoft.com/office/drawing/2014/main" id="{E3F7053D-9C35-F261-F219-70F7993ECAFA}"/>
                </a:ext>
              </a:extLst>
            </p:cNvPr>
            <p:cNvPicPr>
              <a:picLocks noChangeAspect="1"/>
            </p:cNvPicPr>
            <p:nvPr/>
          </p:nvPicPr>
          <p:blipFill>
            <a:blip r:embed="rId4"/>
            <a:srcRect l="5466" t="6923" r="88295" b="64230"/>
            <a:stretch>
              <a:fillRect/>
            </a:stretch>
          </p:blipFill>
          <p:spPr>
            <a:xfrm rot="5400000">
              <a:off x="6638132" y="4918387"/>
              <a:ext cx="428625" cy="3516312"/>
            </a:xfrm>
            <a:prstGeom prst="rect">
              <a:avLst/>
            </a:prstGeom>
            <a:noFill/>
            <a:ln w="9525">
              <a:noFill/>
            </a:ln>
          </p:spPr>
        </p:pic>
        <p:sp>
          <p:nvSpPr>
            <p:cNvPr id="45" name="矩形 44">
              <a:extLst>
                <a:ext uri="{FF2B5EF4-FFF2-40B4-BE49-F238E27FC236}">
                  <a16:creationId xmlns:a16="http://schemas.microsoft.com/office/drawing/2014/main" id="{BE00CFBC-7F70-456A-F1AB-F962042C5BB0}"/>
                </a:ext>
              </a:extLst>
            </p:cNvPr>
            <p:cNvSpPr/>
            <p:nvPr/>
          </p:nvSpPr>
          <p:spPr bwMode="auto">
            <a:xfrm rot="5400000">
              <a:off x="2962559" y="-2166166"/>
              <a:ext cx="6338887" cy="11305258"/>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grpSp>
      <p:pic>
        <p:nvPicPr>
          <p:cNvPr id="46" name="图形 45">
            <a:extLst>
              <a:ext uri="{FF2B5EF4-FFF2-40B4-BE49-F238E27FC236}">
                <a16:creationId xmlns:a16="http://schemas.microsoft.com/office/drawing/2014/main" id="{C394F316-D063-034B-FA74-2E2E310C177A}"/>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982161" y="207310"/>
            <a:ext cx="4962972" cy="6509658"/>
          </a:xfrm>
          <a:prstGeom prst="rect">
            <a:avLst/>
          </a:prstGeom>
        </p:spPr>
      </p:pic>
      <p:grpSp>
        <p:nvGrpSpPr>
          <p:cNvPr id="47" name="组合 46">
            <a:extLst>
              <a:ext uri="{FF2B5EF4-FFF2-40B4-BE49-F238E27FC236}">
                <a16:creationId xmlns:a16="http://schemas.microsoft.com/office/drawing/2014/main" id="{39CD03C3-0E62-9ADC-2912-4A93679039AB}"/>
              </a:ext>
            </a:extLst>
          </p:cNvPr>
          <p:cNvGrpSpPr/>
          <p:nvPr/>
        </p:nvGrpSpPr>
        <p:grpSpPr>
          <a:xfrm>
            <a:off x="598864" y="476732"/>
            <a:ext cx="2138362" cy="2138363"/>
            <a:chOff x="2574111" y="2216758"/>
            <a:chExt cx="2375260" cy="2375260"/>
          </a:xfrm>
        </p:grpSpPr>
        <p:sp>
          <p:nvSpPr>
            <p:cNvPr id="48" name="椭圆 47">
              <a:extLst>
                <a:ext uri="{FF2B5EF4-FFF2-40B4-BE49-F238E27FC236}">
                  <a16:creationId xmlns:a16="http://schemas.microsoft.com/office/drawing/2014/main" id="{2F36B447-00FF-F88F-CBA2-AC5F21BD53C6}"/>
                </a:ext>
              </a:extLst>
            </p:cNvPr>
            <p:cNvSpPr/>
            <p:nvPr/>
          </p:nvSpPr>
          <p:spPr>
            <a:xfrm>
              <a:off x="2574111" y="2216758"/>
              <a:ext cx="2375260" cy="2375260"/>
            </a:xfrm>
            <a:prstGeom prst="ellipse">
              <a:avLst/>
            </a:prstGeom>
            <a:noFill/>
            <a:ln w="6350">
              <a:solidFill>
                <a:srgbClr val="799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4D9F3D"/>
                </a:solidFill>
                <a:effectLst/>
                <a:uLnTx/>
                <a:uFillTx/>
                <a:latin typeface="微软雅黑" pitchFamily="34" charset="-122"/>
                <a:ea typeface="微软雅黑" pitchFamily="34" charset="-122"/>
                <a:cs typeface="+mn-cs"/>
              </a:endParaRPr>
            </a:p>
          </p:txBody>
        </p:sp>
        <p:sp>
          <p:nvSpPr>
            <p:cNvPr id="49" name="椭圆 48">
              <a:extLst>
                <a:ext uri="{FF2B5EF4-FFF2-40B4-BE49-F238E27FC236}">
                  <a16:creationId xmlns:a16="http://schemas.microsoft.com/office/drawing/2014/main" id="{6A86A96D-E562-9739-02C8-3FC832B795BC}"/>
                </a:ext>
              </a:extLst>
            </p:cNvPr>
            <p:cNvSpPr/>
            <p:nvPr/>
          </p:nvSpPr>
          <p:spPr>
            <a:xfrm>
              <a:off x="2928015" y="2495435"/>
              <a:ext cx="1746275" cy="1746275"/>
            </a:xfrm>
            <a:prstGeom prst="ellipse">
              <a:avLst/>
            </a:prstGeom>
            <a:solidFill>
              <a:srgbClr val="799B7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r>
                <a:rPr lang="en-US" altLang="zh-CN" sz="6000" dirty="0" smtClean="0">
                  <a:solidFill>
                    <a:schemeClr val="bg1"/>
                  </a:solidFill>
                  <a:latin typeface="张海山锐线体简"/>
                  <a:ea typeface="张海山锐线体简"/>
                </a:rPr>
                <a:t>01</a:t>
              </a:r>
              <a:endParaRPr lang="zh-CN" altLang="en-US" sz="6000" dirty="0">
                <a:solidFill>
                  <a:schemeClr val="bg1"/>
                </a:solidFill>
                <a:latin typeface="张海山锐线体简"/>
                <a:ea typeface="张海山锐线体简"/>
              </a:endParaRPr>
            </a:p>
          </p:txBody>
        </p:sp>
      </p:grpSp>
      <p:sp>
        <p:nvSpPr>
          <p:cNvPr id="2" name="矩形 1"/>
          <p:cNvSpPr/>
          <p:nvPr/>
        </p:nvSpPr>
        <p:spPr>
          <a:xfrm>
            <a:off x="2885568" y="564351"/>
            <a:ext cx="8778236" cy="5816977"/>
          </a:xfrm>
          <a:prstGeom prst="rect">
            <a:avLst/>
          </a:prstGeom>
        </p:spPr>
        <p:txBody>
          <a:bodyPr wrap="square">
            <a:spAutoFit/>
          </a:bodyPr>
          <a:lstStyle/>
          <a:p>
            <a:pPr lvl="0" algn="ctr" rtl="0">
              <a:lnSpc>
                <a:spcPct val="150000"/>
              </a:lnSpc>
              <a:defRPr/>
            </a:pPr>
            <a:r>
              <a:rPr lang="en-US" altLang="zh-CN" sz="2800" b="1" kern="100" dirty="0" smtClean="0">
                <a:solidFill>
                  <a:srgbClr val="FF0000"/>
                </a:solidFill>
                <a:latin typeface="等线" panose="02010600030101010101" pitchFamily="2" charset="-122"/>
                <a:ea typeface="宋体" panose="02010600030101010101" pitchFamily="2" charset="-122"/>
                <a:cs typeface="Times New Roman" panose="02020603050405020304" pitchFamily="18" charset="0"/>
              </a:rPr>
              <a:t>Precision: Important way to new physics </a:t>
            </a:r>
          </a:p>
          <a:p>
            <a:pPr lvl="0" algn="just" rtl="0">
              <a:lnSpc>
                <a:spcPct val="150000"/>
              </a:lnSpc>
              <a:defRPr/>
            </a:pPr>
            <a:endParaRPr lang="en-US" altLang="zh-CN" sz="2000" b="1" kern="100" dirty="0" smtClean="0">
              <a:latin typeface="等线" panose="02010600030101010101" pitchFamily="2" charset="-122"/>
              <a:ea typeface="宋体" panose="02010600030101010101" pitchFamily="2" charset="-122"/>
              <a:cs typeface="Times New Roman" panose="02020603050405020304" pitchFamily="18" charset="0"/>
            </a:endParaRPr>
          </a:p>
          <a:p>
            <a:pPr marL="285750" lvl="0" indent="-285750" algn="just" rtl="0">
              <a:lnSpc>
                <a:spcPct val="150000"/>
              </a:lnSpc>
              <a:buFont typeface="Arial" panose="020B0604020202020204" pitchFamily="34" charset="0"/>
              <a:buChar char="•"/>
              <a:defRPr/>
            </a:pPr>
            <a:r>
              <a:rPr lang="en-US" altLang="zh-CN" sz="2000" b="1" kern="100" dirty="0">
                <a:latin typeface="等线" panose="02010600030101010101" pitchFamily="2" charset="-122"/>
                <a:ea typeface="宋体" panose="02010600030101010101" pitchFamily="2" charset="-122"/>
                <a:cs typeface="Times New Roman" panose="02020603050405020304" pitchFamily="18" charset="0"/>
              </a:rPr>
              <a:t>Significant </a:t>
            </a:r>
            <a:r>
              <a:rPr lang="en-US" altLang="zh-CN" sz="2000" b="1" kern="100" dirty="0" smtClean="0">
                <a:latin typeface="等线" panose="02010600030101010101" pitchFamily="2" charset="-122"/>
                <a:ea typeface="宋体" panose="02010600030101010101" pitchFamily="2" charset="-122"/>
                <a:cs typeface="Times New Roman" panose="02020603050405020304" pitchFamily="18" charset="0"/>
              </a:rPr>
              <a:t>progresses </a:t>
            </a:r>
            <a:r>
              <a:rPr lang="en-US" altLang="zh-CN" sz="2000" b="1" kern="100" dirty="0">
                <a:latin typeface="等线" panose="02010600030101010101" pitchFamily="2" charset="-122"/>
                <a:ea typeface="宋体" panose="02010600030101010101" pitchFamily="2" charset="-122"/>
                <a:cs typeface="Times New Roman" panose="02020603050405020304" pitchFamily="18" charset="0"/>
              </a:rPr>
              <a:t>has been made in recent </a:t>
            </a:r>
            <a:r>
              <a:rPr lang="en-US" altLang="zh-CN" sz="2000" b="1" kern="100" dirty="0" smtClean="0">
                <a:latin typeface="等线" panose="02010600030101010101" pitchFamily="2" charset="-122"/>
                <a:ea typeface="宋体" panose="02010600030101010101" pitchFamily="2" charset="-122"/>
                <a:cs typeface="Times New Roman" panose="02020603050405020304" pitchFamily="18" charset="0"/>
              </a:rPr>
              <a:t>years experiment measurement and precise theoretical </a:t>
            </a:r>
            <a:r>
              <a:rPr lang="en-US" altLang="zh-CN" sz="2000" b="1" kern="100" dirty="0">
                <a:latin typeface="等线" panose="02010600030101010101" pitchFamily="2" charset="-122"/>
                <a:ea typeface="宋体" panose="02010600030101010101" pitchFamily="2" charset="-122"/>
                <a:cs typeface="Times New Roman" panose="02020603050405020304" pitchFamily="18" charset="0"/>
              </a:rPr>
              <a:t>calculations</a:t>
            </a:r>
            <a:r>
              <a:rPr lang="en-US" altLang="zh-CN" sz="2000" b="1" kern="100" dirty="0" smtClean="0">
                <a:latin typeface="等线" panose="02010600030101010101" pitchFamily="2" charset="-122"/>
                <a:ea typeface="宋体" panose="02010600030101010101" pitchFamily="2" charset="-122"/>
                <a:cs typeface="Times New Roman" panose="02020603050405020304" pitchFamily="18" charset="0"/>
              </a:rPr>
              <a:t>.</a:t>
            </a:r>
          </a:p>
          <a:p>
            <a:pPr lvl="0" algn="just" rtl="0">
              <a:lnSpc>
                <a:spcPct val="150000"/>
              </a:lnSpc>
              <a:defRPr/>
            </a:pPr>
            <a:endParaRPr lang="en-US" altLang="zh-CN" sz="2000" b="1" kern="100" dirty="0">
              <a:latin typeface="等线" panose="02010600030101010101" pitchFamily="2" charset="-122"/>
              <a:ea typeface="宋体" panose="02010600030101010101" pitchFamily="2" charset="-122"/>
              <a:cs typeface="Times New Roman" panose="02020603050405020304" pitchFamily="18" charset="0"/>
            </a:endParaRPr>
          </a:p>
          <a:p>
            <a:pPr marL="285750" lvl="0" indent="-285750" algn="just" rtl="0">
              <a:lnSpc>
                <a:spcPct val="150000"/>
              </a:lnSpc>
              <a:buFont typeface="Arial" panose="020B0604020202020204" pitchFamily="34" charset="0"/>
              <a:buChar char="•"/>
              <a:defRPr/>
            </a:pPr>
            <a:r>
              <a:rPr lang="en-US" altLang="zh-CN" sz="2000" b="1" kern="100" dirty="0" smtClean="0">
                <a:latin typeface="等线" panose="02010600030101010101" pitchFamily="2" charset="-122"/>
                <a:ea typeface="宋体" panose="02010600030101010101" pitchFamily="2" charset="-122"/>
                <a:cs typeface="Times New Roman" panose="02020603050405020304" pitchFamily="18" charset="0"/>
              </a:rPr>
              <a:t>Precise </a:t>
            </a:r>
            <a:r>
              <a:rPr lang="en-US" altLang="zh-CN" sz="2000" b="1" kern="100" dirty="0" smtClean="0">
                <a:solidFill>
                  <a:srgbClr val="7030A0"/>
                </a:solidFill>
                <a:latin typeface="等线" panose="02010600030101010101" pitchFamily="2" charset="-122"/>
                <a:ea typeface="宋体" panose="02010600030101010101" pitchFamily="2" charset="-122"/>
                <a:cs typeface="Times New Roman" panose="02020603050405020304" pitchFamily="18" charset="0"/>
              </a:rPr>
              <a:t>Top </a:t>
            </a:r>
            <a:r>
              <a:rPr lang="en-US" altLang="zh-CN" sz="2000" b="1" kern="100" dirty="0">
                <a:solidFill>
                  <a:srgbClr val="7030A0"/>
                </a:solidFill>
                <a:latin typeface="等线" panose="02010600030101010101" pitchFamily="2" charset="-122"/>
                <a:ea typeface="宋体" panose="02010600030101010101" pitchFamily="2" charset="-122"/>
                <a:cs typeface="Times New Roman" panose="02020603050405020304" pitchFamily="18" charset="0"/>
              </a:rPr>
              <a:t>quark </a:t>
            </a:r>
            <a:r>
              <a:rPr lang="en-US" altLang="zh-CN" sz="2000" b="1" kern="100" dirty="0" smtClean="0">
                <a:latin typeface="等线" panose="02010600030101010101" pitchFamily="2" charset="-122"/>
                <a:ea typeface="宋体" panose="02010600030101010101" pitchFamily="2" charset="-122"/>
                <a:cs typeface="Times New Roman" panose="02020603050405020304" pitchFamily="18" charset="0"/>
              </a:rPr>
              <a:t>physics </a:t>
            </a:r>
            <a:r>
              <a:rPr lang="en-US" altLang="zh-CN" sz="2000" b="1" kern="100" dirty="0">
                <a:latin typeface="等线" panose="02010600030101010101" pitchFamily="2" charset="-122"/>
                <a:ea typeface="宋体" panose="02010600030101010101" pitchFamily="2" charset="-122"/>
                <a:cs typeface="Times New Roman" panose="02020603050405020304" pitchFamily="18" charset="0"/>
              </a:rPr>
              <a:t>study is </a:t>
            </a:r>
            <a:r>
              <a:rPr lang="en-US" altLang="zh-CN" sz="2000" b="1" kern="100" dirty="0" smtClean="0">
                <a:latin typeface="等线" panose="02010600030101010101" pitchFamily="2" charset="-122"/>
                <a:ea typeface="宋体" panose="02010600030101010101" pitchFamily="2" charset="-122"/>
                <a:cs typeface="Times New Roman" panose="02020603050405020304" pitchFamily="18" charset="0"/>
              </a:rPr>
              <a:t>crucial </a:t>
            </a:r>
            <a:r>
              <a:rPr lang="en-US" altLang="zh-CN" sz="2000" b="1" kern="100" dirty="0">
                <a:latin typeface="等线" panose="02010600030101010101" pitchFamily="2" charset="-122"/>
                <a:ea typeface="宋体" panose="02010600030101010101" pitchFamily="2" charset="-122"/>
                <a:cs typeface="Times New Roman" panose="02020603050405020304" pitchFamily="18" charset="0"/>
              </a:rPr>
              <a:t>to discover new physics</a:t>
            </a:r>
            <a:r>
              <a:rPr lang="en-US" altLang="zh-CN" sz="2000" b="1" kern="100" dirty="0" smtClean="0">
                <a:latin typeface="等线" panose="02010600030101010101" pitchFamily="2" charset="-122"/>
                <a:ea typeface="宋体" panose="02010600030101010101" pitchFamily="2" charset="-122"/>
                <a:cs typeface="Times New Roman" panose="02020603050405020304" pitchFamily="18" charset="0"/>
              </a:rPr>
              <a:t>.</a:t>
            </a:r>
          </a:p>
          <a:p>
            <a:pPr marL="285750" lvl="0" indent="-285750" algn="just" rtl="0">
              <a:lnSpc>
                <a:spcPct val="150000"/>
              </a:lnSpc>
              <a:buFont typeface="Arial" panose="020B0604020202020204" pitchFamily="34" charset="0"/>
              <a:buChar char="•"/>
              <a:defRPr/>
            </a:pPr>
            <a:endParaRPr lang="en-US" altLang="zh-CN" sz="2000" b="1" kern="100" dirty="0">
              <a:latin typeface="等线" panose="02010600030101010101" pitchFamily="2" charset="-122"/>
              <a:ea typeface="宋体" panose="02010600030101010101" pitchFamily="2" charset="-122"/>
              <a:cs typeface="Times New Roman" panose="02020603050405020304" pitchFamily="18" charset="0"/>
            </a:endParaRPr>
          </a:p>
          <a:p>
            <a:pPr marL="285750" lvl="0" indent="-285750" algn="just" rtl="0">
              <a:lnSpc>
                <a:spcPct val="150000"/>
              </a:lnSpc>
              <a:buFont typeface="Arial" panose="020B0604020202020204" pitchFamily="34" charset="0"/>
              <a:buChar char="•"/>
              <a:defRPr/>
            </a:pPr>
            <a:r>
              <a:rPr lang="en-US" altLang="zh-CN" sz="2000" b="1" kern="100" dirty="0" smtClean="0">
                <a:latin typeface="等线" panose="02010600030101010101" pitchFamily="2" charset="-122"/>
                <a:ea typeface="宋体" panose="02010600030101010101" pitchFamily="2" charset="-122"/>
                <a:cs typeface="Times New Roman" panose="02020603050405020304" pitchFamily="18" charset="0"/>
              </a:rPr>
              <a:t>Nucleon mass is one of the most fundamental parameter of </a:t>
            </a:r>
            <a:r>
              <a:rPr lang="en-US" altLang="zh-CN" sz="2000" b="1" kern="100" dirty="0" smtClean="0">
                <a:latin typeface="等线" panose="02010600030101010101" pitchFamily="2" charset="-122"/>
                <a:ea typeface="宋体" panose="02010600030101010101" pitchFamily="2" charset="-122"/>
                <a:cs typeface="Times New Roman" panose="02020603050405020304" pitchFamily="18" charset="0"/>
              </a:rPr>
              <a:t>nature</a:t>
            </a:r>
            <a:r>
              <a:rPr lang="en-US" altLang="zh-CN" sz="2000" b="1" kern="100" dirty="0" smtClean="0">
                <a:latin typeface="等线" panose="02010600030101010101" pitchFamily="2" charset="-122"/>
                <a:ea typeface="宋体" panose="02010600030101010101" pitchFamily="2" charset="-122"/>
                <a:cs typeface="Times New Roman" panose="02020603050405020304" pitchFamily="18" charset="0"/>
              </a:rPr>
              <a:t>, understanding of QCD.</a:t>
            </a:r>
            <a:endParaRPr lang="en-US" altLang="zh-CN" sz="2000" b="1" kern="100" dirty="0">
              <a:latin typeface="等线" panose="02010600030101010101" pitchFamily="2" charset="-122"/>
              <a:ea typeface="宋体" panose="02010600030101010101" pitchFamily="2" charset="-122"/>
              <a:cs typeface="Times New Roman" panose="02020603050405020304" pitchFamily="18" charset="0"/>
            </a:endParaRPr>
          </a:p>
          <a:p>
            <a:pPr marL="285750" lvl="0" indent="-285750" algn="just" rtl="0">
              <a:lnSpc>
                <a:spcPct val="150000"/>
              </a:lnSpc>
              <a:buFont typeface="Arial" panose="020B0604020202020204" pitchFamily="34" charset="0"/>
              <a:buChar char="•"/>
              <a:defRPr/>
            </a:pPr>
            <a:endParaRPr lang="en-US" altLang="zh-CN" sz="2000" b="1" kern="100" dirty="0">
              <a:latin typeface="等线" panose="02010600030101010101" pitchFamily="2" charset="-122"/>
              <a:ea typeface="宋体" panose="02010600030101010101" pitchFamily="2" charset="-122"/>
              <a:cs typeface="Times New Roman" panose="02020603050405020304" pitchFamily="18" charset="0"/>
            </a:endParaRPr>
          </a:p>
          <a:p>
            <a:pPr marL="285750" lvl="0" indent="-285750" algn="just" rtl="0">
              <a:lnSpc>
                <a:spcPct val="150000"/>
              </a:lnSpc>
              <a:buFont typeface="Arial" panose="020B0604020202020204" pitchFamily="34" charset="0"/>
              <a:buChar char="•"/>
              <a:defRPr/>
            </a:pPr>
            <a:r>
              <a:rPr lang="en-US" altLang="zh-CN" sz="2000" b="1" kern="100" dirty="0">
                <a:latin typeface="等线" panose="02010600030101010101" pitchFamily="2" charset="-122"/>
                <a:ea typeface="宋体" panose="02010600030101010101" pitchFamily="2" charset="-122"/>
                <a:cs typeface="Times New Roman" panose="02020603050405020304" pitchFamily="18" charset="0"/>
              </a:rPr>
              <a:t>To obtain high order corrections, a crucial step is to calculate Feynman amplitudes and integrals</a:t>
            </a:r>
            <a:r>
              <a:rPr lang="en-US" altLang="zh-CN" sz="2000" b="1" kern="100" dirty="0" smtClean="0">
                <a:latin typeface="等线" panose="02010600030101010101" pitchFamily="2" charset="-122"/>
                <a:ea typeface="宋体" panose="02010600030101010101" pitchFamily="2" charset="-122"/>
                <a:cs typeface="Times New Roman" panose="02020603050405020304" pitchFamily="18" charset="0"/>
              </a:rPr>
              <a:t>.</a:t>
            </a:r>
            <a:endParaRPr lang="en-US" altLang="zh-CN" sz="2000" b="1" kern="100" dirty="0">
              <a:latin typeface="等线" panose="02010600030101010101" pitchFamily="2" charset="-122"/>
              <a:ea typeface="宋体" panose="02010600030101010101" pitchFamily="2" charset="-122"/>
              <a:cs typeface="Times New Roman" panose="02020603050405020304" pitchFamily="18" charset="0"/>
            </a:endParaRPr>
          </a:p>
        </p:txBody>
      </p:sp>
      <p:sp>
        <p:nvSpPr>
          <p:cNvPr id="5" name="文本框 4"/>
          <p:cNvSpPr txBox="1"/>
          <p:nvPr/>
        </p:nvSpPr>
        <p:spPr>
          <a:xfrm>
            <a:off x="737833" y="2636912"/>
            <a:ext cx="2067946" cy="523220"/>
          </a:xfrm>
          <a:prstGeom prst="rect">
            <a:avLst/>
          </a:prstGeom>
          <a:noFill/>
        </p:spPr>
        <p:txBody>
          <a:bodyPr wrap="square" rtlCol="0">
            <a:spAutoFit/>
          </a:bodyPr>
          <a:lstStyle/>
          <a:p>
            <a:r>
              <a:rPr lang="en-US" altLang="zh-CN" sz="2800" b="1" dirty="0" smtClean="0">
                <a:solidFill>
                  <a:schemeClr val="accent6"/>
                </a:solidFill>
              </a:rPr>
              <a:t>Motivation</a:t>
            </a:r>
            <a:endParaRPr lang="zh-CN" altLang="en-US" sz="2800" b="1" dirty="0">
              <a:solidFill>
                <a:schemeClr val="accent6"/>
              </a:solidFill>
            </a:endParaRPr>
          </a:p>
        </p:txBody>
      </p:sp>
    </p:spTree>
    <p:extLst>
      <p:ext uri="{BB962C8B-B14F-4D97-AF65-F5344CB8AC3E}">
        <p14:creationId xmlns:p14="http://schemas.microsoft.com/office/powerpoint/2010/main" val="34192090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stretch>
            <a:fillRect/>
          </a:stretch>
        </p:blipFill>
        <p:spPr>
          <a:xfrm>
            <a:off x="2639616" y="332656"/>
            <a:ext cx="6390172" cy="43513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文本框 4"/>
          <p:cNvSpPr txBox="1"/>
          <p:nvPr/>
        </p:nvSpPr>
        <p:spPr>
          <a:xfrm>
            <a:off x="1775520" y="5085184"/>
            <a:ext cx="7992888" cy="923330"/>
          </a:xfrm>
          <a:prstGeom prst="rect">
            <a:avLst/>
          </a:prstGeom>
          <a:noFill/>
          <a:ln w="9525">
            <a:solidFill>
              <a:schemeClr val="tx1"/>
            </a:solidFill>
          </a:ln>
        </p:spPr>
        <p:txBody>
          <a:bodyPr wrap="square" rtlCol="0">
            <a:spAutoFit/>
          </a:bodyPr>
          <a:lstStyle/>
          <a:p>
            <a:r>
              <a:rPr lang="en-US" altLang="zh-CN" dirty="0"/>
              <a:t>Scale dependence of the b-quark </a:t>
            </a:r>
            <a:r>
              <a:rPr lang="en-US" altLang="zh-CN" dirty="0" smtClean="0"/>
              <a:t>semi-</a:t>
            </a:r>
            <a:r>
              <a:rPr lang="en-US" altLang="zh-CN" dirty="0" err="1" smtClean="0"/>
              <a:t>leptonic</a:t>
            </a:r>
            <a:r>
              <a:rPr lang="en-US" altLang="zh-CN" dirty="0" smtClean="0"/>
              <a:t> decay </a:t>
            </a:r>
            <a:r>
              <a:rPr lang="en-US" altLang="zh-CN" dirty="0"/>
              <a:t>width normalized by the LO width in the on-shell </a:t>
            </a:r>
            <a:r>
              <a:rPr lang="en-US" altLang="zh-CN" dirty="0" smtClean="0"/>
              <a:t>mass scheme</a:t>
            </a:r>
            <a:r>
              <a:rPr lang="en-US" altLang="zh-CN" dirty="0"/>
              <a:t>. The solid and dashed lines represent the results </a:t>
            </a:r>
            <a:r>
              <a:rPr lang="en-US" altLang="zh-CN" dirty="0" smtClean="0"/>
              <a:t>in the </a:t>
            </a:r>
            <a:r>
              <a:rPr lang="en-US" altLang="zh-CN" dirty="0" err="1" smtClean="0"/>
              <a:t>MSbar</a:t>
            </a:r>
            <a:r>
              <a:rPr lang="en-US" altLang="zh-CN" dirty="0" smtClean="0"/>
              <a:t> </a:t>
            </a:r>
            <a:r>
              <a:rPr lang="en-US" altLang="zh-CN" dirty="0"/>
              <a:t>and on-shell mass schemes, respectively.</a:t>
            </a:r>
            <a:endParaRPr lang="zh-CN" altLang="en-US" dirty="0"/>
          </a:p>
        </p:txBody>
      </p:sp>
    </p:spTree>
    <p:extLst>
      <p:ext uri="{BB962C8B-B14F-4D97-AF65-F5344CB8AC3E}">
        <p14:creationId xmlns:p14="http://schemas.microsoft.com/office/powerpoint/2010/main" val="13041588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id="{B8A3D3A8-77DC-B6FF-CC67-DB1895EF9450}"/>
              </a:ext>
            </a:extLst>
          </p:cNvPr>
          <p:cNvGrpSpPr/>
          <p:nvPr/>
        </p:nvGrpSpPr>
        <p:grpSpPr>
          <a:xfrm>
            <a:off x="-8879" y="44624"/>
            <a:ext cx="12163425" cy="6886575"/>
            <a:chOff x="1" y="4678"/>
            <a:chExt cx="12163743" cy="6886179"/>
          </a:xfrm>
        </p:grpSpPr>
        <p:sp>
          <p:nvSpPr>
            <p:cNvPr id="27" name="矩形 26">
              <a:extLst>
                <a:ext uri="{FF2B5EF4-FFF2-40B4-BE49-F238E27FC236}">
                  <a16:creationId xmlns:a16="http://schemas.microsoft.com/office/drawing/2014/main" id="{EBF1BD78-48BC-D3CB-B9E3-E05307C1A901}"/>
                </a:ext>
              </a:extLst>
            </p:cNvPr>
            <p:cNvSpPr/>
            <p:nvPr/>
          </p:nvSpPr>
          <p:spPr>
            <a:xfrm>
              <a:off x="1549400" y="1979613"/>
              <a:ext cx="8942388" cy="2471737"/>
            </a:xfrm>
            <a:prstGeom prst="rect">
              <a:avLst/>
            </a:prstGeom>
            <a:solidFill>
              <a:srgbClr val="56725B">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28" name="矩形 27">
              <a:extLst>
                <a:ext uri="{FF2B5EF4-FFF2-40B4-BE49-F238E27FC236}">
                  <a16:creationId xmlns:a16="http://schemas.microsoft.com/office/drawing/2014/main" id="{37BF3C8F-9761-B2C5-4FDF-15A9584AE786}"/>
                </a:ext>
              </a:extLst>
            </p:cNvPr>
            <p:cNvSpPr/>
            <p:nvPr/>
          </p:nvSpPr>
          <p:spPr>
            <a:xfrm>
              <a:off x="1906588" y="2359025"/>
              <a:ext cx="8942387" cy="236537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29" name="文本框 28">
              <a:extLst>
                <a:ext uri="{FF2B5EF4-FFF2-40B4-BE49-F238E27FC236}">
                  <a16:creationId xmlns:a16="http://schemas.microsoft.com/office/drawing/2014/main" id="{1B3FC141-C77D-0EA9-8BE9-39A04BD1DCAA}"/>
                </a:ext>
              </a:extLst>
            </p:cNvPr>
            <p:cNvSpPr txBox="1"/>
            <p:nvPr/>
          </p:nvSpPr>
          <p:spPr>
            <a:xfrm>
              <a:off x="1631950" y="2514600"/>
              <a:ext cx="8956675" cy="120015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7200" b="1" i="0" u="none" strike="noStrike" kern="1200" cap="none" spc="600" normalizeH="0" baseline="0" noProof="0" dirty="0">
                  <a:ln>
                    <a:noFill/>
                  </a:ln>
                  <a:solidFill>
                    <a:schemeClr val="bg1"/>
                  </a:solidFill>
                  <a:effectLst/>
                  <a:uLnTx/>
                  <a:uFillTx/>
                  <a:latin typeface="微软雅黑" pitchFamily="34" charset="-122"/>
                  <a:ea typeface="微软雅黑" pitchFamily="34" charset="-122"/>
                  <a:cs typeface="+mn-cs"/>
                </a:rPr>
                <a:t>毕业论文答辩</a:t>
              </a:r>
            </a:p>
          </p:txBody>
        </p:sp>
        <p:sp>
          <p:nvSpPr>
            <p:cNvPr id="30" name="文本框 19">
              <a:extLst>
                <a:ext uri="{FF2B5EF4-FFF2-40B4-BE49-F238E27FC236}">
                  <a16:creationId xmlns:a16="http://schemas.microsoft.com/office/drawing/2014/main" id="{BE9F42B8-7618-C67C-3866-FC532975C8EF}"/>
                </a:ext>
              </a:extLst>
            </p:cNvPr>
            <p:cNvSpPr txBox="1"/>
            <p:nvPr/>
          </p:nvSpPr>
          <p:spPr>
            <a:xfrm>
              <a:off x="2959100" y="3851275"/>
              <a:ext cx="6381750"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zh-CN" altLang="en-US" sz="1800" b="1" dirty="0">
                  <a:solidFill>
                    <a:schemeClr val="bg1"/>
                  </a:solidFill>
                  <a:latin typeface="微软雅黑" pitchFamily="34" charset="-122"/>
                  <a:ea typeface="微软雅黑" pitchFamily="34" charset="-122"/>
                </a:rPr>
                <a:t>答辩人：小不点      答辩时间：</a:t>
              </a:r>
              <a:r>
                <a:rPr lang="en-US" altLang="zh-CN" sz="1800" b="1" dirty="0">
                  <a:solidFill>
                    <a:schemeClr val="bg1"/>
                  </a:solidFill>
                  <a:latin typeface="微软雅黑" pitchFamily="34" charset="-122"/>
                  <a:ea typeface="微软雅黑" pitchFamily="34" charset="-122"/>
                </a:rPr>
                <a:t>5.5      </a:t>
              </a:r>
              <a:r>
                <a:rPr lang="zh-CN" altLang="en-US" sz="1800" b="1" dirty="0">
                  <a:solidFill>
                    <a:schemeClr val="bg1"/>
                  </a:solidFill>
                  <a:latin typeface="微软雅黑" pitchFamily="34" charset="-122"/>
                  <a:ea typeface="微软雅黑" pitchFamily="34" charset="-122"/>
                </a:rPr>
                <a:t>指导老师：大不点</a:t>
              </a:r>
            </a:p>
          </p:txBody>
        </p:sp>
        <p:pic>
          <p:nvPicPr>
            <p:cNvPr id="31" name="图片 3">
              <a:extLst>
                <a:ext uri="{FF2B5EF4-FFF2-40B4-BE49-F238E27FC236}">
                  <a16:creationId xmlns:a16="http://schemas.microsoft.com/office/drawing/2014/main" id="{A241A5E2-B9EA-7859-D52B-1AC592871FEB}"/>
                </a:ext>
              </a:extLst>
            </p:cNvPr>
            <p:cNvPicPr>
              <a:picLocks noChangeAspect="1"/>
            </p:cNvPicPr>
            <p:nvPr/>
          </p:nvPicPr>
          <p:blipFill>
            <a:blip r:embed="rId2"/>
            <a:stretch>
              <a:fillRect/>
            </a:stretch>
          </p:blipFill>
          <p:spPr>
            <a:xfrm rot="5400000">
              <a:off x="2651524" y="-2618668"/>
              <a:ext cx="6858000" cy="12161047"/>
            </a:xfrm>
            <a:prstGeom prst="rect">
              <a:avLst/>
            </a:prstGeom>
            <a:noFill/>
            <a:ln w="9525">
              <a:noFill/>
            </a:ln>
          </p:spPr>
        </p:pic>
        <p:pic>
          <p:nvPicPr>
            <p:cNvPr id="32" name="图片 6">
              <a:extLst>
                <a:ext uri="{FF2B5EF4-FFF2-40B4-BE49-F238E27FC236}">
                  <a16:creationId xmlns:a16="http://schemas.microsoft.com/office/drawing/2014/main" id="{846FE254-4DED-0329-566F-9E9C67F5796A}"/>
                </a:ext>
              </a:extLst>
            </p:cNvPr>
            <p:cNvPicPr>
              <a:picLocks noChangeAspect="1"/>
            </p:cNvPicPr>
            <p:nvPr/>
          </p:nvPicPr>
          <p:blipFill>
            <a:blip r:embed="rId3"/>
            <a:srcRect l="41998" t="35860" b="16335"/>
            <a:stretch>
              <a:fillRect/>
            </a:stretch>
          </p:blipFill>
          <p:spPr>
            <a:xfrm rot="5400000">
              <a:off x="2986882" y="1987862"/>
              <a:ext cx="3978275" cy="5827712"/>
            </a:xfrm>
            <a:prstGeom prst="rect">
              <a:avLst/>
            </a:prstGeom>
            <a:noFill/>
            <a:ln w="9525">
              <a:noFill/>
            </a:ln>
          </p:spPr>
        </p:pic>
        <p:pic>
          <p:nvPicPr>
            <p:cNvPr id="33" name="图片 9">
              <a:extLst>
                <a:ext uri="{FF2B5EF4-FFF2-40B4-BE49-F238E27FC236}">
                  <a16:creationId xmlns:a16="http://schemas.microsoft.com/office/drawing/2014/main" id="{3CE9CFF0-4DFA-8F27-8EFC-FB4A093676D2}"/>
                </a:ext>
              </a:extLst>
            </p:cNvPr>
            <p:cNvPicPr>
              <a:picLocks noChangeAspect="1"/>
            </p:cNvPicPr>
            <p:nvPr/>
          </p:nvPicPr>
          <p:blipFill>
            <a:blip r:embed="rId3"/>
            <a:srcRect t="6923" r="32001" b="64230"/>
            <a:stretch>
              <a:fillRect/>
            </a:stretch>
          </p:blipFill>
          <p:spPr>
            <a:xfrm rot="5400000">
              <a:off x="3799682" y="606737"/>
              <a:ext cx="4664075" cy="3516312"/>
            </a:xfrm>
            <a:prstGeom prst="rect">
              <a:avLst/>
            </a:prstGeom>
            <a:noFill/>
            <a:ln w="9525">
              <a:noFill/>
            </a:ln>
          </p:spPr>
        </p:pic>
        <p:pic>
          <p:nvPicPr>
            <p:cNvPr id="34" name="图片 10">
              <a:extLst>
                <a:ext uri="{FF2B5EF4-FFF2-40B4-BE49-F238E27FC236}">
                  <a16:creationId xmlns:a16="http://schemas.microsoft.com/office/drawing/2014/main" id="{A1E68E3B-77D9-0C3E-520C-9964A5B03E61}"/>
                </a:ext>
              </a:extLst>
            </p:cNvPr>
            <p:cNvPicPr>
              <a:picLocks noChangeAspect="1"/>
            </p:cNvPicPr>
            <p:nvPr/>
          </p:nvPicPr>
          <p:blipFill>
            <a:blip r:embed="rId3"/>
            <a:srcRect l="2" t="6923" r="83958" b="64230"/>
            <a:stretch>
              <a:fillRect/>
            </a:stretch>
          </p:blipFill>
          <p:spPr>
            <a:xfrm rot="5400000">
              <a:off x="4718050" y="-1175231"/>
              <a:ext cx="1100138" cy="3516312"/>
            </a:xfrm>
            <a:prstGeom prst="rect">
              <a:avLst/>
            </a:prstGeom>
            <a:noFill/>
            <a:ln w="9525">
              <a:noFill/>
            </a:ln>
          </p:spPr>
        </p:pic>
        <p:pic>
          <p:nvPicPr>
            <p:cNvPr id="35" name="图片 11">
              <a:extLst>
                <a:ext uri="{FF2B5EF4-FFF2-40B4-BE49-F238E27FC236}">
                  <a16:creationId xmlns:a16="http://schemas.microsoft.com/office/drawing/2014/main" id="{A1F34B5C-AB99-ABB4-3A6A-392191B53ACB}"/>
                </a:ext>
              </a:extLst>
            </p:cNvPr>
            <p:cNvPicPr>
              <a:picLocks noChangeAspect="1"/>
            </p:cNvPicPr>
            <p:nvPr/>
          </p:nvPicPr>
          <p:blipFill>
            <a:blip r:embed="rId3"/>
            <a:srcRect l="41998" t="35860" b="16335"/>
            <a:stretch>
              <a:fillRect/>
            </a:stretch>
          </p:blipFill>
          <p:spPr>
            <a:xfrm rot="5400000">
              <a:off x="1489710" y="1451128"/>
              <a:ext cx="3978275" cy="6901182"/>
            </a:xfrm>
            <a:prstGeom prst="rect">
              <a:avLst/>
            </a:prstGeom>
            <a:noFill/>
            <a:ln w="9525">
              <a:noFill/>
            </a:ln>
          </p:spPr>
        </p:pic>
        <p:pic>
          <p:nvPicPr>
            <p:cNvPr id="36" name="图片 9">
              <a:extLst>
                <a:ext uri="{FF2B5EF4-FFF2-40B4-BE49-F238E27FC236}">
                  <a16:creationId xmlns:a16="http://schemas.microsoft.com/office/drawing/2014/main" id="{410EE34C-A25A-2166-C16B-A81FDE3366F4}"/>
                </a:ext>
              </a:extLst>
            </p:cNvPr>
            <p:cNvPicPr>
              <a:picLocks noChangeAspect="1"/>
            </p:cNvPicPr>
            <p:nvPr/>
          </p:nvPicPr>
          <p:blipFill>
            <a:blip r:embed="rId3"/>
            <a:srcRect l="5466" t="6923" r="32001" b="64230"/>
            <a:stretch>
              <a:fillRect/>
            </a:stretch>
          </p:blipFill>
          <p:spPr>
            <a:xfrm rot="5400000">
              <a:off x="7665642" y="-184236"/>
              <a:ext cx="4289426" cy="4701385"/>
            </a:xfrm>
            <a:prstGeom prst="rect">
              <a:avLst/>
            </a:prstGeom>
            <a:noFill/>
            <a:ln w="9525">
              <a:noFill/>
            </a:ln>
          </p:spPr>
        </p:pic>
        <p:pic>
          <p:nvPicPr>
            <p:cNvPr id="37" name="图片 9">
              <a:extLst>
                <a:ext uri="{FF2B5EF4-FFF2-40B4-BE49-F238E27FC236}">
                  <a16:creationId xmlns:a16="http://schemas.microsoft.com/office/drawing/2014/main" id="{20D55FC3-D4BD-CA11-77D0-84AF278B3AA5}"/>
                </a:ext>
              </a:extLst>
            </p:cNvPr>
            <p:cNvPicPr>
              <a:picLocks noChangeAspect="1"/>
            </p:cNvPicPr>
            <p:nvPr/>
          </p:nvPicPr>
          <p:blipFill>
            <a:blip r:embed="rId3"/>
            <a:srcRect l="5466" t="6923" r="32001" b="64230"/>
            <a:stretch>
              <a:fillRect/>
            </a:stretch>
          </p:blipFill>
          <p:spPr>
            <a:xfrm rot="5400000">
              <a:off x="3909218" y="408300"/>
              <a:ext cx="4289426" cy="3516313"/>
            </a:xfrm>
            <a:prstGeom prst="rect">
              <a:avLst/>
            </a:prstGeom>
            <a:noFill/>
            <a:ln w="9525">
              <a:noFill/>
            </a:ln>
          </p:spPr>
        </p:pic>
        <p:pic>
          <p:nvPicPr>
            <p:cNvPr id="38" name="图片 9">
              <a:extLst>
                <a:ext uri="{FF2B5EF4-FFF2-40B4-BE49-F238E27FC236}">
                  <a16:creationId xmlns:a16="http://schemas.microsoft.com/office/drawing/2014/main" id="{3B736DEC-1744-90FA-2C9E-0745FDE2A6B2}"/>
                </a:ext>
              </a:extLst>
            </p:cNvPr>
            <p:cNvPicPr>
              <a:picLocks noChangeAspect="1"/>
            </p:cNvPicPr>
            <p:nvPr/>
          </p:nvPicPr>
          <p:blipFill>
            <a:blip r:embed="rId3"/>
            <a:srcRect l="5466" t="6923" r="88295" b="64230"/>
            <a:stretch>
              <a:fillRect/>
            </a:stretch>
          </p:blipFill>
          <p:spPr>
            <a:xfrm rot="5400000">
              <a:off x="4159250" y="4919181"/>
              <a:ext cx="428625" cy="3514725"/>
            </a:xfrm>
            <a:prstGeom prst="rect">
              <a:avLst/>
            </a:prstGeom>
            <a:noFill/>
            <a:ln w="9525">
              <a:noFill/>
            </a:ln>
          </p:spPr>
        </p:pic>
        <p:pic>
          <p:nvPicPr>
            <p:cNvPr id="39" name="图片 9">
              <a:extLst>
                <a:ext uri="{FF2B5EF4-FFF2-40B4-BE49-F238E27FC236}">
                  <a16:creationId xmlns:a16="http://schemas.microsoft.com/office/drawing/2014/main" id="{C6B9E753-8F66-5182-3984-F19B14390CDE}"/>
                </a:ext>
              </a:extLst>
            </p:cNvPr>
            <p:cNvPicPr>
              <a:picLocks noChangeAspect="1"/>
            </p:cNvPicPr>
            <p:nvPr/>
          </p:nvPicPr>
          <p:blipFill>
            <a:blip r:embed="rId3"/>
            <a:srcRect l="5466" t="6923" r="88295" b="64230"/>
            <a:stretch>
              <a:fillRect/>
            </a:stretch>
          </p:blipFill>
          <p:spPr>
            <a:xfrm rot="5400000">
              <a:off x="2645569" y="4918387"/>
              <a:ext cx="428625" cy="3516313"/>
            </a:xfrm>
            <a:prstGeom prst="rect">
              <a:avLst/>
            </a:prstGeom>
            <a:noFill/>
            <a:ln w="9525">
              <a:noFill/>
            </a:ln>
          </p:spPr>
        </p:pic>
        <p:pic>
          <p:nvPicPr>
            <p:cNvPr id="40" name="图片 8">
              <a:extLst>
                <a:ext uri="{FF2B5EF4-FFF2-40B4-BE49-F238E27FC236}">
                  <a16:creationId xmlns:a16="http://schemas.microsoft.com/office/drawing/2014/main" id="{C439D8A7-7A1D-E6B8-7488-84CA7885E379}"/>
                </a:ext>
              </a:extLst>
            </p:cNvPr>
            <p:cNvPicPr>
              <a:picLocks noChangeAspect="1"/>
            </p:cNvPicPr>
            <p:nvPr/>
          </p:nvPicPr>
          <p:blipFill>
            <a:blip r:embed="rId4"/>
            <a:srcRect t="64230" r="65837" b="9946"/>
            <a:stretch>
              <a:fillRect/>
            </a:stretch>
          </p:blipFill>
          <p:spPr>
            <a:xfrm rot="5400000">
              <a:off x="433386" y="-397753"/>
              <a:ext cx="2343150" cy="3148013"/>
            </a:xfrm>
            <a:prstGeom prst="rect">
              <a:avLst/>
            </a:prstGeom>
            <a:noFill/>
            <a:ln w="9525">
              <a:noFill/>
            </a:ln>
          </p:spPr>
        </p:pic>
        <p:pic>
          <p:nvPicPr>
            <p:cNvPr id="41" name="图片 2">
              <a:extLst>
                <a:ext uri="{FF2B5EF4-FFF2-40B4-BE49-F238E27FC236}">
                  <a16:creationId xmlns:a16="http://schemas.microsoft.com/office/drawing/2014/main" id="{4CC03F23-41F0-F6C5-4CC8-1869653D33CA}"/>
                </a:ext>
              </a:extLst>
            </p:cNvPr>
            <p:cNvPicPr>
              <a:picLocks noChangeAspect="1"/>
            </p:cNvPicPr>
            <p:nvPr/>
          </p:nvPicPr>
          <p:blipFill>
            <a:blip r:embed="rId3"/>
            <a:srcRect l="70209" t="9946" b="64230"/>
            <a:stretch>
              <a:fillRect/>
            </a:stretch>
          </p:blipFill>
          <p:spPr>
            <a:xfrm rot="5400000">
              <a:off x="9568182" y="4233622"/>
              <a:ext cx="2043112" cy="3148012"/>
            </a:xfrm>
            <a:prstGeom prst="rect">
              <a:avLst/>
            </a:prstGeom>
            <a:noFill/>
            <a:ln w="9525">
              <a:noFill/>
            </a:ln>
          </p:spPr>
        </p:pic>
        <p:pic>
          <p:nvPicPr>
            <p:cNvPr id="43" name="图片 9">
              <a:extLst>
                <a:ext uri="{FF2B5EF4-FFF2-40B4-BE49-F238E27FC236}">
                  <a16:creationId xmlns:a16="http://schemas.microsoft.com/office/drawing/2014/main" id="{AC5E0878-4333-D136-B29F-00DE98DC9D13}"/>
                </a:ext>
              </a:extLst>
            </p:cNvPr>
            <p:cNvPicPr>
              <a:picLocks noChangeAspect="1"/>
            </p:cNvPicPr>
            <p:nvPr/>
          </p:nvPicPr>
          <p:blipFill>
            <a:blip r:embed="rId3"/>
            <a:srcRect l="5466" t="6923" r="88295" b="64230"/>
            <a:stretch>
              <a:fillRect/>
            </a:stretch>
          </p:blipFill>
          <p:spPr>
            <a:xfrm rot="5400000">
              <a:off x="5059362" y="-1522894"/>
              <a:ext cx="427038" cy="3516313"/>
            </a:xfrm>
            <a:prstGeom prst="rect">
              <a:avLst/>
            </a:prstGeom>
            <a:noFill/>
            <a:ln w="9525">
              <a:noFill/>
            </a:ln>
          </p:spPr>
        </p:pic>
        <p:pic>
          <p:nvPicPr>
            <p:cNvPr id="44" name="图片 9">
              <a:extLst>
                <a:ext uri="{FF2B5EF4-FFF2-40B4-BE49-F238E27FC236}">
                  <a16:creationId xmlns:a16="http://schemas.microsoft.com/office/drawing/2014/main" id="{E3F7053D-9C35-F261-F219-70F7993ECAFA}"/>
                </a:ext>
              </a:extLst>
            </p:cNvPr>
            <p:cNvPicPr>
              <a:picLocks noChangeAspect="1"/>
            </p:cNvPicPr>
            <p:nvPr/>
          </p:nvPicPr>
          <p:blipFill>
            <a:blip r:embed="rId3"/>
            <a:srcRect l="5466" t="6923" r="88295" b="64230"/>
            <a:stretch>
              <a:fillRect/>
            </a:stretch>
          </p:blipFill>
          <p:spPr>
            <a:xfrm rot="5400000">
              <a:off x="6638132" y="4918387"/>
              <a:ext cx="428625" cy="3516312"/>
            </a:xfrm>
            <a:prstGeom prst="rect">
              <a:avLst/>
            </a:prstGeom>
            <a:noFill/>
            <a:ln w="9525">
              <a:noFill/>
            </a:ln>
          </p:spPr>
        </p:pic>
        <p:sp>
          <p:nvSpPr>
            <p:cNvPr id="45" name="矩形 44">
              <a:extLst>
                <a:ext uri="{FF2B5EF4-FFF2-40B4-BE49-F238E27FC236}">
                  <a16:creationId xmlns:a16="http://schemas.microsoft.com/office/drawing/2014/main" id="{BE00CFBC-7F70-456A-F1AB-F962042C5BB0}"/>
                </a:ext>
              </a:extLst>
            </p:cNvPr>
            <p:cNvSpPr/>
            <p:nvPr/>
          </p:nvSpPr>
          <p:spPr bwMode="auto">
            <a:xfrm rot="5400000">
              <a:off x="2962559" y="-2166166"/>
              <a:ext cx="6338887" cy="11305258"/>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grpSp>
      <p:sp>
        <p:nvSpPr>
          <p:cNvPr id="6148" name="文本框 129"/>
          <p:cNvSpPr txBox="1"/>
          <p:nvPr/>
        </p:nvSpPr>
        <p:spPr>
          <a:xfrm>
            <a:off x="2919852" y="2762760"/>
            <a:ext cx="8057563" cy="144655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r>
              <a:rPr lang="en-US" altLang="zh-CN" sz="4400" b="1" dirty="0">
                <a:solidFill>
                  <a:srgbClr val="56725B"/>
                </a:solidFill>
                <a:ea typeface="微软雅黑" pitchFamily="34" charset="-122"/>
              </a:rPr>
              <a:t>Analytic calculations of two-loop nucleon mass in EOMS scheme</a:t>
            </a:r>
          </a:p>
        </p:txBody>
      </p:sp>
      <p:grpSp>
        <p:nvGrpSpPr>
          <p:cNvPr id="2" name="组合 1">
            <a:extLst>
              <a:ext uri="{FF2B5EF4-FFF2-40B4-BE49-F238E27FC236}">
                <a16:creationId xmlns:a16="http://schemas.microsoft.com/office/drawing/2014/main" id="{22100AFA-60BD-1CB6-528B-33F3A96E7593}"/>
              </a:ext>
            </a:extLst>
          </p:cNvPr>
          <p:cNvGrpSpPr/>
          <p:nvPr/>
        </p:nvGrpSpPr>
        <p:grpSpPr>
          <a:xfrm>
            <a:off x="828630" y="2163996"/>
            <a:ext cx="2138362" cy="2138363"/>
            <a:chOff x="2574111" y="2216758"/>
            <a:chExt cx="2375260" cy="2375260"/>
          </a:xfrm>
        </p:grpSpPr>
        <p:sp>
          <p:nvSpPr>
            <p:cNvPr id="3" name="椭圆 2">
              <a:extLst>
                <a:ext uri="{FF2B5EF4-FFF2-40B4-BE49-F238E27FC236}">
                  <a16:creationId xmlns:a16="http://schemas.microsoft.com/office/drawing/2014/main" id="{CA4CABBA-BE1E-A836-41EC-47E7EF97F4B7}"/>
                </a:ext>
              </a:extLst>
            </p:cNvPr>
            <p:cNvSpPr/>
            <p:nvPr/>
          </p:nvSpPr>
          <p:spPr>
            <a:xfrm>
              <a:off x="2574111" y="2216758"/>
              <a:ext cx="2375260" cy="2375260"/>
            </a:xfrm>
            <a:prstGeom prst="ellipse">
              <a:avLst/>
            </a:prstGeom>
            <a:noFill/>
            <a:ln w="6350">
              <a:solidFill>
                <a:srgbClr val="799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4D9F3D"/>
                </a:solidFill>
                <a:effectLst/>
                <a:uLnTx/>
                <a:uFillTx/>
                <a:latin typeface="微软雅黑" pitchFamily="34" charset="-122"/>
                <a:ea typeface="微软雅黑" pitchFamily="34" charset="-122"/>
                <a:cs typeface="+mn-cs"/>
              </a:endParaRPr>
            </a:p>
          </p:txBody>
        </p:sp>
        <p:sp>
          <p:nvSpPr>
            <p:cNvPr id="4" name="椭圆 3">
              <a:extLst>
                <a:ext uri="{FF2B5EF4-FFF2-40B4-BE49-F238E27FC236}">
                  <a16:creationId xmlns:a16="http://schemas.microsoft.com/office/drawing/2014/main" id="{493FF127-2670-299E-357D-6EEF353D348C}"/>
                </a:ext>
              </a:extLst>
            </p:cNvPr>
            <p:cNvSpPr/>
            <p:nvPr/>
          </p:nvSpPr>
          <p:spPr>
            <a:xfrm>
              <a:off x="2888603" y="2531250"/>
              <a:ext cx="1746275" cy="1746275"/>
            </a:xfrm>
            <a:prstGeom prst="ellipse">
              <a:avLst/>
            </a:prstGeom>
            <a:solidFill>
              <a:srgbClr val="799B7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r>
                <a:rPr lang="en-US" altLang="zh-CN" sz="6000" dirty="0" smtClean="0">
                  <a:solidFill>
                    <a:schemeClr val="bg1"/>
                  </a:solidFill>
                  <a:latin typeface="张海山锐线体简"/>
                  <a:ea typeface="张海山锐线体简"/>
                </a:rPr>
                <a:t>03</a:t>
              </a:r>
              <a:endParaRPr lang="zh-CN" altLang="en-US" sz="6000" dirty="0">
                <a:solidFill>
                  <a:schemeClr val="bg1"/>
                </a:solidFill>
                <a:latin typeface="张海山锐线体简"/>
                <a:ea typeface="张海山锐线体简"/>
              </a:endParaRPr>
            </a:p>
          </p:txBody>
        </p:sp>
      </p:grpSp>
      <p:pic>
        <p:nvPicPr>
          <p:cNvPr id="5" name="图形 4">
            <a:extLst>
              <a:ext uri="{FF2B5EF4-FFF2-40B4-BE49-F238E27FC236}">
                <a16:creationId xmlns:a16="http://schemas.microsoft.com/office/drawing/2014/main" id="{B1FCBA49-CD30-22CC-13F7-D46CC6AD769A}"/>
              </a:ext>
            </a:extLst>
          </p:cNvPr>
          <p:cNvPicPr>
            <a:picLocks noChangeAspect="1"/>
          </p:cNvPicPr>
          <p:nvPr/>
        </p:nvPicPr>
        <p:blipFill>
          <a:blip r:embed="rId5">
            <a:extLst>
              <a:ext uri="{96DAC541-7B7A-43D3-8B79-37D633B846F1}">
                <asvg:svgBlip xmlns:asvg="http://schemas.microsoft.com/office/drawing/2016/SVG/main" xmlns="" r:embed="rId7"/>
              </a:ext>
            </a:extLst>
          </a:blip>
          <a:stretch>
            <a:fillRect/>
          </a:stretch>
        </p:blipFill>
        <p:spPr>
          <a:xfrm>
            <a:off x="7007044" y="303334"/>
            <a:ext cx="4962972" cy="6509658"/>
          </a:xfrm>
          <a:prstGeom prst="rect">
            <a:avLst/>
          </a:prstGeom>
        </p:spPr>
      </p:pic>
      <p:sp>
        <p:nvSpPr>
          <p:cNvPr id="6" name="文本框 5"/>
          <p:cNvSpPr txBox="1"/>
          <p:nvPr/>
        </p:nvSpPr>
        <p:spPr>
          <a:xfrm>
            <a:off x="4871864" y="4737147"/>
            <a:ext cx="4032448" cy="646331"/>
          </a:xfrm>
          <a:prstGeom prst="rect">
            <a:avLst/>
          </a:prstGeom>
          <a:noFill/>
        </p:spPr>
        <p:txBody>
          <a:bodyPr wrap="square" rtlCol="0">
            <a:spAutoFit/>
          </a:bodyPr>
          <a:lstStyle/>
          <a:p>
            <a:r>
              <a:rPr lang="en-US" altLang="zh-CN" b="1" dirty="0" smtClean="0">
                <a:solidFill>
                  <a:srgbClr val="00B0F0"/>
                </a:solidFill>
              </a:rPr>
              <a:t>2406.04124, In collaboration with </a:t>
            </a:r>
            <a:r>
              <a:rPr lang="en-US" altLang="zh-CN" b="1" dirty="0" err="1" smtClean="0">
                <a:solidFill>
                  <a:srgbClr val="00B0F0"/>
                </a:solidFill>
              </a:rPr>
              <a:t>Siwei</a:t>
            </a:r>
            <a:r>
              <a:rPr lang="en-US" altLang="zh-CN" b="1" dirty="0" smtClean="0">
                <a:solidFill>
                  <a:srgbClr val="00B0F0"/>
                </a:solidFill>
              </a:rPr>
              <a:t> Hu, Yu </a:t>
            </a:r>
            <a:r>
              <a:rPr lang="en-US" altLang="zh-CN" b="1" dirty="0" err="1" smtClean="0">
                <a:solidFill>
                  <a:srgbClr val="00B0F0"/>
                </a:solidFill>
              </a:rPr>
              <a:t>Jia</a:t>
            </a:r>
            <a:r>
              <a:rPr lang="en-US" altLang="zh-CN" b="1" dirty="0" smtClean="0">
                <a:solidFill>
                  <a:srgbClr val="00B0F0"/>
                </a:solidFill>
              </a:rPr>
              <a:t>, </a:t>
            </a:r>
            <a:r>
              <a:rPr lang="en-US" altLang="zh-CN" b="1" dirty="0" err="1" smtClean="0">
                <a:solidFill>
                  <a:srgbClr val="00B0F0"/>
                </a:solidFill>
              </a:rPr>
              <a:t>Zhewen</a:t>
            </a:r>
            <a:r>
              <a:rPr lang="en-US" altLang="zh-CN" b="1" dirty="0" smtClean="0">
                <a:solidFill>
                  <a:srgbClr val="00B0F0"/>
                </a:solidFill>
              </a:rPr>
              <a:t> Mo</a:t>
            </a:r>
            <a:endParaRPr lang="zh-CN" altLang="en-US" b="1" dirty="0">
              <a:solidFill>
                <a:srgbClr val="00B0F0"/>
              </a:solidFill>
            </a:endParaRPr>
          </a:p>
        </p:txBody>
      </p:sp>
    </p:spTree>
    <p:extLst>
      <p:ext uri="{BB962C8B-B14F-4D97-AF65-F5344CB8AC3E}">
        <p14:creationId xmlns:p14="http://schemas.microsoft.com/office/powerpoint/2010/main" val="49543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435">
                                          <p:stCondLst>
                                            <p:cond delay="0"/>
                                          </p:stCondLst>
                                        </p:cTn>
                                        <p:tgtEl>
                                          <p:spTgt spid="2"/>
                                        </p:tgtEl>
                                      </p:cBhvr>
                                    </p:animEffect>
                                    <p:anim calcmode="lin" valueType="num">
                                      <p:cBhvr>
                                        <p:cTn id="8" dur="1367"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
                                        </p:tgtEl>
                                        <p:attrNameLst>
                                          <p:attrName>ppt_y</p:attrName>
                                        </p:attrNameLst>
                                      </p:cBhvr>
                                      <p:tavLst>
                                        <p:tav tm="0" fmla="#ppt_y-sin(pi*$)/81">
                                          <p:val>
                                            <p:fltVal val="0"/>
                                          </p:val>
                                        </p:tav>
                                        <p:tav tm="100000">
                                          <p:val>
                                            <p:fltVal val="1"/>
                                          </p:val>
                                        </p:tav>
                                      </p:tavLst>
                                    </p:anim>
                                    <p:animScale>
                                      <p:cBhvr>
                                        <p:cTn id="13" dur="20">
                                          <p:stCondLst>
                                            <p:cond delay="487"/>
                                          </p:stCondLst>
                                        </p:cTn>
                                        <p:tgtEl>
                                          <p:spTgt spid="2"/>
                                        </p:tgtEl>
                                      </p:cBhvr>
                                      <p:to x="100000" y="60000"/>
                                    </p:animScale>
                                    <p:animScale>
                                      <p:cBhvr>
                                        <p:cTn id="14" dur="124" decel="50000">
                                          <p:stCondLst>
                                            <p:cond delay="507"/>
                                          </p:stCondLst>
                                        </p:cTn>
                                        <p:tgtEl>
                                          <p:spTgt spid="2"/>
                                        </p:tgtEl>
                                      </p:cBhvr>
                                      <p:to x="100000" y="100000"/>
                                    </p:animScale>
                                    <p:animScale>
                                      <p:cBhvr>
                                        <p:cTn id="15" dur="20">
                                          <p:stCondLst>
                                            <p:cond delay="984"/>
                                          </p:stCondLst>
                                        </p:cTn>
                                        <p:tgtEl>
                                          <p:spTgt spid="2"/>
                                        </p:tgtEl>
                                      </p:cBhvr>
                                      <p:to x="100000" y="80000"/>
                                    </p:animScale>
                                    <p:animScale>
                                      <p:cBhvr>
                                        <p:cTn id="16" dur="124" decel="50000">
                                          <p:stCondLst>
                                            <p:cond delay="1004"/>
                                          </p:stCondLst>
                                        </p:cTn>
                                        <p:tgtEl>
                                          <p:spTgt spid="2"/>
                                        </p:tgtEl>
                                      </p:cBhvr>
                                      <p:to x="100000" y="100000"/>
                                    </p:animScale>
                                    <p:animScale>
                                      <p:cBhvr>
                                        <p:cTn id="17" dur="20">
                                          <p:stCondLst>
                                            <p:cond delay="1231"/>
                                          </p:stCondLst>
                                        </p:cTn>
                                        <p:tgtEl>
                                          <p:spTgt spid="2"/>
                                        </p:tgtEl>
                                      </p:cBhvr>
                                      <p:to x="100000" y="90000"/>
                                    </p:animScale>
                                    <p:animScale>
                                      <p:cBhvr>
                                        <p:cTn id="18" dur="124" decel="50000">
                                          <p:stCondLst>
                                            <p:cond delay="1251"/>
                                          </p:stCondLst>
                                        </p:cTn>
                                        <p:tgtEl>
                                          <p:spTgt spid="2"/>
                                        </p:tgtEl>
                                      </p:cBhvr>
                                      <p:to x="100000" y="100000"/>
                                    </p:animScale>
                                    <p:animScale>
                                      <p:cBhvr>
                                        <p:cTn id="19" dur="20">
                                          <p:stCondLst>
                                            <p:cond delay="1356"/>
                                          </p:stCondLst>
                                        </p:cTn>
                                        <p:tgtEl>
                                          <p:spTgt spid="2"/>
                                        </p:tgtEl>
                                      </p:cBhvr>
                                      <p:to x="100000" y="95000"/>
                                    </p:animScale>
                                    <p:animScale>
                                      <p:cBhvr>
                                        <p:cTn id="20" dur="124" decel="50000">
                                          <p:stCondLst>
                                            <p:cond delay="1376"/>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形 4">
            <a:extLst>
              <a:ext uri="{FF2B5EF4-FFF2-40B4-BE49-F238E27FC236}">
                <a16:creationId xmlns:a16="http://schemas.microsoft.com/office/drawing/2014/main" id="{B1FCBA49-CD30-22CC-13F7-D46CC6AD769A}"/>
              </a:ext>
            </a:extLst>
          </p:cNvPr>
          <p:cNvPicPr>
            <a:picLocks noChangeAspect="1"/>
          </p:cNvPicPr>
          <p:nvPr/>
        </p:nvPicPr>
        <p:blipFill>
          <a:blip r:embed="rId3">
            <a:extLst>
              <a:ext uri="{96DAC541-7B7A-43D3-8B79-37D633B846F1}">
                <asvg:svgBlip xmlns:asvg="http://schemas.microsoft.com/office/drawing/2016/SVG/main" xmlns="" r:embed="rId10"/>
              </a:ext>
            </a:extLst>
          </a:blip>
          <a:stretch>
            <a:fillRect/>
          </a:stretch>
        </p:blipFill>
        <p:spPr>
          <a:xfrm>
            <a:off x="6709783" y="138538"/>
            <a:ext cx="4962972" cy="6509658"/>
          </a:xfrm>
          <a:prstGeom prst="rect">
            <a:avLst/>
          </a:prstGeom>
        </p:spPr>
      </p:pic>
      <p:pic>
        <p:nvPicPr>
          <p:cNvPr id="19" name="图片 2">
            <a:extLst>
              <a:ext uri="{FF2B5EF4-FFF2-40B4-BE49-F238E27FC236}">
                <a16:creationId xmlns:a16="http://schemas.microsoft.com/office/drawing/2014/main" id="{4CC03F23-41F0-F6C5-4CC8-1869653D33CA}"/>
              </a:ext>
            </a:extLst>
          </p:cNvPr>
          <p:cNvPicPr>
            <a:picLocks noChangeAspect="1"/>
          </p:cNvPicPr>
          <p:nvPr/>
        </p:nvPicPr>
        <p:blipFill>
          <a:blip r:embed="rId11"/>
          <a:srcRect l="70209" t="9946" b="64230"/>
          <a:stretch>
            <a:fillRect/>
          </a:stretch>
        </p:blipFill>
        <p:spPr>
          <a:xfrm rot="5400000">
            <a:off x="9558966" y="4273943"/>
            <a:ext cx="2043229" cy="3147930"/>
          </a:xfrm>
          <a:prstGeom prst="rect">
            <a:avLst/>
          </a:prstGeom>
          <a:noFill/>
          <a:ln w="9525">
            <a:noFill/>
          </a:ln>
        </p:spPr>
      </p:pic>
      <p:pic>
        <p:nvPicPr>
          <p:cNvPr id="17" name="图片 16">
            <a:extLst>
              <a:ext uri="{FF2B5EF4-FFF2-40B4-BE49-F238E27FC236}">
                <a16:creationId xmlns:a16="http://schemas.microsoft.com/office/drawing/2014/main" id="{C439D8A7-7A1D-E6B8-7488-84CA7885E379}"/>
              </a:ext>
            </a:extLst>
          </p:cNvPr>
          <p:cNvPicPr>
            <a:picLocks noChangeAspect="1"/>
          </p:cNvPicPr>
          <p:nvPr/>
        </p:nvPicPr>
        <p:blipFill>
          <a:blip r:embed="rId12"/>
          <a:srcRect t="64230" r="65837" b="9946"/>
          <a:stretch>
            <a:fillRect/>
          </a:stretch>
        </p:blipFill>
        <p:spPr>
          <a:xfrm rot="5400000">
            <a:off x="424397" y="-357698"/>
            <a:ext cx="2343285" cy="3147931"/>
          </a:xfrm>
          <a:prstGeom prst="rect">
            <a:avLst/>
          </a:prstGeom>
          <a:noFill/>
          <a:ln w="9525">
            <a:noFill/>
          </a:ln>
        </p:spPr>
      </p:pic>
      <p:sp>
        <p:nvSpPr>
          <p:cNvPr id="18" name="矩形 17">
            <a:extLst>
              <a:ext uri="{FF2B5EF4-FFF2-40B4-BE49-F238E27FC236}">
                <a16:creationId xmlns:a16="http://schemas.microsoft.com/office/drawing/2014/main" id="{BE00CFBC-7F70-456A-F1AB-F962042C5BB0}"/>
              </a:ext>
            </a:extLst>
          </p:cNvPr>
          <p:cNvSpPr/>
          <p:nvPr/>
        </p:nvSpPr>
        <p:spPr bwMode="auto">
          <a:xfrm rot="5400000">
            <a:off x="2890223" y="-2100632"/>
            <a:ext cx="6339252" cy="11304962"/>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sp>
        <p:nvSpPr>
          <p:cNvPr id="2" name="标题 1"/>
          <p:cNvSpPr>
            <a:spLocks noGrp="1"/>
          </p:cNvSpPr>
          <p:nvPr>
            <p:ph type="title"/>
          </p:nvPr>
        </p:nvSpPr>
        <p:spPr>
          <a:xfrm>
            <a:off x="695400" y="313596"/>
            <a:ext cx="10515600" cy="826058"/>
          </a:xfrm>
        </p:spPr>
        <p:txBody>
          <a:bodyPr/>
          <a:lstStyle/>
          <a:p>
            <a:r>
              <a:rPr lang="en-US" altLang="zh-CN" dirty="0">
                <a:latin typeface="Arial" panose="020B0604020202020204" pitchFamily="34" charset="0"/>
                <a:cs typeface="Arial" panose="020B0604020202020204" pitchFamily="34" charset="0"/>
              </a:rPr>
              <a:t>Chiral perturbative theory (</a:t>
            </a:r>
            <a:r>
              <a:rPr lang="en-US" altLang="zh-CN" dirty="0" err="1">
                <a:latin typeface="Arial" panose="020B0604020202020204" pitchFamily="34" charset="0"/>
                <a:cs typeface="Arial" panose="020B0604020202020204" pitchFamily="34" charset="0"/>
              </a:rPr>
              <a:t>ChPT</a:t>
            </a:r>
            <a:r>
              <a:rPr lang="en-US" altLang="zh-CN" dirty="0">
                <a:latin typeface="Arial" panose="020B0604020202020204" pitchFamily="34" charset="0"/>
                <a:cs typeface="Arial" panose="020B0604020202020204" pitchFamily="34" charset="0"/>
              </a:rPr>
              <a:t>)</a:t>
            </a:r>
            <a:endParaRPr lang="zh-CN" altLang="en-US" dirty="0"/>
          </a:p>
        </p:txBody>
      </p:sp>
      <p:sp>
        <p:nvSpPr>
          <p:cNvPr id="3" name="内容占位符 2"/>
          <p:cNvSpPr>
            <a:spLocks noGrp="1"/>
          </p:cNvSpPr>
          <p:nvPr>
            <p:ph idx="1"/>
          </p:nvPr>
        </p:nvSpPr>
        <p:spPr>
          <a:xfrm>
            <a:off x="802049" y="1462621"/>
            <a:ext cx="10515600" cy="4351338"/>
          </a:xfrm>
        </p:spPr>
        <p:txBody>
          <a:bodyPr/>
          <a:lstStyle/>
          <a:p>
            <a:r>
              <a:rPr lang="en-US" altLang="zh-CN" dirty="0" err="1">
                <a:latin typeface="Arial" panose="020B0604020202020204" pitchFamily="34" charset="0"/>
                <a:cs typeface="Arial" panose="020B0604020202020204" pitchFamily="34" charset="0"/>
              </a:rPr>
              <a:t>ChPT</a:t>
            </a:r>
            <a:r>
              <a:rPr lang="en-US" altLang="zh-CN" dirty="0">
                <a:latin typeface="Arial" panose="020B0604020202020204" pitchFamily="34" charset="0"/>
                <a:cs typeface="Arial" panose="020B0604020202020204" pitchFamily="34" charset="0"/>
              </a:rPr>
              <a:t> —— QCD low energy EFT</a:t>
            </a:r>
          </a:p>
          <a:p>
            <a:pPr lvl="1"/>
            <a:r>
              <a:rPr lang="en-US" altLang="zh-CN" dirty="0">
                <a:latin typeface="Arial" panose="020B0604020202020204" pitchFamily="34" charset="0"/>
                <a:cs typeface="Arial" panose="020B0604020202020204" pitchFamily="34" charset="0"/>
              </a:rPr>
              <a:t>Degree of freedom —— meson and baryon (pion and nucleon)</a:t>
            </a:r>
          </a:p>
          <a:p>
            <a:pPr lvl="1"/>
            <a:r>
              <a:rPr lang="en-US" altLang="zh-CN" dirty="0">
                <a:latin typeface="Arial" panose="020B0604020202020204" pitchFamily="34" charset="0"/>
                <a:cs typeface="Arial" panose="020B0604020202020204" pitchFamily="34" charset="0"/>
              </a:rPr>
              <a:t>Mesonic sector</a:t>
            </a:r>
          </a:p>
          <a:p>
            <a:pPr marL="457200" lvl="1" indent="0">
              <a:buNone/>
            </a:pPr>
            <a:endParaRPr lang="en-US" altLang="zh-CN" dirty="0">
              <a:latin typeface="Arial" panose="020B0604020202020204" pitchFamily="34" charset="0"/>
              <a:cs typeface="Arial" panose="020B0604020202020204" pitchFamily="34" charset="0"/>
            </a:endParaRPr>
          </a:p>
          <a:p>
            <a:pPr lvl="1"/>
            <a:endParaRPr lang="en-US" altLang="zh-CN" dirty="0" smtClean="0">
              <a:latin typeface="Arial" panose="020B0604020202020204" pitchFamily="34" charset="0"/>
              <a:cs typeface="Arial" panose="020B0604020202020204" pitchFamily="34" charset="0"/>
            </a:endParaRPr>
          </a:p>
          <a:p>
            <a:pPr lvl="1"/>
            <a:endParaRPr lang="en-US" altLang="zh-CN" dirty="0">
              <a:latin typeface="Arial" panose="020B0604020202020204" pitchFamily="34" charset="0"/>
              <a:cs typeface="Arial" panose="020B0604020202020204" pitchFamily="34" charset="0"/>
            </a:endParaRPr>
          </a:p>
          <a:p>
            <a:pPr lvl="1"/>
            <a:r>
              <a:rPr lang="en-US" altLang="zh-CN" dirty="0">
                <a:latin typeface="Arial" panose="020B0604020202020204" pitchFamily="34" charset="0"/>
                <a:cs typeface="Arial" panose="020B0604020202020204" pitchFamily="34" charset="0"/>
              </a:rPr>
              <a:t>Power counting</a:t>
            </a:r>
          </a:p>
        </p:txBody>
      </p:sp>
      <p:sp>
        <p:nvSpPr>
          <p:cNvPr id="4" name="灯片编号占位符 3"/>
          <p:cNvSpPr>
            <a:spLocks noGrp="1"/>
          </p:cNvSpPr>
          <p:nvPr>
            <p:ph type="sldNum" sz="quarter" idx="12"/>
          </p:nvPr>
        </p:nvSpPr>
        <p:spPr/>
        <p:txBody>
          <a:bodyPr/>
          <a:lstStyle/>
          <a:p>
            <a:fld id="{659805D5-0B0B-4868-915D-EC573C2AF562}" type="slidenum">
              <a:rPr lang="zh-CN" altLang="en-US" smtClean="0"/>
              <a:t>32</a:t>
            </a:fld>
            <a:endParaRPr lang="zh-CN" altLang="en-US"/>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EDC598BB-EEA4-4DE1-BB8F-B1B9D7AF7A12}"/>
                  </a:ext>
                </a:extLst>
              </p:cNvPr>
              <p:cNvSpPr txBox="1"/>
              <p:nvPr/>
            </p:nvSpPr>
            <p:spPr>
              <a:xfrm>
                <a:off x="2028812" y="2995393"/>
                <a:ext cx="6800849" cy="489173"/>
              </a:xfrm>
              <a:prstGeom prst="rect">
                <a:avLst/>
              </a:prstGeom>
              <a:noFill/>
            </p:spPr>
            <p:txBody>
              <a:bodyPr wrap="square" lIns="0" tIns="0" rIns="0" bIns="0" rtlCol="0">
                <a:spAutoFit/>
              </a:bodyPr>
              <a:lstStyle/>
              <a:p>
                <a14:m>
                  <m:oMath xmlns:m="http://schemas.openxmlformats.org/officeDocument/2006/math">
                    <m:sSubSup>
                      <m:sSubSupPr>
                        <m:ctrlPr>
                          <a:rPr lang="en-US" altLang="zh-CN" sz="2000" i="1">
                            <a:solidFill>
                              <a:srgbClr val="23373B"/>
                            </a:solidFill>
                            <a:latin typeface="Cambria Math" panose="02040503050406030204" pitchFamily="18" charset="0"/>
                            <a:ea typeface="微软雅黑 Light" panose="020B0502040204020203" pitchFamily="34" charset="-122"/>
                            <a:cs typeface="Arial" panose="020B0604020202020204" pitchFamily="34" charset="0"/>
                          </a:rPr>
                        </m:ctrlPr>
                      </m:sSubSupPr>
                      <m:e>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ℒ</m:t>
                        </m:r>
                      </m:e>
                      <m:sub>
                        <m:r>
                          <a:rPr lang="zh-CN" altLang="en-US"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𝜋𝜋</m:t>
                        </m:r>
                      </m:sub>
                      <m:sup>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(2)</m:t>
                        </m:r>
                      </m:sup>
                    </m:sSubSup>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 </m:t>
                    </m:r>
                    <m:f>
                      <m:fPr>
                        <m:ctrlPr>
                          <a:rPr lang="en-US" altLang="zh-CN" sz="2000" i="1">
                            <a:solidFill>
                              <a:srgbClr val="23373B"/>
                            </a:solidFill>
                            <a:latin typeface="Cambria Math" panose="02040503050406030204" pitchFamily="18" charset="0"/>
                            <a:ea typeface="微软雅黑 Light" panose="020B0502040204020203" pitchFamily="34" charset="-122"/>
                            <a:cs typeface="Arial" panose="020B0604020202020204" pitchFamily="34" charset="0"/>
                          </a:rPr>
                        </m:ctrlPr>
                      </m:fPr>
                      <m:num>
                        <m:sSup>
                          <m:sSupPr>
                            <m:ctrlPr>
                              <a:rPr lang="en-US" altLang="zh-CN" sz="2000" i="1">
                                <a:solidFill>
                                  <a:srgbClr val="23373B"/>
                                </a:solidFill>
                                <a:latin typeface="Cambria Math" panose="02040503050406030204" pitchFamily="18" charset="0"/>
                                <a:ea typeface="微软雅黑 Light" panose="020B0502040204020203" pitchFamily="34" charset="-122"/>
                                <a:cs typeface="Arial" panose="020B0604020202020204" pitchFamily="34" charset="0"/>
                              </a:rPr>
                            </m:ctrlPr>
                          </m:sSupPr>
                          <m:e>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𝐹</m:t>
                            </m:r>
                          </m:e>
                          <m:sup>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2</m:t>
                            </m:r>
                          </m:sup>
                        </m:sSup>
                      </m:num>
                      <m:den>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4</m:t>
                        </m:r>
                      </m:den>
                    </m:f>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𝑇𝑟</m:t>
                    </m:r>
                    <m:d>
                      <m:dPr>
                        <m:ctrlPr>
                          <a:rPr lang="en-US" altLang="zh-CN" sz="2000" i="1">
                            <a:solidFill>
                              <a:srgbClr val="23373B"/>
                            </a:solidFill>
                            <a:latin typeface="Cambria Math" panose="02040503050406030204" pitchFamily="18" charset="0"/>
                            <a:ea typeface="微软雅黑 Light" panose="020B0502040204020203" pitchFamily="34" charset="-122"/>
                            <a:cs typeface="Arial" panose="020B0604020202020204" pitchFamily="34" charset="0"/>
                          </a:rPr>
                        </m:ctrlPr>
                      </m:dPr>
                      <m:e>
                        <m:sSub>
                          <m:sSubPr>
                            <m:ctrlPr>
                              <a:rPr lang="en-US" altLang="zh-CN" sz="2000" i="1">
                                <a:solidFill>
                                  <a:srgbClr val="23373B"/>
                                </a:solidFill>
                                <a:latin typeface="Cambria Math" panose="02040503050406030204" pitchFamily="18" charset="0"/>
                                <a:ea typeface="微软雅黑 Light" panose="020B0502040204020203" pitchFamily="34" charset="-122"/>
                                <a:cs typeface="Arial" panose="020B0604020202020204" pitchFamily="34" charset="0"/>
                              </a:rPr>
                            </m:ctrlPr>
                          </m:sSubPr>
                          <m:e>
                            <m:r>
                              <a:rPr lang="zh-CN" altLang="en-US"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m:t>
                            </m:r>
                          </m:e>
                          <m:sub>
                            <m:r>
                              <a:rPr lang="zh-CN" altLang="en-US"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𝜇</m:t>
                            </m:r>
                          </m:sub>
                        </m:sSub>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𝑈</m:t>
                        </m:r>
                        <m:sSup>
                          <m:sSupPr>
                            <m:ctrlPr>
                              <a:rPr lang="en-US" altLang="zh-CN" sz="2000" i="1">
                                <a:solidFill>
                                  <a:srgbClr val="23373B"/>
                                </a:solidFill>
                                <a:latin typeface="Cambria Math" panose="02040503050406030204" pitchFamily="18" charset="0"/>
                                <a:ea typeface="微软雅黑 Light" panose="020B0502040204020203" pitchFamily="34" charset="-122"/>
                                <a:cs typeface="Arial" panose="020B0604020202020204" pitchFamily="34" charset="0"/>
                              </a:rPr>
                            </m:ctrlPr>
                          </m:sSupPr>
                          <m:e>
                            <m:r>
                              <a:rPr lang="zh-CN" altLang="en-US"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m:t>
                            </m:r>
                          </m:e>
                          <m:sup>
                            <m:r>
                              <a:rPr lang="zh-CN" altLang="en-US"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𝜇</m:t>
                            </m:r>
                          </m:sup>
                        </m:sSup>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𝑈</m:t>
                        </m:r>
                      </m:e>
                    </m:d>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m:t>
                    </m:r>
                    <m:f>
                      <m:fPr>
                        <m:ctrlPr>
                          <a:rPr lang="en-US" altLang="zh-CN" sz="2000" i="1">
                            <a:solidFill>
                              <a:srgbClr val="23373B"/>
                            </a:solidFill>
                            <a:latin typeface="Cambria Math" panose="02040503050406030204" pitchFamily="18" charset="0"/>
                            <a:ea typeface="微软雅黑 Light" panose="020B0502040204020203" pitchFamily="34" charset="-122"/>
                            <a:cs typeface="Arial" panose="020B0604020202020204" pitchFamily="34" charset="0"/>
                          </a:rPr>
                        </m:ctrlPr>
                      </m:fPr>
                      <m:num>
                        <m:sSup>
                          <m:sSupPr>
                            <m:ctrlPr>
                              <a:rPr lang="en-US" altLang="zh-CN" sz="2000" i="1">
                                <a:solidFill>
                                  <a:srgbClr val="23373B"/>
                                </a:solidFill>
                                <a:latin typeface="Cambria Math" panose="02040503050406030204" pitchFamily="18" charset="0"/>
                                <a:ea typeface="微软雅黑 Light" panose="020B0502040204020203" pitchFamily="34" charset="-122"/>
                                <a:cs typeface="Arial" panose="020B0604020202020204" pitchFamily="34" charset="0"/>
                              </a:rPr>
                            </m:ctrlPr>
                          </m:sSupPr>
                          <m:e>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𝐹</m:t>
                            </m:r>
                          </m:e>
                          <m:sup>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2</m:t>
                            </m:r>
                          </m:sup>
                        </m:sSup>
                      </m:num>
                      <m:den>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4</m:t>
                        </m:r>
                      </m:den>
                    </m:f>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𝑇𝑟</m:t>
                    </m:r>
                    <m:d>
                      <m:dPr>
                        <m:ctrlPr>
                          <a:rPr lang="en-US" altLang="zh-CN" sz="2000" i="1">
                            <a:solidFill>
                              <a:srgbClr val="23373B"/>
                            </a:solidFill>
                            <a:latin typeface="Cambria Math" panose="02040503050406030204" pitchFamily="18" charset="0"/>
                            <a:ea typeface="微软雅黑 Light" panose="020B0502040204020203" pitchFamily="34" charset="-122"/>
                            <a:cs typeface="Arial" panose="020B0604020202020204" pitchFamily="34" charset="0"/>
                          </a:rPr>
                        </m:ctrlPr>
                      </m:dPr>
                      <m:e>
                        <m:r>
                          <a:rPr lang="zh-CN" altLang="en-US"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𝜒</m:t>
                        </m:r>
                        <m:sSup>
                          <m:sSupPr>
                            <m:ctrlPr>
                              <a:rPr lang="en-US" altLang="zh-CN" sz="2000" i="1">
                                <a:solidFill>
                                  <a:srgbClr val="23373B"/>
                                </a:solidFill>
                                <a:latin typeface="Cambria Math" panose="02040503050406030204" pitchFamily="18" charset="0"/>
                                <a:ea typeface="微软雅黑 Light" panose="020B0502040204020203" pitchFamily="34" charset="-122"/>
                                <a:cs typeface="Arial" panose="020B0604020202020204" pitchFamily="34" charset="0"/>
                              </a:rPr>
                            </m:ctrlPr>
                          </m:sSupPr>
                          <m:e>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𝑈</m:t>
                            </m:r>
                          </m:e>
                          <m:sup>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m:t>
                            </m:r>
                          </m:sup>
                        </m:sSup>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m:t>
                        </m:r>
                        <m:sSup>
                          <m:sSupPr>
                            <m:ctrlPr>
                              <a:rPr lang="en-US" altLang="zh-CN" sz="2000" i="1">
                                <a:solidFill>
                                  <a:srgbClr val="23373B"/>
                                </a:solidFill>
                                <a:latin typeface="Cambria Math" panose="02040503050406030204" pitchFamily="18" charset="0"/>
                                <a:ea typeface="微软雅黑 Light" panose="020B0502040204020203" pitchFamily="34" charset="-122"/>
                                <a:cs typeface="Arial" panose="020B0604020202020204" pitchFamily="34" charset="0"/>
                              </a:rPr>
                            </m:ctrlPr>
                          </m:sSupPr>
                          <m:e>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𝑈</m:t>
                            </m:r>
                          </m:e>
                          <m:sup>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m:t>
                            </m:r>
                          </m:sup>
                        </m:sSup>
                        <m:r>
                          <a:rPr lang="zh-CN" altLang="en-US"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𝜒</m:t>
                        </m:r>
                      </m:e>
                    </m:d>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   </m:t>
                    </m:r>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𝑈</m:t>
                    </m:r>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m:t>
                    </m:r>
                    <m:r>
                      <m:rPr>
                        <m:sty m:val="p"/>
                      </m:rP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exp</m:t>
                    </m:r>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m:t>
                    </m:r>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𝑖</m:t>
                    </m:r>
                    <m:f>
                      <m:fPr>
                        <m:ctrlPr>
                          <a:rPr lang="en-US" altLang="zh-CN" sz="2000" i="1">
                            <a:solidFill>
                              <a:srgbClr val="23373B"/>
                            </a:solidFill>
                            <a:latin typeface="Cambria Math" panose="02040503050406030204" pitchFamily="18" charset="0"/>
                            <a:ea typeface="微软雅黑 Light" panose="020B0502040204020203" pitchFamily="34" charset="-122"/>
                            <a:cs typeface="Arial" panose="020B0604020202020204" pitchFamily="34" charset="0"/>
                          </a:rPr>
                        </m:ctrlPr>
                      </m:fPr>
                      <m:num>
                        <m:acc>
                          <m:accPr>
                            <m:chr m:val="⃗"/>
                            <m:ctrlPr>
                              <a:rPr lang="en-US" altLang="zh-CN" sz="2000" i="1">
                                <a:solidFill>
                                  <a:srgbClr val="23373B"/>
                                </a:solidFill>
                                <a:latin typeface="Cambria Math" panose="02040503050406030204" pitchFamily="18" charset="0"/>
                                <a:ea typeface="微软雅黑 Light" panose="020B0502040204020203" pitchFamily="34" charset="-122"/>
                                <a:cs typeface="Arial" panose="020B0604020202020204" pitchFamily="34" charset="0"/>
                              </a:rPr>
                            </m:ctrlPr>
                          </m:accPr>
                          <m:e>
                            <m:r>
                              <a:rPr lang="en-US" altLang="zh-CN" sz="2000" i="1">
                                <a:solidFill>
                                  <a:srgbClr val="23373B"/>
                                </a:solidFill>
                                <a:latin typeface="Cambria Math" panose="02040503050406030204" pitchFamily="18" charset="0"/>
                                <a:ea typeface="微软雅黑 Light" panose="020B0502040204020203" pitchFamily="34" charset="-122"/>
                                <a:cs typeface="Arial" panose="020B0604020202020204" pitchFamily="34" charset="0"/>
                              </a:rPr>
                              <m:t>𝜋</m:t>
                            </m:r>
                          </m:e>
                        </m:acc>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m:t>
                        </m:r>
                        <m:acc>
                          <m:accPr>
                            <m:chr m:val="⃗"/>
                            <m:ctrlPr>
                              <a:rPr lang="en-US" altLang="zh-CN" sz="2000" i="1">
                                <a:solidFill>
                                  <a:srgbClr val="23373B"/>
                                </a:solidFill>
                                <a:latin typeface="Cambria Math" panose="02040503050406030204" pitchFamily="18" charset="0"/>
                                <a:ea typeface="微软雅黑 Light" panose="020B0502040204020203" pitchFamily="34" charset="-122"/>
                                <a:cs typeface="Arial" panose="020B0604020202020204" pitchFamily="34" charset="0"/>
                              </a:rPr>
                            </m:ctrlPr>
                          </m:accPr>
                          <m:e>
                            <m:r>
                              <a:rPr lang="zh-CN" altLang="en-US"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𝜎</m:t>
                            </m:r>
                          </m:e>
                        </m:acc>
                      </m:num>
                      <m:den>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𝐹</m:t>
                        </m:r>
                      </m:den>
                    </m:f>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m:t>
                    </m:r>
                  </m:oMath>
                </a14:m>
                <a:r>
                  <a:rPr lang="en-US" altLang="zh-CN" sz="2000" dirty="0">
                    <a:solidFill>
                      <a:srgbClr val="23373B"/>
                    </a:solidFill>
                    <a:latin typeface="Arial" panose="020B0604020202020204" pitchFamily="34" charset="0"/>
                    <a:ea typeface="微软雅黑 Light" panose="020B0502040204020203" pitchFamily="34" charset="-122"/>
                    <a:cs typeface="Arial" panose="020B0604020202020204" pitchFamily="34" charset="0"/>
                  </a:rPr>
                  <a:t> </a:t>
                </a:r>
                <a:endParaRPr lang="zh-CN" altLang="en-US" sz="2000" dirty="0">
                  <a:solidFill>
                    <a:srgbClr val="23373B"/>
                  </a:solidFill>
                  <a:latin typeface="Arial" panose="020B0604020202020204" pitchFamily="34" charset="0"/>
                  <a:ea typeface="微软雅黑 Light" panose="020B0502040204020203" pitchFamily="34" charset="-122"/>
                  <a:cs typeface="Arial" panose="020B0604020202020204" pitchFamily="34" charset="0"/>
                </a:endParaRPr>
              </a:p>
            </p:txBody>
          </p:sp>
        </mc:Choice>
        <mc:Fallback xmlns="">
          <p:sp>
            <p:nvSpPr>
              <p:cNvPr id="7" name="文本框 6">
                <a:extLst>
                  <a:ext uri="{FF2B5EF4-FFF2-40B4-BE49-F238E27FC236}">
                    <a16:creationId xmlns:a16="http://schemas.microsoft.com/office/drawing/2014/main" id="{EDC598BB-EEA4-4DE1-BB8F-B1B9D7AF7A12}"/>
                  </a:ext>
                </a:extLst>
              </p:cNvPr>
              <p:cNvSpPr txBox="1">
                <a:spLocks noRot="1" noChangeAspect="1" noMove="1" noResize="1" noEditPoints="1" noAdjustHandles="1" noChangeArrowheads="1" noChangeShapeType="1" noTextEdit="1"/>
              </p:cNvSpPr>
              <p:nvPr/>
            </p:nvSpPr>
            <p:spPr>
              <a:xfrm>
                <a:off x="2028812" y="2995393"/>
                <a:ext cx="6800849" cy="489173"/>
              </a:xfrm>
              <a:prstGeom prst="rect">
                <a:avLst/>
              </a:prstGeom>
              <a:blipFill>
                <a:blip r:embed="rId5"/>
                <a:stretch>
                  <a:fillRect l="-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41E59A5B-119C-49C6-BA10-A1A989773080}"/>
                  </a:ext>
                </a:extLst>
              </p:cNvPr>
              <p:cNvSpPr txBox="1"/>
              <p:nvPr/>
            </p:nvSpPr>
            <p:spPr>
              <a:xfrm>
                <a:off x="9275570" y="3287378"/>
                <a:ext cx="17736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𝑆𝑈</m:t>
                          </m:r>
                          <m:r>
                            <a:rPr lang="en-US" altLang="zh-CN" i="1">
                              <a:latin typeface="Cambria Math" panose="02040503050406030204" pitchFamily="18" charset="0"/>
                            </a:rPr>
                            <m:t>(2)</m:t>
                          </m:r>
                        </m:e>
                        <m:sub>
                          <m:r>
                            <a:rPr lang="en-US" altLang="zh-CN" i="1">
                              <a:latin typeface="Cambria Math" panose="02040503050406030204" pitchFamily="18" charset="0"/>
                            </a:rPr>
                            <m:t>𝑅</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𝑆𝑈</m:t>
                          </m:r>
                          <m:r>
                            <a:rPr lang="en-US" altLang="zh-CN" i="1">
                              <a:latin typeface="Cambria Math" panose="02040503050406030204" pitchFamily="18" charset="0"/>
                            </a:rPr>
                            <m:t>(2)</m:t>
                          </m:r>
                        </m:e>
                        <m:sub>
                          <m:r>
                            <a:rPr lang="en-US" altLang="zh-CN" i="1">
                              <a:latin typeface="Cambria Math" panose="02040503050406030204" pitchFamily="18" charset="0"/>
                            </a:rPr>
                            <m:t>𝐿</m:t>
                          </m:r>
                        </m:sub>
                      </m:sSub>
                    </m:oMath>
                  </m:oMathPara>
                </a14:m>
                <a:endParaRPr lang="zh-CN" altLang="en-US" dirty="0"/>
              </a:p>
            </p:txBody>
          </p:sp>
        </mc:Choice>
        <mc:Fallback xmlns="">
          <p:sp>
            <p:nvSpPr>
              <p:cNvPr id="5" name="文本框 4">
                <a:extLst>
                  <a:ext uri="{FF2B5EF4-FFF2-40B4-BE49-F238E27FC236}">
                    <a16:creationId xmlns:a16="http://schemas.microsoft.com/office/drawing/2014/main" id="{41E59A5B-119C-49C6-BA10-A1A989773080}"/>
                  </a:ext>
                </a:extLst>
              </p:cNvPr>
              <p:cNvSpPr txBox="1">
                <a:spLocks noRot="1" noChangeAspect="1" noMove="1" noResize="1" noEditPoints="1" noAdjustHandles="1" noChangeArrowheads="1" noChangeShapeType="1" noTextEdit="1"/>
              </p:cNvSpPr>
              <p:nvPr/>
            </p:nvSpPr>
            <p:spPr>
              <a:xfrm>
                <a:off x="9275570" y="3287378"/>
                <a:ext cx="1773691" cy="276999"/>
              </a:xfrm>
              <a:prstGeom prst="rect">
                <a:avLst/>
              </a:prstGeom>
              <a:blipFill>
                <a:blip r:embed="rId6"/>
                <a:stretch>
                  <a:fillRect l="-2405" r="-344" b="-34783"/>
                </a:stretch>
              </a:blipFill>
            </p:spPr>
            <p:txBody>
              <a:bodyPr/>
              <a:lstStyle/>
              <a:p>
                <a:r>
                  <a:rPr lang="zh-CN" altLang="en-US">
                    <a:noFill/>
                  </a:rPr>
                  <a:t> </a:t>
                </a:r>
              </a:p>
            </p:txBody>
          </p:sp>
        </mc:Fallback>
      </mc:AlternateContent>
      <p:grpSp>
        <p:nvGrpSpPr>
          <p:cNvPr id="15" name="组合 14">
            <a:extLst>
              <a:ext uri="{FF2B5EF4-FFF2-40B4-BE49-F238E27FC236}">
                <a16:creationId xmlns:a16="http://schemas.microsoft.com/office/drawing/2014/main" id="{5D8EAA39-7337-40C8-8FFE-AE30C18E1F09}"/>
              </a:ext>
            </a:extLst>
          </p:cNvPr>
          <p:cNvGrpSpPr/>
          <p:nvPr/>
        </p:nvGrpSpPr>
        <p:grpSpPr>
          <a:xfrm>
            <a:off x="2279576" y="5114876"/>
            <a:ext cx="7781508" cy="968899"/>
            <a:chOff x="1143001" y="3547891"/>
            <a:chExt cx="7781508" cy="968899"/>
          </a:xfrm>
        </p:grpSpPr>
        <p:grpSp>
          <p:nvGrpSpPr>
            <p:cNvPr id="10" name="组合 9">
              <a:extLst>
                <a:ext uri="{FF2B5EF4-FFF2-40B4-BE49-F238E27FC236}">
                  <a16:creationId xmlns:a16="http://schemas.microsoft.com/office/drawing/2014/main" id="{5FE569E2-9C24-42B4-BB37-A2236939A1BD}"/>
                </a:ext>
              </a:extLst>
            </p:cNvPr>
            <p:cNvGrpSpPr/>
            <p:nvPr/>
          </p:nvGrpSpPr>
          <p:grpSpPr>
            <a:xfrm>
              <a:off x="1143001" y="3609103"/>
              <a:ext cx="6857998" cy="907687"/>
              <a:chOff x="730899" y="1864135"/>
              <a:chExt cx="6857998" cy="907687"/>
            </a:xfrm>
          </p:grpSpPr>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CD998055-B6DC-4A74-8A12-640A66B0E688}"/>
                      </a:ext>
                    </a:extLst>
                  </p:cNvPr>
                  <p:cNvSpPr txBox="1"/>
                  <p:nvPr/>
                </p:nvSpPr>
                <p:spPr>
                  <a:xfrm>
                    <a:off x="730899" y="1864135"/>
                    <a:ext cx="6857998" cy="334900"/>
                  </a:xfrm>
                  <a:prstGeom prst="rect">
                    <a:avLst/>
                  </a:prstGeom>
                  <a:noFill/>
                </p:spPr>
                <p:txBody>
                  <a:bodyPr wrap="square" lIns="0" tIns="0" rIns="0" bIns="0" rtlCol="0">
                    <a:spAutoFit/>
                  </a:bodyPr>
                  <a:lstStyle/>
                  <a:p>
                    <a14:m>
                      <m:oMath xmlns:m="http://schemas.openxmlformats.org/officeDocument/2006/math">
                        <m:sSub>
                          <m:sSubPr>
                            <m:ctrlPr>
                              <a:rPr lang="en-US" altLang="zh-CN" sz="2000" i="1">
                                <a:solidFill>
                                  <a:srgbClr val="23373B"/>
                                </a:solidFill>
                                <a:latin typeface="Cambria Math" panose="02040503050406030204" pitchFamily="18" charset="0"/>
                                <a:ea typeface="微软雅黑 Light" panose="020B0502040204020203" pitchFamily="34" charset="-122"/>
                                <a:cs typeface="Arial" panose="020B0604020202020204" pitchFamily="34" charset="0"/>
                              </a:rPr>
                            </m:ctrlPr>
                          </m:sSubPr>
                          <m:e>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𝑀</m:t>
                            </m:r>
                          </m:e>
                          <m:sub>
                            <m:r>
                              <a:rPr lang="zh-CN" altLang="en-US"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𝜋</m:t>
                            </m:r>
                          </m:sub>
                        </m:sSub>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=136 </m:t>
                        </m:r>
                        <m:r>
                          <m:rPr>
                            <m:sty m:val="p"/>
                          </m:rP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MeV</m:t>
                        </m:r>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 ≪ </m:t>
                        </m:r>
                        <m:sSub>
                          <m:sSubPr>
                            <m:ctrlPr>
                              <a:rPr lang="en-US" altLang="zh-CN" sz="2000" i="1">
                                <a:solidFill>
                                  <a:srgbClr val="23373B"/>
                                </a:solidFill>
                                <a:latin typeface="Cambria Math" panose="02040503050406030204" pitchFamily="18" charset="0"/>
                                <a:ea typeface="微软雅黑 Light" panose="020B0502040204020203" pitchFamily="34" charset="-122"/>
                                <a:cs typeface="Arial" panose="020B0604020202020204" pitchFamily="34" charset="0"/>
                              </a:rPr>
                            </m:ctrlPr>
                          </m:sSubPr>
                          <m:e>
                            <m:r>
                              <m:rPr>
                                <m:sty m:val="p"/>
                              </m:rPr>
                              <a:rPr lang="el-GR"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Λ</m:t>
                            </m:r>
                          </m:e>
                          <m:sub>
                            <m:r>
                              <a:rPr lang="zh-CN" altLang="el-GR"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𝜒</m:t>
                            </m:r>
                          </m:sub>
                        </m:sSub>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m:t>
                        </m:r>
                        <m:r>
                          <m:rPr>
                            <m:sty m:val="p"/>
                          </m:rPr>
                          <a:rPr lang="el-GR"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Ο</m:t>
                        </m:r>
                        <m:d>
                          <m:dPr>
                            <m:ctrlPr>
                              <a:rPr lang="en-US" altLang="zh-CN" sz="2000" i="1">
                                <a:solidFill>
                                  <a:srgbClr val="23373B"/>
                                </a:solidFill>
                                <a:latin typeface="Cambria Math" panose="02040503050406030204" pitchFamily="18" charset="0"/>
                                <a:ea typeface="微软雅黑 Light" panose="020B0502040204020203" pitchFamily="34" charset="-122"/>
                                <a:cs typeface="Arial" panose="020B0604020202020204" pitchFamily="34" charset="0"/>
                              </a:rPr>
                            </m:ctrlPr>
                          </m:dPr>
                          <m:e>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1</m:t>
                            </m:r>
                            <m:r>
                              <m:rPr>
                                <m:sty m:val="p"/>
                              </m:rP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GeV</m:t>
                            </m:r>
                          </m:e>
                        </m:d>
                      </m:oMath>
                    </a14:m>
                    <a:r>
                      <a:rPr lang="en-US" altLang="zh-CN" sz="2000" dirty="0">
                        <a:solidFill>
                          <a:srgbClr val="23373B"/>
                        </a:solidFill>
                        <a:latin typeface="Arial" panose="020B0604020202020204" pitchFamily="34" charset="0"/>
                        <a:ea typeface="微软雅黑 Light" panose="020B0502040204020203" pitchFamily="34" charset="-122"/>
                        <a:cs typeface="Arial" panose="020B0604020202020204" pitchFamily="34" charset="0"/>
                      </a:rPr>
                      <a:t>,   </a:t>
                    </a:r>
                    <a14:m>
                      <m:oMath xmlns:m="http://schemas.openxmlformats.org/officeDocument/2006/math">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𝑞</m:t>
                        </m:r>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 ~ </m:t>
                        </m:r>
                        <m:sSub>
                          <m:sSubPr>
                            <m:ctrlPr>
                              <a:rPr lang="en-US" altLang="zh-CN" sz="2000" i="1">
                                <a:solidFill>
                                  <a:srgbClr val="23373B"/>
                                </a:solidFill>
                                <a:latin typeface="Cambria Math" panose="02040503050406030204" pitchFamily="18" charset="0"/>
                                <a:ea typeface="微软雅黑 Light" panose="020B0502040204020203" pitchFamily="34" charset="-122"/>
                                <a:cs typeface="Arial" panose="020B0604020202020204" pitchFamily="34" charset="0"/>
                              </a:rPr>
                            </m:ctrlPr>
                          </m:sSubPr>
                          <m:e>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𝑀</m:t>
                            </m:r>
                          </m:e>
                          <m:sub>
                            <m:r>
                              <a:rPr lang="zh-CN" altLang="en-US"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𝜋</m:t>
                            </m:r>
                          </m:sub>
                        </m:sSub>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m:t>
                        </m:r>
                        <m:sSub>
                          <m:sSubPr>
                            <m:ctrlPr>
                              <a:rPr lang="en-US" altLang="zh-CN" sz="2000" i="1">
                                <a:latin typeface="Cambria Math" panose="02040503050406030204" pitchFamily="18" charset="0"/>
                                <a:cs typeface="Arial" panose="020B0604020202020204" pitchFamily="34" charset="0"/>
                              </a:rPr>
                            </m:ctrlPr>
                          </m:sSubPr>
                          <m:e>
                            <m:r>
                              <m:rPr>
                                <m:sty m:val="p"/>
                              </m:rPr>
                              <a:rPr lang="el-GR" altLang="zh-CN" sz="2000">
                                <a:latin typeface="Cambria Math" panose="02040503050406030204" pitchFamily="18" charset="0"/>
                                <a:cs typeface="Arial" panose="020B0604020202020204" pitchFamily="34" charset="0"/>
                              </a:rPr>
                              <m:t>Λ</m:t>
                            </m:r>
                          </m:e>
                          <m:sub>
                            <m:r>
                              <a:rPr lang="zh-CN" altLang="el-GR" sz="2000" i="1">
                                <a:latin typeface="Cambria Math" panose="02040503050406030204" pitchFamily="18" charset="0"/>
                                <a:cs typeface="Arial" panose="020B0604020202020204" pitchFamily="34" charset="0"/>
                              </a:rPr>
                              <m:t>𝜒</m:t>
                            </m:r>
                          </m:sub>
                        </m:sSub>
                      </m:oMath>
                    </a14:m>
                    <a:endParaRPr lang="zh-CN" altLang="en-US" sz="2000" dirty="0">
                      <a:solidFill>
                        <a:srgbClr val="23373B"/>
                      </a:solidFill>
                      <a:latin typeface="Arial" panose="020B0604020202020204" pitchFamily="34" charset="0"/>
                      <a:ea typeface="微软雅黑 Light" panose="020B0502040204020203" pitchFamily="34" charset="-122"/>
                      <a:cs typeface="Arial" panose="020B0604020202020204" pitchFamily="34" charset="0"/>
                    </a:endParaRPr>
                  </a:p>
                </p:txBody>
              </p:sp>
            </mc:Choice>
            <mc:Fallback xmlns="">
              <p:sp>
                <p:nvSpPr>
                  <p:cNvPr id="11" name="文本框 10">
                    <a:extLst>
                      <a:ext uri="{FF2B5EF4-FFF2-40B4-BE49-F238E27FC236}">
                        <a16:creationId xmlns:a16="http://schemas.microsoft.com/office/drawing/2014/main" id="{CD998055-B6DC-4A74-8A12-640A66B0E688}"/>
                      </a:ext>
                    </a:extLst>
                  </p:cNvPr>
                  <p:cNvSpPr txBox="1">
                    <a:spLocks noRot="1" noChangeAspect="1" noMove="1" noResize="1" noEditPoints="1" noAdjustHandles="1" noChangeArrowheads="1" noChangeShapeType="1" noTextEdit="1"/>
                  </p:cNvSpPr>
                  <p:nvPr/>
                </p:nvSpPr>
                <p:spPr>
                  <a:xfrm>
                    <a:off x="730899" y="1864135"/>
                    <a:ext cx="6857998" cy="334900"/>
                  </a:xfrm>
                  <a:prstGeom prst="rect">
                    <a:avLst/>
                  </a:prstGeom>
                  <a:blipFill>
                    <a:blip r:embed="rId7"/>
                    <a:stretch>
                      <a:fillRect l="-1244" t="-23636" b="-3636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46EB416F-F96F-43DC-BAE1-A7DB7EECE7A2}"/>
                      </a:ext>
                    </a:extLst>
                  </p:cNvPr>
                  <p:cNvSpPr txBox="1"/>
                  <p:nvPr/>
                </p:nvSpPr>
                <p:spPr>
                  <a:xfrm>
                    <a:off x="730899" y="2439359"/>
                    <a:ext cx="5116285" cy="332463"/>
                  </a:xfrm>
                  <a:prstGeom prst="rect">
                    <a:avLst/>
                  </a:prstGeom>
                  <a:noFill/>
                </p:spPr>
                <p:txBody>
                  <a:bodyPr wrap="square" lIns="0" tIns="0" rIns="0" bIns="0" rtlCol="0">
                    <a:spAutoFit/>
                  </a:bodyPr>
                  <a:lstStyle/>
                  <a:p>
                    <a14:m>
                      <m:oMath xmlns:m="http://schemas.openxmlformats.org/officeDocument/2006/math">
                        <m:sSub>
                          <m:sSubPr>
                            <m:ctrlPr>
                              <a:rPr lang="en-US" altLang="zh-CN" sz="2000" i="1">
                                <a:solidFill>
                                  <a:srgbClr val="23373B"/>
                                </a:solidFill>
                                <a:latin typeface="Cambria Math" panose="02040503050406030204" pitchFamily="18" charset="0"/>
                                <a:ea typeface="微软雅黑 Light" panose="020B0502040204020203" pitchFamily="34" charset="-122"/>
                                <a:cs typeface="Arial" panose="020B0604020202020204" pitchFamily="34" charset="0"/>
                              </a:rPr>
                            </m:ctrlPr>
                          </m:sSubPr>
                          <m:e>
                            <m:r>
                              <a:rPr lang="zh-CN" altLang="en-US"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m:t>
                            </m:r>
                          </m:e>
                          <m:sub>
                            <m:r>
                              <a:rPr lang="zh-CN" altLang="en-US"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𝜇</m:t>
                            </m:r>
                          </m:sub>
                        </m:sSub>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 ~ </m:t>
                        </m:r>
                        <m:r>
                          <m:rPr>
                            <m:sty m:val="p"/>
                          </m:rPr>
                          <a:rPr lang="el-GR"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Ο</m:t>
                        </m:r>
                        <m:d>
                          <m:dPr>
                            <m:ctrlPr>
                              <a:rPr lang="en-US" altLang="zh-CN" sz="2000" i="1">
                                <a:solidFill>
                                  <a:srgbClr val="23373B"/>
                                </a:solidFill>
                                <a:latin typeface="Cambria Math" panose="02040503050406030204" pitchFamily="18" charset="0"/>
                                <a:ea typeface="微软雅黑 Light" panose="020B0502040204020203" pitchFamily="34" charset="-122"/>
                                <a:cs typeface="Arial" panose="020B0604020202020204" pitchFamily="34" charset="0"/>
                              </a:rPr>
                            </m:ctrlPr>
                          </m:dPr>
                          <m:e>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𝑞</m:t>
                            </m:r>
                          </m:e>
                        </m:d>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 </m:t>
                        </m:r>
                      </m:oMath>
                    </a14:m>
                    <a:r>
                      <a:rPr lang="en-US" altLang="zh-CN" sz="2000" dirty="0">
                        <a:solidFill>
                          <a:srgbClr val="23373B"/>
                        </a:solidFill>
                        <a:latin typeface="Arial" panose="020B0604020202020204" pitchFamily="34" charset="0"/>
                        <a:ea typeface="微软雅黑 Light" panose="020B0502040204020203" pitchFamily="34" charset="-122"/>
                        <a:cs typeface="Arial" panose="020B0604020202020204" pitchFamily="34" charset="0"/>
                      </a:rPr>
                      <a:t>,    </a:t>
                    </a:r>
                    <a14:m>
                      <m:oMath xmlns:m="http://schemas.openxmlformats.org/officeDocument/2006/math">
                        <m:sSub>
                          <m:sSubPr>
                            <m:ctrlPr>
                              <a:rPr lang="en-US" altLang="zh-CN" sz="2000" i="1">
                                <a:solidFill>
                                  <a:srgbClr val="23373B"/>
                                </a:solidFill>
                                <a:latin typeface="Cambria Math" panose="02040503050406030204" pitchFamily="18" charset="0"/>
                                <a:ea typeface="微软雅黑 Light" panose="020B0502040204020203" pitchFamily="34" charset="-122"/>
                                <a:cs typeface="Arial" panose="020B0604020202020204" pitchFamily="34" charset="0"/>
                              </a:rPr>
                            </m:ctrlPr>
                          </m:sSubPr>
                          <m:e>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𝑀</m:t>
                            </m:r>
                          </m:e>
                          <m:sub>
                            <m:r>
                              <a:rPr lang="zh-CN" altLang="en-US"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𝜋</m:t>
                            </m:r>
                          </m:sub>
                        </m:sSub>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 ~ </m:t>
                        </m:r>
                        <m:r>
                          <m:rPr>
                            <m:sty m:val="p"/>
                          </m:rPr>
                          <a:rPr lang="el-GR"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Ο</m:t>
                        </m:r>
                        <m:d>
                          <m:dPr>
                            <m:ctrlPr>
                              <a:rPr lang="en-US" altLang="zh-CN" sz="2000" i="1">
                                <a:solidFill>
                                  <a:srgbClr val="23373B"/>
                                </a:solidFill>
                                <a:latin typeface="Cambria Math" panose="02040503050406030204" pitchFamily="18" charset="0"/>
                                <a:ea typeface="微软雅黑 Light" panose="020B0502040204020203" pitchFamily="34" charset="-122"/>
                                <a:cs typeface="Arial" panose="020B0604020202020204" pitchFamily="34" charset="0"/>
                              </a:rPr>
                            </m:ctrlPr>
                          </m:dPr>
                          <m:e>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𝑞</m:t>
                            </m:r>
                          </m:e>
                        </m:d>
                      </m:oMath>
                    </a14:m>
                    <a:r>
                      <a:rPr lang="en-US" altLang="zh-CN" sz="2000" dirty="0">
                        <a:solidFill>
                          <a:srgbClr val="23373B"/>
                        </a:solidFill>
                        <a:latin typeface="Arial" panose="020B0604020202020204" pitchFamily="34" charset="0"/>
                        <a:ea typeface="微软雅黑 Light" panose="020B0502040204020203" pitchFamily="34" charset="-122"/>
                        <a:cs typeface="Arial" panose="020B0604020202020204" pitchFamily="34" charset="0"/>
                      </a:rPr>
                      <a:t>,   </a:t>
                    </a:r>
                    <a14:m>
                      <m:oMath xmlns:m="http://schemas.openxmlformats.org/officeDocument/2006/math">
                        <m:r>
                          <a:rPr lang="zh-CN" altLang="en-US"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𝜒</m:t>
                        </m:r>
                        <m:r>
                          <a:rPr lang="en-US" altLang="zh-CN" i="1">
                            <a:latin typeface="Cambria Math" panose="02040503050406030204" pitchFamily="18" charset="0"/>
                          </a:rPr>
                          <m:t>=</m:t>
                        </m:r>
                        <m:sSubSup>
                          <m:sSubSupPr>
                            <m:ctrlPr>
                              <a:rPr lang="en-US" altLang="zh-CN" sz="2000" i="1">
                                <a:latin typeface="Cambria Math" panose="02040503050406030204" pitchFamily="18" charset="0"/>
                                <a:ea typeface="Cambria Math" panose="02040503050406030204" pitchFamily="18" charset="0"/>
                              </a:rPr>
                            </m:ctrlPr>
                          </m:sSubSupPr>
                          <m:e>
                            <m:r>
                              <a:rPr lang="en-US" altLang="zh-CN" sz="2000" i="1">
                                <a:latin typeface="Cambria Math" panose="02040503050406030204" pitchFamily="18" charset="0"/>
                                <a:ea typeface="Cambria Math" panose="02040503050406030204" pitchFamily="18" charset="0"/>
                              </a:rPr>
                              <m:t>𝑀</m:t>
                            </m:r>
                          </m:e>
                          <m:sub>
                            <m:r>
                              <a:rPr lang="en-US" altLang="zh-CN" sz="2000" i="1">
                                <a:latin typeface="Cambria Math" panose="02040503050406030204" pitchFamily="18" charset="0"/>
                                <a:ea typeface="Cambria Math" panose="02040503050406030204" pitchFamily="18" charset="0"/>
                              </a:rPr>
                              <m:t>𝜋</m:t>
                            </m:r>
                          </m:sub>
                          <m:sup>
                            <m:r>
                              <a:rPr lang="en-US" altLang="zh-CN" sz="2000" i="1">
                                <a:latin typeface="Cambria Math" panose="02040503050406030204" pitchFamily="18" charset="0"/>
                                <a:ea typeface="Cambria Math" panose="02040503050406030204" pitchFamily="18" charset="0"/>
                              </a:rPr>
                              <m:t>2</m:t>
                            </m:r>
                          </m:sup>
                        </m:sSubSup>
                        <m:r>
                          <a:rPr lang="en-US" altLang="zh-CN" sz="2000">
                            <a:latin typeface="Cambria Math" panose="02040503050406030204" pitchFamily="18" charset="0"/>
                            <a:ea typeface="Cambria Math" panose="02040503050406030204" pitchFamily="18" charset="0"/>
                          </a:rPr>
                          <m:t> </m:t>
                        </m:r>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 </m:t>
                        </m:r>
                        <m:r>
                          <m:rPr>
                            <m:sty m:val="p"/>
                          </m:rPr>
                          <a:rPr lang="el-GR"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Ο</m:t>
                        </m:r>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m:t>
                        </m:r>
                        <m:sSup>
                          <m:sSupPr>
                            <m:ctrlPr>
                              <a:rPr lang="en-US" altLang="zh-CN" sz="2000" i="1">
                                <a:solidFill>
                                  <a:srgbClr val="23373B"/>
                                </a:solidFill>
                                <a:latin typeface="Cambria Math" panose="02040503050406030204" pitchFamily="18" charset="0"/>
                                <a:ea typeface="微软雅黑 Light" panose="020B0502040204020203" pitchFamily="34" charset="-122"/>
                                <a:cs typeface="Arial" panose="020B0604020202020204" pitchFamily="34" charset="0"/>
                              </a:rPr>
                            </m:ctrlPr>
                          </m:sSupPr>
                          <m:e>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𝑞</m:t>
                            </m:r>
                          </m:e>
                          <m:sup>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2</m:t>
                            </m:r>
                          </m:sup>
                        </m:sSup>
                        <m:r>
                          <a:rPr lang="en-US" altLang="zh-CN" sz="2000">
                            <a:solidFill>
                              <a:srgbClr val="23373B"/>
                            </a:solidFill>
                            <a:latin typeface="Cambria Math" panose="02040503050406030204" pitchFamily="18" charset="0"/>
                            <a:ea typeface="微软雅黑 Light" panose="020B0502040204020203" pitchFamily="34" charset="-122"/>
                            <a:cs typeface="Arial" panose="020B0604020202020204" pitchFamily="34" charset="0"/>
                          </a:rPr>
                          <m:t>)</m:t>
                        </m:r>
                      </m:oMath>
                    </a14:m>
                    <a:endParaRPr lang="zh-CN" altLang="en-US" sz="2000" dirty="0">
                      <a:solidFill>
                        <a:srgbClr val="23373B"/>
                      </a:solidFill>
                      <a:latin typeface="Arial" panose="020B0604020202020204" pitchFamily="34" charset="0"/>
                      <a:ea typeface="微软雅黑 Light" panose="020B0502040204020203" pitchFamily="34" charset="-122"/>
                      <a:cs typeface="Arial" panose="020B0604020202020204" pitchFamily="34" charset="0"/>
                    </a:endParaRPr>
                  </a:p>
                </p:txBody>
              </p:sp>
            </mc:Choice>
            <mc:Fallback xmlns="">
              <p:sp>
                <p:nvSpPr>
                  <p:cNvPr id="12" name="文本框 11">
                    <a:extLst>
                      <a:ext uri="{FF2B5EF4-FFF2-40B4-BE49-F238E27FC236}">
                        <a16:creationId xmlns:a16="http://schemas.microsoft.com/office/drawing/2014/main" id="{46EB416F-F96F-43DC-BAE1-A7DB7EECE7A2}"/>
                      </a:ext>
                    </a:extLst>
                  </p:cNvPr>
                  <p:cNvSpPr txBox="1">
                    <a:spLocks noRot="1" noChangeAspect="1" noMove="1" noResize="1" noEditPoints="1" noAdjustHandles="1" noChangeArrowheads="1" noChangeShapeType="1" noTextEdit="1"/>
                  </p:cNvSpPr>
                  <p:nvPr/>
                </p:nvSpPr>
                <p:spPr>
                  <a:xfrm>
                    <a:off x="730899" y="2439359"/>
                    <a:ext cx="5116285" cy="332463"/>
                  </a:xfrm>
                  <a:prstGeom prst="rect">
                    <a:avLst/>
                  </a:prstGeom>
                  <a:blipFill>
                    <a:blip r:embed="rId8"/>
                    <a:stretch>
                      <a:fillRect l="-1788" t="-23636" b="-38182"/>
                    </a:stretch>
                  </a:blipFill>
                </p:spPr>
                <p:txBody>
                  <a:bodyPr/>
                  <a:lstStyle/>
                  <a:p>
                    <a:r>
                      <a:rPr lang="zh-CN" altLang="en-US">
                        <a:noFill/>
                      </a:rPr>
                      <a:t> </a:t>
                    </a:r>
                  </a:p>
                </p:txBody>
              </p:sp>
            </mc:Fallback>
          </mc:AlternateContent>
        </p:grpSp>
        <p:sp>
          <p:nvSpPr>
            <p:cNvPr id="6" name="文本框 5">
              <a:extLst>
                <a:ext uri="{FF2B5EF4-FFF2-40B4-BE49-F238E27FC236}">
                  <a16:creationId xmlns:a16="http://schemas.microsoft.com/office/drawing/2014/main" id="{EF5AB303-DFB6-46E7-AD73-0868BA5E4483}"/>
                </a:ext>
              </a:extLst>
            </p:cNvPr>
            <p:cNvSpPr txBox="1"/>
            <p:nvPr/>
          </p:nvSpPr>
          <p:spPr>
            <a:xfrm>
              <a:off x="6461664" y="3600323"/>
              <a:ext cx="2462845" cy="338554"/>
            </a:xfrm>
            <a:prstGeom prst="rect">
              <a:avLst/>
            </a:prstGeom>
            <a:noFill/>
          </p:spPr>
          <p:txBody>
            <a:bodyPr wrap="square" rtlCol="0">
              <a:spAutoFit/>
            </a:bodyPr>
            <a:lstStyle/>
            <a:p>
              <a:r>
                <a:rPr lang="en-US" altLang="zh-CN" sz="1600" dirty="0">
                  <a:solidFill>
                    <a:srgbClr val="FF0000"/>
                  </a:solidFill>
                </a:rPr>
                <a:t>Well defined expansion</a:t>
              </a:r>
              <a:endParaRPr lang="zh-CN" altLang="en-US" sz="1600" dirty="0">
                <a:solidFill>
                  <a:srgbClr val="FF0000"/>
                </a:solidFill>
              </a:endParaRPr>
            </a:p>
          </p:txBody>
        </p:sp>
        <p:sp>
          <p:nvSpPr>
            <p:cNvPr id="8" name="矩形 7">
              <a:extLst>
                <a:ext uri="{FF2B5EF4-FFF2-40B4-BE49-F238E27FC236}">
                  <a16:creationId xmlns:a16="http://schemas.microsoft.com/office/drawing/2014/main" id="{DD4A7050-7B4C-4E9C-8F64-41622957D77F}"/>
                </a:ext>
              </a:extLst>
            </p:cNvPr>
            <p:cNvSpPr/>
            <p:nvPr/>
          </p:nvSpPr>
          <p:spPr>
            <a:xfrm>
              <a:off x="5048937" y="3547891"/>
              <a:ext cx="1412728" cy="4447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776CFFC3-B7C9-4548-A5CD-E08066117112}"/>
              </a:ext>
            </a:extLst>
          </p:cNvPr>
          <p:cNvSpPr txBox="1"/>
          <p:nvPr/>
        </p:nvSpPr>
        <p:spPr>
          <a:xfrm>
            <a:off x="6784465" y="1520777"/>
            <a:ext cx="3635162" cy="338554"/>
          </a:xfrm>
          <a:prstGeom prst="rect">
            <a:avLst/>
          </a:prstGeom>
          <a:noFill/>
        </p:spPr>
        <p:txBody>
          <a:bodyPr wrap="none" rtlCol="0">
            <a:spAutoFit/>
          </a:bodyPr>
          <a:lstStyle/>
          <a:p>
            <a:r>
              <a:rPr lang="en-US" altLang="zh-CN" sz="1600" dirty="0">
                <a:solidFill>
                  <a:schemeClr val="accent1">
                    <a:lumMod val="75000"/>
                  </a:schemeClr>
                </a:solidFill>
                <a:latin typeface="Arial" panose="020B0604020202020204" pitchFamily="34" charset="0"/>
                <a:cs typeface="Arial" panose="020B0604020202020204" pitchFamily="34" charset="0"/>
              </a:rPr>
              <a:t>Steven Weinberg </a:t>
            </a:r>
            <a:r>
              <a:rPr lang="en-US" altLang="zh-CN" sz="1600" dirty="0" err="1">
                <a:solidFill>
                  <a:schemeClr val="accent1">
                    <a:lumMod val="75000"/>
                  </a:schemeClr>
                </a:solidFill>
                <a:latin typeface="Arial" panose="020B0604020202020204" pitchFamily="34" charset="0"/>
                <a:cs typeface="Arial" panose="020B0604020202020204" pitchFamily="34" charset="0"/>
              </a:rPr>
              <a:t>Physica</a:t>
            </a:r>
            <a:r>
              <a:rPr lang="en-US" altLang="zh-CN" sz="1600" dirty="0">
                <a:solidFill>
                  <a:schemeClr val="accent1">
                    <a:lumMod val="75000"/>
                  </a:schemeClr>
                </a:solidFill>
                <a:latin typeface="Arial" panose="020B0604020202020204" pitchFamily="34" charset="0"/>
                <a:cs typeface="Arial" panose="020B0604020202020204" pitchFamily="34" charset="0"/>
              </a:rPr>
              <a:t> A 96 (1979)</a:t>
            </a:r>
            <a:endParaRPr lang="zh-CN" altLang="en-US" sz="1600" dirty="0">
              <a:solidFill>
                <a:schemeClr val="accent1">
                  <a:lumMod val="75000"/>
                </a:schemeClr>
              </a:solidFill>
              <a:latin typeface="Arial" panose="020B0604020202020204" pitchFamily="34" charset="0"/>
              <a:cs typeface="Arial" panose="020B0604020202020204" pitchFamily="34" charset="0"/>
            </a:endParaRPr>
          </a:p>
        </p:txBody>
      </p:sp>
      <p:sp>
        <p:nvSpPr>
          <p:cNvPr id="14" name="文本框 13">
            <a:extLst>
              <a:ext uri="{FF2B5EF4-FFF2-40B4-BE49-F238E27FC236}">
                <a16:creationId xmlns:a16="http://schemas.microsoft.com/office/drawing/2014/main" id="{81B5D49E-85E6-4195-82C9-034EAB6DBA3D}"/>
              </a:ext>
            </a:extLst>
          </p:cNvPr>
          <p:cNvSpPr txBox="1"/>
          <p:nvPr/>
        </p:nvSpPr>
        <p:spPr>
          <a:xfrm>
            <a:off x="3863752" y="2379519"/>
            <a:ext cx="4586512" cy="307777"/>
          </a:xfrm>
          <a:prstGeom prst="rect">
            <a:avLst/>
          </a:prstGeom>
          <a:noFill/>
        </p:spPr>
        <p:txBody>
          <a:bodyPr wrap="none" rtlCol="0">
            <a:spAutoFit/>
          </a:bodyPr>
          <a:lstStyle/>
          <a:p>
            <a:r>
              <a:rPr lang="en-US" altLang="zh-CN" sz="1400" b="1" dirty="0">
                <a:solidFill>
                  <a:schemeClr val="accent1">
                    <a:lumMod val="75000"/>
                  </a:schemeClr>
                </a:solidFill>
                <a:latin typeface="Arial" panose="020B0604020202020204" pitchFamily="34" charset="0"/>
                <a:cs typeface="Arial" panose="020B0604020202020204" pitchFamily="34" charset="0"/>
              </a:rPr>
              <a:t>J. Gasser and H. Leutwyler </a:t>
            </a:r>
            <a:r>
              <a:rPr lang="en-US" altLang="zh-CN" sz="1400" b="1" i="1" dirty="0">
                <a:solidFill>
                  <a:schemeClr val="accent1">
                    <a:lumMod val="75000"/>
                  </a:schemeClr>
                </a:solidFill>
                <a:latin typeface="-apple-system"/>
              </a:rPr>
              <a:t>Annals Phys.</a:t>
            </a:r>
            <a:r>
              <a:rPr lang="en-US" altLang="zh-CN" sz="1400" b="1" dirty="0">
                <a:solidFill>
                  <a:schemeClr val="accent1">
                    <a:lumMod val="75000"/>
                  </a:schemeClr>
                </a:solidFill>
                <a:latin typeface="-apple-system"/>
              </a:rPr>
              <a:t> 158 (1984)</a:t>
            </a:r>
            <a:endParaRPr lang="zh-CN" altLang="en-US" sz="1400" b="1" dirty="0">
              <a:solidFill>
                <a:schemeClr val="accent1">
                  <a:lumMod val="75000"/>
                </a:schemeClr>
              </a:solidFill>
              <a:latin typeface="Arial" panose="020B0604020202020204" pitchFamily="34" charset="0"/>
              <a:cs typeface="Arial" panose="020B0604020202020204" pitchFamily="34" charset="0"/>
            </a:endParaRPr>
          </a:p>
        </p:txBody>
      </p:sp>
      <p:sp>
        <p:nvSpPr>
          <p:cNvPr id="13" name="文本框 12"/>
          <p:cNvSpPr txBox="1"/>
          <p:nvPr/>
        </p:nvSpPr>
        <p:spPr>
          <a:xfrm>
            <a:off x="9408367" y="1052736"/>
            <a:ext cx="2264387" cy="369332"/>
          </a:xfrm>
          <a:prstGeom prst="rect">
            <a:avLst/>
          </a:prstGeom>
          <a:noFill/>
        </p:spPr>
        <p:txBody>
          <a:bodyPr wrap="square" rtlCol="0">
            <a:spAutoFit/>
          </a:bodyPr>
          <a:lstStyle/>
          <a:p>
            <a:r>
              <a:rPr lang="en-US" altLang="zh-CN" dirty="0" smtClean="0">
                <a:solidFill>
                  <a:srgbClr val="00B0F0"/>
                </a:solidFill>
              </a:rPr>
              <a:t>De-Liang Yao’s Talk</a:t>
            </a:r>
            <a:endParaRPr lang="zh-CN" altLang="en-US" dirty="0">
              <a:solidFill>
                <a:srgbClr val="00B0F0"/>
              </a:solidFill>
            </a:endParaRPr>
          </a:p>
        </p:txBody>
      </p:sp>
    </p:spTree>
    <p:extLst>
      <p:ext uri="{BB962C8B-B14F-4D97-AF65-F5344CB8AC3E}">
        <p14:creationId xmlns:p14="http://schemas.microsoft.com/office/powerpoint/2010/main" val="27220719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2">
            <a:extLst>
              <a:ext uri="{FF2B5EF4-FFF2-40B4-BE49-F238E27FC236}">
                <a16:creationId xmlns:a16="http://schemas.microsoft.com/office/drawing/2014/main" id="{4CC03F23-41F0-F6C5-4CC8-1869653D33CA}"/>
              </a:ext>
            </a:extLst>
          </p:cNvPr>
          <p:cNvPicPr>
            <a:picLocks noChangeAspect="1"/>
          </p:cNvPicPr>
          <p:nvPr/>
        </p:nvPicPr>
        <p:blipFill>
          <a:blip r:embed="rId3"/>
          <a:srcRect l="70209" t="9946" b="64230"/>
          <a:stretch>
            <a:fillRect/>
          </a:stretch>
        </p:blipFill>
        <p:spPr>
          <a:xfrm rot="5400000">
            <a:off x="9558966" y="4273943"/>
            <a:ext cx="2043229" cy="3147930"/>
          </a:xfrm>
          <a:prstGeom prst="rect">
            <a:avLst/>
          </a:prstGeom>
          <a:noFill/>
          <a:ln w="9525">
            <a:noFill/>
          </a:ln>
        </p:spPr>
      </p:pic>
      <p:pic>
        <p:nvPicPr>
          <p:cNvPr id="9" name="图片 8">
            <a:extLst>
              <a:ext uri="{FF2B5EF4-FFF2-40B4-BE49-F238E27FC236}">
                <a16:creationId xmlns:a16="http://schemas.microsoft.com/office/drawing/2014/main" id="{C439D8A7-7A1D-E6B8-7488-84CA7885E379}"/>
              </a:ext>
            </a:extLst>
          </p:cNvPr>
          <p:cNvPicPr>
            <a:picLocks noChangeAspect="1"/>
          </p:cNvPicPr>
          <p:nvPr/>
        </p:nvPicPr>
        <p:blipFill>
          <a:blip r:embed="rId4"/>
          <a:srcRect t="64230" r="65837" b="9946"/>
          <a:stretch>
            <a:fillRect/>
          </a:stretch>
        </p:blipFill>
        <p:spPr>
          <a:xfrm rot="5400000">
            <a:off x="424397" y="-357698"/>
            <a:ext cx="2343285" cy="3147931"/>
          </a:xfrm>
          <a:prstGeom prst="rect">
            <a:avLst/>
          </a:prstGeom>
          <a:noFill/>
          <a:ln w="9525">
            <a:noFill/>
          </a:ln>
        </p:spPr>
      </p:pic>
      <p:sp>
        <p:nvSpPr>
          <p:cNvPr id="10" name="矩形 9">
            <a:extLst>
              <a:ext uri="{FF2B5EF4-FFF2-40B4-BE49-F238E27FC236}">
                <a16:creationId xmlns:a16="http://schemas.microsoft.com/office/drawing/2014/main" id="{BE00CFBC-7F70-456A-F1AB-F962042C5BB0}"/>
              </a:ext>
            </a:extLst>
          </p:cNvPr>
          <p:cNvSpPr/>
          <p:nvPr/>
        </p:nvSpPr>
        <p:spPr bwMode="auto">
          <a:xfrm rot="5400000">
            <a:off x="2953336" y="-2125872"/>
            <a:ext cx="6339252" cy="11304962"/>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sp>
        <p:nvSpPr>
          <p:cNvPr id="2" name="标题 1">
            <a:extLst>
              <a:ext uri="{FF2B5EF4-FFF2-40B4-BE49-F238E27FC236}">
                <a16:creationId xmlns:a16="http://schemas.microsoft.com/office/drawing/2014/main" id="{5AC75262-3A42-4A2B-8416-673F5DF69B41}"/>
              </a:ext>
            </a:extLst>
          </p:cNvPr>
          <p:cNvSpPr>
            <a:spLocks noGrp="1"/>
          </p:cNvSpPr>
          <p:nvPr>
            <p:ph type="title"/>
          </p:nvPr>
        </p:nvSpPr>
        <p:spPr>
          <a:xfrm>
            <a:off x="813779" y="59631"/>
            <a:ext cx="10515600" cy="1325563"/>
          </a:xfrm>
        </p:spPr>
        <p:txBody>
          <a:bodyPr>
            <a:normAutofit/>
          </a:bodyPr>
          <a:lstStyle/>
          <a:p>
            <a:r>
              <a:rPr lang="en-US" altLang="zh-CN" dirty="0">
                <a:latin typeface="Arial" panose="020B0604020202020204" pitchFamily="34" charset="0"/>
                <a:cs typeface="Arial" panose="020B0604020202020204" pitchFamily="34" charset="0"/>
              </a:rPr>
              <a:t>Power counting -- Mesonic sector</a:t>
            </a:r>
            <a:endParaRPr lang="zh-CN" alt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1780F39-163D-4E0C-980E-CEA2467C45CA}"/>
                  </a:ext>
                </a:extLst>
              </p:cNvPr>
              <p:cNvSpPr>
                <a:spLocks noGrp="1"/>
              </p:cNvSpPr>
              <p:nvPr>
                <p:ph idx="1"/>
              </p:nvPr>
            </p:nvSpPr>
            <p:spPr>
              <a:xfrm>
                <a:off x="813779" y="1484784"/>
                <a:ext cx="10540021" cy="4692179"/>
              </a:xfrm>
            </p:spPr>
            <p:txBody>
              <a:bodyPr/>
              <a:lstStyle/>
              <a:p>
                <a:r>
                  <a:rPr lang="en-US" altLang="zh-CN" dirty="0">
                    <a:latin typeface="Arial" panose="020B0604020202020204" pitchFamily="34" charset="0"/>
                    <a:cs typeface="Arial" panose="020B0604020202020204" pitchFamily="34" charset="0"/>
                  </a:rPr>
                  <a:t>Power counting -- </a:t>
                </a:r>
                <a:r>
                  <a:rPr lang="en-US" altLang="zh-CN" sz="2400" dirty="0">
                    <a:solidFill>
                      <a:srgbClr val="FF0000"/>
                    </a:solidFill>
                    <a:latin typeface="Fira Sans Light" panose="020B0403050000020004" pitchFamily="34" charset="0"/>
                  </a:rPr>
                  <a:t>consist with dimension</a:t>
                </a:r>
                <a:endParaRPr lang="en-US" altLang="zh-CN" dirty="0">
                  <a:latin typeface="Arial" panose="020B0604020202020204" pitchFamily="34" charset="0"/>
                  <a:cs typeface="Arial" panose="020B0604020202020204" pitchFamily="34" charset="0"/>
                </a:endParaRPr>
              </a:p>
              <a:p>
                <a:pPr lvl="1"/>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𝑀</m:t>
                        </m:r>
                      </m:e>
                      <m:sub>
                        <m:r>
                          <a:rPr lang="zh-CN" altLang="en-US" sz="2000" i="1">
                            <a:latin typeface="Cambria Math" panose="02040503050406030204" pitchFamily="18" charset="0"/>
                          </a:rPr>
                          <m:t>𝜋</m:t>
                        </m:r>
                      </m:sub>
                    </m:sSub>
                    <m:r>
                      <a:rPr lang="en-US" altLang="zh-CN" sz="2000" i="1">
                        <a:latin typeface="Cambria Math" panose="02040503050406030204" pitchFamily="18" charset="0"/>
                      </a:rPr>
                      <m:t>=136 </m:t>
                    </m:r>
                    <m:r>
                      <a:rPr lang="en-US" altLang="zh-CN" sz="2000" i="1">
                        <a:latin typeface="Cambria Math" panose="02040503050406030204" pitchFamily="18" charset="0"/>
                      </a:rPr>
                      <m:t>𝑀𝑒𝑉</m:t>
                    </m:r>
                    <m:r>
                      <a:rPr lang="en-US" altLang="zh-CN" sz="2000" i="1">
                        <a:latin typeface="Cambria Math" panose="02040503050406030204" pitchFamily="18" charset="0"/>
                      </a:rPr>
                      <m:t> ≪</m:t>
                    </m:r>
                    <m:sSub>
                      <m:sSubPr>
                        <m:ctrlPr>
                          <a:rPr lang="en-US" altLang="zh-CN" i="1">
                            <a:latin typeface="Cambria Math" panose="02040503050406030204" pitchFamily="18" charset="0"/>
                            <a:cs typeface="Arial" panose="020B0604020202020204" pitchFamily="34" charset="0"/>
                          </a:rPr>
                        </m:ctrlPr>
                      </m:sSubPr>
                      <m:e>
                        <m:r>
                          <m:rPr>
                            <m:sty m:val="p"/>
                          </m:rPr>
                          <a:rPr lang="el-GR" altLang="zh-CN">
                            <a:latin typeface="Cambria Math" panose="02040503050406030204" pitchFamily="18" charset="0"/>
                            <a:cs typeface="Arial" panose="020B0604020202020204" pitchFamily="34" charset="0"/>
                          </a:rPr>
                          <m:t>Λ</m:t>
                        </m:r>
                      </m:e>
                      <m:sub>
                        <m:r>
                          <a:rPr lang="zh-CN" altLang="el-GR" i="1">
                            <a:latin typeface="Cambria Math" panose="02040503050406030204" pitchFamily="18" charset="0"/>
                            <a:cs typeface="Arial" panose="020B0604020202020204" pitchFamily="34" charset="0"/>
                          </a:rPr>
                          <m:t>𝜒</m:t>
                        </m:r>
                      </m:sub>
                    </m:sSub>
                    <m:r>
                      <a:rPr lang="en-US" altLang="zh-CN">
                        <a:latin typeface="Cambria Math" panose="02040503050406030204" pitchFamily="18" charset="0"/>
                        <a:cs typeface="Arial" panose="020B0604020202020204" pitchFamily="34" charset="0"/>
                      </a:rPr>
                      <m:t>=4</m:t>
                    </m:r>
                    <m:r>
                      <a:rPr lang="zh-CN" altLang="en-US">
                        <a:latin typeface="Cambria Math" panose="02040503050406030204" pitchFamily="18" charset="0"/>
                        <a:cs typeface="Arial" panose="020B0604020202020204" pitchFamily="34" charset="0"/>
                      </a:rPr>
                      <m:t>𝜋</m:t>
                    </m:r>
                    <m:r>
                      <a:rPr lang="en-US" altLang="zh-CN">
                        <a:latin typeface="Cambria Math" panose="02040503050406030204" pitchFamily="18" charset="0"/>
                        <a:cs typeface="Arial" panose="020B0604020202020204" pitchFamily="34" charset="0"/>
                      </a:rPr>
                      <m:t>𝐹</m:t>
                    </m:r>
                  </m:oMath>
                </a14:m>
                <a:r>
                  <a:rPr lang="en-US" altLang="zh-CN" sz="2000" dirty="0">
                    <a:latin typeface="Arial" panose="020B0604020202020204" pitchFamily="34" charset="0"/>
                    <a:cs typeface="Arial" panose="020B0604020202020204" pitchFamily="34" charset="0"/>
                  </a:rPr>
                  <a:t>,   </a:t>
                </a:r>
                <a14:m>
                  <m:oMath xmlns:m="http://schemas.openxmlformats.org/officeDocument/2006/math">
                    <m:r>
                      <a:rPr lang="en-US" altLang="zh-CN" sz="2000" i="1">
                        <a:latin typeface="Cambria Math" panose="02040503050406030204" pitchFamily="18" charset="0"/>
                        <a:ea typeface="Cambria Math" panose="02040503050406030204" pitchFamily="18" charset="0"/>
                      </a:rPr>
                      <m:t>𝑞</m:t>
                    </m:r>
                    <m:r>
                      <a:rPr lang="en-US" altLang="zh-CN" sz="2000" i="1">
                        <a:latin typeface="Cambria Math" panose="02040503050406030204" pitchFamily="18" charset="0"/>
                        <a:ea typeface="Cambria Math" panose="02040503050406030204" pitchFamily="18" charset="0"/>
                      </a:rPr>
                      <m:t> ~ </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𝑀</m:t>
                        </m:r>
                      </m:e>
                      <m:sub>
                        <m:r>
                          <a:rPr lang="zh-CN" altLang="en-US" sz="2000" i="1">
                            <a:latin typeface="Cambria Math" panose="02040503050406030204" pitchFamily="18" charset="0"/>
                          </a:rPr>
                          <m:t>𝜋</m:t>
                        </m:r>
                      </m:sub>
                    </m:sSub>
                    <m:r>
                      <a:rPr lang="en-US" altLang="zh-CN" sz="2000" i="1">
                        <a:latin typeface="Cambria Math" panose="02040503050406030204" pitchFamily="18" charset="0"/>
                      </a:rPr>
                      <m:t>/</m:t>
                    </m:r>
                    <m:sSub>
                      <m:sSubPr>
                        <m:ctrlPr>
                          <a:rPr lang="en-US" altLang="zh-CN" i="1">
                            <a:latin typeface="Cambria Math" panose="02040503050406030204" pitchFamily="18" charset="0"/>
                            <a:cs typeface="Arial" panose="020B0604020202020204" pitchFamily="34" charset="0"/>
                          </a:rPr>
                        </m:ctrlPr>
                      </m:sSubPr>
                      <m:e>
                        <m:r>
                          <m:rPr>
                            <m:sty m:val="p"/>
                          </m:rPr>
                          <a:rPr lang="el-GR" altLang="zh-CN">
                            <a:latin typeface="Cambria Math" panose="02040503050406030204" pitchFamily="18" charset="0"/>
                            <a:cs typeface="Arial" panose="020B0604020202020204" pitchFamily="34" charset="0"/>
                          </a:rPr>
                          <m:t>Λ</m:t>
                        </m:r>
                      </m:e>
                      <m:sub>
                        <m:r>
                          <a:rPr lang="zh-CN" altLang="el-GR" i="1">
                            <a:latin typeface="Cambria Math" panose="02040503050406030204" pitchFamily="18" charset="0"/>
                            <a:cs typeface="Arial" panose="020B0604020202020204" pitchFamily="34" charset="0"/>
                          </a:rPr>
                          <m:t>𝜒</m:t>
                        </m:r>
                      </m:sub>
                    </m:sSub>
                  </m:oMath>
                </a14:m>
                <a:endParaRPr lang="en-US" altLang="zh-CN" dirty="0">
                  <a:latin typeface="Arial" panose="020B0604020202020204" pitchFamily="34" charset="0"/>
                  <a:cs typeface="Arial" panose="020B0604020202020204" pitchFamily="34" charset="0"/>
                </a:endParaRPr>
              </a:p>
              <a:p>
                <a:pPr lvl="1"/>
                <a14:m>
                  <m:oMath xmlns:m="http://schemas.openxmlformats.org/officeDocument/2006/math">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m:t>
                        </m:r>
                      </m:e>
                      <m:sub>
                        <m:r>
                          <a:rPr lang="zh-CN" altLang="en-US" sz="2000" i="1">
                            <a:latin typeface="Cambria Math" panose="02040503050406030204" pitchFamily="18" charset="0"/>
                          </a:rPr>
                          <m:t>𝜇</m:t>
                        </m:r>
                      </m:sub>
                    </m:sSub>
                    <m:r>
                      <a:rPr lang="en-US" altLang="zh-CN" sz="2000" i="1">
                        <a:latin typeface="Cambria Math" panose="02040503050406030204" pitchFamily="18" charset="0"/>
                      </a:rPr>
                      <m:t> </m:t>
                    </m:r>
                    <m:r>
                      <a:rPr lang="en-US" altLang="zh-CN" sz="2000" i="1">
                        <a:latin typeface="Cambria Math" panose="02040503050406030204" pitchFamily="18" charset="0"/>
                        <a:ea typeface="Cambria Math" panose="02040503050406030204" pitchFamily="18" charset="0"/>
                      </a:rPr>
                      <m:t>~ </m:t>
                    </m:r>
                    <m:r>
                      <m:rPr>
                        <m:sty m:val="p"/>
                      </m:rPr>
                      <a:rPr lang="el-GR" altLang="zh-CN" sz="2000" i="1">
                        <a:latin typeface="Cambria Math" panose="02040503050406030204" pitchFamily="18" charset="0"/>
                        <a:ea typeface="Cambria Math" panose="02040503050406030204" pitchFamily="18" charset="0"/>
                      </a:rPr>
                      <m:t>Ο</m:t>
                    </m:r>
                    <m:d>
                      <m:dPr>
                        <m:ctrlPr>
                          <a:rPr lang="en-US" altLang="zh-CN" sz="2000" i="1">
                            <a:latin typeface="Cambria Math" panose="02040503050406030204" pitchFamily="18" charset="0"/>
                            <a:ea typeface="Cambria Math" panose="02040503050406030204" pitchFamily="18" charset="0"/>
                          </a:rPr>
                        </m:ctrlPr>
                      </m:dPr>
                      <m:e>
                        <m:r>
                          <a:rPr lang="en-US" altLang="zh-CN" sz="2000" i="1">
                            <a:latin typeface="Cambria Math" panose="02040503050406030204" pitchFamily="18" charset="0"/>
                            <a:ea typeface="Cambria Math" panose="02040503050406030204" pitchFamily="18" charset="0"/>
                          </a:rPr>
                          <m:t>𝑞</m:t>
                        </m:r>
                      </m:e>
                    </m:d>
                    <m:r>
                      <a:rPr lang="en-US" altLang="zh-CN" sz="2000" i="1">
                        <a:latin typeface="Cambria Math" panose="02040503050406030204" pitchFamily="18" charset="0"/>
                        <a:ea typeface="Cambria Math" panose="02040503050406030204" pitchFamily="18" charset="0"/>
                      </a:rPr>
                      <m:t> </m:t>
                    </m:r>
                  </m:oMath>
                </a14:m>
                <a:r>
                  <a:rPr lang="en-US" altLang="zh-CN" sz="200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𝑀</m:t>
                        </m:r>
                      </m:e>
                      <m:sub>
                        <m:r>
                          <a:rPr lang="zh-CN" altLang="en-US" sz="2000" i="1">
                            <a:latin typeface="Cambria Math" panose="02040503050406030204" pitchFamily="18" charset="0"/>
                          </a:rPr>
                          <m:t>𝜋</m:t>
                        </m:r>
                      </m:sub>
                    </m:sSub>
                    <m:r>
                      <a:rPr lang="en-US" altLang="zh-CN" sz="2000" i="1">
                        <a:latin typeface="Cambria Math" panose="02040503050406030204" pitchFamily="18" charset="0"/>
                      </a:rPr>
                      <m:t> </m:t>
                    </m:r>
                    <m:r>
                      <a:rPr lang="en-US" altLang="zh-CN" sz="2000" i="1">
                        <a:latin typeface="Cambria Math" panose="02040503050406030204" pitchFamily="18" charset="0"/>
                        <a:ea typeface="Cambria Math" panose="02040503050406030204" pitchFamily="18" charset="0"/>
                      </a:rPr>
                      <m:t>~ </m:t>
                    </m:r>
                    <m:r>
                      <m:rPr>
                        <m:sty m:val="p"/>
                      </m:rPr>
                      <a:rPr lang="el-GR" altLang="zh-CN" sz="2000" i="1">
                        <a:latin typeface="Cambria Math" panose="02040503050406030204" pitchFamily="18" charset="0"/>
                        <a:ea typeface="Cambria Math" panose="02040503050406030204" pitchFamily="18" charset="0"/>
                      </a:rPr>
                      <m:t>Ο</m:t>
                    </m:r>
                    <m:d>
                      <m:dPr>
                        <m:ctrlPr>
                          <a:rPr lang="en-US" altLang="zh-CN" sz="2000" i="1">
                            <a:latin typeface="Cambria Math" panose="02040503050406030204" pitchFamily="18" charset="0"/>
                            <a:ea typeface="Cambria Math" panose="02040503050406030204" pitchFamily="18" charset="0"/>
                          </a:rPr>
                        </m:ctrlPr>
                      </m:dPr>
                      <m:e>
                        <m:r>
                          <a:rPr lang="en-US" altLang="zh-CN" sz="2000" i="1">
                            <a:latin typeface="Cambria Math" panose="02040503050406030204" pitchFamily="18" charset="0"/>
                            <a:ea typeface="Cambria Math" panose="02040503050406030204" pitchFamily="18" charset="0"/>
                          </a:rPr>
                          <m:t>𝑞</m:t>
                        </m:r>
                      </m:e>
                    </m:d>
                  </m:oMath>
                </a14:m>
                <a:endParaRPr lang="zh-CN" altLang="en-US" sz="2000" dirty="0">
                  <a:latin typeface="Arial" panose="020B0604020202020204" pitchFamily="34" charset="0"/>
                  <a:cs typeface="Arial" panose="020B0604020202020204" pitchFamily="34" charset="0"/>
                </a:endParaRPr>
              </a:p>
              <a:p>
                <a:pPr lvl="1"/>
                <a:endParaRPr lang="en-US" altLang="zh-CN" dirty="0">
                  <a:latin typeface="Arial" panose="020B0604020202020204" pitchFamily="34" charset="0"/>
                  <a:cs typeface="Arial" panose="020B0604020202020204" pitchFamily="34" charset="0"/>
                </a:endParaRPr>
              </a:p>
              <a:p>
                <a:pPr lvl="1"/>
                <a:endParaRPr lang="en-US" altLang="zh-CN" dirty="0">
                  <a:latin typeface="Arial" panose="020B0604020202020204" pitchFamily="34" charset="0"/>
                  <a:cs typeface="Arial" panose="020B0604020202020204" pitchFamily="34" charset="0"/>
                </a:endParaRPr>
              </a:p>
              <a:p>
                <a:pPr lvl="1"/>
                <a:endParaRPr lang="en-US" altLang="zh-CN" dirty="0">
                  <a:latin typeface="Arial" panose="020B0604020202020204" pitchFamily="34" charset="0"/>
                  <a:cs typeface="Arial" panose="020B0604020202020204" pitchFamily="34" charset="0"/>
                </a:endParaRPr>
              </a:p>
              <a:p>
                <a14:m>
                  <m:oMath xmlns:m="http://schemas.openxmlformats.org/officeDocument/2006/math">
                    <m:r>
                      <a:rPr lang="en-US" altLang="zh-CN" sz="2400" i="1">
                        <a:latin typeface="Cambria Math" panose="02040503050406030204" pitchFamily="18" charset="0"/>
                      </a:rPr>
                      <m:t>𝐷</m:t>
                    </m:r>
                    <m:r>
                      <a:rPr lang="en-US" altLang="zh-CN" sz="2400" i="1">
                        <a:latin typeface="Cambria Math" panose="02040503050406030204" pitchFamily="18" charset="0"/>
                      </a:rPr>
                      <m:t>=</m:t>
                    </m:r>
                    <m:r>
                      <a:rPr lang="en-US" altLang="zh-CN" sz="2400" i="1">
                        <a:latin typeface="Cambria Math" panose="02040503050406030204" pitchFamily="18" charset="0"/>
                      </a:rPr>
                      <m:t>𝑑𝑖𝑚</m:t>
                    </m:r>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𝑁</m:t>
                        </m:r>
                      </m:e>
                      <m:sub>
                        <m:r>
                          <a:rPr lang="en-US" altLang="zh-CN" sz="2400" i="1">
                            <a:latin typeface="Cambria Math" panose="02040503050406030204" pitchFamily="18" charset="0"/>
                            <a:ea typeface="Cambria Math" panose="02040503050406030204" pitchFamily="18" charset="0"/>
                          </a:rPr>
                          <m:t>𝐿𝑜𝑜𝑝</m:t>
                        </m:r>
                      </m:sub>
                    </m:sSub>
                    <m:r>
                      <a:rPr lang="en-US" altLang="zh-CN" sz="2400" i="1">
                        <a:latin typeface="Cambria Math" panose="02040503050406030204" pitchFamily="18" charset="0"/>
                        <a:ea typeface="Cambria Math" panose="02040503050406030204" pitchFamily="18" charset="0"/>
                      </a:rPr>
                      <m:t> −2×</m:t>
                    </m:r>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𝑁</m:t>
                        </m:r>
                      </m:e>
                      <m:sub>
                        <m:r>
                          <a:rPr lang="en-US" altLang="zh-CN" sz="2400" i="1">
                            <a:latin typeface="Cambria Math" panose="02040503050406030204" pitchFamily="18" charset="0"/>
                            <a:ea typeface="Cambria Math" panose="02040503050406030204" pitchFamily="18" charset="0"/>
                          </a:rPr>
                          <m:t>𝐼</m:t>
                        </m:r>
                      </m:sub>
                    </m:sSub>
                    <m:r>
                      <a:rPr lang="en-US" altLang="zh-CN" sz="2400" i="1">
                        <a:latin typeface="Cambria Math" panose="02040503050406030204" pitchFamily="18" charset="0"/>
                        <a:ea typeface="Cambria Math" panose="02040503050406030204" pitchFamily="18" charset="0"/>
                      </a:rPr>
                      <m:t>+ ∑</m:t>
                    </m:r>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𝑖</m:t>
                        </m:r>
                        <m:r>
                          <a:rPr lang="en-US" altLang="zh-CN" sz="2400" i="1">
                            <a:latin typeface="Cambria Math" panose="02040503050406030204" pitchFamily="18" charset="0"/>
                            <a:ea typeface="Cambria Math" panose="02040503050406030204" pitchFamily="18" charset="0"/>
                          </a:rPr>
                          <m:t> </m:t>
                        </m:r>
                        <m:r>
                          <a:rPr lang="en-US" altLang="zh-CN" sz="2400" i="1">
                            <a:latin typeface="Cambria Math" panose="02040503050406030204" pitchFamily="18" charset="0"/>
                            <a:ea typeface="Cambria Math" panose="02040503050406030204" pitchFamily="18" charset="0"/>
                          </a:rPr>
                          <m:t>𝑁</m:t>
                        </m:r>
                      </m:e>
                      <m:sub>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𝑉</m:t>
                            </m:r>
                          </m:e>
                          <m:sub>
                            <m:r>
                              <a:rPr lang="en-US" altLang="zh-CN" sz="2400" i="1">
                                <a:latin typeface="Cambria Math" panose="02040503050406030204" pitchFamily="18" charset="0"/>
                                <a:ea typeface="Cambria Math" panose="02040503050406030204" pitchFamily="18" charset="0"/>
                              </a:rPr>
                              <m:t>𝑖</m:t>
                            </m:r>
                          </m:sub>
                        </m:sSub>
                      </m:sub>
                    </m:sSub>
                  </m:oMath>
                </a14:m>
                <a:endParaRPr lang="en-US" altLang="zh-CN" dirty="0">
                  <a:latin typeface="Arial" panose="020B0604020202020204" pitchFamily="34" charset="0"/>
                  <a:cs typeface="Arial" panose="020B0604020202020204" pitchFamily="34" charset="0"/>
                </a:endParaRPr>
              </a:p>
              <a:p>
                <a:pPr lvl="1"/>
                <a:endParaRPr lang="zh-CN" altLang="en-US" dirty="0">
                  <a:latin typeface="Arial" panose="020B0604020202020204" pitchFamily="34" charset="0"/>
                  <a:cs typeface="Arial" panose="020B0604020202020204" pitchFamily="34" charset="0"/>
                </a:endParaRPr>
              </a:p>
            </p:txBody>
          </p:sp>
        </mc:Choice>
        <mc:Fallback xmlns="">
          <p:sp>
            <p:nvSpPr>
              <p:cNvPr id="3" name="内容占位符 2">
                <a:extLst>
                  <a:ext uri="{FF2B5EF4-FFF2-40B4-BE49-F238E27FC236}">
                    <a16:creationId xmlns:a16="http://schemas.microsoft.com/office/drawing/2014/main" id="{21780F39-163D-4E0C-980E-CEA2467C45CA}"/>
                  </a:ext>
                </a:extLst>
              </p:cNvPr>
              <p:cNvSpPr>
                <a:spLocks noGrp="1" noRot="1" noChangeAspect="1" noMove="1" noResize="1" noEditPoints="1" noAdjustHandles="1" noChangeArrowheads="1" noChangeShapeType="1" noTextEdit="1"/>
              </p:cNvSpPr>
              <p:nvPr>
                <p:ph idx="1"/>
              </p:nvPr>
            </p:nvSpPr>
            <p:spPr>
              <a:xfrm>
                <a:off x="813779" y="1484784"/>
                <a:ext cx="10540021" cy="4692179"/>
              </a:xfrm>
              <a:blipFill>
                <a:blip r:embed="rId5"/>
                <a:stretch>
                  <a:fillRect l="-1040" t="-2341"/>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A07032B4-232B-4121-A81A-65893618ED74}"/>
              </a:ext>
            </a:extLst>
          </p:cNvPr>
          <p:cNvSpPr>
            <a:spLocks noGrp="1"/>
          </p:cNvSpPr>
          <p:nvPr>
            <p:ph type="sldNum" sz="quarter" idx="12"/>
          </p:nvPr>
        </p:nvSpPr>
        <p:spPr/>
        <p:txBody>
          <a:bodyPr/>
          <a:lstStyle/>
          <a:p>
            <a:fld id="{659805D5-0B0B-4868-915D-EC573C2AF562}" type="slidenum">
              <a:rPr lang="zh-CN" altLang="en-US" smtClean="0"/>
              <a:t>33</a:t>
            </a:fld>
            <a:endParaRPr lang="zh-CN" altLang="en-US"/>
          </a:p>
        </p:txBody>
      </p:sp>
      <p:pic>
        <p:nvPicPr>
          <p:cNvPr id="11" name="图片 10">
            <a:extLst>
              <a:ext uri="{FF2B5EF4-FFF2-40B4-BE49-F238E27FC236}">
                <a16:creationId xmlns:a16="http://schemas.microsoft.com/office/drawing/2014/main" id="{5CD1CEFF-F493-4D66-BE3B-C53B9A481F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0136" y="3717032"/>
            <a:ext cx="3349802" cy="2119736"/>
          </a:xfrm>
          <a:prstGeom prst="rect">
            <a:avLst/>
          </a:prstGeom>
        </p:spPr>
      </p:pic>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2CBF8271-04F9-459D-9D80-3EBA8A3B1FF8}"/>
                  </a:ext>
                </a:extLst>
              </p:cNvPr>
              <p:cNvSpPr txBox="1"/>
              <p:nvPr/>
            </p:nvSpPr>
            <p:spPr>
              <a:xfrm>
                <a:off x="2153169" y="5421062"/>
                <a:ext cx="340567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000" i="1">
                          <a:latin typeface="Cambria Math" panose="02040503050406030204" pitchFamily="18" charset="0"/>
                        </a:rPr>
                        <m:t>d</m:t>
                      </m:r>
                      <m:r>
                        <a:rPr lang="en-US" altLang="zh-CN" sz="2000" i="1">
                          <a:latin typeface="Cambria Math" panose="02040503050406030204" pitchFamily="18" charset="0"/>
                        </a:rPr>
                        <m:t>𝑖𝑚</m:t>
                      </m:r>
                      <m:r>
                        <a:rPr lang="en-US" altLang="zh-CN" sz="2000" i="1">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rPr>
                        <m:t>1−2</m:t>
                      </m:r>
                      <m:r>
                        <a:rPr lang="en-US" altLang="zh-CN" sz="2000" i="1">
                          <a:latin typeface="Cambria Math" panose="02040503050406030204" pitchFamily="18" charset="0"/>
                          <a:ea typeface="Cambria Math" panose="02040503050406030204" pitchFamily="18" charset="0"/>
                        </a:rPr>
                        <m:t>×1+2 → </m:t>
                      </m:r>
                      <m:r>
                        <m:rPr>
                          <m:sty m:val="p"/>
                        </m:rPr>
                        <a:rPr lang="el-GR" altLang="zh-CN" sz="2000" i="1">
                          <a:latin typeface="Cambria Math" panose="02040503050406030204" pitchFamily="18" charset="0"/>
                          <a:ea typeface="Cambria Math" panose="02040503050406030204" pitchFamily="18" charset="0"/>
                        </a:rPr>
                        <m:t>Ο</m:t>
                      </m:r>
                      <m:r>
                        <a:rPr lang="en-US" altLang="zh-CN" sz="2000" i="1">
                          <a:latin typeface="Cambria Math" panose="02040503050406030204" pitchFamily="18" charset="0"/>
                          <a:ea typeface="Cambria Math" panose="02040503050406030204" pitchFamily="18" charset="0"/>
                        </a:rPr>
                        <m:t>(</m:t>
                      </m:r>
                      <m:sSup>
                        <m:sSupPr>
                          <m:ctrlPr>
                            <a:rPr lang="en-US" altLang="zh-CN" sz="2000" i="1">
                              <a:latin typeface="Cambria Math" panose="02040503050406030204" pitchFamily="18" charset="0"/>
                              <a:ea typeface="Cambria Math" panose="02040503050406030204" pitchFamily="18" charset="0"/>
                            </a:rPr>
                          </m:ctrlPr>
                        </m:sSupPr>
                        <m:e>
                          <m:r>
                            <a:rPr lang="en-US" altLang="zh-CN" sz="2000" i="1">
                              <a:latin typeface="Cambria Math" panose="02040503050406030204" pitchFamily="18" charset="0"/>
                              <a:ea typeface="Cambria Math" panose="02040503050406030204" pitchFamily="18" charset="0"/>
                            </a:rPr>
                            <m:t>𝑞</m:t>
                          </m:r>
                        </m:e>
                        <m:sup>
                          <m:r>
                            <a:rPr lang="en-US" altLang="zh-CN" sz="2000" i="1">
                              <a:latin typeface="Cambria Math" panose="02040503050406030204" pitchFamily="18" charset="0"/>
                              <a:ea typeface="Cambria Math" panose="02040503050406030204" pitchFamily="18" charset="0"/>
                            </a:rPr>
                            <m:t>4</m:t>
                          </m:r>
                        </m:sup>
                      </m:sSup>
                      <m:r>
                        <a:rPr lang="en-US" altLang="zh-CN" sz="2000" i="1">
                          <a:latin typeface="Cambria Math" panose="02040503050406030204" pitchFamily="18" charset="0"/>
                          <a:ea typeface="Cambria Math" panose="02040503050406030204" pitchFamily="18" charset="0"/>
                        </a:rPr>
                        <m:t>)</m:t>
                      </m:r>
                    </m:oMath>
                  </m:oMathPara>
                </a14:m>
                <a:endParaRPr lang="zh-CN" altLang="en-US" sz="2000" dirty="0"/>
              </a:p>
            </p:txBody>
          </p:sp>
        </mc:Choice>
        <mc:Fallback xmlns="">
          <p:sp>
            <p:nvSpPr>
              <p:cNvPr id="12" name="文本框 11">
                <a:extLst>
                  <a:ext uri="{FF2B5EF4-FFF2-40B4-BE49-F238E27FC236}">
                    <a16:creationId xmlns:a16="http://schemas.microsoft.com/office/drawing/2014/main" id="{2CBF8271-04F9-459D-9D80-3EBA8A3B1FF8}"/>
                  </a:ext>
                </a:extLst>
              </p:cNvPr>
              <p:cNvSpPr txBox="1">
                <a:spLocks noRot="1" noChangeAspect="1" noMove="1" noResize="1" noEditPoints="1" noAdjustHandles="1" noChangeArrowheads="1" noChangeShapeType="1" noTextEdit="1"/>
              </p:cNvSpPr>
              <p:nvPr/>
            </p:nvSpPr>
            <p:spPr>
              <a:xfrm>
                <a:off x="2153169" y="5421062"/>
                <a:ext cx="3405676" cy="307777"/>
              </a:xfrm>
              <a:prstGeom prst="rect">
                <a:avLst/>
              </a:prstGeom>
              <a:blipFill>
                <a:blip r:embed="rId7"/>
                <a:stretch>
                  <a:fillRect l="-1252" r="-2147" b="-37255"/>
                </a:stretch>
              </a:blipFill>
            </p:spPr>
            <p:txBody>
              <a:bodyPr/>
              <a:lstStyle/>
              <a:p>
                <a:r>
                  <a:rPr lang="zh-CN" altLang="en-US">
                    <a:noFill/>
                  </a:rPr>
                  <a:t> </a:t>
                </a:r>
              </a:p>
            </p:txBody>
          </p:sp>
        </mc:Fallback>
      </mc:AlternateContent>
      <p:pic>
        <p:nvPicPr>
          <p:cNvPr id="16" name="图片 15">
            <a:extLst>
              <a:ext uri="{FF2B5EF4-FFF2-40B4-BE49-F238E27FC236}">
                <a16:creationId xmlns:a16="http://schemas.microsoft.com/office/drawing/2014/main" id="{DF6D501A-BBB6-4765-91A9-A8EB0D38906D}"/>
              </a:ext>
            </a:extLst>
          </p:cNvPr>
          <p:cNvPicPr>
            <a:picLocks noChangeAspect="1"/>
          </p:cNvPicPr>
          <p:nvPr/>
        </p:nvPicPr>
        <p:blipFill>
          <a:blip r:embed="rId8"/>
          <a:stretch>
            <a:fillRect/>
          </a:stretch>
        </p:blipFill>
        <p:spPr>
          <a:xfrm>
            <a:off x="3071664" y="2750753"/>
            <a:ext cx="4735472" cy="1080120"/>
          </a:xfrm>
          <a:prstGeom prst="rect">
            <a:avLst/>
          </a:prstGeom>
        </p:spPr>
      </p:pic>
      <p:pic>
        <p:nvPicPr>
          <p:cNvPr id="8" name="图形 4">
            <a:extLst>
              <a:ext uri="{FF2B5EF4-FFF2-40B4-BE49-F238E27FC236}">
                <a16:creationId xmlns:a16="http://schemas.microsoft.com/office/drawing/2014/main" id="{B1FCBA49-CD30-22CC-13F7-D46CC6AD769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179644" y="59256"/>
            <a:ext cx="4962972" cy="6509658"/>
          </a:xfrm>
          <a:prstGeom prst="rect">
            <a:avLst/>
          </a:prstGeom>
        </p:spPr>
      </p:pic>
    </p:spTree>
    <p:extLst>
      <p:ext uri="{BB962C8B-B14F-4D97-AF65-F5344CB8AC3E}">
        <p14:creationId xmlns:p14="http://schemas.microsoft.com/office/powerpoint/2010/main" val="33264566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2">
            <a:extLst>
              <a:ext uri="{FF2B5EF4-FFF2-40B4-BE49-F238E27FC236}">
                <a16:creationId xmlns:a16="http://schemas.microsoft.com/office/drawing/2014/main" id="{4CC03F23-41F0-F6C5-4CC8-1869653D33CA}"/>
              </a:ext>
            </a:extLst>
          </p:cNvPr>
          <p:cNvPicPr>
            <a:picLocks noChangeAspect="1"/>
          </p:cNvPicPr>
          <p:nvPr/>
        </p:nvPicPr>
        <p:blipFill>
          <a:blip r:embed="rId3"/>
          <a:srcRect l="70209" t="9946" b="64230"/>
          <a:stretch>
            <a:fillRect/>
          </a:stretch>
        </p:blipFill>
        <p:spPr>
          <a:xfrm rot="5400000">
            <a:off x="9558966" y="4273943"/>
            <a:ext cx="2043229" cy="3147930"/>
          </a:xfrm>
          <a:prstGeom prst="rect">
            <a:avLst/>
          </a:prstGeom>
          <a:noFill/>
          <a:ln w="9525">
            <a:noFill/>
          </a:ln>
        </p:spPr>
      </p:pic>
      <p:pic>
        <p:nvPicPr>
          <p:cNvPr id="29" name="图片 28">
            <a:extLst>
              <a:ext uri="{FF2B5EF4-FFF2-40B4-BE49-F238E27FC236}">
                <a16:creationId xmlns:a16="http://schemas.microsoft.com/office/drawing/2014/main" id="{C439D8A7-7A1D-E6B8-7488-84CA7885E379}"/>
              </a:ext>
            </a:extLst>
          </p:cNvPr>
          <p:cNvPicPr>
            <a:picLocks noChangeAspect="1"/>
          </p:cNvPicPr>
          <p:nvPr/>
        </p:nvPicPr>
        <p:blipFill>
          <a:blip r:embed="rId4"/>
          <a:srcRect t="64230" r="65837" b="9946"/>
          <a:stretch>
            <a:fillRect/>
          </a:stretch>
        </p:blipFill>
        <p:spPr>
          <a:xfrm rot="5400000">
            <a:off x="424397" y="-357698"/>
            <a:ext cx="2343285" cy="3147931"/>
          </a:xfrm>
          <a:prstGeom prst="rect">
            <a:avLst/>
          </a:prstGeom>
          <a:noFill/>
          <a:ln w="9525">
            <a:noFill/>
          </a:ln>
        </p:spPr>
      </p:pic>
      <p:sp>
        <p:nvSpPr>
          <p:cNvPr id="30" name="矩形 29">
            <a:extLst>
              <a:ext uri="{FF2B5EF4-FFF2-40B4-BE49-F238E27FC236}">
                <a16:creationId xmlns:a16="http://schemas.microsoft.com/office/drawing/2014/main" id="{BE00CFBC-7F70-456A-F1AB-F962042C5BB0}"/>
              </a:ext>
            </a:extLst>
          </p:cNvPr>
          <p:cNvSpPr/>
          <p:nvPr/>
        </p:nvSpPr>
        <p:spPr bwMode="auto">
          <a:xfrm rot="5400000">
            <a:off x="2953336" y="-2125872"/>
            <a:ext cx="6339252" cy="11304962"/>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sp>
        <p:nvSpPr>
          <p:cNvPr id="2" name="标题 1">
            <a:extLst>
              <a:ext uri="{FF2B5EF4-FFF2-40B4-BE49-F238E27FC236}">
                <a16:creationId xmlns:a16="http://schemas.microsoft.com/office/drawing/2014/main" id="{8DEF0464-4519-471D-B93A-D73B8C952596}"/>
              </a:ext>
            </a:extLst>
          </p:cNvPr>
          <p:cNvSpPr>
            <a:spLocks noGrp="1"/>
          </p:cNvSpPr>
          <p:nvPr>
            <p:ph type="title"/>
          </p:nvPr>
        </p:nvSpPr>
        <p:spPr>
          <a:xfrm>
            <a:off x="551384" y="38582"/>
            <a:ext cx="11665296" cy="1325563"/>
          </a:xfrm>
        </p:spPr>
        <p:txBody>
          <a:bodyPr/>
          <a:lstStyle/>
          <a:p>
            <a:r>
              <a:rPr lang="en-US" altLang="zh-CN" dirty="0">
                <a:latin typeface="Arial" panose="020B0604020202020204" pitchFamily="34" charset="0"/>
                <a:cs typeface="Arial" panose="020B0604020202020204" pitchFamily="34" charset="0"/>
              </a:rPr>
              <a:t>Baryon Chiral perturbative theory (BChPT)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F60240D5-8918-41B6-9005-BD5F2A327688}"/>
                  </a:ext>
                </a:extLst>
              </p:cNvPr>
              <p:cNvSpPr>
                <a:spLocks noGrp="1"/>
              </p:cNvSpPr>
              <p:nvPr>
                <p:ph idx="1"/>
              </p:nvPr>
            </p:nvSpPr>
            <p:spPr>
              <a:xfrm>
                <a:off x="1895294" y="945964"/>
                <a:ext cx="8953234" cy="3995204"/>
              </a:xfrm>
            </p:spPr>
            <p:txBody>
              <a:bodyPr/>
              <a:lstStyle/>
              <a:p>
                <a:r>
                  <a:rPr lang="en-US" altLang="zh-CN" dirty="0">
                    <a:latin typeface="Arial" panose="020B0604020202020204" pitchFamily="34" charset="0"/>
                    <a:cs typeface="Arial" panose="020B0604020202020204" pitchFamily="34" charset="0"/>
                  </a:rPr>
                  <a:t>B</a:t>
                </a:r>
                <a:r>
                  <a:rPr lang="en-US" altLang="zh-CN" dirty="0" smtClean="0">
                    <a:latin typeface="Arial" panose="020B0604020202020204" pitchFamily="34" charset="0"/>
                    <a:cs typeface="Arial" panose="020B0604020202020204" pitchFamily="34" charset="0"/>
                  </a:rPr>
                  <a:t>aryon </a:t>
                </a:r>
                <a:r>
                  <a:rPr lang="en-US" altLang="zh-CN" dirty="0">
                    <a:latin typeface="Arial" panose="020B0604020202020204" pitchFamily="34" charset="0"/>
                    <a:cs typeface="Arial" panose="020B0604020202020204" pitchFamily="34" charset="0"/>
                  </a:rPr>
                  <a:t>sector</a:t>
                </a:r>
              </a:p>
              <a:p>
                <a:pPr marL="0" indent="0">
                  <a:buNone/>
                </a:pPr>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Power counting breaking (PCB)</a:t>
                </a:r>
              </a:p>
              <a:p>
                <a:pPr lvl="1"/>
                <a14:m>
                  <m:oMath xmlns:m="http://schemas.openxmlformats.org/officeDocument/2006/math">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𝑀</m:t>
                        </m:r>
                      </m:e>
                      <m:sub>
                        <m:r>
                          <a:rPr lang="zh-CN" altLang="en-US" sz="1800" i="1">
                            <a:latin typeface="Cambria Math" panose="02040503050406030204" pitchFamily="18" charset="0"/>
                          </a:rPr>
                          <m:t>𝜋</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cs typeface="Arial" panose="020B0604020202020204" pitchFamily="34" charset="0"/>
                          </a:rPr>
                        </m:ctrlPr>
                      </m:sSubPr>
                      <m:e>
                        <m:r>
                          <m:rPr>
                            <m:sty m:val="p"/>
                          </m:rPr>
                          <a:rPr lang="el-GR" altLang="zh-CN" sz="1800">
                            <a:latin typeface="Cambria Math" panose="02040503050406030204" pitchFamily="18" charset="0"/>
                            <a:cs typeface="Arial" panose="020B0604020202020204" pitchFamily="34" charset="0"/>
                          </a:rPr>
                          <m:t>Λ</m:t>
                        </m:r>
                      </m:e>
                      <m:sub>
                        <m:r>
                          <a:rPr lang="zh-CN" altLang="el-GR" sz="1800" i="1">
                            <a:latin typeface="Cambria Math" panose="02040503050406030204" pitchFamily="18" charset="0"/>
                            <a:cs typeface="Arial" panose="020B0604020202020204" pitchFamily="34" charset="0"/>
                          </a:rPr>
                          <m:t>𝜒</m:t>
                        </m:r>
                      </m:sub>
                    </m:sSub>
                  </m:oMath>
                </a14:m>
                <a:r>
                  <a:rPr lang="en-US" altLang="zh-CN" sz="180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800" i="1" dirty="0">
                            <a:latin typeface="Cambria Math" panose="02040503050406030204" pitchFamily="18" charset="0"/>
                            <a:cs typeface="Arial" panose="020B0604020202020204" pitchFamily="34" charset="0"/>
                          </a:rPr>
                        </m:ctrlPr>
                      </m:sSubPr>
                      <m:e>
                        <m:r>
                          <a:rPr lang="en-US" altLang="zh-CN" sz="1800" i="1" dirty="0">
                            <a:latin typeface="Cambria Math" panose="02040503050406030204" pitchFamily="18" charset="0"/>
                            <a:cs typeface="Arial" panose="020B0604020202020204" pitchFamily="34" charset="0"/>
                          </a:rPr>
                          <m:t>𝑚</m:t>
                        </m:r>
                      </m:e>
                      <m:sub>
                        <m:r>
                          <a:rPr lang="en-US" altLang="zh-CN" sz="1800" i="1" dirty="0">
                            <a:latin typeface="Cambria Math" panose="02040503050406030204" pitchFamily="18" charset="0"/>
                            <a:cs typeface="Arial" panose="020B0604020202020204" pitchFamily="34" charset="0"/>
                          </a:rPr>
                          <m:t>𝑁</m:t>
                        </m:r>
                      </m:sub>
                    </m:sSub>
                    <m:r>
                      <a:rPr lang="en-US" altLang="zh-CN" sz="1800" i="1" dirty="0">
                        <a:latin typeface="Cambria Math" panose="02040503050406030204" pitchFamily="18" charset="0"/>
                        <a:ea typeface="Cambria Math" panose="02040503050406030204" pitchFamily="18" charset="0"/>
                        <a:cs typeface="Arial" panose="020B0604020202020204" pitchFamily="34" charset="0"/>
                      </a:rPr>
                      <m:t>~</m:t>
                    </m:r>
                    <m:sSub>
                      <m:sSubPr>
                        <m:ctrlPr>
                          <a:rPr lang="en-US" altLang="zh-CN" sz="1800" i="1">
                            <a:latin typeface="Cambria Math" panose="02040503050406030204" pitchFamily="18" charset="0"/>
                            <a:cs typeface="Arial" panose="020B0604020202020204" pitchFamily="34" charset="0"/>
                          </a:rPr>
                        </m:ctrlPr>
                      </m:sSubPr>
                      <m:e>
                        <m:r>
                          <m:rPr>
                            <m:sty m:val="p"/>
                          </m:rPr>
                          <a:rPr lang="el-GR" altLang="zh-CN" sz="1800">
                            <a:latin typeface="Cambria Math" panose="02040503050406030204" pitchFamily="18" charset="0"/>
                            <a:cs typeface="Arial" panose="020B0604020202020204" pitchFamily="34" charset="0"/>
                          </a:rPr>
                          <m:t>Λ</m:t>
                        </m:r>
                      </m:e>
                      <m:sub>
                        <m:r>
                          <a:rPr lang="zh-CN" altLang="el-GR" sz="1800" i="1">
                            <a:latin typeface="Cambria Math" panose="02040503050406030204" pitchFamily="18" charset="0"/>
                            <a:cs typeface="Arial" panose="020B0604020202020204" pitchFamily="34" charset="0"/>
                          </a:rPr>
                          <m:t>𝜒</m:t>
                        </m:r>
                      </m:sub>
                    </m:sSub>
                  </m:oMath>
                </a14:m>
                <a:endParaRPr lang="en-US" altLang="zh-CN" sz="1800" dirty="0">
                  <a:latin typeface="Arial" panose="020B0604020202020204" pitchFamily="34" charset="0"/>
                  <a:cs typeface="Arial" panose="020B0604020202020204" pitchFamily="34" charset="0"/>
                </a:endParaRPr>
              </a:p>
              <a:p>
                <a:pPr lvl="1"/>
                <a14:m>
                  <m:oMath xmlns:m="http://schemas.openxmlformats.org/officeDocument/2006/math">
                    <m:sSub>
                      <m:sSubPr>
                        <m:ctrlPr>
                          <a:rPr lang="en-US" altLang="zh-CN" sz="1800" i="1">
                            <a:solidFill>
                              <a:srgbClr val="23373B"/>
                            </a:solidFill>
                            <a:latin typeface="Cambria Math" panose="02040503050406030204" pitchFamily="18" charset="0"/>
                            <a:cs typeface="Arial" panose="020B0604020202020204" pitchFamily="34" charset="0"/>
                          </a:rPr>
                        </m:ctrlPr>
                      </m:sSubPr>
                      <m:e>
                        <m:r>
                          <a:rPr lang="zh-CN" altLang="en-US" sz="1800">
                            <a:solidFill>
                              <a:srgbClr val="23373B"/>
                            </a:solidFill>
                            <a:latin typeface="Cambria Math" panose="02040503050406030204" pitchFamily="18" charset="0"/>
                            <a:cs typeface="Arial" panose="020B0604020202020204" pitchFamily="34" charset="0"/>
                          </a:rPr>
                          <m:t>𝜕</m:t>
                        </m:r>
                      </m:e>
                      <m:sub>
                        <m:r>
                          <a:rPr lang="zh-CN" altLang="en-US" sz="1800">
                            <a:solidFill>
                              <a:srgbClr val="23373B"/>
                            </a:solidFill>
                            <a:latin typeface="Cambria Math" panose="02040503050406030204" pitchFamily="18" charset="0"/>
                            <a:cs typeface="Arial" panose="020B0604020202020204" pitchFamily="34" charset="0"/>
                          </a:rPr>
                          <m:t>𝜇</m:t>
                        </m:r>
                      </m:sub>
                    </m:sSub>
                    <m:r>
                      <a:rPr lang="en-US" altLang="zh-CN" sz="1800" i="1">
                        <a:solidFill>
                          <a:srgbClr val="23373B"/>
                        </a:solidFill>
                        <a:latin typeface="Cambria Math" panose="02040503050406030204" pitchFamily="18" charset="0"/>
                        <a:cs typeface="Arial" panose="020B0604020202020204" pitchFamily="34" charset="0"/>
                      </a:rPr>
                      <m:t>𝜋</m:t>
                    </m:r>
                    <m:r>
                      <a:rPr lang="en-US" altLang="zh-CN" sz="1800">
                        <a:solidFill>
                          <a:srgbClr val="23373B"/>
                        </a:solidFill>
                        <a:latin typeface="Cambria Math" panose="02040503050406030204" pitchFamily="18" charset="0"/>
                        <a:cs typeface="Arial" panose="020B0604020202020204" pitchFamily="34" charset="0"/>
                      </a:rPr>
                      <m:t> ~ </m:t>
                    </m:r>
                    <m:r>
                      <m:rPr>
                        <m:sty m:val="p"/>
                      </m:rPr>
                      <a:rPr lang="el-GR" altLang="zh-CN" sz="1800">
                        <a:solidFill>
                          <a:srgbClr val="23373B"/>
                        </a:solidFill>
                        <a:latin typeface="Cambria Math" panose="02040503050406030204" pitchFamily="18" charset="0"/>
                        <a:cs typeface="Arial" panose="020B0604020202020204" pitchFamily="34" charset="0"/>
                      </a:rPr>
                      <m:t>Ο</m:t>
                    </m:r>
                    <m:d>
                      <m:dPr>
                        <m:ctrlPr>
                          <a:rPr lang="en-US" altLang="zh-CN" sz="1800" i="1">
                            <a:solidFill>
                              <a:srgbClr val="23373B"/>
                            </a:solidFill>
                            <a:latin typeface="Cambria Math" panose="02040503050406030204" pitchFamily="18" charset="0"/>
                            <a:cs typeface="Arial" panose="020B0604020202020204" pitchFamily="34" charset="0"/>
                          </a:rPr>
                        </m:ctrlPr>
                      </m:dPr>
                      <m:e>
                        <m:r>
                          <a:rPr lang="en-US" altLang="zh-CN" sz="1800">
                            <a:solidFill>
                              <a:srgbClr val="23373B"/>
                            </a:solidFill>
                            <a:latin typeface="Cambria Math" panose="02040503050406030204" pitchFamily="18" charset="0"/>
                            <a:cs typeface="Arial" panose="020B0604020202020204" pitchFamily="34" charset="0"/>
                          </a:rPr>
                          <m:t>𝑞</m:t>
                        </m:r>
                      </m:e>
                    </m:d>
                  </m:oMath>
                </a14:m>
                <a:r>
                  <a:rPr lang="en-US" altLang="zh-CN" sz="1800" dirty="0">
                    <a:solidFill>
                      <a:srgbClr val="23373B"/>
                    </a:solidFill>
                    <a:latin typeface="Arial" panose="020B0604020202020204" pitchFamily="34" charset="0"/>
                    <a:cs typeface="Arial" panose="020B0604020202020204" pitchFamily="34" charset="0"/>
                  </a:rPr>
                  <a:t>,    </a:t>
                </a:r>
                <a14:m>
                  <m:oMath xmlns:m="http://schemas.openxmlformats.org/officeDocument/2006/math">
                    <m:sSub>
                      <m:sSubPr>
                        <m:ctrlPr>
                          <a:rPr lang="en-US" altLang="zh-CN" sz="1800" i="1">
                            <a:solidFill>
                              <a:srgbClr val="23373B"/>
                            </a:solidFill>
                            <a:latin typeface="Cambria Math" panose="02040503050406030204" pitchFamily="18" charset="0"/>
                            <a:cs typeface="Arial" panose="020B0604020202020204" pitchFamily="34" charset="0"/>
                          </a:rPr>
                        </m:ctrlPr>
                      </m:sSubPr>
                      <m:e>
                        <m:r>
                          <a:rPr lang="en-US" altLang="zh-CN" sz="1800">
                            <a:solidFill>
                              <a:srgbClr val="23373B"/>
                            </a:solidFill>
                            <a:latin typeface="Cambria Math" panose="02040503050406030204" pitchFamily="18" charset="0"/>
                            <a:cs typeface="Arial" panose="020B0604020202020204" pitchFamily="34" charset="0"/>
                          </a:rPr>
                          <m:t>𝑀</m:t>
                        </m:r>
                      </m:e>
                      <m:sub>
                        <m:r>
                          <a:rPr lang="zh-CN" altLang="en-US" sz="1800">
                            <a:solidFill>
                              <a:srgbClr val="23373B"/>
                            </a:solidFill>
                            <a:latin typeface="Cambria Math" panose="02040503050406030204" pitchFamily="18" charset="0"/>
                            <a:cs typeface="Arial" panose="020B0604020202020204" pitchFamily="34" charset="0"/>
                          </a:rPr>
                          <m:t>𝜋</m:t>
                        </m:r>
                      </m:sub>
                    </m:sSub>
                    <m:r>
                      <a:rPr lang="en-US" altLang="zh-CN" sz="1800">
                        <a:solidFill>
                          <a:srgbClr val="23373B"/>
                        </a:solidFill>
                        <a:latin typeface="Cambria Math" panose="02040503050406030204" pitchFamily="18" charset="0"/>
                        <a:cs typeface="Arial" panose="020B0604020202020204" pitchFamily="34" charset="0"/>
                      </a:rPr>
                      <m:t> ~ </m:t>
                    </m:r>
                    <m:r>
                      <m:rPr>
                        <m:sty m:val="p"/>
                      </m:rPr>
                      <a:rPr lang="el-GR" altLang="zh-CN" sz="1800">
                        <a:solidFill>
                          <a:srgbClr val="23373B"/>
                        </a:solidFill>
                        <a:latin typeface="Cambria Math" panose="02040503050406030204" pitchFamily="18" charset="0"/>
                        <a:cs typeface="Arial" panose="020B0604020202020204" pitchFamily="34" charset="0"/>
                      </a:rPr>
                      <m:t>Ο</m:t>
                    </m:r>
                    <m:d>
                      <m:dPr>
                        <m:ctrlPr>
                          <a:rPr lang="en-US" altLang="zh-CN" sz="1800" i="1">
                            <a:solidFill>
                              <a:srgbClr val="23373B"/>
                            </a:solidFill>
                            <a:latin typeface="Cambria Math" panose="02040503050406030204" pitchFamily="18" charset="0"/>
                            <a:cs typeface="Arial" panose="020B0604020202020204" pitchFamily="34" charset="0"/>
                          </a:rPr>
                        </m:ctrlPr>
                      </m:dPr>
                      <m:e>
                        <m:r>
                          <a:rPr lang="en-US" altLang="zh-CN" sz="1800">
                            <a:solidFill>
                              <a:srgbClr val="23373B"/>
                            </a:solidFill>
                            <a:latin typeface="Cambria Math" panose="02040503050406030204" pitchFamily="18" charset="0"/>
                            <a:cs typeface="Arial" panose="020B0604020202020204" pitchFamily="34" charset="0"/>
                          </a:rPr>
                          <m:t>𝑞</m:t>
                        </m:r>
                      </m:e>
                    </m:d>
                  </m:oMath>
                </a14:m>
                <a:r>
                  <a:rPr lang="en-US" altLang="zh-CN" sz="180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800" i="1" dirty="0">
                            <a:solidFill>
                              <a:srgbClr val="23373B"/>
                            </a:solidFill>
                            <a:latin typeface="Cambria Math" panose="02040503050406030204" pitchFamily="18" charset="0"/>
                            <a:cs typeface="Arial" panose="020B0604020202020204" pitchFamily="34" charset="0"/>
                          </a:rPr>
                        </m:ctrlPr>
                      </m:sSubPr>
                      <m:e>
                        <m:r>
                          <a:rPr lang="en-US" altLang="zh-CN" sz="1800" i="1" dirty="0">
                            <a:solidFill>
                              <a:srgbClr val="23373B"/>
                            </a:solidFill>
                            <a:latin typeface="Cambria Math" panose="02040503050406030204" pitchFamily="18" charset="0"/>
                            <a:cs typeface="Arial" panose="020B0604020202020204" pitchFamily="34" charset="0"/>
                          </a:rPr>
                          <m:t>𝑚</m:t>
                        </m:r>
                      </m:e>
                      <m:sub>
                        <m:r>
                          <a:rPr lang="en-US" altLang="zh-CN" sz="1800" i="1" dirty="0">
                            <a:solidFill>
                              <a:srgbClr val="23373B"/>
                            </a:solidFill>
                            <a:latin typeface="Cambria Math" panose="02040503050406030204" pitchFamily="18" charset="0"/>
                            <a:cs typeface="Arial" panose="020B0604020202020204" pitchFamily="34" charset="0"/>
                          </a:rPr>
                          <m:t>𝑁</m:t>
                        </m:r>
                      </m:sub>
                    </m:sSub>
                    <m:r>
                      <a:rPr lang="en-US" altLang="zh-CN" sz="1800" i="1" dirty="0">
                        <a:solidFill>
                          <a:srgbClr val="23373B"/>
                        </a:solidFill>
                        <a:latin typeface="Cambria Math" panose="02040503050406030204" pitchFamily="18" charset="0"/>
                        <a:cs typeface="Arial" panose="020B0604020202020204" pitchFamily="34" charset="0"/>
                      </a:rPr>
                      <m:t> </m:t>
                    </m:r>
                    <m:r>
                      <a:rPr lang="en-US" altLang="zh-CN" sz="1800" i="1" dirty="0">
                        <a:solidFill>
                          <a:srgbClr val="23373B"/>
                        </a:solidFill>
                        <a:latin typeface="Cambria Math" panose="02040503050406030204" pitchFamily="18" charset="0"/>
                        <a:ea typeface="Cambria Math" panose="02040503050406030204" pitchFamily="18" charset="0"/>
                        <a:cs typeface="Arial" panose="020B0604020202020204" pitchFamily="34" charset="0"/>
                      </a:rPr>
                      <m:t>~</m:t>
                    </m:r>
                    <m:r>
                      <m:rPr>
                        <m:sty m:val="p"/>
                      </m:rPr>
                      <a:rPr lang="el-GR" altLang="zh-CN" sz="1800">
                        <a:solidFill>
                          <a:srgbClr val="23373B"/>
                        </a:solidFill>
                        <a:latin typeface="Cambria Math" panose="02040503050406030204" pitchFamily="18" charset="0"/>
                        <a:cs typeface="Arial" panose="020B0604020202020204" pitchFamily="34" charset="0"/>
                      </a:rPr>
                      <m:t>Ο</m:t>
                    </m:r>
                    <m:d>
                      <m:dPr>
                        <m:ctrlPr>
                          <a:rPr lang="en-US" altLang="zh-CN" sz="1800" i="1">
                            <a:solidFill>
                              <a:srgbClr val="23373B"/>
                            </a:solidFill>
                            <a:latin typeface="Cambria Math" panose="02040503050406030204" pitchFamily="18" charset="0"/>
                            <a:cs typeface="Arial" panose="020B0604020202020204" pitchFamily="34" charset="0"/>
                          </a:rPr>
                        </m:ctrlPr>
                      </m:dPr>
                      <m:e>
                        <m:sSup>
                          <m:sSupPr>
                            <m:ctrlPr>
                              <a:rPr lang="en-US" altLang="zh-CN" sz="1800" i="1">
                                <a:latin typeface="Cambria Math" panose="02040503050406030204" pitchFamily="18" charset="0"/>
                              </a:rPr>
                            </m:ctrlPr>
                          </m:sSupPr>
                          <m:e>
                            <m:r>
                              <a:rPr lang="en-US" altLang="zh-CN" sz="1800" i="1">
                                <a:latin typeface="Cambria Math" panose="02040503050406030204" pitchFamily="18" charset="0"/>
                              </a:rPr>
                              <m:t>𝑞</m:t>
                            </m:r>
                          </m:e>
                          <m:sup>
                            <m:r>
                              <a:rPr lang="en-US" altLang="zh-CN" sz="1800" i="1">
                                <a:latin typeface="Cambria Math" panose="02040503050406030204" pitchFamily="18" charset="0"/>
                              </a:rPr>
                              <m:t>0</m:t>
                            </m:r>
                          </m:sup>
                        </m:sSup>
                      </m:e>
                    </m:d>
                  </m:oMath>
                </a14:m>
                <a:r>
                  <a:rPr lang="en-US" altLang="zh-CN" sz="1800" dirty="0">
                    <a:solidFill>
                      <a:srgbClr val="23373B"/>
                    </a:solidFill>
                    <a:latin typeface="Arial" panose="020B0604020202020204" pitchFamily="34" charset="0"/>
                    <a:cs typeface="Arial" panose="020B0604020202020204" pitchFamily="34" charset="0"/>
                  </a:rPr>
                  <a:t>,    </a:t>
                </a:r>
                <a14:m>
                  <m:oMath xmlns:m="http://schemas.openxmlformats.org/officeDocument/2006/math">
                    <m:sSub>
                      <m:sSubPr>
                        <m:ctrlPr>
                          <a:rPr lang="en-US" altLang="zh-CN" sz="1800" i="1">
                            <a:solidFill>
                              <a:srgbClr val="23373B"/>
                            </a:solidFill>
                            <a:latin typeface="Cambria Math" panose="02040503050406030204" pitchFamily="18" charset="0"/>
                            <a:cs typeface="Arial" panose="020B0604020202020204" pitchFamily="34" charset="0"/>
                          </a:rPr>
                        </m:ctrlPr>
                      </m:sSubPr>
                      <m:e>
                        <m:r>
                          <a:rPr lang="zh-CN" altLang="en-US" sz="1800">
                            <a:solidFill>
                              <a:srgbClr val="23373B"/>
                            </a:solidFill>
                            <a:latin typeface="Cambria Math" panose="02040503050406030204" pitchFamily="18" charset="0"/>
                            <a:cs typeface="Arial" panose="020B0604020202020204" pitchFamily="34" charset="0"/>
                          </a:rPr>
                          <m:t>𝜕</m:t>
                        </m:r>
                      </m:e>
                      <m:sub>
                        <m:r>
                          <a:rPr lang="zh-CN" altLang="en-US" sz="1800">
                            <a:solidFill>
                              <a:srgbClr val="23373B"/>
                            </a:solidFill>
                            <a:latin typeface="Cambria Math" panose="02040503050406030204" pitchFamily="18" charset="0"/>
                            <a:cs typeface="Arial" panose="020B0604020202020204" pitchFamily="34" charset="0"/>
                          </a:rPr>
                          <m:t>𝜇</m:t>
                        </m:r>
                      </m:sub>
                    </m:sSub>
                    <m:r>
                      <m:rPr>
                        <m:sty m:val="p"/>
                      </m:rPr>
                      <a:rPr lang="el-GR" altLang="zh-CN" sz="1800" i="1">
                        <a:solidFill>
                          <a:srgbClr val="23373B"/>
                        </a:solidFill>
                        <a:latin typeface="Cambria Math" panose="02040503050406030204" pitchFamily="18" charset="0"/>
                        <a:ea typeface="Cambria Math" panose="02040503050406030204" pitchFamily="18" charset="0"/>
                        <a:cs typeface="Arial" panose="020B0604020202020204" pitchFamily="34" charset="0"/>
                      </a:rPr>
                      <m:t>Ψ</m:t>
                    </m:r>
                    <m:r>
                      <a:rPr lang="en-US" altLang="zh-CN" sz="1800">
                        <a:solidFill>
                          <a:srgbClr val="23373B"/>
                        </a:solidFill>
                        <a:latin typeface="Cambria Math" panose="02040503050406030204" pitchFamily="18" charset="0"/>
                        <a:cs typeface="Arial" panose="020B0604020202020204" pitchFamily="34" charset="0"/>
                      </a:rPr>
                      <m:t> ~ </m:t>
                    </m:r>
                    <m:r>
                      <m:rPr>
                        <m:sty m:val="p"/>
                      </m:rPr>
                      <a:rPr lang="el-GR" altLang="zh-CN" sz="1800">
                        <a:solidFill>
                          <a:srgbClr val="23373B"/>
                        </a:solidFill>
                        <a:latin typeface="Cambria Math" panose="02040503050406030204" pitchFamily="18" charset="0"/>
                        <a:cs typeface="Arial" panose="020B0604020202020204" pitchFamily="34" charset="0"/>
                      </a:rPr>
                      <m:t>Ο</m:t>
                    </m:r>
                    <m:d>
                      <m:dPr>
                        <m:ctrlPr>
                          <a:rPr lang="en-US" altLang="zh-CN" sz="1800" i="1">
                            <a:solidFill>
                              <a:srgbClr val="23373B"/>
                            </a:solidFill>
                            <a:latin typeface="Cambria Math" panose="02040503050406030204" pitchFamily="18" charset="0"/>
                            <a:cs typeface="Arial" panose="020B0604020202020204" pitchFamily="34" charset="0"/>
                          </a:rPr>
                        </m:ctrlPr>
                      </m:dPr>
                      <m:e>
                        <m:sSup>
                          <m:sSupPr>
                            <m:ctrlPr>
                              <a:rPr lang="en-US" altLang="zh-CN" sz="1800" i="1">
                                <a:latin typeface="Cambria Math" panose="02040503050406030204" pitchFamily="18" charset="0"/>
                              </a:rPr>
                            </m:ctrlPr>
                          </m:sSupPr>
                          <m:e>
                            <m:r>
                              <a:rPr lang="en-US" altLang="zh-CN" sz="1800" i="1">
                                <a:latin typeface="Cambria Math" panose="02040503050406030204" pitchFamily="18" charset="0"/>
                              </a:rPr>
                              <m:t>𝑞</m:t>
                            </m:r>
                          </m:e>
                          <m:sup>
                            <m:r>
                              <a:rPr lang="en-US" altLang="zh-CN" sz="1800" i="1">
                                <a:latin typeface="Cambria Math" panose="02040503050406030204" pitchFamily="18" charset="0"/>
                              </a:rPr>
                              <m:t>0</m:t>
                            </m:r>
                          </m:sup>
                        </m:sSup>
                      </m:e>
                    </m:d>
                    <m:r>
                      <a:rPr lang="en-US" altLang="zh-CN" sz="1800">
                        <a:solidFill>
                          <a:srgbClr val="23373B"/>
                        </a:solidFill>
                        <a:latin typeface="Cambria Math" panose="02040503050406030204" pitchFamily="18" charset="0"/>
                        <a:cs typeface="Arial" panose="020B0604020202020204" pitchFamily="34" charset="0"/>
                      </a:rPr>
                      <m:t> </m:t>
                    </m:r>
                  </m:oMath>
                </a14:m>
                <a:endParaRPr lang="en-US" altLang="zh-CN" sz="1800" dirty="0">
                  <a:latin typeface="Arial" panose="020B0604020202020204" pitchFamily="34" charset="0"/>
                  <a:cs typeface="Arial" panose="020B0604020202020204" pitchFamily="34" charset="0"/>
                </a:endParaRPr>
              </a:p>
            </p:txBody>
          </p:sp>
        </mc:Choice>
        <mc:Fallback xmlns="">
          <p:sp>
            <p:nvSpPr>
              <p:cNvPr id="3" name="内容占位符 2">
                <a:extLst>
                  <a:ext uri="{FF2B5EF4-FFF2-40B4-BE49-F238E27FC236}">
                    <a16:creationId xmlns:a16="http://schemas.microsoft.com/office/drawing/2014/main" id="{F60240D5-8918-41B6-9005-BD5F2A327688}"/>
                  </a:ext>
                </a:extLst>
              </p:cNvPr>
              <p:cNvSpPr>
                <a:spLocks noGrp="1" noRot="1" noChangeAspect="1" noMove="1" noResize="1" noEditPoints="1" noAdjustHandles="1" noChangeArrowheads="1" noChangeShapeType="1" noTextEdit="1"/>
              </p:cNvSpPr>
              <p:nvPr>
                <p:ph idx="1"/>
              </p:nvPr>
            </p:nvSpPr>
            <p:spPr>
              <a:xfrm>
                <a:off x="1895294" y="945964"/>
                <a:ext cx="8953234" cy="3995204"/>
              </a:xfrm>
              <a:blipFill>
                <a:blip r:embed="rId5"/>
                <a:stretch>
                  <a:fillRect l="-1225" t="-2591"/>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2B584856-AF19-4243-9B44-A0323478F16E}"/>
              </a:ext>
            </a:extLst>
          </p:cNvPr>
          <p:cNvSpPr>
            <a:spLocks noGrp="1"/>
          </p:cNvSpPr>
          <p:nvPr>
            <p:ph type="sldNum" sz="quarter" idx="12"/>
          </p:nvPr>
        </p:nvSpPr>
        <p:spPr/>
        <p:txBody>
          <a:bodyPr/>
          <a:lstStyle/>
          <a:p>
            <a:fld id="{659805D5-0B0B-4868-915D-EC573C2AF562}" type="slidenum">
              <a:rPr lang="zh-CN" altLang="en-US" smtClean="0"/>
              <a:t>34</a:t>
            </a:fld>
            <a:endParaRPr lang="zh-CN" altLang="en-US"/>
          </a:p>
        </p:txBody>
      </p:sp>
      <p:pic>
        <p:nvPicPr>
          <p:cNvPr id="11" name="图片 10">
            <a:extLst>
              <a:ext uri="{FF2B5EF4-FFF2-40B4-BE49-F238E27FC236}">
                <a16:creationId xmlns:a16="http://schemas.microsoft.com/office/drawing/2014/main" id="{5746DDF8-C4EF-46C5-8C0F-D84C487F341D}"/>
              </a:ext>
            </a:extLst>
          </p:cNvPr>
          <p:cNvPicPr>
            <a:picLocks noChangeAspect="1"/>
          </p:cNvPicPr>
          <p:nvPr/>
        </p:nvPicPr>
        <p:blipFill>
          <a:blip r:embed="rId6"/>
          <a:stretch>
            <a:fillRect/>
          </a:stretch>
        </p:blipFill>
        <p:spPr>
          <a:xfrm>
            <a:off x="2340216" y="1501042"/>
            <a:ext cx="4313415" cy="555390"/>
          </a:xfrm>
          <a:prstGeom prst="rect">
            <a:avLst/>
          </a:prstGeom>
        </p:spPr>
      </p:pic>
      <p:sp>
        <p:nvSpPr>
          <p:cNvPr id="5" name="文本框 4">
            <a:extLst>
              <a:ext uri="{FF2B5EF4-FFF2-40B4-BE49-F238E27FC236}">
                <a16:creationId xmlns:a16="http://schemas.microsoft.com/office/drawing/2014/main" id="{FF3F0D96-96C3-4666-8476-2B6E0DD51C5A}"/>
              </a:ext>
            </a:extLst>
          </p:cNvPr>
          <p:cNvSpPr txBox="1"/>
          <p:nvPr/>
        </p:nvSpPr>
        <p:spPr>
          <a:xfrm>
            <a:off x="5638801" y="2973257"/>
            <a:ext cx="65" cy="276999"/>
          </a:xfrm>
          <a:prstGeom prst="rect">
            <a:avLst/>
          </a:prstGeom>
          <a:noFill/>
        </p:spPr>
        <p:txBody>
          <a:bodyPr wrap="none" lIns="0" tIns="0" rIns="0" bIns="0" rtlCol="0">
            <a:spAutoFit/>
          </a:bodyPr>
          <a:lstStyle/>
          <a:p>
            <a:endParaRPr lang="zh-CN" altLang="en-US" dirty="0"/>
          </a:p>
        </p:txBody>
      </p:sp>
      <p:pic>
        <p:nvPicPr>
          <p:cNvPr id="16" name="图片 15">
            <a:extLst>
              <a:ext uri="{FF2B5EF4-FFF2-40B4-BE49-F238E27FC236}">
                <a16:creationId xmlns:a16="http://schemas.microsoft.com/office/drawing/2014/main" id="{E11A841F-AB1E-46F7-BAC4-1E15FDF3E2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6212" y="4135408"/>
            <a:ext cx="2887227" cy="1421650"/>
          </a:xfrm>
          <a:prstGeom prst="rect">
            <a:avLst/>
          </a:prstGeom>
        </p:spPr>
      </p:pic>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A39A6067-B5B3-4A4D-BFC1-72B687387F47}"/>
                  </a:ext>
                </a:extLst>
              </p:cNvPr>
              <p:cNvSpPr txBox="1"/>
              <p:nvPr/>
            </p:nvSpPr>
            <p:spPr>
              <a:xfrm>
                <a:off x="2112627" y="4380498"/>
                <a:ext cx="343331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1600" i="1">
                          <a:latin typeface="Cambria Math" panose="02040503050406030204" pitchFamily="18" charset="0"/>
                        </a:rPr>
                        <m:t>d</m:t>
                      </m:r>
                      <m:r>
                        <a:rPr lang="en-US" altLang="zh-CN" sz="1600" i="1">
                          <a:latin typeface="Cambria Math" panose="02040503050406030204" pitchFamily="18" charset="0"/>
                        </a:rPr>
                        <m:t>𝑖𝑚</m:t>
                      </m:r>
                      <m:r>
                        <a:rPr lang="en-US" altLang="zh-CN"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rPr>
                        <m:t>1−2</m:t>
                      </m:r>
                      <m:r>
                        <a:rPr lang="en-US" altLang="zh-CN" sz="1600" i="1">
                          <a:latin typeface="Cambria Math" panose="02040503050406030204" pitchFamily="18" charset="0"/>
                          <a:ea typeface="Cambria Math" panose="02040503050406030204" pitchFamily="18" charset="0"/>
                        </a:rPr>
                        <m:t>×1−1×1+2 → </m:t>
                      </m:r>
                      <m:r>
                        <m:rPr>
                          <m:sty m:val="p"/>
                        </m:rPr>
                        <a:rPr lang="el-GR" altLang="zh-CN" sz="1600" i="1">
                          <a:latin typeface="Cambria Math" panose="02040503050406030204" pitchFamily="18" charset="0"/>
                          <a:ea typeface="Cambria Math" panose="02040503050406030204" pitchFamily="18" charset="0"/>
                        </a:rPr>
                        <m:t>Ο</m:t>
                      </m:r>
                      <m:r>
                        <a:rPr lang="en-US" altLang="zh-CN" sz="1600" i="1">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en-US" altLang="zh-CN" sz="1600" i="1">
                              <a:latin typeface="Cambria Math" panose="02040503050406030204" pitchFamily="18" charset="0"/>
                              <a:ea typeface="Cambria Math" panose="02040503050406030204" pitchFamily="18" charset="0"/>
                            </a:rPr>
                            <m:t>𝑞</m:t>
                          </m:r>
                        </m:e>
                        <m:sup>
                          <m:r>
                            <a:rPr lang="en-US" altLang="zh-CN" sz="1600" i="1">
                              <a:latin typeface="Cambria Math" panose="02040503050406030204" pitchFamily="18" charset="0"/>
                              <a:ea typeface="Cambria Math" panose="02040503050406030204" pitchFamily="18" charset="0"/>
                            </a:rPr>
                            <m:t>3</m:t>
                          </m:r>
                        </m:sup>
                      </m:sSup>
                      <m:r>
                        <a:rPr lang="en-US" altLang="zh-CN" sz="1600" i="1">
                          <a:latin typeface="Cambria Math" panose="02040503050406030204" pitchFamily="18" charset="0"/>
                          <a:ea typeface="Cambria Math" panose="02040503050406030204" pitchFamily="18" charset="0"/>
                        </a:rPr>
                        <m:t>)</m:t>
                      </m:r>
                    </m:oMath>
                  </m:oMathPara>
                </a14:m>
                <a:endParaRPr lang="zh-CN" altLang="en-US" sz="1600" dirty="0"/>
              </a:p>
            </p:txBody>
          </p:sp>
        </mc:Choice>
        <mc:Fallback xmlns="">
          <p:sp>
            <p:nvSpPr>
              <p:cNvPr id="17" name="文本框 16">
                <a:extLst>
                  <a:ext uri="{FF2B5EF4-FFF2-40B4-BE49-F238E27FC236}">
                    <a16:creationId xmlns:a16="http://schemas.microsoft.com/office/drawing/2014/main" id="{A39A6067-B5B3-4A4D-BFC1-72B687387F47}"/>
                  </a:ext>
                </a:extLst>
              </p:cNvPr>
              <p:cNvSpPr txBox="1">
                <a:spLocks noRot="1" noChangeAspect="1" noMove="1" noResize="1" noEditPoints="1" noAdjustHandles="1" noChangeArrowheads="1" noChangeShapeType="1" noTextEdit="1"/>
              </p:cNvSpPr>
              <p:nvPr/>
            </p:nvSpPr>
            <p:spPr>
              <a:xfrm>
                <a:off x="2112627" y="4380498"/>
                <a:ext cx="3433312" cy="246221"/>
              </a:xfrm>
              <a:prstGeom prst="rect">
                <a:avLst/>
              </a:prstGeom>
              <a:blipFill>
                <a:blip r:embed="rId8"/>
                <a:stretch>
                  <a:fillRect l="-888" r="-1421" b="-35000"/>
                </a:stretch>
              </a:blipFill>
            </p:spPr>
            <p:txBody>
              <a:bodyPr/>
              <a:lstStyle/>
              <a:p>
                <a:r>
                  <a:rPr lang="zh-CN" altLang="en-US">
                    <a:noFill/>
                  </a:rPr>
                  <a:t> </a:t>
                </a:r>
              </a:p>
            </p:txBody>
          </p:sp>
        </mc:Fallback>
      </mc:AlternateContent>
      <p:grpSp>
        <p:nvGrpSpPr>
          <p:cNvPr id="7" name="组合 6">
            <a:extLst>
              <a:ext uri="{FF2B5EF4-FFF2-40B4-BE49-F238E27FC236}">
                <a16:creationId xmlns:a16="http://schemas.microsoft.com/office/drawing/2014/main" id="{319D741C-801B-4F90-A89D-3BA2B96DA542}"/>
              </a:ext>
            </a:extLst>
          </p:cNvPr>
          <p:cNvGrpSpPr/>
          <p:nvPr/>
        </p:nvGrpSpPr>
        <p:grpSpPr>
          <a:xfrm>
            <a:off x="2017715" y="3509100"/>
            <a:ext cx="8083796" cy="720000"/>
            <a:chOff x="444384" y="3559448"/>
            <a:chExt cx="8083796" cy="720000"/>
          </a:xfrm>
        </p:grpSpPr>
        <p:pic>
          <p:nvPicPr>
            <p:cNvPr id="19" name="图片 18">
              <a:extLst>
                <a:ext uri="{FF2B5EF4-FFF2-40B4-BE49-F238E27FC236}">
                  <a16:creationId xmlns:a16="http://schemas.microsoft.com/office/drawing/2014/main" id="{E3C65273-1733-4C8D-B736-F6D182CA1DEE}"/>
                </a:ext>
              </a:extLst>
            </p:cNvPr>
            <p:cNvPicPr>
              <a:picLocks noChangeAspect="1"/>
            </p:cNvPicPr>
            <p:nvPr/>
          </p:nvPicPr>
          <p:blipFill>
            <a:blip r:embed="rId9"/>
            <a:stretch>
              <a:fillRect/>
            </a:stretch>
          </p:blipFill>
          <p:spPr>
            <a:xfrm>
              <a:off x="444384" y="3559448"/>
              <a:ext cx="2186312" cy="720000"/>
            </a:xfrm>
            <a:prstGeom prst="rect">
              <a:avLst/>
            </a:prstGeom>
          </p:spPr>
        </p:pic>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8841C433-EE7C-4D0E-81F8-1059A71AA2D2}"/>
                    </a:ext>
                  </a:extLst>
                </p:cNvPr>
                <p:cNvSpPr txBox="1"/>
                <p:nvPr/>
              </p:nvSpPr>
              <p:spPr>
                <a:xfrm>
                  <a:off x="3245796" y="3721189"/>
                  <a:ext cx="5282384" cy="3965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𝐷</m:t>
                        </m:r>
                        <m:r>
                          <a:rPr lang="en-US" altLang="zh-CN" i="1">
                            <a:latin typeface="Cambria Math" panose="02040503050406030204" pitchFamily="18" charset="0"/>
                          </a:rPr>
                          <m:t>=</m:t>
                        </m:r>
                        <m:r>
                          <a:rPr lang="en-US" altLang="zh-CN" i="1">
                            <a:latin typeface="Cambria Math" panose="02040503050406030204" pitchFamily="18" charset="0"/>
                          </a:rPr>
                          <m:t>𝑑𝑖𝑚</m:t>
                        </m:r>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𝑁</m:t>
                            </m:r>
                          </m:e>
                          <m:sub>
                            <m:r>
                              <a:rPr lang="en-US" altLang="zh-CN" i="1">
                                <a:latin typeface="Cambria Math" panose="02040503050406030204" pitchFamily="18" charset="0"/>
                                <a:ea typeface="Cambria Math" panose="02040503050406030204" pitchFamily="18" charset="0"/>
                              </a:rPr>
                              <m:t>𝐿</m:t>
                            </m:r>
                          </m:sub>
                        </m:sSub>
                        <m:r>
                          <a:rPr lang="en-US" altLang="zh-CN" i="1">
                            <a:latin typeface="Cambria Math" panose="02040503050406030204" pitchFamily="18" charset="0"/>
                            <a:ea typeface="Cambria Math" panose="02040503050406030204" pitchFamily="18" charset="0"/>
                          </a:rPr>
                          <m:t> −2×</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𝑁</m:t>
                            </m:r>
                          </m:e>
                          <m:sub>
                            <m:r>
                              <a:rPr lang="en-US" altLang="zh-CN" i="1">
                                <a:latin typeface="Cambria Math" panose="02040503050406030204" pitchFamily="18" charset="0"/>
                                <a:ea typeface="Cambria Math" panose="02040503050406030204" pitchFamily="18" charset="0"/>
                              </a:rPr>
                              <m:t>𝐼</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𝜋</m:t>
                            </m:r>
                          </m:sub>
                        </m:sSub>
                        <m:r>
                          <a:rPr lang="en-US" altLang="zh-CN" i="1">
                            <a:latin typeface="Cambria Math" panose="02040503050406030204" pitchFamily="18" charset="0"/>
                            <a:ea typeface="Cambria Math" panose="02040503050406030204" pitchFamily="18" charset="0"/>
                          </a:rPr>
                          <m:t>−1×</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𝑁</m:t>
                            </m:r>
                          </m:e>
                          <m:sub>
                            <m:r>
                              <a:rPr lang="en-US" altLang="zh-CN" i="1">
                                <a:latin typeface="Cambria Math" panose="02040503050406030204" pitchFamily="18" charset="0"/>
                                <a:ea typeface="Cambria Math" panose="02040503050406030204" pitchFamily="18" charset="0"/>
                              </a:rPr>
                              <m:t>𝐼</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𝑁</m:t>
                            </m:r>
                          </m:sub>
                        </m:sSub>
                        <m:r>
                          <a:rPr lang="en-US" altLang="zh-CN" i="1">
                            <a:latin typeface="Cambria Math" panose="02040503050406030204" pitchFamily="18" charset="0"/>
                            <a:ea typeface="Cambria Math" panose="02040503050406030204" pitchFamily="18" charset="0"/>
                          </a:rPr>
                          <m:t>+ ∑</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𝑖</m:t>
                            </m:r>
                            <m:r>
                              <a:rPr lang="en-US" altLang="zh-CN" i="1">
                                <a:latin typeface="Cambria Math" panose="02040503050406030204" pitchFamily="18" charset="0"/>
                                <a:ea typeface="Cambria Math" panose="02040503050406030204" pitchFamily="18" charset="0"/>
                              </a:rPr>
                              <m:t> </m:t>
                            </m:r>
                            <m:r>
                              <a:rPr lang="en-US" altLang="zh-CN" i="1">
                                <a:latin typeface="Cambria Math" panose="02040503050406030204" pitchFamily="18" charset="0"/>
                                <a:ea typeface="Cambria Math" panose="02040503050406030204" pitchFamily="18" charset="0"/>
                              </a:rPr>
                              <m:t>𝑁</m:t>
                            </m:r>
                          </m:e>
                          <m:sub>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𝑉</m:t>
                                </m:r>
                              </m:e>
                              <m:sub>
                                <m:r>
                                  <a:rPr lang="en-US" altLang="zh-CN" i="1">
                                    <a:latin typeface="Cambria Math" panose="02040503050406030204" pitchFamily="18" charset="0"/>
                                    <a:ea typeface="Cambria Math" panose="02040503050406030204" pitchFamily="18" charset="0"/>
                                  </a:rPr>
                                  <m:t>𝑖</m:t>
                                </m:r>
                              </m:sub>
                            </m:sSub>
                          </m:sub>
                        </m:sSub>
                      </m:oMath>
                    </m:oMathPara>
                  </a14:m>
                  <a:endParaRPr lang="zh-CN" altLang="en-US" dirty="0"/>
                </a:p>
              </p:txBody>
            </p:sp>
          </mc:Choice>
          <mc:Fallback xmlns="">
            <p:sp>
              <p:nvSpPr>
                <p:cNvPr id="21" name="文本框 20">
                  <a:extLst>
                    <a:ext uri="{FF2B5EF4-FFF2-40B4-BE49-F238E27FC236}">
                      <a16:creationId xmlns:a16="http://schemas.microsoft.com/office/drawing/2014/main" id="{8841C433-EE7C-4D0E-81F8-1059A71AA2D2}"/>
                    </a:ext>
                  </a:extLst>
                </p:cNvPr>
                <p:cNvSpPr txBox="1">
                  <a:spLocks noRot="1" noChangeAspect="1" noMove="1" noResize="1" noEditPoints="1" noAdjustHandles="1" noChangeArrowheads="1" noChangeShapeType="1" noTextEdit="1"/>
                </p:cNvSpPr>
                <p:nvPr/>
              </p:nvSpPr>
              <p:spPr>
                <a:xfrm>
                  <a:off x="3245796" y="3721189"/>
                  <a:ext cx="5282384" cy="396519"/>
                </a:xfrm>
                <a:prstGeom prst="rect">
                  <a:avLst/>
                </a:prstGeom>
                <a:blipFill>
                  <a:blip r:embed="rId10"/>
                  <a:stretch>
                    <a:fillRect b="-7692"/>
                  </a:stretch>
                </a:blipFill>
              </p:spPr>
              <p:txBody>
                <a:bodyPr/>
                <a:lstStyle/>
                <a:p>
                  <a:r>
                    <a:rPr lang="zh-CN" altLang="en-US">
                      <a:noFill/>
                    </a:rPr>
                    <a:t> </a:t>
                  </a:r>
                </a:p>
              </p:txBody>
            </p:sp>
          </mc:Fallback>
        </mc:AlternateContent>
        <p:sp>
          <p:nvSpPr>
            <p:cNvPr id="22" name="箭头: 右 21">
              <a:extLst>
                <a:ext uri="{FF2B5EF4-FFF2-40B4-BE49-F238E27FC236}">
                  <a16:creationId xmlns:a16="http://schemas.microsoft.com/office/drawing/2014/main" id="{679657F5-523C-4AE6-B599-506DFCF95125}"/>
                </a:ext>
              </a:extLst>
            </p:cNvPr>
            <p:cNvSpPr/>
            <p:nvPr/>
          </p:nvSpPr>
          <p:spPr>
            <a:xfrm>
              <a:off x="2923592" y="3853117"/>
              <a:ext cx="491412" cy="1679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 name="图片 23">
            <a:extLst>
              <a:ext uri="{FF2B5EF4-FFF2-40B4-BE49-F238E27FC236}">
                <a16:creationId xmlns:a16="http://schemas.microsoft.com/office/drawing/2014/main" id="{0D62D5EE-C8D9-4FA0-904E-87A453CE097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7353"/>
          <a:stretch/>
        </p:blipFill>
        <p:spPr>
          <a:xfrm>
            <a:off x="2519244" y="5021296"/>
            <a:ext cx="4635244" cy="1755533"/>
          </a:xfrm>
          <a:prstGeom prst="rect">
            <a:avLst/>
          </a:prstGeom>
        </p:spPr>
      </p:pic>
      <p:sp>
        <p:nvSpPr>
          <p:cNvPr id="25" name="文本框 24">
            <a:extLst>
              <a:ext uri="{FF2B5EF4-FFF2-40B4-BE49-F238E27FC236}">
                <a16:creationId xmlns:a16="http://schemas.microsoft.com/office/drawing/2014/main" id="{86660C68-6062-4564-9834-E4C96A529F65}"/>
              </a:ext>
            </a:extLst>
          </p:cNvPr>
          <p:cNvSpPr txBox="1"/>
          <p:nvPr/>
        </p:nvSpPr>
        <p:spPr>
          <a:xfrm>
            <a:off x="7512862" y="5515000"/>
            <a:ext cx="2770577" cy="369332"/>
          </a:xfrm>
          <a:prstGeom prst="rect">
            <a:avLst/>
          </a:prstGeom>
          <a:noFill/>
        </p:spPr>
        <p:txBody>
          <a:bodyPr wrap="square" rtlCol="0">
            <a:spAutoFit/>
          </a:bodyPr>
          <a:lstStyle/>
          <a:p>
            <a:r>
              <a:rPr lang="en-US" altLang="zh-CN" dirty="0">
                <a:solidFill>
                  <a:srgbClr val="FF0000"/>
                </a:solidFill>
              </a:rPr>
              <a:t>Power counting breaking</a:t>
            </a:r>
            <a:endParaRPr lang="zh-CN" altLang="en-US" dirty="0">
              <a:solidFill>
                <a:srgbClr val="FF0000"/>
              </a:solidFill>
            </a:endParaRPr>
          </a:p>
        </p:txBody>
      </p:sp>
      <p:grpSp>
        <p:nvGrpSpPr>
          <p:cNvPr id="35" name="组合 34">
            <a:extLst>
              <a:ext uri="{FF2B5EF4-FFF2-40B4-BE49-F238E27FC236}">
                <a16:creationId xmlns:a16="http://schemas.microsoft.com/office/drawing/2014/main" id="{80F26D18-54A3-4120-8A45-6B229C6BEE42}"/>
              </a:ext>
            </a:extLst>
          </p:cNvPr>
          <p:cNvGrpSpPr/>
          <p:nvPr/>
        </p:nvGrpSpPr>
        <p:grpSpPr>
          <a:xfrm>
            <a:off x="2461290" y="4496850"/>
            <a:ext cx="4955283" cy="1436598"/>
            <a:chOff x="1302203" y="4552982"/>
            <a:chExt cx="4955283" cy="1436598"/>
          </a:xfrm>
        </p:grpSpPr>
        <p:sp>
          <p:nvSpPr>
            <p:cNvPr id="26" name="矩形 25">
              <a:extLst>
                <a:ext uri="{FF2B5EF4-FFF2-40B4-BE49-F238E27FC236}">
                  <a16:creationId xmlns:a16="http://schemas.microsoft.com/office/drawing/2014/main" id="{0362DDA3-947D-4B93-A43F-7DA49E4D3BE3}"/>
                </a:ext>
              </a:extLst>
            </p:cNvPr>
            <p:cNvSpPr/>
            <p:nvPr/>
          </p:nvSpPr>
          <p:spPr>
            <a:xfrm>
              <a:off x="1302203" y="5102467"/>
              <a:ext cx="3598324" cy="8871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连接符: 肘形 27">
              <a:extLst>
                <a:ext uri="{FF2B5EF4-FFF2-40B4-BE49-F238E27FC236}">
                  <a16:creationId xmlns:a16="http://schemas.microsoft.com/office/drawing/2014/main" id="{094AB1E0-83A3-45FA-A395-D3EFE47DA199}"/>
                </a:ext>
              </a:extLst>
            </p:cNvPr>
            <p:cNvCxnSpPr>
              <a:cxnSpLocks/>
            </p:cNvCxnSpPr>
            <p:nvPr/>
          </p:nvCxnSpPr>
          <p:spPr>
            <a:xfrm flipV="1">
              <a:off x="4184619" y="4736380"/>
              <a:ext cx="734737" cy="366087"/>
            </a:xfrm>
            <a:prstGeom prst="bentConnector3">
              <a:avLst>
                <a:gd name="adj1" fmla="val 50000"/>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sp>
          <p:nvSpPr>
            <p:cNvPr id="34" name="文本框 33">
              <a:extLst>
                <a:ext uri="{FF2B5EF4-FFF2-40B4-BE49-F238E27FC236}">
                  <a16:creationId xmlns:a16="http://schemas.microsoft.com/office/drawing/2014/main" id="{EAC07E2B-8D12-46B8-93CF-7208FF59B857}"/>
                </a:ext>
              </a:extLst>
            </p:cNvPr>
            <p:cNvSpPr txBox="1"/>
            <p:nvPr/>
          </p:nvSpPr>
          <p:spPr>
            <a:xfrm>
              <a:off x="4954474" y="4552982"/>
              <a:ext cx="1303012" cy="369332"/>
            </a:xfrm>
            <a:prstGeom prst="rect">
              <a:avLst/>
            </a:prstGeom>
            <a:noFill/>
          </p:spPr>
          <p:txBody>
            <a:bodyPr wrap="square" rtlCol="0">
              <a:spAutoFit/>
            </a:bodyPr>
            <a:lstStyle/>
            <a:p>
              <a:r>
                <a:rPr lang="en-US" altLang="zh-CN" dirty="0">
                  <a:solidFill>
                    <a:srgbClr val="FF0000"/>
                  </a:solidFill>
                </a:rPr>
                <a:t>PCB terms</a:t>
              </a:r>
            </a:p>
          </p:txBody>
        </p:sp>
      </p:grpSp>
      <p:sp>
        <p:nvSpPr>
          <p:cNvPr id="6" name="文本框 5">
            <a:extLst>
              <a:ext uri="{FF2B5EF4-FFF2-40B4-BE49-F238E27FC236}">
                <a16:creationId xmlns:a16="http://schemas.microsoft.com/office/drawing/2014/main" id="{56E3D0DE-1DC4-4ACD-8EA8-D6BEA2AB1598}"/>
              </a:ext>
            </a:extLst>
          </p:cNvPr>
          <p:cNvSpPr txBox="1"/>
          <p:nvPr/>
        </p:nvSpPr>
        <p:spPr>
          <a:xfrm>
            <a:off x="7523892" y="5898549"/>
            <a:ext cx="2748514" cy="584775"/>
          </a:xfrm>
          <a:prstGeom prst="rect">
            <a:avLst/>
          </a:prstGeom>
          <a:noFill/>
        </p:spPr>
        <p:txBody>
          <a:bodyPr wrap="square" rtlCol="0">
            <a:spAutoFit/>
          </a:bodyPr>
          <a:lstStyle/>
          <a:p>
            <a:r>
              <a:rPr lang="en-US" altLang="zh-CN" sz="1600" dirty="0">
                <a:solidFill>
                  <a:srgbClr val="FF0000"/>
                </a:solidFill>
              </a:rPr>
              <a:t>A new scale get involved in the Feynman Integral</a:t>
            </a:r>
            <a:endParaRPr lang="zh-CN" altLang="en-US" sz="1600" dirty="0">
              <a:solidFill>
                <a:srgbClr val="FF0000"/>
              </a:solidFill>
            </a:endParaRPr>
          </a:p>
        </p:txBody>
      </p:sp>
      <p:sp>
        <p:nvSpPr>
          <p:cNvPr id="8" name="矩形 7">
            <a:extLst>
              <a:ext uri="{FF2B5EF4-FFF2-40B4-BE49-F238E27FC236}">
                <a16:creationId xmlns:a16="http://schemas.microsoft.com/office/drawing/2014/main" id="{697A4950-2F42-4AA3-AF00-383B04C0E6EF}"/>
              </a:ext>
            </a:extLst>
          </p:cNvPr>
          <p:cNvSpPr/>
          <p:nvPr/>
        </p:nvSpPr>
        <p:spPr>
          <a:xfrm>
            <a:off x="3791744" y="2421699"/>
            <a:ext cx="932972" cy="3753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F35DCB63-09F2-40C4-B0FB-3DC8E6C92094}"/>
              </a:ext>
            </a:extLst>
          </p:cNvPr>
          <p:cNvSpPr/>
          <p:nvPr/>
        </p:nvSpPr>
        <p:spPr>
          <a:xfrm>
            <a:off x="5348710" y="2708920"/>
            <a:ext cx="2865203" cy="4311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a:extLst>
              <a:ext uri="{FF2B5EF4-FFF2-40B4-BE49-F238E27FC236}">
                <a16:creationId xmlns:a16="http://schemas.microsoft.com/office/drawing/2014/main" id="{959011A7-B2D5-40FA-BAC1-2B6D9891B1CE}"/>
              </a:ext>
            </a:extLst>
          </p:cNvPr>
          <p:cNvSpPr txBox="1"/>
          <p:nvPr/>
        </p:nvSpPr>
        <p:spPr>
          <a:xfrm>
            <a:off x="5591944" y="1032270"/>
            <a:ext cx="3329758" cy="307777"/>
          </a:xfrm>
          <a:prstGeom prst="rect">
            <a:avLst/>
          </a:prstGeom>
          <a:noFill/>
        </p:spPr>
        <p:txBody>
          <a:bodyPr wrap="none" rtlCol="0">
            <a:spAutoFit/>
          </a:bodyPr>
          <a:lstStyle/>
          <a:p>
            <a:r>
              <a:rPr lang="en-US" altLang="zh-CN" sz="1400" dirty="0">
                <a:solidFill>
                  <a:schemeClr val="accent1">
                    <a:lumMod val="75000"/>
                  </a:schemeClr>
                </a:solidFill>
                <a:latin typeface="Arial" panose="020B0604020202020204" pitchFamily="34" charset="0"/>
                <a:cs typeface="Arial" panose="020B0604020202020204" pitchFamily="34" charset="0"/>
              </a:rPr>
              <a:t>J. Gasser et al. </a:t>
            </a:r>
            <a:r>
              <a:rPr lang="en-US" altLang="zh-CN" sz="1400" dirty="0" err="1">
                <a:solidFill>
                  <a:schemeClr val="accent1">
                    <a:lumMod val="75000"/>
                  </a:schemeClr>
                </a:solidFill>
                <a:latin typeface="Arial" panose="020B0604020202020204" pitchFamily="34" charset="0"/>
                <a:cs typeface="Arial" panose="020B0604020202020204" pitchFamily="34" charset="0"/>
              </a:rPr>
              <a:t>Nucl.Phys.B</a:t>
            </a:r>
            <a:r>
              <a:rPr lang="en-US" altLang="zh-CN" sz="1400" dirty="0">
                <a:solidFill>
                  <a:schemeClr val="accent1">
                    <a:lumMod val="75000"/>
                  </a:schemeClr>
                </a:solidFill>
                <a:latin typeface="Arial" panose="020B0604020202020204" pitchFamily="34" charset="0"/>
                <a:cs typeface="Arial" panose="020B0604020202020204" pitchFamily="34" charset="0"/>
              </a:rPr>
              <a:t> 307 (1988)</a:t>
            </a:r>
            <a:endParaRPr lang="zh-CN" altLang="en-US" sz="1400" dirty="0">
              <a:solidFill>
                <a:schemeClr val="accent1">
                  <a:lumMod val="75000"/>
                </a:schemeClr>
              </a:solidFill>
              <a:latin typeface="Arial" panose="020B0604020202020204" pitchFamily="34" charset="0"/>
              <a:cs typeface="Arial" panose="020B0604020202020204" pitchFamily="34" charset="0"/>
            </a:endParaRPr>
          </a:p>
        </p:txBody>
      </p:sp>
      <p:pic>
        <p:nvPicPr>
          <p:cNvPr id="31" name="图形 4">
            <a:extLst>
              <a:ext uri="{FF2B5EF4-FFF2-40B4-BE49-F238E27FC236}">
                <a16:creationId xmlns:a16="http://schemas.microsoft.com/office/drawing/2014/main" id="{B1FCBA49-CD30-22CC-13F7-D46CC6AD769A}"/>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7179644" y="22862"/>
            <a:ext cx="4962972" cy="6509658"/>
          </a:xfrm>
          <a:prstGeom prst="rect">
            <a:avLst/>
          </a:prstGeom>
        </p:spPr>
      </p:pic>
    </p:spTree>
    <p:extLst>
      <p:ext uri="{BB962C8B-B14F-4D97-AF65-F5344CB8AC3E}">
        <p14:creationId xmlns:p14="http://schemas.microsoft.com/office/powerpoint/2010/main" val="148543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
            <a:extLst>
              <a:ext uri="{FF2B5EF4-FFF2-40B4-BE49-F238E27FC236}">
                <a16:creationId xmlns:a16="http://schemas.microsoft.com/office/drawing/2014/main" id="{4CC03F23-41F0-F6C5-4CC8-1869653D33CA}"/>
              </a:ext>
            </a:extLst>
          </p:cNvPr>
          <p:cNvPicPr>
            <a:picLocks noChangeAspect="1"/>
          </p:cNvPicPr>
          <p:nvPr/>
        </p:nvPicPr>
        <p:blipFill>
          <a:blip r:embed="rId3"/>
          <a:srcRect l="70209" t="9946" b="64230"/>
          <a:stretch>
            <a:fillRect/>
          </a:stretch>
        </p:blipFill>
        <p:spPr>
          <a:xfrm rot="5400000">
            <a:off x="9558966" y="4273943"/>
            <a:ext cx="2043229" cy="3147930"/>
          </a:xfrm>
          <a:prstGeom prst="rect">
            <a:avLst/>
          </a:prstGeom>
          <a:noFill/>
          <a:ln w="9525">
            <a:noFill/>
          </a:ln>
        </p:spPr>
      </p:pic>
      <p:pic>
        <p:nvPicPr>
          <p:cNvPr id="18" name="图片 17">
            <a:extLst>
              <a:ext uri="{FF2B5EF4-FFF2-40B4-BE49-F238E27FC236}">
                <a16:creationId xmlns:a16="http://schemas.microsoft.com/office/drawing/2014/main" id="{C439D8A7-7A1D-E6B8-7488-84CA7885E379}"/>
              </a:ext>
            </a:extLst>
          </p:cNvPr>
          <p:cNvPicPr>
            <a:picLocks noChangeAspect="1"/>
          </p:cNvPicPr>
          <p:nvPr/>
        </p:nvPicPr>
        <p:blipFill>
          <a:blip r:embed="rId4"/>
          <a:srcRect t="64230" r="65837" b="9946"/>
          <a:stretch>
            <a:fillRect/>
          </a:stretch>
        </p:blipFill>
        <p:spPr>
          <a:xfrm rot="5400000">
            <a:off x="424397" y="-357698"/>
            <a:ext cx="2343285" cy="3147931"/>
          </a:xfrm>
          <a:prstGeom prst="rect">
            <a:avLst/>
          </a:prstGeom>
          <a:noFill/>
          <a:ln w="9525">
            <a:noFill/>
          </a:ln>
        </p:spPr>
      </p:pic>
      <p:sp>
        <p:nvSpPr>
          <p:cNvPr id="19" name="矩形 18">
            <a:extLst>
              <a:ext uri="{FF2B5EF4-FFF2-40B4-BE49-F238E27FC236}">
                <a16:creationId xmlns:a16="http://schemas.microsoft.com/office/drawing/2014/main" id="{BE00CFBC-7F70-456A-F1AB-F962042C5BB0}"/>
              </a:ext>
            </a:extLst>
          </p:cNvPr>
          <p:cNvSpPr/>
          <p:nvPr/>
        </p:nvSpPr>
        <p:spPr bwMode="auto">
          <a:xfrm rot="5400000">
            <a:off x="2953336" y="-2125872"/>
            <a:ext cx="6339252" cy="11304962"/>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sp>
        <p:nvSpPr>
          <p:cNvPr id="2" name="标题 1">
            <a:extLst>
              <a:ext uri="{FF2B5EF4-FFF2-40B4-BE49-F238E27FC236}">
                <a16:creationId xmlns:a16="http://schemas.microsoft.com/office/drawing/2014/main" id="{998564A8-62C7-4C65-89A8-E55DAC570BF7}"/>
              </a:ext>
            </a:extLst>
          </p:cNvPr>
          <p:cNvSpPr>
            <a:spLocks noGrp="1"/>
          </p:cNvSpPr>
          <p:nvPr>
            <p:ph type="title"/>
          </p:nvPr>
        </p:nvSpPr>
        <p:spPr>
          <a:xfrm>
            <a:off x="3719736" y="200630"/>
            <a:ext cx="6768752" cy="803127"/>
          </a:xfrm>
        </p:spPr>
        <p:txBody>
          <a:bodyPr/>
          <a:lstStyle/>
          <a:p>
            <a:r>
              <a:rPr lang="en-US" altLang="zh-CN" dirty="0">
                <a:latin typeface="Arial" panose="020B0604020202020204" pitchFamily="34" charset="0"/>
                <a:cs typeface="Arial" panose="020B0604020202020204" pitchFamily="34" charset="0"/>
              </a:rPr>
              <a:t>Renormalization</a:t>
            </a:r>
            <a:endParaRPr lang="zh-CN" alt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569843B-A6AD-4327-A549-30D57ACAB161}"/>
                  </a:ext>
                </a:extLst>
              </p:cNvPr>
              <p:cNvSpPr>
                <a:spLocks noGrp="1"/>
              </p:cNvSpPr>
              <p:nvPr>
                <p:ph idx="1"/>
              </p:nvPr>
            </p:nvSpPr>
            <p:spPr>
              <a:xfrm>
                <a:off x="551384" y="854201"/>
                <a:ext cx="11665296" cy="5743151"/>
              </a:xfrm>
            </p:spPr>
            <p:txBody>
              <a:bodyPr>
                <a:normAutofit/>
              </a:bodyPr>
              <a:lstStyle/>
              <a:p>
                <a:r>
                  <a:rPr lang="en-US" altLang="zh-CN" dirty="0">
                    <a:latin typeface="Arial" panose="020B0604020202020204" pitchFamily="34" charset="0"/>
                    <a:cs typeface="Arial" panose="020B0604020202020204" pitchFamily="34" charset="0"/>
                  </a:rPr>
                  <a:t>PCB – ill-defined cutoff of Feynman diagram</a:t>
                </a:r>
              </a:p>
              <a:p>
                <a:r>
                  <a:rPr lang="en-US" altLang="zh-CN" dirty="0">
                    <a:solidFill>
                      <a:srgbClr val="7030A0"/>
                    </a:solidFill>
                    <a:latin typeface="Arial" panose="020B0604020202020204" pitchFamily="34" charset="0"/>
                    <a:cs typeface="Arial" panose="020B0604020202020204" pitchFamily="34" charset="0"/>
                  </a:rPr>
                  <a:t>Heavy Baryon </a:t>
                </a:r>
                <a:r>
                  <a:rPr lang="en-US" altLang="zh-CN" dirty="0" err="1">
                    <a:solidFill>
                      <a:srgbClr val="7030A0"/>
                    </a:solidFill>
                    <a:latin typeface="Arial" panose="020B0604020202020204" pitchFamily="34" charset="0"/>
                    <a:cs typeface="Arial" panose="020B0604020202020204" pitchFamily="34" charset="0"/>
                  </a:rPr>
                  <a:t>ChPT</a:t>
                </a:r>
                <a:r>
                  <a:rPr lang="en-US" altLang="zh-CN" dirty="0">
                    <a:solidFill>
                      <a:srgbClr val="7030A0"/>
                    </a:solidFill>
                    <a:latin typeface="Arial" panose="020B0604020202020204" pitchFamily="34" charset="0"/>
                    <a:cs typeface="Arial" panose="020B0604020202020204" pitchFamily="34" charset="0"/>
                  </a:rPr>
                  <a:t> (</a:t>
                </a:r>
                <a:r>
                  <a:rPr lang="en-US" altLang="zh-CN" dirty="0" err="1">
                    <a:solidFill>
                      <a:srgbClr val="7030A0"/>
                    </a:solidFill>
                    <a:latin typeface="Arial" panose="020B0604020202020204" pitchFamily="34" charset="0"/>
                    <a:cs typeface="Arial" panose="020B0604020202020204" pitchFamily="34" charset="0"/>
                  </a:rPr>
                  <a:t>HBChPT</a:t>
                </a:r>
                <a:r>
                  <a:rPr lang="en-US" altLang="zh-CN" dirty="0">
                    <a:solidFill>
                      <a:srgbClr val="7030A0"/>
                    </a:solidFill>
                    <a:latin typeface="Arial" panose="020B0604020202020204" pitchFamily="34" charset="0"/>
                    <a:cs typeface="Arial" panose="020B0604020202020204" pitchFamily="34" charset="0"/>
                  </a:rPr>
                  <a:t>)</a:t>
                </a:r>
              </a:p>
              <a:p>
                <a:pPr lvl="1"/>
                <a14:m>
                  <m:oMath xmlns:m="http://schemas.openxmlformats.org/officeDocument/2006/math">
                    <m:r>
                      <a:rPr lang="en-US" altLang="zh-CN" b="0" i="1" smtClean="0">
                        <a:latin typeface="Cambria Math" panose="02040503050406030204" pitchFamily="18" charset="0"/>
                        <a:cs typeface="Arial" panose="020B0604020202020204" pitchFamily="34" charset="0"/>
                      </a:rPr>
                      <m:t>𝑝</m:t>
                    </m:r>
                    <m:r>
                      <a:rPr lang="en-US" altLang="zh-CN" b="0" i="1" smtClean="0">
                        <a:latin typeface="Cambria Math" panose="02040503050406030204" pitchFamily="18" charset="0"/>
                        <a:cs typeface="Arial" panose="020B0604020202020204" pitchFamily="34" charset="0"/>
                      </a:rPr>
                      <m:t>=</m:t>
                    </m:r>
                    <m:r>
                      <a:rPr lang="en-US" altLang="zh-CN" b="0" i="1" smtClean="0">
                        <a:latin typeface="Cambria Math" panose="02040503050406030204" pitchFamily="18" charset="0"/>
                        <a:cs typeface="Arial" panose="020B0604020202020204" pitchFamily="34" charset="0"/>
                      </a:rPr>
                      <m:t>𝑚𝑣</m:t>
                    </m:r>
                    <m:r>
                      <a:rPr lang="en-US" altLang="zh-CN" b="0" i="1" smtClean="0">
                        <a:latin typeface="Cambria Math" panose="02040503050406030204" pitchFamily="18" charset="0"/>
                        <a:cs typeface="Arial" panose="020B0604020202020204" pitchFamily="34" charset="0"/>
                      </a:rPr>
                      <m:t>+</m:t>
                    </m:r>
                    <m:r>
                      <a:rPr lang="en-US" altLang="zh-CN" b="0" i="1" smtClean="0">
                        <a:latin typeface="Cambria Math" panose="02040503050406030204" pitchFamily="18" charset="0"/>
                        <a:cs typeface="Arial" panose="020B0604020202020204" pitchFamily="34" charset="0"/>
                      </a:rPr>
                      <m:t>𝑘</m:t>
                    </m:r>
                  </m:oMath>
                </a14:m>
                <a:r>
                  <a:rPr lang="en-US" altLang="zh-CN" dirty="0">
                    <a:latin typeface="Arial" panose="020B0604020202020204" pitchFamily="34" charset="0"/>
                    <a:cs typeface="Arial" panose="020B0604020202020204" pitchFamily="34" charset="0"/>
                  </a:rPr>
                  <a:t>,    </a:t>
                </a:r>
                <a14:m>
                  <m:oMath xmlns:m="http://schemas.openxmlformats.org/officeDocument/2006/math">
                    <m:r>
                      <a:rPr lang="en-US" altLang="zh-CN" b="0" i="1" smtClean="0">
                        <a:latin typeface="Cambria Math" panose="02040503050406030204" pitchFamily="18" charset="0"/>
                        <a:cs typeface="Arial" panose="020B0604020202020204" pitchFamily="34" charset="0"/>
                      </a:rPr>
                      <m:t>𝑣</m:t>
                    </m:r>
                    <m:r>
                      <a:rPr lang="en-US" altLang="zh-CN" b="0" i="1" smtClean="0">
                        <a:latin typeface="Cambria Math" panose="02040503050406030204" pitchFamily="18" charset="0"/>
                        <a:cs typeface="Arial" panose="020B0604020202020204" pitchFamily="34" charset="0"/>
                      </a:rPr>
                      <m:t>=(1,0,0,0)</m:t>
                    </m:r>
                  </m:oMath>
                </a14:m>
                <a:r>
                  <a:rPr lang="en-US" altLang="zh-CN" dirty="0">
                    <a:latin typeface="Arial" panose="020B0604020202020204" pitchFamily="34" charset="0"/>
                    <a:cs typeface="Arial" panose="020B0604020202020204" pitchFamily="34" charset="0"/>
                  </a:rPr>
                  <a:t>,     </a:t>
                </a:r>
                <a14:m>
                  <m:oMath xmlns:m="http://schemas.openxmlformats.org/officeDocument/2006/math">
                    <m:r>
                      <a:rPr lang="en-US" altLang="zh-CN" b="0" i="1" smtClean="0">
                        <a:latin typeface="Cambria Math" panose="02040503050406030204" pitchFamily="18" charset="0"/>
                        <a:cs typeface="Arial" panose="020B0604020202020204" pitchFamily="34" charset="0"/>
                      </a:rPr>
                      <m:t>𝑚</m:t>
                    </m:r>
                    <m:r>
                      <a:rPr lang="en-US" altLang="zh-CN" b="0" i="1" smtClean="0">
                        <a:latin typeface="Cambria Math" panose="02040503050406030204" pitchFamily="18" charset="0"/>
                        <a:cs typeface="Arial" panose="020B0604020202020204" pitchFamily="34" charset="0"/>
                      </a:rPr>
                      <m:t> → ∞</m:t>
                    </m:r>
                  </m:oMath>
                </a14:m>
                <a:endParaRPr lang="en-US" altLang="zh-CN" dirty="0">
                  <a:latin typeface="Arial" panose="020B0604020202020204" pitchFamily="34" charset="0"/>
                  <a:cs typeface="Arial" panose="020B0604020202020204" pitchFamily="34" charset="0"/>
                </a:endParaRPr>
              </a:p>
              <a:p>
                <a:pPr lvl="1"/>
                <a:r>
                  <a:rPr lang="en-US" altLang="zh-CN" dirty="0">
                    <a:latin typeface="Arial" panose="020B0604020202020204" pitchFamily="34" charset="0"/>
                    <a:cs typeface="Arial" panose="020B0604020202020204" pitchFamily="34" charset="0"/>
                  </a:rPr>
                  <a:t>Non-relativistic</a:t>
                </a:r>
              </a:p>
              <a:p>
                <a:r>
                  <a:rPr lang="en-US" altLang="zh-CN" dirty="0">
                    <a:solidFill>
                      <a:srgbClr val="7030A0"/>
                    </a:solidFill>
                    <a:latin typeface="Arial" panose="020B0604020202020204" pitchFamily="34" charset="0"/>
                    <a:cs typeface="Arial" panose="020B0604020202020204" pitchFamily="34" charset="0"/>
                  </a:rPr>
                  <a:t>Infrared Regularization (IR)</a:t>
                </a:r>
              </a:p>
              <a:p>
                <a:pPr lvl="1"/>
                <a:r>
                  <a:rPr lang="en-US" altLang="zh-CN" dirty="0">
                    <a:latin typeface="Arial" panose="020B0604020202020204" pitchFamily="34" charset="0"/>
                    <a:cs typeface="Arial" panose="020B0604020202020204" pitchFamily="34" charset="0"/>
                  </a:rPr>
                  <a:t>Discard the contribution near the pole </a:t>
                </a:r>
                <a14:m>
                  <m:oMath xmlns:m="http://schemas.openxmlformats.org/officeDocument/2006/math">
                    <m:sSup>
                      <m:sSupPr>
                        <m:ctrlPr>
                          <a:rPr lang="en-US" altLang="zh-CN" i="1" smtClean="0">
                            <a:latin typeface="Cambria Math" panose="02040503050406030204" pitchFamily="18" charset="0"/>
                            <a:cs typeface="Arial" panose="020B0604020202020204" pitchFamily="34" charset="0"/>
                          </a:rPr>
                        </m:ctrlPr>
                      </m:sSupPr>
                      <m:e>
                        <m:r>
                          <a:rPr lang="en-US" altLang="zh-CN" b="0" i="1" smtClean="0">
                            <a:latin typeface="Cambria Math" panose="02040503050406030204" pitchFamily="18" charset="0"/>
                            <a:cs typeface="Arial" panose="020B0604020202020204" pitchFamily="34" charset="0"/>
                          </a:rPr>
                          <m:t>𝑝</m:t>
                        </m:r>
                      </m:e>
                      <m:sup>
                        <m:r>
                          <a:rPr lang="en-US" altLang="zh-CN" b="0" i="1" smtClean="0">
                            <a:latin typeface="Cambria Math" panose="02040503050406030204" pitchFamily="18" charset="0"/>
                            <a:cs typeface="Arial" panose="020B0604020202020204" pitchFamily="34" charset="0"/>
                          </a:rPr>
                          <m:t>2</m:t>
                        </m:r>
                      </m:sup>
                    </m:sSup>
                    <m:r>
                      <a:rPr lang="en-US" altLang="zh-CN" b="0" i="1" smtClean="0">
                        <a:latin typeface="Cambria Math" panose="02040503050406030204" pitchFamily="18" charset="0"/>
                        <a:cs typeface="Arial" panose="020B0604020202020204" pitchFamily="34" charset="0"/>
                      </a:rPr>
                      <m:t>=</m:t>
                    </m:r>
                    <m:sSup>
                      <m:sSupPr>
                        <m:ctrlPr>
                          <a:rPr lang="en-US" altLang="zh-CN" i="1">
                            <a:latin typeface="Cambria Math" panose="02040503050406030204" pitchFamily="18" charset="0"/>
                            <a:cs typeface="Arial" panose="020B0604020202020204" pitchFamily="34" charset="0"/>
                          </a:rPr>
                        </m:ctrlPr>
                      </m:sSupPr>
                      <m:e>
                        <m:r>
                          <a:rPr lang="en-US" altLang="zh-CN" b="0" i="1" smtClean="0">
                            <a:latin typeface="Cambria Math" panose="02040503050406030204" pitchFamily="18" charset="0"/>
                            <a:cs typeface="Arial" panose="020B0604020202020204" pitchFamily="34" charset="0"/>
                          </a:rPr>
                          <m:t>𝑚</m:t>
                        </m:r>
                      </m:e>
                      <m:sup>
                        <m:r>
                          <a:rPr lang="en-US" altLang="zh-CN" i="1">
                            <a:latin typeface="Cambria Math" panose="02040503050406030204" pitchFamily="18" charset="0"/>
                            <a:cs typeface="Arial" panose="020B0604020202020204" pitchFamily="34" charset="0"/>
                          </a:rPr>
                          <m:t>2</m:t>
                        </m:r>
                      </m:sup>
                    </m:sSup>
                  </m:oMath>
                </a14:m>
                <a:r>
                  <a:rPr lang="en-US" altLang="zh-CN" dirty="0">
                    <a:latin typeface="Arial" panose="020B0604020202020204" pitchFamily="34" charset="0"/>
                    <a:cs typeface="Arial" panose="020B0604020202020204" pitchFamily="34" charset="0"/>
                  </a:rPr>
                  <a:t> (regular part).</a:t>
                </a:r>
              </a:p>
              <a:p>
                <a:pPr lvl="1"/>
                <a:r>
                  <a:rPr lang="en-US" altLang="zh-CN" dirty="0">
                    <a:latin typeface="Arial" panose="020B0604020202020204" pitchFamily="34" charset="0"/>
                    <a:cs typeface="Arial" panose="020B0604020202020204" pitchFamily="34" charset="0"/>
                  </a:rPr>
                  <a:t>Introduce un-physical cut, poor convergence</a:t>
                </a:r>
              </a:p>
              <a:p>
                <a:r>
                  <a:rPr lang="en-US" altLang="zh-CN" dirty="0">
                    <a:solidFill>
                      <a:srgbClr val="7030A0"/>
                    </a:solidFill>
                    <a:latin typeface="Arial" panose="020B0604020202020204" pitchFamily="34" charset="0"/>
                    <a:cs typeface="Arial" panose="020B0604020202020204" pitchFamily="34" charset="0"/>
                  </a:rPr>
                  <a:t>Extended-on-mass-shell scheme (EOMS)</a:t>
                </a:r>
              </a:p>
              <a:p>
                <a:pPr lvl="1"/>
                <a:r>
                  <a:rPr lang="en-US" altLang="zh-CN" dirty="0">
                    <a:latin typeface="Arial" panose="020B0604020202020204" pitchFamily="34" charset="0"/>
                    <a:cs typeface="Arial" panose="020B0604020202020204" pitchFamily="34" charset="0"/>
                  </a:rPr>
                  <a:t>counterterms absorb only the divergence and PCB terms</a:t>
                </a:r>
              </a:p>
              <a:p>
                <a:pPr lvl="1"/>
                <a:r>
                  <a:rPr lang="en-US" altLang="zh-CN" dirty="0">
                    <a:latin typeface="Arial" panose="020B0604020202020204" pitchFamily="34" charset="0"/>
                    <a:cs typeface="Arial" panose="020B0604020202020204" pitchFamily="34" charset="0"/>
                  </a:rPr>
                  <a:t>Keeps the relativity and analyticity</a:t>
                </a:r>
              </a:p>
              <a:p>
                <a:pPr lvl="1"/>
                <a:r>
                  <a:rPr lang="en-US" altLang="zh-CN" dirty="0">
                    <a:latin typeface="Arial" panose="020B0604020202020204" pitchFamily="34" charset="0"/>
                    <a:cs typeface="Arial" panose="020B0604020202020204" pitchFamily="34" charset="0"/>
                  </a:rPr>
                  <a:t>Phenomenological success</a:t>
                </a:r>
              </a:p>
            </p:txBody>
          </p:sp>
        </mc:Choice>
        <mc:Fallback xmlns="">
          <p:sp>
            <p:nvSpPr>
              <p:cNvPr id="3" name="内容占位符 2">
                <a:extLst>
                  <a:ext uri="{FF2B5EF4-FFF2-40B4-BE49-F238E27FC236}">
                    <a16:creationId xmlns:a16="http://schemas.microsoft.com/office/drawing/2014/main" id="{2569843B-A6AD-4327-A549-30D57ACAB161}"/>
                  </a:ext>
                </a:extLst>
              </p:cNvPr>
              <p:cNvSpPr>
                <a:spLocks noGrp="1" noRot="1" noChangeAspect="1" noMove="1" noResize="1" noEditPoints="1" noAdjustHandles="1" noChangeArrowheads="1" noChangeShapeType="1" noTextEdit="1"/>
              </p:cNvSpPr>
              <p:nvPr>
                <p:ph idx="1"/>
              </p:nvPr>
            </p:nvSpPr>
            <p:spPr>
              <a:xfrm>
                <a:off x="551384" y="854201"/>
                <a:ext cx="11665296" cy="5743151"/>
              </a:xfrm>
              <a:blipFill>
                <a:blip r:embed="rId5"/>
                <a:stretch>
                  <a:fillRect l="-940" t="-1805"/>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3DD976EC-861D-4D4E-9497-2F271E69CE88}"/>
              </a:ext>
            </a:extLst>
          </p:cNvPr>
          <p:cNvSpPr>
            <a:spLocks noGrp="1"/>
          </p:cNvSpPr>
          <p:nvPr>
            <p:ph type="sldNum" sz="quarter" idx="12"/>
          </p:nvPr>
        </p:nvSpPr>
        <p:spPr/>
        <p:txBody>
          <a:bodyPr/>
          <a:lstStyle/>
          <a:p>
            <a:fld id="{659805D5-0B0B-4868-915D-EC573C2AF562}" type="slidenum">
              <a:rPr lang="zh-CN" altLang="en-US" smtClean="0"/>
              <a:t>35</a:t>
            </a:fld>
            <a:endParaRPr lang="zh-CN" altLang="en-US" dirty="0"/>
          </a:p>
        </p:txBody>
      </p:sp>
      <p:grpSp>
        <p:nvGrpSpPr>
          <p:cNvPr id="9" name="组合 8">
            <a:extLst>
              <a:ext uri="{FF2B5EF4-FFF2-40B4-BE49-F238E27FC236}">
                <a16:creationId xmlns:a16="http://schemas.microsoft.com/office/drawing/2014/main" id="{7C00B54B-F738-4CD8-93E9-CBD349D0919C}"/>
              </a:ext>
            </a:extLst>
          </p:cNvPr>
          <p:cNvGrpSpPr/>
          <p:nvPr/>
        </p:nvGrpSpPr>
        <p:grpSpPr>
          <a:xfrm>
            <a:off x="6883688" y="1703505"/>
            <a:ext cx="4310503" cy="778114"/>
            <a:chOff x="1391637" y="2030113"/>
            <a:chExt cx="4310503" cy="778114"/>
          </a:xfrm>
        </p:grpSpPr>
        <p:pic>
          <p:nvPicPr>
            <p:cNvPr id="5" name="图片 4">
              <a:extLst>
                <a:ext uri="{FF2B5EF4-FFF2-40B4-BE49-F238E27FC236}">
                  <a16:creationId xmlns:a16="http://schemas.microsoft.com/office/drawing/2014/main" id="{ECB74926-8599-449B-BF09-4AE318BC4648}"/>
                </a:ext>
              </a:extLst>
            </p:cNvPr>
            <p:cNvPicPr>
              <a:picLocks noChangeAspect="1"/>
            </p:cNvPicPr>
            <p:nvPr/>
          </p:nvPicPr>
          <p:blipFill rotWithShape="1">
            <a:blip r:embed="rId6"/>
            <a:srcRect t="17100"/>
            <a:stretch/>
          </p:blipFill>
          <p:spPr>
            <a:xfrm>
              <a:off x="1391637" y="2160390"/>
              <a:ext cx="2186312" cy="596880"/>
            </a:xfrm>
            <a:prstGeom prst="rect">
              <a:avLst/>
            </a:prstGeom>
          </p:spPr>
        </p:pic>
        <p:pic>
          <p:nvPicPr>
            <p:cNvPr id="7" name="图片 6">
              <a:extLst>
                <a:ext uri="{FF2B5EF4-FFF2-40B4-BE49-F238E27FC236}">
                  <a16:creationId xmlns:a16="http://schemas.microsoft.com/office/drawing/2014/main" id="{EE19A5F2-9400-4FB6-A9C1-8E767C4E8530}"/>
                </a:ext>
              </a:extLst>
            </p:cNvPr>
            <p:cNvPicPr>
              <a:picLocks noChangeAspect="1"/>
            </p:cNvPicPr>
            <p:nvPr/>
          </p:nvPicPr>
          <p:blipFill>
            <a:blip r:embed="rId7"/>
            <a:stretch>
              <a:fillRect/>
            </a:stretch>
          </p:blipFill>
          <p:spPr>
            <a:xfrm>
              <a:off x="4375519" y="2030113"/>
              <a:ext cx="1326621" cy="778114"/>
            </a:xfrm>
            <a:prstGeom prst="rect">
              <a:avLst/>
            </a:prstGeom>
          </p:spPr>
        </p:pic>
        <p:sp>
          <p:nvSpPr>
            <p:cNvPr id="8" name="箭头: 右 7">
              <a:extLst>
                <a:ext uri="{FF2B5EF4-FFF2-40B4-BE49-F238E27FC236}">
                  <a16:creationId xmlns:a16="http://schemas.microsoft.com/office/drawing/2014/main" id="{DA5D94E4-D82C-4FFA-8971-4B2FFC98E33F}"/>
                </a:ext>
              </a:extLst>
            </p:cNvPr>
            <p:cNvSpPr/>
            <p:nvPr/>
          </p:nvSpPr>
          <p:spPr>
            <a:xfrm>
              <a:off x="3733076" y="2352352"/>
              <a:ext cx="487315" cy="1697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a:extLst>
              <a:ext uri="{FF2B5EF4-FFF2-40B4-BE49-F238E27FC236}">
                <a16:creationId xmlns:a16="http://schemas.microsoft.com/office/drawing/2014/main" id="{612738DA-E4F3-4360-A901-B8C3D1318EE7}"/>
              </a:ext>
            </a:extLst>
          </p:cNvPr>
          <p:cNvSpPr txBox="1"/>
          <p:nvPr/>
        </p:nvSpPr>
        <p:spPr>
          <a:xfrm>
            <a:off x="8233152" y="831755"/>
            <a:ext cx="3047424" cy="276999"/>
          </a:xfrm>
          <a:prstGeom prst="rect">
            <a:avLst/>
          </a:prstGeom>
          <a:noFill/>
        </p:spPr>
        <p:txBody>
          <a:bodyPr wrap="square" rtlCol="0">
            <a:spAutoFit/>
          </a:bodyPr>
          <a:lstStyle/>
          <a:p>
            <a:r>
              <a:rPr lang="en-US" altLang="zh-CN" sz="1200" dirty="0">
                <a:solidFill>
                  <a:schemeClr val="accent1">
                    <a:lumMod val="75000"/>
                  </a:schemeClr>
                </a:solidFill>
                <a:latin typeface="Arial" panose="020B0604020202020204" pitchFamily="34" charset="0"/>
                <a:cs typeface="Arial" panose="020B0604020202020204" pitchFamily="34" charset="0"/>
              </a:rPr>
              <a:t>V. Bernard et al. </a:t>
            </a:r>
            <a:r>
              <a:rPr lang="en-US" altLang="zh-CN" sz="1200" dirty="0" err="1">
                <a:solidFill>
                  <a:schemeClr val="accent1">
                    <a:lumMod val="75000"/>
                  </a:schemeClr>
                </a:solidFill>
                <a:latin typeface="Arial" panose="020B0604020202020204" pitchFamily="34" charset="0"/>
                <a:cs typeface="Arial" panose="020B0604020202020204" pitchFamily="34" charset="0"/>
              </a:rPr>
              <a:t>Nucl.Phys.B</a:t>
            </a:r>
            <a:r>
              <a:rPr lang="en-US" altLang="zh-CN" sz="1200" dirty="0">
                <a:solidFill>
                  <a:schemeClr val="accent1">
                    <a:lumMod val="75000"/>
                  </a:schemeClr>
                </a:solidFill>
                <a:latin typeface="Arial" panose="020B0604020202020204" pitchFamily="34" charset="0"/>
                <a:cs typeface="Arial" panose="020B0604020202020204" pitchFamily="34" charset="0"/>
              </a:rPr>
              <a:t> 388 (1982)</a:t>
            </a:r>
            <a:endParaRPr lang="zh-CN" altLang="en-US" sz="1200" dirty="0">
              <a:solidFill>
                <a:schemeClr val="accent1">
                  <a:lumMod val="75000"/>
                </a:schemeClr>
              </a:solidFill>
              <a:latin typeface="Arial" panose="020B0604020202020204" pitchFamily="34" charset="0"/>
              <a:cs typeface="Arial" panose="020B0604020202020204" pitchFamily="34" charset="0"/>
            </a:endParaRPr>
          </a:p>
        </p:txBody>
      </p:sp>
      <p:sp>
        <p:nvSpPr>
          <p:cNvPr id="11" name="文本框 10">
            <a:extLst>
              <a:ext uri="{FF2B5EF4-FFF2-40B4-BE49-F238E27FC236}">
                <a16:creationId xmlns:a16="http://schemas.microsoft.com/office/drawing/2014/main" id="{AD46D1D3-AE27-42C3-A660-1BBFBE5F5C7F}"/>
              </a:ext>
            </a:extLst>
          </p:cNvPr>
          <p:cNvSpPr txBox="1"/>
          <p:nvPr/>
        </p:nvSpPr>
        <p:spPr>
          <a:xfrm>
            <a:off x="7945120" y="1109402"/>
            <a:ext cx="3911226" cy="276999"/>
          </a:xfrm>
          <a:prstGeom prst="rect">
            <a:avLst/>
          </a:prstGeom>
          <a:noFill/>
        </p:spPr>
        <p:txBody>
          <a:bodyPr wrap="square" rtlCol="0">
            <a:spAutoFit/>
          </a:bodyPr>
          <a:lstStyle/>
          <a:p>
            <a:r>
              <a:rPr lang="en-US" altLang="zh-CN" sz="1200" dirty="0">
                <a:solidFill>
                  <a:schemeClr val="accent1">
                    <a:lumMod val="75000"/>
                  </a:schemeClr>
                </a:solidFill>
                <a:latin typeface="Arial" panose="020B0604020202020204" pitchFamily="34" charset="0"/>
                <a:cs typeface="Arial" panose="020B0604020202020204" pitchFamily="34" charset="0"/>
              </a:rPr>
              <a:t>E.E. Jenkins and A.V. Manohar </a:t>
            </a:r>
            <a:r>
              <a:rPr lang="en-US" altLang="zh-CN" sz="1200" dirty="0" err="1">
                <a:solidFill>
                  <a:schemeClr val="accent1">
                    <a:lumMod val="75000"/>
                  </a:schemeClr>
                </a:solidFill>
                <a:latin typeface="Arial" panose="020B0604020202020204" pitchFamily="34" charset="0"/>
                <a:cs typeface="Arial" panose="020B0604020202020204" pitchFamily="34" charset="0"/>
              </a:rPr>
              <a:t>Phys.Lett.B</a:t>
            </a:r>
            <a:r>
              <a:rPr lang="en-US" altLang="zh-CN" sz="1200" dirty="0">
                <a:solidFill>
                  <a:schemeClr val="accent1">
                    <a:lumMod val="75000"/>
                  </a:schemeClr>
                </a:solidFill>
                <a:latin typeface="Arial" panose="020B0604020202020204" pitchFamily="34" charset="0"/>
                <a:cs typeface="Arial" panose="020B0604020202020204" pitchFamily="34" charset="0"/>
              </a:rPr>
              <a:t> 255 (1991)</a:t>
            </a:r>
            <a:endParaRPr lang="zh-CN" altLang="en-US" sz="1200" dirty="0">
              <a:solidFill>
                <a:schemeClr val="accent1">
                  <a:lumMod val="75000"/>
                </a:schemeClr>
              </a:solidFill>
              <a:latin typeface="Arial" panose="020B0604020202020204" pitchFamily="34" charset="0"/>
              <a:cs typeface="Arial" panose="020B0604020202020204" pitchFamily="34" charset="0"/>
            </a:endParaRPr>
          </a:p>
        </p:txBody>
      </p:sp>
      <p:sp>
        <p:nvSpPr>
          <p:cNvPr id="12" name="文本框 11">
            <a:extLst>
              <a:ext uri="{FF2B5EF4-FFF2-40B4-BE49-F238E27FC236}">
                <a16:creationId xmlns:a16="http://schemas.microsoft.com/office/drawing/2014/main" id="{637A8947-D9B8-42EB-8494-A7387617D2F6}"/>
              </a:ext>
            </a:extLst>
          </p:cNvPr>
          <p:cNvSpPr txBox="1"/>
          <p:nvPr/>
        </p:nvSpPr>
        <p:spPr>
          <a:xfrm>
            <a:off x="5303912" y="2711144"/>
            <a:ext cx="4005327" cy="307777"/>
          </a:xfrm>
          <a:prstGeom prst="rect">
            <a:avLst/>
          </a:prstGeom>
          <a:noFill/>
        </p:spPr>
        <p:txBody>
          <a:bodyPr wrap="none" rtlCol="0">
            <a:spAutoFit/>
          </a:bodyPr>
          <a:lstStyle/>
          <a:p>
            <a:r>
              <a:rPr lang="en-US" altLang="zh-CN" sz="1400" dirty="0">
                <a:solidFill>
                  <a:schemeClr val="accent1">
                    <a:lumMod val="75000"/>
                  </a:schemeClr>
                </a:solidFill>
                <a:latin typeface="Arial" panose="020B0604020202020204" pitchFamily="34" charset="0"/>
                <a:cs typeface="Arial" panose="020B0604020202020204" pitchFamily="34" charset="0"/>
              </a:rPr>
              <a:t>T. Becher and H. Leutwyler </a:t>
            </a:r>
            <a:r>
              <a:rPr lang="en-US" altLang="zh-CN" sz="1400" dirty="0" err="1">
                <a:solidFill>
                  <a:schemeClr val="accent1">
                    <a:lumMod val="75000"/>
                  </a:schemeClr>
                </a:solidFill>
                <a:latin typeface="Arial" panose="020B0604020202020204" pitchFamily="34" charset="0"/>
                <a:cs typeface="Arial" panose="020B0604020202020204" pitchFamily="34" charset="0"/>
              </a:rPr>
              <a:t>Eur.Phys.J</a:t>
            </a:r>
            <a:r>
              <a:rPr lang="en-US" altLang="zh-CN" sz="1400" dirty="0">
                <a:solidFill>
                  <a:schemeClr val="accent1">
                    <a:lumMod val="75000"/>
                  </a:schemeClr>
                </a:solidFill>
                <a:latin typeface="Arial" panose="020B0604020202020204" pitchFamily="34" charset="0"/>
                <a:cs typeface="Arial" panose="020B0604020202020204" pitchFamily="34" charset="0"/>
              </a:rPr>
              <a:t>. 9 (1999)</a:t>
            </a:r>
            <a:endParaRPr lang="zh-CN" altLang="en-US" sz="1400" dirty="0">
              <a:solidFill>
                <a:schemeClr val="accent1">
                  <a:lumMod val="75000"/>
                </a:schemeClr>
              </a:solidFill>
              <a:latin typeface="Arial" panose="020B0604020202020204" pitchFamily="34" charset="0"/>
              <a:cs typeface="Arial" panose="020B0604020202020204" pitchFamily="34" charset="0"/>
            </a:endParaRPr>
          </a:p>
        </p:txBody>
      </p:sp>
      <p:sp>
        <p:nvSpPr>
          <p:cNvPr id="13" name="文本框 12">
            <a:extLst>
              <a:ext uri="{FF2B5EF4-FFF2-40B4-BE49-F238E27FC236}">
                <a16:creationId xmlns:a16="http://schemas.microsoft.com/office/drawing/2014/main" id="{69796E90-3098-4BC2-A455-E18C4F3D3C61}"/>
              </a:ext>
            </a:extLst>
          </p:cNvPr>
          <p:cNvSpPr txBox="1"/>
          <p:nvPr/>
        </p:nvSpPr>
        <p:spPr>
          <a:xfrm>
            <a:off x="7479653" y="3931469"/>
            <a:ext cx="4112043" cy="461665"/>
          </a:xfrm>
          <a:prstGeom prst="rect">
            <a:avLst/>
          </a:prstGeom>
          <a:noFill/>
        </p:spPr>
        <p:txBody>
          <a:bodyPr wrap="square" rtlCol="0">
            <a:spAutoFit/>
          </a:bodyPr>
          <a:lstStyle/>
          <a:p>
            <a:r>
              <a:rPr lang="en-US" altLang="zh-CN" sz="1200" dirty="0">
                <a:solidFill>
                  <a:schemeClr val="accent1">
                    <a:lumMod val="75000"/>
                  </a:schemeClr>
                </a:solidFill>
                <a:latin typeface="Arial" panose="020B0604020202020204" pitchFamily="34" charset="0"/>
                <a:cs typeface="Arial" panose="020B0604020202020204" pitchFamily="34" charset="0"/>
              </a:rPr>
              <a:t>J. </a:t>
            </a:r>
            <a:r>
              <a:rPr lang="en-US" altLang="zh-CN" sz="1200" dirty="0" err="1">
                <a:solidFill>
                  <a:schemeClr val="accent1">
                    <a:lumMod val="75000"/>
                  </a:schemeClr>
                </a:solidFill>
                <a:latin typeface="Arial" panose="020B0604020202020204" pitchFamily="34" charset="0"/>
                <a:cs typeface="Arial" panose="020B0604020202020204" pitchFamily="34" charset="0"/>
              </a:rPr>
              <a:t>Gegelia</a:t>
            </a:r>
            <a:r>
              <a:rPr lang="en-US" altLang="zh-CN" sz="1200" dirty="0">
                <a:solidFill>
                  <a:schemeClr val="accent1">
                    <a:lumMod val="75000"/>
                  </a:schemeClr>
                </a:solidFill>
                <a:latin typeface="Arial" panose="020B0604020202020204" pitchFamily="34" charset="0"/>
                <a:cs typeface="Arial" panose="020B0604020202020204" pitchFamily="34" charset="0"/>
              </a:rPr>
              <a:t> and G. </a:t>
            </a:r>
            <a:r>
              <a:rPr lang="en-US" altLang="zh-CN" sz="1200" dirty="0" err="1">
                <a:solidFill>
                  <a:schemeClr val="accent1">
                    <a:lumMod val="75000"/>
                  </a:schemeClr>
                </a:solidFill>
                <a:latin typeface="Arial" panose="020B0604020202020204" pitchFamily="34" charset="0"/>
                <a:cs typeface="Arial" panose="020B0604020202020204" pitchFamily="34" charset="0"/>
              </a:rPr>
              <a:t>Japaridze</a:t>
            </a:r>
            <a:r>
              <a:rPr lang="en-US" altLang="zh-CN" sz="1200" dirty="0">
                <a:solidFill>
                  <a:schemeClr val="accent1">
                    <a:lumMod val="75000"/>
                  </a:schemeClr>
                </a:solidFill>
                <a:latin typeface="Arial" panose="020B0604020202020204" pitchFamily="34" charset="0"/>
                <a:cs typeface="Arial" panose="020B0604020202020204" pitchFamily="34" charset="0"/>
              </a:rPr>
              <a:t> </a:t>
            </a:r>
            <a:r>
              <a:rPr lang="en-US" altLang="zh-CN" sz="1200" dirty="0" err="1">
                <a:solidFill>
                  <a:schemeClr val="accent1">
                    <a:lumMod val="75000"/>
                  </a:schemeClr>
                </a:solidFill>
                <a:latin typeface="Arial" panose="020B0604020202020204" pitchFamily="34" charset="0"/>
                <a:cs typeface="Arial" panose="020B0604020202020204" pitchFamily="34" charset="0"/>
              </a:rPr>
              <a:t>Phys.Rev.D</a:t>
            </a:r>
            <a:r>
              <a:rPr lang="en-US" altLang="zh-CN" sz="1200" dirty="0">
                <a:solidFill>
                  <a:schemeClr val="accent1">
                    <a:lumMod val="75000"/>
                  </a:schemeClr>
                </a:solidFill>
                <a:latin typeface="Arial" panose="020B0604020202020204" pitchFamily="34" charset="0"/>
                <a:cs typeface="Arial" panose="020B0604020202020204" pitchFamily="34" charset="0"/>
              </a:rPr>
              <a:t> 60 (1999</a:t>
            </a:r>
            <a:r>
              <a:rPr lang="en-US" altLang="zh-CN" sz="1200" dirty="0" smtClean="0">
                <a:solidFill>
                  <a:schemeClr val="accent1">
                    <a:lumMod val="75000"/>
                  </a:schemeClr>
                </a:solidFill>
                <a:latin typeface="Arial" panose="020B0604020202020204" pitchFamily="34" charset="0"/>
                <a:cs typeface="Arial" panose="020B0604020202020204" pitchFamily="34" charset="0"/>
              </a:rPr>
              <a:t>)</a:t>
            </a:r>
          </a:p>
          <a:p>
            <a:r>
              <a:rPr lang="en-US" altLang="zh-CN" sz="1200" dirty="0">
                <a:solidFill>
                  <a:schemeClr val="accent1">
                    <a:lumMod val="75000"/>
                  </a:schemeClr>
                </a:solidFill>
                <a:latin typeface="Arial" panose="020B0604020202020204" pitchFamily="34" charset="0"/>
                <a:cs typeface="Arial" panose="020B0604020202020204" pitchFamily="34" charset="0"/>
              </a:rPr>
              <a:t>T. Fuchs et al. </a:t>
            </a:r>
            <a:r>
              <a:rPr lang="en-US" altLang="zh-CN" sz="1200" dirty="0" err="1">
                <a:solidFill>
                  <a:schemeClr val="accent1">
                    <a:lumMod val="75000"/>
                  </a:schemeClr>
                </a:solidFill>
                <a:latin typeface="Arial" panose="020B0604020202020204" pitchFamily="34" charset="0"/>
                <a:cs typeface="Arial" panose="020B0604020202020204" pitchFamily="34" charset="0"/>
              </a:rPr>
              <a:t>Phys.Rev.D</a:t>
            </a:r>
            <a:r>
              <a:rPr lang="en-US" altLang="zh-CN" sz="1200" dirty="0">
                <a:solidFill>
                  <a:schemeClr val="accent1">
                    <a:lumMod val="75000"/>
                  </a:schemeClr>
                </a:solidFill>
                <a:latin typeface="Arial" panose="020B0604020202020204" pitchFamily="34" charset="0"/>
                <a:cs typeface="Arial" panose="020B0604020202020204" pitchFamily="34" charset="0"/>
              </a:rPr>
              <a:t> 68 (</a:t>
            </a:r>
            <a:r>
              <a:rPr lang="en-US" altLang="zh-CN" sz="1200">
                <a:solidFill>
                  <a:schemeClr val="accent1">
                    <a:lumMod val="75000"/>
                  </a:schemeClr>
                </a:solidFill>
                <a:latin typeface="Arial" panose="020B0604020202020204" pitchFamily="34" charset="0"/>
                <a:cs typeface="Arial" panose="020B0604020202020204" pitchFamily="34" charset="0"/>
              </a:rPr>
              <a:t>2003</a:t>
            </a:r>
            <a:r>
              <a:rPr lang="en-US" altLang="zh-CN" sz="1200" smtClean="0">
                <a:solidFill>
                  <a:schemeClr val="accent1">
                    <a:lumMod val="75000"/>
                  </a:schemeClr>
                </a:solidFill>
                <a:latin typeface="Arial" panose="020B0604020202020204" pitchFamily="34" charset="0"/>
                <a:cs typeface="Arial" panose="020B0604020202020204" pitchFamily="34" charset="0"/>
              </a:rPr>
              <a:t>)</a:t>
            </a:r>
            <a:endParaRPr lang="zh-CN" altLang="en-US" sz="1200">
              <a:solidFill>
                <a:schemeClr val="accent1">
                  <a:lumMod val="75000"/>
                </a:schemeClr>
              </a:solidFill>
              <a:latin typeface="Arial" panose="020B0604020202020204" pitchFamily="34" charset="0"/>
              <a:cs typeface="Arial" panose="020B0604020202020204" pitchFamily="34" charset="0"/>
            </a:endParaRPr>
          </a:p>
        </p:txBody>
      </p:sp>
      <p:sp>
        <p:nvSpPr>
          <p:cNvPr id="15" name="文本框 14">
            <a:extLst>
              <a:ext uri="{FF2B5EF4-FFF2-40B4-BE49-F238E27FC236}">
                <a16:creationId xmlns:a16="http://schemas.microsoft.com/office/drawing/2014/main" id="{DA2DD1AD-6E0B-405E-85FD-8F3A8CFEEB5A}"/>
              </a:ext>
            </a:extLst>
          </p:cNvPr>
          <p:cNvSpPr txBox="1"/>
          <p:nvPr/>
        </p:nvSpPr>
        <p:spPr>
          <a:xfrm>
            <a:off x="5303912" y="5345104"/>
            <a:ext cx="3710765" cy="276999"/>
          </a:xfrm>
          <a:prstGeom prst="rect">
            <a:avLst/>
          </a:prstGeom>
          <a:noFill/>
        </p:spPr>
        <p:txBody>
          <a:bodyPr wrap="square" rtlCol="0">
            <a:spAutoFit/>
          </a:bodyPr>
          <a:lstStyle/>
          <a:p>
            <a:r>
              <a:rPr lang="en-US" altLang="zh-CN" sz="1200" dirty="0">
                <a:solidFill>
                  <a:schemeClr val="accent1">
                    <a:lumMod val="75000"/>
                  </a:schemeClr>
                </a:solidFill>
                <a:latin typeface="Arial" panose="020B0604020202020204" pitchFamily="34" charset="0"/>
                <a:cs typeface="Arial" panose="020B0604020202020204" pitchFamily="34" charset="0"/>
              </a:rPr>
              <a:t>L. Durand and P. Ha </a:t>
            </a:r>
            <a:r>
              <a:rPr lang="en-US" altLang="zh-CN" sz="1200" dirty="0" err="1">
                <a:solidFill>
                  <a:schemeClr val="accent1">
                    <a:lumMod val="75000"/>
                  </a:schemeClr>
                </a:solidFill>
                <a:latin typeface="Arial" panose="020B0604020202020204" pitchFamily="34" charset="0"/>
                <a:cs typeface="Arial" panose="020B0604020202020204" pitchFamily="34" charset="0"/>
              </a:rPr>
              <a:t>Phys.Rev.D</a:t>
            </a:r>
            <a:r>
              <a:rPr lang="en-US" altLang="zh-CN" sz="1200" dirty="0">
                <a:solidFill>
                  <a:schemeClr val="accent1">
                    <a:lumMod val="75000"/>
                  </a:schemeClr>
                </a:solidFill>
                <a:latin typeface="Arial" panose="020B0604020202020204" pitchFamily="34" charset="0"/>
                <a:cs typeface="Arial" panose="020B0604020202020204" pitchFamily="34" charset="0"/>
              </a:rPr>
              <a:t> 58 (1998)</a:t>
            </a:r>
            <a:endParaRPr lang="zh-CN" altLang="en-US" sz="1200" dirty="0">
              <a:solidFill>
                <a:schemeClr val="accent1">
                  <a:lumMod val="75000"/>
                </a:schemeClr>
              </a:solidFill>
              <a:latin typeface="Arial" panose="020B0604020202020204" pitchFamily="34" charset="0"/>
              <a:cs typeface="Arial" panose="020B0604020202020204" pitchFamily="34" charset="0"/>
            </a:endParaRPr>
          </a:p>
        </p:txBody>
      </p:sp>
      <p:sp>
        <p:nvSpPr>
          <p:cNvPr id="16" name="文本框 15">
            <a:extLst>
              <a:ext uri="{FF2B5EF4-FFF2-40B4-BE49-F238E27FC236}">
                <a16:creationId xmlns:a16="http://schemas.microsoft.com/office/drawing/2014/main" id="{D7F1E02A-4A4C-4F4D-829C-C58DA9A53CE2}"/>
              </a:ext>
            </a:extLst>
          </p:cNvPr>
          <p:cNvSpPr txBox="1"/>
          <p:nvPr/>
        </p:nvSpPr>
        <p:spPr>
          <a:xfrm>
            <a:off x="5303913" y="5622766"/>
            <a:ext cx="3710765" cy="276999"/>
          </a:xfrm>
          <a:prstGeom prst="rect">
            <a:avLst/>
          </a:prstGeom>
          <a:noFill/>
        </p:spPr>
        <p:txBody>
          <a:bodyPr wrap="square" rtlCol="0">
            <a:spAutoFit/>
          </a:bodyPr>
          <a:lstStyle/>
          <a:p>
            <a:r>
              <a:rPr lang="en-US" altLang="zh-CN" sz="1200" dirty="0">
                <a:solidFill>
                  <a:schemeClr val="accent1">
                    <a:lumMod val="75000"/>
                  </a:schemeClr>
                </a:solidFill>
                <a:latin typeface="Arial" panose="020B0604020202020204" pitchFamily="34" charset="0"/>
                <a:cs typeface="Arial" panose="020B0604020202020204" pitchFamily="34" charset="0"/>
              </a:rPr>
              <a:t>L.S </a:t>
            </a:r>
            <a:r>
              <a:rPr lang="en-US" altLang="zh-CN" sz="1200" dirty="0" err="1">
                <a:solidFill>
                  <a:schemeClr val="accent1">
                    <a:lumMod val="75000"/>
                  </a:schemeClr>
                </a:solidFill>
                <a:latin typeface="Arial" panose="020B0604020202020204" pitchFamily="34" charset="0"/>
                <a:cs typeface="Arial" panose="020B0604020202020204" pitchFamily="34" charset="0"/>
              </a:rPr>
              <a:t>Geng</a:t>
            </a:r>
            <a:r>
              <a:rPr lang="en-US" altLang="zh-CN" sz="1200" dirty="0">
                <a:solidFill>
                  <a:schemeClr val="accent1">
                    <a:lumMod val="75000"/>
                  </a:schemeClr>
                </a:solidFill>
                <a:latin typeface="Arial" panose="020B0604020202020204" pitchFamily="34" charset="0"/>
                <a:cs typeface="Arial" panose="020B0604020202020204" pitchFamily="34" charset="0"/>
              </a:rPr>
              <a:t> et al. </a:t>
            </a:r>
            <a:r>
              <a:rPr lang="en-US" altLang="zh-CN" sz="1200" dirty="0" err="1">
                <a:solidFill>
                  <a:schemeClr val="accent1">
                    <a:lumMod val="75000"/>
                  </a:schemeClr>
                </a:solidFill>
                <a:latin typeface="Arial" panose="020B0604020202020204" pitchFamily="34" charset="0"/>
                <a:cs typeface="Arial" panose="020B0604020202020204" pitchFamily="34" charset="0"/>
              </a:rPr>
              <a:t>Phys.Rev.Lett</a:t>
            </a:r>
            <a:r>
              <a:rPr lang="en-US" altLang="zh-CN" sz="1200" dirty="0">
                <a:solidFill>
                  <a:schemeClr val="accent1">
                    <a:lumMod val="75000"/>
                  </a:schemeClr>
                </a:solidFill>
                <a:latin typeface="Arial" panose="020B0604020202020204" pitchFamily="34" charset="0"/>
                <a:cs typeface="Arial" panose="020B0604020202020204" pitchFamily="34" charset="0"/>
              </a:rPr>
              <a:t>. 101 (2008)</a:t>
            </a:r>
            <a:endParaRPr lang="zh-CN" altLang="en-US" sz="1200" dirty="0">
              <a:solidFill>
                <a:schemeClr val="accent1">
                  <a:lumMod val="75000"/>
                </a:schemeClr>
              </a:solidFill>
              <a:latin typeface="Arial" panose="020B0604020202020204" pitchFamily="34" charset="0"/>
              <a:cs typeface="Arial" panose="020B0604020202020204" pitchFamily="34" charset="0"/>
            </a:endParaRPr>
          </a:p>
        </p:txBody>
      </p:sp>
      <p:sp>
        <p:nvSpPr>
          <p:cNvPr id="17" name="文本框 16">
            <a:extLst>
              <a:ext uri="{FF2B5EF4-FFF2-40B4-BE49-F238E27FC236}">
                <a16:creationId xmlns:a16="http://schemas.microsoft.com/office/drawing/2014/main" id="{403D54A1-7017-4BD5-94FB-53041E020407}"/>
              </a:ext>
            </a:extLst>
          </p:cNvPr>
          <p:cNvSpPr txBox="1"/>
          <p:nvPr/>
        </p:nvSpPr>
        <p:spPr>
          <a:xfrm>
            <a:off x="5303911" y="5890955"/>
            <a:ext cx="3710765" cy="276999"/>
          </a:xfrm>
          <a:prstGeom prst="rect">
            <a:avLst/>
          </a:prstGeom>
          <a:noFill/>
        </p:spPr>
        <p:txBody>
          <a:bodyPr wrap="square" rtlCol="0">
            <a:spAutoFit/>
          </a:bodyPr>
          <a:lstStyle/>
          <a:p>
            <a:r>
              <a:rPr lang="en-US" altLang="zh-CN" sz="1200" dirty="0">
                <a:solidFill>
                  <a:schemeClr val="accent1">
                    <a:lumMod val="75000"/>
                  </a:schemeClr>
                </a:solidFill>
                <a:latin typeface="Arial" panose="020B0604020202020204" pitchFamily="34" charset="0"/>
                <a:cs typeface="Arial" panose="020B0604020202020204" pitchFamily="34" charset="0"/>
              </a:rPr>
              <a:t>L.S </a:t>
            </a:r>
            <a:r>
              <a:rPr lang="en-US" altLang="zh-CN" sz="1200" dirty="0" err="1">
                <a:solidFill>
                  <a:schemeClr val="accent1">
                    <a:lumMod val="75000"/>
                  </a:schemeClr>
                </a:solidFill>
                <a:latin typeface="Arial" panose="020B0604020202020204" pitchFamily="34" charset="0"/>
                <a:cs typeface="Arial" panose="020B0604020202020204" pitchFamily="34" charset="0"/>
              </a:rPr>
              <a:t>Geng</a:t>
            </a:r>
            <a:r>
              <a:rPr lang="en-US" altLang="zh-CN" sz="1200" dirty="0">
                <a:solidFill>
                  <a:schemeClr val="accent1">
                    <a:lumMod val="75000"/>
                  </a:schemeClr>
                </a:solidFill>
                <a:latin typeface="Arial" panose="020B0604020202020204" pitchFamily="34" charset="0"/>
                <a:cs typeface="Arial" panose="020B0604020202020204" pitchFamily="34" charset="0"/>
              </a:rPr>
              <a:t> </a:t>
            </a:r>
            <a:r>
              <a:rPr lang="en-US" altLang="zh-CN" sz="1200" dirty="0" err="1">
                <a:solidFill>
                  <a:schemeClr val="accent1">
                    <a:lumMod val="75000"/>
                  </a:schemeClr>
                </a:solidFill>
                <a:latin typeface="Arial" panose="020B0604020202020204" pitchFamily="34" charset="0"/>
                <a:cs typeface="Arial" panose="020B0604020202020204" pitchFamily="34" charset="0"/>
              </a:rPr>
              <a:t>Front.Phys</a:t>
            </a:r>
            <a:r>
              <a:rPr lang="en-US" altLang="zh-CN" sz="1200" dirty="0">
                <a:solidFill>
                  <a:schemeClr val="accent1">
                    <a:lumMod val="75000"/>
                  </a:schemeClr>
                </a:solidFill>
                <a:latin typeface="Arial" panose="020B0604020202020204" pitchFamily="34" charset="0"/>
                <a:cs typeface="Arial" panose="020B0604020202020204" pitchFamily="34" charset="0"/>
              </a:rPr>
              <a:t>.(Beijing) 8 (2013)</a:t>
            </a:r>
            <a:endParaRPr lang="zh-CN" altLang="en-US" sz="1200" dirty="0">
              <a:solidFill>
                <a:schemeClr val="accent1">
                  <a:lumMod val="75000"/>
                </a:schemeClr>
              </a:solidFill>
              <a:latin typeface="Arial" panose="020B0604020202020204" pitchFamily="34" charset="0"/>
              <a:cs typeface="Arial" panose="020B0604020202020204" pitchFamily="34" charset="0"/>
            </a:endParaRPr>
          </a:p>
        </p:txBody>
      </p:sp>
      <p:pic>
        <p:nvPicPr>
          <p:cNvPr id="20" name="图形 4">
            <a:extLst>
              <a:ext uri="{FF2B5EF4-FFF2-40B4-BE49-F238E27FC236}">
                <a16:creationId xmlns:a16="http://schemas.microsoft.com/office/drawing/2014/main" id="{B1FCBA49-CD30-22CC-13F7-D46CC6AD769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7179644" y="59256"/>
            <a:ext cx="4962972" cy="6509658"/>
          </a:xfrm>
          <a:prstGeom prst="rect">
            <a:avLst/>
          </a:prstGeom>
        </p:spPr>
      </p:pic>
    </p:spTree>
    <p:extLst>
      <p:ext uri="{BB962C8B-B14F-4D97-AF65-F5344CB8AC3E}">
        <p14:creationId xmlns:p14="http://schemas.microsoft.com/office/powerpoint/2010/main" val="42615372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439D8A7-7A1D-E6B8-7488-84CA7885E379}"/>
              </a:ext>
            </a:extLst>
          </p:cNvPr>
          <p:cNvPicPr>
            <a:picLocks noChangeAspect="1"/>
          </p:cNvPicPr>
          <p:nvPr/>
        </p:nvPicPr>
        <p:blipFill>
          <a:blip r:embed="rId2"/>
          <a:srcRect t="64230" r="65837" b="9946"/>
          <a:stretch>
            <a:fillRect/>
          </a:stretch>
        </p:blipFill>
        <p:spPr>
          <a:xfrm rot="5400000">
            <a:off x="424397" y="-357698"/>
            <a:ext cx="2343285" cy="3147931"/>
          </a:xfrm>
          <a:prstGeom prst="rect">
            <a:avLst/>
          </a:prstGeom>
          <a:noFill/>
          <a:ln w="9525">
            <a:noFill/>
          </a:ln>
        </p:spPr>
      </p:pic>
      <p:pic>
        <p:nvPicPr>
          <p:cNvPr id="8" name="图片 2">
            <a:extLst>
              <a:ext uri="{FF2B5EF4-FFF2-40B4-BE49-F238E27FC236}">
                <a16:creationId xmlns:a16="http://schemas.microsoft.com/office/drawing/2014/main" id="{4CC03F23-41F0-F6C5-4CC8-1869653D33CA}"/>
              </a:ext>
            </a:extLst>
          </p:cNvPr>
          <p:cNvPicPr>
            <a:picLocks noChangeAspect="1"/>
          </p:cNvPicPr>
          <p:nvPr/>
        </p:nvPicPr>
        <p:blipFill>
          <a:blip r:embed="rId3"/>
          <a:srcRect l="70209" t="9946" b="64230"/>
          <a:stretch>
            <a:fillRect/>
          </a:stretch>
        </p:blipFill>
        <p:spPr>
          <a:xfrm rot="5400000">
            <a:off x="9558966" y="4273943"/>
            <a:ext cx="2043229" cy="3147930"/>
          </a:xfrm>
          <a:prstGeom prst="rect">
            <a:avLst/>
          </a:prstGeom>
          <a:noFill/>
          <a:ln w="9525">
            <a:noFill/>
          </a:ln>
        </p:spPr>
      </p:pic>
      <p:sp>
        <p:nvSpPr>
          <p:cNvPr id="6" name="矩形 5">
            <a:extLst>
              <a:ext uri="{FF2B5EF4-FFF2-40B4-BE49-F238E27FC236}">
                <a16:creationId xmlns:a16="http://schemas.microsoft.com/office/drawing/2014/main" id="{BE00CFBC-7F70-456A-F1AB-F962042C5BB0}"/>
              </a:ext>
            </a:extLst>
          </p:cNvPr>
          <p:cNvSpPr/>
          <p:nvPr/>
        </p:nvSpPr>
        <p:spPr bwMode="auto">
          <a:xfrm rot="5400000">
            <a:off x="2602191" y="-2418889"/>
            <a:ext cx="6339252" cy="11304962"/>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pic>
        <p:nvPicPr>
          <p:cNvPr id="7" name="图形 4">
            <a:extLst>
              <a:ext uri="{FF2B5EF4-FFF2-40B4-BE49-F238E27FC236}">
                <a16:creationId xmlns:a16="http://schemas.microsoft.com/office/drawing/2014/main" id="{B1FCBA49-CD30-22CC-13F7-D46CC6AD769A}"/>
              </a:ext>
            </a:extLst>
          </p:cNvPr>
          <p:cNvPicPr>
            <a:picLocks noChangeAspect="1"/>
          </p:cNvPicPr>
          <p:nvPr/>
        </p:nvPicPr>
        <p:blipFill>
          <a:blip r:embed="rId4">
            <a:extLst>
              <a:ext uri="{96DAC541-7B7A-43D3-8B79-37D633B846F1}">
                <asvg:svgBlip xmlns:asvg="http://schemas.microsoft.com/office/drawing/2016/SVG/main" xmlns="" r:embed="rId8"/>
              </a:ext>
            </a:extLst>
          </a:blip>
          <a:stretch>
            <a:fillRect/>
          </a:stretch>
        </p:blipFill>
        <p:spPr>
          <a:xfrm>
            <a:off x="7179644" y="59256"/>
            <a:ext cx="4962972" cy="6509658"/>
          </a:xfrm>
          <a:prstGeom prst="rect">
            <a:avLst/>
          </a:prstGeom>
        </p:spPr>
      </p:pic>
      <p:sp>
        <p:nvSpPr>
          <p:cNvPr id="2" name="标题 1"/>
          <p:cNvSpPr>
            <a:spLocks noGrp="1"/>
          </p:cNvSpPr>
          <p:nvPr>
            <p:ph type="title"/>
          </p:nvPr>
        </p:nvSpPr>
        <p:spPr>
          <a:xfrm>
            <a:off x="6393293" y="4725144"/>
            <a:ext cx="3303107" cy="975643"/>
          </a:xfrm>
          <a:ln w="12700">
            <a:solidFill>
              <a:schemeClr val="tx1"/>
            </a:solidFill>
          </a:ln>
        </p:spPr>
        <p:txBody>
          <a:bodyPr/>
          <a:lstStyle/>
          <a:p>
            <a:r>
              <a:rPr lang="en-US" altLang="zh-CN" sz="3600" b="1" dirty="0" smtClean="0">
                <a:solidFill>
                  <a:srgbClr val="7030A0"/>
                </a:solidFill>
              </a:rPr>
              <a:t>Two-Loop Master Integrals</a:t>
            </a:r>
            <a:endParaRPr lang="zh-CN" altLang="en-US" sz="3600" b="1" dirty="0">
              <a:solidFill>
                <a:srgbClr val="7030A0"/>
              </a:solidFill>
            </a:endParaRPr>
          </a:p>
        </p:txBody>
      </p:sp>
      <p:pic>
        <p:nvPicPr>
          <p:cNvPr id="4" name="内容占位符 3"/>
          <p:cNvPicPr>
            <a:picLocks noGrp="1" noChangeAspect="1"/>
          </p:cNvPicPr>
          <p:nvPr>
            <p:ph idx="1"/>
          </p:nvPr>
        </p:nvPicPr>
        <p:blipFill>
          <a:blip r:embed="rId9"/>
          <a:stretch>
            <a:fillRect/>
          </a:stretch>
        </p:blipFill>
        <p:spPr>
          <a:xfrm>
            <a:off x="125661" y="3655605"/>
            <a:ext cx="6252175" cy="2944822"/>
          </a:xfrm>
          <a:prstGeom prst="rect">
            <a:avLst/>
          </a:prstGeom>
        </p:spPr>
      </p:pic>
      <p:pic>
        <p:nvPicPr>
          <p:cNvPr id="3" name="图片 2"/>
          <p:cNvPicPr>
            <a:picLocks noChangeAspect="1"/>
          </p:cNvPicPr>
          <p:nvPr/>
        </p:nvPicPr>
        <p:blipFill>
          <a:blip r:embed="rId10"/>
          <a:stretch>
            <a:fillRect/>
          </a:stretch>
        </p:blipFill>
        <p:spPr>
          <a:xfrm>
            <a:off x="191344" y="119595"/>
            <a:ext cx="6107143" cy="3480381"/>
          </a:xfrm>
          <a:prstGeom prst="rect">
            <a:avLst/>
          </a:prstGeom>
        </p:spPr>
      </p:pic>
      <p:cxnSp>
        <p:nvCxnSpPr>
          <p:cNvPr id="10" name="直接连接符 9"/>
          <p:cNvCxnSpPr/>
          <p:nvPr/>
        </p:nvCxnSpPr>
        <p:spPr>
          <a:xfrm>
            <a:off x="119336" y="3599976"/>
            <a:ext cx="11304962" cy="11705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6298488" y="1488667"/>
            <a:ext cx="5125810" cy="523220"/>
          </a:xfrm>
          <a:prstGeom prst="rect">
            <a:avLst/>
          </a:prstGeom>
          <a:noFill/>
        </p:spPr>
        <p:txBody>
          <a:bodyPr wrap="square" rtlCol="0">
            <a:spAutoFit/>
          </a:bodyPr>
          <a:lstStyle/>
          <a:p>
            <a:r>
              <a:rPr lang="en-US" altLang="zh-CN" sz="2800" b="1" dirty="0" smtClean="0"/>
              <a:t>Two-loop Feynman Diagrams</a:t>
            </a:r>
            <a:endParaRPr lang="zh-CN" altLang="en-US" sz="2800" b="1" dirty="0"/>
          </a:p>
        </p:txBody>
      </p:sp>
    </p:spTree>
    <p:extLst>
      <p:ext uri="{BB962C8B-B14F-4D97-AF65-F5344CB8AC3E}">
        <p14:creationId xmlns:p14="http://schemas.microsoft.com/office/powerpoint/2010/main" val="13865761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stretch>
            <a:fillRect/>
          </a:stretch>
        </p:blipFill>
        <p:spPr>
          <a:xfrm>
            <a:off x="136203" y="1052735"/>
            <a:ext cx="6688616" cy="5421299"/>
          </a:xfrm>
          <a:prstGeom prst="rect">
            <a:avLst/>
          </a:prstGeom>
          <a:ln w="9525">
            <a:solidFill>
              <a:schemeClr val="tx1"/>
            </a:solidFill>
          </a:ln>
        </p:spPr>
      </p:pic>
      <p:sp>
        <p:nvSpPr>
          <p:cNvPr id="5" name="文本框 4"/>
          <p:cNvSpPr txBox="1"/>
          <p:nvPr/>
        </p:nvSpPr>
        <p:spPr>
          <a:xfrm>
            <a:off x="8400256" y="-6329"/>
            <a:ext cx="3312368" cy="523220"/>
          </a:xfrm>
          <a:prstGeom prst="rect">
            <a:avLst/>
          </a:prstGeom>
          <a:noFill/>
        </p:spPr>
        <p:txBody>
          <a:bodyPr wrap="square" rtlCol="0">
            <a:spAutoFit/>
          </a:bodyPr>
          <a:lstStyle/>
          <a:p>
            <a:r>
              <a:rPr lang="en-US" altLang="zh-CN" sz="2800" b="1" dirty="0" smtClean="0">
                <a:solidFill>
                  <a:srgbClr val="7030A0"/>
                </a:solidFill>
              </a:rPr>
              <a:t>Canonical DEs</a:t>
            </a:r>
            <a:endParaRPr lang="zh-CN" altLang="en-US" sz="2800" b="1" dirty="0">
              <a:solidFill>
                <a:srgbClr val="7030A0"/>
              </a:solidFill>
            </a:endParaRPr>
          </a:p>
        </p:txBody>
      </p:sp>
      <p:pic>
        <p:nvPicPr>
          <p:cNvPr id="10" name="内容占位符 3"/>
          <p:cNvPicPr>
            <a:picLocks noChangeAspect="1"/>
          </p:cNvPicPr>
          <p:nvPr/>
        </p:nvPicPr>
        <p:blipFill>
          <a:blip r:embed="rId3"/>
          <a:stretch>
            <a:fillRect/>
          </a:stretch>
        </p:blipFill>
        <p:spPr>
          <a:xfrm>
            <a:off x="7104112" y="432512"/>
            <a:ext cx="4754831" cy="2917215"/>
          </a:xfrm>
          <a:prstGeom prst="rect">
            <a:avLst/>
          </a:prstGeom>
          <a:noFill/>
          <a:ln w="9525">
            <a:solidFill>
              <a:schemeClr val="tx1"/>
            </a:solidFill>
          </a:ln>
        </p:spPr>
      </p:pic>
      <p:pic>
        <p:nvPicPr>
          <p:cNvPr id="11" name="图片 10"/>
          <p:cNvPicPr>
            <a:picLocks noChangeAspect="1"/>
          </p:cNvPicPr>
          <p:nvPr/>
        </p:nvPicPr>
        <p:blipFill>
          <a:blip r:embed="rId4"/>
          <a:stretch>
            <a:fillRect/>
          </a:stretch>
        </p:blipFill>
        <p:spPr>
          <a:xfrm>
            <a:off x="7824192" y="3501008"/>
            <a:ext cx="3456384" cy="3271354"/>
          </a:xfrm>
          <a:prstGeom prst="rect">
            <a:avLst/>
          </a:prstGeom>
        </p:spPr>
      </p:pic>
      <p:sp>
        <p:nvSpPr>
          <p:cNvPr id="12" name="文本框 11"/>
          <p:cNvSpPr txBox="1"/>
          <p:nvPr/>
        </p:nvSpPr>
        <p:spPr>
          <a:xfrm>
            <a:off x="2215952" y="584912"/>
            <a:ext cx="3312368" cy="523220"/>
          </a:xfrm>
          <a:prstGeom prst="rect">
            <a:avLst/>
          </a:prstGeom>
          <a:noFill/>
        </p:spPr>
        <p:txBody>
          <a:bodyPr wrap="square" rtlCol="0">
            <a:spAutoFit/>
          </a:bodyPr>
          <a:lstStyle/>
          <a:p>
            <a:r>
              <a:rPr lang="en-US" altLang="zh-CN" sz="2800" b="1" dirty="0" smtClean="0">
                <a:solidFill>
                  <a:srgbClr val="7030A0"/>
                </a:solidFill>
              </a:rPr>
              <a:t>UT-Basis</a:t>
            </a:r>
            <a:endParaRPr lang="zh-CN" altLang="en-US" sz="2800" b="1" dirty="0">
              <a:solidFill>
                <a:srgbClr val="7030A0"/>
              </a:solidFill>
            </a:endParaRPr>
          </a:p>
        </p:txBody>
      </p:sp>
    </p:spTree>
    <p:extLst>
      <p:ext uri="{BB962C8B-B14F-4D97-AF65-F5344CB8AC3E}">
        <p14:creationId xmlns:p14="http://schemas.microsoft.com/office/powerpoint/2010/main" val="41031675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
            <a:extLst>
              <a:ext uri="{FF2B5EF4-FFF2-40B4-BE49-F238E27FC236}">
                <a16:creationId xmlns:a16="http://schemas.microsoft.com/office/drawing/2014/main" id="{4CC03F23-41F0-F6C5-4CC8-1869653D33CA}"/>
              </a:ext>
            </a:extLst>
          </p:cNvPr>
          <p:cNvPicPr>
            <a:picLocks noChangeAspect="1"/>
          </p:cNvPicPr>
          <p:nvPr/>
        </p:nvPicPr>
        <p:blipFill>
          <a:blip r:embed="rId2"/>
          <a:srcRect l="70209" t="9946" b="64230"/>
          <a:stretch>
            <a:fillRect/>
          </a:stretch>
        </p:blipFill>
        <p:spPr>
          <a:xfrm rot="5400000">
            <a:off x="9558966" y="4273943"/>
            <a:ext cx="2043229" cy="3147930"/>
          </a:xfrm>
          <a:prstGeom prst="rect">
            <a:avLst/>
          </a:prstGeom>
          <a:noFill/>
          <a:ln w="9525">
            <a:noFill/>
          </a:ln>
        </p:spPr>
      </p:pic>
      <p:pic>
        <p:nvPicPr>
          <p:cNvPr id="6" name="图片 5">
            <a:extLst>
              <a:ext uri="{FF2B5EF4-FFF2-40B4-BE49-F238E27FC236}">
                <a16:creationId xmlns:a16="http://schemas.microsoft.com/office/drawing/2014/main" id="{C439D8A7-7A1D-E6B8-7488-84CA7885E379}"/>
              </a:ext>
            </a:extLst>
          </p:cNvPr>
          <p:cNvPicPr>
            <a:picLocks noChangeAspect="1"/>
          </p:cNvPicPr>
          <p:nvPr/>
        </p:nvPicPr>
        <p:blipFill>
          <a:blip r:embed="rId3"/>
          <a:srcRect t="64230" r="65837" b="9946"/>
          <a:stretch>
            <a:fillRect/>
          </a:stretch>
        </p:blipFill>
        <p:spPr>
          <a:xfrm rot="5400000">
            <a:off x="424397" y="-357698"/>
            <a:ext cx="2343285" cy="3147931"/>
          </a:xfrm>
          <a:prstGeom prst="rect">
            <a:avLst/>
          </a:prstGeom>
          <a:noFill/>
          <a:ln w="9525">
            <a:noFill/>
          </a:ln>
        </p:spPr>
      </p:pic>
      <p:sp>
        <p:nvSpPr>
          <p:cNvPr id="7" name="矩形 6">
            <a:extLst>
              <a:ext uri="{FF2B5EF4-FFF2-40B4-BE49-F238E27FC236}">
                <a16:creationId xmlns:a16="http://schemas.microsoft.com/office/drawing/2014/main" id="{BE00CFBC-7F70-456A-F1AB-F962042C5BB0}"/>
              </a:ext>
            </a:extLst>
          </p:cNvPr>
          <p:cNvSpPr/>
          <p:nvPr/>
        </p:nvSpPr>
        <p:spPr bwMode="auto">
          <a:xfrm rot="5400000">
            <a:off x="2953336" y="-2125872"/>
            <a:ext cx="6339252" cy="11304962"/>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sp>
        <p:nvSpPr>
          <p:cNvPr id="2" name="标题 1"/>
          <p:cNvSpPr>
            <a:spLocks noGrp="1"/>
          </p:cNvSpPr>
          <p:nvPr>
            <p:ph type="title"/>
          </p:nvPr>
        </p:nvSpPr>
        <p:spPr>
          <a:xfrm>
            <a:off x="838200" y="365125"/>
            <a:ext cx="10515600" cy="903635"/>
          </a:xfrm>
        </p:spPr>
        <p:txBody>
          <a:bodyPr/>
          <a:lstStyle/>
          <a:p>
            <a:r>
              <a:rPr lang="en-US" altLang="zh-CN" b="1" dirty="0" smtClean="0"/>
              <a:t>Analytic Results of MIs and Expansion</a:t>
            </a:r>
            <a:endParaRPr lang="zh-CN" altLang="en-US" b="1" dirty="0"/>
          </a:p>
        </p:txBody>
      </p:sp>
      <p:pic>
        <p:nvPicPr>
          <p:cNvPr id="4" name="内容占位符 3"/>
          <p:cNvPicPr>
            <a:picLocks noGrp="1" noChangeAspect="1"/>
          </p:cNvPicPr>
          <p:nvPr>
            <p:ph idx="1"/>
          </p:nvPr>
        </p:nvPicPr>
        <p:blipFill>
          <a:blip r:embed="rId4"/>
          <a:stretch>
            <a:fillRect/>
          </a:stretch>
        </p:blipFill>
        <p:spPr>
          <a:xfrm>
            <a:off x="695400" y="1059770"/>
            <a:ext cx="5046049" cy="5519946"/>
          </a:xfrm>
          <a:prstGeom prst="rect">
            <a:avLst/>
          </a:prstGeom>
        </p:spPr>
      </p:pic>
      <p:pic>
        <p:nvPicPr>
          <p:cNvPr id="5" name="图片 4"/>
          <p:cNvPicPr>
            <a:picLocks noChangeAspect="1"/>
          </p:cNvPicPr>
          <p:nvPr/>
        </p:nvPicPr>
        <p:blipFill>
          <a:blip r:embed="rId5"/>
          <a:stretch>
            <a:fillRect/>
          </a:stretch>
        </p:blipFill>
        <p:spPr>
          <a:xfrm>
            <a:off x="5805022" y="1124744"/>
            <a:ext cx="5996197" cy="5419213"/>
          </a:xfrm>
          <a:prstGeom prst="rect">
            <a:avLst/>
          </a:prstGeom>
        </p:spPr>
      </p:pic>
      <p:pic>
        <p:nvPicPr>
          <p:cNvPr id="8" name="图形 4">
            <a:extLst>
              <a:ext uri="{FF2B5EF4-FFF2-40B4-BE49-F238E27FC236}">
                <a16:creationId xmlns:a16="http://schemas.microsoft.com/office/drawing/2014/main" id="{B1FCBA49-CD30-22CC-13F7-D46CC6AD769A}"/>
              </a:ext>
            </a:extLst>
          </p:cNvPr>
          <p:cNvPicPr>
            <a:picLocks noChangeAspect="1"/>
          </p:cNvPicPr>
          <p:nvPr/>
        </p:nvPicPr>
        <p:blipFill>
          <a:blip r:embed="rId6">
            <a:extLst>
              <a:ext uri="{96DAC541-7B7A-43D3-8B79-37D633B846F1}">
                <asvg:svgBlip xmlns:asvg="http://schemas.microsoft.com/office/drawing/2016/SVG/main" xmlns="" r:embed="rId8"/>
              </a:ext>
            </a:extLst>
          </a:blip>
          <a:stretch>
            <a:fillRect/>
          </a:stretch>
        </p:blipFill>
        <p:spPr>
          <a:xfrm>
            <a:off x="7137160" y="164754"/>
            <a:ext cx="4962972" cy="6509658"/>
          </a:xfrm>
          <a:prstGeom prst="rect">
            <a:avLst/>
          </a:prstGeom>
        </p:spPr>
      </p:pic>
      <p:cxnSp>
        <p:nvCxnSpPr>
          <p:cNvPr id="10" name="直接连接符 9"/>
          <p:cNvCxnSpPr/>
          <p:nvPr/>
        </p:nvCxnSpPr>
        <p:spPr>
          <a:xfrm flipH="1">
            <a:off x="5741450" y="1059770"/>
            <a:ext cx="63572" cy="563646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0133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C439D8A7-7A1D-E6B8-7488-84CA7885E379}"/>
              </a:ext>
            </a:extLst>
          </p:cNvPr>
          <p:cNvPicPr>
            <a:picLocks noChangeAspect="1"/>
          </p:cNvPicPr>
          <p:nvPr/>
        </p:nvPicPr>
        <p:blipFill>
          <a:blip r:embed="rId3"/>
          <a:srcRect t="64230" r="65837" b="9946"/>
          <a:stretch>
            <a:fillRect/>
          </a:stretch>
        </p:blipFill>
        <p:spPr>
          <a:xfrm rot="5400000">
            <a:off x="424397" y="-357698"/>
            <a:ext cx="2343285" cy="3147931"/>
          </a:xfrm>
          <a:prstGeom prst="rect">
            <a:avLst/>
          </a:prstGeom>
          <a:noFill/>
          <a:ln w="9525">
            <a:noFill/>
          </a:ln>
        </p:spPr>
      </p:pic>
      <p:pic>
        <p:nvPicPr>
          <p:cNvPr id="23" name="图片 2">
            <a:extLst>
              <a:ext uri="{FF2B5EF4-FFF2-40B4-BE49-F238E27FC236}">
                <a16:creationId xmlns:a16="http://schemas.microsoft.com/office/drawing/2014/main" id="{4CC03F23-41F0-F6C5-4CC8-1869653D33CA}"/>
              </a:ext>
            </a:extLst>
          </p:cNvPr>
          <p:cNvPicPr>
            <a:picLocks noChangeAspect="1"/>
          </p:cNvPicPr>
          <p:nvPr/>
        </p:nvPicPr>
        <p:blipFill>
          <a:blip r:embed="rId4"/>
          <a:srcRect l="70209" t="9946" b="64230"/>
          <a:stretch>
            <a:fillRect/>
          </a:stretch>
        </p:blipFill>
        <p:spPr>
          <a:xfrm rot="5400000">
            <a:off x="9558966" y="4273943"/>
            <a:ext cx="2043229" cy="3147930"/>
          </a:xfrm>
          <a:prstGeom prst="rect">
            <a:avLst/>
          </a:prstGeom>
          <a:noFill/>
          <a:ln w="9525">
            <a:noFill/>
          </a:ln>
        </p:spPr>
      </p:pic>
      <p:sp>
        <p:nvSpPr>
          <p:cNvPr id="21" name="矩形 20">
            <a:extLst>
              <a:ext uri="{FF2B5EF4-FFF2-40B4-BE49-F238E27FC236}">
                <a16:creationId xmlns:a16="http://schemas.microsoft.com/office/drawing/2014/main" id="{BE00CFBC-7F70-456A-F1AB-F962042C5BB0}"/>
              </a:ext>
            </a:extLst>
          </p:cNvPr>
          <p:cNvSpPr/>
          <p:nvPr/>
        </p:nvSpPr>
        <p:spPr bwMode="auto">
          <a:xfrm rot="5400000">
            <a:off x="2781041" y="-2144242"/>
            <a:ext cx="6339252" cy="11304962"/>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sp>
        <p:nvSpPr>
          <p:cNvPr id="4" name="标题 3"/>
          <p:cNvSpPr>
            <a:spLocks noGrp="1"/>
          </p:cNvSpPr>
          <p:nvPr>
            <p:ph type="title"/>
          </p:nvPr>
        </p:nvSpPr>
        <p:spPr>
          <a:xfrm>
            <a:off x="623392" y="260728"/>
            <a:ext cx="9144000" cy="720000"/>
          </a:xfrm>
        </p:spPr>
        <p:txBody>
          <a:bodyPr>
            <a:normAutofit/>
          </a:bodyPr>
          <a:lstStyle/>
          <a:p>
            <a:r>
              <a:rPr lang="en-US" altLang="zh-CN" dirty="0" smtClean="0">
                <a:latin typeface="Arial" panose="020B0604020202020204" pitchFamily="34" charset="0"/>
                <a:cs typeface="Arial" panose="020B0604020202020204" pitchFamily="34" charset="0"/>
              </a:rPr>
              <a:t>Results</a:t>
            </a:r>
            <a:endParaRPr lang="zh-CN" altLang="en-US" dirty="0">
              <a:latin typeface="Arial" panose="020B0604020202020204" pitchFamily="34" charset="0"/>
              <a:cs typeface="Arial" panose="020B0604020202020204" pitchFamily="34" charset="0"/>
            </a:endParaRPr>
          </a:p>
        </p:txBody>
      </p:sp>
      <p:sp>
        <p:nvSpPr>
          <p:cNvPr id="3" name="灯片编号占位符 2"/>
          <p:cNvSpPr>
            <a:spLocks noGrp="1"/>
          </p:cNvSpPr>
          <p:nvPr>
            <p:ph type="sldNum" sz="quarter" idx="12"/>
          </p:nvPr>
        </p:nvSpPr>
        <p:spPr/>
        <p:txBody>
          <a:bodyPr/>
          <a:lstStyle/>
          <a:p>
            <a:fld id="{659805D5-0B0B-4868-915D-EC573C2AF562}" type="slidenum">
              <a:rPr lang="zh-CN" altLang="en-US" smtClean="0"/>
              <a:t>39</a:t>
            </a:fld>
            <a:endParaRPr lang="zh-CN" altLang="en-US"/>
          </a:p>
        </p:txBody>
      </p:sp>
      <p:pic>
        <p:nvPicPr>
          <p:cNvPr id="33" name="图片 32">
            <a:extLst>
              <a:ext uri="{FF2B5EF4-FFF2-40B4-BE49-F238E27FC236}">
                <a16:creationId xmlns:a16="http://schemas.microsoft.com/office/drawing/2014/main" id="{2844342A-A9E9-435E-9486-2F29C0E77E01}"/>
              </a:ext>
            </a:extLst>
          </p:cNvPr>
          <p:cNvPicPr>
            <a:picLocks noChangeAspect="1"/>
          </p:cNvPicPr>
          <p:nvPr/>
        </p:nvPicPr>
        <p:blipFill rotWithShape="1">
          <a:blip r:embed="rId5"/>
          <a:srcRect r="38712" b="36201"/>
          <a:stretch/>
        </p:blipFill>
        <p:spPr>
          <a:xfrm>
            <a:off x="623392" y="3109781"/>
            <a:ext cx="3961707" cy="2022282"/>
          </a:xfrm>
          <a:prstGeom prst="rect">
            <a:avLst/>
          </a:prstGeom>
        </p:spPr>
      </p:pic>
      <p:pic>
        <p:nvPicPr>
          <p:cNvPr id="38" name="图片 37">
            <a:extLst>
              <a:ext uri="{FF2B5EF4-FFF2-40B4-BE49-F238E27FC236}">
                <a16:creationId xmlns:a16="http://schemas.microsoft.com/office/drawing/2014/main" id="{438F55FF-F5F6-4FF4-8E05-9DB3DEAEDB5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3" t="4232" r="7573" b="-1"/>
          <a:stretch/>
        </p:blipFill>
        <p:spPr>
          <a:xfrm>
            <a:off x="448273" y="905820"/>
            <a:ext cx="4302232" cy="1453888"/>
          </a:xfrm>
          <a:prstGeom prst="rect">
            <a:avLst/>
          </a:prstGeom>
        </p:spPr>
      </p:pic>
      <p:sp>
        <p:nvSpPr>
          <p:cNvPr id="16" name="内容占位符 4">
            <a:extLst>
              <a:ext uri="{FF2B5EF4-FFF2-40B4-BE49-F238E27FC236}">
                <a16:creationId xmlns:a16="http://schemas.microsoft.com/office/drawing/2014/main" id="{85A78736-084C-4B90-968A-E63C220EA80C}"/>
              </a:ext>
            </a:extLst>
          </p:cNvPr>
          <p:cNvSpPr>
            <a:spLocks noGrp="1"/>
          </p:cNvSpPr>
          <p:nvPr>
            <p:ph idx="1"/>
          </p:nvPr>
        </p:nvSpPr>
        <p:spPr>
          <a:xfrm>
            <a:off x="613678" y="2538137"/>
            <a:ext cx="3971422" cy="530823"/>
          </a:xfrm>
        </p:spPr>
        <p:txBody>
          <a:bodyPr>
            <a:normAutofit/>
          </a:bodyPr>
          <a:lstStyle/>
          <a:p>
            <a:r>
              <a:rPr lang="en-US" altLang="zh-CN" sz="2000" b="1" dirty="0">
                <a:solidFill>
                  <a:srgbClr val="00B0F0"/>
                </a:solidFill>
                <a:latin typeface="Arial" panose="020B0604020202020204" pitchFamily="34" charset="0"/>
                <a:cs typeface="Arial" panose="020B0604020202020204" pitchFamily="34" charset="0"/>
              </a:rPr>
              <a:t>Tree level and one loop</a:t>
            </a:r>
          </a:p>
        </p:txBody>
      </p:sp>
      <p:pic>
        <p:nvPicPr>
          <p:cNvPr id="12" name="图片 11">
            <a:extLst>
              <a:ext uri="{FF2B5EF4-FFF2-40B4-BE49-F238E27FC236}">
                <a16:creationId xmlns:a16="http://schemas.microsoft.com/office/drawing/2014/main" id="{7BF144A6-3C05-45D4-A577-ECB11D812363}"/>
              </a:ext>
            </a:extLst>
          </p:cNvPr>
          <p:cNvPicPr>
            <a:picLocks noChangeAspect="1"/>
          </p:cNvPicPr>
          <p:nvPr/>
        </p:nvPicPr>
        <p:blipFill rotWithShape="1">
          <a:blip r:embed="rId5"/>
          <a:srcRect t="63268"/>
          <a:stretch/>
        </p:blipFill>
        <p:spPr>
          <a:xfrm>
            <a:off x="5383327" y="1219113"/>
            <a:ext cx="5351318" cy="963883"/>
          </a:xfrm>
          <a:prstGeom prst="rect">
            <a:avLst/>
          </a:prstGeom>
        </p:spPr>
      </p:pic>
      <p:grpSp>
        <p:nvGrpSpPr>
          <p:cNvPr id="13" name="组合 12">
            <a:extLst>
              <a:ext uri="{FF2B5EF4-FFF2-40B4-BE49-F238E27FC236}">
                <a16:creationId xmlns:a16="http://schemas.microsoft.com/office/drawing/2014/main" id="{62053FE2-EB4D-4643-8644-05BCA9774854}"/>
              </a:ext>
            </a:extLst>
          </p:cNvPr>
          <p:cNvGrpSpPr/>
          <p:nvPr/>
        </p:nvGrpSpPr>
        <p:grpSpPr>
          <a:xfrm>
            <a:off x="5375920" y="2192517"/>
            <a:ext cx="6215852" cy="3717466"/>
            <a:chOff x="6234989" y="3192624"/>
            <a:chExt cx="6215852" cy="3717466"/>
          </a:xfrm>
        </p:grpSpPr>
        <p:pic>
          <p:nvPicPr>
            <p:cNvPr id="14" name="图片 13">
              <a:extLst>
                <a:ext uri="{FF2B5EF4-FFF2-40B4-BE49-F238E27FC236}">
                  <a16:creationId xmlns:a16="http://schemas.microsoft.com/office/drawing/2014/main" id="{8E26AC3E-490F-4F6C-9D1C-54D29417D623}"/>
                </a:ext>
              </a:extLst>
            </p:cNvPr>
            <p:cNvPicPr>
              <a:picLocks noChangeAspect="1"/>
            </p:cNvPicPr>
            <p:nvPr/>
          </p:nvPicPr>
          <p:blipFill rotWithShape="1">
            <a:blip r:embed="rId7"/>
            <a:srcRect t="1295"/>
            <a:stretch/>
          </p:blipFill>
          <p:spPr>
            <a:xfrm>
              <a:off x="6234989" y="3192624"/>
              <a:ext cx="6215852" cy="3717466"/>
            </a:xfrm>
            <a:prstGeom prst="rect">
              <a:avLst/>
            </a:prstGeom>
          </p:spPr>
        </p:pic>
        <p:sp>
          <p:nvSpPr>
            <p:cNvPr id="15" name="矩形 14">
              <a:extLst>
                <a:ext uri="{FF2B5EF4-FFF2-40B4-BE49-F238E27FC236}">
                  <a16:creationId xmlns:a16="http://schemas.microsoft.com/office/drawing/2014/main" id="{F953B18D-7539-4857-AC7B-9BBB4A1FBF8B}"/>
                </a:ext>
              </a:extLst>
            </p:cNvPr>
            <p:cNvSpPr/>
            <p:nvPr/>
          </p:nvSpPr>
          <p:spPr>
            <a:xfrm>
              <a:off x="8719801" y="5996881"/>
              <a:ext cx="1371216" cy="24404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13366FC1-B489-4E41-A13A-D291CDF0B22C}"/>
                </a:ext>
              </a:extLst>
            </p:cNvPr>
            <p:cNvSpPr/>
            <p:nvPr/>
          </p:nvSpPr>
          <p:spPr>
            <a:xfrm>
              <a:off x="6868391" y="3429000"/>
              <a:ext cx="498764" cy="31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27B8B350-B6C4-4555-A22B-0560FB99317E}"/>
                </a:ext>
              </a:extLst>
            </p:cNvPr>
            <p:cNvSpPr/>
            <p:nvPr/>
          </p:nvSpPr>
          <p:spPr>
            <a:xfrm>
              <a:off x="6868391" y="5328464"/>
              <a:ext cx="498764" cy="31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a:extLst>
              <a:ext uri="{FF2B5EF4-FFF2-40B4-BE49-F238E27FC236}">
                <a16:creationId xmlns:a16="http://schemas.microsoft.com/office/drawing/2014/main" id="{661C0AC6-2DC0-4D5B-9E6F-FE9BCA73E0C5}"/>
              </a:ext>
            </a:extLst>
          </p:cNvPr>
          <p:cNvSpPr txBox="1"/>
          <p:nvPr/>
        </p:nvSpPr>
        <p:spPr>
          <a:xfrm>
            <a:off x="1775520" y="5517232"/>
            <a:ext cx="2518828" cy="923330"/>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solidFill>
                  <a:srgbClr val="7030A0"/>
                </a:solidFill>
              </a:rPr>
              <a:t>Leading logarithms consist with IR and BChPT</a:t>
            </a:r>
            <a:endParaRPr lang="zh-CN" altLang="en-US" dirty="0">
              <a:solidFill>
                <a:srgbClr val="7030A0"/>
              </a:solidFill>
              <a:latin typeface="Arial" panose="020B0604020202020204" pitchFamily="34" charset="0"/>
              <a:cs typeface="Arial" panose="020B0604020202020204" pitchFamily="34" charset="0"/>
            </a:endParaRPr>
          </a:p>
        </p:txBody>
      </p:sp>
      <p:sp>
        <p:nvSpPr>
          <p:cNvPr id="2" name="文本框 1"/>
          <p:cNvSpPr txBox="1"/>
          <p:nvPr/>
        </p:nvSpPr>
        <p:spPr>
          <a:xfrm>
            <a:off x="5375920" y="677229"/>
            <a:ext cx="2494916"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b="1" dirty="0" smtClean="0">
                <a:solidFill>
                  <a:srgbClr val="00B0F0"/>
                </a:solidFill>
              </a:rPr>
              <a:t>Two-loop results</a:t>
            </a:r>
            <a:endParaRPr lang="zh-CN" altLang="en-US" b="1" dirty="0">
              <a:solidFill>
                <a:srgbClr val="00B0F0"/>
              </a:solidFill>
            </a:endParaRPr>
          </a:p>
        </p:txBody>
      </p:sp>
    </p:spTree>
    <p:extLst>
      <p:ext uri="{BB962C8B-B14F-4D97-AF65-F5344CB8AC3E}">
        <p14:creationId xmlns:p14="http://schemas.microsoft.com/office/powerpoint/2010/main" val="126638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id="{B8A3D3A8-77DC-B6FF-CC67-DB1895EF9450}"/>
              </a:ext>
            </a:extLst>
          </p:cNvPr>
          <p:cNvGrpSpPr/>
          <p:nvPr/>
        </p:nvGrpSpPr>
        <p:grpSpPr>
          <a:xfrm>
            <a:off x="-13769" y="0"/>
            <a:ext cx="12163426" cy="6879163"/>
            <a:chOff x="0" y="4679"/>
            <a:chExt cx="12163744" cy="6886177"/>
          </a:xfrm>
        </p:grpSpPr>
        <p:sp>
          <p:nvSpPr>
            <p:cNvPr id="27" name="矩形 26">
              <a:extLst>
                <a:ext uri="{FF2B5EF4-FFF2-40B4-BE49-F238E27FC236}">
                  <a16:creationId xmlns:a16="http://schemas.microsoft.com/office/drawing/2014/main" id="{EBF1BD78-48BC-D3CB-B9E3-E05307C1A901}"/>
                </a:ext>
              </a:extLst>
            </p:cNvPr>
            <p:cNvSpPr/>
            <p:nvPr/>
          </p:nvSpPr>
          <p:spPr>
            <a:xfrm>
              <a:off x="1549400" y="1979613"/>
              <a:ext cx="8942388" cy="2471737"/>
            </a:xfrm>
            <a:prstGeom prst="rect">
              <a:avLst/>
            </a:prstGeom>
            <a:solidFill>
              <a:srgbClr val="56725B">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28" name="矩形 27">
              <a:extLst>
                <a:ext uri="{FF2B5EF4-FFF2-40B4-BE49-F238E27FC236}">
                  <a16:creationId xmlns:a16="http://schemas.microsoft.com/office/drawing/2014/main" id="{37BF3C8F-9761-B2C5-4FDF-15A9584AE786}"/>
                </a:ext>
              </a:extLst>
            </p:cNvPr>
            <p:cNvSpPr/>
            <p:nvPr/>
          </p:nvSpPr>
          <p:spPr>
            <a:xfrm>
              <a:off x="1906588" y="2359025"/>
              <a:ext cx="8942387" cy="236537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29" name="文本框 28">
              <a:extLst>
                <a:ext uri="{FF2B5EF4-FFF2-40B4-BE49-F238E27FC236}">
                  <a16:creationId xmlns:a16="http://schemas.microsoft.com/office/drawing/2014/main" id="{1B3FC141-C77D-0EA9-8BE9-39A04BD1DCAA}"/>
                </a:ext>
              </a:extLst>
            </p:cNvPr>
            <p:cNvSpPr txBox="1"/>
            <p:nvPr/>
          </p:nvSpPr>
          <p:spPr>
            <a:xfrm>
              <a:off x="1631950" y="2514600"/>
              <a:ext cx="8956675" cy="120015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7200" b="1" i="0" u="none" strike="noStrike" kern="1200" cap="none" spc="600" normalizeH="0" baseline="0" noProof="0" dirty="0">
                  <a:ln>
                    <a:noFill/>
                  </a:ln>
                  <a:solidFill>
                    <a:schemeClr val="bg1"/>
                  </a:solidFill>
                  <a:effectLst/>
                  <a:uLnTx/>
                  <a:uFillTx/>
                  <a:latin typeface="微软雅黑" pitchFamily="34" charset="-122"/>
                  <a:ea typeface="微软雅黑" pitchFamily="34" charset="-122"/>
                  <a:cs typeface="+mn-cs"/>
                </a:rPr>
                <a:t>毕业论文答辩</a:t>
              </a:r>
            </a:p>
          </p:txBody>
        </p:sp>
        <p:sp>
          <p:nvSpPr>
            <p:cNvPr id="30" name="文本框 19">
              <a:extLst>
                <a:ext uri="{FF2B5EF4-FFF2-40B4-BE49-F238E27FC236}">
                  <a16:creationId xmlns:a16="http://schemas.microsoft.com/office/drawing/2014/main" id="{BE9F42B8-7618-C67C-3866-FC532975C8EF}"/>
                </a:ext>
              </a:extLst>
            </p:cNvPr>
            <p:cNvSpPr txBox="1"/>
            <p:nvPr/>
          </p:nvSpPr>
          <p:spPr>
            <a:xfrm>
              <a:off x="2959100" y="3851275"/>
              <a:ext cx="6381750"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zh-CN" altLang="en-US" sz="1800" b="1" dirty="0">
                  <a:solidFill>
                    <a:schemeClr val="bg1"/>
                  </a:solidFill>
                  <a:latin typeface="微软雅黑" pitchFamily="34" charset="-122"/>
                  <a:ea typeface="微软雅黑" pitchFamily="34" charset="-122"/>
                </a:rPr>
                <a:t>答辩人：小不点      答辩时间：</a:t>
              </a:r>
              <a:r>
                <a:rPr lang="en-US" altLang="zh-CN" sz="1800" b="1" dirty="0">
                  <a:solidFill>
                    <a:schemeClr val="bg1"/>
                  </a:solidFill>
                  <a:latin typeface="微软雅黑" pitchFamily="34" charset="-122"/>
                  <a:ea typeface="微软雅黑" pitchFamily="34" charset="-122"/>
                </a:rPr>
                <a:t>5.5      </a:t>
              </a:r>
              <a:r>
                <a:rPr lang="zh-CN" altLang="en-US" sz="1800" b="1" dirty="0">
                  <a:solidFill>
                    <a:schemeClr val="bg1"/>
                  </a:solidFill>
                  <a:latin typeface="微软雅黑" pitchFamily="34" charset="-122"/>
                  <a:ea typeface="微软雅黑" pitchFamily="34" charset="-122"/>
                </a:rPr>
                <a:t>指导老师：大不点</a:t>
              </a:r>
            </a:p>
          </p:txBody>
        </p:sp>
        <p:pic>
          <p:nvPicPr>
            <p:cNvPr id="31" name="图片 3">
              <a:extLst>
                <a:ext uri="{FF2B5EF4-FFF2-40B4-BE49-F238E27FC236}">
                  <a16:creationId xmlns:a16="http://schemas.microsoft.com/office/drawing/2014/main" id="{A241A5E2-B9EA-7859-D52B-1AC592871FEB}"/>
                </a:ext>
              </a:extLst>
            </p:cNvPr>
            <p:cNvPicPr>
              <a:picLocks noChangeAspect="1"/>
            </p:cNvPicPr>
            <p:nvPr/>
          </p:nvPicPr>
          <p:blipFill>
            <a:blip r:embed="rId3"/>
            <a:stretch>
              <a:fillRect/>
            </a:stretch>
          </p:blipFill>
          <p:spPr>
            <a:xfrm rot="5400000">
              <a:off x="2651524" y="-2618668"/>
              <a:ext cx="6858000" cy="12161047"/>
            </a:xfrm>
            <a:prstGeom prst="rect">
              <a:avLst/>
            </a:prstGeom>
            <a:noFill/>
            <a:ln w="9525">
              <a:noFill/>
            </a:ln>
          </p:spPr>
        </p:pic>
        <p:pic>
          <p:nvPicPr>
            <p:cNvPr id="32" name="图片 6">
              <a:extLst>
                <a:ext uri="{FF2B5EF4-FFF2-40B4-BE49-F238E27FC236}">
                  <a16:creationId xmlns:a16="http://schemas.microsoft.com/office/drawing/2014/main" id="{846FE254-4DED-0329-566F-9E9C67F5796A}"/>
                </a:ext>
              </a:extLst>
            </p:cNvPr>
            <p:cNvPicPr>
              <a:picLocks noChangeAspect="1"/>
            </p:cNvPicPr>
            <p:nvPr/>
          </p:nvPicPr>
          <p:blipFill>
            <a:blip r:embed="rId4"/>
            <a:srcRect l="41998" t="35860" b="16335"/>
            <a:stretch>
              <a:fillRect/>
            </a:stretch>
          </p:blipFill>
          <p:spPr>
            <a:xfrm rot="5400000">
              <a:off x="2986882" y="1987862"/>
              <a:ext cx="3978275" cy="5827712"/>
            </a:xfrm>
            <a:prstGeom prst="rect">
              <a:avLst/>
            </a:prstGeom>
            <a:noFill/>
            <a:ln w="9525">
              <a:noFill/>
            </a:ln>
          </p:spPr>
        </p:pic>
        <p:pic>
          <p:nvPicPr>
            <p:cNvPr id="33" name="图片 9">
              <a:extLst>
                <a:ext uri="{FF2B5EF4-FFF2-40B4-BE49-F238E27FC236}">
                  <a16:creationId xmlns:a16="http://schemas.microsoft.com/office/drawing/2014/main" id="{3CE9CFF0-4DFA-8F27-8EFC-FB4A093676D2}"/>
                </a:ext>
              </a:extLst>
            </p:cNvPr>
            <p:cNvPicPr>
              <a:picLocks noChangeAspect="1"/>
            </p:cNvPicPr>
            <p:nvPr/>
          </p:nvPicPr>
          <p:blipFill>
            <a:blip r:embed="rId4"/>
            <a:srcRect t="6923" r="32001" b="64230"/>
            <a:stretch>
              <a:fillRect/>
            </a:stretch>
          </p:blipFill>
          <p:spPr>
            <a:xfrm rot="5400000">
              <a:off x="3799682" y="606737"/>
              <a:ext cx="4664075" cy="3516312"/>
            </a:xfrm>
            <a:prstGeom prst="rect">
              <a:avLst/>
            </a:prstGeom>
            <a:noFill/>
            <a:ln w="9525">
              <a:noFill/>
            </a:ln>
          </p:spPr>
        </p:pic>
        <p:pic>
          <p:nvPicPr>
            <p:cNvPr id="34" name="图片 10">
              <a:extLst>
                <a:ext uri="{FF2B5EF4-FFF2-40B4-BE49-F238E27FC236}">
                  <a16:creationId xmlns:a16="http://schemas.microsoft.com/office/drawing/2014/main" id="{A1E68E3B-77D9-0C3E-520C-9964A5B03E61}"/>
                </a:ext>
              </a:extLst>
            </p:cNvPr>
            <p:cNvPicPr>
              <a:picLocks noChangeAspect="1"/>
            </p:cNvPicPr>
            <p:nvPr/>
          </p:nvPicPr>
          <p:blipFill>
            <a:blip r:embed="rId4"/>
            <a:srcRect l="2" t="6923" r="83958" b="64230"/>
            <a:stretch>
              <a:fillRect/>
            </a:stretch>
          </p:blipFill>
          <p:spPr>
            <a:xfrm rot="5400000">
              <a:off x="4718050" y="-1175231"/>
              <a:ext cx="1100138" cy="3516312"/>
            </a:xfrm>
            <a:prstGeom prst="rect">
              <a:avLst/>
            </a:prstGeom>
            <a:noFill/>
            <a:ln w="9525">
              <a:noFill/>
            </a:ln>
          </p:spPr>
        </p:pic>
        <p:pic>
          <p:nvPicPr>
            <p:cNvPr id="35" name="图片 11">
              <a:extLst>
                <a:ext uri="{FF2B5EF4-FFF2-40B4-BE49-F238E27FC236}">
                  <a16:creationId xmlns:a16="http://schemas.microsoft.com/office/drawing/2014/main" id="{A1F34B5C-AB99-ABB4-3A6A-392191B53ACB}"/>
                </a:ext>
              </a:extLst>
            </p:cNvPr>
            <p:cNvPicPr>
              <a:picLocks noChangeAspect="1"/>
            </p:cNvPicPr>
            <p:nvPr/>
          </p:nvPicPr>
          <p:blipFill>
            <a:blip r:embed="rId4"/>
            <a:srcRect l="41998" t="35860" b="16335"/>
            <a:stretch>
              <a:fillRect/>
            </a:stretch>
          </p:blipFill>
          <p:spPr>
            <a:xfrm rot="5400000">
              <a:off x="1489710" y="1451128"/>
              <a:ext cx="3978275" cy="6901182"/>
            </a:xfrm>
            <a:prstGeom prst="rect">
              <a:avLst/>
            </a:prstGeom>
            <a:noFill/>
            <a:ln w="9525">
              <a:noFill/>
            </a:ln>
          </p:spPr>
        </p:pic>
        <p:pic>
          <p:nvPicPr>
            <p:cNvPr id="36" name="图片 9">
              <a:extLst>
                <a:ext uri="{FF2B5EF4-FFF2-40B4-BE49-F238E27FC236}">
                  <a16:creationId xmlns:a16="http://schemas.microsoft.com/office/drawing/2014/main" id="{410EE34C-A25A-2166-C16B-A81FDE3366F4}"/>
                </a:ext>
              </a:extLst>
            </p:cNvPr>
            <p:cNvPicPr>
              <a:picLocks noChangeAspect="1"/>
            </p:cNvPicPr>
            <p:nvPr/>
          </p:nvPicPr>
          <p:blipFill>
            <a:blip r:embed="rId4"/>
            <a:srcRect l="5466" t="6923" r="32001" b="64230"/>
            <a:stretch>
              <a:fillRect/>
            </a:stretch>
          </p:blipFill>
          <p:spPr>
            <a:xfrm rot="5400000">
              <a:off x="7665642" y="-184236"/>
              <a:ext cx="4289426" cy="4701385"/>
            </a:xfrm>
            <a:prstGeom prst="rect">
              <a:avLst/>
            </a:prstGeom>
            <a:noFill/>
            <a:ln w="9525">
              <a:noFill/>
            </a:ln>
          </p:spPr>
        </p:pic>
        <p:pic>
          <p:nvPicPr>
            <p:cNvPr id="37" name="图片 9">
              <a:extLst>
                <a:ext uri="{FF2B5EF4-FFF2-40B4-BE49-F238E27FC236}">
                  <a16:creationId xmlns:a16="http://schemas.microsoft.com/office/drawing/2014/main" id="{20D55FC3-D4BD-CA11-77D0-84AF278B3AA5}"/>
                </a:ext>
              </a:extLst>
            </p:cNvPr>
            <p:cNvPicPr>
              <a:picLocks noChangeAspect="1"/>
            </p:cNvPicPr>
            <p:nvPr/>
          </p:nvPicPr>
          <p:blipFill>
            <a:blip r:embed="rId4"/>
            <a:srcRect l="5466" t="6923" r="32001" b="64230"/>
            <a:stretch>
              <a:fillRect/>
            </a:stretch>
          </p:blipFill>
          <p:spPr>
            <a:xfrm rot="5400000">
              <a:off x="3909218" y="408300"/>
              <a:ext cx="4289426" cy="3516313"/>
            </a:xfrm>
            <a:prstGeom prst="rect">
              <a:avLst/>
            </a:prstGeom>
            <a:noFill/>
            <a:ln w="9525">
              <a:noFill/>
            </a:ln>
          </p:spPr>
        </p:pic>
        <p:pic>
          <p:nvPicPr>
            <p:cNvPr id="38" name="图片 9">
              <a:extLst>
                <a:ext uri="{FF2B5EF4-FFF2-40B4-BE49-F238E27FC236}">
                  <a16:creationId xmlns:a16="http://schemas.microsoft.com/office/drawing/2014/main" id="{3B736DEC-1744-90FA-2C9E-0745FDE2A6B2}"/>
                </a:ext>
              </a:extLst>
            </p:cNvPr>
            <p:cNvPicPr>
              <a:picLocks noChangeAspect="1"/>
            </p:cNvPicPr>
            <p:nvPr/>
          </p:nvPicPr>
          <p:blipFill>
            <a:blip r:embed="rId4"/>
            <a:srcRect l="5466" t="6923" r="88295" b="64230"/>
            <a:stretch>
              <a:fillRect/>
            </a:stretch>
          </p:blipFill>
          <p:spPr>
            <a:xfrm rot="5400000">
              <a:off x="4159250" y="4919181"/>
              <a:ext cx="428625" cy="3514725"/>
            </a:xfrm>
            <a:prstGeom prst="rect">
              <a:avLst/>
            </a:prstGeom>
            <a:noFill/>
            <a:ln w="9525">
              <a:noFill/>
            </a:ln>
          </p:spPr>
        </p:pic>
        <p:pic>
          <p:nvPicPr>
            <p:cNvPr id="39" name="图片 9">
              <a:extLst>
                <a:ext uri="{FF2B5EF4-FFF2-40B4-BE49-F238E27FC236}">
                  <a16:creationId xmlns:a16="http://schemas.microsoft.com/office/drawing/2014/main" id="{C6B9E753-8F66-5182-3984-F19B14390CDE}"/>
                </a:ext>
              </a:extLst>
            </p:cNvPr>
            <p:cNvPicPr>
              <a:picLocks noChangeAspect="1"/>
            </p:cNvPicPr>
            <p:nvPr/>
          </p:nvPicPr>
          <p:blipFill>
            <a:blip r:embed="rId4"/>
            <a:srcRect l="5466" t="6923" r="88295" b="64230"/>
            <a:stretch>
              <a:fillRect/>
            </a:stretch>
          </p:blipFill>
          <p:spPr>
            <a:xfrm rot="5400000">
              <a:off x="2645569" y="4918387"/>
              <a:ext cx="428625" cy="3516313"/>
            </a:xfrm>
            <a:prstGeom prst="rect">
              <a:avLst/>
            </a:prstGeom>
            <a:noFill/>
            <a:ln w="9525">
              <a:noFill/>
            </a:ln>
          </p:spPr>
        </p:pic>
        <p:pic>
          <p:nvPicPr>
            <p:cNvPr id="40" name="图片 8">
              <a:extLst>
                <a:ext uri="{FF2B5EF4-FFF2-40B4-BE49-F238E27FC236}">
                  <a16:creationId xmlns:a16="http://schemas.microsoft.com/office/drawing/2014/main" id="{C439D8A7-7A1D-E6B8-7488-84CA7885E379}"/>
                </a:ext>
              </a:extLst>
            </p:cNvPr>
            <p:cNvPicPr>
              <a:picLocks noChangeAspect="1"/>
            </p:cNvPicPr>
            <p:nvPr/>
          </p:nvPicPr>
          <p:blipFill>
            <a:blip r:embed="rId5"/>
            <a:srcRect t="64230" r="65837" b="9946"/>
            <a:stretch>
              <a:fillRect/>
            </a:stretch>
          </p:blipFill>
          <p:spPr>
            <a:xfrm rot="5400000">
              <a:off x="433386" y="-397753"/>
              <a:ext cx="2343150" cy="3148013"/>
            </a:xfrm>
            <a:prstGeom prst="rect">
              <a:avLst/>
            </a:prstGeom>
            <a:noFill/>
            <a:ln w="9525">
              <a:noFill/>
            </a:ln>
          </p:spPr>
        </p:pic>
        <p:pic>
          <p:nvPicPr>
            <p:cNvPr id="41" name="图片 2">
              <a:extLst>
                <a:ext uri="{FF2B5EF4-FFF2-40B4-BE49-F238E27FC236}">
                  <a16:creationId xmlns:a16="http://schemas.microsoft.com/office/drawing/2014/main" id="{4CC03F23-41F0-F6C5-4CC8-1869653D33CA}"/>
                </a:ext>
              </a:extLst>
            </p:cNvPr>
            <p:cNvPicPr>
              <a:picLocks noChangeAspect="1"/>
            </p:cNvPicPr>
            <p:nvPr/>
          </p:nvPicPr>
          <p:blipFill>
            <a:blip r:embed="rId4"/>
            <a:srcRect l="70209" t="9946" b="64230"/>
            <a:stretch>
              <a:fillRect/>
            </a:stretch>
          </p:blipFill>
          <p:spPr>
            <a:xfrm rot="5400000">
              <a:off x="9568182" y="4233622"/>
              <a:ext cx="2043112" cy="3148012"/>
            </a:xfrm>
            <a:prstGeom prst="rect">
              <a:avLst/>
            </a:prstGeom>
            <a:noFill/>
            <a:ln w="9525">
              <a:noFill/>
            </a:ln>
          </p:spPr>
        </p:pic>
        <p:pic>
          <p:nvPicPr>
            <p:cNvPr id="43" name="图片 9">
              <a:extLst>
                <a:ext uri="{FF2B5EF4-FFF2-40B4-BE49-F238E27FC236}">
                  <a16:creationId xmlns:a16="http://schemas.microsoft.com/office/drawing/2014/main" id="{AC5E0878-4333-D136-B29F-00DE98DC9D13}"/>
                </a:ext>
              </a:extLst>
            </p:cNvPr>
            <p:cNvPicPr>
              <a:picLocks noChangeAspect="1"/>
            </p:cNvPicPr>
            <p:nvPr/>
          </p:nvPicPr>
          <p:blipFill>
            <a:blip r:embed="rId4"/>
            <a:srcRect l="5466" t="6923" r="88295" b="64230"/>
            <a:stretch>
              <a:fillRect/>
            </a:stretch>
          </p:blipFill>
          <p:spPr>
            <a:xfrm rot="5400000">
              <a:off x="5059362" y="-1522894"/>
              <a:ext cx="427038" cy="3516313"/>
            </a:xfrm>
            <a:prstGeom prst="rect">
              <a:avLst/>
            </a:prstGeom>
            <a:noFill/>
            <a:ln w="9525">
              <a:noFill/>
            </a:ln>
          </p:spPr>
        </p:pic>
        <p:pic>
          <p:nvPicPr>
            <p:cNvPr id="44" name="图片 9">
              <a:extLst>
                <a:ext uri="{FF2B5EF4-FFF2-40B4-BE49-F238E27FC236}">
                  <a16:creationId xmlns:a16="http://schemas.microsoft.com/office/drawing/2014/main" id="{E3F7053D-9C35-F261-F219-70F7993ECAFA}"/>
                </a:ext>
              </a:extLst>
            </p:cNvPr>
            <p:cNvPicPr>
              <a:picLocks noChangeAspect="1"/>
            </p:cNvPicPr>
            <p:nvPr/>
          </p:nvPicPr>
          <p:blipFill>
            <a:blip r:embed="rId4"/>
            <a:srcRect l="5466" t="6923" r="88295" b="64230"/>
            <a:stretch>
              <a:fillRect/>
            </a:stretch>
          </p:blipFill>
          <p:spPr>
            <a:xfrm rot="5400000">
              <a:off x="6638132" y="4918387"/>
              <a:ext cx="428625" cy="3516312"/>
            </a:xfrm>
            <a:prstGeom prst="rect">
              <a:avLst/>
            </a:prstGeom>
            <a:noFill/>
            <a:ln w="9525">
              <a:noFill/>
            </a:ln>
          </p:spPr>
        </p:pic>
        <p:sp>
          <p:nvSpPr>
            <p:cNvPr id="45" name="矩形 44">
              <a:extLst>
                <a:ext uri="{FF2B5EF4-FFF2-40B4-BE49-F238E27FC236}">
                  <a16:creationId xmlns:a16="http://schemas.microsoft.com/office/drawing/2014/main" id="{BE00CFBC-7F70-456A-F1AB-F962042C5BB0}"/>
                </a:ext>
              </a:extLst>
            </p:cNvPr>
            <p:cNvSpPr/>
            <p:nvPr/>
          </p:nvSpPr>
          <p:spPr bwMode="auto">
            <a:xfrm rot="5400000">
              <a:off x="3034584" y="-2145529"/>
              <a:ext cx="6338887" cy="11305258"/>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grpSp>
      <p:sp>
        <p:nvSpPr>
          <p:cNvPr id="2" name="矩形 1"/>
          <p:cNvSpPr/>
          <p:nvPr/>
        </p:nvSpPr>
        <p:spPr>
          <a:xfrm>
            <a:off x="551384" y="354722"/>
            <a:ext cx="4599546" cy="646331"/>
          </a:xfrm>
          <a:prstGeom prst="rect">
            <a:avLst/>
          </a:prstGeom>
        </p:spPr>
        <p:txBody>
          <a:bodyPr wrap="square">
            <a:spAutoFit/>
          </a:bodyPr>
          <a:lstStyle/>
          <a:p>
            <a:pPr lvl="0" algn="ctr" rtl="0">
              <a:lnSpc>
                <a:spcPct val="150000"/>
              </a:lnSpc>
              <a:defRPr/>
            </a:pPr>
            <a:r>
              <a:rPr lang="en-US" altLang="zh-CN" sz="2400" b="1" kern="100" dirty="0" smtClean="0">
                <a:solidFill>
                  <a:srgbClr val="7030A0"/>
                </a:solidFill>
                <a:latin typeface="等线" panose="02010600030101010101" pitchFamily="2" charset="-122"/>
                <a:ea typeface="宋体" panose="02010600030101010101" pitchFamily="2" charset="-122"/>
                <a:cs typeface="Times New Roman" panose="02020603050405020304" pitchFamily="18" charset="0"/>
              </a:rPr>
              <a:t>States of precise measurement</a:t>
            </a:r>
          </a:p>
        </p:txBody>
      </p:sp>
      <p:pic>
        <p:nvPicPr>
          <p:cNvPr id="3" name="图片 2"/>
          <p:cNvPicPr>
            <a:picLocks noChangeAspect="1"/>
          </p:cNvPicPr>
          <p:nvPr/>
        </p:nvPicPr>
        <p:blipFill>
          <a:blip r:embed="rId6"/>
          <a:stretch>
            <a:fillRect/>
          </a:stretch>
        </p:blipFill>
        <p:spPr>
          <a:xfrm>
            <a:off x="2499716" y="1702986"/>
            <a:ext cx="7685736" cy="470899"/>
          </a:xfrm>
          <a:prstGeom prst="rect">
            <a:avLst/>
          </a:prstGeom>
        </p:spPr>
      </p:pic>
      <mc:AlternateContent xmlns:mc="http://schemas.openxmlformats.org/markup-compatibility/2006" xmlns:a14="http://schemas.microsoft.com/office/drawing/2010/main">
        <mc:Choice Requires="a14">
          <p:sp>
            <p:nvSpPr>
              <p:cNvPr id="4" name="文本框 3"/>
              <p:cNvSpPr txBox="1"/>
              <p:nvPr/>
            </p:nvSpPr>
            <p:spPr>
              <a:xfrm>
                <a:off x="4832733" y="945293"/>
                <a:ext cx="2799412" cy="6189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𝜇</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𝜎</m:t>
                              </m:r>
                            </m:e>
                            <m:sub>
                              <m:r>
                                <a:rPr lang="en-US" altLang="zh-CN" b="0" i="1" smtClean="0">
                                  <a:latin typeface="Cambria Math" panose="02040503050406030204" pitchFamily="18" charset="0"/>
                                </a:rPr>
                                <m:t>𝑒𝑥𝑝</m:t>
                              </m:r>
                            </m:sub>
                          </m:sSub>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𝜎</m:t>
                              </m:r>
                            </m:e>
                            <m:sub>
                              <m:r>
                                <a:rPr lang="en-US" altLang="zh-CN" b="0" i="1" smtClean="0">
                                  <a:latin typeface="Cambria Math" panose="02040503050406030204" pitchFamily="18" charset="0"/>
                                </a:rPr>
                                <m:t>𝑆𝑀</m:t>
                              </m:r>
                            </m:sub>
                          </m:sSub>
                        </m:den>
                      </m:f>
                    </m:oMath>
                  </m:oMathPara>
                </a14:m>
                <a:endParaRPr lang="zh-CN" altLang="en-US" dirty="0"/>
              </a:p>
            </p:txBody>
          </p:sp>
        </mc:Choice>
        <mc:Fallback xmlns="">
          <p:sp>
            <p:nvSpPr>
              <p:cNvPr id="4" name="文本框 3"/>
              <p:cNvSpPr txBox="1">
                <a:spLocks noRot="1" noChangeAspect="1" noMove="1" noResize="1" noEditPoints="1" noAdjustHandles="1" noChangeArrowheads="1" noChangeShapeType="1" noTextEdit="1"/>
              </p:cNvSpPr>
              <p:nvPr/>
            </p:nvSpPr>
            <p:spPr>
              <a:xfrm>
                <a:off x="4832733" y="945293"/>
                <a:ext cx="2799412" cy="618952"/>
              </a:xfrm>
              <a:prstGeom prst="rect">
                <a:avLst/>
              </a:prstGeom>
              <a:blipFill>
                <a:blip r:embed="rId7"/>
                <a:stretch>
                  <a:fillRect/>
                </a:stretch>
              </a:blipFill>
            </p:spPr>
            <p:txBody>
              <a:bodyPr/>
              <a:lstStyle/>
              <a:p>
                <a:r>
                  <a:rPr lang="zh-CN" altLang="en-US">
                    <a:noFill/>
                  </a:rPr>
                  <a:t> </a:t>
                </a:r>
              </a:p>
            </p:txBody>
          </p:sp>
        </mc:Fallback>
      </mc:AlternateContent>
      <p:sp>
        <p:nvSpPr>
          <p:cNvPr id="6" name="文本框 5"/>
          <p:cNvSpPr txBox="1"/>
          <p:nvPr/>
        </p:nvSpPr>
        <p:spPr>
          <a:xfrm>
            <a:off x="1201206" y="1746191"/>
            <a:ext cx="1086156" cy="400110"/>
          </a:xfrm>
          <a:prstGeom prst="rect">
            <a:avLst/>
          </a:prstGeom>
          <a:noFill/>
        </p:spPr>
        <p:txBody>
          <a:bodyPr wrap="square" rtlCol="0">
            <a:spAutoFit/>
          </a:bodyPr>
          <a:lstStyle/>
          <a:p>
            <a:r>
              <a:rPr lang="en-US" altLang="zh-CN" sz="2000" dirty="0" smtClean="0"/>
              <a:t>ATLAS</a:t>
            </a:r>
            <a:endParaRPr lang="zh-CN" altLang="en-US" sz="2000" dirty="0"/>
          </a:p>
        </p:txBody>
      </p:sp>
      <p:sp>
        <p:nvSpPr>
          <p:cNvPr id="42" name="文本框 41"/>
          <p:cNvSpPr txBox="1"/>
          <p:nvPr/>
        </p:nvSpPr>
        <p:spPr>
          <a:xfrm>
            <a:off x="1268677" y="2401265"/>
            <a:ext cx="1086156" cy="400110"/>
          </a:xfrm>
          <a:prstGeom prst="rect">
            <a:avLst/>
          </a:prstGeom>
          <a:noFill/>
        </p:spPr>
        <p:txBody>
          <a:bodyPr wrap="square" rtlCol="0">
            <a:spAutoFit/>
          </a:bodyPr>
          <a:lstStyle/>
          <a:p>
            <a:r>
              <a:rPr lang="en-US" altLang="zh-CN" sz="2000" dirty="0" smtClean="0"/>
              <a:t>CMS</a:t>
            </a:r>
            <a:endParaRPr lang="zh-CN" altLang="en-US" sz="2000" dirty="0"/>
          </a:p>
        </p:txBody>
      </p:sp>
      <p:sp>
        <p:nvSpPr>
          <p:cNvPr id="8" name="圆角矩形 7"/>
          <p:cNvSpPr/>
          <p:nvPr/>
        </p:nvSpPr>
        <p:spPr>
          <a:xfrm>
            <a:off x="7174811" y="1648022"/>
            <a:ext cx="3003412" cy="57200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8"/>
          <a:stretch>
            <a:fillRect/>
          </a:stretch>
        </p:blipFill>
        <p:spPr>
          <a:xfrm>
            <a:off x="2658067" y="2994726"/>
            <a:ext cx="2874639" cy="3663694"/>
          </a:xfrm>
          <a:prstGeom prst="rect">
            <a:avLst/>
          </a:prstGeom>
        </p:spPr>
      </p:pic>
      <p:pic>
        <p:nvPicPr>
          <p:cNvPr id="11" name="图片 10"/>
          <p:cNvPicPr>
            <a:picLocks noChangeAspect="1"/>
          </p:cNvPicPr>
          <p:nvPr/>
        </p:nvPicPr>
        <p:blipFill>
          <a:blip r:embed="rId9"/>
          <a:stretch>
            <a:fillRect/>
          </a:stretch>
        </p:blipFill>
        <p:spPr>
          <a:xfrm>
            <a:off x="6197899" y="2852936"/>
            <a:ext cx="4320108" cy="3770942"/>
          </a:xfrm>
          <a:prstGeom prst="rect">
            <a:avLst/>
          </a:prstGeom>
        </p:spPr>
      </p:pic>
      <p:sp>
        <p:nvSpPr>
          <p:cNvPr id="5" name="文本框 4"/>
          <p:cNvSpPr txBox="1"/>
          <p:nvPr/>
        </p:nvSpPr>
        <p:spPr>
          <a:xfrm>
            <a:off x="884335" y="4760307"/>
            <a:ext cx="1512168" cy="369332"/>
          </a:xfrm>
          <a:prstGeom prst="rect">
            <a:avLst/>
          </a:prstGeom>
          <a:noFill/>
        </p:spPr>
        <p:txBody>
          <a:bodyPr wrap="square" rtlCol="0">
            <a:spAutoFit/>
          </a:bodyPr>
          <a:lstStyle/>
          <a:p>
            <a:r>
              <a:rPr lang="en-US" altLang="zh-CN" dirty="0" smtClean="0"/>
              <a:t>Nature 2022</a:t>
            </a:r>
            <a:endParaRPr lang="zh-CN" altLang="en-US" dirty="0"/>
          </a:p>
        </p:txBody>
      </p:sp>
      <p:pic>
        <p:nvPicPr>
          <p:cNvPr id="12" name="图片 11"/>
          <p:cNvPicPr>
            <a:picLocks noChangeAspect="1"/>
          </p:cNvPicPr>
          <p:nvPr/>
        </p:nvPicPr>
        <p:blipFill>
          <a:blip r:embed="rId10"/>
          <a:stretch>
            <a:fillRect/>
          </a:stretch>
        </p:blipFill>
        <p:spPr>
          <a:xfrm>
            <a:off x="2437252" y="2423586"/>
            <a:ext cx="7740971" cy="331055"/>
          </a:xfrm>
          <a:prstGeom prst="rect">
            <a:avLst/>
          </a:prstGeom>
        </p:spPr>
      </p:pic>
      <p:sp>
        <p:nvSpPr>
          <p:cNvPr id="13" name="圆角矩形 12"/>
          <p:cNvSpPr/>
          <p:nvPr/>
        </p:nvSpPr>
        <p:spPr>
          <a:xfrm>
            <a:off x="8760296" y="2326124"/>
            <a:ext cx="1368152" cy="421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形 45">
            <a:extLst>
              <a:ext uri="{FF2B5EF4-FFF2-40B4-BE49-F238E27FC236}">
                <a16:creationId xmlns:a16="http://schemas.microsoft.com/office/drawing/2014/main" id="{C394F316-D063-034B-FA74-2E2E310C177A}"/>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6982161" y="207310"/>
            <a:ext cx="4962972" cy="6509658"/>
          </a:xfrm>
          <a:prstGeom prst="rect">
            <a:avLst/>
          </a:prstGeom>
        </p:spPr>
      </p:pic>
    </p:spTree>
    <p:extLst>
      <p:ext uri="{BB962C8B-B14F-4D97-AF65-F5344CB8AC3E}">
        <p14:creationId xmlns:p14="http://schemas.microsoft.com/office/powerpoint/2010/main" val="31089349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stretch>
            <a:fillRect/>
          </a:stretch>
        </p:blipFill>
        <p:spPr>
          <a:xfrm>
            <a:off x="119336" y="308952"/>
            <a:ext cx="6006576" cy="3888432"/>
          </a:xfrm>
          <a:prstGeom prst="rect">
            <a:avLst/>
          </a:prstGeom>
        </p:spPr>
      </p:pic>
      <p:sp>
        <p:nvSpPr>
          <p:cNvPr id="5" name="文本框 4"/>
          <p:cNvSpPr txBox="1"/>
          <p:nvPr/>
        </p:nvSpPr>
        <p:spPr>
          <a:xfrm>
            <a:off x="1013344" y="4318119"/>
            <a:ext cx="4824536" cy="646331"/>
          </a:xfrm>
          <a:prstGeom prst="rect">
            <a:avLst/>
          </a:prstGeom>
          <a:noFill/>
        </p:spPr>
        <p:txBody>
          <a:bodyPr wrap="square" rtlCol="0">
            <a:spAutoFit/>
          </a:bodyPr>
          <a:lstStyle/>
          <a:p>
            <a:r>
              <a:rPr lang="en-US" altLang="zh-CN" dirty="0" smtClean="0"/>
              <a:t>The </a:t>
            </a:r>
            <a:r>
              <a:rPr lang="el-GR" altLang="zh-CN" dirty="0" smtClean="0"/>
              <a:t>π</a:t>
            </a:r>
            <a:r>
              <a:rPr lang="en-US" altLang="zh-CN" dirty="0" smtClean="0"/>
              <a:t>N sigma term as a function of M. Lattice Data </a:t>
            </a:r>
            <a:r>
              <a:rPr lang="en-US" altLang="zh-CN" dirty="0"/>
              <a:t>taken from </a:t>
            </a:r>
            <a:r>
              <a:rPr lang="en-US" altLang="zh-CN" dirty="0" smtClean="0"/>
              <a:t>PhysRevLett.131.261902.</a:t>
            </a:r>
            <a:endParaRPr lang="zh-CN" altLang="en-US" dirty="0"/>
          </a:p>
        </p:txBody>
      </p:sp>
      <p:pic>
        <p:nvPicPr>
          <p:cNvPr id="6" name="图片 5"/>
          <p:cNvPicPr>
            <a:picLocks noChangeAspect="1"/>
          </p:cNvPicPr>
          <p:nvPr/>
        </p:nvPicPr>
        <p:blipFill>
          <a:blip r:embed="rId3"/>
          <a:stretch>
            <a:fillRect/>
          </a:stretch>
        </p:blipFill>
        <p:spPr>
          <a:xfrm>
            <a:off x="6456040" y="333938"/>
            <a:ext cx="5616624" cy="3767736"/>
          </a:xfrm>
          <a:prstGeom prst="rect">
            <a:avLst/>
          </a:prstGeom>
        </p:spPr>
      </p:pic>
      <p:sp>
        <p:nvSpPr>
          <p:cNvPr id="7" name="文本框 6"/>
          <p:cNvSpPr txBox="1"/>
          <p:nvPr/>
        </p:nvSpPr>
        <p:spPr>
          <a:xfrm>
            <a:off x="6888088" y="4401978"/>
            <a:ext cx="5256584" cy="646331"/>
          </a:xfrm>
          <a:prstGeom prst="rect">
            <a:avLst/>
          </a:prstGeom>
          <a:noFill/>
        </p:spPr>
        <p:txBody>
          <a:bodyPr wrap="square" rtlCol="0">
            <a:spAutoFit/>
          </a:bodyPr>
          <a:lstStyle/>
          <a:p>
            <a:r>
              <a:rPr lang="en-US" altLang="zh-CN" dirty="0" smtClean="0"/>
              <a:t>M dependence of nucleon mass.</a:t>
            </a:r>
          </a:p>
          <a:p>
            <a:r>
              <a:rPr lang="en-US" altLang="zh-CN" dirty="0" smtClean="0"/>
              <a:t>Lattice Data </a:t>
            </a:r>
            <a:r>
              <a:rPr lang="en-US" altLang="zh-CN" dirty="0"/>
              <a:t>taken from </a:t>
            </a:r>
            <a:r>
              <a:rPr lang="en-US" altLang="zh-CN" dirty="0" smtClean="0"/>
              <a:t>PhysRevLett.121.212001.</a:t>
            </a:r>
            <a:endParaRPr lang="zh-CN" altLang="en-US" dirty="0"/>
          </a:p>
        </p:txBody>
      </p:sp>
      <p:cxnSp>
        <p:nvCxnSpPr>
          <p:cNvPr id="9" name="直接连接符 8"/>
          <p:cNvCxnSpPr/>
          <p:nvPr/>
        </p:nvCxnSpPr>
        <p:spPr>
          <a:xfrm>
            <a:off x="6125912" y="0"/>
            <a:ext cx="42096" cy="509447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5231904" y="5805264"/>
            <a:ext cx="1656184" cy="369332"/>
          </a:xfrm>
          <a:prstGeom prst="rect">
            <a:avLst/>
          </a:prstGeom>
          <a:noFill/>
        </p:spPr>
        <p:txBody>
          <a:bodyPr wrap="square" rtlCol="0">
            <a:spAutoFit/>
          </a:bodyPr>
          <a:lstStyle/>
          <a:p>
            <a:r>
              <a:rPr lang="en-US" altLang="zh-CN" dirty="0" smtClean="0"/>
              <a:t>Fit e</a:t>
            </a:r>
            <a:r>
              <a:rPr lang="en-US" altLang="zh-CN" sz="1200" dirty="0" smtClean="0"/>
              <a:t>1</a:t>
            </a:r>
            <a:r>
              <a:rPr lang="en-US" altLang="zh-CN" dirty="0" smtClean="0"/>
              <a:t> and g</a:t>
            </a:r>
            <a:r>
              <a:rPr lang="en-US" altLang="zh-CN" sz="1200" dirty="0" smtClean="0"/>
              <a:t>1</a:t>
            </a:r>
            <a:endParaRPr lang="zh-CN" altLang="en-US" sz="1200" dirty="0"/>
          </a:p>
        </p:txBody>
      </p:sp>
      <p:cxnSp>
        <p:nvCxnSpPr>
          <p:cNvPr id="13" name="直接箭头连接符 12"/>
          <p:cNvCxnSpPr/>
          <p:nvPr/>
        </p:nvCxnSpPr>
        <p:spPr>
          <a:xfrm>
            <a:off x="4799856" y="5301208"/>
            <a:ext cx="360040" cy="50405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V="1">
            <a:off x="6744072" y="5301208"/>
            <a:ext cx="216024" cy="50405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7752184" y="5851430"/>
            <a:ext cx="4104456" cy="646331"/>
          </a:xfrm>
          <a:prstGeom prst="rect">
            <a:avLst/>
          </a:prstGeom>
          <a:noFill/>
        </p:spPr>
        <p:txBody>
          <a:bodyPr wrap="square" rtlCol="0">
            <a:spAutoFit/>
          </a:bodyPr>
          <a:lstStyle/>
          <a:p>
            <a:r>
              <a:rPr lang="en-US" altLang="zh-CN" dirty="0" smtClean="0"/>
              <a:t>Nucleon mass in the chiral limit m=856.6±1.7MeV</a:t>
            </a:r>
            <a:endParaRPr lang="zh-CN" altLang="en-US" dirty="0"/>
          </a:p>
        </p:txBody>
      </p:sp>
    </p:spTree>
    <p:extLst>
      <p:ext uri="{BB962C8B-B14F-4D97-AF65-F5344CB8AC3E}">
        <p14:creationId xmlns:p14="http://schemas.microsoft.com/office/powerpoint/2010/main" val="23229448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id="{B8A3D3A8-77DC-B6FF-CC67-DB1895EF9450}"/>
              </a:ext>
            </a:extLst>
          </p:cNvPr>
          <p:cNvGrpSpPr/>
          <p:nvPr/>
        </p:nvGrpSpPr>
        <p:grpSpPr>
          <a:xfrm>
            <a:off x="-16057" y="-27384"/>
            <a:ext cx="12179482" cy="6886573"/>
            <a:chOff x="-16057" y="4679"/>
            <a:chExt cx="12179801" cy="6886177"/>
          </a:xfrm>
        </p:grpSpPr>
        <p:sp>
          <p:nvSpPr>
            <p:cNvPr id="27" name="矩形 26">
              <a:extLst>
                <a:ext uri="{FF2B5EF4-FFF2-40B4-BE49-F238E27FC236}">
                  <a16:creationId xmlns:a16="http://schemas.microsoft.com/office/drawing/2014/main" id="{EBF1BD78-48BC-D3CB-B9E3-E05307C1A901}"/>
                </a:ext>
              </a:extLst>
            </p:cNvPr>
            <p:cNvSpPr/>
            <p:nvPr/>
          </p:nvSpPr>
          <p:spPr>
            <a:xfrm>
              <a:off x="1549400" y="1979613"/>
              <a:ext cx="8942388" cy="2471737"/>
            </a:xfrm>
            <a:prstGeom prst="rect">
              <a:avLst/>
            </a:prstGeom>
            <a:solidFill>
              <a:srgbClr val="56725B">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28" name="矩形 27">
              <a:extLst>
                <a:ext uri="{FF2B5EF4-FFF2-40B4-BE49-F238E27FC236}">
                  <a16:creationId xmlns:a16="http://schemas.microsoft.com/office/drawing/2014/main" id="{37BF3C8F-9761-B2C5-4FDF-15A9584AE786}"/>
                </a:ext>
              </a:extLst>
            </p:cNvPr>
            <p:cNvSpPr/>
            <p:nvPr/>
          </p:nvSpPr>
          <p:spPr>
            <a:xfrm>
              <a:off x="1906588" y="2359025"/>
              <a:ext cx="8942387" cy="236537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29" name="文本框 28">
              <a:extLst>
                <a:ext uri="{FF2B5EF4-FFF2-40B4-BE49-F238E27FC236}">
                  <a16:creationId xmlns:a16="http://schemas.microsoft.com/office/drawing/2014/main" id="{1B3FC141-C77D-0EA9-8BE9-39A04BD1DCAA}"/>
                </a:ext>
              </a:extLst>
            </p:cNvPr>
            <p:cNvSpPr txBox="1"/>
            <p:nvPr/>
          </p:nvSpPr>
          <p:spPr>
            <a:xfrm>
              <a:off x="1631950" y="2514600"/>
              <a:ext cx="8956675" cy="120015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7200" b="1" i="0" u="none" strike="noStrike" kern="1200" cap="none" spc="600" normalizeH="0" baseline="0" noProof="0" dirty="0">
                  <a:ln>
                    <a:noFill/>
                  </a:ln>
                  <a:solidFill>
                    <a:schemeClr val="bg1"/>
                  </a:solidFill>
                  <a:effectLst/>
                  <a:uLnTx/>
                  <a:uFillTx/>
                  <a:latin typeface="微软雅黑" pitchFamily="34" charset="-122"/>
                  <a:ea typeface="微软雅黑" pitchFamily="34" charset="-122"/>
                  <a:cs typeface="+mn-cs"/>
                </a:rPr>
                <a:t>毕业论文答辩</a:t>
              </a:r>
            </a:p>
          </p:txBody>
        </p:sp>
        <p:sp>
          <p:nvSpPr>
            <p:cNvPr id="30" name="文本框 19">
              <a:extLst>
                <a:ext uri="{FF2B5EF4-FFF2-40B4-BE49-F238E27FC236}">
                  <a16:creationId xmlns:a16="http://schemas.microsoft.com/office/drawing/2014/main" id="{BE9F42B8-7618-C67C-3866-FC532975C8EF}"/>
                </a:ext>
              </a:extLst>
            </p:cNvPr>
            <p:cNvSpPr txBox="1"/>
            <p:nvPr/>
          </p:nvSpPr>
          <p:spPr>
            <a:xfrm>
              <a:off x="2959100" y="3851275"/>
              <a:ext cx="6381750"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zh-CN" altLang="en-US" sz="1800" b="1" dirty="0">
                  <a:solidFill>
                    <a:schemeClr val="bg1"/>
                  </a:solidFill>
                  <a:latin typeface="微软雅黑" pitchFamily="34" charset="-122"/>
                  <a:ea typeface="微软雅黑" pitchFamily="34" charset="-122"/>
                </a:rPr>
                <a:t>答辩人：小不点      答辩时间：</a:t>
              </a:r>
              <a:r>
                <a:rPr lang="en-US" altLang="zh-CN" sz="1800" b="1" dirty="0">
                  <a:solidFill>
                    <a:schemeClr val="bg1"/>
                  </a:solidFill>
                  <a:latin typeface="微软雅黑" pitchFamily="34" charset="-122"/>
                  <a:ea typeface="微软雅黑" pitchFamily="34" charset="-122"/>
                </a:rPr>
                <a:t>5.5      </a:t>
              </a:r>
              <a:r>
                <a:rPr lang="zh-CN" altLang="en-US" sz="1800" b="1" dirty="0">
                  <a:solidFill>
                    <a:schemeClr val="bg1"/>
                  </a:solidFill>
                  <a:latin typeface="微软雅黑" pitchFamily="34" charset="-122"/>
                  <a:ea typeface="微软雅黑" pitchFamily="34" charset="-122"/>
                </a:rPr>
                <a:t>指导老师：大不点</a:t>
              </a:r>
            </a:p>
          </p:txBody>
        </p:sp>
        <p:pic>
          <p:nvPicPr>
            <p:cNvPr id="31" name="图片 3">
              <a:extLst>
                <a:ext uri="{FF2B5EF4-FFF2-40B4-BE49-F238E27FC236}">
                  <a16:creationId xmlns:a16="http://schemas.microsoft.com/office/drawing/2014/main" id="{A241A5E2-B9EA-7859-D52B-1AC592871FEB}"/>
                </a:ext>
              </a:extLst>
            </p:cNvPr>
            <p:cNvPicPr>
              <a:picLocks noChangeAspect="1"/>
            </p:cNvPicPr>
            <p:nvPr/>
          </p:nvPicPr>
          <p:blipFill>
            <a:blip r:embed="rId2"/>
            <a:stretch>
              <a:fillRect/>
            </a:stretch>
          </p:blipFill>
          <p:spPr>
            <a:xfrm rot="5400000">
              <a:off x="2635467" y="-2618668"/>
              <a:ext cx="6858000" cy="12161047"/>
            </a:xfrm>
            <a:prstGeom prst="rect">
              <a:avLst/>
            </a:prstGeom>
            <a:noFill/>
            <a:ln w="9525">
              <a:noFill/>
            </a:ln>
          </p:spPr>
        </p:pic>
        <p:pic>
          <p:nvPicPr>
            <p:cNvPr id="32" name="图片 6">
              <a:extLst>
                <a:ext uri="{FF2B5EF4-FFF2-40B4-BE49-F238E27FC236}">
                  <a16:creationId xmlns:a16="http://schemas.microsoft.com/office/drawing/2014/main" id="{846FE254-4DED-0329-566F-9E9C67F5796A}"/>
                </a:ext>
              </a:extLst>
            </p:cNvPr>
            <p:cNvPicPr>
              <a:picLocks noChangeAspect="1"/>
            </p:cNvPicPr>
            <p:nvPr/>
          </p:nvPicPr>
          <p:blipFill>
            <a:blip r:embed="rId3"/>
            <a:srcRect l="41998" t="35860" b="16335"/>
            <a:stretch>
              <a:fillRect/>
            </a:stretch>
          </p:blipFill>
          <p:spPr>
            <a:xfrm rot="5400000">
              <a:off x="2986882" y="1987862"/>
              <a:ext cx="3978275" cy="5827712"/>
            </a:xfrm>
            <a:prstGeom prst="rect">
              <a:avLst/>
            </a:prstGeom>
            <a:noFill/>
            <a:ln w="9525">
              <a:noFill/>
            </a:ln>
          </p:spPr>
        </p:pic>
        <p:pic>
          <p:nvPicPr>
            <p:cNvPr id="33" name="图片 9">
              <a:extLst>
                <a:ext uri="{FF2B5EF4-FFF2-40B4-BE49-F238E27FC236}">
                  <a16:creationId xmlns:a16="http://schemas.microsoft.com/office/drawing/2014/main" id="{3CE9CFF0-4DFA-8F27-8EFC-FB4A093676D2}"/>
                </a:ext>
              </a:extLst>
            </p:cNvPr>
            <p:cNvPicPr>
              <a:picLocks noChangeAspect="1"/>
            </p:cNvPicPr>
            <p:nvPr/>
          </p:nvPicPr>
          <p:blipFill>
            <a:blip r:embed="rId3"/>
            <a:srcRect t="6923" r="32001" b="64230"/>
            <a:stretch>
              <a:fillRect/>
            </a:stretch>
          </p:blipFill>
          <p:spPr>
            <a:xfrm rot="5400000">
              <a:off x="3799682" y="606737"/>
              <a:ext cx="4664075" cy="3516312"/>
            </a:xfrm>
            <a:prstGeom prst="rect">
              <a:avLst/>
            </a:prstGeom>
            <a:noFill/>
            <a:ln w="9525">
              <a:noFill/>
            </a:ln>
          </p:spPr>
        </p:pic>
        <p:pic>
          <p:nvPicPr>
            <p:cNvPr id="34" name="图片 10">
              <a:extLst>
                <a:ext uri="{FF2B5EF4-FFF2-40B4-BE49-F238E27FC236}">
                  <a16:creationId xmlns:a16="http://schemas.microsoft.com/office/drawing/2014/main" id="{A1E68E3B-77D9-0C3E-520C-9964A5B03E61}"/>
                </a:ext>
              </a:extLst>
            </p:cNvPr>
            <p:cNvPicPr>
              <a:picLocks noChangeAspect="1"/>
            </p:cNvPicPr>
            <p:nvPr/>
          </p:nvPicPr>
          <p:blipFill>
            <a:blip r:embed="rId3"/>
            <a:srcRect l="2" t="6923" r="83958" b="64230"/>
            <a:stretch>
              <a:fillRect/>
            </a:stretch>
          </p:blipFill>
          <p:spPr>
            <a:xfrm rot="5400000">
              <a:off x="4718050" y="-1175231"/>
              <a:ext cx="1100138" cy="3516312"/>
            </a:xfrm>
            <a:prstGeom prst="rect">
              <a:avLst/>
            </a:prstGeom>
            <a:noFill/>
            <a:ln w="9525">
              <a:noFill/>
            </a:ln>
          </p:spPr>
        </p:pic>
        <p:pic>
          <p:nvPicPr>
            <p:cNvPr id="35" name="图片 11">
              <a:extLst>
                <a:ext uri="{FF2B5EF4-FFF2-40B4-BE49-F238E27FC236}">
                  <a16:creationId xmlns:a16="http://schemas.microsoft.com/office/drawing/2014/main" id="{A1F34B5C-AB99-ABB4-3A6A-392191B53ACB}"/>
                </a:ext>
              </a:extLst>
            </p:cNvPr>
            <p:cNvPicPr>
              <a:picLocks noChangeAspect="1"/>
            </p:cNvPicPr>
            <p:nvPr/>
          </p:nvPicPr>
          <p:blipFill>
            <a:blip r:embed="rId3"/>
            <a:srcRect l="41998" t="35860" b="16335"/>
            <a:stretch>
              <a:fillRect/>
            </a:stretch>
          </p:blipFill>
          <p:spPr>
            <a:xfrm rot="5400000">
              <a:off x="1489710" y="1451128"/>
              <a:ext cx="3978275" cy="6901182"/>
            </a:xfrm>
            <a:prstGeom prst="rect">
              <a:avLst/>
            </a:prstGeom>
            <a:noFill/>
            <a:ln w="9525">
              <a:noFill/>
            </a:ln>
          </p:spPr>
        </p:pic>
        <p:pic>
          <p:nvPicPr>
            <p:cNvPr id="36" name="图片 9">
              <a:extLst>
                <a:ext uri="{FF2B5EF4-FFF2-40B4-BE49-F238E27FC236}">
                  <a16:creationId xmlns:a16="http://schemas.microsoft.com/office/drawing/2014/main" id="{410EE34C-A25A-2166-C16B-A81FDE3366F4}"/>
                </a:ext>
              </a:extLst>
            </p:cNvPr>
            <p:cNvPicPr>
              <a:picLocks noChangeAspect="1"/>
            </p:cNvPicPr>
            <p:nvPr/>
          </p:nvPicPr>
          <p:blipFill>
            <a:blip r:embed="rId3"/>
            <a:srcRect l="5466" t="6923" r="32001" b="64230"/>
            <a:stretch>
              <a:fillRect/>
            </a:stretch>
          </p:blipFill>
          <p:spPr>
            <a:xfrm rot="5400000">
              <a:off x="7665642" y="-184236"/>
              <a:ext cx="4289426" cy="4701385"/>
            </a:xfrm>
            <a:prstGeom prst="rect">
              <a:avLst/>
            </a:prstGeom>
            <a:noFill/>
            <a:ln w="9525">
              <a:noFill/>
            </a:ln>
          </p:spPr>
        </p:pic>
        <p:pic>
          <p:nvPicPr>
            <p:cNvPr id="37" name="图片 9">
              <a:extLst>
                <a:ext uri="{FF2B5EF4-FFF2-40B4-BE49-F238E27FC236}">
                  <a16:creationId xmlns:a16="http://schemas.microsoft.com/office/drawing/2014/main" id="{20D55FC3-D4BD-CA11-77D0-84AF278B3AA5}"/>
                </a:ext>
              </a:extLst>
            </p:cNvPr>
            <p:cNvPicPr>
              <a:picLocks noChangeAspect="1"/>
            </p:cNvPicPr>
            <p:nvPr/>
          </p:nvPicPr>
          <p:blipFill>
            <a:blip r:embed="rId3"/>
            <a:srcRect l="5466" t="6923" r="32001" b="64230"/>
            <a:stretch>
              <a:fillRect/>
            </a:stretch>
          </p:blipFill>
          <p:spPr>
            <a:xfrm rot="5400000">
              <a:off x="3909218" y="408300"/>
              <a:ext cx="4289426" cy="3516313"/>
            </a:xfrm>
            <a:prstGeom prst="rect">
              <a:avLst/>
            </a:prstGeom>
            <a:noFill/>
            <a:ln w="9525">
              <a:noFill/>
            </a:ln>
          </p:spPr>
        </p:pic>
        <p:pic>
          <p:nvPicPr>
            <p:cNvPr id="38" name="图片 9">
              <a:extLst>
                <a:ext uri="{FF2B5EF4-FFF2-40B4-BE49-F238E27FC236}">
                  <a16:creationId xmlns:a16="http://schemas.microsoft.com/office/drawing/2014/main" id="{3B736DEC-1744-90FA-2C9E-0745FDE2A6B2}"/>
                </a:ext>
              </a:extLst>
            </p:cNvPr>
            <p:cNvPicPr>
              <a:picLocks noChangeAspect="1"/>
            </p:cNvPicPr>
            <p:nvPr/>
          </p:nvPicPr>
          <p:blipFill>
            <a:blip r:embed="rId3"/>
            <a:srcRect l="5466" t="6923" r="88295" b="64230"/>
            <a:stretch>
              <a:fillRect/>
            </a:stretch>
          </p:blipFill>
          <p:spPr>
            <a:xfrm rot="5400000">
              <a:off x="4159250" y="4919181"/>
              <a:ext cx="428625" cy="3514725"/>
            </a:xfrm>
            <a:prstGeom prst="rect">
              <a:avLst/>
            </a:prstGeom>
            <a:noFill/>
            <a:ln w="9525">
              <a:noFill/>
            </a:ln>
          </p:spPr>
        </p:pic>
        <p:pic>
          <p:nvPicPr>
            <p:cNvPr id="39" name="图片 9">
              <a:extLst>
                <a:ext uri="{FF2B5EF4-FFF2-40B4-BE49-F238E27FC236}">
                  <a16:creationId xmlns:a16="http://schemas.microsoft.com/office/drawing/2014/main" id="{C6B9E753-8F66-5182-3984-F19B14390CDE}"/>
                </a:ext>
              </a:extLst>
            </p:cNvPr>
            <p:cNvPicPr>
              <a:picLocks noChangeAspect="1"/>
            </p:cNvPicPr>
            <p:nvPr/>
          </p:nvPicPr>
          <p:blipFill>
            <a:blip r:embed="rId3"/>
            <a:srcRect l="5466" t="6923" r="88295" b="64230"/>
            <a:stretch>
              <a:fillRect/>
            </a:stretch>
          </p:blipFill>
          <p:spPr>
            <a:xfrm rot="5400000">
              <a:off x="2645569" y="4918387"/>
              <a:ext cx="428625" cy="3516313"/>
            </a:xfrm>
            <a:prstGeom prst="rect">
              <a:avLst/>
            </a:prstGeom>
            <a:noFill/>
            <a:ln w="9525">
              <a:noFill/>
            </a:ln>
          </p:spPr>
        </p:pic>
        <p:pic>
          <p:nvPicPr>
            <p:cNvPr id="40" name="图片 8">
              <a:extLst>
                <a:ext uri="{FF2B5EF4-FFF2-40B4-BE49-F238E27FC236}">
                  <a16:creationId xmlns:a16="http://schemas.microsoft.com/office/drawing/2014/main" id="{C439D8A7-7A1D-E6B8-7488-84CA7885E379}"/>
                </a:ext>
              </a:extLst>
            </p:cNvPr>
            <p:cNvPicPr>
              <a:picLocks noChangeAspect="1"/>
            </p:cNvPicPr>
            <p:nvPr/>
          </p:nvPicPr>
          <p:blipFill>
            <a:blip r:embed="rId4"/>
            <a:srcRect t="64230" r="65837" b="9946"/>
            <a:stretch>
              <a:fillRect/>
            </a:stretch>
          </p:blipFill>
          <p:spPr>
            <a:xfrm rot="5400000">
              <a:off x="433386" y="-397753"/>
              <a:ext cx="2343150" cy="3148013"/>
            </a:xfrm>
            <a:prstGeom prst="rect">
              <a:avLst/>
            </a:prstGeom>
            <a:noFill/>
            <a:ln w="9525">
              <a:noFill/>
            </a:ln>
          </p:spPr>
        </p:pic>
        <p:pic>
          <p:nvPicPr>
            <p:cNvPr id="41" name="图片 2">
              <a:extLst>
                <a:ext uri="{FF2B5EF4-FFF2-40B4-BE49-F238E27FC236}">
                  <a16:creationId xmlns:a16="http://schemas.microsoft.com/office/drawing/2014/main" id="{4CC03F23-41F0-F6C5-4CC8-1869653D33CA}"/>
                </a:ext>
              </a:extLst>
            </p:cNvPr>
            <p:cNvPicPr>
              <a:picLocks noChangeAspect="1"/>
            </p:cNvPicPr>
            <p:nvPr/>
          </p:nvPicPr>
          <p:blipFill>
            <a:blip r:embed="rId3"/>
            <a:srcRect l="70209" t="9946" b="64230"/>
            <a:stretch>
              <a:fillRect/>
            </a:stretch>
          </p:blipFill>
          <p:spPr>
            <a:xfrm rot="5400000">
              <a:off x="9568182" y="4233622"/>
              <a:ext cx="2043112" cy="3148012"/>
            </a:xfrm>
            <a:prstGeom prst="rect">
              <a:avLst/>
            </a:prstGeom>
            <a:noFill/>
            <a:ln w="9525">
              <a:noFill/>
            </a:ln>
          </p:spPr>
        </p:pic>
        <p:pic>
          <p:nvPicPr>
            <p:cNvPr id="43" name="图片 9">
              <a:extLst>
                <a:ext uri="{FF2B5EF4-FFF2-40B4-BE49-F238E27FC236}">
                  <a16:creationId xmlns:a16="http://schemas.microsoft.com/office/drawing/2014/main" id="{AC5E0878-4333-D136-B29F-00DE98DC9D13}"/>
                </a:ext>
              </a:extLst>
            </p:cNvPr>
            <p:cNvPicPr>
              <a:picLocks noChangeAspect="1"/>
            </p:cNvPicPr>
            <p:nvPr/>
          </p:nvPicPr>
          <p:blipFill>
            <a:blip r:embed="rId3"/>
            <a:srcRect l="5466" t="6923" r="88295" b="64230"/>
            <a:stretch>
              <a:fillRect/>
            </a:stretch>
          </p:blipFill>
          <p:spPr>
            <a:xfrm rot="5400000">
              <a:off x="5059362" y="-1522894"/>
              <a:ext cx="427038" cy="3516313"/>
            </a:xfrm>
            <a:prstGeom prst="rect">
              <a:avLst/>
            </a:prstGeom>
            <a:noFill/>
            <a:ln w="9525">
              <a:noFill/>
            </a:ln>
          </p:spPr>
        </p:pic>
        <p:pic>
          <p:nvPicPr>
            <p:cNvPr id="44" name="图片 9">
              <a:extLst>
                <a:ext uri="{FF2B5EF4-FFF2-40B4-BE49-F238E27FC236}">
                  <a16:creationId xmlns:a16="http://schemas.microsoft.com/office/drawing/2014/main" id="{E3F7053D-9C35-F261-F219-70F7993ECAFA}"/>
                </a:ext>
              </a:extLst>
            </p:cNvPr>
            <p:cNvPicPr>
              <a:picLocks noChangeAspect="1"/>
            </p:cNvPicPr>
            <p:nvPr/>
          </p:nvPicPr>
          <p:blipFill>
            <a:blip r:embed="rId3"/>
            <a:srcRect l="5466" t="6923" r="88295" b="64230"/>
            <a:stretch>
              <a:fillRect/>
            </a:stretch>
          </p:blipFill>
          <p:spPr>
            <a:xfrm rot="5400000">
              <a:off x="6638132" y="4918387"/>
              <a:ext cx="428625" cy="3516312"/>
            </a:xfrm>
            <a:prstGeom prst="rect">
              <a:avLst/>
            </a:prstGeom>
            <a:noFill/>
            <a:ln w="9525">
              <a:noFill/>
            </a:ln>
          </p:spPr>
        </p:pic>
        <p:sp>
          <p:nvSpPr>
            <p:cNvPr id="45" name="矩形 44">
              <a:extLst>
                <a:ext uri="{FF2B5EF4-FFF2-40B4-BE49-F238E27FC236}">
                  <a16:creationId xmlns:a16="http://schemas.microsoft.com/office/drawing/2014/main" id="{BE00CFBC-7F70-456A-F1AB-F962042C5BB0}"/>
                </a:ext>
              </a:extLst>
            </p:cNvPr>
            <p:cNvSpPr/>
            <p:nvPr/>
          </p:nvSpPr>
          <p:spPr bwMode="auto">
            <a:xfrm rot="5400000">
              <a:off x="2890565" y="-2166166"/>
              <a:ext cx="6338887" cy="11305258"/>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grpSp>
      <p:sp>
        <p:nvSpPr>
          <p:cNvPr id="6148" name="文本框 129"/>
          <p:cNvSpPr txBox="1"/>
          <p:nvPr/>
        </p:nvSpPr>
        <p:spPr>
          <a:xfrm>
            <a:off x="2217884" y="431741"/>
            <a:ext cx="8057563" cy="769441"/>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r>
              <a:rPr lang="en-US" altLang="zh-CN" sz="4400" b="1" dirty="0" smtClean="0">
                <a:solidFill>
                  <a:srgbClr val="56725B"/>
                </a:solidFill>
                <a:latin typeface="微软雅黑" pitchFamily="34" charset="-122"/>
                <a:ea typeface="微软雅黑" pitchFamily="34" charset="-122"/>
              </a:rPr>
              <a:t>Conclusion</a:t>
            </a:r>
            <a:endParaRPr lang="en-US" altLang="zh-CN" sz="4400" b="1" dirty="0">
              <a:solidFill>
                <a:srgbClr val="56725B"/>
              </a:solidFill>
              <a:latin typeface="微软雅黑" pitchFamily="34" charset="-122"/>
              <a:ea typeface="微软雅黑" pitchFamily="34" charset="-122"/>
            </a:endParaRPr>
          </a:p>
        </p:txBody>
      </p:sp>
      <p:pic>
        <p:nvPicPr>
          <p:cNvPr id="5" name="图形 4">
            <a:extLst>
              <a:ext uri="{FF2B5EF4-FFF2-40B4-BE49-F238E27FC236}">
                <a16:creationId xmlns:a16="http://schemas.microsoft.com/office/drawing/2014/main" id="{B1FCBA49-CD30-22CC-13F7-D46CC6AD769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112334" y="193236"/>
            <a:ext cx="4962972" cy="6509658"/>
          </a:xfrm>
          <a:prstGeom prst="rect">
            <a:avLst/>
          </a:prstGeom>
        </p:spPr>
      </p:pic>
      <mc:AlternateContent xmlns:mc="http://schemas.openxmlformats.org/markup-compatibility/2006" xmlns:a14="http://schemas.microsoft.com/office/drawing/2010/main">
        <mc:Choice Requires="a14">
          <p:sp>
            <p:nvSpPr>
              <p:cNvPr id="6" name="文本框 5"/>
              <p:cNvSpPr txBox="1"/>
              <p:nvPr/>
            </p:nvSpPr>
            <p:spPr>
              <a:xfrm>
                <a:off x="1885135" y="1237158"/>
                <a:ext cx="9095726" cy="5632311"/>
              </a:xfrm>
              <a:prstGeom prst="rect">
                <a:avLst/>
              </a:prstGeom>
              <a:noFill/>
            </p:spPr>
            <p:txBody>
              <a:bodyPr wrap="square" rtlCol="0">
                <a:spAutoFit/>
              </a:bodyPr>
              <a:lstStyle/>
              <a:p>
                <a:pPr marL="342900" indent="-342900">
                  <a:buFont typeface="Wingdings" panose="05000000000000000000" pitchFamily="2" charset="2"/>
                  <a:buChar char="l"/>
                </a:pPr>
                <a:r>
                  <a:rPr lang="en-US" altLang="zh-CN" sz="2400" b="1" dirty="0" smtClean="0">
                    <a:latin typeface="Arial" panose="020B0604020202020204" pitchFamily="34" charset="0"/>
                    <a:cs typeface="Arial" panose="020B0604020202020204" pitchFamily="34" charset="0"/>
                  </a:rPr>
                  <a:t>We calculate the master integrals for top quark decay analytically up to NNNLO Leading color, and obtained the most precise decay width analytically, the convergence of perturbation series works well.</a:t>
                </a:r>
              </a:p>
              <a:p>
                <a:endParaRPr lang="en-US" altLang="zh-CN" sz="2400" b="1" dirty="0">
                  <a:latin typeface="Arial" panose="020B0604020202020204" pitchFamily="34" charset="0"/>
                  <a:cs typeface="Arial" panose="020B0604020202020204" pitchFamily="34" charset="0"/>
                </a:endParaRPr>
              </a:p>
              <a:p>
                <a:endParaRPr lang="en-US" altLang="zh-CN" sz="2400" b="1"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r>
                  <a:rPr lang="en-US" altLang="zh-CN" sz="2400" b="1" dirty="0">
                    <a:latin typeface="Arial" panose="020B0604020202020204" pitchFamily="34" charset="0"/>
                    <a:cs typeface="Arial" panose="020B0604020202020204" pitchFamily="34" charset="0"/>
                  </a:rPr>
                  <a:t>Analytic two-loop calculation of </a:t>
                </a:r>
                <a14:m>
                  <m:oMath xmlns:m="http://schemas.openxmlformats.org/officeDocument/2006/math">
                    <m:sSub>
                      <m:sSubPr>
                        <m:ctrlPr>
                          <a:rPr lang="en-US" altLang="zh-CN" sz="2400" b="1" i="1" smtClean="0">
                            <a:latin typeface="Cambria Math" panose="02040503050406030204" pitchFamily="18" charset="0"/>
                            <a:cs typeface="Arial" panose="020B0604020202020204" pitchFamily="34" charset="0"/>
                          </a:rPr>
                        </m:ctrlPr>
                      </m:sSubPr>
                      <m:e>
                        <m:r>
                          <a:rPr lang="en-US" altLang="zh-CN" sz="2400" b="1" i="1" smtClean="0">
                            <a:latin typeface="Cambria Math" panose="02040503050406030204" pitchFamily="18" charset="0"/>
                            <a:cs typeface="Arial" panose="020B0604020202020204" pitchFamily="34" charset="0"/>
                          </a:rPr>
                          <m:t>𝒎</m:t>
                        </m:r>
                      </m:e>
                      <m:sub>
                        <m:r>
                          <a:rPr lang="en-US" altLang="zh-CN" sz="2400" b="1" i="1" smtClean="0">
                            <a:latin typeface="Cambria Math" panose="02040503050406030204" pitchFamily="18" charset="0"/>
                            <a:cs typeface="Arial" panose="020B0604020202020204" pitchFamily="34" charset="0"/>
                          </a:rPr>
                          <m:t>𝑵</m:t>
                        </m:r>
                      </m:sub>
                    </m:sSub>
                  </m:oMath>
                </a14:m>
                <a:r>
                  <a:rPr lang="en-US" altLang="zh-CN" sz="2400" b="1" dirty="0" smtClean="0">
                    <a:latin typeface="Arial" panose="020B0604020202020204" pitchFamily="34" charset="0"/>
                    <a:cs typeface="Arial" panose="020B0604020202020204" pitchFamily="34" charset="0"/>
                  </a:rPr>
                  <a:t>,verify </a:t>
                </a:r>
                <a:r>
                  <a:rPr lang="en-US" altLang="zh-CN" sz="2400" b="1" dirty="0">
                    <a:latin typeface="Arial" panose="020B0604020202020204" pitchFamily="34" charset="0"/>
                    <a:cs typeface="Arial" panose="020B0604020202020204" pitchFamily="34" charset="0"/>
                  </a:rPr>
                  <a:t>EOMS renormalization still works at two </a:t>
                </a:r>
                <a:r>
                  <a:rPr lang="en-US" altLang="zh-CN" sz="2400" b="1" dirty="0" smtClean="0">
                    <a:latin typeface="Arial" panose="020B0604020202020204" pitchFamily="34" charset="0"/>
                    <a:cs typeface="Arial" panose="020B0604020202020204" pitchFamily="34" charset="0"/>
                  </a:rPr>
                  <a:t>loop, present </a:t>
                </a:r>
                <a:r>
                  <a:rPr lang="en-US" altLang="zh-CN" sz="2400" b="1" dirty="0">
                    <a:latin typeface="Arial" panose="020B0604020202020204" pitchFamily="34" charset="0"/>
                    <a:cs typeface="Arial" panose="020B0604020202020204" pitchFamily="34" charset="0"/>
                  </a:rPr>
                  <a:t>the most precise prediction of nucleon mass in chiral </a:t>
                </a:r>
                <a:r>
                  <a:rPr lang="en-US" altLang="zh-CN" sz="2400" b="1" dirty="0" smtClean="0">
                    <a:latin typeface="Arial" panose="020B0604020202020204" pitchFamily="34" charset="0"/>
                    <a:cs typeface="Arial" panose="020B0604020202020204" pitchFamily="34" charset="0"/>
                  </a:rPr>
                  <a:t>limit.</a:t>
                </a:r>
              </a:p>
              <a:p>
                <a:pPr marL="342900" indent="-342900">
                  <a:buFont typeface="Wingdings" panose="05000000000000000000" pitchFamily="2" charset="2"/>
                  <a:buChar char="l"/>
                </a:pPr>
                <a:endParaRPr lang="en-US" altLang="zh-CN" sz="24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lang="en-US" altLang="zh-CN" sz="2400" b="1"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r>
                  <a:rPr lang="en-US" altLang="zh-CN" sz="2400" b="1" dirty="0">
                    <a:latin typeface="Arial" panose="020B0604020202020204" pitchFamily="34" charset="0"/>
                    <a:cs typeface="Arial" panose="020B0604020202020204" pitchFamily="34" charset="0"/>
                  </a:rPr>
                  <a:t>Extend </a:t>
                </a:r>
                <a:r>
                  <a:rPr lang="en-US" altLang="zh-CN" sz="2400" b="1" dirty="0" smtClean="0">
                    <a:latin typeface="Arial" panose="020B0604020202020204" pitchFamily="34" charset="0"/>
                    <a:cs typeface="Arial" panose="020B0604020202020204" pitchFamily="34" charset="0"/>
                  </a:rPr>
                  <a:t>the </a:t>
                </a:r>
                <a:r>
                  <a:rPr lang="en-US" altLang="zh-CN" sz="2400" b="1" dirty="0">
                    <a:latin typeface="Arial" panose="020B0604020202020204" pitchFamily="34" charset="0"/>
                    <a:cs typeface="Arial" panose="020B0604020202020204" pitchFamily="34" charset="0"/>
                  </a:rPr>
                  <a:t>computational method to other </a:t>
                </a:r>
                <a:r>
                  <a:rPr lang="en-US" altLang="zh-CN" sz="2400" b="1" dirty="0" smtClean="0">
                    <a:latin typeface="Arial" panose="020B0604020202020204" pitchFamily="34" charset="0"/>
                    <a:cs typeface="Arial" panose="020B0604020202020204" pitchFamily="34" charset="0"/>
                  </a:rPr>
                  <a:t>processes…</a:t>
                </a:r>
              </a:p>
              <a:p>
                <a:pPr marL="342900" indent="-342900">
                  <a:buFont typeface="Wingdings" panose="05000000000000000000" pitchFamily="2" charset="2"/>
                  <a:buChar char="l"/>
                </a:pPr>
                <a:endParaRPr lang="en-US" altLang="zh-CN" sz="24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lang="en-US" altLang="zh-CN" sz="2400" b="1" dirty="0">
                  <a:latin typeface="Arial" panose="020B0604020202020204" pitchFamily="34" charset="0"/>
                  <a:cs typeface="Arial" panose="020B0604020202020204" pitchFamily="34" charset="0"/>
                </a:endParaRPr>
              </a:p>
              <a:p>
                <a:endParaRPr lang="en-US" altLang="zh-CN" sz="2400" b="1" dirty="0">
                  <a:latin typeface="Arial" panose="020B0604020202020204" pitchFamily="34" charset="0"/>
                  <a:cs typeface="Arial" panose="020B0604020202020204" pitchFamily="34" charset="0"/>
                </a:endParaRPr>
              </a:p>
            </p:txBody>
          </p:sp>
        </mc:Choice>
        <mc:Fallback xmlns="">
          <p:sp>
            <p:nvSpPr>
              <p:cNvPr id="6" name="文本框 5"/>
              <p:cNvSpPr txBox="1">
                <a:spLocks noRot="1" noChangeAspect="1" noMove="1" noResize="1" noEditPoints="1" noAdjustHandles="1" noChangeArrowheads="1" noChangeShapeType="1" noTextEdit="1"/>
              </p:cNvSpPr>
              <p:nvPr/>
            </p:nvSpPr>
            <p:spPr>
              <a:xfrm>
                <a:off x="1885135" y="1237158"/>
                <a:ext cx="9095726" cy="5632311"/>
              </a:xfrm>
              <a:prstGeom prst="rect">
                <a:avLst/>
              </a:prstGeom>
              <a:blipFill>
                <a:blip r:embed="rId7"/>
                <a:stretch>
                  <a:fillRect l="-871" t="-75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722883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组合 3"/>
          <p:cNvGrpSpPr/>
          <p:nvPr/>
        </p:nvGrpSpPr>
        <p:grpSpPr>
          <a:xfrm>
            <a:off x="5426" y="35273"/>
            <a:ext cx="12163425" cy="6886575"/>
            <a:chOff x="1" y="4678"/>
            <a:chExt cx="12163743" cy="6886179"/>
          </a:xfrm>
        </p:grpSpPr>
        <p:sp>
          <p:nvSpPr>
            <p:cNvPr id="2" name="矩形 1"/>
            <p:cNvSpPr/>
            <p:nvPr/>
          </p:nvSpPr>
          <p:spPr>
            <a:xfrm>
              <a:off x="1549400" y="1979613"/>
              <a:ext cx="8942388" cy="2471737"/>
            </a:xfrm>
            <a:prstGeom prst="rect">
              <a:avLst/>
            </a:prstGeom>
            <a:solidFill>
              <a:srgbClr val="56725B">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13" name="矩形 12"/>
            <p:cNvSpPr/>
            <p:nvPr/>
          </p:nvSpPr>
          <p:spPr>
            <a:xfrm>
              <a:off x="1906588" y="2359025"/>
              <a:ext cx="8942387" cy="236537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14" name="文本框 13"/>
            <p:cNvSpPr txBox="1"/>
            <p:nvPr/>
          </p:nvSpPr>
          <p:spPr>
            <a:xfrm>
              <a:off x="1631950" y="2514600"/>
              <a:ext cx="8956675" cy="120015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7200" b="1" i="0" u="none" strike="noStrike" kern="1200" cap="none" spc="600" normalizeH="0" baseline="0" noProof="0" dirty="0">
                  <a:ln>
                    <a:noFill/>
                  </a:ln>
                  <a:solidFill>
                    <a:schemeClr val="bg1"/>
                  </a:solidFill>
                  <a:effectLst/>
                  <a:uLnTx/>
                  <a:uFillTx/>
                  <a:latin typeface="微软雅黑" pitchFamily="34" charset="-122"/>
                  <a:ea typeface="微软雅黑" pitchFamily="34" charset="-122"/>
                  <a:cs typeface="+mn-cs"/>
                </a:rPr>
                <a:t>毕业论文答辩</a:t>
              </a:r>
            </a:p>
          </p:txBody>
        </p:sp>
        <p:sp>
          <p:nvSpPr>
            <p:cNvPr id="19467" name="文本框 19"/>
            <p:cNvSpPr txBox="1"/>
            <p:nvPr/>
          </p:nvSpPr>
          <p:spPr>
            <a:xfrm>
              <a:off x="2959100" y="3851275"/>
              <a:ext cx="6381750"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zh-CN" altLang="en-US" sz="1800" b="1" dirty="0">
                  <a:solidFill>
                    <a:schemeClr val="bg1"/>
                  </a:solidFill>
                  <a:latin typeface="微软雅黑" pitchFamily="34" charset="-122"/>
                  <a:ea typeface="微软雅黑" pitchFamily="34" charset="-122"/>
                </a:rPr>
                <a:t>答辩人：小不点      答辩时间：</a:t>
              </a:r>
              <a:r>
                <a:rPr lang="en-US" altLang="zh-CN" sz="1800" b="1" dirty="0">
                  <a:solidFill>
                    <a:schemeClr val="bg1"/>
                  </a:solidFill>
                  <a:latin typeface="微软雅黑" pitchFamily="34" charset="-122"/>
                  <a:ea typeface="微软雅黑" pitchFamily="34" charset="-122"/>
                </a:rPr>
                <a:t>5.5      </a:t>
              </a:r>
              <a:r>
                <a:rPr lang="zh-CN" altLang="en-US" sz="1800" b="1" dirty="0">
                  <a:solidFill>
                    <a:schemeClr val="bg1"/>
                  </a:solidFill>
                  <a:latin typeface="微软雅黑" pitchFamily="34" charset="-122"/>
                  <a:ea typeface="微软雅黑" pitchFamily="34" charset="-122"/>
                </a:rPr>
                <a:t>指导老师：大不点</a:t>
              </a:r>
            </a:p>
          </p:txBody>
        </p:sp>
        <p:pic>
          <p:nvPicPr>
            <p:cNvPr id="19468" name="图片 3"/>
            <p:cNvPicPr>
              <a:picLocks noChangeAspect="1"/>
            </p:cNvPicPr>
            <p:nvPr/>
          </p:nvPicPr>
          <p:blipFill>
            <a:blip r:embed="rId2"/>
            <a:stretch>
              <a:fillRect/>
            </a:stretch>
          </p:blipFill>
          <p:spPr>
            <a:xfrm rot="5400000">
              <a:off x="2651524" y="-2618668"/>
              <a:ext cx="6858000" cy="12161047"/>
            </a:xfrm>
            <a:prstGeom prst="rect">
              <a:avLst/>
            </a:prstGeom>
            <a:noFill/>
            <a:ln w="9525">
              <a:noFill/>
            </a:ln>
          </p:spPr>
        </p:pic>
        <p:pic>
          <p:nvPicPr>
            <p:cNvPr id="19469" name="图片 6"/>
            <p:cNvPicPr>
              <a:picLocks noChangeAspect="1"/>
            </p:cNvPicPr>
            <p:nvPr/>
          </p:nvPicPr>
          <p:blipFill>
            <a:blip r:embed="rId3"/>
            <a:srcRect l="41998" t="35860" b="16335"/>
            <a:stretch>
              <a:fillRect/>
            </a:stretch>
          </p:blipFill>
          <p:spPr>
            <a:xfrm rot="5400000">
              <a:off x="2986882" y="1987862"/>
              <a:ext cx="3978275" cy="5827712"/>
            </a:xfrm>
            <a:prstGeom prst="rect">
              <a:avLst/>
            </a:prstGeom>
            <a:noFill/>
            <a:ln w="9525">
              <a:noFill/>
            </a:ln>
          </p:spPr>
        </p:pic>
        <p:pic>
          <p:nvPicPr>
            <p:cNvPr id="19470" name="图片 9"/>
            <p:cNvPicPr>
              <a:picLocks noChangeAspect="1"/>
            </p:cNvPicPr>
            <p:nvPr/>
          </p:nvPicPr>
          <p:blipFill>
            <a:blip r:embed="rId3"/>
            <a:srcRect t="6923" r="32001" b="64230"/>
            <a:stretch>
              <a:fillRect/>
            </a:stretch>
          </p:blipFill>
          <p:spPr>
            <a:xfrm rot="5400000">
              <a:off x="3799682" y="606737"/>
              <a:ext cx="4664075" cy="3516312"/>
            </a:xfrm>
            <a:prstGeom prst="rect">
              <a:avLst/>
            </a:prstGeom>
            <a:noFill/>
            <a:ln w="9525">
              <a:noFill/>
            </a:ln>
          </p:spPr>
        </p:pic>
        <p:pic>
          <p:nvPicPr>
            <p:cNvPr id="19471" name="图片 10"/>
            <p:cNvPicPr>
              <a:picLocks noChangeAspect="1"/>
            </p:cNvPicPr>
            <p:nvPr/>
          </p:nvPicPr>
          <p:blipFill>
            <a:blip r:embed="rId3"/>
            <a:srcRect l="2" t="6923" r="83958" b="64230"/>
            <a:stretch>
              <a:fillRect/>
            </a:stretch>
          </p:blipFill>
          <p:spPr>
            <a:xfrm rot="5400000">
              <a:off x="4718050" y="-1175231"/>
              <a:ext cx="1100138" cy="3516312"/>
            </a:xfrm>
            <a:prstGeom prst="rect">
              <a:avLst/>
            </a:prstGeom>
            <a:noFill/>
            <a:ln w="9525">
              <a:noFill/>
            </a:ln>
          </p:spPr>
        </p:pic>
        <p:pic>
          <p:nvPicPr>
            <p:cNvPr id="19472" name="图片 11"/>
            <p:cNvPicPr>
              <a:picLocks noChangeAspect="1"/>
            </p:cNvPicPr>
            <p:nvPr/>
          </p:nvPicPr>
          <p:blipFill>
            <a:blip r:embed="rId3"/>
            <a:srcRect l="41998" t="35860" b="16335"/>
            <a:stretch>
              <a:fillRect/>
            </a:stretch>
          </p:blipFill>
          <p:spPr>
            <a:xfrm rot="5400000">
              <a:off x="1489710" y="1451128"/>
              <a:ext cx="3978275" cy="6901182"/>
            </a:xfrm>
            <a:prstGeom prst="rect">
              <a:avLst/>
            </a:prstGeom>
            <a:noFill/>
            <a:ln w="9525">
              <a:noFill/>
            </a:ln>
          </p:spPr>
        </p:pic>
        <p:pic>
          <p:nvPicPr>
            <p:cNvPr id="19473" name="图片 9"/>
            <p:cNvPicPr>
              <a:picLocks noChangeAspect="1"/>
            </p:cNvPicPr>
            <p:nvPr/>
          </p:nvPicPr>
          <p:blipFill>
            <a:blip r:embed="rId3"/>
            <a:srcRect l="5466" t="6923" r="32001" b="64230"/>
            <a:stretch>
              <a:fillRect/>
            </a:stretch>
          </p:blipFill>
          <p:spPr>
            <a:xfrm rot="5400000">
              <a:off x="7665642" y="-184236"/>
              <a:ext cx="4289426" cy="4701385"/>
            </a:xfrm>
            <a:prstGeom prst="rect">
              <a:avLst/>
            </a:prstGeom>
            <a:noFill/>
            <a:ln w="9525">
              <a:noFill/>
            </a:ln>
          </p:spPr>
        </p:pic>
        <p:pic>
          <p:nvPicPr>
            <p:cNvPr id="19474" name="图片 9"/>
            <p:cNvPicPr>
              <a:picLocks noChangeAspect="1"/>
            </p:cNvPicPr>
            <p:nvPr/>
          </p:nvPicPr>
          <p:blipFill>
            <a:blip r:embed="rId3"/>
            <a:srcRect l="5466" t="6923" r="32001" b="64230"/>
            <a:stretch>
              <a:fillRect/>
            </a:stretch>
          </p:blipFill>
          <p:spPr>
            <a:xfrm rot="5400000">
              <a:off x="3909218" y="408300"/>
              <a:ext cx="4289426" cy="3516313"/>
            </a:xfrm>
            <a:prstGeom prst="rect">
              <a:avLst/>
            </a:prstGeom>
            <a:noFill/>
            <a:ln w="9525">
              <a:noFill/>
            </a:ln>
          </p:spPr>
        </p:pic>
        <p:pic>
          <p:nvPicPr>
            <p:cNvPr id="19475" name="图片 9"/>
            <p:cNvPicPr>
              <a:picLocks noChangeAspect="1"/>
            </p:cNvPicPr>
            <p:nvPr/>
          </p:nvPicPr>
          <p:blipFill>
            <a:blip r:embed="rId3"/>
            <a:srcRect l="5466" t="6923" r="88295" b="64230"/>
            <a:stretch>
              <a:fillRect/>
            </a:stretch>
          </p:blipFill>
          <p:spPr>
            <a:xfrm rot="5400000">
              <a:off x="4159250" y="4919181"/>
              <a:ext cx="428625" cy="3514725"/>
            </a:xfrm>
            <a:prstGeom prst="rect">
              <a:avLst/>
            </a:prstGeom>
            <a:noFill/>
            <a:ln w="9525">
              <a:noFill/>
            </a:ln>
          </p:spPr>
        </p:pic>
        <p:pic>
          <p:nvPicPr>
            <p:cNvPr id="19476" name="图片 9"/>
            <p:cNvPicPr>
              <a:picLocks noChangeAspect="1"/>
            </p:cNvPicPr>
            <p:nvPr/>
          </p:nvPicPr>
          <p:blipFill>
            <a:blip r:embed="rId3"/>
            <a:srcRect l="5466" t="6923" r="88295" b="64230"/>
            <a:stretch>
              <a:fillRect/>
            </a:stretch>
          </p:blipFill>
          <p:spPr>
            <a:xfrm rot="5400000">
              <a:off x="2645569" y="4918387"/>
              <a:ext cx="428625" cy="3516313"/>
            </a:xfrm>
            <a:prstGeom prst="rect">
              <a:avLst/>
            </a:prstGeom>
            <a:noFill/>
            <a:ln w="9525">
              <a:noFill/>
            </a:ln>
          </p:spPr>
        </p:pic>
        <p:pic>
          <p:nvPicPr>
            <p:cNvPr id="19477" name="图片 8"/>
            <p:cNvPicPr>
              <a:picLocks noChangeAspect="1"/>
            </p:cNvPicPr>
            <p:nvPr/>
          </p:nvPicPr>
          <p:blipFill>
            <a:blip r:embed="rId4"/>
            <a:srcRect t="64230" r="65837" b="9946"/>
            <a:stretch>
              <a:fillRect/>
            </a:stretch>
          </p:blipFill>
          <p:spPr>
            <a:xfrm rot="5400000">
              <a:off x="433386" y="-397753"/>
              <a:ext cx="2343150" cy="3148013"/>
            </a:xfrm>
            <a:prstGeom prst="rect">
              <a:avLst/>
            </a:prstGeom>
            <a:noFill/>
            <a:ln w="9525">
              <a:noFill/>
            </a:ln>
          </p:spPr>
        </p:pic>
        <p:pic>
          <p:nvPicPr>
            <p:cNvPr id="19478" name="图片 2"/>
            <p:cNvPicPr>
              <a:picLocks noChangeAspect="1"/>
            </p:cNvPicPr>
            <p:nvPr/>
          </p:nvPicPr>
          <p:blipFill>
            <a:blip r:embed="rId3"/>
            <a:srcRect l="70209" t="9946" b="64230"/>
            <a:stretch>
              <a:fillRect/>
            </a:stretch>
          </p:blipFill>
          <p:spPr>
            <a:xfrm rot="5400000">
              <a:off x="9568182" y="4233622"/>
              <a:ext cx="2043112" cy="3148012"/>
            </a:xfrm>
            <a:prstGeom prst="rect">
              <a:avLst/>
            </a:prstGeom>
            <a:noFill/>
            <a:ln w="9525">
              <a:noFill/>
            </a:ln>
          </p:spPr>
        </p:pic>
        <p:pic>
          <p:nvPicPr>
            <p:cNvPr id="19479" name="图片 9"/>
            <p:cNvPicPr>
              <a:picLocks noChangeAspect="1"/>
            </p:cNvPicPr>
            <p:nvPr/>
          </p:nvPicPr>
          <p:blipFill>
            <a:blip r:embed="rId3"/>
            <a:srcRect l="5466" t="6923" r="88295" b="64230"/>
            <a:stretch>
              <a:fillRect/>
            </a:stretch>
          </p:blipFill>
          <p:spPr>
            <a:xfrm rot="5400000">
              <a:off x="5059362" y="-1522894"/>
              <a:ext cx="427038" cy="3516313"/>
            </a:xfrm>
            <a:prstGeom prst="rect">
              <a:avLst/>
            </a:prstGeom>
            <a:noFill/>
            <a:ln w="9525">
              <a:noFill/>
            </a:ln>
          </p:spPr>
        </p:pic>
        <p:pic>
          <p:nvPicPr>
            <p:cNvPr id="19480" name="图片 9"/>
            <p:cNvPicPr>
              <a:picLocks noChangeAspect="1"/>
            </p:cNvPicPr>
            <p:nvPr/>
          </p:nvPicPr>
          <p:blipFill>
            <a:blip r:embed="rId3"/>
            <a:srcRect l="5466" t="6923" r="88295" b="64230"/>
            <a:stretch>
              <a:fillRect/>
            </a:stretch>
          </p:blipFill>
          <p:spPr>
            <a:xfrm rot="5400000">
              <a:off x="6638132" y="4918387"/>
              <a:ext cx="428625" cy="3516312"/>
            </a:xfrm>
            <a:prstGeom prst="rect">
              <a:avLst/>
            </a:prstGeom>
            <a:noFill/>
            <a:ln w="9525">
              <a:noFill/>
            </a:ln>
          </p:spPr>
        </p:pic>
        <p:sp>
          <p:nvSpPr>
            <p:cNvPr id="38" name="矩形 37"/>
            <p:cNvSpPr/>
            <p:nvPr/>
          </p:nvSpPr>
          <p:spPr bwMode="auto">
            <a:xfrm rot="5400000">
              <a:off x="2962559" y="-2166166"/>
              <a:ext cx="6338887" cy="11305258"/>
            </a:xfrm>
            <a:prstGeom prst="rect">
              <a:avLst/>
            </a:prstGeom>
            <a:solidFill>
              <a:srgbClr val="FFFFFF">
                <a:alpha val="92157"/>
              </a:srgb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sp>
          <p:nvSpPr>
            <p:cNvPr id="39" name="矩形 38"/>
            <p:cNvSpPr/>
            <p:nvPr/>
          </p:nvSpPr>
          <p:spPr bwMode="auto">
            <a:xfrm rot="5400000">
              <a:off x="3157251" y="-1777551"/>
              <a:ext cx="5805487" cy="10585177"/>
            </a:xfrm>
            <a:prstGeom prst="rect">
              <a:avLst/>
            </a:prstGeom>
            <a:noFill/>
            <a:ln w="28575">
              <a:solidFill>
                <a:srgbClr val="2B62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pic>
          <p:nvPicPr>
            <p:cNvPr id="19483" name="图片 8"/>
            <p:cNvPicPr>
              <a:picLocks noChangeAspect="1"/>
            </p:cNvPicPr>
            <p:nvPr/>
          </p:nvPicPr>
          <p:blipFill>
            <a:blip r:embed="rId5"/>
            <a:stretch>
              <a:fillRect/>
            </a:stretch>
          </p:blipFill>
          <p:spPr>
            <a:xfrm rot="5400000">
              <a:off x="9245546" y="4298228"/>
              <a:ext cx="2008187" cy="2157412"/>
            </a:xfrm>
            <a:prstGeom prst="rect">
              <a:avLst/>
            </a:prstGeom>
            <a:noFill/>
            <a:ln w="9525">
              <a:noFill/>
            </a:ln>
          </p:spPr>
        </p:pic>
        <p:pic>
          <p:nvPicPr>
            <p:cNvPr id="19484" name="图片 8"/>
            <p:cNvPicPr>
              <a:picLocks noChangeAspect="1"/>
            </p:cNvPicPr>
            <p:nvPr/>
          </p:nvPicPr>
          <p:blipFill>
            <a:blip r:embed="rId6"/>
            <a:stretch>
              <a:fillRect/>
            </a:stretch>
          </p:blipFill>
          <p:spPr>
            <a:xfrm rot="5400000">
              <a:off x="868760" y="555816"/>
              <a:ext cx="2008187" cy="2157413"/>
            </a:xfrm>
            <a:prstGeom prst="rect">
              <a:avLst/>
            </a:prstGeom>
            <a:noFill/>
            <a:ln w="9525">
              <a:noFill/>
            </a:ln>
          </p:spPr>
        </p:pic>
      </p:grpSp>
      <p:grpSp>
        <p:nvGrpSpPr>
          <p:cNvPr id="19459" name="组合 41"/>
          <p:cNvGrpSpPr/>
          <p:nvPr/>
        </p:nvGrpSpPr>
        <p:grpSpPr>
          <a:xfrm>
            <a:off x="1593850" y="2308225"/>
            <a:ext cx="9390923" cy="2471738"/>
            <a:chOff x="1549400" y="1979613"/>
            <a:chExt cx="9390789" cy="2471737"/>
          </a:xfrm>
        </p:grpSpPr>
        <p:sp>
          <p:nvSpPr>
            <p:cNvPr id="43" name="矩形 42"/>
            <p:cNvSpPr/>
            <p:nvPr/>
          </p:nvSpPr>
          <p:spPr>
            <a:xfrm>
              <a:off x="1549400" y="1979613"/>
              <a:ext cx="8942388" cy="2471737"/>
            </a:xfrm>
            <a:prstGeom prst="rect">
              <a:avLst/>
            </a:prstGeom>
            <a:solidFill>
              <a:srgbClr val="799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44" name="矩形 43"/>
            <p:cNvSpPr/>
            <p:nvPr/>
          </p:nvSpPr>
          <p:spPr>
            <a:xfrm>
              <a:off x="1881004" y="2264296"/>
              <a:ext cx="8319452" cy="2002904"/>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45" name="文本框 44"/>
            <p:cNvSpPr txBox="1"/>
            <p:nvPr/>
          </p:nvSpPr>
          <p:spPr>
            <a:xfrm>
              <a:off x="1983514" y="2680786"/>
              <a:ext cx="8956675" cy="120015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lang="en-US" altLang="zh-CN" sz="7200" b="1" spc="600" dirty="0" smtClean="0">
                  <a:solidFill>
                    <a:schemeClr val="bg1"/>
                  </a:solidFill>
                  <a:latin typeface="微软雅黑" pitchFamily="34" charset="-122"/>
                  <a:ea typeface="微软雅黑" pitchFamily="34" charset="-122"/>
                  <a:cs typeface="+mn-cs"/>
                </a:rPr>
                <a:t>Thank You</a:t>
              </a:r>
              <a:r>
                <a:rPr kumimoji="0" lang="zh-CN" altLang="en-US" sz="7200" b="1" i="0" u="none" strike="noStrike" kern="1200" cap="none" spc="600" normalizeH="0" baseline="0" noProof="0" dirty="0" smtClean="0">
                  <a:ln>
                    <a:noFill/>
                  </a:ln>
                  <a:solidFill>
                    <a:schemeClr val="bg1"/>
                  </a:solidFill>
                  <a:effectLst/>
                  <a:uLnTx/>
                  <a:uFillTx/>
                  <a:latin typeface="微软雅黑" pitchFamily="34" charset="-122"/>
                  <a:ea typeface="微软雅黑" pitchFamily="34" charset="-122"/>
                  <a:cs typeface="+mn-cs"/>
                </a:rPr>
                <a:t>！</a:t>
              </a:r>
              <a:endParaRPr kumimoji="0" lang="zh-CN" altLang="en-US" sz="7200" b="1" i="0" u="none" strike="noStrike" kern="1200" cap="none" spc="600" normalizeH="0" baseline="0" noProof="0" dirty="0">
                <a:ln>
                  <a:noFill/>
                </a:ln>
                <a:solidFill>
                  <a:schemeClr val="bg1"/>
                </a:solidFill>
                <a:effectLst/>
                <a:uLnTx/>
                <a:uFillTx/>
                <a:latin typeface="微软雅黑" pitchFamily="34" charset="-122"/>
                <a:ea typeface="微软雅黑" pitchFamily="34" charset="-122"/>
                <a:cs typeface="+mn-cs"/>
              </a:endParaRPr>
            </a:p>
          </p:txBody>
        </p:sp>
      </p:grpSp>
      <p:sp>
        <p:nvSpPr>
          <p:cNvPr id="3" name="文本框 2"/>
          <p:cNvSpPr txBox="1"/>
          <p:nvPr/>
        </p:nvSpPr>
        <p:spPr>
          <a:xfrm>
            <a:off x="5638532" y="6050142"/>
            <a:ext cx="1584176" cy="400110"/>
          </a:xfrm>
          <a:prstGeom prst="rect">
            <a:avLst/>
          </a:prstGeom>
          <a:noFill/>
        </p:spPr>
        <p:txBody>
          <a:bodyPr wrap="square" rtlCol="0">
            <a:spAutoFit/>
          </a:bodyPr>
          <a:lstStyle/>
          <a:p>
            <a:r>
              <a:rPr lang="zh-CN" altLang="en-US" sz="2000" b="1" dirty="0"/>
              <a:t>陈龙斌</a:t>
            </a:r>
          </a:p>
        </p:txBody>
      </p:sp>
    </p:spTree>
    <p:extLst>
      <p:ext uri="{BB962C8B-B14F-4D97-AF65-F5344CB8AC3E}">
        <p14:creationId xmlns:p14="http://schemas.microsoft.com/office/powerpoint/2010/main" val="2506604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id="{B8A3D3A8-77DC-B6FF-CC67-DB1895EF9450}"/>
              </a:ext>
            </a:extLst>
          </p:cNvPr>
          <p:cNvGrpSpPr/>
          <p:nvPr/>
        </p:nvGrpSpPr>
        <p:grpSpPr>
          <a:xfrm>
            <a:off x="28575" y="22556"/>
            <a:ext cx="12163425" cy="6879165"/>
            <a:chOff x="1" y="4678"/>
            <a:chExt cx="12163743" cy="6886179"/>
          </a:xfrm>
        </p:grpSpPr>
        <p:sp>
          <p:nvSpPr>
            <p:cNvPr id="27" name="矩形 26">
              <a:extLst>
                <a:ext uri="{FF2B5EF4-FFF2-40B4-BE49-F238E27FC236}">
                  <a16:creationId xmlns:a16="http://schemas.microsoft.com/office/drawing/2014/main" id="{EBF1BD78-48BC-D3CB-B9E3-E05307C1A901}"/>
                </a:ext>
              </a:extLst>
            </p:cNvPr>
            <p:cNvSpPr/>
            <p:nvPr/>
          </p:nvSpPr>
          <p:spPr>
            <a:xfrm>
              <a:off x="1549400" y="1979613"/>
              <a:ext cx="8942388" cy="2471737"/>
            </a:xfrm>
            <a:prstGeom prst="rect">
              <a:avLst/>
            </a:prstGeom>
            <a:solidFill>
              <a:srgbClr val="56725B">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28" name="矩形 27">
              <a:extLst>
                <a:ext uri="{FF2B5EF4-FFF2-40B4-BE49-F238E27FC236}">
                  <a16:creationId xmlns:a16="http://schemas.microsoft.com/office/drawing/2014/main" id="{37BF3C8F-9761-B2C5-4FDF-15A9584AE786}"/>
                </a:ext>
              </a:extLst>
            </p:cNvPr>
            <p:cNvSpPr/>
            <p:nvPr/>
          </p:nvSpPr>
          <p:spPr>
            <a:xfrm>
              <a:off x="1906588" y="2359025"/>
              <a:ext cx="8942387" cy="236537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29" name="文本框 28">
              <a:extLst>
                <a:ext uri="{FF2B5EF4-FFF2-40B4-BE49-F238E27FC236}">
                  <a16:creationId xmlns:a16="http://schemas.microsoft.com/office/drawing/2014/main" id="{1B3FC141-C77D-0EA9-8BE9-39A04BD1DCAA}"/>
                </a:ext>
              </a:extLst>
            </p:cNvPr>
            <p:cNvSpPr txBox="1"/>
            <p:nvPr/>
          </p:nvSpPr>
          <p:spPr>
            <a:xfrm>
              <a:off x="1631950" y="2514600"/>
              <a:ext cx="8956675" cy="120015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7200" b="1" i="0" u="none" strike="noStrike" kern="1200" cap="none" spc="600" normalizeH="0" baseline="0" noProof="0" dirty="0">
                  <a:ln>
                    <a:noFill/>
                  </a:ln>
                  <a:solidFill>
                    <a:schemeClr val="bg1"/>
                  </a:solidFill>
                  <a:effectLst/>
                  <a:uLnTx/>
                  <a:uFillTx/>
                  <a:latin typeface="微软雅黑" pitchFamily="34" charset="-122"/>
                  <a:ea typeface="微软雅黑" pitchFamily="34" charset="-122"/>
                  <a:cs typeface="+mn-cs"/>
                </a:rPr>
                <a:t>毕业论文答辩</a:t>
              </a:r>
            </a:p>
          </p:txBody>
        </p:sp>
        <p:sp>
          <p:nvSpPr>
            <p:cNvPr id="30" name="文本框 19">
              <a:extLst>
                <a:ext uri="{FF2B5EF4-FFF2-40B4-BE49-F238E27FC236}">
                  <a16:creationId xmlns:a16="http://schemas.microsoft.com/office/drawing/2014/main" id="{BE9F42B8-7618-C67C-3866-FC532975C8EF}"/>
                </a:ext>
              </a:extLst>
            </p:cNvPr>
            <p:cNvSpPr txBox="1"/>
            <p:nvPr/>
          </p:nvSpPr>
          <p:spPr>
            <a:xfrm>
              <a:off x="2959100" y="3851275"/>
              <a:ext cx="6381750"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zh-CN" altLang="en-US" sz="1800" b="1" dirty="0">
                  <a:solidFill>
                    <a:schemeClr val="bg1"/>
                  </a:solidFill>
                  <a:latin typeface="微软雅黑" pitchFamily="34" charset="-122"/>
                  <a:ea typeface="微软雅黑" pitchFamily="34" charset="-122"/>
                </a:rPr>
                <a:t>答辩人：小不点      答辩时间：</a:t>
              </a:r>
              <a:r>
                <a:rPr lang="en-US" altLang="zh-CN" sz="1800" b="1" dirty="0">
                  <a:solidFill>
                    <a:schemeClr val="bg1"/>
                  </a:solidFill>
                  <a:latin typeface="微软雅黑" pitchFamily="34" charset="-122"/>
                  <a:ea typeface="微软雅黑" pitchFamily="34" charset="-122"/>
                </a:rPr>
                <a:t>5.5      </a:t>
              </a:r>
              <a:r>
                <a:rPr lang="zh-CN" altLang="en-US" sz="1800" b="1" dirty="0">
                  <a:solidFill>
                    <a:schemeClr val="bg1"/>
                  </a:solidFill>
                  <a:latin typeface="微软雅黑" pitchFamily="34" charset="-122"/>
                  <a:ea typeface="微软雅黑" pitchFamily="34" charset="-122"/>
                </a:rPr>
                <a:t>指导老师：大不点</a:t>
              </a:r>
            </a:p>
          </p:txBody>
        </p:sp>
        <p:pic>
          <p:nvPicPr>
            <p:cNvPr id="31" name="图片 3">
              <a:extLst>
                <a:ext uri="{FF2B5EF4-FFF2-40B4-BE49-F238E27FC236}">
                  <a16:creationId xmlns:a16="http://schemas.microsoft.com/office/drawing/2014/main" id="{A241A5E2-B9EA-7859-D52B-1AC592871FEB}"/>
                </a:ext>
              </a:extLst>
            </p:cNvPr>
            <p:cNvPicPr>
              <a:picLocks noChangeAspect="1"/>
            </p:cNvPicPr>
            <p:nvPr/>
          </p:nvPicPr>
          <p:blipFill>
            <a:blip r:embed="rId3"/>
            <a:stretch>
              <a:fillRect/>
            </a:stretch>
          </p:blipFill>
          <p:spPr>
            <a:xfrm rot="5400000">
              <a:off x="2651524" y="-2618668"/>
              <a:ext cx="6858000" cy="12161047"/>
            </a:xfrm>
            <a:prstGeom prst="rect">
              <a:avLst/>
            </a:prstGeom>
            <a:noFill/>
            <a:ln w="9525">
              <a:noFill/>
            </a:ln>
          </p:spPr>
        </p:pic>
        <p:pic>
          <p:nvPicPr>
            <p:cNvPr id="32" name="图片 6">
              <a:extLst>
                <a:ext uri="{FF2B5EF4-FFF2-40B4-BE49-F238E27FC236}">
                  <a16:creationId xmlns:a16="http://schemas.microsoft.com/office/drawing/2014/main" id="{846FE254-4DED-0329-566F-9E9C67F5796A}"/>
                </a:ext>
              </a:extLst>
            </p:cNvPr>
            <p:cNvPicPr>
              <a:picLocks noChangeAspect="1"/>
            </p:cNvPicPr>
            <p:nvPr/>
          </p:nvPicPr>
          <p:blipFill>
            <a:blip r:embed="rId4"/>
            <a:srcRect l="41998" t="35860" b="16335"/>
            <a:stretch>
              <a:fillRect/>
            </a:stretch>
          </p:blipFill>
          <p:spPr>
            <a:xfrm rot="5400000">
              <a:off x="2986882" y="1987862"/>
              <a:ext cx="3978275" cy="5827712"/>
            </a:xfrm>
            <a:prstGeom prst="rect">
              <a:avLst/>
            </a:prstGeom>
            <a:noFill/>
            <a:ln w="9525">
              <a:noFill/>
            </a:ln>
          </p:spPr>
        </p:pic>
        <p:pic>
          <p:nvPicPr>
            <p:cNvPr id="33" name="图片 9">
              <a:extLst>
                <a:ext uri="{FF2B5EF4-FFF2-40B4-BE49-F238E27FC236}">
                  <a16:creationId xmlns:a16="http://schemas.microsoft.com/office/drawing/2014/main" id="{3CE9CFF0-4DFA-8F27-8EFC-FB4A093676D2}"/>
                </a:ext>
              </a:extLst>
            </p:cNvPr>
            <p:cNvPicPr>
              <a:picLocks noChangeAspect="1"/>
            </p:cNvPicPr>
            <p:nvPr/>
          </p:nvPicPr>
          <p:blipFill>
            <a:blip r:embed="rId4"/>
            <a:srcRect t="6923" r="32001" b="64230"/>
            <a:stretch>
              <a:fillRect/>
            </a:stretch>
          </p:blipFill>
          <p:spPr>
            <a:xfrm rot="5400000">
              <a:off x="3799682" y="606737"/>
              <a:ext cx="4664075" cy="3516312"/>
            </a:xfrm>
            <a:prstGeom prst="rect">
              <a:avLst/>
            </a:prstGeom>
            <a:noFill/>
            <a:ln w="9525">
              <a:noFill/>
            </a:ln>
          </p:spPr>
        </p:pic>
        <p:pic>
          <p:nvPicPr>
            <p:cNvPr id="34" name="图片 10">
              <a:extLst>
                <a:ext uri="{FF2B5EF4-FFF2-40B4-BE49-F238E27FC236}">
                  <a16:creationId xmlns:a16="http://schemas.microsoft.com/office/drawing/2014/main" id="{A1E68E3B-77D9-0C3E-520C-9964A5B03E61}"/>
                </a:ext>
              </a:extLst>
            </p:cNvPr>
            <p:cNvPicPr>
              <a:picLocks noChangeAspect="1"/>
            </p:cNvPicPr>
            <p:nvPr/>
          </p:nvPicPr>
          <p:blipFill>
            <a:blip r:embed="rId4"/>
            <a:srcRect l="2" t="6923" r="83958" b="64230"/>
            <a:stretch>
              <a:fillRect/>
            </a:stretch>
          </p:blipFill>
          <p:spPr>
            <a:xfrm rot="5400000">
              <a:off x="4718050" y="-1175231"/>
              <a:ext cx="1100138" cy="3516312"/>
            </a:xfrm>
            <a:prstGeom prst="rect">
              <a:avLst/>
            </a:prstGeom>
            <a:noFill/>
            <a:ln w="9525">
              <a:noFill/>
            </a:ln>
          </p:spPr>
        </p:pic>
        <p:pic>
          <p:nvPicPr>
            <p:cNvPr id="35" name="图片 11">
              <a:extLst>
                <a:ext uri="{FF2B5EF4-FFF2-40B4-BE49-F238E27FC236}">
                  <a16:creationId xmlns:a16="http://schemas.microsoft.com/office/drawing/2014/main" id="{A1F34B5C-AB99-ABB4-3A6A-392191B53ACB}"/>
                </a:ext>
              </a:extLst>
            </p:cNvPr>
            <p:cNvPicPr>
              <a:picLocks noChangeAspect="1"/>
            </p:cNvPicPr>
            <p:nvPr/>
          </p:nvPicPr>
          <p:blipFill>
            <a:blip r:embed="rId4"/>
            <a:srcRect l="41998" t="35860" b="16335"/>
            <a:stretch>
              <a:fillRect/>
            </a:stretch>
          </p:blipFill>
          <p:spPr>
            <a:xfrm rot="5400000">
              <a:off x="1489710" y="1451128"/>
              <a:ext cx="3978275" cy="6901182"/>
            </a:xfrm>
            <a:prstGeom prst="rect">
              <a:avLst/>
            </a:prstGeom>
            <a:noFill/>
            <a:ln w="9525">
              <a:noFill/>
            </a:ln>
          </p:spPr>
        </p:pic>
        <p:pic>
          <p:nvPicPr>
            <p:cNvPr id="36" name="图片 9">
              <a:extLst>
                <a:ext uri="{FF2B5EF4-FFF2-40B4-BE49-F238E27FC236}">
                  <a16:creationId xmlns:a16="http://schemas.microsoft.com/office/drawing/2014/main" id="{410EE34C-A25A-2166-C16B-A81FDE3366F4}"/>
                </a:ext>
              </a:extLst>
            </p:cNvPr>
            <p:cNvPicPr>
              <a:picLocks noChangeAspect="1"/>
            </p:cNvPicPr>
            <p:nvPr/>
          </p:nvPicPr>
          <p:blipFill>
            <a:blip r:embed="rId4"/>
            <a:srcRect l="5466" t="6923" r="32001" b="64230"/>
            <a:stretch>
              <a:fillRect/>
            </a:stretch>
          </p:blipFill>
          <p:spPr>
            <a:xfrm rot="5400000">
              <a:off x="7665642" y="-184236"/>
              <a:ext cx="4289426" cy="4701385"/>
            </a:xfrm>
            <a:prstGeom prst="rect">
              <a:avLst/>
            </a:prstGeom>
            <a:noFill/>
            <a:ln w="9525">
              <a:noFill/>
            </a:ln>
          </p:spPr>
        </p:pic>
        <p:pic>
          <p:nvPicPr>
            <p:cNvPr id="37" name="图片 9">
              <a:extLst>
                <a:ext uri="{FF2B5EF4-FFF2-40B4-BE49-F238E27FC236}">
                  <a16:creationId xmlns:a16="http://schemas.microsoft.com/office/drawing/2014/main" id="{20D55FC3-D4BD-CA11-77D0-84AF278B3AA5}"/>
                </a:ext>
              </a:extLst>
            </p:cNvPr>
            <p:cNvPicPr>
              <a:picLocks noChangeAspect="1"/>
            </p:cNvPicPr>
            <p:nvPr/>
          </p:nvPicPr>
          <p:blipFill>
            <a:blip r:embed="rId4"/>
            <a:srcRect l="5466" t="6923" r="32001" b="64230"/>
            <a:stretch>
              <a:fillRect/>
            </a:stretch>
          </p:blipFill>
          <p:spPr>
            <a:xfrm rot="5400000">
              <a:off x="3909218" y="408300"/>
              <a:ext cx="4289426" cy="3516313"/>
            </a:xfrm>
            <a:prstGeom prst="rect">
              <a:avLst/>
            </a:prstGeom>
            <a:noFill/>
            <a:ln w="9525">
              <a:noFill/>
            </a:ln>
          </p:spPr>
        </p:pic>
        <p:pic>
          <p:nvPicPr>
            <p:cNvPr id="38" name="图片 9">
              <a:extLst>
                <a:ext uri="{FF2B5EF4-FFF2-40B4-BE49-F238E27FC236}">
                  <a16:creationId xmlns:a16="http://schemas.microsoft.com/office/drawing/2014/main" id="{3B736DEC-1744-90FA-2C9E-0745FDE2A6B2}"/>
                </a:ext>
              </a:extLst>
            </p:cNvPr>
            <p:cNvPicPr>
              <a:picLocks noChangeAspect="1"/>
            </p:cNvPicPr>
            <p:nvPr/>
          </p:nvPicPr>
          <p:blipFill>
            <a:blip r:embed="rId4"/>
            <a:srcRect l="5466" t="6923" r="88295" b="64230"/>
            <a:stretch>
              <a:fillRect/>
            </a:stretch>
          </p:blipFill>
          <p:spPr>
            <a:xfrm rot="5400000">
              <a:off x="4159250" y="4919181"/>
              <a:ext cx="428625" cy="3514725"/>
            </a:xfrm>
            <a:prstGeom prst="rect">
              <a:avLst/>
            </a:prstGeom>
            <a:noFill/>
            <a:ln w="9525">
              <a:noFill/>
            </a:ln>
          </p:spPr>
        </p:pic>
        <p:pic>
          <p:nvPicPr>
            <p:cNvPr id="39" name="图片 9">
              <a:extLst>
                <a:ext uri="{FF2B5EF4-FFF2-40B4-BE49-F238E27FC236}">
                  <a16:creationId xmlns:a16="http://schemas.microsoft.com/office/drawing/2014/main" id="{C6B9E753-8F66-5182-3984-F19B14390CDE}"/>
                </a:ext>
              </a:extLst>
            </p:cNvPr>
            <p:cNvPicPr>
              <a:picLocks noChangeAspect="1"/>
            </p:cNvPicPr>
            <p:nvPr/>
          </p:nvPicPr>
          <p:blipFill>
            <a:blip r:embed="rId4"/>
            <a:srcRect l="5466" t="6923" r="88295" b="64230"/>
            <a:stretch>
              <a:fillRect/>
            </a:stretch>
          </p:blipFill>
          <p:spPr>
            <a:xfrm rot="5400000">
              <a:off x="2645569" y="4918387"/>
              <a:ext cx="428625" cy="3516313"/>
            </a:xfrm>
            <a:prstGeom prst="rect">
              <a:avLst/>
            </a:prstGeom>
            <a:noFill/>
            <a:ln w="9525">
              <a:noFill/>
            </a:ln>
          </p:spPr>
        </p:pic>
        <p:pic>
          <p:nvPicPr>
            <p:cNvPr id="40" name="图片 8">
              <a:extLst>
                <a:ext uri="{FF2B5EF4-FFF2-40B4-BE49-F238E27FC236}">
                  <a16:creationId xmlns:a16="http://schemas.microsoft.com/office/drawing/2014/main" id="{C439D8A7-7A1D-E6B8-7488-84CA7885E379}"/>
                </a:ext>
              </a:extLst>
            </p:cNvPr>
            <p:cNvPicPr>
              <a:picLocks noChangeAspect="1"/>
            </p:cNvPicPr>
            <p:nvPr/>
          </p:nvPicPr>
          <p:blipFill>
            <a:blip r:embed="rId5"/>
            <a:srcRect t="64230" r="65837" b="9946"/>
            <a:stretch>
              <a:fillRect/>
            </a:stretch>
          </p:blipFill>
          <p:spPr>
            <a:xfrm rot="5400000">
              <a:off x="433386" y="-397753"/>
              <a:ext cx="2343150" cy="3148013"/>
            </a:xfrm>
            <a:prstGeom prst="rect">
              <a:avLst/>
            </a:prstGeom>
            <a:noFill/>
            <a:ln w="9525">
              <a:noFill/>
            </a:ln>
          </p:spPr>
        </p:pic>
        <p:pic>
          <p:nvPicPr>
            <p:cNvPr id="41" name="图片 2">
              <a:extLst>
                <a:ext uri="{FF2B5EF4-FFF2-40B4-BE49-F238E27FC236}">
                  <a16:creationId xmlns:a16="http://schemas.microsoft.com/office/drawing/2014/main" id="{4CC03F23-41F0-F6C5-4CC8-1869653D33CA}"/>
                </a:ext>
              </a:extLst>
            </p:cNvPr>
            <p:cNvPicPr>
              <a:picLocks noChangeAspect="1"/>
            </p:cNvPicPr>
            <p:nvPr/>
          </p:nvPicPr>
          <p:blipFill>
            <a:blip r:embed="rId4"/>
            <a:srcRect l="70209" t="9946" b="64230"/>
            <a:stretch>
              <a:fillRect/>
            </a:stretch>
          </p:blipFill>
          <p:spPr>
            <a:xfrm rot="5400000">
              <a:off x="9568182" y="4233622"/>
              <a:ext cx="2043112" cy="3148012"/>
            </a:xfrm>
            <a:prstGeom prst="rect">
              <a:avLst/>
            </a:prstGeom>
            <a:noFill/>
            <a:ln w="9525">
              <a:noFill/>
            </a:ln>
          </p:spPr>
        </p:pic>
        <p:pic>
          <p:nvPicPr>
            <p:cNvPr id="43" name="图片 9">
              <a:extLst>
                <a:ext uri="{FF2B5EF4-FFF2-40B4-BE49-F238E27FC236}">
                  <a16:creationId xmlns:a16="http://schemas.microsoft.com/office/drawing/2014/main" id="{AC5E0878-4333-D136-B29F-00DE98DC9D13}"/>
                </a:ext>
              </a:extLst>
            </p:cNvPr>
            <p:cNvPicPr>
              <a:picLocks noChangeAspect="1"/>
            </p:cNvPicPr>
            <p:nvPr/>
          </p:nvPicPr>
          <p:blipFill>
            <a:blip r:embed="rId4"/>
            <a:srcRect l="5466" t="6923" r="88295" b="64230"/>
            <a:stretch>
              <a:fillRect/>
            </a:stretch>
          </p:blipFill>
          <p:spPr>
            <a:xfrm rot="5400000">
              <a:off x="5059362" y="-1522894"/>
              <a:ext cx="427038" cy="3516313"/>
            </a:xfrm>
            <a:prstGeom prst="rect">
              <a:avLst/>
            </a:prstGeom>
            <a:noFill/>
            <a:ln w="9525">
              <a:noFill/>
            </a:ln>
          </p:spPr>
        </p:pic>
        <p:pic>
          <p:nvPicPr>
            <p:cNvPr id="44" name="图片 9">
              <a:extLst>
                <a:ext uri="{FF2B5EF4-FFF2-40B4-BE49-F238E27FC236}">
                  <a16:creationId xmlns:a16="http://schemas.microsoft.com/office/drawing/2014/main" id="{E3F7053D-9C35-F261-F219-70F7993ECAFA}"/>
                </a:ext>
              </a:extLst>
            </p:cNvPr>
            <p:cNvPicPr>
              <a:picLocks noChangeAspect="1"/>
            </p:cNvPicPr>
            <p:nvPr/>
          </p:nvPicPr>
          <p:blipFill>
            <a:blip r:embed="rId4"/>
            <a:srcRect l="5466" t="6923" r="88295" b="64230"/>
            <a:stretch>
              <a:fillRect/>
            </a:stretch>
          </p:blipFill>
          <p:spPr>
            <a:xfrm rot="5400000">
              <a:off x="6638132" y="4918387"/>
              <a:ext cx="428625" cy="3516312"/>
            </a:xfrm>
            <a:prstGeom prst="rect">
              <a:avLst/>
            </a:prstGeom>
            <a:noFill/>
            <a:ln w="9525">
              <a:noFill/>
            </a:ln>
          </p:spPr>
        </p:pic>
        <p:sp>
          <p:nvSpPr>
            <p:cNvPr id="45" name="矩形 44">
              <a:extLst>
                <a:ext uri="{FF2B5EF4-FFF2-40B4-BE49-F238E27FC236}">
                  <a16:creationId xmlns:a16="http://schemas.microsoft.com/office/drawing/2014/main" id="{BE00CFBC-7F70-456A-F1AB-F962042C5BB0}"/>
                </a:ext>
              </a:extLst>
            </p:cNvPr>
            <p:cNvSpPr/>
            <p:nvPr/>
          </p:nvSpPr>
          <p:spPr bwMode="auto">
            <a:xfrm rot="5400000">
              <a:off x="2962559" y="-2166166"/>
              <a:ext cx="6338887" cy="11305258"/>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grpSp>
      <p:pic>
        <p:nvPicPr>
          <p:cNvPr id="46" name="图形 45">
            <a:extLst>
              <a:ext uri="{FF2B5EF4-FFF2-40B4-BE49-F238E27FC236}">
                <a16:creationId xmlns:a16="http://schemas.microsoft.com/office/drawing/2014/main" id="{C394F316-D063-034B-FA74-2E2E310C177A}"/>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982161" y="207310"/>
            <a:ext cx="4962972" cy="6509658"/>
          </a:xfrm>
          <a:prstGeom prst="rect">
            <a:avLst/>
          </a:prstGeom>
        </p:spPr>
      </p:pic>
      <p:sp>
        <p:nvSpPr>
          <p:cNvPr id="2" name="矩形 1"/>
          <p:cNvSpPr/>
          <p:nvPr/>
        </p:nvSpPr>
        <p:spPr>
          <a:xfrm>
            <a:off x="1313502" y="724021"/>
            <a:ext cx="9471015" cy="4431983"/>
          </a:xfrm>
          <a:prstGeom prst="rect">
            <a:avLst/>
          </a:prstGeom>
        </p:spPr>
        <p:txBody>
          <a:bodyPr wrap="square">
            <a:spAutoFit/>
          </a:bodyPr>
          <a:lstStyle/>
          <a:p>
            <a:pPr lvl="0" algn="ctr" rtl="0">
              <a:lnSpc>
                <a:spcPct val="150000"/>
              </a:lnSpc>
              <a:defRPr/>
            </a:pPr>
            <a:r>
              <a:rPr lang="en-US" altLang="zh-CN" sz="2800" b="1" kern="100" dirty="0" smtClean="0">
                <a:solidFill>
                  <a:srgbClr val="FF0000"/>
                </a:solidFill>
                <a:latin typeface="等线" panose="02010600030101010101" pitchFamily="2" charset="-122"/>
                <a:ea typeface="宋体" panose="02010600030101010101" pitchFamily="2" charset="-122"/>
                <a:cs typeface="Times New Roman" panose="02020603050405020304" pitchFamily="18" charset="0"/>
              </a:rPr>
              <a:t>Perturbative Quantum Field Theory</a:t>
            </a:r>
          </a:p>
          <a:p>
            <a:pPr lvl="0" algn="just" rtl="0">
              <a:lnSpc>
                <a:spcPct val="150000"/>
              </a:lnSpc>
              <a:defRPr/>
            </a:pPr>
            <a:endParaRPr lang="en-US" altLang="zh-CN" sz="2000" b="1" kern="100" dirty="0" smtClean="0">
              <a:latin typeface="等线" panose="02010600030101010101" pitchFamily="2" charset="-122"/>
              <a:ea typeface="宋体" panose="02010600030101010101" pitchFamily="2" charset="-122"/>
              <a:cs typeface="Times New Roman" panose="02020603050405020304" pitchFamily="18" charset="0"/>
            </a:endParaRPr>
          </a:p>
          <a:p>
            <a:pPr marL="285750" lvl="0" indent="-285750" algn="just" rtl="0">
              <a:lnSpc>
                <a:spcPct val="150000"/>
              </a:lnSpc>
              <a:buFont typeface="Arial" panose="020B0604020202020204" pitchFamily="34" charset="0"/>
              <a:buChar char="•"/>
              <a:defRPr/>
            </a:pPr>
            <a:r>
              <a:rPr lang="en-US" altLang="zh-CN" sz="2800" b="1" kern="100" dirty="0">
                <a:latin typeface="等线" panose="02010600030101010101" pitchFamily="2" charset="-122"/>
                <a:ea typeface="宋体" panose="02010600030101010101" pitchFamily="2" charset="-122"/>
                <a:cs typeface="Times New Roman" panose="02020603050405020304" pitchFamily="18" charset="0"/>
              </a:rPr>
              <a:t>1</a:t>
            </a:r>
            <a:r>
              <a:rPr lang="en-US" altLang="zh-CN" sz="2800" b="1" kern="100" dirty="0" smtClean="0">
                <a:latin typeface="等线" panose="02010600030101010101" pitchFamily="2" charset="-122"/>
                <a:ea typeface="宋体" panose="02010600030101010101" pitchFamily="2" charset="-122"/>
                <a:cs typeface="Times New Roman" panose="02020603050405020304" pitchFamily="18" charset="0"/>
              </a:rPr>
              <a:t>. Generate and Reduce Amplitudes</a:t>
            </a:r>
          </a:p>
          <a:p>
            <a:pPr marL="285750" lvl="0" indent="-285750" algn="just" rtl="0">
              <a:lnSpc>
                <a:spcPct val="150000"/>
              </a:lnSpc>
              <a:buFont typeface="Arial" panose="020B0604020202020204" pitchFamily="34" charset="0"/>
              <a:buChar char="•"/>
              <a:defRPr/>
            </a:pPr>
            <a:endParaRPr lang="en-US" altLang="zh-CN" sz="2800" b="1" kern="100" dirty="0" smtClean="0">
              <a:latin typeface="等线" panose="02010600030101010101" pitchFamily="2" charset="-122"/>
              <a:ea typeface="宋体" panose="02010600030101010101" pitchFamily="2" charset="-122"/>
              <a:cs typeface="Times New Roman" panose="02020603050405020304" pitchFamily="18" charset="0"/>
            </a:endParaRPr>
          </a:p>
          <a:p>
            <a:pPr marL="285750" lvl="0" indent="-285750" algn="just" rtl="0">
              <a:lnSpc>
                <a:spcPct val="150000"/>
              </a:lnSpc>
              <a:buFont typeface="Arial" panose="020B0604020202020204" pitchFamily="34" charset="0"/>
              <a:buChar char="•"/>
              <a:defRPr/>
            </a:pPr>
            <a:r>
              <a:rPr lang="en-US" altLang="zh-CN" sz="2800" b="1" kern="100" dirty="0" smtClean="0">
                <a:latin typeface="等线" panose="02010600030101010101" pitchFamily="2" charset="-122"/>
                <a:ea typeface="宋体" panose="02010600030101010101" pitchFamily="2" charset="-122"/>
                <a:cs typeface="Times New Roman" panose="02020603050405020304" pitchFamily="18" charset="0"/>
              </a:rPr>
              <a:t>2. Calculate Feynman Integrals</a:t>
            </a:r>
          </a:p>
          <a:p>
            <a:pPr marL="285750" lvl="0" indent="-285750" algn="just" rtl="0">
              <a:lnSpc>
                <a:spcPct val="150000"/>
              </a:lnSpc>
              <a:buFont typeface="Arial" panose="020B0604020202020204" pitchFamily="34" charset="0"/>
              <a:buChar char="•"/>
              <a:defRPr/>
            </a:pPr>
            <a:endParaRPr lang="en-US" altLang="zh-CN" sz="2800" b="1" kern="100" dirty="0" smtClean="0">
              <a:latin typeface="等线" panose="02010600030101010101" pitchFamily="2" charset="-122"/>
              <a:ea typeface="宋体" panose="02010600030101010101" pitchFamily="2" charset="-122"/>
              <a:cs typeface="Times New Roman" panose="02020603050405020304" pitchFamily="18" charset="0"/>
            </a:endParaRPr>
          </a:p>
          <a:p>
            <a:pPr marL="285750" lvl="0" indent="-285750" algn="just" rtl="0">
              <a:lnSpc>
                <a:spcPct val="150000"/>
              </a:lnSpc>
              <a:buFont typeface="Arial" panose="020B0604020202020204" pitchFamily="34" charset="0"/>
              <a:buChar char="•"/>
              <a:defRPr/>
            </a:pPr>
            <a:r>
              <a:rPr lang="en-US" altLang="zh-CN" sz="2800" b="1" kern="100" dirty="0" smtClean="0">
                <a:latin typeface="等线" panose="02010600030101010101" pitchFamily="2" charset="-122"/>
                <a:ea typeface="宋体" panose="02010600030101010101" pitchFamily="2" charset="-122"/>
                <a:cs typeface="Times New Roman" panose="02020603050405020304" pitchFamily="18" charset="0"/>
              </a:rPr>
              <a:t>3. Renormalization and Cancel Divergences</a:t>
            </a:r>
            <a:endParaRPr lang="en-US" altLang="zh-CN" sz="2400" kern="100" dirty="0">
              <a:latin typeface="等线" panose="02010600030101010101" pitchFamily="2" charset="-122"/>
              <a:ea typeface="宋体" panose="02010600030101010101" pitchFamily="2" charset="-122"/>
              <a:cs typeface="Times New Roman" panose="02020603050405020304" pitchFamily="18" charset="0"/>
            </a:endParaRPr>
          </a:p>
        </p:txBody>
      </p:sp>
      <p:pic>
        <p:nvPicPr>
          <p:cNvPr id="4" name="图片 3"/>
          <p:cNvPicPr>
            <a:picLocks noChangeAspect="1"/>
          </p:cNvPicPr>
          <p:nvPr/>
        </p:nvPicPr>
        <p:blipFill>
          <a:blip r:embed="rId8"/>
          <a:stretch>
            <a:fillRect/>
          </a:stretch>
        </p:blipFill>
        <p:spPr>
          <a:xfrm>
            <a:off x="8740520" y="1437758"/>
            <a:ext cx="2894546" cy="3347247"/>
          </a:xfrm>
          <a:prstGeom prst="rect">
            <a:avLst/>
          </a:prstGeom>
        </p:spPr>
      </p:pic>
      <p:sp>
        <p:nvSpPr>
          <p:cNvPr id="3" name="圆角矩形 2"/>
          <p:cNvSpPr/>
          <p:nvPr/>
        </p:nvSpPr>
        <p:spPr>
          <a:xfrm>
            <a:off x="1197193" y="3235189"/>
            <a:ext cx="5760640" cy="57606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8050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id="{B8A3D3A8-77DC-B6FF-CC67-DB1895EF9450}"/>
              </a:ext>
            </a:extLst>
          </p:cNvPr>
          <p:cNvGrpSpPr/>
          <p:nvPr/>
        </p:nvGrpSpPr>
        <p:grpSpPr>
          <a:xfrm>
            <a:off x="28575" y="22556"/>
            <a:ext cx="12163425" cy="6879165"/>
            <a:chOff x="1" y="4678"/>
            <a:chExt cx="12163743" cy="6886179"/>
          </a:xfrm>
        </p:grpSpPr>
        <p:sp>
          <p:nvSpPr>
            <p:cNvPr id="27" name="矩形 26">
              <a:extLst>
                <a:ext uri="{FF2B5EF4-FFF2-40B4-BE49-F238E27FC236}">
                  <a16:creationId xmlns:a16="http://schemas.microsoft.com/office/drawing/2014/main" id="{EBF1BD78-48BC-D3CB-B9E3-E05307C1A901}"/>
                </a:ext>
              </a:extLst>
            </p:cNvPr>
            <p:cNvSpPr/>
            <p:nvPr/>
          </p:nvSpPr>
          <p:spPr>
            <a:xfrm>
              <a:off x="1549400" y="1979613"/>
              <a:ext cx="8942388" cy="2471737"/>
            </a:xfrm>
            <a:prstGeom prst="rect">
              <a:avLst/>
            </a:prstGeom>
            <a:solidFill>
              <a:srgbClr val="56725B">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28" name="矩形 27">
              <a:extLst>
                <a:ext uri="{FF2B5EF4-FFF2-40B4-BE49-F238E27FC236}">
                  <a16:creationId xmlns:a16="http://schemas.microsoft.com/office/drawing/2014/main" id="{37BF3C8F-9761-B2C5-4FDF-15A9584AE786}"/>
                </a:ext>
              </a:extLst>
            </p:cNvPr>
            <p:cNvSpPr/>
            <p:nvPr/>
          </p:nvSpPr>
          <p:spPr>
            <a:xfrm>
              <a:off x="1906588" y="2359025"/>
              <a:ext cx="8942387" cy="236537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29" name="文本框 28">
              <a:extLst>
                <a:ext uri="{FF2B5EF4-FFF2-40B4-BE49-F238E27FC236}">
                  <a16:creationId xmlns:a16="http://schemas.microsoft.com/office/drawing/2014/main" id="{1B3FC141-C77D-0EA9-8BE9-39A04BD1DCAA}"/>
                </a:ext>
              </a:extLst>
            </p:cNvPr>
            <p:cNvSpPr txBox="1"/>
            <p:nvPr/>
          </p:nvSpPr>
          <p:spPr>
            <a:xfrm>
              <a:off x="1631950" y="2514600"/>
              <a:ext cx="8956675" cy="120015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7200" b="1" i="0" u="none" strike="noStrike" kern="1200" cap="none" spc="600" normalizeH="0" baseline="0" noProof="0" dirty="0">
                  <a:ln>
                    <a:noFill/>
                  </a:ln>
                  <a:solidFill>
                    <a:schemeClr val="bg1"/>
                  </a:solidFill>
                  <a:effectLst/>
                  <a:uLnTx/>
                  <a:uFillTx/>
                  <a:latin typeface="微软雅黑" pitchFamily="34" charset="-122"/>
                  <a:ea typeface="微软雅黑" pitchFamily="34" charset="-122"/>
                  <a:cs typeface="+mn-cs"/>
                </a:rPr>
                <a:t>毕业论文答辩</a:t>
              </a:r>
            </a:p>
          </p:txBody>
        </p:sp>
        <p:sp>
          <p:nvSpPr>
            <p:cNvPr id="30" name="文本框 19">
              <a:extLst>
                <a:ext uri="{FF2B5EF4-FFF2-40B4-BE49-F238E27FC236}">
                  <a16:creationId xmlns:a16="http://schemas.microsoft.com/office/drawing/2014/main" id="{BE9F42B8-7618-C67C-3866-FC532975C8EF}"/>
                </a:ext>
              </a:extLst>
            </p:cNvPr>
            <p:cNvSpPr txBox="1"/>
            <p:nvPr/>
          </p:nvSpPr>
          <p:spPr>
            <a:xfrm>
              <a:off x="2959100" y="3851275"/>
              <a:ext cx="6381750"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zh-CN" altLang="en-US" sz="1800" b="1" dirty="0">
                  <a:solidFill>
                    <a:schemeClr val="bg1"/>
                  </a:solidFill>
                  <a:latin typeface="微软雅黑" pitchFamily="34" charset="-122"/>
                  <a:ea typeface="微软雅黑" pitchFamily="34" charset="-122"/>
                </a:rPr>
                <a:t>答辩人：小不点      答辩时间：</a:t>
              </a:r>
              <a:r>
                <a:rPr lang="en-US" altLang="zh-CN" sz="1800" b="1" dirty="0">
                  <a:solidFill>
                    <a:schemeClr val="bg1"/>
                  </a:solidFill>
                  <a:latin typeface="微软雅黑" pitchFamily="34" charset="-122"/>
                  <a:ea typeface="微软雅黑" pitchFamily="34" charset="-122"/>
                </a:rPr>
                <a:t>5.5      </a:t>
              </a:r>
              <a:r>
                <a:rPr lang="zh-CN" altLang="en-US" sz="1800" b="1" dirty="0">
                  <a:solidFill>
                    <a:schemeClr val="bg1"/>
                  </a:solidFill>
                  <a:latin typeface="微软雅黑" pitchFamily="34" charset="-122"/>
                  <a:ea typeface="微软雅黑" pitchFamily="34" charset="-122"/>
                </a:rPr>
                <a:t>指导老师：大不点</a:t>
              </a:r>
            </a:p>
          </p:txBody>
        </p:sp>
        <p:pic>
          <p:nvPicPr>
            <p:cNvPr id="31" name="图片 3">
              <a:extLst>
                <a:ext uri="{FF2B5EF4-FFF2-40B4-BE49-F238E27FC236}">
                  <a16:creationId xmlns:a16="http://schemas.microsoft.com/office/drawing/2014/main" id="{A241A5E2-B9EA-7859-D52B-1AC592871FEB}"/>
                </a:ext>
              </a:extLst>
            </p:cNvPr>
            <p:cNvPicPr>
              <a:picLocks noChangeAspect="1"/>
            </p:cNvPicPr>
            <p:nvPr/>
          </p:nvPicPr>
          <p:blipFill>
            <a:blip r:embed="rId3"/>
            <a:stretch>
              <a:fillRect/>
            </a:stretch>
          </p:blipFill>
          <p:spPr>
            <a:xfrm rot="5400000">
              <a:off x="2651524" y="-2618668"/>
              <a:ext cx="6858000" cy="12161047"/>
            </a:xfrm>
            <a:prstGeom prst="rect">
              <a:avLst/>
            </a:prstGeom>
            <a:noFill/>
            <a:ln w="9525">
              <a:noFill/>
            </a:ln>
          </p:spPr>
        </p:pic>
        <p:pic>
          <p:nvPicPr>
            <p:cNvPr id="32" name="图片 6">
              <a:extLst>
                <a:ext uri="{FF2B5EF4-FFF2-40B4-BE49-F238E27FC236}">
                  <a16:creationId xmlns:a16="http://schemas.microsoft.com/office/drawing/2014/main" id="{846FE254-4DED-0329-566F-9E9C67F5796A}"/>
                </a:ext>
              </a:extLst>
            </p:cNvPr>
            <p:cNvPicPr>
              <a:picLocks noChangeAspect="1"/>
            </p:cNvPicPr>
            <p:nvPr/>
          </p:nvPicPr>
          <p:blipFill>
            <a:blip r:embed="rId4"/>
            <a:srcRect l="41998" t="35860" b="16335"/>
            <a:stretch>
              <a:fillRect/>
            </a:stretch>
          </p:blipFill>
          <p:spPr>
            <a:xfrm rot="5400000">
              <a:off x="2986882" y="1987862"/>
              <a:ext cx="3978275" cy="5827712"/>
            </a:xfrm>
            <a:prstGeom prst="rect">
              <a:avLst/>
            </a:prstGeom>
            <a:noFill/>
            <a:ln w="9525">
              <a:noFill/>
            </a:ln>
          </p:spPr>
        </p:pic>
        <p:pic>
          <p:nvPicPr>
            <p:cNvPr id="33" name="图片 9">
              <a:extLst>
                <a:ext uri="{FF2B5EF4-FFF2-40B4-BE49-F238E27FC236}">
                  <a16:creationId xmlns:a16="http://schemas.microsoft.com/office/drawing/2014/main" id="{3CE9CFF0-4DFA-8F27-8EFC-FB4A093676D2}"/>
                </a:ext>
              </a:extLst>
            </p:cNvPr>
            <p:cNvPicPr>
              <a:picLocks noChangeAspect="1"/>
            </p:cNvPicPr>
            <p:nvPr/>
          </p:nvPicPr>
          <p:blipFill>
            <a:blip r:embed="rId4"/>
            <a:srcRect t="6923" r="32001" b="64230"/>
            <a:stretch>
              <a:fillRect/>
            </a:stretch>
          </p:blipFill>
          <p:spPr>
            <a:xfrm rot="5400000">
              <a:off x="3799682" y="606737"/>
              <a:ext cx="4664075" cy="3516312"/>
            </a:xfrm>
            <a:prstGeom prst="rect">
              <a:avLst/>
            </a:prstGeom>
            <a:noFill/>
            <a:ln w="9525">
              <a:noFill/>
            </a:ln>
          </p:spPr>
        </p:pic>
        <p:pic>
          <p:nvPicPr>
            <p:cNvPr id="34" name="图片 10">
              <a:extLst>
                <a:ext uri="{FF2B5EF4-FFF2-40B4-BE49-F238E27FC236}">
                  <a16:creationId xmlns:a16="http://schemas.microsoft.com/office/drawing/2014/main" id="{A1E68E3B-77D9-0C3E-520C-9964A5B03E61}"/>
                </a:ext>
              </a:extLst>
            </p:cNvPr>
            <p:cNvPicPr>
              <a:picLocks noChangeAspect="1"/>
            </p:cNvPicPr>
            <p:nvPr/>
          </p:nvPicPr>
          <p:blipFill>
            <a:blip r:embed="rId4"/>
            <a:srcRect l="2" t="6923" r="83958" b="64230"/>
            <a:stretch>
              <a:fillRect/>
            </a:stretch>
          </p:blipFill>
          <p:spPr>
            <a:xfrm rot="5400000">
              <a:off x="4718050" y="-1175231"/>
              <a:ext cx="1100138" cy="3516312"/>
            </a:xfrm>
            <a:prstGeom prst="rect">
              <a:avLst/>
            </a:prstGeom>
            <a:noFill/>
            <a:ln w="9525">
              <a:noFill/>
            </a:ln>
          </p:spPr>
        </p:pic>
        <p:pic>
          <p:nvPicPr>
            <p:cNvPr id="35" name="图片 11">
              <a:extLst>
                <a:ext uri="{FF2B5EF4-FFF2-40B4-BE49-F238E27FC236}">
                  <a16:creationId xmlns:a16="http://schemas.microsoft.com/office/drawing/2014/main" id="{A1F34B5C-AB99-ABB4-3A6A-392191B53ACB}"/>
                </a:ext>
              </a:extLst>
            </p:cNvPr>
            <p:cNvPicPr>
              <a:picLocks noChangeAspect="1"/>
            </p:cNvPicPr>
            <p:nvPr/>
          </p:nvPicPr>
          <p:blipFill>
            <a:blip r:embed="rId4"/>
            <a:srcRect l="41998" t="35860" b="16335"/>
            <a:stretch>
              <a:fillRect/>
            </a:stretch>
          </p:blipFill>
          <p:spPr>
            <a:xfrm rot="5400000">
              <a:off x="1489710" y="1451128"/>
              <a:ext cx="3978275" cy="6901182"/>
            </a:xfrm>
            <a:prstGeom prst="rect">
              <a:avLst/>
            </a:prstGeom>
            <a:noFill/>
            <a:ln w="9525">
              <a:noFill/>
            </a:ln>
          </p:spPr>
        </p:pic>
        <p:pic>
          <p:nvPicPr>
            <p:cNvPr id="36" name="图片 9">
              <a:extLst>
                <a:ext uri="{FF2B5EF4-FFF2-40B4-BE49-F238E27FC236}">
                  <a16:creationId xmlns:a16="http://schemas.microsoft.com/office/drawing/2014/main" id="{410EE34C-A25A-2166-C16B-A81FDE3366F4}"/>
                </a:ext>
              </a:extLst>
            </p:cNvPr>
            <p:cNvPicPr>
              <a:picLocks noChangeAspect="1"/>
            </p:cNvPicPr>
            <p:nvPr/>
          </p:nvPicPr>
          <p:blipFill>
            <a:blip r:embed="rId4"/>
            <a:srcRect l="5466" t="6923" r="32001" b="64230"/>
            <a:stretch>
              <a:fillRect/>
            </a:stretch>
          </p:blipFill>
          <p:spPr>
            <a:xfrm rot="5400000">
              <a:off x="7665642" y="-184236"/>
              <a:ext cx="4289426" cy="4701385"/>
            </a:xfrm>
            <a:prstGeom prst="rect">
              <a:avLst/>
            </a:prstGeom>
            <a:noFill/>
            <a:ln w="9525">
              <a:noFill/>
            </a:ln>
          </p:spPr>
        </p:pic>
        <p:pic>
          <p:nvPicPr>
            <p:cNvPr id="37" name="图片 9">
              <a:extLst>
                <a:ext uri="{FF2B5EF4-FFF2-40B4-BE49-F238E27FC236}">
                  <a16:creationId xmlns:a16="http://schemas.microsoft.com/office/drawing/2014/main" id="{20D55FC3-D4BD-CA11-77D0-84AF278B3AA5}"/>
                </a:ext>
              </a:extLst>
            </p:cNvPr>
            <p:cNvPicPr>
              <a:picLocks noChangeAspect="1"/>
            </p:cNvPicPr>
            <p:nvPr/>
          </p:nvPicPr>
          <p:blipFill>
            <a:blip r:embed="rId4"/>
            <a:srcRect l="5466" t="6923" r="32001" b="64230"/>
            <a:stretch>
              <a:fillRect/>
            </a:stretch>
          </p:blipFill>
          <p:spPr>
            <a:xfrm rot="5400000">
              <a:off x="3909218" y="408300"/>
              <a:ext cx="4289426" cy="3516313"/>
            </a:xfrm>
            <a:prstGeom prst="rect">
              <a:avLst/>
            </a:prstGeom>
            <a:noFill/>
            <a:ln w="9525">
              <a:noFill/>
            </a:ln>
          </p:spPr>
        </p:pic>
        <p:pic>
          <p:nvPicPr>
            <p:cNvPr id="38" name="图片 9">
              <a:extLst>
                <a:ext uri="{FF2B5EF4-FFF2-40B4-BE49-F238E27FC236}">
                  <a16:creationId xmlns:a16="http://schemas.microsoft.com/office/drawing/2014/main" id="{3B736DEC-1744-90FA-2C9E-0745FDE2A6B2}"/>
                </a:ext>
              </a:extLst>
            </p:cNvPr>
            <p:cNvPicPr>
              <a:picLocks noChangeAspect="1"/>
            </p:cNvPicPr>
            <p:nvPr/>
          </p:nvPicPr>
          <p:blipFill>
            <a:blip r:embed="rId4"/>
            <a:srcRect l="5466" t="6923" r="88295" b="64230"/>
            <a:stretch>
              <a:fillRect/>
            </a:stretch>
          </p:blipFill>
          <p:spPr>
            <a:xfrm rot="5400000">
              <a:off x="4159250" y="4919181"/>
              <a:ext cx="428625" cy="3514725"/>
            </a:xfrm>
            <a:prstGeom prst="rect">
              <a:avLst/>
            </a:prstGeom>
            <a:noFill/>
            <a:ln w="9525">
              <a:noFill/>
            </a:ln>
          </p:spPr>
        </p:pic>
        <p:pic>
          <p:nvPicPr>
            <p:cNvPr id="39" name="图片 9">
              <a:extLst>
                <a:ext uri="{FF2B5EF4-FFF2-40B4-BE49-F238E27FC236}">
                  <a16:creationId xmlns:a16="http://schemas.microsoft.com/office/drawing/2014/main" id="{C6B9E753-8F66-5182-3984-F19B14390CDE}"/>
                </a:ext>
              </a:extLst>
            </p:cNvPr>
            <p:cNvPicPr>
              <a:picLocks noChangeAspect="1"/>
            </p:cNvPicPr>
            <p:nvPr/>
          </p:nvPicPr>
          <p:blipFill>
            <a:blip r:embed="rId4"/>
            <a:srcRect l="5466" t="6923" r="88295" b="64230"/>
            <a:stretch>
              <a:fillRect/>
            </a:stretch>
          </p:blipFill>
          <p:spPr>
            <a:xfrm rot="5400000">
              <a:off x="2645569" y="4918387"/>
              <a:ext cx="428625" cy="3516313"/>
            </a:xfrm>
            <a:prstGeom prst="rect">
              <a:avLst/>
            </a:prstGeom>
            <a:noFill/>
            <a:ln w="9525">
              <a:noFill/>
            </a:ln>
          </p:spPr>
        </p:pic>
        <p:pic>
          <p:nvPicPr>
            <p:cNvPr id="40" name="图片 8">
              <a:extLst>
                <a:ext uri="{FF2B5EF4-FFF2-40B4-BE49-F238E27FC236}">
                  <a16:creationId xmlns:a16="http://schemas.microsoft.com/office/drawing/2014/main" id="{C439D8A7-7A1D-E6B8-7488-84CA7885E379}"/>
                </a:ext>
              </a:extLst>
            </p:cNvPr>
            <p:cNvPicPr>
              <a:picLocks noChangeAspect="1"/>
            </p:cNvPicPr>
            <p:nvPr/>
          </p:nvPicPr>
          <p:blipFill>
            <a:blip r:embed="rId5"/>
            <a:srcRect t="64230" r="65837" b="9946"/>
            <a:stretch>
              <a:fillRect/>
            </a:stretch>
          </p:blipFill>
          <p:spPr>
            <a:xfrm rot="5400000">
              <a:off x="433386" y="-397753"/>
              <a:ext cx="2343150" cy="3148013"/>
            </a:xfrm>
            <a:prstGeom prst="rect">
              <a:avLst/>
            </a:prstGeom>
            <a:noFill/>
            <a:ln w="9525">
              <a:noFill/>
            </a:ln>
          </p:spPr>
        </p:pic>
        <p:pic>
          <p:nvPicPr>
            <p:cNvPr id="41" name="图片 2">
              <a:extLst>
                <a:ext uri="{FF2B5EF4-FFF2-40B4-BE49-F238E27FC236}">
                  <a16:creationId xmlns:a16="http://schemas.microsoft.com/office/drawing/2014/main" id="{4CC03F23-41F0-F6C5-4CC8-1869653D33CA}"/>
                </a:ext>
              </a:extLst>
            </p:cNvPr>
            <p:cNvPicPr>
              <a:picLocks noChangeAspect="1"/>
            </p:cNvPicPr>
            <p:nvPr/>
          </p:nvPicPr>
          <p:blipFill>
            <a:blip r:embed="rId4"/>
            <a:srcRect l="70209" t="9946" b="64230"/>
            <a:stretch>
              <a:fillRect/>
            </a:stretch>
          </p:blipFill>
          <p:spPr>
            <a:xfrm rot="5400000">
              <a:off x="9568182" y="4233622"/>
              <a:ext cx="2043112" cy="3148012"/>
            </a:xfrm>
            <a:prstGeom prst="rect">
              <a:avLst/>
            </a:prstGeom>
            <a:noFill/>
            <a:ln w="9525">
              <a:noFill/>
            </a:ln>
          </p:spPr>
        </p:pic>
        <p:pic>
          <p:nvPicPr>
            <p:cNvPr id="43" name="图片 9">
              <a:extLst>
                <a:ext uri="{FF2B5EF4-FFF2-40B4-BE49-F238E27FC236}">
                  <a16:creationId xmlns:a16="http://schemas.microsoft.com/office/drawing/2014/main" id="{AC5E0878-4333-D136-B29F-00DE98DC9D13}"/>
                </a:ext>
              </a:extLst>
            </p:cNvPr>
            <p:cNvPicPr>
              <a:picLocks noChangeAspect="1"/>
            </p:cNvPicPr>
            <p:nvPr/>
          </p:nvPicPr>
          <p:blipFill>
            <a:blip r:embed="rId4"/>
            <a:srcRect l="5466" t="6923" r="88295" b="64230"/>
            <a:stretch>
              <a:fillRect/>
            </a:stretch>
          </p:blipFill>
          <p:spPr>
            <a:xfrm rot="5400000">
              <a:off x="5059362" y="-1522894"/>
              <a:ext cx="427038" cy="3516313"/>
            </a:xfrm>
            <a:prstGeom prst="rect">
              <a:avLst/>
            </a:prstGeom>
            <a:noFill/>
            <a:ln w="9525">
              <a:noFill/>
            </a:ln>
          </p:spPr>
        </p:pic>
        <p:pic>
          <p:nvPicPr>
            <p:cNvPr id="44" name="图片 9">
              <a:extLst>
                <a:ext uri="{FF2B5EF4-FFF2-40B4-BE49-F238E27FC236}">
                  <a16:creationId xmlns:a16="http://schemas.microsoft.com/office/drawing/2014/main" id="{E3F7053D-9C35-F261-F219-70F7993ECAFA}"/>
                </a:ext>
              </a:extLst>
            </p:cNvPr>
            <p:cNvPicPr>
              <a:picLocks noChangeAspect="1"/>
            </p:cNvPicPr>
            <p:nvPr/>
          </p:nvPicPr>
          <p:blipFill>
            <a:blip r:embed="rId4"/>
            <a:srcRect l="5466" t="6923" r="88295" b="64230"/>
            <a:stretch>
              <a:fillRect/>
            </a:stretch>
          </p:blipFill>
          <p:spPr>
            <a:xfrm rot="5400000">
              <a:off x="6638132" y="4918387"/>
              <a:ext cx="428625" cy="3516312"/>
            </a:xfrm>
            <a:prstGeom prst="rect">
              <a:avLst/>
            </a:prstGeom>
            <a:noFill/>
            <a:ln w="9525">
              <a:noFill/>
            </a:ln>
          </p:spPr>
        </p:pic>
        <p:sp>
          <p:nvSpPr>
            <p:cNvPr id="45" name="矩形 44">
              <a:extLst>
                <a:ext uri="{FF2B5EF4-FFF2-40B4-BE49-F238E27FC236}">
                  <a16:creationId xmlns:a16="http://schemas.microsoft.com/office/drawing/2014/main" id="{BE00CFBC-7F70-456A-F1AB-F962042C5BB0}"/>
                </a:ext>
              </a:extLst>
            </p:cNvPr>
            <p:cNvSpPr/>
            <p:nvPr/>
          </p:nvSpPr>
          <p:spPr bwMode="auto">
            <a:xfrm rot="5400000">
              <a:off x="2962559" y="-2166166"/>
              <a:ext cx="6338887" cy="11305258"/>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grpSp>
      <p:pic>
        <p:nvPicPr>
          <p:cNvPr id="46" name="图形 45">
            <a:extLst>
              <a:ext uri="{FF2B5EF4-FFF2-40B4-BE49-F238E27FC236}">
                <a16:creationId xmlns:a16="http://schemas.microsoft.com/office/drawing/2014/main" id="{C394F316-D063-034B-FA74-2E2E310C177A}"/>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982161" y="207310"/>
            <a:ext cx="4962972" cy="6509658"/>
          </a:xfrm>
          <a:prstGeom prst="rect">
            <a:avLst/>
          </a:prstGeom>
        </p:spPr>
      </p:pic>
      <p:sp>
        <p:nvSpPr>
          <p:cNvPr id="2" name="矩形 1"/>
          <p:cNvSpPr/>
          <p:nvPr/>
        </p:nvSpPr>
        <p:spPr>
          <a:xfrm>
            <a:off x="1593537" y="1372701"/>
            <a:ext cx="9471015" cy="4585871"/>
          </a:xfrm>
          <a:prstGeom prst="rect">
            <a:avLst/>
          </a:prstGeom>
        </p:spPr>
        <p:txBody>
          <a:bodyPr wrap="square">
            <a:spAutoFit/>
          </a:bodyPr>
          <a:lstStyle/>
          <a:p>
            <a:pPr lvl="0"/>
            <a:r>
              <a:rPr lang="en-US" altLang="zh-CN" sz="2800" b="1" kern="100" dirty="0" smtClean="0">
                <a:latin typeface="等线" panose="02010600030101010101" pitchFamily="2" charset="-122"/>
                <a:ea typeface="宋体" panose="02010600030101010101" pitchFamily="2" charset="-122"/>
                <a:cs typeface="Times New Roman" panose="02020603050405020304" pitchFamily="18" charset="0"/>
              </a:rPr>
              <a:t>Calculation of Feynman Integrals</a:t>
            </a:r>
          </a:p>
          <a:p>
            <a:pPr lvl="0"/>
            <a:endParaRPr lang="en-US" altLang="zh-CN" sz="2400" b="1" kern="100" dirty="0">
              <a:latin typeface="等线" panose="02010600030101010101" pitchFamily="2" charset="-122"/>
              <a:ea typeface="宋体" panose="02010600030101010101" pitchFamily="2" charset="-122"/>
              <a:cs typeface="Times New Roman" panose="02020603050405020304" pitchFamily="18" charset="0"/>
            </a:endParaRPr>
          </a:p>
          <a:p>
            <a:pPr marL="342900" lvl="0" indent="-342900">
              <a:buFont typeface="Arial" panose="020B0604020202020204" pitchFamily="34" charset="0"/>
              <a:buChar char="•"/>
            </a:pPr>
            <a:r>
              <a:rPr lang="en-US" altLang="zh-CN" sz="2400" b="1" kern="100" dirty="0" smtClean="0">
                <a:latin typeface="等线" panose="02010600030101010101" pitchFamily="2" charset="-122"/>
                <a:ea typeface="宋体" panose="02010600030101010101" pitchFamily="2" charset="-122"/>
                <a:cs typeface="Times New Roman" panose="02020603050405020304" pitchFamily="18" charset="0"/>
              </a:rPr>
              <a:t>Numerical ways: </a:t>
            </a:r>
            <a:r>
              <a:rPr lang="en-US" altLang="zh-CN" sz="2400" b="1" kern="100" dirty="0" smtClean="0">
                <a:solidFill>
                  <a:srgbClr val="7030A0"/>
                </a:solidFill>
                <a:latin typeface="等线" panose="02010600030101010101" pitchFamily="2" charset="-122"/>
                <a:ea typeface="宋体" panose="02010600030101010101" pitchFamily="2" charset="-122"/>
                <a:cs typeface="Times New Roman" panose="02020603050405020304" pitchFamily="18" charset="0"/>
              </a:rPr>
              <a:t>AMFLOW,  </a:t>
            </a:r>
            <a:r>
              <a:rPr lang="en-US" altLang="zh-CN" sz="2400" b="1" kern="100" dirty="0" err="1" smtClean="0">
                <a:solidFill>
                  <a:srgbClr val="7030A0"/>
                </a:solidFill>
                <a:latin typeface="等线" panose="02010600030101010101" pitchFamily="2" charset="-122"/>
                <a:ea typeface="宋体" panose="02010600030101010101" pitchFamily="2" charset="-122"/>
                <a:cs typeface="Times New Roman" panose="02020603050405020304" pitchFamily="18" charset="0"/>
              </a:rPr>
              <a:t>AmpRed</a:t>
            </a:r>
            <a:r>
              <a:rPr lang="en-US" altLang="zh-CN" sz="2400" b="1" kern="100" dirty="0" smtClean="0">
                <a:solidFill>
                  <a:srgbClr val="7030A0"/>
                </a:solidFill>
                <a:latin typeface="等线" panose="02010600030101010101" pitchFamily="2" charset="-122"/>
                <a:ea typeface="宋体" panose="02010600030101010101" pitchFamily="2" charset="-122"/>
                <a:cs typeface="Times New Roman" panose="02020603050405020304" pitchFamily="18" charset="0"/>
              </a:rPr>
              <a:t>, FIESTA, </a:t>
            </a:r>
            <a:r>
              <a:rPr lang="en-US" altLang="zh-CN" sz="2400" b="1" kern="100" dirty="0" err="1" smtClean="0">
                <a:solidFill>
                  <a:srgbClr val="7030A0"/>
                </a:solidFill>
                <a:latin typeface="等线" panose="02010600030101010101" pitchFamily="2" charset="-122"/>
                <a:ea typeface="宋体" panose="02010600030101010101" pitchFamily="2" charset="-122"/>
                <a:cs typeface="Times New Roman" panose="02020603050405020304" pitchFamily="18" charset="0"/>
              </a:rPr>
              <a:t>pySecdec</a:t>
            </a:r>
            <a:endParaRPr lang="en-US" altLang="zh-CN" sz="2400" b="1" kern="100" dirty="0" smtClean="0">
              <a:solidFill>
                <a:srgbClr val="7030A0"/>
              </a:solidFill>
              <a:latin typeface="等线" panose="02010600030101010101" pitchFamily="2" charset="-122"/>
              <a:ea typeface="宋体" panose="02010600030101010101" pitchFamily="2" charset="-122"/>
              <a:cs typeface="Times New Roman" panose="02020603050405020304" pitchFamily="18" charset="0"/>
            </a:endParaRPr>
          </a:p>
          <a:p>
            <a:pPr lvl="0"/>
            <a:endParaRPr lang="en-US" altLang="zh-CN" sz="2400" b="1" kern="100" dirty="0">
              <a:latin typeface="等线" panose="02010600030101010101" pitchFamily="2" charset="-122"/>
              <a:ea typeface="宋体" panose="02010600030101010101" pitchFamily="2" charset="-122"/>
              <a:cs typeface="Times New Roman" panose="02020603050405020304" pitchFamily="18" charset="0"/>
            </a:endParaRPr>
          </a:p>
          <a:p>
            <a:pPr marL="342900" lvl="0" indent="-342900">
              <a:buFont typeface="Arial" panose="020B0604020202020204" pitchFamily="34" charset="0"/>
              <a:buChar char="•"/>
            </a:pPr>
            <a:r>
              <a:rPr lang="en-US" altLang="zh-CN" sz="2400" b="1" kern="100" dirty="0" smtClean="0">
                <a:latin typeface="等线" panose="02010600030101010101" pitchFamily="2" charset="-122"/>
                <a:ea typeface="宋体" panose="02010600030101010101" pitchFamily="2" charset="-122"/>
                <a:cs typeface="Times New Roman" panose="02020603050405020304" pitchFamily="18" charset="0"/>
              </a:rPr>
              <a:t>Analytic ways: Differential Equations with UT-Basis, </a:t>
            </a:r>
            <a:r>
              <a:rPr lang="en-US" altLang="zh-CN" sz="2400" b="1" kern="100" dirty="0" err="1" smtClean="0">
                <a:latin typeface="等线" panose="02010600030101010101" pitchFamily="2" charset="-122"/>
                <a:ea typeface="宋体" panose="02010600030101010101" pitchFamily="2" charset="-122"/>
                <a:cs typeface="Times New Roman" panose="02020603050405020304" pitchFamily="18" charset="0"/>
              </a:rPr>
              <a:t>Mellin</a:t>
            </a:r>
            <a:r>
              <a:rPr lang="en-US" altLang="zh-CN" sz="2400" b="1" kern="100" dirty="0" smtClean="0">
                <a:latin typeface="等线" panose="02010600030101010101" pitchFamily="2" charset="-122"/>
                <a:ea typeface="宋体" panose="02010600030101010101" pitchFamily="2" charset="-122"/>
                <a:cs typeface="Times New Roman" panose="02020603050405020304" pitchFamily="18" charset="0"/>
              </a:rPr>
              <a:t> Barnes…</a:t>
            </a:r>
          </a:p>
          <a:p>
            <a:pPr lvl="0"/>
            <a:r>
              <a:rPr lang="en-US" altLang="zh-CN" sz="2400" kern="100" dirty="0" smtClean="0">
                <a:latin typeface="等线" panose="02010600030101010101" pitchFamily="2" charset="-122"/>
                <a:ea typeface="宋体" panose="02010600030101010101" pitchFamily="2" charset="-122"/>
                <a:cs typeface="Times New Roman" panose="02020603050405020304" pitchFamily="18" charset="0"/>
              </a:rPr>
              <a:t> </a:t>
            </a:r>
          </a:p>
          <a:p>
            <a:pPr lvl="0"/>
            <a:endParaRPr lang="en-US" altLang="zh-CN" sz="2400" kern="100" dirty="0" smtClean="0">
              <a:latin typeface="等线" panose="02010600030101010101" pitchFamily="2" charset="-122"/>
              <a:ea typeface="宋体" panose="02010600030101010101" pitchFamily="2" charset="-122"/>
              <a:cs typeface="Times New Roman" panose="02020603050405020304" pitchFamily="18" charset="0"/>
            </a:endParaRPr>
          </a:p>
          <a:p>
            <a:pPr lvl="0"/>
            <a:r>
              <a:rPr lang="en-US" altLang="zh-CN" sz="2400" b="1" kern="100" dirty="0" smtClean="0">
                <a:solidFill>
                  <a:srgbClr val="FF0000"/>
                </a:solidFill>
                <a:latin typeface="等线" panose="02010600030101010101" pitchFamily="2" charset="-122"/>
                <a:ea typeface="宋体" panose="02010600030101010101" pitchFamily="2" charset="-122"/>
                <a:cs typeface="Times New Roman" panose="02020603050405020304" pitchFamily="18" charset="0"/>
              </a:rPr>
              <a:t>Analytic </a:t>
            </a:r>
            <a:r>
              <a:rPr lang="en-US" altLang="zh-CN" sz="2400" b="1"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calculation </a:t>
            </a:r>
            <a:r>
              <a:rPr lang="en-US" altLang="zh-CN" sz="2400" b="1" kern="100" dirty="0">
                <a:solidFill>
                  <a:srgbClr val="7030A0"/>
                </a:solidFill>
                <a:latin typeface="等线" panose="02010600030101010101" pitchFamily="2" charset="-122"/>
                <a:ea typeface="宋体" panose="02010600030101010101" pitchFamily="2" charset="-122"/>
                <a:cs typeface="Times New Roman" panose="02020603050405020304" pitchFamily="18" charset="0"/>
              </a:rPr>
              <a:t>of the high order corrections have many benefits. We can obtain the numerical effect of high order corrections very fast, expand them at any kinematic point, and integrate them to obtain more interesting results</a:t>
            </a:r>
            <a:r>
              <a:rPr lang="en-US" altLang="zh-CN" sz="2400" b="1" kern="100" dirty="0" smtClean="0">
                <a:solidFill>
                  <a:srgbClr val="7030A0"/>
                </a:solidFill>
                <a:latin typeface="等线" panose="02010600030101010101" pitchFamily="2" charset="-122"/>
                <a:ea typeface="宋体" panose="02010600030101010101" pitchFamily="2" charset="-122"/>
                <a:cs typeface="Times New Roman" panose="02020603050405020304" pitchFamily="18" charset="0"/>
              </a:rPr>
              <a:t>.</a:t>
            </a:r>
            <a:endParaRPr lang="en-US" altLang="zh-CN" sz="2400" kern="100" dirty="0">
              <a:solidFill>
                <a:srgbClr val="7030A0"/>
              </a:solidFill>
              <a:latin typeface="等线" panose="02010600030101010101" pitchFamily="2" charset="-122"/>
              <a:ea typeface="宋体" panose="02010600030101010101" pitchFamily="2" charset="-122"/>
              <a:cs typeface="Times New Roman" panose="02020603050405020304" pitchFamily="18" charset="0"/>
            </a:endParaRPr>
          </a:p>
        </p:txBody>
      </p:sp>
      <p:sp>
        <p:nvSpPr>
          <p:cNvPr id="3" name="文本框 2"/>
          <p:cNvSpPr txBox="1"/>
          <p:nvPr/>
        </p:nvSpPr>
        <p:spPr>
          <a:xfrm>
            <a:off x="4295800" y="2529921"/>
            <a:ext cx="1584176" cy="338554"/>
          </a:xfrm>
          <a:prstGeom prst="rect">
            <a:avLst/>
          </a:prstGeom>
          <a:noFill/>
        </p:spPr>
        <p:txBody>
          <a:bodyPr wrap="square" rtlCol="0">
            <a:spAutoFit/>
          </a:bodyPr>
          <a:lstStyle/>
          <a:p>
            <a:r>
              <a:rPr lang="en-US" altLang="zh-CN" sz="1600" dirty="0" smtClean="0">
                <a:solidFill>
                  <a:srgbClr val="00B0F0"/>
                </a:solidFill>
              </a:rPr>
              <a:t>Liu,Ma,2022</a:t>
            </a:r>
            <a:endParaRPr lang="zh-CN" altLang="en-US" sz="1600" dirty="0">
              <a:solidFill>
                <a:srgbClr val="00B0F0"/>
              </a:solidFill>
            </a:endParaRPr>
          </a:p>
        </p:txBody>
      </p:sp>
      <p:sp>
        <p:nvSpPr>
          <p:cNvPr id="24" name="文本框 23"/>
          <p:cNvSpPr txBox="1"/>
          <p:nvPr/>
        </p:nvSpPr>
        <p:spPr>
          <a:xfrm>
            <a:off x="5873679" y="2543642"/>
            <a:ext cx="1584176" cy="338554"/>
          </a:xfrm>
          <a:prstGeom prst="rect">
            <a:avLst/>
          </a:prstGeom>
          <a:noFill/>
        </p:spPr>
        <p:txBody>
          <a:bodyPr wrap="square" rtlCol="0">
            <a:spAutoFit/>
          </a:bodyPr>
          <a:lstStyle/>
          <a:p>
            <a:r>
              <a:rPr lang="en-US" altLang="zh-CN" sz="1600" dirty="0" smtClean="0">
                <a:solidFill>
                  <a:srgbClr val="00B0F0"/>
                </a:solidFill>
              </a:rPr>
              <a:t>Chen,2024</a:t>
            </a:r>
            <a:endParaRPr lang="zh-CN" altLang="en-US" sz="1600" dirty="0">
              <a:solidFill>
                <a:srgbClr val="00B0F0"/>
              </a:solidFill>
            </a:endParaRPr>
          </a:p>
        </p:txBody>
      </p:sp>
    </p:spTree>
    <p:extLst>
      <p:ext uri="{BB962C8B-B14F-4D97-AF65-F5344CB8AC3E}">
        <p14:creationId xmlns:p14="http://schemas.microsoft.com/office/powerpoint/2010/main" val="3389043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1">
            <a:extLst>
              <a:ext uri="{FF2B5EF4-FFF2-40B4-BE49-F238E27FC236}">
                <a16:creationId xmlns:a16="http://schemas.microsoft.com/office/drawing/2014/main" id="{A1F34B5C-AB99-ABB4-3A6A-392191B53ACB}"/>
              </a:ext>
            </a:extLst>
          </p:cNvPr>
          <p:cNvPicPr>
            <a:picLocks noChangeAspect="1"/>
          </p:cNvPicPr>
          <p:nvPr/>
        </p:nvPicPr>
        <p:blipFill>
          <a:blip r:embed="rId2"/>
          <a:srcRect l="41998" t="35860" b="16335"/>
          <a:stretch>
            <a:fillRect/>
          </a:stretch>
        </p:blipFill>
        <p:spPr>
          <a:xfrm rot="5400000">
            <a:off x="1520219" y="1464108"/>
            <a:ext cx="3974223" cy="6901002"/>
          </a:xfrm>
          <a:prstGeom prst="rect">
            <a:avLst/>
          </a:prstGeom>
          <a:noFill/>
          <a:ln w="9525">
            <a:noFill/>
          </a:ln>
        </p:spPr>
      </p:pic>
      <p:pic>
        <p:nvPicPr>
          <p:cNvPr id="13" name="图片 2">
            <a:extLst>
              <a:ext uri="{FF2B5EF4-FFF2-40B4-BE49-F238E27FC236}">
                <a16:creationId xmlns:a16="http://schemas.microsoft.com/office/drawing/2014/main" id="{4CC03F23-41F0-F6C5-4CC8-1869653D33CA}"/>
              </a:ext>
            </a:extLst>
          </p:cNvPr>
          <p:cNvPicPr>
            <a:picLocks noChangeAspect="1"/>
          </p:cNvPicPr>
          <p:nvPr/>
        </p:nvPicPr>
        <p:blipFill>
          <a:blip r:embed="rId2"/>
          <a:srcRect l="70209" t="9946" b="64230"/>
          <a:stretch>
            <a:fillRect/>
          </a:stretch>
        </p:blipFill>
        <p:spPr>
          <a:xfrm rot="5400000">
            <a:off x="9597520" y="4245630"/>
            <a:ext cx="2041031" cy="3147930"/>
          </a:xfrm>
          <a:prstGeom prst="rect">
            <a:avLst/>
          </a:prstGeom>
          <a:noFill/>
          <a:ln w="9525">
            <a:noFill/>
          </a:ln>
        </p:spPr>
      </p:pic>
      <p:pic>
        <p:nvPicPr>
          <p:cNvPr id="12" name="图片 8">
            <a:extLst>
              <a:ext uri="{FF2B5EF4-FFF2-40B4-BE49-F238E27FC236}">
                <a16:creationId xmlns:a16="http://schemas.microsoft.com/office/drawing/2014/main" id="{C439D8A7-7A1D-E6B8-7488-84CA7885E379}"/>
              </a:ext>
            </a:extLst>
          </p:cNvPr>
          <p:cNvPicPr>
            <a:picLocks noChangeAspect="1"/>
          </p:cNvPicPr>
          <p:nvPr/>
        </p:nvPicPr>
        <p:blipFill>
          <a:blip r:embed="rId3"/>
          <a:srcRect t="64230" r="65837" b="9946"/>
          <a:stretch>
            <a:fillRect/>
          </a:stretch>
        </p:blipFill>
        <p:spPr>
          <a:xfrm rot="5400000">
            <a:off x="463111" y="-381027"/>
            <a:ext cx="2340763" cy="3147931"/>
          </a:xfrm>
          <a:prstGeom prst="rect">
            <a:avLst/>
          </a:prstGeom>
          <a:noFill/>
          <a:ln w="9525">
            <a:noFill/>
          </a:ln>
        </p:spPr>
      </p:pic>
      <p:grpSp>
        <p:nvGrpSpPr>
          <p:cNvPr id="14" name="组合 13">
            <a:extLst>
              <a:ext uri="{FF2B5EF4-FFF2-40B4-BE49-F238E27FC236}">
                <a16:creationId xmlns:a16="http://schemas.microsoft.com/office/drawing/2014/main" id="{B8A3D3A8-77DC-B6FF-CC67-DB1895EF9450}"/>
              </a:ext>
            </a:extLst>
          </p:cNvPr>
          <p:cNvGrpSpPr/>
          <p:nvPr/>
        </p:nvGrpSpPr>
        <p:grpSpPr>
          <a:xfrm>
            <a:off x="-13769" y="0"/>
            <a:ext cx="12163426" cy="6879163"/>
            <a:chOff x="0" y="4679"/>
            <a:chExt cx="12163744" cy="6886177"/>
          </a:xfrm>
        </p:grpSpPr>
        <p:sp>
          <p:nvSpPr>
            <p:cNvPr id="15" name="矩形 14">
              <a:extLst>
                <a:ext uri="{FF2B5EF4-FFF2-40B4-BE49-F238E27FC236}">
                  <a16:creationId xmlns:a16="http://schemas.microsoft.com/office/drawing/2014/main" id="{EBF1BD78-48BC-D3CB-B9E3-E05307C1A901}"/>
                </a:ext>
              </a:extLst>
            </p:cNvPr>
            <p:cNvSpPr/>
            <p:nvPr/>
          </p:nvSpPr>
          <p:spPr>
            <a:xfrm>
              <a:off x="1549400" y="1979613"/>
              <a:ext cx="8942388" cy="2471737"/>
            </a:xfrm>
            <a:prstGeom prst="rect">
              <a:avLst/>
            </a:prstGeom>
            <a:solidFill>
              <a:srgbClr val="56725B">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16" name="矩形 15">
              <a:extLst>
                <a:ext uri="{FF2B5EF4-FFF2-40B4-BE49-F238E27FC236}">
                  <a16:creationId xmlns:a16="http://schemas.microsoft.com/office/drawing/2014/main" id="{37BF3C8F-9761-B2C5-4FDF-15A9584AE786}"/>
                </a:ext>
              </a:extLst>
            </p:cNvPr>
            <p:cNvSpPr/>
            <p:nvPr/>
          </p:nvSpPr>
          <p:spPr>
            <a:xfrm>
              <a:off x="1906588" y="2359025"/>
              <a:ext cx="8942387" cy="236537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17" name="文本框 16">
              <a:extLst>
                <a:ext uri="{FF2B5EF4-FFF2-40B4-BE49-F238E27FC236}">
                  <a16:creationId xmlns:a16="http://schemas.microsoft.com/office/drawing/2014/main" id="{1B3FC141-C77D-0EA9-8BE9-39A04BD1DCAA}"/>
                </a:ext>
              </a:extLst>
            </p:cNvPr>
            <p:cNvSpPr txBox="1"/>
            <p:nvPr/>
          </p:nvSpPr>
          <p:spPr>
            <a:xfrm>
              <a:off x="1631950" y="2514600"/>
              <a:ext cx="8956675" cy="120015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7200" b="1" i="0" u="none" strike="noStrike" kern="1200" cap="none" spc="600" normalizeH="0" baseline="0" noProof="0" dirty="0">
                  <a:ln>
                    <a:noFill/>
                  </a:ln>
                  <a:solidFill>
                    <a:schemeClr val="bg1"/>
                  </a:solidFill>
                  <a:effectLst/>
                  <a:uLnTx/>
                  <a:uFillTx/>
                  <a:latin typeface="微软雅黑" pitchFamily="34" charset="-122"/>
                  <a:ea typeface="微软雅黑" pitchFamily="34" charset="-122"/>
                  <a:cs typeface="+mn-cs"/>
                </a:rPr>
                <a:t>毕业论文答辩</a:t>
              </a:r>
            </a:p>
          </p:txBody>
        </p:sp>
        <p:sp>
          <p:nvSpPr>
            <p:cNvPr id="18" name="文本框 19">
              <a:extLst>
                <a:ext uri="{FF2B5EF4-FFF2-40B4-BE49-F238E27FC236}">
                  <a16:creationId xmlns:a16="http://schemas.microsoft.com/office/drawing/2014/main" id="{BE9F42B8-7618-C67C-3866-FC532975C8EF}"/>
                </a:ext>
              </a:extLst>
            </p:cNvPr>
            <p:cNvSpPr txBox="1"/>
            <p:nvPr/>
          </p:nvSpPr>
          <p:spPr>
            <a:xfrm>
              <a:off x="2959100" y="3851275"/>
              <a:ext cx="6381750"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zh-CN" altLang="en-US" sz="1800" b="1" dirty="0">
                  <a:solidFill>
                    <a:schemeClr val="bg1"/>
                  </a:solidFill>
                  <a:latin typeface="微软雅黑" pitchFamily="34" charset="-122"/>
                  <a:ea typeface="微软雅黑" pitchFamily="34" charset="-122"/>
                </a:rPr>
                <a:t>答辩人：小不点      答辩时间：</a:t>
              </a:r>
              <a:r>
                <a:rPr lang="en-US" altLang="zh-CN" sz="1800" b="1" dirty="0">
                  <a:solidFill>
                    <a:schemeClr val="bg1"/>
                  </a:solidFill>
                  <a:latin typeface="微软雅黑" pitchFamily="34" charset="-122"/>
                  <a:ea typeface="微软雅黑" pitchFamily="34" charset="-122"/>
                </a:rPr>
                <a:t>5.5      </a:t>
              </a:r>
              <a:r>
                <a:rPr lang="zh-CN" altLang="en-US" sz="1800" b="1" dirty="0">
                  <a:solidFill>
                    <a:schemeClr val="bg1"/>
                  </a:solidFill>
                  <a:latin typeface="微软雅黑" pitchFamily="34" charset="-122"/>
                  <a:ea typeface="微软雅黑" pitchFamily="34" charset="-122"/>
                </a:rPr>
                <a:t>指导老师：大不点</a:t>
              </a:r>
            </a:p>
          </p:txBody>
        </p:sp>
        <p:pic>
          <p:nvPicPr>
            <p:cNvPr id="19" name="图片 3">
              <a:extLst>
                <a:ext uri="{FF2B5EF4-FFF2-40B4-BE49-F238E27FC236}">
                  <a16:creationId xmlns:a16="http://schemas.microsoft.com/office/drawing/2014/main" id="{A241A5E2-B9EA-7859-D52B-1AC592871FEB}"/>
                </a:ext>
              </a:extLst>
            </p:cNvPr>
            <p:cNvPicPr>
              <a:picLocks noChangeAspect="1"/>
            </p:cNvPicPr>
            <p:nvPr/>
          </p:nvPicPr>
          <p:blipFill>
            <a:blip r:embed="rId4"/>
            <a:stretch>
              <a:fillRect/>
            </a:stretch>
          </p:blipFill>
          <p:spPr>
            <a:xfrm rot="5400000">
              <a:off x="2651524" y="-2618668"/>
              <a:ext cx="6858000" cy="12161047"/>
            </a:xfrm>
            <a:prstGeom prst="rect">
              <a:avLst/>
            </a:prstGeom>
            <a:noFill/>
            <a:ln w="9525">
              <a:noFill/>
            </a:ln>
          </p:spPr>
        </p:pic>
        <p:pic>
          <p:nvPicPr>
            <p:cNvPr id="20" name="图片 6">
              <a:extLst>
                <a:ext uri="{FF2B5EF4-FFF2-40B4-BE49-F238E27FC236}">
                  <a16:creationId xmlns:a16="http://schemas.microsoft.com/office/drawing/2014/main" id="{846FE254-4DED-0329-566F-9E9C67F5796A}"/>
                </a:ext>
              </a:extLst>
            </p:cNvPr>
            <p:cNvPicPr>
              <a:picLocks noChangeAspect="1"/>
            </p:cNvPicPr>
            <p:nvPr/>
          </p:nvPicPr>
          <p:blipFill>
            <a:blip r:embed="rId2"/>
            <a:srcRect l="41998" t="35860" b="16335"/>
            <a:stretch>
              <a:fillRect/>
            </a:stretch>
          </p:blipFill>
          <p:spPr>
            <a:xfrm rot="5400000">
              <a:off x="2986882" y="1987862"/>
              <a:ext cx="3978275" cy="5827712"/>
            </a:xfrm>
            <a:prstGeom prst="rect">
              <a:avLst/>
            </a:prstGeom>
            <a:noFill/>
            <a:ln w="9525">
              <a:noFill/>
            </a:ln>
          </p:spPr>
        </p:pic>
        <p:pic>
          <p:nvPicPr>
            <p:cNvPr id="21" name="图片 9">
              <a:extLst>
                <a:ext uri="{FF2B5EF4-FFF2-40B4-BE49-F238E27FC236}">
                  <a16:creationId xmlns:a16="http://schemas.microsoft.com/office/drawing/2014/main" id="{3CE9CFF0-4DFA-8F27-8EFC-FB4A093676D2}"/>
                </a:ext>
              </a:extLst>
            </p:cNvPr>
            <p:cNvPicPr>
              <a:picLocks noChangeAspect="1"/>
            </p:cNvPicPr>
            <p:nvPr/>
          </p:nvPicPr>
          <p:blipFill>
            <a:blip r:embed="rId2"/>
            <a:srcRect t="6923" r="32001" b="64230"/>
            <a:stretch>
              <a:fillRect/>
            </a:stretch>
          </p:blipFill>
          <p:spPr>
            <a:xfrm rot="5400000">
              <a:off x="3799682" y="606737"/>
              <a:ext cx="4664075" cy="3516312"/>
            </a:xfrm>
            <a:prstGeom prst="rect">
              <a:avLst/>
            </a:prstGeom>
            <a:noFill/>
            <a:ln w="9525">
              <a:noFill/>
            </a:ln>
          </p:spPr>
        </p:pic>
        <p:pic>
          <p:nvPicPr>
            <p:cNvPr id="22" name="图片 10">
              <a:extLst>
                <a:ext uri="{FF2B5EF4-FFF2-40B4-BE49-F238E27FC236}">
                  <a16:creationId xmlns:a16="http://schemas.microsoft.com/office/drawing/2014/main" id="{A1E68E3B-77D9-0C3E-520C-9964A5B03E61}"/>
                </a:ext>
              </a:extLst>
            </p:cNvPr>
            <p:cNvPicPr>
              <a:picLocks noChangeAspect="1"/>
            </p:cNvPicPr>
            <p:nvPr/>
          </p:nvPicPr>
          <p:blipFill>
            <a:blip r:embed="rId2"/>
            <a:srcRect l="2" t="6923" r="83958" b="64230"/>
            <a:stretch>
              <a:fillRect/>
            </a:stretch>
          </p:blipFill>
          <p:spPr>
            <a:xfrm rot="5400000">
              <a:off x="4718050" y="-1175231"/>
              <a:ext cx="1100138" cy="3516312"/>
            </a:xfrm>
            <a:prstGeom prst="rect">
              <a:avLst/>
            </a:prstGeom>
            <a:noFill/>
            <a:ln w="9525">
              <a:noFill/>
            </a:ln>
          </p:spPr>
        </p:pic>
        <p:pic>
          <p:nvPicPr>
            <p:cNvPr id="23" name="图片 11">
              <a:extLst>
                <a:ext uri="{FF2B5EF4-FFF2-40B4-BE49-F238E27FC236}">
                  <a16:creationId xmlns:a16="http://schemas.microsoft.com/office/drawing/2014/main" id="{A1F34B5C-AB99-ABB4-3A6A-392191B53ACB}"/>
                </a:ext>
              </a:extLst>
            </p:cNvPr>
            <p:cNvPicPr>
              <a:picLocks noChangeAspect="1"/>
            </p:cNvPicPr>
            <p:nvPr/>
          </p:nvPicPr>
          <p:blipFill>
            <a:blip r:embed="rId2"/>
            <a:srcRect l="41998" t="35860" b="16335"/>
            <a:stretch>
              <a:fillRect/>
            </a:stretch>
          </p:blipFill>
          <p:spPr>
            <a:xfrm rot="5400000">
              <a:off x="1489710" y="1451128"/>
              <a:ext cx="3978275" cy="6901182"/>
            </a:xfrm>
            <a:prstGeom prst="rect">
              <a:avLst/>
            </a:prstGeom>
            <a:noFill/>
            <a:ln w="9525">
              <a:noFill/>
            </a:ln>
          </p:spPr>
        </p:pic>
        <p:pic>
          <p:nvPicPr>
            <p:cNvPr id="24" name="图片 9">
              <a:extLst>
                <a:ext uri="{FF2B5EF4-FFF2-40B4-BE49-F238E27FC236}">
                  <a16:creationId xmlns:a16="http://schemas.microsoft.com/office/drawing/2014/main" id="{410EE34C-A25A-2166-C16B-A81FDE3366F4}"/>
                </a:ext>
              </a:extLst>
            </p:cNvPr>
            <p:cNvPicPr>
              <a:picLocks noChangeAspect="1"/>
            </p:cNvPicPr>
            <p:nvPr/>
          </p:nvPicPr>
          <p:blipFill>
            <a:blip r:embed="rId2"/>
            <a:srcRect l="5466" t="6923" r="32001" b="64230"/>
            <a:stretch>
              <a:fillRect/>
            </a:stretch>
          </p:blipFill>
          <p:spPr>
            <a:xfrm rot="5400000">
              <a:off x="7665642" y="-184236"/>
              <a:ext cx="4289426" cy="4701385"/>
            </a:xfrm>
            <a:prstGeom prst="rect">
              <a:avLst/>
            </a:prstGeom>
            <a:noFill/>
            <a:ln w="9525">
              <a:noFill/>
            </a:ln>
          </p:spPr>
        </p:pic>
        <p:pic>
          <p:nvPicPr>
            <p:cNvPr id="25" name="图片 9">
              <a:extLst>
                <a:ext uri="{FF2B5EF4-FFF2-40B4-BE49-F238E27FC236}">
                  <a16:creationId xmlns:a16="http://schemas.microsoft.com/office/drawing/2014/main" id="{20D55FC3-D4BD-CA11-77D0-84AF278B3AA5}"/>
                </a:ext>
              </a:extLst>
            </p:cNvPr>
            <p:cNvPicPr>
              <a:picLocks noChangeAspect="1"/>
            </p:cNvPicPr>
            <p:nvPr/>
          </p:nvPicPr>
          <p:blipFill>
            <a:blip r:embed="rId2"/>
            <a:srcRect l="5466" t="6923" r="32001" b="64230"/>
            <a:stretch>
              <a:fillRect/>
            </a:stretch>
          </p:blipFill>
          <p:spPr>
            <a:xfrm rot="5400000">
              <a:off x="3909218" y="408300"/>
              <a:ext cx="4289426" cy="3516313"/>
            </a:xfrm>
            <a:prstGeom prst="rect">
              <a:avLst/>
            </a:prstGeom>
            <a:noFill/>
            <a:ln w="9525">
              <a:noFill/>
            </a:ln>
          </p:spPr>
        </p:pic>
        <p:pic>
          <p:nvPicPr>
            <p:cNvPr id="26" name="图片 9">
              <a:extLst>
                <a:ext uri="{FF2B5EF4-FFF2-40B4-BE49-F238E27FC236}">
                  <a16:creationId xmlns:a16="http://schemas.microsoft.com/office/drawing/2014/main" id="{3B736DEC-1744-90FA-2C9E-0745FDE2A6B2}"/>
                </a:ext>
              </a:extLst>
            </p:cNvPr>
            <p:cNvPicPr>
              <a:picLocks noChangeAspect="1"/>
            </p:cNvPicPr>
            <p:nvPr/>
          </p:nvPicPr>
          <p:blipFill>
            <a:blip r:embed="rId2"/>
            <a:srcRect l="5466" t="6923" r="88295" b="64230"/>
            <a:stretch>
              <a:fillRect/>
            </a:stretch>
          </p:blipFill>
          <p:spPr>
            <a:xfrm rot="5400000">
              <a:off x="4159250" y="4919181"/>
              <a:ext cx="428625" cy="3514725"/>
            </a:xfrm>
            <a:prstGeom prst="rect">
              <a:avLst/>
            </a:prstGeom>
            <a:noFill/>
            <a:ln w="9525">
              <a:noFill/>
            </a:ln>
          </p:spPr>
        </p:pic>
        <p:pic>
          <p:nvPicPr>
            <p:cNvPr id="27" name="图片 9">
              <a:extLst>
                <a:ext uri="{FF2B5EF4-FFF2-40B4-BE49-F238E27FC236}">
                  <a16:creationId xmlns:a16="http://schemas.microsoft.com/office/drawing/2014/main" id="{C6B9E753-8F66-5182-3984-F19B14390CDE}"/>
                </a:ext>
              </a:extLst>
            </p:cNvPr>
            <p:cNvPicPr>
              <a:picLocks noChangeAspect="1"/>
            </p:cNvPicPr>
            <p:nvPr/>
          </p:nvPicPr>
          <p:blipFill>
            <a:blip r:embed="rId2"/>
            <a:srcRect l="5466" t="6923" r="88295" b="64230"/>
            <a:stretch>
              <a:fillRect/>
            </a:stretch>
          </p:blipFill>
          <p:spPr>
            <a:xfrm rot="5400000">
              <a:off x="2645569" y="4918387"/>
              <a:ext cx="428625" cy="3516313"/>
            </a:xfrm>
            <a:prstGeom prst="rect">
              <a:avLst/>
            </a:prstGeom>
            <a:noFill/>
            <a:ln w="9525">
              <a:noFill/>
            </a:ln>
          </p:spPr>
        </p:pic>
        <p:pic>
          <p:nvPicPr>
            <p:cNvPr id="28" name="图片 8">
              <a:extLst>
                <a:ext uri="{FF2B5EF4-FFF2-40B4-BE49-F238E27FC236}">
                  <a16:creationId xmlns:a16="http://schemas.microsoft.com/office/drawing/2014/main" id="{C439D8A7-7A1D-E6B8-7488-84CA7885E379}"/>
                </a:ext>
              </a:extLst>
            </p:cNvPr>
            <p:cNvPicPr>
              <a:picLocks noChangeAspect="1"/>
            </p:cNvPicPr>
            <p:nvPr/>
          </p:nvPicPr>
          <p:blipFill>
            <a:blip r:embed="rId3"/>
            <a:srcRect t="64230" r="65837" b="9946"/>
            <a:stretch>
              <a:fillRect/>
            </a:stretch>
          </p:blipFill>
          <p:spPr>
            <a:xfrm rot="5400000">
              <a:off x="433386" y="-397753"/>
              <a:ext cx="2343150" cy="3148013"/>
            </a:xfrm>
            <a:prstGeom prst="rect">
              <a:avLst/>
            </a:prstGeom>
            <a:noFill/>
            <a:ln w="9525">
              <a:noFill/>
            </a:ln>
          </p:spPr>
        </p:pic>
        <p:pic>
          <p:nvPicPr>
            <p:cNvPr id="29" name="图片 2">
              <a:extLst>
                <a:ext uri="{FF2B5EF4-FFF2-40B4-BE49-F238E27FC236}">
                  <a16:creationId xmlns:a16="http://schemas.microsoft.com/office/drawing/2014/main" id="{4CC03F23-41F0-F6C5-4CC8-1869653D33CA}"/>
                </a:ext>
              </a:extLst>
            </p:cNvPr>
            <p:cNvPicPr>
              <a:picLocks noChangeAspect="1"/>
            </p:cNvPicPr>
            <p:nvPr/>
          </p:nvPicPr>
          <p:blipFill>
            <a:blip r:embed="rId2"/>
            <a:srcRect l="70209" t="9946" b="64230"/>
            <a:stretch>
              <a:fillRect/>
            </a:stretch>
          </p:blipFill>
          <p:spPr>
            <a:xfrm rot="5400000">
              <a:off x="9568182" y="4233622"/>
              <a:ext cx="2043112" cy="3148012"/>
            </a:xfrm>
            <a:prstGeom prst="rect">
              <a:avLst/>
            </a:prstGeom>
            <a:noFill/>
            <a:ln w="9525">
              <a:noFill/>
            </a:ln>
          </p:spPr>
        </p:pic>
        <p:pic>
          <p:nvPicPr>
            <p:cNvPr id="30" name="图片 9">
              <a:extLst>
                <a:ext uri="{FF2B5EF4-FFF2-40B4-BE49-F238E27FC236}">
                  <a16:creationId xmlns:a16="http://schemas.microsoft.com/office/drawing/2014/main" id="{AC5E0878-4333-D136-B29F-00DE98DC9D13}"/>
                </a:ext>
              </a:extLst>
            </p:cNvPr>
            <p:cNvPicPr>
              <a:picLocks noChangeAspect="1"/>
            </p:cNvPicPr>
            <p:nvPr/>
          </p:nvPicPr>
          <p:blipFill>
            <a:blip r:embed="rId2"/>
            <a:srcRect l="5466" t="6923" r="88295" b="64230"/>
            <a:stretch>
              <a:fillRect/>
            </a:stretch>
          </p:blipFill>
          <p:spPr>
            <a:xfrm rot="5400000">
              <a:off x="5059362" y="-1522894"/>
              <a:ext cx="427038" cy="3516313"/>
            </a:xfrm>
            <a:prstGeom prst="rect">
              <a:avLst/>
            </a:prstGeom>
            <a:noFill/>
            <a:ln w="9525">
              <a:noFill/>
            </a:ln>
          </p:spPr>
        </p:pic>
        <p:pic>
          <p:nvPicPr>
            <p:cNvPr id="31" name="图片 9">
              <a:extLst>
                <a:ext uri="{FF2B5EF4-FFF2-40B4-BE49-F238E27FC236}">
                  <a16:creationId xmlns:a16="http://schemas.microsoft.com/office/drawing/2014/main" id="{E3F7053D-9C35-F261-F219-70F7993ECAFA}"/>
                </a:ext>
              </a:extLst>
            </p:cNvPr>
            <p:cNvPicPr>
              <a:picLocks noChangeAspect="1"/>
            </p:cNvPicPr>
            <p:nvPr/>
          </p:nvPicPr>
          <p:blipFill>
            <a:blip r:embed="rId2"/>
            <a:srcRect l="5466" t="6923" r="88295" b="64230"/>
            <a:stretch>
              <a:fillRect/>
            </a:stretch>
          </p:blipFill>
          <p:spPr>
            <a:xfrm rot="5400000">
              <a:off x="6638132" y="4918387"/>
              <a:ext cx="428625" cy="3516312"/>
            </a:xfrm>
            <a:prstGeom prst="rect">
              <a:avLst/>
            </a:prstGeom>
            <a:noFill/>
            <a:ln w="9525">
              <a:noFill/>
            </a:ln>
          </p:spPr>
        </p:pic>
        <p:sp>
          <p:nvSpPr>
            <p:cNvPr id="32" name="矩形 31">
              <a:extLst>
                <a:ext uri="{FF2B5EF4-FFF2-40B4-BE49-F238E27FC236}">
                  <a16:creationId xmlns:a16="http://schemas.microsoft.com/office/drawing/2014/main" id="{BE00CFBC-7F70-456A-F1AB-F962042C5BB0}"/>
                </a:ext>
              </a:extLst>
            </p:cNvPr>
            <p:cNvSpPr/>
            <p:nvPr/>
          </p:nvSpPr>
          <p:spPr bwMode="auto">
            <a:xfrm rot="5400000">
              <a:off x="3034584" y="-2145529"/>
              <a:ext cx="6338887" cy="11305258"/>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grpSp>
      <p:pic>
        <p:nvPicPr>
          <p:cNvPr id="4" name="内容占位符 3"/>
          <p:cNvPicPr>
            <a:picLocks noGrp="1" noChangeAspect="1"/>
          </p:cNvPicPr>
          <p:nvPr>
            <p:ph idx="1"/>
          </p:nvPr>
        </p:nvPicPr>
        <p:blipFill>
          <a:blip r:embed="rId5"/>
          <a:stretch>
            <a:fillRect/>
          </a:stretch>
        </p:blipFill>
        <p:spPr>
          <a:xfrm>
            <a:off x="2425699" y="4312981"/>
            <a:ext cx="7480300" cy="1252267"/>
          </a:xfrm>
          <a:prstGeom prst="rect">
            <a:avLst/>
          </a:prstGeom>
        </p:spPr>
      </p:pic>
      <p:sp>
        <p:nvSpPr>
          <p:cNvPr id="5" name="文本框 4"/>
          <p:cNvSpPr txBox="1"/>
          <p:nvPr/>
        </p:nvSpPr>
        <p:spPr>
          <a:xfrm>
            <a:off x="3824760" y="3682206"/>
            <a:ext cx="4625334" cy="769441"/>
          </a:xfrm>
          <a:prstGeom prst="rect">
            <a:avLst/>
          </a:prstGeom>
          <a:noFill/>
        </p:spPr>
        <p:txBody>
          <a:bodyPr wrap="square" rtlCol="0">
            <a:spAutoFit/>
          </a:bodyPr>
          <a:lstStyle/>
          <a:p>
            <a:r>
              <a:rPr lang="en-US" altLang="zh-CN" sz="2400" b="1" dirty="0" err="1">
                <a:solidFill>
                  <a:srgbClr val="FF0000"/>
                </a:solidFill>
              </a:rPr>
              <a:t>Mellin</a:t>
            </a:r>
            <a:r>
              <a:rPr lang="en-US" altLang="zh-CN" sz="2400" b="1" dirty="0">
                <a:solidFill>
                  <a:srgbClr val="FF0000"/>
                </a:solidFill>
              </a:rPr>
              <a:t>-Barnes Representation</a:t>
            </a:r>
          </a:p>
          <a:p>
            <a:endParaRPr lang="zh-CN" altLang="en-US" sz="2000" dirty="0"/>
          </a:p>
        </p:txBody>
      </p:sp>
      <p:pic>
        <p:nvPicPr>
          <p:cNvPr id="6" name="图片 5"/>
          <p:cNvPicPr>
            <a:picLocks noChangeAspect="1"/>
          </p:cNvPicPr>
          <p:nvPr/>
        </p:nvPicPr>
        <p:blipFill>
          <a:blip r:embed="rId6"/>
          <a:stretch>
            <a:fillRect/>
          </a:stretch>
        </p:blipFill>
        <p:spPr>
          <a:xfrm>
            <a:off x="2687418" y="1209453"/>
            <a:ext cx="6714821" cy="1376648"/>
          </a:xfrm>
          <a:prstGeom prst="rect">
            <a:avLst/>
          </a:prstGeom>
        </p:spPr>
      </p:pic>
      <p:sp>
        <p:nvSpPr>
          <p:cNvPr id="7" name="文本框 6"/>
          <p:cNvSpPr txBox="1"/>
          <p:nvPr/>
        </p:nvSpPr>
        <p:spPr>
          <a:xfrm>
            <a:off x="4316986" y="484152"/>
            <a:ext cx="3526816" cy="461665"/>
          </a:xfrm>
          <a:prstGeom prst="rect">
            <a:avLst/>
          </a:prstGeom>
          <a:noFill/>
        </p:spPr>
        <p:txBody>
          <a:bodyPr wrap="square" rtlCol="0">
            <a:spAutoFit/>
          </a:bodyPr>
          <a:lstStyle/>
          <a:p>
            <a:r>
              <a:rPr lang="en-US" altLang="zh-CN" sz="2400" b="1" dirty="0">
                <a:solidFill>
                  <a:srgbClr val="FF0000"/>
                </a:solidFill>
              </a:rPr>
              <a:t>alpha representation</a:t>
            </a:r>
            <a:endParaRPr lang="zh-CN" altLang="en-US" sz="2400" b="1" dirty="0">
              <a:solidFill>
                <a:srgbClr val="FF0000"/>
              </a:solidFill>
            </a:endParaRPr>
          </a:p>
        </p:txBody>
      </p:sp>
      <p:sp>
        <p:nvSpPr>
          <p:cNvPr id="9" name="圆角矩形 8"/>
          <p:cNvSpPr/>
          <p:nvPr/>
        </p:nvSpPr>
        <p:spPr>
          <a:xfrm>
            <a:off x="1680633" y="3280833"/>
            <a:ext cx="8970433" cy="2976033"/>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646767" y="404664"/>
            <a:ext cx="8970433" cy="2876169"/>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977717" y="5805264"/>
            <a:ext cx="2376264" cy="369332"/>
          </a:xfrm>
          <a:prstGeom prst="rect">
            <a:avLst/>
          </a:prstGeom>
          <a:noFill/>
        </p:spPr>
        <p:txBody>
          <a:bodyPr wrap="square" rtlCol="0">
            <a:spAutoFit/>
          </a:bodyPr>
          <a:lstStyle/>
          <a:p>
            <a:r>
              <a:rPr lang="en-US" altLang="zh-CN" dirty="0" err="1" smtClean="0">
                <a:solidFill>
                  <a:srgbClr val="00B0F0"/>
                </a:solidFill>
              </a:rPr>
              <a:t>arXiv</a:t>
            </a:r>
            <a:r>
              <a:rPr lang="en-US" altLang="zh-CN" dirty="0" smtClean="0">
                <a:solidFill>
                  <a:srgbClr val="00B0F0"/>
                </a:solidFill>
              </a:rPr>
              <a:t>: 2211.13733</a:t>
            </a:r>
            <a:endParaRPr lang="zh-CN" altLang="en-US" dirty="0">
              <a:solidFill>
                <a:srgbClr val="00B0F0"/>
              </a:solidFill>
            </a:endParaRPr>
          </a:p>
        </p:txBody>
      </p:sp>
      <p:sp>
        <p:nvSpPr>
          <p:cNvPr id="3" name="文本框 2"/>
          <p:cNvSpPr txBox="1"/>
          <p:nvPr/>
        </p:nvSpPr>
        <p:spPr>
          <a:xfrm>
            <a:off x="4545669" y="2850219"/>
            <a:ext cx="3240360" cy="369332"/>
          </a:xfrm>
          <a:prstGeom prst="rect">
            <a:avLst/>
          </a:prstGeom>
          <a:noFill/>
        </p:spPr>
        <p:txBody>
          <a:bodyPr wrap="square" rtlCol="0">
            <a:spAutoFit/>
          </a:bodyPr>
          <a:lstStyle/>
          <a:p>
            <a:r>
              <a:rPr lang="en-US" altLang="zh-CN" dirty="0">
                <a:solidFill>
                  <a:srgbClr val="00B0F0"/>
                </a:solidFill>
              </a:rPr>
              <a:t>Julian S. </a:t>
            </a:r>
            <a:r>
              <a:rPr lang="en-US" altLang="zh-CN" dirty="0" smtClean="0">
                <a:solidFill>
                  <a:srgbClr val="00B0F0"/>
                </a:solidFill>
              </a:rPr>
              <a:t>Schwinger(1951)</a:t>
            </a:r>
            <a:endParaRPr lang="zh-CN" altLang="en-US" dirty="0">
              <a:solidFill>
                <a:srgbClr val="00B0F0"/>
              </a:solidFill>
            </a:endParaRPr>
          </a:p>
        </p:txBody>
      </p:sp>
      <p:pic>
        <p:nvPicPr>
          <p:cNvPr id="33" name="图形 45">
            <a:extLst>
              <a:ext uri="{FF2B5EF4-FFF2-40B4-BE49-F238E27FC236}">
                <a16:creationId xmlns:a16="http://schemas.microsoft.com/office/drawing/2014/main" id="{C394F316-D063-034B-FA74-2E2E310C177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982161" y="207310"/>
            <a:ext cx="4962972" cy="6509658"/>
          </a:xfrm>
          <a:prstGeom prst="rect">
            <a:avLst/>
          </a:prstGeom>
        </p:spPr>
      </p:pic>
      <p:sp>
        <p:nvSpPr>
          <p:cNvPr id="8" name="文本框 7"/>
          <p:cNvSpPr txBox="1"/>
          <p:nvPr/>
        </p:nvSpPr>
        <p:spPr>
          <a:xfrm>
            <a:off x="4223792" y="44624"/>
            <a:ext cx="3130189" cy="369332"/>
          </a:xfrm>
          <a:prstGeom prst="rect">
            <a:avLst/>
          </a:prstGeom>
          <a:noFill/>
        </p:spPr>
        <p:txBody>
          <a:bodyPr wrap="square" rtlCol="0">
            <a:spAutoFit/>
          </a:bodyPr>
          <a:lstStyle/>
          <a:p>
            <a:r>
              <a:rPr lang="en-US" altLang="zh-CN" dirty="0" smtClean="0"/>
              <a:t>Calculation Methods</a:t>
            </a:r>
            <a:endParaRPr lang="zh-CN" altLang="en-US" dirty="0"/>
          </a:p>
        </p:txBody>
      </p:sp>
    </p:spTree>
    <p:extLst>
      <p:ext uri="{BB962C8B-B14F-4D97-AF65-F5344CB8AC3E}">
        <p14:creationId xmlns:p14="http://schemas.microsoft.com/office/powerpoint/2010/main" val="618577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C439D8A7-7A1D-E6B8-7488-84CA7885E379}"/>
              </a:ext>
            </a:extLst>
          </p:cNvPr>
          <p:cNvPicPr>
            <a:picLocks noChangeAspect="1"/>
          </p:cNvPicPr>
          <p:nvPr/>
        </p:nvPicPr>
        <p:blipFill>
          <a:blip r:embed="rId2"/>
          <a:srcRect t="64230" r="65837" b="9946"/>
          <a:stretch>
            <a:fillRect/>
          </a:stretch>
        </p:blipFill>
        <p:spPr>
          <a:xfrm rot="5400000">
            <a:off x="463111" y="-381027"/>
            <a:ext cx="2340763" cy="3147931"/>
          </a:xfrm>
          <a:prstGeom prst="rect">
            <a:avLst/>
          </a:prstGeom>
          <a:noFill/>
          <a:ln w="9525">
            <a:noFill/>
          </a:ln>
        </p:spPr>
      </p:pic>
      <p:pic>
        <p:nvPicPr>
          <p:cNvPr id="10" name="图片 2">
            <a:extLst>
              <a:ext uri="{FF2B5EF4-FFF2-40B4-BE49-F238E27FC236}">
                <a16:creationId xmlns:a16="http://schemas.microsoft.com/office/drawing/2014/main" id="{4CC03F23-41F0-F6C5-4CC8-1869653D33CA}"/>
              </a:ext>
            </a:extLst>
          </p:cNvPr>
          <p:cNvPicPr>
            <a:picLocks noChangeAspect="1"/>
          </p:cNvPicPr>
          <p:nvPr/>
        </p:nvPicPr>
        <p:blipFill>
          <a:blip r:embed="rId3"/>
          <a:srcRect l="70209" t="9946" b="64230"/>
          <a:stretch>
            <a:fillRect/>
          </a:stretch>
        </p:blipFill>
        <p:spPr>
          <a:xfrm rot="5400000">
            <a:off x="9597520" y="4245630"/>
            <a:ext cx="2041031" cy="3147930"/>
          </a:xfrm>
          <a:prstGeom prst="rect">
            <a:avLst/>
          </a:prstGeom>
          <a:noFill/>
          <a:ln w="9525">
            <a:noFill/>
          </a:ln>
        </p:spPr>
      </p:pic>
      <p:sp>
        <p:nvSpPr>
          <p:cNvPr id="11" name="矩形 10">
            <a:extLst>
              <a:ext uri="{FF2B5EF4-FFF2-40B4-BE49-F238E27FC236}">
                <a16:creationId xmlns:a16="http://schemas.microsoft.com/office/drawing/2014/main" id="{BE00CFBC-7F70-456A-F1AB-F962042C5BB0}"/>
              </a:ext>
            </a:extLst>
          </p:cNvPr>
          <p:cNvSpPr/>
          <p:nvPr/>
        </p:nvSpPr>
        <p:spPr bwMode="auto">
          <a:xfrm rot="5400000">
            <a:off x="3037650" y="-2207702"/>
            <a:ext cx="6332430" cy="11304962"/>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sp>
        <p:nvSpPr>
          <p:cNvPr id="2" name="标题 1"/>
          <p:cNvSpPr>
            <a:spLocks noGrp="1"/>
          </p:cNvSpPr>
          <p:nvPr>
            <p:ph type="title"/>
          </p:nvPr>
        </p:nvSpPr>
        <p:spPr>
          <a:xfrm>
            <a:off x="839416" y="254082"/>
            <a:ext cx="6080760" cy="647653"/>
          </a:xfrm>
        </p:spPr>
        <p:txBody>
          <a:bodyPr>
            <a:normAutofit/>
          </a:bodyPr>
          <a:lstStyle/>
          <a:p>
            <a:r>
              <a:rPr lang="en-US" altLang="zh-CN" sz="3200" b="1" dirty="0" smtClean="0"/>
              <a:t>Method of Differential Equations</a:t>
            </a:r>
            <a:endParaRPr lang="zh-CN" altLang="en-US" sz="3200" b="1" dirty="0"/>
          </a:p>
        </p:txBody>
      </p:sp>
      <p:pic>
        <p:nvPicPr>
          <p:cNvPr id="4" name="内容占位符 3"/>
          <p:cNvPicPr>
            <a:picLocks noGrp="1" noChangeAspect="1"/>
          </p:cNvPicPr>
          <p:nvPr>
            <p:ph idx="1"/>
          </p:nvPr>
        </p:nvPicPr>
        <p:blipFill>
          <a:blip r:embed="rId4"/>
          <a:stretch>
            <a:fillRect/>
          </a:stretch>
        </p:blipFill>
        <p:spPr>
          <a:xfrm>
            <a:off x="578310" y="3785995"/>
            <a:ext cx="10515600" cy="2824642"/>
          </a:xfrm>
          <a:prstGeom prst="rect">
            <a:avLst/>
          </a:prstGeom>
          <a:ln w="28575">
            <a:solidFill>
              <a:schemeClr val="accent6">
                <a:lumMod val="75000"/>
              </a:schemeClr>
            </a:solidFill>
          </a:ln>
        </p:spPr>
      </p:pic>
      <mc:AlternateContent xmlns:mc="http://schemas.openxmlformats.org/markup-compatibility/2006" xmlns:a14="http://schemas.microsoft.com/office/drawing/2010/main">
        <mc:Choice Requires="a14">
          <p:sp>
            <p:nvSpPr>
              <p:cNvPr id="3" name="文本框 2"/>
              <p:cNvSpPr txBox="1"/>
              <p:nvPr/>
            </p:nvSpPr>
            <p:spPr>
              <a:xfrm>
                <a:off x="3029355" y="6540887"/>
                <a:ext cx="5613510" cy="369332"/>
              </a:xfrm>
              <a:prstGeom prst="rect">
                <a:avLst/>
              </a:prstGeom>
              <a:no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b="0" i="1" dirty="0" smtClean="0">
                            <a:latin typeface="Cambria Math" panose="02040503050406030204" pitchFamily="18" charset="0"/>
                          </a:rPr>
                        </m:ctrlPr>
                      </m:sSubPr>
                      <m:e>
                        <m:r>
                          <m:rPr>
                            <m:sty m:val="p"/>
                          </m:rPr>
                          <a:rPr lang="en-US" altLang="zh-CN" i="1" dirty="0">
                            <a:latin typeface="Cambria Math" panose="02040503050406030204" pitchFamily="18" charset="0"/>
                          </a:rPr>
                          <m:t>f</m:t>
                        </m:r>
                      </m:e>
                      <m:sub>
                        <m:r>
                          <m:rPr>
                            <m:sty m:val="p"/>
                          </m:rPr>
                          <a:rPr lang="en-US" altLang="zh-CN" b="0" i="0" dirty="0" smtClean="0">
                            <a:latin typeface="Cambria Math" panose="02040503050406030204" pitchFamily="18" charset="0"/>
                          </a:rPr>
                          <m:t>i</m:t>
                        </m:r>
                      </m:sub>
                    </m:sSub>
                    <m:r>
                      <a:rPr lang="en-US" altLang="zh-CN" b="0" i="0" dirty="0" smtClean="0">
                        <a:latin typeface="Cambria Math" panose="02040503050406030204" pitchFamily="18" charset="0"/>
                      </a:rPr>
                      <m:t>:</m:t>
                    </m:r>
                  </m:oMath>
                </a14:m>
                <a:r>
                  <a:rPr lang="en-US" altLang="zh-CN" dirty="0" smtClean="0">
                    <a:latin typeface="Times New Roman" panose="02020603050405020304" pitchFamily="18" charset="0"/>
                    <a:cs typeface="Times New Roman" panose="02020603050405020304" pitchFamily="18" charset="0"/>
                  </a:rPr>
                  <a:t>master integrals,    x:Lorentz invariant kinematics</a:t>
                </a:r>
                <a:endParaRPr lang="zh-CN" altLang="en-US" dirty="0">
                  <a:latin typeface="Times New Roman" panose="02020603050405020304" pitchFamily="18" charset="0"/>
                  <a:cs typeface="Times New Roman" panose="02020603050405020304" pitchFamily="18" charset="0"/>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3029355" y="6540887"/>
                <a:ext cx="5613510" cy="369332"/>
              </a:xfrm>
              <a:prstGeom prst="rect">
                <a:avLst/>
              </a:prstGeom>
              <a:blipFill>
                <a:blip r:embed="rId5"/>
                <a:stretch>
                  <a:fillRect t="-9836" b="-24590"/>
                </a:stretch>
              </a:blipFill>
            </p:spPr>
            <p:txBody>
              <a:bodyPr/>
              <a:lstStyle/>
              <a:p>
                <a:r>
                  <a:rPr lang="zh-CN" altLang="en-US">
                    <a:noFill/>
                  </a:rPr>
                  <a:t> </a:t>
                </a:r>
              </a:p>
            </p:txBody>
          </p:sp>
        </mc:Fallback>
      </mc:AlternateContent>
      <p:pic>
        <p:nvPicPr>
          <p:cNvPr id="5" name="图片 4"/>
          <p:cNvPicPr>
            <a:picLocks noChangeAspect="1"/>
          </p:cNvPicPr>
          <p:nvPr/>
        </p:nvPicPr>
        <p:blipFill>
          <a:blip r:embed="rId6"/>
          <a:stretch>
            <a:fillRect/>
          </a:stretch>
        </p:blipFill>
        <p:spPr>
          <a:xfrm>
            <a:off x="983777" y="802199"/>
            <a:ext cx="9000655" cy="2842825"/>
          </a:xfrm>
          <a:prstGeom prst="rect">
            <a:avLst/>
          </a:prstGeom>
          <a:ln w="6350">
            <a:solidFill>
              <a:schemeClr val="tx1"/>
            </a:solidFill>
          </a:ln>
        </p:spPr>
      </p:pic>
    </p:spTree>
    <p:extLst>
      <p:ext uri="{BB962C8B-B14F-4D97-AF65-F5344CB8AC3E}">
        <p14:creationId xmlns:p14="http://schemas.microsoft.com/office/powerpoint/2010/main" val="3844506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8">
            <a:extLst>
              <a:ext uri="{FF2B5EF4-FFF2-40B4-BE49-F238E27FC236}">
                <a16:creationId xmlns:a16="http://schemas.microsoft.com/office/drawing/2014/main" id="{C439D8A7-7A1D-E6B8-7488-84CA7885E379}"/>
              </a:ext>
            </a:extLst>
          </p:cNvPr>
          <p:cNvPicPr>
            <a:picLocks noChangeAspect="1"/>
          </p:cNvPicPr>
          <p:nvPr/>
        </p:nvPicPr>
        <p:blipFill>
          <a:blip r:embed="rId2"/>
          <a:srcRect t="64230" r="65837" b="9946"/>
          <a:stretch>
            <a:fillRect/>
          </a:stretch>
        </p:blipFill>
        <p:spPr>
          <a:xfrm rot="5400000">
            <a:off x="463111" y="-381027"/>
            <a:ext cx="2340763" cy="3147931"/>
          </a:xfrm>
          <a:prstGeom prst="rect">
            <a:avLst/>
          </a:prstGeom>
          <a:noFill/>
          <a:ln w="9525">
            <a:noFill/>
          </a:ln>
        </p:spPr>
      </p:pic>
      <p:pic>
        <p:nvPicPr>
          <p:cNvPr id="19" name="图片 2">
            <a:extLst>
              <a:ext uri="{FF2B5EF4-FFF2-40B4-BE49-F238E27FC236}">
                <a16:creationId xmlns:a16="http://schemas.microsoft.com/office/drawing/2014/main" id="{4CC03F23-41F0-F6C5-4CC8-1869653D33CA}"/>
              </a:ext>
            </a:extLst>
          </p:cNvPr>
          <p:cNvPicPr>
            <a:picLocks noChangeAspect="1"/>
          </p:cNvPicPr>
          <p:nvPr/>
        </p:nvPicPr>
        <p:blipFill>
          <a:blip r:embed="rId3"/>
          <a:srcRect l="70209" t="9946" b="64230"/>
          <a:stretch>
            <a:fillRect/>
          </a:stretch>
        </p:blipFill>
        <p:spPr>
          <a:xfrm rot="5400000">
            <a:off x="9597520" y="4245630"/>
            <a:ext cx="2041031" cy="3147930"/>
          </a:xfrm>
          <a:prstGeom prst="rect">
            <a:avLst/>
          </a:prstGeom>
          <a:noFill/>
          <a:ln w="9525">
            <a:noFill/>
          </a:ln>
        </p:spPr>
      </p:pic>
      <p:sp>
        <p:nvSpPr>
          <p:cNvPr id="20" name="矩形 19">
            <a:extLst>
              <a:ext uri="{FF2B5EF4-FFF2-40B4-BE49-F238E27FC236}">
                <a16:creationId xmlns:a16="http://schemas.microsoft.com/office/drawing/2014/main" id="{BE00CFBC-7F70-456A-F1AB-F962042C5BB0}"/>
              </a:ext>
            </a:extLst>
          </p:cNvPr>
          <p:cNvSpPr/>
          <p:nvPr/>
        </p:nvSpPr>
        <p:spPr bwMode="auto">
          <a:xfrm rot="5400000">
            <a:off x="2821626" y="-2207320"/>
            <a:ext cx="6332430" cy="11304962"/>
          </a:xfrm>
          <a:prstGeom prst="rect">
            <a:avLst/>
          </a:prstGeom>
          <a:solidFill>
            <a:srgbClr val="FFFFFF">
              <a:alpha val="92157"/>
            </a:srgbClr>
          </a:solidFill>
          <a:ln>
            <a:solidFill>
              <a:srgbClr val="799B7F"/>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stStyle>
          <a:p>
            <a:pPr lvl="0" algn="ctr"/>
            <a:endParaRPr lang="zh-CN" altLang="en-US" dirty="0">
              <a:solidFill>
                <a:srgbClr val="FFFFFF"/>
              </a:solidFill>
              <a:latin typeface="Calibri" pitchFamily="34" charset="0"/>
              <a:ea typeface="等线" pitchFamily="2" charset="-122"/>
            </a:endParaRPr>
          </a:p>
        </p:txBody>
      </p:sp>
      <p:sp>
        <p:nvSpPr>
          <p:cNvPr id="12" name="文本框 11"/>
          <p:cNvSpPr txBox="1"/>
          <p:nvPr/>
        </p:nvSpPr>
        <p:spPr>
          <a:xfrm>
            <a:off x="7740336" y="548680"/>
            <a:ext cx="3756264" cy="1015663"/>
          </a:xfrm>
          <a:prstGeom prst="rect">
            <a:avLst/>
          </a:prstGeom>
          <a:noFill/>
        </p:spPr>
        <p:txBody>
          <a:bodyPr wrap="square" rtlCol="0">
            <a:spAutoFit/>
          </a:bodyPr>
          <a:lstStyle/>
          <a:p>
            <a:r>
              <a:rPr lang="en-US" altLang="zh-CN" sz="2000" b="1" dirty="0" smtClean="0"/>
              <a:t>Choosing Canonical  Basis</a:t>
            </a:r>
          </a:p>
          <a:p>
            <a:r>
              <a:rPr lang="en-US" altLang="zh-CN" sz="2000" b="1" dirty="0" smtClean="0"/>
              <a:t> (basis with Uniform </a:t>
            </a:r>
            <a:r>
              <a:rPr lang="en-US" altLang="zh-CN" sz="2000" b="1" dirty="0" err="1" smtClean="0"/>
              <a:t>Transcendentality</a:t>
            </a:r>
            <a:r>
              <a:rPr lang="en-US" altLang="zh-CN" sz="2000" b="1" dirty="0"/>
              <a:t>) </a:t>
            </a:r>
            <a:endParaRPr lang="en-US" altLang="zh-CN" sz="2000" b="1" dirty="0" smtClean="0"/>
          </a:p>
        </p:txBody>
      </p:sp>
      <p:pic>
        <p:nvPicPr>
          <p:cNvPr id="13" name="图片 12"/>
          <p:cNvPicPr>
            <a:picLocks noChangeAspect="1"/>
          </p:cNvPicPr>
          <p:nvPr/>
        </p:nvPicPr>
        <p:blipFill>
          <a:blip r:embed="rId4"/>
          <a:stretch>
            <a:fillRect/>
          </a:stretch>
        </p:blipFill>
        <p:spPr>
          <a:xfrm>
            <a:off x="4511824" y="5385505"/>
            <a:ext cx="2279952" cy="987979"/>
          </a:xfrm>
          <a:prstGeom prst="rect">
            <a:avLst/>
          </a:prstGeom>
        </p:spPr>
      </p:pic>
      <p:pic>
        <p:nvPicPr>
          <p:cNvPr id="15" name="图片 14"/>
          <p:cNvPicPr>
            <a:picLocks noChangeAspect="1"/>
          </p:cNvPicPr>
          <p:nvPr/>
        </p:nvPicPr>
        <p:blipFill>
          <a:blip r:embed="rId5"/>
          <a:stretch>
            <a:fillRect/>
          </a:stretch>
        </p:blipFill>
        <p:spPr>
          <a:xfrm>
            <a:off x="1908997" y="3217832"/>
            <a:ext cx="8003964" cy="1159231"/>
          </a:xfrm>
          <a:prstGeom prst="rect">
            <a:avLst/>
          </a:prstGeom>
        </p:spPr>
      </p:pic>
      <mc:AlternateContent xmlns:mc="http://schemas.openxmlformats.org/markup-compatibility/2006" xmlns:a14="http://schemas.microsoft.com/office/drawing/2010/main">
        <mc:Choice Requires="a14">
          <p:sp>
            <p:nvSpPr>
              <p:cNvPr id="8" name="文本框 7"/>
              <p:cNvSpPr txBox="1"/>
              <p:nvPr/>
            </p:nvSpPr>
            <p:spPr>
              <a:xfrm>
                <a:off x="10214712" y="3746643"/>
                <a:ext cx="1727361" cy="369332"/>
              </a:xfrm>
              <a:prstGeom prst="rect">
                <a:avLst/>
              </a:prstGeom>
              <a:noFill/>
            </p:spPr>
            <p:txBody>
              <a:bodyPr wrap="square" rtlCol="0">
                <a:spAutoFit/>
              </a:bodyPr>
              <a:lstStyle/>
              <a:p>
                <a:r>
                  <a:rPr lang="en-US" altLang="zh-CN" dirty="0"/>
                  <a:t> </a:t>
                </a:r>
                <a:r>
                  <a:rPr lang="en-US" altLang="zh-CN" dirty="0" smtClean="0"/>
                  <a:t>d=4-2</a:t>
                </a:r>
                <a14:m>
                  <m:oMath xmlns:m="http://schemas.openxmlformats.org/officeDocument/2006/math">
                    <m:r>
                      <a:rPr lang="zh-CN" altLang="en-US" dirty="0" smtClean="0">
                        <a:latin typeface="Cambria Math" panose="02040503050406030204" pitchFamily="18" charset="0"/>
                      </a:rPr>
                      <m:t>∈</m:t>
                    </m:r>
                  </m:oMath>
                </a14:m>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10214712" y="3746643"/>
                <a:ext cx="1727361" cy="369332"/>
              </a:xfrm>
              <a:prstGeom prst="rect">
                <a:avLst/>
              </a:prstGeom>
              <a:blipFill>
                <a:blip r:embed="rId6"/>
                <a:stretch>
                  <a:fillRect t="-10000" b="-26667"/>
                </a:stretch>
              </a:blipFill>
            </p:spPr>
            <p:txBody>
              <a:bodyPr/>
              <a:lstStyle/>
              <a:p>
                <a:r>
                  <a:rPr lang="zh-CN" altLang="en-US">
                    <a:noFill/>
                  </a:rPr>
                  <a:t> </a:t>
                </a:r>
              </a:p>
            </p:txBody>
          </p:sp>
        </mc:Fallback>
      </mc:AlternateContent>
      <p:sp>
        <p:nvSpPr>
          <p:cNvPr id="4" name="圆角矩形 3"/>
          <p:cNvSpPr/>
          <p:nvPr/>
        </p:nvSpPr>
        <p:spPr>
          <a:xfrm>
            <a:off x="10149898" y="3746643"/>
            <a:ext cx="1081020" cy="3693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3472989" y="2348880"/>
            <a:ext cx="5359315" cy="461665"/>
          </a:xfrm>
          <a:prstGeom prst="rect">
            <a:avLst/>
          </a:prstGeom>
          <a:noFill/>
        </p:spPr>
        <p:txBody>
          <a:bodyPr wrap="square" rtlCol="0">
            <a:spAutoFit/>
          </a:bodyPr>
          <a:lstStyle/>
          <a:p>
            <a:r>
              <a:rPr lang="en-US" altLang="zh-CN" sz="2400" b="1" dirty="0" smtClean="0"/>
              <a:t>For random basis </a:t>
            </a:r>
            <a:r>
              <a:rPr lang="en-US" altLang="zh-CN" sz="2400" b="1" dirty="0" smtClean="0">
                <a:solidFill>
                  <a:srgbClr val="FF0000"/>
                </a:solidFill>
              </a:rPr>
              <a:t>g</a:t>
            </a:r>
            <a:r>
              <a:rPr lang="zh-CN" altLang="en-US" sz="2400" b="1" dirty="0" smtClean="0"/>
              <a:t>，</a:t>
            </a:r>
            <a:r>
              <a:rPr lang="en-US" altLang="zh-CN" sz="2400" b="1" dirty="0" smtClean="0"/>
              <a:t>the DEs form:</a:t>
            </a:r>
            <a:endParaRPr lang="zh-CN" altLang="en-US" sz="2400" b="1" dirty="0"/>
          </a:p>
        </p:txBody>
      </p:sp>
      <p:sp>
        <p:nvSpPr>
          <p:cNvPr id="14" name="文本框 13"/>
          <p:cNvSpPr txBox="1"/>
          <p:nvPr/>
        </p:nvSpPr>
        <p:spPr>
          <a:xfrm>
            <a:off x="4007768" y="4771308"/>
            <a:ext cx="4464496" cy="461665"/>
          </a:xfrm>
          <a:prstGeom prst="rect">
            <a:avLst/>
          </a:prstGeom>
          <a:noFill/>
        </p:spPr>
        <p:txBody>
          <a:bodyPr wrap="square" rtlCol="0">
            <a:spAutoFit/>
          </a:bodyPr>
          <a:lstStyle/>
          <a:p>
            <a:r>
              <a:rPr lang="en-US" altLang="zh-CN" sz="2400" b="1" dirty="0" smtClean="0"/>
              <a:t>We can choose new basis </a:t>
            </a:r>
            <a:r>
              <a:rPr lang="en-US" altLang="zh-CN" sz="2400" b="1" dirty="0" smtClean="0">
                <a:solidFill>
                  <a:srgbClr val="FF0000"/>
                </a:solidFill>
              </a:rPr>
              <a:t>f</a:t>
            </a:r>
            <a:r>
              <a:rPr lang="en-US" altLang="zh-CN" sz="2400" b="1" dirty="0" smtClean="0"/>
              <a:t>:</a:t>
            </a:r>
            <a:endParaRPr lang="zh-CN" altLang="en-US" sz="2400" b="1" dirty="0"/>
          </a:p>
        </p:txBody>
      </p:sp>
      <p:pic>
        <p:nvPicPr>
          <p:cNvPr id="3" name="图片 2"/>
          <p:cNvPicPr>
            <a:picLocks noChangeAspect="1"/>
          </p:cNvPicPr>
          <p:nvPr/>
        </p:nvPicPr>
        <p:blipFill>
          <a:blip r:embed="rId7"/>
          <a:stretch>
            <a:fillRect/>
          </a:stretch>
        </p:blipFill>
        <p:spPr>
          <a:xfrm>
            <a:off x="381050" y="334359"/>
            <a:ext cx="7155110" cy="1510465"/>
          </a:xfrm>
          <a:prstGeom prst="rect">
            <a:avLst/>
          </a:prstGeom>
        </p:spPr>
      </p:pic>
    </p:spTree>
    <p:extLst>
      <p:ext uri="{BB962C8B-B14F-4D97-AF65-F5344CB8AC3E}">
        <p14:creationId xmlns:p14="http://schemas.microsoft.com/office/powerpoint/2010/main" val="1218937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4024</TotalTime>
  <Words>1166</Words>
  <Application>Microsoft Office PowerPoint</Application>
  <PresentationFormat>宽屏</PresentationFormat>
  <Paragraphs>237</Paragraphs>
  <Slides>42</Slides>
  <Notes>10</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1</vt:i4>
      </vt:variant>
      <vt:variant>
        <vt:lpstr>幻灯片标题</vt:lpstr>
      </vt:variant>
      <vt:variant>
        <vt:i4>42</vt:i4>
      </vt:variant>
    </vt:vector>
  </HeadingPairs>
  <TitlesOfParts>
    <vt:vector size="60" baseType="lpstr">
      <vt:lpstr>-apple-system</vt:lpstr>
      <vt:lpstr>Fira Sans Light</vt:lpstr>
      <vt:lpstr>Helvetica Neue</vt:lpstr>
      <vt:lpstr>等线</vt:lpstr>
      <vt:lpstr>等线 Light</vt:lpstr>
      <vt:lpstr>黑体</vt:lpstr>
      <vt:lpstr>宋体</vt:lpstr>
      <vt:lpstr>微软雅黑</vt:lpstr>
      <vt:lpstr>微软雅黑 Light</vt:lpstr>
      <vt:lpstr>张海山锐线体简</vt:lpstr>
      <vt:lpstr>Arial</vt:lpstr>
      <vt:lpstr>Calibri</vt:lpstr>
      <vt:lpstr>Calibri Light</vt:lpstr>
      <vt:lpstr>Cambria Math</vt:lpstr>
      <vt:lpstr>Times New Roman</vt:lpstr>
      <vt:lpstr>Wingdings</vt:lpstr>
      <vt:lpstr>默认设计模板</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Method of Differential Equations</vt:lpstr>
      <vt:lpstr>PowerPoint 演示文稿</vt:lpstr>
      <vt:lpstr>PowerPoint 演示文稿</vt:lpstr>
      <vt:lpstr>PowerPoint 演示文稿</vt:lpstr>
      <vt:lpstr>PowerPoint 演示文稿</vt:lpstr>
      <vt:lpstr>IBP Reduce to four Master Integrals</vt:lpstr>
      <vt:lpstr>UT Basis for NLO Master Integrals</vt:lpstr>
      <vt:lpstr>PowerPoint 演示文稿</vt:lpstr>
      <vt:lpstr>PowerPoint 演示文稿</vt:lpstr>
      <vt:lpstr>PowerPoint 演示文稿</vt:lpstr>
      <vt:lpstr>PowerPoint 演示文稿</vt:lpstr>
      <vt:lpstr>PowerPoint 演示文稿</vt:lpstr>
      <vt:lpstr>PowerPoint 演示文稿</vt:lpstr>
      <vt:lpstr>UT basis </vt:lpstr>
      <vt:lpstr>PowerPoint 演示文稿</vt:lpstr>
      <vt:lpstr>Top quark decay width up to NNLO</vt:lpstr>
      <vt:lpstr>PowerPoint 演示文稿</vt:lpstr>
      <vt:lpstr>PowerPoint 演示文稿</vt:lpstr>
      <vt:lpstr>PowerPoint 演示文稿</vt:lpstr>
      <vt:lpstr>The dilepton invariant mass spectrum for b→X_u eν ̅_e up to NNNLO</vt:lpstr>
      <vt:lpstr>PowerPoint 演示文稿</vt:lpstr>
      <vt:lpstr>The semileptonic decay width of b-quark</vt:lpstr>
      <vt:lpstr>PowerPoint 演示文稿</vt:lpstr>
      <vt:lpstr>PowerPoint 演示文稿</vt:lpstr>
      <vt:lpstr>Chiral perturbative theory (ChPT)</vt:lpstr>
      <vt:lpstr>Power counting -- Mesonic sector</vt:lpstr>
      <vt:lpstr>Baryon Chiral perturbative theory (BChPT)</vt:lpstr>
      <vt:lpstr>Renormalization</vt:lpstr>
      <vt:lpstr>Two-Loop Master Integrals</vt:lpstr>
      <vt:lpstr>PowerPoint 演示文稿</vt:lpstr>
      <vt:lpstr>Analytic Results of MIs and Expansion</vt:lpstr>
      <vt:lpstr>Results</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rrrrrrrr</dc:creator>
  <cp:lastModifiedBy>longbin chen</cp:lastModifiedBy>
  <cp:revision>493</cp:revision>
  <dcterms:created xsi:type="dcterms:W3CDTF">1900-01-01T00:00:00Z</dcterms:created>
  <dcterms:modified xsi:type="dcterms:W3CDTF">2025-03-23T13:57:04Z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2052-11.25.0</vt:lpwstr>
  </property>
  <property fmtid="{D5CDD505-2E9C-101B-9397-08002B2CF9AE}" pid="3" name="ICV">
    <vt:lpwstr>8DAB06DD8497F5C846E2726000563482</vt:lpwstr>
  </property>
</Properties>
</file>