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4"/>
  </p:notesMasterIdLst>
  <p:sldIdLst>
    <p:sldId id="256" r:id="rId2"/>
    <p:sldId id="348" r:id="rId3"/>
    <p:sldId id="396" r:id="rId4"/>
    <p:sldId id="2756" r:id="rId5"/>
    <p:sldId id="391" r:id="rId6"/>
    <p:sldId id="2757" r:id="rId7"/>
    <p:sldId id="2759" r:id="rId8"/>
    <p:sldId id="2765" r:id="rId9"/>
    <p:sldId id="395" r:id="rId10"/>
    <p:sldId id="392" r:id="rId11"/>
    <p:sldId id="2758" r:id="rId12"/>
    <p:sldId id="385" r:id="rId13"/>
    <p:sldId id="2760" r:id="rId14"/>
    <p:sldId id="388" r:id="rId15"/>
    <p:sldId id="2764" r:id="rId16"/>
    <p:sldId id="2761" r:id="rId17"/>
    <p:sldId id="378" r:id="rId18"/>
    <p:sldId id="2762" r:id="rId19"/>
    <p:sldId id="393" r:id="rId20"/>
    <p:sldId id="2763" r:id="rId21"/>
    <p:sldId id="394" r:id="rId22"/>
    <p:sldId id="26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B698"/>
    <a:srgbClr val="0069B9"/>
    <a:srgbClr val="FF8B8B"/>
    <a:srgbClr val="CE494C"/>
    <a:srgbClr val="5F82A2"/>
    <a:srgbClr val="EE7F00"/>
    <a:srgbClr val="4A7CAF"/>
    <a:srgbClr val="E9B86B"/>
    <a:srgbClr val="11FFFF"/>
    <a:srgbClr val="FF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7524" autoAdjust="0"/>
  </p:normalViewPr>
  <p:slideViewPr>
    <p:cSldViewPr snapToGrid="0">
      <p:cViewPr varScale="1">
        <p:scale>
          <a:sx n="87" d="100"/>
          <a:sy n="87" d="100"/>
        </p:scale>
        <p:origin x="4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FDF1D-679E-4C92-87F1-5E2A33A8A9A3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48833-3575-4546-BC54-8BF87061EE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55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2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AD75-6C3E-D8E5-BE8E-BBC4357F0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1B5FE8C-E931-04AE-AEC0-E3EAB7550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0CED56-4596-7858-E040-41C0C4E47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43E4EB-76F3-AF3E-9767-78D2233CB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27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B66B9-70E9-92A3-C862-0C785935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C022E2-7D03-F276-AE48-CA10BD269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6F7387-9096-11B1-7087-3937842B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E6734C-8931-453F-19F5-DA27615B2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72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04FB-9A7A-E099-63E4-10A748CC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D0B63A-D929-30D1-2D7B-8348930B8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FB4BE6-1C95-E00A-7BD5-2C27DAC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060F5C-C5E2-C949-ADDE-2C93ACC92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28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FEA36-CB35-D998-ACBF-E34B68E8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03FD83-C8E5-17B2-5D71-7E5E75736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662D27-A823-336A-A452-EB0F17156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19D1D2-059B-DD7D-54E8-01639473E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095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FEA36-CB35-D998-ACBF-E34B68E8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03FD83-C8E5-17B2-5D71-7E5E75736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662D27-A823-336A-A452-EB0F17156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19D1D2-059B-DD7D-54E8-01639473E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241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DD0FE-F9D3-D9C5-0142-6C43E56C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5D94AA-1C03-D3B8-76E4-B4D27DA0C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B99756-14CD-2DDA-CFA7-751CA9B30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37F880-9D51-E9F0-C8A7-72A50B38A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126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CD5B8-FDDB-C3FC-566D-EC28AE14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BA193C-004F-B7FD-4C68-24E60AB33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FF0079-F156-402D-A6C3-6C28F0D14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30183-8913-EA0A-644B-68B524C30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533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889D0-3D94-A13F-FC6B-2AEC0981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359540A-7F94-8C65-B93A-205001044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678C62-046B-DD9B-083D-33507D49E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145B-7075-2897-92CD-F6C7E030F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063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CD5B8-FDDB-C3FC-566D-EC28AE14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BA193C-004F-B7FD-4C68-24E60AB33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FF0079-F156-402D-A6C3-6C28F0D14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30183-8913-EA0A-644B-68B524C30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22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17412-9F43-3AAB-9AA1-D7D628AD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B8706B-17D9-05B1-D256-043A46F49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21819C-442C-C9CA-B65F-44419CE73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9FFDE8-970A-B6FA-19D5-D54A991E0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5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0EB69-48B1-28C6-AE6D-0E20A648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F1B700-8F24-62EA-0784-C8D97B381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747E1F-62A2-A22B-447E-E083EEEE5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4F7600-8164-4743-7352-C281EA414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23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CD5B8-FDDB-C3FC-566D-EC28AE14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BA193C-004F-B7FD-4C68-24E60AB33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FF0079-F156-402D-A6C3-6C28F0D14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30183-8913-EA0A-644B-68B524C30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74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134E1-93D9-48D5-33E8-0D05FACA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71E0A4-DA6F-6AC3-67B8-EE30AB474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059E75-A18C-082B-C114-EF57BD1F7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6CBA28-0E21-0B1E-A1F4-9986D82C4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728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13352-C63D-8305-9F30-55E76E6F6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6144F6-E9A9-DFFD-C8A5-696C7AEE9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645B87-71C5-B9B2-CD80-19CB74C00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EEE58-F6D6-2BED-B00E-1F94F955A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55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802E-6C8C-6087-BCF1-4169E9D8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E6AC7D-9D73-C340-641F-AF72999C9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6E02D7-7930-ED20-6A7E-FC2E7345B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6AF659-8569-2082-6BCF-6C3BAE19D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9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4864-2A7E-274F-FCD7-73A890EC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21FC1C-EAC3-54B1-189A-CE84A9950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EFEBB8-907C-96F3-85D0-DDBF858BD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29EBC-10F8-77D3-F4CE-F8AE86FAA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706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EF45A-3878-A39F-AE68-0767377D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910393-A002-EF40-12E3-802EF3183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710CA2-409C-556C-FBC8-09FA20C70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7A2234-B0F8-C7A4-5256-4A35E97C7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5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878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DAF92-6C4E-56F1-88D0-650A8C9F7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BCF839-A3E4-D069-4ACA-C87D96C8F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151200-E343-8158-6192-758612506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58B5F4-BC20-01A9-2EE4-F074772D3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48833-3575-4546-BC54-8BF87061EEA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4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r="19717"/>
          <a:stretch>
            <a:fillRect/>
          </a:stretch>
        </p:blipFill>
        <p:spPr>
          <a:xfrm>
            <a:off x="-5505" y="0"/>
            <a:ext cx="5199786" cy="7019420"/>
          </a:xfrm>
          <a:prstGeom prst="parallelogram">
            <a:avLst/>
          </a:prstGeom>
        </p:spPr>
      </p:pic>
      <p:sp>
        <p:nvSpPr>
          <p:cNvPr id="6" name="平行四边形 5"/>
          <p:cNvSpPr/>
          <p:nvPr userDrawn="1"/>
        </p:nvSpPr>
        <p:spPr>
          <a:xfrm>
            <a:off x="-5505" y="16736"/>
            <a:ext cx="5187184" cy="7002684"/>
          </a:xfrm>
          <a:prstGeom prst="parallelogram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181680" y="1937822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4400" b="1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毕业课题</a:t>
            </a:r>
            <a:endParaRPr lang="en-US" altLang="zh-CN" sz="4400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7" name="文本占位符 56"/>
          <p:cNvSpPr>
            <a:spLocks noGrp="1"/>
          </p:cNvSpPr>
          <p:nvPr>
            <p:ph type="body" sz="quarter" idx="11" hasCustomPrompt="1"/>
          </p:nvPr>
        </p:nvSpPr>
        <p:spPr>
          <a:xfrm>
            <a:off x="5194281" y="4074277"/>
            <a:ext cx="6301532" cy="31521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</a:lstStyle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答辩人：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XXX</a:t>
            </a:r>
          </a:p>
        </p:txBody>
      </p:sp>
      <p:sp>
        <p:nvSpPr>
          <p:cNvPr id="60" name="文本占位符 56"/>
          <p:cNvSpPr>
            <a:spLocks noGrp="1"/>
          </p:cNvSpPr>
          <p:nvPr>
            <p:ph type="body" sz="quarter" idx="12" hasCustomPrompt="1"/>
          </p:nvPr>
        </p:nvSpPr>
        <p:spPr>
          <a:xfrm>
            <a:off x="5194281" y="4534708"/>
            <a:ext cx="6301532" cy="31521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</a:lstStyle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指导老师：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XXX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5181678" y="2708914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4400" b="1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论文答辩</a:t>
            </a:r>
            <a:r>
              <a:rPr lang="en-US" altLang="zh-CN" sz="4400" b="1" spc="300" dirty="0">
                <a:solidFill>
                  <a:schemeClr val="accent1"/>
                </a:solidFill>
                <a:latin typeface="+mj-ea"/>
                <a:ea typeface="+mj-ea"/>
              </a:rPr>
              <a:t>PPT</a:t>
            </a:r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模板</a:t>
            </a:r>
          </a:p>
        </p:txBody>
      </p:sp>
      <p:sp>
        <p:nvSpPr>
          <p:cNvPr id="64" name="平行四边形 63"/>
          <p:cNvSpPr/>
          <p:nvPr userDrawn="1"/>
        </p:nvSpPr>
        <p:spPr>
          <a:xfrm>
            <a:off x="662449" y="1386541"/>
            <a:ext cx="4466907" cy="1055243"/>
          </a:xfrm>
          <a:prstGeom prst="parallelogram">
            <a:avLst>
              <a:gd name="adj" fmla="val 190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944058" y="1555419"/>
            <a:ext cx="3949906" cy="733268"/>
            <a:chOff x="3497261" y="2746242"/>
            <a:chExt cx="7298696" cy="1354943"/>
          </a:xfrm>
          <a:solidFill>
            <a:schemeClr val="bg1"/>
          </a:solidFill>
        </p:grpSpPr>
        <p:grpSp>
          <p:nvGrpSpPr>
            <p:cNvPr id="9" name="ïşļíḓê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  <a:grpFill/>
          </p:grpSpPr>
          <p:sp>
            <p:nvSpPr>
              <p:cNvPr id="31" name="îṥļiďe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íŝļíḍ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íşḷiḋ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iṩ1îdê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isļïḍe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íṣḷíḋê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iṧľïdé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ïṡḷïḓé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îṥ1ïḋè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ïsľîdé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íṩlíďê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işḷïďè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îṡlíḑê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iṡľïḍê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iṥľíḑ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íṥḷîḍ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íṩľiḓ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ïŝļîdê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iṡľîḑé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iṩ1íḋè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íṣľíḍè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íṥľíḓ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  <a:grpFill/>
          </p:grpSpPr>
          <p:sp>
            <p:nvSpPr>
              <p:cNvPr id="14" name="îš1îde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íSļïď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íṥľîḍe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îṧ1iḍê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îšlïḓe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iṩľiďe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ïṩlíḋè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iṩľíḋé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iṧlíḓé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íṥľide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ïṩlîḑ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í$ḷiḓê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ïṡļîdê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ísḷíďê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ïşḷïḑ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ïŝľiḍê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iṥḻïdê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0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4" r="25371"/>
          <a:stretch>
            <a:fillRect/>
          </a:stretch>
        </p:blipFill>
        <p:spPr>
          <a:xfrm>
            <a:off x="860611" y="0"/>
            <a:ext cx="3738283" cy="7019420"/>
          </a:xfrm>
          <a:prstGeom prst="parallelogram">
            <a:avLst>
              <a:gd name="adj" fmla="val 0"/>
            </a:avLst>
          </a:prstGeom>
        </p:spPr>
      </p:pic>
      <p:sp>
        <p:nvSpPr>
          <p:cNvPr id="6" name="平行四边形 5"/>
          <p:cNvSpPr/>
          <p:nvPr userDrawn="1"/>
        </p:nvSpPr>
        <p:spPr>
          <a:xfrm>
            <a:off x="860611" y="-1"/>
            <a:ext cx="3738283" cy="6980573"/>
          </a:xfrm>
          <a:prstGeom prst="parallelogram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泪滴形 2"/>
          <p:cNvSpPr/>
          <p:nvPr userDrawn="1"/>
        </p:nvSpPr>
        <p:spPr>
          <a:xfrm>
            <a:off x="1801906" y="591707"/>
            <a:ext cx="2796988" cy="2743164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 userDrawn="1"/>
        </p:nvSpPr>
        <p:spPr>
          <a:xfrm>
            <a:off x="2414604" y="1258850"/>
            <a:ext cx="1834681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5400" b="1" spc="600" dirty="0">
                <a:solidFill>
                  <a:schemeClr val="bg1"/>
                </a:solidFill>
                <a:latin typeface="+mj-ea"/>
                <a:ea typeface="+mj-ea"/>
              </a:rPr>
              <a:t>目 录</a:t>
            </a:r>
          </a:p>
        </p:txBody>
      </p:sp>
      <p:sp>
        <p:nvSpPr>
          <p:cNvPr id="53" name="文本框 52"/>
          <p:cNvSpPr txBox="1"/>
          <p:nvPr userDrawn="1"/>
        </p:nvSpPr>
        <p:spPr>
          <a:xfrm>
            <a:off x="2531850" y="2182180"/>
            <a:ext cx="171743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1400" spc="600" dirty="0">
                <a:solidFill>
                  <a:schemeClr val="bg1"/>
                </a:solidFill>
                <a:latin typeface="+mn-lt"/>
              </a:rPr>
              <a:t>CONTENTS</a:t>
            </a:r>
            <a:endParaRPr lang="zh-CN" altLang="en-US" sz="1600" spc="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2486289" y="2182863"/>
            <a:ext cx="169131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2494998" y="2489957"/>
            <a:ext cx="169131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7B1DFA7B-AA16-4900-465F-835BEAFAD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1986" y="1788226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1000" b="0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选题背景</a:t>
            </a: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3A241B41-3BEE-36B5-4138-6D7B182CB8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1986" y="2633140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4000" b="1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项目方案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C6B1761A-B180-8F7F-5789-6A5A2F638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1986" y="3479534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4000" b="1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项目管理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9F64C637-605D-DE08-1DC2-F091DDBEE9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986" y="4325928"/>
            <a:ext cx="6301532" cy="701731"/>
          </a:xfrm>
          <a:noFill/>
        </p:spPr>
        <p:txBody>
          <a:bodyPr wrap="square" lIns="0" rIns="0" rtlCol="0">
            <a:spAutoFit/>
          </a:bodyPr>
          <a:lstStyle>
            <a:lvl1pPr marL="0" indent="0" algn="r">
              <a:buFontTx/>
              <a:buNone/>
              <a:defRPr lang="zh-CN" altLang="en-US" sz="4000" b="1" spc="300" dirty="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4400" b="1" spc="300" dirty="0">
                <a:solidFill>
                  <a:schemeClr val="accent1"/>
                </a:solidFill>
                <a:latin typeface="+mj-ea"/>
                <a:ea typeface="+mj-ea"/>
              </a:rPr>
              <a:t>总结展望</a:t>
            </a:r>
          </a:p>
        </p:txBody>
      </p:sp>
    </p:spTree>
    <p:extLst>
      <p:ext uri="{BB962C8B-B14F-4D97-AF65-F5344CB8AC3E}">
        <p14:creationId xmlns:p14="http://schemas.microsoft.com/office/powerpoint/2010/main" val="10482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 userDrawn="1"/>
        </p:nvSpPr>
        <p:spPr>
          <a:xfrm>
            <a:off x="0" y="1631852"/>
            <a:ext cx="12379569" cy="3573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6" b="21438"/>
          <a:stretch>
            <a:fillRect/>
          </a:stretch>
        </p:blipFill>
        <p:spPr>
          <a:xfrm>
            <a:off x="0" y="1638885"/>
            <a:ext cx="12192000" cy="3559127"/>
          </a:xfrm>
          <a:prstGeom prst="parallelogram">
            <a:avLst/>
          </a:prstGeom>
        </p:spPr>
      </p:pic>
      <p:sp>
        <p:nvSpPr>
          <p:cNvPr id="87" name="矩形 86"/>
          <p:cNvSpPr/>
          <p:nvPr userDrawn="1"/>
        </p:nvSpPr>
        <p:spPr>
          <a:xfrm>
            <a:off x="7340" y="1638885"/>
            <a:ext cx="12379569" cy="357319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124511" y="2576961"/>
            <a:ext cx="6105378" cy="21664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spc="300" dirty="0"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926584" y="3535909"/>
            <a:ext cx="43733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ïsḻiḓê"/>
          <p:cNvGrpSpPr/>
          <p:nvPr userDrawn="1"/>
        </p:nvGrpSpPr>
        <p:grpSpPr>
          <a:xfrm>
            <a:off x="5462044" y="805098"/>
            <a:ext cx="1430312" cy="1438699"/>
            <a:chOff x="3275013" y="2886075"/>
            <a:chExt cx="1082675" cy="1089025"/>
          </a:xfrm>
        </p:grpSpPr>
        <p:sp>
          <p:nvSpPr>
            <p:cNvPr id="10" name="ïSḷíḑe"/>
            <p:cNvSpPr/>
            <p:nvPr/>
          </p:nvSpPr>
          <p:spPr bwMode="auto">
            <a:xfrm>
              <a:off x="3275013" y="2886075"/>
              <a:ext cx="1082675" cy="10890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ṧḷîḓe"/>
            <p:cNvSpPr/>
            <p:nvPr/>
          </p:nvSpPr>
          <p:spPr bwMode="auto">
            <a:xfrm>
              <a:off x="3290888" y="2903538"/>
              <a:ext cx="1052513" cy="10588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iṧļîḓè"/>
            <p:cNvSpPr/>
            <p:nvPr/>
          </p:nvSpPr>
          <p:spPr bwMode="auto">
            <a:xfrm>
              <a:off x="3452813" y="3065463"/>
              <a:ext cx="730250" cy="7334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$ḻiḓê"/>
            <p:cNvSpPr/>
            <p:nvPr/>
          </p:nvSpPr>
          <p:spPr bwMode="auto">
            <a:xfrm>
              <a:off x="3467101" y="3078163"/>
              <a:ext cx="701675" cy="708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ŝḻîďê"/>
            <p:cNvSpPr/>
            <p:nvPr/>
          </p:nvSpPr>
          <p:spPr bwMode="auto">
            <a:xfrm>
              <a:off x="3703638" y="3214688"/>
              <a:ext cx="354013" cy="465138"/>
            </a:xfrm>
            <a:custGeom>
              <a:avLst/>
              <a:gdLst>
                <a:gd name="T0" fmla="*/ 223 w 223"/>
                <a:gd name="T1" fmla="*/ 0 h 293"/>
                <a:gd name="T2" fmla="*/ 220 w 223"/>
                <a:gd name="T3" fmla="*/ 0 h 293"/>
                <a:gd name="T4" fmla="*/ 0 w 223"/>
                <a:gd name="T5" fmla="*/ 103 h 293"/>
                <a:gd name="T6" fmla="*/ 83 w 223"/>
                <a:gd name="T7" fmla="*/ 115 h 293"/>
                <a:gd name="T8" fmla="*/ 29 w 223"/>
                <a:gd name="T9" fmla="*/ 293 h 293"/>
                <a:gd name="T10" fmla="*/ 223 w 223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93">
                  <a:moveTo>
                    <a:pt x="223" y="0"/>
                  </a:moveTo>
                  <a:lnTo>
                    <a:pt x="220" y="0"/>
                  </a:lnTo>
                  <a:lnTo>
                    <a:pt x="0" y="103"/>
                  </a:lnTo>
                  <a:lnTo>
                    <a:pt x="83" y="115"/>
                  </a:lnTo>
                  <a:lnTo>
                    <a:pt x="29" y="29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í$ḻíďê"/>
            <p:cNvSpPr/>
            <p:nvPr/>
          </p:nvSpPr>
          <p:spPr bwMode="auto">
            <a:xfrm>
              <a:off x="3681413" y="3171825"/>
              <a:ext cx="153988" cy="142875"/>
            </a:xfrm>
            <a:custGeom>
              <a:avLst/>
              <a:gdLst>
                <a:gd name="T0" fmla="*/ 25 w 47"/>
                <a:gd name="T1" fmla="*/ 0 h 43"/>
                <a:gd name="T2" fmla="*/ 22 w 47"/>
                <a:gd name="T3" fmla="*/ 20 h 43"/>
                <a:gd name="T4" fmla="*/ 0 w 47"/>
                <a:gd name="T5" fmla="*/ 23 h 43"/>
                <a:gd name="T6" fmla="*/ 22 w 47"/>
                <a:gd name="T7" fmla="*/ 27 h 43"/>
                <a:gd name="T8" fmla="*/ 24 w 47"/>
                <a:gd name="T9" fmla="*/ 43 h 43"/>
                <a:gd name="T10" fmla="*/ 28 w 47"/>
                <a:gd name="T11" fmla="*/ 27 h 43"/>
                <a:gd name="T12" fmla="*/ 47 w 47"/>
                <a:gd name="T13" fmla="*/ 24 h 43"/>
                <a:gd name="T14" fmla="*/ 29 w 47"/>
                <a:gd name="T15" fmla="*/ 20 h 43"/>
                <a:gd name="T16" fmla="*/ 25 w 47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5" y="0"/>
                  </a:moveTo>
                  <a:cubicBezTo>
                    <a:pt x="25" y="0"/>
                    <a:pt x="21" y="18"/>
                    <a:pt x="22" y="20"/>
                  </a:cubicBezTo>
                  <a:cubicBezTo>
                    <a:pt x="22" y="20"/>
                    <a:pt x="5" y="21"/>
                    <a:pt x="0" y="23"/>
                  </a:cubicBezTo>
                  <a:cubicBezTo>
                    <a:pt x="0" y="23"/>
                    <a:pt x="5" y="26"/>
                    <a:pt x="22" y="27"/>
                  </a:cubicBezTo>
                  <a:cubicBezTo>
                    <a:pt x="22" y="27"/>
                    <a:pt x="22" y="38"/>
                    <a:pt x="24" y="43"/>
                  </a:cubicBezTo>
                  <a:cubicBezTo>
                    <a:pt x="24" y="43"/>
                    <a:pt x="26" y="43"/>
                    <a:pt x="28" y="27"/>
                  </a:cubicBezTo>
                  <a:cubicBezTo>
                    <a:pt x="28" y="27"/>
                    <a:pt x="41" y="27"/>
                    <a:pt x="47" y="24"/>
                  </a:cubicBezTo>
                  <a:cubicBezTo>
                    <a:pt x="47" y="24"/>
                    <a:pt x="36" y="20"/>
                    <a:pt x="29" y="20"/>
                  </a:cubicBezTo>
                  <a:cubicBezTo>
                    <a:pt x="29" y="20"/>
                    <a:pt x="27" y="4"/>
                    <a:pt x="2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śḻîdé"/>
            <p:cNvSpPr/>
            <p:nvPr/>
          </p:nvSpPr>
          <p:spPr bwMode="auto">
            <a:xfrm>
              <a:off x="3532188" y="3271838"/>
              <a:ext cx="198438" cy="298450"/>
            </a:xfrm>
            <a:custGeom>
              <a:avLst/>
              <a:gdLst>
                <a:gd name="T0" fmla="*/ 60 w 60"/>
                <a:gd name="T1" fmla="*/ 0 h 90"/>
                <a:gd name="T2" fmla="*/ 0 w 60"/>
                <a:gd name="T3" fmla="*/ 46 h 90"/>
                <a:gd name="T4" fmla="*/ 19 w 60"/>
                <a:gd name="T5" fmla="*/ 77 h 90"/>
                <a:gd name="T6" fmla="*/ 59 w 60"/>
                <a:gd name="T7" fmla="*/ 90 h 90"/>
                <a:gd name="T8" fmla="*/ 33 w 60"/>
                <a:gd name="T9" fmla="*/ 50 h 90"/>
                <a:gd name="T10" fmla="*/ 60 w 60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0">
                  <a:moveTo>
                    <a:pt x="60" y="0"/>
                  </a:moveTo>
                  <a:cubicBezTo>
                    <a:pt x="60" y="0"/>
                    <a:pt x="2" y="6"/>
                    <a:pt x="0" y="46"/>
                  </a:cubicBezTo>
                  <a:cubicBezTo>
                    <a:pt x="0" y="46"/>
                    <a:pt x="0" y="63"/>
                    <a:pt x="19" y="77"/>
                  </a:cubicBezTo>
                  <a:cubicBezTo>
                    <a:pt x="19" y="77"/>
                    <a:pt x="41" y="90"/>
                    <a:pt x="59" y="90"/>
                  </a:cubicBezTo>
                  <a:cubicBezTo>
                    <a:pt x="59" y="90"/>
                    <a:pt x="36" y="75"/>
                    <a:pt x="33" y="50"/>
                  </a:cubicBezTo>
                  <a:cubicBezTo>
                    <a:pt x="33" y="50"/>
                    <a:pt x="28" y="16"/>
                    <a:pt x="60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ṩ1îḍè"/>
            <p:cNvSpPr/>
            <p:nvPr/>
          </p:nvSpPr>
          <p:spPr bwMode="auto">
            <a:xfrm>
              <a:off x="3852863" y="3324225"/>
              <a:ext cx="214313" cy="249238"/>
            </a:xfrm>
            <a:custGeom>
              <a:avLst/>
              <a:gdLst>
                <a:gd name="T0" fmla="*/ 33 w 65"/>
                <a:gd name="T1" fmla="*/ 19 h 75"/>
                <a:gd name="T2" fmla="*/ 0 w 65"/>
                <a:gd name="T3" fmla="*/ 75 h 75"/>
                <a:gd name="T4" fmla="*/ 64 w 65"/>
                <a:gd name="T5" fmla="*/ 30 h 75"/>
                <a:gd name="T6" fmla="*/ 46 w 65"/>
                <a:gd name="T7" fmla="*/ 0 h 75"/>
                <a:gd name="T8" fmla="*/ 33 w 65"/>
                <a:gd name="T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5">
                  <a:moveTo>
                    <a:pt x="33" y="19"/>
                  </a:moveTo>
                  <a:cubicBezTo>
                    <a:pt x="33" y="19"/>
                    <a:pt x="42" y="58"/>
                    <a:pt x="0" y="75"/>
                  </a:cubicBezTo>
                  <a:cubicBezTo>
                    <a:pt x="0" y="75"/>
                    <a:pt x="54" y="74"/>
                    <a:pt x="64" y="30"/>
                  </a:cubicBezTo>
                  <a:cubicBezTo>
                    <a:pt x="64" y="30"/>
                    <a:pt x="65" y="11"/>
                    <a:pt x="46" y="0"/>
                  </a:cubicBezTo>
                  <a:lnTo>
                    <a:pt x="33" y="19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ïṡḷiḓè"/>
            <p:cNvSpPr/>
            <p:nvPr/>
          </p:nvSpPr>
          <p:spPr bwMode="auto">
            <a:xfrm>
              <a:off x="3535363" y="3467100"/>
              <a:ext cx="217488" cy="26988"/>
            </a:xfrm>
            <a:custGeom>
              <a:avLst/>
              <a:gdLst>
                <a:gd name="T0" fmla="*/ 2 w 137"/>
                <a:gd name="T1" fmla="*/ 0 h 17"/>
                <a:gd name="T2" fmla="*/ 137 w 137"/>
                <a:gd name="T3" fmla="*/ 0 h 17"/>
                <a:gd name="T4" fmla="*/ 133 w 137"/>
                <a:gd name="T5" fmla="*/ 15 h 17"/>
                <a:gd name="T6" fmla="*/ 0 w 137"/>
                <a:gd name="T7" fmla="*/ 17 h 17"/>
                <a:gd name="T8" fmla="*/ 2 w 13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">
                  <a:moveTo>
                    <a:pt x="2" y="0"/>
                  </a:moveTo>
                  <a:lnTo>
                    <a:pt x="137" y="0"/>
                  </a:lnTo>
                  <a:lnTo>
                    <a:pt x="133" y="15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iŝlïďê"/>
            <p:cNvSpPr/>
            <p:nvPr/>
          </p:nvSpPr>
          <p:spPr bwMode="auto">
            <a:xfrm>
              <a:off x="3525838" y="3517900"/>
              <a:ext cx="217488" cy="25400"/>
            </a:xfrm>
            <a:custGeom>
              <a:avLst/>
              <a:gdLst>
                <a:gd name="T0" fmla="*/ 4 w 137"/>
                <a:gd name="T1" fmla="*/ 2 h 16"/>
                <a:gd name="T2" fmla="*/ 137 w 137"/>
                <a:gd name="T3" fmla="*/ 0 h 16"/>
                <a:gd name="T4" fmla="*/ 133 w 137"/>
                <a:gd name="T5" fmla="*/ 16 h 16"/>
                <a:gd name="T6" fmla="*/ 0 w 137"/>
                <a:gd name="T7" fmla="*/ 16 h 16"/>
                <a:gd name="T8" fmla="*/ 4 w 13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6">
                  <a:moveTo>
                    <a:pt x="4" y="2"/>
                  </a:moveTo>
                  <a:lnTo>
                    <a:pt x="137" y="0"/>
                  </a:lnTo>
                  <a:lnTo>
                    <a:pt x="133" y="16"/>
                  </a:lnTo>
                  <a:lnTo>
                    <a:pt x="0" y="1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ḻïḋé"/>
            <p:cNvSpPr/>
            <p:nvPr/>
          </p:nvSpPr>
          <p:spPr bwMode="auto">
            <a:xfrm>
              <a:off x="3884613" y="3463925"/>
              <a:ext cx="176213" cy="30163"/>
            </a:xfrm>
            <a:custGeom>
              <a:avLst/>
              <a:gdLst>
                <a:gd name="T0" fmla="*/ 11 w 111"/>
                <a:gd name="T1" fmla="*/ 0 h 19"/>
                <a:gd name="T2" fmla="*/ 104 w 111"/>
                <a:gd name="T3" fmla="*/ 4 h 19"/>
                <a:gd name="T4" fmla="*/ 111 w 111"/>
                <a:gd name="T5" fmla="*/ 19 h 19"/>
                <a:gd name="T6" fmla="*/ 0 w 111"/>
                <a:gd name="T7" fmla="*/ 19 h 19"/>
                <a:gd name="T8" fmla="*/ 11 w 1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9">
                  <a:moveTo>
                    <a:pt x="11" y="0"/>
                  </a:moveTo>
                  <a:lnTo>
                    <a:pt x="104" y="4"/>
                  </a:lnTo>
                  <a:lnTo>
                    <a:pt x="111" y="19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şḻïḓè"/>
            <p:cNvSpPr/>
            <p:nvPr/>
          </p:nvSpPr>
          <p:spPr bwMode="auto">
            <a:xfrm>
              <a:off x="3849688" y="3517900"/>
              <a:ext cx="223838" cy="28575"/>
            </a:xfrm>
            <a:custGeom>
              <a:avLst/>
              <a:gdLst>
                <a:gd name="T0" fmla="*/ 10 w 141"/>
                <a:gd name="T1" fmla="*/ 0 h 18"/>
                <a:gd name="T2" fmla="*/ 133 w 141"/>
                <a:gd name="T3" fmla="*/ 0 h 18"/>
                <a:gd name="T4" fmla="*/ 141 w 141"/>
                <a:gd name="T5" fmla="*/ 18 h 18"/>
                <a:gd name="T6" fmla="*/ 0 w 141"/>
                <a:gd name="T7" fmla="*/ 18 h 18"/>
                <a:gd name="T8" fmla="*/ 10 w 1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">
                  <a:moveTo>
                    <a:pt x="10" y="0"/>
                  </a:moveTo>
                  <a:lnTo>
                    <a:pt x="133" y="0"/>
                  </a:lnTo>
                  <a:lnTo>
                    <a:pt x="141" y="18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îṧ1íḍè"/>
            <p:cNvSpPr/>
            <p:nvPr/>
          </p:nvSpPr>
          <p:spPr bwMode="auto">
            <a:xfrm>
              <a:off x="3743326" y="3709988"/>
              <a:ext cx="17463" cy="52388"/>
            </a:xfrm>
            <a:custGeom>
              <a:avLst/>
              <a:gdLst>
                <a:gd name="T0" fmla="*/ 0 w 5"/>
                <a:gd name="T1" fmla="*/ 2 h 16"/>
                <a:gd name="T2" fmla="*/ 4 w 5"/>
                <a:gd name="T3" fmla="*/ 0 h 16"/>
                <a:gd name="T4" fmla="*/ 4 w 5"/>
                <a:gd name="T5" fmla="*/ 14 h 16"/>
                <a:gd name="T6" fmla="*/ 4 w 5"/>
                <a:gd name="T7" fmla="*/ 15 h 16"/>
                <a:gd name="T8" fmla="*/ 4 w 5"/>
                <a:gd name="T9" fmla="*/ 15 h 16"/>
                <a:gd name="T10" fmla="*/ 5 w 5"/>
                <a:gd name="T11" fmla="*/ 16 h 16"/>
                <a:gd name="T12" fmla="*/ 5 w 5"/>
                <a:gd name="T13" fmla="*/ 16 h 16"/>
                <a:gd name="T14" fmla="*/ 5 w 5"/>
                <a:gd name="T15" fmla="*/ 16 h 16"/>
                <a:gd name="T16" fmla="*/ 0 w 5"/>
                <a:gd name="T17" fmla="*/ 16 h 16"/>
                <a:gd name="T18" fmla="*/ 0 w 5"/>
                <a:gd name="T19" fmla="*/ 16 h 16"/>
                <a:gd name="T20" fmla="*/ 0 w 5"/>
                <a:gd name="T21" fmla="*/ 16 h 16"/>
                <a:gd name="T22" fmla="*/ 1 w 5"/>
                <a:gd name="T23" fmla="*/ 15 h 16"/>
                <a:gd name="T24" fmla="*/ 1 w 5"/>
                <a:gd name="T25" fmla="*/ 15 h 16"/>
                <a:gd name="T26" fmla="*/ 2 w 5"/>
                <a:gd name="T27" fmla="*/ 15 h 16"/>
                <a:gd name="T28" fmla="*/ 2 w 5"/>
                <a:gd name="T29" fmla="*/ 14 h 16"/>
                <a:gd name="T30" fmla="*/ 2 w 5"/>
                <a:gd name="T31" fmla="*/ 4 h 16"/>
                <a:gd name="T32" fmla="*/ 2 w 5"/>
                <a:gd name="T33" fmla="*/ 3 h 16"/>
                <a:gd name="T34" fmla="*/ 1 w 5"/>
                <a:gd name="T35" fmla="*/ 2 h 16"/>
                <a:gd name="T36" fmla="*/ 1 w 5"/>
                <a:gd name="T37" fmla="*/ 2 h 16"/>
                <a:gd name="T38" fmla="*/ 0 w 5"/>
                <a:gd name="T39" fmla="*/ 2 h 16"/>
                <a:gd name="T40" fmla="*/ 0 w 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6">
                  <a:moveTo>
                    <a:pt x="0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ŝlíḓé"/>
            <p:cNvSpPr/>
            <p:nvPr/>
          </p:nvSpPr>
          <p:spPr bwMode="auto">
            <a:xfrm>
              <a:off x="3776663" y="3709988"/>
              <a:ext cx="30163" cy="52388"/>
            </a:xfrm>
            <a:custGeom>
              <a:avLst/>
              <a:gdLst>
                <a:gd name="T0" fmla="*/ 6 w 9"/>
                <a:gd name="T1" fmla="*/ 10 h 16"/>
                <a:gd name="T2" fmla="*/ 5 w 9"/>
                <a:gd name="T3" fmla="*/ 10 h 16"/>
                <a:gd name="T4" fmla="*/ 4 w 9"/>
                <a:gd name="T5" fmla="*/ 10 h 16"/>
                <a:gd name="T6" fmla="*/ 2 w 9"/>
                <a:gd name="T7" fmla="*/ 10 h 16"/>
                <a:gd name="T8" fmla="*/ 1 w 9"/>
                <a:gd name="T9" fmla="*/ 9 h 16"/>
                <a:gd name="T10" fmla="*/ 1 w 9"/>
                <a:gd name="T11" fmla="*/ 9 h 16"/>
                <a:gd name="T12" fmla="*/ 0 w 9"/>
                <a:gd name="T13" fmla="*/ 7 h 16"/>
                <a:gd name="T14" fmla="*/ 0 w 9"/>
                <a:gd name="T15" fmla="*/ 5 h 16"/>
                <a:gd name="T16" fmla="*/ 0 w 9"/>
                <a:gd name="T17" fmla="*/ 3 h 16"/>
                <a:gd name="T18" fmla="*/ 1 w 9"/>
                <a:gd name="T19" fmla="*/ 2 h 16"/>
                <a:gd name="T20" fmla="*/ 2 w 9"/>
                <a:gd name="T21" fmla="*/ 1 h 16"/>
                <a:gd name="T22" fmla="*/ 3 w 9"/>
                <a:gd name="T23" fmla="*/ 1 h 16"/>
                <a:gd name="T24" fmla="*/ 4 w 9"/>
                <a:gd name="T25" fmla="*/ 0 h 16"/>
                <a:gd name="T26" fmla="*/ 6 w 9"/>
                <a:gd name="T27" fmla="*/ 1 h 16"/>
                <a:gd name="T28" fmla="*/ 7 w 9"/>
                <a:gd name="T29" fmla="*/ 1 h 16"/>
                <a:gd name="T30" fmla="*/ 8 w 9"/>
                <a:gd name="T31" fmla="*/ 2 h 16"/>
                <a:gd name="T32" fmla="*/ 9 w 9"/>
                <a:gd name="T33" fmla="*/ 4 h 16"/>
                <a:gd name="T34" fmla="*/ 9 w 9"/>
                <a:gd name="T35" fmla="*/ 5 h 16"/>
                <a:gd name="T36" fmla="*/ 9 w 9"/>
                <a:gd name="T37" fmla="*/ 7 h 16"/>
                <a:gd name="T38" fmla="*/ 9 w 9"/>
                <a:gd name="T39" fmla="*/ 8 h 16"/>
                <a:gd name="T40" fmla="*/ 9 w 9"/>
                <a:gd name="T41" fmla="*/ 10 h 16"/>
                <a:gd name="T42" fmla="*/ 8 w 9"/>
                <a:gd name="T43" fmla="*/ 11 h 16"/>
                <a:gd name="T44" fmla="*/ 8 w 9"/>
                <a:gd name="T45" fmla="*/ 12 h 16"/>
                <a:gd name="T46" fmla="*/ 7 w 9"/>
                <a:gd name="T47" fmla="*/ 13 h 16"/>
                <a:gd name="T48" fmla="*/ 6 w 9"/>
                <a:gd name="T49" fmla="*/ 14 h 16"/>
                <a:gd name="T50" fmla="*/ 5 w 9"/>
                <a:gd name="T51" fmla="*/ 15 h 16"/>
                <a:gd name="T52" fmla="*/ 3 w 9"/>
                <a:gd name="T53" fmla="*/ 15 h 16"/>
                <a:gd name="T54" fmla="*/ 2 w 9"/>
                <a:gd name="T55" fmla="*/ 16 h 16"/>
                <a:gd name="T56" fmla="*/ 1 w 9"/>
                <a:gd name="T57" fmla="*/ 16 h 16"/>
                <a:gd name="T58" fmla="*/ 0 w 9"/>
                <a:gd name="T59" fmla="*/ 16 h 16"/>
                <a:gd name="T60" fmla="*/ 0 w 9"/>
                <a:gd name="T61" fmla="*/ 16 h 16"/>
                <a:gd name="T62" fmla="*/ 1 w 9"/>
                <a:gd name="T63" fmla="*/ 16 h 16"/>
                <a:gd name="T64" fmla="*/ 1 w 9"/>
                <a:gd name="T65" fmla="*/ 15 h 16"/>
                <a:gd name="T66" fmla="*/ 2 w 9"/>
                <a:gd name="T67" fmla="*/ 15 h 16"/>
                <a:gd name="T68" fmla="*/ 3 w 9"/>
                <a:gd name="T69" fmla="*/ 15 h 16"/>
                <a:gd name="T70" fmla="*/ 4 w 9"/>
                <a:gd name="T71" fmla="*/ 14 h 16"/>
                <a:gd name="T72" fmla="*/ 5 w 9"/>
                <a:gd name="T73" fmla="*/ 13 h 16"/>
                <a:gd name="T74" fmla="*/ 6 w 9"/>
                <a:gd name="T75" fmla="*/ 12 h 16"/>
                <a:gd name="T76" fmla="*/ 6 w 9"/>
                <a:gd name="T77" fmla="*/ 11 h 16"/>
                <a:gd name="T78" fmla="*/ 7 w 9"/>
                <a:gd name="T79" fmla="*/ 9 h 16"/>
                <a:gd name="T80" fmla="*/ 6 w 9"/>
                <a:gd name="T81" fmla="*/ 10 h 16"/>
                <a:gd name="T82" fmla="*/ 2 w 9"/>
                <a:gd name="T83" fmla="*/ 5 h 16"/>
                <a:gd name="T84" fmla="*/ 2 w 9"/>
                <a:gd name="T85" fmla="*/ 7 h 16"/>
                <a:gd name="T86" fmla="*/ 2 w 9"/>
                <a:gd name="T87" fmla="*/ 8 h 16"/>
                <a:gd name="T88" fmla="*/ 3 w 9"/>
                <a:gd name="T89" fmla="*/ 9 h 16"/>
                <a:gd name="T90" fmla="*/ 4 w 9"/>
                <a:gd name="T91" fmla="*/ 9 h 16"/>
                <a:gd name="T92" fmla="*/ 5 w 9"/>
                <a:gd name="T93" fmla="*/ 9 h 16"/>
                <a:gd name="T94" fmla="*/ 6 w 9"/>
                <a:gd name="T95" fmla="*/ 9 h 16"/>
                <a:gd name="T96" fmla="*/ 7 w 9"/>
                <a:gd name="T97" fmla="*/ 9 h 16"/>
                <a:gd name="T98" fmla="*/ 7 w 9"/>
                <a:gd name="T99" fmla="*/ 8 h 16"/>
                <a:gd name="T100" fmla="*/ 7 w 9"/>
                <a:gd name="T101" fmla="*/ 7 h 16"/>
                <a:gd name="T102" fmla="*/ 7 w 9"/>
                <a:gd name="T103" fmla="*/ 5 h 16"/>
                <a:gd name="T104" fmla="*/ 7 w 9"/>
                <a:gd name="T105" fmla="*/ 4 h 16"/>
                <a:gd name="T106" fmla="*/ 7 w 9"/>
                <a:gd name="T107" fmla="*/ 3 h 16"/>
                <a:gd name="T108" fmla="*/ 6 w 9"/>
                <a:gd name="T109" fmla="*/ 2 h 16"/>
                <a:gd name="T110" fmla="*/ 5 w 9"/>
                <a:gd name="T111" fmla="*/ 1 h 16"/>
                <a:gd name="T112" fmla="*/ 4 w 9"/>
                <a:gd name="T113" fmla="*/ 1 h 16"/>
                <a:gd name="T114" fmla="*/ 3 w 9"/>
                <a:gd name="T115" fmla="*/ 1 h 16"/>
                <a:gd name="T116" fmla="*/ 2 w 9"/>
                <a:gd name="T117" fmla="*/ 2 h 16"/>
                <a:gd name="T118" fmla="*/ 2 w 9"/>
                <a:gd name="T119" fmla="*/ 3 h 16"/>
                <a:gd name="T120" fmla="*/ 2 w 9"/>
                <a:gd name="T121" fmla="*/ 4 h 16"/>
                <a:gd name="T122" fmla="*/ 2 w 9"/>
                <a:gd name="T1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" h="16">
                  <a:moveTo>
                    <a:pt x="6" y="10"/>
                  </a:moveTo>
                  <a:cubicBezTo>
                    <a:pt x="6" y="10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ṡľîde"/>
            <p:cNvSpPr/>
            <p:nvPr/>
          </p:nvSpPr>
          <p:spPr bwMode="auto">
            <a:xfrm>
              <a:off x="3816351" y="3709988"/>
              <a:ext cx="30163" cy="52388"/>
            </a:xfrm>
            <a:custGeom>
              <a:avLst/>
              <a:gdLst>
                <a:gd name="T0" fmla="*/ 4 w 9"/>
                <a:gd name="T1" fmla="*/ 0 h 16"/>
                <a:gd name="T2" fmla="*/ 9 w 9"/>
                <a:gd name="T3" fmla="*/ 0 h 16"/>
                <a:gd name="T4" fmla="*/ 8 w 9"/>
                <a:gd name="T5" fmla="*/ 2 h 16"/>
                <a:gd name="T6" fmla="*/ 4 w 9"/>
                <a:gd name="T7" fmla="*/ 2 h 16"/>
                <a:gd name="T8" fmla="*/ 3 w 9"/>
                <a:gd name="T9" fmla="*/ 4 h 16"/>
                <a:gd name="T10" fmla="*/ 4 w 9"/>
                <a:gd name="T11" fmla="*/ 5 h 16"/>
                <a:gd name="T12" fmla="*/ 5 w 9"/>
                <a:gd name="T13" fmla="*/ 5 h 16"/>
                <a:gd name="T14" fmla="*/ 6 w 9"/>
                <a:gd name="T15" fmla="*/ 6 h 16"/>
                <a:gd name="T16" fmla="*/ 7 w 9"/>
                <a:gd name="T17" fmla="*/ 7 h 16"/>
                <a:gd name="T18" fmla="*/ 8 w 9"/>
                <a:gd name="T19" fmla="*/ 8 h 16"/>
                <a:gd name="T20" fmla="*/ 9 w 9"/>
                <a:gd name="T21" fmla="*/ 9 h 16"/>
                <a:gd name="T22" fmla="*/ 9 w 9"/>
                <a:gd name="T23" fmla="*/ 10 h 16"/>
                <a:gd name="T24" fmla="*/ 8 w 9"/>
                <a:gd name="T25" fmla="*/ 12 h 16"/>
                <a:gd name="T26" fmla="*/ 8 w 9"/>
                <a:gd name="T27" fmla="*/ 13 h 16"/>
                <a:gd name="T28" fmla="*/ 7 w 9"/>
                <a:gd name="T29" fmla="*/ 14 h 16"/>
                <a:gd name="T30" fmla="*/ 6 w 9"/>
                <a:gd name="T31" fmla="*/ 15 h 16"/>
                <a:gd name="T32" fmla="*/ 5 w 9"/>
                <a:gd name="T33" fmla="*/ 16 h 16"/>
                <a:gd name="T34" fmla="*/ 3 w 9"/>
                <a:gd name="T35" fmla="*/ 16 h 16"/>
                <a:gd name="T36" fmla="*/ 2 w 9"/>
                <a:gd name="T37" fmla="*/ 16 h 16"/>
                <a:gd name="T38" fmla="*/ 1 w 9"/>
                <a:gd name="T39" fmla="*/ 16 h 16"/>
                <a:gd name="T40" fmla="*/ 1 w 9"/>
                <a:gd name="T41" fmla="*/ 15 h 16"/>
                <a:gd name="T42" fmla="*/ 0 w 9"/>
                <a:gd name="T43" fmla="*/ 15 h 16"/>
                <a:gd name="T44" fmla="*/ 0 w 9"/>
                <a:gd name="T45" fmla="*/ 14 h 16"/>
                <a:gd name="T46" fmla="*/ 1 w 9"/>
                <a:gd name="T47" fmla="*/ 14 h 16"/>
                <a:gd name="T48" fmla="*/ 1 w 9"/>
                <a:gd name="T49" fmla="*/ 14 h 16"/>
                <a:gd name="T50" fmla="*/ 1 w 9"/>
                <a:gd name="T51" fmla="*/ 14 h 16"/>
                <a:gd name="T52" fmla="*/ 2 w 9"/>
                <a:gd name="T53" fmla="*/ 14 h 16"/>
                <a:gd name="T54" fmla="*/ 3 w 9"/>
                <a:gd name="T55" fmla="*/ 15 h 16"/>
                <a:gd name="T56" fmla="*/ 4 w 9"/>
                <a:gd name="T57" fmla="*/ 15 h 16"/>
                <a:gd name="T58" fmla="*/ 5 w 9"/>
                <a:gd name="T59" fmla="*/ 15 h 16"/>
                <a:gd name="T60" fmla="*/ 6 w 9"/>
                <a:gd name="T61" fmla="*/ 14 h 16"/>
                <a:gd name="T62" fmla="*/ 7 w 9"/>
                <a:gd name="T63" fmla="*/ 13 h 16"/>
                <a:gd name="T64" fmla="*/ 7 w 9"/>
                <a:gd name="T65" fmla="*/ 12 h 16"/>
                <a:gd name="T66" fmla="*/ 7 w 9"/>
                <a:gd name="T67" fmla="*/ 11 h 16"/>
                <a:gd name="T68" fmla="*/ 7 w 9"/>
                <a:gd name="T69" fmla="*/ 9 h 16"/>
                <a:gd name="T70" fmla="*/ 6 w 9"/>
                <a:gd name="T71" fmla="*/ 8 h 16"/>
                <a:gd name="T72" fmla="*/ 5 w 9"/>
                <a:gd name="T73" fmla="*/ 7 h 16"/>
                <a:gd name="T74" fmla="*/ 4 w 9"/>
                <a:gd name="T75" fmla="*/ 7 h 16"/>
                <a:gd name="T76" fmla="*/ 3 w 9"/>
                <a:gd name="T77" fmla="*/ 6 h 16"/>
                <a:gd name="T78" fmla="*/ 2 w 9"/>
                <a:gd name="T79" fmla="*/ 6 h 16"/>
                <a:gd name="T80" fmla="*/ 1 w 9"/>
                <a:gd name="T81" fmla="*/ 6 h 16"/>
                <a:gd name="T82" fmla="*/ 1 w 9"/>
                <a:gd name="T83" fmla="*/ 6 h 16"/>
                <a:gd name="T84" fmla="*/ 1 w 9"/>
                <a:gd name="T85" fmla="*/ 5 h 16"/>
                <a:gd name="T86" fmla="*/ 4 w 9"/>
                <a:gd name="T8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5" y="15"/>
                    <a:pt x="5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şliḑe"/>
            <p:cNvSpPr/>
            <p:nvPr/>
          </p:nvSpPr>
          <p:spPr bwMode="auto">
            <a:xfrm>
              <a:off x="3856038" y="3709988"/>
              <a:ext cx="33338" cy="52388"/>
            </a:xfrm>
            <a:custGeom>
              <a:avLst/>
              <a:gdLst>
                <a:gd name="T0" fmla="*/ 0 w 10"/>
                <a:gd name="T1" fmla="*/ 16 h 16"/>
                <a:gd name="T2" fmla="*/ 0 w 10"/>
                <a:gd name="T3" fmla="*/ 16 h 16"/>
                <a:gd name="T4" fmla="*/ 2 w 10"/>
                <a:gd name="T5" fmla="*/ 14 h 16"/>
                <a:gd name="T6" fmla="*/ 4 w 10"/>
                <a:gd name="T7" fmla="*/ 12 h 16"/>
                <a:gd name="T8" fmla="*/ 5 w 10"/>
                <a:gd name="T9" fmla="*/ 10 h 16"/>
                <a:gd name="T10" fmla="*/ 6 w 10"/>
                <a:gd name="T11" fmla="*/ 9 h 16"/>
                <a:gd name="T12" fmla="*/ 7 w 10"/>
                <a:gd name="T13" fmla="*/ 8 h 16"/>
                <a:gd name="T14" fmla="*/ 7 w 10"/>
                <a:gd name="T15" fmla="*/ 7 h 16"/>
                <a:gd name="T16" fmla="*/ 7 w 10"/>
                <a:gd name="T17" fmla="*/ 6 h 16"/>
                <a:gd name="T18" fmla="*/ 7 w 10"/>
                <a:gd name="T19" fmla="*/ 4 h 16"/>
                <a:gd name="T20" fmla="*/ 6 w 10"/>
                <a:gd name="T21" fmla="*/ 3 h 16"/>
                <a:gd name="T22" fmla="*/ 5 w 10"/>
                <a:gd name="T23" fmla="*/ 2 h 16"/>
                <a:gd name="T24" fmla="*/ 4 w 10"/>
                <a:gd name="T25" fmla="*/ 2 h 16"/>
                <a:gd name="T26" fmla="*/ 3 w 10"/>
                <a:gd name="T27" fmla="*/ 2 h 16"/>
                <a:gd name="T28" fmla="*/ 2 w 10"/>
                <a:gd name="T29" fmla="*/ 3 h 16"/>
                <a:gd name="T30" fmla="*/ 1 w 10"/>
                <a:gd name="T31" fmla="*/ 3 h 16"/>
                <a:gd name="T32" fmla="*/ 1 w 10"/>
                <a:gd name="T33" fmla="*/ 4 h 16"/>
                <a:gd name="T34" fmla="*/ 0 w 10"/>
                <a:gd name="T35" fmla="*/ 4 h 16"/>
                <a:gd name="T36" fmla="*/ 1 w 10"/>
                <a:gd name="T37" fmla="*/ 3 h 16"/>
                <a:gd name="T38" fmla="*/ 1 w 10"/>
                <a:gd name="T39" fmla="*/ 2 h 16"/>
                <a:gd name="T40" fmla="*/ 2 w 10"/>
                <a:gd name="T41" fmla="*/ 1 h 16"/>
                <a:gd name="T42" fmla="*/ 3 w 10"/>
                <a:gd name="T43" fmla="*/ 0 h 16"/>
                <a:gd name="T44" fmla="*/ 4 w 10"/>
                <a:gd name="T45" fmla="*/ 0 h 16"/>
                <a:gd name="T46" fmla="*/ 6 w 10"/>
                <a:gd name="T47" fmla="*/ 0 h 16"/>
                <a:gd name="T48" fmla="*/ 7 w 10"/>
                <a:gd name="T49" fmla="*/ 1 h 16"/>
                <a:gd name="T50" fmla="*/ 8 w 10"/>
                <a:gd name="T51" fmla="*/ 1 h 16"/>
                <a:gd name="T52" fmla="*/ 8 w 10"/>
                <a:gd name="T53" fmla="*/ 2 h 16"/>
                <a:gd name="T54" fmla="*/ 9 w 10"/>
                <a:gd name="T55" fmla="*/ 4 h 16"/>
                <a:gd name="T56" fmla="*/ 9 w 10"/>
                <a:gd name="T57" fmla="*/ 5 h 16"/>
                <a:gd name="T58" fmla="*/ 9 w 10"/>
                <a:gd name="T59" fmla="*/ 6 h 16"/>
                <a:gd name="T60" fmla="*/ 8 w 10"/>
                <a:gd name="T61" fmla="*/ 7 h 16"/>
                <a:gd name="T62" fmla="*/ 8 w 10"/>
                <a:gd name="T63" fmla="*/ 8 h 16"/>
                <a:gd name="T64" fmla="*/ 7 w 10"/>
                <a:gd name="T65" fmla="*/ 9 h 16"/>
                <a:gd name="T66" fmla="*/ 6 w 10"/>
                <a:gd name="T67" fmla="*/ 10 h 16"/>
                <a:gd name="T68" fmla="*/ 4 w 10"/>
                <a:gd name="T69" fmla="*/ 12 h 16"/>
                <a:gd name="T70" fmla="*/ 2 w 10"/>
                <a:gd name="T71" fmla="*/ 14 h 16"/>
                <a:gd name="T72" fmla="*/ 6 w 10"/>
                <a:gd name="T73" fmla="*/ 14 h 16"/>
                <a:gd name="T74" fmla="*/ 7 w 10"/>
                <a:gd name="T75" fmla="*/ 14 h 16"/>
                <a:gd name="T76" fmla="*/ 8 w 10"/>
                <a:gd name="T77" fmla="*/ 14 h 16"/>
                <a:gd name="T78" fmla="*/ 9 w 10"/>
                <a:gd name="T79" fmla="*/ 14 h 16"/>
                <a:gd name="T80" fmla="*/ 9 w 10"/>
                <a:gd name="T81" fmla="*/ 14 h 16"/>
                <a:gd name="T82" fmla="*/ 9 w 10"/>
                <a:gd name="T83" fmla="*/ 13 h 16"/>
                <a:gd name="T84" fmla="*/ 10 w 10"/>
                <a:gd name="T85" fmla="*/ 13 h 16"/>
                <a:gd name="T86" fmla="*/ 9 w 10"/>
                <a:gd name="T87" fmla="*/ 14 h 16"/>
                <a:gd name="T88" fmla="*/ 9 w 10"/>
                <a:gd name="T89" fmla="*/ 15 h 16"/>
                <a:gd name="T90" fmla="*/ 9 w 10"/>
                <a:gd name="T91" fmla="*/ 16 h 16"/>
                <a:gd name="T92" fmla="*/ 0 w 10"/>
                <a:gd name="T9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" h="16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3" y="13"/>
                    <a:pt x="4" y="12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8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7" y="9"/>
                  </a:cubicBezTo>
                  <a:cubicBezTo>
                    <a:pt x="7" y="9"/>
                    <a:pt x="7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îṧlíḑè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sḷíḍê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šliďè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ṧlíďê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ṡḷîḋ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ṩlïḓ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iṥ1ïďé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ïŝḻîḍè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ṥ1iḑê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sḻíḋe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ṧḻïḋe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ṩ1îďè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iŝḷîḑe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ṣ1íḓé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sḻíḓé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îŝlïde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šļï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iśļî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ïṩļïḑé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i$1iḋe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$ļîde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iṡļîďê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şḷiḋé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isliḑè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iṧlîḓê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iṣļíďé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ŝlíḍè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iśļïḋé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şḻîd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šḷíḍ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ṥļîḑè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$1iďé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íŝḷïďè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śļîḓé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ṣļîḑe"/>
            <p:cNvSpPr/>
            <p:nvPr/>
          </p:nvSpPr>
          <p:spPr bwMode="auto">
            <a:xfrm>
              <a:off x="3354388" y="3257550"/>
              <a:ext cx="76200" cy="80963"/>
            </a:xfrm>
            <a:custGeom>
              <a:avLst/>
              <a:gdLst>
                <a:gd name="T0" fmla="*/ 8 w 23"/>
                <a:gd name="T1" fmla="*/ 2 h 24"/>
                <a:gd name="T2" fmla="*/ 18 w 23"/>
                <a:gd name="T3" fmla="*/ 9 h 24"/>
                <a:gd name="T4" fmla="*/ 18 w 23"/>
                <a:gd name="T5" fmla="*/ 12 h 24"/>
                <a:gd name="T6" fmla="*/ 20 w 23"/>
                <a:gd name="T7" fmla="*/ 16 h 24"/>
                <a:gd name="T8" fmla="*/ 19 w 23"/>
                <a:gd name="T9" fmla="*/ 23 h 24"/>
                <a:gd name="T10" fmla="*/ 17 w 23"/>
                <a:gd name="T11" fmla="*/ 24 h 24"/>
                <a:gd name="T12" fmla="*/ 17 w 23"/>
                <a:gd name="T13" fmla="*/ 22 h 24"/>
                <a:gd name="T14" fmla="*/ 16 w 23"/>
                <a:gd name="T15" fmla="*/ 14 h 24"/>
                <a:gd name="T16" fmla="*/ 10 w 23"/>
                <a:gd name="T17" fmla="*/ 13 h 24"/>
                <a:gd name="T18" fmla="*/ 7 w 23"/>
                <a:gd name="T19" fmla="*/ 15 h 24"/>
                <a:gd name="T20" fmla="*/ 7 w 23"/>
                <a:gd name="T21" fmla="*/ 13 h 24"/>
                <a:gd name="T22" fmla="*/ 4 w 23"/>
                <a:gd name="T23" fmla="*/ 9 h 24"/>
                <a:gd name="T24" fmla="*/ 1 w 23"/>
                <a:gd name="T25" fmla="*/ 6 h 24"/>
                <a:gd name="T26" fmla="*/ 8 w 23"/>
                <a:gd name="T2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8" y="2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2"/>
                    <a:pt x="18" y="14"/>
                    <a:pt x="20" y="16"/>
                  </a:cubicBezTo>
                  <a:cubicBezTo>
                    <a:pt x="20" y="16"/>
                    <a:pt x="23" y="23"/>
                    <a:pt x="19" y="23"/>
                  </a:cubicBezTo>
                  <a:cubicBezTo>
                    <a:pt x="19" y="23"/>
                    <a:pt x="17" y="23"/>
                    <a:pt x="17" y="24"/>
                  </a:cubicBezTo>
                  <a:cubicBezTo>
                    <a:pt x="17" y="24"/>
                    <a:pt x="16" y="24"/>
                    <a:pt x="17" y="22"/>
                  </a:cubicBezTo>
                  <a:cubicBezTo>
                    <a:pt x="17" y="22"/>
                    <a:pt x="19" y="18"/>
                    <a:pt x="16" y="14"/>
                  </a:cubicBezTo>
                  <a:cubicBezTo>
                    <a:pt x="16" y="14"/>
                    <a:pt x="13" y="10"/>
                    <a:pt x="10" y="13"/>
                  </a:cubicBezTo>
                  <a:cubicBezTo>
                    <a:pt x="10" y="13"/>
                    <a:pt x="9" y="16"/>
                    <a:pt x="7" y="15"/>
                  </a:cubicBezTo>
                  <a:cubicBezTo>
                    <a:pt x="7" y="15"/>
                    <a:pt x="7" y="15"/>
                    <a:pt x="7" y="13"/>
                  </a:cubicBezTo>
                  <a:cubicBezTo>
                    <a:pt x="7" y="13"/>
                    <a:pt x="8" y="8"/>
                    <a:pt x="4" y="9"/>
                  </a:cubicBezTo>
                  <a:cubicBezTo>
                    <a:pt x="4" y="9"/>
                    <a:pt x="0" y="10"/>
                    <a:pt x="1" y="6"/>
                  </a:cubicBezTo>
                  <a:cubicBezTo>
                    <a:pt x="1" y="6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şliḍê"/>
            <p:cNvSpPr/>
            <p:nvPr/>
          </p:nvSpPr>
          <p:spPr bwMode="auto">
            <a:xfrm>
              <a:off x="3360738" y="3211513"/>
              <a:ext cx="88900" cy="53975"/>
            </a:xfrm>
            <a:custGeom>
              <a:avLst/>
              <a:gdLst>
                <a:gd name="T0" fmla="*/ 1 w 27"/>
                <a:gd name="T1" fmla="*/ 4 h 16"/>
                <a:gd name="T2" fmla="*/ 4 w 27"/>
                <a:gd name="T3" fmla="*/ 9 h 16"/>
                <a:gd name="T4" fmla="*/ 8 w 27"/>
                <a:gd name="T5" fmla="*/ 10 h 16"/>
                <a:gd name="T6" fmla="*/ 11 w 27"/>
                <a:gd name="T7" fmla="*/ 13 h 16"/>
                <a:gd name="T8" fmla="*/ 13 w 27"/>
                <a:gd name="T9" fmla="*/ 13 h 16"/>
                <a:gd name="T10" fmla="*/ 19 w 27"/>
                <a:gd name="T11" fmla="*/ 15 h 16"/>
                <a:gd name="T12" fmla="*/ 24 w 27"/>
                <a:gd name="T13" fmla="*/ 10 h 16"/>
                <a:gd name="T14" fmla="*/ 23 w 27"/>
                <a:gd name="T15" fmla="*/ 5 h 16"/>
                <a:gd name="T16" fmla="*/ 21 w 27"/>
                <a:gd name="T17" fmla="*/ 7 h 16"/>
                <a:gd name="T18" fmla="*/ 17 w 27"/>
                <a:gd name="T19" fmla="*/ 11 h 16"/>
                <a:gd name="T20" fmla="*/ 12 w 27"/>
                <a:gd name="T21" fmla="*/ 8 h 16"/>
                <a:gd name="T22" fmla="*/ 12 w 27"/>
                <a:gd name="T23" fmla="*/ 4 h 16"/>
                <a:gd name="T24" fmla="*/ 10 w 27"/>
                <a:gd name="T25" fmla="*/ 0 h 16"/>
                <a:gd name="T26" fmla="*/ 9 w 27"/>
                <a:gd name="T27" fmla="*/ 3 h 16"/>
                <a:gd name="T28" fmla="*/ 7 w 27"/>
                <a:gd name="T29" fmla="*/ 5 h 16"/>
                <a:gd name="T30" fmla="*/ 5 w 27"/>
                <a:gd name="T31" fmla="*/ 4 h 16"/>
                <a:gd name="T32" fmla="*/ 1 w 2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6">
                  <a:moveTo>
                    <a:pt x="1" y="4"/>
                  </a:moveTo>
                  <a:cubicBezTo>
                    <a:pt x="1" y="4"/>
                    <a:pt x="0" y="8"/>
                    <a:pt x="4" y="9"/>
                  </a:cubicBezTo>
                  <a:cubicBezTo>
                    <a:pt x="4" y="9"/>
                    <a:pt x="7" y="9"/>
                    <a:pt x="8" y="10"/>
                  </a:cubicBezTo>
                  <a:cubicBezTo>
                    <a:pt x="8" y="10"/>
                    <a:pt x="10" y="12"/>
                    <a:pt x="11" y="13"/>
                  </a:cubicBezTo>
                  <a:cubicBezTo>
                    <a:pt x="11" y="13"/>
                    <a:pt x="12" y="12"/>
                    <a:pt x="13" y="13"/>
                  </a:cubicBezTo>
                  <a:cubicBezTo>
                    <a:pt x="13" y="13"/>
                    <a:pt x="17" y="16"/>
                    <a:pt x="19" y="15"/>
                  </a:cubicBezTo>
                  <a:cubicBezTo>
                    <a:pt x="19" y="15"/>
                    <a:pt x="22" y="14"/>
                    <a:pt x="24" y="10"/>
                  </a:cubicBezTo>
                  <a:cubicBezTo>
                    <a:pt x="24" y="10"/>
                    <a:pt x="27" y="6"/>
                    <a:pt x="23" y="5"/>
                  </a:cubicBezTo>
                  <a:cubicBezTo>
                    <a:pt x="23" y="5"/>
                    <a:pt x="21" y="5"/>
                    <a:pt x="21" y="7"/>
                  </a:cubicBezTo>
                  <a:cubicBezTo>
                    <a:pt x="21" y="7"/>
                    <a:pt x="20" y="13"/>
                    <a:pt x="17" y="11"/>
                  </a:cubicBezTo>
                  <a:cubicBezTo>
                    <a:pt x="17" y="11"/>
                    <a:pt x="13" y="10"/>
                    <a:pt x="12" y="8"/>
                  </a:cubicBezTo>
                  <a:cubicBezTo>
                    <a:pt x="12" y="8"/>
                    <a:pt x="10" y="7"/>
                    <a:pt x="12" y="4"/>
                  </a:cubicBezTo>
                  <a:cubicBezTo>
                    <a:pt x="12" y="4"/>
                    <a:pt x="13" y="1"/>
                    <a:pt x="10" y="0"/>
                  </a:cubicBezTo>
                  <a:cubicBezTo>
                    <a:pt x="10" y="0"/>
                    <a:pt x="8" y="0"/>
                    <a:pt x="9" y="3"/>
                  </a:cubicBezTo>
                  <a:cubicBezTo>
                    <a:pt x="9" y="3"/>
                    <a:pt x="9" y="6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3" y="0"/>
                    <a:pt x="1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ṣḷíḑe"/>
            <p:cNvSpPr/>
            <p:nvPr/>
          </p:nvSpPr>
          <p:spPr bwMode="auto">
            <a:xfrm>
              <a:off x="3424238" y="3089275"/>
              <a:ext cx="52388" cy="73025"/>
            </a:xfrm>
            <a:custGeom>
              <a:avLst/>
              <a:gdLst>
                <a:gd name="T0" fmla="*/ 1 w 16"/>
                <a:gd name="T1" fmla="*/ 9 h 22"/>
                <a:gd name="T2" fmla="*/ 2 w 16"/>
                <a:gd name="T3" fmla="*/ 10 h 22"/>
                <a:gd name="T4" fmla="*/ 5 w 16"/>
                <a:gd name="T5" fmla="*/ 10 h 22"/>
                <a:gd name="T6" fmla="*/ 4 w 16"/>
                <a:gd name="T7" fmla="*/ 13 h 22"/>
                <a:gd name="T8" fmla="*/ 4 w 16"/>
                <a:gd name="T9" fmla="*/ 13 h 22"/>
                <a:gd name="T10" fmla="*/ 2 w 16"/>
                <a:gd name="T11" fmla="*/ 17 h 22"/>
                <a:gd name="T12" fmla="*/ 1 w 16"/>
                <a:gd name="T13" fmla="*/ 20 h 22"/>
                <a:gd name="T14" fmla="*/ 5 w 16"/>
                <a:gd name="T15" fmla="*/ 20 h 22"/>
                <a:gd name="T16" fmla="*/ 5 w 16"/>
                <a:gd name="T17" fmla="*/ 16 h 22"/>
                <a:gd name="T18" fmla="*/ 6 w 16"/>
                <a:gd name="T19" fmla="*/ 14 h 22"/>
                <a:gd name="T20" fmla="*/ 14 w 16"/>
                <a:gd name="T21" fmla="*/ 3 h 22"/>
                <a:gd name="T22" fmla="*/ 15 w 16"/>
                <a:gd name="T23" fmla="*/ 0 h 22"/>
                <a:gd name="T24" fmla="*/ 13 w 16"/>
                <a:gd name="T25" fmla="*/ 1 h 22"/>
                <a:gd name="T26" fmla="*/ 9 w 16"/>
                <a:gd name="T27" fmla="*/ 5 h 22"/>
                <a:gd name="T28" fmla="*/ 7 w 16"/>
                <a:gd name="T29" fmla="*/ 5 h 22"/>
                <a:gd name="T30" fmla="*/ 4 w 16"/>
                <a:gd name="T31" fmla="*/ 4 h 22"/>
                <a:gd name="T32" fmla="*/ 4 w 16"/>
                <a:gd name="T33" fmla="*/ 5 h 22"/>
                <a:gd name="T34" fmla="*/ 2 w 16"/>
                <a:gd name="T35" fmla="*/ 6 h 22"/>
                <a:gd name="T36" fmla="*/ 1 w 16"/>
                <a:gd name="T3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2">
                  <a:moveTo>
                    <a:pt x="1" y="9"/>
                  </a:moveTo>
                  <a:cubicBezTo>
                    <a:pt x="1" y="9"/>
                    <a:pt x="0" y="10"/>
                    <a:pt x="2" y="10"/>
                  </a:cubicBezTo>
                  <a:cubicBezTo>
                    <a:pt x="2" y="10"/>
                    <a:pt x="5" y="9"/>
                    <a:pt x="5" y="10"/>
                  </a:cubicBezTo>
                  <a:cubicBezTo>
                    <a:pt x="5" y="10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5"/>
                    <a:pt x="2" y="17"/>
                    <a:pt x="2" y="17"/>
                  </a:cubicBezTo>
                  <a:cubicBezTo>
                    <a:pt x="2" y="17"/>
                    <a:pt x="0" y="18"/>
                    <a:pt x="1" y="20"/>
                  </a:cubicBezTo>
                  <a:cubicBezTo>
                    <a:pt x="1" y="20"/>
                    <a:pt x="3" y="22"/>
                    <a:pt x="5" y="20"/>
                  </a:cubicBezTo>
                  <a:cubicBezTo>
                    <a:pt x="5" y="20"/>
                    <a:pt x="3" y="18"/>
                    <a:pt x="5" y="16"/>
                  </a:cubicBezTo>
                  <a:cubicBezTo>
                    <a:pt x="5" y="16"/>
                    <a:pt x="6" y="16"/>
                    <a:pt x="6" y="14"/>
                  </a:cubicBezTo>
                  <a:cubicBezTo>
                    <a:pt x="6" y="14"/>
                    <a:pt x="8" y="8"/>
                    <a:pt x="14" y="3"/>
                  </a:cubicBezTo>
                  <a:cubicBezTo>
                    <a:pt x="14" y="3"/>
                    <a:pt x="16" y="2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6"/>
                    <a:pt x="7" y="5"/>
                  </a:cubicBezTo>
                  <a:cubicBezTo>
                    <a:pt x="7" y="5"/>
                    <a:pt x="7" y="3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ṣḻíḋè"/>
            <p:cNvSpPr/>
            <p:nvPr/>
          </p:nvSpPr>
          <p:spPr bwMode="auto">
            <a:xfrm>
              <a:off x="3449638" y="3105150"/>
              <a:ext cx="55563" cy="69850"/>
            </a:xfrm>
            <a:custGeom>
              <a:avLst/>
              <a:gdLst>
                <a:gd name="T0" fmla="*/ 0 w 17"/>
                <a:gd name="T1" fmla="*/ 13 h 21"/>
                <a:gd name="T2" fmla="*/ 5 w 17"/>
                <a:gd name="T3" fmla="*/ 17 h 21"/>
                <a:gd name="T4" fmla="*/ 7 w 17"/>
                <a:gd name="T5" fmla="*/ 16 h 21"/>
                <a:gd name="T6" fmla="*/ 10 w 17"/>
                <a:gd name="T7" fmla="*/ 17 h 21"/>
                <a:gd name="T8" fmla="*/ 11 w 17"/>
                <a:gd name="T9" fmla="*/ 18 h 21"/>
                <a:gd name="T10" fmla="*/ 10 w 17"/>
                <a:gd name="T11" fmla="*/ 20 h 21"/>
                <a:gd name="T12" fmla="*/ 11 w 17"/>
                <a:gd name="T13" fmla="*/ 20 h 21"/>
                <a:gd name="T14" fmla="*/ 14 w 17"/>
                <a:gd name="T15" fmla="*/ 20 h 21"/>
                <a:gd name="T16" fmla="*/ 15 w 17"/>
                <a:gd name="T17" fmla="*/ 21 h 21"/>
                <a:gd name="T18" fmla="*/ 15 w 17"/>
                <a:gd name="T19" fmla="*/ 17 h 21"/>
                <a:gd name="T20" fmla="*/ 9 w 17"/>
                <a:gd name="T21" fmla="*/ 12 h 21"/>
                <a:gd name="T22" fmla="*/ 8 w 17"/>
                <a:gd name="T23" fmla="*/ 8 h 21"/>
                <a:gd name="T24" fmla="*/ 9 w 17"/>
                <a:gd name="T25" fmla="*/ 3 h 21"/>
                <a:gd name="T26" fmla="*/ 6 w 17"/>
                <a:gd name="T27" fmla="*/ 2 h 21"/>
                <a:gd name="T28" fmla="*/ 2 w 17"/>
                <a:gd name="T29" fmla="*/ 9 h 21"/>
                <a:gd name="T30" fmla="*/ 1 w 17"/>
                <a:gd name="T31" fmla="*/ 12 h 21"/>
                <a:gd name="T32" fmla="*/ 0 w 17"/>
                <a:gd name="T33" fmla="*/ 13 h 21"/>
                <a:gd name="T34" fmla="*/ 5 w 17"/>
                <a:gd name="T35" fmla="*/ 9 h 21"/>
                <a:gd name="T36" fmla="*/ 5 w 17"/>
                <a:gd name="T37" fmla="*/ 9 h 21"/>
                <a:gd name="T38" fmla="*/ 6 w 17"/>
                <a:gd name="T39" fmla="*/ 13 h 21"/>
                <a:gd name="T40" fmla="*/ 3 w 17"/>
                <a:gd name="T41" fmla="*/ 12 h 21"/>
                <a:gd name="T42" fmla="*/ 5 w 17"/>
                <a:gd name="T4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0" y="13"/>
                  </a:moveTo>
                  <a:cubicBezTo>
                    <a:pt x="0" y="13"/>
                    <a:pt x="2" y="16"/>
                    <a:pt x="5" y="17"/>
                  </a:cubicBezTo>
                  <a:cubicBezTo>
                    <a:pt x="5" y="17"/>
                    <a:pt x="6" y="17"/>
                    <a:pt x="7" y="16"/>
                  </a:cubicBezTo>
                  <a:cubicBezTo>
                    <a:pt x="7" y="16"/>
                    <a:pt x="8" y="15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4" y="19"/>
                    <a:pt x="10" y="20"/>
                  </a:cubicBezTo>
                  <a:cubicBezTo>
                    <a:pt x="10" y="20"/>
                    <a:pt x="9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1"/>
                  </a:cubicBezTo>
                  <a:cubicBezTo>
                    <a:pt x="15" y="21"/>
                    <a:pt x="17" y="20"/>
                    <a:pt x="15" y="17"/>
                  </a:cubicBezTo>
                  <a:cubicBezTo>
                    <a:pt x="15" y="17"/>
                    <a:pt x="13" y="14"/>
                    <a:pt x="9" y="12"/>
                  </a:cubicBezTo>
                  <a:cubicBezTo>
                    <a:pt x="9" y="12"/>
                    <a:pt x="10" y="9"/>
                    <a:pt x="8" y="8"/>
                  </a:cubicBezTo>
                  <a:cubicBezTo>
                    <a:pt x="8" y="8"/>
                    <a:pt x="9" y="3"/>
                    <a:pt x="9" y="3"/>
                  </a:cubicBezTo>
                  <a:cubicBezTo>
                    <a:pt x="9" y="3"/>
                    <a:pt x="9" y="0"/>
                    <a:pt x="6" y="2"/>
                  </a:cubicBezTo>
                  <a:cubicBezTo>
                    <a:pt x="6" y="2"/>
                    <a:pt x="3" y="6"/>
                    <a:pt x="2" y="9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6" y="13"/>
                    <a:pt x="6" y="13"/>
                  </a:cubicBezTo>
                  <a:cubicBezTo>
                    <a:pt x="5" y="14"/>
                    <a:pt x="3" y="12"/>
                    <a:pt x="3" y="12"/>
                  </a:cubicBezTo>
                  <a:cubicBezTo>
                    <a:pt x="3" y="11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ísḻíḍe"/>
            <p:cNvSpPr/>
            <p:nvPr/>
          </p:nvSpPr>
          <p:spPr bwMode="auto">
            <a:xfrm>
              <a:off x="3467101" y="3178175"/>
              <a:ext cx="12700" cy="23813"/>
            </a:xfrm>
            <a:custGeom>
              <a:avLst/>
              <a:gdLst>
                <a:gd name="T0" fmla="*/ 0 w 4"/>
                <a:gd name="T1" fmla="*/ 3 h 7"/>
                <a:gd name="T2" fmla="*/ 2 w 4"/>
                <a:gd name="T3" fmla="*/ 6 h 7"/>
                <a:gd name="T4" fmla="*/ 4 w 4"/>
                <a:gd name="T5" fmla="*/ 5 h 7"/>
                <a:gd name="T6" fmla="*/ 4 w 4"/>
                <a:gd name="T7" fmla="*/ 3 h 7"/>
                <a:gd name="T8" fmla="*/ 4 w 4"/>
                <a:gd name="T9" fmla="*/ 1 h 7"/>
                <a:gd name="T10" fmla="*/ 3 w 4"/>
                <a:gd name="T11" fmla="*/ 1 h 7"/>
                <a:gd name="T12" fmla="*/ 1 w 4"/>
                <a:gd name="T13" fmla="*/ 2 h 7"/>
                <a:gd name="T14" fmla="*/ 0 w 4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2" y="6"/>
                    <a:pt x="4" y="7"/>
                    <a:pt x="4" y="5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îṡḷïḓê"/>
            <p:cNvSpPr/>
            <p:nvPr/>
          </p:nvSpPr>
          <p:spPr bwMode="auto">
            <a:xfrm>
              <a:off x="3489326" y="3125788"/>
              <a:ext cx="26988" cy="19050"/>
            </a:xfrm>
            <a:custGeom>
              <a:avLst/>
              <a:gdLst>
                <a:gd name="T0" fmla="*/ 1 w 8"/>
                <a:gd name="T1" fmla="*/ 5 h 6"/>
                <a:gd name="T2" fmla="*/ 5 w 8"/>
                <a:gd name="T3" fmla="*/ 0 h 6"/>
                <a:gd name="T4" fmla="*/ 8 w 8"/>
                <a:gd name="T5" fmla="*/ 4 h 6"/>
                <a:gd name="T6" fmla="*/ 5 w 8"/>
                <a:gd name="T7" fmla="*/ 6 h 6"/>
                <a:gd name="T8" fmla="*/ 1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5"/>
                  </a:moveTo>
                  <a:cubicBezTo>
                    <a:pt x="1" y="5"/>
                    <a:pt x="0" y="1"/>
                    <a:pt x="5" y="0"/>
                  </a:cubicBezTo>
                  <a:cubicBezTo>
                    <a:pt x="5" y="0"/>
                    <a:pt x="7" y="1"/>
                    <a:pt x="8" y="4"/>
                  </a:cubicBezTo>
                  <a:cubicBezTo>
                    <a:pt x="8" y="4"/>
                    <a:pt x="7" y="6"/>
                    <a:pt x="5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îṣļiḍe"/>
            <p:cNvSpPr/>
            <p:nvPr/>
          </p:nvSpPr>
          <p:spPr bwMode="auto">
            <a:xfrm>
              <a:off x="3690938" y="2932113"/>
              <a:ext cx="98425" cy="106363"/>
            </a:xfrm>
            <a:custGeom>
              <a:avLst/>
              <a:gdLst>
                <a:gd name="T0" fmla="*/ 8 w 30"/>
                <a:gd name="T1" fmla="*/ 4 h 32"/>
                <a:gd name="T2" fmla="*/ 11 w 30"/>
                <a:gd name="T3" fmla="*/ 2 h 32"/>
                <a:gd name="T4" fmla="*/ 17 w 30"/>
                <a:gd name="T5" fmla="*/ 2 h 32"/>
                <a:gd name="T6" fmla="*/ 18 w 30"/>
                <a:gd name="T7" fmla="*/ 5 h 32"/>
                <a:gd name="T8" fmla="*/ 18 w 30"/>
                <a:gd name="T9" fmla="*/ 7 h 32"/>
                <a:gd name="T10" fmla="*/ 25 w 30"/>
                <a:gd name="T11" fmla="*/ 5 h 32"/>
                <a:gd name="T12" fmla="*/ 26 w 30"/>
                <a:gd name="T13" fmla="*/ 5 h 32"/>
                <a:gd name="T14" fmla="*/ 28 w 30"/>
                <a:gd name="T15" fmla="*/ 9 h 32"/>
                <a:gd name="T16" fmla="*/ 26 w 30"/>
                <a:gd name="T17" fmla="*/ 10 h 32"/>
                <a:gd name="T18" fmla="*/ 21 w 30"/>
                <a:gd name="T19" fmla="*/ 11 h 32"/>
                <a:gd name="T20" fmla="*/ 21 w 30"/>
                <a:gd name="T21" fmla="*/ 12 h 32"/>
                <a:gd name="T22" fmla="*/ 20 w 30"/>
                <a:gd name="T23" fmla="*/ 14 h 32"/>
                <a:gd name="T24" fmla="*/ 16 w 30"/>
                <a:gd name="T25" fmla="*/ 16 h 32"/>
                <a:gd name="T26" fmla="*/ 15 w 30"/>
                <a:gd name="T27" fmla="*/ 18 h 32"/>
                <a:gd name="T28" fmla="*/ 15 w 30"/>
                <a:gd name="T29" fmla="*/ 19 h 32"/>
                <a:gd name="T30" fmla="*/ 19 w 30"/>
                <a:gd name="T31" fmla="*/ 17 h 32"/>
                <a:gd name="T32" fmla="*/ 20 w 30"/>
                <a:gd name="T33" fmla="*/ 19 h 32"/>
                <a:gd name="T34" fmla="*/ 17 w 30"/>
                <a:gd name="T35" fmla="*/ 22 h 32"/>
                <a:gd name="T36" fmla="*/ 17 w 30"/>
                <a:gd name="T37" fmla="*/ 23 h 32"/>
                <a:gd name="T38" fmla="*/ 17 w 30"/>
                <a:gd name="T39" fmla="*/ 24 h 32"/>
                <a:gd name="T40" fmla="*/ 23 w 30"/>
                <a:gd name="T41" fmla="*/ 23 h 32"/>
                <a:gd name="T42" fmla="*/ 24 w 30"/>
                <a:gd name="T43" fmla="*/ 24 h 32"/>
                <a:gd name="T44" fmla="*/ 25 w 30"/>
                <a:gd name="T45" fmla="*/ 26 h 32"/>
                <a:gd name="T46" fmla="*/ 22 w 30"/>
                <a:gd name="T47" fmla="*/ 27 h 32"/>
                <a:gd name="T48" fmla="*/ 9 w 30"/>
                <a:gd name="T49" fmla="*/ 31 h 32"/>
                <a:gd name="T50" fmla="*/ 6 w 30"/>
                <a:gd name="T51" fmla="*/ 30 h 32"/>
                <a:gd name="T52" fmla="*/ 8 w 30"/>
                <a:gd name="T53" fmla="*/ 27 h 32"/>
                <a:gd name="T54" fmla="*/ 13 w 30"/>
                <a:gd name="T55" fmla="*/ 25 h 32"/>
                <a:gd name="T56" fmla="*/ 12 w 30"/>
                <a:gd name="T57" fmla="*/ 24 h 32"/>
                <a:gd name="T58" fmla="*/ 10 w 30"/>
                <a:gd name="T59" fmla="*/ 20 h 32"/>
                <a:gd name="T60" fmla="*/ 16 w 30"/>
                <a:gd name="T61" fmla="*/ 14 h 32"/>
                <a:gd name="T62" fmla="*/ 18 w 30"/>
                <a:gd name="T63" fmla="*/ 10 h 32"/>
                <a:gd name="T64" fmla="*/ 21 w 30"/>
                <a:gd name="T65" fmla="*/ 9 h 32"/>
                <a:gd name="T66" fmla="*/ 20 w 30"/>
                <a:gd name="T67" fmla="*/ 8 h 32"/>
                <a:gd name="T68" fmla="*/ 13 w 30"/>
                <a:gd name="T69" fmla="*/ 11 h 32"/>
                <a:gd name="T70" fmla="*/ 9 w 30"/>
                <a:gd name="T71" fmla="*/ 13 h 32"/>
                <a:gd name="T72" fmla="*/ 7 w 30"/>
                <a:gd name="T73" fmla="*/ 15 h 32"/>
                <a:gd name="T74" fmla="*/ 3 w 30"/>
                <a:gd name="T75" fmla="*/ 16 h 32"/>
                <a:gd name="T76" fmla="*/ 2 w 30"/>
                <a:gd name="T77" fmla="*/ 12 h 32"/>
                <a:gd name="T78" fmla="*/ 6 w 30"/>
                <a:gd name="T79" fmla="*/ 8 h 32"/>
                <a:gd name="T80" fmla="*/ 7 w 30"/>
                <a:gd name="T81" fmla="*/ 9 h 32"/>
                <a:gd name="T82" fmla="*/ 8 w 30"/>
                <a:gd name="T83" fmla="*/ 10 h 32"/>
                <a:gd name="T84" fmla="*/ 13 w 30"/>
                <a:gd name="T85" fmla="*/ 8 h 32"/>
                <a:gd name="T86" fmla="*/ 12 w 30"/>
                <a:gd name="T87" fmla="*/ 7 h 32"/>
                <a:gd name="T88" fmla="*/ 12 w 30"/>
                <a:gd name="T89" fmla="*/ 6 h 32"/>
                <a:gd name="T90" fmla="*/ 8 w 30"/>
                <a:gd name="T9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32">
                  <a:moveTo>
                    <a:pt x="8" y="4"/>
                  </a:moveTo>
                  <a:cubicBezTo>
                    <a:pt x="8" y="4"/>
                    <a:pt x="9" y="2"/>
                    <a:pt x="11" y="2"/>
                  </a:cubicBezTo>
                  <a:cubicBezTo>
                    <a:pt x="11" y="2"/>
                    <a:pt x="15" y="0"/>
                    <a:pt x="17" y="2"/>
                  </a:cubicBezTo>
                  <a:cubicBezTo>
                    <a:pt x="17" y="2"/>
                    <a:pt x="19" y="4"/>
                    <a:pt x="18" y="5"/>
                  </a:cubicBezTo>
                  <a:cubicBezTo>
                    <a:pt x="18" y="5"/>
                    <a:pt x="17" y="6"/>
                    <a:pt x="18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6" y="5"/>
                  </a:cubicBezTo>
                  <a:cubicBezTo>
                    <a:pt x="26" y="5"/>
                    <a:pt x="30" y="8"/>
                    <a:pt x="28" y="9"/>
                  </a:cubicBezTo>
                  <a:cubicBezTo>
                    <a:pt x="28" y="9"/>
                    <a:pt x="27" y="10"/>
                    <a:pt x="26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1" y="12"/>
                  </a:cubicBezTo>
                  <a:cubicBezTo>
                    <a:pt x="21" y="12"/>
                    <a:pt x="21" y="13"/>
                    <a:pt x="20" y="14"/>
                  </a:cubicBezTo>
                  <a:cubicBezTo>
                    <a:pt x="20" y="14"/>
                    <a:pt x="16" y="16"/>
                    <a:pt x="16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8"/>
                    <a:pt x="15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9"/>
                  </a:cubicBezTo>
                  <a:cubicBezTo>
                    <a:pt x="20" y="19"/>
                    <a:pt x="19" y="21"/>
                    <a:pt x="17" y="22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4" y="24"/>
                  </a:cubicBezTo>
                  <a:cubicBezTo>
                    <a:pt x="24" y="24"/>
                    <a:pt x="26" y="25"/>
                    <a:pt x="25" y="26"/>
                  </a:cubicBezTo>
                  <a:cubicBezTo>
                    <a:pt x="25" y="26"/>
                    <a:pt x="24" y="28"/>
                    <a:pt x="22" y="27"/>
                  </a:cubicBezTo>
                  <a:cubicBezTo>
                    <a:pt x="22" y="27"/>
                    <a:pt x="14" y="28"/>
                    <a:pt x="9" y="31"/>
                  </a:cubicBezTo>
                  <a:cubicBezTo>
                    <a:pt x="9" y="31"/>
                    <a:pt x="7" y="32"/>
                    <a:pt x="6" y="30"/>
                  </a:cubicBezTo>
                  <a:cubicBezTo>
                    <a:pt x="6" y="30"/>
                    <a:pt x="6" y="28"/>
                    <a:pt x="8" y="27"/>
                  </a:cubicBezTo>
                  <a:cubicBezTo>
                    <a:pt x="8" y="27"/>
                    <a:pt x="15" y="27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0" y="22"/>
                    <a:pt x="10" y="20"/>
                  </a:cubicBezTo>
                  <a:cubicBezTo>
                    <a:pt x="10" y="20"/>
                    <a:pt x="16" y="18"/>
                    <a:pt x="16" y="14"/>
                  </a:cubicBezTo>
                  <a:cubicBezTo>
                    <a:pt x="16" y="14"/>
                    <a:pt x="16" y="11"/>
                    <a:pt x="18" y="10"/>
                  </a:cubicBezTo>
                  <a:cubicBezTo>
                    <a:pt x="18" y="10"/>
                    <a:pt x="20" y="11"/>
                    <a:pt x="21" y="9"/>
                  </a:cubicBezTo>
                  <a:cubicBezTo>
                    <a:pt x="21" y="9"/>
                    <a:pt x="22" y="7"/>
                    <a:pt x="20" y="8"/>
                  </a:cubicBezTo>
                  <a:cubicBezTo>
                    <a:pt x="20" y="8"/>
                    <a:pt x="14" y="10"/>
                    <a:pt x="13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5"/>
                  </a:cubicBezTo>
                  <a:cubicBezTo>
                    <a:pt x="7" y="15"/>
                    <a:pt x="5" y="18"/>
                    <a:pt x="3" y="16"/>
                  </a:cubicBezTo>
                  <a:cubicBezTo>
                    <a:pt x="3" y="16"/>
                    <a:pt x="0" y="14"/>
                    <a:pt x="2" y="12"/>
                  </a:cubicBezTo>
                  <a:cubicBezTo>
                    <a:pt x="2" y="12"/>
                    <a:pt x="4" y="9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11" y="11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1" y="6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í$ľîďè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ṩļîḋe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ïṥľídè"/>
            <p:cNvSpPr/>
            <p:nvPr/>
          </p:nvSpPr>
          <p:spPr bwMode="auto">
            <a:xfrm>
              <a:off x="3856038" y="2932113"/>
              <a:ext cx="28575" cy="23813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3 h 7"/>
                <a:gd name="T4" fmla="*/ 1 w 9"/>
                <a:gd name="T5" fmla="*/ 5 h 7"/>
                <a:gd name="T6" fmla="*/ 0 w 9"/>
                <a:gd name="T7" fmla="*/ 7 h 7"/>
                <a:gd name="T8" fmla="*/ 3 w 9"/>
                <a:gd name="T9" fmla="*/ 5 h 7"/>
                <a:gd name="T10" fmla="*/ 6 w 9"/>
                <a:gd name="T11" fmla="*/ 5 h 7"/>
                <a:gd name="T12" fmla="*/ 9 w 9"/>
                <a:gd name="T13" fmla="*/ 3 h 7"/>
                <a:gd name="T14" fmla="*/ 5 w 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3" y="0"/>
                    <a:pt x="2" y="3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6"/>
                    <a:pt x="9" y="3"/>
                  </a:cubicBezTo>
                  <a:cubicBezTo>
                    <a:pt x="9" y="3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ṩľiḍê"/>
            <p:cNvSpPr/>
            <p:nvPr/>
          </p:nvSpPr>
          <p:spPr bwMode="auto">
            <a:xfrm>
              <a:off x="3825876" y="2955925"/>
              <a:ext cx="55563" cy="79375"/>
            </a:xfrm>
            <a:custGeom>
              <a:avLst/>
              <a:gdLst>
                <a:gd name="T0" fmla="*/ 10 w 17"/>
                <a:gd name="T1" fmla="*/ 1 h 24"/>
                <a:gd name="T2" fmla="*/ 8 w 17"/>
                <a:gd name="T3" fmla="*/ 4 h 24"/>
                <a:gd name="T4" fmla="*/ 7 w 17"/>
                <a:gd name="T5" fmla="*/ 9 h 24"/>
                <a:gd name="T6" fmla="*/ 5 w 17"/>
                <a:gd name="T7" fmla="*/ 10 h 24"/>
                <a:gd name="T8" fmla="*/ 3 w 17"/>
                <a:gd name="T9" fmla="*/ 9 h 24"/>
                <a:gd name="T10" fmla="*/ 1 w 17"/>
                <a:gd name="T11" fmla="*/ 11 h 24"/>
                <a:gd name="T12" fmla="*/ 2 w 17"/>
                <a:gd name="T13" fmla="*/ 14 h 24"/>
                <a:gd name="T14" fmla="*/ 4 w 17"/>
                <a:gd name="T15" fmla="*/ 15 h 24"/>
                <a:gd name="T16" fmla="*/ 3 w 17"/>
                <a:gd name="T17" fmla="*/ 16 h 24"/>
                <a:gd name="T18" fmla="*/ 3 w 17"/>
                <a:gd name="T19" fmla="*/ 19 h 24"/>
                <a:gd name="T20" fmla="*/ 5 w 17"/>
                <a:gd name="T21" fmla="*/ 17 h 24"/>
                <a:gd name="T22" fmla="*/ 8 w 17"/>
                <a:gd name="T23" fmla="*/ 13 h 24"/>
                <a:gd name="T24" fmla="*/ 11 w 17"/>
                <a:gd name="T25" fmla="*/ 14 h 24"/>
                <a:gd name="T26" fmla="*/ 10 w 17"/>
                <a:gd name="T27" fmla="*/ 17 h 24"/>
                <a:gd name="T28" fmla="*/ 10 w 17"/>
                <a:gd name="T29" fmla="*/ 16 h 24"/>
                <a:gd name="T30" fmla="*/ 9 w 17"/>
                <a:gd name="T31" fmla="*/ 17 h 24"/>
                <a:gd name="T32" fmla="*/ 11 w 17"/>
                <a:gd name="T33" fmla="*/ 22 h 24"/>
                <a:gd name="T34" fmla="*/ 13 w 17"/>
                <a:gd name="T35" fmla="*/ 12 h 24"/>
                <a:gd name="T36" fmla="*/ 14 w 17"/>
                <a:gd name="T37" fmla="*/ 11 h 24"/>
                <a:gd name="T38" fmla="*/ 14 w 17"/>
                <a:gd name="T39" fmla="*/ 9 h 24"/>
                <a:gd name="T40" fmla="*/ 14 w 17"/>
                <a:gd name="T41" fmla="*/ 8 h 24"/>
                <a:gd name="T42" fmla="*/ 15 w 17"/>
                <a:gd name="T43" fmla="*/ 5 h 24"/>
                <a:gd name="T44" fmla="*/ 16 w 17"/>
                <a:gd name="T45" fmla="*/ 4 h 24"/>
                <a:gd name="T46" fmla="*/ 16 w 17"/>
                <a:gd name="T47" fmla="*/ 2 h 24"/>
                <a:gd name="T48" fmla="*/ 13 w 17"/>
                <a:gd name="T49" fmla="*/ 1 h 24"/>
                <a:gd name="T50" fmla="*/ 11 w 17"/>
                <a:gd name="T51" fmla="*/ 3 h 24"/>
                <a:gd name="T52" fmla="*/ 13 w 17"/>
                <a:gd name="T53" fmla="*/ 3 h 24"/>
                <a:gd name="T54" fmla="*/ 14 w 17"/>
                <a:gd name="T55" fmla="*/ 4 h 24"/>
                <a:gd name="T56" fmla="*/ 12 w 17"/>
                <a:gd name="T57" fmla="*/ 6 h 24"/>
                <a:gd name="T58" fmla="*/ 11 w 17"/>
                <a:gd name="T59" fmla="*/ 5 h 24"/>
                <a:gd name="T60" fmla="*/ 10 w 17"/>
                <a:gd name="T61" fmla="*/ 5 h 24"/>
                <a:gd name="T62" fmla="*/ 10 w 17"/>
                <a:gd name="T63" fmla="*/ 1 h 24"/>
                <a:gd name="T64" fmla="*/ 9 w 17"/>
                <a:gd name="T65" fmla="*/ 7 h 24"/>
                <a:gd name="T66" fmla="*/ 10 w 17"/>
                <a:gd name="T67" fmla="*/ 9 h 24"/>
                <a:gd name="T68" fmla="*/ 9 w 17"/>
                <a:gd name="T69" fmla="*/ 10 h 24"/>
                <a:gd name="T70" fmla="*/ 9 w 17"/>
                <a:gd name="T7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4">
                  <a:moveTo>
                    <a:pt x="10" y="1"/>
                  </a:moveTo>
                  <a:cubicBezTo>
                    <a:pt x="10" y="1"/>
                    <a:pt x="8" y="1"/>
                    <a:pt x="8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1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1" y="11"/>
                  </a:cubicBezTo>
                  <a:cubicBezTo>
                    <a:pt x="1" y="11"/>
                    <a:pt x="0" y="14"/>
                    <a:pt x="2" y="14"/>
                  </a:cubicBezTo>
                  <a:cubicBezTo>
                    <a:pt x="2" y="14"/>
                    <a:pt x="4" y="13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3" y="19"/>
                  </a:cubicBezTo>
                  <a:cubicBezTo>
                    <a:pt x="3" y="19"/>
                    <a:pt x="4" y="20"/>
                    <a:pt x="5" y="17"/>
                  </a:cubicBezTo>
                  <a:cubicBezTo>
                    <a:pt x="5" y="17"/>
                    <a:pt x="6" y="13"/>
                    <a:pt x="8" y="13"/>
                  </a:cubicBezTo>
                  <a:cubicBezTo>
                    <a:pt x="8" y="13"/>
                    <a:pt x="11" y="11"/>
                    <a:pt x="11" y="14"/>
                  </a:cubicBezTo>
                  <a:cubicBezTo>
                    <a:pt x="11" y="14"/>
                    <a:pt x="12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9" y="14"/>
                    <a:pt x="9" y="17"/>
                  </a:cubicBezTo>
                  <a:cubicBezTo>
                    <a:pt x="9" y="17"/>
                    <a:pt x="9" y="24"/>
                    <a:pt x="11" y="22"/>
                  </a:cubicBezTo>
                  <a:cubicBezTo>
                    <a:pt x="11" y="22"/>
                    <a:pt x="14" y="16"/>
                    <a:pt x="13" y="12"/>
                  </a:cubicBezTo>
                  <a:cubicBezTo>
                    <a:pt x="13" y="12"/>
                    <a:pt x="13" y="11"/>
                    <a:pt x="14" y="11"/>
                  </a:cubicBezTo>
                  <a:cubicBezTo>
                    <a:pt x="14" y="11"/>
                    <a:pt x="15" y="9"/>
                    <a:pt x="14" y="9"/>
                  </a:cubicBezTo>
                  <a:cubicBezTo>
                    <a:pt x="14" y="9"/>
                    <a:pt x="13" y="9"/>
                    <a:pt x="14" y="8"/>
                  </a:cubicBezTo>
                  <a:cubicBezTo>
                    <a:pt x="14" y="8"/>
                    <a:pt x="15" y="6"/>
                    <a:pt x="15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6" y="2"/>
                  </a:cubicBezTo>
                  <a:cubicBezTo>
                    <a:pt x="16" y="2"/>
                    <a:pt x="15" y="0"/>
                    <a:pt x="13" y="1"/>
                  </a:cubicBezTo>
                  <a:cubicBezTo>
                    <a:pt x="13" y="1"/>
                    <a:pt x="11" y="2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4" y="4"/>
                    <a:pt x="14" y="6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5"/>
                    <a:pt x="10" y="6"/>
                    <a:pt x="10" y="5"/>
                  </a:cubicBezTo>
                  <a:cubicBezTo>
                    <a:pt x="10" y="5"/>
                    <a:pt x="11" y="2"/>
                    <a:pt x="10" y="1"/>
                  </a:cubicBezTo>
                  <a:close/>
                  <a:moveTo>
                    <a:pt x="9" y="7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9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şḻîḑe"/>
            <p:cNvSpPr/>
            <p:nvPr/>
          </p:nvSpPr>
          <p:spPr bwMode="auto">
            <a:xfrm>
              <a:off x="3902076" y="2949575"/>
              <a:ext cx="22225" cy="15875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2 h 5"/>
                <a:gd name="T4" fmla="*/ 4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6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1" y="5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2" y="0"/>
                    <a:pt x="5" y="1"/>
                    <a:pt x="6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íṡlïde"/>
            <p:cNvSpPr/>
            <p:nvPr/>
          </p:nvSpPr>
          <p:spPr bwMode="auto">
            <a:xfrm>
              <a:off x="3881438" y="2962275"/>
              <a:ext cx="53975" cy="20638"/>
            </a:xfrm>
            <a:custGeom>
              <a:avLst/>
              <a:gdLst>
                <a:gd name="T0" fmla="*/ 1 w 16"/>
                <a:gd name="T1" fmla="*/ 3 h 6"/>
                <a:gd name="T2" fmla="*/ 9 w 16"/>
                <a:gd name="T3" fmla="*/ 2 h 6"/>
                <a:gd name="T4" fmla="*/ 14 w 16"/>
                <a:gd name="T5" fmla="*/ 1 h 6"/>
                <a:gd name="T6" fmla="*/ 15 w 16"/>
                <a:gd name="T7" fmla="*/ 1 h 6"/>
                <a:gd name="T8" fmla="*/ 15 w 16"/>
                <a:gd name="T9" fmla="*/ 3 h 6"/>
                <a:gd name="T10" fmla="*/ 4 w 16"/>
                <a:gd name="T11" fmla="*/ 5 h 6"/>
                <a:gd name="T12" fmla="*/ 3 w 16"/>
                <a:gd name="T13" fmla="*/ 6 h 6"/>
                <a:gd name="T14" fmla="*/ 2 w 16"/>
                <a:gd name="T15" fmla="*/ 5 h 6"/>
                <a:gd name="T16" fmla="*/ 0 w 16"/>
                <a:gd name="T17" fmla="*/ 4 h 6"/>
                <a:gd name="T18" fmla="*/ 1 w 1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3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5" y="1"/>
                    <a:pt x="16" y="3"/>
                    <a:pt x="15" y="3"/>
                  </a:cubicBezTo>
                  <a:cubicBezTo>
                    <a:pt x="15" y="3"/>
                    <a:pt x="4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0" y="5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ïŝlîďê"/>
            <p:cNvSpPr/>
            <p:nvPr/>
          </p:nvSpPr>
          <p:spPr bwMode="auto">
            <a:xfrm>
              <a:off x="3871913" y="2979738"/>
              <a:ext cx="60325" cy="58738"/>
            </a:xfrm>
            <a:custGeom>
              <a:avLst/>
              <a:gdLst>
                <a:gd name="T0" fmla="*/ 8 w 18"/>
                <a:gd name="T1" fmla="*/ 2 h 18"/>
                <a:gd name="T2" fmla="*/ 11 w 18"/>
                <a:gd name="T3" fmla="*/ 2 h 18"/>
                <a:gd name="T4" fmla="*/ 14 w 18"/>
                <a:gd name="T5" fmla="*/ 2 h 18"/>
                <a:gd name="T6" fmla="*/ 13 w 18"/>
                <a:gd name="T7" fmla="*/ 3 h 18"/>
                <a:gd name="T8" fmla="*/ 13 w 18"/>
                <a:gd name="T9" fmla="*/ 3 h 18"/>
                <a:gd name="T10" fmla="*/ 12 w 18"/>
                <a:gd name="T11" fmla="*/ 6 h 18"/>
                <a:gd name="T12" fmla="*/ 12 w 18"/>
                <a:gd name="T13" fmla="*/ 12 h 18"/>
                <a:gd name="T14" fmla="*/ 16 w 18"/>
                <a:gd name="T15" fmla="*/ 12 h 18"/>
                <a:gd name="T16" fmla="*/ 17 w 18"/>
                <a:gd name="T17" fmla="*/ 10 h 18"/>
                <a:gd name="T18" fmla="*/ 18 w 18"/>
                <a:gd name="T19" fmla="*/ 11 h 18"/>
                <a:gd name="T20" fmla="*/ 18 w 18"/>
                <a:gd name="T21" fmla="*/ 15 h 18"/>
                <a:gd name="T22" fmla="*/ 13 w 18"/>
                <a:gd name="T23" fmla="*/ 16 h 18"/>
                <a:gd name="T24" fmla="*/ 9 w 18"/>
                <a:gd name="T25" fmla="*/ 10 h 18"/>
                <a:gd name="T26" fmla="*/ 10 w 18"/>
                <a:gd name="T27" fmla="*/ 6 h 18"/>
                <a:gd name="T28" fmla="*/ 9 w 18"/>
                <a:gd name="T29" fmla="*/ 4 h 18"/>
                <a:gd name="T30" fmla="*/ 8 w 18"/>
                <a:gd name="T31" fmla="*/ 6 h 18"/>
                <a:gd name="T32" fmla="*/ 2 w 18"/>
                <a:gd name="T33" fmla="*/ 12 h 18"/>
                <a:gd name="T34" fmla="*/ 0 w 18"/>
                <a:gd name="T35" fmla="*/ 11 h 18"/>
                <a:gd name="T36" fmla="*/ 2 w 18"/>
                <a:gd name="T37" fmla="*/ 11 h 18"/>
                <a:gd name="T38" fmla="*/ 5 w 18"/>
                <a:gd name="T39" fmla="*/ 5 h 18"/>
                <a:gd name="T40" fmla="*/ 5 w 18"/>
                <a:gd name="T41" fmla="*/ 3 h 18"/>
                <a:gd name="T42" fmla="*/ 8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8" y="2"/>
                  </a:moveTo>
                  <a:cubicBezTo>
                    <a:pt x="8" y="2"/>
                    <a:pt x="10" y="4"/>
                    <a:pt x="11" y="2"/>
                  </a:cubicBezTo>
                  <a:cubicBezTo>
                    <a:pt x="11" y="2"/>
                    <a:pt x="13" y="0"/>
                    <a:pt x="14" y="2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6"/>
                  </a:cubicBezTo>
                  <a:cubicBezTo>
                    <a:pt x="12" y="6"/>
                    <a:pt x="10" y="11"/>
                    <a:pt x="12" y="12"/>
                  </a:cubicBezTo>
                  <a:cubicBezTo>
                    <a:pt x="12" y="12"/>
                    <a:pt x="14" y="14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6" y="18"/>
                    <a:pt x="13" y="16"/>
                  </a:cubicBezTo>
                  <a:cubicBezTo>
                    <a:pt x="13" y="16"/>
                    <a:pt x="9" y="14"/>
                    <a:pt x="9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4"/>
                    <a:pt x="9" y="4"/>
                  </a:cubicBezTo>
                  <a:cubicBezTo>
                    <a:pt x="9" y="4"/>
                    <a:pt x="8" y="4"/>
                    <a:pt x="8" y="6"/>
                  </a:cubicBezTo>
                  <a:cubicBezTo>
                    <a:pt x="8" y="6"/>
                    <a:pt x="5" y="12"/>
                    <a:pt x="2" y="12"/>
                  </a:cubicBezTo>
                  <a:cubicBezTo>
                    <a:pt x="2" y="12"/>
                    <a:pt x="0" y="13"/>
                    <a:pt x="0" y="11"/>
                  </a:cubicBezTo>
                  <a:cubicBezTo>
                    <a:pt x="0" y="11"/>
                    <a:pt x="0" y="11"/>
                    <a:pt x="2" y="11"/>
                  </a:cubicBezTo>
                  <a:cubicBezTo>
                    <a:pt x="2" y="11"/>
                    <a:pt x="5" y="9"/>
                    <a:pt x="5" y="5"/>
                  </a:cubicBezTo>
                  <a:cubicBezTo>
                    <a:pt x="5" y="5"/>
                    <a:pt x="5" y="3"/>
                    <a:pt x="5" y="3"/>
                  </a:cubicBezTo>
                  <a:cubicBezTo>
                    <a:pt x="5" y="3"/>
                    <a:pt x="5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îSlîde"/>
            <p:cNvSpPr/>
            <p:nvPr/>
          </p:nvSpPr>
          <p:spPr bwMode="auto">
            <a:xfrm>
              <a:off x="3967163" y="2995613"/>
              <a:ext cx="106363" cy="112713"/>
            </a:xfrm>
            <a:custGeom>
              <a:avLst/>
              <a:gdLst>
                <a:gd name="T0" fmla="*/ 18 w 32"/>
                <a:gd name="T1" fmla="*/ 0 h 34"/>
                <a:gd name="T2" fmla="*/ 29 w 32"/>
                <a:gd name="T3" fmla="*/ 3 h 34"/>
                <a:gd name="T4" fmla="*/ 31 w 32"/>
                <a:gd name="T5" fmla="*/ 6 h 34"/>
                <a:gd name="T6" fmla="*/ 26 w 32"/>
                <a:gd name="T7" fmla="*/ 8 h 34"/>
                <a:gd name="T8" fmla="*/ 23 w 32"/>
                <a:gd name="T9" fmla="*/ 8 h 34"/>
                <a:gd name="T10" fmla="*/ 24 w 32"/>
                <a:gd name="T11" fmla="*/ 10 h 34"/>
                <a:gd name="T12" fmla="*/ 26 w 32"/>
                <a:gd name="T13" fmla="*/ 11 h 34"/>
                <a:gd name="T14" fmla="*/ 29 w 32"/>
                <a:gd name="T15" fmla="*/ 14 h 34"/>
                <a:gd name="T16" fmla="*/ 24 w 32"/>
                <a:gd name="T17" fmla="*/ 14 h 34"/>
                <a:gd name="T18" fmla="*/ 20 w 32"/>
                <a:gd name="T19" fmla="*/ 15 h 34"/>
                <a:gd name="T20" fmla="*/ 20 w 32"/>
                <a:gd name="T21" fmla="*/ 16 h 34"/>
                <a:gd name="T22" fmla="*/ 20 w 32"/>
                <a:gd name="T23" fmla="*/ 17 h 34"/>
                <a:gd name="T24" fmla="*/ 31 w 32"/>
                <a:gd name="T25" fmla="*/ 33 h 34"/>
                <a:gd name="T26" fmla="*/ 30 w 32"/>
                <a:gd name="T27" fmla="*/ 34 h 34"/>
                <a:gd name="T28" fmla="*/ 20 w 32"/>
                <a:gd name="T29" fmla="*/ 27 h 34"/>
                <a:gd name="T30" fmla="*/ 16 w 32"/>
                <a:gd name="T31" fmla="*/ 17 h 34"/>
                <a:gd name="T32" fmla="*/ 14 w 32"/>
                <a:gd name="T33" fmla="*/ 17 h 34"/>
                <a:gd name="T34" fmla="*/ 6 w 32"/>
                <a:gd name="T35" fmla="*/ 19 h 34"/>
                <a:gd name="T36" fmla="*/ 1 w 32"/>
                <a:gd name="T37" fmla="*/ 15 h 34"/>
                <a:gd name="T38" fmla="*/ 3 w 32"/>
                <a:gd name="T39" fmla="*/ 15 h 34"/>
                <a:gd name="T40" fmla="*/ 12 w 32"/>
                <a:gd name="T41" fmla="*/ 14 h 34"/>
                <a:gd name="T42" fmla="*/ 10 w 32"/>
                <a:gd name="T43" fmla="*/ 10 h 34"/>
                <a:gd name="T44" fmla="*/ 11 w 32"/>
                <a:gd name="T45" fmla="*/ 8 h 34"/>
                <a:gd name="T46" fmla="*/ 14 w 32"/>
                <a:gd name="T47" fmla="*/ 8 h 34"/>
                <a:gd name="T48" fmla="*/ 18 w 32"/>
                <a:gd name="T49" fmla="*/ 8 h 34"/>
                <a:gd name="T50" fmla="*/ 17 w 32"/>
                <a:gd name="T51" fmla="*/ 3 h 34"/>
                <a:gd name="T52" fmla="*/ 17 w 32"/>
                <a:gd name="T53" fmla="*/ 1 h 34"/>
                <a:gd name="T54" fmla="*/ 18 w 32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34">
                  <a:moveTo>
                    <a:pt x="18" y="0"/>
                  </a:moveTo>
                  <a:cubicBezTo>
                    <a:pt x="18" y="0"/>
                    <a:pt x="26" y="3"/>
                    <a:pt x="29" y="3"/>
                  </a:cubicBezTo>
                  <a:cubicBezTo>
                    <a:pt x="29" y="3"/>
                    <a:pt x="32" y="3"/>
                    <a:pt x="31" y="6"/>
                  </a:cubicBezTo>
                  <a:cubicBezTo>
                    <a:pt x="31" y="6"/>
                    <a:pt x="29" y="8"/>
                    <a:pt x="26" y="8"/>
                  </a:cubicBezTo>
                  <a:cubicBezTo>
                    <a:pt x="26" y="8"/>
                    <a:pt x="24" y="7"/>
                    <a:pt x="23" y="8"/>
                  </a:cubicBezTo>
                  <a:cubicBezTo>
                    <a:pt x="23" y="8"/>
                    <a:pt x="22" y="9"/>
                    <a:pt x="24" y="10"/>
                  </a:cubicBezTo>
                  <a:cubicBezTo>
                    <a:pt x="24" y="10"/>
                    <a:pt x="25" y="11"/>
                    <a:pt x="26" y="11"/>
                  </a:cubicBezTo>
                  <a:cubicBezTo>
                    <a:pt x="26" y="11"/>
                    <a:pt x="29" y="12"/>
                    <a:pt x="29" y="14"/>
                  </a:cubicBezTo>
                  <a:cubicBezTo>
                    <a:pt x="29" y="14"/>
                    <a:pt x="28" y="15"/>
                    <a:pt x="24" y="14"/>
                  </a:cubicBezTo>
                  <a:cubicBezTo>
                    <a:pt x="24" y="14"/>
                    <a:pt x="21" y="13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7"/>
                    <a:pt x="25" y="30"/>
                    <a:pt x="31" y="33"/>
                  </a:cubicBezTo>
                  <a:cubicBezTo>
                    <a:pt x="31" y="33"/>
                    <a:pt x="32" y="34"/>
                    <a:pt x="30" y="34"/>
                  </a:cubicBezTo>
                  <a:cubicBezTo>
                    <a:pt x="30" y="34"/>
                    <a:pt x="22" y="34"/>
                    <a:pt x="20" y="2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6"/>
                    <a:pt x="14" y="17"/>
                  </a:cubicBezTo>
                  <a:cubicBezTo>
                    <a:pt x="14" y="17"/>
                    <a:pt x="10" y="20"/>
                    <a:pt x="6" y="19"/>
                  </a:cubicBezTo>
                  <a:cubicBezTo>
                    <a:pt x="6" y="19"/>
                    <a:pt x="0" y="17"/>
                    <a:pt x="1" y="15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3" y="15"/>
                    <a:pt x="9" y="18"/>
                    <a:pt x="12" y="14"/>
                  </a:cubicBezTo>
                  <a:cubicBezTo>
                    <a:pt x="12" y="14"/>
                    <a:pt x="12" y="12"/>
                    <a:pt x="10" y="10"/>
                  </a:cubicBezTo>
                  <a:cubicBezTo>
                    <a:pt x="10" y="10"/>
                    <a:pt x="9" y="10"/>
                    <a:pt x="11" y="8"/>
                  </a:cubicBezTo>
                  <a:cubicBezTo>
                    <a:pt x="11" y="8"/>
                    <a:pt x="12" y="7"/>
                    <a:pt x="14" y="8"/>
                  </a:cubicBezTo>
                  <a:cubicBezTo>
                    <a:pt x="14" y="8"/>
                    <a:pt x="17" y="10"/>
                    <a:pt x="18" y="8"/>
                  </a:cubicBezTo>
                  <a:cubicBezTo>
                    <a:pt x="18" y="8"/>
                    <a:pt x="18" y="4"/>
                    <a:pt x="17" y="3"/>
                  </a:cubicBezTo>
                  <a:cubicBezTo>
                    <a:pt x="17" y="3"/>
                    <a:pt x="16" y="3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ṩļiďê"/>
            <p:cNvSpPr/>
            <p:nvPr/>
          </p:nvSpPr>
          <p:spPr bwMode="auto">
            <a:xfrm>
              <a:off x="4103688" y="3098800"/>
              <a:ext cx="95250" cy="115888"/>
            </a:xfrm>
            <a:custGeom>
              <a:avLst/>
              <a:gdLst>
                <a:gd name="T0" fmla="*/ 27 w 29"/>
                <a:gd name="T1" fmla="*/ 2 h 35"/>
                <a:gd name="T2" fmla="*/ 23 w 29"/>
                <a:gd name="T3" fmla="*/ 2 h 35"/>
                <a:gd name="T4" fmla="*/ 22 w 29"/>
                <a:gd name="T5" fmla="*/ 4 h 35"/>
                <a:gd name="T6" fmla="*/ 18 w 29"/>
                <a:gd name="T7" fmla="*/ 7 h 35"/>
                <a:gd name="T8" fmla="*/ 13 w 29"/>
                <a:gd name="T9" fmla="*/ 3 h 35"/>
                <a:gd name="T10" fmla="*/ 9 w 29"/>
                <a:gd name="T11" fmla="*/ 2 h 35"/>
                <a:gd name="T12" fmla="*/ 10 w 29"/>
                <a:gd name="T13" fmla="*/ 5 h 35"/>
                <a:gd name="T14" fmla="*/ 13 w 29"/>
                <a:gd name="T15" fmla="*/ 11 h 35"/>
                <a:gd name="T16" fmla="*/ 5 w 29"/>
                <a:gd name="T17" fmla="*/ 11 h 35"/>
                <a:gd name="T18" fmla="*/ 1 w 29"/>
                <a:gd name="T19" fmla="*/ 9 h 35"/>
                <a:gd name="T20" fmla="*/ 7 w 29"/>
                <a:gd name="T21" fmla="*/ 15 h 35"/>
                <a:gd name="T22" fmla="*/ 12 w 29"/>
                <a:gd name="T23" fmla="*/ 14 h 35"/>
                <a:gd name="T24" fmla="*/ 14 w 29"/>
                <a:gd name="T25" fmla="*/ 16 h 35"/>
                <a:gd name="T26" fmla="*/ 13 w 29"/>
                <a:gd name="T27" fmla="*/ 26 h 35"/>
                <a:gd name="T28" fmla="*/ 15 w 29"/>
                <a:gd name="T29" fmla="*/ 29 h 35"/>
                <a:gd name="T30" fmla="*/ 20 w 29"/>
                <a:gd name="T31" fmla="*/ 32 h 35"/>
                <a:gd name="T32" fmla="*/ 19 w 29"/>
                <a:gd name="T33" fmla="*/ 26 h 35"/>
                <a:gd name="T34" fmla="*/ 18 w 29"/>
                <a:gd name="T35" fmla="*/ 18 h 35"/>
                <a:gd name="T36" fmla="*/ 20 w 29"/>
                <a:gd name="T37" fmla="*/ 13 h 35"/>
                <a:gd name="T38" fmla="*/ 24 w 29"/>
                <a:gd name="T39" fmla="*/ 15 h 35"/>
                <a:gd name="T40" fmla="*/ 27 w 29"/>
                <a:gd name="T41" fmla="*/ 16 h 35"/>
                <a:gd name="T42" fmla="*/ 28 w 29"/>
                <a:gd name="T43" fmla="*/ 13 h 35"/>
                <a:gd name="T44" fmla="*/ 26 w 29"/>
                <a:gd name="T45" fmla="*/ 12 h 35"/>
                <a:gd name="T46" fmla="*/ 23 w 29"/>
                <a:gd name="T47" fmla="*/ 9 h 35"/>
                <a:gd name="T48" fmla="*/ 25 w 29"/>
                <a:gd name="T49" fmla="*/ 8 h 35"/>
                <a:gd name="T50" fmla="*/ 28 w 29"/>
                <a:gd name="T51" fmla="*/ 5 h 35"/>
                <a:gd name="T52" fmla="*/ 27 w 29"/>
                <a:gd name="T53" fmla="*/ 3 h 35"/>
                <a:gd name="T54" fmla="*/ 27 w 29"/>
                <a:gd name="T5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7" y="2"/>
                  </a:moveTo>
                  <a:cubicBezTo>
                    <a:pt x="27" y="2"/>
                    <a:pt x="24" y="0"/>
                    <a:pt x="23" y="2"/>
                  </a:cubicBezTo>
                  <a:cubicBezTo>
                    <a:pt x="23" y="2"/>
                    <a:pt x="22" y="3"/>
                    <a:pt x="22" y="4"/>
                  </a:cubicBezTo>
                  <a:cubicBezTo>
                    <a:pt x="22" y="4"/>
                    <a:pt x="20" y="8"/>
                    <a:pt x="18" y="7"/>
                  </a:cubicBezTo>
                  <a:cubicBezTo>
                    <a:pt x="18" y="7"/>
                    <a:pt x="14" y="5"/>
                    <a:pt x="13" y="3"/>
                  </a:cubicBezTo>
                  <a:cubicBezTo>
                    <a:pt x="13" y="3"/>
                    <a:pt x="11" y="0"/>
                    <a:pt x="9" y="2"/>
                  </a:cubicBezTo>
                  <a:cubicBezTo>
                    <a:pt x="9" y="2"/>
                    <a:pt x="7" y="3"/>
                    <a:pt x="10" y="5"/>
                  </a:cubicBezTo>
                  <a:cubicBezTo>
                    <a:pt x="10" y="5"/>
                    <a:pt x="15" y="9"/>
                    <a:pt x="13" y="11"/>
                  </a:cubicBezTo>
                  <a:cubicBezTo>
                    <a:pt x="13" y="11"/>
                    <a:pt x="10" y="14"/>
                    <a:pt x="5" y="11"/>
                  </a:cubicBezTo>
                  <a:cubicBezTo>
                    <a:pt x="5" y="11"/>
                    <a:pt x="2" y="8"/>
                    <a:pt x="1" y="9"/>
                  </a:cubicBezTo>
                  <a:cubicBezTo>
                    <a:pt x="1" y="9"/>
                    <a:pt x="0" y="14"/>
                    <a:pt x="7" y="15"/>
                  </a:cubicBezTo>
                  <a:cubicBezTo>
                    <a:pt x="7" y="15"/>
                    <a:pt x="11" y="15"/>
                    <a:pt x="12" y="14"/>
                  </a:cubicBezTo>
                  <a:cubicBezTo>
                    <a:pt x="12" y="14"/>
                    <a:pt x="14" y="13"/>
                    <a:pt x="14" y="1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5" y="29"/>
                  </a:cubicBezTo>
                  <a:cubicBezTo>
                    <a:pt x="15" y="29"/>
                    <a:pt x="18" y="35"/>
                    <a:pt x="20" y="32"/>
                  </a:cubicBezTo>
                  <a:cubicBezTo>
                    <a:pt x="20" y="32"/>
                    <a:pt x="19" y="30"/>
                    <a:pt x="19" y="26"/>
                  </a:cubicBezTo>
                  <a:cubicBezTo>
                    <a:pt x="19" y="26"/>
                    <a:pt x="18" y="18"/>
                    <a:pt x="18" y="18"/>
                  </a:cubicBezTo>
                  <a:cubicBezTo>
                    <a:pt x="18" y="18"/>
                    <a:pt x="18" y="14"/>
                    <a:pt x="20" y="13"/>
                  </a:cubicBezTo>
                  <a:cubicBezTo>
                    <a:pt x="20" y="13"/>
                    <a:pt x="22" y="13"/>
                    <a:pt x="24" y="15"/>
                  </a:cubicBezTo>
                  <a:cubicBezTo>
                    <a:pt x="24" y="15"/>
                    <a:pt x="27" y="17"/>
                    <a:pt x="27" y="16"/>
                  </a:cubicBezTo>
                  <a:cubicBezTo>
                    <a:pt x="27" y="16"/>
                    <a:pt x="27" y="14"/>
                    <a:pt x="28" y="13"/>
                  </a:cubicBezTo>
                  <a:cubicBezTo>
                    <a:pt x="28" y="13"/>
                    <a:pt x="28" y="13"/>
                    <a:pt x="26" y="12"/>
                  </a:cubicBezTo>
                  <a:cubicBezTo>
                    <a:pt x="26" y="12"/>
                    <a:pt x="22" y="11"/>
                    <a:pt x="23" y="9"/>
                  </a:cubicBezTo>
                  <a:cubicBezTo>
                    <a:pt x="23" y="9"/>
                    <a:pt x="24" y="8"/>
                    <a:pt x="25" y="8"/>
                  </a:cubicBezTo>
                  <a:cubicBezTo>
                    <a:pt x="25" y="8"/>
                    <a:pt x="29" y="8"/>
                    <a:pt x="28" y="5"/>
                  </a:cubicBezTo>
                  <a:cubicBezTo>
                    <a:pt x="28" y="5"/>
                    <a:pt x="27" y="4"/>
                    <a:pt x="27" y="3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ḷíḑê"/>
            <p:cNvSpPr/>
            <p:nvPr/>
          </p:nvSpPr>
          <p:spPr bwMode="auto">
            <a:xfrm>
              <a:off x="4208463" y="3235325"/>
              <a:ext cx="95250" cy="88900"/>
            </a:xfrm>
            <a:custGeom>
              <a:avLst/>
              <a:gdLst>
                <a:gd name="T0" fmla="*/ 18 w 29"/>
                <a:gd name="T1" fmla="*/ 0 h 27"/>
                <a:gd name="T2" fmla="*/ 14 w 29"/>
                <a:gd name="T3" fmla="*/ 4 h 27"/>
                <a:gd name="T4" fmla="*/ 9 w 29"/>
                <a:gd name="T5" fmla="*/ 5 h 27"/>
                <a:gd name="T6" fmla="*/ 10 w 29"/>
                <a:gd name="T7" fmla="*/ 7 h 27"/>
                <a:gd name="T8" fmla="*/ 17 w 29"/>
                <a:gd name="T9" fmla="*/ 5 h 27"/>
                <a:gd name="T10" fmla="*/ 20 w 29"/>
                <a:gd name="T11" fmla="*/ 5 h 27"/>
                <a:gd name="T12" fmla="*/ 18 w 29"/>
                <a:gd name="T13" fmla="*/ 7 h 27"/>
                <a:gd name="T14" fmla="*/ 14 w 29"/>
                <a:gd name="T15" fmla="*/ 8 h 27"/>
                <a:gd name="T16" fmla="*/ 11 w 29"/>
                <a:gd name="T17" fmla="*/ 8 h 27"/>
                <a:gd name="T18" fmla="*/ 11 w 29"/>
                <a:gd name="T19" fmla="*/ 9 h 27"/>
                <a:gd name="T20" fmla="*/ 14 w 29"/>
                <a:gd name="T21" fmla="*/ 10 h 27"/>
                <a:gd name="T22" fmla="*/ 15 w 29"/>
                <a:gd name="T23" fmla="*/ 10 h 27"/>
                <a:gd name="T24" fmla="*/ 16 w 29"/>
                <a:gd name="T25" fmla="*/ 11 h 27"/>
                <a:gd name="T26" fmla="*/ 16 w 29"/>
                <a:gd name="T27" fmla="*/ 10 h 27"/>
                <a:gd name="T28" fmla="*/ 17 w 29"/>
                <a:gd name="T29" fmla="*/ 9 h 27"/>
                <a:gd name="T30" fmla="*/ 19 w 29"/>
                <a:gd name="T31" fmla="*/ 8 h 27"/>
                <a:gd name="T32" fmla="*/ 20 w 29"/>
                <a:gd name="T33" fmla="*/ 9 h 27"/>
                <a:gd name="T34" fmla="*/ 22 w 29"/>
                <a:gd name="T35" fmla="*/ 10 h 27"/>
                <a:gd name="T36" fmla="*/ 25 w 29"/>
                <a:gd name="T37" fmla="*/ 11 h 27"/>
                <a:gd name="T38" fmla="*/ 23 w 29"/>
                <a:gd name="T39" fmla="*/ 14 h 27"/>
                <a:gd name="T40" fmla="*/ 21 w 29"/>
                <a:gd name="T41" fmla="*/ 13 h 27"/>
                <a:gd name="T42" fmla="*/ 20 w 29"/>
                <a:gd name="T43" fmla="*/ 12 h 27"/>
                <a:gd name="T44" fmla="*/ 19 w 29"/>
                <a:gd name="T45" fmla="*/ 13 h 27"/>
                <a:gd name="T46" fmla="*/ 18 w 29"/>
                <a:gd name="T47" fmla="*/ 14 h 27"/>
                <a:gd name="T48" fmla="*/ 13 w 29"/>
                <a:gd name="T49" fmla="*/ 14 h 27"/>
                <a:gd name="T50" fmla="*/ 14 w 29"/>
                <a:gd name="T51" fmla="*/ 16 h 27"/>
                <a:gd name="T52" fmla="*/ 16 w 29"/>
                <a:gd name="T53" fmla="*/ 15 h 27"/>
                <a:gd name="T54" fmla="*/ 18 w 29"/>
                <a:gd name="T55" fmla="*/ 17 h 27"/>
                <a:gd name="T56" fmla="*/ 19 w 29"/>
                <a:gd name="T57" fmla="*/ 14 h 27"/>
                <a:gd name="T58" fmla="*/ 20 w 29"/>
                <a:gd name="T59" fmla="*/ 14 h 27"/>
                <a:gd name="T60" fmla="*/ 22 w 29"/>
                <a:gd name="T61" fmla="*/ 17 h 27"/>
                <a:gd name="T62" fmla="*/ 24 w 29"/>
                <a:gd name="T63" fmla="*/ 16 h 27"/>
                <a:gd name="T64" fmla="*/ 25 w 29"/>
                <a:gd name="T65" fmla="*/ 16 h 27"/>
                <a:gd name="T66" fmla="*/ 27 w 29"/>
                <a:gd name="T67" fmla="*/ 18 h 27"/>
                <a:gd name="T68" fmla="*/ 28 w 29"/>
                <a:gd name="T69" fmla="*/ 19 h 27"/>
                <a:gd name="T70" fmla="*/ 27 w 29"/>
                <a:gd name="T71" fmla="*/ 22 h 27"/>
                <a:gd name="T72" fmla="*/ 24 w 29"/>
                <a:gd name="T73" fmla="*/ 21 h 27"/>
                <a:gd name="T74" fmla="*/ 22 w 29"/>
                <a:gd name="T75" fmla="*/ 20 h 27"/>
                <a:gd name="T76" fmla="*/ 17 w 29"/>
                <a:gd name="T77" fmla="*/ 19 h 27"/>
                <a:gd name="T78" fmla="*/ 15 w 29"/>
                <a:gd name="T79" fmla="*/ 20 h 27"/>
                <a:gd name="T80" fmla="*/ 17 w 29"/>
                <a:gd name="T81" fmla="*/ 24 h 27"/>
                <a:gd name="T82" fmla="*/ 17 w 29"/>
                <a:gd name="T83" fmla="*/ 26 h 27"/>
                <a:gd name="T84" fmla="*/ 16 w 29"/>
                <a:gd name="T85" fmla="*/ 27 h 27"/>
                <a:gd name="T86" fmla="*/ 14 w 29"/>
                <a:gd name="T87" fmla="*/ 27 h 27"/>
                <a:gd name="T88" fmla="*/ 12 w 29"/>
                <a:gd name="T89" fmla="*/ 19 h 27"/>
                <a:gd name="T90" fmla="*/ 13 w 29"/>
                <a:gd name="T91" fmla="*/ 16 h 27"/>
                <a:gd name="T92" fmla="*/ 12 w 29"/>
                <a:gd name="T93" fmla="*/ 15 h 27"/>
                <a:gd name="T94" fmla="*/ 11 w 29"/>
                <a:gd name="T95" fmla="*/ 12 h 27"/>
                <a:gd name="T96" fmla="*/ 8 w 29"/>
                <a:gd name="T97" fmla="*/ 9 h 27"/>
                <a:gd name="T98" fmla="*/ 6 w 29"/>
                <a:gd name="T99" fmla="*/ 6 h 27"/>
                <a:gd name="T100" fmla="*/ 3 w 29"/>
                <a:gd name="T101" fmla="*/ 4 h 27"/>
                <a:gd name="T102" fmla="*/ 2 w 29"/>
                <a:gd name="T103" fmla="*/ 1 h 27"/>
                <a:gd name="T104" fmla="*/ 8 w 29"/>
                <a:gd name="T105" fmla="*/ 1 h 27"/>
                <a:gd name="T106" fmla="*/ 8 w 29"/>
                <a:gd name="T107" fmla="*/ 3 h 27"/>
                <a:gd name="T108" fmla="*/ 8 w 29"/>
                <a:gd name="T109" fmla="*/ 4 h 27"/>
                <a:gd name="T110" fmla="*/ 8 w 29"/>
                <a:gd name="T111" fmla="*/ 4 h 27"/>
                <a:gd name="T112" fmla="*/ 9 w 29"/>
                <a:gd name="T113" fmla="*/ 4 h 27"/>
                <a:gd name="T114" fmla="*/ 11 w 29"/>
                <a:gd name="T115" fmla="*/ 3 h 27"/>
                <a:gd name="T116" fmla="*/ 13 w 29"/>
                <a:gd name="T117" fmla="*/ 2 h 27"/>
                <a:gd name="T118" fmla="*/ 14 w 29"/>
                <a:gd name="T119" fmla="*/ 2 h 27"/>
                <a:gd name="T120" fmla="*/ 15 w 29"/>
                <a:gd name="T121" fmla="*/ 1 h 27"/>
                <a:gd name="T122" fmla="*/ 18 w 29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7">
                  <a:moveTo>
                    <a:pt x="18" y="0"/>
                  </a:moveTo>
                  <a:cubicBezTo>
                    <a:pt x="18" y="0"/>
                    <a:pt x="18" y="3"/>
                    <a:pt x="14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7"/>
                    <a:pt x="10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9" y="3"/>
                    <a:pt x="20" y="5"/>
                  </a:cubicBezTo>
                  <a:cubicBezTo>
                    <a:pt x="20" y="5"/>
                    <a:pt x="21" y="7"/>
                    <a:pt x="1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2" y="11"/>
                    <a:pt x="14" y="10"/>
                  </a:cubicBezTo>
                  <a:cubicBezTo>
                    <a:pt x="14" y="10"/>
                    <a:pt x="15" y="9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16" y="11"/>
                    <a:pt x="17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2" y="10"/>
                  </a:cubicBezTo>
                  <a:cubicBezTo>
                    <a:pt x="22" y="10"/>
                    <a:pt x="24" y="9"/>
                    <a:pt x="25" y="11"/>
                  </a:cubicBezTo>
                  <a:cubicBezTo>
                    <a:pt x="25" y="11"/>
                    <a:pt x="26" y="13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1" y="13"/>
                    <a:pt x="20" y="12"/>
                    <a:pt x="20" y="12"/>
                  </a:cubicBezTo>
                  <a:cubicBezTo>
                    <a:pt x="20" y="12"/>
                    <a:pt x="19" y="12"/>
                    <a:pt x="19" y="13"/>
                  </a:cubicBezTo>
                  <a:cubicBezTo>
                    <a:pt x="19" y="13"/>
                    <a:pt x="19" y="14"/>
                    <a:pt x="18" y="14"/>
                  </a:cubicBezTo>
                  <a:cubicBezTo>
                    <a:pt x="18" y="14"/>
                    <a:pt x="14" y="12"/>
                    <a:pt x="13" y="14"/>
                  </a:cubicBezTo>
                  <a:cubicBezTo>
                    <a:pt x="13" y="14"/>
                    <a:pt x="13" y="17"/>
                    <a:pt x="14" y="16"/>
                  </a:cubicBezTo>
                  <a:cubicBezTo>
                    <a:pt x="14" y="16"/>
                    <a:pt x="15" y="14"/>
                    <a:pt x="16" y="15"/>
                  </a:cubicBezTo>
                  <a:cubicBezTo>
                    <a:pt x="16" y="15"/>
                    <a:pt x="17" y="18"/>
                    <a:pt x="18" y="17"/>
                  </a:cubicBezTo>
                  <a:cubicBezTo>
                    <a:pt x="18" y="17"/>
                    <a:pt x="18" y="15"/>
                    <a:pt x="19" y="14"/>
                  </a:cubicBezTo>
                  <a:cubicBezTo>
                    <a:pt x="19" y="14"/>
                    <a:pt x="20" y="13"/>
                    <a:pt x="20" y="14"/>
                  </a:cubicBezTo>
                  <a:cubicBezTo>
                    <a:pt x="20" y="14"/>
                    <a:pt x="20" y="18"/>
                    <a:pt x="22" y="17"/>
                  </a:cubicBezTo>
                  <a:cubicBezTo>
                    <a:pt x="22" y="17"/>
                    <a:pt x="23" y="17"/>
                    <a:pt x="24" y="16"/>
                  </a:cubicBezTo>
                  <a:cubicBezTo>
                    <a:pt x="24" y="16"/>
                    <a:pt x="25" y="15"/>
                    <a:pt x="25" y="16"/>
                  </a:cubicBezTo>
                  <a:cubicBezTo>
                    <a:pt x="25" y="16"/>
                    <a:pt x="26" y="18"/>
                    <a:pt x="27" y="18"/>
                  </a:cubicBezTo>
                  <a:cubicBezTo>
                    <a:pt x="27" y="18"/>
                    <a:pt x="28" y="18"/>
                    <a:pt x="28" y="19"/>
                  </a:cubicBezTo>
                  <a:cubicBezTo>
                    <a:pt x="28" y="19"/>
                    <a:pt x="29" y="21"/>
                    <a:pt x="27" y="22"/>
                  </a:cubicBezTo>
                  <a:cubicBezTo>
                    <a:pt x="27" y="22"/>
                    <a:pt x="26" y="22"/>
                    <a:pt x="24" y="21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4" y="18"/>
                    <a:pt x="15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8" y="25"/>
                    <a:pt x="17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2" y="21"/>
                    <a:pt x="12" y="19"/>
                  </a:cubicBezTo>
                  <a:cubicBezTo>
                    <a:pt x="12" y="19"/>
                    <a:pt x="12" y="17"/>
                    <a:pt x="13" y="16"/>
                  </a:cubicBezTo>
                  <a:cubicBezTo>
                    <a:pt x="13" y="16"/>
                    <a:pt x="13" y="15"/>
                    <a:pt x="12" y="15"/>
                  </a:cubicBezTo>
                  <a:cubicBezTo>
                    <a:pt x="12" y="15"/>
                    <a:pt x="11" y="14"/>
                    <a:pt x="11" y="12"/>
                  </a:cubicBezTo>
                  <a:cubicBezTo>
                    <a:pt x="11" y="12"/>
                    <a:pt x="8" y="10"/>
                    <a:pt x="8" y="9"/>
                  </a:cubicBezTo>
                  <a:cubicBezTo>
                    <a:pt x="8" y="9"/>
                    <a:pt x="7" y="7"/>
                    <a:pt x="6" y="6"/>
                  </a:cubicBezTo>
                  <a:cubicBezTo>
                    <a:pt x="6" y="6"/>
                    <a:pt x="5" y="5"/>
                    <a:pt x="3" y="4"/>
                  </a:cubicBezTo>
                  <a:cubicBezTo>
                    <a:pt x="3" y="4"/>
                    <a:pt x="0" y="2"/>
                    <a:pt x="2" y="1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8" y="1"/>
                    <a:pt x="10" y="2"/>
                    <a:pt x="8" y="3"/>
                  </a:cubicBezTo>
                  <a:cubicBezTo>
                    <a:pt x="8" y="3"/>
                    <a:pt x="7" y="3"/>
                    <a:pt x="8" y="4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1" y="3"/>
                    <a:pt x="12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íšḻîdê"/>
            <p:cNvSpPr/>
            <p:nvPr/>
          </p:nvSpPr>
          <p:spPr bwMode="auto">
            <a:xfrm>
              <a:off x="4171951" y="3254375"/>
              <a:ext cx="73025" cy="57150"/>
            </a:xfrm>
            <a:custGeom>
              <a:avLst/>
              <a:gdLst>
                <a:gd name="T0" fmla="*/ 18 w 22"/>
                <a:gd name="T1" fmla="*/ 3 h 17"/>
                <a:gd name="T2" fmla="*/ 20 w 22"/>
                <a:gd name="T3" fmla="*/ 8 h 17"/>
                <a:gd name="T4" fmla="*/ 22 w 22"/>
                <a:gd name="T5" fmla="*/ 11 h 17"/>
                <a:gd name="T6" fmla="*/ 21 w 22"/>
                <a:gd name="T7" fmla="*/ 13 h 17"/>
                <a:gd name="T8" fmla="*/ 20 w 22"/>
                <a:gd name="T9" fmla="*/ 11 h 17"/>
                <a:gd name="T10" fmla="*/ 16 w 22"/>
                <a:gd name="T11" fmla="*/ 9 h 17"/>
                <a:gd name="T12" fmla="*/ 15 w 22"/>
                <a:gd name="T13" fmla="*/ 10 h 17"/>
                <a:gd name="T14" fmla="*/ 17 w 22"/>
                <a:gd name="T15" fmla="*/ 14 h 17"/>
                <a:gd name="T16" fmla="*/ 16 w 22"/>
                <a:gd name="T17" fmla="*/ 16 h 17"/>
                <a:gd name="T18" fmla="*/ 15 w 22"/>
                <a:gd name="T19" fmla="*/ 15 h 17"/>
                <a:gd name="T20" fmla="*/ 15 w 22"/>
                <a:gd name="T21" fmla="*/ 14 h 17"/>
                <a:gd name="T22" fmla="*/ 14 w 22"/>
                <a:gd name="T23" fmla="*/ 11 h 17"/>
                <a:gd name="T24" fmla="*/ 11 w 22"/>
                <a:gd name="T25" fmla="*/ 11 h 17"/>
                <a:gd name="T26" fmla="*/ 5 w 22"/>
                <a:gd name="T27" fmla="*/ 12 h 17"/>
                <a:gd name="T28" fmla="*/ 5 w 22"/>
                <a:gd name="T29" fmla="*/ 12 h 17"/>
                <a:gd name="T30" fmla="*/ 2 w 22"/>
                <a:gd name="T31" fmla="*/ 8 h 17"/>
                <a:gd name="T32" fmla="*/ 6 w 22"/>
                <a:gd name="T33" fmla="*/ 4 h 17"/>
                <a:gd name="T34" fmla="*/ 6 w 22"/>
                <a:gd name="T35" fmla="*/ 5 h 17"/>
                <a:gd name="T36" fmla="*/ 8 w 22"/>
                <a:gd name="T37" fmla="*/ 10 h 17"/>
                <a:gd name="T38" fmla="*/ 10 w 22"/>
                <a:gd name="T39" fmla="*/ 9 h 17"/>
                <a:gd name="T40" fmla="*/ 11 w 22"/>
                <a:gd name="T41" fmla="*/ 7 h 17"/>
                <a:gd name="T42" fmla="*/ 10 w 22"/>
                <a:gd name="T43" fmla="*/ 3 h 17"/>
                <a:gd name="T44" fmla="*/ 11 w 22"/>
                <a:gd name="T45" fmla="*/ 0 h 17"/>
                <a:gd name="T46" fmla="*/ 12 w 22"/>
                <a:gd name="T47" fmla="*/ 2 h 17"/>
                <a:gd name="T48" fmla="*/ 14 w 22"/>
                <a:gd name="T49" fmla="*/ 7 h 17"/>
                <a:gd name="T50" fmla="*/ 17 w 22"/>
                <a:gd name="T51" fmla="*/ 7 h 17"/>
                <a:gd name="T52" fmla="*/ 17 w 22"/>
                <a:gd name="T53" fmla="*/ 5 h 17"/>
                <a:gd name="T54" fmla="*/ 16 w 22"/>
                <a:gd name="T55" fmla="*/ 2 h 17"/>
                <a:gd name="T56" fmla="*/ 18 w 22"/>
                <a:gd name="T5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17">
                  <a:moveTo>
                    <a:pt x="18" y="3"/>
                  </a:moveTo>
                  <a:cubicBezTo>
                    <a:pt x="18" y="4"/>
                    <a:pt x="18" y="6"/>
                    <a:pt x="20" y="8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2" y="11"/>
                    <a:pt x="22" y="13"/>
                    <a:pt x="21" y="13"/>
                  </a:cubicBezTo>
                  <a:cubicBezTo>
                    <a:pt x="21" y="13"/>
                    <a:pt x="20" y="12"/>
                    <a:pt x="20" y="11"/>
                  </a:cubicBezTo>
                  <a:cubicBezTo>
                    <a:pt x="20" y="11"/>
                    <a:pt x="18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8" y="15"/>
                    <a:pt x="16" y="16"/>
                  </a:cubicBezTo>
                  <a:cubicBezTo>
                    <a:pt x="16" y="16"/>
                    <a:pt x="15" y="17"/>
                    <a:pt x="15" y="15"/>
                  </a:cubicBezTo>
                  <a:cubicBezTo>
                    <a:pt x="15" y="15"/>
                    <a:pt x="15" y="15"/>
                    <a:pt x="15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1"/>
                    <a:pt x="11" y="11"/>
                  </a:cubicBezTo>
                  <a:cubicBezTo>
                    <a:pt x="11" y="11"/>
                    <a:pt x="6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0"/>
                    <a:pt x="0" y="10"/>
                    <a:pt x="2" y="8"/>
                  </a:cubicBezTo>
                  <a:cubicBezTo>
                    <a:pt x="2" y="8"/>
                    <a:pt x="3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9"/>
                    <a:pt x="8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9"/>
                    <a:pt x="12" y="9"/>
                    <a:pt x="11" y="7"/>
                  </a:cubicBezTo>
                  <a:cubicBezTo>
                    <a:pt x="11" y="7"/>
                    <a:pt x="11" y="4"/>
                    <a:pt x="10" y="3"/>
                  </a:cubicBezTo>
                  <a:cubicBezTo>
                    <a:pt x="10" y="3"/>
                    <a:pt x="8" y="1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2"/>
                    <a:pt x="12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7" y="5"/>
                  </a:cubicBezTo>
                  <a:cubicBezTo>
                    <a:pt x="17" y="5"/>
                    <a:pt x="14" y="3"/>
                    <a:pt x="16" y="2"/>
                  </a:cubicBezTo>
                  <a:cubicBezTo>
                    <a:pt x="16" y="2"/>
                    <a:pt x="17" y="1"/>
                    <a:pt x="18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ïṧľíḍè"/>
            <p:cNvSpPr/>
            <p:nvPr/>
          </p:nvSpPr>
          <p:spPr bwMode="auto">
            <a:xfrm>
              <a:off x="3538538" y="2995613"/>
              <a:ext cx="57150" cy="93663"/>
            </a:xfrm>
            <a:custGeom>
              <a:avLst/>
              <a:gdLst>
                <a:gd name="T0" fmla="*/ 3 w 17"/>
                <a:gd name="T1" fmla="*/ 2 h 28"/>
                <a:gd name="T2" fmla="*/ 2 w 17"/>
                <a:gd name="T3" fmla="*/ 5 h 28"/>
                <a:gd name="T4" fmla="*/ 2 w 17"/>
                <a:gd name="T5" fmla="*/ 8 h 28"/>
                <a:gd name="T6" fmla="*/ 1 w 17"/>
                <a:gd name="T7" fmla="*/ 11 h 28"/>
                <a:gd name="T8" fmla="*/ 4 w 17"/>
                <a:gd name="T9" fmla="*/ 15 h 28"/>
                <a:gd name="T10" fmla="*/ 5 w 17"/>
                <a:gd name="T11" fmla="*/ 19 h 28"/>
                <a:gd name="T12" fmla="*/ 3 w 17"/>
                <a:gd name="T13" fmla="*/ 21 h 28"/>
                <a:gd name="T14" fmla="*/ 1 w 17"/>
                <a:gd name="T15" fmla="*/ 25 h 28"/>
                <a:gd name="T16" fmla="*/ 3 w 17"/>
                <a:gd name="T17" fmla="*/ 26 h 28"/>
                <a:gd name="T18" fmla="*/ 4 w 17"/>
                <a:gd name="T19" fmla="*/ 24 h 28"/>
                <a:gd name="T20" fmla="*/ 6 w 17"/>
                <a:gd name="T21" fmla="*/ 24 h 28"/>
                <a:gd name="T22" fmla="*/ 9 w 17"/>
                <a:gd name="T23" fmla="*/ 28 h 28"/>
                <a:gd name="T24" fmla="*/ 9 w 17"/>
                <a:gd name="T25" fmla="*/ 27 h 28"/>
                <a:gd name="T26" fmla="*/ 9 w 17"/>
                <a:gd name="T27" fmla="*/ 22 h 28"/>
                <a:gd name="T28" fmla="*/ 10 w 17"/>
                <a:gd name="T29" fmla="*/ 19 h 28"/>
                <a:gd name="T30" fmla="*/ 11 w 17"/>
                <a:gd name="T31" fmla="*/ 18 h 28"/>
                <a:gd name="T32" fmla="*/ 13 w 17"/>
                <a:gd name="T33" fmla="*/ 22 h 28"/>
                <a:gd name="T34" fmla="*/ 12 w 17"/>
                <a:gd name="T35" fmla="*/ 23 h 28"/>
                <a:gd name="T36" fmla="*/ 11 w 17"/>
                <a:gd name="T37" fmla="*/ 21 h 28"/>
                <a:gd name="T38" fmla="*/ 11 w 17"/>
                <a:gd name="T39" fmla="*/ 23 h 28"/>
                <a:gd name="T40" fmla="*/ 12 w 17"/>
                <a:gd name="T41" fmla="*/ 24 h 28"/>
                <a:gd name="T42" fmla="*/ 13 w 17"/>
                <a:gd name="T43" fmla="*/ 26 h 28"/>
                <a:gd name="T44" fmla="*/ 16 w 17"/>
                <a:gd name="T45" fmla="*/ 27 h 28"/>
                <a:gd name="T46" fmla="*/ 16 w 17"/>
                <a:gd name="T47" fmla="*/ 24 h 28"/>
                <a:gd name="T48" fmla="*/ 14 w 17"/>
                <a:gd name="T49" fmla="*/ 20 h 28"/>
                <a:gd name="T50" fmla="*/ 13 w 17"/>
                <a:gd name="T51" fmla="*/ 17 h 28"/>
                <a:gd name="T52" fmla="*/ 12 w 17"/>
                <a:gd name="T53" fmla="*/ 14 h 28"/>
                <a:gd name="T54" fmla="*/ 12 w 17"/>
                <a:gd name="T55" fmla="*/ 11 h 28"/>
                <a:gd name="T56" fmla="*/ 7 w 17"/>
                <a:gd name="T57" fmla="*/ 7 h 28"/>
                <a:gd name="T58" fmla="*/ 5 w 17"/>
                <a:gd name="T59" fmla="*/ 11 h 28"/>
                <a:gd name="T60" fmla="*/ 3 w 17"/>
                <a:gd name="T61" fmla="*/ 10 h 28"/>
                <a:gd name="T62" fmla="*/ 3 w 17"/>
                <a:gd name="T63" fmla="*/ 8 h 28"/>
                <a:gd name="T64" fmla="*/ 8 w 17"/>
                <a:gd name="T65" fmla="*/ 1 h 28"/>
                <a:gd name="T66" fmla="*/ 6 w 17"/>
                <a:gd name="T67" fmla="*/ 1 h 28"/>
                <a:gd name="T68" fmla="*/ 3 w 17"/>
                <a:gd name="T69" fmla="*/ 2 h 28"/>
                <a:gd name="T70" fmla="*/ 10 w 17"/>
                <a:gd name="T71" fmla="*/ 13 h 28"/>
                <a:gd name="T72" fmla="*/ 9 w 17"/>
                <a:gd name="T73" fmla="*/ 13 h 28"/>
                <a:gd name="T74" fmla="*/ 7 w 17"/>
                <a:gd name="T75" fmla="*/ 15 h 28"/>
                <a:gd name="T76" fmla="*/ 7 w 17"/>
                <a:gd name="T77" fmla="*/ 16 h 28"/>
                <a:gd name="T78" fmla="*/ 7 w 17"/>
                <a:gd name="T79" fmla="*/ 10 h 28"/>
                <a:gd name="T80" fmla="*/ 10 w 17"/>
                <a:gd name="T81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8">
                  <a:moveTo>
                    <a:pt x="3" y="2"/>
                  </a:moveTo>
                  <a:cubicBezTo>
                    <a:pt x="3" y="2"/>
                    <a:pt x="2" y="2"/>
                    <a:pt x="2" y="5"/>
                  </a:cubicBezTo>
                  <a:cubicBezTo>
                    <a:pt x="2" y="5"/>
                    <a:pt x="3" y="7"/>
                    <a:pt x="2" y="8"/>
                  </a:cubicBezTo>
                  <a:cubicBezTo>
                    <a:pt x="2" y="8"/>
                    <a:pt x="0" y="9"/>
                    <a:pt x="1" y="11"/>
                  </a:cubicBezTo>
                  <a:cubicBezTo>
                    <a:pt x="1" y="11"/>
                    <a:pt x="4" y="12"/>
                    <a:pt x="4" y="15"/>
                  </a:cubicBezTo>
                  <a:cubicBezTo>
                    <a:pt x="4" y="15"/>
                    <a:pt x="4" y="17"/>
                    <a:pt x="5" y="19"/>
                  </a:cubicBezTo>
                  <a:cubicBezTo>
                    <a:pt x="5" y="19"/>
                    <a:pt x="6" y="20"/>
                    <a:pt x="3" y="21"/>
                  </a:cubicBezTo>
                  <a:cubicBezTo>
                    <a:pt x="3" y="21"/>
                    <a:pt x="0" y="21"/>
                    <a:pt x="1" y="25"/>
                  </a:cubicBezTo>
                  <a:cubicBezTo>
                    <a:pt x="1" y="25"/>
                    <a:pt x="1" y="27"/>
                    <a:pt x="3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24"/>
                    <a:pt x="6" y="23"/>
                    <a:pt x="6" y="24"/>
                  </a:cubicBezTo>
                  <a:cubicBezTo>
                    <a:pt x="6" y="24"/>
                    <a:pt x="7" y="28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19"/>
                    <a:pt x="10" y="19"/>
                  </a:cubicBezTo>
                  <a:cubicBezTo>
                    <a:pt x="10" y="19"/>
                    <a:pt x="11" y="17"/>
                    <a:pt x="11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1" y="23"/>
                  </a:cubicBezTo>
                  <a:cubicBezTo>
                    <a:pt x="11" y="23"/>
                    <a:pt x="12" y="24"/>
                    <a:pt x="12" y="24"/>
                  </a:cubicBezTo>
                  <a:cubicBezTo>
                    <a:pt x="12" y="24"/>
                    <a:pt x="13" y="25"/>
                    <a:pt x="13" y="26"/>
                  </a:cubicBezTo>
                  <a:cubicBezTo>
                    <a:pt x="13" y="26"/>
                    <a:pt x="14" y="28"/>
                    <a:pt x="16" y="27"/>
                  </a:cubicBezTo>
                  <a:cubicBezTo>
                    <a:pt x="16" y="27"/>
                    <a:pt x="17" y="26"/>
                    <a:pt x="16" y="24"/>
                  </a:cubicBezTo>
                  <a:cubicBezTo>
                    <a:pt x="16" y="24"/>
                    <a:pt x="15" y="20"/>
                    <a:pt x="14" y="20"/>
                  </a:cubicBezTo>
                  <a:cubicBezTo>
                    <a:pt x="14" y="20"/>
                    <a:pt x="13" y="18"/>
                    <a:pt x="13" y="17"/>
                  </a:cubicBezTo>
                  <a:cubicBezTo>
                    <a:pt x="13" y="17"/>
                    <a:pt x="13" y="14"/>
                    <a:pt x="12" y="14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2" y="11"/>
                    <a:pt x="11" y="6"/>
                    <a:pt x="7" y="7"/>
                  </a:cubicBezTo>
                  <a:cubicBezTo>
                    <a:pt x="7" y="7"/>
                    <a:pt x="5" y="8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9"/>
                    <a:pt x="3" y="8"/>
                  </a:cubicBezTo>
                  <a:cubicBezTo>
                    <a:pt x="3" y="8"/>
                    <a:pt x="10" y="5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lose/>
                  <a:moveTo>
                    <a:pt x="10" y="13"/>
                  </a:moveTo>
                  <a:cubicBezTo>
                    <a:pt x="10" y="14"/>
                    <a:pt x="9" y="13"/>
                    <a:pt x="9" y="13"/>
                  </a:cubicBezTo>
                  <a:cubicBezTo>
                    <a:pt x="6" y="12"/>
                    <a:pt x="7" y="15"/>
                    <a:pt x="7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1"/>
                    <a:pt x="7" y="10"/>
                    <a:pt x="7" y="10"/>
                  </a:cubicBezTo>
                  <a:cubicBezTo>
                    <a:pt x="8" y="10"/>
                    <a:pt x="10" y="13"/>
                    <a:pt x="10" y="1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íṥļîḍè"/>
            <p:cNvSpPr/>
            <p:nvPr/>
          </p:nvSpPr>
          <p:spPr bwMode="auto">
            <a:xfrm>
              <a:off x="3581401" y="2982913"/>
              <a:ext cx="42863" cy="42863"/>
            </a:xfrm>
            <a:custGeom>
              <a:avLst/>
              <a:gdLst>
                <a:gd name="T0" fmla="*/ 1 w 13"/>
                <a:gd name="T1" fmla="*/ 6 h 13"/>
                <a:gd name="T2" fmla="*/ 3 w 13"/>
                <a:gd name="T3" fmla="*/ 3 h 13"/>
                <a:gd name="T4" fmla="*/ 8 w 13"/>
                <a:gd name="T5" fmla="*/ 3 h 13"/>
                <a:gd name="T6" fmla="*/ 8 w 13"/>
                <a:gd name="T7" fmla="*/ 5 h 13"/>
                <a:gd name="T8" fmla="*/ 9 w 13"/>
                <a:gd name="T9" fmla="*/ 6 h 13"/>
                <a:gd name="T10" fmla="*/ 12 w 13"/>
                <a:gd name="T11" fmla="*/ 4 h 13"/>
                <a:gd name="T12" fmla="*/ 12 w 13"/>
                <a:gd name="T13" fmla="*/ 5 h 13"/>
                <a:gd name="T14" fmla="*/ 8 w 13"/>
                <a:gd name="T15" fmla="*/ 8 h 13"/>
                <a:gd name="T16" fmla="*/ 5 w 13"/>
                <a:gd name="T17" fmla="*/ 10 h 13"/>
                <a:gd name="T18" fmla="*/ 1 w 13"/>
                <a:gd name="T19" fmla="*/ 13 h 13"/>
                <a:gd name="T20" fmla="*/ 1 w 13"/>
                <a:gd name="T21" fmla="*/ 11 h 13"/>
                <a:gd name="T22" fmla="*/ 4 w 13"/>
                <a:gd name="T23" fmla="*/ 8 h 13"/>
                <a:gd name="T24" fmla="*/ 2 w 13"/>
                <a:gd name="T25" fmla="*/ 7 h 13"/>
                <a:gd name="T26" fmla="*/ 1 w 1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1" y="6"/>
                  </a:moveTo>
                  <a:cubicBezTo>
                    <a:pt x="1" y="6"/>
                    <a:pt x="1" y="4"/>
                    <a:pt x="3" y="3"/>
                  </a:cubicBezTo>
                  <a:cubicBezTo>
                    <a:pt x="3" y="3"/>
                    <a:pt x="6" y="0"/>
                    <a:pt x="8" y="3"/>
                  </a:cubicBezTo>
                  <a:cubicBezTo>
                    <a:pt x="8" y="3"/>
                    <a:pt x="9" y="4"/>
                    <a:pt x="8" y="5"/>
                  </a:cubicBezTo>
                  <a:cubicBezTo>
                    <a:pt x="8" y="5"/>
                    <a:pt x="7" y="6"/>
                    <a:pt x="9" y="6"/>
                  </a:cubicBezTo>
                  <a:cubicBezTo>
                    <a:pt x="9" y="6"/>
                    <a:pt x="11" y="5"/>
                    <a:pt x="12" y="4"/>
                  </a:cubicBezTo>
                  <a:cubicBezTo>
                    <a:pt x="12" y="4"/>
                    <a:pt x="13" y="3"/>
                    <a:pt x="12" y="5"/>
                  </a:cubicBezTo>
                  <a:cubicBezTo>
                    <a:pt x="12" y="5"/>
                    <a:pt x="11" y="7"/>
                    <a:pt x="8" y="8"/>
                  </a:cubicBezTo>
                  <a:cubicBezTo>
                    <a:pt x="8" y="8"/>
                    <a:pt x="6" y="7"/>
                    <a:pt x="5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4" y="10"/>
                    <a:pt x="4" y="8"/>
                  </a:cubicBezTo>
                  <a:cubicBezTo>
                    <a:pt x="4" y="8"/>
                    <a:pt x="3" y="7"/>
                    <a:pt x="2" y="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ïŝḷîde"/>
            <p:cNvSpPr/>
            <p:nvPr/>
          </p:nvSpPr>
          <p:spPr bwMode="auto">
            <a:xfrm>
              <a:off x="3595688" y="3008313"/>
              <a:ext cx="65088" cy="63500"/>
            </a:xfrm>
            <a:custGeom>
              <a:avLst/>
              <a:gdLst>
                <a:gd name="T0" fmla="*/ 0 w 20"/>
                <a:gd name="T1" fmla="*/ 7 h 19"/>
                <a:gd name="T2" fmla="*/ 4 w 20"/>
                <a:gd name="T3" fmla="*/ 3 h 19"/>
                <a:gd name="T4" fmla="*/ 7 w 20"/>
                <a:gd name="T5" fmla="*/ 2 h 19"/>
                <a:gd name="T6" fmla="*/ 7 w 20"/>
                <a:gd name="T7" fmla="*/ 4 h 19"/>
                <a:gd name="T8" fmla="*/ 9 w 20"/>
                <a:gd name="T9" fmla="*/ 11 h 19"/>
                <a:gd name="T10" fmla="*/ 15 w 20"/>
                <a:gd name="T11" fmla="*/ 10 h 19"/>
                <a:gd name="T12" fmla="*/ 14 w 20"/>
                <a:gd name="T13" fmla="*/ 7 h 19"/>
                <a:gd name="T14" fmla="*/ 17 w 20"/>
                <a:gd name="T15" fmla="*/ 10 h 19"/>
                <a:gd name="T16" fmla="*/ 17 w 20"/>
                <a:gd name="T17" fmla="*/ 15 h 19"/>
                <a:gd name="T18" fmla="*/ 15 w 20"/>
                <a:gd name="T19" fmla="*/ 16 h 19"/>
                <a:gd name="T20" fmla="*/ 7 w 20"/>
                <a:gd name="T21" fmla="*/ 12 h 19"/>
                <a:gd name="T22" fmla="*/ 5 w 20"/>
                <a:gd name="T23" fmla="*/ 9 h 19"/>
                <a:gd name="T24" fmla="*/ 3 w 20"/>
                <a:gd name="T25" fmla="*/ 8 h 19"/>
                <a:gd name="T26" fmla="*/ 2 w 20"/>
                <a:gd name="T27" fmla="*/ 10 h 19"/>
                <a:gd name="T28" fmla="*/ 1 w 20"/>
                <a:gd name="T29" fmla="*/ 19 h 19"/>
                <a:gd name="T30" fmla="*/ 0 w 20"/>
                <a:gd name="T31" fmla="*/ 18 h 19"/>
                <a:gd name="T32" fmla="*/ 0 w 20"/>
                <a:gd name="T33" fmla="*/ 15 h 19"/>
                <a:gd name="T34" fmla="*/ 0 w 20"/>
                <a:gd name="T35" fmla="*/ 13 h 19"/>
                <a:gd name="T36" fmla="*/ 0 w 20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9">
                  <a:moveTo>
                    <a:pt x="0" y="7"/>
                  </a:moveTo>
                  <a:cubicBezTo>
                    <a:pt x="0" y="7"/>
                    <a:pt x="4" y="5"/>
                    <a:pt x="4" y="3"/>
                  </a:cubicBezTo>
                  <a:cubicBezTo>
                    <a:pt x="4" y="3"/>
                    <a:pt x="5" y="0"/>
                    <a:pt x="7" y="2"/>
                  </a:cubicBezTo>
                  <a:cubicBezTo>
                    <a:pt x="7" y="2"/>
                    <a:pt x="8" y="2"/>
                    <a:pt x="7" y="4"/>
                  </a:cubicBezTo>
                  <a:cubicBezTo>
                    <a:pt x="7" y="4"/>
                    <a:pt x="6" y="9"/>
                    <a:pt x="9" y="11"/>
                  </a:cubicBezTo>
                  <a:cubicBezTo>
                    <a:pt x="9" y="11"/>
                    <a:pt x="15" y="14"/>
                    <a:pt x="15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7" y="10"/>
                  </a:cubicBezTo>
                  <a:cubicBezTo>
                    <a:pt x="17" y="10"/>
                    <a:pt x="20" y="13"/>
                    <a:pt x="17" y="15"/>
                  </a:cubicBezTo>
                  <a:cubicBezTo>
                    <a:pt x="17" y="15"/>
                    <a:pt x="16" y="15"/>
                    <a:pt x="15" y="16"/>
                  </a:cubicBezTo>
                  <a:cubicBezTo>
                    <a:pt x="15" y="16"/>
                    <a:pt x="9" y="17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7"/>
                    <a:pt x="3" y="8"/>
                  </a:cubicBezTo>
                  <a:cubicBezTo>
                    <a:pt x="3" y="8"/>
                    <a:pt x="2" y="8"/>
                    <a:pt x="2" y="10"/>
                  </a:cubicBezTo>
                  <a:cubicBezTo>
                    <a:pt x="2" y="10"/>
                    <a:pt x="4" y="17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8"/>
                    <a:pt x="0" y="17"/>
                    <a:pt x="0" y="15"/>
                  </a:cubicBezTo>
                  <a:cubicBezTo>
                    <a:pt x="0" y="15"/>
                    <a:pt x="0" y="15"/>
                    <a:pt x="0" y="13"/>
                  </a:cubicBezTo>
                  <a:cubicBezTo>
                    <a:pt x="0" y="13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î$ľíḍê"/>
            <p:cNvSpPr/>
            <p:nvPr/>
          </p:nvSpPr>
          <p:spPr bwMode="auto">
            <a:xfrm>
              <a:off x="3690938" y="3187700"/>
              <a:ext cx="315913" cy="468313"/>
            </a:xfrm>
            <a:custGeom>
              <a:avLst/>
              <a:gdLst>
                <a:gd name="T0" fmla="*/ 96 w 96"/>
                <a:gd name="T1" fmla="*/ 0 h 141"/>
                <a:gd name="T2" fmla="*/ 0 w 96"/>
                <a:gd name="T3" fmla="*/ 45 h 141"/>
                <a:gd name="T4" fmla="*/ 26 w 96"/>
                <a:gd name="T5" fmla="*/ 74 h 141"/>
                <a:gd name="T6" fmla="*/ 5 w 96"/>
                <a:gd name="T7" fmla="*/ 141 h 141"/>
                <a:gd name="T8" fmla="*/ 96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96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33" y="47"/>
                    <a:pt x="26" y="74"/>
                  </a:cubicBezTo>
                  <a:cubicBezTo>
                    <a:pt x="5" y="141"/>
                    <a:pt x="5" y="141"/>
                    <a:pt x="5" y="14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0" name="内容占位符 88"/>
          <p:cNvSpPr>
            <a:spLocks noGrp="1"/>
          </p:cNvSpPr>
          <p:nvPr>
            <p:ph sz="quarter" idx="11" hasCustomPrompt="1"/>
          </p:nvPr>
        </p:nvSpPr>
        <p:spPr>
          <a:xfrm>
            <a:off x="3926584" y="3019540"/>
            <a:ext cx="4373354" cy="360943"/>
          </a:xfrm>
        </p:spPr>
        <p:txBody>
          <a:bodyPr lIns="0" rIns="0">
            <a:normAutofit/>
          </a:bodyPr>
          <a:lstStyle>
            <a:lvl1pPr marL="0" indent="0" algn="dist" defTabSz="914400" rtl="0" eaLnBrk="1" latinLnBrk="0" hangingPunct="1">
              <a:buFontTx/>
              <a:buNone/>
              <a:defRPr lang="zh-CN" altLang="en-US" sz="1800" kern="1200" spc="3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dist"/>
            <a:r>
              <a:rPr lang="en-US" altLang="zh-CN" spc="300" dirty="0">
                <a:solidFill>
                  <a:schemeClr val="bg1"/>
                </a:solidFill>
              </a:rPr>
              <a:t>PART  ONE</a:t>
            </a:r>
            <a:endParaRPr lang="zh-CN" altLang="en-US" spc="300" dirty="0">
              <a:solidFill>
                <a:schemeClr val="bg1"/>
              </a:solidFill>
            </a:endParaRPr>
          </a:p>
        </p:txBody>
      </p:sp>
      <p:sp>
        <p:nvSpPr>
          <p:cNvPr id="93" name="文本占位符 92"/>
          <p:cNvSpPr>
            <a:spLocks noGrp="1"/>
          </p:cNvSpPr>
          <p:nvPr>
            <p:ph type="body" sz="quarter" idx="13" hasCustomPrompt="1"/>
          </p:nvPr>
        </p:nvSpPr>
        <p:spPr>
          <a:xfrm>
            <a:off x="3913974" y="3721920"/>
            <a:ext cx="4373354" cy="427786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lang="zh-CN" altLang="en-US" sz="3600" kern="1200" spc="6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请输入小标题</a:t>
            </a:r>
          </a:p>
        </p:txBody>
      </p:sp>
    </p:spTree>
    <p:extLst>
      <p:ext uri="{BB962C8B-B14F-4D97-AF65-F5344CB8AC3E}">
        <p14:creationId xmlns:p14="http://schemas.microsoft.com/office/powerpoint/2010/main" val="28896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直接连接符 120"/>
          <p:cNvCxnSpPr/>
          <p:nvPr userDrawn="1"/>
        </p:nvCxnSpPr>
        <p:spPr>
          <a:xfrm>
            <a:off x="100205" y="609600"/>
            <a:ext cx="119417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ïsḻiḓê"/>
          <p:cNvGrpSpPr/>
          <p:nvPr userDrawn="1"/>
        </p:nvGrpSpPr>
        <p:grpSpPr>
          <a:xfrm>
            <a:off x="148559" y="109179"/>
            <a:ext cx="464185" cy="466907"/>
            <a:chOff x="3275013" y="2886075"/>
            <a:chExt cx="1082675" cy="1089025"/>
          </a:xfrm>
        </p:grpSpPr>
        <p:sp>
          <p:nvSpPr>
            <p:cNvPr id="125" name="ïSḷíḑe"/>
            <p:cNvSpPr/>
            <p:nvPr/>
          </p:nvSpPr>
          <p:spPr bwMode="auto">
            <a:xfrm>
              <a:off x="3275013" y="2886075"/>
              <a:ext cx="1082675" cy="10890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ṧḷîḓe"/>
            <p:cNvSpPr/>
            <p:nvPr/>
          </p:nvSpPr>
          <p:spPr bwMode="auto">
            <a:xfrm>
              <a:off x="3290888" y="2903538"/>
              <a:ext cx="1052513" cy="10588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ṧļîḓè"/>
            <p:cNvSpPr/>
            <p:nvPr/>
          </p:nvSpPr>
          <p:spPr bwMode="auto">
            <a:xfrm>
              <a:off x="3452813" y="3065463"/>
              <a:ext cx="730250" cy="7334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í$ḻiḓê"/>
            <p:cNvSpPr/>
            <p:nvPr/>
          </p:nvSpPr>
          <p:spPr bwMode="auto">
            <a:xfrm>
              <a:off x="3467101" y="3078163"/>
              <a:ext cx="701675" cy="708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ŝḻîďê"/>
            <p:cNvSpPr/>
            <p:nvPr/>
          </p:nvSpPr>
          <p:spPr bwMode="auto">
            <a:xfrm>
              <a:off x="3703638" y="3214688"/>
              <a:ext cx="354013" cy="465138"/>
            </a:xfrm>
            <a:custGeom>
              <a:avLst/>
              <a:gdLst>
                <a:gd name="T0" fmla="*/ 223 w 223"/>
                <a:gd name="T1" fmla="*/ 0 h 293"/>
                <a:gd name="T2" fmla="*/ 220 w 223"/>
                <a:gd name="T3" fmla="*/ 0 h 293"/>
                <a:gd name="T4" fmla="*/ 0 w 223"/>
                <a:gd name="T5" fmla="*/ 103 h 293"/>
                <a:gd name="T6" fmla="*/ 83 w 223"/>
                <a:gd name="T7" fmla="*/ 115 h 293"/>
                <a:gd name="T8" fmla="*/ 29 w 223"/>
                <a:gd name="T9" fmla="*/ 293 h 293"/>
                <a:gd name="T10" fmla="*/ 223 w 223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93">
                  <a:moveTo>
                    <a:pt x="223" y="0"/>
                  </a:moveTo>
                  <a:lnTo>
                    <a:pt x="220" y="0"/>
                  </a:lnTo>
                  <a:lnTo>
                    <a:pt x="0" y="103"/>
                  </a:lnTo>
                  <a:lnTo>
                    <a:pt x="83" y="115"/>
                  </a:lnTo>
                  <a:lnTo>
                    <a:pt x="29" y="29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$ḻíďê"/>
            <p:cNvSpPr/>
            <p:nvPr/>
          </p:nvSpPr>
          <p:spPr bwMode="auto">
            <a:xfrm>
              <a:off x="3681413" y="3171825"/>
              <a:ext cx="153988" cy="142875"/>
            </a:xfrm>
            <a:custGeom>
              <a:avLst/>
              <a:gdLst>
                <a:gd name="T0" fmla="*/ 25 w 47"/>
                <a:gd name="T1" fmla="*/ 0 h 43"/>
                <a:gd name="T2" fmla="*/ 22 w 47"/>
                <a:gd name="T3" fmla="*/ 20 h 43"/>
                <a:gd name="T4" fmla="*/ 0 w 47"/>
                <a:gd name="T5" fmla="*/ 23 h 43"/>
                <a:gd name="T6" fmla="*/ 22 w 47"/>
                <a:gd name="T7" fmla="*/ 27 h 43"/>
                <a:gd name="T8" fmla="*/ 24 w 47"/>
                <a:gd name="T9" fmla="*/ 43 h 43"/>
                <a:gd name="T10" fmla="*/ 28 w 47"/>
                <a:gd name="T11" fmla="*/ 27 h 43"/>
                <a:gd name="T12" fmla="*/ 47 w 47"/>
                <a:gd name="T13" fmla="*/ 24 h 43"/>
                <a:gd name="T14" fmla="*/ 29 w 47"/>
                <a:gd name="T15" fmla="*/ 20 h 43"/>
                <a:gd name="T16" fmla="*/ 25 w 47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5" y="0"/>
                  </a:moveTo>
                  <a:cubicBezTo>
                    <a:pt x="25" y="0"/>
                    <a:pt x="21" y="18"/>
                    <a:pt x="22" y="20"/>
                  </a:cubicBezTo>
                  <a:cubicBezTo>
                    <a:pt x="22" y="20"/>
                    <a:pt x="5" y="21"/>
                    <a:pt x="0" y="23"/>
                  </a:cubicBezTo>
                  <a:cubicBezTo>
                    <a:pt x="0" y="23"/>
                    <a:pt x="5" y="26"/>
                    <a:pt x="22" y="27"/>
                  </a:cubicBezTo>
                  <a:cubicBezTo>
                    <a:pt x="22" y="27"/>
                    <a:pt x="22" y="38"/>
                    <a:pt x="24" y="43"/>
                  </a:cubicBezTo>
                  <a:cubicBezTo>
                    <a:pt x="24" y="43"/>
                    <a:pt x="26" y="43"/>
                    <a:pt x="28" y="27"/>
                  </a:cubicBezTo>
                  <a:cubicBezTo>
                    <a:pt x="28" y="27"/>
                    <a:pt x="41" y="27"/>
                    <a:pt x="47" y="24"/>
                  </a:cubicBezTo>
                  <a:cubicBezTo>
                    <a:pt x="47" y="24"/>
                    <a:pt x="36" y="20"/>
                    <a:pt x="29" y="20"/>
                  </a:cubicBezTo>
                  <a:cubicBezTo>
                    <a:pt x="29" y="20"/>
                    <a:pt x="27" y="4"/>
                    <a:pt x="2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ïśḻîdé"/>
            <p:cNvSpPr/>
            <p:nvPr/>
          </p:nvSpPr>
          <p:spPr bwMode="auto">
            <a:xfrm>
              <a:off x="3532188" y="3271838"/>
              <a:ext cx="198438" cy="298450"/>
            </a:xfrm>
            <a:custGeom>
              <a:avLst/>
              <a:gdLst>
                <a:gd name="T0" fmla="*/ 60 w 60"/>
                <a:gd name="T1" fmla="*/ 0 h 90"/>
                <a:gd name="T2" fmla="*/ 0 w 60"/>
                <a:gd name="T3" fmla="*/ 46 h 90"/>
                <a:gd name="T4" fmla="*/ 19 w 60"/>
                <a:gd name="T5" fmla="*/ 77 h 90"/>
                <a:gd name="T6" fmla="*/ 59 w 60"/>
                <a:gd name="T7" fmla="*/ 90 h 90"/>
                <a:gd name="T8" fmla="*/ 33 w 60"/>
                <a:gd name="T9" fmla="*/ 50 h 90"/>
                <a:gd name="T10" fmla="*/ 60 w 60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0">
                  <a:moveTo>
                    <a:pt x="60" y="0"/>
                  </a:moveTo>
                  <a:cubicBezTo>
                    <a:pt x="60" y="0"/>
                    <a:pt x="2" y="6"/>
                    <a:pt x="0" y="46"/>
                  </a:cubicBezTo>
                  <a:cubicBezTo>
                    <a:pt x="0" y="46"/>
                    <a:pt x="0" y="63"/>
                    <a:pt x="19" y="77"/>
                  </a:cubicBezTo>
                  <a:cubicBezTo>
                    <a:pt x="19" y="77"/>
                    <a:pt x="41" y="90"/>
                    <a:pt x="59" y="90"/>
                  </a:cubicBezTo>
                  <a:cubicBezTo>
                    <a:pt x="59" y="90"/>
                    <a:pt x="36" y="75"/>
                    <a:pt x="33" y="50"/>
                  </a:cubicBezTo>
                  <a:cubicBezTo>
                    <a:pt x="33" y="50"/>
                    <a:pt x="28" y="16"/>
                    <a:pt x="60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ṩ1îḍè"/>
            <p:cNvSpPr/>
            <p:nvPr/>
          </p:nvSpPr>
          <p:spPr bwMode="auto">
            <a:xfrm>
              <a:off x="3852863" y="3324225"/>
              <a:ext cx="214313" cy="249238"/>
            </a:xfrm>
            <a:custGeom>
              <a:avLst/>
              <a:gdLst>
                <a:gd name="T0" fmla="*/ 33 w 65"/>
                <a:gd name="T1" fmla="*/ 19 h 75"/>
                <a:gd name="T2" fmla="*/ 0 w 65"/>
                <a:gd name="T3" fmla="*/ 75 h 75"/>
                <a:gd name="T4" fmla="*/ 64 w 65"/>
                <a:gd name="T5" fmla="*/ 30 h 75"/>
                <a:gd name="T6" fmla="*/ 46 w 65"/>
                <a:gd name="T7" fmla="*/ 0 h 75"/>
                <a:gd name="T8" fmla="*/ 33 w 65"/>
                <a:gd name="T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5">
                  <a:moveTo>
                    <a:pt x="33" y="19"/>
                  </a:moveTo>
                  <a:cubicBezTo>
                    <a:pt x="33" y="19"/>
                    <a:pt x="42" y="58"/>
                    <a:pt x="0" y="75"/>
                  </a:cubicBezTo>
                  <a:cubicBezTo>
                    <a:pt x="0" y="75"/>
                    <a:pt x="54" y="74"/>
                    <a:pt x="64" y="30"/>
                  </a:cubicBezTo>
                  <a:cubicBezTo>
                    <a:pt x="64" y="30"/>
                    <a:pt x="65" y="11"/>
                    <a:pt x="46" y="0"/>
                  </a:cubicBezTo>
                  <a:lnTo>
                    <a:pt x="33" y="19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ïṡḷiḓè"/>
            <p:cNvSpPr/>
            <p:nvPr/>
          </p:nvSpPr>
          <p:spPr bwMode="auto">
            <a:xfrm>
              <a:off x="3535363" y="3467100"/>
              <a:ext cx="217488" cy="26988"/>
            </a:xfrm>
            <a:custGeom>
              <a:avLst/>
              <a:gdLst>
                <a:gd name="T0" fmla="*/ 2 w 137"/>
                <a:gd name="T1" fmla="*/ 0 h 17"/>
                <a:gd name="T2" fmla="*/ 137 w 137"/>
                <a:gd name="T3" fmla="*/ 0 h 17"/>
                <a:gd name="T4" fmla="*/ 133 w 137"/>
                <a:gd name="T5" fmla="*/ 15 h 17"/>
                <a:gd name="T6" fmla="*/ 0 w 137"/>
                <a:gd name="T7" fmla="*/ 17 h 17"/>
                <a:gd name="T8" fmla="*/ 2 w 13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">
                  <a:moveTo>
                    <a:pt x="2" y="0"/>
                  </a:moveTo>
                  <a:lnTo>
                    <a:pt x="137" y="0"/>
                  </a:lnTo>
                  <a:lnTo>
                    <a:pt x="133" y="15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ŝlïďê"/>
            <p:cNvSpPr/>
            <p:nvPr/>
          </p:nvSpPr>
          <p:spPr bwMode="auto">
            <a:xfrm>
              <a:off x="3525838" y="3517900"/>
              <a:ext cx="217488" cy="25400"/>
            </a:xfrm>
            <a:custGeom>
              <a:avLst/>
              <a:gdLst>
                <a:gd name="T0" fmla="*/ 4 w 137"/>
                <a:gd name="T1" fmla="*/ 2 h 16"/>
                <a:gd name="T2" fmla="*/ 137 w 137"/>
                <a:gd name="T3" fmla="*/ 0 h 16"/>
                <a:gd name="T4" fmla="*/ 133 w 137"/>
                <a:gd name="T5" fmla="*/ 16 h 16"/>
                <a:gd name="T6" fmla="*/ 0 w 137"/>
                <a:gd name="T7" fmla="*/ 16 h 16"/>
                <a:gd name="T8" fmla="*/ 4 w 13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6">
                  <a:moveTo>
                    <a:pt x="4" y="2"/>
                  </a:moveTo>
                  <a:lnTo>
                    <a:pt x="137" y="0"/>
                  </a:lnTo>
                  <a:lnTo>
                    <a:pt x="133" y="16"/>
                  </a:lnTo>
                  <a:lnTo>
                    <a:pt x="0" y="1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şḻïḋé"/>
            <p:cNvSpPr/>
            <p:nvPr/>
          </p:nvSpPr>
          <p:spPr bwMode="auto">
            <a:xfrm>
              <a:off x="3884613" y="3463925"/>
              <a:ext cx="176213" cy="30163"/>
            </a:xfrm>
            <a:custGeom>
              <a:avLst/>
              <a:gdLst>
                <a:gd name="T0" fmla="*/ 11 w 111"/>
                <a:gd name="T1" fmla="*/ 0 h 19"/>
                <a:gd name="T2" fmla="*/ 104 w 111"/>
                <a:gd name="T3" fmla="*/ 4 h 19"/>
                <a:gd name="T4" fmla="*/ 111 w 111"/>
                <a:gd name="T5" fmla="*/ 19 h 19"/>
                <a:gd name="T6" fmla="*/ 0 w 111"/>
                <a:gd name="T7" fmla="*/ 19 h 19"/>
                <a:gd name="T8" fmla="*/ 11 w 1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9">
                  <a:moveTo>
                    <a:pt x="11" y="0"/>
                  </a:moveTo>
                  <a:lnTo>
                    <a:pt x="104" y="4"/>
                  </a:lnTo>
                  <a:lnTo>
                    <a:pt x="111" y="19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şḻïḓè"/>
            <p:cNvSpPr/>
            <p:nvPr/>
          </p:nvSpPr>
          <p:spPr bwMode="auto">
            <a:xfrm>
              <a:off x="3849688" y="3517900"/>
              <a:ext cx="223838" cy="28575"/>
            </a:xfrm>
            <a:custGeom>
              <a:avLst/>
              <a:gdLst>
                <a:gd name="T0" fmla="*/ 10 w 141"/>
                <a:gd name="T1" fmla="*/ 0 h 18"/>
                <a:gd name="T2" fmla="*/ 133 w 141"/>
                <a:gd name="T3" fmla="*/ 0 h 18"/>
                <a:gd name="T4" fmla="*/ 141 w 141"/>
                <a:gd name="T5" fmla="*/ 18 h 18"/>
                <a:gd name="T6" fmla="*/ 0 w 141"/>
                <a:gd name="T7" fmla="*/ 18 h 18"/>
                <a:gd name="T8" fmla="*/ 10 w 1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">
                  <a:moveTo>
                    <a:pt x="10" y="0"/>
                  </a:moveTo>
                  <a:lnTo>
                    <a:pt x="133" y="0"/>
                  </a:lnTo>
                  <a:lnTo>
                    <a:pt x="141" y="18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îṧ1íḍè"/>
            <p:cNvSpPr/>
            <p:nvPr/>
          </p:nvSpPr>
          <p:spPr bwMode="auto">
            <a:xfrm>
              <a:off x="3743326" y="3709988"/>
              <a:ext cx="17463" cy="52388"/>
            </a:xfrm>
            <a:custGeom>
              <a:avLst/>
              <a:gdLst>
                <a:gd name="T0" fmla="*/ 0 w 5"/>
                <a:gd name="T1" fmla="*/ 2 h 16"/>
                <a:gd name="T2" fmla="*/ 4 w 5"/>
                <a:gd name="T3" fmla="*/ 0 h 16"/>
                <a:gd name="T4" fmla="*/ 4 w 5"/>
                <a:gd name="T5" fmla="*/ 14 h 16"/>
                <a:gd name="T6" fmla="*/ 4 w 5"/>
                <a:gd name="T7" fmla="*/ 15 h 16"/>
                <a:gd name="T8" fmla="*/ 4 w 5"/>
                <a:gd name="T9" fmla="*/ 15 h 16"/>
                <a:gd name="T10" fmla="*/ 5 w 5"/>
                <a:gd name="T11" fmla="*/ 16 h 16"/>
                <a:gd name="T12" fmla="*/ 5 w 5"/>
                <a:gd name="T13" fmla="*/ 16 h 16"/>
                <a:gd name="T14" fmla="*/ 5 w 5"/>
                <a:gd name="T15" fmla="*/ 16 h 16"/>
                <a:gd name="T16" fmla="*/ 0 w 5"/>
                <a:gd name="T17" fmla="*/ 16 h 16"/>
                <a:gd name="T18" fmla="*/ 0 w 5"/>
                <a:gd name="T19" fmla="*/ 16 h 16"/>
                <a:gd name="T20" fmla="*/ 0 w 5"/>
                <a:gd name="T21" fmla="*/ 16 h 16"/>
                <a:gd name="T22" fmla="*/ 1 w 5"/>
                <a:gd name="T23" fmla="*/ 15 h 16"/>
                <a:gd name="T24" fmla="*/ 1 w 5"/>
                <a:gd name="T25" fmla="*/ 15 h 16"/>
                <a:gd name="T26" fmla="*/ 2 w 5"/>
                <a:gd name="T27" fmla="*/ 15 h 16"/>
                <a:gd name="T28" fmla="*/ 2 w 5"/>
                <a:gd name="T29" fmla="*/ 14 h 16"/>
                <a:gd name="T30" fmla="*/ 2 w 5"/>
                <a:gd name="T31" fmla="*/ 4 h 16"/>
                <a:gd name="T32" fmla="*/ 2 w 5"/>
                <a:gd name="T33" fmla="*/ 3 h 16"/>
                <a:gd name="T34" fmla="*/ 1 w 5"/>
                <a:gd name="T35" fmla="*/ 2 h 16"/>
                <a:gd name="T36" fmla="*/ 1 w 5"/>
                <a:gd name="T37" fmla="*/ 2 h 16"/>
                <a:gd name="T38" fmla="*/ 0 w 5"/>
                <a:gd name="T39" fmla="*/ 2 h 16"/>
                <a:gd name="T40" fmla="*/ 0 w 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6">
                  <a:moveTo>
                    <a:pt x="0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ïŝlíḓé"/>
            <p:cNvSpPr/>
            <p:nvPr/>
          </p:nvSpPr>
          <p:spPr bwMode="auto">
            <a:xfrm>
              <a:off x="3776663" y="3709988"/>
              <a:ext cx="30163" cy="52388"/>
            </a:xfrm>
            <a:custGeom>
              <a:avLst/>
              <a:gdLst>
                <a:gd name="T0" fmla="*/ 6 w 9"/>
                <a:gd name="T1" fmla="*/ 10 h 16"/>
                <a:gd name="T2" fmla="*/ 5 w 9"/>
                <a:gd name="T3" fmla="*/ 10 h 16"/>
                <a:gd name="T4" fmla="*/ 4 w 9"/>
                <a:gd name="T5" fmla="*/ 10 h 16"/>
                <a:gd name="T6" fmla="*/ 2 w 9"/>
                <a:gd name="T7" fmla="*/ 10 h 16"/>
                <a:gd name="T8" fmla="*/ 1 w 9"/>
                <a:gd name="T9" fmla="*/ 9 h 16"/>
                <a:gd name="T10" fmla="*/ 1 w 9"/>
                <a:gd name="T11" fmla="*/ 9 h 16"/>
                <a:gd name="T12" fmla="*/ 0 w 9"/>
                <a:gd name="T13" fmla="*/ 7 h 16"/>
                <a:gd name="T14" fmla="*/ 0 w 9"/>
                <a:gd name="T15" fmla="*/ 5 h 16"/>
                <a:gd name="T16" fmla="*/ 0 w 9"/>
                <a:gd name="T17" fmla="*/ 3 h 16"/>
                <a:gd name="T18" fmla="*/ 1 w 9"/>
                <a:gd name="T19" fmla="*/ 2 h 16"/>
                <a:gd name="T20" fmla="*/ 2 w 9"/>
                <a:gd name="T21" fmla="*/ 1 h 16"/>
                <a:gd name="T22" fmla="*/ 3 w 9"/>
                <a:gd name="T23" fmla="*/ 1 h 16"/>
                <a:gd name="T24" fmla="*/ 4 w 9"/>
                <a:gd name="T25" fmla="*/ 0 h 16"/>
                <a:gd name="T26" fmla="*/ 6 w 9"/>
                <a:gd name="T27" fmla="*/ 1 h 16"/>
                <a:gd name="T28" fmla="*/ 7 w 9"/>
                <a:gd name="T29" fmla="*/ 1 h 16"/>
                <a:gd name="T30" fmla="*/ 8 w 9"/>
                <a:gd name="T31" fmla="*/ 2 h 16"/>
                <a:gd name="T32" fmla="*/ 9 w 9"/>
                <a:gd name="T33" fmla="*/ 4 h 16"/>
                <a:gd name="T34" fmla="*/ 9 w 9"/>
                <a:gd name="T35" fmla="*/ 5 h 16"/>
                <a:gd name="T36" fmla="*/ 9 w 9"/>
                <a:gd name="T37" fmla="*/ 7 h 16"/>
                <a:gd name="T38" fmla="*/ 9 w 9"/>
                <a:gd name="T39" fmla="*/ 8 h 16"/>
                <a:gd name="T40" fmla="*/ 9 w 9"/>
                <a:gd name="T41" fmla="*/ 10 h 16"/>
                <a:gd name="T42" fmla="*/ 8 w 9"/>
                <a:gd name="T43" fmla="*/ 11 h 16"/>
                <a:gd name="T44" fmla="*/ 8 w 9"/>
                <a:gd name="T45" fmla="*/ 12 h 16"/>
                <a:gd name="T46" fmla="*/ 7 w 9"/>
                <a:gd name="T47" fmla="*/ 13 h 16"/>
                <a:gd name="T48" fmla="*/ 6 w 9"/>
                <a:gd name="T49" fmla="*/ 14 h 16"/>
                <a:gd name="T50" fmla="*/ 5 w 9"/>
                <a:gd name="T51" fmla="*/ 15 h 16"/>
                <a:gd name="T52" fmla="*/ 3 w 9"/>
                <a:gd name="T53" fmla="*/ 15 h 16"/>
                <a:gd name="T54" fmla="*/ 2 w 9"/>
                <a:gd name="T55" fmla="*/ 16 h 16"/>
                <a:gd name="T56" fmla="*/ 1 w 9"/>
                <a:gd name="T57" fmla="*/ 16 h 16"/>
                <a:gd name="T58" fmla="*/ 0 w 9"/>
                <a:gd name="T59" fmla="*/ 16 h 16"/>
                <a:gd name="T60" fmla="*/ 0 w 9"/>
                <a:gd name="T61" fmla="*/ 16 h 16"/>
                <a:gd name="T62" fmla="*/ 1 w 9"/>
                <a:gd name="T63" fmla="*/ 16 h 16"/>
                <a:gd name="T64" fmla="*/ 1 w 9"/>
                <a:gd name="T65" fmla="*/ 15 h 16"/>
                <a:gd name="T66" fmla="*/ 2 w 9"/>
                <a:gd name="T67" fmla="*/ 15 h 16"/>
                <a:gd name="T68" fmla="*/ 3 w 9"/>
                <a:gd name="T69" fmla="*/ 15 h 16"/>
                <a:gd name="T70" fmla="*/ 4 w 9"/>
                <a:gd name="T71" fmla="*/ 14 h 16"/>
                <a:gd name="T72" fmla="*/ 5 w 9"/>
                <a:gd name="T73" fmla="*/ 13 h 16"/>
                <a:gd name="T74" fmla="*/ 6 w 9"/>
                <a:gd name="T75" fmla="*/ 12 h 16"/>
                <a:gd name="T76" fmla="*/ 6 w 9"/>
                <a:gd name="T77" fmla="*/ 11 h 16"/>
                <a:gd name="T78" fmla="*/ 7 w 9"/>
                <a:gd name="T79" fmla="*/ 9 h 16"/>
                <a:gd name="T80" fmla="*/ 6 w 9"/>
                <a:gd name="T81" fmla="*/ 10 h 16"/>
                <a:gd name="T82" fmla="*/ 2 w 9"/>
                <a:gd name="T83" fmla="*/ 5 h 16"/>
                <a:gd name="T84" fmla="*/ 2 w 9"/>
                <a:gd name="T85" fmla="*/ 7 h 16"/>
                <a:gd name="T86" fmla="*/ 2 w 9"/>
                <a:gd name="T87" fmla="*/ 8 h 16"/>
                <a:gd name="T88" fmla="*/ 3 w 9"/>
                <a:gd name="T89" fmla="*/ 9 h 16"/>
                <a:gd name="T90" fmla="*/ 4 w 9"/>
                <a:gd name="T91" fmla="*/ 9 h 16"/>
                <a:gd name="T92" fmla="*/ 5 w 9"/>
                <a:gd name="T93" fmla="*/ 9 h 16"/>
                <a:gd name="T94" fmla="*/ 6 w 9"/>
                <a:gd name="T95" fmla="*/ 9 h 16"/>
                <a:gd name="T96" fmla="*/ 7 w 9"/>
                <a:gd name="T97" fmla="*/ 9 h 16"/>
                <a:gd name="T98" fmla="*/ 7 w 9"/>
                <a:gd name="T99" fmla="*/ 8 h 16"/>
                <a:gd name="T100" fmla="*/ 7 w 9"/>
                <a:gd name="T101" fmla="*/ 7 h 16"/>
                <a:gd name="T102" fmla="*/ 7 w 9"/>
                <a:gd name="T103" fmla="*/ 5 h 16"/>
                <a:gd name="T104" fmla="*/ 7 w 9"/>
                <a:gd name="T105" fmla="*/ 4 h 16"/>
                <a:gd name="T106" fmla="*/ 7 w 9"/>
                <a:gd name="T107" fmla="*/ 3 h 16"/>
                <a:gd name="T108" fmla="*/ 6 w 9"/>
                <a:gd name="T109" fmla="*/ 2 h 16"/>
                <a:gd name="T110" fmla="*/ 5 w 9"/>
                <a:gd name="T111" fmla="*/ 1 h 16"/>
                <a:gd name="T112" fmla="*/ 4 w 9"/>
                <a:gd name="T113" fmla="*/ 1 h 16"/>
                <a:gd name="T114" fmla="*/ 3 w 9"/>
                <a:gd name="T115" fmla="*/ 1 h 16"/>
                <a:gd name="T116" fmla="*/ 2 w 9"/>
                <a:gd name="T117" fmla="*/ 2 h 16"/>
                <a:gd name="T118" fmla="*/ 2 w 9"/>
                <a:gd name="T119" fmla="*/ 3 h 16"/>
                <a:gd name="T120" fmla="*/ 2 w 9"/>
                <a:gd name="T121" fmla="*/ 4 h 16"/>
                <a:gd name="T122" fmla="*/ 2 w 9"/>
                <a:gd name="T1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" h="16">
                  <a:moveTo>
                    <a:pt x="6" y="10"/>
                  </a:moveTo>
                  <a:cubicBezTo>
                    <a:pt x="6" y="10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ṡľîde"/>
            <p:cNvSpPr/>
            <p:nvPr/>
          </p:nvSpPr>
          <p:spPr bwMode="auto">
            <a:xfrm>
              <a:off x="3816351" y="3709988"/>
              <a:ext cx="30163" cy="52388"/>
            </a:xfrm>
            <a:custGeom>
              <a:avLst/>
              <a:gdLst>
                <a:gd name="T0" fmla="*/ 4 w 9"/>
                <a:gd name="T1" fmla="*/ 0 h 16"/>
                <a:gd name="T2" fmla="*/ 9 w 9"/>
                <a:gd name="T3" fmla="*/ 0 h 16"/>
                <a:gd name="T4" fmla="*/ 8 w 9"/>
                <a:gd name="T5" fmla="*/ 2 h 16"/>
                <a:gd name="T6" fmla="*/ 4 w 9"/>
                <a:gd name="T7" fmla="*/ 2 h 16"/>
                <a:gd name="T8" fmla="*/ 3 w 9"/>
                <a:gd name="T9" fmla="*/ 4 h 16"/>
                <a:gd name="T10" fmla="*/ 4 w 9"/>
                <a:gd name="T11" fmla="*/ 5 h 16"/>
                <a:gd name="T12" fmla="*/ 5 w 9"/>
                <a:gd name="T13" fmla="*/ 5 h 16"/>
                <a:gd name="T14" fmla="*/ 6 w 9"/>
                <a:gd name="T15" fmla="*/ 6 h 16"/>
                <a:gd name="T16" fmla="*/ 7 w 9"/>
                <a:gd name="T17" fmla="*/ 7 h 16"/>
                <a:gd name="T18" fmla="*/ 8 w 9"/>
                <a:gd name="T19" fmla="*/ 8 h 16"/>
                <a:gd name="T20" fmla="*/ 9 w 9"/>
                <a:gd name="T21" fmla="*/ 9 h 16"/>
                <a:gd name="T22" fmla="*/ 9 w 9"/>
                <a:gd name="T23" fmla="*/ 10 h 16"/>
                <a:gd name="T24" fmla="*/ 8 w 9"/>
                <a:gd name="T25" fmla="*/ 12 h 16"/>
                <a:gd name="T26" fmla="*/ 8 w 9"/>
                <a:gd name="T27" fmla="*/ 13 h 16"/>
                <a:gd name="T28" fmla="*/ 7 w 9"/>
                <a:gd name="T29" fmla="*/ 14 h 16"/>
                <a:gd name="T30" fmla="*/ 6 w 9"/>
                <a:gd name="T31" fmla="*/ 15 h 16"/>
                <a:gd name="T32" fmla="*/ 5 w 9"/>
                <a:gd name="T33" fmla="*/ 16 h 16"/>
                <a:gd name="T34" fmla="*/ 3 w 9"/>
                <a:gd name="T35" fmla="*/ 16 h 16"/>
                <a:gd name="T36" fmla="*/ 2 w 9"/>
                <a:gd name="T37" fmla="*/ 16 h 16"/>
                <a:gd name="T38" fmla="*/ 1 w 9"/>
                <a:gd name="T39" fmla="*/ 16 h 16"/>
                <a:gd name="T40" fmla="*/ 1 w 9"/>
                <a:gd name="T41" fmla="*/ 15 h 16"/>
                <a:gd name="T42" fmla="*/ 0 w 9"/>
                <a:gd name="T43" fmla="*/ 15 h 16"/>
                <a:gd name="T44" fmla="*/ 0 w 9"/>
                <a:gd name="T45" fmla="*/ 14 h 16"/>
                <a:gd name="T46" fmla="*/ 1 w 9"/>
                <a:gd name="T47" fmla="*/ 14 h 16"/>
                <a:gd name="T48" fmla="*/ 1 w 9"/>
                <a:gd name="T49" fmla="*/ 14 h 16"/>
                <a:gd name="T50" fmla="*/ 1 w 9"/>
                <a:gd name="T51" fmla="*/ 14 h 16"/>
                <a:gd name="T52" fmla="*/ 2 w 9"/>
                <a:gd name="T53" fmla="*/ 14 h 16"/>
                <a:gd name="T54" fmla="*/ 3 w 9"/>
                <a:gd name="T55" fmla="*/ 15 h 16"/>
                <a:gd name="T56" fmla="*/ 4 w 9"/>
                <a:gd name="T57" fmla="*/ 15 h 16"/>
                <a:gd name="T58" fmla="*/ 5 w 9"/>
                <a:gd name="T59" fmla="*/ 15 h 16"/>
                <a:gd name="T60" fmla="*/ 6 w 9"/>
                <a:gd name="T61" fmla="*/ 14 h 16"/>
                <a:gd name="T62" fmla="*/ 7 w 9"/>
                <a:gd name="T63" fmla="*/ 13 h 16"/>
                <a:gd name="T64" fmla="*/ 7 w 9"/>
                <a:gd name="T65" fmla="*/ 12 h 16"/>
                <a:gd name="T66" fmla="*/ 7 w 9"/>
                <a:gd name="T67" fmla="*/ 11 h 16"/>
                <a:gd name="T68" fmla="*/ 7 w 9"/>
                <a:gd name="T69" fmla="*/ 9 h 16"/>
                <a:gd name="T70" fmla="*/ 6 w 9"/>
                <a:gd name="T71" fmla="*/ 8 h 16"/>
                <a:gd name="T72" fmla="*/ 5 w 9"/>
                <a:gd name="T73" fmla="*/ 7 h 16"/>
                <a:gd name="T74" fmla="*/ 4 w 9"/>
                <a:gd name="T75" fmla="*/ 7 h 16"/>
                <a:gd name="T76" fmla="*/ 3 w 9"/>
                <a:gd name="T77" fmla="*/ 6 h 16"/>
                <a:gd name="T78" fmla="*/ 2 w 9"/>
                <a:gd name="T79" fmla="*/ 6 h 16"/>
                <a:gd name="T80" fmla="*/ 1 w 9"/>
                <a:gd name="T81" fmla="*/ 6 h 16"/>
                <a:gd name="T82" fmla="*/ 1 w 9"/>
                <a:gd name="T83" fmla="*/ 6 h 16"/>
                <a:gd name="T84" fmla="*/ 1 w 9"/>
                <a:gd name="T85" fmla="*/ 5 h 16"/>
                <a:gd name="T86" fmla="*/ 4 w 9"/>
                <a:gd name="T8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5" y="15"/>
                    <a:pt x="5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îşliḑe"/>
            <p:cNvSpPr/>
            <p:nvPr/>
          </p:nvSpPr>
          <p:spPr bwMode="auto">
            <a:xfrm>
              <a:off x="3856038" y="3709988"/>
              <a:ext cx="33338" cy="52388"/>
            </a:xfrm>
            <a:custGeom>
              <a:avLst/>
              <a:gdLst>
                <a:gd name="T0" fmla="*/ 0 w 10"/>
                <a:gd name="T1" fmla="*/ 16 h 16"/>
                <a:gd name="T2" fmla="*/ 0 w 10"/>
                <a:gd name="T3" fmla="*/ 16 h 16"/>
                <a:gd name="T4" fmla="*/ 2 w 10"/>
                <a:gd name="T5" fmla="*/ 14 h 16"/>
                <a:gd name="T6" fmla="*/ 4 w 10"/>
                <a:gd name="T7" fmla="*/ 12 h 16"/>
                <a:gd name="T8" fmla="*/ 5 w 10"/>
                <a:gd name="T9" fmla="*/ 10 h 16"/>
                <a:gd name="T10" fmla="*/ 6 w 10"/>
                <a:gd name="T11" fmla="*/ 9 h 16"/>
                <a:gd name="T12" fmla="*/ 7 w 10"/>
                <a:gd name="T13" fmla="*/ 8 h 16"/>
                <a:gd name="T14" fmla="*/ 7 w 10"/>
                <a:gd name="T15" fmla="*/ 7 h 16"/>
                <a:gd name="T16" fmla="*/ 7 w 10"/>
                <a:gd name="T17" fmla="*/ 6 h 16"/>
                <a:gd name="T18" fmla="*/ 7 w 10"/>
                <a:gd name="T19" fmla="*/ 4 h 16"/>
                <a:gd name="T20" fmla="*/ 6 w 10"/>
                <a:gd name="T21" fmla="*/ 3 h 16"/>
                <a:gd name="T22" fmla="*/ 5 w 10"/>
                <a:gd name="T23" fmla="*/ 2 h 16"/>
                <a:gd name="T24" fmla="*/ 4 w 10"/>
                <a:gd name="T25" fmla="*/ 2 h 16"/>
                <a:gd name="T26" fmla="*/ 3 w 10"/>
                <a:gd name="T27" fmla="*/ 2 h 16"/>
                <a:gd name="T28" fmla="*/ 2 w 10"/>
                <a:gd name="T29" fmla="*/ 3 h 16"/>
                <a:gd name="T30" fmla="*/ 1 w 10"/>
                <a:gd name="T31" fmla="*/ 3 h 16"/>
                <a:gd name="T32" fmla="*/ 1 w 10"/>
                <a:gd name="T33" fmla="*/ 4 h 16"/>
                <a:gd name="T34" fmla="*/ 0 w 10"/>
                <a:gd name="T35" fmla="*/ 4 h 16"/>
                <a:gd name="T36" fmla="*/ 1 w 10"/>
                <a:gd name="T37" fmla="*/ 3 h 16"/>
                <a:gd name="T38" fmla="*/ 1 w 10"/>
                <a:gd name="T39" fmla="*/ 2 h 16"/>
                <a:gd name="T40" fmla="*/ 2 w 10"/>
                <a:gd name="T41" fmla="*/ 1 h 16"/>
                <a:gd name="T42" fmla="*/ 3 w 10"/>
                <a:gd name="T43" fmla="*/ 0 h 16"/>
                <a:gd name="T44" fmla="*/ 4 w 10"/>
                <a:gd name="T45" fmla="*/ 0 h 16"/>
                <a:gd name="T46" fmla="*/ 6 w 10"/>
                <a:gd name="T47" fmla="*/ 0 h 16"/>
                <a:gd name="T48" fmla="*/ 7 w 10"/>
                <a:gd name="T49" fmla="*/ 1 h 16"/>
                <a:gd name="T50" fmla="*/ 8 w 10"/>
                <a:gd name="T51" fmla="*/ 1 h 16"/>
                <a:gd name="T52" fmla="*/ 8 w 10"/>
                <a:gd name="T53" fmla="*/ 2 h 16"/>
                <a:gd name="T54" fmla="*/ 9 w 10"/>
                <a:gd name="T55" fmla="*/ 4 h 16"/>
                <a:gd name="T56" fmla="*/ 9 w 10"/>
                <a:gd name="T57" fmla="*/ 5 h 16"/>
                <a:gd name="T58" fmla="*/ 9 w 10"/>
                <a:gd name="T59" fmla="*/ 6 h 16"/>
                <a:gd name="T60" fmla="*/ 8 w 10"/>
                <a:gd name="T61" fmla="*/ 7 h 16"/>
                <a:gd name="T62" fmla="*/ 8 w 10"/>
                <a:gd name="T63" fmla="*/ 8 h 16"/>
                <a:gd name="T64" fmla="*/ 7 w 10"/>
                <a:gd name="T65" fmla="*/ 9 h 16"/>
                <a:gd name="T66" fmla="*/ 6 w 10"/>
                <a:gd name="T67" fmla="*/ 10 h 16"/>
                <a:gd name="T68" fmla="*/ 4 w 10"/>
                <a:gd name="T69" fmla="*/ 12 h 16"/>
                <a:gd name="T70" fmla="*/ 2 w 10"/>
                <a:gd name="T71" fmla="*/ 14 h 16"/>
                <a:gd name="T72" fmla="*/ 6 w 10"/>
                <a:gd name="T73" fmla="*/ 14 h 16"/>
                <a:gd name="T74" fmla="*/ 7 w 10"/>
                <a:gd name="T75" fmla="*/ 14 h 16"/>
                <a:gd name="T76" fmla="*/ 8 w 10"/>
                <a:gd name="T77" fmla="*/ 14 h 16"/>
                <a:gd name="T78" fmla="*/ 9 w 10"/>
                <a:gd name="T79" fmla="*/ 14 h 16"/>
                <a:gd name="T80" fmla="*/ 9 w 10"/>
                <a:gd name="T81" fmla="*/ 14 h 16"/>
                <a:gd name="T82" fmla="*/ 9 w 10"/>
                <a:gd name="T83" fmla="*/ 13 h 16"/>
                <a:gd name="T84" fmla="*/ 10 w 10"/>
                <a:gd name="T85" fmla="*/ 13 h 16"/>
                <a:gd name="T86" fmla="*/ 9 w 10"/>
                <a:gd name="T87" fmla="*/ 14 h 16"/>
                <a:gd name="T88" fmla="*/ 9 w 10"/>
                <a:gd name="T89" fmla="*/ 15 h 16"/>
                <a:gd name="T90" fmla="*/ 9 w 10"/>
                <a:gd name="T91" fmla="*/ 16 h 16"/>
                <a:gd name="T92" fmla="*/ 0 w 10"/>
                <a:gd name="T9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" h="16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3" y="13"/>
                    <a:pt x="4" y="12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8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7" y="9"/>
                  </a:cubicBezTo>
                  <a:cubicBezTo>
                    <a:pt x="7" y="9"/>
                    <a:pt x="7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ṧlíḑè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sḷíḍê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íšliďè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îṧlíďê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iṡḷîḋ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iṩlïḓ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ṥ1ïďé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ŝḻîḍè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ṥ1iḑê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sḻíḋe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îṧḻïḋe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ṩ1îďè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ŝḷîḑe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ṣ1íḓé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sḻíḓé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ŝlïde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šļï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iśļî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ṩļïḑé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i$1iḋe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i$ļîde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iṡļîďê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îşḷiḋé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isliḑè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ṧlîḓê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ṣļíďé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ŝlíḍè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iśļïḋé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şḻîd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šḷíḍ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ṥļîḑè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$1iďé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íŝḷïďè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ïśļîḓé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ṣļîḑe"/>
            <p:cNvSpPr/>
            <p:nvPr/>
          </p:nvSpPr>
          <p:spPr bwMode="auto">
            <a:xfrm>
              <a:off x="3354388" y="3257550"/>
              <a:ext cx="76200" cy="80963"/>
            </a:xfrm>
            <a:custGeom>
              <a:avLst/>
              <a:gdLst>
                <a:gd name="T0" fmla="*/ 8 w 23"/>
                <a:gd name="T1" fmla="*/ 2 h 24"/>
                <a:gd name="T2" fmla="*/ 18 w 23"/>
                <a:gd name="T3" fmla="*/ 9 h 24"/>
                <a:gd name="T4" fmla="*/ 18 w 23"/>
                <a:gd name="T5" fmla="*/ 12 h 24"/>
                <a:gd name="T6" fmla="*/ 20 w 23"/>
                <a:gd name="T7" fmla="*/ 16 h 24"/>
                <a:gd name="T8" fmla="*/ 19 w 23"/>
                <a:gd name="T9" fmla="*/ 23 h 24"/>
                <a:gd name="T10" fmla="*/ 17 w 23"/>
                <a:gd name="T11" fmla="*/ 24 h 24"/>
                <a:gd name="T12" fmla="*/ 17 w 23"/>
                <a:gd name="T13" fmla="*/ 22 h 24"/>
                <a:gd name="T14" fmla="*/ 16 w 23"/>
                <a:gd name="T15" fmla="*/ 14 h 24"/>
                <a:gd name="T16" fmla="*/ 10 w 23"/>
                <a:gd name="T17" fmla="*/ 13 h 24"/>
                <a:gd name="T18" fmla="*/ 7 w 23"/>
                <a:gd name="T19" fmla="*/ 15 h 24"/>
                <a:gd name="T20" fmla="*/ 7 w 23"/>
                <a:gd name="T21" fmla="*/ 13 h 24"/>
                <a:gd name="T22" fmla="*/ 4 w 23"/>
                <a:gd name="T23" fmla="*/ 9 h 24"/>
                <a:gd name="T24" fmla="*/ 1 w 23"/>
                <a:gd name="T25" fmla="*/ 6 h 24"/>
                <a:gd name="T26" fmla="*/ 8 w 23"/>
                <a:gd name="T2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8" y="2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2"/>
                    <a:pt x="18" y="14"/>
                    <a:pt x="20" y="16"/>
                  </a:cubicBezTo>
                  <a:cubicBezTo>
                    <a:pt x="20" y="16"/>
                    <a:pt x="23" y="23"/>
                    <a:pt x="19" y="23"/>
                  </a:cubicBezTo>
                  <a:cubicBezTo>
                    <a:pt x="19" y="23"/>
                    <a:pt x="17" y="23"/>
                    <a:pt x="17" y="24"/>
                  </a:cubicBezTo>
                  <a:cubicBezTo>
                    <a:pt x="17" y="24"/>
                    <a:pt x="16" y="24"/>
                    <a:pt x="17" y="22"/>
                  </a:cubicBezTo>
                  <a:cubicBezTo>
                    <a:pt x="17" y="22"/>
                    <a:pt x="19" y="18"/>
                    <a:pt x="16" y="14"/>
                  </a:cubicBezTo>
                  <a:cubicBezTo>
                    <a:pt x="16" y="14"/>
                    <a:pt x="13" y="10"/>
                    <a:pt x="10" y="13"/>
                  </a:cubicBezTo>
                  <a:cubicBezTo>
                    <a:pt x="10" y="13"/>
                    <a:pt x="9" y="16"/>
                    <a:pt x="7" y="15"/>
                  </a:cubicBezTo>
                  <a:cubicBezTo>
                    <a:pt x="7" y="15"/>
                    <a:pt x="7" y="15"/>
                    <a:pt x="7" y="13"/>
                  </a:cubicBezTo>
                  <a:cubicBezTo>
                    <a:pt x="7" y="13"/>
                    <a:pt x="8" y="8"/>
                    <a:pt x="4" y="9"/>
                  </a:cubicBezTo>
                  <a:cubicBezTo>
                    <a:pt x="4" y="9"/>
                    <a:pt x="0" y="10"/>
                    <a:pt x="1" y="6"/>
                  </a:cubicBezTo>
                  <a:cubicBezTo>
                    <a:pt x="1" y="6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ïşliḍê"/>
            <p:cNvSpPr/>
            <p:nvPr/>
          </p:nvSpPr>
          <p:spPr bwMode="auto">
            <a:xfrm>
              <a:off x="3360738" y="3211513"/>
              <a:ext cx="88900" cy="53975"/>
            </a:xfrm>
            <a:custGeom>
              <a:avLst/>
              <a:gdLst>
                <a:gd name="T0" fmla="*/ 1 w 27"/>
                <a:gd name="T1" fmla="*/ 4 h 16"/>
                <a:gd name="T2" fmla="*/ 4 w 27"/>
                <a:gd name="T3" fmla="*/ 9 h 16"/>
                <a:gd name="T4" fmla="*/ 8 w 27"/>
                <a:gd name="T5" fmla="*/ 10 h 16"/>
                <a:gd name="T6" fmla="*/ 11 w 27"/>
                <a:gd name="T7" fmla="*/ 13 h 16"/>
                <a:gd name="T8" fmla="*/ 13 w 27"/>
                <a:gd name="T9" fmla="*/ 13 h 16"/>
                <a:gd name="T10" fmla="*/ 19 w 27"/>
                <a:gd name="T11" fmla="*/ 15 h 16"/>
                <a:gd name="T12" fmla="*/ 24 w 27"/>
                <a:gd name="T13" fmla="*/ 10 h 16"/>
                <a:gd name="T14" fmla="*/ 23 w 27"/>
                <a:gd name="T15" fmla="*/ 5 h 16"/>
                <a:gd name="T16" fmla="*/ 21 w 27"/>
                <a:gd name="T17" fmla="*/ 7 h 16"/>
                <a:gd name="T18" fmla="*/ 17 w 27"/>
                <a:gd name="T19" fmla="*/ 11 h 16"/>
                <a:gd name="T20" fmla="*/ 12 w 27"/>
                <a:gd name="T21" fmla="*/ 8 h 16"/>
                <a:gd name="T22" fmla="*/ 12 w 27"/>
                <a:gd name="T23" fmla="*/ 4 h 16"/>
                <a:gd name="T24" fmla="*/ 10 w 27"/>
                <a:gd name="T25" fmla="*/ 0 h 16"/>
                <a:gd name="T26" fmla="*/ 9 w 27"/>
                <a:gd name="T27" fmla="*/ 3 h 16"/>
                <a:gd name="T28" fmla="*/ 7 w 27"/>
                <a:gd name="T29" fmla="*/ 5 h 16"/>
                <a:gd name="T30" fmla="*/ 5 w 27"/>
                <a:gd name="T31" fmla="*/ 4 h 16"/>
                <a:gd name="T32" fmla="*/ 1 w 2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6">
                  <a:moveTo>
                    <a:pt x="1" y="4"/>
                  </a:moveTo>
                  <a:cubicBezTo>
                    <a:pt x="1" y="4"/>
                    <a:pt x="0" y="8"/>
                    <a:pt x="4" y="9"/>
                  </a:cubicBezTo>
                  <a:cubicBezTo>
                    <a:pt x="4" y="9"/>
                    <a:pt x="7" y="9"/>
                    <a:pt x="8" y="10"/>
                  </a:cubicBezTo>
                  <a:cubicBezTo>
                    <a:pt x="8" y="10"/>
                    <a:pt x="10" y="12"/>
                    <a:pt x="11" y="13"/>
                  </a:cubicBezTo>
                  <a:cubicBezTo>
                    <a:pt x="11" y="13"/>
                    <a:pt x="12" y="12"/>
                    <a:pt x="13" y="13"/>
                  </a:cubicBezTo>
                  <a:cubicBezTo>
                    <a:pt x="13" y="13"/>
                    <a:pt x="17" y="16"/>
                    <a:pt x="19" y="15"/>
                  </a:cubicBezTo>
                  <a:cubicBezTo>
                    <a:pt x="19" y="15"/>
                    <a:pt x="22" y="14"/>
                    <a:pt x="24" y="10"/>
                  </a:cubicBezTo>
                  <a:cubicBezTo>
                    <a:pt x="24" y="10"/>
                    <a:pt x="27" y="6"/>
                    <a:pt x="23" y="5"/>
                  </a:cubicBezTo>
                  <a:cubicBezTo>
                    <a:pt x="23" y="5"/>
                    <a:pt x="21" y="5"/>
                    <a:pt x="21" y="7"/>
                  </a:cubicBezTo>
                  <a:cubicBezTo>
                    <a:pt x="21" y="7"/>
                    <a:pt x="20" y="13"/>
                    <a:pt x="17" y="11"/>
                  </a:cubicBezTo>
                  <a:cubicBezTo>
                    <a:pt x="17" y="11"/>
                    <a:pt x="13" y="10"/>
                    <a:pt x="12" y="8"/>
                  </a:cubicBezTo>
                  <a:cubicBezTo>
                    <a:pt x="12" y="8"/>
                    <a:pt x="10" y="7"/>
                    <a:pt x="12" y="4"/>
                  </a:cubicBezTo>
                  <a:cubicBezTo>
                    <a:pt x="12" y="4"/>
                    <a:pt x="13" y="1"/>
                    <a:pt x="10" y="0"/>
                  </a:cubicBezTo>
                  <a:cubicBezTo>
                    <a:pt x="10" y="0"/>
                    <a:pt x="8" y="0"/>
                    <a:pt x="9" y="3"/>
                  </a:cubicBezTo>
                  <a:cubicBezTo>
                    <a:pt x="9" y="3"/>
                    <a:pt x="9" y="6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3" y="0"/>
                    <a:pt x="1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ṣḷíḑe"/>
            <p:cNvSpPr/>
            <p:nvPr/>
          </p:nvSpPr>
          <p:spPr bwMode="auto">
            <a:xfrm>
              <a:off x="3424238" y="3089275"/>
              <a:ext cx="52388" cy="73025"/>
            </a:xfrm>
            <a:custGeom>
              <a:avLst/>
              <a:gdLst>
                <a:gd name="T0" fmla="*/ 1 w 16"/>
                <a:gd name="T1" fmla="*/ 9 h 22"/>
                <a:gd name="T2" fmla="*/ 2 w 16"/>
                <a:gd name="T3" fmla="*/ 10 h 22"/>
                <a:gd name="T4" fmla="*/ 5 w 16"/>
                <a:gd name="T5" fmla="*/ 10 h 22"/>
                <a:gd name="T6" fmla="*/ 4 w 16"/>
                <a:gd name="T7" fmla="*/ 13 h 22"/>
                <a:gd name="T8" fmla="*/ 4 w 16"/>
                <a:gd name="T9" fmla="*/ 13 h 22"/>
                <a:gd name="T10" fmla="*/ 2 w 16"/>
                <a:gd name="T11" fmla="*/ 17 h 22"/>
                <a:gd name="T12" fmla="*/ 1 w 16"/>
                <a:gd name="T13" fmla="*/ 20 h 22"/>
                <a:gd name="T14" fmla="*/ 5 w 16"/>
                <a:gd name="T15" fmla="*/ 20 h 22"/>
                <a:gd name="T16" fmla="*/ 5 w 16"/>
                <a:gd name="T17" fmla="*/ 16 h 22"/>
                <a:gd name="T18" fmla="*/ 6 w 16"/>
                <a:gd name="T19" fmla="*/ 14 h 22"/>
                <a:gd name="T20" fmla="*/ 14 w 16"/>
                <a:gd name="T21" fmla="*/ 3 h 22"/>
                <a:gd name="T22" fmla="*/ 15 w 16"/>
                <a:gd name="T23" fmla="*/ 0 h 22"/>
                <a:gd name="T24" fmla="*/ 13 w 16"/>
                <a:gd name="T25" fmla="*/ 1 h 22"/>
                <a:gd name="T26" fmla="*/ 9 w 16"/>
                <a:gd name="T27" fmla="*/ 5 h 22"/>
                <a:gd name="T28" fmla="*/ 7 w 16"/>
                <a:gd name="T29" fmla="*/ 5 h 22"/>
                <a:gd name="T30" fmla="*/ 4 w 16"/>
                <a:gd name="T31" fmla="*/ 4 h 22"/>
                <a:gd name="T32" fmla="*/ 4 w 16"/>
                <a:gd name="T33" fmla="*/ 5 h 22"/>
                <a:gd name="T34" fmla="*/ 2 w 16"/>
                <a:gd name="T35" fmla="*/ 6 h 22"/>
                <a:gd name="T36" fmla="*/ 1 w 16"/>
                <a:gd name="T3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2">
                  <a:moveTo>
                    <a:pt x="1" y="9"/>
                  </a:moveTo>
                  <a:cubicBezTo>
                    <a:pt x="1" y="9"/>
                    <a:pt x="0" y="10"/>
                    <a:pt x="2" y="10"/>
                  </a:cubicBezTo>
                  <a:cubicBezTo>
                    <a:pt x="2" y="10"/>
                    <a:pt x="5" y="9"/>
                    <a:pt x="5" y="10"/>
                  </a:cubicBezTo>
                  <a:cubicBezTo>
                    <a:pt x="5" y="10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5"/>
                    <a:pt x="2" y="17"/>
                    <a:pt x="2" y="17"/>
                  </a:cubicBezTo>
                  <a:cubicBezTo>
                    <a:pt x="2" y="17"/>
                    <a:pt x="0" y="18"/>
                    <a:pt x="1" y="20"/>
                  </a:cubicBezTo>
                  <a:cubicBezTo>
                    <a:pt x="1" y="20"/>
                    <a:pt x="3" y="22"/>
                    <a:pt x="5" y="20"/>
                  </a:cubicBezTo>
                  <a:cubicBezTo>
                    <a:pt x="5" y="20"/>
                    <a:pt x="3" y="18"/>
                    <a:pt x="5" y="16"/>
                  </a:cubicBezTo>
                  <a:cubicBezTo>
                    <a:pt x="5" y="16"/>
                    <a:pt x="6" y="16"/>
                    <a:pt x="6" y="14"/>
                  </a:cubicBezTo>
                  <a:cubicBezTo>
                    <a:pt x="6" y="14"/>
                    <a:pt x="8" y="8"/>
                    <a:pt x="14" y="3"/>
                  </a:cubicBezTo>
                  <a:cubicBezTo>
                    <a:pt x="14" y="3"/>
                    <a:pt x="16" y="2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6"/>
                    <a:pt x="7" y="5"/>
                  </a:cubicBezTo>
                  <a:cubicBezTo>
                    <a:pt x="7" y="5"/>
                    <a:pt x="7" y="3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ṣḻíḋè"/>
            <p:cNvSpPr/>
            <p:nvPr/>
          </p:nvSpPr>
          <p:spPr bwMode="auto">
            <a:xfrm>
              <a:off x="3449638" y="3105150"/>
              <a:ext cx="55563" cy="69850"/>
            </a:xfrm>
            <a:custGeom>
              <a:avLst/>
              <a:gdLst>
                <a:gd name="T0" fmla="*/ 0 w 17"/>
                <a:gd name="T1" fmla="*/ 13 h 21"/>
                <a:gd name="T2" fmla="*/ 5 w 17"/>
                <a:gd name="T3" fmla="*/ 17 h 21"/>
                <a:gd name="T4" fmla="*/ 7 w 17"/>
                <a:gd name="T5" fmla="*/ 16 h 21"/>
                <a:gd name="T6" fmla="*/ 10 w 17"/>
                <a:gd name="T7" fmla="*/ 17 h 21"/>
                <a:gd name="T8" fmla="*/ 11 w 17"/>
                <a:gd name="T9" fmla="*/ 18 h 21"/>
                <a:gd name="T10" fmla="*/ 10 w 17"/>
                <a:gd name="T11" fmla="*/ 20 h 21"/>
                <a:gd name="T12" fmla="*/ 11 w 17"/>
                <a:gd name="T13" fmla="*/ 20 h 21"/>
                <a:gd name="T14" fmla="*/ 14 w 17"/>
                <a:gd name="T15" fmla="*/ 20 h 21"/>
                <a:gd name="T16" fmla="*/ 15 w 17"/>
                <a:gd name="T17" fmla="*/ 21 h 21"/>
                <a:gd name="T18" fmla="*/ 15 w 17"/>
                <a:gd name="T19" fmla="*/ 17 h 21"/>
                <a:gd name="T20" fmla="*/ 9 w 17"/>
                <a:gd name="T21" fmla="*/ 12 h 21"/>
                <a:gd name="T22" fmla="*/ 8 w 17"/>
                <a:gd name="T23" fmla="*/ 8 h 21"/>
                <a:gd name="T24" fmla="*/ 9 w 17"/>
                <a:gd name="T25" fmla="*/ 3 h 21"/>
                <a:gd name="T26" fmla="*/ 6 w 17"/>
                <a:gd name="T27" fmla="*/ 2 h 21"/>
                <a:gd name="T28" fmla="*/ 2 w 17"/>
                <a:gd name="T29" fmla="*/ 9 h 21"/>
                <a:gd name="T30" fmla="*/ 1 w 17"/>
                <a:gd name="T31" fmla="*/ 12 h 21"/>
                <a:gd name="T32" fmla="*/ 0 w 17"/>
                <a:gd name="T33" fmla="*/ 13 h 21"/>
                <a:gd name="T34" fmla="*/ 5 w 17"/>
                <a:gd name="T35" fmla="*/ 9 h 21"/>
                <a:gd name="T36" fmla="*/ 5 w 17"/>
                <a:gd name="T37" fmla="*/ 9 h 21"/>
                <a:gd name="T38" fmla="*/ 6 w 17"/>
                <a:gd name="T39" fmla="*/ 13 h 21"/>
                <a:gd name="T40" fmla="*/ 3 w 17"/>
                <a:gd name="T41" fmla="*/ 12 h 21"/>
                <a:gd name="T42" fmla="*/ 5 w 17"/>
                <a:gd name="T4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0" y="13"/>
                  </a:moveTo>
                  <a:cubicBezTo>
                    <a:pt x="0" y="13"/>
                    <a:pt x="2" y="16"/>
                    <a:pt x="5" y="17"/>
                  </a:cubicBezTo>
                  <a:cubicBezTo>
                    <a:pt x="5" y="17"/>
                    <a:pt x="6" y="17"/>
                    <a:pt x="7" y="16"/>
                  </a:cubicBezTo>
                  <a:cubicBezTo>
                    <a:pt x="7" y="16"/>
                    <a:pt x="8" y="15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4" y="19"/>
                    <a:pt x="10" y="20"/>
                  </a:cubicBezTo>
                  <a:cubicBezTo>
                    <a:pt x="10" y="20"/>
                    <a:pt x="9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1"/>
                  </a:cubicBezTo>
                  <a:cubicBezTo>
                    <a:pt x="15" y="21"/>
                    <a:pt x="17" y="20"/>
                    <a:pt x="15" y="17"/>
                  </a:cubicBezTo>
                  <a:cubicBezTo>
                    <a:pt x="15" y="17"/>
                    <a:pt x="13" y="14"/>
                    <a:pt x="9" y="12"/>
                  </a:cubicBezTo>
                  <a:cubicBezTo>
                    <a:pt x="9" y="12"/>
                    <a:pt x="10" y="9"/>
                    <a:pt x="8" y="8"/>
                  </a:cubicBezTo>
                  <a:cubicBezTo>
                    <a:pt x="8" y="8"/>
                    <a:pt x="9" y="3"/>
                    <a:pt x="9" y="3"/>
                  </a:cubicBezTo>
                  <a:cubicBezTo>
                    <a:pt x="9" y="3"/>
                    <a:pt x="9" y="0"/>
                    <a:pt x="6" y="2"/>
                  </a:cubicBezTo>
                  <a:cubicBezTo>
                    <a:pt x="6" y="2"/>
                    <a:pt x="3" y="6"/>
                    <a:pt x="2" y="9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6" y="13"/>
                    <a:pt x="6" y="13"/>
                  </a:cubicBezTo>
                  <a:cubicBezTo>
                    <a:pt x="5" y="14"/>
                    <a:pt x="3" y="12"/>
                    <a:pt x="3" y="12"/>
                  </a:cubicBezTo>
                  <a:cubicBezTo>
                    <a:pt x="3" y="11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sḻíḍe"/>
            <p:cNvSpPr/>
            <p:nvPr/>
          </p:nvSpPr>
          <p:spPr bwMode="auto">
            <a:xfrm>
              <a:off x="3467101" y="3178175"/>
              <a:ext cx="12700" cy="23813"/>
            </a:xfrm>
            <a:custGeom>
              <a:avLst/>
              <a:gdLst>
                <a:gd name="T0" fmla="*/ 0 w 4"/>
                <a:gd name="T1" fmla="*/ 3 h 7"/>
                <a:gd name="T2" fmla="*/ 2 w 4"/>
                <a:gd name="T3" fmla="*/ 6 h 7"/>
                <a:gd name="T4" fmla="*/ 4 w 4"/>
                <a:gd name="T5" fmla="*/ 5 h 7"/>
                <a:gd name="T6" fmla="*/ 4 w 4"/>
                <a:gd name="T7" fmla="*/ 3 h 7"/>
                <a:gd name="T8" fmla="*/ 4 w 4"/>
                <a:gd name="T9" fmla="*/ 1 h 7"/>
                <a:gd name="T10" fmla="*/ 3 w 4"/>
                <a:gd name="T11" fmla="*/ 1 h 7"/>
                <a:gd name="T12" fmla="*/ 1 w 4"/>
                <a:gd name="T13" fmla="*/ 2 h 7"/>
                <a:gd name="T14" fmla="*/ 0 w 4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2" y="6"/>
                    <a:pt x="4" y="7"/>
                    <a:pt x="4" y="5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ṡḷïḓê"/>
            <p:cNvSpPr/>
            <p:nvPr/>
          </p:nvSpPr>
          <p:spPr bwMode="auto">
            <a:xfrm>
              <a:off x="3489326" y="3125788"/>
              <a:ext cx="26988" cy="19050"/>
            </a:xfrm>
            <a:custGeom>
              <a:avLst/>
              <a:gdLst>
                <a:gd name="T0" fmla="*/ 1 w 8"/>
                <a:gd name="T1" fmla="*/ 5 h 6"/>
                <a:gd name="T2" fmla="*/ 5 w 8"/>
                <a:gd name="T3" fmla="*/ 0 h 6"/>
                <a:gd name="T4" fmla="*/ 8 w 8"/>
                <a:gd name="T5" fmla="*/ 4 h 6"/>
                <a:gd name="T6" fmla="*/ 5 w 8"/>
                <a:gd name="T7" fmla="*/ 6 h 6"/>
                <a:gd name="T8" fmla="*/ 1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5"/>
                  </a:moveTo>
                  <a:cubicBezTo>
                    <a:pt x="1" y="5"/>
                    <a:pt x="0" y="1"/>
                    <a:pt x="5" y="0"/>
                  </a:cubicBezTo>
                  <a:cubicBezTo>
                    <a:pt x="5" y="0"/>
                    <a:pt x="7" y="1"/>
                    <a:pt x="8" y="4"/>
                  </a:cubicBezTo>
                  <a:cubicBezTo>
                    <a:pt x="8" y="4"/>
                    <a:pt x="7" y="6"/>
                    <a:pt x="5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ṣļiḍe"/>
            <p:cNvSpPr/>
            <p:nvPr/>
          </p:nvSpPr>
          <p:spPr bwMode="auto">
            <a:xfrm>
              <a:off x="3690938" y="2932113"/>
              <a:ext cx="98425" cy="106363"/>
            </a:xfrm>
            <a:custGeom>
              <a:avLst/>
              <a:gdLst>
                <a:gd name="T0" fmla="*/ 8 w 30"/>
                <a:gd name="T1" fmla="*/ 4 h 32"/>
                <a:gd name="T2" fmla="*/ 11 w 30"/>
                <a:gd name="T3" fmla="*/ 2 h 32"/>
                <a:gd name="T4" fmla="*/ 17 w 30"/>
                <a:gd name="T5" fmla="*/ 2 h 32"/>
                <a:gd name="T6" fmla="*/ 18 w 30"/>
                <a:gd name="T7" fmla="*/ 5 h 32"/>
                <a:gd name="T8" fmla="*/ 18 w 30"/>
                <a:gd name="T9" fmla="*/ 7 h 32"/>
                <a:gd name="T10" fmla="*/ 25 w 30"/>
                <a:gd name="T11" fmla="*/ 5 h 32"/>
                <a:gd name="T12" fmla="*/ 26 w 30"/>
                <a:gd name="T13" fmla="*/ 5 h 32"/>
                <a:gd name="T14" fmla="*/ 28 w 30"/>
                <a:gd name="T15" fmla="*/ 9 h 32"/>
                <a:gd name="T16" fmla="*/ 26 w 30"/>
                <a:gd name="T17" fmla="*/ 10 h 32"/>
                <a:gd name="T18" fmla="*/ 21 w 30"/>
                <a:gd name="T19" fmla="*/ 11 h 32"/>
                <a:gd name="T20" fmla="*/ 21 w 30"/>
                <a:gd name="T21" fmla="*/ 12 h 32"/>
                <a:gd name="T22" fmla="*/ 20 w 30"/>
                <a:gd name="T23" fmla="*/ 14 h 32"/>
                <a:gd name="T24" fmla="*/ 16 w 30"/>
                <a:gd name="T25" fmla="*/ 16 h 32"/>
                <a:gd name="T26" fmla="*/ 15 w 30"/>
                <a:gd name="T27" fmla="*/ 18 h 32"/>
                <a:gd name="T28" fmla="*/ 15 w 30"/>
                <a:gd name="T29" fmla="*/ 19 h 32"/>
                <a:gd name="T30" fmla="*/ 19 w 30"/>
                <a:gd name="T31" fmla="*/ 17 h 32"/>
                <a:gd name="T32" fmla="*/ 20 w 30"/>
                <a:gd name="T33" fmla="*/ 19 h 32"/>
                <a:gd name="T34" fmla="*/ 17 w 30"/>
                <a:gd name="T35" fmla="*/ 22 h 32"/>
                <a:gd name="T36" fmla="*/ 17 w 30"/>
                <a:gd name="T37" fmla="*/ 23 h 32"/>
                <a:gd name="T38" fmla="*/ 17 w 30"/>
                <a:gd name="T39" fmla="*/ 24 h 32"/>
                <a:gd name="T40" fmla="*/ 23 w 30"/>
                <a:gd name="T41" fmla="*/ 23 h 32"/>
                <a:gd name="T42" fmla="*/ 24 w 30"/>
                <a:gd name="T43" fmla="*/ 24 h 32"/>
                <a:gd name="T44" fmla="*/ 25 w 30"/>
                <a:gd name="T45" fmla="*/ 26 h 32"/>
                <a:gd name="T46" fmla="*/ 22 w 30"/>
                <a:gd name="T47" fmla="*/ 27 h 32"/>
                <a:gd name="T48" fmla="*/ 9 w 30"/>
                <a:gd name="T49" fmla="*/ 31 h 32"/>
                <a:gd name="T50" fmla="*/ 6 w 30"/>
                <a:gd name="T51" fmla="*/ 30 h 32"/>
                <a:gd name="T52" fmla="*/ 8 w 30"/>
                <a:gd name="T53" fmla="*/ 27 h 32"/>
                <a:gd name="T54" fmla="*/ 13 w 30"/>
                <a:gd name="T55" fmla="*/ 25 h 32"/>
                <a:gd name="T56" fmla="*/ 12 w 30"/>
                <a:gd name="T57" fmla="*/ 24 h 32"/>
                <a:gd name="T58" fmla="*/ 10 w 30"/>
                <a:gd name="T59" fmla="*/ 20 h 32"/>
                <a:gd name="T60" fmla="*/ 16 w 30"/>
                <a:gd name="T61" fmla="*/ 14 h 32"/>
                <a:gd name="T62" fmla="*/ 18 w 30"/>
                <a:gd name="T63" fmla="*/ 10 h 32"/>
                <a:gd name="T64" fmla="*/ 21 w 30"/>
                <a:gd name="T65" fmla="*/ 9 h 32"/>
                <a:gd name="T66" fmla="*/ 20 w 30"/>
                <a:gd name="T67" fmla="*/ 8 h 32"/>
                <a:gd name="T68" fmla="*/ 13 w 30"/>
                <a:gd name="T69" fmla="*/ 11 h 32"/>
                <a:gd name="T70" fmla="*/ 9 w 30"/>
                <a:gd name="T71" fmla="*/ 13 h 32"/>
                <a:gd name="T72" fmla="*/ 7 w 30"/>
                <a:gd name="T73" fmla="*/ 15 h 32"/>
                <a:gd name="T74" fmla="*/ 3 w 30"/>
                <a:gd name="T75" fmla="*/ 16 h 32"/>
                <a:gd name="T76" fmla="*/ 2 w 30"/>
                <a:gd name="T77" fmla="*/ 12 h 32"/>
                <a:gd name="T78" fmla="*/ 6 w 30"/>
                <a:gd name="T79" fmla="*/ 8 h 32"/>
                <a:gd name="T80" fmla="*/ 7 w 30"/>
                <a:gd name="T81" fmla="*/ 9 h 32"/>
                <a:gd name="T82" fmla="*/ 8 w 30"/>
                <a:gd name="T83" fmla="*/ 10 h 32"/>
                <a:gd name="T84" fmla="*/ 13 w 30"/>
                <a:gd name="T85" fmla="*/ 8 h 32"/>
                <a:gd name="T86" fmla="*/ 12 w 30"/>
                <a:gd name="T87" fmla="*/ 7 h 32"/>
                <a:gd name="T88" fmla="*/ 12 w 30"/>
                <a:gd name="T89" fmla="*/ 6 h 32"/>
                <a:gd name="T90" fmla="*/ 8 w 30"/>
                <a:gd name="T9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32">
                  <a:moveTo>
                    <a:pt x="8" y="4"/>
                  </a:moveTo>
                  <a:cubicBezTo>
                    <a:pt x="8" y="4"/>
                    <a:pt x="9" y="2"/>
                    <a:pt x="11" y="2"/>
                  </a:cubicBezTo>
                  <a:cubicBezTo>
                    <a:pt x="11" y="2"/>
                    <a:pt x="15" y="0"/>
                    <a:pt x="17" y="2"/>
                  </a:cubicBezTo>
                  <a:cubicBezTo>
                    <a:pt x="17" y="2"/>
                    <a:pt x="19" y="4"/>
                    <a:pt x="18" y="5"/>
                  </a:cubicBezTo>
                  <a:cubicBezTo>
                    <a:pt x="18" y="5"/>
                    <a:pt x="17" y="6"/>
                    <a:pt x="18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6" y="5"/>
                  </a:cubicBezTo>
                  <a:cubicBezTo>
                    <a:pt x="26" y="5"/>
                    <a:pt x="30" y="8"/>
                    <a:pt x="28" y="9"/>
                  </a:cubicBezTo>
                  <a:cubicBezTo>
                    <a:pt x="28" y="9"/>
                    <a:pt x="27" y="10"/>
                    <a:pt x="26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1" y="12"/>
                  </a:cubicBezTo>
                  <a:cubicBezTo>
                    <a:pt x="21" y="12"/>
                    <a:pt x="21" y="13"/>
                    <a:pt x="20" y="14"/>
                  </a:cubicBezTo>
                  <a:cubicBezTo>
                    <a:pt x="20" y="14"/>
                    <a:pt x="16" y="16"/>
                    <a:pt x="16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8"/>
                    <a:pt x="15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9"/>
                  </a:cubicBezTo>
                  <a:cubicBezTo>
                    <a:pt x="20" y="19"/>
                    <a:pt x="19" y="21"/>
                    <a:pt x="17" y="22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4" y="24"/>
                  </a:cubicBezTo>
                  <a:cubicBezTo>
                    <a:pt x="24" y="24"/>
                    <a:pt x="26" y="25"/>
                    <a:pt x="25" y="26"/>
                  </a:cubicBezTo>
                  <a:cubicBezTo>
                    <a:pt x="25" y="26"/>
                    <a:pt x="24" y="28"/>
                    <a:pt x="22" y="27"/>
                  </a:cubicBezTo>
                  <a:cubicBezTo>
                    <a:pt x="22" y="27"/>
                    <a:pt x="14" y="28"/>
                    <a:pt x="9" y="31"/>
                  </a:cubicBezTo>
                  <a:cubicBezTo>
                    <a:pt x="9" y="31"/>
                    <a:pt x="7" y="32"/>
                    <a:pt x="6" y="30"/>
                  </a:cubicBezTo>
                  <a:cubicBezTo>
                    <a:pt x="6" y="30"/>
                    <a:pt x="6" y="28"/>
                    <a:pt x="8" y="27"/>
                  </a:cubicBezTo>
                  <a:cubicBezTo>
                    <a:pt x="8" y="27"/>
                    <a:pt x="15" y="27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0" y="22"/>
                    <a:pt x="10" y="20"/>
                  </a:cubicBezTo>
                  <a:cubicBezTo>
                    <a:pt x="10" y="20"/>
                    <a:pt x="16" y="18"/>
                    <a:pt x="16" y="14"/>
                  </a:cubicBezTo>
                  <a:cubicBezTo>
                    <a:pt x="16" y="14"/>
                    <a:pt x="16" y="11"/>
                    <a:pt x="18" y="10"/>
                  </a:cubicBezTo>
                  <a:cubicBezTo>
                    <a:pt x="18" y="10"/>
                    <a:pt x="20" y="11"/>
                    <a:pt x="21" y="9"/>
                  </a:cubicBezTo>
                  <a:cubicBezTo>
                    <a:pt x="21" y="9"/>
                    <a:pt x="22" y="7"/>
                    <a:pt x="20" y="8"/>
                  </a:cubicBezTo>
                  <a:cubicBezTo>
                    <a:pt x="20" y="8"/>
                    <a:pt x="14" y="10"/>
                    <a:pt x="13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5"/>
                  </a:cubicBezTo>
                  <a:cubicBezTo>
                    <a:pt x="7" y="15"/>
                    <a:pt x="5" y="18"/>
                    <a:pt x="3" y="16"/>
                  </a:cubicBezTo>
                  <a:cubicBezTo>
                    <a:pt x="3" y="16"/>
                    <a:pt x="0" y="14"/>
                    <a:pt x="2" y="12"/>
                  </a:cubicBezTo>
                  <a:cubicBezTo>
                    <a:pt x="2" y="12"/>
                    <a:pt x="4" y="9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11" y="11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1" y="6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í$ľîďè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ṩļîḋe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ïṥľídè"/>
            <p:cNvSpPr/>
            <p:nvPr/>
          </p:nvSpPr>
          <p:spPr bwMode="auto">
            <a:xfrm>
              <a:off x="3856038" y="2932113"/>
              <a:ext cx="28575" cy="23813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3 h 7"/>
                <a:gd name="T4" fmla="*/ 1 w 9"/>
                <a:gd name="T5" fmla="*/ 5 h 7"/>
                <a:gd name="T6" fmla="*/ 0 w 9"/>
                <a:gd name="T7" fmla="*/ 7 h 7"/>
                <a:gd name="T8" fmla="*/ 3 w 9"/>
                <a:gd name="T9" fmla="*/ 5 h 7"/>
                <a:gd name="T10" fmla="*/ 6 w 9"/>
                <a:gd name="T11" fmla="*/ 5 h 7"/>
                <a:gd name="T12" fmla="*/ 9 w 9"/>
                <a:gd name="T13" fmla="*/ 3 h 7"/>
                <a:gd name="T14" fmla="*/ 5 w 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3" y="0"/>
                    <a:pt x="2" y="3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6"/>
                    <a:pt x="9" y="3"/>
                  </a:cubicBezTo>
                  <a:cubicBezTo>
                    <a:pt x="9" y="3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iṩľiḍê"/>
            <p:cNvSpPr/>
            <p:nvPr/>
          </p:nvSpPr>
          <p:spPr bwMode="auto">
            <a:xfrm>
              <a:off x="3825876" y="2955925"/>
              <a:ext cx="55563" cy="79375"/>
            </a:xfrm>
            <a:custGeom>
              <a:avLst/>
              <a:gdLst>
                <a:gd name="T0" fmla="*/ 10 w 17"/>
                <a:gd name="T1" fmla="*/ 1 h 24"/>
                <a:gd name="T2" fmla="*/ 8 w 17"/>
                <a:gd name="T3" fmla="*/ 4 h 24"/>
                <a:gd name="T4" fmla="*/ 7 w 17"/>
                <a:gd name="T5" fmla="*/ 9 h 24"/>
                <a:gd name="T6" fmla="*/ 5 w 17"/>
                <a:gd name="T7" fmla="*/ 10 h 24"/>
                <a:gd name="T8" fmla="*/ 3 w 17"/>
                <a:gd name="T9" fmla="*/ 9 h 24"/>
                <a:gd name="T10" fmla="*/ 1 w 17"/>
                <a:gd name="T11" fmla="*/ 11 h 24"/>
                <a:gd name="T12" fmla="*/ 2 w 17"/>
                <a:gd name="T13" fmla="*/ 14 h 24"/>
                <a:gd name="T14" fmla="*/ 4 w 17"/>
                <a:gd name="T15" fmla="*/ 15 h 24"/>
                <a:gd name="T16" fmla="*/ 3 w 17"/>
                <a:gd name="T17" fmla="*/ 16 h 24"/>
                <a:gd name="T18" fmla="*/ 3 w 17"/>
                <a:gd name="T19" fmla="*/ 19 h 24"/>
                <a:gd name="T20" fmla="*/ 5 w 17"/>
                <a:gd name="T21" fmla="*/ 17 h 24"/>
                <a:gd name="T22" fmla="*/ 8 w 17"/>
                <a:gd name="T23" fmla="*/ 13 h 24"/>
                <a:gd name="T24" fmla="*/ 11 w 17"/>
                <a:gd name="T25" fmla="*/ 14 h 24"/>
                <a:gd name="T26" fmla="*/ 10 w 17"/>
                <a:gd name="T27" fmla="*/ 17 h 24"/>
                <a:gd name="T28" fmla="*/ 10 w 17"/>
                <a:gd name="T29" fmla="*/ 16 h 24"/>
                <a:gd name="T30" fmla="*/ 9 w 17"/>
                <a:gd name="T31" fmla="*/ 17 h 24"/>
                <a:gd name="T32" fmla="*/ 11 w 17"/>
                <a:gd name="T33" fmla="*/ 22 h 24"/>
                <a:gd name="T34" fmla="*/ 13 w 17"/>
                <a:gd name="T35" fmla="*/ 12 h 24"/>
                <a:gd name="T36" fmla="*/ 14 w 17"/>
                <a:gd name="T37" fmla="*/ 11 h 24"/>
                <a:gd name="T38" fmla="*/ 14 w 17"/>
                <a:gd name="T39" fmla="*/ 9 h 24"/>
                <a:gd name="T40" fmla="*/ 14 w 17"/>
                <a:gd name="T41" fmla="*/ 8 h 24"/>
                <a:gd name="T42" fmla="*/ 15 w 17"/>
                <a:gd name="T43" fmla="*/ 5 h 24"/>
                <a:gd name="T44" fmla="*/ 16 w 17"/>
                <a:gd name="T45" fmla="*/ 4 h 24"/>
                <a:gd name="T46" fmla="*/ 16 w 17"/>
                <a:gd name="T47" fmla="*/ 2 h 24"/>
                <a:gd name="T48" fmla="*/ 13 w 17"/>
                <a:gd name="T49" fmla="*/ 1 h 24"/>
                <a:gd name="T50" fmla="*/ 11 w 17"/>
                <a:gd name="T51" fmla="*/ 3 h 24"/>
                <a:gd name="T52" fmla="*/ 13 w 17"/>
                <a:gd name="T53" fmla="*/ 3 h 24"/>
                <a:gd name="T54" fmla="*/ 14 w 17"/>
                <a:gd name="T55" fmla="*/ 4 h 24"/>
                <a:gd name="T56" fmla="*/ 12 w 17"/>
                <a:gd name="T57" fmla="*/ 6 h 24"/>
                <a:gd name="T58" fmla="*/ 11 w 17"/>
                <a:gd name="T59" fmla="*/ 5 h 24"/>
                <a:gd name="T60" fmla="*/ 10 w 17"/>
                <a:gd name="T61" fmla="*/ 5 h 24"/>
                <a:gd name="T62" fmla="*/ 10 w 17"/>
                <a:gd name="T63" fmla="*/ 1 h 24"/>
                <a:gd name="T64" fmla="*/ 9 w 17"/>
                <a:gd name="T65" fmla="*/ 7 h 24"/>
                <a:gd name="T66" fmla="*/ 10 w 17"/>
                <a:gd name="T67" fmla="*/ 9 h 24"/>
                <a:gd name="T68" fmla="*/ 9 w 17"/>
                <a:gd name="T69" fmla="*/ 10 h 24"/>
                <a:gd name="T70" fmla="*/ 9 w 17"/>
                <a:gd name="T7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4">
                  <a:moveTo>
                    <a:pt x="10" y="1"/>
                  </a:moveTo>
                  <a:cubicBezTo>
                    <a:pt x="10" y="1"/>
                    <a:pt x="8" y="1"/>
                    <a:pt x="8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1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1" y="11"/>
                  </a:cubicBezTo>
                  <a:cubicBezTo>
                    <a:pt x="1" y="11"/>
                    <a:pt x="0" y="14"/>
                    <a:pt x="2" y="14"/>
                  </a:cubicBezTo>
                  <a:cubicBezTo>
                    <a:pt x="2" y="14"/>
                    <a:pt x="4" y="13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3" y="19"/>
                  </a:cubicBezTo>
                  <a:cubicBezTo>
                    <a:pt x="3" y="19"/>
                    <a:pt x="4" y="20"/>
                    <a:pt x="5" y="17"/>
                  </a:cubicBezTo>
                  <a:cubicBezTo>
                    <a:pt x="5" y="17"/>
                    <a:pt x="6" y="13"/>
                    <a:pt x="8" y="13"/>
                  </a:cubicBezTo>
                  <a:cubicBezTo>
                    <a:pt x="8" y="13"/>
                    <a:pt x="11" y="11"/>
                    <a:pt x="11" y="14"/>
                  </a:cubicBezTo>
                  <a:cubicBezTo>
                    <a:pt x="11" y="14"/>
                    <a:pt x="12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9" y="14"/>
                    <a:pt x="9" y="17"/>
                  </a:cubicBezTo>
                  <a:cubicBezTo>
                    <a:pt x="9" y="17"/>
                    <a:pt x="9" y="24"/>
                    <a:pt x="11" y="22"/>
                  </a:cubicBezTo>
                  <a:cubicBezTo>
                    <a:pt x="11" y="22"/>
                    <a:pt x="14" y="16"/>
                    <a:pt x="13" y="12"/>
                  </a:cubicBezTo>
                  <a:cubicBezTo>
                    <a:pt x="13" y="12"/>
                    <a:pt x="13" y="11"/>
                    <a:pt x="14" y="11"/>
                  </a:cubicBezTo>
                  <a:cubicBezTo>
                    <a:pt x="14" y="11"/>
                    <a:pt x="15" y="9"/>
                    <a:pt x="14" y="9"/>
                  </a:cubicBezTo>
                  <a:cubicBezTo>
                    <a:pt x="14" y="9"/>
                    <a:pt x="13" y="9"/>
                    <a:pt x="14" y="8"/>
                  </a:cubicBezTo>
                  <a:cubicBezTo>
                    <a:pt x="14" y="8"/>
                    <a:pt x="15" y="6"/>
                    <a:pt x="15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6" y="2"/>
                  </a:cubicBezTo>
                  <a:cubicBezTo>
                    <a:pt x="16" y="2"/>
                    <a:pt x="15" y="0"/>
                    <a:pt x="13" y="1"/>
                  </a:cubicBezTo>
                  <a:cubicBezTo>
                    <a:pt x="13" y="1"/>
                    <a:pt x="11" y="2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4" y="4"/>
                    <a:pt x="14" y="6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5"/>
                    <a:pt x="10" y="6"/>
                    <a:pt x="10" y="5"/>
                  </a:cubicBezTo>
                  <a:cubicBezTo>
                    <a:pt x="10" y="5"/>
                    <a:pt x="11" y="2"/>
                    <a:pt x="10" y="1"/>
                  </a:cubicBezTo>
                  <a:close/>
                  <a:moveTo>
                    <a:pt x="9" y="7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9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ḻîḑe"/>
            <p:cNvSpPr/>
            <p:nvPr/>
          </p:nvSpPr>
          <p:spPr bwMode="auto">
            <a:xfrm>
              <a:off x="3902076" y="2949575"/>
              <a:ext cx="22225" cy="15875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2 h 5"/>
                <a:gd name="T4" fmla="*/ 4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6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1" y="5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2" y="0"/>
                    <a:pt x="5" y="1"/>
                    <a:pt x="6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ṡlïde"/>
            <p:cNvSpPr/>
            <p:nvPr/>
          </p:nvSpPr>
          <p:spPr bwMode="auto">
            <a:xfrm>
              <a:off x="3881438" y="2962275"/>
              <a:ext cx="53975" cy="20638"/>
            </a:xfrm>
            <a:custGeom>
              <a:avLst/>
              <a:gdLst>
                <a:gd name="T0" fmla="*/ 1 w 16"/>
                <a:gd name="T1" fmla="*/ 3 h 6"/>
                <a:gd name="T2" fmla="*/ 9 w 16"/>
                <a:gd name="T3" fmla="*/ 2 h 6"/>
                <a:gd name="T4" fmla="*/ 14 w 16"/>
                <a:gd name="T5" fmla="*/ 1 h 6"/>
                <a:gd name="T6" fmla="*/ 15 w 16"/>
                <a:gd name="T7" fmla="*/ 1 h 6"/>
                <a:gd name="T8" fmla="*/ 15 w 16"/>
                <a:gd name="T9" fmla="*/ 3 h 6"/>
                <a:gd name="T10" fmla="*/ 4 w 16"/>
                <a:gd name="T11" fmla="*/ 5 h 6"/>
                <a:gd name="T12" fmla="*/ 3 w 16"/>
                <a:gd name="T13" fmla="*/ 6 h 6"/>
                <a:gd name="T14" fmla="*/ 2 w 16"/>
                <a:gd name="T15" fmla="*/ 5 h 6"/>
                <a:gd name="T16" fmla="*/ 0 w 16"/>
                <a:gd name="T17" fmla="*/ 4 h 6"/>
                <a:gd name="T18" fmla="*/ 1 w 1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3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5" y="1"/>
                    <a:pt x="16" y="3"/>
                    <a:pt x="15" y="3"/>
                  </a:cubicBezTo>
                  <a:cubicBezTo>
                    <a:pt x="15" y="3"/>
                    <a:pt x="4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0" y="5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ŝlîďê"/>
            <p:cNvSpPr/>
            <p:nvPr/>
          </p:nvSpPr>
          <p:spPr bwMode="auto">
            <a:xfrm>
              <a:off x="3871913" y="2979738"/>
              <a:ext cx="60325" cy="58738"/>
            </a:xfrm>
            <a:custGeom>
              <a:avLst/>
              <a:gdLst>
                <a:gd name="T0" fmla="*/ 8 w 18"/>
                <a:gd name="T1" fmla="*/ 2 h 18"/>
                <a:gd name="T2" fmla="*/ 11 w 18"/>
                <a:gd name="T3" fmla="*/ 2 h 18"/>
                <a:gd name="T4" fmla="*/ 14 w 18"/>
                <a:gd name="T5" fmla="*/ 2 h 18"/>
                <a:gd name="T6" fmla="*/ 13 w 18"/>
                <a:gd name="T7" fmla="*/ 3 h 18"/>
                <a:gd name="T8" fmla="*/ 13 w 18"/>
                <a:gd name="T9" fmla="*/ 3 h 18"/>
                <a:gd name="T10" fmla="*/ 12 w 18"/>
                <a:gd name="T11" fmla="*/ 6 h 18"/>
                <a:gd name="T12" fmla="*/ 12 w 18"/>
                <a:gd name="T13" fmla="*/ 12 h 18"/>
                <a:gd name="T14" fmla="*/ 16 w 18"/>
                <a:gd name="T15" fmla="*/ 12 h 18"/>
                <a:gd name="T16" fmla="*/ 17 w 18"/>
                <a:gd name="T17" fmla="*/ 10 h 18"/>
                <a:gd name="T18" fmla="*/ 18 w 18"/>
                <a:gd name="T19" fmla="*/ 11 h 18"/>
                <a:gd name="T20" fmla="*/ 18 w 18"/>
                <a:gd name="T21" fmla="*/ 15 h 18"/>
                <a:gd name="T22" fmla="*/ 13 w 18"/>
                <a:gd name="T23" fmla="*/ 16 h 18"/>
                <a:gd name="T24" fmla="*/ 9 w 18"/>
                <a:gd name="T25" fmla="*/ 10 h 18"/>
                <a:gd name="T26" fmla="*/ 10 w 18"/>
                <a:gd name="T27" fmla="*/ 6 h 18"/>
                <a:gd name="T28" fmla="*/ 9 w 18"/>
                <a:gd name="T29" fmla="*/ 4 h 18"/>
                <a:gd name="T30" fmla="*/ 8 w 18"/>
                <a:gd name="T31" fmla="*/ 6 h 18"/>
                <a:gd name="T32" fmla="*/ 2 w 18"/>
                <a:gd name="T33" fmla="*/ 12 h 18"/>
                <a:gd name="T34" fmla="*/ 0 w 18"/>
                <a:gd name="T35" fmla="*/ 11 h 18"/>
                <a:gd name="T36" fmla="*/ 2 w 18"/>
                <a:gd name="T37" fmla="*/ 11 h 18"/>
                <a:gd name="T38" fmla="*/ 5 w 18"/>
                <a:gd name="T39" fmla="*/ 5 h 18"/>
                <a:gd name="T40" fmla="*/ 5 w 18"/>
                <a:gd name="T41" fmla="*/ 3 h 18"/>
                <a:gd name="T42" fmla="*/ 8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8" y="2"/>
                  </a:moveTo>
                  <a:cubicBezTo>
                    <a:pt x="8" y="2"/>
                    <a:pt x="10" y="4"/>
                    <a:pt x="11" y="2"/>
                  </a:cubicBezTo>
                  <a:cubicBezTo>
                    <a:pt x="11" y="2"/>
                    <a:pt x="13" y="0"/>
                    <a:pt x="14" y="2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6"/>
                  </a:cubicBezTo>
                  <a:cubicBezTo>
                    <a:pt x="12" y="6"/>
                    <a:pt x="10" y="11"/>
                    <a:pt x="12" y="12"/>
                  </a:cubicBezTo>
                  <a:cubicBezTo>
                    <a:pt x="12" y="12"/>
                    <a:pt x="14" y="14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6" y="18"/>
                    <a:pt x="13" y="16"/>
                  </a:cubicBezTo>
                  <a:cubicBezTo>
                    <a:pt x="13" y="16"/>
                    <a:pt x="9" y="14"/>
                    <a:pt x="9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4"/>
                    <a:pt x="9" y="4"/>
                  </a:cubicBezTo>
                  <a:cubicBezTo>
                    <a:pt x="9" y="4"/>
                    <a:pt x="8" y="4"/>
                    <a:pt x="8" y="6"/>
                  </a:cubicBezTo>
                  <a:cubicBezTo>
                    <a:pt x="8" y="6"/>
                    <a:pt x="5" y="12"/>
                    <a:pt x="2" y="12"/>
                  </a:cubicBezTo>
                  <a:cubicBezTo>
                    <a:pt x="2" y="12"/>
                    <a:pt x="0" y="13"/>
                    <a:pt x="0" y="11"/>
                  </a:cubicBezTo>
                  <a:cubicBezTo>
                    <a:pt x="0" y="11"/>
                    <a:pt x="0" y="11"/>
                    <a:pt x="2" y="11"/>
                  </a:cubicBezTo>
                  <a:cubicBezTo>
                    <a:pt x="2" y="11"/>
                    <a:pt x="5" y="9"/>
                    <a:pt x="5" y="5"/>
                  </a:cubicBezTo>
                  <a:cubicBezTo>
                    <a:pt x="5" y="5"/>
                    <a:pt x="5" y="3"/>
                    <a:pt x="5" y="3"/>
                  </a:cubicBezTo>
                  <a:cubicBezTo>
                    <a:pt x="5" y="3"/>
                    <a:pt x="5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îSlîde"/>
            <p:cNvSpPr/>
            <p:nvPr/>
          </p:nvSpPr>
          <p:spPr bwMode="auto">
            <a:xfrm>
              <a:off x="3967163" y="2995613"/>
              <a:ext cx="106363" cy="112713"/>
            </a:xfrm>
            <a:custGeom>
              <a:avLst/>
              <a:gdLst>
                <a:gd name="T0" fmla="*/ 18 w 32"/>
                <a:gd name="T1" fmla="*/ 0 h 34"/>
                <a:gd name="T2" fmla="*/ 29 w 32"/>
                <a:gd name="T3" fmla="*/ 3 h 34"/>
                <a:gd name="T4" fmla="*/ 31 w 32"/>
                <a:gd name="T5" fmla="*/ 6 h 34"/>
                <a:gd name="T6" fmla="*/ 26 w 32"/>
                <a:gd name="T7" fmla="*/ 8 h 34"/>
                <a:gd name="T8" fmla="*/ 23 w 32"/>
                <a:gd name="T9" fmla="*/ 8 h 34"/>
                <a:gd name="T10" fmla="*/ 24 w 32"/>
                <a:gd name="T11" fmla="*/ 10 h 34"/>
                <a:gd name="T12" fmla="*/ 26 w 32"/>
                <a:gd name="T13" fmla="*/ 11 h 34"/>
                <a:gd name="T14" fmla="*/ 29 w 32"/>
                <a:gd name="T15" fmla="*/ 14 h 34"/>
                <a:gd name="T16" fmla="*/ 24 w 32"/>
                <a:gd name="T17" fmla="*/ 14 h 34"/>
                <a:gd name="T18" fmla="*/ 20 w 32"/>
                <a:gd name="T19" fmla="*/ 15 h 34"/>
                <a:gd name="T20" fmla="*/ 20 w 32"/>
                <a:gd name="T21" fmla="*/ 16 h 34"/>
                <a:gd name="T22" fmla="*/ 20 w 32"/>
                <a:gd name="T23" fmla="*/ 17 h 34"/>
                <a:gd name="T24" fmla="*/ 31 w 32"/>
                <a:gd name="T25" fmla="*/ 33 h 34"/>
                <a:gd name="T26" fmla="*/ 30 w 32"/>
                <a:gd name="T27" fmla="*/ 34 h 34"/>
                <a:gd name="T28" fmla="*/ 20 w 32"/>
                <a:gd name="T29" fmla="*/ 27 h 34"/>
                <a:gd name="T30" fmla="*/ 16 w 32"/>
                <a:gd name="T31" fmla="*/ 17 h 34"/>
                <a:gd name="T32" fmla="*/ 14 w 32"/>
                <a:gd name="T33" fmla="*/ 17 h 34"/>
                <a:gd name="T34" fmla="*/ 6 w 32"/>
                <a:gd name="T35" fmla="*/ 19 h 34"/>
                <a:gd name="T36" fmla="*/ 1 w 32"/>
                <a:gd name="T37" fmla="*/ 15 h 34"/>
                <a:gd name="T38" fmla="*/ 3 w 32"/>
                <a:gd name="T39" fmla="*/ 15 h 34"/>
                <a:gd name="T40" fmla="*/ 12 w 32"/>
                <a:gd name="T41" fmla="*/ 14 h 34"/>
                <a:gd name="T42" fmla="*/ 10 w 32"/>
                <a:gd name="T43" fmla="*/ 10 h 34"/>
                <a:gd name="T44" fmla="*/ 11 w 32"/>
                <a:gd name="T45" fmla="*/ 8 h 34"/>
                <a:gd name="T46" fmla="*/ 14 w 32"/>
                <a:gd name="T47" fmla="*/ 8 h 34"/>
                <a:gd name="T48" fmla="*/ 18 w 32"/>
                <a:gd name="T49" fmla="*/ 8 h 34"/>
                <a:gd name="T50" fmla="*/ 17 w 32"/>
                <a:gd name="T51" fmla="*/ 3 h 34"/>
                <a:gd name="T52" fmla="*/ 17 w 32"/>
                <a:gd name="T53" fmla="*/ 1 h 34"/>
                <a:gd name="T54" fmla="*/ 18 w 32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34">
                  <a:moveTo>
                    <a:pt x="18" y="0"/>
                  </a:moveTo>
                  <a:cubicBezTo>
                    <a:pt x="18" y="0"/>
                    <a:pt x="26" y="3"/>
                    <a:pt x="29" y="3"/>
                  </a:cubicBezTo>
                  <a:cubicBezTo>
                    <a:pt x="29" y="3"/>
                    <a:pt x="32" y="3"/>
                    <a:pt x="31" y="6"/>
                  </a:cubicBezTo>
                  <a:cubicBezTo>
                    <a:pt x="31" y="6"/>
                    <a:pt x="29" y="8"/>
                    <a:pt x="26" y="8"/>
                  </a:cubicBezTo>
                  <a:cubicBezTo>
                    <a:pt x="26" y="8"/>
                    <a:pt x="24" y="7"/>
                    <a:pt x="23" y="8"/>
                  </a:cubicBezTo>
                  <a:cubicBezTo>
                    <a:pt x="23" y="8"/>
                    <a:pt x="22" y="9"/>
                    <a:pt x="24" y="10"/>
                  </a:cubicBezTo>
                  <a:cubicBezTo>
                    <a:pt x="24" y="10"/>
                    <a:pt x="25" y="11"/>
                    <a:pt x="26" y="11"/>
                  </a:cubicBezTo>
                  <a:cubicBezTo>
                    <a:pt x="26" y="11"/>
                    <a:pt x="29" y="12"/>
                    <a:pt x="29" y="14"/>
                  </a:cubicBezTo>
                  <a:cubicBezTo>
                    <a:pt x="29" y="14"/>
                    <a:pt x="28" y="15"/>
                    <a:pt x="24" y="14"/>
                  </a:cubicBezTo>
                  <a:cubicBezTo>
                    <a:pt x="24" y="14"/>
                    <a:pt x="21" y="13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7"/>
                    <a:pt x="25" y="30"/>
                    <a:pt x="31" y="33"/>
                  </a:cubicBezTo>
                  <a:cubicBezTo>
                    <a:pt x="31" y="33"/>
                    <a:pt x="32" y="34"/>
                    <a:pt x="30" y="34"/>
                  </a:cubicBezTo>
                  <a:cubicBezTo>
                    <a:pt x="30" y="34"/>
                    <a:pt x="22" y="34"/>
                    <a:pt x="20" y="2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6"/>
                    <a:pt x="14" y="17"/>
                  </a:cubicBezTo>
                  <a:cubicBezTo>
                    <a:pt x="14" y="17"/>
                    <a:pt x="10" y="20"/>
                    <a:pt x="6" y="19"/>
                  </a:cubicBezTo>
                  <a:cubicBezTo>
                    <a:pt x="6" y="19"/>
                    <a:pt x="0" y="17"/>
                    <a:pt x="1" y="15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3" y="15"/>
                    <a:pt x="9" y="18"/>
                    <a:pt x="12" y="14"/>
                  </a:cubicBezTo>
                  <a:cubicBezTo>
                    <a:pt x="12" y="14"/>
                    <a:pt x="12" y="12"/>
                    <a:pt x="10" y="10"/>
                  </a:cubicBezTo>
                  <a:cubicBezTo>
                    <a:pt x="10" y="10"/>
                    <a:pt x="9" y="10"/>
                    <a:pt x="11" y="8"/>
                  </a:cubicBezTo>
                  <a:cubicBezTo>
                    <a:pt x="11" y="8"/>
                    <a:pt x="12" y="7"/>
                    <a:pt x="14" y="8"/>
                  </a:cubicBezTo>
                  <a:cubicBezTo>
                    <a:pt x="14" y="8"/>
                    <a:pt x="17" y="10"/>
                    <a:pt x="18" y="8"/>
                  </a:cubicBezTo>
                  <a:cubicBezTo>
                    <a:pt x="18" y="8"/>
                    <a:pt x="18" y="4"/>
                    <a:pt x="17" y="3"/>
                  </a:cubicBezTo>
                  <a:cubicBezTo>
                    <a:pt x="17" y="3"/>
                    <a:pt x="16" y="3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îṩļiďê"/>
            <p:cNvSpPr/>
            <p:nvPr/>
          </p:nvSpPr>
          <p:spPr bwMode="auto">
            <a:xfrm>
              <a:off x="4103688" y="3098800"/>
              <a:ext cx="95250" cy="115888"/>
            </a:xfrm>
            <a:custGeom>
              <a:avLst/>
              <a:gdLst>
                <a:gd name="T0" fmla="*/ 27 w 29"/>
                <a:gd name="T1" fmla="*/ 2 h 35"/>
                <a:gd name="T2" fmla="*/ 23 w 29"/>
                <a:gd name="T3" fmla="*/ 2 h 35"/>
                <a:gd name="T4" fmla="*/ 22 w 29"/>
                <a:gd name="T5" fmla="*/ 4 h 35"/>
                <a:gd name="T6" fmla="*/ 18 w 29"/>
                <a:gd name="T7" fmla="*/ 7 h 35"/>
                <a:gd name="T8" fmla="*/ 13 w 29"/>
                <a:gd name="T9" fmla="*/ 3 h 35"/>
                <a:gd name="T10" fmla="*/ 9 w 29"/>
                <a:gd name="T11" fmla="*/ 2 h 35"/>
                <a:gd name="T12" fmla="*/ 10 w 29"/>
                <a:gd name="T13" fmla="*/ 5 h 35"/>
                <a:gd name="T14" fmla="*/ 13 w 29"/>
                <a:gd name="T15" fmla="*/ 11 h 35"/>
                <a:gd name="T16" fmla="*/ 5 w 29"/>
                <a:gd name="T17" fmla="*/ 11 h 35"/>
                <a:gd name="T18" fmla="*/ 1 w 29"/>
                <a:gd name="T19" fmla="*/ 9 h 35"/>
                <a:gd name="T20" fmla="*/ 7 w 29"/>
                <a:gd name="T21" fmla="*/ 15 h 35"/>
                <a:gd name="T22" fmla="*/ 12 w 29"/>
                <a:gd name="T23" fmla="*/ 14 h 35"/>
                <a:gd name="T24" fmla="*/ 14 w 29"/>
                <a:gd name="T25" fmla="*/ 16 h 35"/>
                <a:gd name="T26" fmla="*/ 13 w 29"/>
                <a:gd name="T27" fmla="*/ 26 h 35"/>
                <a:gd name="T28" fmla="*/ 15 w 29"/>
                <a:gd name="T29" fmla="*/ 29 h 35"/>
                <a:gd name="T30" fmla="*/ 20 w 29"/>
                <a:gd name="T31" fmla="*/ 32 h 35"/>
                <a:gd name="T32" fmla="*/ 19 w 29"/>
                <a:gd name="T33" fmla="*/ 26 h 35"/>
                <a:gd name="T34" fmla="*/ 18 w 29"/>
                <a:gd name="T35" fmla="*/ 18 h 35"/>
                <a:gd name="T36" fmla="*/ 20 w 29"/>
                <a:gd name="T37" fmla="*/ 13 h 35"/>
                <a:gd name="T38" fmla="*/ 24 w 29"/>
                <a:gd name="T39" fmla="*/ 15 h 35"/>
                <a:gd name="T40" fmla="*/ 27 w 29"/>
                <a:gd name="T41" fmla="*/ 16 h 35"/>
                <a:gd name="T42" fmla="*/ 28 w 29"/>
                <a:gd name="T43" fmla="*/ 13 h 35"/>
                <a:gd name="T44" fmla="*/ 26 w 29"/>
                <a:gd name="T45" fmla="*/ 12 h 35"/>
                <a:gd name="T46" fmla="*/ 23 w 29"/>
                <a:gd name="T47" fmla="*/ 9 h 35"/>
                <a:gd name="T48" fmla="*/ 25 w 29"/>
                <a:gd name="T49" fmla="*/ 8 h 35"/>
                <a:gd name="T50" fmla="*/ 28 w 29"/>
                <a:gd name="T51" fmla="*/ 5 h 35"/>
                <a:gd name="T52" fmla="*/ 27 w 29"/>
                <a:gd name="T53" fmla="*/ 3 h 35"/>
                <a:gd name="T54" fmla="*/ 27 w 29"/>
                <a:gd name="T5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7" y="2"/>
                  </a:moveTo>
                  <a:cubicBezTo>
                    <a:pt x="27" y="2"/>
                    <a:pt x="24" y="0"/>
                    <a:pt x="23" y="2"/>
                  </a:cubicBezTo>
                  <a:cubicBezTo>
                    <a:pt x="23" y="2"/>
                    <a:pt x="22" y="3"/>
                    <a:pt x="22" y="4"/>
                  </a:cubicBezTo>
                  <a:cubicBezTo>
                    <a:pt x="22" y="4"/>
                    <a:pt x="20" y="8"/>
                    <a:pt x="18" y="7"/>
                  </a:cubicBezTo>
                  <a:cubicBezTo>
                    <a:pt x="18" y="7"/>
                    <a:pt x="14" y="5"/>
                    <a:pt x="13" y="3"/>
                  </a:cubicBezTo>
                  <a:cubicBezTo>
                    <a:pt x="13" y="3"/>
                    <a:pt x="11" y="0"/>
                    <a:pt x="9" y="2"/>
                  </a:cubicBezTo>
                  <a:cubicBezTo>
                    <a:pt x="9" y="2"/>
                    <a:pt x="7" y="3"/>
                    <a:pt x="10" y="5"/>
                  </a:cubicBezTo>
                  <a:cubicBezTo>
                    <a:pt x="10" y="5"/>
                    <a:pt x="15" y="9"/>
                    <a:pt x="13" y="11"/>
                  </a:cubicBezTo>
                  <a:cubicBezTo>
                    <a:pt x="13" y="11"/>
                    <a:pt x="10" y="14"/>
                    <a:pt x="5" y="11"/>
                  </a:cubicBezTo>
                  <a:cubicBezTo>
                    <a:pt x="5" y="11"/>
                    <a:pt x="2" y="8"/>
                    <a:pt x="1" y="9"/>
                  </a:cubicBezTo>
                  <a:cubicBezTo>
                    <a:pt x="1" y="9"/>
                    <a:pt x="0" y="14"/>
                    <a:pt x="7" y="15"/>
                  </a:cubicBezTo>
                  <a:cubicBezTo>
                    <a:pt x="7" y="15"/>
                    <a:pt x="11" y="15"/>
                    <a:pt x="12" y="14"/>
                  </a:cubicBezTo>
                  <a:cubicBezTo>
                    <a:pt x="12" y="14"/>
                    <a:pt x="14" y="13"/>
                    <a:pt x="14" y="1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5" y="29"/>
                  </a:cubicBezTo>
                  <a:cubicBezTo>
                    <a:pt x="15" y="29"/>
                    <a:pt x="18" y="35"/>
                    <a:pt x="20" y="32"/>
                  </a:cubicBezTo>
                  <a:cubicBezTo>
                    <a:pt x="20" y="32"/>
                    <a:pt x="19" y="30"/>
                    <a:pt x="19" y="26"/>
                  </a:cubicBezTo>
                  <a:cubicBezTo>
                    <a:pt x="19" y="26"/>
                    <a:pt x="18" y="18"/>
                    <a:pt x="18" y="18"/>
                  </a:cubicBezTo>
                  <a:cubicBezTo>
                    <a:pt x="18" y="18"/>
                    <a:pt x="18" y="14"/>
                    <a:pt x="20" y="13"/>
                  </a:cubicBezTo>
                  <a:cubicBezTo>
                    <a:pt x="20" y="13"/>
                    <a:pt x="22" y="13"/>
                    <a:pt x="24" y="15"/>
                  </a:cubicBezTo>
                  <a:cubicBezTo>
                    <a:pt x="24" y="15"/>
                    <a:pt x="27" y="17"/>
                    <a:pt x="27" y="16"/>
                  </a:cubicBezTo>
                  <a:cubicBezTo>
                    <a:pt x="27" y="16"/>
                    <a:pt x="27" y="14"/>
                    <a:pt x="28" y="13"/>
                  </a:cubicBezTo>
                  <a:cubicBezTo>
                    <a:pt x="28" y="13"/>
                    <a:pt x="28" y="13"/>
                    <a:pt x="26" y="12"/>
                  </a:cubicBezTo>
                  <a:cubicBezTo>
                    <a:pt x="26" y="12"/>
                    <a:pt x="22" y="11"/>
                    <a:pt x="23" y="9"/>
                  </a:cubicBezTo>
                  <a:cubicBezTo>
                    <a:pt x="23" y="9"/>
                    <a:pt x="24" y="8"/>
                    <a:pt x="25" y="8"/>
                  </a:cubicBezTo>
                  <a:cubicBezTo>
                    <a:pt x="25" y="8"/>
                    <a:pt x="29" y="8"/>
                    <a:pt x="28" y="5"/>
                  </a:cubicBezTo>
                  <a:cubicBezTo>
                    <a:pt x="28" y="5"/>
                    <a:pt x="27" y="4"/>
                    <a:pt x="27" y="3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śḷíḑê"/>
            <p:cNvSpPr/>
            <p:nvPr/>
          </p:nvSpPr>
          <p:spPr bwMode="auto">
            <a:xfrm>
              <a:off x="4208463" y="3235325"/>
              <a:ext cx="95250" cy="88900"/>
            </a:xfrm>
            <a:custGeom>
              <a:avLst/>
              <a:gdLst>
                <a:gd name="T0" fmla="*/ 18 w 29"/>
                <a:gd name="T1" fmla="*/ 0 h 27"/>
                <a:gd name="T2" fmla="*/ 14 w 29"/>
                <a:gd name="T3" fmla="*/ 4 h 27"/>
                <a:gd name="T4" fmla="*/ 9 w 29"/>
                <a:gd name="T5" fmla="*/ 5 h 27"/>
                <a:gd name="T6" fmla="*/ 10 w 29"/>
                <a:gd name="T7" fmla="*/ 7 h 27"/>
                <a:gd name="T8" fmla="*/ 17 w 29"/>
                <a:gd name="T9" fmla="*/ 5 h 27"/>
                <a:gd name="T10" fmla="*/ 20 w 29"/>
                <a:gd name="T11" fmla="*/ 5 h 27"/>
                <a:gd name="T12" fmla="*/ 18 w 29"/>
                <a:gd name="T13" fmla="*/ 7 h 27"/>
                <a:gd name="T14" fmla="*/ 14 w 29"/>
                <a:gd name="T15" fmla="*/ 8 h 27"/>
                <a:gd name="T16" fmla="*/ 11 w 29"/>
                <a:gd name="T17" fmla="*/ 8 h 27"/>
                <a:gd name="T18" fmla="*/ 11 w 29"/>
                <a:gd name="T19" fmla="*/ 9 h 27"/>
                <a:gd name="T20" fmla="*/ 14 w 29"/>
                <a:gd name="T21" fmla="*/ 10 h 27"/>
                <a:gd name="T22" fmla="*/ 15 w 29"/>
                <a:gd name="T23" fmla="*/ 10 h 27"/>
                <a:gd name="T24" fmla="*/ 16 w 29"/>
                <a:gd name="T25" fmla="*/ 11 h 27"/>
                <a:gd name="T26" fmla="*/ 16 w 29"/>
                <a:gd name="T27" fmla="*/ 10 h 27"/>
                <a:gd name="T28" fmla="*/ 17 w 29"/>
                <a:gd name="T29" fmla="*/ 9 h 27"/>
                <a:gd name="T30" fmla="*/ 19 w 29"/>
                <a:gd name="T31" fmla="*/ 8 h 27"/>
                <a:gd name="T32" fmla="*/ 20 w 29"/>
                <a:gd name="T33" fmla="*/ 9 h 27"/>
                <a:gd name="T34" fmla="*/ 22 w 29"/>
                <a:gd name="T35" fmla="*/ 10 h 27"/>
                <a:gd name="T36" fmla="*/ 25 w 29"/>
                <a:gd name="T37" fmla="*/ 11 h 27"/>
                <a:gd name="T38" fmla="*/ 23 w 29"/>
                <a:gd name="T39" fmla="*/ 14 h 27"/>
                <a:gd name="T40" fmla="*/ 21 w 29"/>
                <a:gd name="T41" fmla="*/ 13 h 27"/>
                <a:gd name="T42" fmla="*/ 20 w 29"/>
                <a:gd name="T43" fmla="*/ 12 h 27"/>
                <a:gd name="T44" fmla="*/ 19 w 29"/>
                <a:gd name="T45" fmla="*/ 13 h 27"/>
                <a:gd name="T46" fmla="*/ 18 w 29"/>
                <a:gd name="T47" fmla="*/ 14 h 27"/>
                <a:gd name="T48" fmla="*/ 13 w 29"/>
                <a:gd name="T49" fmla="*/ 14 h 27"/>
                <a:gd name="T50" fmla="*/ 14 w 29"/>
                <a:gd name="T51" fmla="*/ 16 h 27"/>
                <a:gd name="T52" fmla="*/ 16 w 29"/>
                <a:gd name="T53" fmla="*/ 15 h 27"/>
                <a:gd name="T54" fmla="*/ 18 w 29"/>
                <a:gd name="T55" fmla="*/ 17 h 27"/>
                <a:gd name="T56" fmla="*/ 19 w 29"/>
                <a:gd name="T57" fmla="*/ 14 h 27"/>
                <a:gd name="T58" fmla="*/ 20 w 29"/>
                <a:gd name="T59" fmla="*/ 14 h 27"/>
                <a:gd name="T60" fmla="*/ 22 w 29"/>
                <a:gd name="T61" fmla="*/ 17 h 27"/>
                <a:gd name="T62" fmla="*/ 24 w 29"/>
                <a:gd name="T63" fmla="*/ 16 h 27"/>
                <a:gd name="T64" fmla="*/ 25 w 29"/>
                <a:gd name="T65" fmla="*/ 16 h 27"/>
                <a:gd name="T66" fmla="*/ 27 w 29"/>
                <a:gd name="T67" fmla="*/ 18 h 27"/>
                <a:gd name="T68" fmla="*/ 28 w 29"/>
                <a:gd name="T69" fmla="*/ 19 h 27"/>
                <a:gd name="T70" fmla="*/ 27 w 29"/>
                <a:gd name="T71" fmla="*/ 22 h 27"/>
                <a:gd name="T72" fmla="*/ 24 w 29"/>
                <a:gd name="T73" fmla="*/ 21 h 27"/>
                <a:gd name="T74" fmla="*/ 22 w 29"/>
                <a:gd name="T75" fmla="*/ 20 h 27"/>
                <a:gd name="T76" fmla="*/ 17 w 29"/>
                <a:gd name="T77" fmla="*/ 19 h 27"/>
                <a:gd name="T78" fmla="*/ 15 w 29"/>
                <a:gd name="T79" fmla="*/ 20 h 27"/>
                <a:gd name="T80" fmla="*/ 17 w 29"/>
                <a:gd name="T81" fmla="*/ 24 h 27"/>
                <a:gd name="T82" fmla="*/ 17 w 29"/>
                <a:gd name="T83" fmla="*/ 26 h 27"/>
                <a:gd name="T84" fmla="*/ 16 w 29"/>
                <a:gd name="T85" fmla="*/ 27 h 27"/>
                <a:gd name="T86" fmla="*/ 14 w 29"/>
                <a:gd name="T87" fmla="*/ 27 h 27"/>
                <a:gd name="T88" fmla="*/ 12 w 29"/>
                <a:gd name="T89" fmla="*/ 19 h 27"/>
                <a:gd name="T90" fmla="*/ 13 w 29"/>
                <a:gd name="T91" fmla="*/ 16 h 27"/>
                <a:gd name="T92" fmla="*/ 12 w 29"/>
                <a:gd name="T93" fmla="*/ 15 h 27"/>
                <a:gd name="T94" fmla="*/ 11 w 29"/>
                <a:gd name="T95" fmla="*/ 12 h 27"/>
                <a:gd name="T96" fmla="*/ 8 w 29"/>
                <a:gd name="T97" fmla="*/ 9 h 27"/>
                <a:gd name="T98" fmla="*/ 6 w 29"/>
                <a:gd name="T99" fmla="*/ 6 h 27"/>
                <a:gd name="T100" fmla="*/ 3 w 29"/>
                <a:gd name="T101" fmla="*/ 4 h 27"/>
                <a:gd name="T102" fmla="*/ 2 w 29"/>
                <a:gd name="T103" fmla="*/ 1 h 27"/>
                <a:gd name="T104" fmla="*/ 8 w 29"/>
                <a:gd name="T105" fmla="*/ 1 h 27"/>
                <a:gd name="T106" fmla="*/ 8 w 29"/>
                <a:gd name="T107" fmla="*/ 3 h 27"/>
                <a:gd name="T108" fmla="*/ 8 w 29"/>
                <a:gd name="T109" fmla="*/ 4 h 27"/>
                <a:gd name="T110" fmla="*/ 8 w 29"/>
                <a:gd name="T111" fmla="*/ 4 h 27"/>
                <a:gd name="T112" fmla="*/ 9 w 29"/>
                <a:gd name="T113" fmla="*/ 4 h 27"/>
                <a:gd name="T114" fmla="*/ 11 w 29"/>
                <a:gd name="T115" fmla="*/ 3 h 27"/>
                <a:gd name="T116" fmla="*/ 13 w 29"/>
                <a:gd name="T117" fmla="*/ 2 h 27"/>
                <a:gd name="T118" fmla="*/ 14 w 29"/>
                <a:gd name="T119" fmla="*/ 2 h 27"/>
                <a:gd name="T120" fmla="*/ 15 w 29"/>
                <a:gd name="T121" fmla="*/ 1 h 27"/>
                <a:gd name="T122" fmla="*/ 18 w 29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7">
                  <a:moveTo>
                    <a:pt x="18" y="0"/>
                  </a:moveTo>
                  <a:cubicBezTo>
                    <a:pt x="18" y="0"/>
                    <a:pt x="18" y="3"/>
                    <a:pt x="14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7"/>
                    <a:pt x="10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9" y="3"/>
                    <a:pt x="20" y="5"/>
                  </a:cubicBezTo>
                  <a:cubicBezTo>
                    <a:pt x="20" y="5"/>
                    <a:pt x="21" y="7"/>
                    <a:pt x="1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2" y="11"/>
                    <a:pt x="14" y="10"/>
                  </a:cubicBezTo>
                  <a:cubicBezTo>
                    <a:pt x="14" y="10"/>
                    <a:pt x="15" y="9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16" y="11"/>
                    <a:pt x="17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2" y="10"/>
                  </a:cubicBezTo>
                  <a:cubicBezTo>
                    <a:pt x="22" y="10"/>
                    <a:pt x="24" y="9"/>
                    <a:pt x="25" y="11"/>
                  </a:cubicBezTo>
                  <a:cubicBezTo>
                    <a:pt x="25" y="11"/>
                    <a:pt x="26" y="13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1" y="13"/>
                    <a:pt x="20" y="12"/>
                    <a:pt x="20" y="12"/>
                  </a:cubicBezTo>
                  <a:cubicBezTo>
                    <a:pt x="20" y="12"/>
                    <a:pt x="19" y="12"/>
                    <a:pt x="19" y="13"/>
                  </a:cubicBezTo>
                  <a:cubicBezTo>
                    <a:pt x="19" y="13"/>
                    <a:pt x="19" y="14"/>
                    <a:pt x="18" y="14"/>
                  </a:cubicBezTo>
                  <a:cubicBezTo>
                    <a:pt x="18" y="14"/>
                    <a:pt x="14" y="12"/>
                    <a:pt x="13" y="14"/>
                  </a:cubicBezTo>
                  <a:cubicBezTo>
                    <a:pt x="13" y="14"/>
                    <a:pt x="13" y="17"/>
                    <a:pt x="14" y="16"/>
                  </a:cubicBezTo>
                  <a:cubicBezTo>
                    <a:pt x="14" y="16"/>
                    <a:pt x="15" y="14"/>
                    <a:pt x="16" y="15"/>
                  </a:cubicBezTo>
                  <a:cubicBezTo>
                    <a:pt x="16" y="15"/>
                    <a:pt x="17" y="18"/>
                    <a:pt x="18" y="17"/>
                  </a:cubicBezTo>
                  <a:cubicBezTo>
                    <a:pt x="18" y="17"/>
                    <a:pt x="18" y="15"/>
                    <a:pt x="19" y="14"/>
                  </a:cubicBezTo>
                  <a:cubicBezTo>
                    <a:pt x="19" y="14"/>
                    <a:pt x="20" y="13"/>
                    <a:pt x="20" y="14"/>
                  </a:cubicBezTo>
                  <a:cubicBezTo>
                    <a:pt x="20" y="14"/>
                    <a:pt x="20" y="18"/>
                    <a:pt x="22" y="17"/>
                  </a:cubicBezTo>
                  <a:cubicBezTo>
                    <a:pt x="22" y="17"/>
                    <a:pt x="23" y="17"/>
                    <a:pt x="24" y="16"/>
                  </a:cubicBezTo>
                  <a:cubicBezTo>
                    <a:pt x="24" y="16"/>
                    <a:pt x="25" y="15"/>
                    <a:pt x="25" y="16"/>
                  </a:cubicBezTo>
                  <a:cubicBezTo>
                    <a:pt x="25" y="16"/>
                    <a:pt x="26" y="18"/>
                    <a:pt x="27" y="18"/>
                  </a:cubicBezTo>
                  <a:cubicBezTo>
                    <a:pt x="27" y="18"/>
                    <a:pt x="28" y="18"/>
                    <a:pt x="28" y="19"/>
                  </a:cubicBezTo>
                  <a:cubicBezTo>
                    <a:pt x="28" y="19"/>
                    <a:pt x="29" y="21"/>
                    <a:pt x="27" y="22"/>
                  </a:cubicBezTo>
                  <a:cubicBezTo>
                    <a:pt x="27" y="22"/>
                    <a:pt x="26" y="22"/>
                    <a:pt x="24" y="21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4" y="18"/>
                    <a:pt x="15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8" y="25"/>
                    <a:pt x="17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2" y="21"/>
                    <a:pt x="12" y="19"/>
                  </a:cubicBezTo>
                  <a:cubicBezTo>
                    <a:pt x="12" y="19"/>
                    <a:pt x="12" y="17"/>
                    <a:pt x="13" y="16"/>
                  </a:cubicBezTo>
                  <a:cubicBezTo>
                    <a:pt x="13" y="16"/>
                    <a:pt x="13" y="15"/>
                    <a:pt x="12" y="15"/>
                  </a:cubicBezTo>
                  <a:cubicBezTo>
                    <a:pt x="12" y="15"/>
                    <a:pt x="11" y="14"/>
                    <a:pt x="11" y="12"/>
                  </a:cubicBezTo>
                  <a:cubicBezTo>
                    <a:pt x="11" y="12"/>
                    <a:pt x="8" y="10"/>
                    <a:pt x="8" y="9"/>
                  </a:cubicBezTo>
                  <a:cubicBezTo>
                    <a:pt x="8" y="9"/>
                    <a:pt x="7" y="7"/>
                    <a:pt x="6" y="6"/>
                  </a:cubicBezTo>
                  <a:cubicBezTo>
                    <a:pt x="6" y="6"/>
                    <a:pt x="5" y="5"/>
                    <a:pt x="3" y="4"/>
                  </a:cubicBezTo>
                  <a:cubicBezTo>
                    <a:pt x="3" y="4"/>
                    <a:pt x="0" y="2"/>
                    <a:pt x="2" y="1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8" y="1"/>
                    <a:pt x="10" y="2"/>
                    <a:pt x="8" y="3"/>
                  </a:cubicBezTo>
                  <a:cubicBezTo>
                    <a:pt x="8" y="3"/>
                    <a:pt x="7" y="3"/>
                    <a:pt x="8" y="4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1" y="3"/>
                    <a:pt x="12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šḻîdê"/>
            <p:cNvSpPr/>
            <p:nvPr/>
          </p:nvSpPr>
          <p:spPr bwMode="auto">
            <a:xfrm>
              <a:off x="4171951" y="3254375"/>
              <a:ext cx="73025" cy="57150"/>
            </a:xfrm>
            <a:custGeom>
              <a:avLst/>
              <a:gdLst>
                <a:gd name="T0" fmla="*/ 18 w 22"/>
                <a:gd name="T1" fmla="*/ 3 h 17"/>
                <a:gd name="T2" fmla="*/ 20 w 22"/>
                <a:gd name="T3" fmla="*/ 8 h 17"/>
                <a:gd name="T4" fmla="*/ 22 w 22"/>
                <a:gd name="T5" fmla="*/ 11 h 17"/>
                <a:gd name="T6" fmla="*/ 21 w 22"/>
                <a:gd name="T7" fmla="*/ 13 h 17"/>
                <a:gd name="T8" fmla="*/ 20 w 22"/>
                <a:gd name="T9" fmla="*/ 11 h 17"/>
                <a:gd name="T10" fmla="*/ 16 w 22"/>
                <a:gd name="T11" fmla="*/ 9 h 17"/>
                <a:gd name="T12" fmla="*/ 15 w 22"/>
                <a:gd name="T13" fmla="*/ 10 h 17"/>
                <a:gd name="T14" fmla="*/ 17 w 22"/>
                <a:gd name="T15" fmla="*/ 14 h 17"/>
                <a:gd name="T16" fmla="*/ 16 w 22"/>
                <a:gd name="T17" fmla="*/ 16 h 17"/>
                <a:gd name="T18" fmla="*/ 15 w 22"/>
                <a:gd name="T19" fmla="*/ 15 h 17"/>
                <a:gd name="T20" fmla="*/ 15 w 22"/>
                <a:gd name="T21" fmla="*/ 14 h 17"/>
                <a:gd name="T22" fmla="*/ 14 w 22"/>
                <a:gd name="T23" fmla="*/ 11 h 17"/>
                <a:gd name="T24" fmla="*/ 11 w 22"/>
                <a:gd name="T25" fmla="*/ 11 h 17"/>
                <a:gd name="T26" fmla="*/ 5 w 22"/>
                <a:gd name="T27" fmla="*/ 12 h 17"/>
                <a:gd name="T28" fmla="*/ 5 w 22"/>
                <a:gd name="T29" fmla="*/ 12 h 17"/>
                <a:gd name="T30" fmla="*/ 2 w 22"/>
                <a:gd name="T31" fmla="*/ 8 h 17"/>
                <a:gd name="T32" fmla="*/ 6 w 22"/>
                <a:gd name="T33" fmla="*/ 4 h 17"/>
                <a:gd name="T34" fmla="*/ 6 w 22"/>
                <a:gd name="T35" fmla="*/ 5 h 17"/>
                <a:gd name="T36" fmla="*/ 8 w 22"/>
                <a:gd name="T37" fmla="*/ 10 h 17"/>
                <a:gd name="T38" fmla="*/ 10 w 22"/>
                <a:gd name="T39" fmla="*/ 9 h 17"/>
                <a:gd name="T40" fmla="*/ 11 w 22"/>
                <a:gd name="T41" fmla="*/ 7 h 17"/>
                <a:gd name="T42" fmla="*/ 10 w 22"/>
                <a:gd name="T43" fmla="*/ 3 h 17"/>
                <a:gd name="T44" fmla="*/ 11 w 22"/>
                <a:gd name="T45" fmla="*/ 0 h 17"/>
                <a:gd name="T46" fmla="*/ 12 w 22"/>
                <a:gd name="T47" fmla="*/ 2 h 17"/>
                <a:gd name="T48" fmla="*/ 14 w 22"/>
                <a:gd name="T49" fmla="*/ 7 h 17"/>
                <a:gd name="T50" fmla="*/ 17 w 22"/>
                <a:gd name="T51" fmla="*/ 7 h 17"/>
                <a:gd name="T52" fmla="*/ 17 w 22"/>
                <a:gd name="T53" fmla="*/ 5 h 17"/>
                <a:gd name="T54" fmla="*/ 16 w 22"/>
                <a:gd name="T55" fmla="*/ 2 h 17"/>
                <a:gd name="T56" fmla="*/ 18 w 22"/>
                <a:gd name="T5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17">
                  <a:moveTo>
                    <a:pt x="18" y="3"/>
                  </a:moveTo>
                  <a:cubicBezTo>
                    <a:pt x="18" y="4"/>
                    <a:pt x="18" y="6"/>
                    <a:pt x="20" y="8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2" y="11"/>
                    <a:pt x="22" y="13"/>
                    <a:pt x="21" y="13"/>
                  </a:cubicBezTo>
                  <a:cubicBezTo>
                    <a:pt x="21" y="13"/>
                    <a:pt x="20" y="12"/>
                    <a:pt x="20" y="11"/>
                  </a:cubicBezTo>
                  <a:cubicBezTo>
                    <a:pt x="20" y="11"/>
                    <a:pt x="18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8" y="15"/>
                    <a:pt x="16" y="16"/>
                  </a:cubicBezTo>
                  <a:cubicBezTo>
                    <a:pt x="16" y="16"/>
                    <a:pt x="15" y="17"/>
                    <a:pt x="15" y="15"/>
                  </a:cubicBezTo>
                  <a:cubicBezTo>
                    <a:pt x="15" y="15"/>
                    <a:pt x="15" y="15"/>
                    <a:pt x="15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1"/>
                    <a:pt x="11" y="11"/>
                  </a:cubicBezTo>
                  <a:cubicBezTo>
                    <a:pt x="11" y="11"/>
                    <a:pt x="6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0"/>
                    <a:pt x="0" y="10"/>
                    <a:pt x="2" y="8"/>
                  </a:cubicBezTo>
                  <a:cubicBezTo>
                    <a:pt x="2" y="8"/>
                    <a:pt x="3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9"/>
                    <a:pt x="8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9"/>
                    <a:pt x="12" y="9"/>
                    <a:pt x="11" y="7"/>
                  </a:cubicBezTo>
                  <a:cubicBezTo>
                    <a:pt x="11" y="7"/>
                    <a:pt x="11" y="4"/>
                    <a:pt x="10" y="3"/>
                  </a:cubicBezTo>
                  <a:cubicBezTo>
                    <a:pt x="10" y="3"/>
                    <a:pt x="8" y="1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2"/>
                    <a:pt x="12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7" y="5"/>
                  </a:cubicBezTo>
                  <a:cubicBezTo>
                    <a:pt x="17" y="5"/>
                    <a:pt x="14" y="3"/>
                    <a:pt x="16" y="2"/>
                  </a:cubicBezTo>
                  <a:cubicBezTo>
                    <a:pt x="16" y="2"/>
                    <a:pt x="17" y="1"/>
                    <a:pt x="18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ṧľíḍè"/>
            <p:cNvSpPr/>
            <p:nvPr/>
          </p:nvSpPr>
          <p:spPr bwMode="auto">
            <a:xfrm>
              <a:off x="3538538" y="2995613"/>
              <a:ext cx="57150" cy="93663"/>
            </a:xfrm>
            <a:custGeom>
              <a:avLst/>
              <a:gdLst>
                <a:gd name="T0" fmla="*/ 3 w 17"/>
                <a:gd name="T1" fmla="*/ 2 h 28"/>
                <a:gd name="T2" fmla="*/ 2 w 17"/>
                <a:gd name="T3" fmla="*/ 5 h 28"/>
                <a:gd name="T4" fmla="*/ 2 w 17"/>
                <a:gd name="T5" fmla="*/ 8 h 28"/>
                <a:gd name="T6" fmla="*/ 1 w 17"/>
                <a:gd name="T7" fmla="*/ 11 h 28"/>
                <a:gd name="T8" fmla="*/ 4 w 17"/>
                <a:gd name="T9" fmla="*/ 15 h 28"/>
                <a:gd name="T10" fmla="*/ 5 w 17"/>
                <a:gd name="T11" fmla="*/ 19 h 28"/>
                <a:gd name="T12" fmla="*/ 3 w 17"/>
                <a:gd name="T13" fmla="*/ 21 h 28"/>
                <a:gd name="T14" fmla="*/ 1 w 17"/>
                <a:gd name="T15" fmla="*/ 25 h 28"/>
                <a:gd name="T16" fmla="*/ 3 w 17"/>
                <a:gd name="T17" fmla="*/ 26 h 28"/>
                <a:gd name="T18" fmla="*/ 4 w 17"/>
                <a:gd name="T19" fmla="*/ 24 h 28"/>
                <a:gd name="T20" fmla="*/ 6 w 17"/>
                <a:gd name="T21" fmla="*/ 24 h 28"/>
                <a:gd name="T22" fmla="*/ 9 w 17"/>
                <a:gd name="T23" fmla="*/ 28 h 28"/>
                <a:gd name="T24" fmla="*/ 9 w 17"/>
                <a:gd name="T25" fmla="*/ 27 h 28"/>
                <a:gd name="T26" fmla="*/ 9 w 17"/>
                <a:gd name="T27" fmla="*/ 22 h 28"/>
                <a:gd name="T28" fmla="*/ 10 w 17"/>
                <a:gd name="T29" fmla="*/ 19 h 28"/>
                <a:gd name="T30" fmla="*/ 11 w 17"/>
                <a:gd name="T31" fmla="*/ 18 h 28"/>
                <a:gd name="T32" fmla="*/ 13 w 17"/>
                <a:gd name="T33" fmla="*/ 22 h 28"/>
                <a:gd name="T34" fmla="*/ 12 w 17"/>
                <a:gd name="T35" fmla="*/ 23 h 28"/>
                <a:gd name="T36" fmla="*/ 11 w 17"/>
                <a:gd name="T37" fmla="*/ 21 h 28"/>
                <a:gd name="T38" fmla="*/ 11 w 17"/>
                <a:gd name="T39" fmla="*/ 23 h 28"/>
                <a:gd name="T40" fmla="*/ 12 w 17"/>
                <a:gd name="T41" fmla="*/ 24 h 28"/>
                <a:gd name="T42" fmla="*/ 13 w 17"/>
                <a:gd name="T43" fmla="*/ 26 h 28"/>
                <a:gd name="T44" fmla="*/ 16 w 17"/>
                <a:gd name="T45" fmla="*/ 27 h 28"/>
                <a:gd name="T46" fmla="*/ 16 w 17"/>
                <a:gd name="T47" fmla="*/ 24 h 28"/>
                <a:gd name="T48" fmla="*/ 14 w 17"/>
                <a:gd name="T49" fmla="*/ 20 h 28"/>
                <a:gd name="T50" fmla="*/ 13 w 17"/>
                <a:gd name="T51" fmla="*/ 17 h 28"/>
                <a:gd name="T52" fmla="*/ 12 w 17"/>
                <a:gd name="T53" fmla="*/ 14 h 28"/>
                <a:gd name="T54" fmla="*/ 12 w 17"/>
                <a:gd name="T55" fmla="*/ 11 h 28"/>
                <a:gd name="T56" fmla="*/ 7 w 17"/>
                <a:gd name="T57" fmla="*/ 7 h 28"/>
                <a:gd name="T58" fmla="*/ 5 w 17"/>
                <a:gd name="T59" fmla="*/ 11 h 28"/>
                <a:gd name="T60" fmla="*/ 3 w 17"/>
                <a:gd name="T61" fmla="*/ 10 h 28"/>
                <a:gd name="T62" fmla="*/ 3 w 17"/>
                <a:gd name="T63" fmla="*/ 8 h 28"/>
                <a:gd name="T64" fmla="*/ 8 w 17"/>
                <a:gd name="T65" fmla="*/ 1 h 28"/>
                <a:gd name="T66" fmla="*/ 6 w 17"/>
                <a:gd name="T67" fmla="*/ 1 h 28"/>
                <a:gd name="T68" fmla="*/ 3 w 17"/>
                <a:gd name="T69" fmla="*/ 2 h 28"/>
                <a:gd name="T70" fmla="*/ 10 w 17"/>
                <a:gd name="T71" fmla="*/ 13 h 28"/>
                <a:gd name="T72" fmla="*/ 9 w 17"/>
                <a:gd name="T73" fmla="*/ 13 h 28"/>
                <a:gd name="T74" fmla="*/ 7 w 17"/>
                <a:gd name="T75" fmla="*/ 15 h 28"/>
                <a:gd name="T76" fmla="*/ 7 w 17"/>
                <a:gd name="T77" fmla="*/ 16 h 28"/>
                <a:gd name="T78" fmla="*/ 7 w 17"/>
                <a:gd name="T79" fmla="*/ 10 h 28"/>
                <a:gd name="T80" fmla="*/ 10 w 17"/>
                <a:gd name="T81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8">
                  <a:moveTo>
                    <a:pt x="3" y="2"/>
                  </a:moveTo>
                  <a:cubicBezTo>
                    <a:pt x="3" y="2"/>
                    <a:pt x="2" y="2"/>
                    <a:pt x="2" y="5"/>
                  </a:cubicBezTo>
                  <a:cubicBezTo>
                    <a:pt x="2" y="5"/>
                    <a:pt x="3" y="7"/>
                    <a:pt x="2" y="8"/>
                  </a:cubicBezTo>
                  <a:cubicBezTo>
                    <a:pt x="2" y="8"/>
                    <a:pt x="0" y="9"/>
                    <a:pt x="1" y="11"/>
                  </a:cubicBezTo>
                  <a:cubicBezTo>
                    <a:pt x="1" y="11"/>
                    <a:pt x="4" y="12"/>
                    <a:pt x="4" y="15"/>
                  </a:cubicBezTo>
                  <a:cubicBezTo>
                    <a:pt x="4" y="15"/>
                    <a:pt x="4" y="17"/>
                    <a:pt x="5" y="19"/>
                  </a:cubicBezTo>
                  <a:cubicBezTo>
                    <a:pt x="5" y="19"/>
                    <a:pt x="6" y="20"/>
                    <a:pt x="3" y="21"/>
                  </a:cubicBezTo>
                  <a:cubicBezTo>
                    <a:pt x="3" y="21"/>
                    <a:pt x="0" y="21"/>
                    <a:pt x="1" y="25"/>
                  </a:cubicBezTo>
                  <a:cubicBezTo>
                    <a:pt x="1" y="25"/>
                    <a:pt x="1" y="27"/>
                    <a:pt x="3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24"/>
                    <a:pt x="6" y="23"/>
                    <a:pt x="6" y="24"/>
                  </a:cubicBezTo>
                  <a:cubicBezTo>
                    <a:pt x="6" y="24"/>
                    <a:pt x="7" y="28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19"/>
                    <a:pt x="10" y="19"/>
                  </a:cubicBezTo>
                  <a:cubicBezTo>
                    <a:pt x="10" y="19"/>
                    <a:pt x="11" y="17"/>
                    <a:pt x="11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1" y="23"/>
                  </a:cubicBezTo>
                  <a:cubicBezTo>
                    <a:pt x="11" y="23"/>
                    <a:pt x="12" y="24"/>
                    <a:pt x="12" y="24"/>
                  </a:cubicBezTo>
                  <a:cubicBezTo>
                    <a:pt x="12" y="24"/>
                    <a:pt x="13" y="25"/>
                    <a:pt x="13" y="26"/>
                  </a:cubicBezTo>
                  <a:cubicBezTo>
                    <a:pt x="13" y="26"/>
                    <a:pt x="14" y="28"/>
                    <a:pt x="16" y="27"/>
                  </a:cubicBezTo>
                  <a:cubicBezTo>
                    <a:pt x="16" y="27"/>
                    <a:pt x="17" y="26"/>
                    <a:pt x="16" y="24"/>
                  </a:cubicBezTo>
                  <a:cubicBezTo>
                    <a:pt x="16" y="24"/>
                    <a:pt x="15" y="20"/>
                    <a:pt x="14" y="20"/>
                  </a:cubicBezTo>
                  <a:cubicBezTo>
                    <a:pt x="14" y="20"/>
                    <a:pt x="13" y="18"/>
                    <a:pt x="13" y="17"/>
                  </a:cubicBezTo>
                  <a:cubicBezTo>
                    <a:pt x="13" y="17"/>
                    <a:pt x="13" y="14"/>
                    <a:pt x="12" y="14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2" y="11"/>
                    <a:pt x="11" y="6"/>
                    <a:pt x="7" y="7"/>
                  </a:cubicBezTo>
                  <a:cubicBezTo>
                    <a:pt x="7" y="7"/>
                    <a:pt x="5" y="8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9"/>
                    <a:pt x="3" y="8"/>
                  </a:cubicBezTo>
                  <a:cubicBezTo>
                    <a:pt x="3" y="8"/>
                    <a:pt x="10" y="5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lose/>
                  <a:moveTo>
                    <a:pt x="10" y="13"/>
                  </a:moveTo>
                  <a:cubicBezTo>
                    <a:pt x="10" y="14"/>
                    <a:pt x="9" y="13"/>
                    <a:pt x="9" y="13"/>
                  </a:cubicBezTo>
                  <a:cubicBezTo>
                    <a:pt x="6" y="12"/>
                    <a:pt x="7" y="15"/>
                    <a:pt x="7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1"/>
                    <a:pt x="7" y="10"/>
                    <a:pt x="7" y="10"/>
                  </a:cubicBezTo>
                  <a:cubicBezTo>
                    <a:pt x="8" y="10"/>
                    <a:pt x="10" y="13"/>
                    <a:pt x="10" y="1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ṥļîḍè"/>
            <p:cNvSpPr/>
            <p:nvPr/>
          </p:nvSpPr>
          <p:spPr bwMode="auto">
            <a:xfrm>
              <a:off x="3581401" y="2982913"/>
              <a:ext cx="42863" cy="42863"/>
            </a:xfrm>
            <a:custGeom>
              <a:avLst/>
              <a:gdLst>
                <a:gd name="T0" fmla="*/ 1 w 13"/>
                <a:gd name="T1" fmla="*/ 6 h 13"/>
                <a:gd name="T2" fmla="*/ 3 w 13"/>
                <a:gd name="T3" fmla="*/ 3 h 13"/>
                <a:gd name="T4" fmla="*/ 8 w 13"/>
                <a:gd name="T5" fmla="*/ 3 h 13"/>
                <a:gd name="T6" fmla="*/ 8 w 13"/>
                <a:gd name="T7" fmla="*/ 5 h 13"/>
                <a:gd name="T8" fmla="*/ 9 w 13"/>
                <a:gd name="T9" fmla="*/ 6 h 13"/>
                <a:gd name="T10" fmla="*/ 12 w 13"/>
                <a:gd name="T11" fmla="*/ 4 h 13"/>
                <a:gd name="T12" fmla="*/ 12 w 13"/>
                <a:gd name="T13" fmla="*/ 5 h 13"/>
                <a:gd name="T14" fmla="*/ 8 w 13"/>
                <a:gd name="T15" fmla="*/ 8 h 13"/>
                <a:gd name="T16" fmla="*/ 5 w 13"/>
                <a:gd name="T17" fmla="*/ 10 h 13"/>
                <a:gd name="T18" fmla="*/ 1 w 13"/>
                <a:gd name="T19" fmla="*/ 13 h 13"/>
                <a:gd name="T20" fmla="*/ 1 w 13"/>
                <a:gd name="T21" fmla="*/ 11 h 13"/>
                <a:gd name="T22" fmla="*/ 4 w 13"/>
                <a:gd name="T23" fmla="*/ 8 h 13"/>
                <a:gd name="T24" fmla="*/ 2 w 13"/>
                <a:gd name="T25" fmla="*/ 7 h 13"/>
                <a:gd name="T26" fmla="*/ 1 w 1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1" y="6"/>
                  </a:moveTo>
                  <a:cubicBezTo>
                    <a:pt x="1" y="6"/>
                    <a:pt x="1" y="4"/>
                    <a:pt x="3" y="3"/>
                  </a:cubicBezTo>
                  <a:cubicBezTo>
                    <a:pt x="3" y="3"/>
                    <a:pt x="6" y="0"/>
                    <a:pt x="8" y="3"/>
                  </a:cubicBezTo>
                  <a:cubicBezTo>
                    <a:pt x="8" y="3"/>
                    <a:pt x="9" y="4"/>
                    <a:pt x="8" y="5"/>
                  </a:cubicBezTo>
                  <a:cubicBezTo>
                    <a:pt x="8" y="5"/>
                    <a:pt x="7" y="6"/>
                    <a:pt x="9" y="6"/>
                  </a:cubicBezTo>
                  <a:cubicBezTo>
                    <a:pt x="9" y="6"/>
                    <a:pt x="11" y="5"/>
                    <a:pt x="12" y="4"/>
                  </a:cubicBezTo>
                  <a:cubicBezTo>
                    <a:pt x="12" y="4"/>
                    <a:pt x="13" y="3"/>
                    <a:pt x="12" y="5"/>
                  </a:cubicBezTo>
                  <a:cubicBezTo>
                    <a:pt x="12" y="5"/>
                    <a:pt x="11" y="7"/>
                    <a:pt x="8" y="8"/>
                  </a:cubicBezTo>
                  <a:cubicBezTo>
                    <a:pt x="8" y="8"/>
                    <a:pt x="6" y="7"/>
                    <a:pt x="5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4" y="10"/>
                    <a:pt x="4" y="8"/>
                  </a:cubicBezTo>
                  <a:cubicBezTo>
                    <a:pt x="4" y="8"/>
                    <a:pt x="3" y="7"/>
                    <a:pt x="2" y="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ḷîde"/>
            <p:cNvSpPr/>
            <p:nvPr/>
          </p:nvSpPr>
          <p:spPr bwMode="auto">
            <a:xfrm>
              <a:off x="3595688" y="3008313"/>
              <a:ext cx="65088" cy="63500"/>
            </a:xfrm>
            <a:custGeom>
              <a:avLst/>
              <a:gdLst>
                <a:gd name="T0" fmla="*/ 0 w 20"/>
                <a:gd name="T1" fmla="*/ 7 h 19"/>
                <a:gd name="T2" fmla="*/ 4 w 20"/>
                <a:gd name="T3" fmla="*/ 3 h 19"/>
                <a:gd name="T4" fmla="*/ 7 w 20"/>
                <a:gd name="T5" fmla="*/ 2 h 19"/>
                <a:gd name="T6" fmla="*/ 7 w 20"/>
                <a:gd name="T7" fmla="*/ 4 h 19"/>
                <a:gd name="T8" fmla="*/ 9 w 20"/>
                <a:gd name="T9" fmla="*/ 11 h 19"/>
                <a:gd name="T10" fmla="*/ 15 w 20"/>
                <a:gd name="T11" fmla="*/ 10 h 19"/>
                <a:gd name="T12" fmla="*/ 14 w 20"/>
                <a:gd name="T13" fmla="*/ 7 h 19"/>
                <a:gd name="T14" fmla="*/ 17 w 20"/>
                <a:gd name="T15" fmla="*/ 10 h 19"/>
                <a:gd name="T16" fmla="*/ 17 w 20"/>
                <a:gd name="T17" fmla="*/ 15 h 19"/>
                <a:gd name="T18" fmla="*/ 15 w 20"/>
                <a:gd name="T19" fmla="*/ 16 h 19"/>
                <a:gd name="T20" fmla="*/ 7 w 20"/>
                <a:gd name="T21" fmla="*/ 12 h 19"/>
                <a:gd name="T22" fmla="*/ 5 w 20"/>
                <a:gd name="T23" fmla="*/ 9 h 19"/>
                <a:gd name="T24" fmla="*/ 3 w 20"/>
                <a:gd name="T25" fmla="*/ 8 h 19"/>
                <a:gd name="T26" fmla="*/ 2 w 20"/>
                <a:gd name="T27" fmla="*/ 10 h 19"/>
                <a:gd name="T28" fmla="*/ 1 w 20"/>
                <a:gd name="T29" fmla="*/ 19 h 19"/>
                <a:gd name="T30" fmla="*/ 0 w 20"/>
                <a:gd name="T31" fmla="*/ 18 h 19"/>
                <a:gd name="T32" fmla="*/ 0 w 20"/>
                <a:gd name="T33" fmla="*/ 15 h 19"/>
                <a:gd name="T34" fmla="*/ 0 w 20"/>
                <a:gd name="T35" fmla="*/ 13 h 19"/>
                <a:gd name="T36" fmla="*/ 0 w 20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9">
                  <a:moveTo>
                    <a:pt x="0" y="7"/>
                  </a:moveTo>
                  <a:cubicBezTo>
                    <a:pt x="0" y="7"/>
                    <a:pt x="4" y="5"/>
                    <a:pt x="4" y="3"/>
                  </a:cubicBezTo>
                  <a:cubicBezTo>
                    <a:pt x="4" y="3"/>
                    <a:pt x="5" y="0"/>
                    <a:pt x="7" y="2"/>
                  </a:cubicBezTo>
                  <a:cubicBezTo>
                    <a:pt x="7" y="2"/>
                    <a:pt x="8" y="2"/>
                    <a:pt x="7" y="4"/>
                  </a:cubicBezTo>
                  <a:cubicBezTo>
                    <a:pt x="7" y="4"/>
                    <a:pt x="6" y="9"/>
                    <a:pt x="9" y="11"/>
                  </a:cubicBezTo>
                  <a:cubicBezTo>
                    <a:pt x="9" y="11"/>
                    <a:pt x="15" y="14"/>
                    <a:pt x="15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7" y="10"/>
                  </a:cubicBezTo>
                  <a:cubicBezTo>
                    <a:pt x="17" y="10"/>
                    <a:pt x="20" y="13"/>
                    <a:pt x="17" y="15"/>
                  </a:cubicBezTo>
                  <a:cubicBezTo>
                    <a:pt x="17" y="15"/>
                    <a:pt x="16" y="15"/>
                    <a:pt x="15" y="16"/>
                  </a:cubicBezTo>
                  <a:cubicBezTo>
                    <a:pt x="15" y="16"/>
                    <a:pt x="9" y="17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7"/>
                    <a:pt x="3" y="8"/>
                  </a:cubicBezTo>
                  <a:cubicBezTo>
                    <a:pt x="3" y="8"/>
                    <a:pt x="2" y="8"/>
                    <a:pt x="2" y="10"/>
                  </a:cubicBezTo>
                  <a:cubicBezTo>
                    <a:pt x="2" y="10"/>
                    <a:pt x="4" y="17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8"/>
                    <a:pt x="0" y="17"/>
                    <a:pt x="0" y="15"/>
                  </a:cubicBezTo>
                  <a:cubicBezTo>
                    <a:pt x="0" y="15"/>
                    <a:pt x="0" y="15"/>
                    <a:pt x="0" y="13"/>
                  </a:cubicBezTo>
                  <a:cubicBezTo>
                    <a:pt x="0" y="13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$ľíḍê"/>
            <p:cNvSpPr/>
            <p:nvPr/>
          </p:nvSpPr>
          <p:spPr bwMode="auto">
            <a:xfrm>
              <a:off x="3690938" y="3187700"/>
              <a:ext cx="315913" cy="468313"/>
            </a:xfrm>
            <a:custGeom>
              <a:avLst/>
              <a:gdLst>
                <a:gd name="T0" fmla="*/ 96 w 96"/>
                <a:gd name="T1" fmla="*/ 0 h 141"/>
                <a:gd name="T2" fmla="*/ 0 w 96"/>
                <a:gd name="T3" fmla="*/ 45 h 141"/>
                <a:gd name="T4" fmla="*/ 26 w 96"/>
                <a:gd name="T5" fmla="*/ 74 h 141"/>
                <a:gd name="T6" fmla="*/ 5 w 96"/>
                <a:gd name="T7" fmla="*/ 141 h 141"/>
                <a:gd name="T8" fmla="*/ 96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96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33" y="47"/>
                    <a:pt x="26" y="74"/>
                  </a:cubicBezTo>
                  <a:cubicBezTo>
                    <a:pt x="5" y="141"/>
                    <a:pt x="5" y="141"/>
                    <a:pt x="5" y="14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7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9687385" y="112202"/>
            <a:ext cx="1820990" cy="338052"/>
            <a:chOff x="3497261" y="2746242"/>
            <a:chExt cx="7298696" cy="1354943"/>
          </a:xfrm>
          <a:solidFill>
            <a:schemeClr val="accent1"/>
          </a:solidFill>
        </p:grpSpPr>
        <p:grpSp>
          <p:nvGrpSpPr>
            <p:cNvPr id="198" name="ïşļíḓê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  <a:grpFill/>
          </p:grpSpPr>
          <p:sp>
            <p:nvSpPr>
              <p:cNvPr id="217" name="îṥļiďe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íŝļíḍ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íşḷiḋ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iṩ1îdê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isļïḍe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íṣḷíḋê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iṧľïdé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ïṡḷïḓé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îṥ1ïḋè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ïsľîdé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íṩlíďê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işḷïďè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îṡlíḑê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iṡľïḍê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iṥľíḑ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íṥḷîḍ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íṩľiḓ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ïŝļîdê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iṡľîḑé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iṩ1íḋè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íṣľíḍè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9" name="íṥľíḓ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  <a:grpFill/>
          </p:grpSpPr>
          <p:sp>
            <p:nvSpPr>
              <p:cNvPr id="200" name="îš1îde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íSļïď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íṥľîḍe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îṧ1iḍê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îšlïḓe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iṩľiďe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ïṩlíḋè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iṩľíḋé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iṧlíḓé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íṥľide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ïṩlîḑ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í$ḷiḓê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2" name="ïṡļîdê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3" name="ísḷíďê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ïşḷïḑ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ïŝľiḍê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iṥḻïdê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8" name="矩形 237"/>
          <p:cNvSpPr/>
          <p:nvPr userDrawn="1"/>
        </p:nvSpPr>
        <p:spPr>
          <a:xfrm flipV="1">
            <a:off x="0" y="6806337"/>
            <a:ext cx="12192000" cy="6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9" name="文本框 238"/>
          <p:cNvSpPr txBox="1"/>
          <p:nvPr userDrawn="1"/>
        </p:nvSpPr>
        <p:spPr>
          <a:xfrm>
            <a:off x="683625" y="6566311"/>
            <a:ext cx="30091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spc="300" dirty="0">
                <a:solidFill>
                  <a:schemeClr val="accent1"/>
                </a:solidFill>
              </a:rPr>
              <a:t>氘</a:t>
            </a:r>
            <a:r>
              <a:rPr lang="en-US" altLang="zh-CN" sz="1200" b="1" spc="300" dirty="0">
                <a:solidFill>
                  <a:schemeClr val="accent1"/>
                </a:solidFill>
              </a:rPr>
              <a:t>-</a:t>
            </a:r>
            <a:r>
              <a:rPr lang="zh-CN" altLang="en-US" sz="1200" b="1" spc="300" dirty="0">
                <a:solidFill>
                  <a:schemeClr val="accent1"/>
                </a:solidFill>
              </a:rPr>
              <a:t>氘相互作用及动量关联函数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 lIns="0" tIns="0" rIns="0" bIns="0"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fld id="{E16B16C1-6D5E-46C9-B419-8AFAA0B89E27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20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带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直接连接符 120"/>
          <p:cNvCxnSpPr/>
          <p:nvPr userDrawn="1"/>
        </p:nvCxnSpPr>
        <p:spPr>
          <a:xfrm>
            <a:off x="100205" y="609600"/>
            <a:ext cx="119417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ïsḻiḓê"/>
          <p:cNvGrpSpPr/>
          <p:nvPr userDrawn="1"/>
        </p:nvGrpSpPr>
        <p:grpSpPr>
          <a:xfrm>
            <a:off x="148559" y="109179"/>
            <a:ext cx="464185" cy="466907"/>
            <a:chOff x="3275013" y="2886075"/>
            <a:chExt cx="1082675" cy="1089025"/>
          </a:xfrm>
        </p:grpSpPr>
        <p:sp>
          <p:nvSpPr>
            <p:cNvPr id="125" name="ïSḷíḑe"/>
            <p:cNvSpPr/>
            <p:nvPr/>
          </p:nvSpPr>
          <p:spPr bwMode="auto">
            <a:xfrm>
              <a:off x="3275013" y="2886075"/>
              <a:ext cx="1082675" cy="10890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ṧḷîḓe"/>
            <p:cNvSpPr/>
            <p:nvPr/>
          </p:nvSpPr>
          <p:spPr bwMode="auto">
            <a:xfrm>
              <a:off x="3290888" y="2903538"/>
              <a:ext cx="1052513" cy="10588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ṧļîḓè"/>
            <p:cNvSpPr/>
            <p:nvPr/>
          </p:nvSpPr>
          <p:spPr bwMode="auto">
            <a:xfrm>
              <a:off x="3452813" y="3065463"/>
              <a:ext cx="730250" cy="7334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í$ḻiḓê"/>
            <p:cNvSpPr/>
            <p:nvPr/>
          </p:nvSpPr>
          <p:spPr bwMode="auto">
            <a:xfrm>
              <a:off x="3467101" y="3078163"/>
              <a:ext cx="701675" cy="708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ŝḻîďê"/>
            <p:cNvSpPr/>
            <p:nvPr/>
          </p:nvSpPr>
          <p:spPr bwMode="auto">
            <a:xfrm>
              <a:off x="3703638" y="3214688"/>
              <a:ext cx="354013" cy="465138"/>
            </a:xfrm>
            <a:custGeom>
              <a:avLst/>
              <a:gdLst>
                <a:gd name="T0" fmla="*/ 223 w 223"/>
                <a:gd name="T1" fmla="*/ 0 h 293"/>
                <a:gd name="T2" fmla="*/ 220 w 223"/>
                <a:gd name="T3" fmla="*/ 0 h 293"/>
                <a:gd name="T4" fmla="*/ 0 w 223"/>
                <a:gd name="T5" fmla="*/ 103 h 293"/>
                <a:gd name="T6" fmla="*/ 83 w 223"/>
                <a:gd name="T7" fmla="*/ 115 h 293"/>
                <a:gd name="T8" fmla="*/ 29 w 223"/>
                <a:gd name="T9" fmla="*/ 293 h 293"/>
                <a:gd name="T10" fmla="*/ 223 w 223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93">
                  <a:moveTo>
                    <a:pt x="223" y="0"/>
                  </a:moveTo>
                  <a:lnTo>
                    <a:pt x="220" y="0"/>
                  </a:lnTo>
                  <a:lnTo>
                    <a:pt x="0" y="103"/>
                  </a:lnTo>
                  <a:lnTo>
                    <a:pt x="83" y="115"/>
                  </a:lnTo>
                  <a:lnTo>
                    <a:pt x="29" y="29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$ḻíďê"/>
            <p:cNvSpPr/>
            <p:nvPr/>
          </p:nvSpPr>
          <p:spPr bwMode="auto">
            <a:xfrm>
              <a:off x="3681413" y="3171825"/>
              <a:ext cx="153988" cy="142875"/>
            </a:xfrm>
            <a:custGeom>
              <a:avLst/>
              <a:gdLst>
                <a:gd name="T0" fmla="*/ 25 w 47"/>
                <a:gd name="T1" fmla="*/ 0 h 43"/>
                <a:gd name="T2" fmla="*/ 22 w 47"/>
                <a:gd name="T3" fmla="*/ 20 h 43"/>
                <a:gd name="T4" fmla="*/ 0 w 47"/>
                <a:gd name="T5" fmla="*/ 23 h 43"/>
                <a:gd name="T6" fmla="*/ 22 w 47"/>
                <a:gd name="T7" fmla="*/ 27 h 43"/>
                <a:gd name="T8" fmla="*/ 24 w 47"/>
                <a:gd name="T9" fmla="*/ 43 h 43"/>
                <a:gd name="T10" fmla="*/ 28 w 47"/>
                <a:gd name="T11" fmla="*/ 27 h 43"/>
                <a:gd name="T12" fmla="*/ 47 w 47"/>
                <a:gd name="T13" fmla="*/ 24 h 43"/>
                <a:gd name="T14" fmla="*/ 29 w 47"/>
                <a:gd name="T15" fmla="*/ 20 h 43"/>
                <a:gd name="T16" fmla="*/ 25 w 47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5" y="0"/>
                  </a:moveTo>
                  <a:cubicBezTo>
                    <a:pt x="25" y="0"/>
                    <a:pt x="21" y="18"/>
                    <a:pt x="22" y="20"/>
                  </a:cubicBezTo>
                  <a:cubicBezTo>
                    <a:pt x="22" y="20"/>
                    <a:pt x="5" y="21"/>
                    <a:pt x="0" y="23"/>
                  </a:cubicBezTo>
                  <a:cubicBezTo>
                    <a:pt x="0" y="23"/>
                    <a:pt x="5" y="26"/>
                    <a:pt x="22" y="27"/>
                  </a:cubicBezTo>
                  <a:cubicBezTo>
                    <a:pt x="22" y="27"/>
                    <a:pt x="22" y="38"/>
                    <a:pt x="24" y="43"/>
                  </a:cubicBezTo>
                  <a:cubicBezTo>
                    <a:pt x="24" y="43"/>
                    <a:pt x="26" y="43"/>
                    <a:pt x="28" y="27"/>
                  </a:cubicBezTo>
                  <a:cubicBezTo>
                    <a:pt x="28" y="27"/>
                    <a:pt x="41" y="27"/>
                    <a:pt x="47" y="24"/>
                  </a:cubicBezTo>
                  <a:cubicBezTo>
                    <a:pt x="47" y="24"/>
                    <a:pt x="36" y="20"/>
                    <a:pt x="29" y="20"/>
                  </a:cubicBezTo>
                  <a:cubicBezTo>
                    <a:pt x="29" y="20"/>
                    <a:pt x="27" y="4"/>
                    <a:pt x="2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ïśḻîdé"/>
            <p:cNvSpPr/>
            <p:nvPr/>
          </p:nvSpPr>
          <p:spPr bwMode="auto">
            <a:xfrm>
              <a:off x="3532188" y="3271838"/>
              <a:ext cx="198438" cy="298450"/>
            </a:xfrm>
            <a:custGeom>
              <a:avLst/>
              <a:gdLst>
                <a:gd name="T0" fmla="*/ 60 w 60"/>
                <a:gd name="T1" fmla="*/ 0 h 90"/>
                <a:gd name="T2" fmla="*/ 0 w 60"/>
                <a:gd name="T3" fmla="*/ 46 h 90"/>
                <a:gd name="T4" fmla="*/ 19 w 60"/>
                <a:gd name="T5" fmla="*/ 77 h 90"/>
                <a:gd name="T6" fmla="*/ 59 w 60"/>
                <a:gd name="T7" fmla="*/ 90 h 90"/>
                <a:gd name="T8" fmla="*/ 33 w 60"/>
                <a:gd name="T9" fmla="*/ 50 h 90"/>
                <a:gd name="T10" fmla="*/ 60 w 60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0">
                  <a:moveTo>
                    <a:pt x="60" y="0"/>
                  </a:moveTo>
                  <a:cubicBezTo>
                    <a:pt x="60" y="0"/>
                    <a:pt x="2" y="6"/>
                    <a:pt x="0" y="46"/>
                  </a:cubicBezTo>
                  <a:cubicBezTo>
                    <a:pt x="0" y="46"/>
                    <a:pt x="0" y="63"/>
                    <a:pt x="19" y="77"/>
                  </a:cubicBezTo>
                  <a:cubicBezTo>
                    <a:pt x="19" y="77"/>
                    <a:pt x="41" y="90"/>
                    <a:pt x="59" y="90"/>
                  </a:cubicBezTo>
                  <a:cubicBezTo>
                    <a:pt x="59" y="90"/>
                    <a:pt x="36" y="75"/>
                    <a:pt x="33" y="50"/>
                  </a:cubicBezTo>
                  <a:cubicBezTo>
                    <a:pt x="33" y="50"/>
                    <a:pt x="28" y="16"/>
                    <a:pt x="60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ṩ1îḍè"/>
            <p:cNvSpPr/>
            <p:nvPr/>
          </p:nvSpPr>
          <p:spPr bwMode="auto">
            <a:xfrm>
              <a:off x="3852863" y="3324225"/>
              <a:ext cx="214313" cy="249238"/>
            </a:xfrm>
            <a:custGeom>
              <a:avLst/>
              <a:gdLst>
                <a:gd name="T0" fmla="*/ 33 w 65"/>
                <a:gd name="T1" fmla="*/ 19 h 75"/>
                <a:gd name="T2" fmla="*/ 0 w 65"/>
                <a:gd name="T3" fmla="*/ 75 h 75"/>
                <a:gd name="T4" fmla="*/ 64 w 65"/>
                <a:gd name="T5" fmla="*/ 30 h 75"/>
                <a:gd name="T6" fmla="*/ 46 w 65"/>
                <a:gd name="T7" fmla="*/ 0 h 75"/>
                <a:gd name="T8" fmla="*/ 33 w 65"/>
                <a:gd name="T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5">
                  <a:moveTo>
                    <a:pt x="33" y="19"/>
                  </a:moveTo>
                  <a:cubicBezTo>
                    <a:pt x="33" y="19"/>
                    <a:pt x="42" y="58"/>
                    <a:pt x="0" y="75"/>
                  </a:cubicBezTo>
                  <a:cubicBezTo>
                    <a:pt x="0" y="75"/>
                    <a:pt x="54" y="74"/>
                    <a:pt x="64" y="30"/>
                  </a:cubicBezTo>
                  <a:cubicBezTo>
                    <a:pt x="64" y="30"/>
                    <a:pt x="65" y="11"/>
                    <a:pt x="46" y="0"/>
                  </a:cubicBezTo>
                  <a:lnTo>
                    <a:pt x="33" y="19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ïṡḷiḓè"/>
            <p:cNvSpPr/>
            <p:nvPr/>
          </p:nvSpPr>
          <p:spPr bwMode="auto">
            <a:xfrm>
              <a:off x="3535363" y="3467100"/>
              <a:ext cx="217488" cy="26988"/>
            </a:xfrm>
            <a:custGeom>
              <a:avLst/>
              <a:gdLst>
                <a:gd name="T0" fmla="*/ 2 w 137"/>
                <a:gd name="T1" fmla="*/ 0 h 17"/>
                <a:gd name="T2" fmla="*/ 137 w 137"/>
                <a:gd name="T3" fmla="*/ 0 h 17"/>
                <a:gd name="T4" fmla="*/ 133 w 137"/>
                <a:gd name="T5" fmla="*/ 15 h 17"/>
                <a:gd name="T6" fmla="*/ 0 w 137"/>
                <a:gd name="T7" fmla="*/ 17 h 17"/>
                <a:gd name="T8" fmla="*/ 2 w 13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">
                  <a:moveTo>
                    <a:pt x="2" y="0"/>
                  </a:moveTo>
                  <a:lnTo>
                    <a:pt x="137" y="0"/>
                  </a:lnTo>
                  <a:lnTo>
                    <a:pt x="133" y="15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ŝlïďê"/>
            <p:cNvSpPr/>
            <p:nvPr/>
          </p:nvSpPr>
          <p:spPr bwMode="auto">
            <a:xfrm>
              <a:off x="3525838" y="3517900"/>
              <a:ext cx="217488" cy="25400"/>
            </a:xfrm>
            <a:custGeom>
              <a:avLst/>
              <a:gdLst>
                <a:gd name="T0" fmla="*/ 4 w 137"/>
                <a:gd name="T1" fmla="*/ 2 h 16"/>
                <a:gd name="T2" fmla="*/ 137 w 137"/>
                <a:gd name="T3" fmla="*/ 0 h 16"/>
                <a:gd name="T4" fmla="*/ 133 w 137"/>
                <a:gd name="T5" fmla="*/ 16 h 16"/>
                <a:gd name="T6" fmla="*/ 0 w 137"/>
                <a:gd name="T7" fmla="*/ 16 h 16"/>
                <a:gd name="T8" fmla="*/ 4 w 13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6">
                  <a:moveTo>
                    <a:pt x="4" y="2"/>
                  </a:moveTo>
                  <a:lnTo>
                    <a:pt x="137" y="0"/>
                  </a:lnTo>
                  <a:lnTo>
                    <a:pt x="133" y="16"/>
                  </a:lnTo>
                  <a:lnTo>
                    <a:pt x="0" y="1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şḻïḋé"/>
            <p:cNvSpPr/>
            <p:nvPr/>
          </p:nvSpPr>
          <p:spPr bwMode="auto">
            <a:xfrm>
              <a:off x="3884613" y="3463925"/>
              <a:ext cx="176213" cy="30163"/>
            </a:xfrm>
            <a:custGeom>
              <a:avLst/>
              <a:gdLst>
                <a:gd name="T0" fmla="*/ 11 w 111"/>
                <a:gd name="T1" fmla="*/ 0 h 19"/>
                <a:gd name="T2" fmla="*/ 104 w 111"/>
                <a:gd name="T3" fmla="*/ 4 h 19"/>
                <a:gd name="T4" fmla="*/ 111 w 111"/>
                <a:gd name="T5" fmla="*/ 19 h 19"/>
                <a:gd name="T6" fmla="*/ 0 w 111"/>
                <a:gd name="T7" fmla="*/ 19 h 19"/>
                <a:gd name="T8" fmla="*/ 11 w 1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9">
                  <a:moveTo>
                    <a:pt x="11" y="0"/>
                  </a:moveTo>
                  <a:lnTo>
                    <a:pt x="104" y="4"/>
                  </a:lnTo>
                  <a:lnTo>
                    <a:pt x="111" y="19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şḻïḓè"/>
            <p:cNvSpPr/>
            <p:nvPr/>
          </p:nvSpPr>
          <p:spPr bwMode="auto">
            <a:xfrm>
              <a:off x="3849688" y="3517900"/>
              <a:ext cx="223838" cy="28575"/>
            </a:xfrm>
            <a:custGeom>
              <a:avLst/>
              <a:gdLst>
                <a:gd name="T0" fmla="*/ 10 w 141"/>
                <a:gd name="T1" fmla="*/ 0 h 18"/>
                <a:gd name="T2" fmla="*/ 133 w 141"/>
                <a:gd name="T3" fmla="*/ 0 h 18"/>
                <a:gd name="T4" fmla="*/ 141 w 141"/>
                <a:gd name="T5" fmla="*/ 18 h 18"/>
                <a:gd name="T6" fmla="*/ 0 w 141"/>
                <a:gd name="T7" fmla="*/ 18 h 18"/>
                <a:gd name="T8" fmla="*/ 10 w 1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">
                  <a:moveTo>
                    <a:pt x="10" y="0"/>
                  </a:moveTo>
                  <a:lnTo>
                    <a:pt x="133" y="0"/>
                  </a:lnTo>
                  <a:lnTo>
                    <a:pt x="141" y="18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îṧ1íḍè"/>
            <p:cNvSpPr/>
            <p:nvPr/>
          </p:nvSpPr>
          <p:spPr bwMode="auto">
            <a:xfrm>
              <a:off x="3743326" y="3709988"/>
              <a:ext cx="17463" cy="52388"/>
            </a:xfrm>
            <a:custGeom>
              <a:avLst/>
              <a:gdLst>
                <a:gd name="T0" fmla="*/ 0 w 5"/>
                <a:gd name="T1" fmla="*/ 2 h 16"/>
                <a:gd name="T2" fmla="*/ 4 w 5"/>
                <a:gd name="T3" fmla="*/ 0 h 16"/>
                <a:gd name="T4" fmla="*/ 4 w 5"/>
                <a:gd name="T5" fmla="*/ 14 h 16"/>
                <a:gd name="T6" fmla="*/ 4 w 5"/>
                <a:gd name="T7" fmla="*/ 15 h 16"/>
                <a:gd name="T8" fmla="*/ 4 w 5"/>
                <a:gd name="T9" fmla="*/ 15 h 16"/>
                <a:gd name="T10" fmla="*/ 5 w 5"/>
                <a:gd name="T11" fmla="*/ 16 h 16"/>
                <a:gd name="T12" fmla="*/ 5 w 5"/>
                <a:gd name="T13" fmla="*/ 16 h 16"/>
                <a:gd name="T14" fmla="*/ 5 w 5"/>
                <a:gd name="T15" fmla="*/ 16 h 16"/>
                <a:gd name="T16" fmla="*/ 0 w 5"/>
                <a:gd name="T17" fmla="*/ 16 h 16"/>
                <a:gd name="T18" fmla="*/ 0 w 5"/>
                <a:gd name="T19" fmla="*/ 16 h 16"/>
                <a:gd name="T20" fmla="*/ 0 w 5"/>
                <a:gd name="T21" fmla="*/ 16 h 16"/>
                <a:gd name="T22" fmla="*/ 1 w 5"/>
                <a:gd name="T23" fmla="*/ 15 h 16"/>
                <a:gd name="T24" fmla="*/ 1 w 5"/>
                <a:gd name="T25" fmla="*/ 15 h 16"/>
                <a:gd name="T26" fmla="*/ 2 w 5"/>
                <a:gd name="T27" fmla="*/ 15 h 16"/>
                <a:gd name="T28" fmla="*/ 2 w 5"/>
                <a:gd name="T29" fmla="*/ 14 h 16"/>
                <a:gd name="T30" fmla="*/ 2 w 5"/>
                <a:gd name="T31" fmla="*/ 4 h 16"/>
                <a:gd name="T32" fmla="*/ 2 w 5"/>
                <a:gd name="T33" fmla="*/ 3 h 16"/>
                <a:gd name="T34" fmla="*/ 1 w 5"/>
                <a:gd name="T35" fmla="*/ 2 h 16"/>
                <a:gd name="T36" fmla="*/ 1 w 5"/>
                <a:gd name="T37" fmla="*/ 2 h 16"/>
                <a:gd name="T38" fmla="*/ 0 w 5"/>
                <a:gd name="T39" fmla="*/ 2 h 16"/>
                <a:gd name="T40" fmla="*/ 0 w 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6">
                  <a:moveTo>
                    <a:pt x="0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ïŝlíḓé"/>
            <p:cNvSpPr/>
            <p:nvPr/>
          </p:nvSpPr>
          <p:spPr bwMode="auto">
            <a:xfrm>
              <a:off x="3776663" y="3709988"/>
              <a:ext cx="30163" cy="52388"/>
            </a:xfrm>
            <a:custGeom>
              <a:avLst/>
              <a:gdLst>
                <a:gd name="T0" fmla="*/ 6 w 9"/>
                <a:gd name="T1" fmla="*/ 10 h 16"/>
                <a:gd name="T2" fmla="*/ 5 w 9"/>
                <a:gd name="T3" fmla="*/ 10 h 16"/>
                <a:gd name="T4" fmla="*/ 4 w 9"/>
                <a:gd name="T5" fmla="*/ 10 h 16"/>
                <a:gd name="T6" fmla="*/ 2 w 9"/>
                <a:gd name="T7" fmla="*/ 10 h 16"/>
                <a:gd name="T8" fmla="*/ 1 w 9"/>
                <a:gd name="T9" fmla="*/ 9 h 16"/>
                <a:gd name="T10" fmla="*/ 1 w 9"/>
                <a:gd name="T11" fmla="*/ 9 h 16"/>
                <a:gd name="T12" fmla="*/ 0 w 9"/>
                <a:gd name="T13" fmla="*/ 7 h 16"/>
                <a:gd name="T14" fmla="*/ 0 w 9"/>
                <a:gd name="T15" fmla="*/ 5 h 16"/>
                <a:gd name="T16" fmla="*/ 0 w 9"/>
                <a:gd name="T17" fmla="*/ 3 h 16"/>
                <a:gd name="T18" fmla="*/ 1 w 9"/>
                <a:gd name="T19" fmla="*/ 2 h 16"/>
                <a:gd name="T20" fmla="*/ 2 w 9"/>
                <a:gd name="T21" fmla="*/ 1 h 16"/>
                <a:gd name="T22" fmla="*/ 3 w 9"/>
                <a:gd name="T23" fmla="*/ 1 h 16"/>
                <a:gd name="T24" fmla="*/ 4 w 9"/>
                <a:gd name="T25" fmla="*/ 0 h 16"/>
                <a:gd name="T26" fmla="*/ 6 w 9"/>
                <a:gd name="T27" fmla="*/ 1 h 16"/>
                <a:gd name="T28" fmla="*/ 7 w 9"/>
                <a:gd name="T29" fmla="*/ 1 h 16"/>
                <a:gd name="T30" fmla="*/ 8 w 9"/>
                <a:gd name="T31" fmla="*/ 2 h 16"/>
                <a:gd name="T32" fmla="*/ 9 w 9"/>
                <a:gd name="T33" fmla="*/ 4 h 16"/>
                <a:gd name="T34" fmla="*/ 9 w 9"/>
                <a:gd name="T35" fmla="*/ 5 h 16"/>
                <a:gd name="T36" fmla="*/ 9 w 9"/>
                <a:gd name="T37" fmla="*/ 7 h 16"/>
                <a:gd name="T38" fmla="*/ 9 w 9"/>
                <a:gd name="T39" fmla="*/ 8 h 16"/>
                <a:gd name="T40" fmla="*/ 9 w 9"/>
                <a:gd name="T41" fmla="*/ 10 h 16"/>
                <a:gd name="T42" fmla="*/ 8 w 9"/>
                <a:gd name="T43" fmla="*/ 11 h 16"/>
                <a:gd name="T44" fmla="*/ 8 w 9"/>
                <a:gd name="T45" fmla="*/ 12 h 16"/>
                <a:gd name="T46" fmla="*/ 7 w 9"/>
                <a:gd name="T47" fmla="*/ 13 h 16"/>
                <a:gd name="T48" fmla="*/ 6 w 9"/>
                <a:gd name="T49" fmla="*/ 14 h 16"/>
                <a:gd name="T50" fmla="*/ 5 w 9"/>
                <a:gd name="T51" fmla="*/ 15 h 16"/>
                <a:gd name="T52" fmla="*/ 3 w 9"/>
                <a:gd name="T53" fmla="*/ 15 h 16"/>
                <a:gd name="T54" fmla="*/ 2 w 9"/>
                <a:gd name="T55" fmla="*/ 16 h 16"/>
                <a:gd name="T56" fmla="*/ 1 w 9"/>
                <a:gd name="T57" fmla="*/ 16 h 16"/>
                <a:gd name="T58" fmla="*/ 0 w 9"/>
                <a:gd name="T59" fmla="*/ 16 h 16"/>
                <a:gd name="T60" fmla="*/ 0 w 9"/>
                <a:gd name="T61" fmla="*/ 16 h 16"/>
                <a:gd name="T62" fmla="*/ 1 w 9"/>
                <a:gd name="T63" fmla="*/ 16 h 16"/>
                <a:gd name="T64" fmla="*/ 1 w 9"/>
                <a:gd name="T65" fmla="*/ 15 h 16"/>
                <a:gd name="T66" fmla="*/ 2 w 9"/>
                <a:gd name="T67" fmla="*/ 15 h 16"/>
                <a:gd name="T68" fmla="*/ 3 w 9"/>
                <a:gd name="T69" fmla="*/ 15 h 16"/>
                <a:gd name="T70" fmla="*/ 4 w 9"/>
                <a:gd name="T71" fmla="*/ 14 h 16"/>
                <a:gd name="T72" fmla="*/ 5 w 9"/>
                <a:gd name="T73" fmla="*/ 13 h 16"/>
                <a:gd name="T74" fmla="*/ 6 w 9"/>
                <a:gd name="T75" fmla="*/ 12 h 16"/>
                <a:gd name="T76" fmla="*/ 6 w 9"/>
                <a:gd name="T77" fmla="*/ 11 h 16"/>
                <a:gd name="T78" fmla="*/ 7 w 9"/>
                <a:gd name="T79" fmla="*/ 9 h 16"/>
                <a:gd name="T80" fmla="*/ 6 w 9"/>
                <a:gd name="T81" fmla="*/ 10 h 16"/>
                <a:gd name="T82" fmla="*/ 2 w 9"/>
                <a:gd name="T83" fmla="*/ 5 h 16"/>
                <a:gd name="T84" fmla="*/ 2 w 9"/>
                <a:gd name="T85" fmla="*/ 7 h 16"/>
                <a:gd name="T86" fmla="*/ 2 w 9"/>
                <a:gd name="T87" fmla="*/ 8 h 16"/>
                <a:gd name="T88" fmla="*/ 3 w 9"/>
                <a:gd name="T89" fmla="*/ 9 h 16"/>
                <a:gd name="T90" fmla="*/ 4 w 9"/>
                <a:gd name="T91" fmla="*/ 9 h 16"/>
                <a:gd name="T92" fmla="*/ 5 w 9"/>
                <a:gd name="T93" fmla="*/ 9 h 16"/>
                <a:gd name="T94" fmla="*/ 6 w 9"/>
                <a:gd name="T95" fmla="*/ 9 h 16"/>
                <a:gd name="T96" fmla="*/ 7 w 9"/>
                <a:gd name="T97" fmla="*/ 9 h 16"/>
                <a:gd name="T98" fmla="*/ 7 w 9"/>
                <a:gd name="T99" fmla="*/ 8 h 16"/>
                <a:gd name="T100" fmla="*/ 7 w 9"/>
                <a:gd name="T101" fmla="*/ 7 h 16"/>
                <a:gd name="T102" fmla="*/ 7 w 9"/>
                <a:gd name="T103" fmla="*/ 5 h 16"/>
                <a:gd name="T104" fmla="*/ 7 w 9"/>
                <a:gd name="T105" fmla="*/ 4 h 16"/>
                <a:gd name="T106" fmla="*/ 7 w 9"/>
                <a:gd name="T107" fmla="*/ 3 h 16"/>
                <a:gd name="T108" fmla="*/ 6 w 9"/>
                <a:gd name="T109" fmla="*/ 2 h 16"/>
                <a:gd name="T110" fmla="*/ 5 w 9"/>
                <a:gd name="T111" fmla="*/ 1 h 16"/>
                <a:gd name="T112" fmla="*/ 4 w 9"/>
                <a:gd name="T113" fmla="*/ 1 h 16"/>
                <a:gd name="T114" fmla="*/ 3 w 9"/>
                <a:gd name="T115" fmla="*/ 1 h 16"/>
                <a:gd name="T116" fmla="*/ 2 w 9"/>
                <a:gd name="T117" fmla="*/ 2 h 16"/>
                <a:gd name="T118" fmla="*/ 2 w 9"/>
                <a:gd name="T119" fmla="*/ 3 h 16"/>
                <a:gd name="T120" fmla="*/ 2 w 9"/>
                <a:gd name="T121" fmla="*/ 4 h 16"/>
                <a:gd name="T122" fmla="*/ 2 w 9"/>
                <a:gd name="T1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" h="16">
                  <a:moveTo>
                    <a:pt x="6" y="10"/>
                  </a:moveTo>
                  <a:cubicBezTo>
                    <a:pt x="6" y="10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ṡľîde"/>
            <p:cNvSpPr/>
            <p:nvPr/>
          </p:nvSpPr>
          <p:spPr bwMode="auto">
            <a:xfrm>
              <a:off x="3816351" y="3709988"/>
              <a:ext cx="30163" cy="52388"/>
            </a:xfrm>
            <a:custGeom>
              <a:avLst/>
              <a:gdLst>
                <a:gd name="T0" fmla="*/ 4 w 9"/>
                <a:gd name="T1" fmla="*/ 0 h 16"/>
                <a:gd name="T2" fmla="*/ 9 w 9"/>
                <a:gd name="T3" fmla="*/ 0 h 16"/>
                <a:gd name="T4" fmla="*/ 8 w 9"/>
                <a:gd name="T5" fmla="*/ 2 h 16"/>
                <a:gd name="T6" fmla="*/ 4 w 9"/>
                <a:gd name="T7" fmla="*/ 2 h 16"/>
                <a:gd name="T8" fmla="*/ 3 w 9"/>
                <a:gd name="T9" fmla="*/ 4 h 16"/>
                <a:gd name="T10" fmla="*/ 4 w 9"/>
                <a:gd name="T11" fmla="*/ 5 h 16"/>
                <a:gd name="T12" fmla="*/ 5 w 9"/>
                <a:gd name="T13" fmla="*/ 5 h 16"/>
                <a:gd name="T14" fmla="*/ 6 w 9"/>
                <a:gd name="T15" fmla="*/ 6 h 16"/>
                <a:gd name="T16" fmla="*/ 7 w 9"/>
                <a:gd name="T17" fmla="*/ 7 h 16"/>
                <a:gd name="T18" fmla="*/ 8 w 9"/>
                <a:gd name="T19" fmla="*/ 8 h 16"/>
                <a:gd name="T20" fmla="*/ 9 w 9"/>
                <a:gd name="T21" fmla="*/ 9 h 16"/>
                <a:gd name="T22" fmla="*/ 9 w 9"/>
                <a:gd name="T23" fmla="*/ 10 h 16"/>
                <a:gd name="T24" fmla="*/ 8 w 9"/>
                <a:gd name="T25" fmla="*/ 12 h 16"/>
                <a:gd name="T26" fmla="*/ 8 w 9"/>
                <a:gd name="T27" fmla="*/ 13 h 16"/>
                <a:gd name="T28" fmla="*/ 7 w 9"/>
                <a:gd name="T29" fmla="*/ 14 h 16"/>
                <a:gd name="T30" fmla="*/ 6 w 9"/>
                <a:gd name="T31" fmla="*/ 15 h 16"/>
                <a:gd name="T32" fmla="*/ 5 w 9"/>
                <a:gd name="T33" fmla="*/ 16 h 16"/>
                <a:gd name="T34" fmla="*/ 3 w 9"/>
                <a:gd name="T35" fmla="*/ 16 h 16"/>
                <a:gd name="T36" fmla="*/ 2 w 9"/>
                <a:gd name="T37" fmla="*/ 16 h 16"/>
                <a:gd name="T38" fmla="*/ 1 w 9"/>
                <a:gd name="T39" fmla="*/ 16 h 16"/>
                <a:gd name="T40" fmla="*/ 1 w 9"/>
                <a:gd name="T41" fmla="*/ 15 h 16"/>
                <a:gd name="T42" fmla="*/ 0 w 9"/>
                <a:gd name="T43" fmla="*/ 15 h 16"/>
                <a:gd name="T44" fmla="*/ 0 w 9"/>
                <a:gd name="T45" fmla="*/ 14 h 16"/>
                <a:gd name="T46" fmla="*/ 1 w 9"/>
                <a:gd name="T47" fmla="*/ 14 h 16"/>
                <a:gd name="T48" fmla="*/ 1 w 9"/>
                <a:gd name="T49" fmla="*/ 14 h 16"/>
                <a:gd name="T50" fmla="*/ 1 w 9"/>
                <a:gd name="T51" fmla="*/ 14 h 16"/>
                <a:gd name="T52" fmla="*/ 2 w 9"/>
                <a:gd name="T53" fmla="*/ 14 h 16"/>
                <a:gd name="T54" fmla="*/ 3 w 9"/>
                <a:gd name="T55" fmla="*/ 15 h 16"/>
                <a:gd name="T56" fmla="*/ 4 w 9"/>
                <a:gd name="T57" fmla="*/ 15 h 16"/>
                <a:gd name="T58" fmla="*/ 5 w 9"/>
                <a:gd name="T59" fmla="*/ 15 h 16"/>
                <a:gd name="T60" fmla="*/ 6 w 9"/>
                <a:gd name="T61" fmla="*/ 14 h 16"/>
                <a:gd name="T62" fmla="*/ 7 w 9"/>
                <a:gd name="T63" fmla="*/ 13 h 16"/>
                <a:gd name="T64" fmla="*/ 7 w 9"/>
                <a:gd name="T65" fmla="*/ 12 h 16"/>
                <a:gd name="T66" fmla="*/ 7 w 9"/>
                <a:gd name="T67" fmla="*/ 11 h 16"/>
                <a:gd name="T68" fmla="*/ 7 w 9"/>
                <a:gd name="T69" fmla="*/ 9 h 16"/>
                <a:gd name="T70" fmla="*/ 6 w 9"/>
                <a:gd name="T71" fmla="*/ 8 h 16"/>
                <a:gd name="T72" fmla="*/ 5 w 9"/>
                <a:gd name="T73" fmla="*/ 7 h 16"/>
                <a:gd name="T74" fmla="*/ 4 w 9"/>
                <a:gd name="T75" fmla="*/ 7 h 16"/>
                <a:gd name="T76" fmla="*/ 3 w 9"/>
                <a:gd name="T77" fmla="*/ 6 h 16"/>
                <a:gd name="T78" fmla="*/ 2 w 9"/>
                <a:gd name="T79" fmla="*/ 6 h 16"/>
                <a:gd name="T80" fmla="*/ 1 w 9"/>
                <a:gd name="T81" fmla="*/ 6 h 16"/>
                <a:gd name="T82" fmla="*/ 1 w 9"/>
                <a:gd name="T83" fmla="*/ 6 h 16"/>
                <a:gd name="T84" fmla="*/ 1 w 9"/>
                <a:gd name="T85" fmla="*/ 5 h 16"/>
                <a:gd name="T86" fmla="*/ 4 w 9"/>
                <a:gd name="T8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5" y="15"/>
                    <a:pt x="5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îşliḑe"/>
            <p:cNvSpPr/>
            <p:nvPr/>
          </p:nvSpPr>
          <p:spPr bwMode="auto">
            <a:xfrm>
              <a:off x="3856038" y="3709988"/>
              <a:ext cx="33338" cy="52388"/>
            </a:xfrm>
            <a:custGeom>
              <a:avLst/>
              <a:gdLst>
                <a:gd name="T0" fmla="*/ 0 w 10"/>
                <a:gd name="T1" fmla="*/ 16 h 16"/>
                <a:gd name="T2" fmla="*/ 0 w 10"/>
                <a:gd name="T3" fmla="*/ 16 h 16"/>
                <a:gd name="T4" fmla="*/ 2 w 10"/>
                <a:gd name="T5" fmla="*/ 14 h 16"/>
                <a:gd name="T6" fmla="*/ 4 w 10"/>
                <a:gd name="T7" fmla="*/ 12 h 16"/>
                <a:gd name="T8" fmla="*/ 5 w 10"/>
                <a:gd name="T9" fmla="*/ 10 h 16"/>
                <a:gd name="T10" fmla="*/ 6 w 10"/>
                <a:gd name="T11" fmla="*/ 9 h 16"/>
                <a:gd name="T12" fmla="*/ 7 w 10"/>
                <a:gd name="T13" fmla="*/ 8 h 16"/>
                <a:gd name="T14" fmla="*/ 7 w 10"/>
                <a:gd name="T15" fmla="*/ 7 h 16"/>
                <a:gd name="T16" fmla="*/ 7 w 10"/>
                <a:gd name="T17" fmla="*/ 6 h 16"/>
                <a:gd name="T18" fmla="*/ 7 w 10"/>
                <a:gd name="T19" fmla="*/ 4 h 16"/>
                <a:gd name="T20" fmla="*/ 6 w 10"/>
                <a:gd name="T21" fmla="*/ 3 h 16"/>
                <a:gd name="T22" fmla="*/ 5 w 10"/>
                <a:gd name="T23" fmla="*/ 2 h 16"/>
                <a:gd name="T24" fmla="*/ 4 w 10"/>
                <a:gd name="T25" fmla="*/ 2 h 16"/>
                <a:gd name="T26" fmla="*/ 3 w 10"/>
                <a:gd name="T27" fmla="*/ 2 h 16"/>
                <a:gd name="T28" fmla="*/ 2 w 10"/>
                <a:gd name="T29" fmla="*/ 3 h 16"/>
                <a:gd name="T30" fmla="*/ 1 w 10"/>
                <a:gd name="T31" fmla="*/ 3 h 16"/>
                <a:gd name="T32" fmla="*/ 1 w 10"/>
                <a:gd name="T33" fmla="*/ 4 h 16"/>
                <a:gd name="T34" fmla="*/ 0 w 10"/>
                <a:gd name="T35" fmla="*/ 4 h 16"/>
                <a:gd name="T36" fmla="*/ 1 w 10"/>
                <a:gd name="T37" fmla="*/ 3 h 16"/>
                <a:gd name="T38" fmla="*/ 1 w 10"/>
                <a:gd name="T39" fmla="*/ 2 h 16"/>
                <a:gd name="T40" fmla="*/ 2 w 10"/>
                <a:gd name="T41" fmla="*/ 1 h 16"/>
                <a:gd name="T42" fmla="*/ 3 w 10"/>
                <a:gd name="T43" fmla="*/ 0 h 16"/>
                <a:gd name="T44" fmla="*/ 4 w 10"/>
                <a:gd name="T45" fmla="*/ 0 h 16"/>
                <a:gd name="T46" fmla="*/ 6 w 10"/>
                <a:gd name="T47" fmla="*/ 0 h 16"/>
                <a:gd name="T48" fmla="*/ 7 w 10"/>
                <a:gd name="T49" fmla="*/ 1 h 16"/>
                <a:gd name="T50" fmla="*/ 8 w 10"/>
                <a:gd name="T51" fmla="*/ 1 h 16"/>
                <a:gd name="T52" fmla="*/ 8 w 10"/>
                <a:gd name="T53" fmla="*/ 2 h 16"/>
                <a:gd name="T54" fmla="*/ 9 w 10"/>
                <a:gd name="T55" fmla="*/ 4 h 16"/>
                <a:gd name="T56" fmla="*/ 9 w 10"/>
                <a:gd name="T57" fmla="*/ 5 h 16"/>
                <a:gd name="T58" fmla="*/ 9 w 10"/>
                <a:gd name="T59" fmla="*/ 6 h 16"/>
                <a:gd name="T60" fmla="*/ 8 w 10"/>
                <a:gd name="T61" fmla="*/ 7 h 16"/>
                <a:gd name="T62" fmla="*/ 8 w 10"/>
                <a:gd name="T63" fmla="*/ 8 h 16"/>
                <a:gd name="T64" fmla="*/ 7 w 10"/>
                <a:gd name="T65" fmla="*/ 9 h 16"/>
                <a:gd name="T66" fmla="*/ 6 w 10"/>
                <a:gd name="T67" fmla="*/ 10 h 16"/>
                <a:gd name="T68" fmla="*/ 4 w 10"/>
                <a:gd name="T69" fmla="*/ 12 h 16"/>
                <a:gd name="T70" fmla="*/ 2 w 10"/>
                <a:gd name="T71" fmla="*/ 14 h 16"/>
                <a:gd name="T72" fmla="*/ 6 w 10"/>
                <a:gd name="T73" fmla="*/ 14 h 16"/>
                <a:gd name="T74" fmla="*/ 7 w 10"/>
                <a:gd name="T75" fmla="*/ 14 h 16"/>
                <a:gd name="T76" fmla="*/ 8 w 10"/>
                <a:gd name="T77" fmla="*/ 14 h 16"/>
                <a:gd name="T78" fmla="*/ 9 w 10"/>
                <a:gd name="T79" fmla="*/ 14 h 16"/>
                <a:gd name="T80" fmla="*/ 9 w 10"/>
                <a:gd name="T81" fmla="*/ 14 h 16"/>
                <a:gd name="T82" fmla="*/ 9 w 10"/>
                <a:gd name="T83" fmla="*/ 13 h 16"/>
                <a:gd name="T84" fmla="*/ 10 w 10"/>
                <a:gd name="T85" fmla="*/ 13 h 16"/>
                <a:gd name="T86" fmla="*/ 9 w 10"/>
                <a:gd name="T87" fmla="*/ 14 h 16"/>
                <a:gd name="T88" fmla="*/ 9 w 10"/>
                <a:gd name="T89" fmla="*/ 15 h 16"/>
                <a:gd name="T90" fmla="*/ 9 w 10"/>
                <a:gd name="T91" fmla="*/ 16 h 16"/>
                <a:gd name="T92" fmla="*/ 0 w 10"/>
                <a:gd name="T9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" h="16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3" y="13"/>
                    <a:pt x="4" y="12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8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7" y="9"/>
                  </a:cubicBezTo>
                  <a:cubicBezTo>
                    <a:pt x="7" y="9"/>
                    <a:pt x="7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ṧlíḑè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sḷíḍê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íšliďè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îṧlíďê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iṡḷîḋ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iṩlïḓ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ṥ1ïďé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ŝḻîḍè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ṥ1iḑê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sḻíḋe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îṧḻïḋe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ṩ1îďè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ŝḷîḑe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ṣ1íḓé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sḻíḓé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ŝlïde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šļï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iśļî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ṩļïḑé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i$1iḋe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i$ļîde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iṡļîďê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îşḷiḋé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isliḑè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ṧlîḓê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ṣļíďé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ŝlíḍè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iśļïḋé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şḻîd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šḷíḍ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ṥļîḑè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$1iďé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íŝḷïďè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ïśļîḓé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ṣļîḑe"/>
            <p:cNvSpPr/>
            <p:nvPr/>
          </p:nvSpPr>
          <p:spPr bwMode="auto">
            <a:xfrm>
              <a:off x="3354388" y="3257550"/>
              <a:ext cx="76200" cy="80963"/>
            </a:xfrm>
            <a:custGeom>
              <a:avLst/>
              <a:gdLst>
                <a:gd name="T0" fmla="*/ 8 w 23"/>
                <a:gd name="T1" fmla="*/ 2 h 24"/>
                <a:gd name="T2" fmla="*/ 18 w 23"/>
                <a:gd name="T3" fmla="*/ 9 h 24"/>
                <a:gd name="T4" fmla="*/ 18 w 23"/>
                <a:gd name="T5" fmla="*/ 12 h 24"/>
                <a:gd name="T6" fmla="*/ 20 w 23"/>
                <a:gd name="T7" fmla="*/ 16 h 24"/>
                <a:gd name="T8" fmla="*/ 19 w 23"/>
                <a:gd name="T9" fmla="*/ 23 h 24"/>
                <a:gd name="T10" fmla="*/ 17 w 23"/>
                <a:gd name="T11" fmla="*/ 24 h 24"/>
                <a:gd name="T12" fmla="*/ 17 w 23"/>
                <a:gd name="T13" fmla="*/ 22 h 24"/>
                <a:gd name="T14" fmla="*/ 16 w 23"/>
                <a:gd name="T15" fmla="*/ 14 h 24"/>
                <a:gd name="T16" fmla="*/ 10 w 23"/>
                <a:gd name="T17" fmla="*/ 13 h 24"/>
                <a:gd name="T18" fmla="*/ 7 w 23"/>
                <a:gd name="T19" fmla="*/ 15 h 24"/>
                <a:gd name="T20" fmla="*/ 7 w 23"/>
                <a:gd name="T21" fmla="*/ 13 h 24"/>
                <a:gd name="T22" fmla="*/ 4 w 23"/>
                <a:gd name="T23" fmla="*/ 9 h 24"/>
                <a:gd name="T24" fmla="*/ 1 w 23"/>
                <a:gd name="T25" fmla="*/ 6 h 24"/>
                <a:gd name="T26" fmla="*/ 8 w 23"/>
                <a:gd name="T2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8" y="2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2"/>
                    <a:pt x="18" y="14"/>
                    <a:pt x="20" y="16"/>
                  </a:cubicBezTo>
                  <a:cubicBezTo>
                    <a:pt x="20" y="16"/>
                    <a:pt x="23" y="23"/>
                    <a:pt x="19" y="23"/>
                  </a:cubicBezTo>
                  <a:cubicBezTo>
                    <a:pt x="19" y="23"/>
                    <a:pt x="17" y="23"/>
                    <a:pt x="17" y="24"/>
                  </a:cubicBezTo>
                  <a:cubicBezTo>
                    <a:pt x="17" y="24"/>
                    <a:pt x="16" y="24"/>
                    <a:pt x="17" y="22"/>
                  </a:cubicBezTo>
                  <a:cubicBezTo>
                    <a:pt x="17" y="22"/>
                    <a:pt x="19" y="18"/>
                    <a:pt x="16" y="14"/>
                  </a:cubicBezTo>
                  <a:cubicBezTo>
                    <a:pt x="16" y="14"/>
                    <a:pt x="13" y="10"/>
                    <a:pt x="10" y="13"/>
                  </a:cubicBezTo>
                  <a:cubicBezTo>
                    <a:pt x="10" y="13"/>
                    <a:pt x="9" y="16"/>
                    <a:pt x="7" y="15"/>
                  </a:cubicBezTo>
                  <a:cubicBezTo>
                    <a:pt x="7" y="15"/>
                    <a:pt x="7" y="15"/>
                    <a:pt x="7" y="13"/>
                  </a:cubicBezTo>
                  <a:cubicBezTo>
                    <a:pt x="7" y="13"/>
                    <a:pt x="8" y="8"/>
                    <a:pt x="4" y="9"/>
                  </a:cubicBezTo>
                  <a:cubicBezTo>
                    <a:pt x="4" y="9"/>
                    <a:pt x="0" y="10"/>
                    <a:pt x="1" y="6"/>
                  </a:cubicBezTo>
                  <a:cubicBezTo>
                    <a:pt x="1" y="6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ïşliḍê"/>
            <p:cNvSpPr/>
            <p:nvPr/>
          </p:nvSpPr>
          <p:spPr bwMode="auto">
            <a:xfrm>
              <a:off x="3360738" y="3211513"/>
              <a:ext cx="88900" cy="53975"/>
            </a:xfrm>
            <a:custGeom>
              <a:avLst/>
              <a:gdLst>
                <a:gd name="T0" fmla="*/ 1 w 27"/>
                <a:gd name="T1" fmla="*/ 4 h 16"/>
                <a:gd name="T2" fmla="*/ 4 w 27"/>
                <a:gd name="T3" fmla="*/ 9 h 16"/>
                <a:gd name="T4" fmla="*/ 8 w 27"/>
                <a:gd name="T5" fmla="*/ 10 h 16"/>
                <a:gd name="T6" fmla="*/ 11 w 27"/>
                <a:gd name="T7" fmla="*/ 13 h 16"/>
                <a:gd name="T8" fmla="*/ 13 w 27"/>
                <a:gd name="T9" fmla="*/ 13 h 16"/>
                <a:gd name="T10" fmla="*/ 19 w 27"/>
                <a:gd name="T11" fmla="*/ 15 h 16"/>
                <a:gd name="T12" fmla="*/ 24 w 27"/>
                <a:gd name="T13" fmla="*/ 10 h 16"/>
                <a:gd name="T14" fmla="*/ 23 w 27"/>
                <a:gd name="T15" fmla="*/ 5 h 16"/>
                <a:gd name="T16" fmla="*/ 21 w 27"/>
                <a:gd name="T17" fmla="*/ 7 h 16"/>
                <a:gd name="T18" fmla="*/ 17 w 27"/>
                <a:gd name="T19" fmla="*/ 11 h 16"/>
                <a:gd name="T20" fmla="*/ 12 w 27"/>
                <a:gd name="T21" fmla="*/ 8 h 16"/>
                <a:gd name="T22" fmla="*/ 12 w 27"/>
                <a:gd name="T23" fmla="*/ 4 h 16"/>
                <a:gd name="T24" fmla="*/ 10 w 27"/>
                <a:gd name="T25" fmla="*/ 0 h 16"/>
                <a:gd name="T26" fmla="*/ 9 w 27"/>
                <a:gd name="T27" fmla="*/ 3 h 16"/>
                <a:gd name="T28" fmla="*/ 7 w 27"/>
                <a:gd name="T29" fmla="*/ 5 h 16"/>
                <a:gd name="T30" fmla="*/ 5 w 27"/>
                <a:gd name="T31" fmla="*/ 4 h 16"/>
                <a:gd name="T32" fmla="*/ 1 w 2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6">
                  <a:moveTo>
                    <a:pt x="1" y="4"/>
                  </a:moveTo>
                  <a:cubicBezTo>
                    <a:pt x="1" y="4"/>
                    <a:pt x="0" y="8"/>
                    <a:pt x="4" y="9"/>
                  </a:cubicBezTo>
                  <a:cubicBezTo>
                    <a:pt x="4" y="9"/>
                    <a:pt x="7" y="9"/>
                    <a:pt x="8" y="10"/>
                  </a:cubicBezTo>
                  <a:cubicBezTo>
                    <a:pt x="8" y="10"/>
                    <a:pt x="10" y="12"/>
                    <a:pt x="11" y="13"/>
                  </a:cubicBezTo>
                  <a:cubicBezTo>
                    <a:pt x="11" y="13"/>
                    <a:pt x="12" y="12"/>
                    <a:pt x="13" y="13"/>
                  </a:cubicBezTo>
                  <a:cubicBezTo>
                    <a:pt x="13" y="13"/>
                    <a:pt x="17" y="16"/>
                    <a:pt x="19" y="15"/>
                  </a:cubicBezTo>
                  <a:cubicBezTo>
                    <a:pt x="19" y="15"/>
                    <a:pt x="22" y="14"/>
                    <a:pt x="24" y="10"/>
                  </a:cubicBezTo>
                  <a:cubicBezTo>
                    <a:pt x="24" y="10"/>
                    <a:pt x="27" y="6"/>
                    <a:pt x="23" y="5"/>
                  </a:cubicBezTo>
                  <a:cubicBezTo>
                    <a:pt x="23" y="5"/>
                    <a:pt x="21" y="5"/>
                    <a:pt x="21" y="7"/>
                  </a:cubicBezTo>
                  <a:cubicBezTo>
                    <a:pt x="21" y="7"/>
                    <a:pt x="20" y="13"/>
                    <a:pt x="17" y="11"/>
                  </a:cubicBezTo>
                  <a:cubicBezTo>
                    <a:pt x="17" y="11"/>
                    <a:pt x="13" y="10"/>
                    <a:pt x="12" y="8"/>
                  </a:cubicBezTo>
                  <a:cubicBezTo>
                    <a:pt x="12" y="8"/>
                    <a:pt x="10" y="7"/>
                    <a:pt x="12" y="4"/>
                  </a:cubicBezTo>
                  <a:cubicBezTo>
                    <a:pt x="12" y="4"/>
                    <a:pt x="13" y="1"/>
                    <a:pt x="10" y="0"/>
                  </a:cubicBezTo>
                  <a:cubicBezTo>
                    <a:pt x="10" y="0"/>
                    <a:pt x="8" y="0"/>
                    <a:pt x="9" y="3"/>
                  </a:cubicBezTo>
                  <a:cubicBezTo>
                    <a:pt x="9" y="3"/>
                    <a:pt x="9" y="6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3" y="0"/>
                    <a:pt x="1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ṣḷíḑe"/>
            <p:cNvSpPr/>
            <p:nvPr/>
          </p:nvSpPr>
          <p:spPr bwMode="auto">
            <a:xfrm>
              <a:off x="3424238" y="3089275"/>
              <a:ext cx="52388" cy="73025"/>
            </a:xfrm>
            <a:custGeom>
              <a:avLst/>
              <a:gdLst>
                <a:gd name="T0" fmla="*/ 1 w 16"/>
                <a:gd name="T1" fmla="*/ 9 h 22"/>
                <a:gd name="T2" fmla="*/ 2 w 16"/>
                <a:gd name="T3" fmla="*/ 10 h 22"/>
                <a:gd name="T4" fmla="*/ 5 w 16"/>
                <a:gd name="T5" fmla="*/ 10 h 22"/>
                <a:gd name="T6" fmla="*/ 4 w 16"/>
                <a:gd name="T7" fmla="*/ 13 h 22"/>
                <a:gd name="T8" fmla="*/ 4 w 16"/>
                <a:gd name="T9" fmla="*/ 13 h 22"/>
                <a:gd name="T10" fmla="*/ 2 w 16"/>
                <a:gd name="T11" fmla="*/ 17 h 22"/>
                <a:gd name="T12" fmla="*/ 1 w 16"/>
                <a:gd name="T13" fmla="*/ 20 h 22"/>
                <a:gd name="T14" fmla="*/ 5 w 16"/>
                <a:gd name="T15" fmla="*/ 20 h 22"/>
                <a:gd name="T16" fmla="*/ 5 w 16"/>
                <a:gd name="T17" fmla="*/ 16 h 22"/>
                <a:gd name="T18" fmla="*/ 6 w 16"/>
                <a:gd name="T19" fmla="*/ 14 h 22"/>
                <a:gd name="T20" fmla="*/ 14 w 16"/>
                <a:gd name="T21" fmla="*/ 3 h 22"/>
                <a:gd name="T22" fmla="*/ 15 w 16"/>
                <a:gd name="T23" fmla="*/ 0 h 22"/>
                <a:gd name="T24" fmla="*/ 13 w 16"/>
                <a:gd name="T25" fmla="*/ 1 h 22"/>
                <a:gd name="T26" fmla="*/ 9 w 16"/>
                <a:gd name="T27" fmla="*/ 5 h 22"/>
                <a:gd name="T28" fmla="*/ 7 w 16"/>
                <a:gd name="T29" fmla="*/ 5 h 22"/>
                <a:gd name="T30" fmla="*/ 4 w 16"/>
                <a:gd name="T31" fmla="*/ 4 h 22"/>
                <a:gd name="T32" fmla="*/ 4 w 16"/>
                <a:gd name="T33" fmla="*/ 5 h 22"/>
                <a:gd name="T34" fmla="*/ 2 w 16"/>
                <a:gd name="T35" fmla="*/ 6 h 22"/>
                <a:gd name="T36" fmla="*/ 1 w 16"/>
                <a:gd name="T3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2">
                  <a:moveTo>
                    <a:pt x="1" y="9"/>
                  </a:moveTo>
                  <a:cubicBezTo>
                    <a:pt x="1" y="9"/>
                    <a:pt x="0" y="10"/>
                    <a:pt x="2" y="10"/>
                  </a:cubicBezTo>
                  <a:cubicBezTo>
                    <a:pt x="2" y="10"/>
                    <a:pt x="5" y="9"/>
                    <a:pt x="5" y="10"/>
                  </a:cubicBezTo>
                  <a:cubicBezTo>
                    <a:pt x="5" y="10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5"/>
                    <a:pt x="2" y="17"/>
                    <a:pt x="2" y="17"/>
                  </a:cubicBezTo>
                  <a:cubicBezTo>
                    <a:pt x="2" y="17"/>
                    <a:pt x="0" y="18"/>
                    <a:pt x="1" y="20"/>
                  </a:cubicBezTo>
                  <a:cubicBezTo>
                    <a:pt x="1" y="20"/>
                    <a:pt x="3" y="22"/>
                    <a:pt x="5" y="20"/>
                  </a:cubicBezTo>
                  <a:cubicBezTo>
                    <a:pt x="5" y="20"/>
                    <a:pt x="3" y="18"/>
                    <a:pt x="5" y="16"/>
                  </a:cubicBezTo>
                  <a:cubicBezTo>
                    <a:pt x="5" y="16"/>
                    <a:pt x="6" y="16"/>
                    <a:pt x="6" y="14"/>
                  </a:cubicBezTo>
                  <a:cubicBezTo>
                    <a:pt x="6" y="14"/>
                    <a:pt x="8" y="8"/>
                    <a:pt x="14" y="3"/>
                  </a:cubicBezTo>
                  <a:cubicBezTo>
                    <a:pt x="14" y="3"/>
                    <a:pt x="16" y="2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6"/>
                    <a:pt x="7" y="5"/>
                  </a:cubicBezTo>
                  <a:cubicBezTo>
                    <a:pt x="7" y="5"/>
                    <a:pt x="7" y="3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ṣḻíḋè"/>
            <p:cNvSpPr/>
            <p:nvPr/>
          </p:nvSpPr>
          <p:spPr bwMode="auto">
            <a:xfrm>
              <a:off x="3449638" y="3105150"/>
              <a:ext cx="55563" cy="69850"/>
            </a:xfrm>
            <a:custGeom>
              <a:avLst/>
              <a:gdLst>
                <a:gd name="T0" fmla="*/ 0 w 17"/>
                <a:gd name="T1" fmla="*/ 13 h 21"/>
                <a:gd name="T2" fmla="*/ 5 w 17"/>
                <a:gd name="T3" fmla="*/ 17 h 21"/>
                <a:gd name="T4" fmla="*/ 7 w 17"/>
                <a:gd name="T5" fmla="*/ 16 h 21"/>
                <a:gd name="T6" fmla="*/ 10 w 17"/>
                <a:gd name="T7" fmla="*/ 17 h 21"/>
                <a:gd name="T8" fmla="*/ 11 w 17"/>
                <a:gd name="T9" fmla="*/ 18 h 21"/>
                <a:gd name="T10" fmla="*/ 10 w 17"/>
                <a:gd name="T11" fmla="*/ 20 h 21"/>
                <a:gd name="T12" fmla="*/ 11 w 17"/>
                <a:gd name="T13" fmla="*/ 20 h 21"/>
                <a:gd name="T14" fmla="*/ 14 w 17"/>
                <a:gd name="T15" fmla="*/ 20 h 21"/>
                <a:gd name="T16" fmla="*/ 15 w 17"/>
                <a:gd name="T17" fmla="*/ 21 h 21"/>
                <a:gd name="T18" fmla="*/ 15 w 17"/>
                <a:gd name="T19" fmla="*/ 17 h 21"/>
                <a:gd name="T20" fmla="*/ 9 w 17"/>
                <a:gd name="T21" fmla="*/ 12 h 21"/>
                <a:gd name="T22" fmla="*/ 8 w 17"/>
                <a:gd name="T23" fmla="*/ 8 h 21"/>
                <a:gd name="T24" fmla="*/ 9 w 17"/>
                <a:gd name="T25" fmla="*/ 3 h 21"/>
                <a:gd name="T26" fmla="*/ 6 w 17"/>
                <a:gd name="T27" fmla="*/ 2 h 21"/>
                <a:gd name="T28" fmla="*/ 2 w 17"/>
                <a:gd name="T29" fmla="*/ 9 h 21"/>
                <a:gd name="T30" fmla="*/ 1 w 17"/>
                <a:gd name="T31" fmla="*/ 12 h 21"/>
                <a:gd name="T32" fmla="*/ 0 w 17"/>
                <a:gd name="T33" fmla="*/ 13 h 21"/>
                <a:gd name="T34" fmla="*/ 5 w 17"/>
                <a:gd name="T35" fmla="*/ 9 h 21"/>
                <a:gd name="T36" fmla="*/ 5 w 17"/>
                <a:gd name="T37" fmla="*/ 9 h 21"/>
                <a:gd name="T38" fmla="*/ 6 w 17"/>
                <a:gd name="T39" fmla="*/ 13 h 21"/>
                <a:gd name="T40" fmla="*/ 3 w 17"/>
                <a:gd name="T41" fmla="*/ 12 h 21"/>
                <a:gd name="T42" fmla="*/ 5 w 17"/>
                <a:gd name="T4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0" y="13"/>
                  </a:moveTo>
                  <a:cubicBezTo>
                    <a:pt x="0" y="13"/>
                    <a:pt x="2" y="16"/>
                    <a:pt x="5" y="17"/>
                  </a:cubicBezTo>
                  <a:cubicBezTo>
                    <a:pt x="5" y="17"/>
                    <a:pt x="6" y="17"/>
                    <a:pt x="7" y="16"/>
                  </a:cubicBezTo>
                  <a:cubicBezTo>
                    <a:pt x="7" y="16"/>
                    <a:pt x="8" y="15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4" y="19"/>
                    <a:pt x="10" y="20"/>
                  </a:cubicBezTo>
                  <a:cubicBezTo>
                    <a:pt x="10" y="20"/>
                    <a:pt x="9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1"/>
                  </a:cubicBezTo>
                  <a:cubicBezTo>
                    <a:pt x="15" y="21"/>
                    <a:pt x="17" y="20"/>
                    <a:pt x="15" y="17"/>
                  </a:cubicBezTo>
                  <a:cubicBezTo>
                    <a:pt x="15" y="17"/>
                    <a:pt x="13" y="14"/>
                    <a:pt x="9" y="12"/>
                  </a:cubicBezTo>
                  <a:cubicBezTo>
                    <a:pt x="9" y="12"/>
                    <a:pt x="10" y="9"/>
                    <a:pt x="8" y="8"/>
                  </a:cubicBezTo>
                  <a:cubicBezTo>
                    <a:pt x="8" y="8"/>
                    <a:pt x="9" y="3"/>
                    <a:pt x="9" y="3"/>
                  </a:cubicBezTo>
                  <a:cubicBezTo>
                    <a:pt x="9" y="3"/>
                    <a:pt x="9" y="0"/>
                    <a:pt x="6" y="2"/>
                  </a:cubicBezTo>
                  <a:cubicBezTo>
                    <a:pt x="6" y="2"/>
                    <a:pt x="3" y="6"/>
                    <a:pt x="2" y="9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6" y="13"/>
                    <a:pt x="6" y="13"/>
                  </a:cubicBezTo>
                  <a:cubicBezTo>
                    <a:pt x="5" y="14"/>
                    <a:pt x="3" y="12"/>
                    <a:pt x="3" y="12"/>
                  </a:cubicBezTo>
                  <a:cubicBezTo>
                    <a:pt x="3" y="11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sḻíḍe"/>
            <p:cNvSpPr/>
            <p:nvPr/>
          </p:nvSpPr>
          <p:spPr bwMode="auto">
            <a:xfrm>
              <a:off x="3467101" y="3178175"/>
              <a:ext cx="12700" cy="23813"/>
            </a:xfrm>
            <a:custGeom>
              <a:avLst/>
              <a:gdLst>
                <a:gd name="T0" fmla="*/ 0 w 4"/>
                <a:gd name="T1" fmla="*/ 3 h 7"/>
                <a:gd name="T2" fmla="*/ 2 w 4"/>
                <a:gd name="T3" fmla="*/ 6 h 7"/>
                <a:gd name="T4" fmla="*/ 4 w 4"/>
                <a:gd name="T5" fmla="*/ 5 h 7"/>
                <a:gd name="T6" fmla="*/ 4 w 4"/>
                <a:gd name="T7" fmla="*/ 3 h 7"/>
                <a:gd name="T8" fmla="*/ 4 w 4"/>
                <a:gd name="T9" fmla="*/ 1 h 7"/>
                <a:gd name="T10" fmla="*/ 3 w 4"/>
                <a:gd name="T11" fmla="*/ 1 h 7"/>
                <a:gd name="T12" fmla="*/ 1 w 4"/>
                <a:gd name="T13" fmla="*/ 2 h 7"/>
                <a:gd name="T14" fmla="*/ 0 w 4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2" y="6"/>
                    <a:pt x="4" y="7"/>
                    <a:pt x="4" y="5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ṡḷïḓê"/>
            <p:cNvSpPr/>
            <p:nvPr/>
          </p:nvSpPr>
          <p:spPr bwMode="auto">
            <a:xfrm>
              <a:off x="3489326" y="3125788"/>
              <a:ext cx="26988" cy="19050"/>
            </a:xfrm>
            <a:custGeom>
              <a:avLst/>
              <a:gdLst>
                <a:gd name="T0" fmla="*/ 1 w 8"/>
                <a:gd name="T1" fmla="*/ 5 h 6"/>
                <a:gd name="T2" fmla="*/ 5 w 8"/>
                <a:gd name="T3" fmla="*/ 0 h 6"/>
                <a:gd name="T4" fmla="*/ 8 w 8"/>
                <a:gd name="T5" fmla="*/ 4 h 6"/>
                <a:gd name="T6" fmla="*/ 5 w 8"/>
                <a:gd name="T7" fmla="*/ 6 h 6"/>
                <a:gd name="T8" fmla="*/ 1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5"/>
                  </a:moveTo>
                  <a:cubicBezTo>
                    <a:pt x="1" y="5"/>
                    <a:pt x="0" y="1"/>
                    <a:pt x="5" y="0"/>
                  </a:cubicBezTo>
                  <a:cubicBezTo>
                    <a:pt x="5" y="0"/>
                    <a:pt x="7" y="1"/>
                    <a:pt x="8" y="4"/>
                  </a:cubicBezTo>
                  <a:cubicBezTo>
                    <a:pt x="8" y="4"/>
                    <a:pt x="7" y="6"/>
                    <a:pt x="5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ṣļiḍe"/>
            <p:cNvSpPr/>
            <p:nvPr/>
          </p:nvSpPr>
          <p:spPr bwMode="auto">
            <a:xfrm>
              <a:off x="3690938" y="2932113"/>
              <a:ext cx="98425" cy="106363"/>
            </a:xfrm>
            <a:custGeom>
              <a:avLst/>
              <a:gdLst>
                <a:gd name="T0" fmla="*/ 8 w 30"/>
                <a:gd name="T1" fmla="*/ 4 h 32"/>
                <a:gd name="T2" fmla="*/ 11 w 30"/>
                <a:gd name="T3" fmla="*/ 2 h 32"/>
                <a:gd name="T4" fmla="*/ 17 w 30"/>
                <a:gd name="T5" fmla="*/ 2 h 32"/>
                <a:gd name="T6" fmla="*/ 18 w 30"/>
                <a:gd name="T7" fmla="*/ 5 h 32"/>
                <a:gd name="T8" fmla="*/ 18 w 30"/>
                <a:gd name="T9" fmla="*/ 7 h 32"/>
                <a:gd name="T10" fmla="*/ 25 w 30"/>
                <a:gd name="T11" fmla="*/ 5 h 32"/>
                <a:gd name="T12" fmla="*/ 26 w 30"/>
                <a:gd name="T13" fmla="*/ 5 h 32"/>
                <a:gd name="T14" fmla="*/ 28 w 30"/>
                <a:gd name="T15" fmla="*/ 9 h 32"/>
                <a:gd name="T16" fmla="*/ 26 w 30"/>
                <a:gd name="T17" fmla="*/ 10 h 32"/>
                <a:gd name="T18" fmla="*/ 21 w 30"/>
                <a:gd name="T19" fmla="*/ 11 h 32"/>
                <a:gd name="T20" fmla="*/ 21 w 30"/>
                <a:gd name="T21" fmla="*/ 12 h 32"/>
                <a:gd name="T22" fmla="*/ 20 w 30"/>
                <a:gd name="T23" fmla="*/ 14 h 32"/>
                <a:gd name="T24" fmla="*/ 16 w 30"/>
                <a:gd name="T25" fmla="*/ 16 h 32"/>
                <a:gd name="T26" fmla="*/ 15 w 30"/>
                <a:gd name="T27" fmla="*/ 18 h 32"/>
                <a:gd name="T28" fmla="*/ 15 w 30"/>
                <a:gd name="T29" fmla="*/ 19 h 32"/>
                <a:gd name="T30" fmla="*/ 19 w 30"/>
                <a:gd name="T31" fmla="*/ 17 h 32"/>
                <a:gd name="T32" fmla="*/ 20 w 30"/>
                <a:gd name="T33" fmla="*/ 19 h 32"/>
                <a:gd name="T34" fmla="*/ 17 w 30"/>
                <a:gd name="T35" fmla="*/ 22 h 32"/>
                <a:gd name="T36" fmla="*/ 17 w 30"/>
                <a:gd name="T37" fmla="*/ 23 h 32"/>
                <a:gd name="T38" fmla="*/ 17 w 30"/>
                <a:gd name="T39" fmla="*/ 24 h 32"/>
                <a:gd name="T40" fmla="*/ 23 w 30"/>
                <a:gd name="T41" fmla="*/ 23 h 32"/>
                <a:gd name="T42" fmla="*/ 24 w 30"/>
                <a:gd name="T43" fmla="*/ 24 h 32"/>
                <a:gd name="T44" fmla="*/ 25 w 30"/>
                <a:gd name="T45" fmla="*/ 26 h 32"/>
                <a:gd name="T46" fmla="*/ 22 w 30"/>
                <a:gd name="T47" fmla="*/ 27 h 32"/>
                <a:gd name="T48" fmla="*/ 9 w 30"/>
                <a:gd name="T49" fmla="*/ 31 h 32"/>
                <a:gd name="T50" fmla="*/ 6 w 30"/>
                <a:gd name="T51" fmla="*/ 30 h 32"/>
                <a:gd name="T52" fmla="*/ 8 w 30"/>
                <a:gd name="T53" fmla="*/ 27 h 32"/>
                <a:gd name="T54" fmla="*/ 13 w 30"/>
                <a:gd name="T55" fmla="*/ 25 h 32"/>
                <a:gd name="T56" fmla="*/ 12 w 30"/>
                <a:gd name="T57" fmla="*/ 24 h 32"/>
                <a:gd name="T58" fmla="*/ 10 w 30"/>
                <a:gd name="T59" fmla="*/ 20 h 32"/>
                <a:gd name="T60" fmla="*/ 16 w 30"/>
                <a:gd name="T61" fmla="*/ 14 h 32"/>
                <a:gd name="T62" fmla="*/ 18 w 30"/>
                <a:gd name="T63" fmla="*/ 10 h 32"/>
                <a:gd name="T64" fmla="*/ 21 w 30"/>
                <a:gd name="T65" fmla="*/ 9 h 32"/>
                <a:gd name="T66" fmla="*/ 20 w 30"/>
                <a:gd name="T67" fmla="*/ 8 h 32"/>
                <a:gd name="T68" fmla="*/ 13 w 30"/>
                <a:gd name="T69" fmla="*/ 11 h 32"/>
                <a:gd name="T70" fmla="*/ 9 w 30"/>
                <a:gd name="T71" fmla="*/ 13 h 32"/>
                <a:gd name="T72" fmla="*/ 7 w 30"/>
                <a:gd name="T73" fmla="*/ 15 h 32"/>
                <a:gd name="T74" fmla="*/ 3 w 30"/>
                <a:gd name="T75" fmla="*/ 16 h 32"/>
                <a:gd name="T76" fmla="*/ 2 w 30"/>
                <a:gd name="T77" fmla="*/ 12 h 32"/>
                <a:gd name="T78" fmla="*/ 6 w 30"/>
                <a:gd name="T79" fmla="*/ 8 h 32"/>
                <a:gd name="T80" fmla="*/ 7 w 30"/>
                <a:gd name="T81" fmla="*/ 9 h 32"/>
                <a:gd name="T82" fmla="*/ 8 w 30"/>
                <a:gd name="T83" fmla="*/ 10 h 32"/>
                <a:gd name="T84" fmla="*/ 13 w 30"/>
                <a:gd name="T85" fmla="*/ 8 h 32"/>
                <a:gd name="T86" fmla="*/ 12 w 30"/>
                <a:gd name="T87" fmla="*/ 7 h 32"/>
                <a:gd name="T88" fmla="*/ 12 w 30"/>
                <a:gd name="T89" fmla="*/ 6 h 32"/>
                <a:gd name="T90" fmla="*/ 8 w 30"/>
                <a:gd name="T9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32">
                  <a:moveTo>
                    <a:pt x="8" y="4"/>
                  </a:moveTo>
                  <a:cubicBezTo>
                    <a:pt x="8" y="4"/>
                    <a:pt x="9" y="2"/>
                    <a:pt x="11" y="2"/>
                  </a:cubicBezTo>
                  <a:cubicBezTo>
                    <a:pt x="11" y="2"/>
                    <a:pt x="15" y="0"/>
                    <a:pt x="17" y="2"/>
                  </a:cubicBezTo>
                  <a:cubicBezTo>
                    <a:pt x="17" y="2"/>
                    <a:pt x="19" y="4"/>
                    <a:pt x="18" y="5"/>
                  </a:cubicBezTo>
                  <a:cubicBezTo>
                    <a:pt x="18" y="5"/>
                    <a:pt x="17" y="6"/>
                    <a:pt x="18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6" y="5"/>
                  </a:cubicBezTo>
                  <a:cubicBezTo>
                    <a:pt x="26" y="5"/>
                    <a:pt x="30" y="8"/>
                    <a:pt x="28" y="9"/>
                  </a:cubicBezTo>
                  <a:cubicBezTo>
                    <a:pt x="28" y="9"/>
                    <a:pt x="27" y="10"/>
                    <a:pt x="26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1" y="12"/>
                  </a:cubicBezTo>
                  <a:cubicBezTo>
                    <a:pt x="21" y="12"/>
                    <a:pt x="21" y="13"/>
                    <a:pt x="20" y="14"/>
                  </a:cubicBezTo>
                  <a:cubicBezTo>
                    <a:pt x="20" y="14"/>
                    <a:pt x="16" y="16"/>
                    <a:pt x="16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8"/>
                    <a:pt x="15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9"/>
                  </a:cubicBezTo>
                  <a:cubicBezTo>
                    <a:pt x="20" y="19"/>
                    <a:pt x="19" y="21"/>
                    <a:pt x="17" y="22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4" y="24"/>
                  </a:cubicBezTo>
                  <a:cubicBezTo>
                    <a:pt x="24" y="24"/>
                    <a:pt x="26" y="25"/>
                    <a:pt x="25" y="26"/>
                  </a:cubicBezTo>
                  <a:cubicBezTo>
                    <a:pt x="25" y="26"/>
                    <a:pt x="24" y="28"/>
                    <a:pt x="22" y="27"/>
                  </a:cubicBezTo>
                  <a:cubicBezTo>
                    <a:pt x="22" y="27"/>
                    <a:pt x="14" y="28"/>
                    <a:pt x="9" y="31"/>
                  </a:cubicBezTo>
                  <a:cubicBezTo>
                    <a:pt x="9" y="31"/>
                    <a:pt x="7" y="32"/>
                    <a:pt x="6" y="30"/>
                  </a:cubicBezTo>
                  <a:cubicBezTo>
                    <a:pt x="6" y="30"/>
                    <a:pt x="6" y="28"/>
                    <a:pt x="8" y="27"/>
                  </a:cubicBezTo>
                  <a:cubicBezTo>
                    <a:pt x="8" y="27"/>
                    <a:pt x="15" y="27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0" y="22"/>
                    <a:pt x="10" y="20"/>
                  </a:cubicBezTo>
                  <a:cubicBezTo>
                    <a:pt x="10" y="20"/>
                    <a:pt x="16" y="18"/>
                    <a:pt x="16" y="14"/>
                  </a:cubicBezTo>
                  <a:cubicBezTo>
                    <a:pt x="16" y="14"/>
                    <a:pt x="16" y="11"/>
                    <a:pt x="18" y="10"/>
                  </a:cubicBezTo>
                  <a:cubicBezTo>
                    <a:pt x="18" y="10"/>
                    <a:pt x="20" y="11"/>
                    <a:pt x="21" y="9"/>
                  </a:cubicBezTo>
                  <a:cubicBezTo>
                    <a:pt x="21" y="9"/>
                    <a:pt x="22" y="7"/>
                    <a:pt x="20" y="8"/>
                  </a:cubicBezTo>
                  <a:cubicBezTo>
                    <a:pt x="20" y="8"/>
                    <a:pt x="14" y="10"/>
                    <a:pt x="13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5"/>
                  </a:cubicBezTo>
                  <a:cubicBezTo>
                    <a:pt x="7" y="15"/>
                    <a:pt x="5" y="18"/>
                    <a:pt x="3" y="16"/>
                  </a:cubicBezTo>
                  <a:cubicBezTo>
                    <a:pt x="3" y="16"/>
                    <a:pt x="0" y="14"/>
                    <a:pt x="2" y="12"/>
                  </a:cubicBezTo>
                  <a:cubicBezTo>
                    <a:pt x="2" y="12"/>
                    <a:pt x="4" y="9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11" y="11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1" y="6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í$ľîďè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ṩļîḋe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ïṥľídè"/>
            <p:cNvSpPr/>
            <p:nvPr/>
          </p:nvSpPr>
          <p:spPr bwMode="auto">
            <a:xfrm>
              <a:off x="3856038" y="2932113"/>
              <a:ext cx="28575" cy="23813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3 h 7"/>
                <a:gd name="T4" fmla="*/ 1 w 9"/>
                <a:gd name="T5" fmla="*/ 5 h 7"/>
                <a:gd name="T6" fmla="*/ 0 w 9"/>
                <a:gd name="T7" fmla="*/ 7 h 7"/>
                <a:gd name="T8" fmla="*/ 3 w 9"/>
                <a:gd name="T9" fmla="*/ 5 h 7"/>
                <a:gd name="T10" fmla="*/ 6 w 9"/>
                <a:gd name="T11" fmla="*/ 5 h 7"/>
                <a:gd name="T12" fmla="*/ 9 w 9"/>
                <a:gd name="T13" fmla="*/ 3 h 7"/>
                <a:gd name="T14" fmla="*/ 5 w 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3" y="0"/>
                    <a:pt x="2" y="3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6"/>
                    <a:pt x="9" y="3"/>
                  </a:cubicBezTo>
                  <a:cubicBezTo>
                    <a:pt x="9" y="3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iṩľiḍê"/>
            <p:cNvSpPr/>
            <p:nvPr/>
          </p:nvSpPr>
          <p:spPr bwMode="auto">
            <a:xfrm>
              <a:off x="3825876" y="2955925"/>
              <a:ext cx="55563" cy="79375"/>
            </a:xfrm>
            <a:custGeom>
              <a:avLst/>
              <a:gdLst>
                <a:gd name="T0" fmla="*/ 10 w 17"/>
                <a:gd name="T1" fmla="*/ 1 h 24"/>
                <a:gd name="T2" fmla="*/ 8 w 17"/>
                <a:gd name="T3" fmla="*/ 4 h 24"/>
                <a:gd name="T4" fmla="*/ 7 w 17"/>
                <a:gd name="T5" fmla="*/ 9 h 24"/>
                <a:gd name="T6" fmla="*/ 5 w 17"/>
                <a:gd name="T7" fmla="*/ 10 h 24"/>
                <a:gd name="T8" fmla="*/ 3 w 17"/>
                <a:gd name="T9" fmla="*/ 9 h 24"/>
                <a:gd name="T10" fmla="*/ 1 w 17"/>
                <a:gd name="T11" fmla="*/ 11 h 24"/>
                <a:gd name="T12" fmla="*/ 2 w 17"/>
                <a:gd name="T13" fmla="*/ 14 h 24"/>
                <a:gd name="T14" fmla="*/ 4 w 17"/>
                <a:gd name="T15" fmla="*/ 15 h 24"/>
                <a:gd name="T16" fmla="*/ 3 w 17"/>
                <a:gd name="T17" fmla="*/ 16 h 24"/>
                <a:gd name="T18" fmla="*/ 3 w 17"/>
                <a:gd name="T19" fmla="*/ 19 h 24"/>
                <a:gd name="T20" fmla="*/ 5 w 17"/>
                <a:gd name="T21" fmla="*/ 17 h 24"/>
                <a:gd name="T22" fmla="*/ 8 w 17"/>
                <a:gd name="T23" fmla="*/ 13 h 24"/>
                <a:gd name="T24" fmla="*/ 11 w 17"/>
                <a:gd name="T25" fmla="*/ 14 h 24"/>
                <a:gd name="T26" fmla="*/ 10 w 17"/>
                <a:gd name="T27" fmla="*/ 17 h 24"/>
                <a:gd name="T28" fmla="*/ 10 w 17"/>
                <a:gd name="T29" fmla="*/ 16 h 24"/>
                <a:gd name="T30" fmla="*/ 9 w 17"/>
                <a:gd name="T31" fmla="*/ 17 h 24"/>
                <a:gd name="T32" fmla="*/ 11 w 17"/>
                <a:gd name="T33" fmla="*/ 22 h 24"/>
                <a:gd name="T34" fmla="*/ 13 w 17"/>
                <a:gd name="T35" fmla="*/ 12 h 24"/>
                <a:gd name="T36" fmla="*/ 14 w 17"/>
                <a:gd name="T37" fmla="*/ 11 h 24"/>
                <a:gd name="T38" fmla="*/ 14 w 17"/>
                <a:gd name="T39" fmla="*/ 9 h 24"/>
                <a:gd name="T40" fmla="*/ 14 w 17"/>
                <a:gd name="T41" fmla="*/ 8 h 24"/>
                <a:gd name="T42" fmla="*/ 15 w 17"/>
                <a:gd name="T43" fmla="*/ 5 h 24"/>
                <a:gd name="T44" fmla="*/ 16 w 17"/>
                <a:gd name="T45" fmla="*/ 4 h 24"/>
                <a:gd name="T46" fmla="*/ 16 w 17"/>
                <a:gd name="T47" fmla="*/ 2 h 24"/>
                <a:gd name="T48" fmla="*/ 13 w 17"/>
                <a:gd name="T49" fmla="*/ 1 h 24"/>
                <a:gd name="T50" fmla="*/ 11 w 17"/>
                <a:gd name="T51" fmla="*/ 3 h 24"/>
                <a:gd name="T52" fmla="*/ 13 w 17"/>
                <a:gd name="T53" fmla="*/ 3 h 24"/>
                <a:gd name="T54" fmla="*/ 14 w 17"/>
                <a:gd name="T55" fmla="*/ 4 h 24"/>
                <a:gd name="T56" fmla="*/ 12 w 17"/>
                <a:gd name="T57" fmla="*/ 6 h 24"/>
                <a:gd name="T58" fmla="*/ 11 w 17"/>
                <a:gd name="T59" fmla="*/ 5 h 24"/>
                <a:gd name="T60" fmla="*/ 10 w 17"/>
                <a:gd name="T61" fmla="*/ 5 h 24"/>
                <a:gd name="T62" fmla="*/ 10 w 17"/>
                <a:gd name="T63" fmla="*/ 1 h 24"/>
                <a:gd name="T64" fmla="*/ 9 w 17"/>
                <a:gd name="T65" fmla="*/ 7 h 24"/>
                <a:gd name="T66" fmla="*/ 10 w 17"/>
                <a:gd name="T67" fmla="*/ 9 h 24"/>
                <a:gd name="T68" fmla="*/ 9 w 17"/>
                <a:gd name="T69" fmla="*/ 10 h 24"/>
                <a:gd name="T70" fmla="*/ 9 w 17"/>
                <a:gd name="T7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4">
                  <a:moveTo>
                    <a:pt x="10" y="1"/>
                  </a:moveTo>
                  <a:cubicBezTo>
                    <a:pt x="10" y="1"/>
                    <a:pt x="8" y="1"/>
                    <a:pt x="8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1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1" y="11"/>
                  </a:cubicBezTo>
                  <a:cubicBezTo>
                    <a:pt x="1" y="11"/>
                    <a:pt x="0" y="14"/>
                    <a:pt x="2" y="14"/>
                  </a:cubicBezTo>
                  <a:cubicBezTo>
                    <a:pt x="2" y="14"/>
                    <a:pt x="4" y="13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3" y="19"/>
                  </a:cubicBezTo>
                  <a:cubicBezTo>
                    <a:pt x="3" y="19"/>
                    <a:pt x="4" y="20"/>
                    <a:pt x="5" y="17"/>
                  </a:cubicBezTo>
                  <a:cubicBezTo>
                    <a:pt x="5" y="17"/>
                    <a:pt x="6" y="13"/>
                    <a:pt x="8" y="13"/>
                  </a:cubicBezTo>
                  <a:cubicBezTo>
                    <a:pt x="8" y="13"/>
                    <a:pt x="11" y="11"/>
                    <a:pt x="11" y="14"/>
                  </a:cubicBezTo>
                  <a:cubicBezTo>
                    <a:pt x="11" y="14"/>
                    <a:pt x="12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9" y="14"/>
                    <a:pt x="9" y="17"/>
                  </a:cubicBezTo>
                  <a:cubicBezTo>
                    <a:pt x="9" y="17"/>
                    <a:pt x="9" y="24"/>
                    <a:pt x="11" y="22"/>
                  </a:cubicBezTo>
                  <a:cubicBezTo>
                    <a:pt x="11" y="22"/>
                    <a:pt x="14" y="16"/>
                    <a:pt x="13" y="12"/>
                  </a:cubicBezTo>
                  <a:cubicBezTo>
                    <a:pt x="13" y="12"/>
                    <a:pt x="13" y="11"/>
                    <a:pt x="14" y="11"/>
                  </a:cubicBezTo>
                  <a:cubicBezTo>
                    <a:pt x="14" y="11"/>
                    <a:pt x="15" y="9"/>
                    <a:pt x="14" y="9"/>
                  </a:cubicBezTo>
                  <a:cubicBezTo>
                    <a:pt x="14" y="9"/>
                    <a:pt x="13" y="9"/>
                    <a:pt x="14" y="8"/>
                  </a:cubicBezTo>
                  <a:cubicBezTo>
                    <a:pt x="14" y="8"/>
                    <a:pt x="15" y="6"/>
                    <a:pt x="15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6" y="2"/>
                  </a:cubicBezTo>
                  <a:cubicBezTo>
                    <a:pt x="16" y="2"/>
                    <a:pt x="15" y="0"/>
                    <a:pt x="13" y="1"/>
                  </a:cubicBezTo>
                  <a:cubicBezTo>
                    <a:pt x="13" y="1"/>
                    <a:pt x="11" y="2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4" y="4"/>
                    <a:pt x="14" y="6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5"/>
                    <a:pt x="10" y="6"/>
                    <a:pt x="10" y="5"/>
                  </a:cubicBezTo>
                  <a:cubicBezTo>
                    <a:pt x="10" y="5"/>
                    <a:pt x="11" y="2"/>
                    <a:pt x="10" y="1"/>
                  </a:cubicBezTo>
                  <a:close/>
                  <a:moveTo>
                    <a:pt x="9" y="7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9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ḻîḑe"/>
            <p:cNvSpPr/>
            <p:nvPr/>
          </p:nvSpPr>
          <p:spPr bwMode="auto">
            <a:xfrm>
              <a:off x="3902076" y="2949575"/>
              <a:ext cx="22225" cy="15875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2 h 5"/>
                <a:gd name="T4" fmla="*/ 4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6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1" y="5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2" y="0"/>
                    <a:pt x="5" y="1"/>
                    <a:pt x="6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ṡlïde"/>
            <p:cNvSpPr/>
            <p:nvPr/>
          </p:nvSpPr>
          <p:spPr bwMode="auto">
            <a:xfrm>
              <a:off x="3881438" y="2962275"/>
              <a:ext cx="53975" cy="20638"/>
            </a:xfrm>
            <a:custGeom>
              <a:avLst/>
              <a:gdLst>
                <a:gd name="T0" fmla="*/ 1 w 16"/>
                <a:gd name="T1" fmla="*/ 3 h 6"/>
                <a:gd name="T2" fmla="*/ 9 w 16"/>
                <a:gd name="T3" fmla="*/ 2 h 6"/>
                <a:gd name="T4" fmla="*/ 14 w 16"/>
                <a:gd name="T5" fmla="*/ 1 h 6"/>
                <a:gd name="T6" fmla="*/ 15 w 16"/>
                <a:gd name="T7" fmla="*/ 1 h 6"/>
                <a:gd name="T8" fmla="*/ 15 w 16"/>
                <a:gd name="T9" fmla="*/ 3 h 6"/>
                <a:gd name="T10" fmla="*/ 4 w 16"/>
                <a:gd name="T11" fmla="*/ 5 h 6"/>
                <a:gd name="T12" fmla="*/ 3 w 16"/>
                <a:gd name="T13" fmla="*/ 6 h 6"/>
                <a:gd name="T14" fmla="*/ 2 w 16"/>
                <a:gd name="T15" fmla="*/ 5 h 6"/>
                <a:gd name="T16" fmla="*/ 0 w 16"/>
                <a:gd name="T17" fmla="*/ 4 h 6"/>
                <a:gd name="T18" fmla="*/ 1 w 1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3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5" y="1"/>
                    <a:pt x="16" y="3"/>
                    <a:pt x="15" y="3"/>
                  </a:cubicBezTo>
                  <a:cubicBezTo>
                    <a:pt x="15" y="3"/>
                    <a:pt x="4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0" y="5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ŝlîďê"/>
            <p:cNvSpPr/>
            <p:nvPr/>
          </p:nvSpPr>
          <p:spPr bwMode="auto">
            <a:xfrm>
              <a:off x="3871913" y="2979738"/>
              <a:ext cx="60325" cy="58738"/>
            </a:xfrm>
            <a:custGeom>
              <a:avLst/>
              <a:gdLst>
                <a:gd name="T0" fmla="*/ 8 w 18"/>
                <a:gd name="T1" fmla="*/ 2 h 18"/>
                <a:gd name="T2" fmla="*/ 11 w 18"/>
                <a:gd name="T3" fmla="*/ 2 h 18"/>
                <a:gd name="T4" fmla="*/ 14 w 18"/>
                <a:gd name="T5" fmla="*/ 2 h 18"/>
                <a:gd name="T6" fmla="*/ 13 w 18"/>
                <a:gd name="T7" fmla="*/ 3 h 18"/>
                <a:gd name="T8" fmla="*/ 13 w 18"/>
                <a:gd name="T9" fmla="*/ 3 h 18"/>
                <a:gd name="T10" fmla="*/ 12 w 18"/>
                <a:gd name="T11" fmla="*/ 6 h 18"/>
                <a:gd name="T12" fmla="*/ 12 w 18"/>
                <a:gd name="T13" fmla="*/ 12 h 18"/>
                <a:gd name="T14" fmla="*/ 16 w 18"/>
                <a:gd name="T15" fmla="*/ 12 h 18"/>
                <a:gd name="T16" fmla="*/ 17 w 18"/>
                <a:gd name="T17" fmla="*/ 10 h 18"/>
                <a:gd name="T18" fmla="*/ 18 w 18"/>
                <a:gd name="T19" fmla="*/ 11 h 18"/>
                <a:gd name="T20" fmla="*/ 18 w 18"/>
                <a:gd name="T21" fmla="*/ 15 h 18"/>
                <a:gd name="T22" fmla="*/ 13 w 18"/>
                <a:gd name="T23" fmla="*/ 16 h 18"/>
                <a:gd name="T24" fmla="*/ 9 w 18"/>
                <a:gd name="T25" fmla="*/ 10 h 18"/>
                <a:gd name="T26" fmla="*/ 10 w 18"/>
                <a:gd name="T27" fmla="*/ 6 h 18"/>
                <a:gd name="T28" fmla="*/ 9 w 18"/>
                <a:gd name="T29" fmla="*/ 4 h 18"/>
                <a:gd name="T30" fmla="*/ 8 w 18"/>
                <a:gd name="T31" fmla="*/ 6 h 18"/>
                <a:gd name="T32" fmla="*/ 2 w 18"/>
                <a:gd name="T33" fmla="*/ 12 h 18"/>
                <a:gd name="T34" fmla="*/ 0 w 18"/>
                <a:gd name="T35" fmla="*/ 11 h 18"/>
                <a:gd name="T36" fmla="*/ 2 w 18"/>
                <a:gd name="T37" fmla="*/ 11 h 18"/>
                <a:gd name="T38" fmla="*/ 5 w 18"/>
                <a:gd name="T39" fmla="*/ 5 h 18"/>
                <a:gd name="T40" fmla="*/ 5 w 18"/>
                <a:gd name="T41" fmla="*/ 3 h 18"/>
                <a:gd name="T42" fmla="*/ 8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8" y="2"/>
                  </a:moveTo>
                  <a:cubicBezTo>
                    <a:pt x="8" y="2"/>
                    <a:pt x="10" y="4"/>
                    <a:pt x="11" y="2"/>
                  </a:cubicBezTo>
                  <a:cubicBezTo>
                    <a:pt x="11" y="2"/>
                    <a:pt x="13" y="0"/>
                    <a:pt x="14" y="2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6"/>
                  </a:cubicBezTo>
                  <a:cubicBezTo>
                    <a:pt x="12" y="6"/>
                    <a:pt x="10" y="11"/>
                    <a:pt x="12" y="12"/>
                  </a:cubicBezTo>
                  <a:cubicBezTo>
                    <a:pt x="12" y="12"/>
                    <a:pt x="14" y="14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6" y="18"/>
                    <a:pt x="13" y="16"/>
                  </a:cubicBezTo>
                  <a:cubicBezTo>
                    <a:pt x="13" y="16"/>
                    <a:pt x="9" y="14"/>
                    <a:pt x="9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4"/>
                    <a:pt x="9" y="4"/>
                  </a:cubicBezTo>
                  <a:cubicBezTo>
                    <a:pt x="9" y="4"/>
                    <a:pt x="8" y="4"/>
                    <a:pt x="8" y="6"/>
                  </a:cubicBezTo>
                  <a:cubicBezTo>
                    <a:pt x="8" y="6"/>
                    <a:pt x="5" y="12"/>
                    <a:pt x="2" y="12"/>
                  </a:cubicBezTo>
                  <a:cubicBezTo>
                    <a:pt x="2" y="12"/>
                    <a:pt x="0" y="13"/>
                    <a:pt x="0" y="11"/>
                  </a:cubicBezTo>
                  <a:cubicBezTo>
                    <a:pt x="0" y="11"/>
                    <a:pt x="0" y="11"/>
                    <a:pt x="2" y="11"/>
                  </a:cubicBezTo>
                  <a:cubicBezTo>
                    <a:pt x="2" y="11"/>
                    <a:pt x="5" y="9"/>
                    <a:pt x="5" y="5"/>
                  </a:cubicBezTo>
                  <a:cubicBezTo>
                    <a:pt x="5" y="5"/>
                    <a:pt x="5" y="3"/>
                    <a:pt x="5" y="3"/>
                  </a:cubicBezTo>
                  <a:cubicBezTo>
                    <a:pt x="5" y="3"/>
                    <a:pt x="5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îSlîde"/>
            <p:cNvSpPr/>
            <p:nvPr/>
          </p:nvSpPr>
          <p:spPr bwMode="auto">
            <a:xfrm>
              <a:off x="3967163" y="2995613"/>
              <a:ext cx="106363" cy="112713"/>
            </a:xfrm>
            <a:custGeom>
              <a:avLst/>
              <a:gdLst>
                <a:gd name="T0" fmla="*/ 18 w 32"/>
                <a:gd name="T1" fmla="*/ 0 h 34"/>
                <a:gd name="T2" fmla="*/ 29 w 32"/>
                <a:gd name="T3" fmla="*/ 3 h 34"/>
                <a:gd name="T4" fmla="*/ 31 w 32"/>
                <a:gd name="T5" fmla="*/ 6 h 34"/>
                <a:gd name="T6" fmla="*/ 26 w 32"/>
                <a:gd name="T7" fmla="*/ 8 h 34"/>
                <a:gd name="T8" fmla="*/ 23 w 32"/>
                <a:gd name="T9" fmla="*/ 8 h 34"/>
                <a:gd name="T10" fmla="*/ 24 w 32"/>
                <a:gd name="T11" fmla="*/ 10 h 34"/>
                <a:gd name="T12" fmla="*/ 26 w 32"/>
                <a:gd name="T13" fmla="*/ 11 h 34"/>
                <a:gd name="T14" fmla="*/ 29 w 32"/>
                <a:gd name="T15" fmla="*/ 14 h 34"/>
                <a:gd name="T16" fmla="*/ 24 w 32"/>
                <a:gd name="T17" fmla="*/ 14 h 34"/>
                <a:gd name="T18" fmla="*/ 20 w 32"/>
                <a:gd name="T19" fmla="*/ 15 h 34"/>
                <a:gd name="T20" fmla="*/ 20 w 32"/>
                <a:gd name="T21" fmla="*/ 16 h 34"/>
                <a:gd name="T22" fmla="*/ 20 w 32"/>
                <a:gd name="T23" fmla="*/ 17 h 34"/>
                <a:gd name="T24" fmla="*/ 31 w 32"/>
                <a:gd name="T25" fmla="*/ 33 h 34"/>
                <a:gd name="T26" fmla="*/ 30 w 32"/>
                <a:gd name="T27" fmla="*/ 34 h 34"/>
                <a:gd name="T28" fmla="*/ 20 w 32"/>
                <a:gd name="T29" fmla="*/ 27 h 34"/>
                <a:gd name="T30" fmla="*/ 16 w 32"/>
                <a:gd name="T31" fmla="*/ 17 h 34"/>
                <a:gd name="T32" fmla="*/ 14 w 32"/>
                <a:gd name="T33" fmla="*/ 17 h 34"/>
                <a:gd name="T34" fmla="*/ 6 w 32"/>
                <a:gd name="T35" fmla="*/ 19 h 34"/>
                <a:gd name="T36" fmla="*/ 1 w 32"/>
                <a:gd name="T37" fmla="*/ 15 h 34"/>
                <a:gd name="T38" fmla="*/ 3 w 32"/>
                <a:gd name="T39" fmla="*/ 15 h 34"/>
                <a:gd name="T40" fmla="*/ 12 w 32"/>
                <a:gd name="T41" fmla="*/ 14 h 34"/>
                <a:gd name="T42" fmla="*/ 10 w 32"/>
                <a:gd name="T43" fmla="*/ 10 h 34"/>
                <a:gd name="T44" fmla="*/ 11 w 32"/>
                <a:gd name="T45" fmla="*/ 8 h 34"/>
                <a:gd name="T46" fmla="*/ 14 w 32"/>
                <a:gd name="T47" fmla="*/ 8 h 34"/>
                <a:gd name="T48" fmla="*/ 18 w 32"/>
                <a:gd name="T49" fmla="*/ 8 h 34"/>
                <a:gd name="T50" fmla="*/ 17 w 32"/>
                <a:gd name="T51" fmla="*/ 3 h 34"/>
                <a:gd name="T52" fmla="*/ 17 w 32"/>
                <a:gd name="T53" fmla="*/ 1 h 34"/>
                <a:gd name="T54" fmla="*/ 18 w 32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34">
                  <a:moveTo>
                    <a:pt x="18" y="0"/>
                  </a:moveTo>
                  <a:cubicBezTo>
                    <a:pt x="18" y="0"/>
                    <a:pt x="26" y="3"/>
                    <a:pt x="29" y="3"/>
                  </a:cubicBezTo>
                  <a:cubicBezTo>
                    <a:pt x="29" y="3"/>
                    <a:pt x="32" y="3"/>
                    <a:pt x="31" y="6"/>
                  </a:cubicBezTo>
                  <a:cubicBezTo>
                    <a:pt x="31" y="6"/>
                    <a:pt x="29" y="8"/>
                    <a:pt x="26" y="8"/>
                  </a:cubicBezTo>
                  <a:cubicBezTo>
                    <a:pt x="26" y="8"/>
                    <a:pt x="24" y="7"/>
                    <a:pt x="23" y="8"/>
                  </a:cubicBezTo>
                  <a:cubicBezTo>
                    <a:pt x="23" y="8"/>
                    <a:pt x="22" y="9"/>
                    <a:pt x="24" y="10"/>
                  </a:cubicBezTo>
                  <a:cubicBezTo>
                    <a:pt x="24" y="10"/>
                    <a:pt x="25" y="11"/>
                    <a:pt x="26" y="11"/>
                  </a:cubicBezTo>
                  <a:cubicBezTo>
                    <a:pt x="26" y="11"/>
                    <a:pt x="29" y="12"/>
                    <a:pt x="29" y="14"/>
                  </a:cubicBezTo>
                  <a:cubicBezTo>
                    <a:pt x="29" y="14"/>
                    <a:pt x="28" y="15"/>
                    <a:pt x="24" y="14"/>
                  </a:cubicBezTo>
                  <a:cubicBezTo>
                    <a:pt x="24" y="14"/>
                    <a:pt x="21" y="13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7"/>
                    <a:pt x="25" y="30"/>
                    <a:pt x="31" y="33"/>
                  </a:cubicBezTo>
                  <a:cubicBezTo>
                    <a:pt x="31" y="33"/>
                    <a:pt x="32" y="34"/>
                    <a:pt x="30" y="34"/>
                  </a:cubicBezTo>
                  <a:cubicBezTo>
                    <a:pt x="30" y="34"/>
                    <a:pt x="22" y="34"/>
                    <a:pt x="20" y="2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6"/>
                    <a:pt x="14" y="17"/>
                  </a:cubicBezTo>
                  <a:cubicBezTo>
                    <a:pt x="14" y="17"/>
                    <a:pt x="10" y="20"/>
                    <a:pt x="6" y="19"/>
                  </a:cubicBezTo>
                  <a:cubicBezTo>
                    <a:pt x="6" y="19"/>
                    <a:pt x="0" y="17"/>
                    <a:pt x="1" y="15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3" y="15"/>
                    <a:pt x="9" y="18"/>
                    <a:pt x="12" y="14"/>
                  </a:cubicBezTo>
                  <a:cubicBezTo>
                    <a:pt x="12" y="14"/>
                    <a:pt x="12" y="12"/>
                    <a:pt x="10" y="10"/>
                  </a:cubicBezTo>
                  <a:cubicBezTo>
                    <a:pt x="10" y="10"/>
                    <a:pt x="9" y="10"/>
                    <a:pt x="11" y="8"/>
                  </a:cubicBezTo>
                  <a:cubicBezTo>
                    <a:pt x="11" y="8"/>
                    <a:pt x="12" y="7"/>
                    <a:pt x="14" y="8"/>
                  </a:cubicBezTo>
                  <a:cubicBezTo>
                    <a:pt x="14" y="8"/>
                    <a:pt x="17" y="10"/>
                    <a:pt x="18" y="8"/>
                  </a:cubicBezTo>
                  <a:cubicBezTo>
                    <a:pt x="18" y="8"/>
                    <a:pt x="18" y="4"/>
                    <a:pt x="17" y="3"/>
                  </a:cubicBezTo>
                  <a:cubicBezTo>
                    <a:pt x="17" y="3"/>
                    <a:pt x="16" y="3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îṩļiďê"/>
            <p:cNvSpPr/>
            <p:nvPr/>
          </p:nvSpPr>
          <p:spPr bwMode="auto">
            <a:xfrm>
              <a:off x="4103688" y="3098800"/>
              <a:ext cx="95250" cy="115888"/>
            </a:xfrm>
            <a:custGeom>
              <a:avLst/>
              <a:gdLst>
                <a:gd name="T0" fmla="*/ 27 w 29"/>
                <a:gd name="T1" fmla="*/ 2 h 35"/>
                <a:gd name="T2" fmla="*/ 23 w 29"/>
                <a:gd name="T3" fmla="*/ 2 h 35"/>
                <a:gd name="T4" fmla="*/ 22 w 29"/>
                <a:gd name="T5" fmla="*/ 4 h 35"/>
                <a:gd name="T6" fmla="*/ 18 w 29"/>
                <a:gd name="T7" fmla="*/ 7 h 35"/>
                <a:gd name="T8" fmla="*/ 13 w 29"/>
                <a:gd name="T9" fmla="*/ 3 h 35"/>
                <a:gd name="T10" fmla="*/ 9 w 29"/>
                <a:gd name="T11" fmla="*/ 2 h 35"/>
                <a:gd name="T12" fmla="*/ 10 w 29"/>
                <a:gd name="T13" fmla="*/ 5 h 35"/>
                <a:gd name="T14" fmla="*/ 13 w 29"/>
                <a:gd name="T15" fmla="*/ 11 h 35"/>
                <a:gd name="T16" fmla="*/ 5 w 29"/>
                <a:gd name="T17" fmla="*/ 11 h 35"/>
                <a:gd name="T18" fmla="*/ 1 w 29"/>
                <a:gd name="T19" fmla="*/ 9 h 35"/>
                <a:gd name="T20" fmla="*/ 7 w 29"/>
                <a:gd name="T21" fmla="*/ 15 h 35"/>
                <a:gd name="T22" fmla="*/ 12 w 29"/>
                <a:gd name="T23" fmla="*/ 14 h 35"/>
                <a:gd name="T24" fmla="*/ 14 w 29"/>
                <a:gd name="T25" fmla="*/ 16 h 35"/>
                <a:gd name="T26" fmla="*/ 13 w 29"/>
                <a:gd name="T27" fmla="*/ 26 h 35"/>
                <a:gd name="T28" fmla="*/ 15 w 29"/>
                <a:gd name="T29" fmla="*/ 29 h 35"/>
                <a:gd name="T30" fmla="*/ 20 w 29"/>
                <a:gd name="T31" fmla="*/ 32 h 35"/>
                <a:gd name="T32" fmla="*/ 19 w 29"/>
                <a:gd name="T33" fmla="*/ 26 h 35"/>
                <a:gd name="T34" fmla="*/ 18 w 29"/>
                <a:gd name="T35" fmla="*/ 18 h 35"/>
                <a:gd name="T36" fmla="*/ 20 w 29"/>
                <a:gd name="T37" fmla="*/ 13 h 35"/>
                <a:gd name="T38" fmla="*/ 24 w 29"/>
                <a:gd name="T39" fmla="*/ 15 h 35"/>
                <a:gd name="T40" fmla="*/ 27 w 29"/>
                <a:gd name="T41" fmla="*/ 16 h 35"/>
                <a:gd name="T42" fmla="*/ 28 w 29"/>
                <a:gd name="T43" fmla="*/ 13 h 35"/>
                <a:gd name="T44" fmla="*/ 26 w 29"/>
                <a:gd name="T45" fmla="*/ 12 h 35"/>
                <a:gd name="T46" fmla="*/ 23 w 29"/>
                <a:gd name="T47" fmla="*/ 9 h 35"/>
                <a:gd name="T48" fmla="*/ 25 w 29"/>
                <a:gd name="T49" fmla="*/ 8 h 35"/>
                <a:gd name="T50" fmla="*/ 28 w 29"/>
                <a:gd name="T51" fmla="*/ 5 h 35"/>
                <a:gd name="T52" fmla="*/ 27 w 29"/>
                <a:gd name="T53" fmla="*/ 3 h 35"/>
                <a:gd name="T54" fmla="*/ 27 w 29"/>
                <a:gd name="T5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7" y="2"/>
                  </a:moveTo>
                  <a:cubicBezTo>
                    <a:pt x="27" y="2"/>
                    <a:pt x="24" y="0"/>
                    <a:pt x="23" y="2"/>
                  </a:cubicBezTo>
                  <a:cubicBezTo>
                    <a:pt x="23" y="2"/>
                    <a:pt x="22" y="3"/>
                    <a:pt x="22" y="4"/>
                  </a:cubicBezTo>
                  <a:cubicBezTo>
                    <a:pt x="22" y="4"/>
                    <a:pt x="20" y="8"/>
                    <a:pt x="18" y="7"/>
                  </a:cubicBezTo>
                  <a:cubicBezTo>
                    <a:pt x="18" y="7"/>
                    <a:pt x="14" y="5"/>
                    <a:pt x="13" y="3"/>
                  </a:cubicBezTo>
                  <a:cubicBezTo>
                    <a:pt x="13" y="3"/>
                    <a:pt x="11" y="0"/>
                    <a:pt x="9" y="2"/>
                  </a:cubicBezTo>
                  <a:cubicBezTo>
                    <a:pt x="9" y="2"/>
                    <a:pt x="7" y="3"/>
                    <a:pt x="10" y="5"/>
                  </a:cubicBezTo>
                  <a:cubicBezTo>
                    <a:pt x="10" y="5"/>
                    <a:pt x="15" y="9"/>
                    <a:pt x="13" y="11"/>
                  </a:cubicBezTo>
                  <a:cubicBezTo>
                    <a:pt x="13" y="11"/>
                    <a:pt x="10" y="14"/>
                    <a:pt x="5" y="11"/>
                  </a:cubicBezTo>
                  <a:cubicBezTo>
                    <a:pt x="5" y="11"/>
                    <a:pt x="2" y="8"/>
                    <a:pt x="1" y="9"/>
                  </a:cubicBezTo>
                  <a:cubicBezTo>
                    <a:pt x="1" y="9"/>
                    <a:pt x="0" y="14"/>
                    <a:pt x="7" y="15"/>
                  </a:cubicBezTo>
                  <a:cubicBezTo>
                    <a:pt x="7" y="15"/>
                    <a:pt x="11" y="15"/>
                    <a:pt x="12" y="14"/>
                  </a:cubicBezTo>
                  <a:cubicBezTo>
                    <a:pt x="12" y="14"/>
                    <a:pt x="14" y="13"/>
                    <a:pt x="14" y="1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5" y="29"/>
                  </a:cubicBezTo>
                  <a:cubicBezTo>
                    <a:pt x="15" y="29"/>
                    <a:pt x="18" y="35"/>
                    <a:pt x="20" y="32"/>
                  </a:cubicBezTo>
                  <a:cubicBezTo>
                    <a:pt x="20" y="32"/>
                    <a:pt x="19" y="30"/>
                    <a:pt x="19" y="26"/>
                  </a:cubicBezTo>
                  <a:cubicBezTo>
                    <a:pt x="19" y="26"/>
                    <a:pt x="18" y="18"/>
                    <a:pt x="18" y="18"/>
                  </a:cubicBezTo>
                  <a:cubicBezTo>
                    <a:pt x="18" y="18"/>
                    <a:pt x="18" y="14"/>
                    <a:pt x="20" y="13"/>
                  </a:cubicBezTo>
                  <a:cubicBezTo>
                    <a:pt x="20" y="13"/>
                    <a:pt x="22" y="13"/>
                    <a:pt x="24" y="15"/>
                  </a:cubicBezTo>
                  <a:cubicBezTo>
                    <a:pt x="24" y="15"/>
                    <a:pt x="27" y="17"/>
                    <a:pt x="27" y="16"/>
                  </a:cubicBezTo>
                  <a:cubicBezTo>
                    <a:pt x="27" y="16"/>
                    <a:pt x="27" y="14"/>
                    <a:pt x="28" y="13"/>
                  </a:cubicBezTo>
                  <a:cubicBezTo>
                    <a:pt x="28" y="13"/>
                    <a:pt x="28" y="13"/>
                    <a:pt x="26" y="12"/>
                  </a:cubicBezTo>
                  <a:cubicBezTo>
                    <a:pt x="26" y="12"/>
                    <a:pt x="22" y="11"/>
                    <a:pt x="23" y="9"/>
                  </a:cubicBezTo>
                  <a:cubicBezTo>
                    <a:pt x="23" y="9"/>
                    <a:pt x="24" y="8"/>
                    <a:pt x="25" y="8"/>
                  </a:cubicBezTo>
                  <a:cubicBezTo>
                    <a:pt x="25" y="8"/>
                    <a:pt x="29" y="8"/>
                    <a:pt x="28" y="5"/>
                  </a:cubicBezTo>
                  <a:cubicBezTo>
                    <a:pt x="28" y="5"/>
                    <a:pt x="27" y="4"/>
                    <a:pt x="27" y="3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śḷíḑê"/>
            <p:cNvSpPr/>
            <p:nvPr/>
          </p:nvSpPr>
          <p:spPr bwMode="auto">
            <a:xfrm>
              <a:off x="4208463" y="3235325"/>
              <a:ext cx="95250" cy="88900"/>
            </a:xfrm>
            <a:custGeom>
              <a:avLst/>
              <a:gdLst>
                <a:gd name="T0" fmla="*/ 18 w 29"/>
                <a:gd name="T1" fmla="*/ 0 h 27"/>
                <a:gd name="T2" fmla="*/ 14 w 29"/>
                <a:gd name="T3" fmla="*/ 4 h 27"/>
                <a:gd name="T4" fmla="*/ 9 w 29"/>
                <a:gd name="T5" fmla="*/ 5 h 27"/>
                <a:gd name="T6" fmla="*/ 10 w 29"/>
                <a:gd name="T7" fmla="*/ 7 h 27"/>
                <a:gd name="T8" fmla="*/ 17 w 29"/>
                <a:gd name="T9" fmla="*/ 5 h 27"/>
                <a:gd name="T10" fmla="*/ 20 w 29"/>
                <a:gd name="T11" fmla="*/ 5 h 27"/>
                <a:gd name="T12" fmla="*/ 18 w 29"/>
                <a:gd name="T13" fmla="*/ 7 h 27"/>
                <a:gd name="T14" fmla="*/ 14 w 29"/>
                <a:gd name="T15" fmla="*/ 8 h 27"/>
                <a:gd name="T16" fmla="*/ 11 w 29"/>
                <a:gd name="T17" fmla="*/ 8 h 27"/>
                <a:gd name="T18" fmla="*/ 11 w 29"/>
                <a:gd name="T19" fmla="*/ 9 h 27"/>
                <a:gd name="T20" fmla="*/ 14 w 29"/>
                <a:gd name="T21" fmla="*/ 10 h 27"/>
                <a:gd name="T22" fmla="*/ 15 w 29"/>
                <a:gd name="T23" fmla="*/ 10 h 27"/>
                <a:gd name="T24" fmla="*/ 16 w 29"/>
                <a:gd name="T25" fmla="*/ 11 h 27"/>
                <a:gd name="T26" fmla="*/ 16 w 29"/>
                <a:gd name="T27" fmla="*/ 10 h 27"/>
                <a:gd name="T28" fmla="*/ 17 w 29"/>
                <a:gd name="T29" fmla="*/ 9 h 27"/>
                <a:gd name="T30" fmla="*/ 19 w 29"/>
                <a:gd name="T31" fmla="*/ 8 h 27"/>
                <a:gd name="T32" fmla="*/ 20 w 29"/>
                <a:gd name="T33" fmla="*/ 9 h 27"/>
                <a:gd name="T34" fmla="*/ 22 w 29"/>
                <a:gd name="T35" fmla="*/ 10 h 27"/>
                <a:gd name="T36" fmla="*/ 25 w 29"/>
                <a:gd name="T37" fmla="*/ 11 h 27"/>
                <a:gd name="T38" fmla="*/ 23 w 29"/>
                <a:gd name="T39" fmla="*/ 14 h 27"/>
                <a:gd name="T40" fmla="*/ 21 w 29"/>
                <a:gd name="T41" fmla="*/ 13 h 27"/>
                <a:gd name="T42" fmla="*/ 20 w 29"/>
                <a:gd name="T43" fmla="*/ 12 h 27"/>
                <a:gd name="T44" fmla="*/ 19 w 29"/>
                <a:gd name="T45" fmla="*/ 13 h 27"/>
                <a:gd name="T46" fmla="*/ 18 w 29"/>
                <a:gd name="T47" fmla="*/ 14 h 27"/>
                <a:gd name="T48" fmla="*/ 13 w 29"/>
                <a:gd name="T49" fmla="*/ 14 h 27"/>
                <a:gd name="T50" fmla="*/ 14 w 29"/>
                <a:gd name="T51" fmla="*/ 16 h 27"/>
                <a:gd name="T52" fmla="*/ 16 w 29"/>
                <a:gd name="T53" fmla="*/ 15 h 27"/>
                <a:gd name="T54" fmla="*/ 18 w 29"/>
                <a:gd name="T55" fmla="*/ 17 h 27"/>
                <a:gd name="T56" fmla="*/ 19 w 29"/>
                <a:gd name="T57" fmla="*/ 14 h 27"/>
                <a:gd name="T58" fmla="*/ 20 w 29"/>
                <a:gd name="T59" fmla="*/ 14 h 27"/>
                <a:gd name="T60" fmla="*/ 22 w 29"/>
                <a:gd name="T61" fmla="*/ 17 h 27"/>
                <a:gd name="T62" fmla="*/ 24 w 29"/>
                <a:gd name="T63" fmla="*/ 16 h 27"/>
                <a:gd name="T64" fmla="*/ 25 w 29"/>
                <a:gd name="T65" fmla="*/ 16 h 27"/>
                <a:gd name="T66" fmla="*/ 27 w 29"/>
                <a:gd name="T67" fmla="*/ 18 h 27"/>
                <a:gd name="T68" fmla="*/ 28 w 29"/>
                <a:gd name="T69" fmla="*/ 19 h 27"/>
                <a:gd name="T70" fmla="*/ 27 w 29"/>
                <a:gd name="T71" fmla="*/ 22 h 27"/>
                <a:gd name="T72" fmla="*/ 24 w 29"/>
                <a:gd name="T73" fmla="*/ 21 h 27"/>
                <a:gd name="T74" fmla="*/ 22 w 29"/>
                <a:gd name="T75" fmla="*/ 20 h 27"/>
                <a:gd name="T76" fmla="*/ 17 w 29"/>
                <a:gd name="T77" fmla="*/ 19 h 27"/>
                <a:gd name="T78" fmla="*/ 15 w 29"/>
                <a:gd name="T79" fmla="*/ 20 h 27"/>
                <a:gd name="T80" fmla="*/ 17 w 29"/>
                <a:gd name="T81" fmla="*/ 24 h 27"/>
                <a:gd name="T82" fmla="*/ 17 w 29"/>
                <a:gd name="T83" fmla="*/ 26 h 27"/>
                <a:gd name="T84" fmla="*/ 16 w 29"/>
                <a:gd name="T85" fmla="*/ 27 h 27"/>
                <a:gd name="T86" fmla="*/ 14 w 29"/>
                <a:gd name="T87" fmla="*/ 27 h 27"/>
                <a:gd name="T88" fmla="*/ 12 w 29"/>
                <a:gd name="T89" fmla="*/ 19 h 27"/>
                <a:gd name="T90" fmla="*/ 13 w 29"/>
                <a:gd name="T91" fmla="*/ 16 h 27"/>
                <a:gd name="T92" fmla="*/ 12 w 29"/>
                <a:gd name="T93" fmla="*/ 15 h 27"/>
                <a:gd name="T94" fmla="*/ 11 w 29"/>
                <a:gd name="T95" fmla="*/ 12 h 27"/>
                <a:gd name="T96" fmla="*/ 8 w 29"/>
                <a:gd name="T97" fmla="*/ 9 h 27"/>
                <a:gd name="T98" fmla="*/ 6 w 29"/>
                <a:gd name="T99" fmla="*/ 6 h 27"/>
                <a:gd name="T100" fmla="*/ 3 w 29"/>
                <a:gd name="T101" fmla="*/ 4 h 27"/>
                <a:gd name="T102" fmla="*/ 2 w 29"/>
                <a:gd name="T103" fmla="*/ 1 h 27"/>
                <a:gd name="T104" fmla="*/ 8 w 29"/>
                <a:gd name="T105" fmla="*/ 1 h 27"/>
                <a:gd name="T106" fmla="*/ 8 w 29"/>
                <a:gd name="T107" fmla="*/ 3 h 27"/>
                <a:gd name="T108" fmla="*/ 8 w 29"/>
                <a:gd name="T109" fmla="*/ 4 h 27"/>
                <a:gd name="T110" fmla="*/ 8 w 29"/>
                <a:gd name="T111" fmla="*/ 4 h 27"/>
                <a:gd name="T112" fmla="*/ 9 w 29"/>
                <a:gd name="T113" fmla="*/ 4 h 27"/>
                <a:gd name="T114" fmla="*/ 11 w 29"/>
                <a:gd name="T115" fmla="*/ 3 h 27"/>
                <a:gd name="T116" fmla="*/ 13 w 29"/>
                <a:gd name="T117" fmla="*/ 2 h 27"/>
                <a:gd name="T118" fmla="*/ 14 w 29"/>
                <a:gd name="T119" fmla="*/ 2 h 27"/>
                <a:gd name="T120" fmla="*/ 15 w 29"/>
                <a:gd name="T121" fmla="*/ 1 h 27"/>
                <a:gd name="T122" fmla="*/ 18 w 29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7">
                  <a:moveTo>
                    <a:pt x="18" y="0"/>
                  </a:moveTo>
                  <a:cubicBezTo>
                    <a:pt x="18" y="0"/>
                    <a:pt x="18" y="3"/>
                    <a:pt x="14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7"/>
                    <a:pt x="10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9" y="3"/>
                    <a:pt x="20" y="5"/>
                  </a:cubicBezTo>
                  <a:cubicBezTo>
                    <a:pt x="20" y="5"/>
                    <a:pt x="21" y="7"/>
                    <a:pt x="1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2" y="11"/>
                    <a:pt x="14" y="10"/>
                  </a:cubicBezTo>
                  <a:cubicBezTo>
                    <a:pt x="14" y="10"/>
                    <a:pt x="15" y="9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16" y="11"/>
                    <a:pt x="17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2" y="10"/>
                  </a:cubicBezTo>
                  <a:cubicBezTo>
                    <a:pt x="22" y="10"/>
                    <a:pt x="24" y="9"/>
                    <a:pt x="25" y="11"/>
                  </a:cubicBezTo>
                  <a:cubicBezTo>
                    <a:pt x="25" y="11"/>
                    <a:pt x="26" y="13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1" y="13"/>
                    <a:pt x="20" y="12"/>
                    <a:pt x="20" y="12"/>
                  </a:cubicBezTo>
                  <a:cubicBezTo>
                    <a:pt x="20" y="12"/>
                    <a:pt x="19" y="12"/>
                    <a:pt x="19" y="13"/>
                  </a:cubicBezTo>
                  <a:cubicBezTo>
                    <a:pt x="19" y="13"/>
                    <a:pt x="19" y="14"/>
                    <a:pt x="18" y="14"/>
                  </a:cubicBezTo>
                  <a:cubicBezTo>
                    <a:pt x="18" y="14"/>
                    <a:pt x="14" y="12"/>
                    <a:pt x="13" y="14"/>
                  </a:cubicBezTo>
                  <a:cubicBezTo>
                    <a:pt x="13" y="14"/>
                    <a:pt x="13" y="17"/>
                    <a:pt x="14" y="16"/>
                  </a:cubicBezTo>
                  <a:cubicBezTo>
                    <a:pt x="14" y="16"/>
                    <a:pt x="15" y="14"/>
                    <a:pt x="16" y="15"/>
                  </a:cubicBezTo>
                  <a:cubicBezTo>
                    <a:pt x="16" y="15"/>
                    <a:pt x="17" y="18"/>
                    <a:pt x="18" y="17"/>
                  </a:cubicBezTo>
                  <a:cubicBezTo>
                    <a:pt x="18" y="17"/>
                    <a:pt x="18" y="15"/>
                    <a:pt x="19" y="14"/>
                  </a:cubicBezTo>
                  <a:cubicBezTo>
                    <a:pt x="19" y="14"/>
                    <a:pt x="20" y="13"/>
                    <a:pt x="20" y="14"/>
                  </a:cubicBezTo>
                  <a:cubicBezTo>
                    <a:pt x="20" y="14"/>
                    <a:pt x="20" y="18"/>
                    <a:pt x="22" y="17"/>
                  </a:cubicBezTo>
                  <a:cubicBezTo>
                    <a:pt x="22" y="17"/>
                    <a:pt x="23" y="17"/>
                    <a:pt x="24" y="16"/>
                  </a:cubicBezTo>
                  <a:cubicBezTo>
                    <a:pt x="24" y="16"/>
                    <a:pt x="25" y="15"/>
                    <a:pt x="25" y="16"/>
                  </a:cubicBezTo>
                  <a:cubicBezTo>
                    <a:pt x="25" y="16"/>
                    <a:pt x="26" y="18"/>
                    <a:pt x="27" y="18"/>
                  </a:cubicBezTo>
                  <a:cubicBezTo>
                    <a:pt x="27" y="18"/>
                    <a:pt x="28" y="18"/>
                    <a:pt x="28" y="19"/>
                  </a:cubicBezTo>
                  <a:cubicBezTo>
                    <a:pt x="28" y="19"/>
                    <a:pt x="29" y="21"/>
                    <a:pt x="27" y="22"/>
                  </a:cubicBezTo>
                  <a:cubicBezTo>
                    <a:pt x="27" y="22"/>
                    <a:pt x="26" y="22"/>
                    <a:pt x="24" y="21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4" y="18"/>
                    <a:pt x="15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8" y="25"/>
                    <a:pt x="17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2" y="21"/>
                    <a:pt x="12" y="19"/>
                  </a:cubicBezTo>
                  <a:cubicBezTo>
                    <a:pt x="12" y="19"/>
                    <a:pt x="12" y="17"/>
                    <a:pt x="13" y="16"/>
                  </a:cubicBezTo>
                  <a:cubicBezTo>
                    <a:pt x="13" y="16"/>
                    <a:pt x="13" y="15"/>
                    <a:pt x="12" y="15"/>
                  </a:cubicBezTo>
                  <a:cubicBezTo>
                    <a:pt x="12" y="15"/>
                    <a:pt x="11" y="14"/>
                    <a:pt x="11" y="12"/>
                  </a:cubicBezTo>
                  <a:cubicBezTo>
                    <a:pt x="11" y="12"/>
                    <a:pt x="8" y="10"/>
                    <a:pt x="8" y="9"/>
                  </a:cubicBezTo>
                  <a:cubicBezTo>
                    <a:pt x="8" y="9"/>
                    <a:pt x="7" y="7"/>
                    <a:pt x="6" y="6"/>
                  </a:cubicBezTo>
                  <a:cubicBezTo>
                    <a:pt x="6" y="6"/>
                    <a:pt x="5" y="5"/>
                    <a:pt x="3" y="4"/>
                  </a:cubicBezTo>
                  <a:cubicBezTo>
                    <a:pt x="3" y="4"/>
                    <a:pt x="0" y="2"/>
                    <a:pt x="2" y="1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8" y="1"/>
                    <a:pt x="10" y="2"/>
                    <a:pt x="8" y="3"/>
                  </a:cubicBezTo>
                  <a:cubicBezTo>
                    <a:pt x="8" y="3"/>
                    <a:pt x="7" y="3"/>
                    <a:pt x="8" y="4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1" y="3"/>
                    <a:pt x="12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šḻîdê"/>
            <p:cNvSpPr/>
            <p:nvPr/>
          </p:nvSpPr>
          <p:spPr bwMode="auto">
            <a:xfrm>
              <a:off x="4171951" y="3254375"/>
              <a:ext cx="73025" cy="57150"/>
            </a:xfrm>
            <a:custGeom>
              <a:avLst/>
              <a:gdLst>
                <a:gd name="T0" fmla="*/ 18 w 22"/>
                <a:gd name="T1" fmla="*/ 3 h 17"/>
                <a:gd name="T2" fmla="*/ 20 w 22"/>
                <a:gd name="T3" fmla="*/ 8 h 17"/>
                <a:gd name="T4" fmla="*/ 22 w 22"/>
                <a:gd name="T5" fmla="*/ 11 h 17"/>
                <a:gd name="T6" fmla="*/ 21 w 22"/>
                <a:gd name="T7" fmla="*/ 13 h 17"/>
                <a:gd name="T8" fmla="*/ 20 w 22"/>
                <a:gd name="T9" fmla="*/ 11 h 17"/>
                <a:gd name="T10" fmla="*/ 16 w 22"/>
                <a:gd name="T11" fmla="*/ 9 h 17"/>
                <a:gd name="T12" fmla="*/ 15 w 22"/>
                <a:gd name="T13" fmla="*/ 10 h 17"/>
                <a:gd name="T14" fmla="*/ 17 w 22"/>
                <a:gd name="T15" fmla="*/ 14 h 17"/>
                <a:gd name="T16" fmla="*/ 16 w 22"/>
                <a:gd name="T17" fmla="*/ 16 h 17"/>
                <a:gd name="T18" fmla="*/ 15 w 22"/>
                <a:gd name="T19" fmla="*/ 15 h 17"/>
                <a:gd name="T20" fmla="*/ 15 w 22"/>
                <a:gd name="T21" fmla="*/ 14 h 17"/>
                <a:gd name="T22" fmla="*/ 14 w 22"/>
                <a:gd name="T23" fmla="*/ 11 h 17"/>
                <a:gd name="T24" fmla="*/ 11 w 22"/>
                <a:gd name="T25" fmla="*/ 11 h 17"/>
                <a:gd name="T26" fmla="*/ 5 w 22"/>
                <a:gd name="T27" fmla="*/ 12 h 17"/>
                <a:gd name="T28" fmla="*/ 5 w 22"/>
                <a:gd name="T29" fmla="*/ 12 h 17"/>
                <a:gd name="T30" fmla="*/ 2 w 22"/>
                <a:gd name="T31" fmla="*/ 8 h 17"/>
                <a:gd name="T32" fmla="*/ 6 w 22"/>
                <a:gd name="T33" fmla="*/ 4 h 17"/>
                <a:gd name="T34" fmla="*/ 6 w 22"/>
                <a:gd name="T35" fmla="*/ 5 h 17"/>
                <a:gd name="T36" fmla="*/ 8 w 22"/>
                <a:gd name="T37" fmla="*/ 10 h 17"/>
                <a:gd name="T38" fmla="*/ 10 w 22"/>
                <a:gd name="T39" fmla="*/ 9 h 17"/>
                <a:gd name="T40" fmla="*/ 11 w 22"/>
                <a:gd name="T41" fmla="*/ 7 h 17"/>
                <a:gd name="T42" fmla="*/ 10 w 22"/>
                <a:gd name="T43" fmla="*/ 3 h 17"/>
                <a:gd name="T44" fmla="*/ 11 w 22"/>
                <a:gd name="T45" fmla="*/ 0 h 17"/>
                <a:gd name="T46" fmla="*/ 12 w 22"/>
                <a:gd name="T47" fmla="*/ 2 h 17"/>
                <a:gd name="T48" fmla="*/ 14 w 22"/>
                <a:gd name="T49" fmla="*/ 7 h 17"/>
                <a:gd name="T50" fmla="*/ 17 w 22"/>
                <a:gd name="T51" fmla="*/ 7 h 17"/>
                <a:gd name="T52" fmla="*/ 17 w 22"/>
                <a:gd name="T53" fmla="*/ 5 h 17"/>
                <a:gd name="T54" fmla="*/ 16 w 22"/>
                <a:gd name="T55" fmla="*/ 2 h 17"/>
                <a:gd name="T56" fmla="*/ 18 w 22"/>
                <a:gd name="T5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17">
                  <a:moveTo>
                    <a:pt x="18" y="3"/>
                  </a:moveTo>
                  <a:cubicBezTo>
                    <a:pt x="18" y="4"/>
                    <a:pt x="18" y="6"/>
                    <a:pt x="20" y="8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2" y="11"/>
                    <a:pt x="22" y="13"/>
                    <a:pt x="21" y="13"/>
                  </a:cubicBezTo>
                  <a:cubicBezTo>
                    <a:pt x="21" y="13"/>
                    <a:pt x="20" y="12"/>
                    <a:pt x="20" y="11"/>
                  </a:cubicBezTo>
                  <a:cubicBezTo>
                    <a:pt x="20" y="11"/>
                    <a:pt x="18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8" y="15"/>
                    <a:pt x="16" y="16"/>
                  </a:cubicBezTo>
                  <a:cubicBezTo>
                    <a:pt x="16" y="16"/>
                    <a:pt x="15" y="17"/>
                    <a:pt x="15" y="15"/>
                  </a:cubicBezTo>
                  <a:cubicBezTo>
                    <a:pt x="15" y="15"/>
                    <a:pt x="15" y="15"/>
                    <a:pt x="15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1"/>
                    <a:pt x="11" y="11"/>
                  </a:cubicBezTo>
                  <a:cubicBezTo>
                    <a:pt x="11" y="11"/>
                    <a:pt x="6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0"/>
                    <a:pt x="0" y="10"/>
                    <a:pt x="2" y="8"/>
                  </a:cubicBezTo>
                  <a:cubicBezTo>
                    <a:pt x="2" y="8"/>
                    <a:pt x="3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9"/>
                    <a:pt x="8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9"/>
                    <a:pt x="12" y="9"/>
                    <a:pt x="11" y="7"/>
                  </a:cubicBezTo>
                  <a:cubicBezTo>
                    <a:pt x="11" y="7"/>
                    <a:pt x="11" y="4"/>
                    <a:pt x="10" y="3"/>
                  </a:cubicBezTo>
                  <a:cubicBezTo>
                    <a:pt x="10" y="3"/>
                    <a:pt x="8" y="1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2"/>
                    <a:pt x="12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7" y="5"/>
                  </a:cubicBezTo>
                  <a:cubicBezTo>
                    <a:pt x="17" y="5"/>
                    <a:pt x="14" y="3"/>
                    <a:pt x="16" y="2"/>
                  </a:cubicBezTo>
                  <a:cubicBezTo>
                    <a:pt x="16" y="2"/>
                    <a:pt x="17" y="1"/>
                    <a:pt x="18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ṧľíḍè"/>
            <p:cNvSpPr/>
            <p:nvPr/>
          </p:nvSpPr>
          <p:spPr bwMode="auto">
            <a:xfrm>
              <a:off x="3538538" y="2995613"/>
              <a:ext cx="57150" cy="93663"/>
            </a:xfrm>
            <a:custGeom>
              <a:avLst/>
              <a:gdLst>
                <a:gd name="T0" fmla="*/ 3 w 17"/>
                <a:gd name="T1" fmla="*/ 2 h 28"/>
                <a:gd name="T2" fmla="*/ 2 w 17"/>
                <a:gd name="T3" fmla="*/ 5 h 28"/>
                <a:gd name="T4" fmla="*/ 2 w 17"/>
                <a:gd name="T5" fmla="*/ 8 h 28"/>
                <a:gd name="T6" fmla="*/ 1 w 17"/>
                <a:gd name="T7" fmla="*/ 11 h 28"/>
                <a:gd name="T8" fmla="*/ 4 w 17"/>
                <a:gd name="T9" fmla="*/ 15 h 28"/>
                <a:gd name="T10" fmla="*/ 5 w 17"/>
                <a:gd name="T11" fmla="*/ 19 h 28"/>
                <a:gd name="T12" fmla="*/ 3 w 17"/>
                <a:gd name="T13" fmla="*/ 21 h 28"/>
                <a:gd name="T14" fmla="*/ 1 w 17"/>
                <a:gd name="T15" fmla="*/ 25 h 28"/>
                <a:gd name="T16" fmla="*/ 3 w 17"/>
                <a:gd name="T17" fmla="*/ 26 h 28"/>
                <a:gd name="T18" fmla="*/ 4 w 17"/>
                <a:gd name="T19" fmla="*/ 24 h 28"/>
                <a:gd name="T20" fmla="*/ 6 w 17"/>
                <a:gd name="T21" fmla="*/ 24 h 28"/>
                <a:gd name="T22" fmla="*/ 9 w 17"/>
                <a:gd name="T23" fmla="*/ 28 h 28"/>
                <a:gd name="T24" fmla="*/ 9 w 17"/>
                <a:gd name="T25" fmla="*/ 27 h 28"/>
                <a:gd name="T26" fmla="*/ 9 w 17"/>
                <a:gd name="T27" fmla="*/ 22 h 28"/>
                <a:gd name="T28" fmla="*/ 10 w 17"/>
                <a:gd name="T29" fmla="*/ 19 h 28"/>
                <a:gd name="T30" fmla="*/ 11 w 17"/>
                <a:gd name="T31" fmla="*/ 18 h 28"/>
                <a:gd name="T32" fmla="*/ 13 w 17"/>
                <a:gd name="T33" fmla="*/ 22 h 28"/>
                <a:gd name="T34" fmla="*/ 12 w 17"/>
                <a:gd name="T35" fmla="*/ 23 h 28"/>
                <a:gd name="T36" fmla="*/ 11 w 17"/>
                <a:gd name="T37" fmla="*/ 21 h 28"/>
                <a:gd name="T38" fmla="*/ 11 w 17"/>
                <a:gd name="T39" fmla="*/ 23 h 28"/>
                <a:gd name="T40" fmla="*/ 12 w 17"/>
                <a:gd name="T41" fmla="*/ 24 h 28"/>
                <a:gd name="T42" fmla="*/ 13 w 17"/>
                <a:gd name="T43" fmla="*/ 26 h 28"/>
                <a:gd name="T44" fmla="*/ 16 w 17"/>
                <a:gd name="T45" fmla="*/ 27 h 28"/>
                <a:gd name="T46" fmla="*/ 16 w 17"/>
                <a:gd name="T47" fmla="*/ 24 h 28"/>
                <a:gd name="T48" fmla="*/ 14 w 17"/>
                <a:gd name="T49" fmla="*/ 20 h 28"/>
                <a:gd name="T50" fmla="*/ 13 w 17"/>
                <a:gd name="T51" fmla="*/ 17 h 28"/>
                <a:gd name="T52" fmla="*/ 12 w 17"/>
                <a:gd name="T53" fmla="*/ 14 h 28"/>
                <a:gd name="T54" fmla="*/ 12 w 17"/>
                <a:gd name="T55" fmla="*/ 11 h 28"/>
                <a:gd name="T56" fmla="*/ 7 w 17"/>
                <a:gd name="T57" fmla="*/ 7 h 28"/>
                <a:gd name="T58" fmla="*/ 5 w 17"/>
                <a:gd name="T59" fmla="*/ 11 h 28"/>
                <a:gd name="T60" fmla="*/ 3 w 17"/>
                <a:gd name="T61" fmla="*/ 10 h 28"/>
                <a:gd name="T62" fmla="*/ 3 w 17"/>
                <a:gd name="T63" fmla="*/ 8 h 28"/>
                <a:gd name="T64" fmla="*/ 8 w 17"/>
                <a:gd name="T65" fmla="*/ 1 h 28"/>
                <a:gd name="T66" fmla="*/ 6 w 17"/>
                <a:gd name="T67" fmla="*/ 1 h 28"/>
                <a:gd name="T68" fmla="*/ 3 w 17"/>
                <a:gd name="T69" fmla="*/ 2 h 28"/>
                <a:gd name="T70" fmla="*/ 10 w 17"/>
                <a:gd name="T71" fmla="*/ 13 h 28"/>
                <a:gd name="T72" fmla="*/ 9 w 17"/>
                <a:gd name="T73" fmla="*/ 13 h 28"/>
                <a:gd name="T74" fmla="*/ 7 w 17"/>
                <a:gd name="T75" fmla="*/ 15 h 28"/>
                <a:gd name="T76" fmla="*/ 7 w 17"/>
                <a:gd name="T77" fmla="*/ 16 h 28"/>
                <a:gd name="T78" fmla="*/ 7 w 17"/>
                <a:gd name="T79" fmla="*/ 10 h 28"/>
                <a:gd name="T80" fmla="*/ 10 w 17"/>
                <a:gd name="T81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8">
                  <a:moveTo>
                    <a:pt x="3" y="2"/>
                  </a:moveTo>
                  <a:cubicBezTo>
                    <a:pt x="3" y="2"/>
                    <a:pt x="2" y="2"/>
                    <a:pt x="2" y="5"/>
                  </a:cubicBezTo>
                  <a:cubicBezTo>
                    <a:pt x="2" y="5"/>
                    <a:pt x="3" y="7"/>
                    <a:pt x="2" y="8"/>
                  </a:cubicBezTo>
                  <a:cubicBezTo>
                    <a:pt x="2" y="8"/>
                    <a:pt x="0" y="9"/>
                    <a:pt x="1" y="11"/>
                  </a:cubicBezTo>
                  <a:cubicBezTo>
                    <a:pt x="1" y="11"/>
                    <a:pt x="4" y="12"/>
                    <a:pt x="4" y="15"/>
                  </a:cubicBezTo>
                  <a:cubicBezTo>
                    <a:pt x="4" y="15"/>
                    <a:pt x="4" y="17"/>
                    <a:pt x="5" y="19"/>
                  </a:cubicBezTo>
                  <a:cubicBezTo>
                    <a:pt x="5" y="19"/>
                    <a:pt x="6" y="20"/>
                    <a:pt x="3" y="21"/>
                  </a:cubicBezTo>
                  <a:cubicBezTo>
                    <a:pt x="3" y="21"/>
                    <a:pt x="0" y="21"/>
                    <a:pt x="1" y="25"/>
                  </a:cubicBezTo>
                  <a:cubicBezTo>
                    <a:pt x="1" y="25"/>
                    <a:pt x="1" y="27"/>
                    <a:pt x="3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24"/>
                    <a:pt x="6" y="23"/>
                    <a:pt x="6" y="24"/>
                  </a:cubicBezTo>
                  <a:cubicBezTo>
                    <a:pt x="6" y="24"/>
                    <a:pt x="7" y="28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19"/>
                    <a:pt x="10" y="19"/>
                  </a:cubicBezTo>
                  <a:cubicBezTo>
                    <a:pt x="10" y="19"/>
                    <a:pt x="11" y="17"/>
                    <a:pt x="11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1" y="23"/>
                  </a:cubicBezTo>
                  <a:cubicBezTo>
                    <a:pt x="11" y="23"/>
                    <a:pt x="12" y="24"/>
                    <a:pt x="12" y="24"/>
                  </a:cubicBezTo>
                  <a:cubicBezTo>
                    <a:pt x="12" y="24"/>
                    <a:pt x="13" y="25"/>
                    <a:pt x="13" y="26"/>
                  </a:cubicBezTo>
                  <a:cubicBezTo>
                    <a:pt x="13" y="26"/>
                    <a:pt x="14" y="28"/>
                    <a:pt x="16" y="27"/>
                  </a:cubicBezTo>
                  <a:cubicBezTo>
                    <a:pt x="16" y="27"/>
                    <a:pt x="17" y="26"/>
                    <a:pt x="16" y="24"/>
                  </a:cubicBezTo>
                  <a:cubicBezTo>
                    <a:pt x="16" y="24"/>
                    <a:pt x="15" y="20"/>
                    <a:pt x="14" y="20"/>
                  </a:cubicBezTo>
                  <a:cubicBezTo>
                    <a:pt x="14" y="20"/>
                    <a:pt x="13" y="18"/>
                    <a:pt x="13" y="17"/>
                  </a:cubicBezTo>
                  <a:cubicBezTo>
                    <a:pt x="13" y="17"/>
                    <a:pt x="13" y="14"/>
                    <a:pt x="12" y="14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2" y="11"/>
                    <a:pt x="11" y="6"/>
                    <a:pt x="7" y="7"/>
                  </a:cubicBezTo>
                  <a:cubicBezTo>
                    <a:pt x="7" y="7"/>
                    <a:pt x="5" y="8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9"/>
                    <a:pt x="3" y="8"/>
                  </a:cubicBezTo>
                  <a:cubicBezTo>
                    <a:pt x="3" y="8"/>
                    <a:pt x="10" y="5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lose/>
                  <a:moveTo>
                    <a:pt x="10" y="13"/>
                  </a:moveTo>
                  <a:cubicBezTo>
                    <a:pt x="10" y="14"/>
                    <a:pt x="9" y="13"/>
                    <a:pt x="9" y="13"/>
                  </a:cubicBezTo>
                  <a:cubicBezTo>
                    <a:pt x="6" y="12"/>
                    <a:pt x="7" y="15"/>
                    <a:pt x="7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1"/>
                    <a:pt x="7" y="10"/>
                    <a:pt x="7" y="10"/>
                  </a:cubicBezTo>
                  <a:cubicBezTo>
                    <a:pt x="8" y="10"/>
                    <a:pt x="10" y="13"/>
                    <a:pt x="10" y="1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ṥļîḍè"/>
            <p:cNvSpPr/>
            <p:nvPr/>
          </p:nvSpPr>
          <p:spPr bwMode="auto">
            <a:xfrm>
              <a:off x="3581401" y="2982913"/>
              <a:ext cx="42863" cy="42863"/>
            </a:xfrm>
            <a:custGeom>
              <a:avLst/>
              <a:gdLst>
                <a:gd name="T0" fmla="*/ 1 w 13"/>
                <a:gd name="T1" fmla="*/ 6 h 13"/>
                <a:gd name="T2" fmla="*/ 3 w 13"/>
                <a:gd name="T3" fmla="*/ 3 h 13"/>
                <a:gd name="T4" fmla="*/ 8 w 13"/>
                <a:gd name="T5" fmla="*/ 3 h 13"/>
                <a:gd name="T6" fmla="*/ 8 w 13"/>
                <a:gd name="T7" fmla="*/ 5 h 13"/>
                <a:gd name="T8" fmla="*/ 9 w 13"/>
                <a:gd name="T9" fmla="*/ 6 h 13"/>
                <a:gd name="T10" fmla="*/ 12 w 13"/>
                <a:gd name="T11" fmla="*/ 4 h 13"/>
                <a:gd name="T12" fmla="*/ 12 w 13"/>
                <a:gd name="T13" fmla="*/ 5 h 13"/>
                <a:gd name="T14" fmla="*/ 8 w 13"/>
                <a:gd name="T15" fmla="*/ 8 h 13"/>
                <a:gd name="T16" fmla="*/ 5 w 13"/>
                <a:gd name="T17" fmla="*/ 10 h 13"/>
                <a:gd name="T18" fmla="*/ 1 w 13"/>
                <a:gd name="T19" fmla="*/ 13 h 13"/>
                <a:gd name="T20" fmla="*/ 1 w 13"/>
                <a:gd name="T21" fmla="*/ 11 h 13"/>
                <a:gd name="T22" fmla="*/ 4 w 13"/>
                <a:gd name="T23" fmla="*/ 8 h 13"/>
                <a:gd name="T24" fmla="*/ 2 w 13"/>
                <a:gd name="T25" fmla="*/ 7 h 13"/>
                <a:gd name="T26" fmla="*/ 1 w 1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1" y="6"/>
                  </a:moveTo>
                  <a:cubicBezTo>
                    <a:pt x="1" y="6"/>
                    <a:pt x="1" y="4"/>
                    <a:pt x="3" y="3"/>
                  </a:cubicBezTo>
                  <a:cubicBezTo>
                    <a:pt x="3" y="3"/>
                    <a:pt x="6" y="0"/>
                    <a:pt x="8" y="3"/>
                  </a:cubicBezTo>
                  <a:cubicBezTo>
                    <a:pt x="8" y="3"/>
                    <a:pt x="9" y="4"/>
                    <a:pt x="8" y="5"/>
                  </a:cubicBezTo>
                  <a:cubicBezTo>
                    <a:pt x="8" y="5"/>
                    <a:pt x="7" y="6"/>
                    <a:pt x="9" y="6"/>
                  </a:cubicBezTo>
                  <a:cubicBezTo>
                    <a:pt x="9" y="6"/>
                    <a:pt x="11" y="5"/>
                    <a:pt x="12" y="4"/>
                  </a:cubicBezTo>
                  <a:cubicBezTo>
                    <a:pt x="12" y="4"/>
                    <a:pt x="13" y="3"/>
                    <a:pt x="12" y="5"/>
                  </a:cubicBezTo>
                  <a:cubicBezTo>
                    <a:pt x="12" y="5"/>
                    <a:pt x="11" y="7"/>
                    <a:pt x="8" y="8"/>
                  </a:cubicBezTo>
                  <a:cubicBezTo>
                    <a:pt x="8" y="8"/>
                    <a:pt x="6" y="7"/>
                    <a:pt x="5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4" y="10"/>
                    <a:pt x="4" y="8"/>
                  </a:cubicBezTo>
                  <a:cubicBezTo>
                    <a:pt x="4" y="8"/>
                    <a:pt x="3" y="7"/>
                    <a:pt x="2" y="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ḷîde"/>
            <p:cNvSpPr/>
            <p:nvPr/>
          </p:nvSpPr>
          <p:spPr bwMode="auto">
            <a:xfrm>
              <a:off x="3595688" y="3008313"/>
              <a:ext cx="65088" cy="63500"/>
            </a:xfrm>
            <a:custGeom>
              <a:avLst/>
              <a:gdLst>
                <a:gd name="T0" fmla="*/ 0 w 20"/>
                <a:gd name="T1" fmla="*/ 7 h 19"/>
                <a:gd name="T2" fmla="*/ 4 w 20"/>
                <a:gd name="T3" fmla="*/ 3 h 19"/>
                <a:gd name="T4" fmla="*/ 7 w 20"/>
                <a:gd name="T5" fmla="*/ 2 h 19"/>
                <a:gd name="T6" fmla="*/ 7 w 20"/>
                <a:gd name="T7" fmla="*/ 4 h 19"/>
                <a:gd name="T8" fmla="*/ 9 w 20"/>
                <a:gd name="T9" fmla="*/ 11 h 19"/>
                <a:gd name="T10" fmla="*/ 15 w 20"/>
                <a:gd name="T11" fmla="*/ 10 h 19"/>
                <a:gd name="T12" fmla="*/ 14 w 20"/>
                <a:gd name="T13" fmla="*/ 7 h 19"/>
                <a:gd name="T14" fmla="*/ 17 w 20"/>
                <a:gd name="T15" fmla="*/ 10 h 19"/>
                <a:gd name="T16" fmla="*/ 17 w 20"/>
                <a:gd name="T17" fmla="*/ 15 h 19"/>
                <a:gd name="T18" fmla="*/ 15 w 20"/>
                <a:gd name="T19" fmla="*/ 16 h 19"/>
                <a:gd name="T20" fmla="*/ 7 w 20"/>
                <a:gd name="T21" fmla="*/ 12 h 19"/>
                <a:gd name="T22" fmla="*/ 5 w 20"/>
                <a:gd name="T23" fmla="*/ 9 h 19"/>
                <a:gd name="T24" fmla="*/ 3 w 20"/>
                <a:gd name="T25" fmla="*/ 8 h 19"/>
                <a:gd name="T26" fmla="*/ 2 w 20"/>
                <a:gd name="T27" fmla="*/ 10 h 19"/>
                <a:gd name="T28" fmla="*/ 1 w 20"/>
                <a:gd name="T29" fmla="*/ 19 h 19"/>
                <a:gd name="T30" fmla="*/ 0 w 20"/>
                <a:gd name="T31" fmla="*/ 18 h 19"/>
                <a:gd name="T32" fmla="*/ 0 w 20"/>
                <a:gd name="T33" fmla="*/ 15 h 19"/>
                <a:gd name="T34" fmla="*/ 0 w 20"/>
                <a:gd name="T35" fmla="*/ 13 h 19"/>
                <a:gd name="T36" fmla="*/ 0 w 20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9">
                  <a:moveTo>
                    <a:pt x="0" y="7"/>
                  </a:moveTo>
                  <a:cubicBezTo>
                    <a:pt x="0" y="7"/>
                    <a:pt x="4" y="5"/>
                    <a:pt x="4" y="3"/>
                  </a:cubicBezTo>
                  <a:cubicBezTo>
                    <a:pt x="4" y="3"/>
                    <a:pt x="5" y="0"/>
                    <a:pt x="7" y="2"/>
                  </a:cubicBezTo>
                  <a:cubicBezTo>
                    <a:pt x="7" y="2"/>
                    <a:pt x="8" y="2"/>
                    <a:pt x="7" y="4"/>
                  </a:cubicBezTo>
                  <a:cubicBezTo>
                    <a:pt x="7" y="4"/>
                    <a:pt x="6" y="9"/>
                    <a:pt x="9" y="11"/>
                  </a:cubicBezTo>
                  <a:cubicBezTo>
                    <a:pt x="9" y="11"/>
                    <a:pt x="15" y="14"/>
                    <a:pt x="15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7" y="10"/>
                  </a:cubicBezTo>
                  <a:cubicBezTo>
                    <a:pt x="17" y="10"/>
                    <a:pt x="20" y="13"/>
                    <a:pt x="17" y="15"/>
                  </a:cubicBezTo>
                  <a:cubicBezTo>
                    <a:pt x="17" y="15"/>
                    <a:pt x="16" y="15"/>
                    <a:pt x="15" y="16"/>
                  </a:cubicBezTo>
                  <a:cubicBezTo>
                    <a:pt x="15" y="16"/>
                    <a:pt x="9" y="17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7"/>
                    <a:pt x="3" y="8"/>
                  </a:cubicBezTo>
                  <a:cubicBezTo>
                    <a:pt x="3" y="8"/>
                    <a:pt x="2" y="8"/>
                    <a:pt x="2" y="10"/>
                  </a:cubicBezTo>
                  <a:cubicBezTo>
                    <a:pt x="2" y="10"/>
                    <a:pt x="4" y="17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8"/>
                    <a:pt x="0" y="17"/>
                    <a:pt x="0" y="15"/>
                  </a:cubicBezTo>
                  <a:cubicBezTo>
                    <a:pt x="0" y="15"/>
                    <a:pt x="0" y="15"/>
                    <a:pt x="0" y="13"/>
                  </a:cubicBezTo>
                  <a:cubicBezTo>
                    <a:pt x="0" y="13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$ľíḍê"/>
            <p:cNvSpPr/>
            <p:nvPr/>
          </p:nvSpPr>
          <p:spPr bwMode="auto">
            <a:xfrm>
              <a:off x="3690938" y="3187700"/>
              <a:ext cx="315913" cy="468313"/>
            </a:xfrm>
            <a:custGeom>
              <a:avLst/>
              <a:gdLst>
                <a:gd name="T0" fmla="*/ 96 w 96"/>
                <a:gd name="T1" fmla="*/ 0 h 141"/>
                <a:gd name="T2" fmla="*/ 0 w 96"/>
                <a:gd name="T3" fmla="*/ 45 h 141"/>
                <a:gd name="T4" fmla="*/ 26 w 96"/>
                <a:gd name="T5" fmla="*/ 74 h 141"/>
                <a:gd name="T6" fmla="*/ 5 w 96"/>
                <a:gd name="T7" fmla="*/ 141 h 141"/>
                <a:gd name="T8" fmla="*/ 96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96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33" y="47"/>
                    <a:pt x="26" y="74"/>
                  </a:cubicBezTo>
                  <a:cubicBezTo>
                    <a:pt x="5" y="141"/>
                    <a:pt x="5" y="141"/>
                    <a:pt x="5" y="14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7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9687385" y="112202"/>
            <a:ext cx="1820990" cy="338052"/>
            <a:chOff x="3497261" y="2746242"/>
            <a:chExt cx="7298696" cy="1354943"/>
          </a:xfrm>
          <a:solidFill>
            <a:schemeClr val="accent1"/>
          </a:solidFill>
        </p:grpSpPr>
        <p:grpSp>
          <p:nvGrpSpPr>
            <p:cNvPr id="198" name="ïşļíḓê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  <a:grpFill/>
          </p:grpSpPr>
          <p:sp>
            <p:nvSpPr>
              <p:cNvPr id="217" name="îṥļiďe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íŝļíḍ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íşḷiḋ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iṩ1îdê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isļïḍe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íṣḷíḋê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iṧľïdé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ïṡḷïḓé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îṥ1ïḋè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ïsľîdé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íṩlíďê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işḷïďè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îṡlíḑê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iṡľïḍê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iṥľíḑ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íṥḷîḍ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íṩľiḓ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ïŝļîdê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iṡľîḑé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iṩ1íḋè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íṣľíḍè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9" name="íṥľíḓ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  <a:grpFill/>
          </p:grpSpPr>
          <p:sp>
            <p:nvSpPr>
              <p:cNvPr id="200" name="îš1îde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íSļïď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íṥľîḍe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îṧ1iḍê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îšlïḓe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iṩľiďe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ïṩlíḋè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iṩľíḋé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iṧlíḓé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íṥľide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ïṩlîḑ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í$ḷiḓê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2" name="ïṡļîdê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3" name="ísḷíďê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ïşḷïḑ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ïŝľiḍê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iṥḻïdê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8" name="矩形 237"/>
          <p:cNvSpPr/>
          <p:nvPr userDrawn="1"/>
        </p:nvSpPr>
        <p:spPr>
          <a:xfrm flipV="1">
            <a:off x="0" y="6806337"/>
            <a:ext cx="12192000" cy="6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 lIns="0" tIns="0" rIns="0" bIns="0"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fld id="{E16B16C1-6D5E-46C9-B419-8AFAA0B89E27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56655C8-66F2-9832-802A-3E326EB8C95D}"/>
              </a:ext>
            </a:extLst>
          </p:cNvPr>
          <p:cNvSpPr txBox="1"/>
          <p:nvPr userDrawn="1"/>
        </p:nvSpPr>
        <p:spPr>
          <a:xfrm>
            <a:off x="683625" y="6566311"/>
            <a:ext cx="30091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spc="300" dirty="0">
                <a:solidFill>
                  <a:schemeClr val="accent1"/>
                </a:solidFill>
              </a:rPr>
              <a:t>氘</a:t>
            </a:r>
            <a:r>
              <a:rPr lang="en-US" altLang="zh-CN" sz="1200" b="1" spc="300" dirty="0">
                <a:solidFill>
                  <a:schemeClr val="accent1"/>
                </a:solidFill>
              </a:rPr>
              <a:t>-</a:t>
            </a:r>
            <a:r>
              <a:rPr lang="zh-CN" altLang="en-US" sz="1200" b="1" spc="300" dirty="0">
                <a:solidFill>
                  <a:schemeClr val="accent1"/>
                </a:solidFill>
              </a:rPr>
              <a:t>氘相互作用及动量关联函数</a:t>
            </a:r>
          </a:p>
        </p:txBody>
      </p:sp>
    </p:spTree>
    <p:extLst>
      <p:ext uri="{BB962C8B-B14F-4D97-AF65-F5344CB8AC3E}">
        <p14:creationId xmlns:p14="http://schemas.microsoft.com/office/powerpoint/2010/main" val="39311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带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直接连接符 120"/>
          <p:cNvCxnSpPr/>
          <p:nvPr userDrawn="1"/>
        </p:nvCxnSpPr>
        <p:spPr>
          <a:xfrm>
            <a:off x="100205" y="609600"/>
            <a:ext cx="119417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ïsḻiḓê"/>
          <p:cNvGrpSpPr/>
          <p:nvPr userDrawn="1"/>
        </p:nvGrpSpPr>
        <p:grpSpPr>
          <a:xfrm>
            <a:off x="148559" y="109179"/>
            <a:ext cx="464185" cy="466907"/>
            <a:chOff x="3275013" y="2886075"/>
            <a:chExt cx="1082675" cy="1089025"/>
          </a:xfrm>
        </p:grpSpPr>
        <p:sp>
          <p:nvSpPr>
            <p:cNvPr id="125" name="ïSḷíḑe"/>
            <p:cNvSpPr/>
            <p:nvPr/>
          </p:nvSpPr>
          <p:spPr bwMode="auto">
            <a:xfrm>
              <a:off x="3275013" y="2886075"/>
              <a:ext cx="1082675" cy="10890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ṧḷîḓe"/>
            <p:cNvSpPr/>
            <p:nvPr/>
          </p:nvSpPr>
          <p:spPr bwMode="auto">
            <a:xfrm>
              <a:off x="3290888" y="2903538"/>
              <a:ext cx="1052513" cy="10588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ṧļîḓè"/>
            <p:cNvSpPr/>
            <p:nvPr/>
          </p:nvSpPr>
          <p:spPr bwMode="auto">
            <a:xfrm>
              <a:off x="3452813" y="3065463"/>
              <a:ext cx="730250" cy="7334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í$ḻiḓê"/>
            <p:cNvSpPr/>
            <p:nvPr/>
          </p:nvSpPr>
          <p:spPr bwMode="auto">
            <a:xfrm>
              <a:off x="3467101" y="3078163"/>
              <a:ext cx="701675" cy="708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ŝḻîďê"/>
            <p:cNvSpPr/>
            <p:nvPr/>
          </p:nvSpPr>
          <p:spPr bwMode="auto">
            <a:xfrm>
              <a:off x="3703638" y="3214688"/>
              <a:ext cx="354013" cy="465138"/>
            </a:xfrm>
            <a:custGeom>
              <a:avLst/>
              <a:gdLst>
                <a:gd name="T0" fmla="*/ 223 w 223"/>
                <a:gd name="T1" fmla="*/ 0 h 293"/>
                <a:gd name="T2" fmla="*/ 220 w 223"/>
                <a:gd name="T3" fmla="*/ 0 h 293"/>
                <a:gd name="T4" fmla="*/ 0 w 223"/>
                <a:gd name="T5" fmla="*/ 103 h 293"/>
                <a:gd name="T6" fmla="*/ 83 w 223"/>
                <a:gd name="T7" fmla="*/ 115 h 293"/>
                <a:gd name="T8" fmla="*/ 29 w 223"/>
                <a:gd name="T9" fmla="*/ 293 h 293"/>
                <a:gd name="T10" fmla="*/ 223 w 223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93">
                  <a:moveTo>
                    <a:pt x="223" y="0"/>
                  </a:moveTo>
                  <a:lnTo>
                    <a:pt x="220" y="0"/>
                  </a:lnTo>
                  <a:lnTo>
                    <a:pt x="0" y="103"/>
                  </a:lnTo>
                  <a:lnTo>
                    <a:pt x="83" y="115"/>
                  </a:lnTo>
                  <a:lnTo>
                    <a:pt x="29" y="29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$ḻíďê"/>
            <p:cNvSpPr/>
            <p:nvPr/>
          </p:nvSpPr>
          <p:spPr bwMode="auto">
            <a:xfrm>
              <a:off x="3681413" y="3171825"/>
              <a:ext cx="153988" cy="142875"/>
            </a:xfrm>
            <a:custGeom>
              <a:avLst/>
              <a:gdLst>
                <a:gd name="T0" fmla="*/ 25 w 47"/>
                <a:gd name="T1" fmla="*/ 0 h 43"/>
                <a:gd name="T2" fmla="*/ 22 w 47"/>
                <a:gd name="T3" fmla="*/ 20 h 43"/>
                <a:gd name="T4" fmla="*/ 0 w 47"/>
                <a:gd name="T5" fmla="*/ 23 h 43"/>
                <a:gd name="T6" fmla="*/ 22 w 47"/>
                <a:gd name="T7" fmla="*/ 27 h 43"/>
                <a:gd name="T8" fmla="*/ 24 w 47"/>
                <a:gd name="T9" fmla="*/ 43 h 43"/>
                <a:gd name="T10" fmla="*/ 28 w 47"/>
                <a:gd name="T11" fmla="*/ 27 h 43"/>
                <a:gd name="T12" fmla="*/ 47 w 47"/>
                <a:gd name="T13" fmla="*/ 24 h 43"/>
                <a:gd name="T14" fmla="*/ 29 w 47"/>
                <a:gd name="T15" fmla="*/ 20 h 43"/>
                <a:gd name="T16" fmla="*/ 25 w 47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5" y="0"/>
                  </a:moveTo>
                  <a:cubicBezTo>
                    <a:pt x="25" y="0"/>
                    <a:pt x="21" y="18"/>
                    <a:pt x="22" y="20"/>
                  </a:cubicBezTo>
                  <a:cubicBezTo>
                    <a:pt x="22" y="20"/>
                    <a:pt x="5" y="21"/>
                    <a:pt x="0" y="23"/>
                  </a:cubicBezTo>
                  <a:cubicBezTo>
                    <a:pt x="0" y="23"/>
                    <a:pt x="5" y="26"/>
                    <a:pt x="22" y="27"/>
                  </a:cubicBezTo>
                  <a:cubicBezTo>
                    <a:pt x="22" y="27"/>
                    <a:pt x="22" y="38"/>
                    <a:pt x="24" y="43"/>
                  </a:cubicBezTo>
                  <a:cubicBezTo>
                    <a:pt x="24" y="43"/>
                    <a:pt x="26" y="43"/>
                    <a:pt x="28" y="27"/>
                  </a:cubicBezTo>
                  <a:cubicBezTo>
                    <a:pt x="28" y="27"/>
                    <a:pt x="41" y="27"/>
                    <a:pt x="47" y="24"/>
                  </a:cubicBezTo>
                  <a:cubicBezTo>
                    <a:pt x="47" y="24"/>
                    <a:pt x="36" y="20"/>
                    <a:pt x="29" y="20"/>
                  </a:cubicBezTo>
                  <a:cubicBezTo>
                    <a:pt x="29" y="20"/>
                    <a:pt x="27" y="4"/>
                    <a:pt x="2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ïśḻîdé"/>
            <p:cNvSpPr/>
            <p:nvPr/>
          </p:nvSpPr>
          <p:spPr bwMode="auto">
            <a:xfrm>
              <a:off x="3532188" y="3271838"/>
              <a:ext cx="198438" cy="298450"/>
            </a:xfrm>
            <a:custGeom>
              <a:avLst/>
              <a:gdLst>
                <a:gd name="T0" fmla="*/ 60 w 60"/>
                <a:gd name="T1" fmla="*/ 0 h 90"/>
                <a:gd name="T2" fmla="*/ 0 w 60"/>
                <a:gd name="T3" fmla="*/ 46 h 90"/>
                <a:gd name="T4" fmla="*/ 19 w 60"/>
                <a:gd name="T5" fmla="*/ 77 h 90"/>
                <a:gd name="T6" fmla="*/ 59 w 60"/>
                <a:gd name="T7" fmla="*/ 90 h 90"/>
                <a:gd name="T8" fmla="*/ 33 w 60"/>
                <a:gd name="T9" fmla="*/ 50 h 90"/>
                <a:gd name="T10" fmla="*/ 60 w 60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0">
                  <a:moveTo>
                    <a:pt x="60" y="0"/>
                  </a:moveTo>
                  <a:cubicBezTo>
                    <a:pt x="60" y="0"/>
                    <a:pt x="2" y="6"/>
                    <a:pt x="0" y="46"/>
                  </a:cubicBezTo>
                  <a:cubicBezTo>
                    <a:pt x="0" y="46"/>
                    <a:pt x="0" y="63"/>
                    <a:pt x="19" y="77"/>
                  </a:cubicBezTo>
                  <a:cubicBezTo>
                    <a:pt x="19" y="77"/>
                    <a:pt x="41" y="90"/>
                    <a:pt x="59" y="90"/>
                  </a:cubicBezTo>
                  <a:cubicBezTo>
                    <a:pt x="59" y="90"/>
                    <a:pt x="36" y="75"/>
                    <a:pt x="33" y="50"/>
                  </a:cubicBezTo>
                  <a:cubicBezTo>
                    <a:pt x="33" y="50"/>
                    <a:pt x="28" y="16"/>
                    <a:pt x="60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ṩ1îḍè"/>
            <p:cNvSpPr/>
            <p:nvPr/>
          </p:nvSpPr>
          <p:spPr bwMode="auto">
            <a:xfrm>
              <a:off x="3852863" y="3324225"/>
              <a:ext cx="214313" cy="249238"/>
            </a:xfrm>
            <a:custGeom>
              <a:avLst/>
              <a:gdLst>
                <a:gd name="T0" fmla="*/ 33 w 65"/>
                <a:gd name="T1" fmla="*/ 19 h 75"/>
                <a:gd name="T2" fmla="*/ 0 w 65"/>
                <a:gd name="T3" fmla="*/ 75 h 75"/>
                <a:gd name="T4" fmla="*/ 64 w 65"/>
                <a:gd name="T5" fmla="*/ 30 h 75"/>
                <a:gd name="T6" fmla="*/ 46 w 65"/>
                <a:gd name="T7" fmla="*/ 0 h 75"/>
                <a:gd name="T8" fmla="*/ 33 w 65"/>
                <a:gd name="T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5">
                  <a:moveTo>
                    <a:pt x="33" y="19"/>
                  </a:moveTo>
                  <a:cubicBezTo>
                    <a:pt x="33" y="19"/>
                    <a:pt x="42" y="58"/>
                    <a:pt x="0" y="75"/>
                  </a:cubicBezTo>
                  <a:cubicBezTo>
                    <a:pt x="0" y="75"/>
                    <a:pt x="54" y="74"/>
                    <a:pt x="64" y="30"/>
                  </a:cubicBezTo>
                  <a:cubicBezTo>
                    <a:pt x="64" y="30"/>
                    <a:pt x="65" y="11"/>
                    <a:pt x="46" y="0"/>
                  </a:cubicBezTo>
                  <a:lnTo>
                    <a:pt x="33" y="19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ïṡḷiḓè"/>
            <p:cNvSpPr/>
            <p:nvPr/>
          </p:nvSpPr>
          <p:spPr bwMode="auto">
            <a:xfrm>
              <a:off x="3535363" y="3467100"/>
              <a:ext cx="217488" cy="26988"/>
            </a:xfrm>
            <a:custGeom>
              <a:avLst/>
              <a:gdLst>
                <a:gd name="T0" fmla="*/ 2 w 137"/>
                <a:gd name="T1" fmla="*/ 0 h 17"/>
                <a:gd name="T2" fmla="*/ 137 w 137"/>
                <a:gd name="T3" fmla="*/ 0 h 17"/>
                <a:gd name="T4" fmla="*/ 133 w 137"/>
                <a:gd name="T5" fmla="*/ 15 h 17"/>
                <a:gd name="T6" fmla="*/ 0 w 137"/>
                <a:gd name="T7" fmla="*/ 17 h 17"/>
                <a:gd name="T8" fmla="*/ 2 w 13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">
                  <a:moveTo>
                    <a:pt x="2" y="0"/>
                  </a:moveTo>
                  <a:lnTo>
                    <a:pt x="137" y="0"/>
                  </a:lnTo>
                  <a:lnTo>
                    <a:pt x="133" y="15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ŝlïďê"/>
            <p:cNvSpPr/>
            <p:nvPr/>
          </p:nvSpPr>
          <p:spPr bwMode="auto">
            <a:xfrm>
              <a:off x="3525838" y="3517900"/>
              <a:ext cx="217488" cy="25400"/>
            </a:xfrm>
            <a:custGeom>
              <a:avLst/>
              <a:gdLst>
                <a:gd name="T0" fmla="*/ 4 w 137"/>
                <a:gd name="T1" fmla="*/ 2 h 16"/>
                <a:gd name="T2" fmla="*/ 137 w 137"/>
                <a:gd name="T3" fmla="*/ 0 h 16"/>
                <a:gd name="T4" fmla="*/ 133 w 137"/>
                <a:gd name="T5" fmla="*/ 16 h 16"/>
                <a:gd name="T6" fmla="*/ 0 w 137"/>
                <a:gd name="T7" fmla="*/ 16 h 16"/>
                <a:gd name="T8" fmla="*/ 4 w 13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6">
                  <a:moveTo>
                    <a:pt x="4" y="2"/>
                  </a:moveTo>
                  <a:lnTo>
                    <a:pt x="137" y="0"/>
                  </a:lnTo>
                  <a:lnTo>
                    <a:pt x="133" y="16"/>
                  </a:lnTo>
                  <a:lnTo>
                    <a:pt x="0" y="1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şḻïḋé"/>
            <p:cNvSpPr/>
            <p:nvPr/>
          </p:nvSpPr>
          <p:spPr bwMode="auto">
            <a:xfrm>
              <a:off x="3884613" y="3463925"/>
              <a:ext cx="176213" cy="30163"/>
            </a:xfrm>
            <a:custGeom>
              <a:avLst/>
              <a:gdLst>
                <a:gd name="T0" fmla="*/ 11 w 111"/>
                <a:gd name="T1" fmla="*/ 0 h 19"/>
                <a:gd name="T2" fmla="*/ 104 w 111"/>
                <a:gd name="T3" fmla="*/ 4 h 19"/>
                <a:gd name="T4" fmla="*/ 111 w 111"/>
                <a:gd name="T5" fmla="*/ 19 h 19"/>
                <a:gd name="T6" fmla="*/ 0 w 111"/>
                <a:gd name="T7" fmla="*/ 19 h 19"/>
                <a:gd name="T8" fmla="*/ 11 w 1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9">
                  <a:moveTo>
                    <a:pt x="11" y="0"/>
                  </a:moveTo>
                  <a:lnTo>
                    <a:pt x="104" y="4"/>
                  </a:lnTo>
                  <a:lnTo>
                    <a:pt x="111" y="19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şḻïḓè"/>
            <p:cNvSpPr/>
            <p:nvPr/>
          </p:nvSpPr>
          <p:spPr bwMode="auto">
            <a:xfrm>
              <a:off x="3849688" y="3517900"/>
              <a:ext cx="223838" cy="28575"/>
            </a:xfrm>
            <a:custGeom>
              <a:avLst/>
              <a:gdLst>
                <a:gd name="T0" fmla="*/ 10 w 141"/>
                <a:gd name="T1" fmla="*/ 0 h 18"/>
                <a:gd name="T2" fmla="*/ 133 w 141"/>
                <a:gd name="T3" fmla="*/ 0 h 18"/>
                <a:gd name="T4" fmla="*/ 141 w 141"/>
                <a:gd name="T5" fmla="*/ 18 h 18"/>
                <a:gd name="T6" fmla="*/ 0 w 141"/>
                <a:gd name="T7" fmla="*/ 18 h 18"/>
                <a:gd name="T8" fmla="*/ 10 w 1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">
                  <a:moveTo>
                    <a:pt x="10" y="0"/>
                  </a:moveTo>
                  <a:lnTo>
                    <a:pt x="133" y="0"/>
                  </a:lnTo>
                  <a:lnTo>
                    <a:pt x="141" y="18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îṧ1íḍè"/>
            <p:cNvSpPr/>
            <p:nvPr/>
          </p:nvSpPr>
          <p:spPr bwMode="auto">
            <a:xfrm>
              <a:off x="3743326" y="3709988"/>
              <a:ext cx="17463" cy="52388"/>
            </a:xfrm>
            <a:custGeom>
              <a:avLst/>
              <a:gdLst>
                <a:gd name="T0" fmla="*/ 0 w 5"/>
                <a:gd name="T1" fmla="*/ 2 h 16"/>
                <a:gd name="T2" fmla="*/ 4 w 5"/>
                <a:gd name="T3" fmla="*/ 0 h 16"/>
                <a:gd name="T4" fmla="*/ 4 w 5"/>
                <a:gd name="T5" fmla="*/ 14 h 16"/>
                <a:gd name="T6" fmla="*/ 4 w 5"/>
                <a:gd name="T7" fmla="*/ 15 h 16"/>
                <a:gd name="T8" fmla="*/ 4 w 5"/>
                <a:gd name="T9" fmla="*/ 15 h 16"/>
                <a:gd name="T10" fmla="*/ 5 w 5"/>
                <a:gd name="T11" fmla="*/ 16 h 16"/>
                <a:gd name="T12" fmla="*/ 5 w 5"/>
                <a:gd name="T13" fmla="*/ 16 h 16"/>
                <a:gd name="T14" fmla="*/ 5 w 5"/>
                <a:gd name="T15" fmla="*/ 16 h 16"/>
                <a:gd name="T16" fmla="*/ 0 w 5"/>
                <a:gd name="T17" fmla="*/ 16 h 16"/>
                <a:gd name="T18" fmla="*/ 0 w 5"/>
                <a:gd name="T19" fmla="*/ 16 h 16"/>
                <a:gd name="T20" fmla="*/ 0 w 5"/>
                <a:gd name="T21" fmla="*/ 16 h 16"/>
                <a:gd name="T22" fmla="*/ 1 w 5"/>
                <a:gd name="T23" fmla="*/ 15 h 16"/>
                <a:gd name="T24" fmla="*/ 1 w 5"/>
                <a:gd name="T25" fmla="*/ 15 h 16"/>
                <a:gd name="T26" fmla="*/ 2 w 5"/>
                <a:gd name="T27" fmla="*/ 15 h 16"/>
                <a:gd name="T28" fmla="*/ 2 w 5"/>
                <a:gd name="T29" fmla="*/ 14 h 16"/>
                <a:gd name="T30" fmla="*/ 2 w 5"/>
                <a:gd name="T31" fmla="*/ 4 h 16"/>
                <a:gd name="T32" fmla="*/ 2 w 5"/>
                <a:gd name="T33" fmla="*/ 3 h 16"/>
                <a:gd name="T34" fmla="*/ 1 w 5"/>
                <a:gd name="T35" fmla="*/ 2 h 16"/>
                <a:gd name="T36" fmla="*/ 1 w 5"/>
                <a:gd name="T37" fmla="*/ 2 h 16"/>
                <a:gd name="T38" fmla="*/ 0 w 5"/>
                <a:gd name="T39" fmla="*/ 2 h 16"/>
                <a:gd name="T40" fmla="*/ 0 w 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6">
                  <a:moveTo>
                    <a:pt x="0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ïŝlíḓé"/>
            <p:cNvSpPr/>
            <p:nvPr/>
          </p:nvSpPr>
          <p:spPr bwMode="auto">
            <a:xfrm>
              <a:off x="3776663" y="3709988"/>
              <a:ext cx="30163" cy="52388"/>
            </a:xfrm>
            <a:custGeom>
              <a:avLst/>
              <a:gdLst>
                <a:gd name="T0" fmla="*/ 6 w 9"/>
                <a:gd name="T1" fmla="*/ 10 h 16"/>
                <a:gd name="T2" fmla="*/ 5 w 9"/>
                <a:gd name="T3" fmla="*/ 10 h 16"/>
                <a:gd name="T4" fmla="*/ 4 w 9"/>
                <a:gd name="T5" fmla="*/ 10 h 16"/>
                <a:gd name="T6" fmla="*/ 2 w 9"/>
                <a:gd name="T7" fmla="*/ 10 h 16"/>
                <a:gd name="T8" fmla="*/ 1 w 9"/>
                <a:gd name="T9" fmla="*/ 9 h 16"/>
                <a:gd name="T10" fmla="*/ 1 w 9"/>
                <a:gd name="T11" fmla="*/ 9 h 16"/>
                <a:gd name="T12" fmla="*/ 0 w 9"/>
                <a:gd name="T13" fmla="*/ 7 h 16"/>
                <a:gd name="T14" fmla="*/ 0 w 9"/>
                <a:gd name="T15" fmla="*/ 5 h 16"/>
                <a:gd name="T16" fmla="*/ 0 w 9"/>
                <a:gd name="T17" fmla="*/ 3 h 16"/>
                <a:gd name="T18" fmla="*/ 1 w 9"/>
                <a:gd name="T19" fmla="*/ 2 h 16"/>
                <a:gd name="T20" fmla="*/ 2 w 9"/>
                <a:gd name="T21" fmla="*/ 1 h 16"/>
                <a:gd name="T22" fmla="*/ 3 w 9"/>
                <a:gd name="T23" fmla="*/ 1 h 16"/>
                <a:gd name="T24" fmla="*/ 4 w 9"/>
                <a:gd name="T25" fmla="*/ 0 h 16"/>
                <a:gd name="T26" fmla="*/ 6 w 9"/>
                <a:gd name="T27" fmla="*/ 1 h 16"/>
                <a:gd name="T28" fmla="*/ 7 w 9"/>
                <a:gd name="T29" fmla="*/ 1 h 16"/>
                <a:gd name="T30" fmla="*/ 8 w 9"/>
                <a:gd name="T31" fmla="*/ 2 h 16"/>
                <a:gd name="T32" fmla="*/ 9 w 9"/>
                <a:gd name="T33" fmla="*/ 4 h 16"/>
                <a:gd name="T34" fmla="*/ 9 w 9"/>
                <a:gd name="T35" fmla="*/ 5 h 16"/>
                <a:gd name="T36" fmla="*/ 9 w 9"/>
                <a:gd name="T37" fmla="*/ 7 h 16"/>
                <a:gd name="T38" fmla="*/ 9 w 9"/>
                <a:gd name="T39" fmla="*/ 8 h 16"/>
                <a:gd name="T40" fmla="*/ 9 w 9"/>
                <a:gd name="T41" fmla="*/ 10 h 16"/>
                <a:gd name="T42" fmla="*/ 8 w 9"/>
                <a:gd name="T43" fmla="*/ 11 h 16"/>
                <a:gd name="T44" fmla="*/ 8 w 9"/>
                <a:gd name="T45" fmla="*/ 12 h 16"/>
                <a:gd name="T46" fmla="*/ 7 w 9"/>
                <a:gd name="T47" fmla="*/ 13 h 16"/>
                <a:gd name="T48" fmla="*/ 6 w 9"/>
                <a:gd name="T49" fmla="*/ 14 h 16"/>
                <a:gd name="T50" fmla="*/ 5 w 9"/>
                <a:gd name="T51" fmla="*/ 15 h 16"/>
                <a:gd name="T52" fmla="*/ 3 w 9"/>
                <a:gd name="T53" fmla="*/ 15 h 16"/>
                <a:gd name="T54" fmla="*/ 2 w 9"/>
                <a:gd name="T55" fmla="*/ 16 h 16"/>
                <a:gd name="T56" fmla="*/ 1 w 9"/>
                <a:gd name="T57" fmla="*/ 16 h 16"/>
                <a:gd name="T58" fmla="*/ 0 w 9"/>
                <a:gd name="T59" fmla="*/ 16 h 16"/>
                <a:gd name="T60" fmla="*/ 0 w 9"/>
                <a:gd name="T61" fmla="*/ 16 h 16"/>
                <a:gd name="T62" fmla="*/ 1 w 9"/>
                <a:gd name="T63" fmla="*/ 16 h 16"/>
                <a:gd name="T64" fmla="*/ 1 w 9"/>
                <a:gd name="T65" fmla="*/ 15 h 16"/>
                <a:gd name="T66" fmla="*/ 2 w 9"/>
                <a:gd name="T67" fmla="*/ 15 h 16"/>
                <a:gd name="T68" fmla="*/ 3 w 9"/>
                <a:gd name="T69" fmla="*/ 15 h 16"/>
                <a:gd name="T70" fmla="*/ 4 w 9"/>
                <a:gd name="T71" fmla="*/ 14 h 16"/>
                <a:gd name="T72" fmla="*/ 5 w 9"/>
                <a:gd name="T73" fmla="*/ 13 h 16"/>
                <a:gd name="T74" fmla="*/ 6 w 9"/>
                <a:gd name="T75" fmla="*/ 12 h 16"/>
                <a:gd name="T76" fmla="*/ 6 w 9"/>
                <a:gd name="T77" fmla="*/ 11 h 16"/>
                <a:gd name="T78" fmla="*/ 7 w 9"/>
                <a:gd name="T79" fmla="*/ 9 h 16"/>
                <a:gd name="T80" fmla="*/ 6 w 9"/>
                <a:gd name="T81" fmla="*/ 10 h 16"/>
                <a:gd name="T82" fmla="*/ 2 w 9"/>
                <a:gd name="T83" fmla="*/ 5 h 16"/>
                <a:gd name="T84" fmla="*/ 2 w 9"/>
                <a:gd name="T85" fmla="*/ 7 h 16"/>
                <a:gd name="T86" fmla="*/ 2 w 9"/>
                <a:gd name="T87" fmla="*/ 8 h 16"/>
                <a:gd name="T88" fmla="*/ 3 w 9"/>
                <a:gd name="T89" fmla="*/ 9 h 16"/>
                <a:gd name="T90" fmla="*/ 4 w 9"/>
                <a:gd name="T91" fmla="*/ 9 h 16"/>
                <a:gd name="T92" fmla="*/ 5 w 9"/>
                <a:gd name="T93" fmla="*/ 9 h 16"/>
                <a:gd name="T94" fmla="*/ 6 w 9"/>
                <a:gd name="T95" fmla="*/ 9 h 16"/>
                <a:gd name="T96" fmla="*/ 7 w 9"/>
                <a:gd name="T97" fmla="*/ 9 h 16"/>
                <a:gd name="T98" fmla="*/ 7 w 9"/>
                <a:gd name="T99" fmla="*/ 8 h 16"/>
                <a:gd name="T100" fmla="*/ 7 w 9"/>
                <a:gd name="T101" fmla="*/ 7 h 16"/>
                <a:gd name="T102" fmla="*/ 7 w 9"/>
                <a:gd name="T103" fmla="*/ 5 h 16"/>
                <a:gd name="T104" fmla="*/ 7 w 9"/>
                <a:gd name="T105" fmla="*/ 4 h 16"/>
                <a:gd name="T106" fmla="*/ 7 w 9"/>
                <a:gd name="T107" fmla="*/ 3 h 16"/>
                <a:gd name="T108" fmla="*/ 6 w 9"/>
                <a:gd name="T109" fmla="*/ 2 h 16"/>
                <a:gd name="T110" fmla="*/ 5 w 9"/>
                <a:gd name="T111" fmla="*/ 1 h 16"/>
                <a:gd name="T112" fmla="*/ 4 w 9"/>
                <a:gd name="T113" fmla="*/ 1 h 16"/>
                <a:gd name="T114" fmla="*/ 3 w 9"/>
                <a:gd name="T115" fmla="*/ 1 h 16"/>
                <a:gd name="T116" fmla="*/ 2 w 9"/>
                <a:gd name="T117" fmla="*/ 2 h 16"/>
                <a:gd name="T118" fmla="*/ 2 w 9"/>
                <a:gd name="T119" fmla="*/ 3 h 16"/>
                <a:gd name="T120" fmla="*/ 2 w 9"/>
                <a:gd name="T121" fmla="*/ 4 h 16"/>
                <a:gd name="T122" fmla="*/ 2 w 9"/>
                <a:gd name="T1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" h="16">
                  <a:moveTo>
                    <a:pt x="6" y="10"/>
                  </a:moveTo>
                  <a:cubicBezTo>
                    <a:pt x="6" y="10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ṡľîde"/>
            <p:cNvSpPr/>
            <p:nvPr/>
          </p:nvSpPr>
          <p:spPr bwMode="auto">
            <a:xfrm>
              <a:off x="3816351" y="3709988"/>
              <a:ext cx="30163" cy="52388"/>
            </a:xfrm>
            <a:custGeom>
              <a:avLst/>
              <a:gdLst>
                <a:gd name="T0" fmla="*/ 4 w 9"/>
                <a:gd name="T1" fmla="*/ 0 h 16"/>
                <a:gd name="T2" fmla="*/ 9 w 9"/>
                <a:gd name="T3" fmla="*/ 0 h 16"/>
                <a:gd name="T4" fmla="*/ 8 w 9"/>
                <a:gd name="T5" fmla="*/ 2 h 16"/>
                <a:gd name="T6" fmla="*/ 4 w 9"/>
                <a:gd name="T7" fmla="*/ 2 h 16"/>
                <a:gd name="T8" fmla="*/ 3 w 9"/>
                <a:gd name="T9" fmla="*/ 4 h 16"/>
                <a:gd name="T10" fmla="*/ 4 w 9"/>
                <a:gd name="T11" fmla="*/ 5 h 16"/>
                <a:gd name="T12" fmla="*/ 5 w 9"/>
                <a:gd name="T13" fmla="*/ 5 h 16"/>
                <a:gd name="T14" fmla="*/ 6 w 9"/>
                <a:gd name="T15" fmla="*/ 6 h 16"/>
                <a:gd name="T16" fmla="*/ 7 w 9"/>
                <a:gd name="T17" fmla="*/ 7 h 16"/>
                <a:gd name="T18" fmla="*/ 8 w 9"/>
                <a:gd name="T19" fmla="*/ 8 h 16"/>
                <a:gd name="T20" fmla="*/ 9 w 9"/>
                <a:gd name="T21" fmla="*/ 9 h 16"/>
                <a:gd name="T22" fmla="*/ 9 w 9"/>
                <a:gd name="T23" fmla="*/ 10 h 16"/>
                <a:gd name="T24" fmla="*/ 8 w 9"/>
                <a:gd name="T25" fmla="*/ 12 h 16"/>
                <a:gd name="T26" fmla="*/ 8 w 9"/>
                <a:gd name="T27" fmla="*/ 13 h 16"/>
                <a:gd name="T28" fmla="*/ 7 w 9"/>
                <a:gd name="T29" fmla="*/ 14 h 16"/>
                <a:gd name="T30" fmla="*/ 6 w 9"/>
                <a:gd name="T31" fmla="*/ 15 h 16"/>
                <a:gd name="T32" fmla="*/ 5 w 9"/>
                <a:gd name="T33" fmla="*/ 16 h 16"/>
                <a:gd name="T34" fmla="*/ 3 w 9"/>
                <a:gd name="T35" fmla="*/ 16 h 16"/>
                <a:gd name="T36" fmla="*/ 2 w 9"/>
                <a:gd name="T37" fmla="*/ 16 h 16"/>
                <a:gd name="T38" fmla="*/ 1 w 9"/>
                <a:gd name="T39" fmla="*/ 16 h 16"/>
                <a:gd name="T40" fmla="*/ 1 w 9"/>
                <a:gd name="T41" fmla="*/ 15 h 16"/>
                <a:gd name="T42" fmla="*/ 0 w 9"/>
                <a:gd name="T43" fmla="*/ 15 h 16"/>
                <a:gd name="T44" fmla="*/ 0 w 9"/>
                <a:gd name="T45" fmla="*/ 14 h 16"/>
                <a:gd name="T46" fmla="*/ 1 w 9"/>
                <a:gd name="T47" fmla="*/ 14 h 16"/>
                <a:gd name="T48" fmla="*/ 1 w 9"/>
                <a:gd name="T49" fmla="*/ 14 h 16"/>
                <a:gd name="T50" fmla="*/ 1 w 9"/>
                <a:gd name="T51" fmla="*/ 14 h 16"/>
                <a:gd name="T52" fmla="*/ 2 w 9"/>
                <a:gd name="T53" fmla="*/ 14 h 16"/>
                <a:gd name="T54" fmla="*/ 3 w 9"/>
                <a:gd name="T55" fmla="*/ 15 h 16"/>
                <a:gd name="T56" fmla="*/ 4 w 9"/>
                <a:gd name="T57" fmla="*/ 15 h 16"/>
                <a:gd name="T58" fmla="*/ 5 w 9"/>
                <a:gd name="T59" fmla="*/ 15 h 16"/>
                <a:gd name="T60" fmla="*/ 6 w 9"/>
                <a:gd name="T61" fmla="*/ 14 h 16"/>
                <a:gd name="T62" fmla="*/ 7 w 9"/>
                <a:gd name="T63" fmla="*/ 13 h 16"/>
                <a:gd name="T64" fmla="*/ 7 w 9"/>
                <a:gd name="T65" fmla="*/ 12 h 16"/>
                <a:gd name="T66" fmla="*/ 7 w 9"/>
                <a:gd name="T67" fmla="*/ 11 h 16"/>
                <a:gd name="T68" fmla="*/ 7 w 9"/>
                <a:gd name="T69" fmla="*/ 9 h 16"/>
                <a:gd name="T70" fmla="*/ 6 w 9"/>
                <a:gd name="T71" fmla="*/ 8 h 16"/>
                <a:gd name="T72" fmla="*/ 5 w 9"/>
                <a:gd name="T73" fmla="*/ 7 h 16"/>
                <a:gd name="T74" fmla="*/ 4 w 9"/>
                <a:gd name="T75" fmla="*/ 7 h 16"/>
                <a:gd name="T76" fmla="*/ 3 w 9"/>
                <a:gd name="T77" fmla="*/ 6 h 16"/>
                <a:gd name="T78" fmla="*/ 2 w 9"/>
                <a:gd name="T79" fmla="*/ 6 h 16"/>
                <a:gd name="T80" fmla="*/ 1 w 9"/>
                <a:gd name="T81" fmla="*/ 6 h 16"/>
                <a:gd name="T82" fmla="*/ 1 w 9"/>
                <a:gd name="T83" fmla="*/ 6 h 16"/>
                <a:gd name="T84" fmla="*/ 1 w 9"/>
                <a:gd name="T85" fmla="*/ 5 h 16"/>
                <a:gd name="T86" fmla="*/ 4 w 9"/>
                <a:gd name="T8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5" y="15"/>
                    <a:pt x="5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îşliḑe"/>
            <p:cNvSpPr/>
            <p:nvPr/>
          </p:nvSpPr>
          <p:spPr bwMode="auto">
            <a:xfrm>
              <a:off x="3856038" y="3709988"/>
              <a:ext cx="33338" cy="52388"/>
            </a:xfrm>
            <a:custGeom>
              <a:avLst/>
              <a:gdLst>
                <a:gd name="T0" fmla="*/ 0 w 10"/>
                <a:gd name="T1" fmla="*/ 16 h 16"/>
                <a:gd name="T2" fmla="*/ 0 w 10"/>
                <a:gd name="T3" fmla="*/ 16 h 16"/>
                <a:gd name="T4" fmla="*/ 2 w 10"/>
                <a:gd name="T5" fmla="*/ 14 h 16"/>
                <a:gd name="T6" fmla="*/ 4 w 10"/>
                <a:gd name="T7" fmla="*/ 12 h 16"/>
                <a:gd name="T8" fmla="*/ 5 w 10"/>
                <a:gd name="T9" fmla="*/ 10 h 16"/>
                <a:gd name="T10" fmla="*/ 6 w 10"/>
                <a:gd name="T11" fmla="*/ 9 h 16"/>
                <a:gd name="T12" fmla="*/ 7 w 10"/>
                <a:gd name="T13" fmla="*/ 8 h 16"/>
                <a:gd name="T14" fmla="*/ 7 w 10"/>
                <a:gd name="T15" fmla="*/ 7 h 16"/>
                <a:gd name="T16" fmla="*/ 7 w 10"/>
                <a:gd name="T17" fmla="*/ 6 h 16"/>
                <a:gd name="T18" fmla="*/ 7 w 10"/>
                <a:gd name="T19" fmla="*/ 4 h 16"/>
                <a:gd name="T20" fmla="*/ 6 w 10"/>
                <a:gd name="T21" fmla="*/ 3 h 16"/>
                <a:gd name="T22" fmla="*/ 5 w 10"/>
                <a:gd name="T23" fmla="*/ 2 h 16"/>
                <a:gd name="T24" fmla="*/ 4 w 10"/>
                <a:gd name="T25" fmla="*/ 2 h 16"/>
                <a:gd name="T26" fmla="*/ 3 w 10"/>
                <a:gd name="T27" fmla="*/ 2 h 16"/>
                <a:gd name="T28" fmla="*/ 2 w 10"/>
                <a:gd name="T29" fmla="*/ 3 h 16"/>
                <a:gd name="T30" fmla="*/ 1 w 10"/>
                <a:gd name="T31" fmla="*/ 3 h 16"/>
                <a:gd name="T32" fmla="*/ 1 w 10"/>
                <a:gd name="T33" fmla="*/ 4 h 16"/>
                <a:gd name="T34" fmla="*/ 0 w 10"/>
                <a:gd name="T35" fmla="*/ 4 h 16"/>
                <a:gd name="T36" fmla="*/ 1 w 10"/>
                <a:gd name="T37" fmla="*/ 3 h 16"/>
                <a:gd name="T38" fmla="*/ 1 w 10"/>
                <a:gd name="T39" fmla="*/ 2 h 16"/>
                <a:gd name="T40" fmla="*/ 2 w 10"/>
                <a:gd name="T41" fmla="*/ 1 h 16"/>
                <a:gd name="T42" fmla="*/ 3 w 10"/>
                <a:gd name="T43" fmla="*/ 0 h 16"/>
                <a:gd name="T44" fmla="*/ 4 w 10"/>
                <a:gd name="T45" fmla="*/ 0 h 16"/>
                <a:gd name="T46" fmla="*/ 6 w 10"/>
                <a:gd name="T47" fmla="*/ 0 h 16"/>
                <a:gd name="T48" fmla="*/ 7 w 10"/>
                <a:gd name="T49" fmla="*/ 1 h 16"/>
                <a:gd name="T50" fmla="*/ 8 w 10"/>
                <a:gd name="T51" fmla="*/ 1 h 16"/>
                <a:gd name="T52" fmla="*/ 8 w 10"/>
                <a:gd name="T53" fmla="*/ 2 h 16"/>
                <a:gd name="T54" fmla="*/ 9 w 10"/>
                <a:gd name="T55" fmla="*/ 4 h 16"/>
                <a:gd name="T56" fmla="*/ 9 w 10"/>
                <a:gd name="T57" fmla="*/ 5 h 16"/>
                <a:gd name="T58" fmla="*/ 9 w 10"/>
                <a:gd name="T59" fmla="*/ 6 h 16"/>
                <a:gd name="T60" fmla="*/ 8 w 10"/>
                <a:gd name="T61" fmla="*/ 7 h 16"/>
                <a:gd name="T62" fmla="*/ 8 w 10"/>
                <a:gd name="T63" fmla="*/ 8 h 16"/>
                <a:gd name="T64" fmla="*/ 7 w 10"/>
                <a:gd name="T65" fmla="*/ 9 h 16"/>
                <a:gd name="T66" fmla="*/ 6 w 10"/>
                <a:gd name="T67" fmla="*/ 10 h 16"/>
                <a:gd name="T68" fmla="*/ 4 w 10"/>
                <a:gd name="T69" fmla="*/ 12 h 16"/>
                <a:gd name="T70" fmla="*/ 2 w 10"/>
                <a:gd name="T71" fmla="*/ 14 h 16"/>
                <a:gd name="T72" fmla="*/ 6 w 10"/>
                <a:gd name="T73" fmla="*/ 14 h 16"/>
                <a:gd name="T74" fmla="*/ 7 w 10"/>
                <a:gd name="T75" fmla="*/ 14 h 16"/>
                <a:gd name="T76" fmla="*/ 8 w 10"/>
                <a:gd name="T77" fmla="*/ 14 h 16"/>
                <a:gd name="T78" fmla="*/ 9 w 10"/>
                <a:gd name="T79" fmla="*/ 14 h 16"/>
                <a:gd name="T80" fmla="*/ 9 w 10"/>
                <a:gd name="T81" fmla="*/ 14 h 16"/>
                <a:gd name="T82" fmla="*/ 9 w 10"/>
                <a:gd name="T83" fmla="*/ 13 h 16"/>
                <a:gd name="T84" fmla="*/ 10 w 10"/>
                <a:gd name="T85" fmla="*/ 13 h 16"/>
                <a:gd name="T86" fmla="*/ 9 w 10"/>
                <a:gd name="T87" fmla="*/ 14 h 16"/>
                <a:gd name="T88" fmla="*/ 9 w 10"/>
                <a:gd name="T89" fmla="*/ 15 h 16"/>
                <a:gd name="T90" fmla="*/ 9 w 10"/>
                <a:gd name="T91" fmla="*/ 16 h 16"/>
                <a:gd name="T92" fmla="*/ 0 w 10"/>
                <a:gd name="T9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" h="16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3" y="13"/>
                    <a:pt x="4" y="12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8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7" y="9"/>
                  </a:cubicBezTo>
                  <a:cubicBezTo>
                    <a:pt x="7" y="9"/>
                    <a:pt x="7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ṧlíḑè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sḷíḍê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íšliďè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îṧlíďê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iṡḷîḋ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iṩlïḓ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ṥ1ïďé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ŝḻîḍè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ṥ1iḑê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sḻíḋe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îṧḻïḋe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ṩ1îďè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ŝḷîḑe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ṣ1íḓé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sḻíḓé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ŝlïde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šļï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iśļî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ṩļïḑé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i$1iḋe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i$ļîde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iṡļîďê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îşḷiḋé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isliḑè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ṧlîḓê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ṣļíďé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ŝlíḍè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iśļïḋé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şḻîd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šḷíḍ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ṥļîḑè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$1iďé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íŝḷïďè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ïśļîḓé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ṣļîḑe"/>
            <p:cNvSpPr/>
            <p:nvPr/>
          </p:nvSpPr>
          <p:spPr bwMode="auto">
            <a:xfrm>
              <a:off x="3354388" y="3257550"/>
              <a:ext cx="76200" cy="80963"/>
            </a:xfrm>
            <a:custGeom>
              <a:avLst/>
              <a:gdLst>
                <a:gd name="T0" fmla="*/ 8 w 23"/>
                <a:gd name="T1" fmla="*/ 2 h 24"/>
                <a:gd name="T2" fmla="*/ 18 w 23"/>
                <a:gd name="T3" fmla="*/ 9 h 24"/>
                <a:gd name="T4" fmla="*/ 18 w 23"/>
                <a:gd name="T5" fmla="*/ 12 h 24"/>
                <a:gd name="T6" fmla="*/ 20 w 23"/>
                <a:gd name="T7" fmla="*/ 16 h 24"/>
                <a:gd name="T8" fmla="*/ 19 w 23"/>
                <a:gd name="T9" fmla="*/ 23 h 24"/>
                <a:gd name="T10" fmla="*/ 17 w 23"/>
                <a:gd name="T11" fmla="*/ 24 h 24"/>
                <a:gd name="T12" fmla="*/ 17 w 23"/>
                <a:gd name="T13" fmla="*/ 22 h 24"/>
                <a:gd name="T14" fmla="*/ 16 w 23"/>
                <a:gd name="T15" fmla="*/ 14 h 24"/>
                <a:gd name="T16" fmla="*/ 10 w 23"/>
                <a:gd name="T17" fmla="*/ 13 h 24"/>
                <a:gd name="T18" fmla="*/ 7 w 23"/>
                <a:gd name="T19" fmla="*/ 15 h 24"/>
                <a:gd name="T20" fmla="*/ 7 w 23"/>
                <a:gd name="T21" fmla="*/ 13 h 24"/>
                <a:gd name="T22" fmla="*/ 4 w 23"/>
                <a:gd name="T23" fmla="*/ 9 h 24"/>
                <a:gd name="T24" fmla="*/ 1 w 23"/>
                <a:gd name="T25" fmla="*/ 6 h 24"/>
                <a:gd name="T26" fmla="*/ 8 w 23"/>
                <a:gd name="T2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8" y="2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2"/>
                    <a:pt x="18" y="14"/>
                    <a:pt x="20" y="16"/>
                  </a:cubicBezTo>
                  <a:cubicBezTo>
                    <a:pt x="20" y="16"/>
                    <a:pt x="23" y="23"/>
                    <a:pt x="19" y="23"/>
                  </a:cubicBezTo>
                  <a:cubicBezTo>
                    <a:pt x="19" y="23"/>
                    <a:pt x="17" y="23"/>
                    <a:pt x="17" y="24"/>
                  </a:cubicBezTo>
                  <a:cubicBezTo>
                    <a:pt x="17" y="24"/>
                    <a:pt x="16" y="24"/>
                    <a:pt x="17" y="22"/>
                  </a:cubicBezTo>
                  <a:cubicBezTo>
                    <a:pt x="17" y="22"/>
                    <a:pt x="19" y="18"/>
                    <a:pt x="16" y="14"/>
                  </a:cubicBezTo>
                  <a:cubicBezTo>
                    <a:pt x="16" y="14"/>
                    <a:pt x="13" y="10"/>
                    <a:pt x="10" y="13"/>
                  </a:cubicBezTo>
                  <a:cubicBezTo>
                    <a:pt x="10" y="13"/>
                    <a:pt x="9" y="16"/>
                    <a:pt x="7" y="15"/>
                  </a:cubicBezTo>
                  <a:cubicBezTo>
                    <a:pt x="7" y="15"/>
                    <a:pt x="7" y="15"/>
                    <a:pt x="7" y="13"/>
                  </a:cubicBezTo>
                  <a:cubicBezTo>
                    <a:pt x="7" y="13"/>
                    <a:pt x="8" y="8"/>
                    <a:pt x="4" y="9"/>
                  </a:cubicBezTo>
                  <a:cubicBezTo>
                    <a:pt x="4" y="9"/>
                    <a:pt x="0" y="10"/>
                    <a:pt x="1" y="6"/>
                  </a:cubicBezTo>
                  <a:cubicBezTo>
                    <a:pt x="1" y="6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ïşliḍê"/>
            <p:cNvSpPr/>
            <p:nvPr/>
          </p:nvSpPr>
          <p:spPr bwMode="auto">
            <a:xfrm>
              <a:off x="3360738" y="3211513"/>
              <a:ext cx="88900" cy="53975"/>
            </a:xfrm>
            <a:custGeom>
              <a:avLst/>
              <a:gdLst>
                <a:gd name="T0" fmla="*/ 1 w 27"/>
                <a:gd name="T1" fmla="*/ 4 h 16"/>
                <a:gd name="T2" fmla="*/ 4 w 27"/>
                <a:gd name="T3" fmla="*/ 9 h 16"/>
                <a:gd name="T4" fmla="*/ 8 w 27"/>
                <a:gd name="T5" fmla="*/ 10 h 16"/>
                <a:gd name="T6" fmla="*/ 11 w 27"/>
                <a:gd name="T7" fmla="*/ 13 h 16"/>
                <a:gd name="T8" fmla="*/ 13 w 27"/>
                <a:gd name="T9" fmla="*/ 13 h 16"/>
                <a:gd name="T10" fmla="*/ 19 w 27"/>
                <a:gd name="T11" fmla="*/ 15 h 16"/>
                <a:gd name="T12" fmla="*/ 24 w 27"/>
                <a:gd name="T13" fmla="*/ 10 h 16"/>
                <a:gd name="T14" fmla="*/ 23 w 27"/>
                <a:gd name="T15" fmla="*/ 5 h 16"/>
                <a:gd name="T16" fmla="*/ 21 w 27"/>
                <a:gd name="T17" fmla="*/ 7 h 16"/>
                <a:gd name="T18" fmla="*/ 17 w 27"/>
                <a:gd name="T19" fmla="*/ 11 h 16"/>
                <a:gd name="T20" fmla="*/ 12 w 27"/>
                <a:gd name="T21" fmla="*/ 8 h 16"/>
                <a:gd name="T22" fmla="*/ 12 w 27"/>
                <a:gd name="T23" fmla="*/ 4 h 16"/>
                <a:gd name="T24" fmla="*/ 10 w 27"/>
                <a:gd name="T25" fmla="*/ 0 h 16"/>
                <a:gd name="T26" fmla="*/ 9 w 27"/>
                <a:gd name="T27" fmla="*/ 3 h 16"/>
                <a:gd name="T28" fmla="*/ 7 w 27"/>
                <a:gd name="T29" fmla="*/ 5 h 16"/>
                <a:gd name="T30" fmla="*/ 5 w 27"/>
                <a:gd name="T31" fmla="*/ 4 h 16"/>
                <a:gd name="T32" fmla="*/ 1 w 2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6">
                  <a:moveTo>
                    <a:pt x="1" y="4"/>
                  </a:moveTo>
                  <a:cubicBezTo>
                    <a:pt x="1" y="4"/>
                    <a:pt x="0" y="8"/>
                    <a:pt x="4" y="9"/>
                  </a:cubicBezTo>
                  <a:cubicBezTo>
                    <a:pt x="4" y="9"/>
                    <a:pt x="7" y="9"/>
                    <a:pt x="8" y="10"/>
                  </a:cubicBezTo>
                  <a:cubicBezTo>
                    <a:pt x="8" y="10"/>
                    <a:pt x="10" y="12"/>
                    <a:pt x="11" y="13"/>
                  </a:cubicBezTo>
                  <a:cubicBezTo>
                    <a:pt x="11" y="13"/>
                    <a:pt x="12" y="12"/>
                    <a:pt x="13" y="13"/>
                  </a:cubicBezTo>
                  <a:cubicBezTo>
                    <a:pt x="13" y="13"/>
                    <a:pt x="17" y="16"/>
                    <a:pt x="19" y="15"/>
                  </a:cubicBezTo>
                  <a:cubicBezTo>
                    <a:pt x="19" y="15"/>
                    <a:pt x="22" y="14"/>
                    <a:pt x="24" y="10"/>
                  </a:cubicBezTo>
                  <a:cubicBezTo>
                    <a:pt x="24" y="10"/>
                    <a:pt x="27" y="6"/>
                    <a:pt x="23" y="5"/>
                  </a:cubicBezTo>
                  <a:cubicBezTo>
                    <a:pt x="23" y="5"/>
                    <a:pt x="21" y="5"/>
                    <a:pt x="21" y="7"/>
                  </a:cubicBezTo>
                  <a:cubicBezTo>
                    <a:pt x="21" y="7"/>
                    <a:pt x="20" y="13"/>
                    <a:pt x="17" y="11"/>
                  </a:cubicBezTo>
                  <a:cubicBezTo>
                    <a:pt x="17" y="11"/>
                    <a:pt x="13" y="10"/>
                    <a:pt x="12" y="8"/>
                  </a:cubicBezTo>
                  <a:cubicBezTo>
                    <a:pt x="12" y="8"/>
                    <a:pt x="10" y="7"/>
                    <a:pt x="12" y="4"/>
                  </a:cubicBezTo>
                  <a:cubicBezTo>
                    <a:pt x="12" y="4"/>
                    <a:pt x="13" y="1"/>
                    <a:pt x="10" y="0"/>
                  </a:cubicBezTo>
                  <a:cubicBezTo>
                    <a:pt x="10" y="0"/>
                    <a:pt x="8" y="0"/>
                    <a:pt x="9" y="3"/>
                  </a:cubicBezTo>
                  <a:cubicBezTo>
                    <a:pt x="9" y="3"/>
                    <a:pt x="9" y="6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3" y="0"/>
                    <a:pt x="1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ṣḷíḑe"/>
            <p:cNvSpPr/>
            <p:nvPr/>
          </p:nvSpPr>
          <p:spPr bwMode="auto">
            <a:xfrm>
              <a:off x="3424238" y="3089275"/>
              <a:ext cx="52388" cy="73025"/>
            </a:xfrm>
            <a:custGeom>
              <a:avLst/>
              <a:gdLst>
                <a:gd name="T0" fmla="*/ 1 w 16"/>
                <a:gd name="T1" fmla="*/ 9 h 22"/>
                <a:gd name="T2" fmla="*/ 2 w 16"/>
                <a:gd name="T3" fmla="*/ 10 h 22"/>
                <a:gd name="T4" fmla="*/ 5 w 16"/>
                <a:gd name="T5" fmla="*/ 10 h 22"/>
                <a:gd name="T6" fmla="*/ 4 w 16"/>
                <a:gd name="T7" fmla="*/ 13 h 22"/>
                <a:gd name="T8" fmla="*/ 4 w 16"/>
                <a:gd name="T9" fmla="*/ 13 h 22"/>
                <a:gd name="T10" fmla="*/ 2 w 16"/>
                <a:gd name="T11" fmla="*/ 17 h 22"/>
                <a:gd name="T12" fmla="*/ 1 w 16"/>
                <a:gd name="T13" fmla="*/ 20 h 22"/>
                <a:gd name="T14" fmla="*/ 5 w 16"/>
                <a:gd name="T15" fmla="*/ 20 h 22"/>
                <a:gd name="T16" fmla="*/ 5 w 16"/>
                <a:gd name="T17" fmla="*/ 16 h 22"/>
                <a:gd name="T18" fmla="*/ 6 w 16"/>
                <a:gd name="T19" fmla="*/ 14 h 22"/>
                <a:gd name="T20" fmla="*/ 14 w 16"/>
                <a:gd name="T21" fmla="*/ 3 h 22"/>
                <a:gd name="T22" fmla="*/ 15 w 16"/>
                <a:gd name="T23" fmla="*/ 0 h 22"/>
                <a:gd name="T24" fmla="*/ 13 w 16"/>
                <a:gd name="T25" fmla="*/ 1 h 22"/>
                <a:gd name="T26" fmla="*/ 9 w 16"/>
                <a:gd name="T27" fmla="*/ 5 h 22"/>
                <a:gd name="T28" fmla="*/ 7 w 16"/>
                <a:gd name="T29" fmla="*/ 5 h 22"/>
                <a:gd name="T30" fmla="*/ 4 w 16"/>
                <a:gd name="T31" fmla="*/ 4 h 22"/>
                <a:gd name="T32" fmla="*/ 4 w 16"/>
                <a:gd name="T33" fmla="*/ 5 h 22"/>
                <a:gd name="T34" fmla="*/ 2 w 16"/>
                <a:gd name="T35" fmla="*/ 6 h 22"/>
                <a:gd name="T36" fmla="*/ 1 w 16"/>
                <a:gd name="T3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2">
                  <a:moveTo>
                    <a:pt x="1" y="9"/>
                  </a:moveTo>
                  <a:cubicBezTo>
                    <a:pt x="1" y="9"/>
                    <a:pt x="0" y="10"/>
                    <a:pt x="2" y="10"/>
                  </a:cubicBezTo>
                  <a:cubicBezTo>
                    <a:pt x="2" y="10"/>
                    <a:pt x="5" y="9"/>
                    <a:pt x="5" y="10"/>
                  </a:cubicBezTo>
                  <a:cubicBezTo>
                    <a:pt x="5" y="10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5"/>
                    <a:pt x="2" y="17"/>
                    <a:pt x="2" y="17"/>
                  </a:cubicBezTo>
                  <a:cubicBezTo>
                    <a:pt x="2" y="17"/>
                    <a:pt x="0" y="18"/>
                    <a:pt x="1" y="20"/>
                  </a:cubicBezTo>
                  <a:cubicBezTo>
                    <a:pt x="1" y="20"/>
                    <a:pt x="3" y="22"/>
                    <a:pt x="5" y="20"/>
                  </a:cubicBezTo>
                  <a:cubicBezTo>
                    <a:pt x="5" y="20"/>
                    <a:pt x="3" y="18"/>
                    <a:pt x="5" y="16"/>
                  </a:cubicBezTo>
                  <a:cubicBezTo>
                    <a:pt x="5" y="16"/>
                    <a:pt x="6" y="16"/>
                    <a:pt x="6" y="14"/>
                  </a:cubicBezTo>
                  <a:cubicBezTo>
                    <a:pt x="6" y="14"/>
                    <a:pt x="8" y="8"/>
                    <a:pt x="14" y="3"/>
                  </a:cubicBezTo>
                  <a:cubicBezTo>
                    <a:pt x="14" y="3"/>
                    <a:pt x="16" y="2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6"/>
                    <a:pt x="7" y="5"/>
                  </a:cubicBezTo>
                  <a:cubicBezTo>
                    <a:pt x="7" y="5"/>
                    <a:pt x="7" y="3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ṣḻíḋè"/>
            <p:cNvSpPr/>
            <p:nvPr/>
          </p:nvSpPr>
          <p:spPr bwMode="auto">
            <a:xfrm>
              <a:off x="3449638" y="3105150"/>
              <a:ext cx="55563" cy="69850"/>
            </a:xfrm>
            <a:custGeom>
              <a:avLst/>
              <a:gdLst>
                <a:gd name="T0" fmla="*/ 0 w 17"/>
                <a:gd name="T1" fmla="*/ 13 h 21"/>
                <a:gd name="T2" fmla="*/ 5 w 17"/>
                <a:gd name="T3" fmla="*/ 17 h 21"/>
                <a:gd name="T4" fmla="*/ 7 w 17"/>
                <a:gd name="T5" fmla="*/ 16 h 21"/>
                <a:gd name="T6" fmla="*/ 10 w 17"/>
                <a:gd name="T7" fmla="*/ 17 h 21"/>
                <a:gd name="T8" fmla="*/ 11 w 17"/>
                <a:gd name="T9" fmla="*/ 18 h 21"/>
                <a:gd name="T10" fmla="*/ 10 w 17"/>
                <a:gd name="T11" fmla="*/ 20 h 21"/>
                <a:gd name="T12" fmla="*/ 11 w 17"/>
                <a:gd name="T13" fmla="*/ 20 h 21"/>
                <a:gd name="T14" fmla="*/ 14 w 17"/>
                <a:gd name="T15" fmla="*/ 20 h 21"/>
                <a:gd name="T16" fmla="*/ 15 w 17"/>
                <a:gd name="T17" fmla="*/ 21 h 21"/>
                <a:gd name="T18" fmla="*/ 15 w 17"/>
                <a:gd name="T19" fmla="*/ 17 h 21"/>
                <a:gd name="T20" fmla="*/ 9 w 17"/>
                <a:gd name="T21" fmla="*/ 12 h 21"/>
                <a:gd name="T22" fmla="*/ 8 w 17"/>
                <a:gd name="T23" fmla="*/ 8 h 21"/>
                <a:gd name="T24" fmla="*/ 9 w 17"/>
                <a:gd name="T25" fmla="*/ 3 h 21"/>
                <a:gd name="T26" fmla="*/ 6 w 17"/>
                <a:gd name="T27" fmla="*/ 2 h 21"/>
                <a:gd name="T28" fmla="*/ 2 w 17"/>
                <a:gd name="T29" fmla="*/ 9 h 21"/>
                <a:gd name="T30" fmla="*/ 1 w 17"/>
                <a:gd name="T31" fmla="*/ 12 h 21"/>
                <a:gd name="T32" fmla="*/ 0 w 17"/>
                <a:gd name="T33" fmla="*/ 13 h 21"/>
                <a:gd name="T34" fmla="*/ 5 w 17"/>
                <a:gd name="T35" fmla="*/ 9 h 21"/>
                <a:gd name="T36" fmla="*/ 5 w 17"/>
                <a:gd name="T37" fmla="*/ 9 h 21"/>
                <a:gd name="T38" fmla="*/ 6 w 17"/>
                <a:gd name="T39" fmla="*/ 13 h 21"/>
                <a:gd name="T40" fmla="*/ 3 w 17"/>
                <a:gd name="T41" fmla="*/ 12 h 21"/>
                <a:gd name="T42" fmla="*/ 5 w 17"/>
                <a:gd name="T4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0" y="13"/>
                  </a:moveTo>
                  <a:cubicBezTo>
                    <a:pt x="0" y="13"/>
                    <a:pt x="2" y="16"/>
                    <a:pt x="5" y="17"/>
                  </a:cubicBezTo>
                  <a:cubicBezTo>
                    <a:pt x="5" y="17"/>
                    <a:pt x="6" y="17"/>
                    <a:pt x="7" y="16"/>
                  </a:cubicBezTo>
                  <a:cubicBezTo>
                    <a:pt x="7" y="16"/>
                    <a:pt x="8" y="15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4" y="19"/>
                    <a:pt x="10" y="20"/>
                  </a:cubicBezTo>
                  <a:cubicBezTo>
                    <a:pt x="10" y="20"/>
                    <a:pt x="9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1"/>
                  </a:cubicBezTo>
                  <a:cubicBezTo>
                    <a:pt x="15" y="21"/>
                    <a:pt x="17" y="20"/>
                    <a:pt x="15" y="17"/>
                  </a:cubicBezTo>
                  <a:cubicBezTo>
                    <a:pt x="15" y="17"/>
                    <a:pt x="13" y="14"/>
                    <a:pt x="9" y="12"/>
                  </a:cubicBezTo>
                  <a:cubicBezTo>
                    <a:pt x="9" y="12"/>
                    <a:pt x="10" y="9"/>
                    <a:pt x="8" y="8"/>
                  </a:cubicBezTo>
                  <a:cubicBezTo>
                    <a:pt x="8" y="8"/>
                    <a:pt x="9" y="3"/>
                    <a:pt x="9" y="3"/>
                  </a:cubicBezTo>
                  <a:cubicBezTo>
                    <a:pt x="9" y="3"/>
                    <a:pt x="9" y="0"/>
                    <a:pt x="6" y="2"/>
                  </a:cubicBezTo>
                  <a:cubicBezTo>
                    <a:pt x="6" y="2"/>
                    <a:pt x="3" y="6"/>
                    <a:pt x="2" y="9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6" y="13"/>
                    <a:pt x="6" y="13"/>
                  </a:cubicBezTo>
                  <a:cubicBezTo>
                    <a:pt x="5" y="14"/>
                    <a:pt x="3" y="12"/>
                    <a:pt x="3" y="12"/>
                  </a:cubicBezTo>
                  <a:cubicBezTo>
                    <a:pt x="3" y="11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sḻíḍe"/>
            <p:cNvSpPr/>
            <p:nvPr/>
          </p:nvSpPr>
          <p:spPr bwMode="auto">
            <a:xfrm>
              <a:off x="3467101" y="3178175"/>
              <a:ext cx="12700" cy="23813"/>
            </a:xfrm>
            <a:custGeom>
              <a:avLst/>
              <a:gdLst>
                <a:gd name="T0" fmla="*/ 0 w 4"/>
                <a:gd name="T1" fmla="*/ 3 h 7"/>
                <a:gd name="T2" fmla="*/ 2 w 4"/>
                <a:gd name="T3" fmla="*/ 6 h 7"/>
                <a:gd name="T4" fmla="*/ 4 w 4"/>
                <a:gd name="T5" fmla="*/ 5 h 7"/>
                <a:gd name="T6" fmla="*/ 4 w 4"/>
                <a:gd name="T7" fmla="*/ 3 h 7"/>
                <a:gd name="T8" fmla="*/ 4 w 4"/>
                <a:gd name="T9" fmla="*/ 1 h 7"/>
                <a:gd name="T10" fmla="*/ 3 w 4"/>
                <a:gd name="T11" fmla="*/ 1 h 7"/>
                <a:gd name="T12" fmla="*/ 1 w 4"/>
                <a:gd name="T13" fmla="*/ 2 h 7"/>
                <a:gd name="T14" fmla="*/ 0 w 4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2" y="6"/>
                    <a:pt x="4" y="7"/>
                    <a:pt x="4" y="5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ṡḷïḓê"/>
            <p:cNvSpPr/>
            <p:nvPr/>
          </p:nvSpPr>
          <p:spPr bwMode="auto">
            <a:xfrm>
              <a:off x="3489326" y="3125788"/>
              <a:ext cx="26988" cy="19050"/>
            </a:xfrm>
            <a:custGeom>
              <a:avLst/>
              <a:gdLst>
                <a:gd name="T0" fmla="*/ 1 w 8"/>
                <a:gd name="T1" fmla="*/ 5 h 6"/>
                <a:gd name="T2" fmla="*/ 5 w 8"/>
                <a:gd name="T3" fmla="*/ 0 h 6"/>
                <a:gd name="T4" fmla="*/ 8 w 8"/>
                <a:gd name="T5" fmla="*/ 4 h 6"/>
                <a:gd name="T6" fmla="*/ 5 w 8"/>
                <a:gd name="T7" fmla="*/ 6 h 6"/>
                <a:gd name="T8" fmla="*/ 1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5"/>
                  </a:moveTo>
                  <a:cubicBezTo>
                    <a:pt x="1" y="5"/>
                    <a:pt x="0" y="1"/>
                    <a:pt x="5" y="0"/>
                  </a:cubicBezTo>
                  <a:cubicBezTo>
                    <a:pt x="5" y="0"/>
                    <a:pt x="7" y="1"/>
                    <a:pt x="8" y="4"/>
                  </a:cubicBezTo>
                  <a:cubicBezTo>
                    <a:pt x="8" y="4"/>
                    <a:pt x="7" y="6"/>
                    <a:pt x="5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ṣļiḍe"/>
            <p:cNvSpPr/>
            <p:nvPr/>
          </p:nvSpPr>
          <p:spPr bwMode="auto">
            <a:xfrm>
              <a:off x="3690938" y="2932113"/>
              <a:ext cx="98425" cy="106363"/>
            </a:xfrm>
            <a:custGeom>
              <a:avLst/>
              <a:gdLst>
                <a:gd name="T0" fmla="*/ 8 w 30"/>
                <a:gd name="T1" fmla="*/ 4 h 32"/>
                <a:gd name="T2" fmla="*/ 11 w 30"/>
                <a:gd name="T3" fmla="*/ 2 h 32"/>
                <a:gd name="T4" fmla="*/ 17 w 30"/>
                <a:gd name="T5" fmla="*/ 2 h 32"/>
                <a:gd name="T6" fmla="*/ 18 w 30"/>
                <a:gd name="T7" fmla="*/ 5 h 32"/>
                <a:gd name="T8" fmla="*/ 18 w 30"/>
                <a:gd name="T9" fmla="*/ 7 h 32"/>
                <a:gd name="T10" fmla="*/ 25 w 30"/>
                <a:gd name="T11" fmla="*/ 5 h 32"/>
                <a:gd name="T12" fmla="*/ 26 w 30"/>
                <a:gd name="T13" fmla="*/ 5 h 32"/>
                <a:gd name="T14" fmla="*/ 28 w 30"/>
                <a:gd name="T15" fmla="*/ 9 h 32"/>
                <a:gd name="T16" fmla="*/ 26 w 30"/>
                <a:gd name="T17" fmla="*/ 10 h 32"/>
                <a:gd name="T18" fmla="*/ 21 w 30"/>
                <a:gd name="T19" fmla="*/ 11 h 32"/>
                <a:gd name="T20" fmla="*/ 21 w 30"/>
                <a:gd name="T21" fmla="*/ 12 h 32"/>
                <a:gd name="T22" fmla="*/ 20 w 30"/>
                <a:gd name="T23" fmla="*/ 14 h 32"/>
                <a:gd name="T24" fmla="*/ 16 w 30"/>
                <a:gd name="T25" fmla="*/ 16 h 32"/>
                <a:gd name="T26" fmla="*/ 15 w 30"/>
                <a:gd name="T27" fmla="*/ 18 h 32"/>
                <a:gd name="T28" fmla="*/ 15 w 30"/>
                <a:gd name="T29" fmla="*/ 19 h 32"/>
                <a:gd name="T30" fmla="*/ 19 w 30"/>
                <a:gd name="T31" fmla="*/ 17 h 32"/>
                <a:gd name="T32" fmla="*/ 20 w 30"/>
                <a:gd name="T33" fmla="*/ 19 h 32"/>
                <a:gd name="T34" fmla="*/ 17 w 30"/>
                <a:gd name="T35" fmla="*/ 22 h 32"/>
                <a:gd name="T36" fmla="*/ 17 w 30"/>
                <a:gd name="T37" fmla="*/ 23 h 32"/>
                <a:gd name="T38" fmla="*/ 17 w 30"/>
                <a:gd name="T39" fmla="*/ 24 h 32"/>
                <a:gd name="T40" fmla="*/ 23 w 30"/>
                <a:gd name="T41" fmla="*/ 23 h 32"/>
                <a:gd name="T42" fmla="*/ 24 w 30"/>
                <a:gd name="T43" fmla="*/ 24 h 32"/>
                <a:gd name="T44" fmla="*/ 25 w 30"/>
                <a:gd name="T45" fmla="*/ 26 h 32"/>
                <a:gd name="T46" fmla="*/ 22 w 30"/>
                <a:gd name="T47" fmla="*/ 27 h 32"/>
                <a:gd name="T48" fmla="*/ 9 w 30"/>
                <a:gd name="T49" fmla="*/ 31 h 32"/>
                <a:gd name="T50" fmla="*/ 6 w 30"/>
                <a:gd name="T51" fmla="*/ 30 h 32"/>
                <a:gd name="T52" fmla="*/ 8 w 30"/>
                <a:gd name="T53" fmla="*/ 27 h 32"/>
                <a:gd name="T54" fmla="*/ 13 w 30"/>
                <a:gd name="T55" fmla="*/ 25 h 32"/>
                <a:gd name="T56" fmla="*/ 12 w 30"/>
                <a:gd name="T57" fmla="*/ 24 h 32"/>
                <a:gd name="T58" fmla="*/ 10 w 30"/>
                <a:gd name="T59" fmla="*/ 20 h 32"/>
                <a:gd name="T60" fmla="*/ 16 w 30"/>
                <a:gd name="T61" fmla="*/ 14 h 32"/>
                <a:gd name="T62" fmla="*/ 18 w 30"/>
                <a:gd name="T63" fmla="*/ 10 h 32"/>
                <a:gd name="T64" fmla="*/ 21 w 30"/>
                <a:gd name="T65" fmla="*/ 9 h 32"/>
                <a:gd name="T66" fmla="*/ 20 w 30"/>
                <a:gd name="T67" fmla="*/ 8 h 32"/>
                <a:gd name="T68" fmla="*/ 13 w 30"/>
                <a:gd name="T69" fmla="*/ 11 h 32"/>
                <a:gd name="T70" fmla="*/ 9 w 30"/>
                <a:gd name="T71" fmla="*/ 13 h 32"/>
                <a:gd name="T72" fmla="*/ 7 w 30"/>
                <a:gd name="T73" fmla="*/ 15 h 32"/>
                <a:gd name="T74" fmla="*/ 3 w 30"/>
                <a:gd name="T75" fmla="*/ 16 h 32"/>
                <a:gd name="T76" fmla="*/ 2 w 30"/>
                <a:gd name="T77" fmla="*/ 12 h 32"/>
                <a:gd name="T78" fmla="*/ 6 w 30"/>
                <a:gd name="T79" fmla="*/ 8 h 32"/>
                <a:gd name="T80" fmla="*/ 7 w 30"/>
                <a:gd name="T81" fmla="*/ 9 h 32"/>
                <a:gd name="T82" fmla="*/ 8 w 30"/>
                <a:gd name="T83" fmla="*/ 10 h 32"/>
                <a:gd name="T84" fmla="*/ 13 w 30"/>
                <a:gd name="T85" fmla="*/ 8 h 32"/>
                <a:gd name="T86" fmla="*/ 12 w 30"/>
                <a:gd name="T87" fmla="*/ 7 h 32"/>
                <a:gd name="T88" fmla="*/ 12 w 30"/>
                <a:gd name="T89" fmla="*/ 6 h 32"/>
                <a:gd name="T90" fmla="*/ 8 w 30"/>
                <a:gd name="T9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32">
                  <a:moveTo>
                    <a:pt x="8" y="4"/>
                  </a:moveTo>
                  <a:cubicBezTo>
                    <a:pt x="8" y="4"/>
                    <a:pt x="9" y="2"/>
                    <a:pt x="11" y="2"/>
                  </a:cubicBezTo>
                  <a:cubicBezTo>
                    <a:pt x="11" y="2"/>
                    <a:pt x="15" y="0"/>
                    <a:pt x="17" y="2"/>
                  </a:cubicBezTo>
                  <a:cubicBezTo>
                    <a:pt x="17" y="2"/>
                    <a:pt x="19" y="4"/>
                    <a:pt x="18" y="5"/>
                  </a:cubicBezTo>
                  <a:cubicBezTo>
                    <a:pt x="18" y="5"/>
                    <a:pt x="17" y="6"/>
                    <a:pt x="18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6" y="5"/>
                  </a:cubicBezTo>
                  <a:cubicBezTo>
                    <a:pt x="26" y="5"/>
                    <a:pt x="30" y="8"/>
                    <a:pt x="28" y="9"/>
                  </a:cubicBezTo>
                  <a:cubicBezTo>
                    <a:pt x="28" y="9"/>
                    <a:pt x="27" y="10"/>
                    <a:pt x="26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1" y="12"/>
                  </a:cubicBezTo>
                  <a:cubicBezTo>
                    <a:pt x="21" y="12"/>
                    <a:pt x="21" y="13"/>
                    <a:pt x="20" y="14"/>
                  </a:cubicBezTo>
                  <a:cubicBezTo>
                    <a:pt x="20" y="14"/>
                    <a:pt x="16" y="16"/>
                    <a:pt x="16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8"/>
                    <a:pt x="15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9"/>
                  </a:cubicBezTo>
                  <a:cubicBezTo>
                    <a:pt x="20" y="19"/>
                    <a:pt x="19" y="21"/>
                    <a:pt x="17" y="22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4" y="24"/>
                  </a:cubicBezTo>
                  <a:cubicBezTo>
                    <a:pt x="24" y="24"/>
                    <a:pt x="26" y="25"/>
                    <a:pt x="25" y="26"/>
                  </a:cubicBezTo>
                  <a:cubicBezTo>
                    <a:pt x="25" y="26"/>
                    <a:pt x="24" y="28"/>
                    <a:pt x="22" y="27"/>
                  </a:cubicBezTo>
                  <a:cubicBezTo>
                    <a:pt x="22" y="27"/>
                    <a:pt x="14" y="28"/>
                    <a:pt x="9" y="31"/>
                  </a:cubicBezTo>
                  <a:cubicBezTo>
                    <a:pt x="9" y="31"/>
                    <a:pt x="7" y="32"/>
                    <a:pt x="6" y="30"/>
                  </a:cubicBezTo>
                  <a:cubicBezTo>
                    <a:pt x="6" y="30"/>
                    <a:pt x="6" y="28"/>
                    <a:pt x="8" y="27"/>
                  </a:cubicBezTo>
                  <a:cubicBezTo>
                    <a:pt x="8" y="27"/>
                    <a:pt x="15" y="27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0" y="22"/>
                    <a:pt x="10" y="20"/>
                  </a:cubicBezTo>
                  <a:cubicBezTo>
                    <a:pt x="10" y="20"/>
                    <a:pt x="16" y="18"/>
                    <a:pt x="16" y="14"/>
                  </a:cubicBezTo>
                  <a:cubicBezTo>
                    <a:pt x="16" y="14"/>
                    <a:pt x="16" y="11"/>
                    <a:pt x="18" y="10"/>
                  </a:cubicBezTo>
                  <a:cubicBezTo>
                    <a:pt x="18" y="10"/>
                    <a:pt x="20" y="11"/>
                    <a:pt x="21" y="9"/>
                  </a:cubicBezTo>
                  <a:cubicBezTo>
                    <a:pt x="21" y="9"/>
                    <a:pt x="22" y="7"/>
                    <a:pt x="20" y="8"/>
                  </a:cubicBezTo>
                  <a:cubicBezTo>
                    <a:pt x="20" y="8"/>
                    <a:pt x="14" y="10"/>
                    <a:pt x="13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5"/>
                  </a:cubicBezTo>
                  <a:cubicBezTo>
                    <a:pt x="7" y="15"/>
                    <a:pt x="5" y="18"/>
                    <a:pt x="3" y="16"/>
                  </a:cubicBezTo>
                  <a:cubicBezTo>
                    <a:pt x="3" y="16"/>
                    <a:pt x="0" y="14"/>
                    <a:pt x="2" y="12"/>
                  </a:cubicBezTo>
                  <a:cubicBezTo>
                    <a:pt x="2" y="12"/>
                    <a:pt x="4" y="9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11" y="11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1" y="6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í$ľîďè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ṩļîḋe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ïṥľídè"/>
            <p:cNvSpPr/>
            <p:nvPr/>
          </p:nvSpPr>
          <p:spPr bwMode="auto">
            <a:xfrm>
              <a:off x="3856038" y="2932113"/>
              <a:ext cx="28575" cy="23813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3 h 7"/>
                <a:gd name="T4" fmla="*/ 1 w 9"/>
                <a:gd name="T5" fmla="*/ 5 h 7"/>
                <a:gd name="T6" fmla="*/ 0 w 9"/>
                <a:gd name="T7" fmla="*/ 7 h 7"/>
                <a:gd name="T8" fmla="*/ 3 w 9"/>
                <a:gd name="T9" fmla="*/ 5 h 7"/>
                <a:gd name="T10" fmla="*/ 6 w 9"/>
                <a:gd name="T11" fmla="*/ 5 h 7"/>
                <a:gd name="T12" fmla="*/ 9 w 9"/>
                <a:gd name="T13" fmla="*/ 3 h 7"/>
                <a:gd name="T14" fmla="*/ 5 w 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3" y="0"/>
                    <a:pt x="2" y="3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6"/>
                    <a:pt x="9" y="3"/>
                  </a:cubicBezTo>
                  <a:cubicBezTo>
                    <a:pt x="9" y="3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iṩľiḍê"/>
            <p:cNvSpPr/>
            <p:nvPr/>
          </p:nvSpPr>
          <p:spPr bwMode="auto">
            <a:xfrm>
              <a:off x="3825876" y="2955925"/>
              <a:ext cx="55563" cy="79375"/>
            </a:xfrm>
            <a:custGeom>
              <a:avLst/>
              <a:gdLst>
                <a:gd name="T0" fmla="*/ 10 w 17"/>
                <a:gd name="T1" fmla="*/ 1 h 24"/>
                <a:gd name="T2" fmla="*/ 8 w 17"/>
                <a:gd name="T3" fmla="*/ 4 h 24"/>
                <a:gd name="T4" fmla="*/ 7 w 17"/>
                <a:gd name="T5" fmla="*/ 9 h 24"/>
                <a:gd name="T6" fmla="*/ 5 w 17"/>
                <a:gd name="T7" fmla="*/ 10 h 24"/>
                <a:gd name="T8" fmla="*/ 3 w 17"/>
                <a:gd name="T9" fmla="*/ 9 h 24"/>
                <a:gd name="T10" fmla="*/ 1 w 17"/>
                <a:gd name="T11" fmla="*/ 11 h 24"/>
                <a:gd name="T12" fmla="*/ 2 w 17"/>
                <a:gd name="T13" fmla="*/ 14 h 24"/>
                <a:gd name="T14" fmla="*/ 4 w 17"/>
                <a:gd name="T15" fmla="*/ 15 h 24"/>
                <a:gd name="T16" fmla="*/ 3 w 17"/>
                <a:gd name="T17" fmla="*/ 16 h 24"/>
                <a:gd name="T18" fmla="*/ 3 w 17"/>
                <a:gd name="T19" fmla="*/ 19 h 24"/>
                <a:gd name="T20" fmla="*/ 5 w 17"/>
                <a:gd name="T21" fmla="*/ 17 h 24"/>
                <a:gd name="T22" fmla="*/ 8 w 17"/>
                <a:gd name="T23" fmla="*/ 13 h 24"/>
                <a:gd name="T24" fmla="*/ 11 w 17"/>
                <a:gd name="T25" fmla="*/ 14 h 24"/>
                <a:gd name="T26" fmla="*/ 10 w 17"/>
                <a:gd name="T27" fmla="*/ 17 h 24"/>
                <a:gd name="T28" fmla="*/ 10 w 17"/>
                <a:gd name="T29" fmla="*/ 16 h 24"/>
                <a:gd name="T30" fmla="*/ 9 w 17"/>
                <a:gd name="T31" fmla="*/ 17 h 24"/>
                <a:gd name="T32" fmla="*/ 11 w 17"/>
                <a:gd name="T33" fmla="*/ 22 h 24"/>
                <a:gd name="T34" fmla="*/ 13 w 17"/>
                <a:gd name="T35" fmla="*/ 12 h 24"/>
                <a:gd name="T36" fmla="*/ 14 w 17"/>
                <a:gd name="T37" fmla="*/ 11 h 24"/>
                <a:gd name="T38" fmla="*/ 14 w 17"/>
                <a:gd name="T39" fmla="*/ 9 h 24"/>
                <a:gd name="T40" fmla="*/ 14 w 17"/>
                <a:gd name="T41" fmla="*/ 8 h 24"/>
                <a:gd name="T42" fmla="*/ 15 w 17"/>
                <a:gd name="T43" fmla="*/ 5 h 24"/>
                <a:gd name="T44" fmla="*/ 16 w 17"/>
                <a:gd name="T45" fmla="*/ 4 h 24"/>
                <a:gd name="T46" fmla="*/ 16 w 17"/>
                <a:gd name="T47" fmla="*/ 2 h 24"/>
                <a:gd name="T48" fmla="*/ 13 w 17"/>
                <a:gd name="T49" fmla="*/ 1 h 24"/>
                <a:gd name="T50" fmla="*/ 11 w 17"/>
                <a:gd name="T51" fmla="*/ 3 h 24"/>
                <a:gd name="T52" fmla="*/ 13 w 17"/>
                <a:gd name="T53" fmla="*/ 3 h 24"/>
                <a:gd name="T54" fmla="*/ 14 w 17"/>
                <a:gd name="T55" fmla="*/ 4 h 24"/>
                <a:gd name="T56" fmla="*/ 12 w 17"/>
                <a:gd name="T57" fmla="*/ 6 h 24"/>
                <a:gd name="T58" fmla="*/ 11 w 17"/>
                <a:gd name="T59" fmla="*/ 5 h 24"/>
                <a:gd name="T60" fmla="*/ 10 w 17"/>
                <a:gd name="T61" fmla="*/ 5 h 24"/>
                <a:gd name="T62" fmla="*/ 10 w 17"/>
                <a:gd name="T63" fmla="*/ 1 h 24"/>
                <a:gd name="T64" fmla="*/ 9 w 17"/>
                <a:gd name="T65" fmla="*/ 7 h 24"/>
                <a:gd name="T66" fmla="*/ 10 w 17"/>
                <a:gd name="T67" fmla="*/ 9 h 24"/>
                <a:gd name="T68" fmla="*/ 9 w 17"/>
                <a:gd name="T69" fmla="*/ 10 h 24"/>
                <a:gd name="T70" fmla="*/ 9 w 17"/>
                <a:gd name="T7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4">
                  <a:moveTo>
                    <a:pt x="10" y="1"/>
                  </a:moveTo>
                  <a:cubicBezTo>
                    <a:pt x="10" y="1"/>
                    <a:pt x="8" y="1"/>
                    <a:pt x="8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1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1" y="11"/>
                  </a:cubicBezTo>
                  <a:cubicBezTo>
                    <a:pt x="1" y="11"/>
                    <a:pt x="0" y="14"/>
                    <a:pt x="2" y="14"/>
                  </a:cubicBezTo>
                  <a:cubicBezTo>
                    <a:pt x="2" y="14"/>
                    <a:pt x="4" y="13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3" y="19"/>
                  </a:cubicBezTo>
                  <a:cubicBezTo>
                    <a:pt x="3" y="19"/>
                    <a:pt x="4" y="20"/>
                    <a:pt x="5" y="17"/>
                  </a:cubicBezTo>
                  <a:cubicBezTo>
                    <a:pt x="5" y="17"/>
                    <a:pt x="6" y="13"/>
                    <a:pt x="8" y="13"/>
                  </a:cubicBezTo>
                  <a:cubicBezTo>
                    <a:pt x="8" y="13"/>
                    <a:pt x="11" y="11"/>
                    <a:pt x="11" y="14"/>
                  </a:cubicBezTo>
                  <a:cubicBezTo>
                    <a:pt x="11" y="14"/>
                    <a:pt x="12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9" y="14"/>
                    <a:pt x="9" y="17"/>
                  </a:cubicBezTo>
                  <a:cubicBezTo>
                    <a:pt x="9" y="17"/>
                    <a:pt x="9" y="24"/>
                    <a:pt x="11" y="22"/>
                  </a:cubicBezTo>
                  <a:cubicBezTo>
                    <a:pt x="11" y="22"/>
                    <a:pt x="14" y="16"/>
                    <a:pt x="13" y="12"/>
                  </a:cubicBezTo>
                  <a:cubicBezTo>
                    <a:pt x="13" y="12"/>
                    <a:pt x="13" y="11"/>
                    <a:pt x="14" y="11"/>
                  </a:cubicBezTo>
                  <a:cubicBezTo>
                    <a:pt x="14" y="11"/>
                    <a:pt x="15" y="9"/>
                    <a:pt x="14" y="9"/>
                  </a:cubicBezTo>
                  <a:cubicBezTo>
                    <a:pt x="14" y="9"/>
                    <a:pt x="13" y="9"/>
                    <a:pt x="14" y="8"/>
                  </a:cubicBezTo>
                  <a:cubicBezTo>
                    <a:pt x="14" y="8"/>
                    <a:pt x="15" y="6"/>
                    <a:pt x="15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6" y="2"/>
                  </a:cubicBezTo>
                  <a:cubicBezTo>
                    <a:pt x="16" y="2"/>
                    <a:pt x="15" y="0"/>
                    <a:pt x="13" y="1"/>
                  </a:cubicBezTo>
                  <a:cubicBezTo>
                    <a:pt x="13" y="1"/>
                    <a:pt x="11" y="2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4" y="4"/>
                    <a:pt x="14" y="6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5"/>
                    <a:pt x="10" y="6"/>
                    <a:pt x="10" y="5"/>
                  </a:cubicBezTo>
                  <a:cubicBezTo>
                    <a:pt x="10" y="5"/>
                    <a:pt x="11" y="2"/>
                    <a:pt x="10" y="1"/>
                  </a:cubicBezTo>
                  <a:close/>
                  <a:moveTo>
                    <a:pt x="9" y="7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9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ḻîḑe"/>
            <p:cNvSpPr/>
            <p:nvPr/>
          </p:nvSpPr>
          <p:spPr bwMode="auto">
            <a:xfrm>
              <a:off x="3902076" y="2949575"/>
              <a:ext cx="22225" cy="15875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2 h 5"/>
                <a:gd name="T4" fmla="*/ 4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6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1" y="5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2" y="0"/>
                    <a:pt x="5" y="1"/>
                    <a:pt x="6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ṡlïde"/>
            <p:cNvSpPr/>
            <p:nvPr/>
          </p:nvSpPr>
          <p:spPr bwMode="auto">
            <a:xfrm>
              <a:off x="3881438" y="2962275"/>
              <a:ext cx="53975" cy="20638"/>
            </a:xfrm>
            <a:custGeom>
              <a:avLst/>
              <a:gdLst>
                <a:gd name="T0" fmla="*/ 1 w 16"/>
                <a:gd name="T1" fmla="*/ 3 h 6"/>
                <a:gd name="T2" fmla="*/ 9 w 16"/>
                <a:gd name="T3" fmla="*/ 2 h 6"/>
                <a:gd name="T4" fmla="*/ 14 w 16"/>
                <a:gd name="T5" fmla="*/ 1 h 6"/>
                <a:gd name="T6" fmla="*/ 15 w 16"/>
                <a:gd name="T7" fmla="*/ 1 h 6"/>
                <a:gd name="T8" fmla="*/ 15 w 16"/>
                <a:gd name="T9" fmla="*/ 3 h 6"/>
                <a:gd name="T10" fmla="*/ 4 w 16"/>
                <a:gd name="T11" fmla="*/ 5 h 6"/>
                <a:gd name="T12" fmla="*/ 3 w 16"/>
                <a:gd name="T13" fmla="*/ 6 h 6"/>
                <a:gd name="T14" fmla="*/ 2 w 16"/>
                <a:gd name="T15" fmla="*/ 5 h 6"/>
                <a:gd name="T16" fmla="*/ 0 w 16"/>
                <a:gd name="T17" fmla="*/ 4 h 6"/>
                <a:gd name="T18" fmla="*/ 1 w 1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3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5" y="1"/>
                    <a:pt x="16" y="3"/>
                    <a:pt x="15" y="3"/>
                  </a:cubicBezTo>
                  <a:cubicBezTo>
                    <a:pt x="15" y="3"/>
                    <a:pt x="4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0" y="5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ŝlîďê"/>
            <p:cNvSpPr/>
            <p:nvPr/>
          </p:nvSpPr>
          <p:spPr bwMode="auto">
            <a:xfrm>
              <a:off x="3871913" y="2979738"/>
              <a:ext cx="60325" cy="58738"/>
            </a:xfrm>
            <a:custGeom>
              <a:avLst/>
              <a:gdLst>
                <a:gd name="T0" fmla="*/ 8 w 18"/>
                <a:gd name="T1" fmla="*/ 2 h 18"/>
                <a:gd name="T2" fmla="*/ 11 w 18"/>
                <a:gd name="T3" fmla="*/ 2 h 18"/>
                <a:gd name="T4" fmla="*/ 14 w 18"/>
                <a:gd name="T5" fmla="*/ 2 h 18"/>
                <a:gd name="T6" fmla="*/ 13 w 18"/>
                <a:gd name="T7" fmla="*/ 3 h 18"/>
                <a:gd name="T8" fmla="*/ 13 w 18"/>
                <a:gd name="T9" fmla="*/ 3 h 18"/>
                <a:gd name="T10" fmla="*/ 12 w 18"/>
                <a:gd name="T11" fmla="*/ 6 h 18"/>
                <a:gd name="T12" fmla="*/ 12 w 18"/>
                <a:gd name="T13" fmla="*/ 12 h 18"/>
                <a:gd name="T14" fmla="*/ 16 w 18"/>
                <a:gd name="T15" fmla="*/ 12 h 18"/>
                <a:gd name="T16" fmla="*/ 17 w 18"/>
                <a:gd name="T17" fmla="*/ 10 h 18"/>
                <a:gd name="T18" fmla="*/ 18 w 18"/>
                <a:gd name="T19" fmla="*/ 11 h 18"/>
                <a:gd name="T20" fmla="*/ 18 w 18"/>
                <a:gd name="T21" fmla="*/ 15 h 18"/>
                <a:gd name="T22" fmla="*/ 13 w 18"/>
                <a:gd name="T23" fmla="*/ 16 h 18"/>
                <a:gd name="T24" fmla="*/ 9 w 18"/>
                <a:gd name="T25" fmla="*/ 10 h 18"/>
                <a:gd name="T26" fmla="*/ 10 w 18"/>
                <a:gd name="T27" fmla="*/ 6 h 18"/>
                <a:gd name="T28" fmla="*/ 9 w 18"/>
                <a:gd name="T29" fmla="*/ 4 h 18"/>
                <a:gd name="T30" fmla="*/ 8 w 18"/>
                <a:gd name="T31" fmla="*/ 6 h 18"/>
                <a:gd name="T32" fmla="*/ 2 w 18"/>
                <a:gd name="T33" fmla="*/ 12 h 18"/>
                <a:gd name="T34" fmla="*/ 0 w 18"/>
                <a:gd name="T35" fmla="*/ 11 h 18"/>
                <a:gd name="T36" fmla="*/ 2 w 18"/>
                <a:gd name="T37" fmla="*/ 11 h 18"/>
                <a:gd name="T38" fmla="*/ 5 w 18"/>
                <a:gd name="T39" fmla="*/ 5 h 18"/>
                <a:gd name="T40" fmla="*/ 5 w 18"/>
                <a:gd name="T41" fmla="*/ 3 h 18"/>
                <a:gd name="T42" fmla="*/ 8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8" y="2"/>
                  </a:moveTo>
                  <a:cubicBezTo>
                    <a:pt x="8" y="2"/>
                    <a:pt x="10" y="4"/>
                    <a:pt x="11" y="2"/>
                  </a:cubicBezTo>
                  <a:cubicBezTo>
                    <a:pt x="11" y="2"/>
                    <a:pt x="13" y="0"/>
                    <a:pt x="14" y="2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6"/>
                  </a:cubicBezTo>
                  <a:cubicBezTo>
                    <a:pt x="12" y="6"/>
                    <a:pt x="10" y="11"/>
                    <a:pt x="12" y="12"/>
                  </a:cubicBezTo>
                  <a:cubicBezTo>
                    <a:pt x="12" y="12"/>
                    <a:pt x="14" y="14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6" y="18"/>
                    <a:pt x="13" y="16"/>
                  </a:cubicBezTo>
                  <a:cubicBezTo>
                    <a:pt x="13" y="16"/>
                    <a:pt x="9" y="14"/>
                    <a:pt x="9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4"/>
                    <a:pt x="9" y="4"/>
                  </a:cubicBezTo>
                  <a:cubicBezTo>
                    <a:pt x="9" y="4"/>
                    <a:pt x="8" y="4"/>
                    <a:pt x="8" y="6"/>
                  </a:cubicBezTo>
                  <a:cubicBezTo>
                    <a:pt x="8" y="6"/>
                    <a:pt x="5" y="12"/>
                    <a:pt x="2" y="12"/>
                  </a:cubicBezTo>
                  <a:cubicBezTo>
                    <a:pt x="2" y="12"/>
                    <a:pt x="0" y="13"/>
                    <a:pt x="0" y="11"/>
                  </a:cubicBezTo>
                  <a:cubicBezTo>
                    <a:pt x="0" y="11"/>
                    <a:pt x="0" y="11"/>
                    <a:pt x="2" y="11"/>
                  </a:cubicBezTo>
                  <a:cubicBezTo>
                    <a:pt x="2" y="11"/>
                    <a:pt x="5" y="9"/>
                    <a:pt x="5" y="5"/>
                  </a:cubicBezTo>
                  <a:cubicBezTo>
                    <a:pt x="5" y="5"/>
                    <a:pt x="5" y="3"/>
                    <a:pt x="5" y="3"/>
                  </a:cubicBezTo>
                  <a:cubicBezTo>
                    <a:pt x="5" y="3"/>
                    <a:pt x="5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îSlîde"/>
            <p:cNvSpPr/>
            <p:nvPr/>
          </p:nvSpPr>
          <p:spPr bwMode="auto">
            <a:xfrm>
              <a:off x="3967163" y="2995613"/>
              <a:ext cx="106363" cy="112713"/>
            </a:xfrm>
            <a:custGeom>
              <a:avLst/>
              <a:gdLst>
                <a:gd name="T0" fmla="*/ 18 w 32"/>
                <a:gd name="T1" fmla="*/ 0 h 34"/>
                <a:gd name="T2" fmla="*/ 29 w 32"/>
                <a:gd name="T3" fmla="*/ 3 h 34"/>
                <a:gd name="T4" fmla="*/ 31 w 32"/>
                <a:gd name="T5" fmla="*/ 6 h 34"/>
                <a:gd name="T6" fmla="*/ 26 w 32"/>
                <a:gd name="T7" fmla="*/ 8 h 34"/>
                <a:gd name="T8" fmla="*/ 23 w 32"/>
                <a:gd name="T9" fmla="*/ 8 h 34"/>
                <a:gd name="T10" fmla="*/ 24 w 32"/>
                <a:gd name="T11" fmla="*/ 10 h 34"/>
                <a:gd name="T12" fmla="*/ 26 w 32"/>
                <a:gd name="T13" fmla="*/ 11 h 34"/>
                <a:gd name="T14" fmla="*/ 29 w 32"/>
                <a:gd name="T15" fmla="*/ 14 h 34"/>
                <a:gd name="T16" fmla="*/ 24 w 32"/>
                <a:gd name="T17" fmla="*/ 14 h 34"/>
                <a:gd name="T18" fmla="*/ 20 w 32"/>
                <a:gd name="T19" fmla="*/ 15 h 34"/>
                <a:gd name="T20" fmla="*/ 20 w 32"/>
                <a:gd name="T21" fmla="*/ 16 h 34"/>
                <a:gd name="T22" fmla="*/ 20 w 32"/>
                <a:gd name="T23" fmla="*/ 17 h 34"/>
                <a:gd name="T24" fmla="*/ 31 w 32"/>
                <a:gd name="T25" fmla="*/ 33 h 34"/>
                <a:gd name="T26" fmla="*/ 30 w 32"/>
                <a:gd name="T27" fmla="*/ 34 h 34"/>
                <a:gd name="T28" fmla="*/ 20 w 32"/>
                <a:gd name="T29" fmla="*/ 27 h 34"/>
                <a:gd name="T30" fmla="*/ 16 w 32"/>
                <a:gd name="T31" fmla="*/ 17 h 34"/>
                <a:gd name="T32" fmla="*/ 14 w 32"/>
                <a:gd name="T33" fmla="*/ 17 h 34"/>
                <a:gd name="T34" fmla="*/ 6 w 32"/>
                <a:gd name="T35" fmla="*/ 19 h 34"/>
                <a:gd name="T36" fmla="*/ 1 w 32"/>
                <a:gd name="T37" fmla="*/ 15 h 34"/>
                <a:gd name="T38" fmla="*/ 3 w 32"/>
                <a:gd name="T39" fmla="*/ 15 h 34"/>
                <a:gd name="T40" fmla="*/ 12 w 32"/>
                <a:gd name="T41" fmla="*/ 14 h 34"/>
                <a:gd name="T42" fmla="*/ 10 w 32"/>
                <a:gd name="T43" fmla="*/ 10 h 34"/>
                <a:gd name="T44" fmla="*/ 11 w 32"/>
                <a:gd name="T45" fmla="*/ 8 h 34"/>
                <a:gd name="T46" fmla="*/ 14 w 32"/>
                <a:gd name="T47" fmla="*/ 8 h 34"/>
                <a:gd name="T48" fmla="*/ 18 w 32"/>
                <a:gd name="T49" fmla="*/ 8 h 34"/>
                <a:gd name="T50" fmla="*/ 17 w 32"/>
                <a:gd name="T51" fmla="*/ 3 h 34"/>
                <a:gd name="T52" fmla="*/ 17 w 32"/>
                <a:gd name="T53" fmla="*/ 1 h 34"/>
                <a:gd name="T54" fmla="*/ 18 w 32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34">
                  <a:moveTo>
                    <a:pt x="18" y="0"/>
                  </a:moveTo>
                  <a:cubicBezTo>
                    <a:pt x="18" y="0"/>
                    <a:pt x="26" y="3"/>
                    <a:pt x="29" y="3"/>
                  </a:cubicBezTo>
                  <a:cubicBezTo>
                    <a:pt x="29" y="3"/>
                    <a:pt x="32" y="3"/>
                    <a:pt x="31" y="6"/>
                  </a:cubicBezTo>
                  <a:cubicBezTo>
                    <a:pt x="31" y="6"/>
                    <a:pt x="29" y="8"/>
                    <a:pt x="26" y="8"/>
                  </a:cubicBezTo>
                  <a:cubicBezTo>
                    <a:pt x="26" y="8"/>
                    <a:pt x="24" y="7"/>
                    <a:pt x="23" y="8"/>
                  </a:cubicBezTo>
                  <a:cubicBezTo>
                    <a:pt x="23" y="8"/>
                    <a:pt x="22" y="9"/>
                    <a:pt x="24" y="10"/>
                  </a:cubicBezTo>
                  <a:cubicBezTo>
                    <a:pt x="24" y="10"/>
                    <a:pt x="25" y="11"/>
                    <a:pt x="26" y="11"/>
                  </a:cubicBezTo>
                  <a:cubicBezTo>
                    <a:pt x="26" y="11"/>
                    <a:pt x="29" y="12"/>
                    <a:pt x="29" y="14"/>
                  </a:cubicBezTo>
                  <a:cubicBezTo>
                    <a:pt x="29" y="14"/>
                    <a:pt x="28" y="15"/>
                    <a:pt x="24" y="14"/>
                  </a:cubicBezTo>
                  <a:cubicBezTo>
                    <a:pt x="24" y="14"/>
                    <a:pt x="21" y="13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7"/>
                    <a:pt x="25" y="30"/>
                    <a:pt x="31" y="33"/>
                  </a:cubicBezTo>
                  <a:cubicBezTo>
                    <a:pt x="31" y="33"/>
                    <a:pt x="32" y="34"/>
                    <a:pt x="30" y="34"/>
                  </a:cubicBezTo>
                  <a:cubicBezTo>
                    <a:pt x="30" y="34"/>
                    <a:pt x="22" y="34"/>
                    <a:pt x="20" y="2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6"/>
                    <a:pt x="14" y="17"/>
                  </a:cubicBezTo>
                  <a:cubicBezTo>
                    <a:pt x="14" y="17"/>
                    <a:pt x="10" y="20"/>
                    <a:pt x="6" y="19"/>
                  </a:cubicBezTo>
                  <a:cubicBezTo>
                    <a:pt x="6" y="19"/>
                    <a:pt x="0" y="17"/>
                    <a:pt x="1" y="15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3" y="15"/>
                    <a:pt x="9" y="18"/>
                    <a:pt x="12" y="14"/>
                  </a:cubicBezTo>
                  <a:cubicBezTo>
                    <a:pt x="12" y="14"/>
                    <a:pt x="12" y="12"/>
                    <a:pt x="10" y="10"/>
                  </a:cubicBezTo>
                  <a:cubicBezTo>
                    <a:pt x="10" y="10"/>
                    <a:pt x="9" y="10"/>
                    <a:pt x="11" y="8"/>
                  </a:cubicBezTo>
                  <a:cubicBezTo>
                    <a:pt x="11" y="8"/>
                    <a:pt x="12" y="7"/>
                    <a:pt x="14" y="8"/>
                  </a:cubicBezTo>
                  <a:cubicBezTo>
                    <a:pt x="14" y="8"/>
                    <a:pt x="17" y="10"/>
                    <a:pt x="18" y="8"/>
                  </a:cubicBezTo>
                  <a:cubicBezTo>
                    <a:pt x="18" y="8"/>
                    <a:pt x="18" y="4"/>
                    <a:pt x="17" y="3"/>
                  </a:cubicBezTo>
                  <a:cubicBezTo>
                    <a:pt x="17" y="3"/>
                    <a:pt x="16" y="3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îṩļiďê"/>
            <p:cNvSpPr/>
            <p:nvPr/>
          </p:nvSpPr>
          <p:spPr bwMode="auto">
            <a:xfrm>
              <a:off x="4103688" y="3098800"/>
              <a:ext cx="95250" cy="115888"/>
            </a:xfrm>
            <a:custGeom>
              <a:avLst/>
              <a:gdLst>
                <a:gd name="T0" fmla="*/ 27 w 29"/>
                <a:gd name="T1" fmla="*/ 2 h 35"/>
                <a:gd name="T2" fmla="*/ 23 w 29"/>
                <a:gd name="T3" fmla="*/ 2 h 35"/>
                <a:gd name="T4" fmla="*/ 22 w 29"/>
                <a:gd name="T5" fmla="*/ 4 h 35"/>
                <a:gd name="T6" fmla="*/ 18 w 29"/>
                <a:gd name="T7" fmla="*/ 7 h 35"/>
                <a:gd name="T8" fmla="*/ 13 w 29"/>
                <a:gd name="T9" fmla="*/ 3 h 35"/>
                <a:gd name="T10" fmla="*/ 9 w 29"/>
                <a:gd name="T11" fmla="*/ 2 h 35"/>
                <a:gd name="T12" fmla="*/ 10 w 29"/>
                <a:gd name="T13" fmla="*/ 5 h 35"/>
                <a:gd name="T14" fmla="*/ 13 w 29"/>
                <a:gd name="T15" fmla="*/ 11 h 35"/>
                <a:gd name="T16" fmla="*/ 5 w 29"/>
                <a:gd name="T17" fmla="*/ 11 h 35"/>
                <a:gd name="T18" fmla="*/ 1 w 29"/>
                <a:gd name="T19" fmla="*/ 9 h 35"/>
                <a:gd name="T20" fmla="*/ 7 w 29"/>
                <a:gd name="T21" fmla="*/ 15 h 35"/>
                <a:gd name="T22" fmla="*/ 12 w 29"/>
                <a:gd name="T23" fmla="*/ 14 h 35"/>
                <a:gd name="T24" fmla="*/ 14 w 29"/>
                <a:gd name="T25" fmla="*/ 16 h 35"/>
                <a:gd name="T26" fmla="*/ 13 w 29"/>
                <a:gd name="T27" fmla="*/ 26 h 35"/>
                <a:gd name="T28" fmla="*/ 15 w 29"/>
                <a:gd name="T29" fmla="*/ 29 h 35"/>
                <a:gd name="T30" fmla="*/ 20 w 29"/>
                <a:gd name="T31" fmla="*/ 32 h 35"/>
                <a:gd name="T32" fmla="*/ 19 w 29"/>
                <a:gd name="T33" fmla="*/ 26 h 35"/>
                <a:gd name="T34" fmla="*/ 18 w 29"/>
                <a:gd name="T35" fmla="*/ 18 h 35"/>
                <a:gd name="T36" fmla="*/ 20 w 29"/>
                <a:gd name="T37" fmla="*/ 13 h 35"/>
                <a:gd name="T38" fmla="*/ 24 w 29"/>
                <a:gd name="T39" fmla="*/ 15 h 35"/>
                <a:gd name="T40" fmla="*/ 27 w 29"/>
                <a:gd name="T41" fmla="*/ 16 h 35"/>
                <a:gd name="T42" fmla="*/ 28 w 29"/>
                <a:gd name="T43" fmla="*/ 13 h 35"/>
                <a:gd name="T44" fmla="*/ 26 w 29"/>
                <a:gd name="T45" fmla="*/ 12 h 35"/>
                <a:gd name="T46" fmla="*/ 23 w 29"/>
                <a:gd name="T47" fmla="*/ 9 h 35"/>
                <a:gd name="T48" fmla="*/ 25 w 29"/>
                <a:gd name="T49" fmla="*/ 8 h 35"/>
                <a:gd name="T50" fmla="*/ 28 w 29"/>
                <a:gd name="T51" fmla="*/ 5 h 35"/>
                <a:gd name="T52" fmla="*/ 27 w 29"/>
                <a:gd name="T53" fmla="*/ 3 h 35"/>
                <a:gd name="T54" fmla="*/ 27 w 29"/>
                <a:gd name="T5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7" y="2"/>
                  </a:moveTo>
                  <a:cubicBezTo>
                    <a:pt x="27" y="2"/>
                    <a:pt x="24" y="0"/>
                    <a:pt x="23" y="2"/>
                  </a:cubicBezTo>
                  <a:cubicBezTo>
                    <a:pt x="23" y="2"/>
                    <a:pt x="22" y="3"/>
                    <a:pt x="22" y="4"/>
                  </a:cubicBezTo>
                  <a:cubicBezTo>
                    <a:pt x="22" y="4"/>
                    <a:pt x="20" y="8"/>
                    <a:pt x="18" y="7"/>
                  </a:cubicBezTo>
                  <a:cubicBezTo>
                    <a:pt x="18" y="7"/>
                    <a:pt x="14" y="5"/>
                    <a:pt x="13" y="3"/>
                  </a:cubicBezTo>
                  <a:cubicBezTo>
                    <a:pt x="13" y="3"/>
                    <a:pt x="11" y="0"/>
                    <a:pt x="9" y="2"/>
                  </a:cubicBezTo>
                  <a:cubicBezTo>
                    <a:pt x="9" y="2"/>
                    <a:pt x="7" y="3"/>
                    <a:pt x="10" y="5"/>
                  </a:cubicBezTo>
                  <a:cubicBezTo>
                    <a:pt x="10" y="5"/>
                    <a:pt x="15" y="9"/>
                    <a:pt x="13" y="11"/>
                  </a:cubicBezTo>
                  <a:cubicBezTo>
                    <a:pt x="13" y="11"/>
                    <a:pt x="10" y="14"/>
                    <a:pt x="5" y="11"/>
                  </a:cubicBezTo>
                  <a:cubicBezTo>
                    <a:pt x="5" y="11"/>
                    <a:pt x="2" y="8"/>
                    <a:pt x="1" y="9"/>
                  </a:cubicBezTo>
                  <a:cubicBezTo>
                    <a:pt x="1" y="9"/>
                    <a:pt x="0" y="14"/>
                    <a:pt x="7" y="15"/>
                  </a:cubicBezTo>
                  <a:cubicBezTo>
                    <a:pt x="7" y="15"/>
                    <a:pt x="11" y="15"/>
                    <a:pt x="12" y="14"/>
                  </a:cubicBezTo>
                  <a:cubicBezTo>
                    <a:pt x="12" y="14"/>
                    <a:pt x="14" y="13"/>
                    <a:pt x="14" y="1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5" y="29"/>
                  </a:cubicBezTo>
                  <a:cubicBezTo>
                    <a:pt x="15" y="29"/>
                    <a:pt x="18" y="35"/>
                    <a:pt x="20" y="32"/>
                  </a:cubicBezTo>
                  <a:cubicBezTo>
                    <a:pt x="20" y="32"/>
                    <a:pt x="19" y="30"/>
                    <a:pt x="19" y="26"/>
                  </a:cubicBezTo>
                  <a:cubicBezTo>
                    <a:pt x="19" y="26"/>
                    <a:pt x="18" y="18"/>
                    <a:pt x="18" y="18"/>
                  </a:cubicBezTo>
                  <a:cubicBezTo>
                    <a:pt x="18" y="18"/>
                    <a:pt x="18" y="14"/>
                    <a:pt x="20" y="13"/>
                  </a:cubicBezTo>
                  <a:cubicBezTo>
                    <a:pt x="20" y="13"/>
                    <a:pt x="22" y="13"/>
                    <a:pt x="24" y="15"/>
                  </a:cubicBezTo>
                  <a:cubicBezTo>
                    <a:pt x="24" y="15"/>
                    <a:pt x="27" y="17"/>
                    <a:pt x="27" y="16"/>
                  </a:cubicBezTo>
                  <a:cubicBezTo>
                    <a:pt x="27" y="16"/>
                    <a:pt x="27" y="14"/>
                    <a:pt x="28" y="13"/>
                  </a:cubicBezTo>
                  <a:cubicBezTo>
                    <a:pt x="28" y="13"/>
                    <a:pt x="28" y="13"/>
                    <a:pt x="26" y="12"/>
                  </a:cubicBezTo>
                  <a:cubicBezTo>
                    <a:pt x="26" y="12"/>
                    <a:pt x="22" y="11"/>
                    <a:pt x="23" y="9"/>
                  </a:cubicBezTo>
                  <a:cubicBezTo>
                    <a:pt x="23" y="9"/>
                    <a:pt x="24" y="8"/>
                    <a:pt x="25" y="8"/>
                  </a:cubicBezTo>
                  <a:cubicBezTo>
                    <a:pt x="25" y="8"/>
                    <a:pt x="29" y="8"/>
                    <a:pt x="28" y="5"/>
                  </a:cubicBezTo>
                  <a:cubicBezTo>
                    <a:pt x="28" y="5"/>
                    <a:pt x="27" y="4"/>
                    <a:pt x="27" y="3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śḷíḑê"/>
            <p:cNvSpPr/>
            <p:nvPr/>
          </p:nvSpPr>
          <p:spPr bwMode="auto">
            <a:xfrm>
              <a:off x="4208463" y="3235325"/>
              <a:ext cx="95250" cy="88900"/>
            </a:xfrm>
            <a:custGeom>
              <a:avLst/>
              <a:gdLst>
                <a:gd name="T0" fmla="*/ 18 w 29"/>
                <a:gd name="T1" fmla="*/ 0 h 27"/>
                <a:gd name="T2" fmla="*/ 14 w 29"/>
                <a:gd name="T3" fmla="*/ 4 h 27"/>
                <a:gd name="T4" fmla="*/ 9 w 29"/>
                <a:gd name="T5" fmla="*/ 5 h 27"/>
                <a:gd name="T6" fmla="*/ 10 w 29"/>
                <a:gd name="T7" fmla="*/ 7 h 27"/>
                <a:gd name="T8" fmla="*/ 17 w 29"/>
                <a:gd name="T9" fmla="*/ 5 h 27"/>
                <a:gd name="T10" fmla="*/ 20 w 29"/>
                <a:gd name="T11" fmla="*/ 5 h 27"/>
                <a:gd name="T12" fmla="*/ 18 w 29"/>
                <a:gd name="T13" fmla="*/ 7 h 27"/>
                <a:gd name="T14" fmla="*/ 14 w 29"/>
                <a:gd name="T15" fmla="*/ 8 h 27"/>
                <a:gd name="T16" fmla="*/ 11 w 29"/>
                <a:gd name="T17" fmla="*/ 8 h 27"/>
                <a:gd name="T18" fmla="*/ 11 w 29"/>
                <a:gd name="T19" fmla="*/ 9 h 27"/>
                <a:gd name="T20" fmla="*/ 14 w 29"/>
                <a:gd name="T21" fmla="*/ 10 h 27"/>
                <a:gd name="T22" fmla="*/ 15 w 29"/>
                <a:gd name="T23" fmla="*/ 10 h 27"/>
                <a:gd name="T24" fmla="*/ 16 w 29"/>
                <a:gd name="T25" fmla="*/ 11 h 27"/>
                <a:gd name="T26" fmla="*/ 16 w 29"/>
                <a:gd name="T27" fmla="*/ 10 h 27"/>
                <a:gd name="T28" fmla="*/ 17 w 29"/>
                <a:gd name="T29" fmla="*/ 9 h 27"/>
                <a:gd name="T30" fmla="*/ 19 w 29"/>
                <a:gd name="T31" fmla="*/ 8 h 27"/>
                <a:gd name="T32" fmla="*/ 20 w 29"/>
                <a:gd name="T33" fmla="*/ 9 h 27"/>
                <a:gd name="T34" fmla="*/ 22 w 29"/>
                <a:gd name="T35" fmla="*/ 10 h 27"/>
                <a:gd name="T36" fmla="*/ 25 w 29"/>
                <a:gd name="T37" fmla="*/ 11 h 27"/>
                <a:gd name="T38" fmla="*/ 23 w 29"/>
                <a:gd name="T39" fmla="*/ 14 h 27"/>
                <a:gd name="T40" fmla="*/ 21 w 29"/>
                <a:gd name="T41" fmla="*/ 13 h 27"/>
                <a:gd name="T42" fmla="*/ 20 w 29"/>
                <a:gd name="T43" fmla="*/ 12 h 27"/>
                <a:gd name="T44" fmla="*/ 19 w 29"/>
                <a:gd name="T45" fmla="*/ 13 h 27"/>
                <a:gd name="T46" fmla="*/ 18 w 29"/>
                <a:gd name="T47" fmla="*/ 14 h 27"/>
                <a:gd name="T48" fmla="*/ 13 w 29"/>
                <a:gd name="T49" fmla="*/ 14 h 27"/>
                <a:gd name="T50" fmla="*/ 14 w 29"/>
                <a:gd name="T51" fmla="*/ 16 h 27"/>
                <a:gd name="T52" fmla="*/ 16 w 29"/>
                <a:gd name="T53" fmla="*/ 15 h 27"/>
                <a:gd name="T54" fmla="*/ 18 w 29"/>
                <a:gd name="T55" fmla="*/ 17 h 27"/>
                <a:gd name="T56" fmla="*/ 19 w 29"/>
                <a:gd name="T57" fmla="*/ 14 h 27"/>
                <a:gd name="T58" fmla="*/ 20 w 29"/>
                <a:gd name="T59" fmla="*/ 14 h 27"/>
                <a:gd name="T60" fmla="*/ 22 w 29"/>
                <a:gd name="T61" fmla="*/ 17 h 27"/>
                <a:gd name="T62" fmla="*/ 24 w 29"/>
                <a:gd name="T63" fmla="*/ 16 h 27"/>
                <a:gd name="T64" fmla="*/ 25 w 29"/>
                <a:gd name="T65" fmla="*/ 16 h 27"/>
                <a:gd name="T66" fmla="*/ 27 w 29"/>
                <a:gd name="T67" fmla="*/ 18 h 27"/>
                <a:gd name="T68" fmla="*/ 28 w 29"/>
                <a:gd name="T69" fmla="*/ 19 h 27"/>
                <a:gd name="T70" fmla="*/ 27 w 29"/>
                <a:gd name="T71" fmla="*/ 22 h 27"/>
                <a:gd name="T72" fmla="*/ 24 w 29"/>
                <a:gd name="T73" fmla="*/ 21 h 27"/>
                <a:gd name="T74" fmla="*/ 22 w 29"/>
                <a:gd name="T75" fmla="*/ 20 h 27"/>
                <a:gd name="T76" fmla="*/ 17 w 29"/>
                <a:gd name="T77" fmla="*/ 19 h 27"/>
                <a:gd name="T78" fmla="*/ 15 w 29"/>
                <a:gd name="T79" fmla="*/ 20 h 27"/>
                <a:gd name="T80" fmla="*/ 17 w 29"/>
                <a:gd name="T81" fmla="*/ 24 h 27"/>
                <a:gd name="T82" fmla="*/ 17 w 29"/>
                <a:gd name="T83" fmla="*/ 26 h 27"/>
                <a:gd name="T84" fmla="*/ 16 w 29"/>
                <a:gd name="T85" fmla="*/ 27 h 27"/>
                <a:gd name="T86" fmla="*/ 14 w 29"/>
                <a:gd name="T87" fmla="*/ 27 h 27"/>
                <a:gd name="T88" fmla="*/ 12 w 29"/>
                <a:gd name="T89" fmla="*/ 19 h 27"/>
                <a:gd name="T90" fmla="*/ 13 w 29"/>
                <a:gd name="T91" fmla="*/ 16 h 27"/>
                <a:gd name="T92" fmla="*/ 12 w 29"/>
                <a:gd name="T93" fmla="*/ 15 h 27"/>
                <a:gd name="T94" fmla="*/ 11 w 29"/>
                <a:gd name="T95" fmla="*/ 12 h 27"/>
                <a:gd name="T96" fmla="*/ 8 w 29"/>
                <a:gd name="T97" fmla="*/ 9 h 27"/>
                <a:gd name="T98" fmla="*/ 6 w 29"/>
                <a:gd name="T99" fmla="*/ 6 h 27"/>
                <a:gd name="T100" fmla="*/ 3 w 29"/>
                <a:gd name="T101" fmla="*/ 4 h 27"/>
                <a:gd name="T102" fmla="*/ 2 w 29"/>
                <a:gd name="T103" fmla="*/ 1 h 27"/>
                <a:gd name="T104" fmla="*/ 8 w 29"/>
                <a:gd name="T105" fmla="*/ 1 h 27"/>
                <a:gd name="T106" fmla="*/ 8 w 29"/>
                <a:gd name="T107" fmla="*/ 3 h 27"/>
                <a:gd name="T108" fmla="*/ 8 w 29"/>
                <a:gd name="T109" fmla="*/ 4 h 27"/>
                <a:gd name="T110" fmla="*/ 8 w 29"/>
                <a:gd name="T111" fmla="*/ 4 h 27"/>
                <a:gd name="T112" fmla="*/ 9 w 29"/>
                <a:gd name="T113" fmla="*/ 4 h 27"/>
                <a:gd name="T114" fmla="*/ 11 w 29"/>
                <a:gd name="T115" fmla="*/ 3 h 27"/>
                <a:gd name="T116" fmla="*/ 13 w 29"/>
                <a:gd name="T117" fmla="*/ 2 h 27"/>
                <a:gd name="T118" fmla="*/ 14 w 29"/>
                <a:gd name="T119" fmla="*/ 2 h 27"/>
                <a:gd name="T120" fmla="*/ 15 w 29"/>
                <a:gd name="T121" fmla="*/ 1 h 27"/>
                <a:gd name="T122" fmla="*/ 18 w 29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7">
                  <a:moveTo>
                    <a:pt x="18" y="0"/>
                  </a:moveTo>
                  <a:cubicBezTo>
                    <a:pt x="18" y="0"/>
                    <a:pt x="18" y="3"/>
                    <a:pt x="14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7"/>
                    <a:pt x="10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9" y="3"/>
                    <a:pt x="20" y="5"/>
                  </a:cubicBezTo>
                  <a:cubicBezTo>
                    <a:pt x="20" y="5"/>
                    <a:pt x="21" y="7"/>
                    <a:pt x="1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2" y="11"/>
                    <a:pt x="14" y="10"/>
                  </a:cubicBezTo>
                  <a:cubicBezTo>
                    <a:pt x="14" y="10"/>
                    <a:pt x="15" y="9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16" y="11"/>
                    <a:pt x="17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2" y="10"/>
                  </a:cubicBezTo>
                  <a:cubicBezTo>
                    <a:pt x="22" y="10"/>
                    <a:pt x="24" y="9"/>
                    <a:pt x="25" y="11"/>
                  </a:cubicBezTo>
                  <a:cubicBezTo>
                    <a:pt x="25" y="11"/>
                    <a:pt x="26" y="13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1" y="13"/>
                    <a:pt x="20" y="12"/>
                    <a:pt x="20" y="12"/>
                  </a:cubicBezTo>
                  <a:cubicBezTo>
                    <a:pt x="20" y="12"/>
                    <a:pt x="19" y="12"/>
                    <a:pt x="19" y="13"/>
                  </a:cubicBezTo>
                  <a:cubicBezTo>
                    <a:pt x="19" y="13"/>
                    <a:pt x="19" y="14"/>
                    <a:pt x="18" y="14"/>
                  </a:cubicBezTo>
                  <a:cubicBezTo>
                    <a:pt x="18" y="14"/>
                    <a:pt x="14" y="12"/>
                    <a:pt x="13" y="14"/>
                  </a:cubicBezTo>
                  <a:cubicBezTo>
                    <a:pt x="13" y="14"/>
                    <a:pt x="13" y="17"/>
                    <a:pt x="14" y="16"/>
                  </a:cubicBezTo>
                  <a:cubicBezTo>
                    <a:pt x="14" y="16"/>
                    <a:pt x="15" y="14"/>
                    <a:pt x="16" y="15"/>
                  </a:cubicBezTo>
                  <a:cubicBezTo>
                    <a:pt x="16" y="15"/>
                    <a:pt x="17" y="18"/>
                    <a:pt x="18" y="17"/>
                  </a:cubicBezTo>
                  <a:cubicBezTo>
                    <a:pt x="18" y="17"/>
                    <a:pt x="18" y="15"/>
                    <a:pt x="19" y="14"/>
                  </a:cubicBezTo>
                  <a:cubicBezTo>
                    <a:pt x="19" y="14"/>
                    <a:pt x="20" y="13"/>
                    <a:pt x="20" y="14"/>
                  </a:cubicBezTo>
                  <a:cubicBezTo>
                    <a:pt x="20" y="14"/>
                    <a:pt x="20" y="18"/>
                    <a:pt x="22" y="17"/>
                  </a:cubicBezTo>
                  <a:cubicBezTo>
                    <a:pt x="22" y="17"/>
                    <a:pt x="23" y="17"/>
                    <a:pt x="24" y="16"/>
                  </a:cubicBezTo>
                  <a:cubicBezTo>
                    <a:pt x="24" y="16"/>
                    <a:pt x="25" y="15"/>
                    <a:pt x="25" y="16"/>
                  </a:cubicBezTo>
                  <a:cubicBezTo>
                    <a:pt x="25" y="16"/>
                    <a:pt x="26" y="18"/>
                    <a:pt x="27" y="18"/>
                  </a:cubicBezTo>
                  <a:cubicBezTo>
                    <a:pt x="27" y="18"/>
                    <a:pt x="28" y="18"/>
                    <a:pt x="28" y="19"/>
                  </a:cubicBezTo>
                  <a:cubicBezTo>
                    <a:pt x="28" y="19"/>
                    <a:pt x="29" y="21"/>
                    <a:pt x="27" y="22"/>
                  </a:cubicBezTo>
                  <a:cubicBezTo>
                    <a:pt x="27" y="22"/>
                    <a:pt x="26" y="22"/>
                    <a:pt x="24" y="21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4" y="18"/>
                    <a:pt x="15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8" y="25"/>
                    <a:pt x="17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2" y="21"/>
                    <a:pt x="12" y="19"/>
                  </a:cubicBezTo>
                  <a:cubicBezTo>
                    <a:pt x="12" y="19"/>
                    <a:pt x="12" y="17"/>
                    <a:pt x="13" y="16"/>
                  </a:cubicBezTo>
                  <a:cubicBezTo>
                    <a:pt x="13" y="16"/>
                    <a:pt x="13" y="15"/>
                    <a:pt x="12" y="15"/>
                  </a:cubicBezTo>
                  <a:cubicBezTo>
                    <a:pt x="12" y="15"/>
                    <a:pt x="11" y="14"/>
                    <a:pt x="11" y="12"/>
                  </a:cubicBezTo>
                  <a:cubicBezTo>
                    <a:pt x="11" y="12"/>
                    <a:pt x="8" y="10"/>
                    <a:pt x="8" y="9"/>
                  </a:cubicBezTo>
                  <a:cubicBezTo>
                    <a:pt x="8" y="9"/>
                    <a:pt x="7" y="7"/>
                    <a:pt x="6" y="6"/>
                  </a:cubicBezTo>
                  <a:cubicBezTo>
                    <a:pt x="6" y="6"/>
                    <a:pt x="5" y="5"/>
                    <a:pt x="3" y="4"/>
                  </a:cubicBezTo>
                  <a:cubicBezTo>
                    <a:pt x="3" y="4"/>
                    <a:pt x="0" y="2"/>
                    <a:pt x="2" y="1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8" y="1"/>
                    <a:pt x="10" y="2"/>
                    <a:pt x="8" y="3"/>
                  </a:cubicBezTo>
                  <a:cubicBezTo>
                    <a:pt x="8" y="3"/>
                    <a:pt x="7" y="3"/>
                    <a:pt x="8" y="4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1" y="3"/>
                    <a:pt x="12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šḻîdê"/>
            <p:cNvSpPr/>
            <p:nvPr/>
          </p:nvSpPr>
          <p:spPr bwMode="auto">
            <a:xfrm>
              <a:off x="4171951" y="3254375"/>
              <a:ext cx="73025" cy="57150"/>
            </a:xfrm>
            <a:custGeom>
              <a:avLst/>
              <a:gdLst>
                <a:gd name="T0" fmla="*/ 18 w 22"/>
                <a:gd name="T1" fmla="*/ 3 h 17"/>
                <a:gd name="T2" fmla="*/ 20 w 22"/>
                <a:gd name="T3" fmla="*/ 8 h 17"/>
                <a:gd name="T4" fmla="*/ 22 w 22"/>
                <a:gd name="T5" fmla="*/ 11 h 17"/>
                <a:gd name="T6" fmla="*/ 21 w 22"/>
                <a:gd name="T7" fmla="*/ 13 h 17"/>
                <a:gd name="T8" fmla="*/ 20 w 22"/>
                <a:gd name="T9" fmla="*/ 11 h 17"/>
                <a:gd name="T10" fmla="*/ 16 w 22"/>
                <a:gd name="T11" fmla="*/ 9 h 17"/>
                <a:gd name="T12" fmla="*/ 15 w 22"/>
                <a:gd name="T13" fmla="*/ 10 h 17"/>
                <a:gd name="T14" fmla="*/ 17 w 22"/>
                <a:gd name="T15" fmla="*/ 14 h 17"/>
                <a:gd name="T16" fmla="*/ 16 w 22"/>
                <a:gd name="T17" fmla="*/ 16 h 17"/>
                <a:gd name="T18" fmla="*/ 15 w 22"/>
                <a:gd name="T19" fmla="*/ 15 h 17"/>
                <a:gd name="T20" fmla="*/ 15 w 22"/>
                <a:gd name="T21" fmla="*/ 14 h 17"/>
                <a:gd name="T22" fmla="*/ 14 w 22"/>
                <a:gd name="T23" fmla="*/ 11 h 17"/>
                <a:gd name="T24" fmla="*/ 11 w 22"/>
                <a:gd name="T25" fmla="*/ 11 h 17"/>
                <a:gd name="T26" fmla="*/ 5 w 22"/>
                <a:gd name="T27" fmla="*/ 12 h 17"/>
                <a:gd name="T28" fmla="*/ 5 w 22"/>
                <a:gd name="T29" fmla="*/ 12 h 17"/>
                <a:gd name="T30" fmla="*/ 2 w 22"/>
                <a:gd name="T31" fmla="*/ 8 h 17"/>
                <a:gd name="T32" fmla="*/ 6 w 22"/>
                <a:gd name="T33" fmla="*/ 4 h 17"/>
                <a:gd name="T34" fmla="*/ 6 w 22"/>
                <a:gd name="T35" fmla="*/ 5 h 17"/>
                <a:gd name="T36" fmla="*/ 8 w 22"/>
                <a:gd name="T37" fmla="*/ 10 h 17"/>
                <a:gd name="T38" fmla="*/ 10 w 22"/>
                <a:gd name="T39" fmla="*/ 9 h 17"/>
                <a:gd name="T40" fmla="*/ 11 w 22"/>
                <a:gd name="T41" fmla="*/ 7 h 17"/>
                <a:gd name="T42" fmla="*/ 10 w 22"/>
                <a:gd name="T43" fmla="*/ 3 h 17"/>
                <a:gd name="T44" fmla="*/ 11 w 22"/>
                <a:gd name="T45" fmla="*/ 0 h 17"/>
                <a:gd name="T46" fmla="*/ 12 w 22"/>
                <a:gd name="T47" fmla="*/ 2 h 17"/>
                <a:gd name="T48" fmla="*/ 14 w 22"/>
                <a:gd name="T49" fmla="*/ 7 h 17"/>
                <a:gd name="T50" fmla="*/ 17 w 22"/>
                <a:gd name="T51" fmla="*/ 7 h 17"/>
                <a:gd name="T52" fmla="*/ 17 w 22"/>
                <a:gd name="T53" fmla="*/ 5 h 17"/>
                <a:gd name="T54" fmla="*/ 16 w 22"/>
                <a:gd name="T55" fmla="*/ 2 h 17"/>
                <a:gd name="T56" fmla="*/ 18 w 22"/>
                <a:gd name="T5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17">
                  <a:moveTo>
                    <a:pt x="18" y="3"/>
                  </a:moveTo>
                  <a:cubicBezTo>
                    <a:pt x="18" y="4"/>
                    <a:pt x="18" y="6"/>
                    <a:pt x="20" y="8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2" y="11"/>
                    <a:pt x="22" y="13"/>
                    <a:pt x="21" y="13"/>
                  </a:cubicBezTo>
                  <a:cubicBezTo>
                    <a:pt x="21" y="13"/>
                    <a:pt x="20" y="12"/>
                    <a:pt x="20" y="11"/>
                  </a:cubicBezTo>
                  <a:cubicBezTo>
                    <a:pt x="20" y="11"/>
                    <a:pt x="18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8" y="15"/>
                    <a:pt x="16" y="16"/>
                  </a:cubicBezTo>
                  <a:cubicBezTo>
                    <a:pt x="16" y="16"/>
                    <a:pt x="15" y="17"/>
                    <a:pt x="15" y="15"/>
                  </a:cubicBezTo>
                  <a:cubicBezTo>
                    <a:pt x="15" y="15"/>
                    <a:pt x="15" y="15"/>
                    <a:pt x="15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1"/>
                    <a:pt x="11" y="11"/>
                  </a:cubicBezTo>
                  <a:cubicBezTo>
                    <a:pt x="11" y="11"/>
                    <a:pt x="6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0"/>
                    <a:pt x="0" y="10"/>
                    <a:pt x="2" y="8"/>
                  </a:cubicBezTo>
                  <a:cubicBezTo>
                    <a:pt x="2" y="8"/>
                    <a:pt x="3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9"/>
                    <a:pt x="8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9"/>
                    <a:pt x="12" y="9"/>
                    <a:pt x="11" y="7"/>
                  </a:cubicBezTo>
                  <a:cubicBezTo>
                    <a:pt x="11" y="7"/>
                    <a:pt x="11" y="4"/>
                    <a:pt x="10" y="3"/>
                  </a:cubicBezTo>
                  <a:cubicBezTo>
                    <a:pt x="10" y="3"/>
                    <a:pt x="8" y="1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2"/>
                    <a:pt x="12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7" y="5"/>
                  </a:cubicBezTo>
                  <a:cubicBezTo>
                    <a:pt x="17" y="5"/>
                    <a:pt x="14" y="3"/>
                    <a:pt x="16" y="2"/>
                  </a:cubicBezTo>
                  <a:cubicBezTo>
                    <a:pt x="16" y="2"/>
                    <a:pt x="17" y="1"/>
                    <a:pt x="18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ṧľíḍè"/>
            <p:cNvSpPr/>
            <p:nvPr/>
          </p:nvSpPr>
          <p:spPr bwMode="auto">
            <a:xfrm>
              <a:off x="3538538" y="2995613"/>
              <a:ext cx="57150" cy="93663"/>
            </a:xfrm>
            <a:custGeom>
              <a:avLst/>
              <a:gdLst>
                <a:gd name="T0" fmla="*/ 3 w 17"/>
                <a:gd name="T1" fmla="*/ 2 h 28"/>
                <a:gd name="T2" fmla="*/ 2 w 17"/>
                <a:gd name="T3" fmla="*/ 5 h 28"/>
                <a:gd name="T4" fmla="*/ 2 w 17"/>
                <a:gd name="T5" fmla="*/ 8 h 28"/>
                <a:gd name="T6" fmla="*/ 1 w 17"/>
                <a:gd name="T7" fmla="*/ 11 h 28"/>
                <a:gd name="T8" fmla="*/ 4 w 17"/>
                <a:gd name="T9" fmla="*/ 15 h 28"/>
                <a:gd name="T10" fmla="*/ 5 w 17"/>
                <a:gd name="T11" fmla="*/ 19 h 28"/>
                <a:gd name="T12" fmla="*/ 3 w 17"/>
                <a:gd name="T13" fmla="*/ 21 h 28"/>
                <a:gd name="T14" fmla="*/ 1 w 17"/>
                <a:gd name="T15" fmla="*/ 25 h 28"/>
                <a:gd name="T16" fmla="*/ 3 w 17"/>
                <a:gd name="T17" fmla="*/ 26 h 28"/>
                <a:gd name="T18" fmla="*/ 4 w 17"/>
                <a:gd name="T19" fmla="*/ 24 h 28"/>
                <a:gd name="T20" fmla="*/ 6 w 17"/>
                <a:gd name="T21" fmla="*/ 24 h 28"/>
                <a:gd name="T22" fmla="*/ 9 w 17"/>
                <a:gd name="T23" fmla="*/ 28 h 28"/>
                <a:gd name="T24" fmla="*/ 9 w 17"/>
                <a:gd name="T25" fmla="*/ 27 h 28"/>
                <a:gd name="T26" fmla="*/ 9 w 17"/>
                <a:gd name="T27" fmla="*/ 22 h 28"/>
                <a:gd name="T28" fmla="*/ 10 w 17"/>
                <a:gd name="T29" fmla="*/ 19 h 28"/>
                <a:gd name="T30" fmla="*/ 11 w 17"/>
                <a:gd name="T31" fmla="*/ 18 h 28"/>
                <a:gd name="T32" fmla="*/ 13 w 17"/>
                <a:gd name="T33" fmla="*/ 22 h 28"/>
                <a:gd name="T34" fmla="*/ 12 w 17"/>
                <a:gd name="T35" fmla="*/ 23 h 28"/>
                <a:gd name="T36" fmla="*/ 11 w 17"/>
                <a:gd name="T37" fmla="*/ 21 h 28"/>
                <a:gd name="T38" fmla="*/ 11 w 17"/>
                <a:gd name="T39" fmla="*/ 23 h 28"/>
                <a:gd name="T40" fmla="*/ 12 w 17"/>
                <a:gd name="T41" fmla="*/ 24 h 28"/>
                <a:gd name="T42" fmla="*/ 13 w 17"/>
                <a:gd name="T43" fmla="*/ 26 h 28"/>
                <a:gd name="T44" fmla="*/ 16 w 17"/>
                <a:gd name="T45" fmla="*/ 27 h 28"/>
                <a:gd name="T46" fmla="*/ 16 w 17"/>
                <a:gd name="T47" fmla="*/ 24 h 28"/>
                <a:gd name="T48" fmla="*/ 14 w 17"/>
                <a:gd name="T49" fmla="*/ 20 h 28"/>
                <a:gd name="T50" fmla="*/ 13 w 17"/>
                <a:gd name="T51" fmla="*/ 17 h 28"/>
                <a:gd name="T52" fmla="*/ 12 w 17"/>
                <a:gd name="T53" fmla="*/ 14 h 28"/>
                <a:gd name="T54" fmla="*/ 12 w 17"/>
                <a:gd name="T55" fmla="*/ 11 h 28"/>
                <a:gd name="T56" fmla="*/ 7 w 17"/>
                <a:gd name="T57" fmla="*/ 7 h 28"/>
                <a:gd name="T58" fmla="*/ 5 w 17"/>
                <a:gd name="T59" fmla="*/ 11 h 28"/>
                <a:gd name="T60" fmla="*/ 3 w 17"/>
                <a:gd name="T61" fmla="*/ 10 h 28"/>
                <a:gd name="T62" fmla="*/ 3 w 17"/>
                <a:gd name="T63" fmla="*/ 8 h 28"/>
                <a:gd name="T64" fmla="*/ 8 w 17"/>
                <a:gd name="T65" fmla="*/ 1 h 28"/>
                <a:gd name="T66" fmla="*/ 6 w 17"/>
                <a:gd name="T67" fmla="*/ 1 h 28"/>
                <a:gd name="T68" fmla="*/ 3 w 17"/>
                <a:gd name="T69" fmla="*/ 2 h 28"/>
                <a:gd name="T70" fmla="*/ 10 w 17"/>
                <a:gd name="T71" fmla="*/ 13 h 28"/>
                <a:gd name="T72" fmla="*/ 9 w 17"/>
                <a:gd name="T73" fmla="*/ 13 h 28"/>
                <a:gd name="T74" fmla="*/ 7 w 17"/>
                <a:gd name="T75" fmla="*/ 15 h 28"/>
                <a:gd name="T76" fmla="*/ 7 w 17"/>
                <a:gd name="T77" fmla="*/ 16 h 28"/>
                <a:gd name="T78" fmla="*/ 7 w 17"/>
                <a:gd name="T79" fmla="*/ 10 h 28"/>
                <a:gd name="T80" fmla="*/ 10 w 17"/>
                <a:gd name="T81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8">
                  <a:moveTo>
                    <a:pt x="3" y="2"/>
                  </a:moveTo>
                  <a:cubicBezTo>
                    <a:pt x="3" y="2"/>
                    <a:pt x="2" y="2"/>
                    <a:pt x="2" y="5"/>
                  </a:cubicBezTo>
                  <a:cubicBezTo>
                    <a:pt x="2" y="5"/>
                    <a:pt x="3" y="7"/>
                    <a:pt x="2" y="8"/>
                  </a:cubicBezTo>
                  <a:cubicBezTo>
                    <a:pt x="2" y="8"/>
                    <a:pt x="0" y="9"/>
                    <a:pt x="1" y="11"/>
                  </a:cubicBezTo>
                  <a:cubicBezTo>
                    <a:pt x="1" y="11"/>
                    <a:pt x="4" y="12"/>
                    <a:pt x="4" y="15"/>
                  </a:cubicBezTo>
                  <a:cubicBezTo>
                    <a:pt x="4" y="15"/>
                    <a:pt x="4" y="17"/>
                    <a:pt x="5" y="19"/>
                  </a:cubicBezTo>
                  <a:cubicBezTo>
                    <a:pt x="5" y="19"/>
                    <a:pt x="6" y="20"/>
                    <a:pt x="3" y="21"/>
                  </a:cubicBezTo>
                  <a:cubicBezTo>
                    <a:pt x="3" y="21"/>
                    <a:pt x="0" y="21"/>
                    <a:pt x="1" y="25"/>
                  </a:cubicBezTo>
                  <a:cubicBezTo>
                    <a:pt x="1" y="25"/>
                    <a:pt x="1" y="27"/>
                    <a:pt x="3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24"/>
                    <a:pt x="6" y="23"/>
                    <a:pt x="6" y="24"/>
                  </a:cubicBezTo>
                  <a:cubicBezTo>
                    <a:pt x="6" y="24"/>
                    <a:pt x="7" y="28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19"/>
                    <a:pt x="10" y="19"/>
                  </a:cubicBezTo>
                  <a:cubicBezTo>
                    <a:pt x="10" y="19"/>
                    <a:pt x="11" y="17"/>
                    <a:pt x="11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1" y="23"/>
                  </a:cubicBezTo>
                  <a:cubicBezTo>
                    <a:pt x="11" y="23"/>
                    <a:pt x="12" y="24"/>
                    <a:pt x="12" y="24"/>
                  </a:cubicBezTo>
                  <a:cubicBezTo>
                    <a:pt x="12" y="24"/>
                    <a:pt x="13" y="25"/>
                    <a:pt x="13" y="26"/>
                  </a:cubicBezTo>
                  <a:cubicBezTo>
                    <a:pt x="13" y="26"/>
                    <a:pt x="14" y="28"/>
                    <a:pt x="16" y="27"/>
                  </a:cubicBezTo>
                  <a:cubicBezTo>
                    <a:pt x="16" y="27"/>
                    <a:pt x="17" y="26"/>
                    <a:pt x="16" y="24"/>
                  </a:cubicBezTo>
                  <a:cubicBezTo>
                    <a:pt x="16" y="24"/>
                    <a:pt x="15" y="20"/>
                    <a:pt x="14" y="20"/>
                  </a:cubicBezTo>
                  <a:cubicBezTo>
                    <a:pt x="14" y="20"/>
                    <a:pt x="13" y="18"/>
                    <a:pt x="13" y="17"/>
                  </a:cubicBezTo>
                  <a:cubicBezTo>
                    <a:pt x="13" y="17"/>
                    <a:pt x="13" y="14"/>
                    <a:pt x="12" y="14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2" y="11"/>
                    <a:pt x="11" y="6"/>
                    <a:pt x="7" y="7"/>
                  </a:cubicBezTo>
                  <a:cubicBezTo>
                    <a:pt x="7" y="7"/>
                    <a:pt x="5" y="8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9"/>
                    <a:pt x="3" y="8"/>
                  </a:cubicBezTo>
                  <a:cubicBezTo>
                    <a:pt x="3" y="8"/>
                    <a:pt x="10" y="5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lose/>
                  <a:moveTo>
                    <a:pt x="10" y="13"/>
                  </a:moveTo>
                  <a:cubicBezTo>
                    <a:pt x="10" y="14"/>
                    <a:pt x="9" y="13"/>
                    <a:pt x="9" y="13"/>
                  </a:cubicBezTo>
                  <a:cubicBezTo>
                    <a:pt x="6" y="12"/>
                    <a:pt x="7" y="15"/>
                    <a:pt x="7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1"/>
                    <a:pt x="7" y="10"/>
                    <a:pt x="7" y="10"/>
                  </a:cubicBezTo>
                  <a:cubicBezTo>
                    <a:pt x="8" y="10"/>
                    <a:pt x="10" y="13"/>
                    <a:pt x="10" y="1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ṥļîḍè"/>
            <p:cNvSpPr/>
            <p:nvPr/>
          </p:nvSpPr>
          <p:spPr bwMode="auto">
            <a:xfrm>
              <a:off x="3581401" y="2982913"/>
              <a:ext cx="42863" cy="42863"/>
            </a:xfrm>
            <a:custGeom>
              <a:avLst/>
              <a:gdLst>
                <a:gd name="T0" fmla="*/ 1 w 13"/>
                <a:gd name="T1" fmla="*/ 6 h 13"/>
                <a:gd name="T2" fmla="*/ 3 w 13"/>
                <a:gd name="T3" fmla="*/ 3 h 13"/>
                <a:gd name="T4" fmla="*/ 8 w 13"/>
                <a:gd name="T5" fmla="*/ 3 h 13"/>
                <a:gd name="T6" fmla="*/ 8 w 13"/>
                <a:gd name="T7" fmla="*/ 5 h 13"/>
                <a:gd name="T8" fmla="*/ 9 w 13"/>
                <a:gd name="T9" fmla="*/ 6 h 13"/>
                <a:gd name="T10" fmla="*/ 12 w 13"/>
                <a:gd name="T11" fmla="*/ 4 h 13"/>
                <a:gd name="T12" fmla="*/ 12 w 13"/>
                <a:gd name="T13" fmla="*/ 5 h 13"/>
                <a:gd name="T14" fmla="*/ 8 w 13"/>
                <a:gd name="T15" fmla="*/ 8 h 13"/>
                <a:gd name="T16" fmla="*/ 5 w 13"/>
                <a:gd name="T17" fmla="*/ 10 h 13"/>
                <a:gd name="T18" fmla="*/ 1 w 13"/>
                <a:gd name="T19" fmla="*/ 13 h 13"/>
                <a:gd name="T20" fmla="*/ 1 w 13"/>
                <a:gd name="T21" fmla="*/ 11 h 13"/>
                <a:gd name="T22" fmla="*/ 4 w 13"/>
                <a:gd name="T23" fmla="*/ 8 h 13"/>
                <a:gd name="T24" fmla="*/ 2 w 13"/>
                <a:gd name="T25" fmla="*/ 7 h 13"/>
                <a:gd name="T26" fmla="*/ 1 w 1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1" y="6"/>
                  </a:moveTo>
                  <a:cubicBezTo>
                    <a:pt x="1" y="6"/>
                    <a:pt x="1" y="4"/>
                    <a:pt x="3" y="3"/>
                  </a:cubicBezTo>
                  <a:cubicBezTo>
                    <a:pt x="3" y="3"/>
                    <a:pt x="6" y="0"/>
                    <a:pt x="8" y="3"/>
                  </a:cubicBezTo>
                  <a:cubicBezTo>
                    <a:pt x="8" y="3"/>
                    <a:pt x="9" y="4"/>
                    <a:pt x="8" y="5"/>
                  </a:cubicBezTo>
                  <a:cubicBezTo>
                    <a:pt x="8" y="5"/>
                    <a:pt x="7" y="6"/>
                    <a:pt x="9" y="6"/>
                  </a:cubicBezTo>
                  <a:cubicBezTo>
                    <a:pt x="9" y="6"/>
                    <a:pt x="11" y="5"/>
                    <a:pt x="12" y="4"/>
                  </a:cubicBezTo>
                  <a:cubicBezTo>
                    <a:pt x="12" y="4"/>
                    <a:pt x="13" y="3"/>
                    <a:pt x="12" y="5"/>
                  </a:cubicBezTo>
                  <a:cubicBezTo>
                    <a:pt x="12" y="5"/>
                    <a:pt x="11" y="7"/>
                    <a:pt x="8" y="8"/>
                  </a:cubicBezTo>
                  <a:cubicBezTo>
                    <a:pt x="8" y="8"/>
                    <a:pt x="6" y="7"/>
                    <a:pt x="5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4" y="10"/>
                    <a:pt x="4" y="8"/>
                  </a:cubicBezTo>
                  <a:cubicBezTo>
                    <a:pt x="4" y="8"/>
                    <a:pt x="3" y="7"/>
                    <a:pt x="2" y="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ḷîde"/>
            <p:cNvSpPr/>
            <p:nvPr/>
          </p:nvSpPr>
          <p:spPr bwMode="auto">
            <a:xfrm>
              <a:off x="3595688" y="3008313"/>
              <a:ext cx="65088" cy="63500"/>
            </a:xfrm>
            <a:custGeom>
              <a:avLst/>
              <a:gdLst>
                <a:gd name="T0" fmla="*/ 0 w 20"/>
                <a:gd name="T1" fmla="*/ 7 h 19"/>
                <a:gd name="T2" fmla="*/ 4 w 20"/>
                <a:gd name="T3" fmla="*/ 3 h 19"/>
                <a:gd name="T4" fmla="*/ 7 w 20"/>
                <a:gd name="T5" fmla="*/ 2 h 19"/>
                <a:gd name="T6" fmla="*/ 7 w 20"/>
                <a:gd name="T7" fmla="*/ 4 h 19"/>
                <a:gd name="T8" fmla="*/ 9 w 20"/>
                <a:gd name="T9" fmla="*/ 11 h 19"/>
                <a:gd name="T10" fmla="*/ 15 w 20"/>
                <a:gd name="T11" fmla="*/ 10 h 19"/>
                <a:gd name="T12" fmla="*/ 14 w 20"/>
                <a:gd name="T13" fmla="*/ 7 h 19"/>
                <a:gd name="T14" fmla="*/ 17 w 20"/>
                <a:gd name="T15" fmla="*/ 10 h 19"/>
                <a:gd name="T16" fmla="*/ 17 w 20"/>
                <a:gd name="T17" fmla="*/ 15 h 19"/>
                <a:gd name="T18" fmla="*/ 15 w 20"/>
                <a:gd name="T19" fmla="*/ 16 h 19"/>
                <a:gd name="T20" fmla="*/ 7 w 20"/>
                <a:gd name="T21" fmla="*/ 12 h 19"/>
                <a:gd name="T22" fmla="*/ 5 w 20"/>
                <a:gd name="T23" fmla="*/ 9 h 19"/>
                <a:gd name="T24" fmla="*/ 3 w 20"/>
                <a:gd name="T25" fmla="*/ 8 h 19"/>
                <a:gd name="T26" fmla="*/ 2 w 20"/>
                <a:gd name="T27" fmla="*/ 10 h 19"/>
                <a:gd name="T28" fmla="*/ 1 w 20"/>
                <a:gd name="T29" fmla="*/ 19 h 19"/>
                <a:gd name="T30" fmla="*/ 0 w 20"/>
                <a:gd name="T31" fmla="*/ 18 h 19"/>
                <a:gd name="T32" fmla="*/ 0 w 20"/>
                <a:gd name="T33" fmla="*/ 15 h 19"/>
                <a:gd name="T34" fmla="*/ 0 w 20"/>
                <a:gd name="T35" fmla="*/ 13 h 19"/>
                <a:gd name="T36" fmla="*/ 0 w 20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9">
                  <a:moveTo>
                    <a:pt x="0" y="7"/>
                  </a:moveTo>
                  <a:cubicBezTo>
                    <a:pt x="0" y="7"/>
                    <a:pt x="4" y="5"/>
                    <a:pt x="4" y="3"/>
                  </a:cubicBezTo>
                  <a:cubicBezTo>
                    <a:pt x="4" y="3"/>
                    <a:pt x="5" y="0"/>
                    <a:pt x="7" y="2"/>
                  </a:cubicBezTo>
                  <a:cubicBezTo>
                    <a:pt x="7" y="2"/>
                    <a:pt x="8" y="2"/>
                    <a:pt x="7" y="4"/>
                  </a:cubicBezTo>
                  <a:cubicBezTo>
                    <a:pt x="7" y="4"/>
                    <a:pt x="6" y="9"/>
                    <a:pt x="9" y="11"/>
                  </a:cubicBezTo>
                  <a:cubicBezTo>
                    <a:pt x="9" y="11"/>
                    <a:pt x="15" y="14"/>
                    <a:pt x="15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7" y="10"/>
                  </a:cubicBezTo>
                  <a:cubicBezTo>
                    <a:pt x="17" y="10"/>
                    <a:pt x="20" y="13"/>
                    <a:pt x="17" y="15"/>
                  </a:cubicBezTo>
                  <a:cubicBezTo>
                    <a:pt x="17" y="15"/>
                    <a:pt x="16" y="15"/>
                    <a:pt x="15" y="16"/>
                  </a:cubicBezTo>
                  <a:cubicBezTo>
                    <a:pt x="15" y="16"/>
                    <a:pt x="9" y="17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7"/>
                    <a:pt x="3" y="8"/>
                  </a:cubicBezTo>
                  <a:cubicBezTo>
                    <a:pt x="3" y="8"/>
                    <a:pt x="2" y="8"/>
                    <a:pt x="2" y="10"/>
                  </a:cubicBezTo>
                  <a:cubicBezTo>
                    <a:pt x="2" y="10"/>
                    <a:pt x="4" y="17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8"/>
                    <a:pt x="0" y="17"/>
                    <a:pt x="0" y="15"/>
                  </a:cubicBezTo>
                  <a:cubicBezTo>
                    <a:pt x="0" y="15"/>
                    <a:pt x="0" y="15"/>
                    <a:pt x="0" y="13"/>
                  </a:cubicBezTo>
                  <a:cubicBezTo>
                    <a:pt x="0" y="13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$ľíḍê"/>
            <p:cNvSpPr/>
            <p:nvPr/>
          </p:nvSpPr>
          <p:spPr bwMode="auto">
            <a:xfrm>
              <a:off x="3690938" y="3187700"/>
              <a:ext cx="315913" cy="468313"/>
            </a:xfrm>
            <a:custGeom>
              <a:avLst/>
              <a:gdLst>
                <a:gd name="T0" fmla="*/ 96 w 96"/>
                <a:gd name="T1" fmla="*/ 0 h 141"/>
                <a:gd name="T2" fmla="*/ 0 w 96"/>
                <a:gd name="T3" fmla="*/ 45 h 141"/>
                <a:gd name="T4" fmla="*/ 26 w 96"/>
                <a:gd name="T5" fmla="*/ 74 h 141"/>
                <a:gd name="T6" fmla="*/ 5 w 96"/>
                <a:gd name="T7" fmla="*/ 141 h 141"/>
                <a:gd name="T8" fmla="*/ 96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96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33" y="47"/>
                    <a:pt x="26" y="74"/>
                  </a:cubicBezTo>
                  <a:cubicBezTo>
                    <a:pt x="5" y="141"/>
                    <a:pt x="5" y="141"/>
                    <a:pt x="5" y="14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7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9687385" y="112202"/>
            <a:ext cx="1820990" cy="338052"/>
            <a:chOff x="3497261" y="2746242"/>
            <a:chExt cx="7298696" cy="1354943"/>
          </a:xfrm>
          <a:solidFill>
            <a:schemeClr val="accent1"/>
          </a:solidFill>
        </p:grpSpPr>
        <p:grpSp>
          <p:nvGrpSpPr>
            <p:cNvPr id="198" name="ïşļíḓê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  <a:grpFill/>
          </p:grpSpPr>
          <p:sp>
            <p:nvSpPr>
              <p:cNvPr id="217" name="îṥļiďe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íŝļíḍ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íşḷiḋ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iṩ1îdê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isļïḍe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íṣḷíḋê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iṧľïdé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ïṡḷïḓé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îṥ1ïḋè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ïsľîdé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íṩlíďê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işḷïďè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îṡlíḑê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iṡľïḍê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iṥľíḑ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íṥḷîḍ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íṩľiḓ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ïŝļîdê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iṡľîḑé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iṩ1íḋè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íṣľíḍè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9" name="íṥľíḓ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  <a:grpFill/>
          </p:grpSpPr>
          <p:sp>
            <p:nvSpPr>
              <p:cNvPr id="200" name="îš1îde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íSļïď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íṥľîḍe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îṧ1iḍê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îšlïḓe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iṩľiďe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ïṩlíḋè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iṩľíḋé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iṧlíḓé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íṥľide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ïṩlîḑ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í$ḷiḓê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2" name="ïṡļîdê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3" name="ísḷíďê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ïşḷïḑ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ïŝľiḍê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iṥḻïdê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8" name="矩形 237"/>
          <p:cNvSpPr/>
          <p:nvPr userDrawn="1"/>
        </p:nvSpPr>
        <p:spPr>
          <a:xfrm flipV="1">
            <a:off x="0" y="6806337"/>
            <a:ext cx="12192000" cy="6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 lIns="0" tIns="0" rIns="0" bIns="0"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fld id="{E16B16C1-6D5E-46C9-B419-8AFAA0B89E27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3DDE6E-086D-F84F-1F8C-C1BB27887049}"/>
              </a:ext>
            </a:extLst>
          </p:cNvPr>
          <p:cNvSpPr txBox="1"/>
          <p:nvPr userDrawn="1"/>
        </p:nvSpPr>
        <p:spPr>
          <a:xfrm>
            <a:off x="683625" y="6566311"/>
            <a:ext cx="30091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spc="300" dirty="0">
                <a:solidFill>
                  <a:schemeClr val="accent1"/>
                </a:solidFill>
              </a:rPr>
              <a:t>氘</a:t>
            </a:r>
            <a:r>
              <a:rPr lang="en-US" altLang="zh-CN" sz="1200" b="1" spc="300" dirty="0">
                <a:solidFill>
                  <a:schemeClr val="accent1"/>
                </a:solidFill>
              </a:rPr>
              <a:t>-</a:t>
            </a:r>
            <a:r>
              <a:rPr lang="zh-CN" altLang="en-US" sz="1200" b="1" spc="300" dirty="0">
                <a:solidFill>
                  <a:schemeClr val="accent1"/>
                </a:solidFill>
              </a:rPr>
              <a:t>氘相互作用及动量关联函数</a:t>
            </a:r>
          </a:p>
        </p:txBody>
      </p:sp>
    </p:spTree>
    <p:extLst>
      <p:ext uri="{BB962C8B-B14F-4D97-AF65-F5344CB8AC3E}">
        <p14:creationId xmlns:p14="http://schemas.microsoft.com/office/powerpoint/2010/main" val="5876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带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直接连接符 120"/>
          <p:cNvCxnSpPr/>
          <p:nvPr userDrawn="1"/>
        </p:nvCxnSpPr>
        <p:spPr>
          <a:xfrm>
            <a:off x="100205" y="609600"/>
            <a:ext cx="119417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ïsḻiḓê"/>
          <p:cNvGrpSpPr/>
          <p:nvPr userDrawn="1"/>
        </p:nvGrpSpPr>
        <p:grpSpPr>
          <a:xfrm>
            <a:off x="148559" y="109179"/>
            <a:ext cx="464185" cy="466907"/>
            <a:chOff x="3275013" y="2886075"/>
            <a:chExt cx="1082675" cy="1089025"/>
          </a:xfrm>
        </p:grpSpPr>
        <p:sp>
          <p:nvSpPr>
            <p:cNvPr id="125" name="ïSḷíḑe"/>
            <p:cNvSpPr/>
            <p:nvPr/>
          </p:nvSpPr>
          <p:spPr bwMode="auto">
            <a:xfrm>
              <a:off x="3275013" y="2886075"/>
              <a:ext cx="1082675" cy="10890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ṧḷîḓe"/>
            <p:cNvSpPr/>
            <p:nvPr/>
          </p:nvSpPr>
          <p:spPr bwMode="auto">
            <a:xfrm>
              <a:off x="3290888" y="2903538"/>
              <a:ext cx="1052513" cy="10588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ṧļîḓè"/>
            <p:cNvSpPr/>
            <p:nvPr/>
          </p:nvSpPr>
          <p:spPr bwMode="auto">
            <a:xfrm>
              <a:off x="3452813" y="3065463"/>
              <a:ext cx="730250" cy="733425"/>
            </a:xfrm>
            <a:prstGeom prst="ellipse">
              <a:avLst/>
            </a:pr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í$ḻiḓê"/>
            <p:cNvSpPr/>
            <p:nvPr/>
          </p:nvSpPr>
          <p:spPr bwMode="auto">
            <a:xfrm>
              <a:off x="3467101" y="3078163"/>
              <a:ext cx="701675" cy="708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ŝḻîďê"/>
            <p:cNvSpPr/>
            <p:nvPr/>
          </p:nvSpPr>
          <p:spPr bwMode="auto">
            <a:xfrm>
              <a:off x="3703638" y="3214688"/>
              <a:ext cx="354013" cy="465138"/>
            </a:xfrm>
            <a:custGeom>
              <a:avLst/>
              <a:gdLst>
                <a:gd name="T0" fmla="*/ 223 w 223"/>
                <a:gd name="T1" fmla="*/ 0 h 293"/>
                <a:gd name="T2" fmla="*/ 220 w 223"/>
                <a:gd name="T3" fmla="*/ 0 h 293"/>
                <a:gd name="T4" fmla="*/ 0 w 223"/>
                <a:gd name="T5" fmla="*/ 103 h 293"/>
                <a:gd name="T6" fmla="*/ 83 w 223"/>
                <a:gd name="T7" fmla="*/ 115 h 293"/>
                <a:gd name="T8" fmla="*/ 29 w 223"/>
                <a:gd name="T9" fmla="*/ 293 h 293"/>
                <a:gd name="T10" fmla="*/ 223 w 223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93">
                  <a:moveTo>
                    <a:pt x="223" y="0"/>
                  </a:moveTo>
                  <a:lnTo>
                    <a:pt x="220" y="0"/>
                  </a:lnTo>
                  <a:lnTo>
                    <a:pt x="0" y="103"/>
                  </a:lnTo>
                  <a:lnTo>
                    <a:pt x="83" y="115"/>
                  </a:lnTo>
                  <a:lnTo>
                    <a:pt x="29" y="29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$ḻíďê"/>
            <p:cNvSpPr/>
            <p:nvPr/>
          </p:nvSpPr>
          <p:spPr bwMode="auto">
            <a:xfrm>
              <a:off x="3681413" y="3171825"/>
              <a:ext cx="153988" cy="142875"/>
            </a:xfrm>
            <a:custGeom>
              <a:avLst/>
              <a:gdLst>
                <a:gd name="T0" fmla="*/ 25 w 47"/>
                <a:gd name="T1" fmla="*/ 0 h 43"/>
                <a:gd name="T2" fmla="*/ 22 w 47"/>
                <a:gd name="T3" fmla="*/ 20 h 43"/>
                <a:gd name="T4" fmla="*/ 0 w 47"/>
                <a:gd name="T5" fmla="*/ 23 h 43"/>
                <a:gd name="T6" fmla="*/ 22 w 47"/>
                <a:gd name="T7" fmla="*/ 27 h 43"/>
                <a:gd name="T8" fmla="*/ 24 w 47"/>
                <a:gd name="T9" fmla="*/ 43 h 43"/>
                <a:gd name="T10" fmla="*/ 28 w 47"/>
                <a:gd name="T11" fmla="*/ 27 h 43"/>
                <a:gd name="T12" fmla="*/ 47 w 47"/>
                <a:gd name="T13" fmla="*/ 24 h 43"/>
                <a:gd name="T14" fmla="*/ 29 w 47"/>
                <a:gd name="T15" fmla="*/ 20 h 43"/>
                <a:gd name="T16" fmla="*/ 25 w 47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5" y="0"/>
                  </a:moveTo>
                  <a:cubicBezTo>
                    <a:pt x="25" y="0"/>
                    <a:pt x="21" y="18"/>
                    <a:pt x="22" y="20"/>
                  </a:cubicBezTo>
                  <a:cubicBezTo>
                    <a:pt x="22" y="20"/>
                    <a:pt x="5" y="21"/>
                    <a:pt x="0" y="23"/>
                  </a:cubicBezTo>
                  <a:cubicBezTo>
                    <a:pt x="0" y="23"/>
                    <a:pt x="5" y="26"/>
                    <a:pt x="22" y="27"/>
                  </a:cubicBezTo>
                  <a:cubicBezTo>
                    <a:pt x="22" y="27"/>
                    <a:pt x="22" y="38"/>
                    <a:pt x="24" y="43"/>
                  </a:cubicBezTo>
                  <a:cubicBezTo>
                    <a:pt x="24" y="43"/>
                    <a:pt x="26" y="43"/>
                    <a:pt x="28" y="27"/>
                  </a:cubicBezTo>
                  <a:cubicBezTo>
                    <a:pt x="28" y="27"/>
                    <a:pt x="41" y="27"/>
                    <a:pt x="47" y="24"/>
                  </a:cubicBezTo>
                  <a:cubicBezTo>
                    <a:pt x="47" y="24"/>
                    <a:pt x="36" y="20"/>
                    <a:pt x="29" y="20"/>
                  </a:cubicBezTo>
                  <a:cubicBezTo>
                    <a:pt x="29" y="20"/>
                    <a:pt x="27" y="4"/>
                    <a:pt x="2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ïśḻîdé"/>
            <p:cNvSpPr/>
            <p:nvPr/>
          </p:nvSpPr>
          <p:spPr bwMode="auto">
            <a:xfrm>
              <a:off x="3532188" y="3271838"/>
              <a:ext cx="198438" cy="298450"/>
            </a:xfrm>
            <a:custGeom>
              <a:avLst/>
              <a:gdLst>
                <a:gd name="T0" fmla="*/ 60 w 60"/>
                <a:gd name="T1" fmla="*/ 0 h 90"/>
                <a:gd name="T2" fmla="*/ 0 w 60"/>
                <a:gd name="T3" fmla="*/ 46 h 90"/>
                <a:gd name="T4" fmla="*/ 19 w 60"/>
                <a:gd name="T5" fmla="*/ 77 h 90"/>
                <a:gd name="T6" fmla="*/ 59 w 60"/>
                <a:gd name="T7" fmla="*/ 90 h 90"/>
                <a:gd name="T8" fmla="*/ 33 w 60"/>
                <a:gd name="T9" fmla="*/ 50 h 90"/>
                <a:gd name="T10" fmla="*/ 60 w 60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0">
                  <a:moveTo>
                    <a:pt x="60" y="0"/>
                  </a:moveTo>
                  <a:cubicBezTo>
                    <a:pt x="60" y="0"/>
                    <a:pt x="2" y="6"/>
                    <a:pt x="0" y="46"/>
                  </a:cubicBezTo>
                  <a:cubicBezTo>
                    <a:pt x="0" y="46"/>
                    <a:pt x="0" y="63"/>
                    <a:pt x="19" y="77"/>
                  </a:cubicBezTo>
                  <a:cubicBezTo>
                    <a:pt x="19" y="77"/>
                    <a:pt x="41" y="90"/>
                    <a:pt x="59" y="90"/>
                  </a:cubicBezTo>
                  <a:cubicBezTo>
                    <a:pt x="59" y="90"/>
                    <a:pt x="36" y="75"/>
                    <a:pt x="33" y="50"/>
                  </a:cubicBezTo>
                  <a:cubicBezTo>
                    <a:pt x="33" y="50"/>
                    <a:pt x="28" y="16"/>
                    <a:pt x="60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ṩ1îḍè"/>
            <p:cNvSpPr/>
            <p:nvPr/>
          </p:nvSpPr>
          <p:spPr bwMode="auto">
            <a:xfrm>
              <a:off x="3852863" y="3324225"/>
              <a:ext cx="214313" cy="249238"/>
            </a:xfrm>
            <a:custGeom>
              <a:avLst/>
              <a:gdLst>
                <a:gd name="T0" fmla="*/ 33 w 65"/>
                <a:gd name="T1" fmla="*/ 19 h 75"/>
                <a:gd name="T2" fmla="*/ 0 w 65"/>
                <a:gd name="T3" fmla="*/ 75 h 75"/>
                <a:gd name="T4" fmla="*/ 64 w 65"/>
                <a:gd name="T5" fmla="*/ 30 h 75"/>
                <a:gd name="T6" fmla="*/ 46 w 65"/>
                <a:gd name="T7" fmla="*/ 0 h 75"/>
                <a:gd name="T8" fmla="*/ 33 w 65"/>
                <a:gd name="T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5">
                  <a:moveTo>
                    <a:pt x="33" y="19"/>
                  </a:moveTo>
                  <a:cubicBezTo>
                    <a:pt x="33" y="19"/>
                    <a:pt x="42" y="58"/>
                    <a:pt x="0" y="75"/>
                  </a:cubicBezTo>
                  <a:cubicBezTo>
                    <a:pt x="0" y="75"/>
                    <a:pt x="54" y="74"/>
                    <a:pt x="64" y="30"/>
                  </a:cubicBezTo>
                  <a:cubicBezTo>
                    <a:pt x="64" y="30"/>
                    <a:pt x="65" y="11"/>
                    <a:pt x="46" y="0"/>
                  </a:cubicBezTo>
                  <a:lnTo>
                    <a:pt x="33" y="19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ïṡḷiḓè"/>
            <p:cNvSpPr/>
            <p:nvPr/>
          </p:nvSpPr>
          <p:spPr bwMode="auto">
            <a:xfrm>
              <a:off x="3535363" y="3467100"/>
              <a:ext cx="217488" cy="26988"/>
            </a:xfrm>
            <a:custGeom>
              <a:avLst/>
              <a:gdLst>
                <a:gd name="T0" fmla="*/ 2 w 137"/>
                <a:gd name="T1" fmla="*/ 0 h 17"/>
                <a:gd name="T2" fmla="*/ 137 w 137"/>
                <a:gd name="T3" fmla="*/ 0 h 17"/>
                <a:gd name="T4" fmla="*/ 133 w 137"/>
                <a:gd name="T5" fmla="*/ 15 h 17"/>
                <a:gd name="T6" fmla="*/ 0 w 137"/>
                <a:gd name="T7" fmla="*/ 17 h 17"/>
                <a:gd name="T8" fmla="*/ 2 w 13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">
                  <a:moveTo>
                    <a:pt x="2" y="0"/>
                  </a:moveTo>
                  <a:lnTo>
                    <a:pt x="137" y="0"/>
                  </a:lnTo>
                  <a:lnTo>
                    <a:pt x="133" y="15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ŝlïďê"/>
            <p:cNvSpPr/>
            <p:nvPr/>
          </p:nvSpPr>
          <p:spPr bwMode="auto">
            <a:xfrm>
              <a:off x="3525838" y="3517900"/>
              <a:ext cx="217488" cy="25400"/>
            </a:xfrm>
            <a:custGeom>
              <a:avLst/>
              <a:gdLst>
                <a:gd name="T0" fmla="*/ 4 w 137"/>
                <a:gd name="T1" fmla="*/ 2 h 16"/>
                <a:gd name="T2" fmla="*/ 137 w 137"/>
                <a:gd name="T3" fmla="*/ 0 h 16"/>
                <a:gd name="T4" fmla="*/ 133 w 137"/>
                <a:gd name="T5" fmla="*/ 16 h 16"/>
                <a:gd name="T6" fmla="*/ 0 w 137"/>
                <a:gd name="T7" fmla="*/ 16 h 16"/>
                <a:gd name="T8" fmla="*/ 4 w 13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6">
                  <a:moveTo>
                    <a:pt x="4" y="2"/>
                  </a:moveTo>
                  <a:lnTo>
                    <a:pt x="137" y="0"/>
                  </a:lnTo>
                  <a:lnTo>
                    <a:pt x="133" y="16"/>
                  </a:lnTo>
                  <a:lnTo>
                    <a:pt x="0" y="1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şḻïḋé"/>
            <p:cNvSpPr/>
            <p:nvPr/>
          </p:nvSpPr>
          <p:spPr bwMode="auto">
            <a:xfrm>
              <a:off x="3884613" y="3463925"/>
              <a:ext cx="176213" cy="30163"/>
            </a:xfrm>
            <a:custGeom>
              <a:avLst/>
              <a:gdLst>
                <a:gd name="T0" fmla="*/ 11 w 111"/>
                <a:gd name="T1" fmla="*/ 0 h 19"/>
                <a:gd name="T2" fmla="*/ 104 w 111"/>
                <a:gd name="T3" fmla="*/ 4 h 19"/>
                <a:gd name="T4" fmla="*/ 111 w 111"/>
                <a:gd name="T5" fmla="*/ 19 h 19"/>
                <a:gd name="T6" fmla="*/ 0 w 111"/>
                <a:gd name="T7" fmla="*/ 19 h 19"/>
                <a:gd name="T8" fmla="*/ 11 w 1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9">
                  <a:moveTo>
                    <a:pt x="11" y="0"/>
                  </a:moveTo>
                  <a:lnTo>
                    <a:pt x="104" y="4"/>
                  </a:lnTo>
                  <a:lnTo>
                    <a:pt x="111" y="19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şḻïḓè"/>
            <p:cNvSpPr/>
            <p:nvPr/>
          </p:nvSpPr>
          <p:spPr bwMode="auto">
            <a:xfrm>
              <a:off x="3849688" y="3517900"/>
              <a:ext cx="223838" cy="28575"/>
            </a:xfrm>
            <a:custGeom>
              <a:avLst/>
              <a:gdLst>
                <a:gd name="T0" fmla="*/ 10 w 141"/>
                <a:gd name="T1" fmla="*/ 0 h 18"/>
                <a:gd name="T2" fmla="*/ 133 w 141"/>
                <a:gd name="T3" fmla="*/ 0 h 18"/>
                <a:gd name="T4" fmla="*/ 141 w 141"/>
                <a:gd name="T5" fmla="*/ 18 h 18"/>
                <a:gd name="T6" fmla="*/ 0 w 141"/>
                <a:gd name="T7" fmla="*/ 18 h 18"/>
                <a:gd name="T8" fmla="*/ 10 w 14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">
                  <a:moveTo>
                    <a:pt x="10" y="0"/>
                  </a:moveTo>
                  <a:lnTo>
                    <a:pt x="133" y="0"/>
                  </a:lnTo>
                  <a:lnTo>
                    <a:pt x="141" y="18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4098"/>
            </a:solidFill>
            <a:ln w="9525" cap="flat">
              <a:solidFill>
                <a:srgbClr val="FFFFFF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îṧ1íḍè"/>
            <p:cNvSpPr/>
            <p:nvPr/>
          </p:nvSpPr>
          <p:spPr bwMode="auto">
            <a:xfrm>
              <a:off x="3743326" y="3709988"/>
              <a:ext cx="17463" cy="52388"/>
            </a:xfrm>
            <a:custGeom>
              <a:avLst/>
              <a:gdLst>
                <a:gd name="T0" fmla="*/ 0 w 5"/>
                <a:gd name="T1" fmla="*/ 2 h 16"/>
                <a:gd name="T2" fmla="*/ 4 w 5"/>
                <a:gd name="T3" fmla="*/ 0 h 16"/>
                <a:gd name="T4" fmla="*/ 4 w 5"/>
                <a:gd name="T5" fmla="*/ 14 h 16"/>
                <a:gd name="T6" fmla="*/ 4 w 5"/>
                <a:gd name="T7" fmla="*/ 15 h 16"/>
                <a:gd name="T8" fmla="*/ 4 w 5"/>
                <a:gd name="T9" fmla="*/ 15 h 16"/>
                <a:gd name="T10" fmla="*/ 5 w 5"/>
                <a:gd name="T11" fmla="*/ 16 h 16"/>
                <a:gd name="T12" fmla="*/ 5 w 5"/>
                <a:gd name="T13" fmla="*/ 16 h 16"/>
                <a:gd name="T14" fmla="*/ 5 w 5"/>
                <a:gd name="T15" fmla="*/ 16 h 16"/>
                <a:gd name="T16" fmla="*/ 0 w 5"/>
                <a:gd name="T17" fmla="*/ 16 h 16"/>
                <a:gd name="T18" fmla="*/ 0 w 5"/>
                <a:gd name="T19" fmla="*/ 16 h 16"/>
                <a:gd name="T20" fmla="*/ 0 w 5"/>
                <a:gd name="T21" fmla="*/ 16 h 16"/>
                <a:gd name="T22" fmla="*/ 1 w 5"/>
                <a:gd name="T23" fmla="*/ 15 h 16"/>
                <a:gd name="T24" fmla="*/ 1 w 5"/>
                <a:gd name="T25" fmla="*/ 15 h 16"/>
                <a:gd name="T26" fmla="*/ 2 w 5"/>
                <a:gd name="T27" fmla="*/ 15 h 16"/>
                <a:gd name="T28" fmla="*/ 2 w 5"/>
                <a:gd name="T29" fmla="*/ 14 h 16"/>
                <a:gd name="T30" fmla="*/ 2 w 5"/>
                <a:gd name="T31" fmla="*/ 4 h 16"/>
                <a:gd name="T32" fmla="*/ 2 w 5"/>
                <a:gd name="T33" fmla="*/ 3 h 16"/>
                <a:gd name="T34" fmla="*/ 1 w 5"/>
                <a:gd name="T35" fmla="*/ 2 h 16"/>
                <a:gd name="T36" fmla="*/ 1 w 5"/>
                <a:gd name="T37" fmla="*/ 2 h 16"/>
                <a:gd name="T38" fmla="*/ 0 w 5"/>
                <a:gd name="T39" fmla="*/ 2 h 16"/>
                <a:gd name="T40" fmla="*/ 0 w 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6">
                  <a:moveTo>
                    <a:pt x="0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ïŝlíḓé"/>
            <p:cNvSpPr/>
            <p:nvPr/>
          </p:nvSpPr>
          <p:spPr bwMode="auto">
            <a:xfrm>
              <a:off x="3776663" y="3709988"/>
              <a:ext cx="30163" cy="52388"/>
            </a:xfrm>
            <a:custGeom>
              <a:avLst/>
              <a:gdLst>
                <a:gd name="T0" fmla="*/ 6 w 9"/>
                <a:gd name="T1" fmla="*/ 10 h 16"/>
                <a:gd name="T2" fmla="*/ 5 w 9"/>
                <a:gd name="T3" fmla="*/ 10 h 16"/>
                <a:gd name="T4" fmla="*/ 4 w 9"/>
                <a:gd name="T5" fmla="*/ 10 h 16"/>
                <a:gd name="T6" fmla="*/ 2 w 9"/>
                <a:gd name="T7" fmla="*/ 10 h 16"/>
                <a:gd name="T8" fmla="*/ 1 w 9"/>
                <a:gd name="T9" fmla="*/ 9 h 16"/>
                <a:gd name="T10" fmla="*/ 1 w 9"/>
                <a:gd name="T11" fmla="*/ 9 h 16"/>
                <a:gd name="T12" fmla="*/ 0 w 9"/>
                <a:gd name="T13" fmla="*/ 7 h 16"/>
                <a:gd name="T14" fmla="*/ 0 w 9"/>
                <a:gd name="T15" fmla="*/ 5 h 16"/>
                <a:gd name="T16" fmla="*/ 0 w 9"/>
                <a:gd name="T17" fmla="*/ 3 h 16"/>
                <a:gd name="T18" fmla="*/ 1 w 9"/>
                <a:gd name="T19" fmla="*/ 2 h 16"/>
                <a:gd name="T20" fmla="*/ 2 w 9"/>
                <a:gd name="T21" fmla="*/ 1 h 16"/>
                <a:gd name="T22" fmla="*/ 3 w 9"/>
                <a:gd name="T23" fmla="*/ 1 h 16"/>
                <a:gd name="T24" fmla="*/ 4 w 9"/>
                <a:gd name="T25" fmla="*/ 0 h 16"/>
                <a:gd name="T26" fmla="*/ 6 w 9"/>
                <a:gd name="T27" fmla="*/ 1 h 16"/>
                <a:gd name="T28" fmla="*/ 7 w 9"/>
                <a:gd name="T29" fmla="*/ 1 h 16"/>
                <a:gd name="T30" fmla="*/ 8 w 9"/>
                <a:gd name="T31" fmla="*/ 2 h 16"/>
                <a:gd name="T32" fmla="*/ 9 w 9"/>
                <a:gd name="T33" fmla="*/ 4 h 16"/>
                <a:gd name="T34" fmla="*/ 9 w 9"/>
                <a:gd name="T35" fmla="*/ 5 h 16"/>
                <a:gd name="T36" fmla="*/ 9 w 9"/>
                <a:gd name="T37" fmla="*/ 7 h 16"/>
                <a:gd name="T38" fmla="*/ 9 w 9"/>
                <a:gd name="T39" fmla="*/ 8 h 16"/>
                <a:gd name="T40" fmla="*/ 9 w 9"/>
                <a:gd name="T41" fmla="*/ 10 h 16"/>
                <a:gd name="T42" fmla="*/ 8 w 9"/>
                <a:gd name="T43" fmla="*/ 11 h 16"/>
                <a:gd name="T44" fmla="*/ 8 w 9"/>
                <a:gd name="T45" fmla="*/ 12 h 16"/>
                <a:gd name="T46" fmla="*/ 7 w 9"/>
                <a:gd name="T47" fmla="*/ 13 h 16"/>
                <a:gd name="T48" fmla="*/ 6 w 9"/>
                <a:gd name="T49" fmla="*/ 14 h 16"/>
                <a:gd name="T50" fmla="*/ 5 w 9"/>
                <a:gd name="T51" fmla="*/ 15 h 16"/>
                <a:gd name="T52" fmla="*/ 3 w 9"/>
                <a:gd name="T53" fmla="*/ 15 h 16"/>
                <a:gd name="T54" fmla="*/ 2 w 9"/>
                <a:gd name="T55" fmla="*/ 16 h 16"/>
                <a:gd name="T56" fmla="*/ 1 w 9"/>
                <a:gd name="T57" fmla="*/ 16 h 16"/>
                <a:gd name="T58" fmla="*/ 0 w 9"/>
                <a:gd name="T59" fmla="*/ 16 h 16"/>
                <a:gd name="T60" fmla="*/ 0 w 9"/>
                <a:gd name="T61" fmla="*/ 16 h 16"/>
                <a:gd name="T62" fmla="*/ 1 w 9"/>
                <a:gd name="T63" fmla="*/ 16 h 16"/>
                <a:gd name="T64" fmla="*/ 1 w 9"/>
                <a:gd name="T65" fmla="*/ 15 h 16"/>
                <a:gd name="T66" fmla="*/ 2 w 9"/>
                <a:gd name="T67" fmla="*/ 15 h 16"/>
                <a:gd name="T68" fmla="*/ 3 w 9"/>
                <a:gd name="T69" fmla="*/ 15 h 16"/>
                <a:gd name="T70" fmla="*/ 4 w 9"/>
                <a:gd name="T71" fmla="*/ 14 h 16"/>
                <a:gd name="T72" fmla="*/ 5 w 9"/>
                <a:gd name="T73" fmla="*/ 13 h 16"/>
                <a:gd name="T74" fmla="*/ 6 w 9"/>
                <a:gd name="T75" fmla="*/ 12 h 16"/>
                <a:gd name="T76" fmla="*/ 6 w 9"/>
                <a:gd name="T77" fmla="*/ 11 h 16"/>
                <a:gd name="T78" fmla="*/ 7 w 9"/>
                <a:gd name="T79" fmla="*/ 9 h 16"/>
                <a:gd name="T80" fmla="*/ 6 w 9"/>
                <a:gd name="T81" fmla="*/ 10 h 16"/>
                <a:gd name="T82" fmla="*/ 2 w 9"/>
                <a:gd name="T83" fmla="*/ 5 h 16"/>
                <a:gd name="T84" fmla="*/ 2 w 9"/>
                <a:gd name="T85" fmla="*/ 7 h 16"/>
                <a:gd name="T86" fmla="*/ 2 w 9"/>
                <a:gd name="T87" fmla="*/ 8 h 16"/>
                <a:gd name="T88" fmla="*/ 3 w 9"/>
                <a:gd name="T89" fmla="*/ 9 h 16"/>
                <a:gd name="T90" fmla="*/ 4 w 9"/>
                <a:gd name="T91" fmla="*/ 9 h 16"/>
                <a:gd name="T92" fmla="*/ 5 w 9"/>
                <a:gd name="T93" fmla="*/ 9 h 16"/>
                <a:gd name="T94" fmla="*/ 6 w 9"/>
                <a:gd name="T95" fmla="*/ 9 h 16"/>
                <a:gd name="T96" fmla="*/ 7 w 9"/>
                <a:gd name="T97" fmla="*/ 9 h 16"/>
                <a:gd name="T98" fmla="*/ 7 w 9"/>
                <a:gd name="T99" fmla="*/ 8 h 16"/>
                <a:gd name="T100" fmla="*/ 7 w 9"/>
                <a:gd name="T101" fmla="*/ 7 h 16"/>
                <a:gd name="T102" fmla="*/ 7 w 9"/>
                <a:gd name="T103" fmla="*/ 5 h 16"/>
                <a:gd name="T104" fmla="*/ 7 w 9"/>
                <a:gd name="T105" fmla="*/ 4 h 16"/>
                <a:gd name="T106" fmla="*/ 7 w 9"/>
                <a:gd name="T107" fmla="*/ 3 h 16"/>
                <a:gd name="T108" fmla="*/ 6 w 9"/>
                <a:gd name="T109" fmla="*/ 2 h 16"/>
                <a:gd name="T110" fmla="*/ 5 w 9"/>
                <a:gd name="T111" fmla="*/ 1 h 16"/>
                <a:gd name="T112" fmla="*/ 4 w 9"/>
                <a:gd name="T113" fmla="*/ 1 h 16"/>
                <a:gd name="T114" fmla="*/ 3 w 9"/>
                <a:gd name="T115" fmla="*/ 1 h 16"/>
                <a:gd name="T116" fmla="*/ 2 w 9"/>
                <a:gd name="T117" fmla="*/ 2 h 16"/>
                <a:gd name="T118" fmla="*/ 2 w 9"/>
                <a:gd name="T119" fmla="*/ 3 h 16"/>
                <a:gd name="T120" fmla="*/ 2 w 9"/>
                <a:gd name="T121" fmla="*/ 4 h 16"/>
                <a:gd name="T122" fmla="*/ 2 w 9"/>
                <a:gd name="T1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" h="16">
                  <a:moveTo>
                    <a:pt x="6" y="10"/>
                  </a:moveTo>
                  <a:cubicBezTo>
                    <a:pt x="6" y="10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4"/>
                    <a:pt x="4" y="14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0"/>
                    <a:pt x="6" y="10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ṡľîde"/>
            <p:cNvSpPr/>
            <p:nvPr/>
          </p:nvSpPr>
          <p:spPr bwMode="auto">
            <a:xfrm>
              <a:off x="3816351" y="3709988"/>
              <a:ext cx="30163" cy="52388"/>
            </a:xfrm>
            <a:custGeom>
              <a:avLst/>
              <a:gdLst>
                <a:gd name="T0" fmla="*/ 4 w 9"/>
                <a:gd name="T1" fmla="*/ 0 h 16"/>
                <a:gd name="T2" fmla="*/ 9 w 9"/>
                <a:gd name="T3" fmla="*/ 0 h 16"/>
                <a:gd name="T4" fmla="*/ 8 w 9"/>
                <a:gd name="T5" fmla="*/ 2 h 16"/>
                <a:gd name="T6" fmla="*/ 4 w 9"/>
                <a:gd name="T7" fmla="*/ 2 h 16"/>
                <a:gd name="T8" fmla="*/ 3 w 9"/>
                <a:gd name="T9" fmla="*/ 4 h 16"/>
                <a:gd name="T10" fmla="*/ 4 w 9"/>
                <a:gd name="T11" fmla="*/ 5 h 16"/>
                <a:gd name="T12" fmla="*/ 5 w 9"/>
                <a:gd name="T13" fmla="*/ 5 h 16"/>
                <a:gd name="T14" fmla="*/ 6 w 9"/>
                <a:gd name="T15" fmla="*/ 6 h 16"/>
                <a:gd name="T16" fmla="*/ 7 w 9"/>
                <a:gd name="T17" fmla="*/ 7 h 16"/>
                <a:gd name="T18" fmla="*/ 8 w 9"/>
                <a:gd name="T19" fmla="*/ 8 h 16"/>
                <a:gd name="T20" fmla="*/ 9 w 9"/>
                <a:gd name="T21" fmla="*/ 9 h 16"/>
                <a:gd name="T22" fmla="*/ 9 w 9"/>
                <a:gd name="T23" fmla="*/ 10 h 16"/>
                <a:gd name="T24" fmla="*/ 8 w 9"/>
                <a:gd name="T25" fmla="*/ 12 h 16"/>
                <a:gd name="T26" fmla="*/ 8 w 9"/>
                <a:gd name="T27" fmla="*/ 13 h 16"/>
                <a:gd name="T28" fmla="*/ 7 w 9"/>
                <a:gd name="T29" fmla="*/ 14 h 16"/>
                <a:gd name="T30" fmla="*/ 6 w 9"/>
                <a:gd name="T31" fmla="*/ 15 h 16"/>
                <a:gd name="T32" fmla="*/ 5 w 9"/>
                <a:gd name="T33" fmla="*/ 16 h 16"/>
                <a:gd name="T34" fmla="*/ 3 w 9"/>
                <a:gd name="T35" fmla="*/ 16 h 16"/>
                <a:gd name="T36" fmla="*/ 2 w 9"/>
                <a:gd name="T37" fmla="*/ 16 h 16"/>
                <a:gd name="T38" fmla="*/ 1 w 9"/>
                <a:gd name="T39" fmla="*/ 16 h 16"/>
                <a:gd name="T40" fmla="*/ 1 w 9"/>
                <a:gd name="T41" fmla="*/ 15 h 16"/>
                <a:gd name="T42" fmla="*/ 0 w 9"/>
                <a:gd name="T43" fmla="*/ 15 h 16"/>
                <a:gd name="T44" fmla="*/ 0 w 9"/>
                <a:gd name="T45" fmla="*/ 14 h 16"/>
                <a:gd name="T46" fmla="*/ 1 w 9"/>
                <a:gd name="T47" fmla="*/ 14 h 16"/>
                <a:gd name="T48" fmla="*/ 1 w 9"/>
                <a:gd name="T49" fmla="*/ 14 h 16"/>
                <a:gd name="T50" fmla="*/ 1 w 9"/>
                <a:gd name="T51" fmla="*/ 14 h 16"/>
                <a:gd name="T52" fmla="*/ 2 w 9"/>
                <a:gd name="T53" fmla="*/ 14 h 16"/>
                <a:gd name="T54" fmla="*/ 3 w 9"/>
                <a:gd name="T55" fmla="*/ 15 h 16"/>
                <a:gd name="T56" fmla="*/ 4 w 9"/>
                <a:gd name="T57" fmla="*/ 15 h 16"/>
                <a:gd name="T58" fmla="*/ 5 w 9"/>
                <a:gd name="T59" fmla="*/ 15 h 16"/>
                <a:gd name="T60" fmla="*/ 6 w 9"/>
                <a:gd name="T61" fmla="*/ 14 h 16"/>
                <a:gd name="T62" fmla="*/ 7 w 9"/>
                <a:gd name="T63" fmla="*/ 13 h 16"/>
                <a:gd name="T64" fmla="*/ 7 w 9"/>
                <a:gd name="T65" fmla="*/ 12 h 16"/>
                <a:gd name="T66" fmla="*/ 7 w 9"/>
                <a:gd name="T67" fmla="*/ 11 h 16"/>
                <a:gd name="T68" fmla="*/ 7 w 9"/>
                <a:gd name="T69" fmla="*/ 9 h 16"/>
                <a:gd name="T70" fmla="*/ 6 w 9"/>
                <a:gd name="T71" fmla="*/ 8 h 16"/>
                <a:gd name="T72" fmla="*/ 5 w 9"/>
                <a:gd name="T73" fmla="*/ 7 h 16"/>
                <a:gd name="T74" fmla="*/ 4 w 9"/>
                <a:gd name="T75" fmla="*/ 7 h 16"/>
                <a:gd name="T76" fmla="*/ 3 w 9"/>
                <a:gd name="T77" fmla="*/ 6 h 16"/>
                <a:gd name="T78" fmla="*/ 2 w 9"/>
                <a:gd name="T79" fmla="*/ 6 h 16"/>
                <a:gd name="T80" fmla="*/ 1 w 9"/>
                <a:gd name="T81" fmla="*/ 6 h 16"/>
                <a:gd name="T82" fmla="*/ 1 w 9"/>
                <a:gd name="T83" fmla="*/ 6 h 16"/>
                <a:gd name="T84" fmla="*/ 1 w 9"/>
                <a:gd name="T85" fmla="*/ 5 h 16"/>
                <a:gd name="T86" fmla="*/ 4 w 9"/>
                <a:gd name="T8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5" y="15"/>
                    <a:pt x="5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îşliḑe"/>
            <p:cNvSpPr/>
            <p:nvPr/>
          </p:nvSpPr>
          <p:spPr bwMode="auto">
            <a:xfrm>
              <a:off x="3856038" y="3709988"/>
              <a:ext cx="33338" cy="52388"/>
            </a:xfrm>
            <a:custGeom>
              <a:avLst/>
              <a:gdLst>
                <a:gd name="T0" fmla="*/ 0 w 10"/>
                <a:gd name="T1" fmla="*/ 16 h 16"/>
                <a:gd name="T2" fmla="*/ 0 w 10"/>
                <a:gd name="T3" fmla="*/ 16 h 16"/>
                <a:gd name="T4" fmla="*/ 2 w 10"/>
                <a:gd name="T5" fmla="*/ 14 h 16"/>
                <a:gd name="T6" fmla="*/ 4 w 10"/>
                <a:gd name="T7" fmla="*/ 12 h 16"/>
                <a:gd name="T8" fmla="*/ 5 w 10"/>
                <a:gd name="T9" fmla="*/ 10 h 16"/>
                <a:gd name="T10" fmla="*/ 6 w 10"/>
                <a:gd name="T11" fmla="*/ 9 h 16"/>
                <a:gd name="T12" fmla="*/ 7 w 10"/>
                <a:gd name="T13" fmla="*/ 8 h 16"/>
                <a:gd name="T14" fmla="*/ 7 w 10"/>
                <a:gd name="T15" fmla="*/ 7 h 16"/>
                <a:gd name="T16" fmla="*/ 7 w 10"/>
                <a:gd name="T17" fmla="*/ 6 h 16"/>
                <a:gd name="T18" fmla="*/ 7 w 10"/>
                <a:gd name="T19" fmla="*/ 4 h 16"/>
                <a:gd name="T20" fmla="*/ 6 w 10"/>
                <a:gd name="T21" fmla="*/ 3 h 16"/>
                <a:gd name="T22" fmla="*/ 5 w 10"/>
                <a:gd name="T23" fmla="*/ 2 h 16"/>
                <a:gd name="T24" fmla="*/ 4 w 10"/>
                <a:gd name="T25" fmla="*/ 2 h 16"/>
                <a:gd name="T26" fmla="*/ 3 w 10"/>
                <a:gd name="T27" fmla="*/ 2 h 16"/>
                <a:gd name="T28" fmla="*/ 2 w 10"/>
                <a:gd name="T29" fmla="*/ 3 h 16"/>
                <a:gd name="T30" fmla="*/ 1 w 10"/>
                <a:gd name="T31" fmla="*/ 3 h 16"/>
                <a:gd name="T32" fmla="*/ 1 w 10"/>
                <a:gd name="T33" fmla="*/ 4 h 16"/>
                <a:gd name="T34" fmla="*/ 0 w 10"/>
                <a:gd name="T35" fmla="*/ 4 h 16"/>
                <a:gd name="T36" fmla="*/ 1 w 10"/>
                <a:gd name="T37" fmla="*/ 3 h 16"/>
                <a:gd name="T38" fmla="*/ 1 w 10"/>
                <a:gd name="T39" fmla="*/ 2 h 16"/>
                <a:gd name="T40" fmla="*/ 2 w 10"/>
                <a:gd name="T41" fmla="*/ 1 h 16"/>
                <a:gd name="T42" fmla="*/ 3 w 10"/>
                <a:gd name="T43" fmla="*/ 0 h 16"/>
                <a:gd name="T44" fmla="*/ 4 w 10"/>
                <a:gd name="T45" fmla="*/ 0 h 16"/>
                <a:gd name="T46" fmla="*/ 6 w 10"/>
                <a:gd name="T47" fmla="*/ 0 h 16"/>
                <a:gd name="T48" fmla="*/ 7 w 10"/>
                <a:gd name="T49" fmla="*/ 1 h 16"/>
                <a:gd name="T50" fmla="*/ 8 w 10"/>
                <a:gd name="T51" fmla="*/ 1 h 16"/>
                <a:gd name="T52" fmla="*/ 8 w 10"/>
                <a:gd name="T53" fmla="*/ 2 h 16"/>
                <a:gd name="T54" fmla="*/ 9 w 10"/>
                <a:gd name="T55" fmla="*/ 4 h 16"/>
                <a:gd name="T56" fmla="*/ 9 w 10"/>
                <a:gd name="T57" fmla="*/ 5 h 16"/>
                <a:gd name="T58" fmla="*/ 9 w 10"/>
                <a:gd name="T59" fmla="*/ 6 h 16"/>
                <a:gd name="T60" fmla="*/ 8 w 10"/>
                <a:gd name="T61" fmla="*/ 7 h 16"/>
                <a:gd name="T62" fmla="*/ 8 w 10"/>
                <a:gd name="T63" fmla="*/ 8 h 16"/>
                <a:gd name="T64" fmla="*/ 7 w 10"/>
                <a:gd name="T65" fmla="*/ 9 h 16"/>
                <a:gd name="T66" fmla="*/ 6 w 10"/>
                <a:gd name="T67" fmla="*/ 10 h 16"/>
                <a:gd name="T68" fmla="*/ 4 w 10"/>
                <a:gd name="T69" fmla="*/ 12 h 16"/>
                <a:gd name="T70" fmla="*/ 2 w 10"/>
                <a:gd name="T71" fmla="*/ 14 h 16"/>
                <a:gd name="T72" fmla="*/ 6 w 10"/>
                <a:gd name="T73" fmla="*/ 14 h 16"/>
                <a:gd name="T74" fmla="*/ 7 w 10"/>
                <a:gd name="T75" fmla="*/ 14 h 16"/>
                <a:gd name="T76" fmla="*/ 8 w 10"/>
                <a:gd name="T77" fmla="*/ 14 h 16"/>
                <a:gd name="T78" fmla="*/ 9 w 10"/>
                <a:gd name="T79" fmla="*/ 14 h 16"/>
                <a:gd name="T80" fmla="*/ 9 w 10"/>
                <a:gd name="T81" fmla="*/ 14 h 16"/>
                <a:gd name="T82" fmla="*/ 9 w 10"/>
                <a:gd name="T83" fmla="*/ 13 h 16"/>
                <a:gd name="T84" fmla="*/ 10 w 10"/>
                <a:gd name="T85" fmla="*/ 13 h 16"/>
                <a:gd name="T86" fmla="*/ 9 w 10"/>
                <a:gd name="T87" fmla="*/ 14 h 16"/>
                <a:gd name="T88" fmla="*/ 9 w 10"/>
                <a:gd name="T89" fmla="*/ 15 h 16"/>
                <a:gd name="T90" fmla="*/ 9 w 10"/>
                <a:gd name="T91" fmla="*/ 16 h 16"/>
                <a:gd name="T92" fmla="*/ 0 w 10"/>
                <a:gd name="T9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" h="16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3" y="13"/>
                    <a:pt x="4" y="12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8" y="7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7" y="9"/>
                  </a:cubicBezTo>
                  <a:cubicBezTo>
                    <a:pt x="7" y="9"/>
                    <a:pt x="7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ṧlíḑè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sḷíḍê"/>
            <p:cNvSpPr/>
            <p:nvPr/>
          </p:nvSpPr>
          <p:spPr bwMode="auto">
            <a:xfrm>
              <a:off x="3367088" y="3563938"/>
              <a:ext cx="39688" cy="3651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10 w 12"/>
                <a:gd name="T5" fmla="*/ 0 h 11"/>
                <a:gd name="T6" fmla="*/ 11 w 12"/>
                <a:gd name="T7" fmla="*/ 1 h 11"/>
                <a:gd name="T8" fmla="*/ 12 w 12"/>
                <a:gd name="T9" fmla="*/ 5 h 11"/>
                <a:gd name="T10" fmla="*/ 12 w 12"/>
                <a:gd name="T11" fmla="*/ 7 h 11"/>
                <a:gd name="T12" fmla="*/ 12 w 12"/>
                <a:gd name="T13" fmla="*/ 8 h 11"/>
                <a:gd name="T14" fmla="*/ 11 w 12"/>
                <a:gd name="T15" fmla="*/ 9 h 11"/>
                <a:gd name="T16" fmla="*/ 10 w 12"/>
                <a:gd name="T17" fmla="*/ 9 h 11"/>
                <a:gd name="T18" fmla="*/ 9 w 12"/>
                <a:gd name="T19" fmla="*/ 9 h 11"/>
                <a:gd name="T20" fmla="*/ 8 w 12"/>
                <a:gd name="T21" fmla="*/ 8 h 11"/>
                <a:gd name="T22" fmla="*/ 7 w 12"/>
                <a:gd name="T23" fmla="*/ 8 h 11"/>
                <a:gd name="T24" fmla="*/ 8 w 12"/>
                <a:gd name="T25" fmla="*/ 9 h 11"/>
                <a:gd name="T26" fmla="*/ 7 w 12"/>
                <a:gd name="T27" fmla="*/ 10 h 11"/>
                <a:gd name="T28" fmla="*/ 7 w 12"/>
                <a:gd name="T29" fmla="*/ 11 h 11"/>
                <a:gd name="T30" fmla="*/ 6 w 12"/>
                <a:gd name="T31" fmla="*/ 11 h 11"/>
                <a:gd name="T32" fmla="*/ 4 w 12"/>
                <a:gd name="T33" fmla="*/ 11 h 11"/>
                <a:gd name="T34" fmla="*/ 3 w 12"/>
                <a:gd name="T35" fmla="*/ 11 h 11"/>
                <a:gd name="T36" fmla="*/ 2 w 12"/>
                <a:gd name="T37" fmla="*/ 10 h 11"/>
                <a:gd name="T38" fmla="*/ 2 w 12"/>
                <a:gd name="T39" fmla="*/ 9 h 11"/>
                <a:gd name="T40" fmla="*/ 0 w 12"/>
                <a:gd name="T41" fmla="*/ 4 h 11"/>
                <a:gd name="T42" fmla="*/ 0 w 12"/>
                <a:gd name="T43" fmla="*/ 4 h 11"/>
                <a:gd name="T44" fmla="*/ 1 w 12"/>
                <a:gd name="T45" fmla="*/ 4 h 11"/>
                <a:gd name="T46" fmla="*/ 1 w 12"/>
                <a:gd name="T47" fmla="*/ 4 h 11"/>
                <a:gd name="T48" fmla="*/ 1 w 12"/>
                <a:gd name="T49" fmla="*/ 5 h 11"/>
                <a:gd name="T50" fmla="*/ 2 w 12"/>
                <a:gd name="T51" fmla="*/ 5 h 11"/>
                <a:gd name="T52" fmla="*/ 10 w 12"/>
                <a:gd name="T53" fmla="*/ 2 h 11"/>
                <a:gd name="T54" fmla="*/ 10 w 12"/>
                <a:gd name="T55" fmla="*/ 2 h 11"/>
                <a:gd name="T56" fmla="*/ 10 w 12"/>
                <a:gd name="T57" fmla="*/ 1 h 11"/>
                <a:gd name="T58" fmla="*/ 6 w 12"/>
                <a:gd name="T59" fmla="*/ 4 h 11"/>
                <a:gd name="T60" fmla="*/ 2 w 12"/>
                <a:gd name="T61" fmla="*/ 6 h 11"/>
                <a:gd name="T62" fmla="*/ 2 w 12"/>
                <a:gd name="T63" fmla="*/ 6 h 11"/>
                <a:gd name="T64" fmla="*/ 1 w 12"/>
                <a:gd name="T65" fmla="*/ 7 h 11"/>
                <a:gd name="T66" fmla="*/ 2 w 12"/>
                <a:gd name="T67" fmla="*/ 8 h 11"/>
                <a:gd name="T68" fmla="*/ 3 w 12"/>
                <a:gd name="T69" fmla="*/ 9 h 11"/>
                <a:gd name="T70" fmla="*/ 4 w 12"/>
                <a:gd name="T71" fmla="*/ 10 h 11"/>
                <a:gd name="T72" fmla="*/ 5 w 12"/>
                <a:gd name="T73" fmla="*/ 10 h 11"/>
                <a:gd name="T74" fmla="*/ 6 w 12"/>
                <a:gd name="T75" fmla="*/ 9 h 11"/>
                <a:gd name="T76" fmla="*/ 7 w 12"/>
                <a:gd name="T77" fmla="*/ 8 h 11"/>
                <a:gd name="T78" fmla="*/ 7 w 12"/>
                <a:gd name="T79" fmla="*/ 7 h 11"/>
                <a:gd name="T80" fmla="*/ 6 w 12"/>
                <a:gd name="T81" fmla="*/ 4 h 11"/>
                <a:gd name="T82" fmla="*/ 12 w 12"/>
                <a:gd name="T83" fmla="*/ 5 h 11"/>
                <a:gd name="T84" fmla="*/ 11 w 12"/>
                <a:gd name="T85" fmla="*/ 4 h 11"/>
                <a:gd name="T86" fmla="*/ 11 w 12"/>
                <a:gd name="T87" fmla="*/ 3 h 11"/>
                <a:gd name="T88" fmla="*/ 10 w 12"/>
                <a:gd name="T89" fmla="*/ 3 h 11"/>
                <a:gd name="T90" fmla="*/ 7 w 12"/>
                <a:gd name="T91" fmla="*/ 4 h 11"/>
                <a:gd name="T92" fmla="*/ 7 w 12"/>
                <a:gd name="T93" fmla="*/ 6 h 11"/>
                <a:gd name="T94" fmla="*/ 8 w 12"/>
                <a:gd name="T95" fmla="*/ 7 h 11"/>
                <a:gd name="T96" fmla="*/ 9 w 12"/>
                <a:gd name="T97" fmla="*/ 8 h 11"/>
                <a:gd name="T98" fmla="*/ 10 w 12"/>
                <a:gd name="T99" fmla="*/ 8 h 11"/>
                <a:gd name="T100" fmla="*/ 11 w 12"/>
                <a:gd name="T101" fmla="*/ 7 h 11"/>
                <a:gd name="T102" fmla="*/ 12 w 12"/>
                <a:gd name="T103" fmla="*/ 6 h 11"/>
                <a:gd name="T104" fmla="*/ 12 w 12"/>
                <a:gd name="T10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lose/>
                  <a:moveTo>
                    <a:pt x="6" y="4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íšliďè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îṧlíďê"/>
            <p:cNvSpPr/>
            <p:nvPr/>
          </p:nvSpPr>
          <p:spPr bwMode="auto">
            <a:xfrm>
              <a:off x="3394076" y="3622675"/>
              <a:ext cx="46038" cy="44450"/>
            </a:xfrm>
            <a:custGeom>
              <a:avLst/>
              <a:gdLst>
                <a:gd name="T0" fmla="*/ 14 w 14"/>
                <a:gd name="T1" fmla="*/ 7 h 13"/>
                <a:gd name="T2" fmla="*/ 12 w 14"/>
                <a:gd name="T3" fmla="*/ 9 h 13"/>
                <a:gd name="T4" fmla="*/ 12 w 14"/>
                <a:gd name="T5" fmla="*/ 9 h 13"/>
                <a:gd name="T6" fmla="*/ 12 w 14"/>
                <a:gd name="T7" fmla="*/ 8 h 13"/>
                <a:gd name="T8" fmla="*/ 12 w 14"/>
                <a:gd name="T9" fmla="*/ 8 h 13"/>
                <a:gd name="T10" fmla="*/ 12 w 14"/>
                <a:gd name="T11" fmla="*/ 7 h 13"/>
                <a:gd name="T12" fmla="*/ 12 w 14"/>
                <a:gd name="T13" fmla="*/ 6 h 13"/>
                <a:gd name="T14" fmla="*/ 12 w 14"/>
                <a:gd name="T15" fmla="*/ 5 h 13"/>
                <a:gd name="T16" fmla="*/ 11 w 14"/>
                <a:gd name="T17" fmla="*/ 4 h 13"/>
                <a:gd name="T18" fmla="*/ 11 w 14"/>
                <a:gd name="T19" fmla="*/ 3 h 13"/>
                <a:gd name="T20" fmla="*/ 10 w 14"/>
                <a:gd name="T21" fmla="*/ 3 h 13"/>
                <a:gd name="T22" fmla="*/ 10 w 14"/>
                <a:gd name="T23" fmla="*/ 3 h 13"/>
                <a:gd name="T24" fmla="*/ 10 w 14"/>
                <a:gd name="T25" fmla="*/ 3 h 13"/>
                <a:gd name="T26" fmla="*/ 7 w 14"/>
                <a:gd name="T27" fmla="*/ 6 h 13"/>
                <a:gd name="T28" fmla="*/ 8 w 14"/>
                <a:gd name="T29" fmla="*/ 7 h 13"/>
                <a:gd name="T30" fmla="*/ 8 w 14"/>
                <a:gd name="T31" fmla="*/ 7 h 13"/>
                <a:gd name="T32" fmla="*/ 9 w 14"/>
                <a:gd name="T33" fmla="*/ 7 h 13"/>
                <a:gd name="T34" fmla="*/ 9 w 14"/>
                <a:gd name="T35" fmla="*/ 7 h 13"/>
                <a:gd name="T36" fmla="*/ 10 w 14"/>
                <a:gd name="T37" fmla="*/ 7 h 13"/>
                <a:gd name="T38" fmla="*/ 10 w 14"/>
                <a:gd name="T39" fmla="*/ 7 h 13"/>
                <a:gd name="T40" fmla="*/ 10 w 14"/>
                <a:gd name="T41" fmla="*/ 7 h 13"/>
                <a:gd name="T42" fmla="*/ 7 w 14"/>
                <a:gd name="T43" fmla="*/ 9 h 13"/>
                <a:gd name="T44" fmla="*/ 6 w 14"/>
                <a:gd name="T45" fmla="*/ 9 h 13"/>
                <a:gd name="T46" fmla="*/ 6 w 14"/>
                <a:gd name="T47" fmla="*/ 9 h 13"/>
                <a:gd name="T48" fmla="*/ 7 w 14"/>
                <a:gd name="T49" fmla="*/ 9 h 13"/>
                <a:gd name="T50" fmla="*/ 7 w 14"/>
                <a:gd name="T51" fmla="*/ 8 h 13"/>
                <a:gd name="T52" fmla="*/ 7 w 14"/>
                <a:gd name="T53" fmla="*/ 8 h 13"/>
                <a:gd name="T54" fmla="*/ 7 w 14"/>
                <a:gd name="T55" fmla="*/ 7 h 13"/>
                <a:gd name="T56" fmla="*/ 6 w 14"/>
                <a:gd name="T57" fmla="*/ 6 h 13"/>
                <a:gd name="T58" fmla="*/ 3 w 14"/>
                <a:gd name="T59" fmla="*/ 8 h 13"/>
                <a:gd name="T60" fmla="*/ 2 w 14"/>
                <a:gd name="T61" fmla="*/ 9 h 13"/>
                <a:gd name="T62" fmla="*/ 2 w 14"/>
                <a:gd name="T63" fmla="*/ 9 h 13"/>
                <a:gd name="T64" fmla="*/ 3 w 14"/>
                <a:gd name="T65" fmla="*/ 9 h 13"/>
                <a:gd name="T66" fmla="*/ 4 w 14"/>
                <a:gd name="T67" fmla="*/ 11 h 13"/>
                <a:gd name="T68" fmla="*/ 4 w 14"/>
                <a:gd name="T69" fmla="*/ 11 h 13"/>
                <a:gd name="T70" fmla="*/ 5 w 14"/>
                <a:gd name="T71" fmla="*/ 12 h 13"/>
                <a:gd name="T72" fmla="*/ 6 w 14"/>
                <a:gd name="T73" fmla="*/ 12 h 13"/>
                <a:gd name="T74" fmla="*/ 7 w 14"/>
                <a:gd name="T75" fmla="*/ 12 h 13"/>
                <a:gd name="T76" fmla="*/ 7 w 14"/>
                <a:gd name="T77" fmla="*/ 12 h 13"/>
                <a:gd name="T78" fmla="*/ 8 w 14"/>
                <a:gd name="T79" fmla="*/ 12 h 13"/>
                <a:gd name="T80" fmla="*/ 7 w 14"/>
                <a:gd name="T81" fmla="*/ 12 h 13"/>
                <a:gd name="T82" fmla="*/ 5 w 14"/>
                <a:gd name="T83" fmla="*/ 13 h 13"/>
                <a:gd name="T84" fmla="*/ 0 w 14"/>
                <a:gd name="T85" fmla="*/ 7 h 13"/>
                <a:gd name="T86" fmla="*/ 0 w 14"/>
                <a:gd name="T87" fmla="*/ 7 h 13"/>
                <a:gd name="T88" fmla="*/ 1 w 14"/>
                <a:gd name="T89" fmla="*/ 7 h 13"/>
                <a:gd name="T90" fmla="*/ 1 w 14"/>
                <a:gd name="T91" fmla="*/ 7 h 13"/>
                <a:gd name="T92" fmla="*/ 1 w 14"/>
                <a:gd name="T93" fmla="*/ 7 h 13"/>
                <a:gd name="T94" fmla="*/ 2 w 14"/>
                <a:gd name="T95" fmla="*/ 7 h 13"/>
                <a:gd name="T96" fmla="*/ 2 w 14"/>
                <a:gd name="T97" fmla="*/ 7 h 13"/>
                <a:gd name="T98" fmla="*/ 9 w 14"/>
                <a:gd name="T99" fmla="*/ 2 h 13"/>
                <a:gd name="T100" fmla="*/ 9 w 14"/>
                <a:gd name="T101" fmla="*/ 2 h 13"/>
                <a:gd name="T102" fmla="*/ 9 w 14"/>
                <a:gd name="T103" fmla="*/ 1 h 13"/>
                <a:gd name="T104" fmla="*/ 9 w 14"/>
                <a:gd name="T105" fmla="*/ 1 h 13"/>
                <a:gd name="T106" fmla="*/ 9 w 14"/>
                <a:gd name="T107" fmla="*/ 0 h 13"/>
                <a:gd name="T108" fmla="*/ 9 w 14"/>
                <a:gd name="T109" fmla="*/ 0 h 13"/>
                <a:gd name="T110" fmla="*/ 14 w 14"/>
                <a:gd name="T1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iṡḷîḋ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iṩlïḓé"/>
            <p:cNvSpPr/>
            <p:nvPr/>
          </p:nvSpPr>
          <p:spPr bwMode="auto">
            <a:xfrm>
              <a:off x="3430588" y="3683000"/>
              <a:ext cx="36513" cy="33338"/>
            </a:xfrm>
            <a:custGeom>
              <a:avLst/>
              <a:gdLst>
                <a:gd name="T0" fmla="*/ 1 w 11"/>
                <a:gd name="T1" fmla="*/ 7 h 10"/>
                <a:gd name="T2" fmla="*/ 8 w 11"/>
                <a:gd name="T3" fmla="*/ 2 h 10"/>
                <a:gd name="T4" fmla="*/ 8 w 11"/>
                <a:gd name="T5" fmla="*/ 1 h 10"/>
                <a:gd name="T6" fmla="*/ 8 w 11"/>
                <a:gd name="T7" fmla="*/ 1 h 10"/>
                <a:gd name="T8" fmla="*/ 8 w 11"/>
                <a:gd name="T9" fmla="*/ 1 h 10"/>
                <a:gd name="T10" fmla="*/ 8 w 11"/>
                <a:gd name="T11" fmla="*/ 0 h 10"/>
                <a:gd name="T12" fmla="*/ 8 w 11"/>
                <a:gd name="T13" fmla="*/ 0 h 10"/>
                <a:gd name="T14" fmla="*/ 8 w 11"/>
                <a:gd name="T15" fmla="*/ 0 h 10"/>
                <a:gd name="T16" fmla="*/ 11 w 11"/>
                <a:gd name="T17" fmla="*/ 3 h 10"/>
                <a:gd name="T18" fmla="*/ 11 w 11"/>
                <a:gd name="T19" fmla="*/ 3 h 10"/>
                <a:gd name="T20" fmla="*/ 10 w 11"/>
                <a:gd name="T21" fmla="*/ 3 h 10"/>
                <a:gd name="T22" fmla="*/ 10 w 11"/>
                <a:gd name="T23" fmla="*/ 3 h 10"/>
                <a:gd name="T24" fmla="*/ 10 w 11"/>
                <a:gd name="T25" fmla="*/ 2 h 10"/>
                <a:gd name="T26" fmla="*/ 9 w 11"/>
                <a:gd name="T27" fmla="*/ 2 h 10"/>
                <a:gd name="T28" fmla="*/ 9 w 11"/>
                <a:gd name="T29" fmla="*/ 3 h 10"/>
                <a:gd name="T30" fmla="*/ 2 w 11"/>
                <a:gd name="T31" fmla="*/ 8 h 10"/>
                <a:gd name="T32" fmla="*/ 2 w 11"/>
                <a:gd name="T33" fmla="*/ 8 h 10"/>
                <a:gd name="T34" fmla="*/ 2 w 11"/>
                <a:gd name="T35" fmla="*/ 9 h 10"/>
                <a:gd name="T36" fmla="*/ 2 w 11"/>
                <a:gd name="T37" fmla="*/ 9 h 10"/>
                <a:gd name="T38" fmla="*/ 2 w 11"/>
                <a:gd name="T39" fmla="*/ 9 h 10"/>
                <a:gd name="T40" fmla="*/ 2 w 11"/>
                <a:gd name="T41" fmla="*/ 10 h 10"/>
                <a:gd name="T42" fmla="*/ 2 w 11"/>
                <a:gd name="T43" fmla="*/ 10 h 10"/>
                <a:gd name="T44" fmla="*/ 0 w 11"/>
                <a:gd name="T45" fmla="*/ 7 h 10"/>
                <a:gd name="T46" fmla="*/ 0 w 11"/>
                <a:gd name="T47" fmla="*/ 6 h 10"/>
                <a:gd name="T48" fmla="*/ 0 w 11"/>
                <a:gd name="T49" fmla="*/ 6 h 10"/>
                <a:gd name="T50" fmla="*/ 0 w 11"/>
                <a:gd name="T51" fmla="*/ 7 h 10"/>
                <a:gd name="T52" fmla="*/ 1 w 11"/>
                <a:gd name="T53" fmla="*/ 7 h 10"/>
                <a:gd name="T54" fmla="*/ 1 w 11"/>
                <a:gd name="T55" fmla="*/ 7 h 10"/>
                <a:gd name="T56" fmla="*/ 1 w 11"/>
                <a:gd name="T5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ṥ1ïďé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ŝḻîḍè"/>
            <p:cNvSpPr/>
            <p:nvPr/>
          </p:nvSpPr>
          <p:spPr bwMode="auto">
            <a:xfrm>
              <a:off x="3462338" y="3719513"/>
              <a:ext cx="50800" cy="49213"/>
            </a:xfrm>
            <a:custGeom>
              <a:avLst/>
              <a:gdLst>
                <a:gd name="T0" fmla="*/ 6 w 15"/>
                <a:gd name="T1" fmla="*/ 5 h 15"/>
                <a:gd name="T2" fmla="*/ 10 w 15"/>
                <a:gd name="T3" fmla="*/ 9 h 15"/>
                <a:gd name="T4" fmla="*/ 12 w 15"/>
                <a:gd name="T5" fmla="*/ 6 h 15"/>
                <a:gd name="T6" fmla="*/ 13 w 15"/>
                <a:gd name="T7" fmla="*/ 6 h 15"/>
                <a:gd name="T8" fmla="*/ 13 w 15"/>
                <a:gd name="T9" fmla="*/ 5 h 15"/>
                <a:gd name="T10" fmla="*/ 12 w 15"/>
                <a:gd name="T11" fmla="*/ 5 h 15"/>
                <a:gd name="T12" fmla="*/ 12 w 15"/>
                <a:gd name="T13" fmla="*/ 5 h 15"/>
                <a:gd name="T14" fmla="*/ 12 w 15"/>
                <a:gd name="T15" fmla="*/ 4 h 15"/>
                <a:gd name="T16" fmla="*/ 12 w 15"/>
                <a:gd name="T17" fmla="*/ 4 h 15"/>
                <a:gd name="T18" fmla="*/ 15 w 15"/>
                <a:gd name="T19" fmla="*/ 7 h 15"/>
                <a:gd name="T20" fmla="*/ 15 w 15"/>
                <a:gd name="T21" fmla="*/ 7 h 15"/>
                <a:gd name="T22" fmla="*/ 15 w 15"/>
                <a:gd name="T23" fmla="*/ 7 h 15"/>
                <a:gd name="T24" fmla="*/ 14 w 15"/>
                <a:gd name="T25" fmla="*/ 7 h 15"/>
                <a:gd name="T26" fmla="*/ 14 w 15"/>
                <a:gd name="T27" fmla="*/ 6 h 15"/>
                <a:gd name="T28" fmla="*/ 14 w 15"/>
                <a:gd name="T29" fmla="*/ 6 h 15"/>
                <a:gd name="T30" fmla="*/ 13 w 15"/>
                <a:gd name="T31" fmla="*/ 7 h 15"/>
                <a:gd name="T32" fmla="*/ 8 w 15"/>
                <a:gd name="T33" fmla="*/ 13 h 15"/>
                <a:gd name="T34" fmla="*/ 7 w 15"/>
                <a:gd name="T35" fmla="*/ 13 h 15"/>
                <a:gd name="T36" fmla="*/ 7 w 15"/>
                <a:gd name="T37" fmla="*/ 14 h 15"/>
                <a:gd name="T38" fmla="*/ 8 w 15"/>
                <a:gd name="T39" fmla="*/ 14 h 15"/>
                <a:gd name="T40" fmla="*/ 8 w 15"/>
                <a:gd name="T41" fmla="*/ 14 h 15"/>
                <a:gd name="T42" fmla="*/ 8 w 15"/>
                <a:gd name="T43" fmla="*/ 15 h 15"/>
                <a:gd name="T44" fmla="*/ 8 w 15"/>
                <a:gd name="T45" fmla="*/ 15 h 15"/>
                <a:gd name="T46" fmla="*/ 5 w 15"/>
                <a:gd name="T47" fmla="*/ 12 h 15"/>
                <a:gd name="T48" fmla="*/ 5 w 15"/>
                <a:gd name="T49" fmla="*/ 12 h 15"/>
                <a:gd name="T50" fmla="*/ 5 w 15"/>
                <a:gd name="T51" fmla="*/ 12 h 15"/>
                <a:gd name="T52" fmla="*/ 6 w 15"/>
                <a:gd name="T53" fmla="*/ 12 h 15"/>
                <a:gd name="T54" fmla="*/ 6 w 15"/>
                <a:gd name="T55" fmla="*/ 12 h 15"/>
                <a:gd name="T56" fmla="*/ 6 w 15"/>
                <a:gd name="T57" fmla="*/ 12 h 15"/>
                <a:gd name="T58" fmla="*/ 7 w 15"/>
                <a:gd name="T59" fmla="*/ 12 h 15"/>
                <a:gd name="T60" fmla="*/ 9 w 15"/>
                <a:gd name="T61" fmla="*/ 9 h 15"/>
                <a:gd name="T62" fmla="*/ 6 w 15"/>
                <a:gd name="T63" fmla="*/ 5 h 15"/>
                <a:gd name="T64" fmla="*/ 3 w 15"/>
                <a:gd name="T65" fmla="*/ 8 h 15"/>
                <a:gd name="T66" fmla="*/ 2 w 15"/>
                <a:gd name="T67" fmla="*/ 9 h 15"/>
                <a:gd name="T68" fmla="*/ 2 w 15"/>
                <a:gd name="T69" fmla="*/ 9 h 15"/>
                <a:gd name="T70" fmla="*/ 3 w 15"/>
                <a:gd name="T71" fmla="*/ 10 h 15"/>
                <a:gd name="T72" fmla="*/ 3 w 15"/>
                <a:gd name="T73" fmla="*/ 10 h 15"/>
                <a:gd name="T74" fmla="*/ 3 w 15"/>
                <a:gd name="T75" fmla="*/ 10 h 15"/>
                <a:gd name="T76" fmla="*/ 3 w 15"/>
                <a:gd name="T77" fmla="*/ 10 h 15"/>
                <a:gd name="T78" fmla="*/ 0 w 15"/>
                <a:gd name="T79" fmla="*/ 8 h 15"/>
                <a:gd name="T80" fmla="*/ 0 w 15"/>
                <a:gd name="T81" fmla="*/ 7 h 15"/>
                <a:gd name="T82" fmla="*/ 0 w 15"/>
                <a:gd name="T83" fmla="*/ 7 h 15"/>
                <a:gd name="T84" fmla="*/ 1 w 15"/>
                <a:gd name="T85" fmla="*/ 8 h 15"/>
                <a:gd name="T86" fmla="*/ 1 w 15"/>
                <a:gd name="T87" fmla="*/ 8 h 15"/>
                <a:gd name="T88" fmla="*/ 2 w 15"/>
                <a:gd name="T89" fmla="*/ 8 h 15"/>
                <a:gd name="T90" fmla="*/ 2 w 15"/>
                <a:gd name="T91" fmla="*/ 8 h 15"/>
                <a:gd name="T92" fmla="*/ 7 w 15"/>
                <a:gd name="T93" fmla="*/ 2 h 15"/>
                <a:gd name="T94" fmla="*/ 8 w 15"/>
                <a:gd name="T95" fmla="*/ 1 h 15"/>
                <a:gd name="T96" fmla="*/ 8 w 15"/>
                <a:gd name="T97" fmla="*/ 1 h 15"/>
                <a:gd name="T98" fmla="*/ 7 w 15"/>
                <a:gd name="T99" fmla="*/ 0 h 15"/>
                <a:gd name="T100" fmla="*/ 7 w 15"/>
                <a:gd name="T101" fmla="*/ 0 h 15"/>
                <a:gd name="T102" fmla="*/ 7 w 15"/>
                <a:gd name="T103" fmla="*/ 0 h 15"/>
                <a:gd name="T104" fmla="*/ 7 w 15"/>
                <a:gd name="T105" fmla="*/ 0 h 15"/>
                <a:gd name="T106" fmla="*/ 10 w 15"/>
                <a:gd name="T107" fmla="*/ 2 h 15"/>
                <a:gd name="T108" fmla="*/ 10 w 15"/>
                <a:gd name="T109" fmla="*/ 3 h 15"/>
                <a:gd name="T110" fmla="*/ 10 w 15"/>
                <a:gd name="T111" fmla="*/ 3 h 15"/>
                <a:gd name="T112" fmla="*/ 9 w 15"/>
                <a:gd name="T113" fmla="*/ 2 h 15"/>
                <a:gd name="T114" fmla="*/ 9 w 15"/>
                <a:gd name="T115" fmla="*/ 2 h 15"/>
                <a:gd name="T116" fmla="*/ 9 w 15"/>
                <a:gd name="T117" fmla="*/ 2 h 15"/>
                <a:gd name="T118" fmla="*/ 8 w 15"/>
                <a:gd name="T119" fmla="*/ 2 h 15"/>
                <a:gd name="T120" fmla="*/ 6 w 15"/>
                <a:gd name="T1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" h="15">
                  <a:moveTo>
                    <a:pt x="6" y="5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ṥ1iḑê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sḻíḋe"/>
            <p:cNvSpPr/>
            <p:nvPr/>
          </p:nvSpPr>
          <p:spPr bwMode="auto">
            <a:xfrm>
              <a:off x="3516313" y="3776663"/>
              <a:ext cx="31750" cy="42863"/>
            </a:xfrm>
            <a:custGeom>
              <a:avLst/>
              <a:gdLst>
                <a:gd name="T0" fmla="*/ 8 w 10"/>
                <a:gd name="T1" fmla="*/ 7 h 13"/>
                <a:gd name="T2" fmla="*/ 5 w 10"/>
                <a:gd name="T3" fmla="*/ 5 h 13"/>
                <a:gd name="T4" fmla="*/ 2 w 10"/>
                <a:gd name="T5" fmla="*/ 7 h 13"/>
                <a:gd name="T6" fmla="*/ 2 w 10"/>
                <a:gd name="T7" fmla="*/ 8 h 13"/>
                <a:gd name="T8" fmla="*/ 2 w 10"/>
                <a:gd name="T9" fmla="*/ 8 h 13"/>
                <a:gd name="T10" fmla="*/ 2 w 10"/>
                <a:gd name="T11" fmla="*/ 8 h 13"/>
                <a:gd name="T12" fmla="*/ 3 w 10"/>
                <a:gd name="T13" fmla="*/ 9 h 13"/>
                <a:gd name="T14" fmla="*/ 3 w 10"/>
                <a:gd name="T15" fmla="*/ 9 h 13"/>
                <a:gd name="T16" fmla="*/ 3 w 10"/>
                <a:gd name="T17" fmla="*/ 9 h 13"/>
                <a:gd name="T18" fmla="*/ 0 w 10"/>
                <a:gd name="T19" fmla="*/ 7 h 13"/>
                <a:gd name="T20" fmla="*/ 0 w 10"/>
                <a:gd name="T21" fmla="*/ 7 h 13"/>
                <a:gd name="T22" fmla="*/ 0 w 10"/>
                <a:gd name="T23" fmla="*/ 7 h 13"/>
                <a:gd name="T24" fmla="*/ 1 w 10"/>
                <a:gd name="T25" fmla="*/ 7 h 13"/>
                <a:gd name="T26" fmla="*/ 1 w 10"/>
                <a:gd name="T27" fmla="*/ 7 h 13"/>
                <a:gd name="T28" fmla="*/ 1 w 10"/>
                <a:gd name="T29" fmla="*/ 7 h 13"/>
                <a:gd name="T30" fmla="*/ 2 w 10"/>
                <a:gd name="T31" fmla="*/ 7 h 13"/>
                <a:gd name="T32" fmla="*/ 10 w 10"/>
                <a:gd name="T33" fmla="*/ 1 h 13"/>
                <a:gd name="T34" fmla="*/ 10 w 10"/>
                <a:gd name="T35" fmla="*/ 0 h 13"/>
                <a:gd name="T36" fmla="*/ 10 w 10"/>
                <a:gd name="T37" fmla="*/ 1 h 13"/>
                <a:gd name="T38" fmla="*/ 8 w 10"/>
                <a:gd name="T39" fmla="*/ 11 h 13"/>
                <a:gd name="T40" fmla="*/ 8 w 10"/>
                <a:gd name="T41" fmla="*/ 12 h 13"/>
                <a:gd name="T42" fmla="*/ 9 w 10"/>
                <a:gd name="T43" fmla="*/ 12 h 13"/>
                <a:gd name="T44" fmla="*/ 9 w 10"/>
                <a:gd name="T45" fmla="*/ 12 h 13"/>
                <a:gd name="T46" fmla="*/ 9 w 10"/>
                <a:gd name="T47" fmla="*/ 13 h 13"/>
                <a:gd name="T48" fmla="*/ 9 w 10"/>
                <a:gd name="T49" fmla="*/ 13 h 13"/>
                <a:gd name="T50" fmla="*/ 6 w 10"/>
                <a:gd name="T51" fmla="*/ 11 h 13"/>
                <a:gd name="T52" fmla="*/ 6 w 10"/>
                <a:gd name="T53" fmla="*/ 11 h 13"/>
                <a:gd name="T54" fmla="*/ 6 w 10"/>
                <a:gd name="T55" fmla="*/ 11 h 13"/>
                <a:gd name="T56" fmla="*/ 6 w 10"/>
                <a:gd name="T57" fmla="*/ 11 h 13"/>
                <a:gd name="T58" fmla="*/ 7 w 10"/>
                <a:gd name="T59" fmla="*/ 11 h 13"/>
                <a:gd name="T60" fmla="*/ 7 w 10"/>
                <a:gd name="T61" fmla="*/ 11 h 13"/>
                <a:gd name="T62" fmla="*/ 7 w 10"/>
                <a:gd name="T63" fmla="*/ 10 h 13"/>
                <a:gd name="T64" fmla="*/ 8 w 10"/>
                <a:gd name="T65" fmla="*/ 7 h 13"/>
                <a:gd name="T66" fmla="*/ 5 w 10"/>
                <a:gd name="T67" fmla="*/ 5 h 13"/>
                <a:gd name="T68" fmla="*/ 8 w 10"/>
                <a:gd name="T69" fmla="*/ 7 h 13"/>
                <a:gd name="T70" fmla="*/ 9 w 10"/>
                <a:gd name="T71" fmla="*/ 2 h 13"/>
                <a:gd name="T72" fmla="*/ 5 w 10"/>
                <a:gd name="T7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6" y="11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5" y="5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îṧḻïḋe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ṩ1îďè"/>
            <p:cNvSpPr/>
            <p:nvPr/>
          </p:nvSpPr>
          <p:spPr bwMode="auto">
            <a:xfrm>
              <a:off x="3575051" y="3810000"/>
              <a:ext cx="46038" cy="42863"/>
            </a:xfrm>
            <a:custGeom>
              <a:avLst/>
              <a:gdLst>
                <a:gd name="T0" fmla="*/ 7 w 14"/>
                <a:gd name="T1" fmla="*/ 1 h 13"/>
                <a:gd name="T2" fmla="*/ 9 w 14"/>
                <a:gd name="T3" fmla="*/ 11 h 13"/>
                <a:gd name="T4" fmla="*/ 12 w 14"/>
                <a:gd name="T5" fmla="*/ 4 h 13"/>
                <a:gd name="T6" fmla="*/ 12 w 14"/>
                <a:gd name="T7" fmla="*/ 4 h 13"/>
                <a:gd name="T8" fmla="*/ 12 w 14"/>
                <a:gd name="T9" fmla="*/ 3 h 13"/>
                <a:gd name="T10" fmla="*/ 12 w 14"/>
                <a:gd name="T11" fmla="*/ 3 h 13"/>
                <a:gd name="T12" fmla="*/ 11 w 14"/>
                <a:gd name="T13" fmla="*/ 3 h 13"/>
                <a:gd name="T14" fmla="*/ 11 w 14"/>
                <a:gd name="T15" fmla="*/ 3 h 13"/>
                <a:gd name="T16" fmla="*/ 11 w 14"/>
                <a:gd name="T17" fmla="*/ 2 h 13"/>
                <a:gd name="T18" fmla="*/ 14 w 14"/>
                <a:gd name="T19" fmla="*/ 4 h 13"/>
                <a:gd name="T20" fmla="*/ 14 w 14"/>
                <a:gd name="T21" fmla="*/ 4 h 13"/>
                <a:gd name="T22" fmla="*/ 14 w 14"/>
                <a:gd name="T23" fmla="*/ 4 h 13"/>
                <a:gd name="T24" fmla="*/ 13 w 14"/>
                <a:gd name="T25" fmla="*/ 4 h 13"/>
                <a:gd name="T26" fmla="*/ 13 w 14"/>
                <a:gd name="T27" fmla="*/ 4 h 13"/>
                <a:gd name="T28" fmla="*/ 13 w 14"/>
                <a:gd name="T29" fmla="*/ 4 h 13"/>
                <a:gd name="T30" fmla="*/ 13 w 14"/>
                <a:gd name="T31" fmla="*/ 4 h 13"/>
                <a:gd name="T32" fmla="*/ 9 w 14"/>
                <a:gd name="T33" fmla="*/ 13 h 13"/>
                <a:gd name="T34" fmla="*/ 9 w 14"/>
                <a:gd name="T35" fmla="*/ 13 h 13"/>
                <a:gd name="T36" fmla="*/ 8 w 14"/>
                <a:gd name="T37" fmla="*/ 13 h 13"/>
                <a:gd name="T38" fmla="*/ 6 w 14"/>
                <a:gd name="T39" fmla="*/ 1 h 13"/>
                <a:gd name="T40" fmla="*/ 2 w 14"/>
                <a:gd name="T41" fmla="*/ 9 h 13"/>
                <a:gd name="T42" fmla="*/ 2 w 14"/>
                <a:gd name="T43" fmla="*/ 10 h 13"/>
                <a:gd name="T44" fmla="*/ 2 w 14"/>
                <a:gd name="T45" fmla="*/ 10 h 13"/>
                <a:gd name="T46" fmla="*/ 3 w 14"/>
                <a:gd name="T47" fmla="*/ 10 h 13"/>
                <a:gd name="T48" fmla="*/ 3 w 14"/>
                <a:gd name="T49" fmla="*/ 11 h 13"/>
                <a:gd name="T50" fmla="*/ 3 w 14"/>
                <a:gd name="T51" fmla="*/ 11 h 13"/>
                <a:gd name="T52" fmla="*/ 3 w 14"/>
                <a:gd name="T53" fmla="*/ 11 h 13"/>
                <a:gd name="T54" fmla="*/ 0 w 14"/>
                <a:gd name="T55" fmla="*/ 10 h 13"/>
                <a:gd name="T56" fmla="*/ 0 w 14"/>
                <a:gd name="T57" fmla="*/ 10 h 13"/>
                <a:gd name="T58" fmla="*/ 1 w 14"/>
                <a:gd name="T59" fmla="*/ 10 h 13"/>
                <a:gd name="T60" fmla="*/ 1 w 14"/>
                <a:gd name="T61" fmla="*/ 10 h 13"/>
                <a:gd name="T62" fmla="*/ 1 w 14"/>
                <a:gd name="T63" fmla="*/ 10 h 13"/>
                <a:gd name="T64" fmla="*/ 2 w 14"/>
                <a:gd name="T65" fmla="*/ 10 h 13"/>
                <a:gd name="T66" fmla="*/ 2 w 14"/>
                <a:gd name="T67" fmla="*/ 9 h 13"/>
                <a:gd name="T68" fmla="*/ 5 w 14"/>
                <a:gd name="T69" fmla="*/ 1 h 13"/>
                <a:gd name="T70" fmla="*/ 5 w 14"/>
                <a:gd name="T71" fmla="*/ 1 h 13"/>
                <a:gd name="T72" fmla="*/ 5 w 14"/>
                <a:gd name="T73" fmla="*/ 1 h 13"/>
                <a:gd name="T74" fmla="*/ 5 w 14"/>
                <a:gd name="T75" fmla="*/ 0 h 13"/>
                <a:gd name="T76" fmla="*/ 4 w 14"/>
                <a:gd name="T77" fmla="*/ 0 h 13"/>
                <a:gd name="T78" fmla="*/ 4 w 14"/>
                <a:gd name="T79" fmla="*/ 0 h 13"/>
                <a:gd name="T80" fmla="*/ 5 w 14"/>
                <a:gd name="T81" fmla="*/ 0 h 13"/>
                <a:gd name="T82" fmla="*/ 7 w 14"/>
                <a:gd name="T8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" h="13">
                  <a:moveTo>
                    <a:pt x="7" y="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ŝḷîḑe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ṣ1íḓé"/>
            <p:cNvSpPr/>
            <p:nvPr/>
          </p:nvSpPr>
          <p:spPr bwMode="auto">
            <a:xfrm>
              <a:off x="3651251" y="3843338"/>
              <a:ext cx="33338" cy="39688"/>
            </a:xfrm>
            <a:custGeom>
              <a:avLst/>
              <a:gdLst>
                <a:gd name="T0" fmla="*/ 6 w 10"/>
                <a:gd name="T1" fmla="*/ 7 h 12"/>
                <a:gd name="T2" fmla="*/ 6 w 10"/>
                <a:gd name="T3" fmla="*/ 7 h 12"/>
                <a:gd name="T4" fmla="*/ 6 w 10"/>
                <a:gd name="T5" fmla="*/ 7 h 12"/>
                <a:gd name="T6" fmla="*/ 6 w 10"/>
                <a:gd name="T7" fmla="*/ 7 h 12"/>
                <a:gd name="T8" fmla="*/ 10 w 10"/>
                <a:gd name="T9" fmla="*/ 8 h 12"/>
                <a:gd name="T10" fmla="*/ 10 w 10"/>
                <a:gd name="T11" fmla="*/ 8 h 12"/>
                <a:gd name="T12" fmla="*/ 10 w 10"/>
                <a:gd name="T13" fmla="*/ 8 h 12"/>
                <a:gd name="T14" fmla="*/ 9 w 10"/>
                <a:gd name="T15" fmla="*/ 8 h 12"/>
                <a:gd name="T16" fmla="*/ 9 w 10"/>
                <a:gd name="T17" fmla="*/ 8 h 12"/>
                <a:gd name="T18" fmla="*/ 9 w 10"/>
                <a:gd name="T19" fmla="*/ 8 h 12"/>
                <a:gd name="T20" fmla="*/ 8 w 10"/>
                <a:gd name="T21" fmla="*/ 9 h 12"/>
                <a:gd name="T22" fmla="*/ 8 w 10"/>
                <a:gd name="T23" fmla="*/ 12 h 12"/>
                <a:gd name="T24" fmla="*/ 7 w 10"/>
                <a:gd name="T25" fmla="*/ 12 h 12"/>
                <a:gd name="T26" fmla="*/ 7 w 10"/>
                <a:gd name="T27" fmla="*/ 12 h 12"/>
                <a:gd name="T28" fmla="*/ 7 w 10"/>
                <a:gd name="T29" fmla="*/ 12 h 12"/>
                <a:gd name="T30" fmla="*/ 7 w 10"/>
                <a:gd name="T31" fmla="*/ 12 h 12"/>
                <a:gd name="T32" fmla="*/ 6 w 10"/>
                <a:gd name="T33" fmla="*/ 12 h 12"/>
                <a:gd name="T34" fmla="*/ 5 w 10"/>
                <a:gd name="T35" fmla="*/ 12 h 12"/>
                <a:gd name="T36" fmla="*/ 4 w 10"/>
                <a:gd name="T37" fmla="*/ 11 h 12"/>
                <a:gd name="T38" fmla="*/ 3 w 10"/>
                <a:gd name="T39" fmla="*/ 11 h 12"/>
                <a:gd name="T40" fmla="*/ 1 w 10"/>
                <a:gd name="T41" fmla="*/ 10 h 12"/>
                <a:gd name="T42" fmla="*/ 0 w 10"/>
                <a:gd name="T43" fmla="*/ 8 h 12"/>
                <a:gd name="T44" fmla="*/ 0 w 10"/>
                <a:gd name="T45" fmla="*/ 6 h 12"/>
                <a:gd name="T46" fmla="*/ 1 w 10"/>
                <a:gd name="T47" fmla="*/ 4 h 12"/>
                <a:gd name="T48" fmla="*/ 2 w 10"/>
                <a:gd name="T49" fmla="*/ 2 h 12"/>
                <a:gd name="T50" fmla="*/ 3 w 10"/>
                <a:gd name="T51" fmla="*/ 1 h 12"/>
                <a:gd name="T52" fmla="*/ 5 w 10"/>
                <a:gd name="T53" fmla="*/ 0 h 12"/>
                <a:gd name="T54" fmla="*/ 7 w 10"/>
                <a:gd name="T55" fmla="*/ 1 h 12"/>
                <a:gd name="T56" fmla="*/ 7 w 10"/>
                <a:gd name="T57" fmla="*/ 1 h 12"/>
                <a:gd name="T58" fmla="*/ 8 w 10"/>
                <a:gd name="T59" fmla="*/ 1 h 12"/>
                <a:gd name="T60" fmla="*/ 8 w 10"/>
                <a:gd name="T61" fmla="*/ 1 h 12"/>
                <a:gd name="T62" fmla="*/ 9 w 10"/>
                <a:gd name="T63" fmla="*/ 1 h 12"/>
                <a:gd name="T64" fmla="*/ 9 w 10"/>
                <a:gd name="T65" fmla="*/ 1 h 12"/>
                <a:gd name="T66" fmla="*/ 9 w 10"/>
                <a:gd name="T67" fmla="*/ 1 h 12"/>
                <a:gd name="T68" fmla="*/ 10 w 10"/>
                <a:gd name="T69" fmla="*/ 1 h 12"/>
                <a:gd name="T70" fmla="*/ 10 w 10"/>
                <a:gd name="T71" fmla="*/ 1 h 12"/>
                <a:gd name="T72" fmla="*/ 10 w 10"/>
                <a:gd name="T73" fmla="*/ 4 h 12"/>
                <a:gd name="T74" fmla="*/ 10 w 10"/>
                <a:gd name="T75" fmla="*/ 4 h 12"/>
                <a:gd name="T76" fmla="*/ 9 w 10"/>
                <a:gd name="T77" fmla="*/ 4 h 12"/>
                <a:gd name="T78" fmla="*/ 9 w 10"/>
                <a:gd name="T79" fmla="*/ 4 h 12"/>
                <a:gd name="T80" fmla="*/ 9 w 10"/>
                <a:gd name="T81" fmla="*/ 3 h 12"/>
                <a:gd name="T82" fmla="*/ 8 w 10"/>
                <a:gd name="T83" fmla="*/ 2 h 12"/>
                <a:gd name="T84" fmla="*/ 7 w 10"/>
                <a:gd name="T85" fmla="*/ 1 h 12"/>
                <a:gd name="T86" fmla="*/ 6 w 10"/>
                <a:gd name="T87" fmla="*/ 1 h 12"/>
                <a:gd name="T88" fmla="*/ 5 w 10"/>
                <a:gd name="T89" fmla="*/ 1 h 12"/>
                <a:gd name="T90" fmla="*/ 4 w 10"/>
                <a:gd name="T91" fmla="*/ 2 h 12"/>
                <a:gd name="T92" fmla="*/ 3 w 10"/>
                <a:gd name="T93" fmla="*/ 3 h 12"/>
                <a:gd name="T94" fmla="*/ 2 w 10"/>
                <a:gd name="T95" fmla="*/ 5 h 12"/>
                <a:gd name="T96" fmla="*/ 2 w 10"/>
                <a:gd name="T97" fmla="*/ 6 h 12"/>
                <a:gd name="T98" fmla="*/ 2 w 10"/>
                <a:gd name="T99" fmla="*/ 8 h 12"/>
                <a:gd name="T100" fmla="*/ 3 w 10"/>
                <a:gd name="T101" fmla="*/ 10 h 12"/>
                <a:gd name="T102" fmla="*/ 4 w 10"/>
                <a:gd name="T103" fmla="*/ 11 h 12"/>
                <a:gd name="T104" fmla="*/ 6 w 10"/>
                <a:gd name="T105" fmla="*/ 11 h 12"/>
                <a:gd name="T106" fmla="*/ 7 w 10"/>
                <a:gd name="T107" fmla="*/ 10 h 12"/>
                <a:gd name="T108" fmla="*/ 7 w 10"/>
                <a:gd name="T109" fmla="*/ 10 h 12"/>
                <a:gd name="T110" fmla="*/ 7 w 10"/>
                <a:gd name="T111" fmla="*/ 8 h 12"/>
                <a:gd name="T112" fmla="*/ 7 w 10"/>
                <a:gd name="T113" fmla="*/ 8 h 12"/>
                <a:gd name="T114" fmla="*/ 7 w 10"/>
                <a:gd name="T115" fmla="*/ 8 h 12"/>
                <a:gd name="T116" fmla="*/ 6 w 10"/>
                <a:gd name="T1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" h="12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6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sḻíḓé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ŝlïde"/>
            <p:cNvSpPr/>
            <p:nvPr/>
          </p:nvSpPr>
          <p:spPr bwMode="auto">
            <a:xfrm>
              <a:off x="3773488" y="3865563"/>
              <a:ext cx="33338" cy="36513"/>
            </a:xfrm>
            <a:custGeom>
              <a:avLst/>
              <a:gdLst>
                <a:gd name="T0" fmla="*/ 2 w 10"/>
                <a:gd name="T1" fmla="*/ 8 h 11"/>
                <a:gd name="T2" fmla="*/ 2 w 10"/>
                <a:gd name="T3" fmla="*/ 1 h 11"/>
                <a:gd name="T4" fmla="*/ 1 w 10"/>
                <a:gd name="T5" fmla="*/ 1 h 11"/>
                <a:gd name="T6" fmla="*/ 1 w 10"/>
                <a:gd name="T7" fmla="*/ 1 h 11"/>
                <a:gd name="T8" fmla="*/ 1 w 10"/>
                <a:gd name="T9" fmla="*/ 0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4 w 10"/>
                <a:gd name="T17" fmla="*/ 0 h 11"/>
                <a:gd name="T18" fmla="*/ 4 w 10"/>
                <a:gd name="T19" fmla="*/ 0 h 11"/>
                <a:gd name="T20" fmla="*/ 4 w 10"/>
                <a:gd name="T21" fmla="*/ 0 h 11"/>
                <a:gd name="T22" fmla="*/ 4 w 10"/>
                <a:gd name="T23" fmla="*/ 0 h 11"/>
                <a:gd name="T24" fmla="*/ 3 w 10"/>
                <a:gd name="T25" fmla="*/ 1 h 11"/>
                <a:gd name="T26" fmla="*/ 3 w 10"/>
                <a:gd name="T27" fmla="*/ 1 h 11"/>
                <a:gd name="T28" fmla="*/ 3 w 10"/>
                <a:gd name="T29" fmla="*/ 2 h 11"/>
                <a:gd name="T30" fmla="*/ 3 w 10"/>
                <a:gd name="T31" fmla="*/ 7 h 11"/>
                <a:gd name="T32" fmla="*/ 3 w 10"/>
                <a:gd name="T33" fmla="*/ 9 h 11"/>
                <a:gd name="T34" fmla="*/ 4 w 10"/>
                <a:gd name="T35" fmla="*/ 10 h 11"/>
                <a:gd name="T36" fmla="*/ 6 w 10"/>
                <a:gd name="T37" fmla="*/ 10 h 11"/>
                <a:gd name="T38" fmla="*/ 7 w 10"/>
                <a:gd name="T39" fmla="*/ 10 h 11"/>
                <a:gd name="T40" fmla="*/ 8 w 10"/>
                <a:gd name="T41" fmla="*/ 9 h 11"/>
                <a:gd name="T42" fmla="*/ 8 w 10"/>
                <a:gd name="T43" fmla="*/ 8 h 11"/>
                <a:gd name="T44" fmla="*/ 8 w 10"/>
                <a:gd name="T45" fmla="*/ 1 h 11"/>
                <a:gd name="T46" fmla="*/ 8 w 10"/>
                <a:gd name="T47" fmla="*/ 1 h 11"/>
                <a:gd name="T48" fmla="*/ 8 w 10"/>
                <a:gd name="T49" fmla="*/ 0 h 11"/>
                <a:gd name="T50" fmla="*/ 7 w 10"/>
                <a:gd name="T51" fmla="*/ 0 h 11"/>
                <a:gd name="T52" fmla="*/ 7 w 10"/>
                <a:gd name="T53" fmla="*/ 0 h 11"/>
                <a:gd name="T54" fmla="*/ 7 w 10"/>
                <a:gd name="T55" fmla="*/ 0 h 11"/>
                <a:gd name="T56" fmla="*/ 7 w 10"/>
                <a:gd name="T57" fmla="*/ 0 h 11"/>
                <a:gd name="T58" fmla="*/ 10 w 10"/>
                <a:gd name="T59" fmla="*/ 0 h 11"/>
                <a:gd name="T60" fmla="*/ 10 w 10"/>
                <a:gd name="T61" fmla="*/ 0 h 11"/>
                <a:gd name="T62" fmla="*/ 10 w 10"/>
                <a:gd name="T63" fmla="*/ 0 h 11"/>
                <a:gd name="T64" fmla="*/ 9 w 10"/>
                <a:gd name="T65" fmla="*/ 0 h 11"/>
                <a:gd name="T66" fmla="*/ 9 w 10"/>
                <a:gd name="T67" fmla="*/ 0 h 11"/>
                <a:gd name="T68" fmla="*/ 9 w 10"/>
                <a:gd name="T69" fmla="*/ 1 h 11"/>
                <a:gd name="T70" fmla="*/ 9 w 10"/>
                <a:gd name="T71" fmla="*/ 1 h 11"/>
                <a:gd name="T72" fmla="*/ 9 w 10"/>
                <a:gd name="T73" fmla="*/ 8 h 11"/>
                <a:gd name="T74" fmla="*/ 9 w 10"/>
                <a:gd name="T75" fmla="*/ 9 h 11"/>
                <a:gd name="T76" fmla="*/ 8 w 10"/>
                <a:gd name="T77" fmla="*/ 10 h 11"/>
                <a:gd name="T78" fmla="*/ 7 w 10"/>
                <a:gd name="T79" fmla="*/ 11 h 11"/>
                <a:gd name="T80" fmla="*/ 6 w 10"/>
                <a:gd name="T81" fmla="*/ 11 h 11"/>
                <a:gd name="T82" fmla="*/ 4 w 10"/>
                <a:gd name="T83" fmla="*/ 11 h 11"/>
                <a:gd name="T84" fmla="*/ 3 w 10"/>
                <a:gd name="T85" fmla="*/ 11 h 11"/>
                <a:gd name="T86" fmla="*/ 2 w 10"/>
                <a:gd name="T87" fmla="*/ 9 h 11"/>
                <a:gd name="T88" fmla="*/ 2 w 10"/>
                <a:gd name="T8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" h="11">
                  <a:moveTo>
                    <a:pt x="2" y="8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šļï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iśļîḓê"/>
            <p:cNvSpPr/>
            <p:nvPr/>
          </p:nvSpPr>
          <p:spPr bwMode="auto">
            <a:xfrm>
              <a:off x="3846513" y="3862388"/>
              <a:ext cx="34925" cy="39688"/>
            </a:xfrm>
            <a:custGeom>
              <a:avLst/>
              <a:gdLst>
                <a:gd name="T0" fmla="*/ 2 w 11"/>
                <a:gd name="T1" fmla="*/ 1 h 12"/>
                <a:gd name="T2" fmla="*/ 9 w 11"/>
                <a:gd name="T3" fmla="*/ 9 h 12"/>
                <a:gd name="T4" fmla="*/ 9 w 11"/>
                <a:gd name="T5" fmla="*/ 2 h 12"/>
                <a:gd name="T6" fmla="*/ 9 w 11"/>
                <a:gd name="T7" fmla="*/ 1 h 12"/>
                <a:gd name="T8" fmla="*/ 8 w 11"/>
                <a:gd name="T9" fmla="*/ 1 h 12"/>
                <a:gd name="T10" fmla="*/ 8 w 11"/>
                <a:gd name="T11" fmla="*/ 1 h 12"/>
                <a:gd name="T12" fmla="*/ 7 w 11"/>
                <a:gd name="T13" fmla="*/ 1 h 12"/>
                <a:gd name="T14" fmla="*/ 7 w 11"/>
                <a:gd name="T15" fmla="*/ 1 h 12"/>
                <a:gd name="T16" fmla="*/ 7 w 11"/>
                <a:gd name="T17" fmla="*/ 0 h 12"/>
                <a:gd name="T18" fmla="*/ 10 w 11"/>
                <a:gd name="T19" fmla="*/ 0 h 12"/>
                <a:gd name="T20" fmla="*/ 11 w 11"/>
                <a:gd name="T21" fmla="*/ 0 h 12"/>
                <a:gd name="T22" fmla="*/ 10 w 11"/>
                <a:gd name="T23" fmla="*/ 1 h 12"/>
                <a:gd name="T24" fmla="*/ 10 w 11"/>
                <a:gd name="T25" fmla="*/ 1 h 12"/>
                <a:gd name="T26" fmla="*/ 9 w 11"/>
                <a:gd name="T27" fmla="*/ 1 h 12"/>
                <a:gd name="T28" fmla="*/ 9 w 11"/>
                <a:gd name="T29" fmla="*/ 1 h 12"/>
                <a:gd name="T30" fmla="*/ 9 w 11"/>
                <a:gd name="T31" fmla="*/ 1 h 12"/>
                <a:gd name="T32" fmla="*/ 10 w 11"/>
                <a:gd name="T33" fmla="*/ 11 h 12"/>
                <a:gd name="T34" fmla="*/ 10 w 11"/>
                <a:gd name="T35" fmla="*/ 11 h 12"/>
                <a:gd name="T36" fmla="*/ 9 w 11"/>
                <a:gd name="T37" fmla="*/ 11 h 12"/>
                <a:gd name="T38" fmla="*/ 2 w 11"/>
                <a:gd name="T39" fmla="*/ 2 h 12"/>
                <a:gd name="T40" fmla="*/ 2 w 11"/>
                <a:gd name="T41" fmla="*/ 11 h 12"/>
                <a:gd name="T42" fmla="*/ 2 w 11"/>
                <a:gd name="T43" fmla="*/ 11 h 12"/>
                <a:gd name="T44" fmla="*/ 3 w 11"/>
                <a:gd name="T45" fmla="*/ 11 h 12"/>
                <a:gd name="T46" fmla="*/ 3 w 11"/>
                <a:gd name="T47" fmla="*/ 11 h 12"/>
                <a:gd name="T48" fmla="*/ 4 w 11"/>
                <a:gd name="T49" fmla="*/ 11 h 12"/>
                <a:gd name="T50" fmla="*/ 4 w 11"/>
                <a:gd name="T51" fmla="*/ 11 h 12"/>
                <a:gd name="T52" fmla="*/ 4 w 11"/>
                <a:gd name="T53" fmla="*/ 12 h 12"/>
                <a:gd name="T54" fmla="*/ 1 w 11"/>
                <a:gd name="T55" fmla="*/ 12 h 12"/>
                <a:gd name="T56" fmla="*/ 0 w 11"/>
                <a:gd name="T57" fmla="*/ 12 h 12"/>
                <a:gd name="T58" fmla="*/ 1 w 11"/>
                <a:gd name="T59" fmla="*/ 11 h 12"/>
                <a:gd name="T60" fmla="*/ 1 w 11"/>
                <a:gd name="T61" fmla="*/ 11 h 12"/>
                <a:gd name="T62" fmla="*/ 2 w 11"/>
                <a:gd name="T63" fmla="*/ 11 h 12"/>
                <a:gd name="T64" fmla="*/ 2 w 11"/>
                <a:gd name="T65" fmla="*/ 11 h 12"/>
                <a:gd name="T66" fmla="*/ 2 w 11"/>
                <a:gd name="T67" fmla="*/ 11 h 12"/>
                <a:gd name="T68" fmla="*/ 1 w 11"/>
                <a:gd name="T69" fmla="*/ 2 h 12"/>
                <a:gd name="T70" fmla="*/ 1 w 11"/>
                <a:gd name="T71" fmla="*/ 2 h 12"/>
                <a:gd name="T72" fmla="*/ 1 w 11"/>
                <a:gd name="T73" fmla="*/ 1 h 12"/>
                <a:gd name="T74" fmla="*/ 0 w 11"/>
                <a:gd name="T75" fmla="*/ 1 h 12"/>
                <a:gd name="T76" fmla="*/ 0 w 11"/>
                <a:gd name="T77" fmla="*/ 1 h 12"/>
                <a:gd name="T78" fmla="*/ 0 w 11"/>
                <a:gd name="T79" fmla="*/ 1 h 12"/>
                <a:gd name="T80" fmla="*/ 0 w 11"/>
                <a:gd name="T81" fmla="*/ 1 h 12"/>
                <a:gd name="T82" fmla="*/ 2 w 11"/>
                <a:gd name="T8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" h="12">
                  <a:moveTo>
                    <a:pt x="2" y="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ṩļïḑé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i$1iḋe"/>
            <p:cNvSpPr/>
            <p:nvPr/>
          </p:nvSpPr>
          <p:spPr bwMode="auto">
            <a:xfrm>
              <a:off x="3911601" y="3852863"/>
              <a:ext cx="23813" cy="39688"/>
            </a:xfrm>
            <a:custGeom>
              <a:avLst/>
              <a:gdLst>
                <a:gd name="T0" fmla="*/ 4 w 7"/>
                <a:gd name="T1" fmla="*/ 11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1 w 7"/>
                <a:gd name="T9" fmla="*/ 2 h 12"/>
                <a:gd name="T10" fmla="*/ 1 w 7"/>
                <a:gd name="T11" fmla="*/ 2 h 12"/>
                <a:gd name="T12" fmla="*/ 0 w 7"/>
                <a:gd name="T13" fmla="*/ 2 h 12"/>
                <a:gd name="T14" fmla="*/ 0 w 7"/>
                <a:gd name="T15" fmla="*/ 1 h 12"/>
                <a:gd name="T16" fmla="*/ 4 w 7"/>
                <a:gd name="T17" fmla="*/ 0 h 12"/>
                <a:gd name="T18" fmla="*/ 4 w 7"/>
                <a:gd name="T19" fmla="*/ 1 h 12"/>
                <a:gd name="T20" fmla="*/ 4 w 7"/>
                <a:gd name="T21" fmla="*/ 1 h 12"/>
                <a:gd name="T22" fmla="*/ 4 w 7"/>
                <a:gd name="T23" fmla="*/ 1 h 12"/>
                <a:gd name="T24" fmla="*/ 3 w 7"/>
                <a:gd name="T25" fmla="*/ 1 h 12"/>
                <a:gd name="T26" fmla="*/ 3 w 7"/>
                <a:gd name="T27" fmla="*/ 2 h 12"/>
                <a:gd name="T28" fmla="*/ 3 w 7"/>
                <a:gd name="T29" fmla="*/ 2 h 12"/>
                <a:gd name="T30" fmla="*/ 5 w 7"/>
                <a:gd name="T31" fmla="*/ 10 h 12"/>
                <a:gd name="T32" fmla="*/ 5 w 7"/>
                <a:gd name="T33" fmla="*/ 11 h 12"/>
                <a:gd name="T34" fmla="*/ 5 w 7"/>
                <a:gd name="T35" fmla="*/ 11 h 12"/>
                <a:gd name="T36" fmla="*/ 6 w 7"/>
                <a:gd name="T37" fmla="*/ 11 h 12"/>
                <a:gd name="T38" fmla="*/ 6 w 7"/>
                <a:gd name="T39" fmla="*/ 11 h 12"/>
                <a:gd name="T40" fmla="*/ 7 w 7"/>
                <a:gd name="T41" fmla="*/ 11 h 12"/>
                <a:gd name="T42" fmla="*/ 7 w 7"/>
                <a:gd name="T43" fmla="*/ 11 h 12"/>
                <a:gd name="T44" fmla="*/ 3 w 7"/>
                <a:gd name="T45" fmla="*/ 12 h 12"/>
                <a:gd name="T46" fmla="*/ 3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4 w 7"/>
                <a:gd name="T53" fmla="*/ 11 h 12"/>
                <a:gd name="T54" fmla="*/ 4 w 7"/>
                <a:gd name="T55" fmla="*/ 11 h 12"/>
                <a:gd name="T56" fmla="*/ 4 w 7"/>
                <a:gd name="T5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i$ļîde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iṡļîďê"/>
            <p:cNvSpPr/>
            <p:nvPr/>
          </p:nvSpPr>
          <p:spPr bwMode="auto">
            <a:xfrm>
              <a:off x="3957638" y="3825875"/>
              <a:ext cx="33338" cy="42863"/>
            </a:xfrm>
            <a:custGeom>
              <a:avLst/>
              <a:gdLst>
                <a:gd name="T0" fmla="*/ 9 w 10"/>
                <a:gd name="T1" fmla="*/ 11 h 13"/>
                <a:gd name="T2" fmla="*/ 9 w 10"/>
                <a:gd name="T3" fmla="*/ 3 h 13"/>
                <a:gd name="T4" fmla="*/ 8 w 10"/>
                <a:gd name="T5" fmla="*/ 2 h 13"/>
                <a:gd name="T6" fmla="*/ 8 w 10"/>
                <a:gd name="T7" fmla="*/ 2 h 13"/>
                <a:gd name="T8" fmla="*/ 8 w 10"/>
                <a:gd name="T9" fmla="*/ 2 h 13"/>
                <a:gd name="T10" fmla="*/ 7 w 10"/>
                <a:gd name="T11" fmla="*/ 2 h 13"/>
                <a:gd name="T12" fmla="*/ 7 w 10"/>
                <a:gd name="T13" fmla="*/ 2 h 13"/>
                <a:gd name="T14" fmla="*/ 7 w 10"/>
                <a:gd name="T15" fmla="*/ 2 h 13"/>
                <a:gd name="T16" fmla="*/ 10 w 10"/>
                <a:gd name="T17" fmla="*/ 1 h 13"/>
                <a:gd name="T18" fmla="*/ 10 w 10"/>
                <a:gd name="T19" fmla="*/ 1 h 13"/>
                <a:gd name="T20" fmla="*/ 10 w 10"/>
                <a:gd name="T21" fmla="*/ 1 h 13"/>
                <a:gd name="T22" fmla="*/ 10 w 10"/>
                <a:gd name="T23" fmla="*/ 1 h 13"/>
                <a:gd name="T24" fmla="*/ 9 w 10"/>
                <a:gd name="T25" fmla="*/ 2 h 13"/>
                <a:gd name="T26" fmla="*/ 9 w 10"/>
                <a:gd name="T27" fmla="*/ 2 h 13"/>
                <a:gd name="T28" fmla="*/ 9 w 10"/>
                <a:gd name="T29" fmla="*/ 2 h 13"/>
                <a:gd name="T30" fmla="*/ 10 w 10"/>
                <a:gd name="T31" fmla="*/ 12 h 13"/>
                <a:gd name="T32" fmla="*/ 10 w 10"/>
                <a:gd name="T33" fmla="*/ 13 h 13"/>
                <a:gd name="T34" fmla="*/ 9 w 10"/>
                <a:gd name="T35" fmla="*/ 12 h 13"/>
                <a:gd name="T36" fmla="*/ 2 w 10"/>
                <a:gd name="T37" fmla="*/ 5 h 13"/>
                <a:gd name="T38" fmla="*/ 2 w 10"/>
                <a:gd name="T39" fmla="*/ 5 h 13"/>
                <a:gd name="T40" fmla="*/ 2 w 10"/>
                <a:gd name="T41" fmla="*/ 5 h 13"/>
                <a:gd name="T42" fmla="*/ 1 w 10"/>
                <a:gd name="T43" fmla="*/ 5 h 13"/>
                <a:gd name="T44" fmla="*/ 1 w 10"/>
                <a:gd name="T45" fmla="*/ 5 h 13"/>
                <a:gd name="T46" fmla="*/ 1 w 10"/>
                <a:gd name="T47" fmla="*/ 5 h 13"/>
                <a:gd name="T48" fmla="*/ 1 w 10"/>
                <a:gd name="T49" fmla="*/ 5 h 13"/>
                <a:gd name="T50" fmla="*/ 4 w 10"/>
                <a:gd name="T51" fmla="*/ 3 h 13"/>
                <a:gd name="T52" fmla="*/ 4 w 10"/>
                <a:gd name="T53" fmla="*/ 3 h 13"/>
                <a:gd name="T54" fmla="*/ 4 w 10"/>
                <a:gd name="T55" fmla="*/ 4 h 13"/>
                <a:gd name="T56" fmla="*/ 4 w 10"/>
                <a:gd name="T57" fmla="*/ 4 h 13"/>
                <a:gd name="T58" fmla="*/ 3 w 10"/>
                <a:gd name="T59" fmla="*/ 4 h 13"/>
                <a:gd name="T60" fmla="*/ 3 w 10"/>
                <a:gd name="T61" fmla="*/ 5 h 13"/>
                <a:gd name="T62" fmla="*/ 3 w 10"/>
                <a:gd name="T63" fmla="*/ 5 h 13"/>
                <a:gd name="T64" fmla="*/ 9 w 10"/>
                <a:gd name="T6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3">
                  <a:moveTo>
                    <a:pt x="9" y="1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îşḷiḋé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isliḑè"/>
            <p:cNvSpPr/>
            <p:nvPr/>
          </p:nvSpPr>
          <p:spPr bwMode="auto">
            <a:xfrm>
              <a:off x="4021138" y="3795713"/>
              <a:ext cx="42863" cy="47625"/>
            </a:xfrm>
            <a:custGeom>
              <a:avLst/>
              <a:gdLst>
                <a:gd name="T0" fmla="*/ 6 w 13"/>
                <a:gd name="T1" fmla="*/ 0 h 14"/>
                <a:gd name="T2" fmla="*/ 8 w 13"/>
                <a:gd name="T3" fmla="*/ 2 h 14"/>
                <a:gd name="T4" fmla="*/ 8 w 13"/>
                <a:gd name="T5" fmla="*/ 2 h 14"/>
                <a:gd name="T6" fmla="*/ 8 w 13"/>
                <a:gd name="T7" fmla="*/ 2 h 14"/>
                <a:gd name="T8" fmla="*/ 7 w 13"/>
                <a:gd name="T9" fmla="*/ 2 h 14"/>
                <a:gd name="T10" fmla="*/ 7 w 13"/>
                <a:gd name="T11" fmla="*/ 2 h 14"/>
                <a:gd name="T12" fmla="*/ 6 w 13"/>
                <a:gd name="T13" fmla="*/ 2 h 14"/>
                <a:gd name="T14" fmla="*/ 5 w 13"/>
                <a:gd name="T15" fmla="*/ 2 h 14"/>
                <a:gd name="T16" fmla="*/ 4 w 13"/>
                <a:gd name="T17" fmla="*/ 2 h 14"/>
                <a:gd name="T18" fmla="*/ 3 w 13"/>
                <a:gd name="T19" fmla="*/ 3 h 14"/>
                <a:gd name="T20" fmla="*/ 2 w 13"/>
                <a:gd name="T21" fmla="*/ 3 h 14"/>
                <a:gd name="T22" fmla="*/ 2 w 13"/>
                <a:gd name="T23" fmla="*/ 4 h 14"/>
                <a:gd name="T24" fmla="*/ 3 w 13"/>
                <a:gd name="T25" fmla="*/ 4 h 14"/>
                <a:gd name="T26" fmla="*/ 5 w 13"/>
                <a:gd name="T27" fmla="*/ 7 h 14"/>
                <a:gd name="T28" fmla="*/ 6 w 13"/>
                <a:gd name="T29" fmla="*/ 6 h 14"/>
                <a:gd name="T30" fmla="*/ 7 w 13"/>
                <a:gd name="T31" fmla="*/ 6 h 14"/>
                <a:gd name="T32" fmla="*/ 7 w 13"/>
                <a:gd name="T33" fmla="*/ 5 h 14"/>
                <a:gd name="T34" fmla="*/ 6 w 13"/>
                <a:gd name="T35" fmla="*/ 5 h 14"/>
                <a:gd name="T36" fmla="*/ 6 w 13"/>
                <a:gd name="T37" fmla="*/ 4 h 14"/>
                <a:gd name="T38" fmla="*/ 6 w 13"/>
                <a:gd name="T39" fmla="*/ 4 h 14"/>
                <a:gd name="T40" fmla="*/ 6 w 13"/>
                <a:gd name="T41" fmla="*/ 4 h 14"/>
                <a:gd name="T42" fmla="*/ 9 w 13"/>
                <a:gd name="T43" fmla="*/ 7 h 14"/>
                <a:gd name="T44" fmla="*/ 9 w 13"/>
                <a:gd name="T45" fmla="*/ 8 h 14"/>
                <a:gd name="T46" fmla="*/ 8 w 13"/>
                <a:gd name="T47" fmla="*/ 8 h 14"/>
                <a:gd name="T48" fmla="*/ 8 w 13"/>
                <a:gd name="T49" fmla="*/ 7 h 14"/>
                <a:gd name="T50" fmla="*/ 8 w 13"/>
                <a:gd name="T51" fmla="*/ 7 h 14"/>
                <a:gd name="T52" fmla="*/ 7 w 13"/>
                <a:gd name="T53" fmla="*/ 6 h 14"/>
                <a:gd name="T54" fmla="*/ 7 w 13"/>
                <a:gd name="T55" fmla="*/ 7 h 14"/>
                <a:gd name="T56" fmla="*/ 5 w 13"/>
                <a:gd name="T57" fmla="*/ 8 h 14"/>
                <a:gd name="T58" fmla="*/ 7 w 13"/>
                <a:gd name="T59" fmla="*/ 11 h 14"/>
                <a:gd name="T60" fmla="*/ 8 w 13"/>
                <a:gd name="T61" fmla="*/ 12 h 14"/>
                <a:gd name="T62" fmla="*/ 8 w 13"/>
                <a:gd name="T63" fmla="*/ 12 h 14"/>
                <a:gd name="T64" fmla="*/ 9 w 13"/>
                <a:gd name="T65" fmla="*/ 11 h 14"/>
                <a:gd name="T66" fmla="*/ 10 w 13"/>
                <a:gd name="T67" fmla="*/ 10 h 14"/>
                <a:gd name="T68" fmla="*/ 11 w 13"/>
                <a:gd name="T69" fmla="*/ 10 h 14"/>
                <a:gd name="T70" fmla="*/ 11 w 13"/>
                <a:gd name="T71" fmla="*/ 9 h 14"/>
                <a:gd name="T72" fmla="*/ 11 w 13"/>
                <a:gd name="T73" fmla="*/ 8 h 14"/>
                <a:gd name="T74" fmla="*/ 11 w 13"/>
                <a:gd name="T75" fmla="*/ 7 h 14"/>
                <a:gd name="T76" fmla="*/ 11 w 13"/>
                <a:gd name="T77" fmla="*/ 7 h 14"/>
                <a:gd name="T78" fmla="*/ 11 w 13"/>
                <a:gd name="T79" fmla="*/ 6 h 14"/>
                <a:gd name="T80" fmla="*/ 11 w 13"/>
                <a:gd name="T81" fmla="*/ 7 h 14"/>
                <a:gd name="T82" fmla="*/ 13 w 13"/>
                <a:gd name="T83" fmla="*/ 9 h 14"/>
                <a:gd name="T84" fmla="*/ 6 w 13"/>
                <a:gd name="T85" fmla="*/ 14 h 14"/>
                <a:gd name="T86" fmla="*/ 6 w 13"/>
                <a:gd name="T87" fmla="*/ 14 h 14"/>
                <a:gd name="T88" fmla="*/ 6 w 13"/>
                <a:gd name="T89" fmla="*/ 13 h 14"/>
                <a:gd name="T90" fmla="*/ 6 w 13"/>
                <a:gd name="T91" fmla="*/ 13 h 14"/>
                <a:gd name="T92" fmla="*/ 6 w 13"/>
                <a:gd name="T93" fmla="*/ 13 h 14"/>
                <a:gd name="T94" fmla="*/ 7 w 13"/>
                <a:gd name="T95" fmla="*/ 12 h 14"/>
                <a:gd name="T96" fmla="*/ 6 w 13"/>
                <a:gd name="T97" fmla="*/ 12 h 14"/>
                <a:gd name="T98" fmla="*/ 2 w 13"/>
                <a:gd name="T99" fmla="*/ 5 h 14"/>
                <a:gd name="T100" fmla="*/ 1 w 13"/>
                <a:gd name="T101" fmla="*/ 5 h 14"/>
                <a:gd name="T102" fmla="*/ 0 w 13"/>
                <a:gd name="T103" fmla="*/ 5 h 14"/>
                <a:gd name="T104" fmla="*/ 0 w 13"/>
                <a:gd name="T105" fmla="*/ 5 h 14"/>
                <a:gd name="T106" fmla="*/ 0 w 13"/>
                <a:gd name="T107" fmla="*/ 5 h 14"/>
                <a:gd name="T108" fmla="*/ 0 w 13"/>
                <a:gd name="T109" fmla="*/ 5 h 14"/>
                <a:gd name="T110" fmla="*/ 6 w 13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ṧlîḓê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ṣļíďé"/>
            <p:cNvSpPr/>
            <p:nvPr/>
          </p:nvSpPr>
          <p:spPr bwMode="auto">
            <a:xfrm>
              <a:off x="4122738" y="3719513"/>
              <a:ext cx="36513" cy="36513"/>
            </a:xfrm>
            <a:custGeom>
              <a:avLst/>
              <a:gdLst>
                <a:gd name="T0" fmla="*/ 3 w 11"/>
                <a:gd name="T1" fmla="*/ 0 h 11"/>
                <a:gd name="T2" fmla="*/ 5 w 11"/>
                <a:gd name="T3" fmla="*/ 1 h 11"/>
                <a:gd name="T4" fmla="*/ 6 w 11"/>
                <a:gd name="T5" fmla="*/ 1 h 11"/>
                <a:gd name="T6" fmla="*/ 5 w 11"/>
                <a:gd name="T7" fmla="*/ 1 h 11"/>
                <a:gd name="T8" fmla="*/ 5 w 11"/>
                <a:gd name="T9" fmla="*/ 1 h 11"/>
                <a:gd name="T10" fmla="*/ 4 w 11"/>
                <a:gd name="T11" fmla="*/ 1 h 11"/>
                <a:gd name="T12" fmla="*/ 2 w 11"/>
                <a:gd name="T13" fmla="*/ 1 h 11"/>
                <a:gd name="T14" fmla="*/ 1 w 11"/>
                <a:gd name="T15" fmla="*/ 2 h 11"/>
                <a:gd name="T16" fmla="*/ 1 w 11"/>
                <a:gd name="T17" fmla="*/ 4 h 11"/>
                <a:gd name="T18" fmla="*/ 1 w 11"/>
                <a:gd name="T19" fmla="*/ 5 h 11"/>
                <a:gd name="T20" fmla="*/ 3 w 11"/>
                <a:gd name="T21" fmla="*/ 5 h 11"/>
                <a:gd name="T22" fmla="*/ 4 w 11"/>
                <a:gd name="T23" fmla="*/ 5 h 11"/>
                <a:gd name="T24" fmla="*/ 5 w 11"/>
                <a:gd name="T25" fmla="*/ 4 h 11"/>
                <a:gd name="T26" fmla="*/ 7 w 11"/>
                <a:gd name="T27" fmla="*/ 3 h 11"/>
                <a:gd name="T28" fmla="*/ 8 w 11"/>
                <a:gd name="T29" fmla="*/ 3 h 11"/>
                <a:gd name="T30" fmla="*/ 10 w 11"/>
                <a:gd name="T31" fmla="*/ 3 h 11"/>
                <a:gd name="T32" fmla="*/ 11 w 11"/>
                <a:gd name="T33" fmla="*/ 5 h 11"/>
                <a:gd name="T34" fmla="*/ 11 w 11"/>
                <a:gd name="T35" fmla="*/ 6 h 11"/>
                <a:gd name="T36" fmla="*/ 10 w 11"/>
                <a:gd name="T37" fmla="*/ 8 h 11"/>
                <a:gd name="T38" fmla="*/ 10 w 11"/>
                <a:gd name="T39" fmla="*/ 9 h 11"/>
                <a:gd name="T40" fmla="*/ 9 w 11"/>
                <a:gd name="T41" fmla="*/ 9 h 11"/>
                <a:gd name="T42" fmla="*/ 8 w 11"/>
                <a:gd name="T43" fmla="*/ 10 h 11"/>
                <a:gd name="T44" fmla="*/ 8 w 11"/>
                <a:gd name="T45" fmla="*/ 10 h 11"/>
                <a:gd name="T46" fmla="*/ 8 w 11"/>
                <a:gd name="T47" fmla="*/ 10 h 11"/>
                <a:gd name="T48" fmla="*/ 8 w 11"/>
                <a:gd name="T49" fmla="*/ 10 h 11"/>
                <a:gd name="T50" fmla="*/ 8 w 11"/>
                <a:gd name="T51" fmla="*/ 11 h 11"/>
                <a:gd name="T52" fmla="*/ 8 w 11"/>
                <a:gd name="T53" fmla="*/ 11 h 11"/>
                <a:gd name="T54" fmla="*/ 5 w 11"/>
                <a:gd name="T55" fmla="*/ 10 h 11"/>
                <a:gd name="T56" fmla="*/ 5 w 11"/>
                <a:gd name="T57" fmla="*/ 9 h 11"/>
                <a:gd name="T58" fmla="*/ 5 w 11"/>
                <a:gd name="T59" fmla="*/ 9 h 11"/>
                <a:gd name="T60" fmla="*/ 6 w 11"/>
                <a:gd name="T61" fmla="*/ 9 h 11"/>
                <a:gd name="T62" fmla="*/ 7 w 11"/>
                <a:gd name="T63" fmla="*/ 9 h 11"/>
                <a:gd name="T64" fmla="*/ 8 w 11"/>
                <a:gd name="T65" fmla="*/ 9 h 11"/>
                <a:gd name="T66" fmla="*/ 10 w 11"/>
                <a:gd name="T67" fmla="*/ 8 h 11"/>
                <a:gd name="T68" fmla="*/ 10 w 11"/>
                <a:gd name="T69" fmla="*/ 7 h 11"/>
                <a:gd name="T70" fmla="*/ 10 w 11"/>
                <a:gd name="T71" fmla="*/ 6 h 11"/>
                <a:gd name="T72" fmla="*/ 9 w 11"/>
                <a:gd name="T73" fmla="*/ 5 h 11"/>
                <a:gd name="T74" fmla="*/ 8 w 11"/>
                <a:gd name="T75" fmla="*/ 4 h 11"/>
                <a:gd name="T76" fmla="*/ 7 w 11"/>
                <a:gd name="T77" fmla="*/ 5 h 11"/>
                <a:gd name="T78" fmla="*/ 6 w 11"/>
                <a:gd name="T79" fmla="*/ 5 h 11"/>
                <a:gd name="T80" fmla="*/ 4 w 11"/>
                <a:gd name="T81" fmla="*/ 6 h 11"/>
                <a:gd name="T82" fmla="*/ 3 w 11"/>
                <a:gd name="T83" fmla="*/ 7 h 11"/>
                <a:gd name="T84" fmla="*/ 1 w 11"/>
                <a:gd name="T85" fmla="*/ 6 h 11"/>
                <a:gd name="T86" fmla="*/ 0 w 11"/>
                <a:gd name="T87" fmla="*/ 5 h 11"/>
                <a:gd name="T88" fmla="*/ 0 w 11"/>
                <a:gd name="T89" fmla="*/ 3 h 11"/>
                <a:gd name="T90" fmla="*/ 1 w 11"/>
                <a:gd name="T91" fmla="*/ 2 h 11"/>
                <a:gd name="T92" fmla="*/ 1 w 11"/>
                <a:gd name="T93" fmla="*/ 1 h 11"/>
                <a:gd name="T94" fmla="*/ 2 w 11"/>
                <a:gd name="T95" fmla="*/ 1 h 11"/>
                <a:gd name="T96" fmla="*/ 2 w 11"/>
                <a:gd name="T97" fmla="*/ 1 h 11"/>
                <a:gd name="T98" fmla="*/ 2 w 11"/>
                <a:gd name="T99" fmla="*/ 0 h 11"/>
                <a:gd name="T100" fmla="*/ 2 w 11"/>
                <a:gd name="T101" fmla="*/ 0 h 11"/>
                <a:gd name="T102" fmla="*/ 2 w 11"/>
                <a:gd name="T103" fmla="*/ 0 h 11"/>
                <a:gd name="T104" fmla="*/ 3 w 11"/>
                <a:gd name="T10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" h="11">
                  <a:moveTo>
                    <a:pt x="3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10" y="8"/>
                    <a:pt x="10" y="8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ŝlíḍè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iśļïḋé"/>
            <p:cNvSpPr/>
            <p:nvPr/>
          </p:nvSpPr>
          <p:spPr bwMode="auto">
            <a:xfrm>
              <a:off x="4073526" y="3762375"/>
              <a:ext cx="52388" cy="44450"/>
            </a:xfrm>
            <a:custGeom>
              <a:avLst/>
              <a:gdLst>
                <a:gd name="T0" fmla="*/ 13 w 16"/>
                <a:gd name="T1" fmla="*/ 6 h 13"/>
                <a:gd name="T2" fmla="*/ 14 w 16"/>
                <a:gd name="T3" fmla="*/ 6 h 13"/>
                <a:gd name="T4" fmla="*/ 14 w 16"/>
                <a:gd name="T5" fmla="*/ 6 h 13"/>
                <a:gd name="T6" fmla="*/ 15 w 16"/>
                <a:gd name="T7" fmla="*/ 6 h 13"/>
                <a:gd name="T8" fmla="*/ 15 w 16"/>
                <a:gd name="T9" fmla="*/ 5 h 13"/>
                <a:gd name="T10" fmla="*/ 16 w 16"/>
                <a:gd name="T11" fmla="*/ 5 h 13"/>
                <a:gd name="T12" fmla="*/ 15 w 16"/>
                <a:gd name="T13" fmla="*/ 6 h 13"/>
                <a:gd name="T14" fmla="*/ 14 w 16"/>
                <a:gd name="T15" fmla="*/ 7 h 13"/>
                <a:gd name="T16" fmla="*/ 7 w 16"/>
                <a:gd name="T17" fmla="*/ 6 h 13"/>
                <a:gd name="T18" fmla="*/ 6 w 16"/>
                <a:gd name="T19" fmla="*/ 7 h 13"/>
                <a:gd name="T20" fmla="*/ 9 w 16"/>
                <a:gd name="T21" fmla="*/ 10 h 13"/>
                <a:gd name="T22" fmla="*/ 9 w 16"/>
                <a:gd name="T23" fmla="*/ 10 h 13"/>
                <a:gd name="T24" fmla="*/ 10 w 16"/>
                <a:gd name="T25" fmla="*/ 10 h 13"/>
                <a:gd name="T26" fmla="*/ 10 w 16"/>
                <a:gd name="T27" fmla="*/ 10 h 13"/>
                <a:gd name="T28" fmla="*/ 11 w 16"/>
                <a:gd name="T29" fmla="*/ 10 h 13"/>
                <a:gd name="T30" fmla="*/ 11 w 16"/>
                <a:gd name="T31" fmla="*/ 10 h 13"/>
                <a:gd name="T32" fmla="*/ 11 w 16"/>
                <a:gd name="T33" fmla="*/ 10 h 13"/>
                <a:gd name="T34" fmla="*/ 8 w 16"/>
                <a:gd name="T35" fmla="*/ 12 h 13"/>
                <a:gd name="T36" fmla="*/ 8 w 16"/>
                <a:gd name="T37" fmla="*/ 12 h 13"/>
                <a:gd name="T38" fmla="*/ 8 w 16"/>
                <a:gd name="T39" fmla="*/ 12 h 13"/>
                <a:gd name="T40" fmla="*/ 8 w 16"/>
                <a:gd name="T41" fmla="*/ 12 h 13"/>
                <a:gd name="T42" fmla="*/ 8 w 16"/>
                <a:gd name="T43" fmla="*/ 11 h 13"/>
                <a:gd name="T44" fmla="*/ 8 w 16"/>
                <a:gd name="T45" fmla="*/ 11 h 13"/>
                <a:gd name="T46" fmla="*/ 8 w 16"/>
                <a:gd name="T47" fmla="*/ 10 h 13"/>
                <a:gd name="T48" fmla="*/ 2 w 16"/>
                <a:gd name="T49" fmla="*/ 4 h 13"/>
                <a:gd name="T50" fmla="*/ 2 w 16"/>
                <a:gd name="T51" fmla="*/ 4 h 13"/>
                <a:gd name="T52" fmla="*/ 2 w 16"/>
                <a:gd name="T53" fmla="*/ 4 h 13"/>
                <a:gd name="T54" fmla="*/ 1 w 16"/>
                <a:gd name="T55" fmla="*/ 4 h 13"/>
                <a:gd name="T56" fmla="*/ 1 w 16"/>
                <a:gd name="T57" fmla="*/ 5 h 13"/>
                <a:gd name="T58" fmla="*/ 0 w 16"/>
                <a:gd name="T59" fmla="*/ 5 h 13"/>
                <a:gd name="T60" fmla="*/ 1 w 16"/>
                <a:gd name="T61" fmla="*/ 4 h 13"/>
                <a:gd name="T62" fmla="*/ 4 w 16"/>
                <a:gd name="T63" fmla="*/ 1 h 13"/>
                <a:gd name="T64" fmla="*/ 6 w 16"/>
                <a:gd name="T65" fmla="*/ 0 h 13"/>
                <a:gd name="T66" fmla="*/ 7 w 16"/>
                <a:gd name="T67" fmla="*/ 0 h 13"/>
                <a:gd name="T68" fmla="*/ 9 w 16"/>
                <a:gd name="T69" fmla="*/ 0 h 13"/>
                <a:gd name="T70" fmla="*/ 10 w 16"/>
                <a:gd name="T71" fmla="*/ 2 h 13"/>
                <a:gd name="T72" fmla="*/ 9 w 16"/>
                <a:gd name="T73" fmla="*/ 3 h 13"/>
                <a:gd name="T74" fmla="*/ 9 w 16"/>
                <a:gd name="T75" fmla="*/ 4 h 13"/>
                <a:gd name="T76" fmla="*/ 8 w 16"/>
                <a:gd name="T77" fmla="*/ 5 h 13"/>
                <a:gd name="T78" fmla="*/ 13 w 16"/>
                <a:gd name="T79" fmla="*/ 6 h 13"/>
                <a:gd name="T80" fmla="*/ 6 w 16"/>
                <a:gd name="T81" fmla="*/ 6 h 13"/>
                <a:gd name="T82" fmla="*/ 8 w 16"/>
                <a:gd name="T83" fmla="*/ 5 h 13"/>
                <a:gd name="T84" fmla="*/ 8 w 16"/>
                <a:gd name="T85" fmla="*/ 4 h 13"/>
                <a:gd name="T86" fmla="*/ 8 w 16"/>
                <a:gd name="T87" fmla="*/ 3 h 13"/>
                <a:gd name="T88" fmla="*/ 8 w 16"/>
                <a:gd name="T89" fmla="*/ 1 h 13"/>
                <a:gd name="T90" fmla="*/ 7 w 16"/>
                <a:gd name="T91" fmla="*/ 1 h 13"/>
                <a:gd name="T92" fmla="*/ 5 w 16"/>
                <a:gd name="T93" fmla="*/ 1 h 13"/>
                <a:gd name="T94" fmla="*/ 4 w 16"/>
                <a:gd name="T95" fmla="*/ 1 h 13"/>
                <a:gd name="T96" fmla="*/ 4 w 16"/>
                <a:gd name="T97" fmla="*/ 2 h 13"/>
                <a:gd name="T98" fmla="*/ 3 w 16"/>
                <a:gd name="T99" fmla="*/ 3 h 13"/>
                <a:gd name="T100" fmla="*/ 3 w 16"/>
                <a:gd name="T101" fmla="*/ 3 h 13"/>
                <a:gd name="T102" fmla="*/ 3 w 16"/>
                <a:gd name="T103" fmla="*/ 4 h 13"/>
                <a:gd name="T104" fmla="*/ 6 w 16"/>
                <a:gd name="T10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13">
                  <a:moveTo>
                    <a:pt x="13" y="6"/>
                  </a:moveTo>
                  <a:cubicBezTo>
                    <a:pt x="13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6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8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şḻîd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šḷíḍe"/>
            <p:cNvSpPr/>
            <p:nvPr/>
          </p:nvSpPr>
          <p:spPr bwMode="auto">
            <a:xfrm>
              <a:off x="4156076" y="3673475"/>
              <a:ext cx="39688" cy="30163"/>
            </a:xfrm>
            <a:custGeom>
              <a:avLst/>
              <a:gdLst>
                <a:gd name="T0" fmla="*/ 10 w 12"/>
                <a:gd name="T1" fmla="*/ 7 h 9"/>
                <a:gd name="T2" fmla="*/ 2 w 12"/>
                <a:gd name="T3" fmla="*/ 3 h 9"/>
                <a:gd name="T4" fmla="*/ 2 w 12"/>
                <a:gd name="T5" fmla="*/ 3 h 9"/>
                <a:gd name="T6" fmla="*/ 1 w 12"/>
                <a:gd name="T7" fmla="*/ 3 h 9"/>
                <a:gd name="T8" fmla="*/ 1 w 12"/>
                <a:gd name="T9" fmla="*/ 3 h 9"/>
                <a:gd name="T10" fmla="*/ 1 w 12"/>
                <a:gd name="T11" fmla="*/ 3 h 9"/>
                <a:gd name="T12" fmla="*/ 1 w 12"/>
                <a:gd name="T13" fmla="*/ 3 h 9"/>
                <a:gd name="T14" fmla="*/ 0 w 12"/>
                <a:gd name="T15" fmla="*/ 3 h 9"/>
                <a:gd name="T16" fmla="*/ 2 w 12"/>
                <a:gd name="T17" fmla="*/ 0 h 9"/>
                <a:gd name="T18" fmla="*/ 3 w 12"/>
                <a:gd name="T19" fmla="*/ 0 h 9"/>
                <a:gd name="T20" fmla="*/ 3 w 12"/>
                <a:gd name="T21" fmla="*/ 0 h 9"/>
                <a:gd name="T22" fmla="*/ 3 w 12"/>
                <a:gd name="T23" fmla="*/ 0 h 9"/>
                <a:gd name="T24" fmla="*/ 2 w 12"/>
                <a:gd name="T25" fmla="*/ 1 h 9"/>
                <a:gd name="T26" fmla="*/ 2 w 12"/>
                <a:gd name="T27" fmla="*/ 1 h 9"/>
                <a:gd name="T28" fmla="*/ 3 w 12"/>
                <a:gd name="T29" fmla="*/ 2 h 9"/>
                <a:gd name="T30" fmla="*/ 10 w 12"/>
                <a:gd name="T31" fmla="*/ 6 h 9"/>
                <a:gd name="T32" fmla="*/ 11 w 12"/>
                <a:gd name="T33" fmla="*/ 6 h 9"/>
                <a:gd name="T34" fmla="*/ 11 w 12"/>
                <a:gd name="T35" fmla="*/ 6 h 9"/>
                <a:gd name="T36" fmla="*/ 11 w 12"/>
                <a:gd name="T37" fmla="*/ 5 h 9"/>
                <a:gd name="T38" fmla="*/ 12 w 12"/>
                <a:gd name="T39" fmla="*/ 5 h 9"/>
                <a:gd name="T40" fmla="*/ 12 w 12"/>
                <a:gd name="T41" fmla="*/ 5 h 9"/>
                <a:gd name="T42" fmla="*/ 12 w 12"/>
                <a:gd name="T43" fmla="*/ 5 h 9"/>
                <a:gd name="T44" fmla="*/ 10 w 12"/>
                <a:gd name="T45" fmla="*/ 9 h 9"/>
                <a:gd name="T46" fmla="*/ 10 w 12"/>
                <a:gd name="T47" fmla="*/ 9 h 9"/>
                <a:gd name="T48" fmla="*/ 10 w 12"/>
                <a:gd name="T49" fmla="*/ 8 h 9"/>
                <a:gd name="T50" fmla="*/ 10 w 12"/>
                <a:gd name="T51" fmla="*/ 8 h 9"/>
                <a:gd name="T52" fmla="*/ 10 w 12"/>
                <a:gd name="T53" fmla="*/ 8 h 9"/>
                <a:gd name="T54" fmla="*/ 10 w 12"/>
                <a:gd name="T55" fmla="*/ 7 h 9"/>
                <a:gd name="T56" fmla="*/ 10 w 12"/>
                <a:gd name="T5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9">
                  <a:moveTo>
                    <a:pt x="10" y="7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ṥļîḑè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$1iďé"/>
            <p:cNvSpPr/>
            <p:nvPr/>
          </p:nvSpPr>
          <p:spPr bwMode="auto">
            <a:xfrm>
              <a:off x="4192588" y="3616325"/>
              <a:ext cx="42863" cy="33338"/>
            </a:xfrm>
            <a:custGeom>
              <a:avLst/>
              <a:gdLst>
                <a:gd name="T0" fmla="*/ 0 w 13"/>
                <a:gd name="T1" fmla="*/ 8 h 10"/>
                <a:gd name="T2" fmla="*/ 4 w 13"/>
                <a:gd name="T3" fmla="*/ 0 h 10"/>
                <a:gd name="T4" fmla="*/ 6 w 13"/>
                <a:gd name="T5" fmla="*/ 0 h 10"/>
                <a:gd name="T6" fmla="*/ 6 w 13"/>
                <a:gd name="T7" fmla="*/ 0 h 10"/>
                <a:gd name="T8" fmla="*/ 6 w 13"/>
                <a:gd name="T9" fmla="*/ 0 h 10"/>
                <a:gd name="T10" fmla="*/ 6 w 13"/>
                <a:gd name="T11" fmla="*/ 0 h 10"/>
                <a:gd name="T12" fmla="*/ 5 w 13"/>
                <a:gd name="T13" fmla="*/ 1 h 10"/>
                <a:gd name="T14" fmla="*/ 4 w 13"/>
                <a:gd name="T15" fmla="*/ 1 h 10"/>
                <a:gd name="T16" fmla="*/ 3 w 13"/>
                <a:gd name="T17" fmla="*/ 2 h 10"/>
                <a:gd name="T18" fmla="*/ 3 w 13"/>
                <a:gd name="T19" fmla="*/ 3 h 10"/>
                <a:gd name="T20" fmla="*/ 3 w 13"/>
                <a:gd name="T21" fmla="*/ 3 h 10"/>
                <a:gd name="T22" fmla="*/ 3 w 13"/>
                <a:gd name="T23" fmla="*/ 3 h 10"/>
                <a:gd name="T24" fmla="*/ 4 w 13"/>
                <a:gd name="T25" fmla="*/ 4 h 10"/>
                <a:gd name="T26" fmla="*/ 11 w 13"/>
                <a:gd name="T27" fmla="*/ 7 h 10"/>
                <a:gd name="T28" fmla="*/ 12 w 13"/>
                <a:gd name="T29" fmla="*/ 7 h 10"/>
                <a:gd name="T30" fmla="*/ 12 w 13"/>
                <a:gd name="T31" fmla="*/ 7 h 10"/>
                <a:gd name="T32" fmla="*/ 12 w 13"/>
                <a:gd name="T33" fmla="*/ 6 h 10"/>
                <a:gd name="T34" fmla="*/ 13 w 13"/>
                <a:gd name="T35" fmla="*/ 6 h 10"/>
                <a:gd name="T36" fmla="*/ 13 w 13"/>
                <a:gd name="T37" fmla="*/ 5 h 10"/>
                <a:gd name="T38" fmla="*/ 13 w 13"/>
                <a:gd name="T39" fmla="*/ 6 h 10"/>
                <a:gd name="T40" fmla="*/ 12 w 13"/>
                <a:gd name="T41" fmla="*/ 10 h 10"/>
                <a:gd name="T42" fmla="*/ 11 w 13"/>
                <a:gd name="T43" fmla="*/ 10 h 10"/>
                <a:gd name="T44" fmla="*/ 11 w 13"/>
                <a:gd name="T45" fmla="*/ 9 h 10"/>
                <a:gd name="T46" fmla="*/ 11 w 13"/>
                <a:gd name="T47" fmla="*/ 9 h 10"/>
                <a:gd name="T48" fmla="*/ 11 w 13"/>
                <a:gd name="T49" fmla="*/ 8 h 10"/>
                <a:gd name="T50" fmla="*/ 11 w 13"/>
                <a:gd name="T51" fmla="*/ 8 h 10"/>
                <a:gd name="T52" fmla="*/ 11 w 13"/>
                <a:gd name="T53" fmla="*/ 8 h 10"/>
                <a:gd name="T54" fmla="*/ 3 w 13"/>
                <a:gd name="T55" fmla="*/ 5 h 10"/>
                <a:gd name="T56" fmla="*/ 2 w 13"/>
                <a:gd name="T57" fmla="*/ 5 h 10"/>
                <a:gd name="T58" fmla="*/ 2 w 13"/>
                <a:gd name="T59" fmla="*/ 5 h 10"/>
                <a:gd name="T60" fmla="*/ 2 w 13"/>
                <a:gd name="T61" fmla="*/ 5 h 10"/>
                <a:gd name="T62" fmla="*/ 2 w 13"/>
                <a:gd name="T63" fmla="*/ 6 h 10"/>
                <a:gd name="T64" fmla="*/ 2 w 13"/>
                <a:gd name="T65" fmla="*/ 7 h 10"/>
                <a:gd name="T66" fmla="*/ 2 w 13"/>
                <a:gd name="T67" fmla="*/ 8 h 10"/>
                <a:gd name="T68" fmla="*/ 2 w 13"/>
                <a:gd name="T69" fmla="*/ 8 h 10"/>
                <a:gd name="T70" fmla="*/ 3 w 13"/>
                <a:gd name="T71" fmla="*/ 9 h 10"/>
                <a:gd name="T72" fmla="*/ 3 w 13"/>
                <a:gd name="T73" fmla="*/ 9 h 10"/>
                <a:gd name="T74" fmla="*/ 3 w 13"/>
                <a:gd name="T75" fmla="*/ 9 h 10"/>
                <a:gd name="T76" fmla="*/ 0 w 13"/>
                <a:gd name="T7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íŝḷïďè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ïśļîḓé"/>
            <p:cNvSpPr/>
            <p:nvPr/>
          </p:nvSpPr>
          <p:spPr bwMode="auto">
            <a:xfrm>
              <a:off x="4217988" y="3549650"/>
              <a:ext cx="42863" cy="33338"/>
            </a:xfrm>
            <a:custGeom>
              <a:avLst/>
              <a:gdLst>
                <a:gd name="T0" fmla="*/ 8 w 13"/>
                <a:gd name="T1" fmla="*/ 6 h 10"/>
                <a:gd name="T2" fmla="*/ 4 w 13"/>
                <a:gd name="T3" fmla="*/ 2 h 10"/>
                <a:gd name="T4" fmla="*/ 3 w 13"/>
                <a:gd name="T5" fmla="*/ 2 h 10"/>
                <a:gd name="T6" fmla="*/ 3 w 13"/>
                <a:gd name="T7" fmla="*/ 2 h 10"/>
                <a:gd name="T8" fmla="*/ 3 w 13"/>
                <a:gd name="T9" fmla="*/ 3 h 10"/>
                <a:gd name="T10" fmla="*/ 3 w 13"/>
                <a:gd name="T11" fmla="*/ 4 h 10"/>
                <a:gd name="T12" fmla="*/ 2 w 13"/>
                <a:gd name="T13" fmla="*/ 4 h 10"/>
                <a:gd name="T14" fmla="*/ 2 w 13"/>
                <a:gd name="T15" fmla="*/ 3 h 10"/>
                <a:gd name="T16" fmla="*/ 3 w 13"/>
                <a:gd name="T17" fmla="*/ 0 h 10"/>
                <a:gd name="T18" fmla="*/ 3 w 13"/>
                <a:gd name="T19" fmla="*/ 0 h 10"/>
                <a:gd name="T20" fmla="*/ 4 w 13"/>
                <a:gd name="T21" fmla="*/ 0 h 10"/>
                <a:gd name="T22" fmla="*/ 4 w 13"/>
                <a:gd name="T23" fmla="*/ 0 h 10"/>
                <a:gd name="T24" fmla="*/ 4 w 13"/>
                <a:gd name="T25" fmla="*/ 1 h 10"/>
                <a:gd name="T26" fmla="*/ 4 w 13"/>
                <a:gd name="T27" fmla="*/ 2 h 10"/>
                <a:gd name="T28" fmla="*/ 4 w 13"/>
                <a:gd name="T29" fmla="*/ 2 h 10"/>
                <a:gd name="T30" fmla="*/ 8 w 13"/>
                <a:gd name="T31" fmla="*/ 6 h 10"/>
                <a:gd name="T32" fmla="*/ 11 w 13"/>
                <a:gd name="T33" fmla="*/ 7 h 10"/>
                <a:gd name="T34" fmla="*/ 12 w 13"/>
                <a:gd name="T35" fmla="*/ 7 h 10"/>
                <a:gd name="T36" fmla="*/ 12 w 13"/>
                <a:gd name="T37" fmla="*/ 7 h 10"/>
                <a:gd name="T38" fmla="*/ 12 w 13"/>
                <a:gd name="T39" fmla="*/ 7 h 10"/>
                <a:gd name="T40" fmla="*/ 12 w 13"/>
                <a:gd name="T41" fmla="*/ 6 h 10"/>
                <a:gd name="T42" fmla="*/ 13 w 13"/>
                <a:gd name="T43" fmla="*/ 6 h 10"/>
                <a:gd name="T44" fmla="*/ 13 w 13"/>
                <a:gd name="T45" fmla="*/ 6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  <a:gd name="T52" fmla="*/ 12 w 13"/>
                <a:gd name="T53" fmla="*/ 9 h 10"/>
                <a:gd name="T54" fmla="*/ 12 w 13"/>
                <a:gd name="T55" fmla="*/ 9 h 10"/>
                <a:gd name="T56" fmla="*/ 11 w 13"/>
                <a:gd name="T57" fmla="*/ 9 h 10"/>
                <a:gd name="T58" fmla="*/ 11 w 13"/>
                <a:gd name="T59" fmla="*/ 8 h 10"/>
                <a:gd name="T60" fmla="*/ 8 w 13"/>
                <a:gd name="T61" fmla="*/ 7 h 10"/>
                <a:gd name="T62" fmla="*/ 2 w 13"/>
                <a:gd name="T63" fmla="*/ 9 h 10"/>
                <a:gd name="T64" fmla="*/ 2 w 13"/>
                <a:gd name="T65" fmla="*/ 9 h 10"/>
                <a:gd name="T66" fmla="*/ 1 w 13"/>
                <a:gd name="T67" fmla="*/ 9 h 10"/>
                <a:gd name="T68" fmla="*/ 1 w 13"/>
                <a:gd name="T69" fmla="*/ 10 h 10"/>
                <a:gd name="T70" fmla="*/ 1 w 13"/>
                <a:gd name="T71" fmla="*/ 10 h 10"/>
                <a:gd name="T72" fmla="*/ 0 w 13"/>
                <a:gd name="T73" fmla="*/ 10 h 10"/>
                <a:gd name="T74" fmla="*/ 0 w 13"/>
                <a:gd name="T75" fmla="*/ 10 h 10"/>
                <a:gd name="T76" fmla="*/ 1 w 13"/>
                <a:gd name="T77" fmla="*/ 6 h 10"/>
                <a:gd name="T78" fmla="*/ 2 w 13"/>
                <a:gd name="T79" fmla="*/ 6 h 10"/>
                <a:gd name="T80" fmla="*/ 2 w 13"/>
                <a:gd name="T81" fmla="*/ 6 h 10"/>
                <a:gd name="T82" fmla="*/ 2 w 13"/>
                <a:gd name="T83" fmla="*/ 7 h 10"/>
                <a:gd name="T84" fmla="*/ 2 w 13"/>
                <a:gd name="T85" fmla="*/ 7 h 10"/>
                <a:gd name="T86" fmla="*/ 2 w 13"/>
                <a:gd name="T87" fmla="*/ 8 h 10"/>
                <a:gd name="T88" fmla="*/ 2 w 13"/>
                <a:gd name="T89" fmla="*/ 7 h 10"/>
                <a:gd name="T90" fmla="*/ 8 w 13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8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ṣļîḑe"/>
            <p:cNvSpPr/>
            <p:nvPr/>
          </p:nvSpPr>
          <p:spPr bwMode="auto">
            <a:xfrm>
              <a:off x="3354388" y="3257550"/>
              <a:ext cx="76200" cy="80963"/>
            </a:xfrm>
            <a:custGeom>
              <a:avLst/>
              <a:gdLst>
                <a:gd name="T0" fmla="*/ 8 w 23"/>
                <a:gd name="T1" fmla="*/ 2 h 24"/>
                <a:gd name="T2" fmla="*/ 18 w 23"/>
                <a:gd name="T3" fmla="*/ 9 h 24"/>
                <a:gd name="T4" fmla="*/ 18 w 23"/>
                <a:gd name="T5" fmla="*/ 12 h 24"/>
                <a:gd name="T6" fmla="*/ 20 w 23"/>
                <a:gd name="T7" fmla="*/ 16 h 24"/>
                <a:gd name="T8" fmla="*/ 19 w 23"/>
                <a:gd name="T9" fmla="*/ 23 h 24"/>
                <a:gd name="T10" fmla="*/ 17 w 23"/>
                <a:gd name="T11" fmla="*/ 24 h 24"/>
                <a:gd name="T12" fmla="*/ 17 w 23"/>
                <a:gd name="T13" fmla="*/ 22 h 24"/>
                <a:gd name="T14" fmla="*/ 16 w 23"/>
                <a:gd name="T15" fmla="*/ 14 h 24"/>
                <a:gd name="T16" fmla="*/ 10 w 23"/>
                <a:gd name="T17" fmla="*/ 13 h 24"/>
                <a:gd name="T18" fmla="*/ 7 w 23"/>
                <a:gd name="T19" fmla="*/ 15 h 24"/>
                <a:gd name="T20" fmla="*/ 7 w 23"/>
                <a:gd name="T21" fmla="*/ 13 h 24"/>
                <a:gd name="T22" fmla="*/ 4 w 23"/>
                <a:gd name="T23" fmla="*/ 9 h 24"/>
                <a:gd name="T24" fmla="*/ 1 w 23"/>
                <a:gd name="T25" fmla="*/ 6 h 24"/>
                <a:gd name="T26" fmla="*/ 8 w 23"/>
                <a:gd name="T2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8" y="2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2"/>
                    <a:pt x="18" y="14"/>
                    <a:pt x="20" y="16"/>
                  </a:cubicBezTo>
                  <a:cubicBezTo>
                    <a:pt x="20" y="16"/>
                    <a:pt x="23" y="23"/>
                    <a:pt x="19" y="23"/>
                  </a:cubicBezTo>
                  <a:cubicBezTo>
                    <a:pt x="19" y="23"/>
                    <a:pt x="17" y="23"/>
                    <a:pt x="17" y="24"/>
                  </a:cubicBezTo>
                  <a:cubicBezTo>
                    <a:pt x="17" y="24"/>
                    <a:pt x="16" y="24"/>
                    <a:pt x="17" y="22"/>
                  </a:cubicBezTo>
                  <a:cubicBezTo>
                    <a:pt x="17" y="22"/>
                    <a:pt x="19" y="18"/>
                    <a:pt x="16" y="14"/>
                  </a:cubicBezTo>
                  <a:cubicBezTo>
                    <a:pt x="16" y="14"/>
                    <a:pt x="13" y="10"/>
                    <a:pt x="10" y="13"/>
                  </a:cubicBezTo>
                  <a:cubicBezTo>
                    <a:pt x="10" y="13"/>
                    <a:pt x="9" y="16"/>
                    <a:pt x="7" y="15"/>
                  </a:cubicBezTo>
                  <a:cubicBezTo>
                    <a:pt x="7" y="15"/>
                    <a:pt x="7" y="15"/>
                    <a:pt x="7" y="13"/>
                  </a:cubicBezTo>
                  <a:cubicBezTo>
                    <a:pt x="7" y="13"/>
                    <a:pt x="8" y="8"/>
                    <a:pt x="4" y="9"/>
                  </a:cubicBezTo>
                  <a:cubicBezTo>
                    <a:pt x="4" y="9"/>
                    <a:pt x="0" y="10"/>
                    <a:pt x="1" y="6"/>
                  </a:cubicBezTo>
                  <a:cubicBezTo>
                    <a:pt x="1" y="6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ïşliḍê"/>
            <p:cNvSpPr/>
            <p:nvPr/>
          </p:nvSpPr>
          <p:spPr bwMode="auto">
            <a:xfrm>
              <a:off x="3360738" y="3211513"/>
              <a:ext cx="88900" cy="53975"/>
            </a:xfrm>
            <a:custGeom>
              <a:avLst/>
              <a:gdLst>
                <a:gd name="T0" fmla="*/ 1 w 27"/>
                <a:gd name="T1" fmla="*/ 4 h 16"/>
                <a:gd name="T2" fmla="*/ 4 w 27"/>
                <a:gd name="T3" fmla="*/ 9 h 16"/>
                <a:gd name="T4" fmla="*/ 8 w 27"/>
                <a:gd name="T5" fmla="*/ 10 h 16"/>
                <a:gd name="T6" fmla="*/ 11 w 27"/>
                <a:gd name="T7" fmla="*/ 13 h 16"/>
                <a:gd name="T8" fmla="*/ 13 w 27"/>
                <a:gd name="T9" fmla="*/ 13 h 16"/>
                <a:gd name="T10" fmla="*/ 19 w 27"/>
                <a:gd name="T11" fmla="*/ 15 h 16"/>
                <a:gd name="T12" fmla="*/ 24 w 27"/>
                <a:gd name="T13" fmla="*/ 10 h 16"/>
                <a:gd name="T14" fmla="*/ 23 w 27"/>
                <a:gd name="T15" fmla="*/ 5 h 16"/>
                <a:gd name="T16" fmla="*/ 21 w 27"/>
                <a:gd name="T17" fmla="*/ 7 h 16"/>
                <a:gd name="T18" fmla="*/ 17 w 27"/>
                <a:gd name="T19" fmla="*/ 11 h 16"/>
                <a:gd name="T20" fmla="*/ 12 w 27"/>
                <a:gd name="T21" fmla="*/ 8 h 16"/>
                <a:gd name="T22" fmla="*/ 12 w 27"/>
                <a:gd name="T23" fmla="*/ 4 h 16"/>
                <a:gd name="T24" fmla="*/ 10 w 27"/>
                <a:gd name="T25" fmla="*/ 0 h 16"/>
                <a:gd name="T26" fmla="*/ 9 w 27"/>
                <a:gd name="T27" fmla="*/ 3 h 16"/>
                <a:gd name="T28" fmla="*/ 7 w 27"/>
                <a:gd name="T29" fmla="*/ 5 h 16"/>
                <a:gd name="T30" fmla="*/ 5 w 27"/>
                <a:gd name="T31" fmla="*/ 4 h 16"/>
                <a:gd name="T32" fmla="*/ 1 w 2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6">
                  <a:moveTo>
                    <a:pt x="1" y="4"/>
                  </a:moveTo>
                  <a:cubicBezTo>
                    <a:pt x="1" y="4"/>
                    <a:pt x="0" y="8"/>
                    <a:pt x="4" y="9"/>
                  </a:cubicBezTo>
                  <a:cubicBezTo>
                    <a:pt x="4" y="9"/>
                    <a:pt x="7" y="9"/>
                    <a:pt x="8" y="10"/>
                  </a:cubicBezTo>
                  <a:cubicBezTo>
                    <a:pt x="8" y="10"/>
                    <a:pt x="10" y="12"/>
                    <a:pt x="11" y="13"/>
                  </a:cubicBezTo>
                  <a:cubicBezTo>
                    <a:pt x="11" y="13"/>
                    <a:pt x="12" y="12"/>
                    <a:pt x="13" y="13"/>
                  </a:cubicBezTo>
                  <a:cubicBezTo>
                    <a:pt x="13" y="13"/>
                    <a:pt x="17" y="16"/>
                    <a:pt x="19" y="15"/>
                  </a:cubicBezTo>
                  <a:cubicBezTo>
                    <a:pt x="19" y="15"/>
                    <a:pt x="22" y="14"/>
                    <a:pt x="24" y="10"/>
                  </a:cubicBezTo>
                  <a:cubicBezTo>
                    <a:pt x="24" y="10"/>
                    <a:pt x="27" y="6"/>
                    <a:pt x="23" y="5"/>
                  </a:cubicBezTo>
                  <a:cubicBezTo>
                    <a:pt x="23" y="5"/>
                    <a:pt x="21" y="5"/>
                    <a:pt x="21" y="7"/>
                  </a:cubicBezTo>
                  <a:cubicBezTo>
                    <a:pt x="21" y="7"/>
                    <a:pt x="20" y="13"/>
                    <a:pt x="17" y="11"/>
                  </a:cubicBezTo>
                  <a:cubicBezTo>
                    <a:pt x="17" y="11"/>
                    <a:pt x="13" y="10"/>
                    <a:pt x="12" y="8"/>
                  </a:cubicBezTo>
                  <a:cubicBezTo>
                    <a:pt x="12" y="8"/>
                    <a:pt x="10" y="7"/>
                    <a:pt x="12" y="4"/>
                  </a:cubicBezTo>
                  <a:cubicBezTo>
                    <a:pt x="12" y="4"/>
                    <a:pt x="13" y="1"/>
                    <a:pt x="10" y="0"/>
                  </a:cubicBezTo>
                  <a:cubicBezTo>
                    <a:pt x="10" y="0"/>
                    <a:pt x="8" y="0"/>
                    <a:pt x="9" y="3"/>
                  </a:cubicBezTo>
                  <a:cubicBezTo>
                    <a:pt x="9" y="3"/>
                    <a:pt x="9" y="6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3" y="0"/>
                    <a:pt x="1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ṣḷíḑe"/>
            <p:cNvSpPr/>
            <p:nvPr/>
          </p:nvSpPr>
          <p:spPr bwMode="auto">
            <a:xfrm>
              <a:off x="3424238" y="3089275"/>
              <a:ext cx="52388" cy="73025"/>
            </a:xfrm>
            <a:custGeom>
              <a:avLst/>
              <a:gdLst>
                <a:gd name="T0" fmla="*/ 1 w 16"/>
                <a:gd name="T1" fmla="*/ 9 h 22"/>
                <a:gd name="T2" fmla="*/ 2 w 16"/>
                <a:gd name="T3" fmla="*/ 10 h 22"/>
                <a:gd name="T4" fmla="*/ 5 w 16"/>
                <a:gd name="T5" fmla="*/ 10 h 22"/>
                <a:gd name="T6" fmla="*/ 4 w 16"/>
                <a:gd name="T7" fmla="*/ 13 h 22"/>
                <a:gd name="T8" fmla="*/ 4 w 16"/>
                <a:gd name="T9" fmla="*/ 13 h 22"/>
                <a:gd name="T10" fmla="*/ 2 w 16"/>
                <a:gd name="T11" fmla="*/ 17 h 22"/>
                <a:gd name="T12" fmla="*/ 1 w 16"/>
                <a:gd name="T13" fmla="*/ 20 h 22"/>
                <a:gd name="T14" fmla="*/ 5 w 16"/>
                <a:gd name="T15" fmla="*/ 20 h 22"/>
                <a:gd name="T16" fmla="*/ 5 w 16"/>
                <a:gd name="T17" fmla="*/ 16 h 22"/>
                <a:gd name="T18" fmla="*/ 6 w 16"/>
                <a:gd name="T19" fmla="*/ 14 h 22"/>
                <a:gd name="T20" fmla="*/ 14 w 16"/>
                <a:gd name="T21" fmla="*/ 3 h 22"/>
                <a:gd name="T22" fmla="*/ 15 w 16"/>
                <a:gd name="T23" fmla="*/ 0 h 22"/>
                <a:gd name="T24" fmla="*/ 13 w 16"/>
                <a:gd name="T25" fmla="*/ 1 h 22"/>
                <a:gd name="T26" fmla="*/ 9 w 16"/>
                <a:gd name="T27" fmla="*/ 5 h 22"/>
                <a:gd name="T28" fmla="*/ 7 w 16"/>
                <a:gd name="T29" fmla="*/ 5 h 22"/>
                <a:gd name="T30" fmla="*/ 4 w 16"/>
                <a:gd name="T31" fmla="*/ 4 h 22"/>
                <a:gd name="T32" fmla="*/ 4 w 16"/>
                <a:gd name="T33" fmla="*/ 5 h 22"/>
                <a:gd name="T34" fmla="*/ 2 w 16"/>
                <a:gd name="T35" fmla="*/ 6 h 22"/>
                <a:gd name="T36" fmla="*/ 1 w 16"/>
                <a:gd name="T3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2">
                  <a:moveTo>
                    <a:pt x="1" y="9"/>
                  </a:moveTo>
                  <a:cubicBezTo>
                    <a:pt x="1" y="9"/>
                    <a:pt x="0" y="10"/>
                    <a:pt x="2" y="10"/>
                  </a:cubicBezTo>
                  <a:cubicBezTo>
                    <a:pt x="2" y="10"/>
                    <a:pt x="5" y="9"/>
                    <a:pt x="5" y="10"/>
                  </a:cubicBezTo>
                  <a:cubicBezTo>
                    <a:pt x="5" y="10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5"/>
                    <a:pt x="2" y="17"/>
                    <a:pt x="2" y="17"/>
                  </a:cubicBezTo>
                  <a:cubicBezTo>
                    <a:pt x="2" y="17"/>
                    <a:pt x="0" y="18"/>
                    <a:pt x="1" y="20"/>
                  </a:cubicBezTo>
                  <a:cubicBezTo>
                    <a:pt x="1" y="20"/>
                    <a:pt x="3" y="22"/>
                    <a:pt x="5" y="20"/>
                  </a:cubicBezTo>
                  <a:cubicBezTo>
                    <a:pt x="5" y="20"/>
                    <a:pt x="3" y="18"/>
                    <a:pt x="5" y="16"/>
                  </a:cubicBezTo>
                  <a:cubicBezTo>
                    <a:pt x="5" y="16"/>
                    <a:pt x="6" y="16"/>
                    <a:pt x="6" y="14"/>
                  </a:cubicBezTo>
                  <a:cubicBezTo>
                    <a:pt x="6" y="14"/>
                    <a:pt x="8" y="8"/>
                    <a:pt x="14" y="3"/>
                  </a:cubicBezTo>
                  <a:cubicBezTo>
                    <a:pt x="14" y="3"/>
                    <a:pt x="16" y="2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6"/>
                    <a:pt x="7" y="5"/>
                  </a:cubicBezTo>
                  <a:cubicBezTo>
                    <a:pt x="7" y="5"/>
                    <a:pt x="7" y="3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1" y="6"/>
                    <a:pt x="1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ṣḻíḋè"/>
            <p:cNvSpPr/>
            <p:nvPr/>
          </p:nvSpPr>
          <p:spPr bwMode="auto">
            <a:xfrm>
              <a:off x="3449638" y="3105150"/>
              <a:ext cx="55563" cy="69850"/>
            </a:xfrm>
            <a:custGeom>
              <a:avLst/>
              <a:gdLst>
                <a:gd name="T0" fmla="*/ 0 w 17"/>
                <a:gd name="T1" fmla="*/ 13 h 21"/>
                <a:gd name="T2" fmla="*/ 5 w 17"/>
                <a:gd name="T3" fmla="*/ 17 h 21"/>
                <a:gd name="T4" fmla="*/ 7 w 17"/>
                <a:gd name="T5" fmla="*/ 16 h 21"/>
                <a:gd name="T6" fmla="*/ 10 w 17"/>
                <a:gd name="T7" fmla="*/ 17 h 21"/>
                <a:gd name="T8" fmla="*/ 11 w 17"/>
                <a:gd name="T9" fmla="*/ 18 h 21"/>
                <a:gd name="T10" fmla="*/ 10 w 17"/>
                <a:gd name="T11" fmla="*/ 20 h 21"/>
                <a:gd name="T12" fmla="*/ 11 w 17"/>
                <a:gd name="T13" fmla="*/ 20 h 21"/>
                <a:gd name="T14" fmla="*/ 14 w 17"/>
                <a:gd name="T15" fmla="*/ 20 h 21"/>
                <a:gd name="T16" fmla="*/ 15 w 17"/>
                <a:gd name="T17" fmla="*/ 21 h 21"/>
                <a:gd name="T18" fmla="*/ 15 w 17"/>
                <a:gd name="T19" fmla="*/ 17 h 21"/>
                <a:gd name="T20" fmla="*/ 9 w 17"/>
                <a:gd name="T21" fmla="*/ 12 h 21"/>
                <a:gd name="T22" fmla="*/ 8 w 17"/>
                <a:gd name="T23" fmla="*/ 8 h 21"/>
                <a:gd name="T24" fmla="*/ 9 w 17"/>
                <a:gd name="T25" fmla="*/ 3 h 21"/>
                <a:gd name="T26" fmla="*/ 6 w 17"/>
                <a:gd name="T27" fmla="*/ 2 h 21"/>
                <a:gd name="T28" fmla="*/ 2 w 17"/>
                <a:gd name="T29" fmla="*/ 9 h 21"/>
                <a:gd name="T30" fmla="*/ 1 w 17"/>
                <a:gd name="T31" fmla="*/ 12 h 21"/>
                <a:gd name="T32" fmla="*/ 0 w 17"/>
                <a:gd name="T33" fmla="*/ 13 h 21"/>
                <a:gd name="T34" fmla="*/ 5 w 17"/>
                <a:gd name="T35" fmla="*/ 9 h 21"/>
                <a:gd name="T36" fmla="*/ 5 w 17"/>
                <a:gd name="T37" fmla="*/ 9 h 21"/>
                <a:gd name="T38" fmla="*/ 6 w 17"/>
                <a:gd name="T39" fmla="*/ 13 h 21"/>
                <a:gd name="T40" fmla="*/ 3 w 17"/>
                <a:gd name="T41" fmla="*/ 12 h 21"/>
                <a:gd name="T42" fmla="*/ 5 w 17"/>
                <a:gd name="T4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0" y="13"/>
                  </a:moveTo>
                  <a:cubicBezTo>
                    <a:pt x="0" y="13"/>
                    <a:pt x="2" y="16"/>
                    <a:pt x="5" y="17"/>
                  </a:cubicBezTo>
                  <a:cubicBezTo>
                    <a:pt x="5" y="17"/>
                    <a:pt x="6" y="17"/>
                    <a:pt x="7" y="16"/>
                  </a:cubicBezTo>
                  <a:cubicBezTo>
                    <a:pt x="7" y="16"/>
                    <a:pt x="8" y="15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4" y="19"/>
                    <a:pt x="10" y="20"/>
                  </a:cubicBezTo>
                  <a:cubicBezTo>
                    <a:pt x="10" y="20"/>
                    <a:pt x="9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1"/>
                  </a:cubicBezTo>
                  <a:cubicBezTo>
                    <a:pt x="15" y="21"/>
                    <a:pt x="17" y="20"/>
                    <a:pt x="15" y="17"/>
                  </a:cubicBezTo>
                  <a:cubicBezTo>
                    <a:pt x="15" y="17"/>
                    <a:pt x="13" y="14"/>
                    <a:pt x="9" y="12"/>
                  </a:cubicBezTo>
                  <a:cubicBezTo>
                    <a:pt x="9" y="12"/>
                    <a:pt x="10" y="9"/>
                    <a:pt x="8" y="8"/>
                  </a:cubicBezTo>
                  <a:cubicBezTo>
                    <a:pt x="8" y="8"/>
                    <a:pt x="9" y="3"/>
                    <a:pt x="9" y="3"/>
                  </a:cubicBezTo>
                  <a:cubicBezTo>
                    <a:pt x="9" y="3"/>
                    <a:pt x="9" y="0"/>
                    <a:pt x="6" y="2"/>
                  </a:cubicBezTo>
                  <a:cubicBezTo>
                    <a:pt x="6" y="2"/>
                    <a:pt x="3" y="6"/>
                    <a:pt x="2" y="9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6" y="13"/>
                    <a:pt x="6" y="13"/>
                  </a:cubicBezTo>
                  <a:cubicBezTo>
                    <a:pt x="5" y="14"/>
                    <a:pt x="3" y="12"/>
                    <a:pt x="3" y="12"/>
                  </a:cubicBezTo>
                  <a:cubicBezTo>
                    <a:pt x="3" y="11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sḻíḍe"/>
            <p:cNvSpPr/>
            <p:nvPr/>
          </p:nvSpPr>
          <p:spPr bwMode="auto">
            <a:xfrm>
              <a:off x="3467101" y="3178175"/>
              <a:ext cx="12700" cy="23813"/>
            </a:xfrm>
            <a:custGeom>
              <a:avLst/>
              <a:gdLst>
                <a:gd name="T0" fmla="*/ 0 w 4"/>
                <a:gd name="T1" fmla="*/ 3 h 7"/>
                <a:gd name="T2" fmla="*/ 2 w 4"/>
                <a:gd name="T3" fmla="*/ 6 h 7"/>
                <a:gd name="T4" fmla="*/ 4 w 4"/>
                <a:gd name="T5" fmla="*/ 5 h 7"/>
                <a:gd name="T6" fmla="*/ 4 w 4"/>
                <a:gd name="T7" fmla="*/ 3 h 7"/>
                <a:gd name="T8" fmla="*/ 4 w 4"/>
                <a:gd name="T9" fmla="*/ 1 h 7"/>
                <a:gd name="T10" fmla="*/ 3 w 4"/>
                <a:gd name="T11" fmla="*/ 1 h 7"/>
                <a:gd name="T12" fmla="*/ 1 w 4"/>
                <a:gd name="T13" fmla="*/ 2 h 7"/>
                <a:gd name="T14" fmla="*/ 0 w 4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2" y="6"/>
                    <a:pt x="4" y="7"/>
                    <a:pt x="4" y="5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ṡḷïḓê"/>
            <p:cNvSpPr/>
            <p:nvPr/>
          </p:nvSpPr>
          <p:spPr bwMode="auto">
            <a:xfrm>
              <a:off x="3489326" y="3125788"/>
              <a:ext cx="26988" cy="19050"/>
            </a:xfrm>
            <a:custGeom>
              <a:avLst/>
              <a:gdLst>
                <a:gd name="T0" fmla="*/ 1 w 8"/>
                <a:gd name="T1" fmla="*/ 5 h 6"/>
                <a:gd name="T2" fmla="*/ 5 w 8"/>
                <a:gd name="T3" fmla="*/ 0 h 6"/>
                <a:gd name="T4" fmla="*/ 8 w 8"/>
                <a:gd name="T5" fmla="*/ 4 h 6"/>
                <a:gd name="T6" fmla="*/ 5 w 8"/>
                <a:gd name="T7" fmla="*/ 6 h 6"/>
                <a:gd name="T8" fmla="*/ 1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5"/>
                  </a:moveTo>
                  <a:cubicBezTo>
                    <a:pt x="1" y="5"/>
                    <a:pt x="0" y="1"/>
                    <a:pt x="5" y="0"/>
                  </a:cubicBezTo>
                  <a:cubicBezTo>
                    <a:pt x="5" y="0"/>
                    <a:pt x="7" y="1"/>
                    <a:pt x="8" y="4"/>
                  </a:cubicBezTo>
                  <a:cubicBezTo>
                    <a:pt x="8" y="4"/>
                    <a:pt x="7" y="6"/>
                    <a:pt x="5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ṣļiḍe"/>
            <p:cNvSpPr/>
            <p:nvPr/>
          </p:nvSpPr>
          <p:spPr bwMode="auto">
            <a:xfrm>
              <a:off x="3690938" y="2932113"/>
              <a:ext cx="98425" cy="106363"/>
            </a:xfrm>
            <a:custGeom>
              <a:avLst/>
              <a:gdLst>
                <a:gd name="T0" fmla="*/ 8 w 30"/>
                <a:gd name="T1" fmla="*/ 4 h 32"/>
                <a:gd name="T2" fmla="*/ 11 w 30"/>
                <a:gd name="T3" fmla="*/ 2 h 32"/>
                <a:gd name="T4" fmla="*/ 17 w 30"/>
                <a:gd name="T5" fmla="*/ 2 h 32"/>
                <a:gd name="T6" fmla="*/ 18 w 30"/>
                <a:gd name="T7" fmla="*/ 5 h 32"/>
                <a:gd name="T8" fmla="*/ 18 w 30"/>
                <a:gd name="T9" fmla="*/ 7 h 32"/>
                <a:gd name="T10" fmla="*/ 25 w 30"/>
                <a:gd name="T11" fmla="*/ 5 h 32"/>
                <a:gd name="T12" fmla="*/ 26 w 30"/>
                <a:gd name="T13" fmla="*/ 5 h 32"/>
                <a:gd name="T14" fmla="*/ 28 w 30"/>
                <a:gd name="T15" fmla="*/ 9 h 32"/>
                <a:gd name="T16" fmla="*/ 26 w 30"/>
                <a:gd name="T17" fmla="*/ 10 h 32"/>
                <a:gd name="T18" fmla="*/ 21 w 30"/>
                <a:gd name="T19" fmla="*/ 11 h 32"/>
                <a:gd name="T20" fmla="*/ 21 w 30"/>
                <a:gd name="T21" fmla="*/ 12 h 32"/>
                <a:gd name="T22" fmla="*/ 20 w 30"/>
                <a:gd name="T23" fmla="*/ 14 h 32"/>
                <a:gd name="T24" fmla="*/ 16 w 30"/>
                <a:gd name="T25" fmla="*/ 16 h 32"/>
                <a:gd name="T26" fmla="*/ 15 w 30"/>
                <a:gd name="T27" fmla="*/ 18 h 32"/>
                <a:gd name="T28" fmla="*/ 15 w 30"/>
                <a:gd name="T29" fmla="*/ 19 h 32"/>
                <a:gd name="T30" fmla="*/ 19 w 30"/>
                <a:gd name="T31" fmla="*/ 17 h 32"/>
                <a:gd name="T32" fmla="*/ 20 w 30"/>
                <a:gd name="T33" fmla="*/ 19 h 32"/>
                <a:gd name="T34" fmla="*/ 17 w 30"/>
                <a:gd name="T35" fmla="*/ 22 h 32"/>
                <a:gd name="T36" fmla="*/ 17 w 30"/>
                <a:gd name="T37" fmla="*/ 23 h 32"/>
                <a:gd name="T38" fmla="*/ 17 w 30"/>
                <a:gd name="T39" fmla="*/ 24 h 32"/>
                <a:gd name="T40" fmla="*/ 23 w 30"/>
                <a:gd name="T41" fmla="*/ 23 h 32"/>
                <a:gd name="T42" fmla="*/ 24 w 30"/>
                <a:gd name="T43" fmla="*/ 24 h 32"/>
                <a:gd name="T44" fmla="*/ 25 w 30"/>
                <a:gd name="T45" fmla="*/ 26 h 32"/>
                <a:gd name="T46" fmla="*/ 22 w 30"/>
                <a:gd name="T47" fmla="*/ 27 h 32"/>
                <a:gd name="T48" fmla="*/ 9 w 30"/>
                <a:gd name="T49" fmla="*/ 31 h 32"/>
                <a:gd name="T50" fmla="*/ 6 w 30"/>
                <a:gd name="T51" fmla="*/ 30 h 32"/>
                <a:gd name="T52" fmla="*/ 8 w 30"/>
                <a:gd name="T53" fmla="*/ 27 h 32"/>
                <a:gd name="T54" fmla="*/ 13 w 30"/>
                <a:gd name="T55" fmla="*/ 25 h 32"/>
                <a:gd name="T56" fmla="*/ 12 w 30"/>
                <a:gd name="T57" fmla="*/ 24 h 32"/>
                <a:gd name="T58" fmla="*/ 10 w 30"/>
                <a:gd name="T59" fmla="*/ 20 h 32"/>
                <a:gd name="T60" fmla="*/ 16 w 30"/>
                <a:gd name="T61" fmla="*/ 14 h 32"/>
                <a:gd name="T62" fmla="*/ 18 w 30"/>
                <a:gd name="T63" fmla="*/ 10 h 32"/>
                <a:gd name="T64" fmla="*/ 21 w 30"/>
                <a:gd name="T65" fmla="*/ 9 h 32"/>
                <a:gd name="T66" fmla="*/ 20 w 30"/>
                <a:gd name="T67" fmla="*/ 8 h 32"/>
                <a:gd name="T68" fmla="*/ 13 w 30"/>
                <a:gd name="T69" fmla="*/ 11 h 32"/>
                <a:gd name="T70" fmla="*/ 9 w 30"/>
                <a:gd name="T71" fmla="*/ 13 h 32"/>
                <a:gd name="T72" fmla="*/ 7 w 30"/>
                <a:gd name="T73" fmla="*/ 15 h 32"/>
                <a:gd name="T74" fmla="*/ 3 w 30"/>
                <a:gd name="T75" fmla="*/ 16 h 32"/>
                <a:gd name="T76" fmla="*/ 2 w 30"/>
                <a:gd name="T77" fmla="*/ 12 h 32"/>
                <a:gd name="T78" fmla="*/ 6 w 30"/>
                <a:gd name="T79" fmla="*/ 8 h 32"/>
                <a:gd name="T80" fmla="*/ 7 w 30"/>
                <a:gd name="T81" fmla="*/ 9 h 32"/>
                <a:gd name="T82" fmla="*/ 8 w 30"/>
                <a:gd name="T83" fmla="*/ 10 h 32"/>
                <a:gd name="T84" fmla="*/ 13 w 30"/>
                <a:gd name="T85" fmla="*/ 8 h 32"/>
                <a:gd name="T86" fmla="*/ 12 w 30"/>
                <a:gd name="T87" fmla="*/ 7 h 32"/>
                <a:gd name="T88" fmla="*/ 12 w 30"/>
                <a:gd name="T89" fmla="*/ 6 h 32"/>
                <a:gd name="T90" fmla="*/ 8 w 30"/>
                <a:gd name="T9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32">
                  <a:moveTo>
                    <a:pt x="8" y="4"/>
                  </a:moveTo>
                  <a:cubicBezTo>
                    <a:pt x="8" y="4"/>
                    <a:pt x="9" y="2"/>
                    <a:pt x="11" y="2"/>
                  </a:cubicBezTo>
                  <a:cubicBezTo>
                    <a:pt x="11" y="2"/>
                    <a:pt x="15" y="0"/>
                    <a:pt x="17" y="2"/>
                  </a:cubicBezTo>
                  <a:cubicBezTo>
                    <a:pt x="17" y="2"/>
                    <a:pt x="19" y="4"/>
                    <a:pt x="18" y="5"/>
                  </a:cubicBezTo>
                  <a:cubicBezTo>
                    <a:pt x="18" y="5"/>
                    <a:pt x="17" y="6"/>
                    <a:pt x="18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6" y="5"/>
                  </a:cubicBezTo>
                  <a:cubicBezTo>
                    <a:pt x="26" y="5"/>
                    <a:pt x="30" y="8"/>
                    <a:pt x="28" y="9"/>
                  </a:cubicBezTo>
                  <a:cubicBezTo>
                    <a:pt x="28" y="9"/>
                    <a:pt x="27" y="10"/>
                    <a:pt x="26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1"/>
                    <a:pt x="21" y="12"/>
                  </a:cubicBezTo>
                  <a:cubicBezTo>
                    <a:pt x="21" y="12"/>
                    <a:pt x="21" y="13"/>
                    <a:pt x="20" y="14"/>
                  </a:cubicBezTo>
                  <a:cubicBezTo>
                    <a:pt x="20" y="14"/>
                    <a:pt x="16" y="16"/>
                    <a:pt x="16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4" y="18"/>
                    <a:pt x="15" y="1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9"/>
                  </a:cubicBezTo>
                  <a:cubicBezTo>
                    <a:pt x="20" y="19"/>
                    <a:pt x="19" y="21"/>
                    <a:pt x="17" y="22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4" y="24"/>
                  </a:cubicBezTo>
                  <a:cubicBezTo>
                    <a:pt x="24" y="24"/>
                    <a:pt x="26" y="25"/>
                    <a:pt x="25" y="26"/>
                  </a:cubicBezTo>
                  <a:cubicBezTo>
                    <a:pt x="25" y="26"/>
                    <a:pt x="24" y="28"/>
                    <a:pt x="22" y="27"/>
                  </a:cubicBezTo>
                  <a:cubicBezTo>
                    <a:pt x="22" y="27"/>
                    <a:pt x="14" y="28"/>
                    <a:pt x="9" y="31"/>
                  </a:cubicBezTo>
                  <a:cubicBezTo>
                    <a:pt x="9" y="31"/>
                    <a:pt x="7" y="32"/>
                    <a:pt x="6" y="30"/>
                  </a:cubicBezTo>
                  <a:cubicBezTo>
                    <a:pt x="6" y="30"/>
                    <a:pt x="6" y="28"/>
                    <a:pt x="8" y="27"/>
                  </a:cubicBezTo>
                  <a:cubicBezTo>
                    <a:pt x="8" y="27"/>
                    <a:pt x="15" y="27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0" y="22"/>
                    <a:pt x="10" y="20"/>
                  </a:cubicBezTo>
                  <a:cubicBezTo>
                    <a:pt x="10" y="20"/>
                    <a:pt x="16" y="18"/>
                    <a:pt x="16" y="14"/>
                  </a:cubicBezTo>
                  <a:cubicBezTo>
                    <a:pt x="16" y="14"/>
                    <a:pt x="16" y="11"/>
                    <a:pt x="18" y="10"/>
                  </a:cubicBezTo>
                  <a:cubicBezTo>
                    <a:pt x="18" y="10"/>
                    <a:pt x="20" y="11"/>
                    <a:pt x="21" y="9"/>
                  </a:cubicBezTo>
                  <a:cubicBezTo>
                    <a:pt x="21" y="9"/>
                    <a:pt x="22" y="7"/>
                    <a:pt x="20" y="8"/>
                  </a:cubicBezTo>
                  <a:cubicBezTo>
                    <a:pt x="20" y="8"/>
                    <a:pt x="14" y="10"/>
                    <a:pt x="13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5"/>
                  </a:cubicBezTo>
                  <a:cubicBezTo>
                    <a:pt x="7" y="15"/>
                    <a:pt x="5" y="18"/>
                    <a:pt x="3" y="16"/>
                  </a:cubicBezTo>
                  <a:cubicBezTo>
                    <a:pt x="3" y="16"/>
                    <a:pt x="0" y="14"/>
                    <a:pt x="2" y="12"/>
                  </a:cubicBezTo>
                  <a:cubicBezTo>
                    <a:pt x="2" y="12"/>
                    <a:pt x="4" y="9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11" y="11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1" y="6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í$ľîďè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ṩļîḋe"/>
            <p:cNvSpPr/>
            <p:nvPr/>
          </p:nvSpPr>
          <p:spPr bwMode="auto">
            <a:xfrm>
              <a:off x="3721101" y="29765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3 h 6"/>
                <a:gd name="T4" fmla="*/ 1 w 5"/>
                <a:gd name="T5" fmla="*/ 4 h 6"/>
                <a:gd name="T6" fmla="*/ 1 w 5"/>
                <a:gd name="T7" fmla="*/ 1 h 6"/>
                <a:gd name="T8" fmla="*/ 2 w 5"/>
                <a:gd name="T9" fmla="*/ 1 h 6"/>
                <a:gd name="T10" fmla="*/ 5 w 5"/>
                <a:gd name="T11" fmla="*/ 1 h 6"/>
                <a:gd name="T12" fmla="*/ 5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4" y="3"/>
                    <a:pt x="3" y="6"/>
                    <a:pt x="1" y="4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3" y="2"/>
                    <a:pt x="5" y="1"/>
                  </a:cubicBezTo>
                  <a:cubicBezTo>
                    <a:pt x="5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ïṥľídè"/>
            <p:cNvSpPr/>
            <p:nvPr/>
          </p:nvSpPr>
          <p:spPr bwMode="auto">
            <a:xfrm>
              <a:off x="3856038" y="2932113"/>
              <a:ext cx="28575" cy="23813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3 h 7"/>
                <a:gd name="T4" fmla="*/ 1 w 9"/>
                <a:gd name="T5" fmla="*/ 5 h 7"/>
                <a:gd name="T6" fmla="*/ 0 w 9"/>
                <a:gd name="T7" fmla="*/ 7 h 7"/>
                <a:gd name="T8" fmla="*/ 3 w 9"/>
                <a:gd name="T9" fmla="*/ 5 h 7"/>
                <a:gd name="T10" fmla="*/ 6 w 9"/>
                <a:gd name="T11" fmla="*/ 5 h 7"/>
                <a:gd name="T12" fmla="*/ 9 w 9"/>
                <a:gd name="T13" fmla="*/ 3 h 7"/>
                <a:gd name="T14" fmla="*/ 5 w 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3" y="0"/>
                    <a:pt x="2" y="3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6"/>
                    <a:pt x="9" y="3"/>
                  </a:cubicBezTo>
                  <a:cubicBezTo>
                    <a:pt x="9" y="3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iṩľiḍê"/>
            <p:cNvSpPr/>
            <p:nvPr/>
          </p:nvSpPr>
          <p:spPr bwMode="auto">
            <a:xfrm>
              <a:off x="3825876" y="2955925"/>
              <a:ext cx="55563" cy="79375"/>
            </a:xfrm>
            <a:custGeom>
              <a:avLst/>
              <a:gdLst>
                <a:gd name="T0" fmla="*/ 10 w 17"/>
                <a:gd name="T1" fmla="*/ 1 h 24"/>
                <a:gd name="T2" fmla="*/ 8 w 17"/>
                <a:gd name="T3" fmla="*/ 4 h 24"/>
                <a:gd name="T4" fmla="*/ 7 w 17"/>
                <a:gd name="T5" fmla="*/ 9 h 24"/>
                <a:gd name="T6" fmla="*/ 5 w 17"/>
                <a:gd name="T7" fmla="*/ 10 h 24"/>
                <a:gd name="T8" fmla="*/ 3 w 17"/>
                <a:gd name="T9" fmla="*/ 9 h 24"/>
                <a:gd name="T10" fmla="*/ 1 w 17"/>
                <a:gd name="T11" fmla="*/ 11 h 24"/>
                <a:gd name="T12" fmla="*/ 2 w 17"/>
                <a:gd name="T13" fmla="*/ 14 h 24"/>
                <a:gd name="T14" fmla="*/ 4 w 17"/>
                <a:gd name="T15" fmla="*/ 15 h 24"/>
                <a:gd name="T16" fmla="*/ 3 w 17"/>
                <a:gd name="T17" fmla="*/ 16 h 24"/>
                <a:gd name="T18" fmla="*/ 3 w 17"/>
                <a:gd name="T19" fmla="*/ 19 h 24"/>
                <a:gd name="T20" fmla="*/ 5 w 17"/>
                <a:gd name="T21" fmla="*/ 17 h 24"/>
                <a:gd name="T22" fmla="*/ 8 w 17"/>
                <a:gd name="T23" fmla="*/ 13 h 24"/>
                <a:gd name="T24" fmla="*/ 11 w 17"/>
                <a:gd name="T25" fmla="*/ 14 h 24"/>
                <a:gd name="T26" fmla="*/ 10 w 17"/>
                <a:gd name="T27" fmla="*/ 17 h 24"/>
                <a:gd name="T28" fmla="*/ 10 w 17"/>
                <a:gd name="T29" fmla="*/ 16 h 24"/>
                <a:gd name="T30" fmla="*/ 9 w 17"/>
                <a:gd name="T31" fmla="*/ 17 h 24"/>
                <a:gd name="T32" fmla="*/ 11 w 17"/>
                <a:gd name="T33" fmla="*/ 22 h 24"/>
                <a:gd name="T34" fmla="*/ 13 w 17"/>
                <a:gd name="T35" fmla="*/ 12 h 24"/>
                <a:gd name="T36" fmla="*/ 14 w 17"/>
                <a:gd name="T37" fmla="*/ 11 h 24"/>
                <a:gd name="T38" fmla="*/ 14 w 17"/>
                <a:gd name="T39" fmla="*/ 9 h 24"/>
                <a:gd name="T40" fmla="*/ 14 w 17"/>
                <a:gd name="T41" fmla="*/ 8 h 24"/>
                <a:gd name="T42" fmla="*/ 15 w 17"/>
                <a:gd name="T43" fmla="*/ 5 h 24"/>
                <a:gd name="T44" fmla="*/ 16 w 17"/>
                <a:gd name="T45" fmla="*/ 4 h 24"/>
                <a:gd name="T46" fmla="*/ 16 w 17"/>
                <a:gd name="T47" fmla="*/ 2 h 24"/>
                <a:gd name="T48" fmla="*/ 13 w 17"/>
                <a:gd name="T49" fmla="*/ 1 h 24"/>
                <a:gd name="T50" fmla="*/ 11 w 17"/>
                <a:gd name="T51" fmla="*/ 3 h 24"/>
                <a:gd name="T52" fmla="*/ 13 w 17"/>
                <a:gd name="T53" fmla="*/ 3 h 24"/>
                <a:gd name="T54" fmla="*/ 14 w 17"/>
                <a:gd name="T55" fmla="*/ 4 h 24"/>
                <a:gd name="T56" fmla="*/ 12 w 17"/>
                <a:gd name="T57" fmla="*/ 6 h 24"/>
                <a:gd name="T58" fmla="*/ 11 w 17"/>
                <a:gd name="T59" fmla="*/ 5 h 24"/>
                <a:gd name="T60" fmla="*/ 10 w 17"/>
                <a:gd name="T61" fmla="*/ 5 h 24"/>
                <a:gd name="T62" fmla="*/ 10 w 17"/>
                <a:gd name="T63" fmla="*/ 1 h 24"/>
                <a:gd name="T64" fmla="*/ 9 w 17"/>
                <a:gd name="T65" fmla="*/ 7 h 24"/>
                <a:gd name="T66" fmla="*/ 10 w 17"/>
                <a:gd name="T67" fmla="*/ 9 h 24"/>
                <a:gd name="T68" fmla="*/ 9 w 17"/>
                <a:gd name="T69" fmla="*/ 10 h 24"/>
                <a:gd name="T70" fmla="*/ 9 w 17"/>
                <a:gd name="T7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4">
                  <a:moveTo>
                    <a:pt x="10" y="1"/>
                  </a:moveTo>
                  <a:cubicBezTo>
                    <a:pt x="10" y="1"/>
                    <a:pt x="8" y="1"/>
                    <a:pt x="8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11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1" y="11"/>
                  </a:cubicBezTo>
                  <a:cubicBezTo>
                    <a:pt x="1" y="11"/>
                    <a:pt x="0" y="14"/>
                    <a:pt x="2" y="14"/>
                  </a:cubicBezTo>
                  <a:cubicBezTo>
                    <a:pt x="2" y="14"/>
                    <a:pt x="4" y="13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3" y="19"/>
                  </a:cubicBezTo>
                  <a:cubicBezTo>
                    <a:pt x="3" y="19"/>
                    <a:pt x="4" y="20"/>
                    <a:pt x="5" y="17"/>
                  </a:cubicBezTo>
                  <a:cubicBezTo>
                    <a:pt x="5" y="17"/>
                    <a:pt x="6" y="13"/>
                    <a:pt x="8" y="13"/>
                  </a:cubicBezTo>
                  <a:cubicBezTo>
                    <a:pt x="8" y="13"/>
                    <a:pt x="11" y="11"/>
                    <a:pt x="11" y="14"/>
                  </a:cubicBezTo>
                  <a:cubicBezTo>
                    <a:pt x="11" y="14"/>
                    <a:pt x="12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9" y="14"/>
                    <a:pt x="9" y="17"/>
                  </a:cubicBezTo>
                  <a:cubicBezTo>
                    <a:pt x="9" y="17"/>
                    <a:pt x="9" y="24"/>
                    <a:pt x="11" y="22"/>
                  </a:cubicBezTo>
                  <a:cubicBezTo>
                    <a:pt x="11" y="22"/>
                    <a:pt x="14" y="16"/>
                    <a:pt x="13" y="12"/>
                  </a:cubicBezTo>
                  <a:cubicBezTo>
                    <a:pt x="13" y="12"/>
                    <a:pt x="13" y="11"/>
                    <a:pt x="14" y="11"/>
                  </a:cubicBezTo>
                  <a:cubicBezTo>
                    <a:pt x="14" y="11"/>
                    <a:pt x="15" y="9"/>
                    <a:pt x="14" y="9"/>
                  </a:cubicBezTo>
                  <a:cubicBezTo>
                    <a:pt x="14" y="9"/>
                    <a:pt x="13" y="9"/>
                    <a:pt x="14" y="8"/>
                  </a:cubicBezTo>
                  <a:cubicBezTo>
                    <a:pt x="14" y="8"/>
                    <a:pt x="15" y="6"/>
                    <a:pt x="15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6" y="2"/>
                  </a:cubicBezTo>
                  <a:cubicBezTo>
                    <a:pt x="16" y="2"/>
                    <a:pt x="15" y="0"/>
                    <a:pt x="13" y="1"/>
                  </a:cubicBezTo>
                  <a:cubicBezTo>
                    <a:pt x="13" y="1"/>
                    <a:pt x="11" y="2"/>
                    <a:pt x="11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4" y="4"/>
                    <a:pt x="14" y="6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5"/>
                    <a:pt x="10" y="6"/>
                    <a:pt x="10" y="5"/>
                  </a:cubicBezTo>
                  <a:cubicBezTo>
                    <a:pt x="10" y="5"/>
                    <a:pt x="11" y="2"/>
                    <a:pt x="10" y="1"/>
                  </a:cubicBezTo>
                  <a:close/>
                  <a:moveTo>
                    <a:pt x="9" y="7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9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ḻîḑe"/>
            <p:cNvSpPr/>
            <p:nvPr/>
          </p:nvSpPr>
          <p:spPr bwMode="auto">
            <a:xfrm>
              <a:off x="3902076" y="2949575"/>
              <a:ext cx="22225" cy="15875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2 h 5"/>
                <a:gd name="T4" fmla="*/ 4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6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1" y="5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2" y="0"/>
                    <a:pt x="5" y="1"/>
                    <a:pt x="6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ṡlïde"/>
            <p:cNvSpPr/>
            <p:nvPr/>
          </p:nvSpPr>
          <p:spPr bwMode="auto">
            <a:xfrm>
              <a:off x="3881438" y="2962275"/>
              <a:ext cx="53975" cy="20638"/>
            </a:xfrm>
            <a:custGeom>
              <a:avLst/>
              <a:gdLst>
                <a:gd name="T0" fmla="*/ 1 w 16"/>
                <a:gd name="T1" fmla="*/ 3 h 6"/>
                <a:gd name="T2" fmla="*/ 9 w 16"/>
                <a:gd name="T3" fmla="*/ 2 h 6"/>
                <a:gd name="T4" fmla="*/ 14 w 16"/>
                <a:gd name="T5" fmla="*/ 1 h 6"/>
                <a:gd name="T6" fmla="*/ 15 w 16"/>
                <a:gd name="T7" fmla="*/ 1 h 6"/>
                <a:gd name="T8" fmla="*/ 15 w 16"/>
                <a:gd name="T9" fmla="*/ 3 h 6"/>
                <a:gd name="T10" fmla="*/ 4 w 16"/>
                <a:gd name="T11" fmla="*/ 5 h 6"/>
                <a:gd name="T12" fmla="*/ 3 w 16"/>
                <a:gd name="T13" fmla="*/ 6 h 6"/>
                <a:gd name="T14" fmla="*/ 2 w 16"/>
                <a:gd name="T15" fmla="*/ 5 h 6"/>
                <a:gd name="T16" fmla="*/ 0 w 16"/>
                <a:gd name="T17" fmla="*/ 4 h 6"/>
                <a:gd name="T18" fmla="*/ 1 w 1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3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5" y="1"/>
                    <a:pt x="16" y="3"/>
                    <a:pt x="15" y="3"/>
                  </a:cubicBezTo>
                  <a:cubicBezTo>
                    <a:pt x="15" y="3"/>
                    <a:pt x="4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0" y="5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ŝlîďê"/>
            <p:cNvSpPr/>
            <p:nvPr/>
          </p:nvSpPr>
          <p:spPr bwMode="auto">
            <a:xfrm>
              <a:off x="3871913" y="2979738"/>
              <a:ext cx="60325" cy="58738"/>
            </a:xfrm>
            <a:custGeom>
              <a:avLst/>
              <a:gdLst>
                <a:gd name="T0" fmla="*/ 8 w 18"/>
                <a:gd name="T1" fmla="*/ 2 h 18"/>
                <a:gd name="T2" fmla="*/ 11 w 18"/>
                <a:gd name="T3" fmla="*/ 2 h 18"/>
                <a:gd name="T4" fmla="*/ 14 w 18"/>
                <a:gd name="T5" fmla="*/ 2 h 18"/>
                <a:gd name="T6" fmla="*/ 13 w 18"/>
                <a:gd name="T7" fmla="*/ 3 h 18"/>
                <a:gd name="T8" fmla="*/ 13 w 18"/>
                <a:gd name="T9" fmla="*/ 3 h 18"/>
                <a:gd name="T10" fmla="*/ 12 w 18"/>
                <a:gd name="T11" fmla="*/ 6 h 18"/>
                <a:gd name="T12" fmla="*/ 12 w 18"/>
                <a:gd name="T13" fmla="*/ 12 h 18"/>
                <a:gd name="T14" fmla="*/ 16 w 18"/>
                <a:gd name="T15" fmla="*/ 12 h 18"/>
                <a:gd name="T16" fmla="*/ 17 w 18"/>
                <a:gd name="T17" fmla="*/ 10 h 18"/>
                <a:gd name="T18" fmla="*/ 18 w 18"/>
                <a:gd name="T19" fmla="*/ 11 h 18"/>
                <a:gd name="T20" fmla="*/ 18 w 18"/>
                <a:gd name="T21" fmla="*/ 15 h 18"/>
                <a:gd name="T22" fmla="*/ 13 w 18"/>
                <a:gd name="T23" fmla="*/ 16 h 18"/>
                <a:gd name="T24" fmla="*/ 9 w 18"/>
                <a:gd name="T25" fmla="*/ 10 h 18"/>
                <a:gd name="T26" fmla="*/ 10 w 18"/>
                <a:gd name="T27" fmla="*/ 6 h 18"/>
                <a:gd name="T28" fmla="*/ 9 w 18"/>
                <a:gd name="T29" fmla="*/ 4 h 18"/>
                <a:gd name="T30" fmla="*/ 8 w 18"/>
                <a:gd name="T31" fmla="*/ 6 h 18"/>
                <a:gd name="T32" fmla="*/ 2 w 18"/>
                <a:gd name="T33" fmla="*/ 12 h 18"/>
                <a:gd name="T34" fmla="*/ 0 w 18"/>
                <a:gd name="T35" fmla="*/ 11 h 18"/>
                <a:gd name="T36" fmla="*/ 2 w 18"/>
                <a:gd name="T37" fmla="*/ 11 h 18"/>
                <a:gd name="T38" fmla="*/ 5 w 18"/>
                <a:gd name="T39" fmla="*/ 5 h 18"/>
                <a:gd name="T40" fmla="*/ 5 w 18"/>
                <a:gd name="T41" fmla="*/ 3 h 18"/>
                <a:gd name="T42" fmla="*/ 8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8" y="2"/>
                  </a:moveTo>
                  <a:cubicBezTo>
                    <a:pt x="8" y="2"/>
                    <a:pt x="10" y="4"/>
                    <a:pt x="11" y="2"/>
                  </a:cubicBezTo>
                  <a:cubicBezTo>
                    <a:pt x="11" y="2"/>
                    <a:pt x="13" y="0"/>
                    <a:pt x="14" y="2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6"/>
                  </a:cubicBezTo>
                  <a:cubicBezTo>
                    <a:pt x="12" y="6"/>
                    <a:pt x="10" y="11"/>
                    <a:pt x="12" y="12"/>
                  </a:cubicBezTo>
                  <a:cubicBezTo>
                    <a:pt x="12" y="12"/>
                    <a:pt x="14" y="14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6" y="18"/>
                    <a:pt x="13" y="16"/>
                  </a:cubicBezTo>
                  <a:cubicBezTo>
                    <a:pt x="13" y="16"/>
                    <a:pt x="9" y="14"/>
                    <a:pt x="9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4"/>
                    <a:pt x="9" y="4"/>
                  </a:cubicBezTo>
                  <a:cubicBezTo>
                    <a:pt x="9" y="4"/>
                    <a:pt x="8" y="4"/>
                    <a:pt x="8" y="6"/>
                  </a:cubicBezTo>
                  <a:cubicBezTo>
                    <a:pt x="8" y="6"/>
                    <a:pt x="5" y="12"/>
                    <a:pt x="2" y="12"/>
                  </a:cubicBezTo>
                  <a:cubicBezTo>
                    <a:pt x="2" y="12"/>
                    <a:pt x="0" y="13"/>
                    <a:pt x="0" y="11"/>
                  </a:cubicBezTo>
                  <a:cubicBezTo>
                    <a:pt x="0" y="11"/>
                    <a:pt x="0" y="11"/>
                    <a:pt x="2" y="11"/>
                  </a:cubicBezTo>
                  <a:cubicBezTo>
                    <a:pt x="2" y="11"/>
                    <a:pt x="5" y="9"/>
                    <a:pt x="5" y="5"/>
                  </a:cubicBezTo>
                  <a:cubicBezTo>
                    <a:pt x="5" y="5"/>
                    <a:pt x="5" y="3"/>
                    <a:pt x="5" y="3"/>
                  </a:cubicBezTo>
                  <a:cubicBezTo>
                    <a:pt x="5" y="3"/>
                    <a:pt x="5" y="0"/>
                    <a:pt x="8" y="2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îSlîde"/>
            <p:cNvSpPr/>
            <p:nvPr/>
          </p:nvSpPr>
          <p:spPr bwMode="auto">
            <a:xfrm>
              <a:off x="3967163" y="2995613"/>
              <a:ext cx="106363" cy="112713"/>
            </a:xfrm>
            <a:custGeom>
              <a:avLst/>
              <a:gdLst>
                <a:gd name="T0" fmla="*/ 18 w 32"/>
                <a:gd name="T1" fmla="*/ 0 h 34"/>
                <a:gd name="T2" fmla="*/ 29 w 32"/>
                <a:gd name="T3" fmla="*/ 3 h 34"/>
                <a:gd name="T4" fmla="*/ 31 w 32"/>
                <a:gd name="T5" fmla="*/ 6 h 34"/>
                <a:gd name="T6" fmla="*/ 26 w 32"/>
                <a:gd name="T7" fmla="*/ 8 h 34"/>
                <a:gd name="T8" fmla="*/ 23 w 32"/>
                <a:gd name="T9" fmla="*/ 8 h 34"/>
                <a:gd name="T10" fmla="*/ 24 w 32"/>
                <a:gd name="T11" fmla="*/ 10 h 34"/>
                <a:gd name="T12" fmla="*/ 26 w 32"/>
                <a:gd name="T13" fmla="*/ 11 h 34"/>
                <a:gd name="T14" fmla="*/ 29 w 32"/>
                <a:gd name="T15" fmla="*/ 14 h 34"/>
                <a:gd name="T16" fmla="*/ 24 w 32"/>
                <a:gd name="T17" fmla="*/ 14 h 34"/>
                <a:gd name="T18" fmla="*/ 20 w 32"/>
                <a:gd name="T19" fmla="*/ 15 h 34"/>
                <a:gd name="T20" fmla="*/ 20 w 32"/>
                <a:gd name="T21" fmla="*/ 16 h 34"/>
                <a:gd name="T22" fmla="*/ 20 w 32"/>
                <a:gd name="T23" fmla="*/ 17 h 34"/>
                <a:gd name="T24" fmla="*/ 31 w 32"/>
                <a:gd name="T25" fmla="*/ 33 h 34"/>
                <a:gd name="T26" fmla="*/ 30 w 32"/>
                <a:gd name="T27" fmla="*/ 34 h 34"/>
                <a:gd name="T28" fmla="*/ 20 w 32"/>
                <a:gd name="T29" fmla="*/ 27 h 34"/>
                <a:gd name="T30" fmla="*/ 16 w 32"/>
                <a:gd name="T31" fmla="*/ 17 h 34"/>
                <a:gd name="T32" fmla="*/ 14 w 32"/>
                <a:gd name="T33" fmla="*/ 17 h 34"/>
                <a:gd name="T34" fmla="*/ 6 w 32"/>
                <a:gd name="T35" fmla="*/ 19 h 34"/>
                <a:gd name="T36" fmla="*/ 1 w 32"/>
                <a:gd name="T37" fmla="*/ 15 h 34"/>
                <a:gd name="T38" fmla="*/ 3 w 32"/>
                <a:gd name="T39" fmla="*/ 15 h 34"/>
                <a:gd name="T40" fmla="*/ 12 w 32"/>
                <a:gd name="T41" fmla="*/ 14 h 34"/>
                <a:gd name="T42" fmla="*/ 10 w 32"/>
                <a:gd name="T43" fmla="*/ 10 h 34"/>
                <a:gd name="T44" fmla="*/ 11 w 32"/>
                <a:gd name="T45" fmla="*/ 8 h 34"/>
                <a:gd name="T46" fmla="*/ 14 w 32"/>
                <a:gd name="T47" fmla="*/ 8 h 34"/>
                <a:gd name="T48" fmla="*/ 18 w 32"/>
                <a:gd name="T49" fmla="*/ 8 h 34"/>
                <a:gd name="T50" fmla="*/ 17 w 32"/>
                <a:gd name="T51" fmla="*/ 3 h 34"/>
                <a:gd name="T52" fmla="*/ 17 w 32"/>
                <a:gd name="T53" fmla="*/ 1 h 34"/>
                <a:gd name="T54" fmla="*/ 18 w 32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34">
                  <a:moveTo>
                    <a:pt x="18" y="0"/>
                  </a:moveTo>
                  <a:cubicBezTo>
                    <a:pt x="18" y="0"/>
                    <a:pt x="26" y="3"/>
                    <a:pt x="29" y="3"/>
                  </a:cubicBezTo>
                  <a:cubicBezTo>
                    <a:pt x="29" y="3"/>
                    <a:pt x="32" y="3"/>
                    <a:pt x="31" y="6"/>
                  </a:cubicBezTo>
                  <a:cubicBezTo>
                    <a:pt x="31" y="6"/>
                    <a:pt x="29" y="8"/>
                    <a:pt x="26" y="8"/>
                  </a:cubicBezTo>
                  <a:cubicBezTo>
                    <a:pt x="26" y="8"/>
                    <a:pt x="24" y="7"/>
                    <a:pt x="23" y="8"/>
                  </a:cubicBezTo>
                  <a:cubicBezTo>
                    <a:pt x="23" y="8"/>
                    <a:pt x="22" y="9"/>
                    <a:pt x="24" y="10"/>
                  </a:cubicBezTo>
                  <a:cubicBezTo>
                    <a:pt x="24" y="10"/>
                    <a:pt x="25" y="11"/>
                    <a:pt x="26" y="11"/>
                  </a:cubicBezTo>
                  <a:cubicBezTo>
                    <a:pt x="26" y="11"/>
                    <a:pt x="29" y="12"/>
                    <a:pt x="29" y="14"/>
                  </a:cubicBezTo>
                  <a:cubicBezTo>
                    <a:pt x="29" y="14"/>
                    <a:pt x="28" y="15"/>
                    <a:pt x="24" y="14"/>
                  </a:cubicBezTo>
                  <a:cubicBezTo>
                    <a:pt x="24" y="14"/>
                    <a:pt x="21" y="13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7"/>
                    <a:pt x="25" y="30"/>
                    <a:pt x="31" y="33"/>
                  </a:cubicBezTo>
                  <a:cubicBezTo>
                    <a:pt x="31" y="33"/>
                    <a:pt x="32" y="34"/>
                    <a:pt x="30" y="34"/>
                  </a:cubicBezTo>
                  <a:cubicBezTo>
                    <a:pt x="30" y="34"/>
                    <a:pt x="22" y="34"/>
                    <a:pt x="20" y="2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6"/>
                    <a:pt x="14" y="17"/>
                  </a:cubicBezTo>
                  <a:cubicBezTo>
                    <a:pt x="14" y="17"/>
                    <a:pt x="10" y="20"/>
                    <a:pt x="6" y="19"/>
                  </a:cubicBezTo>
                  <a:cubicBezTo>
                    <a:pt x="6" y="19"/>
                    <a:pt x="0" y="17"/>
                    <a:pt x="1" y="15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3" y="15"/>
                    <a:pt x="9" y="18"/>
                    <a:pt x="12" y="14"/>
                  </a:cubicBezTo>
                  <a:cubicBezTo>
                    <a:pt x="12" y="14"/>
                    <a:pt x="12" y="12"/>
                    <a:pt x="10" y="10"/>
                  </a:cubicBezTo>
                  <a:cubicBezTo>
                    <a:pt x="10" y="10"/>
                    <a:pt x="9" y="10"/>
                    <a:pt x="11" y="8"/>
                  </a:cubicBezTo>
                  <a:cubicBezTo>
                    <a:pt x="11" y="8"/>
                    <a:pt x="12" y="7"/>
                    <a:pt x="14" y="8"/>
                  </a:cubicBezTo>
                  <a:cubicBezTo>
                    <a:pt x="14" y="8"/>
                    <a:pt x="17" y="10"/>
                    <a:pt x="18" y="8"/>
                  </a:cubicBezTo>
                  <a:cubicBezTo>
                    <a:pt x="18" y="8"/>
                    <a:pt x="18" y="4"/>
                    <a:pt x="17" y="3"/>
                  </a:cubicBezTo>
                  <a:cubicBezTo>
                    <a:pt x="17" y="3"/>
                    <a:pt x="16" y="3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îṩļiďê"/>
            <p:cNvSpPr/>
            <p:nvPr/>
          </p:nvSpPr>
          <p:spPr bwMode="auto">
            <a:xfrm>
              <a:off x="4103688" y="3098800"/>
              <a:ext cx="95250" cy="115888"/>
            </a:xfrm>
            <a:custGeom>
              <a:avLst/>
              <a:gdLst>
                <a:gd name="T0" fmla="*/ 27 w 29"/>
                <a:gd name="T1" fmla="*/ 2 h 35"/>
                <a:gd name="T2" fmla="*/ 23 w 29"/>
                <a:gd name="T3" fmla="*/ 2 h 35"/>
                <a:gd name="T4" fmla="*/ 22 w 29"/>
                <a:gd name="T5" fmla="*/ 4 h 35"/>
                <a:gd name="T6" fmla="*/ 18 w 29"/>
                <a:gd name="T7" fmla="*/ 7 h 35"/>
                <a:gd name="T8" fmla="*/ 13 w 29"/>
                <a:gd name="T9" fmla="*/ 3 h 35"/>
                <a:gd name="T10" fmla="*/ 9 w 29"/>
                <a:gd name="T11" fmla="*/ 2 h 35"/>
                <a:gd name="T12" fmla="*/ 10 w 29"/>
                <a:gd name="T13" fmla="*/ 5 h 35"/>
                <a:gd name="T14" fmla="*/ 13 w 29"/>
                <a:gd name="T15" fmla="*/ 11 h 35"/>
                <a:gd name="T16" fmla="*/ 5 w 29"/>
                <a:gd name="T17" fmla="*/ 11 h 35"/>
                <a:gd name="T18" fmla="*/ 1 w 29"/>
                <a:gd name="T19" fmla="*/ 9 h 35"/>
                <a:gd name="T20" fmla="*/ 7 w 29"/>
                <a:gd name="T21" fmla="*/ 15 h 35"/>
                <a:gd name="T22" fmla="*/ 12 w 29"/>
                <a:gd name="T23" fmla="*/ 14 h 35"/>
                <a:gd name="T24" fmla="*/ 14 w 29"/>
                <a:gd name="T25" fmla="*/ 16 h 35"/>
                <a:gd name="T26" fmla="*/ 13 w 29"/>
                <a:gd name="T27" fmla="*/ 26 h 35"/>
                <a:gd name="T28" fmla="*/ 15 w 29"/>
                <a:gd name="T29" fmla="*/ 29 h 35"/>
                <a:gd name="T30" fmla="*/ 20 w 29"/>
                <a:gd name="T31" fmla="*/ 32 h 35"/>
                <a:gd name="T32" fmla="*/ 19 w 29"/>
                <a:gd name="T33" fmla="*/ 26 h 35"/>
                <a:gd name="T34" fmla="*/ 18 w 29"/>
                <a:gd name="T35" fmla="*/ 18 h 35"/>
                <a:gd name="T36" fmla="*/ 20 w 29"/>
                <a:gd name="T37" fmla="*/ 13 h 35"/>
                <a:gd name="T38" fmla="*/ 24 w 29"/>
                <a:gd name="T39" fmla="*/ 15 h 35"/>
                <a:gd name="T40" fmla="*/ 27 w 29"/>
                <a:gd name="T41" fmla="*/ 16 h 35"/>
                <a:gd name="T42" fmla="*/ 28 w 29"/>
                <a:gd name="T43" fmla="*/ 13 h 35"/>
                <a:gd name="T44" fmla="*/ 26 w 29"/>
                <a:gd name="T45" fmla="*/ 12 h 35"/>
                <a:gd name="T46" fmla="*/ 23 w 29"/>
                <a:gd name="T47" fmla="*/ 9 h 35"/>
                <a:gd name="T48" fmla="*/ 25 w 29"/>
                <a:gd name="T49" fmla="*/ 8 h 35"/>
                <a:gd name="T50" fmla="*/ 28 w 29"/>
                <a:gd name="T51" fmla="*/ 5 h 35"/>
                <a:gd name="T52" fmla="*/ 27 w 29"/>
                <a:gd name="T53" fmla="*/ 3 h 35"/>
                <a:gd name="T54" fmla="*/ 27 w 29"/>
                <a:gd name="T5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7" y="2"/>
                  </a:moveTo>
                  <a:cubicBezTo>
                    <a:pt x="27" y="2"/>
                    <a:pt x="24" y="0"/>
                    <a:pt x="23" y="2"/>
                  </a:cubicBezTo>
                  <a:cubicBezTo>
                    <a:pt x="23" y="2"/>
                    <a:pt x="22" y="3"/>
                    <a:pt x="22" y="4"/>
                  </a:cubicBezTo>
                  <a:cubicBezTo>
                    <a:pt x="22" y="4"/>
                    <a:pt x="20" y="8"/>
                    <a:pt x="18" y="7"/>
                  </a:cubicBezTo>
                  <a:cubicBezTo>
                    <a:pt x="18" y="7"/>
                    <a:pt x="14" y="5"/>
                    <a:pt x="13" y="3"/>
                  </a:cubicBezTo>
                  <a:cubicBezTo>
                    <a:pt x="13" y="3"/>
                    <a:pt x="11" y="0"/>
                    <a:pt x="9" y="2"/>
                  </a:cubicBezTo>
                  <a:cubicBezTo>
                    <a:pt x="9" y="2"/>
                    <a:pt x="7" y="3"/>
                    <a:pt x="10" y="5"/>
                  </a:cubicBezTo>
                  <a:cubicBezTo>
                    <a:pt x="10" y="5"/>
                    <a:pt x="15" y="9"/>
                    <a:pt x="13" y="11"/>
                  </a:cubicBezTo>
                  <a:cubicBezTo>
                    <a:pt x="13" y="11"/>
                    <a:pt x="10" y="14"/>
                    <a:pt x="5" y="11"/>
                  </a:cubicBezTo>
                  <a:cubicBezTo>
                    <a:pt x="5" y="11"/>
                    <a:pt x="2" y="8"/>
                    <a:pt x="1" y="9"/>
                  </a:cubicBezTo>
                  <a:cubicBezTo>
                    <a:pt x="1" y="9"/>
                    <a:pt x="0" y="14"/>
                    <a:pt x="7" y="15"/>
                  </a:cubicBezTo>
                  <a:cubicBezTo>
                    <a:pt x="7" y="15"/>
                    <a:pt x="11" y="15"/>
                    <a:pt x="12" y="14"/>
                  </a:cubicBezTo>
                  <a:cubicBezTo>
                    <a:pt x="12" y="14"/>
                    <a:pt x="14" y="13"/>
                    <a:pt x="14" y="1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5" y="29"/>
                  </a:cubicBezTo>
                  <a:cubicBezTo>
                    <a:pt x="15" y="29"/>
                    <a:pt x="18" y="35"/>
                    <a:pt x="20" y="32"/>
                  </a:cubicBezTo>
                  <a:cubicBezTo>
                    <a:pt x="20" y="32"/>
                    <a:pt x="19" y="30"/>
                    <a:pt x="19" y="26"/>
                  </a:cubicBezTo>
                  <a:cubicBezTo>
                    <a:pt x="19" y="26"/>
                    <a:pt x="18" y="18"/>
                    <a:pt x="18" y="18"/>
                  </a:cubicBezTo>
                  <a:cubicBezTo>
                    <a:pt x="18" y="18"/>
                    <a:pt x="18" y="14"/>
                    <a:pt x="20" y="13"/>
                  </a:cubicBezTo>
                  <a:cubicBezTo>
                    <a:pt x="20" y="13"/>
                    <a:pt x="22" y="13"/>
                    <a:pt x="24" y="15"/>
                  </a:cubicBezTo>
                  <a:cubicBezTo>
                    <a:pt x="24" y="15"/>
                    <a:pt x="27" y="17"/>
                    <a:pt x="27" y="16"/>
                  </a:cubicBezTo>
                  <a:cubicBezTo>
                    <a:pt x="27" y="16"/>
                    <a:pt x="27" y="14"/>
                    <a:pt x="28" y="13"/>
                  </a:cubicBezTo>
                  <a:cubicBezTo>
                    <a:pt x="28" y="13"/>
                    <a:pt x="28" y="13"/>
                    <a:pt x="26" y="12"/>
                  </a:cubicBezTo>
                  <a:cubicBezTo>
                    <a:pt x="26" y="12"/>
                    <a:pt x="22" y="11"/>
                    <a:pt x="23" y="9"/>
                  </a:cubicBezTo>
                  <a:cubicBezTo>
                    <a:pt x="23" y="9"/>
                    <a:pt x="24" y="8"/>
                    <a:pt x="25" y="8"/>
                  </a:cubicBezTo>
                  <a:cubicBezTo>
                    <a:pt x="25" y="8"/>
                    <a:pt x="29" y="8"/>
                    <a:pt x="28" y="5"/>
                  </a:cubicBezTo>
                  <a:cubicBezTo>
                    <a:pt x="28" y="5"/>
                    <a:pt x="27" y="4"/>
                    <a:pt x="27" y="3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śḷíḑê"/>
            <p:cNvSpPr/>
            <p:nvPr/>
          </p:nvSpPr>
          <p:spPr bwMode="auto">
            <a:xfrm>
              <a:off x="4208463" y="3235325"/>
              <a:ext cx="95250" cy="88900"/>
            </a:xfrm>
            <a:custGeom>
              <a:avLst/>
              <a:gdLst>
                <a:gd name="T0" fmla="*/ 18 w 29"/>
                <a:gd name="T1" fmla="*/ 0 h 27"/>
                <a:gd name="T2" fmla="*/ 14 w 29"/>
                <a:gd name="T3" fmla="*/ 4 h 27"/>
                <a:gd name="T4" fmla="*/ 9 w 29"/>
                <a:gd name="T5" fmla="*/ 5 h 27"/>
                <a:gd name="T6" fmla="*/ 10 w 29"/>
                <a:gd name="T7" fmla="*/ 7 h 27"/>
                <a:gd name="T8" fmla="*/ 17 w 29"/>
                <a:gd name="T9" fmla="*/ 5 h 27"/>
                <a:gd name="T10" fmla="*/ 20 w 29"/>
                <a:gd name="T11" fmla="*/ 5 h 27"/>
                <a:gd name="T12" fmla="*/ 18 w 29"/>
                <a:gd name="T13" fmla="*/ 7 h 27"/>
                <a:gd name="T14" fmla="*/ 14 w 29"/>
                <a:gd name="T15" fmla="*/ 8 h 27"/>
                <a:gd name="T16" fmla="*/ 11 w 29"/>
                <a:gd name="T17" fmla="*/ 8 h 27"/>
                <a:gd name="T18" fmla="*/ 11 w 29"/>
                <a:gd name="T19" fmla="*/ 9 h 27"/>
                <a:gd name="T20" fmla="*/ 14 w 29"/>
                <a:gd name="T21" fmla="*/ 10 h 27"/>
                <a:gd name="T22" fmla="*/ 15 w 29"/>
                <a:gd name="T23" fmla="*/ 10 h 27"/>
                <a:gd name="T24" fmla="*/ 16 w 29"/>
                <a:gd name="T25" fmla="*/ 11 h 27"/>
                <a:gd name="T26" fmla="*/ 16 w 29"/>
                <a:gd name="T27" fmla="*/ 10 h 27"/>
                <a:gd name="T28" fmla="*/ 17 w 29"/>
                <a:gd name="T29" fmla="*/ 9 h 27"/>
                <a:gd name="T30" fmla="*/ 19 w 29"/>
                <a:gd name="T31" fmla="*/ 8 h 27"/>
                <a:gd name="T32" fmla="*/ 20 w 29"/>
                <a:gd name="T33" fmla="*/ 9 h 27"/>
                <a:gd name="T34" fmla="*/ 22 w 29"/>
                <a:gd name="T35" fmla="*/ 10 h 27"/>
                <a:gd name="T36" fmla="*/ 25 w 29"/>
                <a:gd name="T37" fmla="*/ 11 h 27"/>
                <a:gd name="T38" fmla="*/ 23 w 29"/>
                <a:gd name="T39" fmla="*/ 14 h 27"/>
                <a:gd name="T40" fmla="*/ 21 w 29"/>
                <a:gd name="T41" fmla="*/ 13 h 27"/>
                <a:gd name="T42" fmla="*/ 20 w 29"/>
                <a:gd name="T43" fmla="*/ 12 h 27"/>
                <a:gd name="T44" fmla="*/ 19 w 29"/>
                <a:gd name="T45" fmla="*/ 13 h 27"/>
                <a:gd name="T46" fmla="*/ 18 w 29"/>
                <a:gd name="T47" fmla="*/ 14 h 27"/>
                <a:gd name="T48" fmla="*/ 13 w 29"/>
                <a:gd name="T49" fmla="*/ 14 h 27"/>
                <a:gd name="T50" fmla="*/ 14 w 29"/>
                <a:gd name="T51" fmla="*/ 16 h 27"/>
                <a:gd name="T52" fmla="*/ 16 w 29"/>
                <a:gd name="T53" fmla="*/ 15 h 27"/>
                <a:gd name="T54" fmla="*/ 18 w 29"/>
                <a:gd name="T55" fmla="*/ 17 h 27"/>
                <a:gd name="T56" fmla="*/ 19 w 29"/>
                <a:gd name="T57" fmla="*/ 14 h 27"/>
                <a:gd name="T58" fmla="*/ 20 w 29"/>
                <a:gd name="T59" fmla="*/ 14 h 27"/>
                <a:gd name="T60" fmla="*/ 22 w 29"/>
                <a:gd name="T61" fmla="*/ 17 h 27"/>
                <a:gd name="T62" fmla="*/ 24 w 29"/>
                <a:gd name="T63" fmla="*/ 16 h 27"/>
                <a:gd name="T64" fmla="*/ 25 w 29"/>
                <a:gd name="T65" fmla="*/ 16 h 27"/>
                <a:gd name="T66" fmla="*/ 27 w 29"/>
                <a:gd name="T67" fmla="*/ 18 h 27"/>
                <a:gd name="T68" fmla="*/ 28 w 29"/>
                <a:gd name="T69" fmla="*/ 19 h 27"/>
                <a:gd name="T70" fmla="*/ 27 w 29"/>
                <a:gd name="T71" fmla="*/ 22 h 27"/>
                <a:gd name="T72" fmla="*/ 24 w 29"/>
                <a:gd name="T73" fmla="*/ 21 h 27"/>
                <a:gd name="T74" fmla="*/ 22 w 29"/>
                <a:gd name="T75" fmla="*/ 20 h 27"/>
                <a:gd name="T76" fmla="*/ 17 w 29"/>
                <a:gd name="T77" fmla="*/ 19 h 27"/>
                <a:gd name="T78" fmla="*/ 15 w 29"/>
                <a:gd name="T79" fmla="*/ 20 h 27"/>
                <a:gd name="T80" fmla="*/ 17 w 29"/>
                <a:gd name="T81" fmla="*/ 24 h 27"/>
                <a:gd name="T82" fmla="*/ 17 w 29"/>
                <a:gd name="T83" fmla="*/ 26 h 27"/>
                <a:gd name="T84" fmla="*/ 16 w 29"/>
                <a:gd name="T85" fmla="*/ 27 h 27"/>
                <a:gd name="T86" fmla="*/ 14 w 29"/>
                <a:gd name="T87" fmla="*/ 27 h 27"/>
                <a:gd name="T88" fmla="*/ 12 w 29"/>
                <a:gd name="T89" fmla="*/ 19 h 27"/>
                <a:gd name="T90" fmla="*/ 13 w 29"/>
                <a:gd name="T91" fmla="*/ 16 h 27"/>
                <a:gd name="T92" fmla="*/ 12 w 29"/>
                <a:gd name="T93" fmla="*/ 15 h 27"/>
                <a:gd name="T94" fmla="*/ 11 w 29"/>
                <a:gd name="T95" fmla="*/ 12 h 27"/>
                <a:gd name="T96" fmla="*/ 8 w 29"/>
                <a:gd name="T97" fmla="*/ 9 h 27"/>
                <a:gd name="T98" fmla="*/ 6 w 29"/>
                <a:gd name="T99" fmla="*/ 6 h 27"/>
                <a:gd name="T100" fmla="*/ 3 w 29"/>
                <a:gd name="T101" fmla="*/ 4 h 27"/>
                <a:gd name="T102" fmla="*/ 2 w 29"/>
                <a:gd name="T103" fmla="*/ 1 h 27"/>
                <a:gd name="T104" fmla="*/ 8 w 29"/>
                <a:gd name="T105" fmla="*/ 1 h 27"/>
                <a:gd name="T106" fmla="*/ 8 w 29"/>
                <a:gd name="T107" fmla="*/ 3 h 27"/>
                <a:gd name="T108" fmla="*/ 8 w 29"/>
                <a:gd name="T109" fmla="*/ 4 h 27"/>
                <a:gd name="T110" fmla="*/ 8 w 29"/>
                <a:gd name="T111" fmla="*/ 4 h 27"/>
                <a:gd name="T112" fmla="*/ 9 w 29"/>
                <a:gd name="T113" fmla="*/ 4 h 27"/>
                <a:gd name="T114" fmla="*/ 11 w 29"/>
                <a:gd name="T115" fmla="*/ 3 h 27"/>
                <a:gd name="T116" fmla="*/ 13 w 29"/>
                <a:gd name="T117" fmla="*/ 2 h 27"/>
                <a:gd name="T118" fmla="*/ 14 w 29"/>
                <a:gd name="T119" fmla="*/ 2 h 27"/>
                <a:gd name="T120" fmla="*/ 15 w 29"/>
                <a:gd name="T121" fmla="*/ 1 h 27"/>
                <a:gd name="T122" fmla="*/ 18 w 29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7">
                  <a:moveTo>
                    <a:pt x="18" y="0"/>
                  </a:moveTo>
                  <a:cubicBezTo>
                    <a:pt x="18" y="0"/>
                    <a:pt x="18" y="3"/>
                    <a:pt x="14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7"/>
                    <a:pt x="10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9" y="3"/>
                    <a:pt x="20" y="5"/>
                  </a:cubicBezTo>
                  <a:cubicBezTo>
                    <a:pt x="20" y="5"/>
                    <a:pt x="21" y="7"/>
                    <a:pt x="1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2" y="11"/>
                    <a:pt x="14" y="10"/>
                  </a:cubicBezTo>
                  <a:cubicBezTo>
                    <a:pt x="14" y="10"/>
                    <a:pt x="15" y="9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16" y="11"/>
                    <a:pt x="17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2" y="10"/>
                  </a:cubicBezTo>
                  <a:cubicBezTo>
                    <a:pt x="22" y="10"/>
                    <a:pt x="24" y="9"/>
                    <a:pt x="25" y="11"/>
                  </a:cubicBezTo>
                  <a:cubicBezTo>
                    <a:pt x="25" y="11"/>
                    <a:pt x="26" y="13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1" y="13"/>
                    <a:pt x="20" y="12"/>
                    <a:pt x="20" y="12"/>
                  </a:cubicBezTo>
                  <a:cubicBezTo>
                    <a:pt x="20" y="12"/>
                    <a:pt x="19" y="12"/>
                    <a:pt x="19" y="13"/>
                  </a:cubicBezTo>
                  <a:cubicBezTo>
                    <a:pt x="19" y="13"/>
                    <a:pt x="19" y="14"/>
                    <a:pt x="18" y="14"/>
                  </a:cubicBezTo>
                  <a:cubicBezTo>
                    <a:pt x="18" y="14"/>
                    <a:pt x="14" y="12"/>
                    <a:pt x="13" y="14"/>
                  </a:cubicBezTo>
                  <a:cubicBezTo>
                    <a:pt x="13" y="14"/>
                    <a:pt x="13" y="17"/>
                    <a:pt x="14" y="16"/>
                  </a:cubicBezTo>
                  <a:cubicBezTo>
                    <a:pt x="14" y="16"/>
                    <a:pt x="15" y="14"/>
                    <a:pt x="16" y="15"/>
                  </a:cubicBezTo>
                  <a:cubicBezTo>
                    <a:pt x="16" y="15"/>
                    <a:pt x="17" y="18"/>
                    <a:pt x="18" y="17"/>
                  </a:cubicBezTo>
                  <a:cubicBezTo>
                    <a:pt x="18" y="17"/>
                    <a:pt x="18" y="15"/>
                    <a:pt x="19" y="14"/>
                  </a:cubicBezTo>
                  <a:cubicBezTo>
                    <a:pt x="19" y="14"/>
                    <a:pt x="20" y="13"/>
                    <a:pt x="20" y="14"/>
                  </a:cubicBezTo>
                  <a:cubicBezTo>
                    <a:pt x="20" y="14"/>
                    <a:pt x="20" y="18"/>
                    <a:pt x="22" y="17"/>
                  </a:cubicBezTo>
                  <a:cubicBezTo>
                    <a:pt x="22" y="17"/>
                    <a:pt x="23" y="17"/>
                    <a:pt x="24" y="16"/>
                  </a:cubicBezTo>
                  <a:cubicBezTo>
                    <a:pt x="24" y="16"/>
                    <a:pt x="25" y="15"/>
                    <a:pt x="25" y="16"/>
                  </a:cubicBezTo>
                  <a:cubicBezTo>
                    <a:pt x="25" y="16"/>
                    <a:pt x="26" y="18"/>
                    <a:pt x="27" y="18"/>
                  </a:cubicBezTo>
                  <a:cubicBezTo>
                    <a:pt x="27" y="18"/>
                    <a:pt x="28" y="18"/>
                    <a:pt x="28" y="19"/>
                  </a:cubicBezTo>
                  <a:cubicBezTo>
                    <a:pt x="28" y="19"/>
                    <a:pt x="29" y="21"/>
                    <a:pt x="27" y="22"/>
                  </a:cubicBezTo>
                  <a:cubicBezTo>
                    <a:pt x="27" y="22"/>
                    <a:pt x="26" y="22"/>
                    <a:pt x="24" y="21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4" y="18"/>
                    <a:pt x="15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8" y="25"/>
                    <a:pt x="17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2" y="21"/>
                    <a:pt x="12" y="19"/>
                  </a:cubicBezTo>
                  <a:cubicBezTo>
                    <a:pt x="12" y="19"/>
                    <a:pt x="12" y="17"/>
                    <a:pt x="13" y="16"/>
                  </a:cubicBezTo>
                  <a:cubicBezTo>
                    <a:pt x="13" y="16"/>
                    <a:pt x="13" y="15"/>
                    <a:pt x="12" y="15"/>
                  </a:cubicBezTo>
                  <a:cubicBezTo>
                    <a:pt x="12" y="15"/>
                    <a:pt x="11" y="14"/>
                    <a:pt x="11" y="12"/>
                  </a:cubicBezTo>
                  <a:cubicBezTo>
                    <a:pt x="11" y="12"/>
                    <a:pt x="8" y="10"/>
                    <a:pt x="8" y="9"/>
                  </a:cubicBezTo>
                  <a:cubicBezTo>
                    <a:pt x="8" y="9"/>
                    <a:pt x="7" y="7"/>
                    <a:pt x="6" y="6"/>
                  </a:cubicBezTo>
                  <a:cubicBezTo>
                    <a:pt x="6" y="6"/>
                    <a:pt x="5" y="5"/>
                    <a:pt x="3" y="4"/>
                  </a:cubicBezTo>
                  <a:cubicBezTo>
                    <a:pt x="3" y="4"/>
                    <a:pt x="0" y="2"/>
                    <a:pt x="2" y="1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8" y="1"/>
                    <a:pt x="10" y="2"/>
                    <a:pt x="8" y="3"/>
                  </a:cubicBezTo>
                  <a:cubicBezTo>
                    <a:pt x="8" y="3"/>
                    <a:pt x="7" y="3"/>
                    <a:pt x="8" y="4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1" y="3"/>
                    <a:pt x="12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šḻîdê"/>
            <p:cNvSpPr/>
            <p:nvPr/>
          </p:nvSpPr>
          <p:spPr bwMode="auto">
            <a:xfrm>
              <a:off x="4171951" y="3254375"/>
              <a:ext cx="73025" cy="57150"/>
            </a:xfrm>
            <a:custGeom>
              <a:avLst/>
              <a:gdLst>
                <a:gd name="T0" fmla="*/ 18 w 22"/>
                <a:gd name="T1" fmla="*/ 3 h 17"/>
                <a:gd name="T2" fmla="*/ 20 w 22"/>
                <a:gd name="T3" fmla="*/ 8 h 17"/>
                <a:gd name="T4" fmla="*/ 22 w 22"/>
                <a:gd name="T5" fmla="*/ 11 h 17"/>
                <a:gd name="T6" fmla="*/ 21 w 22"/>
                <a:gd name="T7" fmla="*/ 13 h 17"/>
                <a:gd name="T8" fmla="*/ 20 w 22"/>
                <a:gd name="T9" fmla="*/ 11 h 17"/>
                <a:gd name="T10" fmla="*/ 16 w 22"/>
                <a:gd name="T11" fmla="*/ 9 h 17"/>
                <a:gd name="T12" fmla="*/ 15 w 22"/>
                <a:gd name="T13" fmla="*/ 10 h 17"/>
                <a:gd name="T14" fmla="*/ 17 w 22"/>
                <a:gd name="T15" fmla="*/ 14 h 17"/>
                <a:gd name="T16" fmla="*/ 16 w 22"/>
                <a:gd name="T17" fmla="*/ 16 h 17"/>
                <a:gd name="T18" fmla="*/ 15 w 22"/>
                <a:gd name="T19" fmla="*/ 15 h 17"/>
                <a:gd name="T20" fmla="*/ 15 w 22"/>
                <a:gd name="T21" fmla="*/ 14 h 17"/>
                <a:gd name="T22" fmla="*/ 14 w 22"/>
                <a:gd name="T23" fmla="*/ 11 h 17"/>
                <a:gd name="T24" fmla="*/ 11 w 22"/>
                <a:gd name="T25" fmla="*/ 11 h 17"/>
                <a:gd name="T26" fmla="*/ 5 w 22"/>
                <a:gd name="T27" fmla="*/ 12 h 17"/>
                <a:gd name="T28" fmla="*/ 5 w 22"/>
                <a:gd name="T29" fmla="*/ 12 h 17"/>
                <a:gd name="T30" fmla="*/ 2 w 22"/>
                <a:gd name="T31" fmla="*/ 8 h 17"/>
                <a:gd name="T32" fmla="*/ 6 w 22"/>
                <a:gd name="T33" fmla="*/ 4 h 17"/>
                <a:gd name="T34" fmla="*/ 6 w 22"/>
                <a:gd name="T35" fmla="*/ 5 h 17"/>
                <a:gd name="T36" fmla="*/ 8 w 22"/>
                <a:gd name="T37" fmla="*/ 10 h 17"/>
                <a:gd name="T38" fmla="*/ 10 w 22"/>
                <a:gd name="T39" fmla="*/ 9 h 17"/>
                <a:gd name="T40" fmla="*/ 11 w 22"/>
                <a:gd name="T41" fmla="*/ 7 h 17"/>
                <a:gd name="T42" fmla="*/ 10 w 22"/>
                <a:gd name="T43" fmla="*/ 3 h 17"/>
                <a:gd name="T44" fmla="*/ 11 w 22"/>
                <a:gd name="T45" fmla="*/ 0 h 17"/>
                <a:gd name="T46" fmla="*/ 12 w 22"/>
                <a:gd name="T47" fmla="*/ 2 h 17"/>
                <a:gd name="T48" fmla="*/ 14 w 22"/>
                <a:gd name="T49" fmla="*/ 7 h 17"/>
                <a:gd name="T50" fmla="*/ 17 w 22"/>
                <a:gd name="T51" fmla="*/ 7 h 17"/>
                <a:gd name="T52" fmla="*/ 17 w 22"/>
                <a:gd name="T53" fmla="*/ 5 h 17"/>
                <a:gd name="T54" fmla="*/ 16 w 22"/>
                <a:gd name="T55" fmla="*/ 2 h 17"/>
                <a:gd name="T56" fmla="*/ 18 w 22"/>
                <a:gd name="T5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17">
                  <a:moveTo>
                    <a:pt x="18" y="3"/>
                  </a:moveTo>
                  <a:cubicBezTo>
                    <a:pt x="18" y="4"/>
                    <a:pt x="18" y="6"/>
                    <a:pt x="20" y="8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2" y="11"/>
                    <a:pt x="22" y="13"/>
                    <a:pt x="21" y="13"/>
                  </a:cubicBezTo>
                  <a:cubicBezTo>
                    <a:pt x="21" y="13"/>
                    <a:pt x="20" y="12"/>
                    <a:pt x="20" y="11"/>
                  </a:cubicBezTo>
                  <a:cubicBezTo>
                    <a:pt x="20" y="11"/>
                    <a:pt x="18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8" y="15"/>
                    <a:pt x="16" y="16"/>
                  </a:cubicBezTo>
                  <a:cubicBezTo>
                    <a:pt x="16" y="16"/>
                    <a:pt x="15" y="17"/>
                    <a:pt x="15" y="15"/>
                  </a:cubicBezTo>
                  <a:cubicBezTo>
                    <a:pt x="15" y="15"/>
                    <a:pt x="15" y="15"/>
                    <a:pt x="15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1"/>
                    <a:pt x="11" y="11"/>
                  </a:cubicBezTo>
                  <a:cubicBezTo>
                    <a:pt x="11" y="11"/>
                    <a:pt x="6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0"/>
                    <a:pt x="0" y="10"/>
                    <a:pt x="2" y="8"/>
                  </a:cubicBezTo>
                  <a:cubicBezTo>
                    <a:pt x="2" y="8"/>
                    <a:pt x="3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9"/>
                    <a:pt x="8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9"/>
                    <a:pt x="12" y="9"/>
                    <a:pt x="11" y="7"/>
                  </a:cubicBezTo>
                  <a:cubicBezTo>
                    <a:pt x="11" y="7"/>
                    <a:pt x="11" y="4"/>
                    <a:pt x="10" y="3"/>
                  </a:cubicBezTo>
                  <a:cubicBezTo>
                    <a:pt x="10" y="3"/>
                    <a:pt x="8" y="1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2"/>
                    <a:pt x="12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7" y="5"/>
                  </a:cubicBezTo>
                  <a:cubicBezTo>
                    <a:pt x="17" y="5"/>
                    <a:pt x="14" y="3"/>
                    <a:pt x="16" y="2"/>
                  </a:cubicBezTo>
                  <a:cubicBezTo>
                    <a:pt x="16" y="2"/>
                    <a:pt x="17" y="1"/>
                    <a:pt x="18" y="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ṧľíḍè"/>
            <p:cNvSpPr/>
            <p:nvPr/>
          </p:nvSpPr>
          <p:spPr bwMode="auto">
            <a:xfrm>
              <a:off x="3538538" y="2995613"/>
              <a:ext cx="57150" cy="93663"/>
            </a:xfrm>
            <a:custGeom>
              <a:avLst/>
              <a:gdLst>
                <a:gd name="T0" fmla="*/ 3 w 17"/>
                <a:gd name="T1" fmla="*/ 2 h 28"/>
                <a:gd name="T2" fmla="*/ 2 w 17"/>
                <a:gd name="T3" fmla="*/ 5 h 28"/>
                <a:gd name="T4" fmla="*/ 2 w 17"/>
                <a:gd name="T5" fmla="*/ 8 h 28"/>
                <a:gd name="T6" fmla="*/ 1 w 17"/>
                <a:gd name="T7" fmla="*/ 11 h 28"/>
                <a:gd name="T8" fmla="*/ 4 w 17"/>
                <a:gd name="T9" fmla="*/ 15 h 28"/>
                <a:gd name="T10" fmla="*/ 5 w 17"/>
                <a:gd name="T11" fmla="*/ 19 h 28"/>
                <a:gd name="T12" fmla="*/ 3 w 17"/>
                <a:gd name="T13" fmla="*/ 21 h 28"/>
                <a:gd name="T14" fmla="*/ 1 w 17"/>
                <a:gd name="T15" fmla="*/ 25 h 28"/>
                <a:gd name="T16" fmla="*/ 3 w 17"/>
                <a:gd name="T17" fmla="*/ 26 h 28"/>
                <a:gd name="T18" fmla="*/ 4 w 17"/>
                <a:gd name="T19" fmla="*/ 24 h 28"/>
                <a:gd name="T20" fmla="*/ 6 w 17"/>
                <a:gd name="T21" fmla="*/ 24 h 28"/>
                <a:gd name="T22" fmla="*/ 9 w 17"/>
                <a:gd name="T23" fmla="*/ 28 h 28"/>
                <a:gd name="T24" fmla="*/ 9 w 17"/>
                <a:gd name="T25" fmla="*/ 27 h 28"/>
                <a:gd name="T26" fmla="*/ 9 w 17"/>
                <a:gd name="T27" fmla="*/ 22 h 28"/>
                <a:gd name="T28" fmla="*/ 10 w 17"/>
                <a:gd name="T29" fmla="*/ 19 h 28"/>
                <a:gd name="T30" fmla="*/ 11 w 17"/>
                <a:gd name="T31" fmla="*/ 18 h 28"/>
                <a:gd name="T32" fmla="*/ 13 w 17"/>
                <a:gd name="T33" fmla="*/ 22 h 28"/>
                <a:gd name="T34" fmla="*/ 12 w 17"/>
                <a:gd name="T35" fmla="*/ 23 h 28"/>
                <a:gd name="T36" fmla="*/ 11 w 17"/>
                <a:gd name="T37" fmla="*/ 21 h 28"/>
                <a:gd name="T38" fmla="*/ 11 w 17"/>
                <a:gd name="T39" fmla="*/ 23 h 28"/>
                <a:gd name="T40" fmla="*/ 12 w 17"/>
                <a:gd name="T41" fmla="*/ 24 h 28"/>
                <a:gd name="T42" fmla="*/ 13 w 17"/>
                <a:gd name="T43" fmla="*/ 26 h 28"/>
                <a:gd name="T44" fmla="*/ 16 w 17"/>
                <a:gd name="T45" fmla="*/ 27 h 28"/>
                <a:gd name="T46" fmla="*/ 16 w 17"/>
                <a:gd name="T47" fmla="*/ 24 h 28"/>
                <a:gd name="T48" fmla="*/ 14 w 17"/>
                <a:gd name="T49" fmla="*/ 20 h 28"/>
                <a:gd name="T50" fmla="*/ 13 w 17"/>
                <a:gd name="T51" fmla="*/ 17 h 28"/>
                <a:gd name="T52" fmla="*/ 12 w 17"/>
                <a:gd name="T53" fmla="*/ 14 h 28"/>
                <a:gd name="T54" fmla="*/ 12 w 17"/>
                <a:gd name="T55" fmla="*/ 11 h 28"/>
                <a:gd name="T56" fmla="*/ 7 w 17"/>
                <a:gd name="T57" fmla="*/ 7 h 28"/>
                <a:gd name="T58" fmla="*/ 5 w 17"/>
                <a:gd name="T59" fmla="*/ 11 h 28"/>
                <a:gd name="T60" fmla="*/ 3 w 17"/>
                <a:gd name="T61" fmla="*/ 10 h 28"/>
                <a:gd name="T62" fmla="*/ 3 w 17"/>
                <a:gd name="T63" fmla="*/ 8 h 28"/>
                <a:gd name="T64" fmla="*/ 8 w 17"/>
                <a:gd name="T65" fmla="*/ 1 h 28"/>
                <a:gd name="T66" fmla="*/ 6 w 17"/>
                <a:gd name="T67" fmla="*/ 1 h 28"/>
                <a:gd name="T68" fmla="*/ 3 w 17"/>
                <a:gd name="T69" fmla="*/ 2 h 28"/>
                <a:gd name="T70" fmla="*/ 10 w 17"/>
                <a:gd name="T71" fmla="*/ 13 h 28"/>
                <a:gd name="T72" fmla="*/ 9 w 17"/>
                <a:gd name="T73" fmla="*/ 13 h 28"/>
                <a:gd name="T74" fmla="*/ 7 w 17"/>
                <a:gd name="T75" fmla="*/ 15 h 28"/>
                <a:gd name="T76" fmla="*/ 7 w 17"/>
                <a:gd name="T77" fmla="*/ 16 h 28"/>
                <a:gd name="T78" fmla="*/ 7 w 17"/>
                <a:gd name="T79" fmla="*/ 10 h 28"/>
                <a:gd name="T80" fmla="*/ 10 w 17"/>
                <a:gd name="T81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8">
                  <a:moveTo>
                    <a:pt x="3" y="2"/>
                  </a:moveTo>
                  <a:cubicBezTo>
                    <a:pt x="3" y="2"/>
                    <a:pt x="2" y="2"/>
                    <a:pt x="2" y="5"/>
                  </a:cubicBezTo>
                  <a:cubicBezTo>
                    <a:pt x="2" y="5"/>
                    <a:pt x="3" y="7"/>
                    <a:pt x="2" y="8"/>
                  </a:cubicBezTo>
                  <a:cubicBezTo>
                    <a:pt x="2" y="8"/>
                    <a:pt x="0" y="9"/>
                    <a:pt x="1" y="11"/>
                  </a:cubicBezTo>
                  <a:cubicBezTo>
                    <a:pt x="1" y="11"/>
                    <a:pt x="4" y="12"/>
                    <a:pt x="4" y="15"/>
                  </a:cubicBezTo>
                  <a:cubicBezTo>
                    <a:pt x="4" y="15"/>
                    <a:pt x="4" y="17"/>
                    <a:pt x="5" y="19"/>
                  </a:cubicBezTo>
                  <a:cubicBezTo>
                    <a:pt x="5" y="19"/>
                    <a:pt x="6" y="20"/>
                    <a:pt x="3" y="21"/>
                  </a:cubicBezTo>
                  <a:cubicBezTo>
                    <a:pt x="3" y="21"/>
                    <a:pt x="0" y="21"/>
                    <a:pt x="1" y="25"/>
                  </a:cubicBezTo>
                  <a:cubicBezTo>
                    <a:pt x="1" y="25"/>
                    <a:pt x="1" y="27"/>
                    <a:pt x="3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24"/>
                    <a:pt x="6" y="23"/>
                    <a:pt x="6" y="24"/>
                  </a:cubicBezTo>
                  <a:cubicBezTo>
                    <a:pt x="6" y="24"/>
                    <a:pt x="7" y="28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19"/>
                    <a:pt x="10" y="19"/>
                  </a:cubicBezTo>
                  <a:cubicBezTo>
                    <a:pt x="10" y="19"/>
                    <a:pt x="11" y="17"/>
                    <a:pt x="11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1" y="23"/>
                  </a:cubicBezTo>
                  <a:cubicBezTo>
                    <a:pt x="11" y="23"/>
                    <a:pt x="12" y="24"/>
                    <a:pt x="12" y="24"/>
                  </a:cubicBezTo>
                  <a:cubicBezTo>
                    <a:pt x="12" y="24"/>
                    <a:pt x="13" y="25"/>
                    <a:pt x="13" y="26"/>
                  </a:cubicBezTo>
                  <a:cubicBezTo>
                    <a:pt x="13" y="26"/>
                    <a:pt x="14" y="28"/>
                    <a:pt x="16" y="27"/>
                  </a:cubicBezTo>
                  <a:cubicBezTo>
                    <a:pt x="16" y="27"/>
                    <a:pt x="17" y="26"/>
                    <a:pt x="16" y="24"/>
                  </a:cubicBezTo>
                  <a:cubicBezTo>
                    <a:pt x="16" y="24"/>
                    <a:pt x="15" y="20"/>
                    <a:pt x="14" y="20"/>
                  </a:cubicBezTo>
                  <a:cubicBezTo>
                    <a:pt x="14" y="20"/>
                    <a:pt x="13" y="18"/>
                    <a:pt x="13" y="17"/>
                  </a:cubicBezTo>
                  <a:cubicBezTo>
                    <a:pt x="13" y="17"/>
                    <a:pt x="13" y="14"/>
                    <a:pt x="12" y="14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2" y="11"/>
                    <a:pt x="11" y="6"/>
                    <a:pt x="7" y="7"/>
                  </a:cubicBezTo>
                  <a:cubicBezTo>
                    <a:pt x="7" y="7"/>
                    <a:pt x="5" y="8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9"/>
                    <a:pt x="3" y="8"/>
                  </a:cubicBezTo>
                  <a:cubicBezTo>
                    <a:pt x="3" y="8"/>
                    <a:pt x="10" y="5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lose/>
                  <a:moveTo>
                    <a:pt x="10" y="13"/>
                  </a:moveTo>
                  <a:cubicBezTo>
                    <a:pt x="10" y="14"/>
                    <a:pt x="9" y="13"/>
                    <a:pt x="9" y="13"/>
                  </a:cubicBezTo>
                  <a:cubicBezTo>
                    <a:pt x="6" y="12"/>
                    <a:pt x="7" y="15"/>
                    <a:pt x="7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1"/>
                    <a:pt x="7" y="10"/>
                    <a:pt x="7" y="10"/>
                  </a:cubicBezTo>
                  <a:cubicBezTo>
                    <a:pt x="8" y="10"/>
                    <a:pt x="10" y="13"/>
                    <a:pt x="10" y="13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ṥļîḍè"/>
            <p:cNvSpPr/>
            <p:nvPr/>
          </p:nvSpPr>
          <p:spPr bwMode="auto">
            <a:xfrm>
              <a:off x="3581401" y="2982913"/>
              <a:ext cx="42863" cy="42863"/>
            </a:xfrm>
            <a:custGeom>
              <a:avLst/>
              <a:gdLst>
                <a:gd name="T0" fmla="*/ 1 w 13"/>
                <a:gd name="T1" fmla="*/ 6 h 13"/>
                <a:gd name="T2" fmla="*/ 3 w 13"/>
                <a:gd name="T3" fmla="*/ 3 h 13"/>
                <a:gd name="T4" fmla="*/ 8 w 13"/>
                <a:gd name="T5" fmla="*/ 3 h 13"/>
                <a:gd name="T6" fmla="*/ 8 w 13"/>
                <a:gd name="T7" fmla="*/ 5 h 13"/>
                <a:gd name="T8" fmla="*/ 9 w 13"/>
                <a:gd name="T9" fmla="*/ 6 h 13"/>
                <a:gd name="T10" fmla="*/ 12 w 13"/>
                <a:gd name="T11" fmla="*/ 4 h 13"/>
                <a:gd name="T12" fmla="*/ 12 w 13"/>
                <a:gd name="T13" fmla="*/ 5 h 13"/>
                <a:gd name="T14" fmla="*/ 8 w 13"/>
                <a:gd name="T15" fmla="*/ 8 h 13"/>
                <a:gd name="T16" fmla="*/ 5 w 13"/>
                <a:gd name="T17" fmla="*/ 10 h 13"/>
                <a:gd name="T18" fmla="*/ 1 w 13"/>
                <a:gd name="T19" fmla="*/ 13 h 13"/>
                <a:gd name="T20" fmla="*/ 1 w 13"/>
                <a:gd name="T21" fmla="*/ 11 h 13"/>
                <a:gd name="T22" fmla="*/ 4 w 13"/>
                <a:gd name="T23" fmla="*/ 8 h 13"/>
                <a:gd name="T24" fmla="*/ 2 w 13"/>
                <a:gd name="T25" fmla="*/ 7 h 13"/>
                <a:gd name="T26" fmla="*/ 1 w 1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1" y="6"/>
                  </a:moveTo>
                  <a:cubicBezTo>
                    <a:pt x="1" y="6"/>
                    <a:pt x="1" y="4"/>
                    <a:pt x="3" y="3"/>
                  </a:cubicBezTo>
                  <a:cubicBezTo>
                    <a:pt x="3" y="3"/>
                    <a:pt x="6" y="0"/>
                    <a:pt x="8" y="3"/>
                  </a:cubicBezTo>
                  <a:cubicBezTo>
                    <a:pt x="8" y="3"/>
                    <a:pt x="9" y="4"/>
                    <a:pt x="8" y="5"/>
                  </a:cubicBezTo>
                  <a:cubicBezTo>
                    <a:pt x="8" y="5"/>
                    <a:pt x="7" y="6"/>
                    <a:pt x="9" y="6"/>
                  </a:cubicBezTo>
                  <a:cubicBezTo>
                    <a:pt x="9" y="6"/>
                    <a:pt x="11" y="5"/>
                    <a:pt x="12" y="4"/>
                  </a:cubicBezTo>
                  <a:cubicBezTo>
                    <a:pt x="12" y="4"/>
                    <a:pt x="13" y="3"/>
                    <a:pt x="12" y="5"/>
                  </a:cubicBezTo>
                  <a:cubicBezTo>
                    <a:pt x="12" y="5"/>
                    <a:pt x="11" y="7"/>
                    <a:pt x="8" y="8"/>
                  </a:cubicBezTo>
                  <a:cubicBezTo>
                    <a:pt x="8" y="8"/>
                    <a:pt x="6" y="7"/>
                    <a:pt x="5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4" y="10"/>
                    <a:pt x="4" y="8"/>
                  </a:cubicBezTo>
                  <a:cubicBezTo>
                    <a:pt x="4" y="8"/>
                    <a:pt x="3" y="7"/>
                    <a:pt x="2" y="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ḷîde"/>
            <p:cNvSpPr/>
            <p:nvPr/>
          </p:nvSpPr>
          <p:spPr bwMode="auto">
            <a:xfrm>
              <a:off x="3595688" y="3008313"/>
              <a:ext cx="65088" cy="63500"/>
            </a:xfrm>
            <a:custGeom>
              <a:avLst/>
              <a:gdLst>
                <a:gd name="T0" fmla="*/ 0 w 20"/>
                <a:gd name="T1" fmla="*/ 7 h 19"/>
                <a:gd name="T2" fmla="*/ 4 w 20"/>
                <a:gd name="T3" fmla="*/ 3 h 19"/>
                <a:gd name="T4" fmla="*/ 7 w 20"/>
                <a:gd name="T5" fmla="*/ 2 h 19"/>
                <a:gd name="T6" fmla="*/ 7 w 20"/>
                <a:gd name="T7" fmla="*/ 4 h 19"/>
                <a:gd name="T8" fmla="*/ 9 w 20"/>
                <a:gd name="T9" fmla="*/ 11 h 19"/>
                <a:gd name="T10" fmla="*/ 15 w 20"/>
                <a:gd name="T11" fmla="*/ 10 h 19"/>
                <a:gd name="T12" fmla="*/ 14 w 20"/>
                <a:gd name="T13" fmla="*/ 7 h 19"/>
                <a:gd name="T14" fmla="*/ 17 w 20"/>
                <a:gd name="T15" fmla="*/ 10 h 19"/>
                <a:gd name="T16" fmla="*/ 17 w 20"/>
                <a:gd name="T17" fmla="*/ 15 h 19"/>
                <a:gd name="T18" fmla="*/ 15 w 20"/>
                <a:gd name="T19" fmla="*/ 16 h 19"/>
                <a:gd name="T20" fmla="*/ 7 w 20"/>
                <a:gd name="T21" fmla="*/ 12 h 19"/>
                <a:gd name="T22" fmla="*/ 5 w 20"/>
                <a:gd name="T23" fmla="*/ 9 h 19"/>
                <a:gd name="T24" fmla="*/ 3 w 20"/>
                <a:gd name="T25" fmla="*/ 8 h 19"/>
                <a:gd name="T26" fmla="*/ 2 w 20"/>
                <a:gd name="T27" fmla="*/ 10 h 19"/>
                <a:gd name="T28" fmla="*/ 1 w 20"/>
                <a:gd name="T29" fmla="*/ 19 h 19"/>
                <a:gd name="T30" fmla="*/ 0 w 20"/>
                <a:gd name="T31" fmla="*/ 18 h 19"/>
                <a:gd name="T32" fmla="*/ 0 w 20"/>
                <a:gd name="T33" fmla="*/ 15 h 19"/>
                <a:gd name="T34" fmla="*/ 0 w 20"/>
                <a:gd name="T35" fmla="*/ 13 h 19"/>
                <a:gd name="T36" fmla="*/ 0 w 20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9">
                  <a:moveTo>
                    <a:pt x="0" y="7"/>
                  </a:moveTo>
                  <a:cubicBezTo>
                    <a:pt x="0" y="7"/>
                    <a:pt x="4" y="5"/>
                    <a:pt x="4" y="3"/>
                  </a:cubicBezTo>
                  <a:cubicBezTo>
                    <a:pt x="4" y="3"/>
                    <a:pt x="5" y="0"/>
                    <a:pt x="7" y="2"/>
                  </a:cubicBezTo>
                  <a:cubicBezTo>
                    <a:pt x="7" y="2"/>
                    <a:pt x="8" y="2"/>
                    <a:pt x="7" y="4"/>
                  </a:cubicBezTo>
                  <a:cubicBezTo>
                    <a:pt x="7" y="4"/>
                    <a:pt x="6" y="9"/>
                    <a:pt x="9" y="11"/>
                  </a:cubicBezTo>
                  <a:cubicBezTo>
                    <a:pt x="9" y="11"/>
                    <a:pt x="15" y="14"/>
                    <a:pt x="15" y="1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7" y="10"/>
                  </a:cubicBezTo>
                  <a:cubicBezTo>
                    <a:pt x="17" y="10"/>
                    <a:pt x="20" y="13"/>
                    <a:pt x="17" y="15"/>
                  </a:cubicBezTo>
                  <a:cubicBezTo>
                    <a:pt x="17" y="15"/>
                    <a:pt x="16" y="15"/>
                    <a:pt x="15" y="16"/>
                  </a:cubicBezTo>
                  <a:cubicBezTo>
                    <a:pt x="15" y="16"/>
                    <a:pt x="9" y="17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7"/>
                    <a:pt x="3" y="8"/>
                  </a:cubicBezTo>
                  <a:cubicBezTo>
                    <a:pt x="3" y="8"/>
                    <a:pt x="2" y="8"/>
                    <a:pt x="2" y="10"/>
                  </a:cubicBezTo>
                  <a:cubicBezTo>
                    <a:pt x="2" y="10"/>
                    <a:pt x="4" y="17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8"/>
                    <a:pt x="0" y="17"/>
                    <a:pt x="0" y="15"/>
                  </a:cubicBezTo>
                  <a:cubicBezTo>
                    <a:pt x="0" y="15"/>
                    <a:pt x="0" y="15"/>
                    <a:pt x="0" y="13"/>
                  </a:cubicBezTo>
                  <a:cubicBezTo>
                    <a:pt x="0" y="13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$ľíḍê"/>
            <p:cNvSpPr/>
            <p:nvPr/>
          </p:nvSpPr>
          <p:spPr bwMode="auto">
            <a:xfrm>
              <a:off x="3690938" y="3187700"/>
              <a:ext cx="315913" cy="468313"/>
            </a:xfrm>
            <a:custGeom>
              <a:avLst/>
              <a:gdLst>
                <a:gd name="T0" fmla="*/ 96 w 96"/>
                <a:gd name="T1" fmla="*/ 0 h 141"/>
                <a:gd name="T2" fmla="*/ 0 w 96"/>
                <a:gd name="T3" fmla="*/ 45 h 141"/>
                <a:gd name="T4" fmla="*/ 26 w 96"/>
                <a:gd name="T5" fmla="*/ 74 h 141"/>
                <a:gd name="T6" fmla="*/ 5 w 96"/>
                <a:gd name="T7" fmla="*/ 141 h 141"/>
                <a:gd name="T8" fmla="*/ 96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96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33" y="47"/>
                    <a:pt x="26" y="74"/>
                  </a:cubicBezTo>
                  <a:cubicBezTo>
                    <a:pt x="5" y="141"/>
                    <a:pt x="5" y="141"/>
                    <a:pt x="5" y="14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004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7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9687385" y="112202"/>
            <a:ext cx="1820990" cy="338052"/>
            <a:chOff x="3497261" y="2746242"/>
            <a:chExt cx="7298696" cy="1354943"/>
          </a:xfrm>
          <a:solidFill>
            <a:schemeClr val="accent1"/>
          </a:solidFill>
        </p:grpSpPr>
        <p:grpSp>
          <p:nvGrpSpPr>
            <p:cNvPr id="198" name="ïşļíḓê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  <a:grpFill/>
          </p:grpSpPr>
          <p:sp>
            <p:nvSpPr>
              <p:cNvPr id="217" name="îṥļiďe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íŝļíḍ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íşḷiḋ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iṩ1îdê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isļïḍe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íṣḷíḋê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iṧľïdé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ïṡḷïḓé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îṥ1ïḋè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ïsľîdé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íṩlíďê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işḷïďè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îṡlíḑê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iṡľïḍê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iṥľíḑ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íṥḷîḍ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íṩľiḓ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ïŝļîdê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iṡľîḑé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iṩ1íḋè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íṣľíḍè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9" name="íṥľíḓ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  <a:grpFill/>
          </p:grpSpPr>
          <p:sp>
            <p:nvSpPr>
              <p:cNvPr id="200" name="îš1îde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íSļïď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íṥľîḍe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îṧ1iḍê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îšlïḓe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iṩľiďe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ïṩlíḋè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iṩľíḋé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iṧlíḓé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íṥľide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ïṩlîḑ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í$ḷiḓê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2" name="ïṡļîdê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3" name="ísḷíďê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ïşḷïḑ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ïŝľiḍê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iṥḻïdê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8" name="矩形 237"/>
          <p:cNvSpPr/>
          <p:nvPr userDrawn="1"/>
        </p:nvSpPr>
        <p:spPr>
          <a:xfrm flipV="1">
            <a:off x="0" y="6806337"/>
            <a:ext cx="12192000" cy="6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 lIns="0" tIns="0" rIns="0" bIns="0"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fld id="{E16B16C1-6D5E-46C9-B419-8AFAA0B89E27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5D3F79-F1DA-1063-D228-37BC2F88D10D}"/>
              </a:ext>
            </a:extLst>
          </p:cNvPr>
          <p:cNvSpPr txBox="1"/>
          <p:nvPr userDrawn="1"/>
        </p:nvSpPr>
        <p:spPr>
          <a:xfrm>
            <a:off x="683625" y="6566311"/>
            <a:ext cx="30091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spc="300" dirty="0">
                <a:solidFill>
                  <a:schemeClr val="accent1"/>
                </a:solidFill>
              </a:rPr>
              <a:t>氘</a:t>
            </a:r>
            <a:r>
              <a:rPr lang="en-US" altLang="zh-CN" sz="1200" b="1" spc="300" dirty="0">
                <a:solidFill>
                  <a:schemeClr val="accent1"/>
                </a:solidFill>
              </a:rPr>
              <a:t>-</a:t>
            </a:r>
            <a:r>
              <a:rPr lang="zh-CN" altLang="en-US" sz="1200" b="1" spc="300" dirty="0">
                <a:solidFill>
                  <a:schemeClr val="accent1"/>
                </a:solidFill>
              </a:rPr>
              <a:t>氘相互作用及动量关联函数</a:t>
            </a:r>
          </a:p>
        </p:txBody>
      </p:sp>
    </p:spTree>
    <p:extLst>
      <p:ext uri="{BB962C8B-B14F-4D97-AF65-F5344CB8AC3E}">
        <p14:creationId xmlns:p14="http://schemas.microsoft.com/office/powerpoint/2010/main" val="7457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t="238" r="19837"/>
          <a:stretch>
            <a:fillRect/>
          </a:stretch>
        </p:blipFill>
        <p:spPr>
          <a:xfrm>
            <a:off x="7004816" y="0"/>
            <a:ext cx="5187184" cy="7002684"/>
          </a:xfrm>
          <a:custGeom>
            <a:avLst/>
            <a:gdLst>
              <a:gd name="connsiteX0" fmla="*/ 0 w 5187184"/>
              <a:gd name="connsiteY0" fmla="*/ 0 h 7002684"/>
              <a:gd name="connsiteX1" fmla="*/ 3890388 w 5187184"/>
              <a:gd name="connsiteY1" fmla="*/ 0 h 7002684"/>
              <a:gd name="connsiteX2" fmla="*/ 4149780 w 5187184"/>
              <a:gd name="connsiteY2" fmla="*/ 1400714 h 7002684"/>
              <a:gd name="connsiteX3" fmla="*/ 5187184 w 5187184"/>
              <a:gd name="connsiteY3" fmla="*/ 7002684 h 7002684"/>
              <a:gd name="connsiteX4" fmla="*/ 1296796 w 5187184"/>
              <a:gd name="connsiteY4" fmla="*/ 7002684 h 7002684"/>
              <a:gd name="connsiteX5" fmla="*/ 1037445 w 5187184"/>
              <a:gd name="connsiteY5" fmla="*/ 5602192 h 700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7184" h="7002684">
                <a:moveTo>
                  <a:pt x="0" y="0"/>
                </a:moveTo>
                <a:lnTo>
                  <a:pt x="3890388" y="0"/>
                </a:lnTo>
                <a:lnTo>
                  <a:pt x="4149780" y="1400714"/>
                </a:lnTo>
                <a:lnTo>
                  <a:pt x="5187184" y="7002684"/>
                </a:lnTo>
                <a:lnTo>
                  <a:pt x="1296796" y="7002684"/>
                </a:lnTo>
                <a:lnTo>
                  <a:pt x="1037445" y="5602192"/>
                </a:lnTo>
                <a:close/>
              </a:path>
            </a:pathLst>
          </a:custGeom>
        </p:spPr>
      </p:pic>
      <p:cxnSp>
        <p:nvCxnSpPr>
          <p:cNvPr id="53" name="直接连接符 52"/>
          <p:cNvCxnSpPr>
            <a:cxnSpLocks/>
          </p:cNvCxnSpPr>
          <p:nvPr userDrawn="1"/>
        </p:nvCxnSpPr>
        <p:spPr>
          <a:xfrm flipV="1">
            <a:off x="749427" y="2303585"/>
            <a:ext cx="0" cy="76786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平行四边形 101"/>
          <p:cNvSpPr/>
          <p:nvPr userDrawn="1"/>
        </p:nvSpPr>
        <p:spPr>
          <a:xfrm flipH="1">
            <a:off x="7004816" y="0"/>
            <a:ext cx="5187184" cy="7002684"/>
          </a:xfrm>
          <a:prstGeom prst="parallelogram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7046098" y="1352452"/>
            <a:ext cx="4466907" cy="1055243"/>
            <a:chOff x="6957679" y="1357480"/>
            <a:chExt cx="4466907" cy="1055243"/>
          </a:xfrm>
        </p:grpSpPr>
        <p:sp>
          <p:nvSpPr>
            <p:cNvPr id="62" name="平行四边形 61"/>
            <p:cNvSpPr/>
            <p:nvPr userDrawn="1"/>
          </p:nvSpPr>
          <p:spPr>
            <a:xfrm flipH="1">
              <a:off x="6957679" y="1357480"/>
              <a:ext cx="4466907" cy="1055243"/>
            </a:xfrm>
            <a:prstGeom prst="parallelogram">
              <a:avLst>
                <a:gd name="adj" fmla="val 1905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4" name="81ebc1f8-0063-4175-a0e9-d76839507c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 userDrawn="1">
              <p:custDataLst>
                <p:tags r:id="rId1"/>
              </p:custDataLst>
            </p:nvPr>
          </p:nvGrpSpPr>
          <p:grpSpPr>
            <a:xfrm>
              <a:off x="7239288" y="1526358"/>
              <a:ext cx="3949906" cy="733268"/>
              <a:chOff x="3497261" y="2746242"/>
              <a:chExt cx="7298696" cy="1354943"/>
            </a:xfrm>
            <a:solidFill>
              <a:schemeClr val="bg1"/>
            </a:solidFill>
          </p:grpSpPr>
          <p:grpSp>
            <p:nvGrpSpPr>
              <p:cNvPr id="55" name="ïşļíḓê"/>
              <p:cNvGrpSpPr/>
              <p:nvPr/>
            </p:nvGrpSpPr>
            <p:grpSpPr>
              <a:xfrm>
                <a:off x="3497261" y="2746242"/>
                <a:ext cx="7298696" cy="1095599"/>
                <a:chOff x="4535488" y="3019425"/>
                <a:chExt cx="4378326" cy="657226"/>
              </a:xfrm>
              <a:grpFill/>
            </p:grpSpPr>
            <p:sp>
              <p:nvSpPr>
                <p:cNvPr id="79" name="îṥļiďe"/>
                <p:cNvSpPr/>
                <p:nvPr/>
              </p:nvSpPr>
              <p:spPr bwMode="auto">
                <a:xfrm>
                  <a:off x="4535488" y="3192463"/>
                  <a:ext cx="290513" cy="484188"/>
                </a:xfrm>
                <a:custGeom>
                  <a:avLst/>
                  <a:gdLst>
                    <a:gd name="T0" fmla="*/ 88 w 88"/>
                    <a:gd name="T1" fmla="*/ 31 h 146"/>
                    <a:gd name="T2" fmla="*/ 71 w 88"/>
                    <a:gd name="T3" fmla="*/ 93 h 146"/>
                    <a:gd name="T4" fmla="*/ 61 w 88"/>
                    <a:gd name="T5" fmla="*/ 100 h 146"/>
                    <a:gd name="T6" fmla="*/ 46 w 88"/>
                    <a:gd name="T7" fmla="*/ 114 h 146"/>
                    <a:gd name="T8" fmla="*/ 10 w 88"/>
                    <a:gd name="T9" fmla="*/ 128 h 146"/>
                    <a:gd name="T10" fmla="*/ 3 w 88"/>
                    <a:gd name="T11" fmla="*/ 118 h 146"/>
                    <a:gd name="T12" fmla="*/ 12 w 88"/>
                    <a:gd name="T13" fmla="*/ 113 h 146"/>
                    <a:gd name="T14" fmla="*/ 46 w 88"/>
                    <a:gd name="T15" fmla="*/ 92 h 146"/>
                    <a:gd name="T16" fmla="*/ 39 w 88"/>
                    <a:gd name="T17" fmla="*/ 67 h 146"/>
                    <a:gd name="T18" fmla="*/ 24 w 88"/>
                    <a:gd name="T19" fmla="*/ 55 h 146"/>
                    <a:gd name="T20" fmla="*/ 32 w 88"/>
                    <a:gd name="T21" fmla="*/ 51 h 146"/>
                    <a:gd name="T22" fmla="*/ 49 w 88"/>
                    <a:gd name="T23" fmla="*/ 30 h 146"/>
                    <a:gd name="T24" fmla="*/ 56 w 88"/>
                    <a:gd name="T25" fmla="*/ 7 h 146"/>
                    <a:gd name="T26" fmla="*/ 88 w 88"/>
                    <a:gd name="T27" fmla="*/ 31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8" h="146">
                      <a:moveTo>
                        <a:pt x="88" y="31"/>
                      </a:moveTo>
                      <a:cubicBezTo>
                        <a:pt x="71" y="93"/>
                        <a:pt x="71" y="93"/>
                        <a:pt x="71" y="93"/>
                      </a:cubicBezTo>
                      <a:cubicBezTo>
                        <a:pt x="71" y="93"/>
                        <a:pt x="68" y="99"/>
                        <a:pt x="61" y="100"/>
                      </a:cubicBezTo>
                      <a:cubicBezTo>
                        <a:pt x="61" y="100"/>
                        <a:pt x="48" y="106"/>
                        <a:pt x="46" y="114"/>
                      </a:cubicBezTo>
                      <a:cubicBezTo>
                        <a:pt x="46" y="114"/>
                        <a:pt x="19" y="146"/>
                        <a:pt x="10" y="128"/>
                      </a:cubicBezTo>
                      <a:cubicBezTo>
                        <a:pt x="10" y="128"/>
                        <a:pt x="9" y="118"/>
                        <a:pt x="3" y="118"/>
                      </a:cubicBezTo>
                      <a:cubicBezTo>
                        <a:pt x="3" y="118"/>
                        <a:pt x="0" y="115"/>
                        <a:pt x="12" y="113"/>
                      </a:cubicBezTo>
                      <a:cubicBezTo>
                        <a:pt x="12" y="113"/>
                        <a:pt x="32" y="116"/>
                        <a:pt x="46" y="92"/>
                      </a:cubicBezTo>
                      <a:cubicBezTo>
                        <a:pt x="46" y="92"/>
                        <a:pt x="57" y="72"/>
                        <a:pt x="39" y="67"/>
                      </a:cubicBezTo>
                      <a:cubicBezTo>
                        <a:pt x="39" y="67"/>
                        <a:pt x="22" y="66"/>
                        <a:pt x="24" y="55"/>
                      </a:cubicBezTo>
                      <a:cubicBezTo>
                        <a:pt x="24" y="55"/>
                        <a:pt x="24" y="52"/>
                        <a:pt x="32" y="51"/>
                      </a:cubicBezTo>
                      <a:cubicBezTo>
                        <a:pt x="32" y="51"/>
                        <a:pt x="59" y="46"/>
                        <a:pt x="49" y="30"/>
                      </a:cubicBezTo>
                      <a:cubicBezTo>
                        <a:pt x="49" y="30"/>
                        <a:pt x="33" y="10"/>
                        <a:pt x="56" y="7"/>
                      </a:cubicBezTo>
                      <a:cubicBezTo>
                        <a:pt x="56" y="7"/>
                        <a:pt x="85" y="0"/>
                        <a:pt x="88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íŝļíḍê"/>
                <p:cNvSpPr/>
                <p:nvPr/>
              </p:nvSpPr>
              <p:spPr bwMode="auto">
                <a:xfrm>
                  <a:off x="4899026" y="3148013"/>
                  <a:ext cx="214313" cy="409575"/>
                </a:xfrm>
                <a:custGeom>
                  <a:avLst/>
                  <a:gdLst>
                    <a:gd name="T0" fmla="*/ 24 w 65"/>
                    <a:gd name="T1" fmla="*/ 0 h 123"/>
                    <a:gd name="T2" fmla="*/ 5 w 65"/>
                    <a:gd name="T3" fmla="*/ 21 h 123"/>
                    <a:gd name="T4" fmla="*/ 8 w 65"/>
                    <a:gd name="T5" fmla="*/ 43 h 123"/>
                    <a:gd name="T6" fmla="*/ 3 w 65"/>
                    <a:gd name="T7" fmla="*/ 65 h 123"/>
                    <a:gd name="T8" fmla="*/ 2 w 65"/>
                    <a:gd name="T9" fmla="*/ 73 h 123"/>
                    <a:gd name="T10" fmla="*/ 8 w 65"/>
                    <a:gd name="T11" fmla="*/ 106 h 123"/>
                    <a:gd name="T12" fmla="*/ 42 w 65"/>
                    <a:gd name="T13" fmla="*/ 119 h 123"/>
                    <a:gd name="T14" fmla="*/ 63 w 65"/>
                    <a:gd name="T15" fmla="*/ 103 h 123"/>
                    <a:gd name="T16" fmla="*/ 48 w 65"/>
                    <a:gd name="T17" fmla="*/ 97 h 123"/>
                    <a:gd name="T18" fmla="*/ 21 w 65"/>
                    <a:gd name="T19" fmla="*/ 91 h 123"/>
                    <a:gd name="T20" fmla="*/ 25 w 65"/>
                    <a:gd name="T21" fmla="*/ 57 h 123"/>
                    <a:gd name="T22" fmla="*/ 42 w 65"/>
                    <a:gd name="T23" fmla="*/ 50 h 123"/>
                    <a:gd name="T24" fmla="*/ 58 w 65"/>
                    <a:gd name="T25" fmla="*/ 34 h 123"/>
                    <a:gd name="T26" fmla="*/ 44 w 65"/>
                    <a:gd name="T27" fmla="*/ 32 h 123"/>
                    <a:gd name="T28" fmla="*/ 28 w 65"/>
                    <a:gd name="T29" fmla="*/ 31 h 123"/>
                    <a:gd name="T30" fmla="*/ 33 w 65"/>
                    <a:gd name="T31" fmla="*/ 19 h 123"/>
                    <a:gd name="T32" fmla="*/ 24 w 65"/>
                    <a:gd name="T33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123">
                      <a:moveTo>
                        <a:pt x="24" y="0"/>
                      </a:moveTo>
                      <a:cubicBezTo>
                        <a:pt x="24" y="0"/>
                        <a:pt x="2" y="1"/>
                        <a:pt x="5" y="21"/>
                      </a:cubicBezTo>
                      <a:cubicBezTo>
                        <a:pt x="5" y="21"/>
                        <a:pt x="12" y="38"/>
                        <a:pt x="8" y="43"/>
                      </a:cubicBezTo>
                      <a:cubicBezTo>
                        <a:pt x="8" y="43"/>
                        <a:pt x="2" y="56"/>
                        <a:pt x="3" y="65"/>
                      </a:cubicBezTo>
                      <a:cubicBezTo>
                        <a:pt x="3" y="65"/>
                        <a:pt x="5" y="66"/>
                        <a:pt x="2" y="73"/>
                      </a:cubicBezTo>
                      <a:cubicBezTo>
                        <a:pt x="2" y="73"/>
                        <a:pt x="0" y="100"/>
                        <a:pt x="8" y="106"/>
                      </a:cubicBezTo>
                      <a:cubicBezTo>
                        <a:pt x="8" y="106"/>
                        <a:pt x="17" y="117"/>
                        <a:pt x="42" y="119"/>
                      </a:cubicBezTo>
                      <a:cubicBezTo>
                        <a:pt x="42" y="119"/>
                        <a:pt x="65" y="123"/>
                        <a:pt x="63" y="103"/>
                      </a:cubicBezTo>
                      <a:cubicBezTo>
                        <a:pt x="63" y="103"/>
                        <a:pt x="58" y="95"/>
                        <a:pt x="48" y="97"/>
                      </a:cubicBezTo>
                      <a:cubicBezTo>
                        <a:pt x="48" y="97"/>
                        <a:pt x="21" y="107"/>
                        <a:pt x="21" y="91"/>
                      </a:cubicBezTo>
                      <a:cubicBezTo>
                        <a:pt x="21" y="91"/>
                        <a:pt x="18" y="70"/>
                        <a:pt x="25" y="57"/>
                      </a:cubicBezTo>
                      <a:cubicBezTo>
                        <a:pt x="25" y="57"/>
                        <a:pt x="28" y="50"/>
                        <a:pt x="42" y="50"/>
                      </a:cubicBezTo>
                      <a:cubicBezTo>
                        <a:pt x="42" y="50"/>
                        <a:pt x="62" y="50"/>
                        <a:pt x="58" y="34"/>
                      </a:cubicBezTo>
                      <a:cubicBezTo>
                        <a:pt x="58" y="34"/>
                        <a:pt x="55" y="27"/>
                        <a:pt x="44" y="32"/>
                      </a:cubicBezTo>
                      <a:cubicBezTo>
                        <a:pt x="44" y="32"/>
                        <a:pt x="31" y="42"/>
                        <a:pt x="28" y="31"/>
                      </a:cubicBezTo>
                      <a:cubicBezTo>
                        <a:pt x="28" y="31"/>
                        <a:pt x="27" y="24"/>
                        <a:pt x="33" y="19"/>
                      </a:cubicBezTo>
                      <a:cubicBezTo>
                        <a:pt x="33" y="19"/>
                        <a:pt x="46" y="4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íşḷiḋe"/>
                <p:cNvSpPr/>
                <p:nvPr/>
              </p:nvSpPr>
              <p:spPr bwMode="auto">
                <a:xfrm>
                  <a:off x="5218113" y="3122613"/>
                  <a:ext cx="406400" cy="222250"/>
                </a:xfrm>
                <a:custGeom>
                  <a:avLst/>
                  <a:gdLst>
                    <a:gd name="T0" fmla="*/ 43 w 123"/>
                    <a:gd name="T1" fmla="*/ 10 h 67"/>
                    <a:gd name="T2" fmla="*/ 43 w 123"/>
                    <a:gd name="T3" fmla="*/ 19 h 67"/>
                    <a:gd name="T4" fmla="*/ 53 w 123"/>
                    <a:gd name="T5" fmla="*/ 30 h 67"/>
                    <a:gd name="T6" fmla="*/ 39 w 123"/>
                    <a:gd name="T7" fmla="*/ 37 h 67"/>
                    <a:gd name="T8" fmla="*/ 39 w 123"/>
                    <a:gd name="T9" fmla="*/ 37 h 67"/>
                    <a:gd name="T10" fmla="*/ 15 w 123"/>
                    <a:gd name="T11" fmla="*/ 43 h 67"/>
                    <a:gd name="T12" fmla="*/ 0 w 123"/>
                    <a:gd name="T13" fmla="*/ 52 h 67"/>
                    <a:gd name="T14" fmla="*/ 15 w 123"/>
                    <a:gd name="T15" fmla="*/ 62 h 67"/>
                    <a:gd name="T16" fmla="*/ 29 w 123"/>
                    <a:gd name="T17" fmla="*/ 52 h 67"/>
                    <a:gd name="T18" fmla="*/ 44 w 123"/>
                    <a:gd name="T19" fmla="*/ 46 h 67"/>
                    <a:gd name="T20" fmla="*/ 112 w 123"/>
                    <a:gd name="T21" fmla="*/ 36 h 67"/>
                    <a:gd name="T22" fmla="*/ 123 w 123"/>
                    <a:gd name="T23" fmla="*/ 31 h 67"/>
                    <a:gd name="T24" fmla="*/ 116 w 123"/>
                    <a:gd name="T25" fmla="*/ 25 h 67"/>
                    <a:gd name="T26" fmla="*/ 84 w 123"/>
                    <a:gd name="T27" fmla="*/ 25 h 67"/>
                    <a:gd name="T28" fmla="*/ 80 w 123"/>
                    <a:gd name="T29" fmla="*/ 19 h 67"/>
                    <a:gd name="T30" fmla="*/ 72 w 123"/>
                    <a:gd name="T31" fmla="*/ 5 h 67"/>
                    <a:gd name="T32" fmla="*/ 67 w 123"/>
                    <a:gd name="T33" fmla="*/ 5 h 67"/>
                    <a:gd name="T34" fmla="*/ 59 w 123"/>
                    <a:gd name="T35" fmla="*/ 3 h 67"/>
                    <a:gd name="T36" fmla="*/ 43 w 123"/>
                    <a:gd name="T37" fmla="*/ 1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67">
                      <a:moveTo>
                        <a:pt x="43" y="10"/>
                      </a:moveTo>
                      <a:cubicBezTo>
                        <a:pt x="43" y="10"/>
                        <a:pt x="35" y="13"/>
                        <a:pt x="43" y="19"/>
                      </a:cubicBezTo>
                      <a:cubicBezTo>
                        <a:pt x="43" y="19"/>
                        <a:pt x="57" y="23"/>
                        <a:pt x="53" y="30"/>
                      </a:cubicBezTo>
                      <a:cubicBezTo>
                        <a:pt x="53" y="30"/>
                        <a:pt x="50" y="34"/>
                        <a:pt x="39" y="37"/>
                      </a:cubicBezTo>
                      <a:cubicBezTo>
                        <a:pt x="39" y="37"/>
                        <a:pt x="39" y="37"/>
                        <a:pt x="39" y="37"/>
                      </a:cubicBezTo>
                      <a:cubicBezTo>
                        <a:pt x="27" y="40"/>
                        <a:pt x="15" y="43"/>
                        <a:pt x="15" y="43"/>
                      </a:cubicBezTo>
                      <a:cubicBezTo>
                        <a:pt x="15" y="43"/>
                        <a:pt x="4" y="38"/>
                        <a:pt x="0" y="52"/>
                      </a:cubicBezTo>
                      <a:cubicBezTo>
                        <a:pt x="0" y="52"/>
                        <a:pt x="1" y="67"/>
                        <a:pt x="15" y="62"/>
                      </a:cubicBezTo>
                      <a:cubicBezTo>
                        <a:pt x="15" y="62"/>
                        <a:pt x="17" y="52"/>
                        <a:pt x="29" y="52"/>
                      </a:cubicBezTo>
                      <a:cubicBezTo>
                        <a:pt x="29" y="52"/>
                        <a:pt x="36" y="53"/>
                        <a:pt x="44" y="46"/>
                      </a:cubicBezTo>
                      <a:cubicBezTo>
                        <a:pt x="44" y="46"/>
                        <a:pt x="72" y="32"/>
                        <a:pt x="112" y="36"/>
                      </a:cubicBezTo>
                      <a:cubicBezTo>
                        <a:pt x="112" y="36"/>
                        <a:pt x="122" y="39"/>
                        <a:pt x="123" y="31"/>
                      </a:cubicBezTo>
                      <a:cubicBezTo>
                        <a:pt x="123" y="31"/>
                        <a:pt x="123" y="26"/>
                        <a:pt x="116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77" y="25"/>
                        <a:pt x="80" y="19"/>
                      </a:cubicBezTo>
                      <a:cubicBezTo>
                        <a:pt x="80" y="19"/>
                        <a:pt x="85" y="9"/>
                        <a:pt x="72" y="5"/>
                      </a:cubicBezTo>
                      <a:cubicBezTo>
                        <a:pt x="72" y="5"/>
                        <a:pt x="70" y="4"/>
                        <a:pt x="67" y="5"/>
                      </a:cubicBezTo>
                      <a:cubicBezTo>
                        <a:pt x="67" y="5"/>
                        <a:pt x="61" y="6"/>
                        <a:pt x="59" y="3"/>
                      </a:cubicBezTo>
                      <a:cubicBezTo>
                        <a:pt x="59" y="3"/>
                        <a:pt x="56" y="0"/>
                        <a:pt x="4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iṩ1îdê"/>
                <p:cNvSpPr/>
                <p:nvPr/>
              </p:nvSpPr>
              <p:spPr bwMode="auto">
                <a:xfrm>
                  <a:off x="5316538" y="3297238"/>
                  <a:ext cx="271463" cy="333375"/>
                </a:xfrm>
                <a:custGeom>
                  <a:avLst/>
                  <a:gdLst>
                    <a:gd name="T0" fmla="*/ 5 w 82"/>
                    <a:gd name="T1" fmla="*/ 17 h 100"/>
                    <a:gd name="T2" fmla="*/ 8 w 82"/>
                    <a:gd name="T3" fmla="*/ 49 h 100"/>
                    <a:gd name="T4" fmla="*/ 20 w 82"/>
                    <a:gd name="T5" fmla="*/ 54 h 100"/>
                    <a:gd name="T6" fmla="*/ 27 w 82"/>
                    <a:gd name="T7" fmla="*/ 69 h 100"/>
                    <a:gd name="T8" fmla="*/ 27 w 82"/>
                    <a:gd name="T9" fmla="*/ 75 h 100"/>
                    <a:gd name="T10" fmla="*/ 14 w 82"/>
                    <a:gd name="T11" fmla="*/ 77 h 100"/>
                    <a:gd name="T12" fmla="*/ 14 w 82"/>
                    <a:gd name="T13" fmla="*/ 81 h 100"/>
                    <a:gd name="T14" fmla="*/ 27 w 82"/>
                    <a:gd name="T15" fmla="*/ 94 h 100"/>
                    <a:gd name="T16" fmla="*/ 27 w 82"/>
                    <a:gd name="T17" fmla="*/ 99 h 100"/>
                    <a:gd name="T18" fmla="*/ 43 w 82"/>
                    <a:gd name="T19" fmla="*/ 88 h 100"/>
                    <a:gd name="T20" fmla="*/ 42 w 82"/>
                    <a:gd name="T21" fmla="*/ 46 h 100"/>
                    <a:gd name="T22" fmla="*/ 52 w 82"/>
                    <a:gd name="T23" fmla="*/ 27 h 100"/>
                    <a:gd name="T24" fmla="*/ 73 w 82"/>
                    <a:gd name="T25" fmla="*/ 12 h 100"/>
                    <a:gd name="T26" fmla="*/ 67 w 82"/>
                    <a:gd name="T27" fmla="*/ 0 h 100"/>
                    <a:gd name="T28" fmla="*/ 23 w 82"/>
                    <a:gd name="T29" fmla="*/ 9 h 100"/>
                    <a:gd name="T30" fmla="*/ 13 w 82"/>
                    <a:gd name="T31" fmla="*/ 14 h 100"/>
                    <a:gd name="T32" fmla="*/ 5 w 82"/>
                    <a:gd name="T33" fmla="*/ 17 h 100"/>
                    <a:gd name="T34" fmla="*/ 35 w 82"/>
                    <a:gd name="T35" fmla="*/ 19 h 100"/>
                    <a:gd name="T36" fmla="*/ 36 w 82"/>
                    <a:gd name="T37" fmla="*/ 20 h 100"/>
                    <a:gd name="T38" fmla="*/ 24 w 82"/>
                    <a:gd name="T39" fmla="*/ 37 h 100"/>
                    <a:gd name="T40" fmla="*/ 19 w 82"/>
                    <a:gd name="T41" fmla="*/ 25 h 100"/>
                    <a:gd name="T42" fmla="*/ 35 w 82"/>
                    <a:gd name="T43" fmla="*/ 19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2" h="100">
                      <a:moveTo>
                        <a:pt x="5" y="17"/>
                      </a:moveTo>
                      <a:cubicBezTo>
                        <a:pt x="5" y="17"/>
                        <a:pt x="0" y="35"/>
                        <a:pt x="8" y="49"/>
                      </a:cubicBezTo>
                      <a:cubicBezTo>
                        <a:pt x="8" y="49"/>
                        <a:pt x="12" y="53"/>
                        <a:pt x="20" y="54"/>
                      </a:cubicBezTo>
                      <a:cubicBezTo>
                        <a:pt x="20" y="54"/>
                        <a:pt x="26" y="52"/>
                        <a:pt x="27" y="69"/>
                      </a:cubicBezTo>
                      <a:cubicBezTo>
                        <a:pt x="27" y="75"/>
                        <a:pt x="27" y="75"/>
                        <a:pt x="27" y="75"/>
                      </a:cubicBezTo>
                      <a:cubicBezTo>
                        <a:pt x="27" y="75"/>
                        <a:pt x="29" y="89"/>
                        <a:pt x="14" y="77"/>
                      </a:cubicBezTo>
                      <a:cubicBezTo>
                        <a:pt x="14" y="77"/>
                        <a:pt x="11" y="76"/>
                        <a:pt x="14" y="81"/>
                      </a:cubicBezTo>
                      <a:cubicBezTo>
                        <a:pt x="27" y="94"/>
                        <a:pt x="27" y="94"/>
                        <a:pt x="27" y="94"/>
                      </a:cubicBezTo>
                      <a:cubicBezTo>
                        <a:pt x="27" y="94"/>
                        <a:pt x="29" y="97"/>
                        <a:pt x="27" y="99"/>
                      </a:cubicBezTo>
                      <a:cubicBezTo>
                        <a:pt x="27" y="99"/>
                        <a:pt x="39" y="100"/>
                        <a:pt x="43" y="88"/>
                      </a:cubicBezTo>
                      <a:cubicBezTo>
                        <a:pt x="43" y="88"/>
                        <a:pt x="47" y="65"/>
                        <a:pt x="42" y="46"/>
                      </a:cubicBezTo>
                      <a:cubicBezTo>
                        <a:pt x="42" y="46"/>
                        <a:pt x="56" y="41"/>
                        <a:pt x="52" y="27"/>
                      </a:cubicBezTo>
                      <a:cubicBezTo>
                        <a:pt x="52" y="27"/>
                        <a:pt x="71" y="13"/>
                        <a:pt x="73" y="12"/>
                      </a:cubicBezTo>
                      <a:cubicBezTo>
                        <a:pt x="73" y="12"/>
                        <a:pt x="82" y="1"/>
                        <a:pt x="67" y="0"/>
                      </a:cubicBezTo>
                      <a:cubicBezTo>
                        <a:pt x="67" y="0"/>
                        <a:pt x="42" y="0"/>
                        <a:pt x="23" y="9"/>
                      </a:cubicBezTo>
                      <a:cubicBezTo>
                        <a:pt x="23" y="9"/>
                        <a:pt x="16" y="14"/>
                        <a:pt x="13" y="14"/>
                      </a:cubicBezTo>
                      <a:cubicBezTo>
                        <a:pt x="13" y="14"/>
                        <a:pt x="6" y="15"/>
                        <a:pt x="5" y="17"/>
                      </a:cubicBezTo>
                      <a:close/>
                      <a:moveTo>
                        <a:pt x="35" y="19"/>
                      </a:move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3" y="26"/>
                        <a:pt x="24" y="37"/>
                        <a:pt x="24" y="37"/>
                      </a:cubicBezTo>
                      <a:cubicBezTo>
                        <a:pt x="18" y="35"/>
                        <a:pt x="19" y="25"/>
                        <a:pt x="19" y="25"/>
                      </a:cubicBezTo>
                      <a:cubicBezTo>
                        <a:pt x="20" y="18"/>
                        <a:pt x="35" y="19"/>
                        <a:pt x="35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isļïḍe"/>
                <p:cNvSpPr/>
                <p:nvPr/>
              </p:nvSpPr>
              <p:spPr bwMode="auto">
                <a:xfrm>
                  <a:off x="5227638" y="3540125"/>
                  <a:ext cx="85725" cy="103188"/>
                </a:xfrm>
                <a:custGeom>
                  <a:avLst/>
                  <a:gdLst>
                    <a:gd name="T0" fmla="*/ 4 w 26"/>
                    <a:gd name="T1" fmla="*/ 5 h 31"/>
                    <a:gd name="T2" fmla="*/ 2 w 26"/>
                    <a:gd name="T3" fmla="*/ 23 h 31"/>
                    <a:gd name="T4" fmla="*/ 11 w 26"/>
                    <a:gd name="T5" fmla="*/ 28 h 31"/>
                    <a:gd name="T6" fmla="*/ 17 w 26"/>
                    <a:gd name="T7" fmla="*/ 19 h 31"/>
                    <a:gd name="T8" fmla="*/ 25 w 26"/>
                    <a:gd name="T9" fmla="*/ 9 h 31"/>
                    <a:gd name="T10" fmla="*/ 23 w 26"/>
                    <a:gd name="T11" fmla="*/ 7 h 31"/>
                    <a:gd name="T12" fmla="*/ 12 w 26"/>
                    <a:gd name="T13" fmla="*/ 3 h 31"/>
                    <a:gd name="T14" fmla="*/ 4 w 26"/>
                    <a:gd name="T15" fmla="*/ 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31">
                      <a:moveTo>
                        <a:pt x="4" y="5"/>
                      </a:moveTo>
                      <a:cubicBezTo>
                        <a:pt x="4" y="5"/>
                        <a:pt x="0" y="15"/>
                        <a:pt x="2" y="23"/>
                      </a:cubicBezTo>
                      <a:cubicBezTo>
                        <a:pt x="2" y="23"/>
                        <a:pt x="4" y="31"/>
                        <a:pt x="11" y="28"/>
                      </a:cubicBezTo>
                      <a:cubicBezTo>
                        <a:pt x="11" y="28"/>
                        <a:pt x="14" y="26"/>
                        <a:pt x="17" y="19"/>
                      </a:cubicBezTo>
                      <a:cubicBezTo>
                        <a:pt x="17" y="19"/>
                        <a:pt x="20" y="10"/>
                        <a:pt x="25" y="9"/>
                      </a:cubicBezTo>
                      <a:cubicBezTo>
                        <a:pt x="25" y="9"/>
                        <a:pt x="26" y="6"/>
                        <a:pt x="23" y="7"/>
                      </a:cubicBezTo>
                      <a:cubicBezTo>
                        <a:pt x="23" y="7"/>
                        <a:pt x="16" y="8"/>
                        <a:pt x="12" y="3"/>
                      </a:cubicBezTo>
                      <a:cubicBezTo>
                        <a:pt x="12" y="3"/>
                        <a:pt x="6" y="0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íṣḷíḋê"/>
                <p:cNvSpPr/>
                <p:nvPr/>
              </p:nvSpPr>
              <p:spPr bwMode="auto">
                <a:xfrm>
                  <a:off x="5502276" y="3421063"/>
                  <a:ext cx="134938" cy="158750"/>
                </a:xfrm>
                <a:custGeom>
                  <a:avLst/>
                  <a:gdLst>
                    <a:gd name="T0" fmla="*/ 0 w 41"/>
                    <a:gd name="T1" fmla="*/ 18 h 48"/>
                    <a:gd name="T2" fmla="*/ 35 w 41"/>
                    <a:gd name="T3" fmla="*/ 19 h 48"/>
                    <a:gd name="T4" fmla="*/ 29 w 41"/>
                    <a:gd name="T5" fmla="*/ 41 h 48"/>
                    <a:gd name="T6" fmla="*/ 14 w 41"/>
                    <a:gd name="T7" fmla="*/ 37 h 48"/>
                    <a:gd name="T8" fmla="*/ 0 w 41"/>
                    <a:gd name="T9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8">
                      <a:moveTo>
                        <a:pt x="0" y="18"/>
                      </a:moveTo>
                      <a:cubicBezTo>
                        <a:pt x="0" y="18"/>
                        <a:pt x="14" y="0"/>
                        <a:pt x="35" y="19"/>
                      </a:cubicBezTo>
                      <a:cubicBezTo>
                        <a:pt x="35" y="19"/>
                        <a:pt x="41" y="28"/>
                        <a:pt x="29" y="41"/>
                      </a:cubicBezTo>
                      <a:cubicBezTo>
                        <a:pt x="29" y="41"/>
                        <a:pt x="21" y="48"/>
                        <a:pt x="14" y="37"/>
                      </a:cubicBez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iṧľïdé"/>
                <p:cNvSpPr/>
                <p:nvPr/>
              </p:nvSpPr>
              <p:spPr bwMode="auto">
                <a:xfrm>
                  <a:off x="5707063" y="3151188"/>
                  <a:ext cx="257175" cy="455613"/>
                </a:xfrm>
                <a:custGeom>
                  <a:avLst/>
                  <a:gdLst>
                    <a:gd name="T0" fmla="*/ 48 w 78"/>
                    <a:gd name="T1" fmla="*/ 1 h 137"/>
                    <a:gd name="T2" fmla="*/ 40 w 78"/>
                    <a:gd name="T3" fmla="*/ 15 h 137"/>
                    <a:gd name="T4" fmla="*/ 34 w 78"/>
                    <a:gd name="T5" fmla="*/ 27 h 137"/>
                    <a:gd name="T6" fmla="*/ 26 w 78"/>
                    <a:gd name="T7" fmla="*/ 38 h 137"/>
                    <a:gd name="T8" fmla="*/ 33 w 78"/>
                    <a:gd name="T9" fmla="*/ 64 h 137"/>
                    <a:gd name="T10" fmla="*/ 31 w 78"/>
                    <a:gd name="T11" fmla="*/ 81 h 137"/>
                    <a:gd name="T12" fmla="*/ 20 w 78"/>
                    <a:gd name="T13" fmla="*/ 87 h 137"/>
                    <a:gd name="T14" fmla="*/ 2 w 78"/>
                    <a:gd name="T15" fmla="*/ 102 h 137"/>
                    <a:gd name="T16" fmla="*/ 9 w 78"/>
                    <a:gd name="T17" fmla="*/ 109 h 137"/>
                    <a:gd name="T18" fmla="*/ 19 w 78"/>
                    <a:gd name="T19" fmla="*/ 102 h 137"/>
                    <a:gd name="T20" fmla="*/ 27 w 78"/>
                    <a:gd name="T21" fmla="*/ 107 h 137"/>
                    <a:gd name="T22" fmla="*/ 32 w 78"/>
                    <a:gd name="T23" fmla="*/ 129 h 137"/>
                    <a:gd name="T24" fmla="*/ 35 w 78"/>
                    <a:gd name="T25" fmla="*/ 123 h 137"/>
                    <a:gd name="T26" fmla="*/ 41 w 78"/>
                    <a:gd name="T27" fmla="*/ 100 h 137"/>
                    <a:gd name="T28" fmla="*/ 55 w 78"/>
                    <a:gd name="T29" fmla="*/ 88 h 137"/>
                    <a:gd name="T30" fmla="*/ 60 w 78"/>
                    <a:gd name="T31" fmla="*/ 88 h 137"/>
                    <a:gd name="T32" fmla="*/ 60 w 78"/>
                    <a:gd name="T33" fmla="*/ 105 h 137"/>
                    <a:gd name="T34" fmla="*/ 57 w 78"/>
                    <a:gd name="T35" fmla="*/ 109 h 137"/>
                    <a:gd name="T36" fmla="*/ 53 w 78"/>
                    <a:gd name="T37" fmla="*/ 102 h 137"/>
                    <a:gd name="T38" fmla="*/ 49 w 78"/>
                    <a:gd name="T39" fmla="*/ 107 h 137"/>
                    <a:gd name="T40" fmla="*/ 53 w 78"/>
                    <a:gd name="T41" fmla="*/ 114 h 137"/>
                    <a:gd name="T42" fmla="*/ 55 w 78"/>
                    <a:gd name="T43" fmla="*/ 126 h 137"/>
                    <a:gd name="T44" fmla="*/ 64 w 78"/>
                    <a:gd name="T45" fmla="*/ 135 h 137"/>
                    <a:gd name="T46" fmla="*/ 71 w 78"/>
                    <a:gd name="T47" fmla="*/ 122 h 137"/>
                    <a:gd name="T48" fmla="*/ 70 w 78"/>
                    <a:gd name="T49" fmla="*/ 98 h 137"/>
                    <a:gd name="T50" fmla="*/ 71 w 78"/>
                    <a:gd name="T51" fmla="*/ 84 h 137"/>
                    <a:gd name="T52" fmla="*/ 70 w 78"/>
                    <a:gd name="T53" fmla="*/ 70 h 137"/>
                    <a:gd name="T54" fmla="*/ 72 w 78"/>
                    <a:gd name="T55" fmla="*/ 55 h 137"/>
                    <a:gd name="T56" fmla="*/ 59 w 78"/>
                    <a:gd name="T57" fmla="*/ 30 h 137"/>
                    <a:gd name="T58" fmla="*/ 42 w 78"/>
                    <a:gd name="T59" fmla="*/ 48 h 137"/>
                    <a:gd name="T60" fmla="*/ 37 w 78"/>
                    <a:gd name="T61" fmla="*/ 39 h 137"/>
                    <a:gd name="T62" fmla="*/ 39 w 78"/>
                    <a:gd name="T63" fmla="*/ 30 h 137"/>
                    <a:gd name="T64" fmla="*/ 72 w 78"/>
                    <a:gd name="T65" fmla="*/ 8 h 137"/>
                    <a:gd name="T66" fmla="*/ 63 w 78"/>
                    <a:gd name="T67" fmla="*/ 1 h 137"/>
                    <a:gd name="T68" fmla="*/ 48 w 78"/>
                    <a:gd name="T69" fmla="*/ 1 h 137"/>
                    <a:gd name="T70" fmla="*/ 60 w 78"/>
                    <a:gd name="T71" fmla="*/ 64 h 137"/>
                    <a:gd name="T72" fmla="*/ 54 w 78"/>
                    <a:gd name="T73" fmla="*/ 62 h 137"/>
                    <a:gd name="T74" fmla="*/ 47 w 78"/>
                    <a:gd name="T75" fmla="*/ 65 h 137"/>
                    <a:gd name="T76" fmla="*/ 43 w 78"/>
                    <a:gd name="T77" fmla="*/ 72 h 137"/>
                    <a:gd name="T78" fmla="*/ 53 w 78"/>
                    <a:gd name="T79" fmla="*/ 45 h 137"/>
                    <a:gd name="T80" fmla="*/ 60 w 78"/>
                    <a:gd name="T81" fmla="*/ 64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137">
                      <a:moveTo>
                        <a:pt x="48" y="1"/>
                      </a:moveTo>
                      <a:cubicBezTo>
                        <a:pt x="48" y="1"/>
                        <a:pt x="41" y="1"/>
                        <a:pt x="40" y="15"/>
                      </a:cubicBezTo>
                      <a:cubicBezTo>
                        <a:pt x="40" y="15"/>
                        <a:pt x="39" y="25"/>
                        <a:pt x="34" y="27"/>
                      </a:cubicBezTo>
                      <a:cubicBezTo>
                        <a:pt x="34" y="27"/>
                        <a:pt x="21" y="29"/>
                        <a:pt x="26" y="38"/>
                      </a:cubicBezTo>
                      <a:cubicBezTo>
                        <a:pt x="26" y="38"/>
                        <a:pt x="37" y="50"/>
                        <a:pt x="33" y="64"/>
                      </a:cubicBezTo>
                      <a:cubicBezTo>
                        <a:pt x="33" y="64"/>
                        <a:pt x="30" y="71"/>
                        <a:pt x="31" y="81"/>
                      </a:cubicBezTo>
                      <a:cubicBezTo>
                        <a:pt x="31" y="81"/>
                        <a:pt x="34" y="87"/>
                        <a:pt x="20" y="87"/>
                      </a:cubicBezTo>
                      <a:cubicBezTo>
                        <a:pt x="20" y="87"/>
                        <a:pt x="6" y="84"/>
                        <a:pt x="2" y="102"/>
                      </a:cubicBezTo>
                      <a:cubicBezTo>
                        <a:pt x="2" y="102"/>
                        <a:pt x="0" y="110"/>
                        <a:pt x="9" y="109"/>
                      </a:cubicBezTo>
                      <a:cubicBezTo>
                        <a:pt x="9" y="109"/>
                        <a:pt x="17" y="106"/>
                        <a:pt x="19" y="102"/>
                      </a:cubicBezTo>
                      <a:cubicBezTo>
                        <a:pt x="19" y="102"/>
                        <a:pt x="26" y="98"/>
                        <a:pt x="27" y="107"/>
                      </a:cubicBezTo>
                      <a:cubicBezTo>
                        <a:pt x="27" y="107"/>
                        <a:pt x="23" y="123"/>
                        <a:pt x="32" y="129"/>
                      </a:cubicBezTo>
                      <a:cubicBezTo>
                        <a:pt x="32" y="129"/>
                        <a:pt x="34" y="129"/>
                        <a:pt x="35" y="123"/>
                      </a:cubicBezTo>
                      <a:cubicBezTo>
                        <a:pt x="41" y="100"/>
                        <a:pt x="41" y="100"/>
                        <a:pt x="41" y="100"/>
                      </a:cubicBezTo>
                      <a:cubicBezTo>
                        <a:pt x="41" y="100"/>
                        <a:pt x="53" y="92"/>
                        <a:pt x="55" y="88"/>
                      </a:cubicBezTo>
                      <a:cubicBezTo>
                        <a:pt x="55" y="88"/>
                        <a:pt x="59" y="84"/>
                        <a:pt x="60" y="88"/>
                      </a:cubicBezTo>
                      <a:cubicBezTo>
                        <a:pt x="60" y="105"/>
                        <a:pt x="60" y="105"/>
                        <a:pt x="60" y="105"/>
                      </a:cubicBezTo>
                      <a:cubicBezTo>
                        <a:pt x="60" y="105"/>
                        <a:pt x="60" y="111"/>
                        <a:pt x="57" y="109"/>
                      </a:cubicBezTo>
                      <a:cubicBezTo>
                        <a:pt x="53" y="102"/>
                        <a:pt x="53" y="102"/>
                        <a:pt x="53" y="102"/>
                      </a:cubicBezTo>
                      <a:cubicBezTo>
                        <a:pt x="53" y="102"/>
                        <a:pt x="49" y="98"/>
                        <a:pt x="49" y="107"/>
                      </a:cubicBezTo>
                      <a:cubicBezTo>
                        <a:pt x="49" y="107"/>
                        <a:pt x="51" y="113"/>
                        <a:pt x="53" y="114"/>
                      </a:cubicBezTo>
                      <a:cubicBezTo>
                        <a:pt x="53" y="114"/>
                        <a:pt x="56" y="122"/>
                        <a:pt x="55" y="126"/>
                      </a:cubicBezTo>
                      <a:cubicBezTo>
                        <a:pt x="55" y="126"/>
                        <a:pt x="56" y="137"/>
                        <a:pt x="64" y="135"/>
                      </a:cubicBezTo>
                      <a:cubicBezTo>
                        <a:pt x="64" y="135"/>
                        <a:pt x="71" y="132"/>
                        <a:pt x="71" y="122"/>
                      </a:cubicBezTo>
                      <a:cubicBezTo>
                        <a:pt x="71" y="122"/>
                        <a:pt x="72" y="101"/>
                        <a:pt x="70" y="98"/>
                      </a:cubicBezTo>
                      <a:cubicBezTo>
                        <a:pt x="70" y="98"/>
                        <a:pt x="69" y="89"/>
                        <a:pt x="71" y="84"/>
                      </a:cubicBezTo>
                      <a:cubicBezTo>
                        <a:pt x="71" y="84"/>
                        <a:pt x="73" y="73"/>
                        <a:pt x="70" y="70"/>
                      </a:cubicBezTo>
                      <a:cubicBezTo>
                        <a:pt x="70" y="70"/>
                        <a:pt x="70" y="63"/>
                        <a:pt x="72" y="55"/>
                      </a:cubicBezTo>
                      <a:cubicBezTo>
                        <a:pt x="72" y="55"/>
                        <a:pt x="78" y="34"/>
                        <a:pt x="59" y="30"/>
                      </a:cubicBezTo>
                      <a:cubicBezTo>
                        <a:pt x="59" y="30"/>
                        <a:pt x="48" y="30"/>
                        <a:pt x="42" y="48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39"/>
                        <a:pt x="30" y="32"/>
                        <a:pt x="39" y="30"/>
                      </a:cubicBezTo>
                      <a:cubicBezTo>
                        <a:pt x="39" y="30"/>
                        <a:pt x="76" y="28"/>
                        <a:pt x="72" y="8"/>
                      </a:cubicBezTo>
                      <a:cubicBezTo>
                        <a:pt x="72" y="8"/>
                        <a:pt x="70" y="0"/>
                        <a:pt x="63" y="1"/>
                      </a:cubicBezTo>
                      <a:cubicBezTo>
                        <a:pt x="63" y="1"/>
                        <a:pt x="51" y="5"/>
                        <a:pt x="48" y="1"/>
                      </a:cubicBezTo>
                      <a:close/>
                      <a:moveTo>
                        <a:pt x="60" y="64"/>
                      </a:moveTo>
                      <a:cubicBezTo>
                        <a:pt x="60" y="68"/>
                        <a:pt x="54" y="62"/>
                        <a:pt x="54" y="62"/>
                      </a:cubicBezTo>
                      <a:cubicBezTo>
                        <a:pt x="47" y="53"/>
                        <a:pt x="47" y="65"/>
                        <a:pt x="47" y="65"/>
                      </a:cubicBezTo>
                      <a:cubicBezTo>
                        <a:pt x="46" y="71"/>
                        <a:pt x="43" y="72"/>
                        <a:pt x="43" y="72"/>
                      </a:cubicBezTo>
                      <a:cubicBezTo>
                        <a:pt x="42" y="43"/>
                        <a:pt x="53" y="45"/>
                        <a:pt x="53" y="45"/>
                      </a:cubicBezTo>
                      <a:cubicBezTo>
                        <a:pt x="57" y="46"/>
                        <a:pt x="60" y="64"/>
                        <a:pt x="60" y="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ïṡḷïḓé"/>
                <p:cNvSpPr/>
                <p:nvPr/>
              </p:nvSpPr>
              <p:spPr bwMode="auto">
                <a:xfrm>
                  <a:off x="5973763" y="3162300"/>
                  <a:ext cx="238125" cy="171450"/>
                </a:xfrm>
                <a:custGeom>
                  <a:avLst/>
                  <a:gdLst>
                    <a:gd name="T0" fmla="*/ 13 w 72"/>
                    <a:gd name="T1" fmla="*/ 18 h 52"/>
                    <a:gd name="T2" fmla="*/ 31 w 72"/>
                    <a:gd name="T3" fmla="*/ 5 h 52"/>
                    <a:gd name="T4" fmla="*/ 53 w 72"/>
                    <a:gd name="T5" fmla="*/ 13 h 52"/>
                    <a:gd name="T6" fmla="*/ 48 w 72"/>
                    <a:gd name="T7" fmla="*/ 22 h 52"/>
                    <a:gd name="T8" fmla="*/ 50 w 72"/>
                    <a:gd name="T9" fmla="*/ 27 h 52"/>
                    <a:gd name="T10" fmla="*/ 67 w 72"/>
                    <a:gd name="T11" fmla="*/ 23 h 52"/>
                    <a:gd name="T12" fmla="*/ 68 w 72"/>
                    <a:gd name="T13" fmla="*/ 28 h 52"/>
                    <a:gd name="T14" fmla="*/ 43 w 72"/>
                    <a:gd name="T15" fmla="*/ 35 h 52"/>
                    <a:gd name="T16" fmla="*/ 29 w 72"/>
                    <a:gd name="T17" fmla="*/ 39 h 52"/>
                    <a:gd name="T18" fmla="*/ 5 w 72"/>
                    <a:gd name="T19" fmla="*/ 49 h 52"/>
                    <a:gd name="T20" fmla="*/ 8 w 72"/>
                    <a:gd name="T21" fmla="*/ 40 h 52"/>
                    <a:gd name="T22" fmla="*/ 25 w 72"/>
                    <a:gd name="T23" fmla="*/ 29 h 52"/>
                    <a:gd name="T24" fmla="*/ 17 w 72"/>
                    <a:gd name="T25" fmla="*/ 22 h 52"/>
                    <a:gd name="T26" fmla="*/ 13 w 72"/>
                    <a:gd name="T2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" h="52">
                      <a:moveTo>
                        <a:pt x="13" y="18"/>
                      </a:moveTo>
                      <a:cubicBezTo>
                        <a:pt x="13" y="18"/>
                        <a:pt x="19" y="6"/>
                        <a:pt x="31" y="5"/>
                      </a:cubicBezTo>
                      <a:cubicBezTo>
                        <a:pt x="31" y="5"/>
                        <a:pt x="48" y="0"/>
                        <a:pt x="53" y="13"/>
                      </a:cubicBezTo>
                      <a:cubicBezTo>
                        <a:pt x="53" y="13"/>
                        <a:pt x="54" y="18"/>
                        <a:pt x="48" y="22"/>
                      </a:cubicBezTo>
                      <a:cubicBezTo>
                        <a:pt x="48" y="22"/>
                        <a:pt x="43" y="28"/>
                        <a:pt x="50" y="27"/>
                      </a:cubicBezTo>
                      <a:cubicBezTo>
                        <a:pt x="50" y="27"/>
                        <a:pt x="60" y="28"/>
                        <a:pt x="67" y="23"/>
                      </a:cubicBezTo>
                      <a:cubicBezTo>
                        <a:pt x="67" y="23"/>
                        <a:pt x="72" y="23"/>
                        <a:pt x="68" y="28"/>
                      </a:cubicBezTo>
                      <a:cubicBezTo>
                        <a:pt x="68" y="28"/>
                        <a:pt x="60" y="38"/>
                        <a:pt x="43" y="35"/>
                      </a:cubicBezTo>
                      <a:cubicBezTo>
                        <a:pt x="43" y="35"/>
                        <a:pt x="37" y="31"/>
                        <a:pt x="29" y="39"/>
                      </a:cubicBezTo>
                      <a:cubicBezTo>
                        <a:pt x="29" y="39"/>
                        <a:pt x="12" y="52"/>
                        <a:pt x="5" y="49"/>
                      </a:cubicBezTo>
                      <a:cubicBezTo>
                        <a:pt x="5" y="49"/>
                        <a:pt x="0" y="42"/>
                        <a:pt x="8" y="40"/>
                      </a:cubicBezTo>
                      <a:cubicBezTo>
                        <a:pt x="8" y="40"/>
                        <a:pt x="25" y="38"/>
                        <a:pt x="25" y="29"/>
                      </a:cubicBezTo>
                      <a:cubicBezTo>
                        <a:pt x="25" y="29"/>
                        <a:pt x="23" y="24"/>
                        <a:pt x="17" y="22"/>
                      </a:cubicBezTo>
                      <a:lnTo>
                        <a:pt x="13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îṥ1ïḋè"/>
                <p:cNvSpPr/>
                <p:nvPr/>
              </p:nvSpPr>
              <p:spPr bwMode="auto">
                <a:xfrm>
                  <a:off x="5954713" y="3290888"/>
                  <a:ext cx="328613" cy="279400"/>
                </a:xfrm>
                <a:custGeom>
                  <a:avLst/>
                  <a:gdLst>
                    <a:gd name="T0" fmla="*/ 21 w 100"/>
                    <a:gd name="T1" fmla="*/ 22 h 84"/>
                    <a:gd name="T2" fmla="*/ 45 w 100"/>
                    <a:gd name="T3" fmla="*/ 10 h 84"/>
                    <a:gd name="T4" fmla="*/ 60 w 100"/>
                    <a:gd name="T5" fmla="*/ 12 h 84"/>
                    <a:gd name="T6" fmla="*/ 55 w 100"/>
                    <a:gd name="T7" fmla="*/ 20 h 84"/>
                    <a:gd name="T8" fmla="*/ 56 w 100"/>
                    <a:gd name="T9" fmla="*/ 54 h 84"/>
                    <a:gd name="T10" fmla="*/ 81 w 100"/>
                    <a:gd name="T11" fmla="*/ 58 h 84"/>
                    <a:gd name="T12" fmla="*/ 83 w 100"/>
                    <a:gd name="T13" fmla="*/ 43 h 84"/>
                    <a:gd name="T14" fmla="*/ 91 w 100"/>
                    <a:gd name="T15" fmla="*/ 60 h 84"/>
                    <a:gd name="T16" fmla="*/ 85 w 100"/>
                    <a:gd name="T17" fmla="*/ 83 h 84"/>
                    <a:gd name="T18" fmla="*/ 75 w 100"/>
                    <a:gd name="T19" fmla="*/ 84 h 84"/>
                    <a:gd name="T20" fmla="*/ 42 w 100"/>
                    <a:gd name="T21" fmla="*/ 55 h 84"/>
                    <a:gd name="T22" fmla="*/ 40 w 100"/>
                    <a:gd name="T23" fmla="*/ 38 h 84"/>
                    <a:gd name="T24" fmla="*/ 33 w 100"/>
                    <a:gd name="T25" fmla="*/ 29 h 84"/>
                    <a:gd name="T26" fmla="*/ 28 w 100"/>
                    <a:gd name="T27" fmla="*/ 38 h 84"/>
                    <a:gd name="T28" fmla="*/ 6 w 100"/>
                    <a:gd name="T29" fmla="*/ 78 h 84"/>
                    <a:gd name="T30" fmla="*/ 3 w 100"/>
                    <a:gd name="T31" fmla="*/ 71 h 84"/>
                    <a:gd name="T32" fmla="*/ 7 w 100"/>
                    <a:gd name="T33" fmla="*/ 59 h 84"/>
                    <a:gd name="T34" fmla="*/ 10 w 100"/>
                    <a:gd name="T35" fmla="*/ 51 h 84"/>
                    <a:gd name="T36" fmla="*/ 21 w 100"/>
                    <a:gd name="T37" fmla="*/ 2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0" h="84">
                      <a:moveTo>
                        <a:pt x="21" y="22"/>
                      </a:moveTo>
                      <a:cubicBezTo>
                        <a:pt x="21" y="22"/>
                        <a:pt x="40" y="19"/>
                        <a:pt x="45" y="10"/>
                      </a:cubicBezTo>
                      <a:cubicBezTo>
                        <a:pt x="45" y="10"/>
                        <a:pt x="54" y="0"/>
                        <a:pt x="60" y="12"/>
                      </a:cubicBezTo>
                      <a:cubicBezTo>
                        <a:pt x="60" y="12"/>
                        <a:pt x="62" y="14"/>
                        <a:pt x="55" y="20"/>
                      </a:cubicBezTo>
                      <a:cubicBezTo>
                        <a:pt x="55" y="20"/>
                        <a:pt x="45" y="40"/>
                        <a:pt x="56" y="54"/>
                      </a:cubicBezTo>
                      <a:cubicBezTo>
                        <a:pt x="56" y="54"/>
                        <a:pt x="76" y="77"/>
                        <a:pt x="81" y="58"/>
                      </a:cubicBezTo>
                      <a:cubicBezTo>
                        <a:pt x="83" y="43"/>
                        <a:pt x="83" y="43"/>
                        <a:pt x="83" y="43"/>
                      </a:cubicBezTo>
                      <a:cubicBezTo>
                        <a:pt x="83" y="43"/>
                        <a:pt x="86" y="43"/>
                        <a:pt x="91" y="60"/>
                      </a:cubicBezTo>
                      <a:cubicBezTo>
                        <a:pt x="91" y="60"/>
                        <a:pt x="100" y="82"/>
                        <a:pt x="85" y="83"/>
                      </a:cubicBezTo>
                      <a:cubicBezTo>
                        <a:pt x="85" y="83"/>
                        <a:pt x="80" y="81"/>
                        <a:pt x="75" y="84"/>
                      </a:cubicBezTo>
                      <a:cubicBezTo>
                        <a:pt x="75" y="84"/>
                        <a:pt x="46" y="79"/>
                        <a:pt x="42" y="55"/>
                      </a:cubicBezTo>
                      <a:cubicBezTo>
                        <a:pt x="40" y="38"/>
                        <a:pt x="40" y="38"/>
                        <a:pt x="40" y="38"/>
                      </a:cubicBezTo>
                      <a:cubicBezTo>
                        <a:pt x="40" y="38"/>
                        <a:pt x="42" y="28"/>
                        <a:pt x="33" y="29"/>
                      </a:cubicBezTo>
                      <a:cubicBezTo>
                        <a:pt x="33" y="29"/>
                        <a:pt x="28" y="31"/>
                        <a:pt x="28" y="38"/>
                      </a:cubicBezTo>
                      <a:cubicBezTo>
                        <a:pt x="28" y="38"/>
                        <a:pt x="21" y="75"/>
                        <a:pt x="6" y="78"/>
                      </a:cubicBezTo>
                      <a:cubicBezTo>
                        <a:pt x="6" y="78"/>
                        <a:pt x="0" y="76"/>
                        <a:pt x="3" y="71"/>
                      </a:cubicBezTo>
                      <a:cubicBezTo>
                        <a:pt x="3" y="71"/>
                        <a:pt x="7" y="66"/>
                        <a:pt x="7" y="59"/>
                      </a:cubicBezTo>
                      <a:cubicBezTo>
                        <a:pt x="7" y="59"/>
                        <a:pt x="7" y="55"/>
                        <a:pt x="10" y="51"/>
                      </a:cubicBezTo>
                      <a:cubicBezTo>
                        <a:pt x="10" y="51"/>
                        <a:pt x="23" y="29"/>
                        <a:pt x="21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ïsľîdé"/>
                <p:cNvSpPr/>
                <p:nvPr/>
              </p:nvSpPr>
              <p:spPr bwMode="auto">
                <a:xfrm>
                  <a:off x="6310313" y="3105150"/>
                  <a:ext cx="471488" cy="511175"/>
                </a:xfrm>
                <a:custGeom>
                  <a:avLst/>
                  <a:gdLst>
                    <a:gd name="T0" fmla="*/ 38 w 143"/>
                    <a:gd name="T1" fmla="*/ 18 h 154"/>
                    <a:gd name="T2" fmla="*/ 51 w 143"/>
                    <a:gd name="T3" fmla="*/ 9 h 154"/>
                    <a:gd name="T4" fmla="*/ 78 w 143"/>
                    <a:gd name="T5" fmla="*/ 11 h 154"/>
                    <a:gd name="T6" fmla="*/ 83 w 143"/>
                    <a:gd name="T7" fmla="*/ 26 h 154"/>
                    <a:gd name="T8" fmla="*/ 82 w 143"/>
                    <a:gd name="T9" fmla="*/ 33 h 154"/>
                    <a:gd name="T10" fmla="*/ 115 w 143"/>
                    <a:gd name="T11" fmla="*/ 23 h 154"/>
                    <a:gd name="T12" fmla="*/ 124 w 143"/>
                    <a:gd name="T13" fmla="*/ 25 h 154"/>
                    <a:gd name="T14" fmla="*/ 132 w 143"/>
                    <a:gd name="T15" fmla="*/ 44 h 154"/>
                    <a:gd name="T16" fmla="*/ 122 w 143"/>
                    <a:gd name="T17" fmla="*/ 46 h 154"/>
                    <a:gd name="T18" fmla="*/ 98 w 143"/>
                    <a:gd name="T19" fmla="*/ 51 h 154"/>
                    <a:gd name="T20" fmla="*/ 97 w 143"/>
                    <a:gd name="T21" fmla="*/ 57 h 154"/>
                    <a:gd name="T22" fmla="*/ 94 w 143"/>
                    <a:gd name="T23" fmla="*/ 66 h 154"/>
                    <a:gd name="T24" fmla="*/ 76 w 143"/>
                    <a:gd name="T25" fmla="*/ 78 h 154"/>
                    <a:gd name="T26" fmla="*/ 71 w 143"/>
                    <a:gd name="T27" fmla="*/ 84 h 154"/>
                    <a:gd name="T28" fmla="*/ 71 w 143"/>
                    <a:gd name="T29" fmla="*/ 89 h 154"/>
                    <a:gd name="T30" fmla="*/ 86 w 143"/>
                    <a:gd name="T31" fmla="*/ 83 h 154"/>
                    <a:gd name="T32" fmla="*/ 92 w 143"/>
                    <a:gd name="T33" fmla="*/ 92 h 154"/>
                    <a:gd name="T34" fmla="*/ 79 w 143"/>
                    <a:gd name="T35" fmla="*/ 103 h 154"/>
                    <a:gd name="T36" fmla="*/ 77 w 143"/>
                    <a:gd name="T37" fmla="*/ 110 h 154"/>
                    <a:gd name="T38" fmla="*/ 80 w 143"/>
                    <a:gd name="T39" fmla="*/ 117 h 154"/>
                    <a:gd name="T40" fmla="*/ 105 w 143"/>
                    <a:gd name="T41" fmla="*/ 110 h 154"/>
                    <a:gd name="T42" fmla="*/ 113 w 143"/>
                    <a:gd name="T43" fmla="*/ 112 h 154"/>
                    <a:gd name="T44" fmla="*/ 119 w 143"/>
                    <a:gd name="T45" fmla="*/ 125 h 154"/>
                    <a:gd name="T46" fmla="*/ 105 w 143"/>
                    <a:gd name="T47" fmla="*/ 130 h 154"/>
                    <a:gd name="T48" fmla="*/ 41 w 143"/>
                    <a:gd name="T49" fmla="*/ 148 h 154"/>
                    <a:gd name="T50" fmla="*/ 28 w 143"/>
                    <a:gd name="T51" fmla="*/ 145 h 154"/>
                    <a:gd name="T52" fmla="*/ 36 w 143"/>
                    <a:gd name="T53" fmla="*/ 131 h 154"/>
                    <a:gd name="T54" fmla="*/ 61 w 143"/>
                    <a:gd name="T55" fmla="*/ 118 h 154"/>
                    <a:gd name="T56" fmla="*/ 56 w 143"/>
                    <a:gd name="T57" fmla="*/ 113 h 154"/>
                    <a:gd name="T58" fmla="*/ 48 w 143"/>
                    <a:gd name="T59" fmla="*/ 98 h 154"/>
                    <a:gd name="T60" fmla="*/ 75 w 143"/>
                    <a:gd name="T61" fmla="*/ 67 h 154"/>
                    <a:gd name="T62" fmla="*/ 83 w 143"/>
                    <a:gd name="T63" fmla="*/ 50 h 154"/>
                    <a:gd name="T64" fmla="*/ 100 w 143"/>
                    <a:gd name="T65" fmla="*/ 42 h 154"/>
                    <a:gd name="T66" fmla="*/ 93 w 143"/>
                    <a:gd name="T67" fmla="*/ 38 h 154"/>
                    <a:gd name="T68" fmla="*/ 58 w 143"/>
                    <a:gd name="T69" fmla="*/ 54 h 154"/>
                    <a:gd name="T70" fmla="*/ 40 w 143"/>
                    <a:gd name="T71" fmla="*/ 62 h 154"/>
                    <a:gd name="T72" fmla="*/ 30 w 143"/>
                    <a:gd name="T73" fmla="*/ 70 h 154"/>
                    <a:gd name="T74" fmla="*/ 11 w 143"/>
                    <a:gd name="T75" fmla="*/ 77 h 154"/>
                    <a:gd name="T76" fmla="*/ 8 w 143"/>
                    <a:gd name="T77" fmla="*/ 55 h 154"/>
                    <a:gd name="T78" fmla="*/ 27 w 143"/>
                    <a:gd name="T79" fmla="*/ 36 h 154"/>
                    <a:gd name="T80" fmla="*/ 32 w 143"/>
                    <a:gd name="T81" fmla="*/ 42 h 154"/>
                    <a:gd name="T82" fmla="*/ 35 w 143"/>
                    <a:gd name="T83" fmla="*/ 49 h 154"/>
                    <a:gd name="T84" fmla="*/ 60 w 143"/>
                    <a:gd name="T85" fmla="*/ 39 h 154"/>
                    <a:gd name="T86" fmla="*/ 53 w 143"/>
                    <a:gd name="T87" fmla="*/ 31 h 154"/>
                    <a:gd name="T88" fmla="*/ 53 w 143"/>
                    <a:gd name="T89" fmla="*/ 31 h 154"/>
                    <a:gd name="T90" fmla="*/ 38 w 143"/>
                    <a:gd name="T91" fmla="*/ 18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43" h="154">
                      <a:moveTo>
                        <a:pt x="38" y="18"/>
                      </a:moveTo>
                      <a:cubicBezTo>
                        <a:pt x="38" y="18"/>
                        <a:pt x="42" y="10"/>
                        <a:pt x="51" y="9"/>
                      </a:cubicBezTo>
                      <a:cubicBezTo>
                        <a:pt x="51" y="9"/>
                        <a:pt x="68" y="0"/>
                        <a:pt x="78" y="11"/>
                      </a:cubicBezTo>
                      <a:cubicBezTo>
                        <a:pt x="78" y="11"/>
                        <a:pt x="87" y="19"/>
                        <a:pt x="83" y="26"/>
                      </a:cubicBezTo>
                      <a:cubicBezTo>
                        <a:pt x="83" y="26"/>
                        <a:pt x="77" y="29"/>
                        <a:pt x="82" y="33"/>
                      </a:cubicBezTo>
                      <a:cubicBezTo>
                        <a:pt x="115" y="23"/>
                        <a:pt x="115" y="23"/>
                        <a:pt x="115" y="23"/>
                      </a:cubicBezTo>
                      <a:cubicBezTo>
                        <a:pt x="115" y="23"/>
                        <a:pt x="119" y="21"/>
                        <a:pt x="124" y="25"/>
                      </a:cubicBezTo>
                      <a:cubicBezTo>
                        <a:pt x="124" y="25"/>
                        <a:pt x="143" y="36"/>
                        <a:pt x="132" y="44"/>
                      </a:cubicBezTo>
                      <a:cubicBezTo>
                        <a:pt x="132" y="44"/>
                        <a:pt x="126" y="47"/>
                        <a:pt x="122" y="46"/>
                      </a:cubicBezTo>
                      <a:cubicBezTo>
                        <a:pt x="98" y="51"/>
                        <a:pt x="98" y="51"/>
                        <a:pt x="98" y="51"/>
                      </a:cubicBezTo>
                      <a:cubicBezTo>
                        <a:pt x="98" y="51"/>
                        <a:pt x="94" y="53"/>
                        <a:pt x="97" y="57"/>
                      </a:cubicBezTo>
                      <a:cubicBezTo>
                        <a:pt x="97" y="57"/>
                        <a:pt x="99" y="63"/>
                        <a:pt x="94" y="66"/>
                      </a:cubicBezTo>
                      <a:cubicBezTo>
                        <a:pt x="94" y="66"/>
                        <a:pt x="76" y="75"/>
                        <a:pt x="76" y="78"/>
                      </a:cubicBezTo>
                      <a:cubicBezTo>
                        <a:pt x="71" y="84"/>
                        <a:pt x="71" y="84"/>
                        <a:pt x="71" y="84"/>
                      </a:cubicBezTo>
                      <a:cubicBezTo>
                        <a:pt x="71" y="84"/>
                        <a:pt x="65" y="87"/>
                        <a:pt x="71" y="89"/>
                      </a:cubicBezTo>
                      <a:cubicBezTo>
                        <a:pt x="86" y="83"/>
                        <a:pt x="86" y="83"/>
                        <a:pt x="86" y="83"/>
                      </a:cubicBezTo>
                      <a:cubicBezTo>
                        <a:pt x="86" y="83"/>
                        <a:pt x="94" y="81"/>
                        <a:pt x="92" y="92"/>
                      </a:cubicBezTo>
                      <a:cubicBezTo>
                        <a:pt x="92" y="92"/>
                        <a:pt x="86" y="101"/>
                        <a:pt x="79" y="103"/>
                      </a:cubicBezTo>
                      <a:cubicBezTo>
                        <a:pt x="79" y="103"/>
                        <a:pt x="79" y="107"/>
                        <a:pt x="77" y="110"/>
                      </a:cubicBezTo>
                      <a:cubicBezTo>
                        <a:pt x="77" y="110"/>
                        <a:pt x="77" y="116"/>
                        <a:pt x="80" y="117"/>
                      </a:cubicBezTo>
                      <a:cubicBezTo>
                        <a:pt x="105" y="110"/>
                        <a:pt x="105" y="110"/>
                        <a:pt x="105" y="110"/>
                      </a:cubicBezTo>
                      <a:cubicBezTo>
                        <a:pt x="105" y="110"/>
                        <a:pt x="110" y="109"/>
                        <a:pt x="113" y="112"/>
                      </a:cubicBezTo>
                      <a:cubicBezTo>
                        <a:pt x="113" y="112"/>
                        <a:pt x="121" y="117"/>
                        <a:pt x="119" y="125"/>
                      </a:cubicBezTo>
                      <a:cubicBezTo>
                        <a:pt x="119" y="125"/>
                        <a:pt x="114" y="132"/>
                        <a:pt x="105" y="130"/>
                      </a:cubicBezTo>
                      <a:cubicBezTo>
                        <a:pt x="105" y="130"/>
                        <a:pt x="64" y="132"/>
                        <a:pt x="41" y="148"/>
                      </a:cubicBezTo>
                      <a:cubicBezTo>
                        <a:pt x="41" y="148"/>
                        <a:pt x="33" y="154"/>
                        <a:pt x="28" y="145"/>
                      </a:cubicBezTo>
                      <a:cubicBezTo>
                        <a:pt x="28" y="145"/>
                        <a:pt x="26" y="133"/>
                        <a:pt x="36" y="131"/>
                      </a:cubicBezTo>
                      <a:cubicBezTo>
                        <a:pt x="36" y="131"/>
                        <a:pt x="69" y="129"/>
                        <a:pt x="61" y="118"/>
                      </a:cubicBezTo>
                      <a:cubicBezTo>
                        <a:pt x="56" y="113"/>
                        <a:pt x="56" y="113"/>
                        <a:pt x="56" y="113"/>
                      </a:cubicBezTo>
                      <a:cubicBezTo>
                        <a:pt x="56" y="113"/>
                        <a:pt x="44" y="105"/>
                        <a:pt x="48" y="98"/>
                      </a:cubicBezTo>
                      <a:cubicBezTo>
                        <a:pt x="48" y="98"/>
                        <a:pt x="73" y="86"/>
                        <a:pt x="75" y="67"/>
                      </a:cubicBezTo>
                      <a:cubicBezTo>
                        <a:pt x="75" y="67"/>
                        <a:pt x="73" y="52"/>
                        <a:pt x="83" y="50"/>
                      </a:cubicBezTo>
                      <a:cubicBezTo>
                        <a:pt x="83" y="50"/>
                        <a:pt x="95" y="52"/>
                        <a:pt x="100" y="42"/>
                      </a:cubicBezTo>
                      <a:cubicBezTo>
                        <a:pt x="100" y="42"/>
                        <a:pt x="104" y="31"/>
                        <a:pt x="93" y="38"/>
                      </a:cubicBezTo>
                      <a:cubicBezTo>
                        <a:pt x="93" y="38"/>
                        <a:pt x="66" y="46"/>
                        <a:pt x="58" y="54"/>
                      </a:cubicBezTo>
                      <a:cubicBezTo>
                        <a:pt x="40" y="62"/>
                        <a:pt x="40" y="62"/>
                        <a:pt x="40" y="62"/>
                      </a:cubicBezTo>
                      <a:cubicBezTo>
                        <a:pt x="40" y="62"/>
                        <a:pt x="35" y="62"/>
                        <a:pt x="30" y="70"/>
                      </a:cubicBezTo>
                      <a:cubicBezTo>
                        <a:pt x="30" y="70"/>
                        <a:pt x="21" y="86"/>
                        <a:pt x="11" y="77"/>
                      </a:cubicBezTo>
                      <a:cubicBezTo>
                        <a:pt x="11" y="77"/>
                        <a:pt x="0" y="69"/>
                        <a:pt x="8" y="55"/>
                      </a:cubicBezTo>
                      <a:cubicBezTo>
                        <a:pt x="8" y="55"/>
                        <a:pt x="15" y="42"/>
                        <a:pt x="27" y="36"/>
                      </a:cubicBezTo>
                      <a:cubicBezTo>
                        <a:pt x="27" y="36"/>
                        <a:pt x="33" y="38"/>
                        <a:pt x="32" y="42"/>
                      </a:cubicBezTo>
                      <a:cubicBezTo>
                        <a:pt x="32" y="42"/>
                        <a:pt x="29" y="50"/>
                        <a:pt x="35" y="49"/>
                      </a:cubicBezTo>
                      <a:cubicBezTo>
                        <a:pt x="35" y="49"/>
                        <a:pt x="52" y="51"/>
                        <a:pt x="60" y="39"/>
                      </a:cubicBezTo>
                      <a:cubicBezTo>
                        <a:pt x="60" y="39"/>
                        <a:pt x="58" y="33"/>
                        <a:pt x="53" y="31"/>
                      </a:cubicBezTo>
                      <a:cubicBezTo>
                        <a:pt x="53" y="31"/>
                        <a:pt x="53" y="31"/>
                        <a:pt x="53" y="31"/>
                      </a:cubicBezTo>
                      <a:cubicBezTo>
                        <a:pt x="48" y="28"/>
                        <a:pt x="41" y="18"/>
                        <a:pt x="3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íṩlíďê"/>
                <p:cNvSpPr/>
                <p:nvPr/>
              </p:nvSpPr>
              <p:spPr bwMode="auto">
                <a:xfrm>
                  <a:off x="6448426" y="3314700"/>
                  <a:ext cx="79375" cy="88900"/>
                </a:xfrm>
                <a:custGeom>
                  <a:avLst/>
                  <a:gdLst>
                    <a:gd name="T0" fmla="*/ 23 w 24"/>
                    <a:gd name="T1" fmla="*/ 3 h 27"/>
                    <a:gd name="T2" fmla="*/ 18 w 24"/>
                    <a:gd name="T3" fmla="*/ 13 h 27"/>
                    <a:gd name="T4" fmla="*/ 5 w 24"/>
                    <a:gd name="T5" fmla="*/ 16 h 27"/>
                    <a:gd name="T6" fmla="*/ 3 w 24"/>
                    <a:gd name="T7" fmla="*/ 3 h 27"/>
                    <a:gd name="T8" fmla="*/ 7 w 24"/>
                    <a:gd name="T9" fmla="*/ 3 h 27"/>
                    <a:gd name="T10" fmla="*/ 20 w 24"/>
                    <a:gd name="T11" fmla="*/ 1 h 27"/>
                    <a:gd name="T12" fmla="*/ 23 w 24"/>
                    <a:gd name="T1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27">
                      <a:moveTo>
                        <a:pt x="23" y="3"/>
                      </a:moveTo>
                      <a:cubicBezTo>
                        <a:pt x="23" y="3"/>
                        <a:pt x="20" y="11"/>
                        <a:pt x="18" y="13"/>
                      </a:cubicBezTo>
                      <a:cubicBezTo>
                        <a:pt x="18" y="13"/>
                        <a:pt x="11" y="27"/>
                        <a:pt x="5" y="16"/>
                      </a:cubicBezTo>
                      <a:cubicBezTo>
                        <a:pt x="5" y="16"/>
                        <a:pt x="0" y="13"/>
                        <a:pt x="3" y="3"/>
                      </a:cubicBezTo>
                      <a:cubicBezTo>
                        <a:pt x="3" y="3"/>
                        <a:pt x="6" y="0"/>
                        <a:pt x="7" y="3"/>
                      </a:cubicBezTo>
                      <a:cubicBezTo>
                        <a:pt x="7" y="3"/>
                        <a:pt x="13" y="8"/>
                        <a:pt x="20" y="1"/>
                      </a:cubicBezTo>
                      <a:cubicBezTo>
                        <a:pt x="20" y="1"/>
                        <a:pt x="24" y="0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işḷïďè"/>
                <p:cNvSpPr/>
                <p:nvPr/>
              </p:nvSpPr>
              <p:spPr bwMode="auto">
                <a:xfrm>
                  <a:off x="6448426" y="3314700"/>
                  <a:ext cx="79375" cy="88900"/>
                </a:xfrm>
                <a:custGeom>
                  <a:avLst/>
                  <a:gdLst>
                    <a:gd name="T0" fmla="*/ 23 w 24"/>
                    <a:gd name="T1" fmla="*/ 3 h 27"/>
                    <a:gd name="T2" fmla="*/ 18 w 24"/>
                    <a:gd name="T3" fmla="*/ 13 h 27"/>
                    <a:gd name="T4" fmla="*/ 5 w 24"/>
                    <a:gd name="T5" fmla="*/ 16 h 27"/>
                    <a:gd name="T6" fmla="*/ 3 w 24"/>
                    <a:gd name="T7" fmla="*/ 3 h 27"/>
                    <a:gd name="T8" fmla="*/ 7 w 24"/>
                    <a:gd name="T9" fmla="*/ 3 h 27"/>
                    <a:gd name="T10" fmla="*/ 20 w 24"/>
                    <a:gd name="T11" fmla="*/ 1 h 27"/>
                    <a:gd name="T12" fmla="*/ 23 w 24"/>
                    <a:gd name="T13" fmla="*/ 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27">
                      <a:moveTo>
                        <a:pt x="23" y="3"/>
                      </a:moveTo>
                      <a:cubicBezTo>
                        <a:pt x="23" y="3"/>
                        <a:pt x="20" y="11"/>
                        <a:pt x="18" y="13"/>
                      </a:cubicBezTo>
                      <a:cubicBezTo>
                        <a:pt x="18" y="13"/>
                        <a:pt x="11" y="27"/>
                        <a:pt x="5" y="16"/>
                      </a:cubicBezTo>
                      <a:cubicBezTo>
                        <a:pt x="5" y="16"/>
                        <a:pt x="0" y="13"/>
                        <a:pt x="3" y="3"/>
                      </a:cubicBezTo>
                      <a:cubicBezTo>
                        <a:pt x="3" y="3"/>
                        <a:pt x="6" y="0"/>
                        <a:pt x="7" y="3"/>
                      </a:cubicBezTo>
                      <a:cubicBezTo>
                        <a:pt x="7" y="3"/>
                        <a:pt x="13" y="8"/>
                        <a:pt x="20" y="1"/>
                      </a:cubicBezTo>
                      <a:cubicBezTo>
                        <a:pt x="20" y="1"/>
                        <a:pt x="24" y="0"/>
                        <a:pt x="23" y="3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îṡlíḑê"/>
                <p:cNvSpPr/>
                <p:nvPr/>
              </p:nvSpPr>
              <p:spPr bwMode="auto">
                <a:xfrm>
                  <a:off x="6904038" y="3122613"/>
                  <a:ext cx="138113" cy="125413"/>
                </a:xfrm>
                <a:custGeom>
                  <a:avLst/>
                  <a:gdLst>
                    <a:gd name="T0" fmla="*/ 22 w 42"/>
                    <a:gd name="T1" fmla="*/ 3 h 38"/>
                    <a:gd name="T2" fmla="*/ 9 w 42"/>
                    <a:gd name="T3" fmla="*/ 16 h 38"/>
                    <a:gd name="T4" fmla="*/ 4 w 42"/>
                    <a:gd name="T5" fmla="*/ 27 h 38"/>
                    <a:gd name="T6" fmla="*/ 4 w 42"/>
                    <a:gd name="T7" fmla="*/ 38 h 38"/>
                    <a:gd name="T8" fmla="*/ 16 w 42"/>
                    <a:gd name="T9" fmla="*/ 24 h 38"/>
                    <a:gd name="T10" fmla="*/ 28 w 42"/>
                    <a:gd name="T11" fmla="*/ 23 h 38"/>
                    <a:gd name="T12" fmla="*/ 41 w 42"/>
                    <a:gd name="T13" fmla="*/ 10 h 38"/>
                    <a:gd name="T14" fmla="*/ 22 w 42"/>
                    <a:gd name="T15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" h="38">
                      <a:moveTo>
                        <a:pt x="22" y="3"/>
                      </a:moveTo>
                      <a:cubicBezTo>
                        <a:pt x="22" y="3"/>
                        <a:pt x="13" y="2"/>
                        <a:pt x="9" y="16"/>
                      </a:cubicBezTo>
                      <a:cubicBezTo>
                        <a:pt x="9" y="16"/>
                        <a:pt x="11" y="24"/>
                        <a:pt x="4" y="27"/>
                      </a:cubicBezTo>
                      <a:cubicBezTo>
                        <a:pt x="4" y="27"/>
                        <a:pt x="0" y="32"/>
                        <a:pt x="4" y="38"/>
                      </a:cubicBezTo>
                      <a:cubicBezTo>
                        <a:pt x="4" y="38"/>
                        <a:pt x="8" y="33"/>
                        <a:pt x="16" y="24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8" y="23"/>
                        <a:pt x="42" y="26"/>
                        <a:pt x="41" y="10"/>
                      </a:cubicBezTo>
                      <a:cubicBezTo>
                        <a:pt x="41" y="10"/>
                        <a:pt x="38" y="0"/>
                        <a:pt x="2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iṡľïḍê"/>
                <p:cNvSpPr/>
                <p:nvPr/>
              </p:nvSpPr>
              <p:spPr bwMode="auto">
                <a:xfrm>
                  <a:off x="6815138" y="3228975"/>
                  <a:ext cx="227013" cy="377825"/>
                </a:xfrm>
                <a:custGeom>
                  <a:avLst/>
                  <a:gdLst>
                    <a:gd name="T0" fmla="*/ 35 w 69"/>
                    <a:gd name="T1" fmla="*/ 11 h 114"/>
                    <a:gd name="T2" fmla="*/ 30 w 69"/>
                    <a:gd name="T3" fmla="*/ 23 h 114"/>
                    <a:gd name="T4" fmla="*/ 30 w 69"/>
                    <a:gd name="T5" fmla="*/ 48 h 114"/>
                    <a:gd name="T6" fmla="*/ 19 w 69"/>
                    <a:gd name="T7" fmla="*/ 56 h 114"/>
                    <a:gd name="T8" fmla="*/ 11 w 69"/>
                    <a:gd name="T9" fmla="*/ 54 h 114"/>
                    <a:gd name="T10" fmla="*/ 4 w 69"/>
                    <a:gd name="T11" fmla="*/ 64 h 114"/>
                    <a:gd name="T12" fmla="*/ 10 w 69"/>
                    <a:gd name="T13" fmla="*/ 76 h 114"/>
                    <a:gd name="T14" fmla="*/ 22 w 69"/>
                    <a:gd name="T15" fmla="*/ 76 h 114"/>
                    <a:gd name="T16" fmla="*/ 18 w 69"/>
                    <a:gd name="T17" fmla="*/ 84 h 114"/>
                    <a:gd name="T18" fmla="*/ 17 w 69"/>
                    <a:gd name="T19" fmla="*/ 100 h 114"/>
                    <a:gd name="T20" fmla="*/ 25 w 69"/>
                    <a:gd name="T21" fmla="*/ 87 h 114"/>
                    <a:gd name="T22" fmla="*/ 36 w 69"/>
                    <a:gd name="T23" fmla="*/ 69 h 114"/>
                    <a:gd name="T24" fmla="*/ 54 w 69"/>
                    <a:gd name="T25" fmla="*/ 68 h 114"/>
                    <a:gd name="T26" fmla="*/ 52 w 69"/>
                    <a:gd name="T27" fmla="*/ 84 h 114"/>
                    <a:gd name="T28" fmla="*/ 49 w 69"/>
                    <a:gd name="T29" fmla="*/ 77 h 114"/>
                    <a:gd name="T30" fmla="*/ 43 w 69"/>
                    <a:gd name="T31" fmla="*/ 82 h 114"/>
                    <a:gd name="T32" fmla="*/ 62 w 69"/>
                    <a:gd name="T33" fmla="*/ 104 h 114"/>
                    <a:gd name="T34" fmla="*/ 61 w 69"/>
                    <a:gd name="T35" fmla="*/ 58 h 114"/>
                    <a:gd name="T36" fmla="*/ 64 w 69"/>
                    <a:gd name="T37" fmla="*/ 51 h 114"/>
                    <a:gd name="T38" fmla="*/ 63 w 69"/>
                    <a:gd name="T39" fmla="*/ 43 h 114"/>
                    <a:gd name="T40" fmla="*/ 60 w 69"/>
                    <a:gd name="T41" fmla="*/ 36 h 114"/>
                    <a:gd name="T42" fmla="*/ 63 w 69"/>
                    <a:gd name="T43" fmla="*/ 23 h 114"/>
                    <a:gd name="T44" fmla="*/ 67 w 69"/>
                    <a:gd name="T45" fmla="*/ 16 h 114"/>
                    <a:gd name="T46" fmla="*/ 65 w 69"/>
                    <a:gd name="T47" fmla="*/ 9 h 114"/>
                    <a:gd name="T48" fmla="*/ 51 w 69"/>
                    <a:gd name="T49" fmla="*/ 6 h 114"/>
                    <a:gd name="T50" fmla="*/ 43 w 69"/>
                    <a:gd name="T51" fmla="*/ 16 h 114"/>
                    <a:gd name="T52" fmla="*/ 53 w 69"/>
                    <a:gd name="T53" fmla="*/ 16 h 114"/>
                    <a:gd name="T54" fmla="*/ 56 w 69"/>
                    <a:gd name="T55" fmla="*/ 20 h 114"/>
                    <a:gd name="T56" fmla="*/ 52 w 69"/>
                    <a:gd name="T57" fmla="*/ 30 h 114"/>
                    <a:gd name="T58" fmla="*/ 43 w 69"/>
                    <a:gd name="T59" fmla="*/ 29 h 114"/>
                    <a:gd name="T60" fmla="*/ 38 w 69"/>
                    <a:gd name="T61" fmla="*/ 27 h 114"/>
                    <a:gd name="T62" fmla="*/ 35 w 69"/>
                    <a:gd name="T63" fmla="*/ 11 h 114"/>
                    <a:gd name="T64" fmla="*/ 38 w 69"/>
                    <a:gd name="T65" fmla="*/ 36 h 114"/>
                    <a:gd name="T66" fmla="*/ 44 w 69"/>
                    <a:gd name="T67" fmla="*/ 45 h 114"/>
                    <a:gd name="T68" fmla="*/ 38 w 69"/>
                    <a:gd name="T69" fmla="*/ 51 h 114"/>
                    <a:gd name="T70" fmla="*/ 38 w 69"/>
                    <a:gd name="T71" fmla="*/ 36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9" h="114">
                      <a:moveTo>
                        <a:pt x="35" y="11"/>
                      </a:moveTo>
                      <a:cubicBezTo>
                        <a:pt x="35" y="11"/>
                        <a:pt x="27" y="13"/>
                        <a:pt x="30" y="2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30" y="48"/>
                        <a:pt x="28" y="59"/>
                        <a:pt x="19" y="56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11" y="54"/>
                        <a:pt x="7" y="51"/>
                        <a:pt x="4" y="64"/>
                      </a:cubicBezTo>
                      <a:cubicBezTo>
                        <a:pt x="4" y="64"/>
                        <a:pt x="0" y="78"/>
                        <a:pt x="10" y="76"/>
                      </a:cubicBezTo>
                      <a:cubicBezTo>
                        <a:pt x="10" y="76"/>
                        <a:pt x="17" y="72"/>
                        <a:pt x="22" y="76"/>
                      </a:cubicBezTo>
                      <a:cubicBezTo>
                        <a:pt x="18" y="84"/>
                        <a:pt x="18" y="84"/>
                        <a:pt x="18" y="84"/>
                      </a:cubicBezTo>
                      <a:cubicBezTo>
                        <a:pt x="18" y="84"/>
                        <a:pt x="12" y="90"/>
                        <a:pt x="17" y="100"/>
                      </a:cubicBezTo>
                      <a:cubicBezTo>
                        <a:pt x="17" y="100"/>
                        <a:pt x="22" y="100"/>
                        <a:pt x="25" y="87"/>
                      </a:cubicBezTo>
                      <a:cubicBezTo>
                        <a:pt x="25" y="87"/>
                        <a:pt x="29" y="68"/>
                        <a:pt x="36" y="69"/>
                      </a:cubicBezTo>
                      <a:cubicBezTo>
                        <a:pt x="36" y="69"/>
                        <a:pt x="52" y="55"/>
                        <a:pt x="54" y="68"/>
                      </a:cubicBezTo>
                      <a:cubicBezTo>
                        <a:pt x="54" y="68"/>
                        <a:pt x="58" y="82"/>
                        <a:pt x="52" y="84"/>
                      </a:cubicBezTo>
                      <a:cubicBezTo>
                        <a:pt x="52" y="84"/>
                        <a:pt x="50" y="83"/>
                        <a:pt x="49" y="77"/>
                      </a:cubicBezTo>
                      <a:cubicBezTo>
                        <a:pt x="49" y="77"/>
                        <a:pt x="44" y="71"/>
                        <a:pt x="43" y="82"/>
                      </a:cubicBezTo>
                      <a:cubicBezTo>
                        <a:pt x="43" y="82"/>
                        <a:pt x="54" y="114"/>
                        <a:pt x="62" y="104"/>
                      </a:cubicBezTo>
                      <a:cubicBezTo>
                        <a:pt x="62" y="104"/>
                        <a:pt x="67" y="73"/>
                        <a:pt x="61" y="58"/>
                      </a:cubicBezTo>
                      <a:cubicBezTo>
                        <a:pt x="61" y="58"/>
                        <a:pt x="60" y="54"/>
                        <a:pt x="64" y="51"/>
                      </a:cubicBezTo>
                      <a:cubicBezTo>
                        <a:pt x="64" y="51"/>
                        <a:pt x="68" y="43"/>
                        <a:pt x="63" y="43"/>
                      </a:cubicBezTo>
                      <a:cubicBezTo>
                        <a:pt x="63" y="43"/>
                        <a:pt x="55" y="44"/>
                        <a:pt x="60" y="36"/>
                      </a:cubicBezTo>
                      <a:cubicBezTo>
                        <a:pt x="60" y="36"/>
                        <a:pt x="65" y="28"/>
                        <a:pt x="63" y="23"/>
                      </a:cubicBezTo>
                      <a:cubicBezTo>
                        <a:pt x="63" y="23"/>
                        <a:pt x="63" y="18"/>
                        <a:pt x="67" y="16"/>
                      </a:cubicBezTo>
                      <a:cubicBezTo>
                        <a:pt x="67" y="16"/>
                        <a:pt x="69" y="14"/>
                        <a:pt x="65" y="9"/>
                      </a:cubicBezTo>
                      <a:cubicBezTo>
                        <a:pt x="65" y="9"/>
                        <a:pt x="59" y="0"/>
                        <a:pt x="51" y="6"/>
                      </a:cubicBezTo>
                      <a:cubicBezTo>
                        <a:pt x="51" y="6"/>
                        <a:pt x="42" y="11"/>
                        <a:pt x="43" y="16"/>
                      </a:cubicBezTo>
                      <a:cubicBezTo>
                        <a:pt x="53" y="16"/>
                        <a:pt x="53" y="16"/>
                        <a:pt x="53" y="16"/>
                      </a:cubicBezTo>
                      <a:cubicBezTo>
                        <a:pt x="53" y="16"/>
                        <a:pt x="56" y="16"/>
                        <a:pt x="56" y="20"/>
                      </a:cubicBezTo>
                      <a:cubicBezTo>
                        <a:pt x="56" y="20"/>
                        <a:pt x="59" y="31"/>
                        <a:pt x="52" y="30"/>
                      </a:cubicBezTo>
                      <a:cubicBezTo>
                        <a:pt x="52" y="30"/>
                        <a:pt x="48" y="26"/>
                        <a:pt x="43" y="29"/>
                      </a:cubicBezTo>
                      <a:cubicBezTo>
                        <a:pt x="43" y="29"/>
                        <a:pt x="38" y="32"/>
                        <a:pt x="38" y="27"/>
                      </a:cubicBezTo>
                      <a:cubicBezTo>
                        <a:pt x="38" y="27"/>
                        <a:pt x="42" y="15"/>
                        <a:pt x="35" y="11"/>
                      </a:cubicBezTo>
                      <a:close/>
                      <a:moveTo>
                        <a:pt x="38" y="36"/>
                      </a:moveTo>
                      <a:cubicBezTo>
                        <a:pt x="43" y="35"/>
                        <a:pt x="44" y="45"/>
                        <a:pt x="44" y="45"/>
                      </a:cubicBezTo>
                      <a:cubicBezTo>
                        <a:pt x="44" y="54"/>
                        <a:pt x="38" y="51"/>
                        <a:pt x="38" y="51"/>
                      </a:cubicBezTo>
                      <a:cubicBezTo>
                        <a:pt x="38" y="48"/>
                        <a:pt x="38" y="36"/>
                        <a:pt x="38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iṥľíḑe"/>
                <p:cNvSpPr/>
                <p:nvPr/>
              </p:nvSpPr>
              <p:spPr bwMode="auto">
                <a:xfrm>
                  <a:off x="7132638" y="3165475"/>
                  <a:ext cx="114300" cy="88900"/>
                </a:xfrm>
                <a:custGeom>
                  <a:avLst/>
                  <a:gdLst>
                    <a:gd name="T0" fmla="*/ 27 w 35"/>
                    <a:gd name="T1" fmla="*/ 0 h 27"/>
                    <a:gd name="T2" fmla="*/ 33 w 35"/>
                    <a:gd name="T3" fmla="*/ 9 h 27"/>
                    <a:gd name="T4" fmla="*/ 25 w 35"/>
                    <a:gd name="T5" fmla="*/ 21 h 27"/>
                    <a:gd name="T6" fmla="*/ 1 w 35"/>
                    <a:gd name="T7" fmla="*/ 13 h 27"/>
                    <a:gd name="T8" fmla="*/ 9 w 35"/>
                    <a:gd name="T9" fmla="*/ 2 h 27"/>
                    <a:gd name="T10" fmla="*/ 27 w 35"/>
                    <a:gd name="T1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7">
                      <a:moveTo>
                        <a:pt x="27" y="0"/>
                      </a:moveTo>
                      <a:cubicBezTo>
                        <a:pt x="27" y="0"/>
                        <a:pt x="35" y="1"/>
                        <a:pt x="33" y="9"/>
                      </a:cubicBezTo>
                      <a:cubicBezTo>
                        <a:pt x="25" y="21"/>
                        <a:pt x="25" y="21"/>
                        <a:pt x="25" y="21"/>
                      </a:cubicBezTo>
                      <a:cubicBezTo>
                        <a:pt x="25" y="21"/>
                        <a:pt x="7" y="27"/>
                        <a:pt x="1" y="13"/>
                      </a:cubicBezTo>
                      <a:cubicBezTo>
                        <a:pt x="1" y="13"/>
                        <a:pt x="0" y="4"/>
                        <a:pt x="9" y="2"/>
                      </a:cubicBezTo>
                      <a:cubicBezTo>
                        <a:pt x="9" y="2"/>
                        <a:pt x="23" y="4"/>
                        <a:pt x="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íṥḷîḍé"/>
                <p:cNvSpPr/>
                <p:nvPr/>
              </p:nvSpPr>
              <p:spPr bwMode="auto">
                <a:xfrm>
                  <a:off x="7059613" y="3217863"/>
                  <a:ext cx="244475" cy="123825"/>
                </a:xfrm>
                <a:custGeom>
                  <a:avLst/>
                  <a:gdLst>
                    <a:gd name="T0" fmla="*/ 2 w 74"/>
                    <a:gd name="T1" fmla="*/ 25 h 37"/>
                    <a:gd name="T2" fmla="*/ 43 w 74"/>
                    <a:gd name="T3" fmla="*/ 14 h 37"/>
                    <a:gd name="T4" fmla="*/ 63 w 74"/>
                    <a:gd name="T5" fmla="*/ 2 h 37"/>
                    <a:gd name="T6" fmla="*/ 70 w 74"/>
                    <a:gd name="T7" fmla="*/ 4 h 37"/>
                    <a:gd name="T8" fmla="*/ 70 w 74"/>
                    <a:gd name="T9" fmla="*/ 12 h 37"/>
                    <a:gd name="T10" fmla="*/ 18 w 74"/>
                    <a:gd name="T11" fmla="*/ 31 h 37"/>
                    <a:gd name="T12" fmla="*/ 13 w 74"/>
                    <a:gd name="T13" fmla="*/ 34 h 37"/>
                    <a:gd name="T14" fmla="*/ 8 w 74"/>
                    <a:gd name="T15" fmla="*/ 34 h 37"/>
                    <a:gd name="T16" fmla="*/ 1 w 74"/>
                    <a:gd name="T17" fmla="*/ 30 h 37"/>
                    <a:gd name="T18" fmla="*/ 2 w 74"/>
                    <a:gd name="T19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37">
                      <a:moveTo>
                        <a:pt x="2" y="25"/>
                      </a:move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3" y="14"/>
                        <a:pt x="61" y="5"/>
                        <a:pt x="63" y="2"/>
                      </a:cubicBezTo>
                      <a:cubicBezTo>
                        <a:pt x="63" y="2"/>
                        <a:pt x="66" y="0"/>
                        <a:pt x="70" y="4"/>
                      </a:cubicBezTo>
                      <a:cubicBezTo>
                        <a:pt x="70" y="4"/>
                        <a:pt x="74" y="9"/>
                        <a:pt x="70" y="12"/>
                      </a:cubicBezTo>
                      <a:cubicBezTo>
                        <a:pt x="70" y="12"/>
                        <a:pt x="19" y="31"/>
                        <a:pt x="18" y="31"/>
                      </a:cubicBezTo>
                      <a:cubicBezTo>
                        <a:pt x="18" y="31"/>
                        <a:pt x="15" y="30"/>
                        <a:pt x="13" y="34"/>
                      </a:cubicBezTo>
                      <a:cubicBezTo>
                        <a:pt x="13" y="34"/>
                        <a:pt x="12" y="37"/>
                        <a:pt x="8" y="34"/>
                      </a:cubicBezTo>
                      <a:cubicBezTo>
                        <a:pt x="8" y="34"/>
                        <a:pt x="2" y="36"/>
                        <a:pt x="1" y="30"/>
                      </a:cubicBezTo>
                      <a:cubicBezTo>
                        <a:pt x="1" y="30"/>
                        <a:pt x="0" y="26"/>
                        <a:pt x="2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íṩľiḓé"/>
                <p:cNvSpPr/>
                <p:nvPr/>
              </p:nvSpPr>
              <p:spPr bwMode="auto">
                <a:xfrm>
                  <a:off x="7045326" y="3308350"/>
                  <a:ext cx="293688" cy="261938"/>
                </a:xfrm>
                <a:custGeom>
                  <a:avLst/>
                  <a:gdLst>
                    <a:gd name="T0" fmla="*/ 29 w 89"/>
                    <a:gd name="T1" fmla="*/ 13 h 79"/>
                    <a:gd name="T2" fmla="*/ 43 w 89"/>
                    <a:gd name="T3" fmla="*/ 9 h 79"/>
                    <a:gd name="T4" fmla="*/ 58 w 89"/>
                    <a:gd name="T5" fmla="*/ 7 h 79"/>
                    <a:gd name="T6" fmla="*/ 56 w 89"/>
                    <a:gd name="T7" fmla="*/ 13 h 79"/>
                    <a:gd name="T8" fmla="*/ 56 w 89"/>
                    <a:gd name="T9" fmla="*/ 14 h 79"/>
                    <a:gd name="T10" fmla="*/ 51 w 89"/>
                    <a:gd name="T11" fmla="*/ 28 h 79"/>
                    <a:gd name="T12" fmla="*/ 60 w 89"/>
                    <a:gd name="T13" fmla="*/ 55 h 79"/>
                    <a:gd name="T14" fmla="*/ 77 w 89"/>
                    <a:gd name="T15" fmla="*/ 50 h 79"/>
                    <a:gd name="T16" fmla="*/ 80 w 89"/>
                    <a:gd name="T17" fmla="*/ 43 h 79"/>
                    <a:gd name="T18" fmla="*/ 85 w 89"/>
                    <a:gd name="T19" fmla="*/ 45 h 79"/>
                    <a:gd name="T20" fmla="*/ 89 w 89"/>
                    <a:gd name="T21" fmla="*/ 63 h 79"/>
                    <a:gd name="T22" fmla="*/ 68 w 89"/>
                    <a:gd name="T23" fmla="*/ 72 h 79"/>
                    <a:gd name="T24" fmla="*/ 43 w 89"/>
                    <a:gd name="T25" fmla="*/ 46 h 79"/>
                    <a:gd name="T26" fmla="*/ 42 w 89"/>
                    <a:gd name="T27" fmla="*/ 28 h 79"/>
                    <a:gd name="T28" fmla="*/ 38 w 89"/>
                    <a:gd name="T29" fmla="*/ 22 h 79"/>
                    <a:gd name="T30" fmla="*/ 32 w 89"/>
                    <a:gd name="T31" fmla="*/ 30 h 79"/>
                    <a:gd name="T32" fmla="*/ 10 w 89"/>
                    <a:gd name="T33" fmla="*/ 64 h 79"/>
                    <a:gd name="T34" fmla="*/ 1 w 89"/>
                    <a:gd name="T35" fmla="*/ 62 h 79"/>
                    <a:gd name="T36" fmla="*/ 8 w 89"/>
                    <a:gd name="T37" fmla="*/ 57 h 79"/>
                    <a:gd name="T38" fmla="*/ 21 w 89"/>
                    <a:gd name="T39" fmla="*/ 29 h 79"/>
                    <a:gd name="T40" fmla="*/ 17 w 89"/>
                    <a:gd name="T41" fmla="*/ 18 h 79"/>
                    <a:gd name="T42" fmla="*/ 29 w 89"/>
                    <a:gd name="T43" fmla="*/ 1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79">
                      <a:moveTo>
                        <a:pt x="29" y="13"/>
                      </a:moveTo>
                      <a:cubicBezTo>
                        <a:pt x="29" y="13"/>
                        <a:pt x="39" y="17"/>
                        <a:pt x="43" y="9"/>
                      </a:cubicBezTo>
                      <a:cubicBezTo>
                        <a:pt x="43" y="9"/>
                        <a:pt x="52" y="0"/>
                        <a:pt x="58" y="7"/>
                      </a:cubicBezTo>
                      <a:cubicBezTo>
                        <a:pt x="58" y="7"/>
                        <a:pt x="61" y="9"/>
                        <a:pt x="56" y="13"/>
                      </a:cubicBezTo>
                      <a:cubicBezTo>
                        <a:pt x="56" y="13"/>
                        <a:pt x="56" y="13"/>
                        <a:pt x="56" y="14"/>
                      </a:cubicBezTo>
                      <a:cubicBezTo>
                        <a:pt x="51" y="18"/>
                        <a:pt x="51" y="17"/>
                        <a:pt x="51" y="28"/>
                      </a:cubicBezTo>
                      <a:cubicBezTo>
                        <a:pt x="51" y="28"/>
                        <a:pt x="50" y="50"/>
                        <a:pt x="60" y="55"/>
                      </a:cubicBezTo>
                      <a:cubicBezTo>
                        <a:pt x="60" y="55"/>
                        <a:pt x="72" y="62"/>
                        <a:pt x="77" y="50"/>
                      </a:cubicBezTo>
                      <a:cubicBezTo>
                        <a:pt x="80" y="43"/>
                        <a:pt x="80" y="43"/>
                        <a:pt x="80" y="43"/>
                      </a:cubicBezTo>
                      <a:cubicBezTo>
                        <a:pt x="80" y="43"/>
                        <a:pt x="82" y="38"/>
                        <a:pt x="85" y="45"/>
                      </a:cubicBezTo>
                      <a:cubicBezTo>
                        <a:pt x="89" y="63"/>
                        <a:pt x="89" y="63"/>
                        <a:pt x="89" y="63"/>
                      </a:cubicBezTo>
                      <a:cubicBezTo>
                        <a:pt x="89" y="63"/>
                        <a:pt x="84" y="79"/>
                        <a:pt x="68" y="72"/>
                      </a:cubicBezTo>
                      <a:cubicBezTo>
                        <a:pt x="68" y="72"/>
                        <a:pt x="46" y="64"/>
                        <a:pt x="43" y="46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2" y="28"/>
                        <a:pt x="45" y="19"/>
                        <a:pt x="38" y="22"/>
                      </a:cubicBezTo>
                      <a:cubicBezTo>
                        <a:pt x="38" y="22"/>
                        <a:pt x="33" y="23"/>
                        <a:pt x="32" y="30"/>
                      </a:cubicBezTo>
                      <a:cubicBezTo>
                        <a:pt x="32" y="30"/>
                        <a:pt x="27" y="60"/>
                        <a:pt x="10" y="64"/>
                      </a:cubicBezTo>
                      <a:cubicBezTo>
                        <a:pt x="10" y="64"/>
                        <a:pt x="2" y="67"/>
                        <a:pt x="1" y="62"/>
                      </a:cubicBezTo>
                      <a:cubicBezTo>
                        <a:pt x="1" y="62"/>
                        <a:pt x="0" y="59"/>
                        <a:pt x="8" y="57"/>
                      </a:cubicBezTo>
                      <a:cubicBezTo>
                        <a:pt x="8" y="57"/>
                        <a:pt x="23" y="47"/>
                        <a:pt x="21" y="29"/>
                      </a:cubicBezTo>
                      <a:cubicBezTo>
                        <a:pt x="21" y="29"/>
                        <a:pt x="19" y="20"/>
                        <a:pt x="17" y="18"/>
                      </a:cubicBezTo>
                      <a:cubicBezTo>
                        <a:pt x="17" y="18"/>
                        <a:pt x="15" y="7"/>
                        <a:pt x="29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ïŝļîdê"/>
                <p:cNvSpPr/>
                <p:nvPr/>
              </p:nvSpPr>
              <p:spPr bwMode="auto">
                <a:xfrm>
                  <a:off x="7421563" y="3122613"/>
                  <a:ext cx="512763" cy="460375"/>
                </a:xfrm>
                <a:custGeom>
                  <a:avLst/>
                  <a:gdLst>
                    <a:gd name="T0" fmla="*/ 34 w 155"/>
                    <a:gd name="T1" fmla="*/ 20 h 139"/>
                    <a:gd name="T2" fmla="*/ 79 w 155"/>
                    <a:gd name="T3" fmla="*/ 6 h 139"/>
                    <a:gd name="T4" fmla="*/ 92 w 155"/>
                    <a:gd name="T5" fmla="*/ 11 h 139"/>
                    <a:gd name="T6" fmla="*/ 78 w 155"/>
                    <a:gd name="T7" fmla="*/ 30 h 139"/>
                    <a:gd name="T8" fmla="*/ 68 w 155"/>
                    <a:gd name="T9" fmla="*/ 37 h 139"/>
                    <a:gd name="T10" fmla="*/ 74 w 155"/>
                    <a:gd name="T11" fmla="*/ 45 h 139"/>
                    <a:gd name="T12" fmla="*/ 86 w 155"/>
                    <a:gd name="T13" fmla="*/ 44 h 139"/>
                    <a:gd name="T14" fmla="*/ 101 w 155"/>
                    <a:gd name="T15" fmla="*/ 49 h 139"/>
                    <a:gd name="T16" fmla="*/ 85 w 155"/>
                    <a:gd name="T17" fmla="*/ 59 h 139"/>
                    <a:gd name="T18" fmla="*/ 70 w 155"/>
                    <a:gd name="T19" fmla="*/ 70 h 139"/>
                    <a:gd name="T20" fmla="*/ 73 w 155"/>
                    <a:gd name="T21" fmla="*/ 75 h 139"/>
                    <a:gd name="T22" fmla="*/ 75 w 155"/>
                    <a:gd name="T23" fmla="*/ 77 h 139"/>
                    <a:gd name="T24" fmla="*/ 149 w 155"/>
                    <a:gd name="T25" fmla="*/ 116 h 139"/>
                    <a:gd name="T26" fmla="*/ 148 w 155"/>
                    <a:gd name="T27" fmla="*/ 120 h 139"/>
                    <a:gd name="T28" fmla="*/ 95 w 155"/>
                    <a:gd name="T29" fmla="*/ 119 h 139"/>
                    <a:gd name="T30" fmla="*/ 60 w 155"/>
                    <a:gd name="T31" fmla="*/ 90 h 139"/>
                    <a:gd name="T32" fmla="*/ 54 w 155"/>
                    <a:gd name="T33" fmla="*/ 92 h 139"/>
                    <a:gd name="T34" fmla="*/ 26 w 155"/>
                    <a:gd name="T35" fmla="*/ 116 h 139"/>
                    <a:gd name="T36" fmla="*/ 2 w 155"/>
                    <a:gd name="T37" fmla="*/ 114 h 139"/>
                    <a:gd name="T38" fmla="*/ 8 w 155"/>
                    <a:gd name="T39" fmla="*/ 108 h 139"/>
                    <a:gd name="T40" fmla="*/ 38 w 155"/>
                    <a:gd name="T41" fmla="*/ 85 h 139"/>
                    <a:gd name="T42" fmla="*/ 26 w 155"/>
                    <a:gd name="T43" fmla="*/ 75 h 139"/>
                    <a:gd name="T44" fmla="*/ 22 w 155"/>
                    <a:gd name="T45" fmla="*/ 66 h 139"/>
                    <a:gd name="T46" fmla="*/ 33 w 155"/>
                    <a:gd name="T47" fmla="*/ 58 h 139"/>
                    <a:gd name="T48" fmla="*/ 49 w 155"/>
                    <a:gd name="T49" fmla="*/ 50 h 139"/>
                    <a:gd name="T50" fmla="*/ 37 w 155"/>
                    <a:gd name="T51" fmla="*/ 33 h 139"/>
                    <a:gd name="T52" fmla="*/ 30 w 155"/>
                    <a:gd name="T53" fmla="*/ 27 h 139"/>
                    <a:gd name="T54" fmla="*/ 34 w 155"/>
                    <a:gd name="T55" fmla="*/ 2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5" h="139">
                      <a:moveTo>
                        <a:pt x="34" y="20"/>
                      </a:moveTo>
                      <a:cubicBezTo>
                        <a:pt x="34" y="20"/>
                        <a:pt x="67" y="13"/>
                        <a:pt x="79" y="6"/>
                      </a:cubicBezTo>
                      <a:cubicBezTo>
                        <a:pt x="79" y="6"/>
                        <a:pt x="89" y="0"/>
                        <a:pt x="92" y="11"/>
                      </a:cubicBezTo>
                      <a:cubicBezTo>
                        <a:pt x="92" y="11"/>
                        <a:pt x="89" y="26"/>
                        <a:pt x="78" y="30"/>
                      </a:cubicBezTo>
                      <a:cubicBezTo>
                        <a:pt x="78" y="30"/>
                        <a:pt x="68" y="30"/>
                        <a:pt x="68" y="37"/>
                      </a:cubicBezTo>
                      <a:cubicBezTo>
                        <a:pt x="68" y="37"/>
                        <a:pt x="65" y="43"/>
                        <a:pt x="74" y="45"/>
                      </a:cubicBezTo>
                      <a:cubicBezTo>
                        <a:pt x="74" y="45"/>
                        <a:pt x="80" y="46"/>
                        <a:pt x="86" y="44"/>
                      </a:cubicBezTo>
                      <a:cubicBezTo>
                        <a:pt x="86" y="44"/>
                        <a:pt x="97" y="40"/>
                        <a:pt x="101" y="49"/>
                      </a:cubicBezTo>
                      <a:cubicBezTo>
                        <a:pt x="101" y="49"/>
                        <a:pt x="100" y="55"/>
                        <a:pt x="85" y="59"/>
                      </a:cubicBezTo>
                      <a:cubicBezTo>
                        <a:pt x="85" y="59"/>
                        <a:pt x="71" y="61"/>
                        <a:pt x="70" y="70"/>
                      </a:cubicBezTo>
                      <a:cubicBezTo>
                        <a:pt x="70" y="70"/>
                        <a:pt x="69" y="72"/>
                        <a:pt x="73" y="75"/>
                      </a:cubicBezTo>
                      <a:cubicBezTo>
                        <a:pt x="74" y="76"/>
                        <a:pt x="75" y="76"/>
                        <a:pt x="75" y="77"/>
                      </a:cubicBezTo>
                      <a:cubicBezTo>
                        <a:pt x="75" y="77"/>
                        <a:pt x="118" y="117"/>
                        <a:pt x="149" y="116"/>
                      </a:cubicBezTo>
                      <a:cubicBezTo>
                        <a:pt x="149" y="116"/>
                        <a:pt x="155" y="118"/>
                        <a:pt x="148" y="120"/>
                      </a:cubicBezTo>
                      <a:cubicBezTo>
                        <a:pt x="148" y="120"/>
                        <a:pt x="118" y="139"/>
                        <a:pt x="95" y="119"/>
                      </a:cubicBezTo>
                      <a:cubicBezTo>
                        <a:pt x="60" y="90"/>
                        <a:pt x="60" y="90"/>
                        <a:pt x="60" y="90"/>
                      </a:cubicBezTo>
                      <a:cubicBezTo>
                        <a:pt x="60" y="90"/>
                        <a:pt x="56" y="87"/>
                        <a:pt x="54" y="92"/>
                      </a:cubicBezTo>
                      <a:cubicBezTo>
                        <a:pt x="54" y="92"/>
                        <a:pt x="43" y="113"/>
                        <a:pt x="26" y="116"/>
                      </a:cubicBezTo>
                      <a:cubicBezTo>
                        <a:pt x="26" y="116"/>
                        <a:pt x="3" y="124"/>
                        <a:pt x="2" y="114"/>
                      </a:cubicBezTo>
                      <a:cubicBezTo>
                        <a:pt x="2" y="114"/>
                        <a:pt x="0" y="108"/>
                        <a:pt x="8" y="108"/>
                      </a:cubicBezTo>
                      <a:cubicBezTo>
                        <a:pt x="8" y="108"/>
                        <a:pt x="38" y="104"/>
                        <a:pt x="38" y="85"/>
                      </a:cubicBezTo>
                      <a:cubicBezTo>
                        <a:pt x="38" y="85"/>
                        <a:pt x="35" y="76"/>
                        <a:pt x="26" y="75"/>
                      </a:cubicBezTo>
                      <a:cubicBezTo>
                        <a:pt x="26" y="75"/>
                        <a:pt x="20" y="75"/>
                        <a:pt x="22" y="66"/>
                      </a:cubicBezTo>
                      <a:cubicBezTo>
                        <a:pt x="22" y="66"/>
                        <a:pt x="22" y="58"/>
                        <a:pt x="33" y="58"/>
                      </a:cubicBezTo>
                      <a:cubicBezTo>
                        <a:pt x="33" y="58"/>
                        <a:pt x="51" y="60"/>
                        <a:pt x="49" y="50"/>
                      </a:cubicBezTo>
                      <a:cubicBezTo>
                        <a:pt x="49" y="50"/>
                        <a:pt x="42" y="34"/>
                        <a:pt x="37" y="33"/>
                      </a:cubicBezTo>
                      <a:cubicBezTo>
                        <a:pt x="37" y="33"/>
                        <a:pt x="31" y="33"/>
                        <a:pt x="30" y="27"/>
                      </a:cubicBezTo>
                      <a:cubicBezTo>
                        <a:pt x="30" y="27"/>
                        <a:pt x="30" y="21"/>
                        <a:pt x="3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iṡľîḑé"/>
                <p:cNvSpPr/>
                <p:nvPr/>
              </p:nvSpPr>
              <p:spPr bwMode="auto">
                <a:xfrm>
                  <a:off x="7966076" y="3138488"/>
                  <a:ext cx="465138" cy="434975"/>
                </a:xfrm>
                <a:custGeom>
                  <a:avLst/>
                  <a:gdLst>
                    <a:gd name="T0" fmla="*/ 54 w 141"/>
                    <a:gd name="T1" fmla="*/ 0 h 131"/>
                    <a:gd name="T2" fmla="*/ 44 w 141"/>
                    <a:gd name="T3" fmla="*/ 14 h 131"/>
                    <a:gd name="T4" fmla="*/ 49 w 141"/>
                    <a:gd name="T5" fmla="*/ 25 h 131"/>
                    <a:gd name="T6" fmla="*/ 45 w 141"/>
                    <a:gd name="T7" fmla="*/ 47 h 131"/>
                    <a:gd name="T8" fmla="*/ 17 w 141"/>
                    <a:gd name="T9" fmla="*/ 51 h 131"/>
                    <a:gd name="T10" fmla="*/ 1 w 141"/>
                    <a:gd name="T11" fmla="*/ 60 h 131"/>
                    <a:gd name="T12" fmla="*/ 16 w 141"/>
                    <a:gd name="T13" fmla="*/ 68 h 131"/>
                    <a:gd name="T14" fmla="*/ 43 w 141"/>
                    <a:gd name="T15" fmla="*/ 76 h 131"/>
                    <a:gd name="T16" fmla="*/ 17 w 141"/>
                    <a:gd name="T17" fmla="*/ 102 h 131"/>
                    <a:gd name="T18" fmla="*/ 0 w 141"/>
                    <a:gd name="T19" fmla="*/ 113 h 131"/>
                    <a:gd name="T20" fmla="*/ 38 w 141"/>
                    <a:gd name="T21" fmla="*/ 110 h 131"/>
                    <a:gd name="T22" fmla="*/ 52 w 141"/>
                    <a:gd name="T23" fmla="*/ 87 h 131"/>
                    <a:gd name="T24" fmla="*/ 63 w 141"/>
                    <a:gd name="T25" fmla="*/ 85 h 131"/>
                    <a:gd name="T26" fmla="*/ 94 w 141"/>
                    <a:gd name="T27" fmla="*/ 120 h 131"/>
                    <a:gd name="T28" fmla="*/ 109 w 141"/>
                    <a:gd name="T29" fmla="*/ 123 h 131"/>
                    <a:gd name="T30" fmla="*/ 138 w 141"/>
                    <a:gd name="T31" fmla="*/ 117 h 131"/>
                    <a:gd name="T32" fmla="*/ 114 w 141"/>
                    <a:gd name="T33" fmla="*/ 102 h 131"/>
                    <a:gd name="T34" fmla="*/ 82 w 141"/>
                    <a:gd name="T35" fmla="*/ 79 h 131"/>
                    <a:gd name="T36" fmla="*/ 73 w 141"/>
                    <a:gd name="T37" fmla="*/ 58 h 131"/>
                    <a:gd name="T38" fmla="*/ 92 w 141"/>
                    <a:gd name="T39" fmla="*/ 51 h 131"/>
                    <a:gd name="T40" fmla="*/ 102 w 141"/>
                    <a:gd name="T41" fmla="*/ 41 h 131"/>
                    <a:gd name="T42" fmla="*/ 96 w 141"/>
                    <a:gd name="T43" fmla="*/ 33 h 131"/>
                    <a:gd name="T44" fmla="*/ 85 w 141"/>
                    <a:gd name="T45" fmla="*/ 35 h 131"/>
                    <a:gd name="T46" fmla="*/ 69 w 141"/>
                    <a:gd name="T47" fmla="*/ 34 h 131"/>
                    <a:gd name="T48" fmla="*/ 72 w 141"/>
                    <a:gd name="T49" fmla="*/ 25 h 131"/>
                    <a:gd name="T50" fmla="*/ 70 w 141"/>
                    <a:gd name="T51" fmla="*/ 5 h 131"/>
                    <a:gd name="T52" fmla="*/ 61 w 141"/>
                    <a:gd name="T53" fmla="*/ 3 h 131"/>
                    <a:gd name="T54" fmla="*/ 54 w 141"/>
                    <a:gd name="T55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41" h="131">
                      <a:moveTo>
                        <a:pt x="54" y="0"/>
                      </a:moveTo>
                      <a:cubicBezTo>
                        <a:pt x="54" y="0"/>
                        <a:pt x="40" y="3"/>
                        <a:pt x="44" y="14"/>
                      </a:cubicBezTo>
                      <a:cubicBezTo>
                        <a:pt x="44" y="14"/>
                        <a:pt x="45" y="22"/>
                        <a:pt x="49" y="25"/>
                      </a:cubicBezTo>
                      <a:cubicBezTo>
                        <a:pt x="49" y="25"/>
                        <a:pt x="55" y="45"/>
                        <a:pt x="45" y="47"/>
                      </a:cubicBezTo>
                      <a:cubicBezTo>
                        <a:pt x="45" y="47"/>
                        <a:pt x="27" y="54"/>
                        <a:pt x="17" y="51"/>
                      </a:cubicBezTo>
                      <a:cubicBezTo>
                        <a:pt x="17" y="51"/>
                        <a:pt x="2" y="49"/>
                        <a:pt x="1" y="60"/>
                      </a:cubicBezTo>
                      <a:cubicBezTo>
                        <a:pt x="1" y="60"/>
                        <a:pt x="0" y="70"/>
                        <a:pt x="16" y="68"/>
                      </a:cubicBezTo>
                      <a:cubicBezTo>
                        <a:pt x="16" y="68"/>
                        <a:pt x="43" y="65"/>
                        <a:pt x="43" y="76"/>
                      </a:cubicBezTo>
                      <a:cubicBezTo>
                        <a:pt x="43" y="76"/>
                        <a:pt x="45" y="96"/>
                        <a:pt x="17" y="102"/>
                      </a:cubicBezTo>
                      <a:cubicBezTo>
                        <a:pt x="17" y="102"/>
                        <a:pt x="0" y="104"/>
                        <a:pt x="0" y="113"/>
                      </a:cubicBezTo>
                      <a:cubicBezTo>
                        <a:pt x="0" y="113"/>
                        <a:pt x="13" y="130"/>
                        <a:pt x="38" y="110"/>
                      </a:cubicBezTo>
                      <a:cubicBezTo>
                        <a:pt x="38" y="110"/>
                        <a:pt x="49" y="95"/>
                        <a:pt x="52" y="87"/>
                      </a:cubicBezTo>
                      <a:cubicBezTo>
                        <a:pt x="52" y="87"/>
                        <a:pt x="56" y="79"/>
                        <a:pt x="63" y="85"/>
                      </a:cubicBezTo>
                      <a:cubicBezTo>
                        <a:pt x="94" y="120"/>
                        <a:pt x="94" y="120"/>
                        <a:pt x="94" y="120"/>
                      </a:cubicBezTo>
                      <a:cubicBezTo>
                        <a:pt x="94" y="120"/>
                        <a:pt x="98" y="125"/>
                        <a:pt x="109" y="123"/>
                      </a:cubicBezTo>
                      <a:cubicBezTo>
                        <a:pt x="109" y="123"/>
                        <a:pt x="141" y="131"/>
                        <a:pt x="138" y="117"/>
                      </a:cubicBezTo>
                      <a:cubicBezTo>
                        <a:pt x="138" y="117"/>
                        <a:pt x="125" y="111"/>
                        <a:pt x="114" y="102"/>
                      </a:cubicBezTo>
                      <a:cubicBezTo>
                        <a:pt x="114" y="102"/>
                        <a:pt x="84" y="80"/>
                        <a:pt x="82" y="79"/>
                      </a:cubicBezTo>
                      <a:cubicBezTo>
                        <a:pt x="82" y="79"/>
                        <a:pt x="68" y="70"/>
                        <a:pt x="73" y="58"/>
                      </a:cubicBezTo>
                      <a:cubicBezTo>
                        <a:pt x="73" y="58"/>
                        <a:pt x="78" y="49"/>
                        <a:pt x="92" y="51"/>
                      </a:cubicBezTo>
                      <a:cubicBezTo>
                        <a:pt x="92" y="51"/>
                        <a:pt x="108" y="48"/>
                        <a:pt x="102" y="41"/>
                      </a:cubicBezTo>
                      <a:cubicBezTo>
                        <a:pt x="102" y="41"/>
                        <a:pt x="97" y="36"/>
                        <a:pt x="96" y="33"/>
                      </a:cubicBezTo>
                      <a:cubicBezTo>
                        <a:pt x="96" y="33"/>
                        <a:pt x="94" y="30"/>
                        <a:pt x="85" y="35"/>
                      </a:cubicBezTo>
                      <a:cubicBezTo>
                        <a:pt x="85" y="35"/>
                        <a:pt x="70" y="44"/>
                        <a:pt x="69" y="34"/>
                      </a:cubicBezTo>
                      <a:cubicBezTo>
                        <a:pt x="69" y="34"/>
                        <a:pt x="67" y="30"/>
                        <a:pt x="72" y="25"/>
                      </a:cubicBezTo>
                      <a:cubicBezTo>
                        <a:pt x="72" y="25"/>
                        <a:pt x="82" y="14"/>
                        <a:pt x="70" y="5"/>
                      </a:cubicBezTo>
                      <a:cubicBezTo>
                        <a:pt x="70" y="5"/>
                        <a:pt x="62" y="3"/>
                        <a:pt x="61" y="3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iṩ1íḋè"/>
                <p:cNvSpPr/>
                <p:nvPr/>
              </p:nvSpPr>
              <p:spPr bwMode="auto">
                <a:xfrm>
                  <a:off x="8455026" y="3019425"/>
                  <a:ext cx="458788" cy="395288"/>
                </a:xfrm>
                <a:custGeom>
                  <a:avLst/>
                  <a:gdLst>
                    <a:gd name="T0" fmla="*/ 16 w 139"/>
                    <a:gd name="T1" fmla="*/ 30 h 119"/>
                    <a:gd name="T2" fmla="*/ 29 w 139"/>
                    <a:gd name="T3" fmla="*/ 53 h 119"/>
                    <a:gd name="T4" fmla="*/ 31 w 139"/>
                    <a:gd name="T5" fmla="*/ 79 h 119"/>
                    <a:gd name="T6" fmla="*/ 40 w 139"/>
                    <a:gd name="T7" fmla="*/ 76 h 119"/>
                    <a:gd name="T8" fmla="*/ 36 w 139"/>
                    <a:gd name="T9" fmla="*/ 40 h 119"/>
                    <a:gd name="T10" fmla="*/ 39 w 139"/>
                    <a:gd name="T11" fmla="*/ 29 h 119"/>
                    <a:gd name="T12" fmla="*/ 49 w 139"/>
                    <a:gd name="T13" fmla="*/ 37 h 119"/>
                    <a:gd name="T14" fmla="*/ 47 w 139"/>
                    <a:gd name="T15" fmla="*/ 58 h 119"/>
                    <a:gd name="T16" fmla="*/ 47 w 139"/>
                    <a:gd name="T17" fmla="*/ 72 h 119"/>
                    <a:gd name="T18" fmla="*/ 52 w 139"/>
                    <a:gd name="T19" fmla="*/ 72 h 119"/>
                    <a:gd name="T20" fmla="*/ 58 w 139"/>
                    <a:gd name="T21" fmla="*/ 61 h 119"/>
                    <a:gd name="T22" fmla="*/ 58 w 139"/>
                    <a:gd name="T23" fmla="*/ 54 h 119"/>
                    <a:gd name="T24" fmla="*/ 65 w 139"/>
                    <a:gd name="T25" fmla="*/ 50 h 119"/>
                    <a:gd name="T26" fmla="*/ 60 w 139"/>
                    <a:gd name="T27" fmla="*/ 50 h 119"/>
                    <a:gd name="T28" fmla="*/ 54 w 139"/>
                    <a:gd name="T29" fmla="*/ 47 h 119"/>
                    <a:gd name="T30" fmla="*/ 53 w 139"/>
                    <a:gd name="T31" fmla="*/ 34 h 119"/>
                    <a:gd name="T32" fmla="*/ 61 w 139"/>
                    <a:gd name="T33" fmla="*/ 31 h 119"/>
                    <a:gd name="T34" fmla="*/ 66 w 139"/>
                    <a:gd name="T35" fmla="*/ 22 h 119"/>
                    <a:gd name="T36" fmla="*/ 73 w 139"/>
                    <a:gd name="T37" fmla="*/ 11 h 119"/>
                    <a:gd name="T38" fmla="*/ 86 w 139"/>
                    <a:gd name="T39" fmla="*/ 22 h 119"/>
                    <a:gd name="T40" fmla="*/ 77 w 139"/>
                    <a:gd name="T41" fmla="*/ 28 h 119"/>
                    <a:gd name="T42" fmla="*/ 74 w 139"/>
                    <a:gd name="T43" fmla="*/ 35 h 119"/>
                    <a:gd name="T44" fmla="*/ 77 w 139"/>
                    <a:gd name="T45" fmla="*/ 38 h 119"/>
                    <a:gd name="T46" fmla="*/ 80 w 139"/>
                    <a:gd name="T47" fmla="*/ 46 h 119"/>
                    <a:gd name="T48" fmla="*/ 79 w 139"/>
                    <a:gd name="T49" fmla="*/ 69 h 119"/>
                    <a:gd name="T50" fmla="*/ 87 w 139"/>
                    <a:gd name="T51" fmla="*/ 65 h 119"/>
                    <a:gd name="T52" fmla="*/ 82 w 139"/>
                    <a:gd name="T53" fmla="*/ 55 h 119"/>
                    <a:gd name="T54" fmla="*/ 95 w 139"/>
                    <a:gd name="T55" fmla="*/ 49 h 119"/>
                    <a:gd name="T56" fmla="*/ 84 w 139"/>
                    <a:gd name="T57" fmla="*/ 41 h 119"/>
                    <a:gd name="T58" fmla="*/ 85 w 139"/>
                    <a:gd name="T59" fmla="*/ 36 h 119"/>
                    <a:gd name="T60" fmla="*/ 101 w 139"/>
                    <a:gd name="T61" fmla="*/ 30 h 119"/>
                    <a:gd name="T62" fmla="*/ 95 w 139"/>
                    <a:gd name="T63" fmla="*/ 20 h 119"/>
                    <a:gd name="T64" fmla="*/ 97 w 139"/>
                    <a:gd name="T65" fmla="*/ 15 h 119"/>
                    <a:gd name="T66" fmla="*/ 108 w 139"/>
                    <a:gd name="T67" fmla="*/ 4 h 119"/>
                    <a:gd name="T68" fmla="*/ 112 w 139"/>
                    <a:gd name="T69" fmla="*/ 4 h 119"/>
                    <a:gd name="T70" fmla="*/ 126 w 139"/>
                    <a:gd name="T71" fmla="*/ 11 h 119"/>
                    <a:gd name="T72" fmla="*/ 118 w 139"/>
                    <a:gd name="T73" fmla="*/ 21 h 119"/>
                    <a:gd name="T74" fmla="*/ 113 w 139"/>
                    <a:gd name="T75" fmla="*/ 31 h 119"/>
                    <a:gd name="T76" fmla="*/ 103 w 139"/>
                    <a:gd name="T77" fmla="*/ 55 h 119"/>
                    <a:gd name="T78" fmla="*/ 109 w 139"/>
                    <a:gd name="T79" fmla="*/ 64 h 119"/>
                    <a:gd name="T80" fmla="*/ 126 w 139"/>
                    <a:gd name="T81" fmla="*/ 59 h 119"/>
                    <a:gd name="T82" fmla="*/ 135 w 139"/>
                    <a:gd name="T83" fmla="*/ 63 h 119"/>
                    <a:gd name="T84" fmla="*/ 138 w 139"/>
                    <a:gd name="T85" fmla="*/ 68 h 119"/>
                    <a:gd name="T86" fmla="*/ 139 w 139"/>
                    <a:gd name="T87" fmla="*/ 75 h 119"/>
                    <a:gd name="T88" fmla="*/ 97 w 139"/>
                    <a:gd name="T89" fmla="*/ 78 h 119"/>
                    <a:gd name="T90" fmla="*/ 87 w 139"/>
                    <a:gd name="T91" fmla="*/ 74 h 119"/>
                    <a:gd name="T92" fmla="*/ 79 w 139"/>
                    <a:gd name="T93" fmla="*/ 74 h 119"/>
                    <a:gd name="T94" fmla="*/ 67 w 139"/>
                    <a:gd name="T95" fmla="*/ 77 h 119"/>
                    <a:gd name="T96" fmla="*/ 48 w 139"/>
                    <a:gd name="T97" fmla="*/ 87 h 119"/>
                    <a:gd name="T98" fmla="*/ 33 w 139"/>
                    <a:gd name="T99" fmla="*/ 95 h 119"/>
                    <a:gd name="T100" fmla="*/ 20 w 139"/>
                    <a:gd name="T101" fmla="*/ 106 h 119"/>
                    <a:gd name="T102" fmla="*/ 3 w 139"/>
                    <a:gd name="T103" fmla="*/ 108 h 119"/>
                    <a:gd name="T104" fmla="*/ 11 w 139"/>
                    <a:gd name="T105" fmla="*/ 80 h 119"/>
                    <a:gd name="T106" fmla="*/ 19 w 139"/>
                    <a:gd name="T107" fmla="*/ 81 h 119"/>
                    <a:gd name="T108" fmla="*/ 23 w 139"/>
                    <a:gd name="T109" fmla="*/ 85 h 119"/>
                    <a:gd name="T110" fmla="*/ 24 w 139"/>
                    <a:gd name="T111" fmla="*/ 85 h 119"/>
                    <a:gd name="T112" fmla="*/ 24 w 139"/>
                    <a:gd name="T113" fmla="*/ 80 h 119"/>
                    <a:gd name="T114" fmla="*/ 23 w 139"/>
                    <a:gd name="T115" fmla="*/ 70 h 119"/>
                    <a:gd name="T116" fmla="*/ 21 w 139"/>
                    <a:gd name="T117" fmla="*/ 60 h 119"/>
                    <a:gd name="T118" fmla="*/ 20 w 139"/>
                    <a:gd name="T119" fmla="*/ 54 h 119"/>
                    <a:gd name="T120" fmla="*/ 18 w 139"/>
                    <a:gd name="T121" fmla="*/ 48 h 119"/>
                    <a:gd name="T122" fmla="*/ 16 w 139"/>
                    <a:gd name="T123" fmla="*/ 3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9" h="119">
                      <a:moveTo>
                        <a:pt x="16" y="30"/>
                      </a:moveTo>
                      <a:cubicBezTo>
                        <a:pt x="16" y="30"/>
                        <a:pt x="29" y="37"/>
                        <a:pt x="29" y="53"/>
                      </a:cubicBezTo>
                      <a:cubicBezTo>
                        <a:pt x="31" y="79"/>
                        <a:pt x="31" y="79"/>
                        <a:pt x="31" y="79"/>
                      </a:cubicBezTo>
                      <a:cubicBezTo>
                        <a:pt x="31" y="79"/>
                        <a:pt x="37" y="86"/>
                        <a:pt x="40" y="76"/>
                      </a:cubicBezTo>
                      <a:cubicBezTo>
                        <a:pt x="36" y="40"/>
                        <a:pt x="36" y="40"/>
                        <a:pt x="36" y="40"/>
                      </a:cubicBezTo>
                      <a:cubicBezTo>
                        <a:pt x="36" y="40"/>
                        <a:pt x="29" y="30"/>
                        <a:pt x="39" y="29"/>
                      </a:cubicBezTo>
                      <a:cubicBezTo>
                        <a:pt x="39" y="29"/>
                        <a:pt x="48" y="26"/>
                        <a:pt x="49" y="37"/>
                      </a:cubicBezTo>
                      <a:cubicBezTo>
                        <a:pt x="47" y="58"/>
                        <a:pt x="47" y="58"/>
                        <a:pt x="47" y="58"/>
                      </a:cubicBezTo>
                      <a:cubicBezTo>
                        <a:pt x="47" y="72"/>
                        <a:pt x="47" y="72"/>
                        <a:pt x="47" y="72"/>
                      </a:cubicBezTo>
                      <a:cubicBezTo>
                        <a:pt x="47" y="72"/>
                        <a:pt x="49" y="75"/>
                        <a:pt x="52" y="72"/>
                      </a:cubicBezTo>
                      <a:cubicBezTo>
                        <a:pt x="52" y="72"/>
                        <a:pt x="59" y="72"/>
                        <a:pt x="58" y="61"/>
                      </a:cubicBezTo>
                      <a:cubicBezTo>
                        <a:pt x="58" y="61"/>
                        <a:pt x="55" y="54"/>
                        <a:pt x="58" y="54"/>
                      </a:cubicBezTo>
                      <a:cubicBezTo>
                        <a:pt x="58" y="54"/>
                        <a:pt x="66" y="54"/>
                        <a:pt x="65" y="50"/>
                      </a:cubicBezTo>
                      <a:cubicBezTo>
                        <a:pt x="65" y="50"/>
                        <a:pt x="63" y="48"/>
                        <a:pt x="60" y="50"/>
                      </a:cubicBezTo>
                      <a:cubicBezTo>
                        <a:pt x="60" y="50"/>
                        <a:pt x="54" y="51"/>
                        <a:pt x="54" y="47"/>
                      </a:cubicBezTo>
                      <a:cubicBezTo>
                        <a:pt x="53" y="34"/>
                        <a:pt x="53" y="34"/>
                        <a:pt x="53" y="34"/>
                      </a:cubicBezTo>
                      <a:cubicBezTo>
                        <a:pt x="61" y="31"/>
                        <a:pt x="61" y="31"/>
                        <a:pt x="61" y="31"/>
                      </a:cubicBezTo>
                      <a:cubicBezTo>
                        <a:pt x="61" y="31"/>
                        <a:pt x="66" y="29"/>
                        <a:pt x="66" y="22"/>
                      </a:cubicBezTo>
                      <a:cubicBezTo>
                        <a:pt x="66" y="22"/>
                        <a:pt x="64" y="12"/>
                        <a:pt x="73" y="11"/>
                      </a:cubicBezTo>
                      <a:cubicBezTo>
                        <a:pt x="73" y="11"/>
                        <a:pt x="86" y="8"/>
                        <a:pt x="86" y="22"/>
                      </a:cubicBezTo>
                      <a:cubicBezTo>
                        <a:pt x="86" y="22"/>
                        <a:pt x="84" y="26"/>
                        <a:pt x="77" y="28"/>
                      </a:cubicBezTo>
                      <a:cubicBezTo>
                        <a:pt x="77" y="28"/>
                        <a:pt x="73" y="32"/>
                        <a:pt x="74" y="35"/>
                      </a:cubicBezTo>
                      <a:cubicBezTo>
                        <a:pt x="74" y="35"/>
                        <a:pt x="73" y="38"/>
                        <a:pt x="77" y="38"/>
                      </a:cubicBezTo>
                      <a:cubicBezTo>
                        <a:pt x="77" y="38"/>
                        <a:pt x="83" y="41"/>
                        <a:pt x="80" y="46"/>
                      </a:cubicBezTo>
                      <a:cubicBezTo>
                        <a:pt x="80" y="46"/>
                        <a:pt x="66" y="62"/>
                        <a:pt x="79" y="69"/>
                      </a:cubicBezTo>
                      <a:cubicBezTo>
                        <a:pt x="79" y="69"/>
                        <a:pt x="89" y="71"/>
                        <a:pt x="87" y="65"/>
                      </a:cubicBezTo>
                      <a:cubicBezTo>
                        <a:pt x="87" y="65"/>
                        <a:pt x="80" y="60"/>
                        <a:pt x="82" y="55"/>
                      </a:cubicBezTo>
                      <a:cubicBezTo>
                        <a:pt x="82" y="55"/>
                        <a:pt x="98" y="53"/>
                        <a:pt x="95" y="49"/>
                      </a:cubicBezTo>
                      <a:cubicBezTo>
                        <a:pt x="95" y="49"/>
                        <a:pt x="86" y="47"/>
                        <a:pt x="84" y="41"/>
                      </a:cubicBezTo>
                      <a:cubicBezTo>
                        <a:pt x="84" y="41"/>
                        <a:pt x="80" y="34"/>
                        <a:pt x="85" y="36"/>
                      </a:cubicBezTo>
                      <a:cubicBezTo>
                        <a:pt x="85" y="36"/>
                        <a:pt x="103" y="39"/>
                        <a:pt x="101" y="30"/>
                      </a:cubicBezTo>
                      <a:cubicBezTo>
                        <a:pt x="101" y="30"/>
                        <a:pt x="103" y="23"/>
                        <a:pt x="95" y="20"/>
                      </a:cubicBezTo>
                      <a:cubicBezTo>
                        <a:pt x="95" y="20"/>
                        <a:pt x="92" y="15"/>
                        <a:pt x="97" y="15"/>
                      </a:cubicBezTo>
                      <a:cubicBezTo>
                        <a:pt x="97" y="15"/>
                        <a:pt x="107" y="9"/>
                        <a:pt x="108" y="4"/>
                      </a:cubicBezTo>
                      <a:cubicBezTo>
                        <a:pt x="108" y="4"/>
                        <a:pt x="109" y="3"/>
                        <a:pt x="112" y="4"/>
                      </a:cubicBezTo>
                      <a:cubicBezTo>
                        <a:pt x="112" y="4"/>
                        <a:pt x="123" y="0"/>
                        <a:pt x="126" y="11"/>
                      </a:cubicBezTo>
                      <a:cubicBezTo>
                        <a:pt x="126" y="11"/>
                        <a:pt x="127" y="17"/>
                        <a:pt x="118" y="21"/>
                      </a:cubicBezTo>
                      <a:cubicBezTo>
                        <a:pt x="118" y="21"/>
                        <a:pt x="114" y="26"/>
                        <a:pt x="113" y="31"/>
                      </a:cubicBezTo>
                      <a:cubicBezTo>
                        <a:pt x="103" y="55"/>
                        <a:pt x="103" y="55"/>
                        <a:pt x="103" y="55"/>
                      </a:cubicBezTo>
                      <a:cubicBezTo>
                        <a:pt x="103" y="55"/>
                        <a:pt x="97" y="66"/>
                        <a:pt x="109" y="64"/>
                      </a:cubicBezTo>
                      <a:cubicBezTo>
                        <a:pt x="126" y="59"/>
                        <a:pt x="126" y="59"/>
                        <a:pt x="126" y="59"/>
                      </a:cubicBezTo>
                      <a:cubicBezTo>
                        <a:pt x="126" y="59"/>
                        <a:pt x="131" y="57"/>
                        <a:pt x="135" y="63"/>
                      </a:cubicBezTo>
                      <a:cubicBezTo>
                        <a:pt x="135" y="63"/>
                        <a:pt x="139" y="64"/>
                        <a:pt x="138" y="68"/>
                      </a:cubicBezTo>
                      <a:cubicBezTo>
                        <a:pt x="139" y="75"/>
                        <a:pt x="139" y="75"/>
                        <a:pt x="139" y="75"/>
                      </a:cubicBezTo>
                      <a:cubicBezTo>
                        <a:pt x="139" y="75"/>
                        <a:pt x="110" y="81"/>
                        <a:pt x="97" y="78"/>
                      </a:cubicBezTo>
                      <a:cubicBezTo>
                        <a:pt x="97" y="78"/>
                        <a:pt x="89" y="76"/>
                        <a:pt x="87" y="74"/>
                      </a:cubicBezTo>
                      <a:cubicBezTo>
                        <a:pt x="87" y="74"/>
                        <a:pt x="82" y="71"/>
                        <a:pt x="79" y="74"/>
                      </a:cubicBezTo>
                      <a:cubicBezTo>
                        <a:pt x="79" y="74"/>
                        <a:pt x="73" y="80"/>
                        <a:pt x="67" y="77"/>
                      </a:cubicBezTo>
                      <a:cubicBezTo>
                        <a:pt x="67" y="77"/>
                        <a:pt x="55" y="87"/>
                        <a:pt x="48" y="87"/>
                      </a:cubicBezTo>
                      <a:cubicBezTo>
                        <a:pt x="48" y="87"/>
                        <a:pt x="39" y="89"/>
                        <a:pt x="33" y="95"/>
                      </a:cubicBezTo>
                      <a:cubicBezTo>
                        <a:pt x="33" y="95"/>
                        <a:pt x="24" y="100"/>
                        <a:pt x="20" y="106"/>
                      </a:cubicBezTo>
                      <a:cubicBezTo>
                        <a:pt x="20" y="106"/>
                        <a:pt x="9" y="119"/>
                        <a:pt x="3" y="108"/>
                      </a:cubicBezTo>
                      <a:cubicBezTo>
                        <a:pt x="3" y="108"/>
                        <a:pt x="0" y="94"/>
                        <a:pt x="11" y="80"/>
                      </a:cubicBezTo>
                      <a:cubicBezTo>
                        <a:pt x="11" y="80"/>
                        <a:pt x="17" y="74"/>
                        <a:pt x="19" y="81"/>
                      </a:cubicBezTo>
                      <a:cubicBezTo>
                        <a:pt x="19" y="81"/>
                        <a:pt x="19" y="85"/>
                        <a:pt x="23" y="85"/>
                      </a:cubicBezTo>
                      <a:cubicBezTo>
                        <a:pt x="26" y="85"/>
                        <a:pt x="24" y="85"/>
                        <a:pt x="24" y="85"/>
                      </a:cubicBezTo>
                      <a:cubicBezTo>
                        <a:pt x="24" y="85"/>
                        <a:pt x="26" y="84"/>
                        <a:pt x="24" y="80"/>
                      </a:cubicBezTo>
                      <a:cubicBezTo>
                        <a:pt x="24" y="80"/>
                        <a:pt x="22" y="74"/>
                        <a:pt x="23" y="70"/>
                      </a:cubicBezTo>
                      <a:cubicBezTo>
                        <a:pt x="23" y="70"/>
                        <a:pt x="24" y="63"/>
                        <a:pt x="21" y="60"/>
                      </a:cubicBezTo>
                      <a:cubicBezTo>
                        <a:pt x="21" y="60"/>
                        <a:pt x="18" y="55"/>
                        <a:pt x="20" y="54"/>
                      </a:cubicBezTo>
                      <a:cubicBezTo>
                        <a:pt x="20" y="54"/>
                        <a:pt x="21" y="51"/>
                        <a:pt x="18" y="48"/>
                      </a:cubicBezTo>
                      <a:cubicBezTo>
                        <a:pt x="18" y="48"/>
                        <a:pt x="11" y="38"/>
                        <a:pt x="16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íṣľíḍè"/>
                <p:cNvSpPr/>
                <p:nvPr/>
              </p:nvSpPr>
              <p:spPr bwMode="auto">
                <a:xfrm>
                  <a:off x="8537576" y="3284538"/>
                  <a:ext cx="280988" cy="342900"/>
                </a:xfrm>
                <a:custGeom>
                  <a:avLst/>
                  <a:gdLst>
                    <a:gd name="T0" fmla="*/ 24 w 85"/>
                    <a:gd name="T1" fmla="*/ 14 h 103"/>
                    <a:gd name="T2" fmla="*/ 47 w 85"/>
                    <a:gd name="T3" fmla="*/ 7 h 103"/>
                    <a:gd name="T4" fmla="*/ 64 w 85"/>
                    <a:gd name="T5" fmla="*/ 3 h 103"/>
                    <a:gd name="T6" fmla="*/ 71 w 85"/>
                    <a:gd name="T7" fmla="*/ 7 h 103"/>
                    <a:gd name="T8" fmla="*/ 60 w 85"/>
                    <a:gd name="T9" fmla="*/ 13 h 103"/>
                    <a:gd name="T10" fmla="*/ 48 w 85"/>
                    <a:gd name="T11" fmla="*/ 26 h 103"/>
                    <a:gd name="T12" fmla="*/ 55 w 85"/>
                    <a:gd name="T13" fmla="*/ 32 h 103"/>
                    <a:gd name="T14" fmla="*/ 72 w 85"/>
                    <a:gd name="T15" fmla="*/ 27 h 103"/>
                    <a:gd name="T16" fmla="*/ 83 w 85"/>
                    <a:gd name="T17" fmla="*/ 33 h 103"/>
                    <a:gd name="T18" fmla="*/ 77 w 85"/>
                    <a:gd name="T19" fmla="*/ 40 h 103"/>
                    <a:gd name="T20" fmla="*/ 71 w 85"/>
                    <a:gd name="T21" fmla="*/ 38 h 103"/>
                    <a:gd name="T22" fmla="*/ 58 w 85"/>
                    <a:gd name="T23" fmla="*/ 42 h 103"/>
                    <a:gd name="T24" fmla="*/ 56 w 85"/>
                    <a:gd name="T25" fmla="*/ 53 h 103"/>
                    <a:gd name="T26" fmla="*/ 50 w 85"/>
                    <a:gd name="T27" fmla="*/ 84 h 103"/>
                    <a:gd name="T28" fmla="*/ 50 w 85"/>
                    <a:gd name="T29" fmla="*/ 84 h 103"/>
                    <a:gd name="T30" fmla="*/ 29 w 85"/>
                    <a:gd name="T31" fmla="*/ 92 h 103"/>
                    <a:gd name="T32" fmla="*/ 14 w 85"/>
                    <a:gd name="T33" fmla="*/ 72 h 103"/>
                    <a:gd name="T34" fmla="*/ 21 w 85"/>
                    <a:gd name="T35" fmla="*/ 71 h 103"/>
                    <a:gd name="T36" fmla="*/ 44 w 85"/>
                    <a:gd name="T37" fmla="*/ 66 h 103"/>
                    <a:gd name="T38" fmla="*/ 43 w 85"/>
                    <a:gd name="T39" fmla="*/ 57 h 103"/>
                    <a:gd name="T40" fmla="*/ 34 w 85"/>
                    <a:gd name="T41" fmla="*/ 49 h 103"/>
                    <a:gd name="T42" fmla="*/ 13 w 85"/>
                    <a:gd name="T43" fmla="*/ 52 h 103"/>
                    <a:gd name="T44" fmla="*/ 0 w 85"/>
                    <a:gd name="T45" fmla="*/ 44 h 103"/>
                    <a:gd name="T46" fmla="*/ 12 w 85"/>
                    <a:gd name="T47" fmla="*/ 40 h 103"/>
                    <a:gd name="T48" fmla="*/ 38 w 85"/>
                    <a:gd name="T49" fmla="*/ 35 h 103"/>
                    <a:gd name="T50" fmla="*/ 39 w 85"/>
                    <a:gd name="T51" fmla="*/ 20 h 103"/>
                    <a:gd name="T52" fmla="*/ 30 w 85"/>
                    <a:gd name="T53" fmla="*/ 21 h 103"/>
                    <a:gd name="T54" fmla="*/ 16 w 85"/>
                    <a:gd name="T55" fmla="*/ 22 h 103"/>
                    <a:gd name="T56" fmla="*/ 24 w 85"/>
                    <a:gd name="T57" fmla="*/ 14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5" h="103">
                      <a:moveTo>
                        <a:pt x="24" y="14"/>
                      </a:moveTo>
                      <a:cubicBezTo>
                        <a:pt x="26" y="14"/>
                        <a:pt x="36" y="14"/>
                        <a:pt x="47" y="7"/>
                      </a:cubicBezTo>
                      <a:cubicBezTo>
                        <a:pt x="47" y="7"/>
                        <a:pt x="58" y="0"/>
                        <a:pt x="64" y="3"/>
                      </a:cubicBezTo>
                      <a:cubicBezTo>
                        <a:pt x="64" y="3"/>
                        <a:pt x="72" y="3"/>
                        <a:pt x="71" y="7"/>
                      </a:cubicBezTo>
                      <a:cubicBezTo>
                        <a:pt x="71" y="7"/>
                        <a:pt x="69" y="12"/>
                        <a:pt x="60" y="13"/>
                      </a:cubicBezTo>
                      <a:cubicBezTo>
                        <a:pt x="60" y="13"/>
                        <a:pt x="48" y="17"/>
                        <a:pt x="48" y="26"/>
                      </a:cubicBezTo>
                      <a:cubicBezTo>
                        <a:pt x="48" y="26"/>
                        <a:pt x="47" y="32"/>
                        <a:pt x="55" y="32"/>
                      </a:cubicBezTo>
                      <a:cubicBezTo>
                        <a:pt x="72" y="27"/>
                        <a:pt x="72" y="27"/>
                        <a:pt x="72" y="27"/>
                      </a:cubicBezTo>
                      <a:cubicBezTo>
                        <a:pt x="72" y="27"/>
                        <a:pt x="79" y="24"/>
                        <a:pt x="83" y="33"/>
                      </a:cubicBezTo>
                      <a:cubicBezTo>
                        <a:pt x="83" y="33"/>
                        <a:pt x="85" y="40"/>
                        <a:pt x="77" y="40"/>
                      </a:cubicBezTo>
                      <a:cubicBezTo>
                        <a:pt x="77" y="40"/>
                        <a:pt x="75" y="37"/>
                        <a:pt x="71" y="38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58" y="42"/>
                        <a:pt x="53" y="44"/>
                        <a:pt x="56" y="53"/>
                      </a:cubicBezTo>
                      <a:cubicBezTo>
                        <a:pt x="56" y="53"/>
                        <a:pt x="56" y="78"/>
                        <a:pt x="5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43" y="90"/>
                        <a:pt x="38" y="103"/>
                        <a:pt x="29" y="92"/>
                      </a:cubicBezTo>
                      <a:cubicBezTo>
                        <a:pt x="29" y="92"/>
                        <a:pt x="15" y="84"/>
                        <a:pt x="14" y="72"/>
                      </a:cubicBezTo>
                      <a:cubicBezTo>
                        <a:pt x="14" y="72"/>
                        <a:pt x="15" y="68"/>
                        <a:pt x="21" y="71"/>
                      </a:cubicBezTo>
                      <a:cubicBezTo>
                        <a:pt x="21" y="71"/>
                        <a:pt x="38" y="77"/>
                        <a:pt x="44" y="66"/>
                      </a:cubicBezTo>
                      <a:cubicBezTo>
                        <a:pt x="44" y="66"/>
                        <a:pt x="44" y="59"/>
                        <a:pt x="43" y="57"/>
                      </a:cubicBezTo>
                      <a:cubicBezTo>
                        <a:pt x="43" y="57"/>
                        <a:pt x="42" y="48"/>
                        <a:pt x="34" y="49"/>
                      </a:cubicBezTo>
                      <a:cubicBezTo>
                        <a:pt x="34" y="49"/>
                        <a:pt x="20" y="49"/>
                        <a:pt x="13" y="52"/>
                      </a:cubicBezTo>
                      <a:cubicBezTo>
                        <a:pt x="13" y="52"/>
                        <a:pt x="5" y="58"/>
                        <a:pt x="0" y="44"/>
                      </a:cubicBezTo>
                      <a:cubicBezTo>
                        <a:pt x="0" y="44"/>
                        <a:pt x="5" y="39"/>
                        <a:pt x="12" y="40"/>
                      </a:cubicBezTo>
                      <a:cubicBezTo>
                        <a:pt x="12" y="40"/>
                        <a:pt x="34" y="44"/>
                        <a:pt x="38" y="35"/>
                      </a:cubicBezTo>
                      <a:cubicBezTo>
                        <a:pt x="39" y="20"/>
                        <a:pt x="39" y="20"/>
                        <a:pt x="39" y="20"/>
                      </a:cubicBezTo>
                      <a:cubicBezTo>
                        <a:pt x="39" y="20"/>
                        <a:pt x="36" y="18"/>
                        <a:pt x="30" y="21"/>
                      </a:cubicBezTo>
                      <a:cubicBezTo>
                        <a:pt x="30" y="21"/>
                        <a:pt x="20" y="30"/>
                        <a:pt x="16" y="22"/>
                      </a:cubicBezTo>
                      <a:cubicBezTo>
                        <a:pt x="16" y="22"/>
                        <a:pt x="10" y="16"/>
                        <a:pt x="2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íṥľíḓé"/>
              <p:cNvGrpSpPr/>
              <p:nvPr/>
            </p:nvGrpSpPr>
            <p:grpSpPr>
              <a:xfrm>
                <a:off x="3645458" y="3873595"/>
                <a:ext cx="7018182" cy="227590"/>
                <a:chOff x="4624388" y="3695700"/>
                <a:chExt cx="4210051" cy="136526"/>
              </a:xfrm>
              <a:grpFill/>
            </p:grpSpPr>
            <p:sp>
              <p:nvSpPr>
                <p:cNvPr id="61" name="îš1îde"/>
                <p:cNvSpPr/>
                <p:nvPr/>
              </p:nvSpPr>
              <p:spPr bwMode="auto">
                <a:xfrm>
                  <a:off x="4624388" y="3700463"/>
                  <a:ext cx="98425" cy="131763"/>
                </a:xfrm>
                <a:custGeom>
                  <a:avLst/>
                  <a:gdLst>
                    <a:gd name="T0" fmla="*/ 0 w 30"/>
                    <a:gd name="T1" fmla="*/ 40 h 40"/>
                    <a:gd name="T2" fmla="*/ 0 w 30"/>
                    <a:gd name="T3" fmla="*/ 0 h 40"/>
                    <a:gd name="T4" fmla="*/ 15 w 30"/>
                    <a:gd name="T5" fmla="*/ 0 h 40"/>
                    <a:gd name="T6" fmla="*/ 22 w 30"/>
                    <a:gd name="T7" fmla="*/ 1 h 40"/>
                    <a:gd name="T8" fmla="*/ 27 w 30"/>
                    <a:gd name="T9" fmla="*/ 5 h 40"/>
                    <a:gd name="T10" fmla="*/ 28 w 30"/>
                    <a:gd name="T11" fmla="*/ 10 h 40"/>
                    <a:gd name="T12" fmla="*/ 27 w 30"/>
                    <a:gd name="T13" fmla="*/ 15 h 40"/>
                    <a:gd name="T14" fmla="*/ 23 w 30"/>
                    <a:gd name="T15" fmla="*/ 19 h 40"/>
                    <a:gd name="T16" fmla="*/ 28 w 30"/>
                    <a:gd name="T17" fmla="*/ 22 h 40"/>
                    <a:gd name="T18" fmla="*/ 30 w 30"/>
                    <a:gd name="T19" fmla="*/ 28 h 40"/>
                    <a:gd name="T20" fmla="*/ 29 w 30"/>
                    <a:gd name="T21" fmla="*/ 33 h 40"/>
                    <a:gd name="T22" fmla="*/ 26 w 30"/>
                    <a:gd name="T23" fmla="*/ 37 h 40"/>
                    <a:gd name="T24" fmla="*/ 22 w 30"/>
                    <a:gd name="T25" fmla="*/ 39 h 40"/>
                    <a:gd name="T26" fmla="*/ 15 w 30"/>
                    <a:gd name="T27" fmla="*/ 40 h 40"/>
                    <a:gd name="T28" fmla="*/ 0 w 30"/>
                    <a:gd name="T29" fmla="*/ 40 h 40"/>
                    <a:gd name="T30" fmla="*/ 5 w 30"/>
                    <a:gd name="T31" fmla="*/ 17 h 40"/>
                    <a:gd name="T32" fmla="*/ 14 w 30"/>
                    <a:gd name="T33" fmla="*/ 17 h 40"/>
                    <a:gd name="T34" fmla="*/ 19 w 30"/>
                    <a:gd name="T35" fmla="*/ 16 h 40"/>
                    <a:gd name="T36" fmla="*/ 22 w 30"/>
                    <a:gd name="T37" fmla="*/ 14 h 40"/>
                    <a:gd name="T38" fmla="*/ 23 w 30"/>
                    <a:gd name="T39" fmla="*/ 11 h 40"/>
                    <a:gd name="T40" fmla="*/ 22 w 30"/>
                    <a:gd name="T41" fmla="*/ 7 h 40"/>
                    <a:gd name="T42" fmla="*/ 19 w 30"/>
                    <a:gd name="T43" fmla="*/ 5 h 40"/>
                    <a:gd name="T44" fmla="*/ 13 w 30"/>
                    <a:gd name="T45" fmla="*/ 5 h 40"/>
                    <a:gd name="T46" fmla="*/ 5 w 30"/>
                    <a:gd name="T47" fmla="*/ 5 h 40"/>
                    <a:gd name="T48" fmla="*/ 5 w 30"/>
                    <a:gd name="T49" fmla="*/ 17 h 40"/>
                    <a:gd name="T50" fmla="*/ 5 w 30"/>
                    <a:gd name="T51" fmla="*/ 35 h 40"/>
                    <a:gd name="T52" fmla="*/ 15 w 30"/>
                    <a:gd name="T53" fmla="*/ 35 h 40"/>
                    <a:gd name="T54" fmla="*/ 19 w 30"/>
                    <a:gd name="T55" fmla="*/ 35 h 40"/>
                    <a:gd name="T56" fmla="*/ 22 w 30"/>
                    <a:gd name="T57" fmla="*/ 34 h 40"/>
                    <a:gd name="T58" fmla="*/ 24 w 30"/>
                    <a:gd name="T59" fmla="*/ 31 h 40"/>
                    <a:gd name="T60" fmla="*/ 25 w 30"/>
                    <a:gd name="T61" fmla="*/ 28 h 40"/>
                    <a:gd name="T62" fmla="*/ 23 w 30"/>
                    <a:gd name="T63" fmla="*/ 24 h 40"/>
                    <a:gd name="T64" fmla="*/ 20 w 30"/>
                    <a:gd name="T65" fmla="*/ 22 h 40"/>
                    <a:gd name="T66" fmla="*/ 15 w 30"/>
                    <a:gd name="T67" fmla="*/ 21 h 40"/>
                    <a:gd name="T68" fmla="*/ 5 w 30"/>
                    <a:gd name="T69" fmla="*/ 21 h 40"/>
                    <a:gd name="T70" fmla="*/ 5 w 30"/>
                    <a:gd name="T71" fmla="*/ 3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" h="40">
                      <a:moveTo>
                        <a:pt x="0" y="4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8" y="0"/>
                        <a:pt x="20" y="0"/>
                        <a:pt x="22" y="1"/>
                      </a:cubicBezTo>
                      <a:cubicBezTo>
                        <a:pt x="24" y="2"/>
                        <a:pt x="25" y="3"/>
                        <a:pt x="27" y="5"/>
                      </a:cubicBezTo>
                      <a:cubicBezTo>
                        <a:pt x="28" y="7"/>
                        <a:pt x="28" y="8"/>
                        <a:pt x="28" y="10"/>
                      </a:cubicBezTo>
                      <a:cubicBezTo>
                        <a:pt x="28" y="12"/>
                        <a:pt x="28" y="13"/>
                        <a:pt x="27" y="15"/>
                      </a:cubicBezTo>
                      <a:cubicBezTo>
                        <a:pt x="26" y="16"/>
                        <a:pt x="24" y="18"/>
                        <a:pt x="23" y="19"/>
                      </a:cubicBezTo>
                      <a:cubicBezTo>
                        <a:pt x="25" y="19"/>
                        <a:pt x="27" y="20"/>
                        <a:pt x="28" y="22"/>
                      </a:cubicBezTo>
                      <a:cubicBezTo>
                        <a:pt x="29" y="24"/>
                        <a:pt x="30" y="26"/>
                        <a:pt x="30" y="28"/>
                      </a:cubicBezTo>
                      <a:cubicBezTo>
                        <a:pt x="30" y="30"/>
                        <a:pt x="30" y="32"/>
                        <a:pt x="29" y="33"/>
                      </a:cubicBezTo>
                      <a:cubicBezTo>
                        <a:pt x="28" y="35"/>
                        <a:pt x="27" y="36"/>
                        <a:pt x="26" y="37"/>
                      </a:cubicBezTo>
                      <a:cubicBezTo>
                        <a:pt x="25" y="38"/>
                        <a:pt x="23" y="39"/>
                        <a:pt x="22" y="39"/>
                      </a:cubicBezTo>
                      <a:cubicBezTo>
                        <a:pt x="20" y="39"/>
                        <a:pt x="18" y="40"/>
                        <a:pt x="15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lose/>
                      <a:moveTo>
                        <a:pt x="5" y="17"/>
                      </a:move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6" y="17"/>
                        <a:pt x="18" y="17"/>
                        <a:pt x="19" y="16"/>
                      </a:cubicBezTo>
                      <a:cubicBezTo>
                        <a:pt x="20" y="16"/>
                        <a:pt x="21" y="15"/>
                        <a:pt x="22" y="14"/>
                      </a:cubicBezTo>
                      <a:cubicBezTo>
                        <a:pt x="23" y="13"/>
                        <a:pt x="23" y="12"/>
                        <a:pt x="23" y="11"/>
                      </a:cubicBezTo>
                      <a:cubicBezTo>
                        <a:pt x="23" y="10"/>
                        <a:pt x="23" y="8"/>
                        <a:pt x="22" y="7"/>
                      </a:cubicBezTo>
                      <a:cubicBezTo>
                        <a:pt x="21" y="6"/>
                        <a:pt x="20" y="6"/>
                        <a:pt x="19" y="5"/>
                      </a:cubicBezTo>
                      <a:cubicBezTo>
                        <a:pt x="18" y="5"/>
                        <a:pt x="16" y="5"/>
                        <a:pt x="13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17"/>
                        <a:pt x="5" y="17"/>
                        <a:pt x="5" y="17"/>
                      </a:cubicBezTo>
                      <a:close/>
                      <a:moveTo>
                        <a:pt x="5" y="35"/>
                      </a:move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7" y="35"/>
                        <a:pt x="18" y="35"/>
                        <a:pt x="19" y="35"/>
                      </a:cubicBezTo>
                      <a:cubicBezTo>
                        <a:pt x="20" y="35"/>
                        <a:pt x="21" y="34"/>
                        <a:pt x="22" y="34"/>
                      </a:cubicBezTo>
                      <a:cubicBezTo>
                        <a:pt x="23" y="33"/>
                        <a:pt x="23" y="32"/>
                        <a:pt x="24" y="31"/>
                      </a:cubicBezTo>
                      <a:cubicBezTo>
                        <a:pt x="24" y="31"/>
                        <a:pt x="25" y="29"/>
                        <a:pt x="25" y="28"/>
                      </a:cubicBezTo>
                      <a:cubicBezTo>
                        <a:pt x="25" y="27"/>
                        <a:pt x="24" y="25"/>
                        <a:pt x="23" y="24"/>
                      </a:cubicBezTo>
                      <a:cubicBezTo>
                        <a:pt x="23" y="23"/>
                        <a:pt x="22" y="22"/>
                        <a:pt x="20" y="22"/>
                      </a:cubicBezTo>
                      <a:cubicBezTo>
                        <a:pt x="19" y="22"/>
                        <a:pt x="17" y="21"/>
                        <a:pt x="15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lnTo>
                        <a:pt x="5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íSļïďé"/>
                <p:cNvSpPr/>
                <p:nvPr/>
              </p:nvSpPr>
              <p:spPr bwMode="auto">
                <a:xfrm>
                  <a:off x="4887913" y="3700463"/>
                  <a:ext cx="100013" cy="131763"/>
                </a:xfrm>
                <a:custGeom>
                  <a:avLst/>
                  <a:gdLst>
                    <a:gd name="T0" fmla="*/ 0 w 63"/>
                    <a:gd name="T1" fmla="*/ 83 h 83"/>
                    <a:gd name="T2" fmla="*/ 0 w 63"/>
                    <a:gd name="T3" fmla="*/ 0 h 83"/>
                    <a:gd name="T4" fmla="*/ 61 w 63"/>
                    <a:gd name="T5" fmla="*/ 0 h 83"/>
                    <a:gd name="T6" fmla="*/ 61 w 63"/>
                    <a:gd name="T7" fmla="*/ 10 h 83"/>
                    <a:gd name="T8" fmla="*/ 13 w 63"/>
                    <a:gd name="T9" fmla="*/ 10 h 83"/>
                    <a:gd name="T10" fmla="*/ 13 w 63"/>
                    <a:gd name="T11" fmla="*/ 35 h 83"/>
                    <a:gd name="T12" fmla="*/ 56 w 63"/>
                    <a:gd name="T13" fmla="*/ 35 h 83"/>
                    <a:gd name="T14" fmla="*/ 56 w 63"/>
                    <a:gd name="T15" fmla="*/ 43 h 83"/>
                    <a:gd name="T16" fmla="*/ 13 w 63"/>
                    <a:gd name="T17" fmla="*/ 43 h 83"/>
                    <a:gd name="T18" fmla="*/ 13 w 63"/>
                    <a:gd name="T19" fmla="*/ 73 h 83"/>
                    <a:gd name="T20" fmla="*/ 63 w 63"/>
                    <a:gd name="T21" fmla="*/ 73 h 83"/>
                    <a:gd name="T22" fmla="*/ 63 w 63"/>
                    <a:gd name="T23" fmla="*/ 83 h 83"/>
                    <a:gd name="T24" fmla="*/ 0 w 63"/>
                    <a:gd name="T25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3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61" y="10"/>
                      </a:lnTo>
                      <a:lnTo>
                        <a:pt x="13" y="10"/>
                      </a:lnTo>
                      <a:lnTo>
                        <a:pt x="13" y="35"/>
                      </a:lnTo>
                      <a:lnTo>
                        <a:pt x="56" y="35"/>
                      </a:lnTo>
                      <a:lnTo>
                        <a:pt x="56" y="43"/>
                      </a:lnTo>
                      <a:lnTo>
                        <a:pt x="13" y="43"/>
                      </a:lnTo>
                      <a:lnTo>
                        <a:pt x="13" y="73"/>
                      </a:lnTo>
                      <a:lnTo>
                        <a:pt x="63" y="73"/>
                      </a:lnTo>
                      <a:lnTo>
                        <a:pt x="63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íṥľîḍe"/>
                <p:cNvSpPr/>
                <p:nvPr/>
              </p:nvSpPr>
              <p:spPr bwMode="auto">
                <a:xfrm>
                  <a:off x="5156201" y="3700463"/>
                  <a:ext cx="15875" cy="131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îṧ1iḍê"/>
                <p:cNvSpPr/>
                <p:nvPr/>
              </p:nvSpPr>
              <p:spPr bwMode="auto">
                <a:xfrm>
                  <a:off x="5346701" y="3700463"/>
                  <a:ext cx="103188" cy="131763"/>
                </a:xfrm>
                <a:custGeom>
                  <a:avLst/>
                  <a:gdLst>
                    <a:gd name="T0" fmla="*/ 0 w 65"/>
                    <a:gd name="T1" fmla="*/ 83 h 83"/>
                    <a:gd name="T2" fmla="*/ 0 w 65"/>
                    <a:gd name="T3" fmla="*/ 0 h 83"/>
                    <a:gd name="T4" fmla="*/ 11 w 65"/>
                    <a:gd name="T5" fmla="*/ 0 h 83"/>
                    <a:gd name="T6" fmla="*/ 11 w 65"/>
                    <a:gd name="T7" fmla="*/ 33 h 83"/>
                    <a:gd name="T8" fmla="*/ 52 w 65"/>
                    <a:gd name="T9" fmla="*/ 33 h 83"/>
                    <a:gd name="T10" fmla="*/ 52 w 65"/>
                    <a:gd name="T11" fmla="*/ 0 h 83"/>
                    <a:gd name="T12" fmla="*/ 65 w 65"/>
                    <a:gd name="T13" fmla="*/ 0 h 83"/>
                    <a:gd name="T14" fmla="*/ 65 w 65"/>
                    <a:gd name="T15" fmla="*/ 83 h 83"/>
                    <a:gd name="T16" fmla="*/ 52 w 65"/>
                    <a:gd name="T17" fmla="*/ 83 h 83"/>
                    <a:gd name="T18" fmla="*/ 52 w 65"/>
                    <a:gd name="T19" fmla="*/ 43 h 83"/>
                    <a:gd name="T20" fmla="*/ 11 w 65"/>
                    <a:gd name="T21" fmla="*/ 43 h 83"/>
                    <a:gd name="T22" fmla="*/ 11 w 65"/>
                    <a:gd name="T23" fmla="*/ 83 h 83"/>
                    <a:gd name="T24" fmla="*/ 0 w 65"/>
                    <a:gd name="T25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5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1" y="33"/>
                      </a:lnTo>
                      <a:lnTo>
                        <a:pt x="52" y="33"/>
                      </a:lnTo>
                      <a:lnTo>
                        <a:pt x="52" y="0"/>
                      </a:lnTo>
                      <a:lnTo>
                        <a:pt x="65" y="0"/>
                      </a:lnTo>
                      <a:lnTo>
                        <a:pt x="65" y="83"/>
                      </a:lnTo>
                      <a:lnTo>
                        <a:pt x="52" y="83"/>
                      </a:lnTo>
                      <a:lnTo>
                        <a:pt x="52" y="43"/>
                      </a:lnTo>
                      <a:lnTo>
                        <a:pt x="11" y="43"/>
                      </a:lnTo>
                      <a:lnTo>
                        <a:pt x="11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îšlïḓe"/>
                <p:cNvSpPr/>
                <p:nvPr/>
              </p:nvSpPr>
              <p:spPr bwMode="auto">
                <a:xfrm>
                  <a:off x="5603876" y="3700463"/>
                  <a:ext cx="122238" cy="131763"/>
                </a:xfrm>
                <a:custGeom>
                  <a:avLst/>
                  <a:gdLst>
                    <a:gd name="T0" fmla="*/ 0 w 37"/>
                    <a:gd name="T1" fmla="*/ 40 h 40"/>
                    <a:gd name="T2" fmla="*/ 15 w 37"/>
                    <a:gd name="T3" fmla="*/ 0 h 40"/>
                    <a:gd name="T4" fmla="*/ 21 w 37"/>
                    <a:gd name="T5" fmla="*/ 0 h 40"/>
                    <a:gd name="T6" fmla="*/ 37 w 37"/>
                    <a:gd name="T7" fmla="*/ 40 h 40"/>
                    <a:gd name="T8" fmla="*/ 31 w 37"/>
                    <a:gd name="T9" fmla="*/ 40 h 40"/>
                    <a:gd name="T10" fmla="*/ 26 w 37"/>
                    <a:gd name="T11" fmla="*/ 28 h 40"/>
                    <a:gd name="T12" fmla="*/ 10 w 37"/>
                    <a:gd name="T13" fmla="*/ 28 h 40"/>
                    <a:gd name="T14" fmla="*/ 6 w 37"/>
                    <a:gd name="T15" fmla="*/ 40 h 40"/>
                    <a:gd name="T16" fmla="*/ 0 w 37"/>
                    <a:gd name="T17" fmla="*/ 40 h 40"/>
                    <a:gd name="T18" fmla="*/ 11 w 37"/>
                    <a:gd name="T19" fmla="*/ 23 h 40"/>
                    <a:gd name="T20" fmla="*/ 25 w 37"/>
                    <a:gd name="T21" fmla="*/ 23 h 40"/>
                    <a:gd name="T22" fmla="*/ 21 w 37"/>
                    <a:gd name="T23" fmla="*/ 12 h 40"/>
                    <a:gd name="T24" fmla="*/ 18 w 37"/>
                    <a:gd name="T25" fmla="*/ 4 h 40"/>
                    <a:gd name="T26" fmla="*/ 16 w 37"/>
                    <a:gd name="T27" fmla="*/ 12 h 40"/>
                    <a:gd name="T28" fmla="*/ 11 w 37"/>
                    <a:gd name="T2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7" h="40">
                      <a:moveTo>
                        <a:pt x="0" y="4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1" y="40"/>
                        <a:pt x="31" y="40"/>
                        <a:pt x="31" y="40"/>
                      </a:cubicBezTo>
                      <a:cubicBezTo>
                        <a:pt x="26" y="28"/>
                        <a:pt x="26" y="28"/>
                        <a:pt x="26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lose/>
                      <a:moveTo>
                        <a:pt x="11" y="23"/>
                      </a:moveTo>
                      <a:cubicBezTo>
                        <a:pt x="25" y="23"/>
                        <a:pt x="25" y="23"/>
                        <a:pt x="25" y="23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19" y="9"/>
                        <a:pt x="18" y="6"/>
                        <a:pt x="18" y="4"/>
                      </a:cubicBezTo>
                      <a:cubicBezTo>
                        <a:pt x="17" y="7"/>
                        <a:pt x="17" y="9"/>
                        <a:pt x="16" y="12"/>
                      </a:cubicBezTo>
                      <a:lnTo>
                        <a:pt x="11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iṩľiďe"/>
                <p:cNvSpPr/>
                <p:nvPr/>
              </p:nvSpPr>
              <p:spPr bwMode="auto">
                <a:xfrm>
                  <a:off x="5881688" y="3700463"/>
                  <a:ext cx="101600" cy="131763"/>
                </a:xfrm>
                <a:custGeom>
                  <a:avLst/>
                  <a:gdLst>
                    <a:gd name="T0" fmla="*/ 0 w 64"/>
                    <a:gd name="T1" fmla="*/ 83 h 83"/>
                    <a:gd name="T2" fmla="*/ 0 w 64"/>
                    <a:gd name="T3" fmla="*/ 0 h 83"/>
                    <a:gd name="T4" fmla="*/ 12 w 64"/>
                    <a:gd name="T5" fmla="*/ 0 h 83"/>
                    <a:gd name="T6" fmla="*/ 54 w 64"/>
                    <a:gd name="T7" fmla="*/ 64 h 83"/>
                    <a:gd name="T8" fmla="*/ 54 w 64"/>
                    <a:gd name="T9" fmla="*/ 0 h 83"/>
                    <a:gd name="T10" fmla="*/ 64 w 64"/>
                    <a:gd name="T11" fmla="*/ 0 h 83"/>
                    <a:gd name="T12" fmla="*/ 64 w 64"/>
                    <a:gd name="T13" fmla="*/ 83 h 83"/>
                    <a:gd name="T14" fmla="*/ 54 w 64"/>
                    <a:gd name="T15" fmla="*/ 83 h 83"/>
                    <a:gd name="T16" fmla="*/ 10 w 64"/>
                    <a:gd name="T17" fmla="*/ 18 h 83"/>
                    <a:gd name="T18" fmla="*/ 10 w 64"/>
                    <a:gd name="T19" fmla="*/ 83 h 83"/>
                    <a:gd name="T20" fmla="*/ 0 w 64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54" y="64"/>
                      </a:lnTo>
                      <a:lnTo>
                        <a:pt x="54" y="0"/>
                      </a:lnTo>
                      <a:lnTo>
                        <a:pt x="64" y="0"/>
                      </a:lnTo>
                      <a:lnTo>
                        <a:pt x="64" y="83"/>
                      </a:lnTo>
                      <a:lnTo>
                        <a:pt x="54" y="83"/>
                      </a:lnTo>
                      <a:lnTo>
                        <a:pt x="10" y="18"/>
                      </a:lnTo>
                      <a:lnTo>
                        <a:pt x="10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ïṩlíḋè"/>
                <p:cNvSpPr/>
                <p:nvPr/>
              </p:nvSpPr>
              <p:spPr bwMode="auto">
                <a:xfrm>
                  <a:off x="6151563" y="3695700"/>
                  <a:ext cx="119063" cy="136525"/>
                </a:xfrm>
                <a:custGeom>
                  <a:avLst/>
                  <a:gdLst>
                    <a:gd name="T0" fmla="*/ 20 w 36"/>
                    <a:gd name="T1" fmla="*/ 25 h 41"/>
                    <a:gd name="T2" fmla="*/ 20 w 36"/>
                    <a:gd name="T3" fmla="*/ 20 h 41"/>
                    <a:gd name="T4" fmla="*/ 36 w 36"/>
                    <a:gd name="T5" fmla="*/ 20 h 41"/>
                    <a:gd name="T6" fmla="*/ 36 w 36"/>
                    <a:gd name="T7" fmla="*/ 35 h 41"/>
                    <a:gd name="T8" fmla="*/ 28 w 36"/>
                    <a:gd name="T9" fmla="*/ 40 h 41"/>
                    <a:gd name="T10" fmla="*/ 20 w 36"/>
                    <a:gd name="T11" fmla="*/ 41 h 41"/>
                    <a:gd name="T12" fmla="*/ 9 w 36"/>
                    <a:gd name="T13" fmla="*/ 39 h 41"/>
                    <a:gd name="T14" fmla="*/ 2 w 36"/>
                    <a:gd name="T15" fmla="*/ 32 h 41"/>
                    <a:gd name="T16" fmla="*/ 0 w 36"/>
                    <a:gd name="T17" fmla="*/ 21 h 41"/>
                    <a:gd name="T18" fmla="*/ 2 w 36"/>
                    <a:gd name="T19" fmla="*/ 10 h 41"/>
                    <a:gd name="T20" fmla="*/ 9 w 36"/>
                    <a:gd name="T21" fmla="*/ 3 h 41"/>
                    <a:gd name="T22" fmla="*/ 20 w 36"/>
                    <a:gd name="T23" fmla="*/ 0 h 41"/>
                    <a:gd name="T24" fmla="*/ 27 w 36"/>
                    <a:gd name="T25" fmla="*/ 2 h 41"/>
                    <a:gd name="T26" fmla="*/ 33 w 36"/>
                    <a:gd name="T27" fmla="*/ 6 h 41"/>
                    <a:gd name="T28" fmla="*/ 36 w 36"/>
                    <a:gd name="T29" fmla="*/ 12 h 41"/>
                    <a:gd name="T30" fmla="*/ 31 w 36"/>
                    <a:gd name="T31" fmla="*/ 13 h 41"/>
                    <a:gd name="T32" fmla="*/ 29 w 36"/>
                    <a:gd name="T33" fmla="*/ 9 h 41"/>
                    <a:gd name="T34" fmla="*/ 25 w 36"/>
                    <a:gd name="T35" fmla="*/ 6 h 41"/>
                    <a:gd name="T36" fmla="*/ 20 w 36"/>
                    <a:gd name="T37" fmla="*/ 5 h 41"/>
                    <a:gd name="T38" fmla="*/ 13 w 36"/>
                    <a:gd name="T39" fmla="*/ 6 h 41"/>
                    <a:gd name="T40" fmla="*/ 9 w 36"/>
                    <a:gd name="T41" fmla="*/ 9 h 41"/>
                    <a:gd name="T42" fmla="*/ 7 w 36"/>
                    <a:gd name="T43" fmla="*/ 13 h 41"/>
                    <a:gd name="T44" fmla="*/ 5 w 36"/>
                    <a:gd name="T45" fmla="*/ 21 h 41"/>
                    <a:gd name="T46" fmla="*/ 7 w 36"/>
                    <a:gd name="T47" fmla="*/ 30 h 41"/>
                    <a:gd name="T48" fmla="*/ 12 w 36"/>
                    <a:gd name="T49" fmla="*/ 35 h 41"/>
                    <a:gd name="T50" fmla="*/ 20 w 36"/>
                    <a:gd name="T51" fmla="*/ 37 h 41"/>
                    <a:gd name="T52" fmla="*/ 26 w 36"/>
                    <a:gd name="T53" fmla="*/ 35 h 41"/>
                    <a:gd name="T54" fmla="*/ 31 w 36"/>
                    <a:gd name="T55" fmla="*/ 32 h 41"/>
                    <a:gd name="T56" fmla="*/ 31 w 36"/>
                    <a:gd name="T57" fmla="*/ 25 h 41"/>
                    <a:gd name="T58" fmla="*/ 20 w 36"/>
                    <a:gd name="T59" fmla="*/ 2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" h="41">
                      <a:moveTo>
                        <a:pt x="20" y="25"/>
                      </a:move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4" y="37"/>
                        <a:pt x="31" y="39"/>
                        <a:pt x="28" y="40"/>
                      </a:cubicBezTo>
                      <a:cubicBezTo>
                        <a:pt x="26" y="41"/>
                        <a:pt x="23" y="41"/>
                        <a:pt x="20" y="41"/>
                      </a:cubicBezTo>
                      <a:cubicBezTo>
                        <a:pt x="16" y="41"/>
                        <a:pt x="13" y="40"/>
                        <a:pt x="9" y="39"/>
                      </a:cubicBezTo>
                      <a:cubicBezTo>
                        <a:pt x="6" y="37"/>
                        <a:pt x="4" y="35"/>
                        <a:pt x="2" y="32"/>
                      </a:cubicBezTo>
                      <a:cubicBezTo>
                        <a:pt x="1" y="28"/>
                        <a:pt x="0" y="25"/>
                        <a:pt x="0" y="21"/>
                      </a:cubicBezTo>
                      <a:cubicBezTo>
                        <a:pt x="0" y="17"/>
                        <a:pt x="1" y="14"/>
                        <a:pt x="2" y="10"/>
                      </a:cubicBezTo>
                      <a:cubicBezTo>
                        <a:pt x="4" y="7"/>
                        <a:pt x="6" y="4"/>
                        <a:pt x="9" y="3"/>
                      </a:cubicBezTo>
                      <a:cubicBezTo>
                        <a:pt x="12" y="1"/>
                        <a:pt x="16" y="0"/>
                        <a:pt x="20" y="0"/>
                      </a:cubicBezTo>
                      <a:cubicBezTo>
                        <a:pt x="22" y="0"/>
                        <a:pt x="25" y="1"/>
                        <a:pt x="27" y="2"/>
                      </a:cubicBezTo>
                      <a:cubicBezTo>
                        <a:pt x="30" y="3"/>
                        <a:pt x="31" y="4"/>
                        <a:pt x="33" y="6"/>
                      </a:cubicBezTo>
                      <a:cubicBezTo>
                        <a:pt x="34" y="7"/>
                        <a:pt x="35" y="9"/>
                        <a:pt x="36" y="12"/>
                      </a:cubicBezTo>
                      <a:cubicBezTo>
                        <a:pt x="31" y="13"/>
                        <a:pt x="31" y="13"/>
                        <a:pt x="31" y="13"/>
                      </a:cubicBezTo>
                      <a:cubicBezTo>
                        <a:pt x="30" y="11"/>
                        <a:pt x="30" y="10"/>
                        <a:pt x="29" y="9"/>
                      </a:cubicBezTo>
                      <a:cubicBezTo>
                        <a:pt x="28" y="8"/>
                        <a:pt x="27" y="7"/>
                        <a:pt x="25" y="6"/>
                      </a:cubicBezTo>
                      <a:cubicBezTo>
                        <a:pt x="23" y="5"/>
                        <a:pt x="22" y="5"/>
                        <a:pt x="20" y="5"/>
                      </a:cubicBezTo>
                      <a:cubicBezTo>
                        <a:pt x="17" y="5"/>
                        <a:pt x="15" y="5"/>
                        <a:pt x="13" y="6"/>
                      </a:cubicBezTo>
                      <a:cubicBezTo>
                        <a:pt x="12" y="7"/>
                        <a:pt x="10" y="8"/>
                        <a:pt x="9" y="9"/>
                      </a:cubicBezTo>
                      <a:cubicBezTo>
                        <a:pt x="8" y="10"/>
                        <a:pt x="7" y="11"/>
                        <a:pt x="7" y="13"/>
                      </a:cubicBezTo>
                      <a:cubicBezTo>
                        <a:pt x="6" y="15"/>
                        <a:pt x="5" y="18"/>
                        <a:pt x="5" y="21"/>
                      </a:cubicBezTo>
                      <a:cubicBezTo>
                        <a:pt x="5" y="24"/>
                        <a:pt x="6" y="27"/>
                        <a:pt x="7" y="30"/>
                      </a:cubicBezTo>
                      <a:cubicBezTo>
                        <a:pt x="8" y="32"/>
                        <a:pt x="10" y="34"/>
                        <a:pt x="12" y="35"/>
                      </a:cubicBezTo>
                      <a:cubicBezTo>
                        <a:pt x="15" y="36"/>
                        <a:pt x="17" y="37"/>
                        <a:pt x="20" y="37"/>
                      </a:cubicBezTo>
                      <a:cubicBezTo>
                        <a:pt x="22" y="37"/>
                        <a:pt x="24" y="36"/>
                        <a:pt x="26" y="35"/>
                      </a:cubicBezTo>
                      <a:cubicBezTo>
                        <a:pt x="28" y="34"/>
                        <a:pt x="30" y="33"/>
                        <a:pt x="31" y="32"/>
                      </a:cubicBezTo>
                      <a:cubicBezTo>
                        <a:pt x="31" y="25"/>
                        <a:pt x="31" y="25"/>
                        <a:pt x="31" y="25"/>
                      </a:cubicBezTo>
                      <a:lnTo>
                        <a:pt x="20" y="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iṩľíḋé"/>
                <p:cNvSpPr/>
                <p:nvPr/>
              </p:nvSpPr>
              <p:spPr bwMode="auto">
                <a:xfrm>
                  <a:off x="6478588" y="3700463"/>
                  <a:ext cx="106363" cy="131763"/>
                </a:xfrm>
                <a:custGeom>
                  <a:avLst/>
                  <a:gdLst>
                    <a:gd name="T0" fmla="*/ 26 w 32"/>
                    <a:gd name="T1" fmla="*/ 0 h 40"/>
                    <a:gd name="T2" fmla="*/ 32 w 32"/>
                    <a:gd name="T3" fmla="*/ 0 h 40"/>
                    <a:gd name="T4" fmla="*/ 32 w 32"/>
                    <a:gd name="T5" fmla="*/ 23 h 40"/>
                    <a:gd name="T6" fmla="*/ 30 w 32"/>
                    <a:gd name="T7" fmla="*/ 32 h 40"/>
                    <a:gd name="T8" fmla="*/ 25 w 32"/>
                    <a:gd name="T9" fmla="*/ 38 h 40"/>
                    <a:gd name="T10" fmla="*/ 16 w 32"/>
                    <a:gd name="T11" fmla="*/ 40 h 40"/>
                    <a:gd name="T12" fmla="*/ 7 w 32"/>
                    <a:gd name="T13" fmla="*/ 38 h 40"/>
                    <a:gd name="T14" fmla="*/ 2 w 32"/>
                    <a:gd name="T15" fmla="*/ 33 h 40"/>
                    <a:gd name="T16" fmla="*/ 0 w 32"/>
                    <a:gd name="T17" fmla="*/ 23 h 40"/>
                    <a:gd name="T18" fmla="*/ 0 w 32"/>
                    <a:gd name="T19" fmla="*/ 0 h 40"/>
                    <a:gd name="T20" fmla="*/ 6 w 32"/>
                    <a:gd name="T21" fmla="*/ 0 h 40"/>
                    <a:gd name="T22" fmla="*/ 6 w 32"/>
                    <a:gd name="T23" fmla="*/ 23 h 40"/>
                    <a:gd name="T24" fmla="*/ 7 w 32"/>
                    <a:gd name="T25" fmla="*/ 30 h 40"/>
                    <a:gd name="T26" fmla="*/ 10 w 32"/>
                    <a:gd name="T27" fmla="*/ 34 h 40"/>
                    <a:gd name="T28" fmla="*/ 16 w 32"/>
                    <a:gd name="T29" fmla="*/ 36 h 40"/>
                    <a:gd name="T30" fmla="*/ 24 w 32"/>
                    <a:gd name="T31" fmla="*/ 33 h 40"/>
                    <a:gd name="T32" fmla="*/ 26 w 32"/>
                    <a:gd name="T33" fmla="*/ 23 h 40"/>
                    <a:gd name="T34" fmla="*/ 26 w 32"/>
                    <a:gd name="T3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2" h="40">
                      <a:moveTo>
                        <a:pt x="2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2" y="27"/>
                        <a:pt x="31" y="30"/>
                        <a:pt x="30" y="32"/>
                      </a:cubicBezTo>
                      <a:cubicBezTo>
                        <a:pt x="29" y="35"/>
                        <a:pt x="28" y="37"/>
                        <a:pt x="25" y="38"/>
                      </a:cubicBezTo>
                      <a:cubicBezTo>
                        <a:pt x="23" y="40"/>
                        <a:pt x="20" y="40"/>
                        <a:pt x="16" y="40"/>
                      </a:cubicBezTo>
                      <a:cubicBezTo>
                        <a:pt x="12" y="40"/>
                        <a:pt x="9" y="40"/>
                        <a:pt x="7" y="38"/>
                      </a:cubicBezTo>
                      <a:cubicBezTo>
                        <a:pt x="5" y="37"/>
                        <a:pt x="3" y="35"/>
                        <a:pt x="2" y="33"/>
                      </a:cubicBezTo>
                      <a:cubicBezTo>
                        <a:pt x="1" y="30"/>
                        <a:pt x="0" y="27"/>
                        <a:pt x="0" y="2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6"/>
                        <a:pt x="6" y="29"/>
                        <a:pt x="7" y="30"/>
                      </a:cubicBezTo>
                      <a:cubicBezTo>
                        <a:pt x="7" y="32"/>
                        <a:pt x="8" y="33"/>
                        <a:pt x="10" y="34"/>
                      </a:cubicBezTo>
                      <a:cubicBezTo>
                        <a:pt x="11" y="35"/>
                        <a:pt x="13" y="36"/>
                        <a:pt x="16" y="36"/>
                      </a:cubicBezTo>
                      <a:cubicBezTo>
                        <a:pt x="19" y="36"/>
                        <a:pt x="22" y="35"/>
                        <a:pt x="24" y="33"/>
                      </a:cubicBezTo>
                      <a:cubicBezTo>
                        <a:pt x="25" y="31"/>
                        <a:pt x="26" y="28"/>
                        <a:pt x="26" y="23"/>
                      </a:cubicBez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iṧlíḓé"/>
                <p:cNvSpPr/>
                <p:nvPr/>
              </p:nvSpPr>
              <p:spPr bwMode="auto">
                <a:xfrm>
                  <a:off x="6753226" y="3700463"/>
                  <a:ext cx="101600" cy="131763"/>
                </a:xfrm>
                <a:custGeom>
                  <a:avLst/>
                  <a:gdLst>
                    <a:gd name="T0" fmla="*/ 0 w 64"/>
                    <a:gd name="T1" fmla="*/ 83 h 83"/>
                    <a:gd name="T2" fmla="*/ 0 w 64"/>
                    <a:gd name="T3" fmla="*/ 0 h 83"/>
                    <a:gd name="T4" fmla="*/ 12 w 64"/>
                    <a:gd name="T5" fmla="*/ 0 h 83"/>
                    <a:gd name="T6" fmla="*/ 54 w 64"/>
                    <a:gd name="T7" fmla="*/ 64 h 83"/>
                    <a:gd name="T8" fmla="*/ 54 w 64"/>
                    <a:gd name="T9" fmla="*/ 0 h 83"/>
                    <a:gd name="T10" fmla="*/ 64 w 64"/>
                    <a:gd name="T11" fmla="*/ 0 h 83"/>
                    <a:gd name="T12" fmla="*/ 64 w 64"/>
                    <a:gd name="T13" fmla="*/ 83 h 83"/>
                    <a:gd name="T14" fmla="*/ 54 w 64"/>
                    <a:gd name="T15" fmla="*/ 83 h 83"/>
                    <a:gd name="T16" fmla="*/ 10 w 64"/>
                    <a:gd name="T17" fmla="*/ 18 h 83"/>
                    <a:gd name="T18" fmla="*/ 10 w 64"/>
                    <a:gd name="T19" fmla="*/ 83 h 83"/>
                    <a:gd name="T20" fmla="*/ 0 w 64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54" y="64"/>
                      </a:lnTo>
                      <a:lnTo>
                        <a:pt x="54" y="0"/>
                      </a:lnTo>
                      <a:lnTo>
                        <a:pt x="64" y="0"/>
                      </a:lnTo>
                      <a:lnTo>
                        <a:pt x="64" y="83"/>
                      </a:lnTo>
                      <a:lnTo>
                        <a:pt x="54" y="83"/>
                      </a:lnTo>
                      <a:lnTo>
                        <a:pt x="10" y="18"/>
                      </a:lnTo>
                      <a:lnTo>
                        <a:pt x="10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íṥľide"/>
                <p:cNvSpPr/>
                <p:nvPr/>
              </p:nvSpPr>
              <p:spPr bwMode="auto">
                <a:xfrm>
                  <a:off x="7029451" y="3700463"/>
                  <a:ext cx="15875" cy="131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ïṩlîḑè"/>
                <p:cNvSpPr/>
                <p:nvPr/>
              </p:nvSpPr>
              <p:spPr bwMode="auto">
                <a:xfrm>
                  <a:off x="7207251" y="3700463"/>
                  <a:ext cx="119063" cy="131763"/>
                </a:xfrm>
                <a:custGeom>
                  <a:avLst/>
                  <a:gdLst>
                    <a:gd name="T0" fmla="*/ 15 w 36"/>
                    <a:gd name="T1" fmla="*/ 40 h 40"/>
                    <a:gd name="T2" fmla="*/ 0 w 36"/>
                    <a:gd name="T3" fmla="*/ 0 h 40"/>
                    <a:gd name="T4" fmla="*/ 5 w 36"/>
                    <a:gd name="T5" fmla="*/ 0 h 40"/>
                    <a:gd name="T6" fmla="*/ 15 w 36"/>
                    <a:gd name="T7" fmla="*/ 29 h 40"/>
                    <a:gd name="T8" fmla="*/ 18 w 36"/>
                    <a:gd name="T9" fmla="*/ 35 h 40"/>
                    <a:gd name="T10" fmla="*/ 20 w 36"/>
                    <a:gd name="T11" fmla="*/ 29 h 40"/>
                    <a:gd name="T12" fmla="*/ 30 w 36"/>
                    <a:gd name="T13" fmla="*/ 0 h 40"/>
                    <a:gd name="T14" fmla="*/ 36 w 36"/>
                    <a:gd name="T15" fmla="*/ 0 h 40"/>
                    <a:gd name="T16" fmla="*/ 20 w 36"/>
                    <a:gd name="T17" fmla="*/ 40 h 40"/>
                    <a:gd name="T18" fmla="*/ 15 w 36"/>
                    <a:gd name="T1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40">
                      <a:moveTo>
                        <a:pt x="15" y="4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6" y="31"/>
                        <a:pt x="17" y="33"/>
                        <a:pt x="18" y="35"/>
                      </a:cubicBezTo>
                      <a:cubicBezTo>
                        <a:pt x="18" y="33"/>
                        <a:pt x="19" y="31"/>
                        <a:pt x="20" y="29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lnTo>
                        <a:pt x="15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í$ḷiḓê"/>
                <p:cNvSpPr/>
                <p:nvPr/>
              </p:nvSpPr>
              <p:spPr bwMode="auto">
                <a:xfrm>
                  <a:off x="7485063" y="3700463"/>
                  <a:ext cx="95250" cy="131763"/>
                </a:xfrm>
                <a:custGeom>
                  <a:avLst/>
                  <a:gdLst>
                    <a:gd name="T0" fmla="*/ 0 w 60"/>
                    <a:gd name="T1" fmla="*/ 83 h 83"/>
                    <a:gd name="T2" fmla="*/ 0 w 60"/>
                    <a:gd name="T3" fmla="*/ 0 h 83"/>
                    <a:gd name="T4" fmla="*/ 58 w 60"/>
                    <a:gd name="T5" fmla="*/ 0 h 83"/>
                    <a:gd name="T6" fmla="*/ 58 w 60"/>
                    <a:gd name="T7" fmla="*/ 10 h 83"/>
                    <a:gd name="T8" fmla="*/ 10 w 60"/>
                    <a:gd name="T9" fmla="*/ 10 h 83"/>
                    <a:gd name="T10" fmla="*/ 10 w 60"/>
                    <a:gd name="T11" fmla="*/ 35 h 83"/>
                    <a:gd name="T12" fmla="*/ 56 w 60"/>
                    <a:gd name="T13" fmla="*/ 35 h 83"/>
                    <a:gd name="T14" fmla="*/ 56 w 60"/>
                    <a:gd name="T15" fmla="*/ 43 h 83"/>
                    <a:gd name="T16" fmla="*/ 10 w 60"/>
                    <a:gd name="T17" fmla="*/ 43 h 83"/>
                    <a:gd name="T18" fmla="*/ 10 w 60"/>
                    <a:gd name="T19" fmla="*/ 73 h 83"/>
                    <a:gd name="T20" fmla="*/ 60 w 60"/>
                    <a:gd name="T21" fmla="*/ 73 h 83"/>
                    <a:gd name="T22" fmla="*/ 60 w 60"/>
                    <a:gd name="T23" fmla="*/ 83 h 83"/>
                    <a:gd name="T24" fmla="*/ 0 w 60"/>
                    <a:gd name="T25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10"/>
                      </a:lnTo>
                      <a:lnTo>
                        <a:pt x="10" y="10"/>
                      </a:lnTo>
                      <a:lnTo>
                        <a:pt x="10" y="35"/>
                      </a:lnTo>
                      <a:lnTo>
                        <a:pt x="56" y="35"/>
                      </a:lnTo>
                      <a:lnTo>
                        <a:pt x="56" y="43"/>
                      </a:lnTo>
                      <a:lnTo>
                        <a:pt x="10" y="43"/>
                      </a:lnTo>
                      <a:lnTo>
                        <a:pt x="10" y="73"/>
                      </a:lnTo>
                      <a:lnTo>
                        <a:pt x="60" y="73"/>
                      </a:lnTo>
                      <a:lnTo>
                        <a:pt x="60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ïṡļîdê"/>
                <p:cNvSpPr/>
                <p:nvPr/>
              </p:nvSpPr>
              <p:spPr bwMode="auto">
                <a:xfrm>
                  <a:off x="7745413" y="3700463"/>
                  <a:ext cx="115888" cy="131763"/>
                </a:xfrm>
                <a:custGeom>
                  <a:avLst/>
                  <a:gdLst>
                    <a:gd name="T0" fmla="*/ 0 w 35"/>
                    <a:gd name="T1" fmla="*/ 40 h 40"/>
                    <a:gd name="T2" fmla="*/ 0 w 35"/>
                    <a:gd name="T3" fmla="*/ 0 h 40"/>
                    <a:gd name="T4" fmla="*/ 18 w 35"/>
                    <a:gd name="T5" fmla="*/ 0 h 40"/>
                    <a:gd name="T6" fmla="*/ 26 w 35"/>
                    <a:gd name="T7" fmla="*/ 1 h 40"/>
                    <a:gd name="T8" fmla="*/ 30 w 35"/>
                    <a:gd name="T9" fmla="*/ 5 h 40"/>
                    <a:gd name="T10" fmla="*/ 32 w 35"/>
                    <a:gd name="T11" fmla="*/ 11 h 40"/>
                    <a:gd name="T12" fmla="*/ 29 w 35"/>
                    <a:gd name="T13" fmla="*/ 18 h 40"/>
                    <a:gd name="T14" fmla="*/ 21 w 35"/>
                    <a:gd name="T15" fmla="*/ 22 h 40"/>
                    <a:gd name="T16" fmla="*/ 24 w 35"/>
                    <a:gd name="T17" fmla="*/ 24 h 40"/>
                    <a:gd name="T18" fmla="*/ 28 w 35"/>
                    <a:gd name="T19" fmla="*/ 29 h 40"/>
                    <a:gd name="T20" fmla="*/ 35 w 35"/>
                    <a:gd name="T21" fmla="*/ 40 h 40"/>
                    <a:gd name="T22" fmla="*/ 29 w 35"/>
                    <a:gd name="T23" fmla="*/ 40 h 40"/>
                    <a:gd name="T24" fmla="*/ 23 w 35"/>
                    <a:gd name="T25" fmla="*/ 31 h 40"/>
                    <a:gd name="T26" fmla="*/ 20 w 35"/>
                    <a:gd name="T27" fmla="*/ 26 h 40"/>
                    <a:gd name="T28" fmla="*/ 17 w 35"/>
                    <a:gd name="T29" fmla="*/ 23 h 40"/>
                    <a:gd name="T30" fmla="*/ 15 w 35"/>
                    <a:gd name="T31" fmla="*/ 22 h 40"/>
                    <a:gd name="T32" fmla="*/ 12 w 35"/>
                    <a:gd name="T33" fmla="*/ 22 h 40"/>
                    <a:gd name="T34" fmla="*/ 6 w 35"/>
                    <a:gd name="T35" fmla="*/ 22 h 40"/>
                    <a:gd name="T36" fmla="*/ 6 w 35"/>
                    <a:gd name="T37" fmla="*/ 40 h 40"/>
                    <a:gd name="T38" fmla="*/ 0 w 35"/>
                    <a:gd name="T39" fmla="*/ 40 h 40"/>
                    <a:gd name="T40" fmla="*/ 6 w 35"/>
                    <a:gd name="T41" fmla="*/ 18 h 40"/>
                    <a:gd name="T42" fmla="*/ 17 w 35"/>
                    <a:gd name="T43" fmla="*/ 18 h 40"/>
                    <a:gd name="T44" fmla="*/ 22 w 35"/>
                    <a:gd name="T45" fmla="*/ 17 h 40"/>
                    <a:gd name="T46" fmla="*/ 26 w 35"/>
                    <a:gd name="T47" fmla="*/ 14 h 40"/>
                    <a:gd name="T48" fmla="*/ 27 w 35"/>
                    <a:gd name="T49" fmla="*/ 11 h 40"/>
                    <a:gd name="T50" fmla="*/ 25 w 35"/>
                    <a:gd name="T51" fmla="*/ 6 h 40"/>
                    <a:gd name="T52" fmla="*/ 18 w 35"/>
                    <a:gd name="T53" fmla="*/ 4 h 40"/>
                    <a:gd name="T54" fmla="*/ 6 w 35"/>
                    <a:gd name="T55" fmla="*/ 4 h 40"/>
                    <a:gd name="T56" fmla="*/ 6 w 35"/>
                    <a:gd name="T57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" h="40">
                      <a:moveTo>
                        <a:pt x="0" y="4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0"/>
                        <a:pt x="24" y="0"/>
                        <a:pt x="26" y="1"/>
                      </a:cubicBezTo>
                      <a:cubicBezTo>
                        <a:pt x="28" y="2"/>
                        <a:pt x="29" y="3"/>
                        <a:pt x="30" y="5"/>
                      </a:cubicBezTo>
                      <a:cubicBezTo>
                        <a:pt x="31" y="7"/>
                        <a:pt x="32" y="9"/>
                        <a:pt x="32" y="11"/>
                      </a:cubicBezTo>
                      <a:cubicBezTo>
                        <a:pt x="32" y="14"/>
                        <a:pt x="31" y="16"/>
                        <a:pt x="29" y="18"/>
                      </a:cubicBezTo>
                      <a:cubicBezTo>
                        <a:pt x="27" y="20"/>
                        <a:pt x="25" y="21"/>
                        <a:pt x="21" y="22"/>
                      </a:cubicBezTo>
                      <a:cubicBezTo>
                        <a:pt x="22" y="22"/>
                        <a:pt x="23" y="23"/>
                        <a:pt x="24" y="24"/>
                      </a:cubicBezTo>
                      <a:cubicBezTo>
                        <a:pt x="25" y="25"/>
                        <a:pt x="27" y="27"/>
                        <a:pt x="28" y="29"/>
                      </a:cubicBezTo>
                      <a:cubicBezTo>
                        <a:pt x="35" y="40"/>
                        <a:pt x="35" y="40"/>
                        <a:pt x="35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3" y="31"/>
                        <a:pt x="23" y="31"/>
                        <a:pt x="23" y="31"/>
                      </a:cubicBezTo>
                      <a:cubicBezTo>
                        <a:pt x="22" y="29"/>
                        <a:pt x="21" y="27"/>
                        <a:pt x="20" y="26"/>
                      </a:cubicBezTo>
                      <a:cubicBezTo>
                        <a:pt x="19" y="25"/>
                        <a:pt x="18" y="24"/>
                        <a:pt x="17" y="23"/>
                      </a:cubicBezTo>
                      <a:cubicBezTo>
                        <a:pt x="16" y="23"/>
                        <a:pt x="15" y="22"/>
                        <a:pt x="15" y="22"/>
                      </a:cubicBezTo>
                      <a:cubicBezTo>
                        <a:pt x="14" y="22"/>
                        <a:pt x="13" y="22"/>
                        <a:pt x="12" y="2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lose/>
                      <a:moveTo>
                        <a:pt x="6" y="18"/>
                      </a:move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9" y="18"/>
                        <a:pt x="21" y="17"/>
                        <a:pt x="22" y="17"/>
                      </a:cubicBezTo>
                      <a:cubicBezTo>
                        <a:pt x="24" y="16"/>
                        <a:pt x="25" y="15"/>
                        <a:pt x="26" y="14"/>
                      </a:cubicBezTo>
                      <a:cubicBezTo>
                        <a:pt x="26" y="13"/>
                        <a:pt x="27" y="12"/>
                        <a:pt x="27" y="11"/>
                      </a:cubicBezTo>
                      <a:cubicBezTo>
                        <a:pt x="27" y="9"/>
                        <a:pt x="26" y="7"/>
                        <a:pt x="25" y="6"/>
                      </a:cubicBezTo>
                      <a:cubicBezTo>
                        <a:pt x="23" y="5"/>
                        <a:pt x="21" y="4"/>
                        <a:pt x="18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ísḷíďê"/>
                <p:cNvSpPr/>
                <p:nvPr/>
              </p:nvSpPr>
              <p:spPr bwMode="auto">
                <a:xfrm>
                  <a:off x="8012113" y="3695700"/>
                  <a:ext cx="106363" cy="136525"/>
                </a:xfrm>
                <a:custGeom>
                  <a:avLst/>
                  <a:gdLst>
                    <a:gd name="T0" fmla="*/ 0 w 32"/>
                    <a:gd name="T1" fmla="*/ 28 h 41"/>
                    <a:gd name="T2" fmla="*/ 5 w 32"/>
                    <a:gd name="T3" fmla="*/ 27 h 41"/>
                    <a:gd name="T4" fmla="*/ 7 w 32"/>
                    <a:gd name="T5" fmla="*/ 32 h 41"/>
                    <a:gd name="T6" fmla="*/ 11 w 32"/>
                    <a:gd name="T7" fmla="*/ 35 h 41"/>
                    <a:gd name="T8" fmla="*/ 17 w 32"/>
                    <a:gd name="T9" fmla="*/ 37 h 41"/>
                    <a:gd name="T10" fmla="*/ 22 w 32"/>
                    <a:gd name="T11" fmla="*/ 36 h 41"/>
                    <a:gd name="T12" fmla="*/ 26 w 32"/>
                    <a:gd name="T13" fmla="*/ 33 h 41"/>
                    <a:gd name="T14" fmla="*/ 27 w 32"/>
                    <a:gd name="T15" fmla="*/ 30 h 41"/>
                    <a:gd name="T16" fmla="*/ 26 w 32"/>
                    <a:gd name="T17" fmla="*/ 27 h 41"/>
                    <a:gd name="T18" fmla="*/ 22 w 32"/>
                    <a:gd name="T19" fmla="*/ 24 h 41"/>
                    <a:gd name="T20" fmla="*/ 15 w 32"/>
                    <a:gd name="T21" fmla="*/ 22 h 41"/>
                    <a:gd name="T22" fmla="*/ 8 w 32"/>
                    <a:gd name="T23" fmla="*/ 20 h 41"/>
                    <a:gd name="T24" fmla="*/ 3 w 32"/>
                    <a:gd name="T25" fmla="*/ 16 h 41"/>
                    <a:gd name="T26" fmla="*/ 2 w 32"/>
                    <a:gd name="T27" fmla="*/ 11 h 41"/>
                    <a:gd name="T28" fmla="*/ 4 w 32"/>
                    <a:gd name="T29" fmla="*/ 6 h 41"/>
                    <a:gd name="T30" fmla="*/ 9 w 32"/>
                    <a:gd name="T31" fmla="*/ 2 h 41"/>
                    <a:gd name="T32" fmla="*/ 16 w 32"/>
                    <a:gd name="T33" fmla="*/ 0 h 41"/>
                    <a:gd name="T34" fmla="*/ 24 w 32"/>
                    <a:gd name="T35" fmla="*/ 2 h 41"/>
                    <a:gd name="T36" fmla="*/ 29 w 32"/>
                    <a:gd name="T37" fmla="*/ 6 h 41"/>
                    <a:gd name="T38" fmla="*/ 31 w 32"/>
                    <a:gd name="T39" fmla="*/ 12 h 41"/>
                    <a:gd name="T40" fmla="*/ 26 w 32"/>
                    <a:gd name="T41" fmla="*/ 13 h 41"/>
                    <a:gd name="T42" fmla="*/ 23 w 32"/>
                    <a:gd name="T43" fmla="*/ 7 h 41"/>
                    <a:gd name="T44" fmla="*/ 16 w 32"/>
                    <a:gd name="T45" fmla="*/ 5 h 41"/>
                    <a:gd name="T46" fmla="*/ 9 w 32"/>
                    <a:gd name="T47" fmla="*/ 7 h 41"/>
                    <a:gd name="T48" fmla="*/ 7 w 32"/>
                    <a:gd name="T49" fmla="*/ 11 h 41"/>
                    <a:gd name="T50" fmla="*/ 8 w 32"/>
                    <a:gd name="T51" fmla="*/ 14 h 41"/>
                    <a:gd name="T52" fmla="*/ 16 w 32"/>
                    <a:gd name="T53" fmla="*/ 17 h 41"/>
                    <a:gd name="T54" fmla="*/ 25 w 32"/>
                    <a:gd name="T55" fmla="*/ 20 h 41"/>
                    <a:gd name="T56" fmla="*/ 30 w 32"/>
                    <a:gd name="T57" fmla="*/ 24 h 41"/>
                    <a:gd name="T58" fmla="*/ 32 w 32"/>
                    <a:gd name="T59" fmla="*/ 29 h 41"/>
                    <a:gd name="T60" fmla="*/ 30 w 32"/>
                    <a:gd name="T61" fmla="*/ 35 h 41"/>
                    <a:gd name="T62" fmla="*/ 25 w 32"/>
                    <a:gd name="T63" fmla="*/ 40 h 41"/>
                    <a:gd name="T64" fmla="*/ 17 w 32"/>
                    <a:gd name="T65" fmla="*/ 41 h 41"/>
                    <a:gd name="T66" fmla="*/ 8 w 32"/>
                    <a:gd name="T67" fmla="*/ 40 h 41"/>
                    <a:gd name="T68" fmla="*/ 3 w 32"/>
                    <a:gd name="T69" fmla="*/ 35 h 41"/>
                    <a:gd name="T70" fmla="*/ 0 w 32"/>
                    <a:gd name="T71" fmla="*/ 2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2" h="41">
                      <a:moveTo>
                        <a:pt x="0" y="28"/>
                      </a:move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6" y="29"/>
                        <a:pt x="6" y="31"/>
                        <a:pt x="7" y="32"/>
                      </a:cubicBezTo>
                      <a:cubicBezTo>
                        <a:pt x="8" y="34"/>
                        <a:pt x="9" y="35"/>
                        <a:pt x="11" y="35"/>
                      </a:cubicBezTo>
                      <a:cubicBezTo>
                        <a:pt x="13" y="36"/>
                        <a:pt x="15" y="37"/>
                        <a:pt x="17" y="37"/>
                      </a:cubicBezTo>
                      <a:cubicBezTo>
                        <a:pt x="19" y="37"/>
                        <a:pt x="21" y="36"/>
                        <a:pt x="22" y="36"/>
                      </a:cubicBezTo>
                      <a:cubicBezTo>
                        <a:pt x="24" y="35"/>
                        <a:pt x="25" y="34"/>
                        <a:pt x="26" y="33"/>
                      </a:cubicBezTo>
                      <a:cubicBezTo>
                        <a:pt x="26" y="32"/>
                        <a:pt x="27" y="31"/>
                        <a:pt x="27" y="30"/>
                      </a:cubicBezTo>
                      <a:cubicBezTo>
                        <a:pt x="27" y="29"/>
                        <a:pt x="26" y="28"/>
                        <a:pt x="26" y="27"/>
                      </a:cubicBezTo>
                      <a:cubicBezTo>
                        <a:pt x="25" y="26"/>
                        <a:pt x="24" y="25"/>
                        <a:pt x="22" y="24"/>
                      </a:cubicBezTo>
                      <a:cubicBezTo>
                        <a:pt x="21" y="24"/>
                        <a:pt x="19" y="23"/>
                        <a:pt x="15" y="22"/>
                      </a:cubicBezTo>
                      <a:cubicBezTo>
                        <a:pt x="12" y="21"/>
                        <a:pt x="9" y="21"/>
                        <a:pt x="8" y="20"/>
                      </a:cubicBezTo>
                      <a:cubicBezTo>
                        <a:pt x="6" y="19"/>
                        <a:pt x="4" y="18"/>
                        <a:pt x="3" y="16"/>
                      </a:cubicBezTo>
                      <a:cubicBezTo>
                        <a:pt x="2" y="15"/>
                        <a:pt x="2" y="13"/>
                        <a:pt x="2" y="11"/>
                      </a:cubicBezTo>
                      <a:cubicBezTo>
                        <a:pt x="2" y="9"/>
                        <a:pt x="2" y="7"/>
                        <a:pt x="4" y="6"/>
                      </a:cubicBezTo>
                      <a:cubicBezTo>
                        <a:pt x="5" y="4"/>
                        <a:pt x="6" y="3"/>
                        <a:pt x="9" y="2"/>
                      </a:cubicBezTo>
                      <a:cubicBezTo>
                        <a:pt x="11" y="1"/>
                        <a:pt x="13" y="0"/>
                        <a:pt x="16" y="0"/>
                      </a:cubicBezTo>
                      <a:cubicBezTo>
                        <a:pt x="19" y="0"/>
                        <a:pt x="21" y="1"/>
                        <a:pt x="24" y="2"/>
                      </a:cubicBezTo>
                      <a:cubicBezTo>
                        <a:pt x="26" y="3"/>
                        <a:pt x="28" y="4"/>
                        <a:pt x="29" y="6"/>
                      </a:cubicBezTo>
                      <a:cubicBezTo>
                        <a:pt x="30" y="8"/>
                        <a:pt x="31" y="10"/>
                        <a:pt x="31" y="12"/>
                      </a:cubicBezTo>
                      <a:cubicBezTo>
                        <a:pt x="26" y="13"/>
                        <a:pt x="26" y="13"/>
                        <a:pt x="26" y="13"/>
                      </a:cubicBezTo>
                      <a:cubicBezTo>
                        <a:pt x="25" y="10"/>
                        <a:pt x="24" y="8"/>
                        <a:pt x="23" y="7"/>
                      </a:cubicBezTo>
                      <a:cubicBezTo>
                        <a:pt x="21" y="6"/>
                        <a:pt x="19" y="5"/>
                        <a:pt x="16" y="5"/>
                      </a:cubicBezTo>
                      <a:cubicBezTo>
                        <a:pt x="13" y="5"/>
                        <a:pt x="11" y="6"/>
                        <a:pt x="9" y="7"/>
                      </a:cubicBezTo>
                      <a:cubicBezTo>
                        <a:pt x="8" y="8"/>
                        <a:pt x="7" y="9"/>
                        <a:pt x="7" y="11"/>
                      </a:cubicBezTo>
                      <a:cubicBezTo>
                        <a:pt x="7" y="12"/>
                        <a:pt x="7" y="14"/>
                        <a:pt x="8" y="14"/>
                      </a:cubicBezTo>
                      <a:cubicBezTo>
                        <a:pt x="9" y="15"/>
                        <a:pt x="12" y="16"/>
                        <a:pt x="16" y="17"/>
                      </a:cubicBezTo>
                      <a:cubicBezTo>
                        <a:pt x="21" y="18"/>
                        <a:pt x="24" y="19"/>
                        <a:pt x="25" y="20"/>
                      </a:cubicBezTo>
                      <a:cubicBezTo>
                        <a:pt x="27" y="21"/>
                        <a:pt x="29" y="22"/>
                        <a:pt x="30" y="24"/>
                      </a:cubicBezTo>
                      <a:cubicBezTo>
                        <a:pt x="31" y="25"/>
                        <a:pt x="32" y="27"/>
                        <a:pt x="32" y="29"/>
                      </a:cubicBezTo>
                      <a:cubicBezTo>
                        <a:pt x="32" y="32"/>
                        <a:pt x="31" y="34"/>
                        <a:pt x="30" y="35"/>
                      </a:cubicBezTo>
                      <a:cubicBezTo>
                        <a:pt x="29" y="37"/>
                        <a:pt x="27" y="39"/>
                        <a:pt x="25" y="40"/>
                      </a:cubicBezTo>
                      <a:cubicBezTo>
                        <a:pt x="23" y="41"/>
                        <a:pt x="20" y="41"/>
                        <a:pt x="17" y="41"/>
                      </a:cubicBezTo>
                      <a:cubicBezTo>
                        <a:pt x="14" y="41"/>
                        <a:pt x="11" y="41"/>
                        <a:pt x="8" y="40"/>
                      </a:cubicBezTo>
                      <a:cubicBezTo>
                        <a:pt x="6" y="39"/>
                        <a:pt x="4" y="37"/>
                        <a:pt x="3" y="35"/>
                      </a:cubicBezTo>
                      <a:cubicBezTo>
                        <a:pt x="1" y="33"/>
                        <a:pt x="0" y="31"/>
                        <a:pt x="0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ïşḷïḑè"/>
                <p:cNvSpPr/>
                <p:nvPr/>
              </p:nvSpPr>
              <p:spPr bwMode="auto">
                <a:xfrm>
                  <a:off x="8286751" y="3700463"/>
                  <a:ext cx="15875" cy="131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ïŝľiḍê"/>
                <p:cNvSpPr/>
                <p:nvPr/>
              </p:nvSpPr>
              <p:spPr bwMode="auto">
                <a:xfrm>
                  <a:off x="8464551" y="3700463"/>
                  <a:ext cx="106363" cy="131763"/>
                </a:xfrm>
                <a:custGeom>
                  <a:avLst/>
                  <a:gdLst>
                    <a:gd name="T0" fmla="*/ 27 w 67"/>
                    <a:gd name="T1" fmla="*/ 83 h 83"/>
                    <a:gd name="T2" fmla="*/ 27 w 67"/>
                    <a:gd name="T3" fmla="*/ 10 h 83"/>
                    <a:gd name="T4" fmla="*/ 0 w 67"/>
                    <a:gd name="T5" fmla="*/ 10 h 83"/>
                    <a:gd name="T6" fmla="*/ 0 w 67"/>
                    <a:gd name="T7" fmla="*/ 0 h 83"/>
                    <a:gd name="T8" fmla="*/ 67 w 67"/>
                    <a:gd name="T9" fmla="*/ 0 h 83"/>
                    <a:gd name="T10" fmla="*/ 67 w 67"/>
                    <a:gd name="T11" fmla="*/ 10 h 83"/>
                    <a:gd name="T12" fmla="*/ 40 w 67"/>
                    <a:gd name="T13" fmla="*/ 10 h 83"/>
                    <a:gd name="T14" fmla="*/ 40 w 67"/>
                    <a:gd name="T15" fmla="*/ 83 h 83"/>
                    <a:gd name="T16" fmla="*/ 27 w 67"/>
                    <a:gd name="T17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7" h="83">
                      <a:moveTo>
                        <a:pt x="27" y="83"/>
                      </a:moveTo>
                      <a:lnTo>
                        <a:pt x="27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67" y="10"/>
                      </a:lnTo>
                      <a:lnTo>
                        <a:pt x="40" y="10"/>
                      </a:lnTo>
                      <a:lnTo>
                        <a:pt x="40" y="83"/>
                      </a:lnTo>
                      <a:lnTo>
                        <a:pt x="27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iṥḻïdê"/>
                <p:cNvSpPr/>
                <p:nvPr/>
              </p:nvSpPr>
              <p:spPr bwMode="auto">
                <a:xfrm>
                  <a:off x="8715376" y="3700463"/>
                  <a:ext cx="119063" cy="131763"/>
                </a:xfrm>
                <a:custGeom>
                  <a:avLst/>
                  <a:gdLst>
                    <a:gd name="T0" fmla="*/ 15 w 36"/>
                    <a:gd name="T1" fmla="*/ 40 h 40"/>
                    <a:gd name="T2" fmla="*/ 15 w 36"/>
                    <a:gd name="T3" fmla="*/ 23 h 40"/>
                    <a:gd name="T4" fmla="*/ 0 w 36"/>
                    <a:gd name="T5" fmla="*/ 0 h 40"/>
                    <a:gd name="T6" fmla="*/ 6 w 36"/>
                    <a:gd name="T7" fmla="*/ 0 h 40"/>
                    <a:gd name="T8" fmla="*/ 14 w 36"/>
                    <a:gd name="T9" fmla="*/ 12 h 40"/>
                    <a:gd name="T10" fmla="*/ 18 w 36"/>
                    <a:gd name="T11" fmla="*/ 19 h 40"/>
                    <a:gd name="T12" fmla="*/ 23 w 36"/>
                    <a:gd name="T13" fmla="*/ 12 h 40"/>
                    <a:gd name="T14" fmla="*/ 30 w 36"/>
                    <a:gd name="T15" fmla="*/ 0 h 40"/>
                    <a:gd name="T16" fmla="*/ 36 w 36"/>
                    <a:gd name="T17" fmla="*/ 0 h 40"/>
                    <a:gd name="T18" fmla="*/ 21 w 36"/>
                    <a:gd name="T19" fmla="*/ 23 h 40"/>
                    <a:gd name="T20" fmla="*/ 21 w 36"/>
                    <a:gd name="T21" fmla="*/ 40 h 40"/>
                    <a:gd name="T22" fmla="*/ 15 w 36"/>
                    <a:gd name="T2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40">
                      <a:moveTo>
                        <a:pt x="15" y="40"/>
                      </a:move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6" y="14"/>
                        <a:pt x="17" y="16"/>
                        <a:pt x="18" y="19"/>
                      </a:cubicBezTo>
                      <a:cubicBezTo>
                        <a:pt x="19" y="17"/>
                        <a:pt x="21" y="14"/>
                        <a:pt x="23" y="12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1" y="23"/>
                        <a:pt x="21" y="23"/>
                        <a:pt x="21" y="23"/>
                      </a:cubicBezTo>
                      <a:cubicBezTo>
                        <a:pt x="21" y="40"/>
                        <a:pt x="21" y="40"/>
                        <a:pt x="21" y="40"/>
                      </a:cubicBezTo>
                      <a:lnTo>
                        <a:pt x="15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04" name="文本占位符 13"/>
          <p:cNvSpPr>
            <a:spLocks noGrp="1"/>
          </p:cNvSpPr>
          <p:nvPr>
            <p:ph type="body" sz="quarter" idx="15" hasCustomPrompt="1"/>
          </p:nvPr>
        </p:nvSpPr>
        <p:spPr>
          <a:xfrm>
            <a:off x="864203" y="2404929"/>
            <a:ext cx="5662246" cy="559312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4400" b="1" kern="1200" spc="3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请老师批评指正</a:t>
            </a:r>
          </a:p>
        </p:txBody>
      </p:sp>
      <p:sp>
        <p:nvSpPr>
          <p:cNvPr id="105" name="文本占位符 13"/>
          <p:cNvSpPr>
            <a:spLocks noGrp="1"/>
          </p:cNvSpPr>
          <p:nvPr>
            <p:ph type="body" sz="quarter" idx="16" hasCustomPrompt="1"/>
          </p:nvPr>
        </p:nvSpPr>
        <p:spPr>
          <a:xfrm>
            <a:off x="751661" y="4083336"/>
            <a:ext cx="5662246" cy="27965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答辩人：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106" name="文本占位符 13"/>
          <p:cNvSpPr>
            <a:spLocks noGrp="1"/>
          </p:cNvSpPr>
          <p:nvPr>
            <p:ph type="body" sz="quarter" idx="17" hasCustomPrompt="1"/>
          </p:nvPr>
        </p:nvSpPr>
        <p:spPr>
          <a:xfrm>
            <a:off x="749427" y="4433948"/>
            <a:ext cx="5662246" cy="27965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指导老师：</a:t>
            </a:r>
            <a:r>
              <a:rPr lang="en-US" altLang="zh-CN" dirty="0"/>
              <a:t>XXX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06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16C1-6D5E-46C9-B419-8AFAA0B89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B16C1-6D5E-46C9-B419-8AFAA0B89E2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41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637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5" r:id="rId5"/>
    <p:sldLayoutId id="2147483676" r:id="rId6"/>
    <p:sldLayoutId id="2147483677" r:id="rId7"/>
    <p:sldLayoutId id="2147483673" r:id="rId8"/>
    <p:sldLayoutId id="214748367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4.wmf"/><Relationship Id="rId3" Type="http://schemas.openxmlformats.org/officeDocument/2006/relationships/image" Target="../media/image30.pn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2.wmf"/><Relationship Id="rId5" Type="http://schemas.openxmlformats.org/officeDocument/2006/relationships/image" Target="../media/image31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5.bin"/><Relationship Id="rId3" Type="http://schemas.openxmlformats.org/officeDocument/2006/relationships/image" Target="../media/image9.png"/><Relationship Id="rId21" Type="http://schemas.openxmlformats.org/officeDocument/2006/relationships/image" Target="../media/image13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2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0.wmf"/><Relationship Id="rId24" Type="http://schemas.openxmlformats.org/officeDocument/2006/relationships/image" Target="../media/image14.png"/><Relationship Id="rId5" Type="http://schemas.openxmlformats.org/officeDocument/2006/relationships/image" Target="../media/image9.wmf"/><Relationship Id="rId15" Type="http://schemas.openxmlformats.org/officeDocument/2006/relationships/image" Target="../media/image11.wmf"/><Relationship Id="rId23" Type="http://schemas.openxmlformats.org/officeDocument/2006/relationships/image" Target="../media/image13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295EE2-3FEE-AD2C-8F77-F7ADEB3151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8830" y="1744238"/>
            <a:ext cx="6184379" cy="1716367"/>
          </a:xfrm>
        </p:spPr>
        <p:txBody>
          <a:bodyPr/>
          <a:lstStyle/>
          <a:p>
            <a:r>
              <a:rPr lang="zh-CN" altLang="en-US" sz="5400" dirty="0"/>
              <a:t>氘</a:t>
            </a:r>
            <a:r>
              <a:rPr lang="en-US" altLang="zh-CN" sz="5400" dirty="0"/>
              <a:t>-</a:t>
            </a:r>
            <a:r>
              <a:rPr lang="zh-CN" altLang="en-US" sz="5400" dirty="0"/>
              <a:t>氘相互作用及</a:t>
            </a:r>
            <a:endParaRPr lang="en-US" altLang="zh-CN" sz="5400" dirty="0"/>
          </a:p>
          <a:p>
            <a:r>
              <a:rPr lang="zh-CN" altLang="en-US" sz="5400" dirty="0"/>
              <a:t>动量关联函数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3A7BD3-1B8F-FAD3-C3C8-C6A4118E57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95" y="4800081"/>
            <a:ext cx="4604015" cy="31521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latin typeface="+mj-ea"/>
                <a:ea typeface="+mj-ea"/>
              </a:rPr>
              <a:t>合作者：耿立升、刘志伟、陆俊旭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217344-5E5C-6CC0-87F0-9E87D72BA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9592" y="4108921"/>
            <a:ext cx="5073619" cy="42971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>
                <a:latin typeface="+mj-ea"/>
                <a:ea typeface="+mj-ea"/>
              </a:rPr>
              <a:t>报告人：葛多伦 </a:t>
            </a:r>
            <a:r>
              <a:rPr lang="en-US" altLang="zh-CN" sz="2400" dirty="0">
                <a:latin typeface="+mj-ea"/>
                <a:ea typeface="+mj-ea"/>
              </a:rPr>
              <a:t>(</a:t>
            </a:r>
            <a:r>
              <a:rPr lang="zh-CN" altLang="en-US" sz="2400" dirty="0">
                <a:latin typeface="+mj-ea"/>
                <a:ea typeface="+mj-ea"/>
              </a:rPr>
              <a:t>本科四年级</a:t>
            </a:r>
            <a:r>
              <a:rPr lang="en-US" altLang="zh-CN" sz="2400" dirty="0">
                <a:latin typeface="+mj-ea"/>
                <a:ea typeface="+mj-ea"/>
              </a:rPr>
              <a:t>)</a:t>
            </a:r>
            <a:endParaRPr lang="zh-CN" altLang="en-US" sz="2400" dirty="0">
              <a:latin typeface="+mj-ea"/>
              <a:ea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58370B2-3641-30E8-BAD4-756714719EAB}"/>
              </a:ext>
            </a:extLst>
          </p:cNvPr>
          <p:cNvGrpSpPr/>
          <p:nvPr/>
        </p:nvGrpSpPr>
        <p:grpSpPr>
          <a:xfrm>
            <a:off x="5129118" y="42389"/>
            <a:ext cx="7062882" cy="793196"/>
            <a:chOff x="5129118" y="42389"/>
            <a:chExt cx="7062882" cy="793196"/>
          </a:xfrm>
        </p:grpSpPr>
        <p:sp>
          <p:nvSpPr>
            <p:cNvPr id="6" name="文本占位符 2">
              <a:extLst>
                <a:ext uri="{FF2B5EF4-FFF2-40B4-BE49-F238E27FC236}">
                  <a16:creationId xmlns:a16="http://schemas.microsoft.com/office/drawing/2014/main" id="{A53A6154-7224-713A-10AC-06C27622E047}"/>
                </a:ext>
              </a:extLst>
            </p:cNvPr>
            <p:cNvSpPr txBox="1">
              <a:spLocks/>
            </p:cNvSpPr>
            <p:nvPr/>
          </p:nvSpPr>
          <p:spPr>
            <a:xfrm>
              <a:off x="5129118" y="42389"/>
              <a:ext cx="7062882" cy="3152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zh-CN" altLang="en-US" sz="1800" b="1" kern="1200" spc="300" dirty="0" smtClean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第四届强子与重味物理理论与实验联合研讨会</a:t>
              </a:r>
            </a:p>
          </p:txBody>
        </p:sp>
        <p:sp>
          <p:nvSpPr>
            <p:cNvPr id="7" name="文本占位符 2">
              <a:extLst>
                <a:ext uri="{FF2B5EF4-FFF2-40B4-BE49-F238E27FC236}">
                  <a16:creationId xmlns:a16="http://schemas.microsoft.com/office/drawing/2014/main" id="{9FEB63AE-687E-82CD-680F-8A09D57542A5}"/>
                </a:ext>
              </a:extLst>
            </p:cNvPr>
            <p:cNvSpPr txBox="1">
              <a:spLocks/>
            </p:cNvSpPr>
            <p:nvPr/>
          </p:nvSpPr>
          <p:spPr>
            <a:xfrm>
              <a:off x="5129118" y="520371"/>
              <a:ext cx="7062882" cy="3152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zh-CN" altLang="en-US" sz="1800" b="1" kern="1200" spc="300" dirty="0" smtClean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兰州大学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	2025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3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月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21-24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日</a:t>
              </a:r>
            </a:p>
          </p:txBody>
        </p:sp>
      </p:grp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4C404365-688B-364F-E7DB-A6A28299C9A4}"/>
              </a:ext>
            </a:extLst>
          </p:cNvPr>
          <p:cNvSpPr txBox="1">
            <a:spLocks/>
          </p:cNvSpPr>
          <p:nvPr/>
        </p:nvSpPr>
        <p:spPr>
          <a:xfrm>
            <a:off x="6879194" y="5376741"/>
            <a:ext cx="4604015" cy="315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i="1" dirty="0">
                <a:latin typeface="+mj-ea"/>
                <a:ea typeface="+mj-ea"/>
              </a:rPr>
              <a:t>arXiv:2502.18872</a:t>
            </a:r>
            <a:endParaRPr lang="zh-CN" altLang="en-US" sz="2000" i="1" dirty="0">
              <a:latin typeface="+mj-ea"/>
              <a:ea typeface="+mj-ea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07ADA70-F835-4710-8AF9-1DDCD44D2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Grande"/>
              </a:rPr>
              <a:t>2502.18872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Grande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8AC1099-097D-6ABA-6BC9-2ED91C91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Grande"/>
              </a:rPr>
              <a:t>2502.18872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Grande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63373-56E9-8A41-E033-857F4C2C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135070-EBCB-D441-E3C1-21008785BD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1A4EDC-B58A-FA4C-6BF1-01C7448968EA}"/>
              </a:ext>
            </a:extLst>
          </p:cNvPr>
          <p:cNvSpPr txBox="1"/>
          <p:nvPr/>
        </p:nvSpPr>
        <p:spPr>
          <a:xfrm>
            <a:off x="2784845" y="5413144"/>
            <a:ext cx="343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C. B. Chitwood et al.</a:t>
            </a: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Phys. Rev. Lett. 54, 302 (1985)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2AAFE90-1C8B-DFC6-E28B-E3F4806C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197" y="1250452"/>
            <a:ext cx="2361279" cy="39444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F5CFE62-711E-B218-8A4D-A9D36FD616DF}"/>
              </a:ext>
            </a:extLst>
          </p:cNvPr>
          <p:cNvSpPr txBox="1"/>
          <p:nvPr/>
        </p:nvSpPr>
        <p:spPr>
          <a:xfrm>
            <a:off x="8636463" y="5413144"/>
            <a:ext cx="35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Y. Kanada-</a:t>
            </a:r>
            <a:r>
              <a:rPr lang="en-US" altLang="zh-CN" sz="1600" b="1" i="1" dirty="0" err="1">
                <a:solidFill>
                  <a:srgbClr val="00B050"/>
                </a:solidFill>
                <a:latin typeface="+mj-ea"/>
              </a:rPr>
              <a:t>En</a:t>
            </a:r>
            <a:r>
              <a:rPr lang="en-US" altLang="zh-CN" sz="16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’</a:t>
            </a:r>
            <a:r>
              <a:rPr lang="en-US" altLang="zh-CN" sz="1600" b="1" i="1" dirty="0" err="1">
                <a:solidFill>
                  <a:srgbClr val="00B050"/>
                </a:solidFill>
                <a:latin typeface="+mj-ea"/>
              </a:rPr>
              <a:t>yo</a:t>
            </a:r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 and D. Lee </a:t>
            </a: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Phys. Rev. C 103, 024318 (2021)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DCF43BE-247E-B713-AE87-4868B79ED6B3}"/>
              </a:ext>
            </a:extLst>
          </p:cNvPr>
          <p:cNvGrpSpPr>
            <a:grpSpLocks noChangeAspect="1"/>
          </p:cNvGrpSpPr>
          <p:nvPr/>
        </p:nvGrpSpPr>
        <p:grpSpPr>
          <a:xfrm>
            <a:off x="199909" y="1252525"/>
            <a:ext cx="8678082" cy="3942338"/>
            <a:chOff x="1279548" y="1826692"/>
            <a:chExt cx="6907112" cy="31378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90C4ECD9-2EA6-F85F-CCF4-99582D4A3EED}"/>
                </a:ext>
              </a:extLst>
            </p:cNvPr>
            <p:cNvGrpSpPr/>
            <p:nvPr/>
          </p:nvGrpSpPr>
          <p:grpSpPr>
            <a:xfrm>
              <a:off x="1279548" y="1826692"/>
              <a:ext cx="4114836" cy="3137810"/>
              <a:chOff x="2954604" y="1826692"/>
              <a:chExt cx="4114836" cy="3137810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EA66BDB2-F7CD-A543-A950-A714E8B2E7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54604" y="1826692"/>
                <a:ext cx="4114836" cy="3137810"/>
                <a:chOff x="732343" y="2379132"/>
                <a:chExt cx="4799814" cy="3633090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6E1B13BA-6096-0E11-A478-92520463D7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2343" y="2379132"/>
                  <a:ext cx="4799814" cy="3633090"/>
                </a:xfrm>
                <a:prstGeom prst="rect">
                  <a:avLst/>
                </a:prstGeom>
                <a:effectLst/>
              </p:spPr>
            </p:pic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251BBE89-C3BF-637F-8FD8-1385F082FCDE}"/>
                    </a:ext>
                  </a:extLst>
                </p:cNvPr>
                <p:cNvSpPr/>
                <p:nvPr/>
              </p:nvSpPr>
              <p:spPr>
                <a:xfrm>
                  <a:off x="2991481" y="3565159"/>
                  <a:ext cx="405727" cy="124906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85F5059-143C-E6EC-CE33-8F3990119C6D}"/>
                  </a:ext>
                </a:extLst>
              </p:cNvPr>
              <p:cNvSpPr txBox="1"/>
              <p:nvPr/>
            </p:nvSpPr>
            <p:spPr>
              <a:xfrm>
                <a:off x="5283535" y="2786553"/>
                <a:ext cx="391250" cy="1199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排斥主导</a:t>
                </a:r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6F294DC-5903-9A19-32B6-5EF4F8C55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4384" y="1826692"/>
              <a:ext cx="2792276" cy="3137810"/>
            </a:xfrm>
            <a:prstGeom prst="rect">
              <a:avLst/>
            </a:prstGeom>
            <a:effectLst/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E0CE01F-DFF7-B689-064B-7675C1F5FAF1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目前对氘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氘相互作用的认识存在分歧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2E73CF-E4BE-F175-4879-54841CCE31C9}"/>
              </a:ext>
            </a:extLst>
          </p:cNvPr>
          <p:cNvSpPr txBox="1"/>
          <p:nvPr/>
        </p:nvSpPr>
        <p:spPr>
          <a:xfrm>
            <a:off x="2495669" y="710326"/>
            <a:ext cx="40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+mj-ea"/>
                <a:ea typeface="+mj-ea"/>
              </a:rPr>
              <a:t>散射相移拟合相互作用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8E7546-26C3-BF49-C329-30450421E727}"/>
              </a:ext>
            </a:extLst>
          </p:cNvPr>
          <p:cNvSpPr txBox="1"/>
          <p:nvPr/>
        </p:nvSpPr>
        <p:spPr>
          <a:xfrm>
            <a:off x="8440615" y="710326"/>
            <a:ext cx="3580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+mj-ea"/>
                <a:ea typeface="+mj-ea"/>
              </a:rPr>
              <a:t>集团模型</a:t>
            </a:r>
            <a:r>
              <a:rPr lang="en-US" altLang="zh-CN" sz="2000" b="1" dirty="0">
                <a:latin typeface="+mj-ea"/>
                <a:ea typeface="+mj-ea"/>
              </a:rPr>
              <a:t>+</a:t>
            </a:r>
            <a:r>
              <a:rPr lang="zh-CN" altLang="en-US" sz="2000" b="1" dirty="0">
                <a:latin typeface="+mj-ea"/>
                <a:ea typeface="+mj-ea"/>
              </a:rPr>
              <a:t>定域</a:t>
            </a:r>
            <a:r>
              <a:rPr lang="en-US" altLang="zh-CN" sz="2000" b="1" dirty="0">
                <a:latin typeface="+mj-ea"/>
                <a:ea typeface="+mj-ea"/>
              </a:rPr>
              <a:t>N-N</a:t>
            </a:r>
            <a:r>
              <a:rPr lang="zh-CN" altLang="en-US" sz="2000" b="1" dirty="0">
                <a:latin typeface="+mj-ea"/>
                <a:ea typeface="+mj-ea"/>
              </a:rPr>
              <a:t>相互作用</a:t>
            </a:r>
            <a:r>
              <a:rPr lang="en-US" altLang="zh-CN" sz="2000" b="1" dirty="0">
                <a:latin typeface="+mj-ea"/>
                <a:ea typeface="+mj-ea"/>
              </a:rPr>
              <a:t> </a:t>
            </a:r>
            <a:endParaRPr lang="zh-CN" altLang="en-US" sz="2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07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4AB92-8351-5828-D44D-4FB1F39F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B3C49-CE4A-AE9B-7507-E8812B5708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B2428266-3672-B844-E769-D40D23FFEB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8734911"/>
                  </p:ext>
                </p:extLst>
              </p:nvPr>
            </p:nvGraphicFramePr>
            <p:xfrm>
              <a:off x="309867" y="1203107"/>
              <a:ext cx="7446096" cy="3042986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2254667">
                      <a:extLst>
                        <a:ext uri="{9D8B030D-6E8A-4147-A177-3AD203B41FA5}">
                          <a16:colId xmlns:a16="http://schemas.microsoft.com/office/drawing/2014/main" val="441515559"/>
                        </a:ext>
                      </a:extLst>
                    </a:gridCol>
                    <a:gridCol w="1747160">
                      <a:extLst>
                        <a:ext uri="{9D8B030D-6E8A-4147-A177-3AD203B41FA5}">
                          <a16:colId xmlns:a16="http://schemas.microsoft.com/office/drawing/2014/main" val="1903007300"/>
                        </a:ext>
                      </a:extLst>
                    </a:gridCol>
                    <a:gridCol w="1516970">
                      <a:extLst>
                        <a:ext uri="{9D8B030D-6E8A-4147-A177-3AD203B41FA5}">
                          <a16:colId xmlns:a16="http://schemas.microsoft.com/office/drawing/2014/main" val="2696980225"/>
                        </a:ext>
                      </a:extLst>
                    </a:gridCol>
                    <a:gridCol w="1927299">
                      <a:extLst>
                        <a:ext uri="{9D8B030D-6E8A-4147-A177-3AD203B41FA5}">
                          <a16:colId xmlns:a16="http://schemas.microsoft.com/office/drawing/2014/main" val="1352702696"/>
                        </a:ext>
                      </a:extLst>
                    </a:gridCol>
                  </a:tblGrid>
                  <a:tr h="55123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2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zh-CN" sz="2200" b="1" i="1" kern="1200" smtClean="0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2200" b="1" kern="120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sz="2200" b="1" i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200" b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altLang="zh-CN" sz="2200" b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zh-CN" altLang="en-US" sz="22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zh-CN" sz="2200" b="1" i="1" kern="120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2200" b="1" kern="120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sz="2200" b="1" i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200" b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altLang="zh-CN" sz="2200" b="1" kern="1200" smtClean="0">
                                            <a:solidFill>
                                              <a:schemeClr val="l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zh-CN" altLang="en-US" sz="2200" b="1" i="1" kern="1200" dirty="0">
                            <a:solidFill>
                              <a:schemeClr val="lt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/>
                            <a:t>自旋平均</a:t>
                          </a:r>
                          <a:endParaRPr lang="zh-CN" altLang="en-US" sz="22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9815878"/>
                      </a:ext>
                    </a:extLst>
                  </a:tr>
                  <a:tr h="6168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LL model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𝟔𝟐</m:t>
                                    </m:r>
                                  </m:e>
                                  <m:sub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𝟐𝟒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𝒔𝒚𝒔𝒕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.)</m:t>
                                    </m:r>
                                  </m:sub>
                                  <m:sup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𝟎𝟐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𝒔𝒕𝒂𝒕</m:t>
                                    </m:r>
                                    <m:r>
                                      <a:rPr lang="en-US" altLang="zh-CN" sz="2000" b="1" kern="1200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01676603"/>
                      </a:ext>
                    </a:extLst>
                  </a:tr>
                  <a:tr h="5266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Yakubovsky</a:t>
                          </a:r>
                          <a:endParaRPr lang="zh-CN" altLang="en-US" sz="2000" b="1" strike="noStrike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76000238"/>
                      </a:ext>
                    </a:extLst>
                  </a:tr>
                  <a:tr h="5266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cluster EFT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𝟑𝟏𝟕𝟎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𝟏𝟒𝟐𝟖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𝟖𝟗𝟐𝟑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99991403"/>
                      </a:ext>
                    </a:extLst>
                  </a:tr>
                  <a:tr h="8216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Faddeev-Yakubovsky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dk1"/>
                            </a:solidFill>
                            <a:latin typeface="+mj-ea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86525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B2428266-3672-B844-E769-D40D23FFEB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8734911"/>
                  </p:ext>
                </p:extLst>
              </p:nvPr>
            </p:nvGraphicFramePr>
            <p:xfrm>
              <a:off x="309867" y="1203107"/>
              <a:ext cx="7446096" cy="3042986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2254667">
                      <a:extLst>
                        <a:ext uri="{9D8B030D-6E8A-4147-A177-3AD203B41FA5}">
                          <a16:colId xmlns:a16="http://schemas.microsoft.com/office/drawing/2014/main" val="441515559"/>
                        </a:ext>
                      </a:extLst>
                    </a:gridCol>
                    <a:gridCol w="1747160">
                      <a:extLst>
                        <a:ext uri="{9D8B030D-6E8A-4147-A177-3AD203B41FA5}">
                          <a16:colId xmlns:a16="http://schemas.microsoft.com/office/drawing/2014/main" val="1903007300"/>
                        </a:ext>
                      </a:extLst>
                    </a:gridCol>
                    <a:gridCol w="1516970">
                      <a:extLst>
                        <a:ext uri="{9D8B030D-6E8A-4147-A177-3AD203B41FA5}">
                          <a16:colId xmlns:a16="http://schemas.microsoft.com/office/drawing/2014/main" val="2696980225"/>
                        </a:ext>
                      </a:extLst>
                    </a:gridCol>
                    <a:gridCol w="1927299">
                      <a:extLst>
                        <a:ext uri="{9D8B030D-6E8A-4147-A177-3AD203B41FA5}">
                          <a16:colId xmlns:a16="http://schemas.microsoft.com/office/drawing/2014/main" val="1352702696"/>
                        </a:ext>
                      </a:extLst>
                    </a:gridCol>
                  </a:tblGrid>
                  <a:tr h="55123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2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8920" t="-1099" r="-197561" b="-4593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855" t="-1099" r="-127711" b="-4593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/>
                            <a:t>自旋平均</a:t>
                          </a:r>
                          <a:endParaRPr lang="zh-CN" altLang="en-US" sz="22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9815878"/>
                      </a:ext>
                    </a:extLst>
                  </a:tr>
                  <a:tr h="6168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LL model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5804" t="-91089" r="-315" b="-3138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676603"/>
                      </a:ext>
                    </a:extLst>
                  </a:tr>
                  <a:tr h="5266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Yakubovsky</a:t>
                          </a:r>
                          <a:endParaRPr lang="zh-CN" altLang="en-US" sz="2000" b="1" strike="noStrike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8920" t="-224419" r="-197561" b="-268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855" t="-224419" r="-127711" b="-268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5804" t="-224419" r="-315" b="-2686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6000238"/>
                      </a:ext>
                    </a:extLst>
                  </a:tr>
                  <a:tr h="5266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cluster EFT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8920" t="-320690" r="-197561" b="-1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855" t="-320690" r="-127711" b="-1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5804" t="-320690" r="-315" b="-1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9991403"/>
                      </a:ext>
                    </a:extLst>
                  </a:tr>
                  <a:tr h="8216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chemeClr val="dk1"/>
                              </a:solidFill>
                            </a:rPr>
                            <a:t>Faddeev-Yakubovsky</a:t>
                          </a:r>
                          <a:endParaRPr lang="zh-CN" altLang="en-US" sz="2000" b="1" kern="1200" baseline="30000" dirty="0">
                            <a:solidFill>
                              <a:schemeClr val="dk1"/>
                            </a:solidFill>
                            <a:latin typeface="+mj-ea"/>
                            <a:ea typeface="+mj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855" t="-271111" r="-127711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>
                            <a:latin typeface="+mj-ea"/>
                            <a:ea typeface="+mj-ea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86525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C0B8C157-9F87-2999-EE2C-AEEC4A658F73}"/>
              </a:ext>
            </a:extLst>
          </p:cNvPr>
          <p:cNvSpPr txBox="1"/>
          <p:nvPr/>
        </p:nvSpPr>
        <p:spPr>
          <a:xfrm>
            <a:off x="1725863" y="1183744"/>
            <a:ext cx="993280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lt1"/>
                </a:solidFill>
                <a:latin typeface="+mj-ea"/>
                <a:ea typeface="+mj-ea"/>
              </a:rPr>
              <a:t>分波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D18DA7-1A36-C2AE-8D96-8B6EF8951826}"/>
              </a:ext>
            </a:extLst>
          </p:cNvPr>
          <p:cNvSpPr txBox="1"/>
          <p:nvPr/>
        </p:nvSpPr>
        <p:spPr>
          <a:xfrm>
            <a:off x="165348" y="1351699"/>
            <a:ext cx="993280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lt1"/>
                </a:solidFill>
                <a:latin typeface="+mj-ea"/>
                <a:ea typeface="+mj-ea"/>
              </a:rPr>
              <a:t>方法</a:t>
            </a:r>
            <a:endParaRPr lang="zh-CN" altLang="en-US" sz="20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0C8D170-9F46-D3BA-AC12-DCEB22669514}"/>
              </a:ext>
            </a:extLst>
          </p:cNvPr>
          <p:cNvGrpSpPr/>
          <p:nvPr/>
        </p:nvGrpSpPr>
        <p:grpSpPr>
          <a:xfrm>
            <a:off x="7897964" y="1443100"/>
            <a:ext cx="4421465" cy="4267792"/>
            <a:chOff x="7897964" y="1151644"/>
            <a:chExt cx="4421465" cy="426779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CC8A151-764C-6FBF-D356-A465B8B74507}"/>
                </a:ext>
              </a:extLst>
            </p:cNvPr>
            <p:cNvSpPr txBox="1"/>
            <p:nvPr/>
          </p:nvSpPr>
          <p:spPr>
            <a:xfrm>
              <a:off x="7900482" y="1151644"/>
              <a:ext cx="37438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R. Lednicky and V. L.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Lyuboshits</a:t>
              </a: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 Yad. Fiz. 35, 1316 (1981).</a:t>
              </a:r>
            </a:p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K. Morita, S.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Gongyo</a:t>
              </a: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, T.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Hatsuda</a:t>
              </a: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, T. Hyodo, Y. Kamiya, and A. Ohnishi</a:t>
              </a:r>
            </a:p>
            <a:p>
              <a:pPr>
                <a:buNone/>
              </a:pP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Phys. Rev. C 101, 015201 (2020)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53905B1-D229-0370-C411-15D86D326CFD}"/>
                </a:ext>
              </a:extLst>
            </p:cNvPr>
            <p:cNvSpPr txBox="1"/>
            <p:nvPr/>
          </p:nvSpPr>
          <p:spPr>
            <a:xfrm>
              <a:off x="7897964" y="2707611"/>
              <a:ext cx="4301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I.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Filikhin</a:t>
              </a: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 and S. Yakovlev</a:t>
              </a:r>
            </a:p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Physics of Atomic Nuclei 63, 55 (2000)</a:t>
              </a:r>
            </a:p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Physics of Atomic Nuclei 63, 216 (2000) </a:t>
              </a:r>
              <a:endParaRPr lang="zh-CN" altLang="en-US" sz="1600" b="1" i="1" dirty="0">
                <a:solidFill>
                  <a:srgbClr val="00B050"/>
                </a:solidFill>
                <a:latin typeface="+mj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CE46ADA-D4FE-C8B8-102C-0BFF6A8056BC}"/>
                </a:ext>
              </a:extLst>
            </p:cNvPr>
            <p:cNvSpPr txBox="1"/>
            <p:nvPr/>
          </p:nvSpPr>
          <p:spPr>
            <a:xfrm>
              <a:off x="7954120" y="3771136"/>
              <a:ext cx="4365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M. Farzin, M. Radin, and M.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Moeini</a:t>
              </a: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 Arani Radiation Physics and Engineering 4, 29 (2023) </a:t>
              </a:r>
              <a:endParaRPr lang="zh-CN" altLang="en-US" sz="1600" b="1" i="1" dirty="0">
                <a:solidFill>
                  <a:srgbClr val="00B050"/>
                </a:solidFill>
                <a:latin typeface="+mj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9E232F0-C457-FA59-B385-CA60F6316EBF}"/>
                </a:ext>
              </a:extLst>
            </p:cNvPr>
            <p:cNvSpPr txBox="1"/>
            <p:nvPr/>
          </p:nvSpPr>
          <p:spPr>
            <a:xfrm>
              <a:off x="7897964" y="4834661"/>
              <a:ext cx="4215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J. F. Carew, Phys. Rev. C 103, 014002 (2021) </a:t>
              </a:r>
              <a:endParaRPr lang="zh-CN" altLang="en-US" sz="1600" b="1" i="1" dirty="0">
                <a:solidFill>
                  <a:srgbClr val="00B050"/>
                </a:solidFill>
                <a:latin typeface="+mj-ea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A601500-65EB-786D-FAB5-9A312FE35B3A}"/>
              </a:ext>
            </a:extLst>
          </p:cNvPr>
          <p:cNvGrpSpPr/>
          <p:nvPr/>
        </p:nvGrpSpPr>
        <p:grpSpPr>
          <a:xfrm>
            <a:off x="309867" y="4780488"/>
            <a:ext cx="6416371" cy="1137995"/>
            <a:chOff x="309867" y="5134218"/>
            <a:chExt cx="6416371" cy="1137995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4152436D-FC76-455C-68A9-8C716E09CE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496099"/>
                </p:ext>
              </p:extLst>
            </p:nvPr>
          </p:nvGraphicFramePr>
          <p:xfrm>
            <a:off x="661988" y="5522913"/>
            <a:ext cx="6064250" cy="749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4" imgW="3032280" imgH="374400" progId="Equation.AxMath">
                    <p:embed/>
                  </p:oleObj>
                </mc:Choice>
                <mc:Fallback>
                  <p:oleObj name="AxMath" r:id="rId4" imgW="3032280" imgH="374400" progId="Equation.AxMat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1988" y="5522913"/>
                          <a:ext cx="6064250" cy="749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00F466D-E8D2-337F-1C88-762BBC4DB4F5}"/>
                </a:ext>
              </a:extLst>
            </p:cNvPr>
            <p:cNvSpPr txBox="1"/>
            <p:nvPr/>
          </p:nvSpPr>
          <p:spPr>
            <a:xfrm>
              <a:off x="309867" y="5134218"/>
              <a:ext cx="3984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散射长度的约定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3652B68-9B60-5069-E5DC-34FFA6239B88}"/>
                  </a:ext>
                </a:extLst>
              </p:cNvPr>
              <p:cNvSpPr txBox="1"/>
              <p:nvPr/>
            </p:nvSpPr>
            <p:spPr>
              <a:xfrm>
                <a:off x="700643" y="108645"/>
                <a:ext cx="90430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不同研究对氘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-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氘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</a:rPr>
                      <m:t>𝑺</m:t>
                    </m:r>
                  </m:oMath>
                </a14:m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波散射长度的描述不一致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3652B68-9B60-5069-E5DC-34FFA623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43" y="108645"/>
                <a:ext cx="9043061" cy="461665"/>
              </a:xfrm>
              <a:prstGeom prst="rect">
                <a:avLst/>
              </a:prstGeom>
              <a:blipFill>
                <a:blip r:embed="rId6"/>
                <a:stretch>
                  <a:fillRect l="-107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1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56A8D-43B9-CABC-6CEA-F37FA4962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01E06-230F-A017-39F4-87A33F5C19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>
                <a:latin typeface="+mj-ea"/>
                <a:ea typeface="+mj-ea"/>
              </a:rPr>
              <a:pPr/>
              <a:t>12</a:t>
            </a:fld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911A9E-F832-3EA7-D0CD-DD84BB291012}"/>
              </a:ext>
            </a:extLst>
          </p:cNvPr>
          <p:cNvSpPr txBox="1"/>
          <p:nvPr/>
        </p:nvSpPr>
        <p:spPr>
          <a:xfrm>
            <a:off x="1454535" y="4845645"/>
            <a:ext cx="3601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600" b="1" i="1" dirty="0">
                <a:solidFill>
                  <a:srgbClr val="00B050"/>
                </a:solidFill>
                <a:latin typeface="+mj-ea"/>
              </a:rPr>
              <a:t>Y. Wang et al.</a:t>
            </a:r>
            <a:endParaRPr lang="en-US" altLang="zh-CN" sz="1600" b="1" i="1" dirty="0">
              <a:solidFill>
                <a:srgbClr val="00B050"/>
              </a:solidFill>
              <a:latin typeface="+mj-ea"/>
            </a:endParaRPr>
          </a:p>
          <a:p>
            <a:r>
              <a:rPr lang="fr-FR" altLang="zh-CN" sz="1600" b="1" i="1" dirty="0">
                <a:solidFill>
                  <a:srgbClr val="00B050"/>
                </a:solidFill>
                <a:latin typeface="+mj-ea"/>
              </a:rPr>
              <a:t>Phys. Lett. B 825, 136856 (2022)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683EE1-B813-AC85-0FA5-B54083653253}"/>
              </a:ext>
            </a:extLst>
          </p:cNvPr>
          <p:cNvSpPr txBox="1"/>
          <p:nvPr/>
        </p:nvSpPr>
        <p:spPr>
          <a:xfrm>
            <a:off x="7393574" y="4845645"/>
            <a:ext cx="274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STAR Collaboration</a:t>
            </a: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arXiv:2410.03436, 2024 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62C9E9-495A-72B5-6574-2541D7B7B230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氘关联函数的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</a:rPr>
              <a:t>高精度测量结果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提供了难得的契机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3472A3F-A512-7D89-5C51-7477BF2A46E3}"/>
              </a:ext>
            </a:extLst>
          </p:cNvPr>
          <p:cNvGrpSpPr>
            <a:grpSpLocks noChangeAspect="1"/>
          </p:cNvGrpSpPr>
          <p:nvPr/>
        </p:nvGrpSpPr>
        <p:grpSpPr>
          <a:xfrm>
            <a:off x="489037" y="1261091"/>
            <a:ext cx="11213925" cy="3477507"/>
            <a:chOff x="1312986" y="2111867"/>
            <a:chExt cx="9784953" cy="30343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9A0A276-27E3-0F12-5561-E9D10BA91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2986" y="2111867"/>
              <a:ext cx="4285150" cy="303437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66C827-55ED-F89F-A9DC-B231A59AD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8136" y="2111867"/>
              <a:ext cx="5499803" cy="3034374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DAE254C-B350-A9F3-7A37-7EC187D14573}"/>
              </a:ext>
            </a:extLst>
          </p:cNvPr>
          <p:cNvSpPr txBox="1"/>
          <p:nvPr/>
        </p:nvSpPr>
        <p:spPr>
          <a:xfrm>
            <a:off x="1574469" y="5776218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较于上世纪</a:t>
            </a:r>
            <a:r>
              <a:rPr lang="en-US" altLang="zh-CN" sz="2400" b="1" dirty="0">
                <a:latin typeface="+mj-ea"/>
                <a:ea typeface="+mj-ea"/>
              </a:rPr>
              <a:t>80-90</a:t>
            </a:r>
            <a:r>
              <a:rPr lang="zh-CN" altLang="en-US" sz="2400" b="1" dirty="0">
                <a:latin typeface="+mj-ea"/>
                <a:ea typeface="+mj-ea"/>
              </a:rPr>
              <a:t>年代的工作，精度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显著提升</a:t>
            </a:r>
            <a:r>
              <a:rPr lang="zh-CN" altLang="en-US" sz="2400" b="1" dirty="0">
                <a:latin typeface="+mj-ea"/>
                <a:ea typeface="+mj-ea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1466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F7780-082D-D0A5-8C2D-9DFA4AEAA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6EB534-43C1-EA05-D4F2-2EF468A7A1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>
                <a:latin typeface="+mj-ea"/>
                <a:ea typeface="+mj-ea"/>
              </a:rPr>
              <a:pPr/>
              <a:t>13</a:t>
            </a:fld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16DA00-11EE-AE86-550C-E5DCAC892873}"/>
              </a:ext>
            </a:extLst>
          </p:cNvPr>
          <p:cNvSpPr txBox="1"/>
          <p:nvPr/>
        </p:nvSpPr>
        <p:spPr>
          <a:xfrm>
            <a:off x="2561575" y="5476037"/>
            <a:ext cx="706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1600" b="1" i="1" dirty="0">
                <a:solidFill>
                  <a:srgbClr val="00B050"/>
                </a:solidFill>
                <a:latin typeface="+mj-ea"/>
              </a:rPr>
              <a:t>H. M. Hofmann and G. M. Hale</a:t>
            </a:r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,</a:t>
            </a:r>
            <a:r>
              <a:rPr lang="zh-CN" altLang="en-US" sz="1600" b="1" i="1" dirty="0">
                <a:solidFill>
                  <a:srgbClr val="00B050"/>
                </a:solidFill>
                <a:latin typeface="+mj-ea"/>
              </a:rPr>
              <a:t> </a:t>
            </a:r>
            <a:r>
              <a:rPr lang="en-US" altLang="zh-CN" sz="1600" b="1" i="1" dirty="0" err="1">
                <a:solidFill>
                  <a:srgbClr val="00B050"/>
                </a:solidFill>
                <a:latin typeface="+mj-ea"/>
              </a:rPr>
              <a:t>Nucl</a:t>
            </a:r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. Phys. A 613, 69 (1997) </a:t>
            </a:r>
            <a:r>
              <a:rPr lang="de-DE" altLang="zh-CN" sz="1600" b="1" i="1" dirty="0">
                <a:solidFill>
                  <a:srgbClr val="00B050"/>
                </a:solidFill>
                <a:latin typeface="+mj-ea"/>
              </a:rPr>
              <a:t> 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BBB6C90-BBF9-83D0-E454-5169417B2D62}"/>
              </a:ext>
            </a:extLst>
          </p:cNvPr>
          <p:cNvGrpSpPr>
            <a:grpSpLocks noChangeAspect="1"/>
          </p:cNvGrpSpPr>
          <p:nvPr/>
        </p:nvGrpSpPr>
        <p:grpSpPr>
          <a:xfrm>
            <a:off x="574179" y="1141288"/>
            <a:ext cx="11043642" cy="4036353"/>
            <a:chOff x="1416463" y="2018850"/>
            <a:chExt cx="9359073" cy="342065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027ED98-AF1E-91B7-8180-5E5A37E584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16463" y="2018850"/>
              <a:ext cx="9359073" cy="3420658"/>
              <a:chOff x="1684394" y="2522943"/>
              <a:chExt cx="8371539" cy="305972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2E23E15-8054-D921-0E6A-737915D11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4394" y="2522943"/>
                <a:ext cx="4265068" cy="3059723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94BE2A2C-D188-69A6-22CA-3BCC20D1E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9462" y="2522943"/>
                <a:ext cx="4106471" cy="3059723"/>
              </a:xfrm>
              <a:prstGeom prst="rect">
                <a:avLst/>
              </a:prstGeom>
            </p:spPr>
          </p:pic>
        </p:grp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D7D3368-588E-CBB5-C575-FFE0AD440DF1}"/>
                </a:ext>
              </a:extLst>
            </p:cNvPr>
            <p:cNvSpPr/>
            <p:nvPr/>
          </p:nvSpPr>
          <p:spPr>
            <a:xfrm rot="2538951">
              <a:off x="3441654" y="3649548"/>
              <a:ext cx="1462703" cy="2417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6D5E501-F38E-6E50-3A35-01D446C71C19}"/>
                </a:ext>
              </a:extLst>
            </p:cNvPr>
            <p:cNvSpPr/>
            <p:nvPr/>
          </p:nvSpPr>
          <p:spPr>
            <a:xfrm rot="3733773">
              <a:off x="7639829" y="3441488"/>
              <a:ext cx="2146147" cy="54131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0D4B6DA-6118-1C42-1F44-AF6F9CC4EB15}"/>
                </a:ext>
              </a:extLst>
            </p:cNvPr>
            <p:cNvSpPr txBox="1"/>
            <p:nvPr/>
          </p:nvSpPr>
          <p:spPr>
            <a:xfrm>
              <a:off x="3337419" y="2877585"/>
              <a:ext cx="2152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R-Matrix (RM)</a:t>
              </a:r>
              <a:endParaRPr lang="zh-CN" altLang="en-US" b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048AFA3-5A2A-2C52-AAEE-53B2CF1F2D3C}"/>
                </a:ext>
              </a:extLst>
            </p:cNvPr>
            <p:cNvSpPr txBox="1"/>
            <p:nvPr/>
          </p:nvSpPr>
          <p:spPr>
            <a:xfrm>
              <a:off x="7031751" y="2175709"/>
              <a:ext cx="3075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Resonating Group (RG)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006BD8C-E67A-FFD4-B7C6-0ADEDE5B9EE4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氘体系的分波相移可以精确约束相互作用</a:t>
            </a:r>
          </a:p>
        </p:txBody>
      </p:sp>
    </p:spTree>
    <p:extLst>
      <p:ext uri="{BB962C8B-B14F-4D97-AF65-F5344CB8AC3E}">
        <p14:creationId xmlns:p14="http://schemas.microsoft.com/office/powerpoint/2010/main" val="28789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93E5-27BD-6A69-E27B-CF283CDA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3CFAAA-44B0-3CDF-EA79-57CDE9C2B8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EEC498-B7FC-3354-6224-0D36A35CDF37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本研究的整体框架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205F752-96AC-C460-669A-C4FF5FD43014}"/>
              </a:ext>
            </a:extLst>
          </p:cNvPr>
          <p:cNvGrpSpPr/>
          <p:nvPr/>
        </p:nvGrpSpPr>
        <p:grpSpPr>
          <a:xfrm>
            <a:off x="193300" y="1400831"/>
            <a:ext cx="11741588" cy="3217946"/>
            <a:chOff x="193300" y="1044571"/>
            <a:chExt cx="11741588" cy="3217946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E2CC477-54AE-F291-AB31-CFB8305D50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300" y="1044571"/>
              <a:ext cx="11741588" cy="2384428"/>
              <a:chOff x="681134" y="1140172"/>
              <a:chExt cx="10699581" cy="2172822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D7C6A841-18E2-3E31-853F-0413456E383F}"/>
                  </a:ext>
                </a:extLst>
              </p:cNvPr>
              <p:cNvGrpSpPr/>
              <p:nvPr/>
            </p:nvGrpSpPr>
            <p:grpSpPr>
              <a:xfrm>
                <a:off x="2802883" y="1845614"/>
                <a:ext cx="689630" cy="454361"/>
                <a:chOff x="2786001" y="1934679"/>
                <a:chExt cx="689630" cy="454361"/>
              </a:xfrm>
            </p:grpSpPr>
            <p:sp>
              <p:nvSpPr>
                <p:cNvPr id="3" name="右箭头 12">
                  <a:extLst>
                    <a:ext uri="{FF2B5EF4-FFF2-40B4-BE49-F238E27FC236}">
                      <a16:creationId xmlns:a16="http://schemas.microsoft.com/office/drawing/2014/main" id="{1BB67D20-CF05-ACA2-F66B-6741080DA3CD}"/>
                    </a:ext>
                  </a:extLst>
                </p:cNvPr>
                <p:cNvSpPr/>
                <p:nvPr/>
              </p:nvSpPr>
              <p:spPr>
                <a:xfrm>
                  <a:off x="2884503" y="2215904"/>
                  <a:ext cx="500849" cy="173136"/>
                </a:xfrm>
                <a:prstGeom prst="rightArrow">
                  <a:avLst>
                    <a:gd name="adj1" fmla="val 50000"/>
                    <a:gd name="adj2" fmla="val 103158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C8183577-CB45-C8F8-9440-C0EF500B60C2}"/>
                    </a:ext>
                  </a:extLst>
                </p:cNvPr>
                <p:cNvSpPr txBox="1"/>
                <p:nvPr/>
              </p:nvSpPr>
              <p:spPr>
                <a:xfrm>
                  <a:off x="2786001" y="1934679"/>
                  <a:ext cx="6896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拟合</a:t>
                  </a:r>
                </a:p>
              </p:txBody>
            </p:sp>
          </p:grp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DADBE351-ED24-345C-199C-78297A7A22EA}"/>
                  </a:ext>
                </a:extLst>
              </p:cNvPr>
              <p:cNvSpPr/>
              <p:nvPr/>
            </p:nvSpPr>
            <p:spPr>
              <a:xfrm>
                <a:off x="681134" y="1969306"/>
                <a:ext cx="2121749" cy="514556"/>
              </a:xfrm>
              <a:prstGeom prst="round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</a:t>
                </a: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氘各分波相移</a:t>
                </a:r>
              </a:p>
            </p:txBody>
          </p:sp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6CB3589A-EC12-C7F4-8D57-13269DBC34A5}"/>
                  </a:ext>
                </a:extLst>
              </p:cNvPr>
              <p:cNvSpPr/>
              <p:nvPr/>
            </p:nvSpPr>
            <p:spPr>
              <a:xfrm>
                <a:off x="3500736" y="1969306"/>
                <a:ext cx="2311021" cy="514556"/>
              </a:xfrm>
              <a:prstGeom prst="round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Woods-Saxon</a:t>
                </a:r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形式</a:t>
                </a:r>
              </a:p>
            </p:txBody>
          </p:sp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A281A638-DF2E-F171-B9ED-3B07E69863B8}"/>
                  </a:ext>
                </a:extLst>
              </p:cNvPr>
              <p:cNvSpPr/>
              <p:nvPr/>
            </p:nvSpPr>
            <p:spPr>
              <a:xfrm>
                <a:off x="9083165" y="2798438"/>
                <a:ext cx="2297550" cy="514556"/>
              </a:xfrm>
              <a:prstGeom prst="roundRect">
                <a:avLst/>
              </a:prstGeom>
              <a:solidFill>
                <a:srgbClr val="EE8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关联函数的分波贡献</a:t>
                </a:r>
              </a:p>
            </p:txBody>
          </p:sp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EAAE0A0C-EF22-ED6D-5F23-BC96BD5B607B}"/>
                  </a:ext>
                </a:extLst>
              </p:cNvPr>
              <p:cNvSpPr/>
              <p:nvPr/>
            </p:nvSpPr>
            <p:spPr>
              <a:xfrm>
                <a:off x="9083166" y="1969305"/>
                <a:ext cx="2297549" cy="51455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关联函数压低行为</a:t>
                </a:r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382C9BA0-4E45-C3B8-5F22-2AC3B31178E0}"/>
                  </a:ext>
                </a:extLst>
              </p:cNvPr>
              <p:cNvSpPr/>
              <p:nvPr/>
            </p:nvSpPr>
            <p:spPr>
              <a:xfrm>
                <a:off x="9083168" y="1140172"/>
                <a:ext cx="2297547" cy="514556"/>
              </a:xfrm>
              <a:prstGeom prst="roundRect">
                <a:avLst/>
              </a:prstGeom>
              <a:solidFill>
                <a:srgbClr val="DA8C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相移和关联函数的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内在一致性</a:t>
                </a:r>
              </a:p>
            </p:txBody>
          </p:sp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43B80500-D1BA-3867-15EF-912AD8370B06}"/>
                  </a:ext>
                </a:extLst>
              </p:cNvPr>
              <p:cNvSpPr/>
              <p:nvPr/>
            </p:nvSpPr>
            <p:spPr>
              <a:xfrm>
                <a:off x="6509609" y="1969306"/>
                <a:ext cx="1861742" cy="514556"/>
              </a:xfrm>
              <a:prstGeom prst="round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</a:t>
                </a: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氘关联函数</a:t>
                </a: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846F045C-2612-03B0-E55B-57D5A4153F90}"/>
                  </a:ext>
                </a:extLst>
              </p:cNvPr>
              <p:cNvGrpSpPr/>
              <p:nvPr/>
            </p:nvGrpSpPr>
            <p:grpSpPr>
              <a:xfrm>
                <a:off x="5808585" y="1845614"/>
                <a:ext cx="689630" cy="454361"/>
                <a:chOff x="2786001" y="1934679"/>
                <a:chExt cx="689630" cy="454361"/>
              </a:xfrm>
            </p:grpSpPr>
            <p:sp>
              <p:nvSpPr>
                <p:cNvPr id="20" name="右箭头 12">
                  <a:extLst>
                    <a:ext uri="{FF2B5EF4-FFF2-40B4-BE49-F238E27FC236}">
                      <a16:creationId xmlns:a16="http://schemas.microsoft.com/office/drawing/2014/main" id="{BA2A02BA-7F30-3A1F-8958-C14E6340ACBB}"/>
                    </a:ext>
                  </a:extLst>
                </p:cNvPr>
                <p:cNvSpPr/>
                <p:nvPr/>
              </p:nvSpPr>
              <p:spPr>
                <a:xfrm>
                  <a:off x="2878718" y="2215904"/>
                  <a:ext cx="500849" cy="173136"/>
                </a:xfrm>
                <a:prstGeom prst="rightArrow">
                  <a:avLst>
                    <a:gd name="adj1" fmla="val 50000"/>
                    <a:gd name="adj2" fmla="val 103158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27300EB-8F5E-F9D8-83AC-C7CDD1B9C387}"/>
                    </a:ext>
                  </a:extLst>
                </p:cNvPr>
                <p:cNvSpPr txBox="1"/>
                <p:nvPr/>
              </p:nvSpPr>
              <p:spPr>
                <a:xfrm>
                  <a:off x="2786001" y="1934679"/>
                  <a:ext cx="6896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计算</a:t>
                  </a:r>
                </a:p>
              </p:txBody>
            </p:sp>
          </p:grp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9B3D1241-9481-66D9-613B-115BB2E91DAF}"/>
                  </a:ext>
                </a:extLst>
              </p:cNvPr>
              <p:cNvGrpSpPr/>
              <p:nvPr/>
            </p:nvGrpSpPr>
            <p:grpSpPr>
              <a:xfrm>
                <a:off x="8489728" y="1261310"/>
                <a:ext cx="539650" cy="1880671"/>
                <a:chOff x="8489728" y="1261310"/>
                <a:chExt cx="539650" cy="1880671"/>
              </a:xfrm>
            </p:grpSpPr>
            <p:sp>
              <p:nvSpPr>
                <p:cNvPr id="24" name="箭头: 直角上 23">
                  <a:extLst>
                    <a:ext uri="{FF2B5EF4-FFF2-40B4-BE49-F238E27FC236}">
                      <a16:creationId xmlns:a16="http://schemas.microsoft.com/office/drawing/2014/main" id="{D57E4152-7E55-BCFA-540C-8A519EAAC352}"/>
                    </a:ext>
                  </a:extLst>
                </p:cNvPr>
                <p:cNvSpPr/>
                <p:nvPr/>
              </p:nvSpPr>
              <p:spPr>
                <a:xfrm rot="5400000">
                  <a:off x="8348364" y="2460968"/>
                  <a:ext cx="915398" cy="446628"/>
                </a:xfrm>
                <a:prstGeom prst="bentUp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右箭头 12">
                  <a:extLst>
                    <a:ext uri="{FF2B5EF4-FFF2-40B4-BE49-F238E27FC236}">
                      <a16:creationId xmlns:a16="http://schemas.microsoft.com/office/drawing/2014/main" id="{CDC350C4-A394-1141-B904-D29A62A42BD2}"/>
                    </a:ext>
                  </a:extLst>
                </p:cNvPr>
                <p:cNvSpPr/>
                <p:nvPr/>
              </p:nvSpPr>
              <p:spPr>
                <a:xfrm>
                  <a:off x="8489728" y="2126838"/>
                  <a:ext cx="500849" cy="173136"/>
                </a:xfrm>
                <a:prstGeom prst="rightArrow">
                  <a:avLst>
                    <a:gd name="adj1" fmla="val 50000"/>
                    <a:gd name="adj2" fmla="val 103158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6" name="箭头: 直角上 25">
                  <a:extLst>
                    <a:ext uri="{FF2B5EF4-FFF2-40B4-BE49-F238E27FC236}">
                      <a16:creationId xmlns:a16="http://schemas.microsoft.com/office/drawing/2014/main" id="{D5E7E6BD-275D-93B8-778F-7A655CE25C77}"/>
                    </a:ext>
                  </a:extLst>
                </p:cNvPr>
                <p:cNvSpPr/>
                <p:nvPr/>
              </p:nvSpPr>
              <p:spPr>
                <a:xfrm rot="5400000" flipH="1">
                  <a:off x="8348364" y="1495696"/>
                  <a:ext cx="915399" cy="446628"/>
                </a:xfrm>
                <a:prstGeom prst="bentUp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1" name="圆角矩形 42">
              <a:extLst>
                <a:ext uri="{FF2B5EF4-FFF2-40B4-BE49-F238E27FC236}">
                  <a16:creationId xmlns:a16="http://schemas.microsoft.com/office/drawing/2014/main" id="{3745C24B-3AEE-C013-FAA2-158FAB0A47A1}"/>
                </a:ext>
              </a:extLst>
            </p:cNvPr>
            <p:cNvSpPr/>
            <p:nvPr/>
          </p:nvSpPr>
          <p:spPr>
            <a:xfrm>
              <a:off x="1953030" y="3823317"/>
              <a:ext cx="5205018" cy="4392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同时约束各分波相移和关联函数</a:t>
              </a: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F925B451-1E08-1B5B-18E0-5CFF5CE79706}"/>
                </a:ext>
              </a:extLst>
            </p:cNvPr>
            <p:cNvGrpSpPr/>
            <p:nvPr/>
          </p:nvGrpSpPr>
          <p:grpSpPr>
            <a:xfrm>
              <a:off x="1279003" y="2519117"/>
              <a:ext cx="6553069" cy="1678813"/>
              <a:chOff x="1279003" y="2519117"/>
              <a:chExt cx="6553069" cy="1678813"/>
            </a:xfrm>
          </p:grpSpPr>
          <p:sp>
            <p:nvSpPr>
              <p:cNvPr id="22" name="箭头: 直角上 21">
                <a:extLst>
                  <a:ext uri="{FF2B5EF4-FFF2-40B4-BE49-F238E27FC236}">
                    <a16:creationId xmlns:a16="http://schemas.microsoft.com/office/drawing/2014/main" id="{A099A695-A208-9318-CA84-D11817E63C15}"/>
                  </a:ext>
                </a:extLst>
              </p:cNvPr>
              <p:cNvSpPr/>
              <p:nvPr/>
            </p:nvSpPr>
            <p:spPr>
              <a:xfrm rot="5400000">
                <a:off x="776610" y="3021512"/>
                <a:ext cx="1678811" cy="674026"/>
              </a:xfrm>
              <a:prstGeom prst="bentUpArrow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右箭头 12">
                <a:extLst>
                  <a:ext uri="{FF2B5EF4-FFF2-40B4-BE49-F238E27FC236}">
                    <a16:creationId xmlns:a16="http://schemas.microsoft.com/office/drawing/2014/main" id="{1FBA2B8E-E95F-A4BA-8AEB-2B1A5B715ADE}"/>
                  </a:ext>
                </a:extLst>
              </p:cNvPr>
              <p:cNvSpPr/>
              <p:nvPr/>
            </p:nvSpPr>
            <p:spPr>
              <a:xfrm rot="16200000">
                <a:off x="3898692" y="3003652"/>
                <a:ext cx="1304199" cy="335129"/>
              </a:xfrm>
              <a:prstGeom prst="rightArrow">
                <a:avLst>
                  <a:gd name="adj1" fmla="val 50000"/>
                  <a:gd name="adj2" fmla="val 10315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箭头: 直角上 29">
                <a:extLst>
                  <a:ext uri="{FF2B5EF4-FFF2-40B4-BE49-F238E27FC236}">
                    <a16:creationId xmlns:a16="http://schemas.microsoft.com/office/drawing/2014/main" id="{C8BD3F2F-D6A3-2825-E29E-D941358937FE}"/>
                  </a:ext>
                </a:extLst>
              </p:cNvPr>
              <p:cNvSpPr/>
              <p:nvPr/>
            </p:nvSpPr>
            <p:spPr>
              <a:xfrm rot="16200000" flipH="1">
                <a:off x="6655654" y="3021512"/>
                <a:ext cx="1678812" cy="674024"/>
              </a:xfrm>
              <a:prstGeom prst="bentUpArrow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99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93E5-27BD-6A69-E27B-CF283CDA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3CFAAA-44B0-3CDF-EA79-57CDE9C2B8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E5B30C5-70C8-FF40-9B27-91E53C0012CF}"/>
              </a:ext>
            </a:extLst>
          </p:cNvPr>
          <p:cNvGrpSpPr/>
          <p:nvPr/>
        </p:nvGrpSpPr>
        <p:grpSpPr>
          <a:xfrm>
            <a:off x="700643" y="1357646"/>
            <a:ext cx="10069593" cy="4304065"/>
            <a:chOff x="717135" y="2548517"/>
            <a:chExt cx="10069593" cy="4304065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48095C6-9400-FEB4-72FB-30647FB17D5D}"/>
                </a:ext>
              </a:extLst>
            </p:cNvPr>
            <p:cNvSpPr txBox="1"/>
            <p:nvPr/>
          </p:nvSpPr>
          <p:spPr>
            <a:xfrm>
              <a:off x="717135" y="2799317"/>
              <a:ext cx="9180948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zh-CN" sz="2000" b="1" dirty="0">
                  <a:latin typeface="+mj-ea"/>
                  <a:ea typeface="+mj-ea"/>
                </a:rPr>
                <a:t>Woods-Saxon</a:t>
              </a:r>
              <a:r>
                <a:rPr lang="zh-CN" altLang="en-US" sz="2000" b="1" dirty="0">
                  <a:latin typeface="+mj-ea"/>
                  <a:ea typeface="+mj-ea"/>
                </a:rPr>
                <a:t>形式强相互作用</a:t>
              </a:r>
              <a:r>
                <a:rPr lang="zh-CN" altLang="en-US" b="1" dirty="0">
                  <a:latin typeface="+mj-ea"/>
                  <a:ea typeface="+mj-ea"/>
                </a:rPr>
                <a:t>：</a:t>
              </a:r>
              <a:endParaRPr lang="en-US" altLang="zh-CN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zh-CN" altLang="en-US" sz="2000" b="1" dirty="0">
                  <a:latin typeface="+mj-ea"/>
                  <a:ea typeface="+mj-ea"/>
                </a:rPr>
                <a:t>波函数分波展开：</a:t>
              </a:r>
              <a:endParaRPr lang="en-US" altLang="zh-CN" sz="2000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sz="2000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sz="2000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sz="2000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sz="2000" b="1" dirty="0">
                <a:latin typeface="+mj-ea"/>
                <a:ea typeface="+mj-ea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zh-CN" altLang="en-US" sz="2000" b="1" dirty="0">
                  <a:latin typeface="+mj-ea"/>
                  <a:ea typeface="+mj-ea"/>
                </a:rPr>
                <a:t>求解</a:t>
              </a:r>
              <a:r>
                <a:rPr lang="zh-CN" altLang="en-US" sz="2000" b="1" dirty="0">
                  <a:solidFill>
                    <a:srgbClr val="FF0000"/>
                  </a:solidFill>
                  <a:latin typeface="+mj-ea"/>
                  <a:ea typeface="+mj-ea"/>
                </a:rPr>
                <a:t>散射</a:t>
              </a:r>
              <a:r>
                <a:rPr lang="zh-CN" altLang="en-US" sz="2000" b="1" dirty="0">
                  <a:latin typeface="+mj-ea"/>
                  <a:ea typeface="+mj-ea"/>
                </a:rPr>
                <a:t>薛定谔方程：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graphicFrame>
          <p:nvGraphicFramePr>
            <p:cNvPr id="2" name="对象 1">
              <a:extLst>
                <a:ext uri="{FF2B5EF4-FFF2-40B4-BE49-F238E27FC236}">
                  <a16:creationId xmlns:a16="http://schemas.microsoft.com/office/drawing/2014/main" id="{0562FD9C-43D8-C326-88D6-369B82EAD0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351304"/>
                </p:ext>
              </p:extLst>
            </p:nvPr>
          </p:nvGraphicFramePr>
          <p:xfrm>
            <a:off x="3529695" y="5518452"/>
            <a:ext cx="7257033" cy="921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3" imgW="2910240" imgH="370440" progId="Equation.AxMath">
                    <p:embed/>
                  </p:oleObj>
                </mc:Choice>
                <mc:Fallback>
                  <p:oleObj name="AxMath" r:id="rId3" imgW="2910240" imgH="370440" progId="Equation.AxMath">
                    <p:embed/>
                    <p:pic>
                      <p:nvPicPr>
                        <p:cNvPr id="2" name="对象 1">
                          <a:extLst>
                            <a:ext uri="{FF2B5EF4-FFF2-40B4-BE49-F238E27FC236}">
                              <a16:creationId xmlns:a16="http://schemas.microsoft.com/office/drawing/2014/main" id="{0562FD9C-43D8-C326-88D6-369B82EAD0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29695" y="5518452"/>
                          <a:ext cx="7257033" cy="9219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7430BAF6-028E-06CC-F4C8-B03921674F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4637233"/>
                </p:ext>
              </p:extLst>
            </p:nvPr>
          </p:nvGraphicFramePr>
          <p:xfrm>
            <a:off x="4878093" y="2548517"/>
            <a:ext cx="2651786" cy="1117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5" imgW="960120" imgH="404280" progId="Equation.AxMath">
                    <p:embed/>
                  </p:oleObj>
                </mc:Choice>
                <mc:Fallback>
                  <p:oleObj name="AxMath" r:id="rId5" imgW="960120" imgH="404280" progId="Equation.AxMath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7430BAF6-028E-06CC-F4C8-B03921674F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78093" y="2548517"/>
                          <a:ext cx="2651786" cy="11176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2AEB776B-A162-85CF-07C9-72603A9324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7243738"/>
                </p:ext>
              </p:extLst>
            </p:nvPr>
          </p:nvGraphicFramePr>
          <p:xfrm>
            <a:off x="3069011" y="3795450"/>
            <a:ext cx="5228611" cy="1117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7" imgW="1960920" imgH="418320" progId="Equation.AxMath">
                    <p:embed/>
                  </p:oleObj>
                </mc:Choice>
                <mc:Fallback>
                  <p:oleObj name="AxMath" r:id="rId7" imgW="1960920" imgH="418320" progId="Equation.AxMath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2AEB776B-A162-85CF-07C9-72603A9324F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69011" y="3795450"/>
                          <a:ext cx="5228611" cy="11176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A9F9FC0A-05A6-0E53-730C-850A9313FE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5725504"/>
                </p:ext>
              </p:extLst>
            </p:nvPr>
          </p:nvGraphicFramePr>
          <p:xfrm>
            <a:off x="1328980" y="6154082"/>
            <a:ext cx="11684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9" imgW="583560" imgH="349200" progId="Equation.AxMath">
                    <p:embed/>
                  </p:oleObj>
                </mc:Choice>
                <mc:Fallback>
                  <p:oleObj name="AxMath" r:id="rId9" imgW="583560" imgH="349200" progId="Equation.AxMath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A9F9FC0A-05A6-0E53-730C-850A9313FE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328980" y="6154082"/>
                          <a:ext cx="11684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9745FF5-9D8B-C6B4-B32D-E8043BB21A85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采用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Woods-Saxon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形式参数化氘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氘各分波相移</a:t>
            </a:r>
          </a:p>
        </p:txBody>
      </p:sp>
    </p:spTree>
    <p:extLst>
      <p:ext uri="{BB962C8B-B14F-4D97-AF65-F5344CB8AC3E}">
        <p14:creationId xmlns:p14="http://schemas.microsoft.com/office/powerpoint/2010/main" val="5478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8CD4-FAA6-F184-1A52-60B25146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8D3A4-4B85-6B98-811D-7FEC0150B2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55D4B5F-3781-8AA6-E6BA-3EAD18905E9D}"/>
              </a:ext>
            </a:extLst>
          </p:cNvPr>
          <p:cNvGrpSpPr/>
          <p:nvPr/>
        </p:nvGrpSpPr>
        <p:grpSpPr>
          <a:xfrm>
            <a:off x="700643" y="1341973"/>
            <a:ext cx="9738800" cy="4599740"/>
            <a:chOff x="717135" y="1419163"/>
            <a:chExt cx="9738800" cy="45997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6D335DC8-41E2-1A99-FE01-D106ECBBD74C}"/>
                    </a:ext>
                  </a:extLst>
                </p:cNvPr>
                <p:cNvSpPr txBox="1"/>
                <p:nvPr/>
              </p:nvSpPr>
              <p:spPr>
                <a:xfrm>
                  <a:off x="717135" y="1419163"/>
                  <a:ext cx="9180948" cy="4138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r>
                    <a:rPr lang="zh-CN" altLang="en-US" sz="2000" b="1" dirty="0">
                      <a:latin typeface="+mj-ea"/>
                      <a:ea typeface="+mj-ea"/>
                    </a:rPr>
                    <a:t>量子统计效应：只考虑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sz="2000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+mj-ea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en-US" altLang="zh-CN" sz="2000" b="1" dirty="0">
                      <a:latin typeface="+mj-ea"/>
                    </a:rPr>
                    <a:t> ,</a:t>
                  </a:r>
                  <a:r>
                    <a:rPr lang="en-US" altLang="zh-CN" sz="2000" b="1" dirty="0">
                      <a:solidFill>
                        <a:srgbClr val="333333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000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en-US" altLang="zh-CN" sz="2000" b="1" dirty="0">
                      <a:latin typeface="+mj-ea"/>
                      <a:ea typeface="+mj-ea"/>
                    </a:rPr>
                    <a:t>,</a:t>
                  </a:r>
                  <a:r>
                    <a:rPr lang="en-US" altLang="zh-CN" sz="2000" b="1" dirty="0">
                      <a:solidFill>
                        <a:srgbClr val="333333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000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en-US" altLang="zh-CN" sz="2000" b="1" dirty="0">
                      <a:latin typeface="+mj-ea"/>
                    </a:rPr>
                    <a:t> ,</a:t>
                  </a:r>
                  <a:r>
                    <a:rPr lang="en-US" altLang="zh-CN" sz="2000" b="1" dirty="0">
                      <a:solidFill>
                        <a:srgbClr val="333333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zh-CN" altLang="en-US" sz="2000" b="1" dirty="0">
                      <a:latin typeface="+mj-ea"/>
                      <a:ea typeface="+mj-ea"/>
                    </a:rPr>
                    <a:t> 和</a:t>
                  </a:r>
                  <a:r>
                    <a:rPr lang="en-US" altLang="zh-CN" sz="2000" b="1" dirty="0">
                      <a:latin typeface="+mj-ea"/>
                    </a:rPr>
                    <a:t>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000" b="1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sPre>
                    </m:oMath>
                  </a14:m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r>
                    <a:rPr lang="en-US" altLang="zh-CN" sz="2000" b="1" dirty="0" err="1">
                      <a:latin typeface="+mj-ea"/>
                      <a:ea typeface="+mj-ea"/>
                    </a:rPr>
                    <a:t>Koonin</a:t>
                  </a:r>
                  <a:r>
                    <a:rPr lang="en-US" altLang="zh-CN" sz="2000" b="1" dirty="0">
                      <a:latin typeface="+mj-ea"/>
                      <a:ea typeface="+mj-ea"/>
                    </a:rPr>
                    <a:t>-Pratt</a:t>
                  </a:r>
                  <a:r>
                    <a:rPr lang="zh-CN" altLang="en-US" sz="2000" b="1" dirty="0">
                      <a:latin typeface="+mj-ea"/>
                      <a:ea typeface="+mj-ea"/>
                    </a:rPr>
                    <a:t>公式计算分波关联函数：</a:t>
                  </a: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altLang="zh-CN" sz="2000" b="1" dirty="0">
                    <a:latin typeface="+mj-ea"/>
                    <a:ea typeface="+mj-ea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zh-CN" altLang="en-US" sz="2000" b="1" dirty="0">
                      <a:latin typeface="+mj-ea"/>
                      <a:ea typeface="+mj-ea"/>
                    </a:rPr>
                    <a:t>分波权重</a:t>
                  </a:r>
                  <a:r>
                    <a:rPr lang="en-US" altLang="zh-CN" sz="2000" b="1" dirty="0">
                      <a:latin typeface="+mj-ea"/>
                      <a:ea typeface="+mj-ea"/>
                    </a:rPr>
                    <a:t>&amp;</a:t>
                  </a:r>
                  <a:r>
                    <a:rPr lang="zh-CN" altLang="en-US" sz="2000" b="1" dirty="0">
                      <a:latin typeface="+mj-ea"/>
                      <a:ea typeface="+mj-ea"/>
                    </a:rPr>
                    <a:t>角动量平均关联函数：</a:t>
                  </a:r>
                  <a:endParaRPr lang="en-US" altLang="zh-CN" sz="2000" b="1" dirty="0">
                    <a:latin typeface="+mj-ea"/>
                    <a:ea typeface="+mj-ea"/>
                  </a:endParaRP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6D335DC8-41E2-1A99-FE01-D106ECBBD7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135" y="1419163"/>
                  <a:ext cx="9180948" cy="4138697"/>
                </a:xfrm>
                <a:prstGeom prst="rect">
                  <a:avLst/>
                </a:prstGeom>
                <a:blipFill>
                  <a:blip r:embed="rId3"/>
                  <a:stretch>
                    <a:fillRect l="-598" b="-162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3" name="对象 22">
                  <a:extLst>
                    <a:ext uri="{FF2B5EF4-FFF2-40B4-BE49-F238E27FC236}">
                      <a16:creationId xmlns:a16="http://schemas.microsoft.com/office/drawing/2014/main" id="{398920D5-2814-3283-8528-9F7B2EA858F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20400337"/>
                    </p:ext>
                  </p:extLst>
                </p:nvPr>
              </p:nvGraphicFramePr>
              <p:xfrm>
                <a:off x="5590248" y="3807345"/>
                <a:ext cx="4108450" cy="6826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4" imgW="2054160" imgH="342000" progId="Equation.AxMath">
                        <p:embed/>
                      </p:oleObj>
                    </mc:Choice>
                    <mc:Fallback>
                      <p:oleObj name="AxMath" r:id="rId4" imgW="2054160" imgH="34200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90248" y="3807345"/>
                              <a:ext cx="4108450" cy="6826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3" name="对象 22">
                  <a:extLst>
                    <a:ext uri="{FF2B5EF4-FFF2-40B4-BE49-F238E27FC236}">
                      <a16:creationId xmlns:a16="http://schemas.microsoft.com/office/drawing/2014/main" id="{398920D5-2814-3283-8528-9F7B2EA858F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20400337"/>
                    </p:ext>
                  </p:extLst>
                </p:nvPr>
              </p:nvGraphicFramePr>
              <p:xfrm>
                <a:off x="5590248" y="3807345"/>
                <a:ext cx="4108450" cy="6826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6" imgW="2054160" imgH="342000" progId="Equation.AxMath">
                        <p:embed/>
                      </p:oleObj>
                    </mc:Choice>
                    <mc:Fallback>
                      <p:oleObj name="AxMath" r:id="rId6" imgW="2054160" imgH="34200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90248" y="3807345"/>
                              <a:ext cx="4108450" cy="6826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对象 29">
                  <a:extLst>
                    <a:ext uri="{FF2B5EF4-FFF2-40B4-BE49-F238E27FC236}">
                      <a16:creationId xmlns:a16="http://schemas.microsoft.com/office/drawing/2014/main" id="{98D4E075-7FF7-12D4-6097-EB858CDBAC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5557872"/>
                    </p:ext>
                  </p:extLst>
                </p:nvPr>
              </p:nvGraphicFramePr>
              <p:xfrm>
                <a:off x="4833010" y="4672703"/>
                <a:ext cx="5622925" cy="1346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8" imgW="2811600" imgH="672480" progId="Equation.AxMath">
                        <p:embed/>
                      </p:oleObj>
                    </mc:Choice>
                    <mc:Fallback>
                      <p:oleObj name="AxMath" r:id="rId8" imgW="2811600" imgH="67248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3010" y="4672703"/>
                              <a:ext cx="5622925" cy="1346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对象 29">
                  <a:extLst>
                    <a:ext uri="{FF2B5EF4-FFF2-40B4-BE49-F238E27FC236}">
                      <a16:creationId xmlns:a16="http://schemas.microsoft.com/office/drawing/2014/main" id="{98D4E075-7FF7-12D4-6097-EB858CDBAC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5557872"/>
                    </p:ext>
                  </p:extLst>
                </p:nvPr>
              </p:nvGraphicFramePr>
              <p:xfrm>
                <a:off x="4833010" y="4672703"/>
                <a:ext cx="5622925" cy="1346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10" imgW="2811600" imgH="672480" progId="Equation.AxMath">
                        <p:embed/>
                      </p:oleObj>
                    </mc:Choice>
                    <mc:Fallback>
                      <p:oleObj name="AxMath" r:id="rId10" imgW="2811600" imgH="67248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3010" y="4672703"/>
                              <a:ext cx="5622925" cy="1346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1" name="对象 30">
                  <a:extLst>
                    <a:ext uri="{FF2B5EF4-FFF2-40B4-BE49-F238E27FC236}">
                      <a16:creationId xmlns:a16="http://schemas.microsoft.com/office/drawing/2014/main" id="{8A5CE6AD-D93E-9456-B875-641D9664A7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77002330"/>
                    </p:ext>
                  </p:extLst>
                </p:nvPr>
              </p:nvGraphicFramePr>
              <p:xfrm>
                <a:off x="2847717" y="2038972"/>
                <a:ext cx="4470400" cy="1498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12" imgW="2235960" imgH="749160" progId="Equation.AxMath">
                        <p:embed/>
                      </p:oleObj>
                    </mc:Choice>
                    <mc:Fallback>
                      <p:oleObj name="AxMath" r:id="rId12" imgW="2235960" imgH="74916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47717" y="2038972"/>
                              <a:ext cx="4470400" cy="1498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1" name="对象 30">
                  <a:extLst>
                    <a:ext uri="{FF2B5EF4-FFF2-40B4-BE49-F238E27FC236}">
                      <a16:creationId xmlns:a16="http://schemas.microsoft.com/office/drawing/2014/main" id="{8A5CE6AD-D93E-9456-B875-641D9664A7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77002330"/>
                    </p:ext>
                  </p:extLst>
                </p:nvPr>
              </p:nvGraphicFramePr>
              <p:xfrm>
                <a:off x="2847717" y="2038972"/>
                <a:ext cx="4470400" cy="1498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14" imgW="2235960" imgH="749160" progId="Equation.AxMath">
                        <p:embed/>
                      </p:oleObj>
                    </mc:Choice>
                    <mc:Fallback>
                      <p:oleObj name="AxMath" r:id="rId14" imgW="2235960" imgH="749160" progId="Equation.AxMat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47717" y="2038972"/>
                              <a:ext cx="4470400" cy="1498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32460F0-AB79-EE05-3F67-3EDE8FFB9432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关联函数的计算需要考虑量子统计和角动量耦合</a:t>
            </a:r>
          </a:p>
        </p:txBody>
      </p:sp>
    </p:spTree>
    <p:extLst>
      <p:ext uri="{BB962C8B-B14F-4D97-AF65-F5344CB8AC3E}">
        <p14:creationId xmlns:p14="http://schemas.microsoft.com/office/powerpoint/2010/main" val="34689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823C-8611-72DA-171B-A5E40170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FC18A7-913D-0C67-7E6C-98D7A54D87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E488FD4-698A-0B55-B5DD-AE6BAA4E8A0C}"/>
              </a:ext>
            </a:extLst>
          </p:cNvPr>
          <p:cNvGrpSpPr>
            <a:grpSpLocks noChangeAspect="1"/>
          </p:cNvGrpSpPr>
          <p:nvPr/>
        </p:nvGrpSpPr>
        <p:grpSpPr>
          <a:xfrm>
            <a:off x="309867" y="1727054"/>
            <a:ext cx="4615600" cy="3626999"/>
            <a:chOff x="309867" y="1869135"/>
            <a:chExt cx="4426921" cy="3478733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8A76744-3EFA-67E7-7785-FCD87C6A8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867" y="1869135"/>
              <a:ext cx="4426921" cy="34787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E5CBB8F-979A-03F9-9E67-7595266A9B40}"/>
                </a:ext>
              </a:extLst>
            </p:cNvPr>
            <p:cNvSpPr/>
            <p:nvPr/>
          </p:nvSpPr>
          <p:spPr>
            <a:xfrm>
              <a:off x="4108938" y="2315308"/>
              <a:ext cx="504093" cy="2286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12C9427-C75A-70D8-A9DF-17DE9670A9F2}"/>
                </a:ext>
              </a:extLst>
            </p:cNvPr>
            <p:cNvSpPr/>
            <p:nvPr/>
          </p:nvSpPr>
          <p:spPr>
            <a:xfrm>
              <a:off x="4108937" y="3802278"/>
              <a:ext cx="504093" cy="2286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CB52ECC-A9E5-F298-9727-864C38960948}"/>
              </a:ext>
            </a:extLst>
          </p:cNvPr>
          <p:cNvSpPr txBox="1"/>
          <p:nvPr/>
        </p:nvSpPr>
        <p:spPr>
          <a:xfrm>
            <a:off x="309867" y="984421"/>
            <a:ext cx="663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j-ea"/>
                <a:ea typeface="+mj-ea"/>
              </a:rPr>
              <a:t>基态结合能计算方法：坐标基下对角化哈密顿矩阵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B5D067-BFE3-542B-38A0-E9BF5B6FA758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由分波相移约束的氘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氘相互作用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E8FAF55-A1B6-93D0-94B8-48F91FDE6456}"/>
                  </a:ext>
                </a:extLst>
              </p:cNvPr>
              <p:cNvSpPr txBox="1"/>
              <p:nvPr/>
            </p:nvSpPr>
            <p:spPr>
              <a:xfrm>
                <a:off x="309868" y="5599566"/>
                <a:ext cx="6559856" cy="439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𝟏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存在束缚态</a:t>
                </a:r>
                <a:endParaRPr lang="zh-CN" altLang="en-US" sz="2000" b="1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E8FAF55-A1B6-93D0-94B8-48F91FDE6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68" y="5599566"/>
                <a:ext cx="6559856" cy="439351"/>
              </a:xfrm>
              <a:prstGeom prst="rect">
                <a:avLst/>
              </a:prstGeom>
              <a:blipFill>
                <a:blip r:embed="rId5"/>
                <a:stretch>
                  <a:fillRect l="-836" t="-1389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8FC460C2-D40C-0740-9662-5F657C399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56" y="1727054"/>
            <a:ext cx="6633210" cy="3627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FB9C6-B783-DAAC-F979-6BD49857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153A51-EE97-765B-9EA6-FF8A3DBF1C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847CE29-F6CC-EC86-6E1D-4E88C860A1CD}"/>
                  </a:ext>
                </a:extLst>
              </p:cNvPr>
              <p:cNvSpPr txBox="1"/>
              <p:nvPr/>
            </p:nvSpPr>
            <p:spPr>
              <a:xfrm>
                <a:off x="249785" y="907912"/>
                <a:ext cx="56630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+mj-ea"/>
                    <a:ea typeface="+mj-ea"/>
                  </a:rPr>
                  <a:t>关联函数可以反映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  <a:ea typeface="+mj-ea"/>
                      </a:rPr>
                      <m:t>𝑷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</a:rPr>
                  <a:t>波相移的差异</a:t>
                </a:r>
                <a:r>
                  <a:rPr lang="en-US" altLang="zh-CN" sz="2000" b="1" dirty="0">
                    <a:latin typeface="+mj-ea"/>
                    <a:ea typeface="+mj-ea"/>
                  </a:rPr>
                  <a:t>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847CE29-F6CC-EC86-6E1D-4E88C860A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5" y="907912"/>
                <a:ext cx="5663041" cy="400110"/>
              </a:xfrm>
              <a:prstGeom prst="rect">
                <a:avLst/>
              </a:prstGeom>
              <a:blipFill>
                <a:blip r:embed="rId4"/>
                <a:stretch>
                  <a:fillRect l="-969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50EDE66C-27D2-EF35-3B6F-368F2E8658D2}"/>
              </a:ext>
            </a:extLst>
          </p:cNvPr>
          <p:cNvGrpSpPr/>
          <p:nvPr/>
        </p:nvGrpSpPr>
        <p:grpSpPr>
          <a:xfrm>
            <a:off x="8370095" y="662030"/>
            <a:ext cx="2865438" cy="891873"/>
            <a:chOff x="4663281" y="833618"/>
            <a:chExt cx="2865438" cy="891873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083D18F-85F2-E1FC-6428-F27DD0DFA953}"/>
                </a:ext>
              </a:extLst>
            </p:cNvPr>
            <p:cNvCxnSpPr>
              <a:cxnSpLocks/>
            </p:cNvCxnSpPr>
            <p:nvPr/>
          </p:nvCxnSpPr>
          <p:spPr>
            <a:xfrm>
              <a:off x="5606561" y="1573091"/>
              <a:ext cx="61253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F0AFB87-3703-732C-A645-0061309AEA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6081240"/>
                </p:ext>
              </p:extLst>
            </p:nvPr>
          </p:nvGraphicFramePr>
          <p:xfrm>
            <a:off x="4663281" y="1161928"/>
            <a:ext cx="2865438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5" imgW="1738080" imgH="342000" progId="Equation.AxMath">
                    <p:embed/>
                  </p:oleObj>
                </mc:Choice>
                <mc:Fallback>
                  <p:oleObj name="AxMath" r:id="rId5" imgW="1738080" imgH="342000" progId="Equation.AxMath">
                    <p:embed/>
                    <p:pic>
                      <p:nvPicPr>
                        <p:cNvPr id="35" name="对象 34">
                          <a:extLst>
                            <a:ext uri="{FF2B5EF4-FFF2-40B4-BE49-F238E27FC236}">
                              <a16:creationId xmlns:a16="http://schemas.microsoft.com/office/drawing/2014/main" id="{81EDB603-0FFB-84F1-4800-5A19503B1D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63281" y="1161928"/>
                          <a:ext cx="2865438" cy="563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97BB35-BCD5-A8AB-6157-C22A6485BC42}"/>
                </a:ext>
              </a:extLst>
            </p:cNvPr>
            <p:cNvSpPr txBox="1"/>
            <p:nvPr/>
          </p:nvSpPr>
          <p:spPr>
            <a:xfrm>
              <a:off x="4806461" y="833618"/>
              <a:ext cx="257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唯一参数：高斯源半径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C2A94FB-6FBC-78F5-E930-44FDD6D2BABF}"/>
                  </a:ext>
                </a:extLst>
              </p:cNvPr>
              <p:cNvSpPr txBox="1"/>
              <p:nvPr/>
            </p:nvSpPr>
            <p:spPr>
              <a:xfrm>
                <a:off x="700643" y="108645"/>
                <a:ext cx="90430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</a:rPr>
                      <m:t>𝑺</m:t>
                    </m:r>
                  </m:oMath>
                </a14:m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波强相互作用很好地重现了氘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-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氘关联函数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C2A94FB-6FBC-78F5-E930-44FDD6D2B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43" y="108645"/>
                <a:ext cx="9043061" cy="461665"/>
              </a:xfrm>
              <a:prstGeom prst="rect">
                <a:avLst/>
              </a:prstGeom>
              <a:blipFill>
                <a:blip r:embed="rId7"/>
                <a:stretch>
                  <a:fillRect l="-202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97BA099-02D2-C6B0-5E6C-466644AAA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9" y="1603896"/>
            <a:ext cx="10645414" cy="4649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823C-8611-72DA-171B-A5E40170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FC18A7-913D-0C67-7E6C-98D7A54D87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D9BD67A-E33E-52DB-83F3-C82B949BE8D7}"/>
                  </a:ext>
                </a:extLst>
              </p:cNvPr>
              <p:cNvSpPr txBox="1"/>
              <p:nvPr/>
            </p:nvSpPr>
            <p:spPr>
              <a:xfrm>
                <a:off x="5773416" y="1764942"/>
                <a:ext cx="5924754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波有可能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显著改变</a:t>
                </a: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关联函数的形状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权重分配：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𝑺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2/3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1/3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低动量处可能导致关联函数增强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高动量处：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D9BD67A-E33E-52DB-83F3-C82B949B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416" y="1764942"/>
                <a:ext cx="5924754" cy="2369880"/>
              </a:xfrm>
              <a:prstGeom prst="rect">
                <a:avLst/>
              </a:prstGeom>
              <a:blipFill>
                <a:blip r:embed="rId3"/>
                <a:stretch>
                  <a:fillRect l="-1337" t="-2062" b="-3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E1F5A49F-F616-D785-203C-81E808B59A8B}"/>
              </a:ext>
            </a:extLst>
          </p:cNvPr>
          <p:cNvGrpSpPr/>
          <p:nvPr/>
        </p:nvGrpSpPr>
        <p:grpSpPr>
          <a:xfrm>
            <a:off x="112302" y="781179"/>
            <a:ext cx="5628311" cy="4470629"/>
            <a:chOff x="112302" y="781179"/>
            <a:chExt cx="5628311" cy="447062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60771F-FD65-1968-A802-85377D2A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02" y="781179"/>
              <a:ext cx="5512627" cy="4470629"/>
            </a:xfrm>
            <a:prstGeom prst="rect">
              <a:avLst/>
            </a:prstGeom>
          </p:spPr>
        </p:pic>
        <p:sp>
          <p:nvSpPr>
            <p:cNvPr id="8" name="右大括号 7">
              <a:extLst>
                <a:ext uri="{FF2B5EF4-FFF2-40B4-BE49-F238E27FC236}">
                  <a16:creationId xmlns:a16="http://schemas.microsoft.com/office/drawing/2014/main" id="{B95734F1-7440-0D61-352C-83FCFB5C4469}"/>
                </a:ext>
              </a:extLst>
            </p:cNvPr>
            <p:cNvSpPr/>
            <p:nvPr/>
          </p:nvSpPr>
          <p:spPr>
            <a:xfrm>
              <a:off x="5509245" y="1227620"/>
              <a:ext cx="231368" cy="519327"/>
            </a:xfrm>
            <a:prstGeom prst="rightBrace">
              <a:avLst/>
            </a:prstGeom>
            <a:ln w="25400">
              <a:solidFill>
                <a:srgbClr val="CE49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DC20CAF-58FD-F2E3-6FFE-2AF7D22191E1}"/>
              </a:ext>
            </a:extLst>
          </p:cNvPr>
          <p:cNvSpPr txBox="1"/>
          <p:nvPr/>
        </p:nvSpPr>
        <p:spPr>
          <a:xfrm>
            <a:off x="5773416" y="1287229"/>
            <a:ext cx="4042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E494C"/>
                </a:solidFill>
                <a:latin typeface="+mj-ea"/>
                <a:ea typeface="+mj-ea"/>
              </a:rPr>
              <a:t>纯库仑关联函数 </a:t>
            </a:r>
            <a:r>
              <a:rPr lang="en-US" altLang="zh-CN" sz="2000" b="1" dirty="0">
                <a:solidFill>
                  <a:srgbClr val="CE494C"/>
                </a:solidFill>
                <a:latin typeface="+mj-ea"/>
                <a:ea typeface="+mj-ea"/>
              </a:rPr>
              <a:t>(</a:t>
            </a:r>
            <a:r>
              <a:rPr lang="zh-CN" altLang="en-US" sz="2000" b="1" dirty="0">
                <a:solidFill>
                  <a:srgbClr val="CE494C"/>
                </a:solidFill>
                <a:latin typeface="+mj-ea"/>
                <a:ea typeface="+mj-ea"/>
              </a:rPr>
              <a:t>权重</a:t>
            </a:r>
            <a:r>
              <a:rPr lang="en-US" altLang="zh-CN" sz="2000" b="1" dirty="0">
                <a:solidFill>
                  <a:srgbClr val="CE494C"/>
                </a:solidFill>
                <a:latin typeface="+mj-ea"/>
                <a:ea typeface="+mj-ea"/>
              </a:rPr>
              <a:t>1/3)</a:t>
            </a:r>
            <a:endParaRPr lang="zh-CN" altLang="en-US" sz="2000" b="1" dirty="0">
              <a:solidFill>
                <a:srgbClr val="CE494C"/>
              </a:solidFill>
              <a:latin typeface="+mj-ea"/>
              <a:ea typeface="+mj-ea"/>
            </a:endParaRP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B00AB599-7220-3AE8-A7DC-5C0A9B304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890534"/>
              </p:ext>
            </p:extLst>
          </p:nvPr>
        </p:nvGraphicFramePr>
        <p:xfrm>
          <a:off x="7957649" y="3674340"/>
          <a:ext cx="2762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381680" imgH="227880" progId="Equation.AxMath">
                  <p:embed/>
                </p:oleObj>
              </mc:Choice>
              <mc:Fallback>
                <p:oleObj name="AxMath" r:id="rId5" imgW="1381680" imgH="227880" progId="Equation.AxMat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57649" y="3674340"/>
                        <a:ext cx="27622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DC9299B-1075-C1E4-7C5C-2F01EC3D889E}"/>
                  </a:ext>
                </a:extLst>
              </p:cNvPr>
              <p:cNvSpPr txBox="1"/>
              <p:nvPr/>
            </p:nvSpPr>
            <p:spPr>
              <a:xfrm>
                <a:off x="4100945" y="5899650"/>
                <a:ext cx="39901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𝑷</m:t>
                    </m:r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波相互作用不能被忽略！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DC9299B-1075-C1E4-7C5C-2F01EC3D8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945" y="5899650"/>
                <a:ext cx="3990109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51B14F7B-DECC-5275-24C0-3A460B77DECB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不同分波对关联函数的贡献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C75EEB7-A3DA-1D35-7375-C3A4B80B2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35" y="781179"/>
            <a:ext cx="5417694" cy="4488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7BA4DDB-12F2-D239-B58B-4BEB9CBCC965}"/>
              </a:ext>
            </a:extLst>
          </p:cNvPr>
          <p:cNvSpPr txBox="1"/>
          <p:nvPr/>
        </p:nvSpPr>
        <p:spPr>
          <a:xfrm>
            <a:off x="5773416" y="4213555"/>
            <a:ext cx="592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氘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体系的研究也得出了类似的结论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8D1B3D6-CC57-C01A-26AE-E7128FC78698}"/>
              </a:ext>
            </a:extLst>
          </p:cNvPr>
          <p:cNvSpPr txBox="1"/>
          <p:nvPr/>
        </p:nvSpPr>
        <p:spPr>
          <a:xfrm>
            <a:off x="112302" y="5346051"/>
            <a:ext cx="5642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 Juan M. Torres-Rincon, Angels Ramos, and Joel </a:t>
            </a:r>
            <a:r>
              <a:rPr lang="en-US" altLang="zh-CN" sz="1600" b="1" i="1" dirty="0" err="1">
                <a:solidFill>
                  <a:srgbClr val="00B050"/>
                </a:solidFill>
                <a:latin typeface="+mj-ea"/>
              </a:rPr>
              <a:t>Rufí</a:t>
            </a:r>
            <a:endParaRPr lang="en-US" altLang="zh-CN" sz="1600" b="1" i="1" dirty="0">
              <a:solidFill>
                <a:srgbClr val="00B050"/>
              </a:solidFill>
              <a:latin typeface="+mj-ea"/>
            </a:endParaRP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arXiv:2410.23853, 2024 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138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7102191" y="93417"/>
            <a:ext cx="1503211" cy="861005"/>
          </a:xfrm>
        </p:spPr>
        <p:txBody>
          <a:bodyPr/>
          <a:lstStyle/>
          <a:p>
            <a:r>
              <a:rPr lang="zh-CN" altLang="en-US" sz="5400" dirty="0"/>
              <a:t>目录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ED45787-547C-8644-CE6D-E09DFC308A0C}"/>
                  </a:ext>
                </a:extLst>
              </p:cNvPr>
              <p:cNvSpPr txBox="1"/>
              <p:nvPr/>
            </p:nvSpPr>
            <p:spPr>
              <a:xfrm>
                <a:off x="4735500" y="1130268"/>
                <a:ext cx="6236591" cy="4909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0" lvl="3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sz="2800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研究背景</a:t>
                </a:r>
                <a:endParaRPr lang="en-US" altLang="zh-CN" sz="2800" b="1" dirty="0">
                  <a:solidFill>
                    <a:srgbClr val="0069B9"/>
                  </a:solidFill>
                  <a:latin typeface="+mj-ea"/>
                  <a:ea typeface="+mj-ea"/>
                </a:endParaRPr>
              </a:p>
              <a:p>
                <a:pPr marL="1714500" lvl="3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费米镜技术</a:t>
                </a:r>
                <a:r>
                  <a:rPr lang="en-US" altLang="zh-CN" sz="2000" b="1" dirty="0">
                    <a:latin typeface="+mj-ea"/>
                    <a:ea typeface="+mj-ea"/>
                  </a:rPr>
                  <a:t>&amp;</a:t>
                </a:r>
                <a:r>
                  <a:rPr lang="zh-CN" altLang="en-US" sz="2000" b="1" dirty="0">
                    <a:latin typeface="+mj-ea"/>
                    <a:ea typeface="+mj-ea"/>
                  </a:rPr>
                  <a:t>动量关联函数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1714500" lvl="3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氘</a:t>
                </a:r>
                <a:r>
                  <a:rPr lang="en-US" altLang="zh-CN" sz="2000" b="1" dirty="0">
                    <a:latin typeface="+mj-ea"/>
                    <a:ea typeface="+mj-ea"/>
                  </a:rPr>
                  <a:t>-</a:t>
                </a:r>
                <a:r>
                  <a:rPr lang="zh-CN" altLang="en-US" sz="2000" b="1" dirty="0">
                    <a:latin typeface="+mj-ea"/>
                    <a:ea typeface="+mj-ea"/>
                  </a:rPr>
                  <a:t>氘相互作用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1371600" lvl="2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sz="2800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研究方法</a:t>
                </a:r>
                <a:endParaRPr lang="en-US" altLang="zh-CN" sz="2800" b="1" dirty="0">
                  <a:solidFill>
                    <a:srgbClr val="0069B9"/>
                  </a:solidFill>
                  <a:latin typeface="+mj-ea"/>
                  <a:ea typeface="+mj-ea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相移</a:t>
                </a:r>
                <a14:m>
                  <m:oMath xmlns:m="http://schemas.openxmlformats.org/officeDocument/2006/math">
                    <m:r>
                      <a:rPr lang="zh-CN" altLang="en-US" sz="2000" b="1" i="1" dirty="0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</a:rPr>
                  <a:t>相互作用</a:t>
                </a:r>
                <a14:m>
                  <m:oMath xmlns:m="http://schemas.openxmlformats.org/officeDocument/2006/math">
                    <m:r>
                      <a:rPr lang="zh-CN" altLang="en-US" sz="2000" b="1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</a:rPr>
                  <a:t>结合能</a:t>
                </a:r>
                <a:r>
                  <a:rPr lang="en-US" altLang="zh-CN" sz="2000" b="1" dirty="0">
                    <a:latin typeface="+mj-ea"/>
                    <a:ea typeface="+mj-ea"/>
                  </a:rPr>
                  <a:t>&amp;</a:t>
                </a:r>
                <a:r>
                  <a:rPr lang="zh-CN" altLang="en-US" sz="2000" b="1" dirty="0">
                    <a:latin typeface="+mj-ea"/>
                    <a:ea typeface="+mj-ea"/>
                  </a:rPr>
                  <a:t>关联函数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sz="2800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研究结果</a:t>
                </a:r>
                <a:endParaRPr lang="en-US" altLang="zh-CN" sz="2800" b="1" dirty="0">
                  <a:solidFill>
                    <a:srgbClr val="0069B9"/>
                  </a:solidFill>
                  <a:latin typeface="+mj-ea"/>
                  <a:ea typeface="+mj-ea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拟合结果：相移</a:t>
                </a:r>
                <a:r>
                  <a:rPr lang="en-US" altLang="zh-CN" sz="2000" b="1" dirty="0">
                    <a:latin typeface="+mj-ea"/>
                    <a:ea typeface="+mj-ea"/>
                  </a:rPr>
                  <a:t>+</a:t>
                </a:r>
                <a:r>
                  <a:rPr lang="zh-CN" altLang="en-US" sz="2000" b="1" dirty="0">
                    <a:latin typeface="+mj-ea"/>
                    <a:ea typeface="+mj-ea"/>
                  </a:rPr>
                  <a:t>高斯源</a:t>
                </a:r>
                <a14:m>
                  <m:oMath xmlns:m="http://schemas.openxmlformats.org/officeDocument/2006/math">
                    <m:r>
                      <a:rPr lang="zh-CN" altLang="en-US" sz="2000" b="1" i="1" dirty="0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</a:rPr>
                  <a:t>关联函数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</a:rPr>
                  <a:t>关联函数的分波贡献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sz="2800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结论总结</a:t>
                </a:r>
                <a:endParaRPr lang="en-US" altLang="zh-CN" sz="2800" b="1" dirty="0">
                  <a:solidFill>
                    <a:srgbClr val="0069B9"/>
                  </a:solidFill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ED45787-547C-8644-CE6D-E09DFC308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500" y="1130268"/>
                <a:ext cx="6236591" cy="4909870"/>
              </a:xfrm>
              <a:prstGeom prst="rect">
                <a:avLst/>
              </a:prstGeom>
              <a:blipFill>
                <a:blip r:embed="rId2"/>
                <a:stretch>
                  <a:fillRect l="-1760" b="-2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4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171A9-0910-E541-E4B0-C4F74787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0D0C1-E075-E219-B9DA-A6457F4DD5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E6BF03-30AE-3E4A-2110-BD96A6AE6EC6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精确的源半径有助于确认重离子碰撞中氘核的形成机制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42D458E-2621-6AE8-B401-1B067D7E0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0" y="912711"/>
            <a:ext cx="5465618" cy="42034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5AB93C8-A05B-B549-E3AC-20AFA98F8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912710"/>
            <a:ext cx="5465619" cy="4203419"/>
          </a:xfrm>
          <a:prstGeom prst="rect">
            <a:avLst/>
          </a:prstGeom>
          <a:effectLst/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F29B8C0-FA62-8A9A-2625-1F3BFCEB5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" y="912711"/>
            <a:ext cx="5465618" cy="4203418"/>
          </a:xfrm>
          <a:prstGeom prst="rect">
            <a:avLst/>
          </a:prstGeom>
          <a:effectLst/>
        </p:spPr>
      </p:pic>
      <p:pic>
        <p:nvPicPr>
          <p:cNvPr id="9" name="图片 8" descr="图表, 散点图&#10;&#10;AI-generated content may be incorrect.">
            <a:extLst>
              <a:ext uri="{FF2B5EF4-FFF2-40B4-BE49-F238E27FC236}">
                <a16:creationId xmlns:a16="http://schemas.microsoft.com/office/drawing/2014/main" id="{18E56C63-F1C7-1479-F6B2-117575E44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" y="912709"/>
            <a:ext cx="5465618" cy="4203419"/>
          </a:xfrm>
          <a:prstGeom prst="rect">
            <a:avLst/>
          </a:prstGeom>
          <a:effectLst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4886CDA-14AE-83AF-C241-E4F412359FE9}"/>
              </a:ext>
            </a:extLst>
          </p:cNvPr>
          <p:cNvSpPr txBox="1"/>
          <p:nvPr/>
        </p:nvSpPr>
        <p:spPr>
          <a:xfrm>
            <a:off x="5802798" y="912709"/>
            <a:ext cx="592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碰撞中心度增大，源半径变小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36AF7A2-6670-9944-5BBA-D1533C217BD0}"/>
              </a:ext>
            </a:extLst>
          </p:cNvPr>
          <p:cNvSpPr txBox="1"/>
          <p:nvPr/>
        </p:nvSpPr>
        <p:spPr>
          <a:xfrm>
            <a:off x="5802798" y="1716773"/>
            <a:ext cx="6436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氘源半径可用于揭示重离子碰撞中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氘核的形成机制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39F897E-7312-6210-E3AD-CD6EE7DE4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582" y="2696208"/>
            <a:ext cx="4369185" cy="28148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31C1D2E-1323-49AA-A87C-4F1E370D6913}"/>
              </a:ext>
            </a:extLst>
          </p:cNvPr>
          <p:cNvSpPr txBox="1"/>
          <p:nvPr/>
        </p:nvSpPr>
        <p:spPr>
          <a:xfrm>
            <a:off x="6535325" y="5547011"/>
            <a:ext cx="4459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sz="1600" b="1" i="1" dirty="0">
                <a:solidFill>
                  <a:srgbClr val="00B050"/>
                </a:solidFill>
                <a:latin typeface="+mj-ea"/>
              </a:rPr>
              <a:t>Stanisław Mrówczyński and Patrycja Słoń</a:t>
            </a:r>
            <a:endParaRPr lang="en-US" altLang="zh-CN" sz="1600" b="1" i="1" dirty="0">
              <a:solidFill>
                <a:srgbClr val="00B050"/>
              </a:solidFill>
              <a:latin typeface="+mj-ea"/>
            </a:endParaRPr>
          </a:p>
          <a:p>
            <a:r>
              <a:rPr lang="da-DK" altLang="zh-CN" sz="1600" b="1" i="1" dirty="0">
                <a:solidFill>
                  <a:srgbClr val="00B050"/>
                </a:solidFill>
                <a:latin typeface="+mj-ea"/>
              </a:rPr>
              <a:t>Phys. Rev. C, 104:024909, Aug 2021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38943DD-C8A6-AF09-177E-E4BF1A94483F}"/>
              </a:ext>
            </a:extLst>
          </p:cNvPr>
          <p:cNvSpPr txBox="1"/>
          <p:nvPr/>
        </p:nvSpPr>
        <p:spPr>
          <a:xfrm>
            <a:off x="6535325" y="6127230"/>
            <a:ext cx="278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sz="1600" b="1" i="1" dirty="0">
                <a:solidFill>
                  <a:srgbClr val="00B050"/>
                </a:solidFill>
                <a:latin typeface="+mj-ea"/>
              </a:rPr>
              <a:t>Stanisław Mrówczyński</a:t>
            </a:r>
            <a:endParaRPr lang="en-US" altLang="zh-CN" sz="1600" b="1" i="1" dirty="0">
              <a:solidFill>
                <a:srgbClr val="00B050"/>
              </a:solidFill>
              <a:latin typeface="+mj-ea"/>
            </a:endParaRP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arXiv:2501.08283, 2025 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09318C0-2C02-C6CE-196B-CF259F294B57}"/>
                  </a:ext>
                </a:extLst>
              </p:cNvPr>
              <p:cNvSpPr txBox="1"/>
              <p:nvPr/>
            </p:nvSpPr>
            <p:spPr>
              <a:xfrm>
                <a:off x="156890" y="5316178"/>
                <a:ext cx="5924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波强相互作用导致源半径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显著增大</a:t>
                </a:r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09318C0-2C02-C6CE-196B-CF259F294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0" y="5316178"/>
                <a:ext cx="5924754" cy="461665"/>
              </a:xfrm>
              <a:prstGeom prst="rect">
                <a:avLst/>
              </a:prstGeom>
              <a:blipFill>
                <a:blip r:embed="rId8"/>
                <a:stretch>
                  <a:fillRect l="-144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5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823C-8611-72DA-171B-A5E40170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FC18A7-913D-0C67-7E6C-98D7A54D87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64B4D9F-B725-AE3A-3018-C532CD21145C}"/>
                  </a:ext>
                </a:extLst>
              </p:cNvPr>
              <p:cNvSpPr txBox="1"/>
              <p:nvPr/>
            </p:nvSpPr>
            <p:spPr>
              <a:xfrm>
                <a:off x="0" y="1109064"/>
                <a:ext cx="10591800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构建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由相移和关联函数同时约束的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氘相互作用</a:t>
                </a:r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257300" lvl="2" indent="-342900" algn="just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使用</a:t>
                </a:r>
                <a:r>
                  <a:rPr lang="en-US" altLang="zh-CN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Woods-Saxon</a:t>
                </a: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形式参数化相移</a:t>
                </a:r>
                <a:endParaRPr lang="en-US" altLang="zh-CN" sz="20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1257300" lvl="2" indent="-342900" algn="just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包含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𝑺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波和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𝑷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波 </a:t>
                </a:r>
                <a:r>
                  <a:rPr lang="en-US" altLang="zh-CN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(</a:t>
                </a: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共</a:t>
                </a:r>
                <a:r>
                  <a:rPr lang="en-US" altLang="zh-CN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5</a:t>
                </a: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个分波</a:t>
                </a:r>
                <a:r>
                  <a:rPr lang="en-US" altLang="zh-CN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)</a:t>
                </a: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</a:t>
                </a:r>
                <a:r>
                  <a:rPr lang="en-US" altLang="zh-CN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-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氘相移和关联函数数据是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内在一致的</a:t>
                </a:r>
                <a:endParaRPr lang="en-US" altLang="zh-CN" sz="2400" b="1" dirty="0">
                  <a:solidFill>
                    <a:srgbClr val="FF0000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1257300" lvl="2" indent="-342900" algn="just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使用拟合相移得到的相互作用重现了</a:t>
                </a:r>
                <a:r>
                  <a:rPr lang="en-US" altLang="zh-CN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STAR</a:t>
                </a: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合作组测量的关联函数</a:t>
                </a:r>
                <a:endParaRPr lang="en-US" altLang="zh-CN" sz="20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1257300" lvl="2" indent="-342900" algn="just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关联函数可以反映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𝑷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波相移的差异</a:t>
                </a:r>
                <a:endParaRPr lang="en-US" altLang="zh-CN" sz="20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endParaRPr lang="en-US" altLang="zh-CN" sz="24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</a:t>
                </a:r>
                <a:r>
                  <a:rPr lang="en-US" altLang="zh-CN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-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氘关联函数的压低行为是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吸引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b="1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+mj-ea"/>
                          </a:rPr>
                          <m:t>𝟏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ea typeface="+mj-ea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ea typeface="+mj-ea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相互作用和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排斥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b="1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2400" b="1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sPre>
                  </m:oMath>
                </a14:m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相互作用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共同导致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的结果</a:t>
                </a:r>
                <a:endParaRPr lang="en-US" altLang="zh-CN" sz="24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endParaRPr lang="en-US" altLang="zh-CN" sz="2400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</a:t>
                </a:r>
                <a:r>
                  <a:rPr lang="en-US" altLang="zh-CN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-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氘体系的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𝑷</m:t>
                    </m:r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波</a:t>
                </a:r>
                <a:r>
                  <a:rPr lang="zh-CN" altLang="en-US" sz="24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相互作用对于正确重现关联函数很重要，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不能被忽略</a:t>
                </a:r>
                <a:endParaRPr lang="en-US" altLang="zh-CN" sz="2400" b="1" dirty="0">
                  <a:solidFill>
                    <a:srgbClr val="FF0000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64B4D9F-B725-AE3A-3018-C532CD211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9064"/>
                <a:ext cx="10591800" cy="4555093"/>
              </a:xfrm>
              <a:prstGeom prst="rect">
                <a:avLst/>
              </a:prstGeom>
              <a:blipFill>
                <a:blip r:embed="rId3"/>
                <a:stretch>
                  <a:fillRect t="-2410" r="-806" b="-2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9260196A-B746-EF6D-3D65-C8E87EB73997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结论总结</a:t>
            </a:r>
          </a:p>
        </p:txBody>
      </p:sp>
    </p:spTree>
    <p:extLst>
      <p:ext uri="{BB962C8B-B14F-4D97-AF65-F5344CB8AC3E}">
        <p14:creationId xmlns:p14="http://schemas.microsoft.com/office/powerpoint/2010/main" val="14630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63FBFA-0B6D-8719-BFAF-6670FE7F56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516" y="2391352"/>
            <a:ext cx="5662246" cy="577947"/>
          </a:xfrm>
        </p:spPr>
        <p:txBody>
          <a:bodyPr/>
          <a:lstStyle/>
          <a:p>
            <a:r>
              <a:rPr lang="zh-CN" altLang="en-US" sz="4800" dirty="0"/>
              <a:t>谢谢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9355910-DD35-EA20-9A5C-6DF030322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426" y="3420659"/>
            <a:ext cx="6313455" cy="438751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氘</a:t>
            </a:r>
            <a:r>
              <a:rPr lang="en-US" altLang="zh-CN" sz="2400" dirty="0">
                <a:latin typeface="+mj-ea"/>
                <a:ea typeface="+mj-ea"/>
              </a:rPr>
              <a:t>-</a:t>
            </a:r>
            <a:r>
              <a:rPr lang="zh-CN" altLang="en-US" sz="2400" dirty="0">
                <a:latin typeface="+mj-ea"/>
                <a:ea typeface="+mj-ea"/>
              </a:rPr>
              <a:t>氘相互作用及动量关联函数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1EB72C1-DC32-E8B0-B179-BF54B4A3BF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83363"/>
            <a:ext cx="2743200" cy="150812"/>
          </a:xfrm>
        </p:spPr>
        <p:txBody>
          <a:bodyPr/>
          <a:lstStyle/>
          <a:p>
            <a:fld id="{E16B16C1-6D5E-46C9-B419-8AFAA0B89E27}" type="slidenum">
              <a:rPr lang="zh-CN" altLang="en-US" smtClean="0">
                <a:latin typeface="+mj-ea"/>
                <a:ea typeface="+mj-ea"/>
              </a:rPr>
              <a:t>22</a:t>
            </a:fld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8860BA03-9166-9C34-65CD-F174B1C2F09E}"/>
              </a:ext>
            </a:extLst>
          </p:cNvPr>
          <p:cNvSpPr txBox="1">
            <a:spLocks/>
          </p:cNvSpPr>
          <p:nvPr/>
        </p:nvSpPr>
        <p:spPr>
          <a:xfrm>
            <a:off x="749426" y="4064812"/>
            <a:ext cx="5662246" cy="27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+mj-ea"/>
                <a:ea typeface="+mj-ea"/>
              </a:rPr>
              <a:t>报告人：葛多伦</a:t>
            </a:r>
          </a:p>
        </p:txBody>
      </p:sp>
      <p:sp>
        <p:nvSpPr>
          <p:cNvPr id="11" name="文本占位符 6">
            <a:extLst>
              <a:ext uri="{FF2B5EF4-FFF2-40B4-BE49-F238E27FC236}">
                <a16:creationId xmlns:a16="http://schemas.microsoft.com/office/drawing/2014/main" id="{9177D384-7CD5-2E49-4022-58D487D7FAD4}"/>
              </a:ext>
            </a:extLst>
          </p:cNvPr>
          <p:cNvSpPr txBox="1">
            <a:spLocks/>
          </p:cNvSpPr>
          <p:nvPr/>
        </p:nvSpPr>
        <p:spPr>
          <a:xfrm>
            <a:off x="749427" y="4549870"/>
            <a:ext cx="5662246" cy="27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b="1" kern="1200" spc="30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合作者：耿立升、刘志伟、陆俊旭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3E77D1C-2292-3BA5-4B33-0AD1400C9D87}"/>
              </a:ext>
            </a:extLst>
          </p:cNvPr>
          <p:cNvGrpSpPr/>
          <p:nvPr/>
        </p:nvGrpSpPr>
        <p:grpSpPr>
          <a:xfrm>
            <a:off x="0" y="17585"/>
            <a:ext cx="7062882" cy="793196"/>
            <a:chOff x="5129118" y="42389"/>
            <a:chExt cx="7062882" cy="793196"/>
          </a:xfrm>
        </p:grpSpPr>
        <p:sp>
          <p:nvSpPr>
            <p:cNvPr id="10" name="文本占位符 2">
              <a:extLst>
                <a:ext uri="{FF2B5EF4-FFF2-40B4-BE49-F238E27FC236}">
                  <a16:creationId xmlns:a16="http://schemas.microsoft.com/office/drawing/2014/main" id="{0A7F8952-8D4E-8520-A821-952A64717894}"/>
                </a:ext>
              </a:extLst>
            </p:cNvPr>
            <p:cNvSpPr txBox="1">
              <a:spLocks/>
            </p:cNvSpPr>
            <p:nvPr/>
          </p:nvSpPr>
          <p:spPr>
            <a:xfrm>
              <a:off x="5129118" y="42389"/>
              <a:ext cx="7062882" cy="3152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zh-CN" altLang="en-US" sz="1800" b="1" kern="1200" spc="300" dirty="0" smtClean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第四届强子与重味物理理论与实验联合研讨会</a:t>
              </a:r>
            </a:p>
          </p:txBody>
        </p:sp>
        <p:sp>
          <p:nvSpPr>
            <p:cNvPr id="12" name="文本占位符 2">
              <a:extLst>
                <a:ext uri="{FF2B5EF4-FFF2-40B4-BE49-F238E27FC236}">
                  <a16:creationId xmlns:a16="http://schemas.microsoft.com/office/drawing/2014/main" id="{2ED578B3-6CC6-D668-D9B9-1391CCFBA1C2}"/>
                </a:ext>
              </a:extLst>
            </p:cNvPr>
            <p:cNvSpPr txBox="1">
              <a:spLocks/>
            </p:cNvSpPr>
            <p:nvPr/>
          </p:nvSpPr>
          <p:spPr>
            <a:xfrm>
              <a:off x="5129118" y="520371"/>
              <a:ext cx="7062882" cy="3152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zh-CN" altLang="en-US" sz="1800" b="1" kern="1200" spc="300" dirty="0" smtClean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兰州大学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	2025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3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月</a:t>
              </a:r>
              <a:r>
                <a:rPr lang="en-US" altLang="zh-CN" sz="2400" dirty="0">
                  <a:solidFill>
                    <a:schemeClr val="tx1"/>
                  </a:solidFill>
                  <a:latin typeface="+mj-ea"/>
                  <a:ea typeface="+mj-ea"/>
                </a:rPr>
                <a:t>21-24</a:t>
              </a:r>
              <a:r>
                <a:rPr lang="zh-CN" altLang="en-US" sz="2400" dirty="0">
                  <a:solidFill>
                    <a:schemeClr val="tx1"/>
                  </a:solidFill>
                  <a:latin typeface="+mj-ea"/>
                  <a:ea typeface="+mj-ea"/>
                </a:rPr>
                <a:t>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9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3C0AF-BF0B-8B62-7942-32F0E349F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B193C8-F299-A244-A072-7E713EEAC0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21EDFB-29D0-30E2-B1D4-F853ECDC90E2}"/>
              </a:ext>
            </a:extLst>
          </p:cNvPr>
          <p:cNvSpPr txBox="1"/>
          <p:nvPr/>
        </p:nvSpPr>
        <p:spPr>
          <a:xfrm>
            <a:off x="445312" y="845498"/>
            <a:ext cx="7935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对于核子等稳定粒子，散射实验是研究相互作用的有力手段</a:t>
            </a:r>
            <a:endParaRPr lang="en-US" altLang="zh-CN" sz="20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98B643-DFBB-E808-B8CB-31A5719454FD}"/>
              </a:ext>
            </a:extLst>
          </p:cNvPr>
          <p:cNvSpPr txBox="1"/>
          <p:nvPr/>
        </p:nvSpPr>
        <p:spPr>
          <a:xfrm>
            <a:off x="445312" y="4512117"/>
            <a:ext cx="51182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对于不稳定粒子，散射实验难以开展</a:t>
            </a:r>
            <a:endParaRPr lang="en-US" altLang="zh-CN" sz="2000" b="1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6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+mj-ea"/>
                <a:ea typeface="+mj-ea"/>
                <a:cs typeface="Times New Roman" panose="02020603050405020304" pitchFamily="18" charset="0"/>
              </a:rPr>
              <a:t>难以产生大量炮弹粒子</a:t>
            </a:r>
            <a:endParaRPr lang="en-US" altLang="zh-CN" sz="16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+mj-ea"/>
                <a:ea typeface="+mj-ea"/>
                <a:cs typeface="Times New Roman" panose="02020603050405020304" pitchFamily="18" charset="0"/>
              </a:rPr>
              <a:t>无法制作固定靶</a:t>
            </a:r>
            <a:endParaRPr lang="en-US" altLang="zh-CN" sz="16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183983-1F04-B5A0-233C-0D8863AA674B}"/>
              </a:ext>
            </a:extLst>
          </p:cNvPr>
          <p:cNvSpPr txBox="1"/>
          <p:nvPr/>
        </p:nvSpPr>
        <p:spPr>
          <a:xfrm>
            <a:off x="5899545" y="1592824"/>
            <a:ext cx="43229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NN</a:t>
            </a:r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散射</a:t>
            </a: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j-ea"/>
                <a:ea typeface="+mj-ea"/>
                <a:cs typeface="Times New Roman" panose="02020603050405020304" pitchFamily="18" charset="0"/>
              </a:rPr>
              <a:t>8125</a:t>
            </a: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个数据</a:t>
            </a:r>
            <a:endParaRPr lang="en-US" altLang="zh-CN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高精度核力研究的坚实基础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2DB73B-663A-47F9-6688-384CE19231C8}"/>
              </a:ext>
            </a:extLst>
          </p:cNvPr>
          <p:cNvGrpSpPr>
            <a:grpSpLocks noChangeAspect="1"/>
          </p:cNvGrpSpPr>
          <p:nvPr/>
        </p:nvGrpSpPr>
        <p:grpSpPr>
          <a:xfrm>
            <a:off x="445312" y="1517023"/>
            <a:ext cx="5316324" cy="2593121"/>
            <a:chOff x="571141" y="2094888"/>
            <a:chExt cx="5375647" cy="26220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55D5D5F-3D7D-4934-2CBA-CE552CD58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41" y="2094888"/>
              <a:ext cx="2759158" cy="26220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AD31211-B629-8EA1-E506-446C32DD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0299" y="2094888"/>
              <a:ext cx="2616489" cy="262205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E2C4A4B-BFBB-D19F-9E0A-F2DC8F528D89}"/>
              </a:ext>
            </a:extLst>
          </p:cNvPr>
          <p:cNvSpPr txBox="1"/>
          <p:nvPr/>
        </p:nvSpPr>
        <p:spPr>
          <a:xfrm>
            <a:off x="5899545" y="3233991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R. Navarro Pérez, J. E. Amaro, and E. Ruiz Arriola Phys. Rev. C, 89:064006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E5BE2F50-ECDC-E170-7CA9-073C84720E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378283"/>
                  </p:ext>
                </p:extLst>
              </p:nvPr>
            </p:nvGraphicFramePr>
            <p:xfrm>
              <a:off x="5899545" y="4591047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E5BE2F50-ECDC-E170-7CA9-073C84720E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378283"/>
                  </p:ext>
                </p:extLst>
              </p:nvPr>
            </p:nvGraphicFramePr>
            <p:xfrm>
              <a:off x="5899545" y="4591047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5"/>
                          <a:stretch>
                            <a:fillRect t="-2128" r="-400000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5"/>
                          <a:stretch>
                            <a:fillRect l="-100000" t="-2128" r="-300000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5"/>
                          <a:stretch>
                            <a:fillRect l="-201058" t="-2128" r="-201587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5"/>
                          <a:stretch>
                            <a:fillRect l="-299474" t="-2128" r="-100526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5"/>
                          <a:stretch>
                            <a:fillRect l="-399474" t="-2128" r="-526" b="-1085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A24537BB-B617-161A-1D57-B03EC8458266}"/>
              </a:ext>
            </a:extLst>
          </p:cNvPr>
          <p:cNvSpPr txBox="1"/>
          <p:nvPr/>
        </p:nvSpPr>
        <p:spPr>
          <a:xfrm>
            <a:off x="5899545" y="5266908"/>
            <a:ext cx="598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核子低能散射</a:t>
            </a: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j-ea"/>
                <a:ea typeface="+mj-ea"/>
                <a:cs typeface="Times New Roman" panose="02020603050405020304" pitchFamily="18" charset="0"/>
              </a:rPr>
              <a:t>35</a:t>
            </a: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个数据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19EFA2-8ADC-6BB1-2309-EA4ACF120451}"/>
              </a:ext>
            </a:extLst>
          </p:cNvPr>
          <p:cNvSpPr txBox="1"/>
          <p:nvPr/>
        </p:nvSpPr>
        <p:spPr>
          <a:xfrm>
            <a:off x="5899545" y="5758555"/>
            <a:ext cx="485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+mj-ea"/>
                <a:ea typeface="+mj-ea"/>
                <a:cs typeface="Times New Roman" panose="02020603050405020304" pitchFamily="18" charset="0"/>
              </a:rPr>
              <a:t>制约了超核物理及致密星体如中子星的研究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70738B-DA29-D3E8-1A46-AF9BFD358911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传统散射实验难以研究不稳定粒子之间的相互作用</a:t>
            </a:r>
          </a:p>
        </p:txBody>
      </p:sp>
    </p:spTree>
    <p:extLst>
      <p:ext uri="{BB962C8B-B14F-4D97-AF65-F5344CB8AC3E}">
        <p14:creationId xmlns:p14="http://schemas.microsoft.com/office/powerpoint/2010/main" val="29097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BB069-0FA3-D989-D8F1-1E8C5059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48388B-7C9B-70DD-44FE-7315D1FA71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B2A579-4282-F2EA-AEB5-08E6D1369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5" y="1114760"/>
            <a:ext cx="10576250" cy="49244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F116AE5-C975-E2A2-D159-9BAFFEC97E70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重离子碰撞为研究不稳定粒子间相互作用提供可能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E1FA6E-5FB4-B9B6-7B89-C60EAFAE966D}"/>
              </a:ext>
            </a:extLst>
          </p:cNvPr>
          <p:cNvSpPr txBox="1"/>
          <p:nvPr/>
        </p:nvSpPr>
        <p:spPr>
          <a:xfrm>
            <a:off x="2312378" y="1477106"/>
            <a:ext cx="113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初态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91EA47-4C1D-C8BF-693A-9E940C543416}"/>
              </a:ext>
            </a:extLst>
          </p:cNvPr>
          <p:cNvSpPr txBox="1"/>
          <p:nvPr/>
        </p:nvSpPr>
        <p:spPr>
          <a:xfrm>
            <a:off x="3939962" y="1354013"/>
            <a:ext cx="256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夸克胶子等离子体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CAFD4A-3800-547B-0BD7-0563671CB02B}"/>
              </a:ext>
            </a:extLst>
          </p:cNvPr>
          <p:cNvSpPr txBox="1"/>
          <p:nvPr/>
        </p:nvSpPr>
        <p:spPr>
          <a:xfrm>
            <a:off x="6632332" y="1041828"/>
            <a:ext cx="113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强子化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454FC8-43DD-FF09-B4A2-903D71650A54}"/>
              </a:ext>
            </a:extLst>
          </p:cNvPr>
          <p:cNvSpPr txBox="1"/>
          <p:nvPr/>
        </p:nvSpPr>
        <p:spPr>
          <a:xfrm>
            <a:off x="8256486" y="714650"/>
            <a:ext cx="1415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化学冻结</a:t>
            </a:r>
          </a:p>
        </p:txBody>
      </p:sp>
    </p:spTree>
    <p:extLst>
      <p:ext uri="{BB962C8B-B14F-4D97-AF65-F5344CB8AC3E}">
        <p14:creationId xmlns:p14="http://schemas.microsoft.com/office/powerpoint/2010/main" val="25002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52820-8296-0572-A510-A89F109C6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14CDB3-D5B2-7008-5A62-099AB6DC27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96F182-1585-D399-7FD7-96AFF7977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3" y="820344"/>
            <a:ext cx="6958958" cy="40971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0B5BB6-3A0F-7B54-0A47-666C71F55FEF}"/>
              </a:ext>
            </a:extLst>
          </p:cNvPr>
          <p:cNvSpPr txBox="1"/>
          <p:nvPr/>
        </p:nvSpPr>
        <p:spPr>
          <a:xfrm>
            <a:off x="7712643" y="3293281"/>
            <a:ext cx="265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ALICE Collaboration</a:t>
            </a:r>
            <a:endParaRPr lang="en-US" altLang="zh-CN" sz="1600" b="1" i="1" dirty="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  <a:ea typeface="+mj-ea"/>
              </a:rPr>
              <a:t>Nature 588 (2020) 232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667CBDD-0784-6D41-9DF1-AEB5BBD6735B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506639" y="4687250"/>
            <a:ext cx="718583" cy="751204"/>
          </a:xfrm>
          <a:prstGeom prst="straightConnector1">
            <a:avLst/>
          </a:prstGeom>
          <a:ln>
            <a:solidFill>
              <a:srgbClr val="4A7C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D4810D7-9E7A-B815-C548-744AD4BA0365}"/>
              </a:ext>
            </a:extLst>
          </p:cNvPr>
          <p:cNvSpPr txBox="1"/>
          <p:nvPr/>
        </p:nvSpPr>
        <p:spPr>
          <a:xfrm>
            <a:off x="4225222" y="5253788"/>
            <a:ext cx="175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4A7CAF"/>
                </a:solidFill>
                <a:latin typeface="+mj-ea"/>
                <a:ea typeface="+mj-ea"/>
              </a:rPr>
              <a:t>末态相互作用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7B79041-0A8B-CC15-DB9F-986C9597027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504674" y="4681042"/>
            <a:ext cx="720547" cy="1170109"/>
          </a:xfrm>
          <a:prstGeom prst="straightConnector1">
            <a:avLst/>
          </a:prstGeom>
          <a:ln>
            <a:solidFill>
              <a:srgbClr val="4A7C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D15F0787-2D27-2D92-7221-B80666EBAD20}"/>
              </a:ext>
            </a:extLst>
          </p:cNvPr>
          <p:cNvSpPr txBox="1"/>
          <p:nvPr/>
        </p:nvSpPr>
        <p:spPr>
          <a:xfrm>
            <a:off x="4225221" y="5666485"/>
            <a:ext cx="175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4A7CAF"/>
                </a:solidFill>
                <a:latin typeface="+mj-ea"/>
                <a:ea typeface="+mj-ea"/>
              </a:rPr>
              <a:t>量子统计效应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437987C-53C1-BDCF-7980-B108BD10FB4C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502769" y="4679727"/>
            <a:ext cx="722452" cy="1584121"/>
          </a:xfrm>
          <a:prstGeom prst="straightConnector1">
            <a:avLst/>
          </a:prstGeom>
          <a:ln>
            <a:solidFill>
              <a:srgbClr val="4A7C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64D2CF8-1CE2-C03B-1B72-C8905FA6EF53}"/>
              </a:ext>
            </a:extLst>
          </p:cNvPr>
          <p:cNvSpPr txBox="1"/>
          <p:nvPr/>
        </p:nvSpPr>
        <p:spPr>
          <a:xfrm>
            <a:off x="4225221" y="6079182"/>
            <a:ext cx="175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4A7CAF"/>
                </a:solidFill>
                <a:latin typeface="+mj-ea"/>
                <a:ea typeface="+mj-ea"/>
              </a:rPr>
              <a:t>耦合道效应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0616E8B-1BFE-5FCB-42DC-5DC99C619BFB}"/>
              </a:ext>
            </a:extLst>
          </p:cNvPr>
          <p:cNvGrpSpPr/>
          <p:nvPr/>
        </p:nvGrpSpPr>
        <p:grpSpPr>
          <a:xfrm>
            <a:off x="1898822" y="4694510"/>
            <a:ext cx="1817322" cy="1190036"/>
            <a:chOff x="1665431" y="4881858"/>
            <a:chExt cx="1644369" cy="1190036"/>
          </a:xfrm>
        </p:grpSpPr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4E2D0966-1135-E727-27A0-B971BA55D621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2487616" y="4881858"/>
              <a:ext cx="0" cy="543705"/>
            </a:xfrm>
            <a:prstGeom prst="straightConnector1">
              <a:avLst/>
            </a:prstGeom>
            <a:ln>
              <a:solidFill>
                <a:srgbClr val="EE7F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E490426-4A76-4C77-F7C6-1BBC7F60D471}"/>
                </a:ext>
              </a:extLst>
            </p:cNvPr>
            <p:cNvSpPr txBox="1"/>
            <p:nvPr/>
          </p:nvSpPr>
          <p:spPr>
            <a:xfrm>
              <a:off x="1665431" y="5425563"/>
              <a:ext cx="1644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EE7F00"/>
                  </a:solidFill>
                  <a:latin typeface="+mj-ea"/>
                  <a:ea typeface="+mj-ea"/>
                </a:rPr>
                <a:t>发射源空间分布</a:t>
              </a:r>
            </a:p>
          </p:txBody>
        </p:sp>
      </p:grpSp>
      <p:cxnSp>
        <p:nvCxnSpPr>
          <p:cNvPr id="45" name="连接符: 肘形 44">
            <a:extLst>
              <a:ext uri="{FF2B5EF4-FFF2-40B4-BE49-F238E27FC236}">
                <a16:creationId xmlns:a16="http://schemas.microsoft.com/office/drawing/2014/main" id="{273E4767-727F-347D-5A75-5B6443753D00}"/>
              </a:ext>
            </a:extLst>
          </p:cNvPr>
          <p:cNvCxnSpPr>
            <a:cxnSpLocks/>
          </p:cNvCxnSpPr>
          <p:nvPr/>
        </p:nvCxnSpPr>
        <p:spPr>
          <a:xfrm>
            <a:off x="4704040" y="4694510"/>
            <a:ext cx="2808000" cy="374429"/>
          </a:xfrm>
          <a:prstGeom prst="bentConnector3">
            <a:avLst>
              <a:gd name="adj1" fmla="val -2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1FF1A912-89CD-FE9C-82BD-A228F4CDC1DE}"/>
              </a:ext>
            </a:extLst>
          </p:cNvPr>
          <p:cNvSpPr txBox="1"/>
          <p:nvPr/>
        </p:nvSpPr>
        <p:spPr>
          <a:xfrm>
            <a:off x="7508233" y="4917466"/>
            <a:ext cx="175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归一化常数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D1A9273-7DD1-9429-1F9C-A4E0838F5F82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5860473" y="4310743"/>
            <a:ext cx="1647760" cy="235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31118D9B-B5B8-D753-58A4-0E7074447CBA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5860473" y="4545904"/>
            <a:ext cx="164776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9941187A-3A43-E0B2-49F5-9C9B7C5EE00D}"/>
              </a:ext>
            </a:extLst>
          </p:cNvPr>
          <p:cNvSpPr txBox="1"/>
          <p:nvPr/>
        </p:nvSpPr>
        <p:spPr>
          <a:xfrm>
            <a:off x="7508233" y="4361238"/>
            <a:ext cx="453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相同</a:t>
            </a:r>
            <a:r>
              <a:rPr lang="en-US" altLang="zh-CN" b="1" dirty="0">
                <a:latin typeface="+mj-ea"/>
                <a:ea typeface="+mj-ea"/>
              </a:rPr>
              <a:t>/</a:t>
            </a:r>
            <a:r>
              <a:rPr lang="zh-CN" altLang="en-US" b="1" dirty="0">
                <a:latin typeface="+mj-ea"/>
                <a:ea typeface="+mj-ea"/>
              </a:rPr>
              <a:t>混合事件计数 </a:t>
            </a:r>
            <a:r>
              <a:rPr lang="en-US" altLang="zh-CN" b="1" dirty="0">
                <a:latin typeface="+mj-ea"/>
                <a:ea typeface="+mj-ea"/>
              </a:rPr>
              <a:t>(mixed-event </a:t>
            </a:r>
            <a:r>
              <a:rPr lang="zh-CN" altLang="en-US" b="1" dirty="0">
                <a:latin typeface="+mj-ea"/>
                <a:ea typeface="+mj-ea"/>
              </a:rPr>
              <a:t>技术</a:t>
            </a:r>
            <a:r>
              <a:rPr lang="en-US" altLang="zh-CN" b="1" dirty="0">
                <a:latin typeface="+mj-ea"/>
                <a:ea typeface="+mj-ea"/>
              </a:rPr>
              <a:t>)</a:t>
            </a:r>
            <a:endParaRPr lang="zh-CN" altLang="en-US" b="1" dirty="0">
              <a:latin typeface="+mj-ea"/>
              <a:ea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403709-7CD8-4AD7-ACFF-EA130A4EC1A7}"/>
              </a:ext>
            </a:extLst>
          </p:cNvPr>
          <p:cNvGrpSpPr/>
          <p:nvPr/>
        </p:nvGrpSpPr>
        <p:grpSpPr>
          <a:xfrm>
            <a:off x="7712643" y="1121580"/>
            <a:ext cx="4133864" cy="1689883"/>
            <a:chOff x="6887308" y="1737537"/>
            <a:chExt cx="4579676" cy="1689883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BC244976-1C58-5B46-4C39-F7D6381864B8}"/>
                </a:ext>
              </a:extLst>
            </p:cNvPr>
            <p:cNvSpPr txBox="1"/>
            <p:nvPr/>
          </p:nvSpPr>
          <p:spPr>
            <a:xfrm>
              <a:off x="6887308" y="1737537"/>
              <a:ext cx="4579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zh-CN" altLang="en-US" sz="2000" b="1" dirty="0">
                  <a:latin typeface="+mj-ea"/>
                  <a:ea typeface="+mj-ea"/>
                </a:rPr>
                <a:t>不考虑量子统计的情况下：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graphicFrame>
          <p:nvGraphicFramePr>
            <p:cNvPr id="68" name="对象 67">
              <a:extLst>
                <a:ext uri="{FF2B5EF4-FFF2-40B4-BE49-F238E27FC236}">
                  <a16:creationId xmlns:a16="http://schemas.microsoft.com/office/drawing/2014/main" id="{71AD59A3-23B7-6BCB-77C1-EB53AB37C9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0663108"/>
                </p:ext>
              </p:extLst>
            </p:nvPr>
          </p:nvGraphicFramePr>
          <p:xfrm>
            <a:off x="6921853" y="2322520"/>
            <a:ext cx="3888491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4" imgW="1945080" imgH="552600" progId="Equation.AxMath">
                    <p:embed/>
                  </p:oleObj>
                </mc:Choice>
                <mc:Fallback>
                  <p:oleObj name="AxMath" r:id="rId4" imgW="1945080" imgH="552600" progId="Equation.AxMat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921853" y="2322520"/>
                          <a:ext cx="3888491" cy="1104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93C011AC-5DF8-B118-2874-78EFB151431D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关联函数反映发射源时空特性和相互作用的信息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DF665B-5053-6EC3-4E73-225BE58E6C3F}"/>
              </a:ext>
            </a:extLst>
          </p:cNvPr>
          <p:cNvSpPr txBox="1"/>
          <p:nvPr/>
        </p:nvSpPr>
        <p:spPr>
          <a:xfrm>
            <a:off x="6255695" y="2239489"/>
            <a:ext cx="71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8B8B"/>
                </a:solidFill>
                <a:latin typeface="+mj-ea"/>
                <a:ea typeface="+mj-ea"/>
              </a:rPr>
              <a:t>排斥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86D273-E20C-E0CC-ADA9-65ACE7A06D3C}"/>
              </a:ext>
            </a:extLst>
          </p:cNvPr>
          <p:cNvSpPr txBox="1"/>
          <p:nvPr/>
        </p:nvSpPr>
        <p:spPr>
          <a:xfrm>
            <a:off x="5736708" y="1794158"/>
            <a:ext cx="71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4AB698"/>
                </a:solidFill>
                <a:latin typeface="+mj-ea"/>
                <a:ea typeface="+mj-ea"/>
              </a:rPr>
              <a:t>吸引</a:t>
            </a:r>
          </a:p>
        </p:txBody>
      </p:sp>
    </p:spTree>
    <p:extLst>
      <p:ext uri="{BB962C8B-B14F-4D97-AF65-F5344CB8AC3E}">
        <p14:creationId xmlns:p14="http://schemas.microsoft.com/office/powerpoint/2010/main" val="34743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E43A2-D949-4E19-2C3A-2426C417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405041-DE31-E894-4D59-4CF587EA2F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B26733-6C33-8177-8993-DC5177E25C4E}"/>
              </a:ext>
            </a:extLst>
          </p:cNvPr>
          <p:cNvGrpSpPr/>
          <p:nvPr/>
        </p:nvGrpSpPr>
        <p:grpSpPr>
          <a:xfrm>
            <a:off x="129026" y="635315"/>
            <a:ext cx="10497867" cy="5753426"/>
            <a:chOff x="765346" y="1040363"/>
            <a:chExt cx="10497867" cy="5753426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F23165D-0451-3781-71B2-DE6CA0390589}"/>
                </a:ext>
              </a:extLst>
            </p:cNvPr>
            <p:cNvGrpSpPr/>
            <p:nvPr/>
          </p:nvGrpSpPr>
          <p:grpSpPr>
            <a:xfrm>
              <a:off x="765346" y="1040363"/>
              <a:ext cx="10497867" cy="5753426"/>
              <a:chOff x="1066084" y="1250109"/>
              <a:chExt cx="10497867" cy="5753426"/>
            </a:xfrm>
          </p:grpSpPr>
          <p:sp>
            <p:nvSpPr>
              <p:cNvPr id="6" name="文本框 1 1 4 1 2">
                <a:extLst>
                  <a:ext uri="{FF2B5EF4-FFF2-40B4-BE49-F238E27FC236}">
                    <a16:creationId xmlns:a16="http://schemas.microsoft.com/office/drawing/2014/main" id="{5643DD59-CD99-0FCF-ACBF-48F65DFC4E0B}"/>
                  </a:ext>
                </a:extLst>
              </p:cNvPr>
              <p:cNvSpPr txBox="1"/>
              <p:nvPr/>
            </p:nvSpPr>
            <p:spPr>
              <a:xfrm flipH="1">
                <a:off x="1503728" y="4276656"/>
                <a:ext cx="10060223" cy="40290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rgbClr val="004D99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坐标表象</a:t>
                </a:r>
                <a:r>
                  <a:rPr lang="en-US" altLang="zh-CN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Schrödinger</a:t>
                </a:r>
                <a:r>
                  <a:rPr lang="zh-CN" altLang="en-US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方程</a:t>
                </a:r>
                <a:endParaRPr lang="en-US" altLang="zh-CN" b="1" dirty="0">
                  <a:solidFill>
                    <a:srgbClr val="0069B9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文本框 1 1 4 1 1">
                <a:extLst>
                  <a:ext uri="{FF2B5EF4-FFF2-40B4-BE49-F238E27FC236}">
                    <a16:creationId xmlns:a16="http://schemas.microsoft.com/office/drawing/2014/main" id="{BDBDECDE-05A9-F6A8-CB91-12BB9895B0A0}"/>
                  </a:ext>
                </a:extLst>
              </p:cNvPr>
              <p:cNvSpPr txBox="1"/>
              <p:nvPr/>
            </p:nvSpPr>
            <p:spPr>
              <a:xfrm flipH="1">
                <a:off x="1130293" y="3836877"/>
                <a:ext cx="10433655" cy="40290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rgbClr val="004D99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2000" b="1" dirty="0">
                    <a:solidFill>
                      <a:srgbClr val="0069B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散射波函数</a:t>
                </a:r>
                <a:endParaRPr lang="en-US" altLang="zh-CN" sz="2000" b="1" dirty="0">
                  <a:solidFill>
                    <a:srgbClr val="0069B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1 1 4 2">
                <a:extLst>
                  <a:ext uri="{FF2B5EF4-FFF2-40B4-BE49-F238E27FC236}">
                    <a16:creationId xmlns:a16="http://schemas.microsoft.com/office/drawing/2014/main" id="{4601A0E8-B220-9CD1-8170-757C70DE9361}"/>
                  </a:ext>
                </a:extLst>
              </p:cNvPr>
              <p:cNvSpPr txBox="1"/>
              <p:nvPr/>
            </p:nvSpPr>
            <p:spPr>
              <a:xfrm flipH="1">
                <a:off x="1503724" y="5303657"/>
                <a:ext cx="10060226" cy="40290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rgbClr val="004D99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动量表象</a:t>
                </a:r>
                <a:r>
                  <a:rPr lang="en-US" altLang="zh-CN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Lippmann-Schwinger</a:t>
                </a:r>
                <a:r>
                  <a:rPr lang="zh-CN" altLang="en-US" b="1" dirty="0">
                    <a:solidFill>
                      <a:srgbClr val="0069B9"/>
                    </a:solidFill>
                    <a:latin typeface="+mj-ea"/>
                    <a:ea typeface="+mj-ea"/>
                  </a:rPr>
                  <a:t>方程</a:t>
                </a:r>
                <a:br>
                  <a:rPr lang="en-US" altLang="zh-CN" dirty="0">
                    <a:latin typeface="+mj-ea"/>
                    <a:ea typeface="+mj-ea"/>
                  </a:rPr>
                </a:br>
                <a:endParaRPr lang="en-US" altLang="zh-CN" b="1" dirty="0">
                  <a:solidFill>
                    <a:srgbClr val="004D99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4" name="肘形连接符 71">
                <a:extLst>
                  <a:ext uri="{FF2B5EF4-FFF2-40B4-BE49-F238E27FC236}">
                    <a16:creationId xmlns:a16="http://schemas.microsoft.com/office/drawing/2014/main" id="{F33EDE3D-E8D9-F391-01BD-22AECFCAB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8478" y="3593676"/>
                <a:ext cx="936000" cy="2376000"/>
              </a:xfrm>
              <a:prstGeom prst="bentConnector3">
                <a:avLst>
                  <a:gd name="adj1" fmla="val 113753"/>
                </a:avLst>
              </a:prstGeom>
              <a:ln w="15875"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22753F0C-1B4B-AC86-65DB-1C7A3E14B1C2}"/>
                  </a:ext>
                </a:extLst>
              </p:cNvPr>
              <p:cNvCxnSpPr/>
              <p:nvPr/>
            </p:nvCxnSpPr>
            <p:spPr>
              <a:xfrm flipV="1">
                <a:off x="8224481" y="4954190"/>
                <a:ext cx="126000" cy="0"/>
              </a:xfrm>
              <a:prstGeom prst="line">
                <a:avLst/>
              </a:prstGeom>
              <a:ln w="158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ACB2A8B5-2931-7E7E-E671-04A6CFDD5373}"/>
                  </a:ext>
                </a:extLst>
              </p:cNvPr>
              <p:cNvGrpSpPr/>
              <p:nvPr/>
            </p:nvGrpSpPr>
            <p:grpSpPr>
              <a:xfrm>
                <a:off x="1066084" y="1250109"/>
                <a:ext cx="10433658" cy="5753426"/>
                <a:chOff x="1066084" y="1250109"/>
                <a:chExt cx="10433658" cy="5753426"/>
              </a:xfrm>
            </p:grpSpPr>
            <p:sp>
              <p:nvSpPr>
                <p:cNvPr id="22" name="文本框 1 1 1">
                  <a:extLst>
                    <a:ext uri="{FF2B5EF4-FFF2-40B4-BE49-F238E27FC236}">
                      <a16:creationId xmlns:a16="http://schemas.microsoft.com/office/drawing/2014/main" id="{B9E809AD-CAE6-0519-76E4-DA92DC77AA74}"/>
                    </a:ext>
                  </a:extLst>
                </p:cNvPr>
                <p:cNvSpPr txBox="1"/>
                <p:nvPr/>
              </p:nvSpPr>
              <p:spPr>
                <a:xfrm flipH="1">
                  <a:off x="1066084" y="1250109"/>
                  <a:ext cx="10433656" cy="40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285750" indent="-285750">
                    <a:buClr>
                      <a:srgbClr val="004D99"/>
                    </a:buClr>
                    <a:buFont typeface="Wingdings" panose="05000000000000000000" pitchFamily="2" charset="2"/>
                    <a:buChar char="Ø"/>
                  </a:pPr>
                  <a:r>
                    <a:rPr lang="en-US" altLang="zh-CN" sz="2000" b="1" dirty="0" err="1">
                      <a:solidFill>
                        <a:srgbClr val="0069B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Koonin</a:t>
                  </a:r>
                  <a:r>
                    <a:rPr lang="en-US" altLang="zh-CN" sz="2000" b="1" dirty="0">
                      <a:solidFill>
                        <a:srgbClr val="0069B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–Pratt (K-P) </a:t>
                  </a:r>
                  <a:r>
                    <a:rPr lang="zh-CN" altLang="en-US" sz="2000" b="1" dirty="0">
                      <a:solidFill>
                        <a:srgbClr val="0069B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公式</a:t>
                  </a:r>
                  <a:endParaRPr lang="en-US" altLang="zh-CN" sz="2000" b="1" dirty="0">
                    <a:solidFill>
                      <a:srgbClr val="0069B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文本框 1 1 2">
                  <a:extLst>
                    <a:ext uri="{FF2B5EF4-FFF2-40B4-BE49-F238E27FC236}">
                      <a16:creationId xmlns:a16="http://schemas.microsoft.com/office/drawing/2014/main" id="{A20F6035-9C00-6D17-C944-A43311F07B37}"/>
                    </a:ext>
                  </a:extLst>
                </p:cNvPr>
                <p:cNvSpPr txBox="1"/>
                <p:nvPr/>
              </p:nvSpPr>
              <p:spPr>
                <a:xfrm flipH="1">
                  <a:off x="1439518" y="2126221"/>
                  <a:ext cx="10060224" cy="40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285750" indent="-285750">
                    <a:buClr>
                      <a:srgbClr val="004D99"/>
                    </a:buClr>
                    <a:buFont typeface="Arial" panose="020B0604020202020204" pitchFamily="34" charset="0"/>
                    <a:buChar char="•"/>
                  </a:pPr>
                  <a:r>
                    <a:rPr lang="zh-CN" altLang="en-US" b="1" dirty="0">
                      <a:solidFill>
                        <a:srgbClr val="0069B9"/>
                      </a:solidFill>
                      <a:latin typeface="+mj-ea"/>
                      <a:ea typeface="+mj-ea"/>
                    </a:rPr>
                    <a:t>高斯源 </a:t>
                  </a:r>
                  <a:r>
                    <a:rPr lang="en-US" altLang="zh-CN" b="1" dirty="0">
                      <a:solidFill>
                        <a:srgbClr val="0069B9"/>
                      </a:solidFill>
                      <a:latin typeface="+mj-ea"/>
                      <a:ea typeface="+mj-ea"/>
                    </a:rPr>
                    <a:t>(</a:t>
                  </a:r>
                  <a:r>
                    <a:rPr lang="zh-CN" altLang="en-US" b="1" dirty="0">
                      <a:solidFill>
                        <a:srgbClr val="0069B9"/>
                      </a:solidFill>
                      <a:latin typeface="+mj-ea"/>
                      <a:ea typeface="+mj-ea"/>
                    </a:rPr>
                    <a:t>最常用</a:t>
                  </a:r>
                  <a:r>
                    <a:rPr lang="en-US" altLang="zh-CN" b="1" dirty="0">
                      <a:solidFill>
                        <a:srgbClr val="0069B9"/>
                      </a:solidFill>
                      <a:latin typeface="+mj-ea"/>
                      <a:ea typeface="+mj-ea"/>
                    </a:rPr>
                    <a:t>)</a:t>
                  </a:r>
                  <a:endParaRPr lang="en-US" altLang="zh-CN" sz="1600" b="1" dirty="0">
                    <a:solidFill>
                      <a:srgbClr val="0069B9"/>
                    </a:solidFill>
                    <a:latin typeface="+mj-ea"/>
                    <a:ea typeface="+mj-ea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文本框 1 1 3">
                      <a:extLst>
                        <a:ext uri="{FF2B5EF4-FFF2-40B4-BE49-F238E27FC236}">
                          <a16:creationId xmlns:a16="http://schemas.microsoft.com/office/drawing/2014/main" id="{C1BBC873-1FA1-3DA1-5B9D-A2277933A282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439516" y="2965473"/>
                      <a:ext cx="10060224" cy="4029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285750" indent="-285750">
                        <a:buClr>
                          <a:srgbClr val="004D9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b="1" dirty="0">
                          <a:solidFill>
                            <a:srgbClr val="0069B9"/>
                          </a:solidFill>
                          <a:latin typeface="+mj-ea"/>
                          <a:ea typeface="+mj-ea"/>
                        </a:rPr>
                        <a:t>关联函数</a:t>
                      </a:r>
                      <a:r>
                        <a:rPr lang="zh-CN" altLang="en-US" b="1" dirty="0">
                          <a:solidFill>
                            <a:srgbClr val="004D99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只考虑</a:t>
                      </a:r>
                      <a14:m>
                        <m:oMath xmlns:m="http://schemas.openxmlformats.org/officeDocument/2006/math"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𝑺</m:t>
                          </m:r>
                        </m:oMath>
                      </a14:m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波强相互作用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) </a:t>
                      </a:r>
                    </a:p>
                  </p:txBody>
                </p:sp>
              </mc:Choice>
              <mc:Fallback xmlns="">
                <p:sp>
                  <p:nvSpPr>
                    <p:cNvPr id="25" name="文本框 1 1 3">
                      <a:extLst>
                        <a:ext uri="{FF2B5EF4-FFF2-40B4-BE49-F238E27FC236}">
                          <a16:creationId xmlns:a16="http://schemas.microsoft.com/office/drawing/2014/main" id="{C1BBC873-1FA1-3DA1-5B9D-A2277933A2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1439516" y="2965473"/>
                      <a:ext cx="10060224" cy="40290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363" t="-9091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6EABF0-6F1C-9A78-CFA4-AA598E6C6671}"/>
                    </a:ext>
                  </a:extLst>
                </p:cNvPr>
                <p:cNvSpPr txBox="1"/>
                <p:nvPr/>
              </p:nvSpPr>
              <p:spPr>
                <a:xfrm flipH="1">
                  <a:off x="1303476" y="6141761"/>
                  <a:ext cx="5362927" cy="86177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S. E. Koonin, Phys. Lett. B 70 (1) (1977) 43</a:t>
                  </a:r>
                </a:p>
                <a:p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Pratt, </a:t>
                  </a:r>
                  <a:r>
                    <a:rPr lang="en-US" altLang="zh-CN" sz="1600" b="1" i="1" dirty="0" err="1">
                      <a:solidFill>
                        <a:srgbClr val="00B050"/>
                      </a:solidFill>
                      <a:latin typeface="+mj-ea"/>
                      <a:ea typeface="+mj-ea"/>
                    </a:rPr>
                    <a:t>Csorgo</a:t>
                  </a:r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, </a:t>
                  </a:r>
                  <a:r>
                    <a:rPr lang="en-US" altLang="zh-CN" sz="1600" b="1" i="1" dirty="0" err="1">
                      <a:solidFill>
                        <a:srgbClr val="00B050"/>
                      </a:solidFill>
                      <a:latin typeface="+mj-ea"/>
                      <a:ea typeface="+mj-ea"/>
                    </a:rPr>
                    <a:t>Zimanyi</a:t>
                  </a:r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, </a:t>
                  </a:r>
                  <a:r>
                    <a:rPr lang="en-US" altLang="zh-CN" sz="1600" b="1" i="1" dirty="0" err="1">
                      <a:solidFill>
                        <a:srgbClr val="00B050"/>
                      </a:solidFill>
                      <a:latin typeface="+mj-ea"/>
                      <a:ea typeface="+mj-ea"/>
                    </a:rPr>
                    <a:t>Phys.Rev.C</a:t>
                  </a:r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, 42, 2646(1990)  </a:t>
                  </a:r>
                </a:p>
                <a:p>
                  <a:r>
                    <a:rPr lang="en-US" altLang="zh-CN" sz="1600" b="1" i="1" dirty="0">
                      <a:solidFill>
                        <a:srgbClr val="00B050"/>
                      </a:solidFill>
                      <a:latin typeface="+mj-ea"/>
                      <a:ea typeface="+mj-ea"/>
                    </a:rPr>
                    <a:t>A. Ohnishi, Nucl. Phys. A 954 (2016) 294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5" name="对象 34">
                    <a:extLst>
                      <a:ext uri="{FF2B5EF4-FFF2-40B4-BE49-F238E27FC236}">
                        <a16:creationId xmlns:a16="http://schemas.microsoft.com/office/drawing/2014/main" id="{81EDB603-0FFB-84F1-4800-5A19503B1D59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149101400"/>
                      </p:ext>
                    </p:extLst>
                  </p:nvPr>
                </p:nvGraphicFramePr>
                <p:xfrm>
                  <a:off x="1904943" y="1578459"/>
                  <a:ext cx="2755900" cy="5635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4" imgW="1671840" imgH="342000" progId="Equation.AxMath">
                          <p:embed/>
                        </p:oleObj>
                      </mc:Choice>
                      <mc:Fallback>
                        <p:oleObj name="AxMath" r:id="rId4" imgW="1671840" imgH="34200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04943" y="1578459"/>
                                <a:ext cx="2755900" cy="56356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5" name="对象 34">
                    <a:extLst>
                      <a:ext uri="{FF2B5EF4-FFF2-40B4-BE49-F238E27FC236}">
                        <a16:creationId xmlns:a16="http://schemas.microsoft.com/office/drawing/2014/main" id="{81EDB603-0FFB-84F1-4800-5A19503B1D59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149101400"/>
                      </p:ext>
                    </p:extLst>
                  </p:nvPr>
                </p:nvGraphicFramePr>
                <p:xfrm>
                  <a:off x="1904943" y="1578459"/>
                  <a:ext cx="2755900" cy="5635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6" imgW="1671840" imgH="342000" progId="Equation.AxMath">
                          <p:embed/>
                        </p:oleObj>
                      </mc:Choice>
                      <mc:Fallback>
                        <p:oleObj name="AxMath" r:id="rId6" imgW="1671840" imgH="34200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04943" y="1578459"/>
                                <a:ext cx="2755900" cy="56356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6" name="对象 35">
                    <a:extLst>
                      <a:ext uri="{FF2B5EF4-FFF2-40B4-BE49-F238E27FC236}">
                        <a16:creationId xmlns:a16="http://schemas.microsoft.com/office/drawing/2014/main" id="{28444463-612F-87E4-32B8-04B247AE44CF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700571073"/>
                      </p:ext>
                    </p:extLst>
                  </p:nvPr>
                </p:nvGraphicFramePr>
                <p:xfrm>
                  <a:off x="1835705" y="2558862"/>
                  <a:ext cx="3786187" cy="3714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8" imgW="2121840" imgH="207720" progId="Equation.AxMath">
                          <p:embed/>
                        </p:oleObj>
                      </mc:Choice>
                      <mc:Fallback>
                        <p:oleObj name="AxMath" r:id="rId8" imgW="2121840" imgH="20772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35705" y="2558862"/>
                                <a:ext cx="3786187" cy="37147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6" name="对象 35">
                    <a:extLst>
                      <a:ext uri="{FF2B5EF4-FFF2-40B4-BE49-F238E27FC236}">
                        <a16:creationId xmlns:a16="http://schemas.microsoft.com/office/drawing/2014/main" id="{28444463-612F-87E4-32B8-04B247AE44CF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40868412"/>
                      </p:ext>
                    </p:extLst>
                  </p:nvPr>
                </p:nvGraphicFramePr>
                <p:xfrm>
                  <a:off x="1897006" y="2559534"/>
                  <a:ext cx="3660775" cy="3714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10" imgW="2052360" imgH="207720" progId="Equation.AxMath">
                          <p:embed/>
                        </p:oleObj>
                      </mc:Choice>
                      <mc:Fallback>
                        <p:oleObj name="AxMath" r:id="rId10" imgW="2052360" imgH="20772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97006" y="2559534"/>
                                <a:ext cx="3660775" cy="37147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7" name="对象 36">
                    <a:extLst>
                      <a:ext uri="{FF2B5EF4-FFF2-40B4-BE49-F238E27FC236}">
                        <a16:creationId xmlns:a16="http://schemas.microsoft.com/office/drawing/2014/main" id="{AD8C9619-E89B-DB9B-A41D-E364596DF74E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42972041"/>
                      </p:ext>
                    </p:extLst>
                  </p:nvPr>
                </p:nvGraphicFramePr>
                <p:xfrm>
                  <a:off x="1904943" y="3280475"/>
                  <a:ext cx="5197475" cy="6381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12" imgW="3051000" imgH="374760" progId="Equation.AxMath">
                          <p:embed/>
                        </p:oleObj>
                      </mc:Choice>
                      <mc:Fallback>
                        <p:oleObj name="AxMath" r:id="rId12" imgW="3051000" imgH="37476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04943" y="3280475"/>
                                <a:ext cx="5197475" cy="63817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7" name="对象 36">
                    <a:extLst>
                      <a:ext uri="{FF2B5EF4-FFF2-40B4-BE49-F238E27FC236}">
                        <a16:creationId xmlns:a16="http://schemas.microsoft.com/office/drawing/2014/main" id="{AD8C9619-E89B-DB9B-A41D-E364596DF74E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42972041"/>
                      </p:ext>
                    </p:extLst>
                  </p:nvPr>
                </p:nvGraphicFramePr>
                <p:xfrm>
                  <a:off x="1904943" y="3280475"/>
                  <a:ext cx="5197475" cy="6381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14" imgW="3051000" imgH="374760" progId="Equation.AxMath">
                          <p:embed/>
                        </p:oleObj>
                      </mc:Choice>
                      <mc:Fallback>
                        <p:oleObj name="AxMath" r:id="rId14" imgW="3051000" imgH="37476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04943" y="3280475"/>
                                <a:ext cx="5197475" cy="63817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9" name="对象 38">
                    <a:extLst>
                      <a:ext uri="{FF2B5EF4-FFF2-40B4-BE49-F238E27FC236}">
                        <a16:creationId xmlns:a16="http://schemas.microsoft.com/office/drawing/2014/main" id="{F5AAF076-AD41-6D55-4C25-AEC543FC2E3E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96638701"/>
                      </p:ext>
                    </p:extLst>
                  </p:nvPr>
                </p:nvGraphicFramePr>
                <p:xfrm>
                  <a:off x="1894659" y="4644024"/>
                  <a:ext cx="2205002" cy="62033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16" imgW="1241280" imgH="349200" progId="Equation.AxMath">
                          <p:embed/>
                        </p:oleObj>
                      </mc:Choice>
                      <mc:Fallback>
                        <p:oleObj name="AxMath" r:id="rId16" imgW="1241280" imgH="34920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94659" y="4644024"/>
                                <a:ext cx="2205002" cy="6203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9" name="对象 38">
                    <a:extLst>
                      <a:ext uri="{FF2B5EF4-FFF2-40B4-BE49-F238E27FC236}">
                        <a16:creationId xmlns:a16="http://schemas.microsoft.com/office/drawing/2014/main" id="{F5AAF076-AD41-6D55-4C25-AEC543FC2E3E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96638701"/>
                      </p:ext>
                    </p:extLst>
                  </p:nvPr>
                </p:nvGraphicFramePr>
                <p:xfrm>
                  <a:off x="1894659" y="4644024"/>
                  <a:ext cx="2205002" cy="62033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18" imgW="1241280" imgH="349200" progId="Equation.AxMath">
                          <p:embed/>
                        </p:oleObj>
                      </mc:Choice>
                      <mc:Fallback>
                        <p:oleObj name="AxMath" r:id="rId18" imgW="1241280" imgH="34920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94659" y="4644024"/>
                                <a:ext cx="2205002" cy="6203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0" name="对象 39">
                    <a:extLst>
                      <a:ext uri="{FF2B5EF4-FFF2-40B4-BE49-F238E27FC236}">
                        <a16:creationId xmlns:a16="http://schemas.microsoft.com/office/drawing/2014/main" id="{37549014-A7C4-A338-D34D-8300F60E8AED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81446272"/>
                      </p:ext>
                    </p:extLst>
                  </p:nvPr>
                </p:nvGraphicFramePr>
                <p:xfrm>
                  <a:off x="1894659" y="5743251"/>
                  <a:ext cx="3959574" cy="36181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20" imgW="2153520" imgH="197280" progId="Equation.AxMath">
                          <p:embed/>
                        </p:oleObj>
                      </mc:Choice>
                      <mc:Fallback>
                        <p:oleObj name="AxMath" r:id="rId20" imgW="2153520" imgH="19728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2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94659" y="5743251"/>
                                <a:ext cx="3959574" cy="361818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0" name="对象 39">
                    <a:extLst>
                      <a:ext uri="{FF2B5EF4-FFF2-40B4-BE49-F238E27FC236}">
                        <a16:creationId xmlns:a16="http://schemas.microsoft.com/office/drawing/2014/main" id="{37549014-A7C4-A338-D34D-8300F60E8AED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81446272"/>
                      </p:ext>
                    </p:extLst>
                  </p:nvPr>
                </p:nvGraphicFramePr>
                <p:xfrm>
                  <a:off x="1894659" y="5743251"/>
                  <a:ext cx="3959574" cy="36181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AxMath" r:id="rId22" imgW="2153520" imgH="197280" progId="Equation.AxMath">
                          <p:embed/>
                        </p:oleObj>
                      </mc:Choice>
                      <mc:Fallback>
                        <p:oleObj name="AxMath" r:id="rId22" imgW="2153520" imgH="197280" progId="Equation.AxMath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2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894659" y="5743251"/>
                                <a:ext cx="3959574" cy="361818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844BC4A-7836-0DCE-3617-7984A5EFEF8E}"/>
                </a:ext>
              </a:extLst>
            </p:cNvPr>
            <p:cNvSpPr txBox="1"/>
            <p:nvPr/>
          </p:nvSpPr>
          <p:spPr>
            <a:xfrm>
              <a:off x="4157246" y="3483744"/>
              <a:ext cx="1664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F0000"/>
                  </a:solidFill>
                  <a:latin typeface="+mj-ea"/>
                  <a:ea typeface="+mj-ea"/>
                </a:rPr>
                <a:t>强相互作用修正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4DF999B-17CB-DF8D-0C2A-EE8B28AEA79D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高斯型源函数是广泛使用的源函数形式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9A3140-8988-A4C3-00FE-FD805D50AF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01314" y="1518425"/>
            <a:ext cx="4056676" cy="4110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5AC4783-4365-5D0E-772B-9BBAFB9A208F}"/>
              </a:ext>
            </a:extLst>
          </p:cNvPr>
          <p:cNvSpPr txBox="1"/>
          <p:nvPr/>
        </p:nvSpPr>
        <p:spPr>
          <a:xfrm>
            <a:off x="8377185" y="5739169"/>
            <a:ext cx="310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ALICE Collaboration</a:t>
            </a:r>
            <a:endParaRPr lang="en-US" altLang="zh-CN" sz="1600" b="1" i="1" dirty="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fr-FR" altLang="zh-CN" sz="1600" b="1" i="1" dirty="0">
                <a:solidFill>
                  <a:srgbClr val="00B050"/>
                </a:solidFill>
                <a:latin typeface="+mj-ea"/>
              </a:rPr>
              <a:t>Eur. Phys. J. C 85, 198 (2025)</a:t>
            </a:r>
            <a:endParaRPr lang="en-US" altLang="zh-CN" sz="1600" b="1" i="1" dirty="0">
              <a:solidFill>
                <a:srgbClr val="00B05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676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C43D0-ED16-48DC-93AB-B6967E2B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8AC87D-61C7-398A-A1CD-B326852E6C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920F8D4-15F6-4890-A8A8-08B52A5A9BBC}"/>
              </a:ext>
            </a:extLst>
          </p:cNvPr>
          <p:cNvGrpSpPr>
            <a:grpSpLocks noChangeAspect="1"/>
          </p:cNvGrpSpPr>
          <p:nvPr/>
        </p:nvGrpSpPr>
        <p:grpSpPr>
          <a:xfrm>
            <a:off x="1416999" y="1130498"/>
            <a:ext cx="9358002" cy="4918536"/>
            <a:chOff x="912629" y="1269378"/>
            <a:chExt cx="10376115" cy="5453653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6EFB2068-E8B2-A50A-6831-FE8D7C16F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29" y="1269378"/>
              <a:ext cx="10376115" cy="545365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78874FBB-B81C-6C4A-86F0-D40B022FA930}"/>
                </a:ext>
              </a:extLst>
            </p:cNvPr>
            <p:cNvSpPr/>
            <p:nvPr/>
          </p:nvSpPr>
          <p:spPr>
            <a:xfrm>
              <a:off x="912629" y="5161194"/>
              <a:ext cx="10376115" cy="1546596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21A8491-5397-F695-F033-D5EF4F2733CE}"/>
              </a:ext>
            </a:extLst>
          </p:cNvPr>
          <p:cNvSpPr txBox="1"/>
          <p:nvPr/>
        </p:nvSpPr>
        <p:spPr>
          <a:xfrm>
            <a:off x="3188574" y="681127"/>
            <a:ext cx="890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  <a:ea typeface="+mj-ea"/>
              </a:rPr>
              <a:t>Zhi-Wei Liu, Jun-Xu Lu, and Li-Sheng Geng, Physical Review D, 2023, 107(7): 074019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272EEC-F4EC-237B-27DE-7FC6003AA38E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关联函数可以详细反映相互作用的信息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BF0E176-0339-CE72-944E-F0E95C74D4A4}"/>
              </a:ext>
            </a:extLst>
          </p:cNvPr>
          <p:cNvSpPr txBox="1"/>
          <p:nvPr/>
        </p:nvSpPr>
        <p:spPr>
          <a:xfrm>
            <a:off x="2224455" y="6049034"/>
            <a:ext cx="113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排斥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DB5475-5AA8-7629-A027-F489B56EC2AD}"/>
              </a:ext>
            </a:extLst>
          </p:cNvPr>
          <p:cNvSpPr txBox="1"/>
          <p:nvPr/>
        </p:nvSpPr>
        <p:spPr>
          <a:xfrm>
            <a:off x="4583724" y="6049034"/>
            <a:ext cx="113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弱吸引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15A2E8-A675-1CA3-9BFD-8AB804045428}"/>
              </a:ext>
            </a:extLst>
          </p:cNvPr>
          <p:cNvSpPr txBox="1"/>
          <p:nvPr/>
        </p:nvSpPr>
        <p:spPr>
          <a:xfrm>
            <a:off x="6942993" y="6049034"/>
            <a:ext cx="140202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中等吸引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C8AEDC-4D41-9F6A-E8D5-4D78AB15B4A2}"/>
              </a:ext>
            </a:extLst>
          </p:cNvPr>
          <p:cNvSpPr txBox="1"/>
          <p:nvPr/>
        </p:nvSpPr>
        <p:spPr>
          <a:xfrm>
            <a:off x="9176600" y="6053707"/>
            <a:ext cx="113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强吸引</a:t>
            </a:r>
          </a:p>
        </p:txBody>
      </p:sp>
    </p:spTree>
    <p:extLst>
      <p:ext uri="{BB962C8B-B14F-4D97-AF65-F5344CB8AC3E}">
        <p14:creationId xmlns:p14="http://schemas.microsoft.com/office/powerpoint/2010/main" val="39555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04FA-2365-9249-06CE-01C7D7DE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AA79C7-965A-37D7-40E0-0DF8995BF9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04C464-E5B9-DC0B-FE29-1A5EC660CF4D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关联函数可以用来区分共振态、虚态和束缚态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A8E421-2725-3415-33C4-D2CAFCDB3B20}"/>
              </a:ext>
            </a:extLst>
          </p:cNvPr>
          <p:cNvSpPr txBox="1"/>
          <p:nvPr/>
        </p:nvSpPr>
        <p:spPr>
          <a:xfrm>
            <a:off x="3376247" y="676463"/>
            <a:ext cx="8582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ea"/>
                <a:ea typeface="+mj-ea"/>
              </a:rPr>
              <a:t>Zhi-Wei Liu, Jun-Xu Lu, Ming-Zhu Liu, and Li-Sheng Geng, </a:t>
            </a:r>
            <a:r>
              <a:rPr lang="en-US" altLang="zh-CN" sz="1600" b="1" i="1" dirty="0">
                <a:solidFill>
                  <a:srgbClr val="00B050"/>
                </a:solidFill>
                <a:latin typeface="+mj-ea"/>
              </a:rPr>
              <a:t>arXiv:2404.18607, 2024 </a:t>
            </a:r>
            <a:endParaRPr lang="zh-CN" altLang="en-US" sz="1600" b="1" i="1" dirty="0">
              <a:solidFill>
                <a:srgbClr val="00B050"/>
              </a:solidFill>
              <a:latin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DEB6DA-B763-F307-B8DC-1E8FBE97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129" y="1121170"/>
            <a:ext cx="6969742" cy="5349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10D1B56A-8626-D33B-9089-3531CF966243}"/>
              </a:ext>
            </a:extLst>
          </p:cNvPr>
          <p:cNvSpPr/>
          <p:nvPr/>
        </p:nvSpPr>
        <p:spPr>
          <a:xfrm rot="5400000">
            <a:off x="5393114" y="5497551"/>
            <a:ext cx="330097" cy="67198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1742CA2-C302-CB51-D822-CD1FB6B56E6E}"/>
              </a:ext>
            </a:extLst>
          </p:cNvPr>
          <p:cNvSpPr/>
          <p:nvPr/>
        </p:nvSpPr>
        <p:spPr>
          <a:xfrm rot="5400000">
            <a:off x="5393113" y="3829561"/>
            <a:ext cx="330098" cy="67198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0942B99-A8F1-3EE1-B058-D3691E5316C0}"/>
              </a:ext>
            </a:extLst>
          </p:cNvPr>
          <p:cNvSpPr/>
          <p:nvPr/>
        </p:nvSpPr>
        <p:spPr>
          <a:xfrm rot="5400000">
            <a:off x="5393113" y="2177421"/>
            <a:ext cx="330097" cy="67198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9EC5A2-3073-0C2F-9412-C1CCB6D8E4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5175" y="6583682"/>
            <a:ext cx="2743200" cy="149924"/>
          </a:xfrm>
        </p:spPr>
        <p:txBody>
          <a:bodyPr/>
          <a:lstStyle/>
          <a:p>
            <a:fld id="{E16B16C1-6D5E-46C9-B419-8AFAA0B89E27}" type="slidenum">
              <a:rPr lang="zh-CN" altLang="en-US" smtClean="0">
                <a:latin typeface="+mj-ea"/>
                <a:ea typeface="+mj-ea"/>
              </a:rPr>
              <a:pPr/>
              <a:t>9</a:t>
            </a:fld>
            <a:endParaRPr lang="zh-CN" altLang="en-US" dirty="0">
              <a:latin typeface="+mj-ea"/>
              <a:ea typeface="+mj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17B1697-9B97-C70C-EF5A-CE51D8AD7EDD}"/>
              </a:ext>
            </a:extLst>
          </p:cNvPr>
          <p:cNvGrpSpPr/>
          <p:nvPr/>
        </p:nvGrpSpPr>
        <p:grpSpPr>
          <a:xfrm>
            <a:off x="-26377" y="992754"/>
            <a:ext cx="12181266" cy="2706594"/>
            <a:chOff x="0" y="1484393"/>
            <a:chExt cx="12181266" cy="2706594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B4954DC8-C65C-9B5C-96B6-133B9868AA97}"/>
                </a:ext>
              </a:extLst>
            </p:cNvPr>
            <p:cNvGrpSpPr/>
            <p:nvPr/>
          </p:nvGrpSpPr>
          <p:grpSpPr>
            <a:xfrm>
              <a:off x="0" y="1484393"/>
              <a:ext cx="12181266" cy="2016062"/>
              <a:chOff x="10734" y="1276575"/>
              <a:chExt cx="12181266" cy="2016062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DD53ADA7-DB34-9909-F9DD-701616E8E8BB}"/>
                  </a:ext>
                </a:extLst>
              </p:cNvPr>
              <p:cNvGrpSpPr/>
              <p:nvPr/>
            </p:nvGrpSpPr>
            <p:grpSpPr>
              <a:xfrm>
                <a:off x="1440410" y="1276575"/>
                <a:ext cx="9290709" cy="1465627"/>
                <a:chOff x="1172653" y="1034413"/>
                <a:chExt cx="9290709" cy="1465627"/>
              </a:xfrm>
            </p:grpSpPr>
            <p:sp>
              <p:nvSpPr>
                <p:cNvPr id="3" name="圆角矩形 42">
                  <a:extLst>
                    <a:ext uri="{FF2B5EF4-FFF2-40B4-BE49-F238E27FC236}">
                      <a16:creationId xmlns:a16="http://schemas.microsoft.com/office/drawing/2014/main" id="{DF816F73-2340-7FE2-C2B1-49F7CC112A2E}"/>
                    </a:ext>
                  </a:extLst>
                </p:cNvPr>
                <p:cNvSpPr/>
                <p:nvPr/>
              </p:nvSpPr>
              <p:spPr>
                <a:xfrm>
                  <a:off x="4627189" y="1034413"/>
                  <a:ext cx="2384588" cy="439443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氘</a:t>
                  </a:r>
                  <a:r>
                    <a:rPr lang="en-US" altLang="zh-CN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-</a:t>
                  </a:r>
                  <a:r>
                    <a:rPr lang="zh-CN" altLang="en-US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氘相互作用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圆角矩形 44">
                      <a:extLst>
                        <a:ext uri="{FF2B5EF4-FFF2-40B4-BE49-F238E27FC236}">
                          <a16:creationId xmlns:a16="http://schemas.microsoft.com/office/drawing/2014/main" id="{17E3EA66-B592-2E82-562E-EECE53777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653" y="2060597"/>
                      <a:ext cx="3113738" cy="439443"/>
                    </a:xfrm>
                    <a:prstGeom prst="roundRect">
                      <a:avLst/>
                    </a:prstGeom>
                    <a:solidFill>
                      <a:srgbClr val="0070C0"/>
                    </a:solidFill>
                  </p:spPr>
                  <p:style>
                    <a:lnRef idx="0">
                      <a:schemeClr val="accent2"/>
                    </a:lnRef>
                    <a:fillRef idx="3">
                      <a:schemeClr val="accent2"/>
                    </a:fillRef>
                    <a:effectRef idx="3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" panose="05000000000000000000" pitchFamily="2" charset="2"/>
                        </a:rPr>
                        <a:t></a:t>
                      </a: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核结构 </a:t>
                      </a: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(e.g. </a:t>
                      </a:r>
                      <a14:m>
                        <m:oMath xmlns:m="http://schemas.openxmlformats.org/officeDocument/2006/math">
                          <m:sPre>
                            <m:sPrePr>
                              <m:ctrlPr>
                                <a:rPr lang="zh-CN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𝑯𝒆</m:t>
                              </m:r>
                            </m:e>
                          </m:sPre>
                        </m:oMath>
                      </a14:m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6" name="圆角矩形 44">
                      <a:extLst>
                        <a:ext uri="{FF2B5EF4-FFF2-40B4-BE49-F238E27FC236}">
                          <a16:creationId xmlns:a16="http://schemas.microsoft.com/office/drawing/2014/main" id="{17E3EA66-B592-2E82-562E-EECE537772A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72653" y="2060597"/>
                      <a:ext cx="3113738" cy="439443"/>
                    </a:xfrm>
                    <a:prstGeom prst="round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" name="圆角矩形 45">
                  <a:extLst>
                    <a:ext uri="{FF2B5EF4-FFF2-40B4-BE49-F238E27FC236}">
                      <a16:creationId xmlns:a16="http://schemas.microsoft.com/office/drawing/2014/main" id="{65CF62E8-0AEF-3CA8-FFB6-938B5F0E0EB3}"/>
                    </a:ext>
                  </a:extLst>
                </p:cNvPr>
                <p:cNvSpPr/>
                <p:nvPr/>
              </p:nvSpPr>
              <p:spPr>
                <a:xfrm>
                  <a:off x="7349362" y="2060597"/>
                  <a:ext cx="3114000" cy="439443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sym typeface="Wingdings" panose="05000000000000000000" pitchFamily="2" charset="2"/>
                    </a:rPr>
                    <a:t> </a:t>
                  </a:r>
                  <a:r>
                    <a:rPr lang="zh-CN" altLang="en-US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氘氘聚变</a:t>
                  </a:r>
                </a:p>
              </p:txBody>
            </p:sp>
            <p:cxnSp>
              <p:nvCxnSpPr>
                <p:cNvPr id="9" name="肘形连接符 46">
                  <a:extLst>
                    <a:ext uri="{FF2B5EF4-FFF2-40B4-BE49-F238E27FC236}">
                      <a16:creationId xmlns:a16="http://schemas.microsoft.com/office/drawing/2014/main" id="{434DBBAA-4D95-E79C-7026-F9DDC4D29D6D}"/>
                    </a:ext>
                  </a:extLst>
                </p:cNvPr>
                <p:cNvCxnSpPr>
                  <a:cxnSpLocks/>
                  <a:stCxn id="3" idx="2"/>
                  <a:endCxn id="6" idx="0"/>
                </p:cNvCxnSpPr>
                <p:nvPr/>
              </p:nvCxnSpPr>
              <p:spPr>
                <a:xfrm rot="5400000">
                  <a:off x="3981133" y="222246"/>
                  <a:ext cx="586741" cy="3089961"/>
                </a:xfrm>
                <a:prstGeom prst="bentConnector3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肘形连接符 48">
                  <a:extLst>
                    <a:ext uri="{FF2B5EF4-FFF2-40B4-BE49-F238E27FC236}">
                      <a16:creationId xmlns:a16="http://schemas.microsoft.com/office/drawing/2014/main" id="{9EAAFFF6-4F21-6E0D-2392-FF0465A9DAAD}"/>
                    </a:ext>
                  </a:extLst>
                </p:cNvPr>
                <p:cNvCxnSpPr>
                  <a:cxnSpLocks/>
                  <a:stCxn id="3" idx="2"/>
                  <a:endCxn id="8" idx="0"/>
                </p:cNvCxnSpPr>
                <p:nvPr/>
              </p:nvCxnSpPr>
              <p:spPr>
                <a:xfrm rot="16200000" flipH="1">
                  <a:off x="7069552" y="223786"/>
                  <a:ext cx="586741" cy="3086879"/>
                </a:xfrm>
                <a:prstGeom prst="bentConnector3">
                  <a:avLst>
                    <a:gd name="adj1" fmla="val 50000"/>
                  </a:avLst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F7154787-AD38-D3D4-760F-8CEBD340DEB3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4" y="2854119"/>
                    <a:ext cx="6275294" cy="4385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spcAft>
                        <a:spcPts val="6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将氘核看作集团，成功重现</a:t>
                    </a:r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𝟒</m:t>
                            </m:r>
                          </m:sup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𝑯𝒆</m:t>
                            </m:r>
                          </m:e>
                        </m:sPre>
                      </m:oMath>
                    </a14:m>
                    <a:r>
                      <a: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基态的结合能</a:t>
                    </a:r>
                    <a:endParaRPr lang="en-US" altLang="zh-CN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F7154787-AD38-D3D4-760F-8CEBD340DE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34" y="2854119"/>
                    <a:ext cx="6275294" cy="43851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75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5E139AC-156C-1522-B384-9FDD60D00A86}"/>
                  </a:ext>
                </a:extLst>
              </p:cNvPr>
              <p:cNvSpPr txBox="1"/>
              <p:nvPr/>
            </p:nvSpPr>
            <p:spPr>
              <a:xfrm>
                <a:off x="5841875" y="2854119"/>
                <a:ext cx="63501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采用方势阱形式的光学势， 精确重现氘氘聚变截面</a:t>
                </a:r>
                <a:endParaRPr lang="en-US" altLang="zh-CN" sz="2000" b="1" dirty="0">
                  <a:latin typeface="+mj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B5E778B-F8EE-96F1-D948-1868C1AE47FD}"/>
                </a:ext>
              </a:extLst>
            </p:cNvPr>
            <p:cNvSpPr txBox="1"/>
            <p:nvPr/>
          </p:nvSpPr>
          <p:spPr>
            <a:xfrm>
              <a:off x="1207532" y="3583609"/>
              <a:ext cx="3558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M. Shojaei and N. 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j-ea"/>
                </a:rPr>
                <a:t>Roshanbakht</a:t>
              </a:r>
              <a:endParaRPr lang="en-US" altLang="zh-CN" sz="1600" b="1" i="1" dirty="0">
                <a:solidFill>
                  <a:srgbClr val="00B050"/>
                </a:solidFill>
                <a:latin typeface="+mj-ea"/>
              </a:endParaRPr>
            </a:p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Chinese Journal of Physics (2015)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ABDD43D-CF92-0FAB-222C-B64548F6B08C}"/>
                </a:ext>
              </a:extLst>
            </p:cNvPr>
            <p:cNvSpPr txBox="1"/>
            <p:nvPr/>
          </p:nvSpPr>
          <p:spPr>
            <a:xfrm>
              <a:off x="7340425" y="3606212"/>
              <a:ext cx="364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X. Z. Li, Q. M. Wei, and B. Liu</a:t>
              </a:r>
            </a:p>
            <a:p>
              <a:pPr>
                <a:buNone/>
              </a:pPr>
              <a:r>
                <a:rPr lang="en-US" altLang="zh-CN" sz="1600" b="1" i="1" dirty="0">
                  <a:solidFill>
                    <a:srgbClr val="00B050"/>
                  </a:solidFill>
                  <a:latin typeface="+mj-ea"/>
                </a:rPr>
                <a:t>Nuclear Fusion 48, 125003 (2008)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AA776D16-C1B9-5A80-BAFA-06A0E09381A9}"/>
              </a:ext>
            </a:extLst>
          </p:cNvPr>
          <p:cNvSpPr txBox="1"/>
          <p:nvPr/>
        </p:nvSpPr>
        <p:spPr>
          <a:xfrm>
            <a:off x="700643" y="108645"/>
            <a:ext cx="90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</a:t>
            </a: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氘相互作用对于核结构和氘氘聚变反应十分重要</a:t>
            </a:r>
          </a:p>
        </p:txBody>
      </p:sp>
      <p:pic>
        <p:nvPicPr>
          <p:cNvPr id="1026" name="Picture 2" descr="Nuclear fusion - Principles of nuclear fusion">
            <a:extLst>
              <a:ext uri="{FF2B5EF4-FFF2-40B4-BE49-F238E27FC236}">
                <a16:creationId xmlns:a16="http://schemas.microsoft.com/office/drawing/2014/main" id="{515EA3D2-61F0-5B7F-7A63-1656B737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61"/>
          <a:stretch/>
        </p:blipFill>
        <p:spPr bwMode="auto">
          <a:xfrm>
            <a:off x="7035383" y="3952534"/>
            <a:ext cx="4203248" cy="19127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2B9CAEA-0696-F932-028A-926B8A0C3B23}"/>
              </a:ext>
            </a:extLst>
          </p:cNvPr>
          <p:cNvGrpSpPr/>
          <p:nvPr/>
        </p:nvGrpSpPr>
        <p:grpSpPr>
          <a:xfrm>
            <a:off x="2061330" y="3777465"/>
            <a:ext cx="1797676" cy="2087781"/>
            <a:chOff x="2237993" y="3937423"/>
            <a:chExt cx="1444352" cy="1756518"/>
          </a:xfrm>
        </p:grpSpPr>
        <p:pic>
          <p:nvPicPr>
            <p:cNvPr id="1032" name="Picture 8" descr="Equilibrium and Change: The physics behind Big Bang Nucleosynthesis «  Einstein-Online">
              <a:extLst>
                <a:ext uri="{FF2B5EF4-FFF2-40B4-BE49-F238E27FC236}">
                  <a16:creationId xmlns:a16="http://schemas.microsoft.com/office/drawing/2014/main" id="{17857578-AE35-7D18-CF41-FD5643C8E4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8" t="33244" b="37909"/>
            <a:stretch/>
          </p:blipFill>
          <p:spPr bwMode="auto">
            <a:xfrm>
              <a:off x="2237993" y="4018926"/>
              <a:ext cx="1444352" cy="160283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12447CB-685B-1917-19AD-61DB2C0E6083}"/>
                </a:ext>
              </a:extLst>
            </p:cNvPr>
            <p:cNvSpPr/>
            <p:nvPr/>
          </p:nvSpPr>
          <p:spPr>
            <a:xfrm rot="7676899">
              <a:off x="1865033" y="4403098"/>
              <a:ext cx="1570100" cy="638749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641037-1F49-5731-8C49-B9D2399499A4}"/>
                </a:ext>
              </a:extLst>
            </p:cNvPr>
            <p:cNvSpPr/>
            <p:nvPr/>
          </p:nvSpPr>
          <p:spPr>
            <a:xfrm rot="7676899">
              <a:off x="2413088" y="4589516"/>
              <a:ext cx="1570100" cy="638749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89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81ebc1f8-0063-4175-a0e9-d76839507c2e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9B9"/>
      </a:accent1>
      <a:accent2>
        <a:srgbClr val="4999E9"/>
      </a:accent2>
      <a:accent3>
        <a:srgbClr val="59A9E4"/>
      </a:accent3>
      <a:accent4>
        <a:srgbClr val="1DC9A3"/>
      </a:accent4>
      <a:accent5>
        <a:srgbClr val="68ADF2"/>
      </a:accent5>
      <a:accent6>
        <a:srgbClr val="1A61D4"/>
      </a:accent6>
      <a:hlink>
        <a:srgbClr val="4472C4"/>
      </a:hlink>
      <a:folHlink>
        <a:srgbClr val="BFBFB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11616</TotalTime>
  <Words>1393</Words>
  <Application>Microsoft Office PowerPoint</Application>
  <PresentationFormat>宽屏</PresentationFormat>
  <Paragraphs>261</Paragraphs>
  <Slides>22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微软雅黑</vt:lpstr>
      <vt:lpstr>Arial</vt:lpstr>
      <vt:lpstr>Arial Black</vt:lpstr>
      <vt:lpstr>Cambria Math</vt:lpstr>
      <vt:lpstr>Times New Roman</vt:lpstr>
      <vt:lpstr>Wingdings</vt:lpstr>
      <vt:lpstr>Office 主题​​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孔维嘉</dc:creator>
  <cp:lastModifiedBy>多伦 葛</cp:lastModifiedBy>
  <cp:revision>4545</cp:revision>
  <dcterms:created xsi:type="dcterms:W3CDTF">2023-11-11T13:48:31Z</dcterms:created>
  <dcterms:modified xsi:type="dcterms:W3CDTF">2025-03-23T13:37:20Z</dcterms:modified>
</cp:coreProperties>
</file>