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405" r:id="rId5"/>
    <p:sldId id="765" r:id="rId6"/>
    <p:sldId id="804" r:id="rId7"/>
    <p:sldId id="843" r:id="rId8"/>
    <p:sldId id="768" r:id="rId9"/>
    <p:sldId id="831" r:id="rId10"/>
    <p:sldId id="857" r:id="rId11"/>
    <p:sldId id="772" r:id="rId12"/>
    <p:sldId id="770" r:id="rId13"/>
    <p:sldId id="766" r:id="rId14"/>
    <p:sldId id="784" r:id="rId15"/>
    <p:sldId id="785" r:id="rId16"/>
    <p:sldId id="267" r:id="rId17"/>
    <p:sldId id="786" r:id="rId18"/>
    <p:sldId id="823" r:id="rId19"/>
    <p:sldId id="830" r:id="rId20"/>
    <p:sldId id="824" r:id="rId21"/>
    <p:sldId id="869" r:id="rId22"/>
    <p:sldId id="870" r:id="rId23"/>
    <p:sldId id="7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B427D"/>
    <a:srgbClr val="0A7670"/>
    <a:srgbClr val="1E4697"/>
    <a:srgbClr val="3062B2"/>
    <a:srgbClr val="1355AD"/>
    <a:srgbClr val="4944B2"/>
    <a:srgbClr val="1438AC"/>
    <a:srgbClr val="0070C0"/>
    <a:srgbClr val="3257CC"/>
    <a:srgbClr val="26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97" autoAdjust="0"/>
  </p:normalViewPr>
  <p:slideViewPr>
    <p:cSldViewPr snapToGrid="0">
      <p:cViewPr varScale="1">
        <p:scale>
          <a:sx n="62" d="100"/>
          <a:sy n="62" d="100"/>
        </p:scale>
        <p:origin x="14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052AA-743B-4B5D-B5DF-CC6AA9E9A8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7BD7-FF65-49A3-92C8-70EA824D4C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7BD7-FF65-49A3-92C8-70EA824D4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DAA0-7536-401C-88C0-8A882EAE86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DAA0-7536-401C-88C0-8A882EAE86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7BD7-FF65-49A3-92C8-70EA824D4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4C7AA-CA10-4EE9-B63F-96394A0A98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除此以外我们工作的第二部分就是基于超子</a:t>
            </a:r>
            <a:r>
              <a:rPr lang="en-US" altLang="zh-CN" dirty="0"/>
              <a:t>-</a:t>
            </a:r>
            <a:r>
              <a:rPr lang="zh-CN" altLang="en-US" dirty="0"/>
              <a:t>核子散射实验去理解强相互作用和</a:t>
            </a:r>
            <a:r>
              <a:rPr lang="en-US" altLang="zh-CN" dirty="0"/>
              <a:t>QCD</a:t>
            </a:r>
            <a:r>
              <a:rPr lang="zh-CN" altLang="en-US" dirty="0"/>
              <a:t>理论。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4C7AA-CA10-4EE9-B63F-96394A0A98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除此以外我们工作的第二部分就是基于超子</a:t>
            </a:r>
            <a:r>
              <a:rPr lang="en-US" altLang="zh-CN" dirty="0"/>
              <a:t>-</a:t>
            </a:r>
            <a:r>
              <a:rPr lang="zh-CN" altLang="en-US" dirty="0"/>
              <a:t>核子散射实验去理解强相互作用和</a:t>
            </a:r>
            <a:r>
              <a:rPr lang="en-US" altLang="zh-CN" dirty="0"/>
              <a:t>QCD</a:t>
            </a:r>
            <a:r>
              <a:rPr lang="zh-CN" altLang="en-US" dirty="0"/>
              <a:t>理论。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4C7AA-CA10-4EE9-B63F-96394A0A98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这种反物质超核的发现，标志着人类在反物质研究领域迈出了重要一步。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由于同位旋守恒，</a:t>
            </a:r>
            <a:r>
              <a:rPr lang="el-GR" altLang="zh-CN" dirty="0"/>
              <a:t>Λ¯Λ¯</a:t>
            </a:r>
            <a:r>
              <a:rPr lang="zh-CN" altLang="en-US" dirty="0"/>
              <a:t>或</a:t>
            </a:r>
            <a:r>
              <a:rPr lang="el-GR" altLang="zh-CN" dirty="0"/>
              <a:t>ΛΛ</a:t>
            </a:r>
            <a:r>
              <a:rPr lang="zh-CN" altLang="en-US" dirty="0"/>
              <a:t>不能与</a:t>
            </a:r>
            <a:r>
              <a:rPr lang="el-GR" altLang="zh-CN" dirty="0"/>
              <a:t>π</a:t>
            </a:r>
            <a:r>
              <a:rPr lang="zh-CN" altLang="en-US" dirty="0"/>
              <a:t>或</a:t>
            </a:r>
            <a:r>
              <a:rPr lang="el-GR" altLang="zh-CN" dirty="0"/>
              <a:t>ρ</a:t>
            </a:r>
            <a:r>
              <a:rPr lang="zh-CN" altLang="en-US" dirty="0"/>
              <a:t>等同位旋</a:t>
            </a:r>
            <a:r>
              <a:rPr lang="en-US" altLang="zh-CN" dirty="0"/>
              <a:t>-1</a:t>
            </a:r>
            <a:r>
              <a:rPr lang="zh-CN" altLang="en-US" dirty="0"/>
              <a:t>介子耦合，从而排除了</a:t>
            </a:r>
            <a:r>
              <a:rPr lang="el-GR" altLang="zh-CN" dirty="0"/>
              <a:t>π0</a:t>
            </a:r>
            <a:r>
              <a:rPr lang="zh-CN" altLang="en-US" dirty="0"/>
              <a:t>和</a:t>
            </a:r>
            <a:r>
              <a:rPr lang="el-GR" altLang="zh-CN" dirty="0"/>
              <a:t>ρ0</a:t>
            </a:r>
            <a:r>
              <a:rPr lang="zh-CN" altLang="en-US" dirty="0"/>
              <a:t>在</a:t>
            </a:r>
            <a:r>
              <a:rPr lang="en-US" altLang="zh-CN" dirty="0"/>
              <a:t>t</a:t>
            </a:r>
            <a:r>
              <a:rPr lang="zh-CN" altLang="en-US" dirty="0"/>
              <a:t>通道中的交换。</a:t>
            </a:r>
            <a:r>
              <a:rPr lang="el-GR" altLang="zh-CN" dirty="0"/>
              <a:t>Λ</a:t>
            </a:r>
            <a:r>
              <a:rPr lang="en-US" altLang="zh-CN" dirty="0"/>
              <a:t>, eta,</a:t>
            </a:r>
            <a:r>
              <a:rPr lang="en-US" altLang="zh-CN" dirty="0">
                <a:sym typeface="Symbol" panose="05050102010706020507" pitchFamily="18" charset="2"/>
              </a:rPr>
              <a:t>,</a:t>
            </a:r>
            <a:r>
              <a:rPr lang="en-US" altLang="zh-CN" dirty="0"/>
              <a:t>:I=0 N:I=1/2; I=0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7BD7-FF65-49A3-92C8-70EA824D4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2.56 0.9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DAA0-7536-401C-88C0-8A882EAE86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75 (Stroke)_#color-2050&amp;12727"/>
          <p:cNvSpPr/>
          <p:nvPr userDrawn="1">
            <p:custDataLst>
              <p:tags r:id="rId2"/>
            </p:custDataLst>
          </p:nvPr>
        </p:nvSpPr>
        <p:spPr>
          <a:xfrm>
            <a:off x="3282696" y="0"/>
            <a:ext cx="2304288" cy="6858000"/>
          </a:xfrm>
          <a:custGeom>
            <a:avLst/>
            <a:gdLst/>
            <a:ahLst/>
            <a:cxnLst/>
            <a:rect l="l" t="t" r="r" b="b"/>
            <a:pathLst>
              <a:path w="2304288" h="6858000">
                <a:moveTo>
                  <a:pt x="0" y="6858000"/>
                </a:moveTo>
                <a:lnTo>
                  <a:pt x="813816" y="6858000"/>
                </a:lnTo>
                <a:cubicBezTo>
                  <a:pt x="1728216" y="6007608"/>
                  <a:pt x="2304288" y="4782312"/>
                  <a:pt x="2304288" y="3429000"/>
                </a:cubicBezTo>
                <a:cubicBezTo>
                  <a:pt x="2304288" y="2075688"/>
                  <a:pt x="1728216" y="850392"/>
                  <a:pt x="813816" y="0"/>
                </a:cubicBezTo>
                <a:lnTo>
                  <a:pt x="0" y="0"/>
                </a:lnTo>
                <a:cubicBezTo>
                  <a:pt x="1088136" y="749808"/>
                  <a:pt x="1801368" y="2011680"/>
                  <a:pt x="1801368" y="3429000"/>
                </a:cubicBezTo>
                <a:cubicBezTo>
                  <a:pt x="1801368" y="4846320"/>
                  <a:pt x="1088136" y="6108192"/>
                  <a:pt x="0" y="6858000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5" name="Ellipse 3 (Stroke)_#color-2050&amp;1273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672584" cy="6858000"/>
          </a:xfrm>
          <a:custGeom>
            <a:avLst/>
            <a:gdLst/>
            <a:ahLst/>
            <a:cxnLst/>
            <a:rect l="l" t="t" r="r" b="b"/>
            <a:pathLst>
              <a:path w="4672584" h="6858000">
                <a:moveTo>
                  <a:pt x="0" y="6848856"/>
                </a:moveTo>
                <a:lnTo>
                  <a:pt x="0" y="6858000"/>
                </a:lnTo>
                <a:lnTo>
                  <a:pt x="45720" y="6858000"/>
                </a:lnTo>
                <a:cubicBezTo>
                  <a:pt x="27432" y="6858000"/>
                  <a:pt x="18288" y="6848856"/>
                  <a:pt x="0" y="6848856"/>
                </a:cubicBezTo>
                <a:moveTo>
                  <a:pt x="1261872" y="6858000"/>
                </a:moveTo>
                <a:cubicBezTo>
                  <a:pt x="1463040" y="6821424"/>
                  <a:pt x="1664208" y="6766560"/>
                  <a:pt x="1856232" y="6693408"/>
                </a:cubicBezTo>
                <a:cubicBezTo>
                  <a:pt x="3666744" y="6035040"/>
                  <a:pt x="4590288" y="4032504"/>
                  <a:pt x="3931920" y="2221992"/>
                </a:cubicBezTo>
                <a:cubicBezTo>
                  <a:pt x="3493008" y="1033272"/>
                  <a:pt x="2478024" y="228600"/>
                  <a:pt x="1316736" y="0"/>
                </a:cubicBezTo>
                <a:lnTo>
                  <a:pt x="2752344" y="0"/>
                </a:lnTo>
                <a:cubicBezTo>
                  <a:pt x="3493008" y="457200"/>
                  <a:pt x="4096512" y="1152144"/>
                  <a:pt x="4425696" y="2039112"/>
                </a:cubicBezTo>
                <a:cubicBezTo>
                  <a:pt x="5093208" y="3877056"/>
                  <a:pt x="4343400" y="5888736"/>
                  <a:pt x="2734056" y="6858000"/>
                </a:cubicBezTo>
                <a:lnTo>
                  <a:pt x="1261872" y="6858000"/>
                </a:lnTo>
              </a:path>
            </a:pathLst>
          </a:custGeom>
          <a:solidFill>
            <a:srgbClr val="0F41B1">
              <a:alpha val="84000"/>
            </a:srgbClr>
          </a:solidFill>
          <a:ln>
            <a:solidFill>
              <a:srgbClr val="0070C0"/>
            </a:solidFill>
          </a:ln>
        </p:spPr>
      </p:sp>
      <p:sp>
        <p:nvSpPr>
          <p:cNvPr id="6" name="Ellipse 4 (Stroke)_#color_$accent2_$accent2-2050&amp;12733"/>
          <p:cNvSpPr/>
          <p:nvPr userDrawn="1">
            <p:custDataLst>
              <p:tags r:id="rId4"/>
            </p:custDataLst>
          </p:nvPr>
        </p:nvSpPr>
        <p:spPr>
          <a:xfrm>
            <a:off x="0" y="3959352"/>
            <a:ext cx="4581144" cy="2898648"/>
          </a:xfrm>
          <a:custGeom>
            <a:avLst/>
            <a:gdLst/>
            <a:ahLst/>
            <a:cxnLst/>
            <a:rect l="l" t="t" r="r" b="b"/>
            <a:pathLst>
              <a:path w="4581144" h="2898648">
                <a:moveTo>
                  <a:pt x="4078224" y="201168"/>
                </a:moveTo>
                <a:cubicBezTo>
                  <a:pt x="3831336" y="1335024"/>
                  <a:pt x="3035808" y="2313432"/>
                  <a:pt x="1865376" y="2743200"/>
                </a:cubicBezTo>
                <a:cubicBezTo>
                  <a:pt x="1682496" y="2807208"/>
                  <a:pt x="1499616" y="2862072"/>
                  <a:pt x="1307592" y="2898648"/>
                </a:cubicBezTo>
                <a:lnTo>
                  <a:pt x="2715768" y="2898648"/>
                </a:lnTo>
                <a:cubicBezTo>
                  <a:pt x="3685032" y="2322576"/>
                  <a:pt x="4343400" y="1371600"/>
                  <a:pt x="4572000" y="310896"/>
                </a:cubicBezTo>
                <a:cubicBezTo>
                  <a:pt x="4599432" y="173736"/>
                  <a:pt x="4517136" y="36576"/>
                  <a:pt x="4379976" y="9144"/>
                </a:cubicBezTo>
                <a:cubicBezTo>
                  <a:pt x="4242816" y="-27432"/>
                  <a:pt x="4105656" y="64008"/>
                  <a:pt x="4078224" y="201168"/>
                </a:cubicBezTo>
                <a:moveTo>
                  <a:pt x="9144" y="2898648"/>
                </a:moveTo>
                <a:cubicBezTo>
                  <a:pt x="9144" y="2898648"/>
                  <a:pt x="0" y="2898648"/>
                  <a:pt x="0" y="2898648"/>
                </a:cubicBezTo>
                <a:lnTo>
                  <a:pt x="0" y="2898648"/>
                </a:lnTo>
                <a:lnTo>
                  <a:pt x="9144" y="2898648"/>
                </a:lnTo>
              </a:path>
            </a:pathLst>
          </a:custGeom>
          <a:gradFill>
            <a:gsLst>
              <a:gs pos="100000">
                <a:schemeClr val="accent1">
                  <a:lumMod val="75000"/>
                  <a:alpha val="70000"/>
                </a:schemeClr>
              </a:gs>
              <a:gs pos="73000">
                <a:schemeClr val="accent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47525" y="2772441"/>
            <a:ext cx="2658015" cy="1313212"/>
          </a:xfrm>
        </p:spPr>
        <p:txBody>
          <a:bodyPr wrap="square" anchor="ctr" anchorCtr="0">
            <a:normAutofit/>
          </a:bodyPr>
          <a:lstStyle>
            <a:lvl1pPr>
              <a:defRPr sz="4800"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_#color-2050&amp;12358"/>
          <p:cNvSpPr/>
          <p:nvPr userDrawn="1">
            <p:custDataLst>
              <p:tags r:id="rId2"/>
            </p:custDataLst>
          </p:nvPr>
        </p:nvSpPr>
        <p:spPr>
          <a:xfrm>
            <a:off x="1524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3062B2"/>
          </a:solidFill>
          <a:ln>
            <a:solidFill>
              <a:srgbClr val="1438AC"/>
            </a:solidFill>
          </a:ln>
        </p:spPr>
      </p:sp>
      <p:sp>
        <p:nvSpPr>
          <p:cNvPr id="9" name="Ellipse 5 (Stroke)_#color-2050&amp;1273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142232" cy="4544568"/>
          </a:xfrm>
          <a:custGeom>
            <a:avLst/>
            <a:gdLst/>
            <a:ahLst/>
            <a:cxnLst/>
            <a:rect l="l" t="t" r="r" b="b"/>
            <a:pathLst>
              <a:path w="4142232" h="4544568">
                <a:moveTo>
                  <a:pt x="0" y="4032504"/>
                </a:moveTo>
                <a:cubicBezTo>
                  <a:pt x="91440" y="4032504"/>
                  <a:pt x="173736" y="4041648"/>
                  <a:pt x="265176" y="4041648"/>
                </a:cubicBezTo>
                <a:cubicBezTo>
                  <a:pt x="2121408" y="4041648"/>
                  <a:pt x="3630168" y="2532888"/>
                  <a:pt x="3630168" y="676656"/>
                </a:cubicBezTo>
                <a:cubicBezTo>
                  <a:pt x="3630168" y="438912"/>
                  <a:pt x="3611880" y="219456"/>
                  <a:pt x="3566160" y="0"/>
                </a:cubicBezTo>
                <a:lnTo>
                  <a:pt x="4078224" y="0"/>
                </a:lnTo>
                <a:cubicBezTo>
                  <a:pt x="4123944" y="219456"/>
                  <a:pt x="4142232" y="448056"/>
                  <a:pt x="4142232" y="676656"/>
                </a:cubicBezTo>
                <a:cubicBezTo>
                  <a:pt x="4142232" y="2816352"/>
                  <a:pt x="2404872" y="4544568"/>
                  <a:pt x="265176" y="4544568"/>
                </a:cubicBezTo>
                <a:cubicBezTo>
                  <a:pt x="173736" y="4544568"/>
                  <a:pt x="91440" y="4544568"/>
                  <a:pt x="0" y="4535424"/>
                </a:cubicBezTo>
                <a:lnTo>
                  <a:pt x="0" y="4032504"/>
                </a:lnTo>
              </a:path>
            </a:pathLst>
          </a:custGeom>
          <a:solidFill>
            <a:schemeClr val="tx2">
              <a:lumMod val="10000"/>
              <a:lumOff val="90000"/>
              <a:alpha val="59000"/>
            </a:scheme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Ellipse 3 (Stroke)_#color_$lt1_$lt1-2050&amp;12739"/>
          <p:cNvSpPr/>
          <p:nvPr userDrawn="1">
            <p:custDataLst>
              <p:tags r:id="rId4"/>
            </p:custDataLst>
          </p:nvPr>
        </p:nvSpPr>
        <p:spPr>
          <a:xfrm>
            <a:off x="0" y="1399032"/>
            <a:ext cx="6099048" cy="5458968"/>
          </a:xfrm>
          <a:custGeom>
            <a:avLst/>
            <a:gdLst/>
            <a:ahLst/>
            <a:cxnLst/>
            <a:rect l="l" t="t" r="r" b="b"/>
            <a:pathLst>
              <a:path w="6099048" h="5458968">
                <a:moveTo>
                  <a:pt x="5760720" y="5458968"/>
                </a:moveTo>
                <a:cubicBezTo>
                  <a:pt x="5971032" y="4974336"/>
                  <a:pt x="6099048" y="4434840"/>
                  <a:pt x="6099048" y="3877056"/>
                </a:cubicBezTo>
                <a:cubicBezTo>
                  <a:pt x="6099048" y="1737360"/>
                  <a:pt x="4361688" y="0"/>
                  <a:pt x="2221992" y="0"/>
                </a:cubicBezTo>
                <a:cubicBezTo>
                  <a:pt x="1399032" y="0"/>
                  <a:pt x="630936" y="256032"/>
                  <a:pt x="0" y="704088"/>
                </a:cubicBezTo>
                <a:lnTo>
                  <a:pt x="0" y="1344168"/>
                </a:lnTo>
                <a:cubicBezTo>
                  <a:pt x="594360" y="822960"/>
                  <a:pt x="1371600" y="512064"/>
                  <a:pt x="2221992" y="512064"/>
                </a:cubicBezTo>
                <a:cubicBezTo>
                  <a:pt x="4078224" y="512064"/>
                  <a:pt x="5586984" y="2011680"/>
                  <a:pt x="5586984" y="3877056"/>
                </a:cubicBezTo>
                <a:cubicBezTo>
                  <a:pt x="5586984" y="4443984"/>
                  <a:pt x="5440680" y="4992624"/>
                  <a:pt x="5193792" y="5458968"/>
                </a:cubicBezTo>
                <a:lnTo>
                  <a:pt x="5760720" y="5458968"/>
                </a:lnTo>
              </a:path>
            </a:pathLst>
          </a:custGeom>
          <a:gradFill>
            <a:gsLst>
              <a:gs pos="41000">
                <a:schemeClr val="lt1">
                  <a:alpha val="45000"/>
                </a:schemeClr>
              </a:gs>
              <a:gs pos="0">
                <a:srgbClr val="FFFFFF">
                  <a:alpha val="0"/>
                </a:srgbClr>
              </a:gs>
              <a:gs pos="10000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4 (Stroke)_#color_$lt1_$accent1-2050&amp;12742"/>
          <p:cNvSpPr/>
          <p:nvPr userDrawn="1">
            <p:custDataLst>
              <p:tags r:id="rId5"/>
            </p:custDataLst>
          </p:nvPr>
        </p:nvSpPr>
        <p:spPr>
          <a:xfrm>
            <a:off x="0" y="1399032"/>
            <a:ext cx="5541264" cy="2194560"/>
          </a:xfrm>
          <a:custGeom>
            <a:avLst/>
            <a:gdLst/>
            <a:ahLst/>
            <a:cxnLst/>
            <a:rect l="l" t="t" r="r" b="b"/>
            <a:pathLst>
              <a:path w="5541264" h="2194560">
                <a:moveTo>
                  <a:pt x="0" y="1353312"/>
                </a:moveTo>
                <a:lnTo>
                  <a:pt x="0" y="704088"/>
                </a:lnTo>
                <a:cubicBezTo>
                  <a:pt x="630936" y="265176"/>
                  <a:pt x="1399032" y="0"/>
                  <a:pt x="2231136" y="0"/>
                </a:cubicBezTo>
                <a:cubicBezTo>
                  <a:pt x="3602736" y="0"/>
                  <a:pt x="4809744" y="722376"/>
                  <a:pt x="5495544" y="1801368"/>
                </a:cubicBezTo>
                <a:cubicBezTo>
                  <a:pt x="5568696" y="1920240"/>
                  <a:pt x="5541264" y="2075688"/>
                  <a:pt x="5422392" y="2148840"/>
                </a:cubicBezTo>
                <a:cubicBezTo>
                  <a:pt x="5303520" y="2221992"/>
                  <a:pt x="5148072" y="2194560"/>
                  <a:pt x="5065776" y="2075688"/>
                </a:cubicBezTo>
                <a:cubicBezTo>
                  <a:pt x="4471416" y="1133856"/>
                  <a:pt x="3419856" y="512064"/>
                  <a:pt x="2231136" y="512064"/>
                </a:cubicBezTo>
                <a:cubicBezTo>
                  <a:pt x="1371600" y="512064"/>
                  <a:pt x="594360" y="822960"/>
                  <a:pt x="0" y="1353312"/>
                </a:cubicBezTo>
              </a:path>
            </a:pathLst>
          </a:custGeom>
          <a:gradFill>
            <a:gsLst>
              <a:gs pos="89000">
                <a:schemeClr val="bg1">
                  <a:alpha val="71000"/>
                </a:schemeClr>
              </a:gs>
              <a:gs pos="0">
                <a:srgbClr val="0070C0"/>
              </a:gs>
            </a:gsLst>
            <a:lin ang="74674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27495" y="3136900"/>
            <a:ext cx="4726940" cy="1983105"/>
          </a:xfrm>
        </p:spPr>
        <p:txBody>
          <a:bodyPr wrap="square" anchor="t">
            <a:normAutofit/>
          </a:bodyPr>
          <a:lstStyle>
            <a:lvl1pPr algn="l">
              <a:defRPr sz="45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"/>
            </p:custDataLst>
          </p:nvPr>
        </p:nvSpPr>
        <p:spPr>
          <a:xfrm>
            <a:off x="486410" y="3269650"/>
            <a:ext cx="5126736" cy="275954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11900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-1"/>
            <a:ext cx="1857829" cy="1181101"/>
            <a:chOff x="0" y="0"/>
            <a:chExt cx="2590667" cy="4976958"/>
          </a:xfrm>
        </p:grpSpPr>
        <p:sp>
          <p:nvSpPr>
            <p:cNvPr id="7" name="矩形 1"/>
            <p:cNvSpPr/>
            <p:nvPr/>
          </p:nvSpPr>
          <p:spPr>
            <a:xfrm>
              <a:off x="0" y="0"/>
              <a:ext cx="2590667" cy="4976958"/>
            </a:xfrm>
            <a:custGeom>
              <a:avLst/>
              <a:gdLst>
                <a:gd name="connsiteX0" fmla="*/ 0 w 2278743"/>
                <a:gd name="connsiteY0" fmla="*/ 0 h 3689577"/>
                <a:gd name="connsiteX1" fmla="*/ 2278743 w 2278743"/>
                <a:gd name="connsiteY1" fmla="*/ 0 h 3689577"/>
                <a:gd name="connsiteX2" fmla="*/ 2278743 w 2278743"/>
                <a:gd name="connsiteY2" fmla="*/ 3689577 h 3689577"/>
                <a:gd name="connsiteX3" fmla="*/ 0 w 2278743"/>
                <a:gd name="connsiteY3" fmla="*/ 3689577 h 3689577"/>
                <a:gd name="connsiteX4" fmla="*/ 0 w 2278743"/>
                <a:gd name="connsiteY4" fmla="*/ 0 h 3689577"/>
                <a:gd name="connsiteX0-1" fmla="*/ 0 w 2278743"/>
                <a:gd name="connsiteY0-2" fmla="*/ 0 h 3689577"/>
                <a:gd name="connsiteX1-3" fmla="*/ 2278743 w 2278743"/>
                <a:gd name="connsiteY1-4" fmla="*/ 0 h 3689577"/>
                <a:gd name="connsiteX2-5" fmla="*/ 0 w 2278743"/>
                <a:gd name="connsiteY2-6" fmla="*/ 3689577 h 3689577"/>
                <a:gd name="connsiteX3-7" fmla="*/ 0 w 2278743"/>
                <a:gd name="connsiteY3-8" fmla="*/ 0 h 3689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78743" h="3689577">
                  <a:moveTo>
                    <a:pt x="0" y="0"/>
                  </a:moveTo>
                  <a:lnTo>
                    <a:pt x="2278743" y="0"/>
                  </a:lnTo>
                  <a:lnTo>
                    <a:pt x="0" y="3689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矩形 1"/>
            <p:cNvSpPr/>
            <p:nvPr/>
          </p:nvSpPr>
          <p:spPr>
            <a:xfrm>
              <a:off x="0" y="0"/>
              <a:ext cx="2590667" cy="3689577"/>
            </a:xfrm>
            <a:custGeom>
              <a:avLst/>
              <a:gdLst>
                <a:gd name="connsiteX0" fmla="*/ 0 w 2278743"/>
                <a:gd name="connsiteY0" fmla="*/ 0 h 3689577"/>
                <a:gd name="connsiteX1" fmla="*/ 2278743 w 2278743"/>
                <a:gd name="connsiteY1" fmla="*/ 0 h 3689577"/>
                <a:gd name="connsiteX2" fmla="*/ 2278743 w 2278743"/>
                <a:gd name="connsiteY2" fmla="*/ 3689577 h 3689577"/>
                <a:gd name="connsiteX3" fmla="*/ 0 w 2278743"/>
                <a:gd name="connsiteY3" fmla="*/ 3689577 h 3689577"/>
                <a:gd name="connsiteX4" fmla="*/ 0 w 2278743"/>
                <a:gd name="connsiteY4" fmla="*/ 0 h 3689577"/>
                <a:gd name="connsiteX0-1" fmla="*/ 0 w 2278743"/>
                <a:gd name="connsiteY0-2" fmla="*/ 0 h 3689577"/>
                <a:gd name="connsiteX1-3" fmla="*/ 2278743 w 2278743"/>
                <a:gd name="connsiteY1-4" fmla="*/ 0 h 3689577"/>
                <a:gd name="connsiteX2-5" fmla="*/ 0 w 2278743"/>
                <a:gd name="connsiteY2-6" fmla="*/ 3689577 h 3689577"/>
                <a:gd name="connsiteX3-7" fmla="*/ 0 w 2278743"/>
                <a:gd name="connsiteY3-8" fmla="*/ 0 h 3689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78743" h="3689577">
                  <a:moveTo>
                    <a:pt x="0" y="0"/>
                  </a:moveTo>
                  <a:lnTo>
                    <a:pt x="2278743" y="0"/>
                  </a:lnTo>
                  <a:lnTo>
                    <a:pt x="0" y="3689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>
            <a:off x="1509485" y="1057309"/>
            <a:ext cx="10701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r="71419"/>
          <a:stretch>
            <a:fillRect/>
          </a:stretch>
        </p:blipFill>
        <p:spPr>
          <a:xfrm>
            <a:off x="11107420" y="33655"/>
            <a:ext cx="1084580" cy="10236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 userDrawn="1"/>
        </p:nvGrpSpPr>
        <p:grpSpPr>
          <a:xfrm>
            <a:off x="0" y="-1"/>
            <a:ext cx="1857829" cy="1181101"/>
            <a:chOff x="-921786" y="-5803770"/>
            <a:chExt cx="2590667" cy="4976958"/>
          </a:xfrm>
        </p:grpSpPr>
        <p:sp>
          <p:nvSpPr>
            <p:cNvPr id="8" name="矩形 1"/>
            <p:cNvSpPr/>
            <p:nvPr/>
          </p:nvSpPr>
          <p:spPr>
            <a:xfrm>
              <a:off x="-921786" y="-5803770"/>
              <a:ext cx="2590667" cy="4976958"/>
            </a:xfrm>
            <a:custGeom>
              <a:avLst/>
              <a:gdLst>
                <a:gd name="connsiteX0" fmla="*/ 0 w 2278743"/>
                <a:gd name="connsiteY0" fmla="*/ 0 h 3689577"/>
                <a:gd name="connsiteX1" fmla="*/ 2278743 w 2278743"/>
                <a:gd name="connsiteY1" fmla="*/ 0 h 3689577"/>
                <a:gd name="connsiteX2" fmla="*/ 2278743 w 2278743"/>
                <a:gd name="connsiteY2" fmla="*/ 3689577 h 3689577"/>
                <a:gd name="connsiteX3" fmla="*/ 0 w 2278743"/>
                <a:gd name="connsiteY3" fmla="*/ 3689577 h 3689577"/>
                <a:gd name="connsiteX4" fmla="*/ 0 w 2278743"/>
                <a:gd name="connsiteY4" fmla="*/ 0 h 3689577"/>
                <a:gd name="connsiteX0-1" fmla="*/ 0 w 2278743"/>
                <a:gd name="connsiteY0-2" fmla="*/ 0 h 3689577"/>
                <a:gd name="connsiteX1-3" fmla="*/ 2278743 w 2278743"/>
                <a:gd name="connsiteY1-4" fmla="*/ 0 h 3689577"/>
                <a:gd name="connsiteX2-5" fmla="*/ 0 w 2278743"/>
                <a:gd name="connsiteY2-6" fmla="*/ 3689577 h 3689577"/>
                <a:gd name="connsiteX3-7" fmla="*/ 0 w 2278743"/>
                <a:gd name="connsiteY3-8" fmla="*/ 0 h 3689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78743" h="3689577">
                  <a:moveTo>
                    <a:pt x="0" y="0"/>
                  </a:moveTo>
                  <a:lnTo>
                    <a:pt x="2278743" y="0"/>
                  </a:lnTo>
                  <a:lnTo>
                    <a:pt x="0" y="3689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9" name="矩形 1"/>
            <p:cNvSpPr/>
            <p:nvPr/>
          </p:nvSpPr>
          <p:spPr>
            <a:xfrm>
              <a:off x="-921786" y="-5803770"/>
              <a:ext cx="2590667" cy="3689577"/>
            </a:xfrm>
            <a:custGeom>
              <a:avLst/>
              <a:gdLst>
                <a:gd name="connsiteX0" fmla="*/ 0 w 2278743"/>
                <a:gd name="connsiteY0" fmla="*/ 0 h 3689577"/>
                <a:gd name="connsiteX1" fmla="*/ 2278743 w 2278743"/>
                <a:gd name="connsiteY1" fmla="*/ 0 h 3689577"/>
                <a:gd name="connsiteX2" fmla="*/ 2278743 w 2278743"/>
                <a:gd name="connsiteY2" fmla="*/ 3689577 h 3689577"/>
                <a:gd name="connsiteX3" fmla="*/ 0 w 2278743"/>
                <a:gd name="connsiteY3" fmla="*/ 3689577 h 3689577"/>
                <a:gd name="connsiteX4" fmla="*/ 0 w 2278743"/>
                <a:gd name="connsiteY4" fmla="*/ 0 h 3689577"/>
                <a:gd name="connsiteX0-1" fmla="*/ 0 w 2278743"/>
                <a:gd name="connsiteY0-2" fmla="*/ 0 h 3689577"/>
                <a:gd name="connsiteX1-3" fmla="*/ 2278743 w 2278743"/>
                <a:gd name="connsiteY1-4" fmla="*/ 0 h 3689577"/>
                <a:gd name="connsiteX2-5" fmla="*/ 0 w 2278743"/>
                <a:gd name="connsiteY2-6" fmla="*/ 3689577 h 3689577"/>
                <a:gd name="connsiteX3-7" fmla="*/ 0 w 2278743"/>
                <a:gd name="connsiteY3-8" fmla="*/ 0 h 3689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78743" h="3689577">
                  <a:moveTo>
                    <a:pt x="0" y="0"/>
                  </a:moveTo>
                  <a:lnTo>
                    <a:pt x="2278743" y="0"/>
                  </a:lnTo>
                  <a:lnTo>
                    <a:pt x="0" y="3689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182370" y="1009650"/>
            <a:ext cx="11009630" cy="4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B1020-0A57-4FD8-BE87-B4727CD0C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E9211-EFB4-4C6E-8843-EA1373F52B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rot="10800000">
            <a:off x="9227820" y="303530"/>
            <a:ext cx="2964180" cy="5601335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13970" y="1818005"/>
            <a:ext cx="2714625" cy="5121275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4538C08C3939AF17456581B7CB7_42104BFB_B8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55" y="231140"/>
            <a:ext cx="3728720" cy="1036320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0" y="2814955"/>
            <a:ext cx="2714625" cy="4043045"/>
          </a:xfrm>
          <a:prstGeom prst="rtTriangle">
            <a:avLst/>
          </a:prstGeom>
          <a:solidFill>
            <a:srgbClr val="004082"/>
          </a:solidFill>
          <a:ln>
            <a:solidFill>
              <a:srgbClr val="004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10800000">
            <a:off x="8463280" y="-635"/>
            <a:ext cx="3728720" cy="4337685"/>
          </a:xfrm>
          <a:prstGeom prst="rtTriangle">
            <a:avLst/>
          </a:prstGeom>
          <a:solidFill>
            <a:srgbClr val="004082"/>
          </a:solidFill>
          <a:ln>
            <a:solidFill>
              <a:srgbClr val="004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59045" y="4336873"/>
            <a:ext cx="3873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ea typeface="思源黑体" panose="020B0500000000000000" pitchFamily="34" charset="-122"/>
              </a:rPr>
              <a:t>   </a:t>
            </a:r>
            <a:r>
              <a:rPr lang="zh-CN" altLang="en-US" sz="2000" dirty="0">
                <a:solidFill>
                  <a:srgbClr val="002060"/>
                </a:solidFill>
                <a:ea typeface="思源黑体" panose="020B0500000000000000" pitchFamily="34" charset="-122"/>
              </a:rPr>
              <a:t> </a:t>
            </a:r>
            <a:r>
              <a:rPr lang="zh-CN" altLang="en-US" sz="2400" dirty="0">
                <a:solidFill>
                  <a:srgbClr val="002060"/>
                </a:solidFill>
                <a:ea typeface="思源黑体" panose="020B0500000000000000" pitchFamily="34" charset="-122"/>
              </a:rPr>
              <a:t>报告人： 高源</a:t>
            </a:r>
            <a:endParaRPr lang="en-US" altLang="zh-CN" sz="2400" dirty="0">
              <a:solidFill>
                <a:srgbClr val="002060"/>
              </a:solidFill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指导老师：王晓云</a:t>
            </a:r>
            <a:r>
              <a:rPr lang="en-US" altLang="zh-CN" sz="24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z="24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刘翔</a:t>
            </a:r>
            <a:endParaRPr lang="en-US" altLang="zh-CN" sz="2400" dirty="0">
              <a:solidFill>
                <a:srgbClr val="00206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64355" y="2327671"/>
            <a:ext cx="910685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BESIII</a:t>
            </a:r>
            <a:r>
              <a:rPr lang="en-US" altLang="zh-CN" sz="44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zh-CN" altLang="en-US" sz="44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对（反）超子</a:t>
            </a:r>
            <a:r>
              <a:rPr lang="en-US" altLang="zh-CN" sz="44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44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核子散射过程的动力学机制研究</a:t>
            </a:r>
            <a:endParaRPr lang="zh-CN" altLang="en-US" sz="4400" b="1" kern="100" dirty="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0510" y="6421120"/>
            <a:ext cx="73444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Y. Wang, Y. Gao and X. Liu, 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Lett. B </a:t>
            </a:r>
            <a:r>
              <a:rPr lang="en-US" altLang="zh-CN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862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139321 (2025)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688" y="6361921"/>
            <a:ext cx="6096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CN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Ablikim</a:t>
            </a:r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[BESIII], Phys. Rev. Lett. </a:t>
            </a:r>
            <a:r>
              <a:rPr lang="en-US" altLang="zh-CN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231902 (2024).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000" y="3243114"/>
            <a:ext cx="4464082" cy="31615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7" y="3200569"/>
            <a:ext cx="4342973" cy="31615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68675" y="3429203"/>
            <a:ext cx="1824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+mn-ea"/>
              </a:rPr>
              <a:t>微分截面有差异</a:t>
            </a:r>
            <a:endParaRPr lang="en-US" altLang="zh-CN" sz="2400" b="1" dirty="0">
              <a:solidFill>
                <a:srgbClr val="002060"/>
              </a:solidFill>
              <a:latin typeface="+mn-ea"/>
            </a:endParaRPr>
          </a:p>
          <a:p>
            <a:endParaRPr lang="en-US" altLang="zh-CN" sz="1200" b="1" dirty="0">
              <a:solidFill>
                <a:srgbClr val="00206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原因？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正反物质性质不对称？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062000" y="471170"/>
            <a:ext cx="638048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68095" y="1282065"/>
            <a:ext cx="10072370" cy="988695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alpha val="100000"/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41300">
              <a:schemeClr val="accent4">
                <a:satMod val="175000"/>
                <a:alpha val="13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330960" y="1360170"/>
                <a:ext cx="9921875" cy="83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 fontAlgn="auto"/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2024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年，北京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BESIII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合作组首次测量并报道了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4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和 </a:t>
                </a:r>
                <a14:m>
                  <m:oMath xmlns:m="http://schemas.openxmlformats.org/officeDocument/2006/math">
                    <m:r>
                      <a:rPr lang="el-GR" altLang="zh-CN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𝚲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l-GR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𝚲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过程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截面结果。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60" y="1360170"/>
                <a:ext cx="9921875" cy="8305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330960" y="2444750"/>
                <a:ext cx="3279775" cy="72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σ</a:t>
                </a:r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0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2000" b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0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0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)</a:t>
                </a:r>
                <a:endParaRPr lang="en-US" altLang="zh-CN" sz="20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=17.5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±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mb</m:t>
                    </m:r>
                  </m:oMath>
                </a14:m>
                <a:endParaRPr lang="en-US" altLang="zh-CN" sz="200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60" y="2444750"/>
                <a:ext cx="3279775" cy="7226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417185" y="2377440"/>
                <a:ext cx="3272155" cy="71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σ</a:t>
                </a:r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zh-CN" sz="20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𝚲</m:t>
                    </m:r>
                    <m:r>
                      <a:rPr lang="en-US" altLang="zh-CN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20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l-GR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𝚲</m:t>
                    </m:r>
                    <m:r>
                      <a:rPr lang="en-US" altLang="zh-CN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)</a:t>
                </a:r>
                <a:endParaRPr lang="en-US" altLang="zh-CN" sz="20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=12.2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±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altLang="zh-CN" sz="2000" i="1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mb</m:t>
                    </m:r>
                  </m:oMath>
                </a14:m>
                <a:endParaRPr lang="en-US" altLang="zh-CN" sz="2000" i="1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85" y="2377440"/>
                <a:ext cx="3272155" cy="710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9495155" y="2559685"/>
            <a:ext cx="1757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W=2.243 GeV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21707" y="3069166"/>
            <a:ext cx="5383883" cy="1983105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研究内容与研究结果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0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80000" y="4078800"/>
            <a:ext cx="1718310" cy="483235"/>
          </a:xfrm>
          <a:prstGeom prst="rect">
            <a:avLst/>
          </a:prstGeom>
          <a:solidFill>
            <a:srgbClr val="1B427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0000" y="1566000"/>
            <a:ext cx="1718310" cy="483235"/>
          </a:xfrm>
          <a:prstGeom prst="rect">
            <a:avLst/>
          </a:prstGeom>
          <a:solidFill>
            <a:srgbClr val="1B427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61720" y="1555750"/>
            <a:ext cx="10253345" cy="502094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1010"/>
          <a:stretch>
            <a:fillRect/>
          </a:stretch>
        </p:blipFill>
        <p:spPr>
          <a:xfrm>
            <a:off x="1257300" y="2122170"/>
            <a:ext cx="9956165" cy="1813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67765" y="1555750"/>
            <a:ext cx="156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道费曼图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448935" y="1106280"/>
                <a:ext cx="1573530" cy="430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zh-CN" altLang="en-US" sz="2800" b="1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𝒑</m:t>
                    </m:r>
                  </m:oMath>
                </a14:m>
                <a:endParaRPr lang="en-US" altLang="zh-CN" sz="2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35" y="1106280"/>
                <a:ext cx="1573530" cy="430530"/>
              </a:xfrm>
              <a:prstGeom prst="rect">
                <a:avLst/>
              </a:prstGeom>
              <a:blipFill rotWithShape="1">
                <a:blip r:embed="rId2"/>
                <a:stretch>
                  <a:fillRect t="-3123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918" y="4636833"/>
            <a:ext cx="6714283" cy="18907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5125" y="4090670"/>
            <a:ext cx="160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道费曼图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1061720" y="471170"/>
            <a:ext cx="234759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p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2.1 </a:t>
            </a:r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研究内容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0"/>
          <p:cNvCxnSpPr>
            <a:stCxn id="6" idx="1"/>
            <a:endCxn id="6" idx="3"/>
          </p:cNvCxnSpPr>
          <p:nvPr/>
        </p:nvCxnSpPr>
        <p:spPr>
          <a:xfrm>
            <a:off x="1061720" y="4066585"/>
            <a:ext cx="10253345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80000" y="1566000"/>
            <a:ext cx="1718310" cy="483235"/>
          </a:xfrm>
          <a:prstGeom prst="rect">
            <a:avLst/>
          </a:prstGeom>
          <a:solidFill>
            <a:srgbClr val="1B427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765" y="2052320"/>
            <a:ext cx="10275570" cy="4175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184775" y="1106170"/>
                <a:ext cx="1823085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28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zh-CN" sz="28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2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altLang="zh-CN" sz="28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zh-CN" sz="28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altLang="zh-CN" sz="2800" b="1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5" y="1106170"/>
                <a:ext cx="1823085" cy="407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166400" y="1555200"/>
            <a:ext cx="1555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道费曼图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1061720" y="471170"/>
            <a:ext cx="234759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p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2.1 </a:t>
            </a:r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研究内容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2000" y="1555200"/>
            <a:ext cx="10487025" cy="464185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" y="2314575"/>
            <a:ext cx="5613400" cy="3619500"/>
          </a:xfrm>
          <a:prstGeom prst="rect">
            <a:avLst/>
          </a:prstGeom>
        </p:spPr>
      </p:pic>
      <p:sp>
        <p:nvSpPr>
          <p:cNvPr id="9" name="乘号 8"/>
          <p:cNvSpPr/>
          <p:nvPr/>
        </p:nvSpPr>
        <p:spPr>
          <a:xfrm>
            <a:off x="2531765" y="2173727"/>
            <a:ext cx="1563329" cy="161249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乘号 11"/>
          <p:cNvSpPr/>
          <p:nvPr/>
        </p:nvSpPr>
        <p:spPr>
          <a:xfrm>
            <a:off x="2647098" y="4540004"/>
            <a:ext cx="1563329" cy="161249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1061720" y="471170"/>
            <a:ext cx="234759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p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2.1 </a:t>
            </a:r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研究内容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198370" y="1293495"/>
                <a:ext cx="2841625" cy="492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28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过程无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u</a:t>
                </a:r>
                <a:r>
                  <a:rPr lang="zh-CN" altLang="en-US" sz="2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道</a:t>
                </a:r>
                <a:endParaRPr lang="zh-CN" altLang="en-US" sz="2800" b="1" dirty="0">
                  <a:solidFill>
                    <a:srgbClr val="FF0000"/>
                  </a:solidFill>
                  <a:latin typeface="+mn-ea"/>
                </a:endParaRPr>
              </a:p>
              <a:p>
                <a:endParaRPr lang="en-US" altLang="zh-CN" sz="2800" b="1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70" y="1293495"/>
                <a:ext cx="2841625" cy="492760"/>
              </a:xfrm>
              <a:prstGeom prst="rect">
                <a:avLst/>
              </a:prstGeom>
              <a:blipFill rotWithShape="1">
                <a:blip r:embed="rId2"/>
                <a:stretch>
                  <a:fillRect b="-73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2173605"/>
            <a:ext cx="4907915" cy="428371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249670" y="1024255"/>
            <a:ext cx="112395" cy="584327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736965" y="1293495"/>
            <a:ext cx="1320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费曼图</a:t>
            </a:r>
            <a:endParaRPr lang="zh-CN" altLang="en-US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000" y="1350000"/>
            <a:ext cx="3171825" cy="4600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00" y="1323340"/>
            <a:ext cx="3278505" cy="4600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268220" y="6078855"/>
                <a:ext cx="3597275" cy="46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400" dirty="0">
                    <a:latin typeface="等线" panose="02010600030101010101" charset="-122"/>
                    <a:ea typeface="等线" panose="02010600030101010101" charset="-122"/>
                  </a:rPr>
                  <a:t> 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散射过程截面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20" y="6078855"/>
                <a:ext cx="3597275" cy="4610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59880" y="6078855"/>
                <a:ext cx="3388360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zh-CN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散射过程截面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80" y="6078855"/>
                <a:ext cx="3388360" cy="460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2"/>
          <p:cNvSpPr txBox="1"/>
          <p:nvPr/>
        </p:nvSpPr>
        <p:spPr>
          <a:xfrm>
            <a:off x="1061720" y="471170"/>
            <a:ext cx="237934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2.2 </a:t>
            </a:r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研究结果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21425" y="3068955"/>
            <a:ext cx="5384165" cy="88138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结果与讨论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0</a:t>
            </a:r>
            <a:r>
              <a:rPr lang="en-US" altLang="zh-CN" dirty="0"/>
              <a:t>3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29970" y="1470025"/>
            <a:ext cx="7771765" cy="1323340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alpha val="100000"/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41300">
              <a:schemeClr val="accent4">
                <a:satMod val="175000"/>
                <a:alpha val="13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181735" y="1367155"/>
                <a:ext cx="7620635" cy="1594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道贡献体现在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背角，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道贡献体现在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前向角</a:t>
                </a:r>
                <a:endPara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zh-CN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m:t>过程包含</m:t>
                    </m:r>
                    <m: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𝐮</m:t>
                    </m:r>
                    <m:r>
                      <a: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m:t>道和</m:t>
                    </m:r>
                    <m:r>
                      <a:rPr lang="en-US" altLang="zh-CN" sz="2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m:t>𝐭</m:t>
                    </m:r>
                    <m:r>
                      <a: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m:t>道</m:t>
                    </m:r>
                    <m:r>
                      <a:rPr lang="en-US" altLang="zh-CN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m:t>，</m:t>
                    </m:r>
                    <m:acc>
                      <m:accPr>
                        <m:chr m:val="̅"/>
                        <m:ctrl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过程只包含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道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35" y="1367155"/>
                <a:ext cx="7620635" cy="15944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3156983"/>
            <a:ext cx="3473577" cy="2573541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01823" y="3157365"/>
            <a:ext cx="3474000" cy="2574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1061720" y="471170"/>
            <a:ext cx="489966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+mn-ea"/>
              </a:rPr>
              <a:t>微分截面形状不同的原因</a:t>
            </a:r>
            <a:endParaRPr lang="en-US" altLang="zh-CN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32190" y="3363595"/>
            <a:ext cx="3271520" cy="1886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ts val="35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两个散射过程的截面不同，原因是两个过程的</a:t>
            </a:r>
            <a:r>
              <a:rPr lang="zh-CN" altLang="en-US" sz="2400" b="1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物理机制不同</a:t>
            </a:r>
            <a:r>
              <a:rPr lang="zh-CN" altLang="en-US" sz="2400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不能说明正反物质性质不对称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08365" y="3031490"/>
            <a:ext cx="3518535" cy="2324735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五边形 14"/>
          <p:cNvSpPr/>
          <p:nvPr/>
        </p:nvSpPr>
        <p:spPr>
          <a:xfrm>
            <a:off x="8496300" y="2815590"/>
            <a:ext cx="967105" cy="462915"/>
          </a:xfrm>
          <a:prstGeom prst="homePlate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496300" y="2818130"/>
            <a:ext cx="863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14705" y="5859780"/>
                <a:ext cx="3818255" cy="429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14:m>
                  <m:oMath xmlns:m="http://schemas.openxmlformats.org/officeDocument/2006/math">
                    <m:r>
                      <a:rPr lang="el-GR" altLang="zh-CN" sz="22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altLang="zh-CN" sz="22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22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altLang="zh-CN" sz="2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altLang="zh-CN" sz="22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散射过程微分截面</a:t>
                </a:r>
                <a:endPara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05" y="5859780"/>
                <a:ext cx="3818255" cy="4298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632325" y="5858510"/>
                <a:ext cx="3609975" cy="430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l-GR" altLang="zh-CN" sz="2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l-GR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l-GR" altLang="zh-CN" sz="2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l-GR" altLang="zh-CN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散射过程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微分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截面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25" y="5858510"/>
                <a:ext cx="3609975" cy="4305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4400" y="1848485"/>
            <a:ext cx="10177145" cy="1434465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alpha val="100000"/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41300">
              <a:schemeClr val="accent4">
                <a:satMod val="175000"/>
                <a:alpha val="13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13485" y="3700780"/>
            <a:ext cx="10177145" cy="1798955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alpha val="100000"/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41300">
              <a:schemeClr val="accent4">
                <a:satMod val="175000"/>
                <a:alpha val="13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12"/>
          <p:cNvSpPr txBox="1"/>
          <p:nvPr/>
        </p:nvSpPr>
        <p:spPr>
          <a:xfrm>
            <a:off x="1061720" y="471170"/>
            <a:ext cx="486791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总结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1638300" y="1848485"/>
            <a:ext cx="9514205" cy="132651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我们的工作为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超子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核子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相互作用的动力学提供了有价值的见解，并增强了对这种散射过程的理解。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090"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367790" y="3948615"/>
            <a:ext cx="154305" cy="164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38935" y="3660615"/>
            <a:ext cx="96323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我们相信，未来在</a:t>
            </a:r>
            <a:r>
              <a:rPr lang="zh-CN" altLang="en-US" sz="24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BESIII</a:t>
            </a:r>
            <a:r>
              <a:rPr lang="zh-CN" altLang="en-US" sz="24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核子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散射的研究将会取得重大进展，因为这里所讨论的结果是一个坚实的基础。这项工作是探索这一重要领域的第一步。</a:t>
            </a:r>
            <a:endParaRPr lang="zh-CN" altLang="en-US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1369200" y="2162995"/>
            <a:ext cx="154305" cy="164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2395" y="2028190"/>
            <a:ext cx="6769100" cy="4468495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V="1">
            <a:off x="10298744" y="3542711"/>
            <a:ext cx="0" cy="1440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0610101" y="4028076"/>
                <a:ext cx="1154430" cy="417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CN" sz="2400" dirty="0"/>
                  <a:t>s)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101" y="4028076"/>
                <a:ext cx="1154430" cy="417830"/>
              </a:xfrm>
              <a:prstGeom prst="rect">
                <a:avLst/>
              </a:prstGeom>
              <a:blipFill rotWithShape="1">
                <a:blip r:embed="rId2"/>
                <a:stretch>
                  <a:fillRect l="-45" t="-65" r="-11561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>
            <a:off x="658761" y="3542660"/>
            <a:ext cx="0" cy="1440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88035" y="4027805"/>
                <a:ext cx="850265" cy="4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(∗)+</m:t>
                          </m:r>
                        </m:sup>
                      </m:sSup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35" y="4027805"/>
                <a:ext cx="850265" cy="468630"/>
              </a:xfrm>
              <a:prstGeom prst="rect">
                <a:avLst/>
              </a:prstGeom>
              <a:blipFill rotWithShape="1">
                <a:blip r:embed="rId3"/>
                <a:stretch>
                  <a:fillRect r="-57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964963" y="1204524"/>
                <a:ext cx="2299531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acc>
                      <m:accPr>
                        <m:chr m:val="̅"/>
                        <m:ctrlPr>
                          <a:rPr lang="el-GR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acc>
                      <m:accPr>
                        <m:chr m:val="̅"/>
                        <m:ctrlPr>
                          <a:rPr lang="el-GR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altLang="zh-CN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3" y="1204524"/>
                <a:ext cx="2299531" cy="466090"/>
              </a:xfrm>
              <a:prstGeom prst="rect">
                <a:avLst/>
              </a:prstGeom>
              <a:blipFill rotWithShape="1">
                <a:blip r:embed="rId4"/>
                <a:stretch>
                  <a:fillRect l="-17" t="-121" r="26" b="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114798" y="1206057"/>
                <a:ext cx="8160774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过程与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在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相同能量点下的总截面和微分截面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98" y="1206057"/>
                <a:ext cx="8160774" cy="460375"/>
              </a:xfrm>
              <a:prstGeom prst="rect">
                <a:avLst/>
              </a:prstGeom>
              <a:blipFill rotWithShape="1">
                <a:blip r:embed="rId5"/>
                <a:stretch>
                  <a:fillRect l="-2" t="-42" r="6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235761" y="1670448"/>
                <a:ext cx="5525729" cy="4616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acc>
                      <m:accPr>
                        <m:chr m:val="̅"/>
                        <m:ctrlPr>
                          <a:rPr lang="el-GR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acc>
                      <m:accPr>
                        <m:chr m:val="̅"/>
                        <m:ctrlPr>
                          <a:rPr lang="el-GR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过程都包含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道和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道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61" y="1670448"/>
                <a:ext cx="5525729" cy="461645"/>
              </a:xfrm>
              <a:prstGeom prst="rect">
                <a:avLst/>
              </a:prstGeom>
              <a:blipFill rotWithShape="1">
                <a:blip r:embed="rId6"/>
                <a:stretch>
                  <a:fillRect l="-8" t="-86" r="7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2"/>
          <p:cNvSpPr txBox="1"/>
          <p:nvPr/>
        </p:nvSpPr>
        <p:spPr>
          <a:xfrm>
            <a:off x="1061720" y="471170"/>
            <a:ext cx="186753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未来展望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F41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b="1" dirty="0">
              <a:solidFill>
                <a:srgbClr val="0F41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项标题"/>
          <p:cNvSpPr txBox="1"/>
          <p:nvPr>
            <p:custDataLst>
              <p:tags r:id="rId2"/>
            </p:custDataLst>
          </p:nvPr>
        </p:nvSpPr>
        <p:spPr>
          <a:xfrm>
            <a:off x="7264908" y="1348327"/>
            <a:ext cx="3674187" cy="50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研究背景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Ellipse 66_#color-2050&amp;12710"/>
          <p:cNvSpPr/>
          <p:nvPr>
            <p:custDataLst>
              <p:tags r:id="rId3"/>
            </p:custDataLst>
          </p:nvPr>
        </p:nvSpPr>
        <p:spPr>
          <a:xfrm>
            <a:off x="6416294" y="1237996"/>
            <a:ext cx="758952" cy="758952"/>
          </a:xfrm>
          <a:custGeom>
            <a:avLst/>
            <a:gdLst/>
            <a:ahLst/>
            <a:cxnLst/>
            <a:rect l="l" t="t" r="r" b="b"/>
            <a:pathLst>
              <a:path w="758952" h="758952">
                <a:moveTo>
                  <a:pt x="384048" y="740664"/>
                </a:moveTo>
                <a:cubicBezTo>
                  <a:pt x="576072" y="740664"/>
                  <a:pt x="740664" y="576072"/>
                  <a:pt x="740664" y="384048"/>
                </a:cubicBezTo>
                <a:cubicBezTo>
                  <a:pt x="740664" y="182880"/>
                  <a:pt x="576072" y="27432"/>
                  <a:pt x="384048" y="27432"/>
                </a:cubicBezTo>
                <a:cubicBezTo>
                  <a:pt x="182880" y="27432"/>
                  <a:pt x="27432" y="182880"/>
                  <a:pt x="27432" y="384048"/>
                </a:cubicBezTo>
                <a:cubicBezTo>
                  <a:pt x="27432" y="576072"/>
                  <a:pt x="182880" y="740664"/>
                  <a:pt x="384048" y="740664"/>
                </a:cubicBezTo>
                <a:moveTo>
                  <a:pt x="384048" y="758952"/>
                </a:moveTo>
                <a:cubicBezTo>
                  <a:pt x="594360" y="758952"/>
                  <a:pt x="758952" y="594360"/>
                  <a:pt x="758952" y="384048"/>
                </a:cubicBezTo>
                <a:cubicBezTo>
                  <a:pt x="758952" y="173736"/>
                  <a:pt x="594360" y="0"/>
                  <a:pt x="384048" y="0"/>
                </a:cubicBezTo>
                <a:cubicBezTo>
                  <a:pt x="173736" y="0"/>
                  <a:pt x="0" y="173736"/>
                  <a:pt x="0" y="384048"/>
                </a:cubicBezTo>
                <a:cubicBezTo>
                  <a:pt x="0" y="594360"/>
                  <a:pt x="173736" y="758952"/>
                  <a:pt x="384048" y="758952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Ellipse 68_#color-2050&amp;12711"/>
          <p:cNvSpPr/>
          <p:nvPr>
            <p:custDataLst>
              <p:tags r:id="rId4"/>
            </p:custDataLst>
          </p:nvPr>
        </p:nvSpPr>
        <p:spPr>
          <a:xfrm>
            <a:off x="6662420" y="3079602"/>
            <a:ext cx="758952" cy="758952"/>
          </a:xfrm>
          <a:custGeom>
            <a:avLst/>
            <a:gdLst/>
            <a:ahLst/>
            <a:cxnLst/>
            <a:rect l="l" t="t" r="r" b="b"/>
            <a:pathLst>
              <a:path w="758952" h="758952">
                <a:moveTo>
                  <a:pt x="384048" y="740664"/>
                </a:moveTo>
                <a:cubicBezTo>
                  <a:pt x="576072" y="740664"/>
                  <a:pt x="740664" y="576072"/>
                  <a:pt x="740664" y="384048"/>
                </a:cubicBezTo>
                <a:cubicBezTo>
                  <a:pt x="740664" y="182880"/>
                  <a:pt x="576072" y="27432"/>
                  <a:pt x="384048" y="27432"/>
                </a:cubicBezTo>
                <a:cubicBezTo>
                  <a:pt x="182880" y="27432"/>
                  <a:pt x="27432" y="182880"/>
                  <a:pt x="27432" y="384048"/>
                </a:cubicBezTo>
                <a:cubicBezTo>
                  <a:pt x="27432" y="576072"/>
                  <a:pt x="182880" y="740664"/>
                  <a:pt x="384048" y="740664"/>
                </a:cubicBezTo>
                <a:moveTo>
                  <a:pt x="384048" y="758952"/>
                </a:moveTo>
                <a:cubicBezTo>
                  <a:pt x="594360" y="758952"/>
                  <a:pt x="758952" y="594360"/>
                  <a:pt x="758952" y="384048"/>
                </a:cubicBezTo>
                <a:cubicBezTo>
                  <a:pt x="758952" y="173736"/>
                  <a:pt x="594360" y="0"/>
                  <a:pt x="384048" y="0"/>
                </a:cubicBezTo>
                <a:cubicBezTo>
                  <a:pt x="173736" y="0"/>
                  <a:pt x="0" y="173736"/>
                  <a:pt x="0" y="384048"/>
                </a:cubicBezTo>
                <a:cubicBezTo>
                  <a:pt x="0" y="594360"/>
                  <a:pt x="173736" y="758952"/>
                  <a:pt x="384048" y="758952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@mix!m0_序号_01-2050-12354"/>
          <p:cNvSpPr/>
          <p:nvPr>
            <p:custDataLst>
              <p:tags r:id="rId5"/>
            </p:custDataLst>
          </p:nvPr>
        </p:nvSpPr>
        <p:spPr>
          <a:xfrm>
            <a:off x="6506083" y="1316197"/>
            <a:ext cx="603504" cy="603504"/>
          </a:xfrm>
          <a:prstGeom prst="ellipse">
            <a:avLst/>
          </a:prstGeom>
          <a:solidFill>
            <a:srgbClr val="0F41B1">
              <a:alpha val="84000"/>
            </a:srgbClr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+mn-ea"/>
                <a:cs typeface="微软雅黑" panose="020B0503020204020204" pitchFamily="34" charset="-120"/>
              </a:rPr>
              <a:t>01</a:t>
            </a:r>
            <a:endParaRPr lang="zh-CN" altLang="en-US" b="1" dirty="0">
              <a:solidFill>
                <a:srgbClr val="FFFFFF"/>
              </a:solidFill>
              <a:latin typeface="+mn-ea"/>
              <a:cs typeface="微软雅黑" panose="020B0503020204020204" pitchFamily="34" charset="-120"/>
            </a:endParaRPr>
          </a:p>
        </p:txBody>
      </p:sp>
      <p:sp>
        <p:nvSpPr>
          <p:cNvPr id="15" name="@mix!m0_序号_02-2050-12355"/>
          <p:cNvSpPr/>
          <p:nvPr>
            <p:custDataLst>
              <p:tags r:id="rId6"/>
            </p:custDataLst>
          </p:nvPr>
        </p:nvSpPr>
        <p:spPr>
          <a:xfrm>
            <a:off x="6730619" y="3157136"/>
            <a:ext cx="603504" cy="603504"/>
          </a:xfrm>
          <a:prstGeom prst="ellipse">
            <a:avLst/>
          </a:prstGeom>
          <a:solidFill>
            <a:srgbClr val="0F41B1">
              <a:alpha val="84000"/>
            </a:srgbClr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b="1" dirty="0">
                <a:solidFill>
                  <a:srgbClr val="FFFFFF"/>
                </a:solidFill>
                <a:latin typeface="+mn-ea"/>
                <a:cs typeface="微软雅黑" panose="020B0503020204020204" pitchFamily="34" charset="-120"/>
                <a:sym typeface="+mn-ea"/>
              </a:rPr>
              <a:t>02</a:t>
            </a:r>
            <a:endParaRPr lang="en-US" b="1" dirty="0">
              <a:solidFill>
                <a:srgbClr val="FFFFFF"/>
              </a:solidFill>
              <a:latin typeface="+mn-ea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2" name="项标题"/>
          <p:cNvSpPr txBox="1"/>
          <p:nvPr>
            <p:custDataLst>
              <p:tags r:id="rId7"/>
            </p:custDataLst>
          </p:nvPr>
        </p:nvSpPr>
        <p:spPr>
          <a:xfrm>
            <a:off x="7561100" y="3176821"/>
            <a:ext cx="3674187" cy="50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研究内容与研究结果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Ellipse 68_#color-2050&amp;12711"/>
          <p:cNvSpPr/>
          <p:nvPr>
            <p:custDataLst>
              <p:tags r:id="rId8"/>
            </p:custDataLst>
          </p:nvPr>
        </p:nvSpPr>
        <p:spPr>
          <a:xfrm>
            <a:off x="6591300" y="4938247"/>
            <a:ext cx="758952" cy="758952"/>
          </a:xfrm>
          <a:custGeom>
            <a:avLst/>
            <a:gdLst/>
            <a:ahLst/>
            <a:cxnLst/>
            <a:rect l="l" t="t" r="r" b="b"/>
            <a:pathLst>
              <a:path w="758952" h="758952">
                <a:moveTo>
                  <a:pt x="384048" y="740664"/>
                </a:moveTo>
                <a:cubicBezTo>
                  <a:pt x="576072" y="740664"/>
                  <a:pt x="740664" y="576072"/>
                  <a:pt x="740664" y="384048"/>
                </a:cubicBezTo>
                <a:cubicBezTo>
                  <a:pt x="740664" y="182880"/>
                  <a:pt x="576072" y="27432"/>
                  <a:pt x="384048" y="27432"/>
                </a:cubicBezTo>
                <a:cubicBezTo>
                  <a:pt x="182880" y="27432"/>
                  <a:pt x="27432" y="182880"/>
                  <a:pt x="27432" y="384048"/>
                </a:cubicBezTo>
                <a:cubicBezTo>
                  <a:pt x="27432" y="576072"/>
                  <a:pt x="182880" y="740664"/>
                  <a:pt x="384048" y="740664"/>
                </a:cubicBezTo>
                <a:moveTo>
                  <a:pt x="384048" y="758952"/>
                </a:moveTo>
                <a:cubicBezTo>
                  <a:pt x="594360" y="758952"/>
                  <a:pt x="758952" y="594360"/>
                  <a:pt x="758952" y="384048"/>
                </a:cubicBezTo>
                <a:cubicBezTo>
                  <a:pt x="758952" y="173736"/>
                  <a:pt x="594360" y="0"/>
                  <a:pt x="384048" y="0"/>
                </a:cubicBezTo>
                <a:cubicBezTo>
                  <a:pt x="173736" y="0"/>
                  <a:pt x="0" y="173736"/>
                  <a:pt x="0" y="384048"/>
                </a:cubicBezTo>
                <a:cubicBezTo>
                  <a:pt x="0" y="594360"/>
                  <a:pt x="173736" y="758952"/>
                  <a:pt x="384048" y="758952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6" name="@mix!m0_序号_02-2050-12355"/>
          <p:cNvSpPr/>
          <p:nvPr>
            <p:custDataLst>
              <p:tags r:id="rId9"/>
            </p:custDataLst>
          </p:nvPr>
        </p:nvSpPr>
        <p:spPr>
          <a:xfrm>
            <a:off x="6679184" y="5005621"/>
            <a:ext cx="603504" cy="603504"/>
          </a:xfrm>
          <a:prstGeom prst="ellipse">
            <a:avLst/>
          </a:prstGeom>
          <a:solidFill>
            <a:srgbClr val="0F41B1">
              <a:alpha val="84000"/>
            </a:srgbClr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b="1" dirty="0">
                <a:solidFill>
                  <a:srgbClr val="FFFFFF"/>
                </a:solidFill>
                <a:latin typeface="+mn-ea"/>
                <a:cs typeface="微软雅黑" panose="020B0503020204020204" pitchFamily="34" charset="-120"/>
                <a:sym typeface="+mn-ea"/>
              </a:rPr>
              <a:t>03</a:t>
            </a:r>
            <a:endParaRPr lang="en-US" b="1" dirty="0">
              <a:solidFill>
                <a:srgbClr val="FFFFFF"/>
              </a:solidFill>
              <a:latin typeface="+mn-ea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10"/>
            </p:custDataLst>
          </p:nvPr>
        </p:nvSpPr>
        <p:spPr>
          <a:xfrm>
            <a:off x="7422035" y="5104681"/>
            <a:ext cx="3674187" cy="50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结果与讨论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/>
          <p:cNvSpPr txBox="1"/>
          <p:nvPr/>
        </p:nvSpPr>
        <p:spPr>
          <a:xfrm>
            <a:off x="1061720" y="471170"/>
            <a:ext cx="186753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未来展望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131333" y="1203889"/>
                <a:ext cx="2299531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altLang="zh-CN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33" y="1203889"/>
                <a:ext cx="2299531" cy="460375"/>
              </a:xfrm>
              <a:prstGeom prst="rect">
                <a:avLst/>
              </a:prstGeom>
              <a:blipFill rotWithShape="1">
                <a:blip r:embed="rId1"/>
                <a:stretch>
                  <a:fillRect l="-17" t="-123" r="26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3137659" y="1204152"/>
                <a:ext cx="8474188" cy="46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过程在与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altLang="zh-CN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过程相同能量点下的总截面和微分截面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9" y="1204152"/>
                <a:ext cx="8474188" cy="461010"/>
              </a:xfrm>
              <a:prstGeom prst="rect">
                <a:avLst/>
              </a:prstGeom>
              <a:blipFill rotWithShape="1">
                <a:blip r:embed="rId2"/>
                <a:stretch>
                  <a:fillRect l="-1" t="-42" r="3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244850" y="1884045"/>
                <a:ext cx="5045075" cy="462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Symbol" panose="05050102010706020507" pitchFamily="18" charset="2"/>
                  </a:rPr>
                  <a:t>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过程都只包含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道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0" y="1884045"/>
                <a:ext cx="5045075" cy="462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295" y="2708910"/>
            <a:ext cx="6455410" cy="3469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rot="10800000">
            <a:off x="9392356" y="231139"/>
            <a:ext cx="2799643" cy="4521481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0" y="2223911"/>
            <a:ext cx="2528711" cy="3951111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4538C08C3939AF17456581B7CB7_42104BFB_B8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305"/>
            <a:ext cx="3728720" cy="1036320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0" y="3059289"/>
            <a:ext cx="3239911" cy="3798711"/>
          </a:xfrm>
          <a:prstGeom prst="rtTriangle">
            <a:avLst/>
          </a:prstGeom>
          <a:solidFill>
            <a:srgbClr val="004082"/>
          </a:solidFill>
          <a:ln>
            <a:solidFill>
              <a:srgbClr val="004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10800000">
            <a:off x="8952089" y="0"/>
            <a:ext cx="3239911" cy="3798711"/>
          </a:xfrm>
          <a:prstGeom prst="rtTriangle">
            <a:avLst/>
          </a:prstGeom>
          <a:solidFill>
            <a:srgbClr val="004082"/>
          </a:solidFill>
          <a:ln>
            <a:solidFill>
              <a:srgbClr val="004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74875" y="2347595"/>
            <a:ext cx="78422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请各位专家老师批评指正！</a:t>
            </a:r>
            <a:endParaRPr lang="zh-CN" altLang="en-US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59045" y="4716000"/>
            <a:ext cx="3873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ea typeface="思源黑体" panose="020B0500000000000000" pitchFamily="34" charset="-122"/>
              </a:rPr>
              <a:t>   </a:t>
            </a:r>
            <a:r>
              <a:rPr lang="zh-CN" altLang="en-US" sz="2000" dirty="0">
                <a:solidFill>
                  <a:srgbClr val="002060"/>
                </a:solidFill>
                <a:ea typeface="思源黑体" panose="020B0500000000000000" pitchFamily="34" charset="-122"/>
              </a:rPr>
              <a:t> </a:t>
            </a:r>
            <a:r>
              <a:rPr lang="zh-CN" altLang="en-US" sz="2400" dirty="0">
                <a:solidFill>
                  <a:srgbClr val="002060"/>
                </a:solidFill>
                <a:ea typeface="思源黑体" panose="020B0500000000000000" pitchFamily="34" charset="-122"/>
              </a:rPr>
              <a:t>报告人： 高源</a:t>
            </a:r>
            <a:endParaRPr lang="en-US" altLang="zh-CN" sz="2400" dirty="0">
              <a:solidFill>
                <a:srgbClr val="002060"/>
              </a:solidFill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指导老师：王晓云</a:t>
            </a:r>
            <a:r>
              <a:rPr lang="en-US" altLang="zh-CN" sz="24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z="24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刘翔</a:t>
            </a:r>
            <a:endParaRPr lang="en-US" altLang="zh-CN" sz="2400" dirty="0">
              <a:solidFill>
                <a:srgbClr val="00206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1062000" y="471170"/>
            <a:ext cx="638048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0" y="6336000"/>
                <a:ext cx="10682066" cy="393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Abdulhamid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[STAR], “Observation of the antimatter </a:t>
                </a:r>
                <a:r>
                  <a:rPr lang="en-US" altLang="zh-CN" sz="1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hypernucleus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1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acc>
                          <m:accPr>
                            <m:chr m:val="̅"/>
                            <m:ctrlPr>
                              <a:rPr lang="en-US" altLang="zh-CN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</m:t>
                            </m:r>
                          </m:e>
                        </m:acc>
                      </m:sub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zh-CN" altLang="en-US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7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Nature </a:t>
                </a:r>
                <a:r>
                  <a:rPr lang="en-US" altLang="zh-CN" sz="17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632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1026-1031(2024).</a:t>
                </a:r>
                <a:endParaRPr lang="zh-CN" alt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36000"/>
                <a:ext cx="10682066" cy="393065"/>
              </a:xfrm>
              <a:prstGeom prst="rect">
                <a:avLst/>
              </a:prstGeom>
              <a:blipFill rotWithShape="1">
                <a:blip r:embed="rId1"/>
                <a:stretch>
                  <a:fillRect t="-154" r="1" b="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029970" y="1470025"/>
            <a:ext cx="4329430" cy="4132580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alpha val="100000"/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41300">
              <a:schemeClr val="accent4">
                <a:satMod val="175000"/>
                <a:alpha val="13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85807" y="1695632"/>
            <a:ext cx="4019185" cy="3681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中国科学院近代物理研究所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仇浩研究员团队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在相对论重离子对撞机(RHIC)上的STAR实验中首次观测到了迄今为止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最重的反物质超核——反物质超氢-4核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。相关成果于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2024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年8月份发表在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Nature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》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杂志上。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图形用户界面, 文本, 应用程序, 电子邮件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60" y="1399540"/>
            <a:ext cx="5536565" cy="374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1062000" y="471170"/>
            <a:ext cx="638048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057400"/>
            <a:ext cx="4873625" cy="27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0" y="6336000"/>
                <a:ext cx="10682066" cy="393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Abdulhamid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[STAR], “Observation of the antimatter </a:t>
                </a:r>
                <a:r>
                  <a:rPr lang="en-US" altLang="zh-CN" sz="1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hypernucleus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1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acc>
                          <m:accPr>
                            <m:chr m:val="̅"/>
                            <m:ctrlPr>
                              <a:rPr lang="en-US" altLang="zh-CN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</m:t>
                            </m:r>
                          </m:e>
                        </m:acc>
                      </m:sub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zh-CN" altLang="en-US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7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Nature </a:t>
                </a:r>
                <a:r>
                  <a:rPr lang="en-US" altLang="zh-CN" sz="17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632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1026-1031(2024).</a:t>
                </a:r>
                <a:endParaRPr lang="zh-CN" alt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36000"/>
                <a:ext cx="10682066" cy="393065"/>
              </a:xfrm>
              <a:prstGeom prst="rect">
                <a:avLst/>
              </a:prstGeom>
              <a:blipFill rotWithShape="1">
                <a:blip r:embed="rId2"/>
                <a:stretch>
                  <a:fillRect t="-154" r="1" b="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029970" y="1470025"/>
            <a:ext cx="5238750" cy="4514215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alpha val="100000"/>
                  <a:lumMod val="17000"/>
                  <a:lumOff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41300">
              <a:schemeClr val="accent4">
                <a:satMod val="175000"/>
                <a:alpha val="13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9830" y="1580515"/>
            <a:ext cx="4679315" cy="14376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 fontAlgn="auto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反物质超氢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-4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核是由一个反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Λ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超子、一个反质子和两个反中子组成的束缚态。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5375" y="3018155"/>
            <a:ext cx="483870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just" fontAlgn="auto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这种反物质超核的发现，标志着人类在反物质研究领域迈出了重要一步。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STAR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实验，科学家们观测到了这种反物质超核的两体衰变过程，并成功确认了其存在。</a:t>
            </a:r>
            <a:endParaRPr lang="zh-CN" altLang="en-US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69841" y="6312729"/>
                <a:ext cx="10290004" cy="428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Abdulhamid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[STAR], “Observation of the antimatter </a:t>
                </a:r>
                <a:r>
                  <a:rPr lang="en-US" altLang="zh-CN" sz="1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hypernucleus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1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acc>
                          <m:accPr>
                            <m:chr m:val="̅"/>
                            <m:ctrlPr>
                              <a:rPr lang="en-US" altLang="zh-CN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</m:t>
                            </m:r>
                          </m:e>
                        </m:acc>
                      </m:sub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zh-CN" altLang="en-US" sz="17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7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Nature </a:t>
                </a:r>
                <a:r>
                  <a:rPr lang="en-US" altLang="zh-CN" sz="17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632</a:t>
                </a:r>
                <a:r>
                  <a:rPr lang="en-US" altLang="zh-CN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1026-1031 (2024).</a:t>
                </a:r>
                <a:endParaRPr lang="zh-CN" alt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1" y="6312729"/>
                <a:ext cx="10290004" cy="428835"/>
              </a:xfrm>
              <a:prstGeom prst="rect">
                <a:avLst/>
              </a:prstGeom>
              <a:blipFill rotWithShape="1">
                <a:blip r:embed="rId1"/>
                <a:stretch>
                  <a:fillRect l="-6" t="-45" r="4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2"/>
          <p:cNvSpPr txBox="1"/>
          <p:nvPr/>
        </p:nvSpPr>
        <p:spPr>
          <a:xfrm>
            <a:off x="1062000" y="471170"/>
            <a:ext cx="638048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0640" y="1251585"/>
            <a:ext cx="9982200" cy="1147445"/>
          </a:xfrm>
          <a:prstGeom prst="rect">
            <a:avLst/>
          </a:prstGeom>
          <a:noFill/>
          <a:ln w="31750" cap="sq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noAutofit/>
          </a:bodyPr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文章强调了根据 </a:t>
            </a:r>
            <a:r>
              <a:rPr lang="en-US" altLang="zh-CN" sz="2400" b="1" dirty="0">
                <a:solidFill>
                  <a:srgbClr val="EE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CPT </a:t>
            </a:r>
            <a:r>
              <a:rPr lang="zh-CN" altLang="en-US" sz="2400" b="1" dirty="0">
                <a:solidFill>
                  <a:srgbClr val="EE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对称性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一个物质粒子与其对应的反物质粒子具有相同的性质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altLang="zh-CN" sz="2400" b="0" i="0" dirty="0">
              <a:effectLst/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640" y="2763203"/>
            <a:ext cx="5524500" cy="3095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13270" y="2763520"/>
            <a:ext cx="4179570" cy="2418715"/>
          </a:xfrm>
          <a:prstGeom prst="rect">
            <a:avLst/>
          </a:prstGeom>
          <a:noFill/>
          <a:ln w="317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wrap="square" rtlCol="0" anchor="t">
            <a:noAutofit/>
          </a:bodyPr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团队测量了反超氢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-4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的寿命，并与其对应的正粒子超氢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-4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比较，在测量精度范围内两者寿命没有明显差异，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验证了正反物质性质的对称性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66470" y="1555750"/>
            <a:ext cx="10144760" cy="43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>
            <a:off x="966470" y="1288415"/>
            <a:ext cx="3775710" cy="544830"/>
          </a:xfrm>
          <a:prstGeom prst="homePlate">
            <a:avLst/>
          </a:prstGeom>
          <a:solidFill>
            <a:srgbClr val="1B427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91895" y="2611120"/>
            <a:ext cx="2560320" cy="2261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1E46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altLang="zh-CN" sz="2400" b="0" i="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061720" y="471170"/>
            <a:ext cx="450786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045450" y="2511425"/>
                <a:ext cx="2819400" cy="24606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 rtlCol="0" anchor="t">
                <a:noAutofit/>
              </a:bodyPr>
              <a:p>
                <a:pPr indent="0" algn="just">
                  <a:lnSpc>
                    <a:spcPts val="35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超子束流具有</a:t>
                </a:r>
                <a:r>
                  <a:rPr lang="zh-CN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制备难度高及寿命短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等特点，长期以来缺乏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Y-N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尤其是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-N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散射的实验数据。</a:t>
                </a:r>
                <a:endParaRPr lang="zh-CN" altLang="en-US" sz="2400" dirty="0">
                  <a:solidFill>
                    <a:srgbClr val="1E469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450" y="2511425"/>
                <a:ext cx="2819400" cy="2460625"/>
              </a:xfrm>
              <a:prstGeom prst="rect">
                <a:avLst/>
              </a:prstGeom>
              <a:blipFill rotWithShape="1">
                <a:blip r:embed="rId1"/>
                <a:stretch>
                  <a:fillRect l="-563" t="-645" r="-563" b="-645"/>
                </a:stretch>
              </a:blipFill>
              <a:ln w="31750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276985" y="2792730"/>
            <a:ext cx="2475230" cy="1886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5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传统寿命对比法受限于测量精度，亟需发展新型检验方法。</a:t>
            </a:r>
            <a:endParaRPr lang="zh-CN" altLang="en-US" sz="2400" dirty="0">
              <a:solidFill>
                <a:srgbClr val="1E46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4555490" y="2320290"/>
                <a:ext cx="2766060" cy="27863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41275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>
                <a:noAutofit/>
              </a:bodyPr>
              <a:p>
                <a:pPr indent="0" algn="just">
                  <a:lnSpc>
                    <a:spcPts val="35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理论上，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超子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核子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(Y-N)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与反超子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核子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-N)</a:t>
                </a:r>
                <a:r>
                  <a:rPr lang="zh-CN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散射截面的一致性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也是检验正反物质性质对称性的重要方法。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3500"/>
                  </a:lnSpc>
                </a:pP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endParaRPr lang="en-US" altLang="zh-CN" sz="2400" b="0" i="0" dirty="0"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90" y="2320290"/>
                <a:ext cx="2766060" cy="2786380"/>
              </a:xfrm>
              <a:prstGeom prst="rect">
                <a:avLst/>
              </a:prstGeom>
              <a:blipFill rotWithShape="1">
                <a:blip r:embed="rId2"/>
                <a:stretch>
                  <a:fillRect l="-758" t="-752" r="-735" b="-29262"/>
                </a:stretch>
              </a:blipFill>
              <a:ln w="41275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箭头 18"/>
          <p:cNvSpPr/>
          <p:nvPr/>
        </p:nvSpPr>
        <p:spPr>
          <a:xfrm>
            <a:off x="3792855" y="3593465"/>
            <a:ext cx="721995" cy="2749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7362825" y="3593465"/>
            <a:ext cx="651510" cy="2749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TextBox 12"/>
          <p:cNvSpPr txBox="1"/>
          <p:nvPr/>
        </p:nvSpPr>
        <p:spPr>
          <a:xfrm>
            <a:off x="966470" y="1332000"/>
            <a:ext cx="366903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检验正反物质性质对称性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66470" y="1555750"/>
            <a:ext cx="10144760" cy="43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91895" y="2741930"/>
            <a:ext cx="2560320" cy="1977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1E46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altLang="zh-CN" sz="2400" b="0" i="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061720" y="471170"/>
            <a:ext cx="4507865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14335" y="2795270"/>
            <a:ext cx="2819400" cy="1924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txBody>
          <a:bodyPr wrap="square" rtlCol="0" anchor="t">
            <a:noAutofit/>
          </a:bodyPr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为了解决这些问题，需要更多的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Y-N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散射数据来约束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Y-N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相互作用的计算。</a:t>
            </a:r>
            <a:endParaRPr lang="zh-CN" altLang="en-US" sz="2400" dirty="0">
              <a:solidFill>
                <a:srgbClr val="1E46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6985" y="2741930"/>
            <a:ext cx="2475230" cy="1886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5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由于缺乏相关测量，对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Y-N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相互作用的理解存在很大的不确定性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dirty="0">
              <a:solidFill>
                <a:srgbClr val="1E46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55490" y="2320290"/>
            <a:ext cx="2766060" cy="316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txBody>
          <a:bodyPr wrap="square">
            <a:noAutofit/>
          </a:bodyPr>
          <a:p>
            <a:pPr indent="0" algn="just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Y-N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相互作用对于确定过饱和密度下核物质的状态方程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EoS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以及理解中子星的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超子谜题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也至关重要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altLang="zh-CN" sz="2400" b="0" i="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792855" y="3593465"/>
            <a:ext cx="721995" cy="2749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7362825" y="3593465"/>
            <a:ext cx="651510" cy="2749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800" y="6341410"/>
            <a:ext cx="709889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Z. Yuan and M. </a:t>
            </a:r>
            <a:r>
              <a:rPr lang="en-US" altLang="zh-CN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Karliner</a:t>
            </a:r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</a:t>
            </a:r>
            <a:r>
              <a:rPr lang="en-US" altLang="zh-CN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en-US" altLang="zh-CN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012003 (2021).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6057" y="1266037"/>
            <a:ext cx="9631363" cy="98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2021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年，中科院苑长征团队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提出利用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BESIII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可以产生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核子，反核子，超子，反超子，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并研究它们之间的相互作用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（特别是弹性散射过程）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475422" y="2808272"/>
                <a:ext cx="4291013" cy="278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由于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粒子在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中的产生截面较大，并且其衰变到包含反中子或（反）超子的末态的分支比也较大，在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5F9CE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5F9CE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5F9CE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5F9CE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5F9CE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5F9CE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5F9CE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湮灭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实验中产生的粒子可以作为</a:t>
                </a:r>
                <a:r>
                  <a:rPr lang="zh-CN" altLang="en-US" sz="2400" b="1" dirty="0">
                    <a:solidFill>
                      <a:srgbClr val="5F9CE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反中子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和</a:t>
                </a:r>
                <a:r>
                  <a:rPr lang="zh-CN" altLang="en-US" sz="2400" b="1" dirty="0">
                    <a:solidFill>
                      <a:srgbClr val="5F9CE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（反）超子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的一种新来源。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22" y="2808272"/>
                <a:ext cx="4291013" cy="2784475"/>
              </a:xfrm>
              <a:prstGeom prst="rect">
                <a:avLst/>
              </a:prstGeom>
              <a:blipFill rotWithShape="1">
                <a:blip r:embed="rId1"/>
                <a:stretch>
                  <a:fillRect l="-7" t="-11" r="-1569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38" y="2518077"/>
            <a:ext cx="4241854" cy="3129137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1062000" y="471170"/>
            <a:ext cx="6380480" cy="6350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noAutofit/>
          </a:bodyPr>
          <a:lstStyle/>
          <a:p>
            <a:r>
              <a:rPr lang="zh-CN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研究背景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9525" y="1283335"/>
            <a:ext cx="9904730" cy="97726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79525" y="2807970"/>
            <a:ext cx="4486910" cy="283908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2352,&quot;width&quot;:2493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4"/>
  <p:tag name="KSO_WM_DIAGRAM_GROUP_CODE" val="l1-1"/>
  <p:tag name="KSO_WM_UNIT_TYPE" val="a"/>
  <p:tag name="KSO_WM_UNIT_INDEX" val="1"/>
  <p:tag name="KSO_WM_UNIT_PRESET_TEXT" val="目录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a*1_1_1"/>
  <p:tag name="KSO_WM_TEMPLATE_CATEGORY" val="custom"/>
  <p:tag name="KSO_WM_TEMPLATE_INDEX" val="20233105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i*1_1_2"/>
  <p:tag name="KSO_WM_TEMPLATE_CATEGORY" val="custom"/>
  <p:tag name="KSO_WM_TEMPLATE_INDEX" val="2023310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i*1_2_2"/>
  <p:tag name="KSO_WM_TEMPLATE_CATEGORY" val="custom"/>
  <p:tag name="KSO_WM_TEMPLATE_INDEX" val="2023310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i*1_1_1"/>
  <p:tag name="KSO_WM_TEMPLATE_CATEGORY" val="custom"/>
  <p:tag name="KSO_WM_TEMPLATE_INDEX" val="20233105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i*1_2_1"/>
  <p:tag name="KSO_WM_TEMPLATE_CATEGORY" val="custom"/>
  <p:tag name="KSO_WM_TEMPLATE_INDEX" val="20233105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a*1_2_1"/>
  <p:tag name="KSO_WM_TEMPLATE_CATEGORY" val="custom"/>
  <p:tag name="KSO_WM_TEMPLATE_INDEX" val="20233105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i*1_2_2"/>
  <p:tag name="KSO_WM_TEMPLATE_CATEGORY" val="custom"/>
  <p:tag name="KSO_WM_TEMPLATE_INDEX" val="20233105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i*1_2_1"/>
  <p:tag name="KSO_WM_TEMPLATE_CATEGORY" val="custom"/>
  <p:tag name="KSO_WM_TEMPLATE_INDEX" val="20233105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4*l_h_a*1_2_1"/>
  <p:tag name="KSO_WM_TEMPLATE_CATEGORY" val="custom"/>
  <p:tag name="KSO_WM_TEMPLATE_INDEX" val="20233105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5.0477294921875,&quot;left&quot;:493.6955180683286,&quot;top&quot;:51.82613525390625,&quot;width&quot;:403.21502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</p:tagLst>
</file>

<file path=ppt/tags/tag28.xml><?xml version="1.0" encoding="utf-8"?>
<p:tagLst xmlns:p="http://schemas.openxmlformats.org/presentationml/2006/main">
  <p:tag name="KSO_WM_SLIDE_ID" val="custom20233105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105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7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5_7*e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31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7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3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5_7*e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34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7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3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5_7*e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37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Application>WPS 演示</Application>
  <PresentationFormat>宽屏</PresentationFormat>
  <Paragraphs>192</Paragraphs>
  <Slides>21</Slides>
  <Notes>10</Notes>
  <HiddenSlides>2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思源黑体</vt:lpstr>
      <vt:lpstr>黑体</vt:lpstr>
      <vt:lpstr>微软雅黑</vt:lpstr>
      <vt:lpstr>Times New Roman</vt:lpstr>
      <vt:lpstr>微软雅黑</vt:lpstr>
      <vt:lpstr>Cambria Math</vt:lpstr>
      <vt:lpstr>Symbol</vt:lpstr>
      <vt:lpstr>MS Mincho</vt:lpstr>
      <vt:lpstr>Segoe Print</vt:lpstr>
      <vt:lpstr>等线</vt:lpstr>
      <vt:lpstr>Arial Unicode MS</vt:lpstr>
      <vt:lpstr>等线 Light</vt:lpstr>
      <vt:lpstr>Calibri</vt:lpstr>
      <vt:lpstr>Office 主题​​</vt:lpstr>
      <vt:lpstr>PowerPoint 演示文稿</vt:lpstr>
      <vt:lpstr>目录</vt:lpstr>
      <vt:lpstr>研究背景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研究内容与研究结果</vt:lpstr>
      <vt:lpstr>PowerPoint 演示文稿</vt:lpstr>
      <vt:lpstr>PowerPoint 演示文稿</vt:lpstr>
      <vt:lpstr>PowerPoint 演示文稿</vt:lpstr>
      <vt:lpstr>PowerPoint 演示文稿</vt:lpstr>
      <vt:lpstr>结果与讨论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2410245810@qq.com</dc:creator>
  <cp:lastModifiedBy>高源</cp:lastModifiedBy>
  <cp:revision>177</cp:revision>
  <dcterms:created xsi:type="dcterms:W3CDTF">2024-10-09T11:32:00Z</dcterms:created>
  <dcterms:modified xsi:type="dcterms:W3CDTF">2025-03-24T03:58:15Z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8BC7B95FEB414B3287F8C5CAC2E005C1_12</vt:lpwstr>
  </property>
  <property fmtid="{D5CDD505-2E9C-101B-9397-08002B2CF9AE}" pid="3" name="KSOProductBuildVer">
    <vt:lpwstr>2052-12.1.0.18912</vt:lpwstr>
  </property>
</Properties>
</file>