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9" r:id="rId3"/>
    <p:sldId id="467" r:id="rId5"/>
    <p:sldId id="469" r:id="rId6"/>
    <p:sldId id="470" r:id="rId7"/>
    <p:sldId id="471" r:id="rId8"/>
    <p:sldId id="478" r:id="rId9"/>
    <p:sldId id="473" r:id="rId10"/>
    <p:sldId id="479" r:id="rId11"/>
    <p:sldId id="458" r:id="rId12"/>
    <p:sldId id="456" r:id="rId13"/>
    <p:sldId id="480" r:id="rId14"/>
    <p:sldId id="453" r:id="rId15"/>
    <p:sldId id="474" r:id="rId16"/>
    <p:sldId id="466" r:id="rId17"/>
    <p:sldId id="475" r:id="rId18"/>
    <p:sldId id="476" r:id="rId19"/>
    <p:sldId id="459" r:id="rId20"/>
    <p:sldId id="462" r:id="rId21"/>
    <p:sldId id="477" r:id="rId22"/>
    <p:sldId id="460" r:id="rId23"/>
    <p:sldId id="457" r:id="rId24"/>
    <p:sldId id="371" r:id="rId25"/>
    <p:sldId id="464" r:id="rId26"/>
  </p:sldIdLst>
  <p:sldSz cx="12192000" cy="6858000"/>
  <p:notesSz cx="6858000" cy="9144000"/>
  <p:embeddedFontLst>
    <p:embeddedFont>
      <p:font typeface="微软雅黑" panose="020B0503020204020204" pitchFamily="34" charset="-122"/>
      <p:regular r:id="rId31"/>
    </p:embeddedFont>
    <p:embeddedFont>
      <p:font typeface="楷体" panose="02010609060101010101" pitchFamily="49" charset="-122"/>
      <p:regular r:id="rId32"/>
    </p:embeddedFont>
    <p:embeddedFont>
      <p:font typeface="Cambria Math" panose="02040503050406030204" charset="0"/>
      <p:regular r:id="rId33"/>
    </p:embeddedFont>
    <p:embeddedFont>
      <p:font typeface="等线" panose="02010600030101010101" pitchFamily="2" charset="-122"/>
      <p:regular r:id="rId34"/>
    </p:embeddedFont>
    <p:embeddedFont>
      <p:font typeface="华文楷体" panose="02010600040101010101" pitchFamily="2" charset="-122"/>
      <p:regular r:id="rId35"/>
    </p:embeddedFont>
    <p:embeddedFont>
      <p:font typeface="华文行楷" panose="02010800040101010101" pitchFamily="2" charset="-122"/>
      <p:regular r:id="rId36"/>
    </p:embeddedFont>
    <p:embeddedFont>
      <p:font typeface="Calibri" panose="020F0502020204030204" charset="0"/>
      <p:regular r:id="rId37"/>
      <p:bold r:id="rId38"/>
      <p:italic r:id="rId39"/>
      <p:boldItalic r:id="rId40"/>
    </p:embeddedFont>
    <p:embeddedFont>
      <p:font typeface="Calibri Light" panose="020F0302020204030204" charset="0"/>
      <p:regular r:id="rId41"/>
      <p:italic r:id="rId42"/>
    </p:embeddedFont>
    <p:embeddedFont>
      <p:font typeface="等线 Light" panose="02010600030101010101" charset="-122"/>
      <p:regular r:id="rId43"/>
    </p:embeddedFont>
  </p:embeddedFontLst>
  <p:custDataLst>
    <p:tags r:id="rId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5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 志伟" initials="刘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E7E6E6"/>
    <a:srgbClr val="004D99"/>
    <a:srgbClr val="02AE2B"/>
    <a:srgbClr val="00B050"/>
    <a:srgbClr val="006699"/>
    <a:srgbClr val="3636FF"/>
    <a:srgbClr val="FFBDBD"/>
    <a:srgbClr val="D0CECE"/>
    <a:srgbClr val="E9F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6" autoAdjust="0"/>
    <p:restoredTop sz="94332" autoAdjust="0"/>
  </p:normalViewPr>
  <p:slideViewPr>
    <p:cSldViewPr snapToGrid="0" showGuides="1">
      <p:cViewPr>
        <p:scale>
          <a:sx n="99" d="100"/>
          <a:sy n="99" d="100"/>
        </p:scale>
        <p:origin x="976" y="64"/>
      </p:cViewPr>
      <p:guideLst>
        <p:guide orient="horz" pos="2160"/>
        <p:guide pos="37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7.xml"/><Relationship Id="rId43" Type="http://schemas.openxmlformats.org/officeDocument/2006/relationships/font" Target="fonts/font13.fntdata"/><Relationship Id="rId42" Type="http://schemas.openxmlformats.org/officeDocument/2006/relationships/font" Target="fonts/font12.fntdata"/><Relationship Id="rId41" Type="http://schemas.openxmlformats.org/officeDocument/2006/relationships/font" Target="fonts/font11.fntdata"/><Relationship Id="rId40" Type="http://schemas.openxmlformats.org/officeDocument/2006/relationships/font" Target="fonts/font10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2D145-3F22-4625-829A-B0040D49C4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56C1E-EC75-4DE1-8F76-315CA23074A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16</a:t>
            </a:r>
            <a:r>
              <a:rPr lang="zh-CN" altLang="en-US"/>
              <a:t>：</a:t>
            </a:r>
            <a:r>
              <a:rPr lang="en-US" altLang="zh-CN"/>
              <a:t>9</a:t>
            </a:r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耦合道参数如何</a:t>
            </a:r>
            <a:r>
              <a:rPr lang="zh-CN" altLang="en-US"/>
              <a:t>确定的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耦合道参数如何</a:t>
            </a:r>
            <a:r>
              <a:rPr lang="zh-CN" altLang="en-US"/>
              <a:t>确定的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分两页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引用文章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文字标出假设，不靠谱，分成</a:t>
            </a:r>
            <a:r>
              <a:rPr lang="zh-CN" altLang="en-US"/>
              <a:t>两页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为什么单道，</a:t>
            </a:r>
            <a:r>
              <a:rPr lang="zh-CN" altLang="en-US"/>
              <a:t>分两页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为什么单道，</a:t>
            </a:r>
            <a:r>
              <a:rPr lang="zh-CN" altLang="en-US"/>
              <a:t>分两页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分两页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 userDrawn="1"/>
        </p:nvSpPr>
        <p:spPr>
          <a:xfrm>
            <a:off x="0" y="346864"/>
            <a:ext cx="12192000" cy="583565"/>
          </a:xfrm>
          <a:prstGeom prst="rect">
            <a:avLst/>
          </a:prstGeom>
          <a:solidFill>
            <a:srgbClr val="006699"/>
          </a:solidFill>
        </p:spPr>
        <p:txBody>
          <a:bodyPr wrap="square" rtlCol="0">
            <a:spAutoFit/>
          </a:bodyPr>
          <a:lstStyle/>
          <a:p>
            <a:endParaRPr lang="zh-CN" altLang="en-US" sz="3200" b="1" dirty="0">
              <a:solidFill>
                <a:srgbClr val="004D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 userDrawn="1"/>
        </p:nvCxnSpPr>
        <p:spPr>
          <a:xfrm>
            <a:off x="4271388" y="28286"/>
            <a:ext cx="2096" cy="28800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 userDrawn="1"/>
        </p:nvCxnSpPr>
        <p:spPr>
          <a:xfrm>
            <a:off x="7921563" y="24421"/>
            <a:ext cx="2096" cy="28800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 userDrawn="1"/>
        </p:nvSpPr>
        <p:spPr>
          <a:xfrm>
            <a:off x="-9" y="6637640"/>
            <a:ext cx="12192000" cy="219710"/>
          </a:xfrm>
          <a:prstGeom prst="rect">
            <a:avLst/>
          </a:prstGeom>
          <a:solidFill>
            <a:srgbClr val="006699"/>
          </a:solidFill>
        </p:spPr>
        <p:txBody>
          <a:bodyPr wrap="square" lIns="36000" tIns="18000" rIns="36000" bIns="18000" rtlCol="0" anchor="ctr" anchorCtr="1">
            <a:spAutoFit/>
          </a:bodyPr>
          <a:lstStyle/>
          <a:p>
            <a:r>
              <a:rPr lang="zh-CN" altLang="en-US" sz="1200" b="1" kern="120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沈怡博                            </a:t>
            </a:r>
            <a:r>
              <a:rPr lang="zh-CN" altLang="en-US" sz="1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         </a:t>
            </a:r>
            <a:fld id="{8BD1DB20-4F15-4782-AEBE-C87F0E74F08F}" type="slidenum">
              <a:rPr lang="zh-CN" altLang="en-US" sz="1200" b="1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</a:fld>
            <a:r>
              <a:rPr lang="en-US" altLang="zh-CN" sz="1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/23</a:t>
            </a:r>
            <a:endParaRPr lang="en-US" altLang="zh-CN" sz="1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916" y="368571"/>
            <a:ext cx="2086740" cy="504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274" y="404351"/>
            <a:ext cx="468000" cy="46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737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737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737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09E37E3-D3D0-471E-AB58-3541A996DE0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BD1DB20-4F15-4782-AEBE-C87F0E74F0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7.png"/><Relationship Id="rId10" Type="http://schemas.openxmlformats.org/officeDocument/2006/relationships/image" Target="../media/image46.png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0.png"/><Relationship Id="rId1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5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tags" Target="../tags/tag6.xml"/><Relationship Id="rId3" Type="http://schemas.openxmlformats.org/officeDocument/2006/relationships/image" Target="../media/image22.png"/><Relationship Id="rId2" Type="http://schemas.openxmlformats.org/officeDocument/2006/relationships/tags" Target="../tags/tag5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hyperlink" Target="https://link.springer.com/article/10.1140/epjc/s10052-012-1962-9" TargetMode="Externa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562100" y="478790"/>
            <a:ext cx="8820785" cy="6166485"/>
          </a:xfrm>
          <a:prstGeom prst="rect">
            <a:avLst/>
          </a:prstGeom>
          <a:solidFill>
            <a:srgbClr val="FFFFFF">
              <a:alpha val="92000"/>
            </a:srgbClr>
          </a:solidFill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endParaRPr lang="zh-CN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9400" y="471805"/>
            <a:ext cx="8820785" cy="577215"/>
          </a:xfrm>
          <a:prstGeom prst="rect">
            <a:avLst/>
          </a:prstGeom>
          <a:solidFill>
            <a:srgbClr val="FFFFFF">
              <a:alpha val="92000"/>
            </a:srgbClr>
          </a:solidFill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endParaRPr lang="zh-CN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619250" y="958850"/>
            <a:ext cx="8763000" cy="0"/>
          </a:xfrm>
          <a:prstGeom prst="line">
            <a:avLst/>
          </a:prstGeom>
          <a:ln w="19050">
            <a:solidFill>
              <a:srgbClr val="004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568450" y="1746250"/>
            <a:ext cx="8782050" cy="19050"/>
          </a:xfrm>
          <a:prstGeom prst="line">
            <a:avLst/>
          </a:prstGeom>
          <a:ln w="19050">
            <a:solidFill>
              <a:srgbClr val="004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 flipH="1">
                <a:off x="2463165" y="2230438"/>
                <a:ext cx="6809105" cy="993140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algn="l"/>
                <a:r>
                  <a:rPr lang="en-US" sz="2800" b="1" dirty="0">
                    <a:solidFill>
                      <a:srgbClr val="005BAB"/>
                    </a:solidFill>
                    <a:ea typeface="字由点字典黑 65J" panose="00020600040101010101" charset="-122"/>
                    <a:sym typeface="+mn-ea"/>
                  </a:rPr>
                  <a:t>Implication of a negative effective range on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srgbClr val="005BAB"/>
                        </a:solidFill>
                        <a:latin typeface="Cambria Math" panose="02040503050406030204" charset="0"/>
                        <a:ea typeface="字由点字典黑 65J" panose="00020600040101010101" charset="-122"/>
                        <a:cs typeface="Cambria Math" panose="02040503050406030204" charset="0"/>
                        <a:sym typeface="+mn-ea"/>
                      </a:rPr>
                      <m:t>𝑫</m:t>
                    </m:r>
                    <m:bar>
                      <m:barPr>
                        <m:pos m:val="top"/>
                        <m:ctrlPr>
                          <a:rPr lang="en-US" sz="2800" b="1" i="1" dirty="0">
                            <a:solidFill>
                              <a:srgbClr val="005BAB"/>
                            </a:solidFill>
                            <a:latin typeface="Cambria Math" panose="02040503050406030204" charset="0"/>
                            <a:ea typeface="字由点字典黑 65J" panose="00020600040101010101" charset="-122"/>
                            <a:cs typeface="Cambria Math" panose="02040503050406030204" charset="0"/>
                            <a:sym typeface="+mn-ea"/>
                          </a:rPr>
                        </m:ctrlPr>
                      </m:barPr>
                      <m:e>
                        <m:r>
                          <a:rPr lang="en-US" sz="2800" b="1" i="1" dirty="0">
                            <a:solidFill>
                              <a:srgbClr val="005BAB"/>
                            </a:solidFill>
                            <a:latin typeface="Cambria Math" panose="02040503050406030204" charset="0"/>
                            <a:ea typeface="字由点字典黑 65J" panose="00020600040101010101" charset="-122"/>
                            <a:cs typeface="Cambria Math" panose="02040503050406030204" charset="0"/>
                            <a:sym typeface="+mn-ea"/>
                          </a:rPr>
                          <m:t>𝑫</m:t>
                        </m:r>
                      </m:e>
                    </m:bar>
                  </m:oMath>
                </a14:m>
                <a:r>
                  <a:rPr lang="en-US" sz="2800" b="1" baseline="30000" dirty="0">
                    <a:solidFill>
                      <a:srgbClr val="005BAB"/>
                    </a:solidFill>
                    <a:latin typeface="Cambria Math" panose="02040503050406030204" charset="0"/>
                    <a:ea typeface="字由点字典黑 65J" panose="00020600040101010101" charset="-122"/>
                    <a:cs typeface="Cambria Math" panose="02040503050406030204" charset="0"/>
                    <a:sym typeface="+mn-ea"/>
                  </a:rPr>
                  <a:t>*</a:t>
                </a:r>
                <a:r>
                  <a:rPr lang="en-US" sz="2800" b="1" dirty="0">
                    <a:solidFill>
                      <a:srgbClr val="005BAB"/>
                    </a:solidFill>
                    <a:latin typeface="Cambria Math" panose="02040503050406030204" charset="0"/>
                    <a:ea typeface="字由点字典黑 65J" panose="00020600040101010101" charset="-122"/>
                    <a:cs typeface="Cambria Math" panose="02040503050406030204" charset="0"/>
                    <a:sym typeface="+mn-ea"/>
                  </a:rPr>
                  <a:t>interaction and the nature of X(3872)</a:t>
                </a:r>
                <a:endParaRPr lang="en-US" altLang="zh-CN" sz="2800" b="1" dirty="0" smtClean="0">
                  <a:solidFill>
                    <a:srgbClr val="005BAB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 Math" panose="02040503050406030204" charset="0"/>
                  <a:ea typeface="字由点字典黑 65J" panose="00020600040101010101" charset="-122"/>
                  <a:cs typeface="Cambria Math" panose="02040503050406030204" charset="0"/>
                  <a:sym typeface="+mn-ea"/>
                </a:endParaRPr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463165" y="2230438"/>
                <a:ext cx="6809105" cy="993140"/>
              </a:xfrm>
              <a:prstGeom prst="rect">
                <a:avLst/>
              </a:prstGeom>
              <a:blipFill rotWithShape="1">
                <a:blip r:embed="rId2"/>
                <a:stretch>
                  <a:fillRect t="-32" b="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/>
          <p:cNvSpPr txBox="1"/>
          <p:nvPr/>
        </p:nvSpPr>
        <p:spPr>
          <a:xfrm flipH="1">
            <a:off x="2577465" y="3888105"/>
            <a:ext cx="6801485" cy="2628265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>
              <a:lnSpc>
                <a:spcPct val="200000"/>
              </a:lnSpc>
            </a:pPr>
            <a:endParaRPr lang="en-US" altLang="zh-CN" sz="2000" b="1" dirty="0">
              <a:solidFill>
                <a:srgbClr val="004D99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>
              <a:lnSpc>
                <a:spcPct val="200000"/>
              </a:lnSpc>
            </a:pPr>
            <a:endParaRPr lang="en-US" altLang="zh-CN" sz="2000" b="1" dirty="0">
              <a:solidFill>
                <a:srgbClr val="004D99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sz="2400" b="1" dirty="0">
                <a:solidFill>
                  <a:srgbClr val="004D99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Yibo Shen (</a:t>
            </a:r>
            <a:r>
              <a:rPr lang="zh-CN" altLang="en-US" sz="2400" b="1" dirty="0">
                <a:solidFill>
                  <a:srgbClr val="004D99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沈怡博，</a:t>
            </a:r>
            <a:r>
              <a:rPr lang="zh-CN" altLang="en-US" sz="2400" b="1" dirty="0">
                <a:solidFill>
                  <a:srgbClr val="004D99"/>
                </a:solidFill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本科四年级</a:t>
            </a:r>
            <a:r>
              <a:rPr lang="en-US" altLang="zh-CN" sz="2400" b="1" dirty="0">
                <a:solidFill>
                  <a:srgbClr val="004D99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en-US" altLang="zh-CN" sz="2400" b="1" dirty="0">
              <a:solidFill>
                <a:srgbClr val="004D99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algn="ctr">
              <a:lnSpc>
                <a:spcPct val="200000"/>
              </a:lnSpc>
            </a:pPr>
            <a:r>
              <a:rPr lang="en-US" altLang="zh-CN" b="1" kern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Supervisor : Prof.  </a:t>
            </a:r>
            <a:r>
              <a:rPr lang="en-US" altLang="zh-CN" b="1" kern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Lisheng</a:t>
            </a:r>
            <a:r>
              <a:rPr lang="en-US" altLang="zh-CN" b="1" kern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 </a:t>
            </a:r>
            <a:r>
              <a:rPr lang="en-US" altLang="zh-CN" b="1" kern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Geng</a:t>
            </a:r>
            <a:r>
              <a:rPr lang="zh-CN" altLang="en-US" b="1" kern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（耿立升）</a:t>
            </a:r>
            <a:endParaRPr lang="zh-CN" altLang="en-US" b="1" kern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楷体" panose="02010600040101010101" pitchFamily="2" charset="-122"/>
              <a:cs typeface="Times New Roman" panose="02020603050405020304" charset="0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b="1" kern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Collaborators</a:t>
            </a:r>
            <a:r>
              <a:rPr lang="zh-CN" altLang="en-US" b="1" kern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：</a:t>
            </a:r>
            <a:r>
              <a:rPr lang="en-US" altLang="zh-CN" b="1" kern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Zhiwei Liu(</a:t>
            </a:r>
            <a:r>
              <a:rPr lang="zh-CN" altLang="en-US" b="1" kern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刘志伟</a:t>
            </a:r>
            <a:r>
              <a:rPr lang="en-US" altLang="zh-CN" b="1" kern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)</a:t>
            </a:r>
            <a:r>
              <a:rPr lang="zh-CN" altLang="en-US" b="1" kern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，</a:t>
            </a:r>
            <a:r>
              <a:rPr lang="en-US" altLang="zh-CN" b="1" kern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Mingzhu Liu(</a:t>
            </a:r>
            <a:r>
              <a:rPr lang="zh-CN" altLang="en-US" b="1" kern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刘明珠</a:t>
            </a:r>
            <a:r>
              <a:rPr lang="en-US" altLang="zh-CN" b="1" kern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)</a:t>
            </a:r>
            <a:endParaRPr lang="en-US" altLang="zh-CN" b="1" kern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楷体" panose="02010600040101010101" pitchFamily="2" charset="-122"/>
              <a:cs typeface="Times New Roman" panose="02020603050405020304" charset="0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lt"/>
              </a:rPr>
              <a:t>School of Physics, </a:t>
            </a:r>
            <a:r>
              <a:rPr lang="en-US" altLang="zh-CN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lt"/>
              </a:rPr>
              <a:t>Beihang</a:t>
            </a:r>
            <a:r>
              <a:rPr lang="en-US" altLang="zh-CN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lt"/>
              </a:rPr>
              <a:t> University</a:t>
            </a:r>
            <a:endParaRPr lang="en-US" altLang="zh-CN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lt"/>
              </a:rPr>
              <a:t>Baesd on: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AdvOT483a8203"/>
                <a:cs typeface="Times New Roman" panose="02020603050405020304" charset="0"/>
                <a:sym typeface="+mn-ea"/>
              </a:rPr>
              <a:t>Yi-Bo Shen PHYSICAL REVIEW D 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AdvOT19ee2aa8.B"/>
                <a:cs typeface="Times New Roman" panose="02020603050405020304" charset="0"/>
                <a:sym typeface="+mn-ea"/>
              </a:rPr>
              <a:t>111, 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AdvOT483a8203"/>
                <a:cs typeface="Times New Roman" panose="02020603050405020304" charset="0"/>
                <a:sym typeface="+mn-ea"/>
              </a:rPr>
              <a:t>034001 (2025)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ea typeface="AdvOT483a8203"/>
              <a:cs typeface="Times New Roman" panose="02020603050405020304" charset="0"/>
            </a:endParaRPr>
          </a:p>
          <a:p>
            <a:pPr algn="ctr">
              <a:lnSpc>
                <a:spcPct val="200000"/>
              </a:lnSpc>
            </a:pP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lt"/>
            </a:endParaRPr>
          </a:p>
          <a:p>
            <a:pPr algn="ctr">
              <a:lnSpc>
                <a:spcPct val="200000"/>
              </a:lnSpc>
            </a:pPr>
            <a:r>
              <a:rPr lang="en-US" altLang="zh-CN" sz="2000" b="1" kern="0" noProof="0" dirty="0">
                <a:ln>
                  <a:noFill/>
                </a:ln>
                <a:solidFill>
                  <a:srgbClr val="220911"/>
                </a:solidFill>
                <a:effectLst/>
                <a:uLnTx/>
                <a:uFillTx/>
                <a:latin typeface="Times New Roman" panose="02020603050405020304" charset="0"/>
                <a:ea typeface="华文楷体" panose="02010600040101010101" pitchFamily="2" charset="-122"/>
                <a:cs typeface="Times New Roman" panose="02020603050405020304" charset="0"/>
                <a:sym typeface="+mn-lt"/>
              </a:rPr>
              <a:t> 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220911"/>
              </a:solidFill>
              <a:effectLst/>
              <a:uLnTx/>
              <a:uFillTx/>
              <a:latin typeface="Times New Roman" panose="02020603050405020304" charset="0"/>
              <a:ea typeface="华文楷体" panose="02010600040101010101" pitchFamily="2" charset="-122"/>
              <a:cs typeface="Times New Roman" panose="02020603050405020304" charset="0"/>
              <a:sym typeface="+mn-lt"/>
            </a:endParaRPr>
          </a:p>
          <a:p>
            <a:pPr algn="ctr">
              <a:lnSpc>
                <a:spcPct val="200000"/>
              </a:lnSpc>
            </a:pPr>
            <a:endParaRPr lang="zh-CN" altLang="en-US" sz="2000" b="1" kern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华文楷体" panose="02010600040101010101" pitchFamily="2" charset="-122"/>
              <a:cs typeface="Times New Roman" panose="02020603050405020304" charset="0"/>
              <a:sym typeface="+mn-lt"/>
            </a:endParaRPr>
          </a:p>
          <a:p>
            <a:pPr algn="ctr">
              <a:lnSpc>
                <a:spcPct val="200000"/>
              </a:lnSpc>
            </a:pPr>
            <a:endParaRPr lang="zh-CN" altLang="en-US" sz="2000" dirty="0">
              <a:solidFill>
                <a:srgbClr val="004D99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966" y="1001674"/>
            <a:ext cx="702000" cy="70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43" y="1001539"/>
            <a:ext cx="702000" cy="702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77465" y="1750060"/>
            <a:ext cx="6613525" cy="36830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  </a:t>
            </a:r>
            <a:r>
              <a:rPr lang="zh-CN" altLang="en-US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第四届强子与重味物理理论与实验联合研讨会</a:t>
            </a:r>
            <a:r>
              <a:rPr lang="en-US" altLang="zh-CN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   </a:t>
            </a:r>
            <a:r>
              <a:rPr lang="zh-CN" altLang="en-US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兰州，</a:t>
            </a:r>
            <a:r>
              <a:rPr lang="en-US" altLang="zh-CN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  <a:r>
              <a:rPr lang="zh-CN" altLang="en-US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月</a:t>
            </a:r>
            <a:r>
              <a:rPr lang="en-US" altLang="zh-CN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24</a:t>
            </a:r>
            <a:r>
              <a:rPr lang="zh-CN" altLang="en-US" sz="1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日</a:t>
            </a:r>
            <a:endParaRPr lang="zh-CN" altLang="en-US" sz="1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0425" y="1230630"/>
            <a:ext cx="4959350" cy="952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665" y="1298575"/>
            <a:ext cx="1638300" cy="749300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5975350" y="1546860"/>
            <a:ext cx="935990" cy="35115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418830" y="5343525"/>
            <a:ext cx="3482340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-Roman"/>
                <a:ea typeface="Times-Roman"/>
              </a:rPr>
              <a:t>Jing Song Eur. Phys. J. A (2022) 58:133</a:t>
            </a:r>
            <a:endParaRPr lang="en-US" altLang="zh-CN" sz="160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-Roman"/>
              <a:ea typeface="Times-Roman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8315" y="2171065"/>
            <a:ext cx="2404745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对于氘核：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060" y="2480310"/>
            <a:ext cx="2349500" cy="11874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660515" y="2631440"/>
            <a:ext cx="1684020" cy="662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 anchor="t">
            <a:noAutofit/>
          </a:bodyPr>
          <a:p>
            <a:pPr marL="457200" indent="0" algn="l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X=1.68</a:t>
            </a:r>
            <a:endParaRPr lang="en-US" altLang="zh-CN" sz="1600" dirty="0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5975350" y="2703195"/>
            <a:ext cx="935990" cy="35115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276590" y="460089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l"/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J.A.Oller EPJ Web Conf. 274 (2022) 03017</a:t>
            </a:r>
            <a:endParaRPr lang="en-US" altLang="zh-CN" sz="1600" b="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730" y="4027170"/>
            <a:ext cx="2797175" cy="90043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161655" y="2727960"/>
            <a:ext cx="363410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AE3F3"/>
            </a:solidFill>
          </a:ln>
        </p:spPr>
        <p:txBody>
          <a:bodyPr wrap="square" rtlCol="0" anchor="ctr" anchorCtr="0">
            <a:spAutoFit/>
          </a:bodyPr>
          <a:p>
            <a:pPr marL="457200" indent="0" algn="ctr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这个结果显示是不可接受的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285" y="4883150"/>
            <a:ext cx="3524250" cy="16446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890" y="5064760"/>
            <a:ext cx="3917950" cy="12814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42708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Compositeness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表达式的修正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 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90" y="4185285"/>
            <a:ext cx="3905250" cy="749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88785" y="1898015"/>
            <a:ext cx="4349750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-Roman"/>
                <a:ea typeface="Times-Roman"/>
              </a:rPr>
              <a:t>Christoph Hanhart  Eur. Phys. J. A (2021) 57:101</a:t>
            </a:r>
            <a:endParaRPr lang="en-US" altLang="zh-CN" sz="160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-Roman"/>
              <a:ea typeface="Times-Roman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70065" y="221900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Xian-Wei Kang  arXiv:1603.05546v1</a:t>
            </a:r>
            <a:endParaRPr lang="en-US" altLang="zh-CN" sz="160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07489" y="3587125"/>
            <a:ext cx="2939415" cy="398780"/>
          </a:xfrm>
          <a:prstGeom prst="rect">
            <a:avLst/>
          </a:prstGeom>
        </p:spPr>
        <p:txBody>
          <a:bodyPr wrap="none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Compositeness </a:t>
            </a: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的</a:t>
            </a: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计算</a:t>
            </a:r>
            <a:endParaRPr lang="zh-CN" altLang="en-US" sz="2000" b="1" kern="100" dirty="0"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07489" y="1010295"/>
            <a:ext cx="3065780" cy="398780"/>
          </a:xfrm>
          <a:prstGeom prst="rect">
            <a:avLst/>
          </a:prstGeom>
        </p:spPr>
        <p:txBody>
          <a:bodyPr wrap="none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弱束缚关系存在的</a:t>
            </a: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问题</a:t>
            </a:r>
            <a:endParaRPr lang="zh-CN" altLang="en-US" sz="2000" b="1" kern="100" dirty="0"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3300" y="1244600"/>
            <a:ext cx="1358900" cy="304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1749425"/>
            <a:ext cx="3206750" cy="425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2238375"/>
            <a:ext cx="3676650" cy="1111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00" y="3502025"/>
            <a:ext cx="3892550" cy="895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50" y="4451350"/>
            <a:ext cx="2463800" cy="654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50" y="5105400"/>
            <a:ext cx="2438400" cy="615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300" y="5969000"/>
            <a:ext cx="1758950" cy="444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4800" y="1651000"/>
            <a:ext cx="2705100" cy="7493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6075" y="4359275"/>
            <a:ext cx="2368550" cy="13017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0350" y="2543175"/>
            <a:ext cx="4267200" cy="15430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3525" y="5159375"/>
            <a:ext cx="3054350" cy="52070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056754" y="1132850"/>
            <a:ext cx="5374640" cy="706755"/>
          </a:xfrm>
          <a:prstGeom prst="rect">
            <a:avLst/>
          </a:prstGeom>
        </p:spPr>
        <p:txBody>
          <a:bodyPr wrap="none">
            <a:spAutoFit/>
          </a:bodyPr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20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Low-energy behavior of scattering amplitude</a:t>
            </a:r>
            <a:r>
              <a:rPr lang="zh-CN" altLang="en-US" sz="20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：</a:t>
            </a:r>
            <a:endParaRPr lang="zh-CN" altLang="en-US" sz="20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zh-CN" altLang="en-US" sz="2000" b="1" kern="100" dirty="0"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 flipH="1">
            <a:off x="42708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Compositeness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推导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 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696075" y="602265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-Roman"/>
                <a:ea typeface="Times-Roman"/>
              </a:rPr>
              <a:t>Tomona Kinugawa arXiv:2411.12285v1</a:t>
            </a:r>
            <a:endParaRPr lang="en-US" altLang="zh-CN" sz="160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-Roman"/>
              <a:ea typeface="Times-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 flipH="1">
            <a:off x="1687358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 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3505" y="1244600"/>
            <a:ext cx="2044065" cy="3068320"/>
          </a:xfrm>
          <a:prstGeom prst="rect">
            <a:avLst/>
          </a:prstGeom>
          <a:effectLst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15" y="989965"/>
            <a:ext cx="5854700" cy="28340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flipH="1">
            <a:off x="163993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基于有效力程对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X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（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3872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）结构的判断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93505" y="4633595"/>
            <a:ext cx="2052955" cy="1076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AE3F3"/>
            </a:solidFill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marL="0" lvl="2" algn="ctr"/>
            <a:r>
              <a:rPr lang="en-US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字由点字典黑 65J" panose="00020600040101010101" charset="-122"/>
                <a:sym typeface="+mn-ea"/>
              </a:rPr>
              <a:t>Lucien Maini</a:t>
            </a:r>
            <a:endParaRPr lang="en-US" altLang="zh-CN" sz="1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字由点字典黑 65J" panose="00020600040101010101" charset="-122"/>
              <a:sym typeface="+mn-ea"/>
            </a:endParaRPr>
          </a:p>
          <a:p>
            <a:pPr marL="0" lvl="2" algn="ctr"/>
            <a:r>
              <a:rPr lang="en-US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字由点字典黑 65J" panose="00020600040101010101" charset="-122"/>
                <a:sym typeface="+mn-ea"/>
              </a:rPr>
              <a:t>欧洲核子中心前主任，GIM机制的提出者</a:t>
            </a:r>
            <a:r>
              <a:rPr lang="zh-CN" altLang="en-US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字由点字典黑 65J" panose="00020600040101010101" charset="-122"/>
                <a:sym typeface="+mn-ea"/>
              </a:rPr>
              <a:t>，</a:t>
            </a:r>
            <a:r>
              <a:rPr lang="en-US" altLang="zh-CN" sz="1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字由点字典黑 65J" panose="00020600040101010101" charset="-122"/>
                <a:sym typeface="+mn-ea"/>
              </a:rPr>
              <a:t>曾预言了粲夸克.</a:t>
            </a:r>
            <a:endParaRPr lang="en-US" altLang="zh-CN" sz="160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字由点字典黑 65J" panose="0002060004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54425" y="4312920"/>
            <a:ext cx="5022850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endParaRPr lang="zh-CN" altLang="en-US" sz="16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61390" y="3980815"/>
            <a:ext cx="7162165" cy="922020"/>
          </a:xfrm>
          <a:prstGeom prst="rect">
            <a:avLst/>
          </a:prstGeom>
        </p:spPr>
        <p:txBody>
          <a:bodyPr wrap="square">
            <a:spAutoFit/>
          </a:bodyPr>
          <a:p>
            <a:pPr indent="457200"/>
            <a:r>
              <a:rPr lang="en-US" altLang="zh-CN">
                <a:solidFill>
                  <a:srgbClr val="231F20"/>
                </a:solidFill>
                <a:latin typeface="Times New Roman" panose="02020603050405020304" charset="0"/>
                <a:ea typeface="AdvOT483a8203"/>
                <a:cs typeface="Times New Roman" panose="02020603050405020304" charset="0"/>
              </a:rPr>
              <a:t>A value of the effective range that is 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ea typeface="AdvOT483a8203"/>
                <a:cs typeface="Times New Roman" panose="02020603050405020304" charset="0"/>
              </a:rPr>
              <a:t>negative and well beyond the range of the potential</a:t>
            </a:r>
            <a:r>
              <a:rPr lang="en-US" altLang="zh-CN">
                <a:solidFill>
                  <a:srgbClr val="231F20"/>
                </a:solidFill>
                <a:latin typeface="Times New Roman" panose="02020603050405020304" charset="0"/>
                <a:ea typeface="AdvOT483a8203"/>
                <a:cs typeface="Times New Roman" panose="02020603050405020304" charset="0"/>
              </a:rPr>
              <a:t> is a sign that the dynamics of the system cannot be explained without the presence of a compact, elementary state.</a:t>
            </a:r>
            <a:endParaRPr lang="en-US" altLang="zh-CN">
              <a:solidFill>
                <a:srgbClr val="231F20"/>
              </a:solidFill>
              <a:latin typeface="Times New Roman" panose="02020603050405020304" charset="0"/>
              <a:ea typeface="AdvOT483a8203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46175" y="5084445"/>
            <a:ext cx="2196465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LHCB</a:t>
            </a:r>
            <a:r>
              <a:rPr lang="zh-CN" altLang="en-US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实验结果：</a:t>
            </a:r>
            <a:endParaRPr lang="zh-CN" altLang="en-US" sz="1600" dirty="0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365" y="5084445"/>
            <a:ext cx="3116580" cy="55753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609725" y="5818505"/>
            <a:ext cx="4890770" cy="506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AE3F3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认为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X(3872)</a:t>
            </a:r>
            <a:r>
              <a:rPr lang="zh-CN" altLang="en-US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是一个紧致的多夸克态</a:t>
            </a:r>
            <a:r>
              <a:rPr lang="en-US" altLang="zh-CN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en-US" altLang="zh-CN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 flipH="1">
            <a:off x="1687358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 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4880" y="1750695"/>
            <a:ext cx="2597150" cy="387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80" y="3014980"/>
            <a:ext cx="3238500" cy="5143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988695" y="2346325"/>
                <a:ext cx="4130675" cy="4603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p>
                <a:pPr marL="457200" indent="0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None/>
                </a:pPr>
                <a:r>
                  <a:rPr lang="en-US" altLang="zh-CN" sz="1600" dirty="0" smtClean="0"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with 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𝑈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(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𝑟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)=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2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𝜇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𝑉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(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𝑟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),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𝑉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(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𝑟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)&lt;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0</m:t>
                    </m:r>
                  </m:oMath>
                </a14:m>
                <a:endParaRPr lang="en-US" altLang="zh-CN" sz="1600" i="1" dirty="0" smtClean="0">
                  <a:solidFill>
                    <a:schemeClr val="tx1"/>
                  </a:solidFill>
                  <a:effectLst/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695" y="2346325"/>
                <a:ext cx="4130675" cy="460375"/>
              </a:xfrm>
              <a:prstGeom prst="rect">
                <a:avLst/>
              </a:prstGeom>
              <a:blipFill rotWithShape="1">
                <a:blip r:embed="rId3"/>
                <a:stretch>
                  <a:fillRect l="-123" t="-1103" r="-108" b="-96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180" y="3652520"/>
            <a:ext cx="3371850" cy="5524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135" y="1228725"/>
            <a:ext cx="3206750" cy="9334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9135" y="2280920"/>
            <a:ext cx="3816350" cy="5143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9135" y="2961005"/>
            <a:ext cx="2133600" cy="6477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6455" y="3820795"/>
            <a:ext cx="1695450" cy="2349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7835" y="3820795"/>
            <a:ext cx="2228850" cy="27305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84225" y="5403850"/>
            <a:ext cx="483933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AE3F3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认为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对于浅束缚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的分子态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en-US" altLang="zh-CN" sz="1600" baseline="-25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&gt;0</a:t>
            </a:r>
            <a:endParaRPr lang="en-US" altLang="zh-CN" sz="16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5250" y="2886075"/>
            <a:ext cx="1607820" cy="471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 flipH="1">
            <a:off x="157643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Maiani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具体计算过程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985885" y="3529330"/>
            <a:ext cx="440055" cy="67564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289040" y="5081270"/>
            <a:ext cx="4946650" cy="829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假设了全空间存在吸引势，此时也不应该存在自由波函数！</a:t>
            </a:r>
            <a:endParaRPr lang="zh-CN" altLang="en-US" sz="1600" dirty="0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8569325" y="4202430"/>
            <a:ext cx="473710" cy="9728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478914" y="1180475"/>
            <a:ext cx="1541780" cy="398780"/>
          </a:xfrm>
          <a:prstGeom prst="rect">
            <a:avLst/>
          </a:prstGeom>
        </p:spPr>
        <p:txBody>
          <a:bodyPr wrap="none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有效力程</a:t>
            </a:r>
            <a:endParaRPr lang="zh-CN" altLang="en-US" sz="2000" b="1" kern="100" dirty="0"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15439" y="4605030"/>
            <a:ext cx="1033780" cy="398780"/>
          </a:xfrm>
          <a:prstGeom prst="rect">
            <a:avLst/>
          </a:prstGeom>
        </p:spPr>
        <p:txBody>
          <a:bodyPr wrap="none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结论</a:t>
            </a:r>
            <a:endParaRPr lang="zh-CN" altLang="en-US" sz="2000" b="1" kern="100" dirty="0"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193030" y="1307465"/>
            <a:ext cx="0" cy="2556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715" y="2228215"/>
            <a:ext cx="4954905" cy="35521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90" y="1265555"/>
            <a:ext cx="3981450" cy="571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175" y="2025015"/>
            <a:ext cx="1588135" cy="6965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795" y="2526665"/>
            <a:ext cx="4330700" cy="21717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 flipH="1">
            <a:off x="42073" y="424249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 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 flipH="1">
            <a:off x="157643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同位旋单态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55665" y="1564640"/>
            <a:ext cx="4761230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利用有效场论确定低能常数，得到势场形式</a:t>
            </a:r>
            <a:endParaRPr lang="zh-CN" altLang="en-US" sz="1600" dirty="0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>
                <a:off x="5795645" y="4837430"/>
                <a:ext cx="5445760" cy="12141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DAE3F3"/>
                </a:solidFill>
              </a:ln>
            </p:spPr>
            <p:txBody>
              <a:bodyPr wrap="square" rtlCol="0">
                <a:spAutoFit/>
              </a:bodyPr>
              <a:p>
                <a:pPr marL="457200" indent="0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None/>
                </a:pPr>
                <a:r>
                  <a:rPr lang="en-US" altLang="zh-CN" sz="1600" dirty="0" smtClean="0"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X(3872)</a:t>
                </a:r>
                <a:r>
                  <a:rPr lang="en-US" altLang="zh-CN" sz="1600" dirty="0" smtClean="0">
                    <a:solidFill>
                      <a:schemeClr val="tx1"/>
                    </a:solidFill>
                    <a:effectLst/>
                    <a:latin typeface="Cambria Math" panose="02040503050406030204" charset="0"/>
                    <a:ea typeface="微软雅黑" panose="020B0503020204020204" pitchFamily="34" charset="-122"/>
                    <a:cs typeface="Cambria Math" panose="02040503050406030204" charset="0"/>
                  </a:rPr>
                  <a:t>被认为是</a:t>
                </a:r>
                <a:r>
                  <a:rPr lang="en-US" altLang="zh-CN" sz="1600" dirty="0" smtClean="0">
                    <a:solidFill>
                      <a:srgbClr val="FF0000"/>
                    </a:solidFill>
                    <a:effectLst/>
                    <a:latin typeface="Cambria Math" panose="02040503050406030204" charset="0"/>
                    <a:ea typeface="微软雅黑" panose="020B0503020204020204" pitchFamily="34" charset="-122"/>
                    <a:cs typeface="Cambria Math" panose="02040503050406030204" charset="0"/>
                  </a:rPr>
                  <a:t>同位旋单态</a:t>
                </a:r>
                <a:r>
                  <a:rPr lang="zh-CN" altLang="en-US" sz="1600" dirty="0" smtClean="0"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，非常</a:t>
                </a:r>
                <a:r>
                  <a:rPr lang="zh-CN" altLang="en-US" sz="1600" dirty="0" smtClean="0">
                    <a:solidFill>
                      <a:srgbClr val="FF0000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接近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dirty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dirty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D</m:t>
                        </m:r>
                      </m:e>
                      <m:sup>
                        <m:r>
                          <a:rPr lang="en-US" altLang="zh-CN" sz="1600" dirty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1600" dirty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 dirty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D</m:t>
                        </m:r>
                      </m:e>
                    </m:acc>
                  </m:oMath>
                </a14:m>
                <a:r>
                  <a:rPr lang="en-US" altLang="zh-CN" sz="1600" dirty="0" smtClean="0">
                    <a:solidFill>
                      <a:srgbClr val="FF0000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600" baseline="30000" dirty="0" smtClean="0">
                    <a:solidFill>
                      <a:srgbClr val="FF0000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*0</a:t>
                </a:r>
                <a:r>
                  <a:rPr lang="zh-CN" altLang="en-US" sz="1600" dirty="0" smtClean="0">
                    <a:solidFill>
                      <a:srgbClr val="FF0000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的阈值</a:t>
                </a:r>
                <a:r>
                  <a:rPr lang="zh-CN" altLang="en-US" sz="1600" dirty="0" smtClean="0"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，该道在动力学上占主导，其他道在低能区可以忽略，首先采用</a:t>
                </a:r>
                <a:r>
                  <a:rPr lang="zh-CN" altLang="en-US" sz="1600" dirty="0" smtClean="0">
                    <a:solidFill>
                      <a:srgbClr val="FF0000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单道</a:t>
                </a:r>
                <a:r>
                  <a:rPr lang="zh-CN" altLang="en-US" sz="1600" dirty="0" smtClean="0"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的形式进行计算。</a:t>
                </a:r>
                <a:endParaRPr lang="zh-CN" altLang="en-US" sz="1600" dirty="0" smtClean="0"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645" y="4837430"/>
                <a:ext cx="5445760" cy="1214120"/>
              </a:xfrm>
              <a:prstGeom prst="rect">
                <a:avLst/>
              </a:prstGeom>
              <a:blipFill rotWithShape="1">
                <a:blip r:embed="rId5"/>
                <a:stretch>
                  <a:fillRect l="-93" t="-418" r="-1178" b="-366"/>
                </a:stretch>
              </a:blipFill>
              <a:ln>
                <a:solidFill>
                  <a:srgbClr val="DAE3F3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140" y="1069975"/>
            <a:ext cx="9498330" cy="31489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 flipH="1">
            <a:off x="42073" y="424249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 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1155065" y="4339590"/>
                <a:ext cx="7917180" cy="19424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noAutofit/>
              </a:bodyPr>
              <a:p>
                <a:pPr marL="457200" indent="0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None/>
                </a:pPr>
                <a:r>
                  <a:rPr lang="zh-CN" altLang="en-US" sz="2000" dirty="0" smtClean="0">
                    <a:solidFill>
                      <a:schemeClr val="tx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第一列令</a:t>
                </a:r>
                <a14:m>
                  <m:oMath xmlns:m="http://schemas.openxmlformats.org/officeDocument/2006/math">
                    <m:r>
                      <a:rPr lang="en-US" altLang="zh-CN" sz="2000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𝛽</m:t>
                    </m:r>
                    <m:r>
                      <a:rPr lang="en-US" altLang="zh-CN" sz="2000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r>
                      <a:rPr lang="en-US" altLang="zh-CN" sz="2000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0</m:t>
                    </m:r>
                  </m:oMath>
                </a14:m>
                <a:r>
                  <a:rPr lang="zh-CN" altLang="en-US" sz="2000" dirty="0" smtClean="0">
                    <a:solidFill>
                      <a:schemeClr val="tx1"/>
                    </a:solidFill>
                    <a:latin typeface="Cambria Math" panose="02040503050406030204" charset="0"/>
                    <a:ea typeface="宋体" panose="02010600030101010101" pitchFamily="2" charset="-122"/>
                    <a:cs typeface="Cambria Math" panose="02040503050406030204" charset="0"/>
                  </a:rPr>
                  <a:t>，我们无法得到一个负的有效力程；</a:t>
                </a:r>
                <a:endParaRPr lang="zh-CN" altLang="en-US" sz="2000" dirty="0" smtClean="0">
                  <a:solidFill>
                    <a:schemeClr val="tx1"/>
                  </a:solidFill>
                  <a:latin typeface="Cambria Math" panose="02040503050406030204" charset="0"/>
                  <a:ea typeface="宋体" panose="02010600030101010101" pitchFamily="2" charset="-122"/>
                  <a:cs typeface="Cambria Math" panose="02040503050406030204" charset="0"/>
                </a:endParaRPr>
              </a:p>
              <a:p>
                <a:pPr marL="457200" indent="0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None/>
                </a:pPr>
                <a:r>
                  <a:rPr lang="zh-CN" altLang="en-US" sz="2000" dirty="0" smtClean="0">
                    <a:solidFill>
                      <a:schemeClr val="tx1"/>
                    </a:solidFill>
                    <a:latin typeface="Cambria Math" panose="02040503050406030204" charset="0"/>
                    <a:ea typeface="宋体" panose="02010600030101010101" pitchFamily="2" charset="-122"/>
                    <a:cs typeface="Cambria Math" panose="02040503050406030204" charset="0"/>
                  </a:rPr>
                  <a:t>第二列加上动量项的依赖，由束缚能</a:t>
                </a:r>
                <a:r>
                  <a:rPr lang="en-US" altLang="zh-CN" sz="2000" dirty="0" smtClean="0">
                    <a:solidFill>
                      <a:schemeClr val="tx1"/>
                    </a:solidFill>
                    <a:latin typeface="Cambria Math" panose="02040503050406030204" charset="0"/>
                    <a:ea typeface="宋体" panose="02010600030101010101" pitchFamily="2" charset="-122"/>
                    <a:cs typeface="Cambria Math" panose="02040503050406030204" charset="0"/>
                  </a:rPr>
                  <a:t>(B=0.04MeV)</a:t>
                </a:r>
                <a:r>
                  <a:rPr lang="zh-CN" altLang="en-US" sz="2000" dirty="0" smtClean="0">
                    <a:solidFill>
                      <a:schemeClr val="tx1"/>
                    </a:solidFill>
                    <a:latin typeface="Cambria Math" panose="02040503050406030204" charset="0"/>
                    <a:ea typeface="宋体" panose="02010600030101010101" pitchFamily="2" charset="-122"/>
                    <a:cs typeface="Cambria Math" panose="02040503050406030204" charset="0"/>
                  </a:rPr>
                  <a:t>和有效力程</a:t>
                </a:r>
                <a:r>
                  <a:rPr lang="en-US" altLang="zh-CN" sz="2000" dirty="0" smtClean="0">
                    <a:solidFill>
                      <a:schemeClr val="tx1"/>
                    </a:solidFill>
                    <a:latin typeface="Cambria Math" panose="02040503050406030204" charset="0"/>
                    <a:ea typeface="宋体" panose="02010600030101010101" pitchFamily="2" charset="-122"/>
                    <a:cs typeface="Cambria Math" panose="02040503050406030204" charset="0"/>
                  </a:rPr>
                  <a:t>(r=-5 fm)</a:t>
                </a:r>
                <a:r>
                  <a:rPr lang="zh-CN" altLang="en-US" sz="2000" dirty="0" smtClean="0">
                    <a:solidFill>
                      <a:schemeClr val="tx1"/>
                    </a:solidFill>
                    <a:latin typeface="Cambria Math" panose="02040503050406030204" charset="0"/>
                    <a:ea typeface="宋体" panose="02010600030101010101" pitchFamily="2" charset="-122"/>
                    <a:cs typeface="Cambria Math" panose="02040503050406030204" charset="0"/>
                  </a:rPr>
                  <a:t>确定</a:t>
                </a:r>
                <a14:m>
                  <m:oMath xmlns:m="http://schemas.openxmlformats.org/officeDocument/2006/math">
                    <m:r>
                      <a:rPr lang="en-US" altLang="zh-CN" sz="2000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𝛽</m:t>
                    </m:r>
                  </m:oMath>
                </a14:m>
                <a:r>
                  <a:rPr lang="zh-CN" altLang="en-US" sz="2000" dirty="0" smtClean="0">
                    <a:solidFill>
                      <a:schemeClr val="tx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的值，红点表示拟合得到的</a:t>
                </a:r>
                <a:r>
                  <a:rPr lang="en-US" altLang="zh-CN" sz="2000" dirty="0" smtClean="0">
                    <a:solidFill>
                      <a:schemeClr val="tx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X(3872)</a:t>
                </a:r>
                <a:r>
                  <a:rPr lang="zh-CN" altLang="en-US" sz="2000" dirty="0" smtClean="0">
                    <a:solidFill>
                      <a:schemeClr val="tx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的物理量的值；</a:t>
                </a:r>
                <a:endParaRPr lang="zh-CN" altLang="en-US" sz="2000" dirty="0" smtClean="0">
                  <a:solidFill>
                    <a:schemeClr val="tx1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  <a:p>
                <a:pPr marL="457200" indent="0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None/>
                </a:pPr>
                <a:r>
                  <a:rPr lang="zh-CN" altLang="en-US" sz="2000" dirty="0" smtClean="0">
                    <a:solidFill>
                      <a:schemeClr val="tx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此时</a:t>
                </a:r>
                <a:r>
                  <a:rPr lang="en-US" altLang="zh-CN" sz="2000" dirty="0" smtClean="0">
                    <a:solidFill>
                      <a:schemeClr val="tx1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 </a:t>
                </a:r>
                <a:r>
                  <a:rPr lang="en-US" altLang="zh-CN" sz="2000" dirty="0" smtClean="0">
                    <a:solidFill>
                      <a:srgbClr val="FF0000"/>
                    </a:solidFill>
                    <a:latin typeface="Cambria Math" panose="02040503050406030204" charset="0"/>
                    <a:ea typeface="MS Mincho" charset="0"/>
                    <a:cs typeface="Cambria Math" panose="02040503050406030204" charset="0"/>
                  </a:rPr>
                  <a:t>X=0.8</a:t>
                </a:r>
                <a:endParaRPr lang="en-US" altLang="zh-CN" sz="2000" dirty="0" smtClean="0">
                  <a:solidFill>
                    <a:srgbClr val="FF0000"/>
                  </a:solidFill>
                  <a:latin typeface="Cambria Math" panose="02040503050406030204" charset="0"/>
                  <a:ea typeface="MS Mincho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065" y="4339590"/>
                <a:ext cx="7917180" cy="1942465"/>
              </a:xfrm>
              <a:prstGeom prst="rect">
                <a:avLst/>
              </a:prstGeom>
              <a:blipFill rotWithShape="1">
                <a:blip r:embed="rId2"/>
                <a:stretch>
                  <a:fillRect l="-64" t="-262" r="-1404" b="-22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/>
          <p:cNvSpPr txBox="1"/>
          <p:nvPr/>
        </p:nvSpPr>
        <p:spPr>
          <a:xfrm flipH="1">
            <a:off x="157643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单道计算结果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94665" y="5452745"/>
            <a:ext cx="7505065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阈值取同位旋平均质量，此时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B=4MeV</a:t>
            </a:r>
            <a:endParaRPr lang="en-US" altLang="zh-CN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endParaRPr lang="en-US" altLang="zh-CN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401483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取同位旋平均质量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 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420" y="5899785"/>
            <a:ext cx="7505065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Arial" panose="020B0604020202020204" pitchFamily="34" charset="0"/>
              <a:buNone/>
            </a:pPr>
            <a:r>
              <a:rPr lang="en-US" altLang="zh-CN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compositeness X 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的值依赖距离阈值的距离</a:t>
            </a:r>
            <a:endParaRPr lang="zh-CN" altLang="en-US" sz="20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0855" y="5561965"/>
            <a:ext cx="7052310" cy="92202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AdvOT483a8203"/>
                <a:cs typeface="Times New Roman" panose="02020603050405020304" charset="0"/>
              </a:rPr>
              <a:t>J. Song,, Phys. Rev. D </a:t>
            </a:r>
            <a:r>
              <a:rPr lang="en-US" altLang="zh-CN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AdvOT19ee2aa8.B"/>
                <a:cs typeface="Times New Roman" panose="02020603050405020304" charset="0"/>
              </a:rPr>
              <a:t>108</a:t>
            </a:r>
            <a:r>
              <a:rPr lang="en-US" altLang="zh-CN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AdvOT483a8203"/>
                <a:cs typeface="Times New Roman" panose="02020603050405020304" charset="0"/>
              </a:rPr>
              <a:t>, 114017 (2023)</a:t>
            </a:r>
            <a:endParaRPr lang="en-US" altLang="zh-CN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AdvOT483a8203"/>
              <a:cs typeface="Times New Roman" panose="02020603050405020304" charset="0"/>
            </a:endParaRPr>
          </a:p>
          <a:p>
            <a:endParaRPr lang="en-US" altLang="zh-CN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AdvOT483a8203"/>
              <a:cs typeface="Times New Roman" panose="02020603050405020304" charset="0"/>
            </a:endParaRPr>
          </a:p>
          <a:p>
            <a:r>
              <a:rPr lang="en-US" altLang="zh-CN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AdvOT483a8203"/>
                <a:cs typeface="Times New Roman" panose="02020603050405020304" charset="0"/>
              </a:rPr>
              <a:t>L. R. Dai, Ph0ys. Lett. B 846, 138200(2023).</a:t>
            </a:r>
            <a:endParaRPr lang="en-US" altLang="zh-CN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AdvOT483a8203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50744" r="23844"/>
          <a:stretch>
            <a:fillRect/>
          </a:stretch>
        </p:blipFill>
        <p:spPr>
          <a:xfrm>
            <a:off x="1484630" y="3120390"/>
            <a:ext cx="3703955" cy="2516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75780"/>
          <a:stretch>
            <a:fillRect/>
          </a:stretch>
        </p:blipFill>
        <p:spPr>
          <a:xfrm>
            <a:off x="6455410" y="3195320"/>
            <a:ext cx="3738245" cy="24415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76475"/>
          <a:stretch>
            <a:fillRect/>
          </a:stretch>
        </p:blipFill>
        <p:spPr>
          <a:xfrm>
            <a:off x="1616710" y="948690"/>
            <a:ext cx="3417570" cy="21717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l="25349" r="49626"/>
          <a:stretch>
            <a:fillRect/>
          </a:stretch>
        </p:blipFill>
        <p:spPr>
          <a:xfrm>
            <a:off x="6374765" y="960755"/>
            <a:ext cx="3916045" cy="22345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1170" y="1443990"/>
            <a:ext cx="3035300" cy="7810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72055"/>
            <a:ext cx="1885950" cy="520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170" y="3429000"/>
            <a:ext cx="2463800" cy="6286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170" y="4395470"/>
            <a:ext cx="4324350" cy="11684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810250" y="5257165"/>
            <a:ext cx="4213225" cy="1198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对于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程相互作用，有效力程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r&lt;0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我们采用动量截断的形式，这里的常数势能不再对应于坐标空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间的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δ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势能。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5863907"/>
            <a:ext cx="5080000" cy="58356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A. Bohm, </a:t>
            </a:r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Times-Italic"/>
                <a:cs typeface="Times New Roman" panose="02020603050405020304" charset="0"/>
              </a:rPr>
              <a:t>Quantum mechanics: foundations and applications</a:t>
            </a:r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, 3rd edn. (Springer, Berlin, 2001)</a:t>
            </a:r>
            <a:endParaRPr lang="en-US" altLang="zh-CN" sz="160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 flipH="1">
            <a:off x="124623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B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reit-Wigner causility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856470" y="1905000"/>
            <a:ext cx="2193290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cut off=1GeV</a:t>
            </a:r>
            <a:endParaRPr lang="en-US" altLang="zh-CN" sz="1600" dirty="0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91065" y="3982720"/>
            <a:ext cx="2193290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cut off=25GeV</a:t>
            </a:r>
            <a:endParaRPr lang="en-US" altLang="zh-CN" sz="1600" dirty="0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73015" y="3697605"/>
            <a:ext cx="1400175" cy="882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altLang="zh-CN" sz="20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r(fm)</a:t>
            </a:r>
            <a:endParaRPr lang="en-US" altLang="zh-CN" sz="2000" dirty="0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73015" y="1920875"/>
            <a:ext cx="1400175" cy="882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altLang="zh-CN" sz="20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r(fm)</a:t>
            </a:r>
            <a:endParaRPr lang="en-US" altLang="zh-CN" sz="2000" dirty="0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5581" b="5863"/>
          <a:stretch>
            <a:fillRect/>
          </a:stretch>
        </p:blipFill>
        <p:spPr>
          <a:xfrm>
            <a:off x="6334760" y="3123565"/>
            <a:ext cx="3362325" cy="2008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l="4563" b="3357"/>
          <a:stretch>
            <a:fillRect/>
          </a:stretch>
        </p:blipFill>
        <p:spPr>
          <a:xfrm>
            <a:off x="6399530" y="1076325"/>
            <a:ext cx="3187700" cy="20472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>
                <a:off x="5885180" y="5082455"/>
                <a:ext cx="4064000" cy="368300"/>
              </a:xfrm>
              <a:prstGeom prst="rect">
                <a:avLst/>
              </a:prstGeom>
            </p:spPr>
            <p:txBody>
              <a:bodyPr>
                <a:spAutoFit/>
                <a:extLst>
                  <a:ext uri="{4A0BC546-FE56-4ADE-93B0-CB8AF2F6F144}">
                    <wpsdc:textFrameExt xmlns:wpsdc="http://www.wps.cn/officeDocument/2022/drawingmlCustomData" type="text"/>
                  </a:ext>
                </a:extLst>
              </a:bodyPr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i="1">
                          <a:latin typeface="Cambria Math" panose="02040503050406030204" charset="0"/>
                          <a:ea typeface="微软雅黑" panose="020B0503020204020204" pitchFamily="34" charset="-122"/>
                          <a:cs typeface="Cambria Math" panose="02040503050406030204" charset="0"/>
                        </a:rPr>
                        <m:t>𝛼</m:t>
                      </m:r>
                    </m:oMath>
                  </m:oMathPara>
                </a14:m>
                <a:endParaRPr lang="en-US" altLang="zh-CN" sz="180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180" y="5082455"/>
                <a:ext cx="4064000" cy="368300"/>
              </a:xfrm>
              <a:prstGeom prst="rect">
                <a:avLst/>
              </a:prstGeom>
              <a:blipFill rotWithShape="1">
                <a:blip r:embed="rId7"/>
                <a:stretch>
                  <a:fillRect t="-149" b="1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9920" y="1926590"/>
            <a:ext cx="2839720" cy="958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25" y="3199130"/>
            <a:ext cx="3385185" cy="28403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720" y="1875790"/>
            <a:ext cx="2425700" cy="1009650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 flipH="1">
            <a:off x="144308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耦合道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74645" y="1876425"/>
            <a:ext cx="915670" cy="100901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4551680" y="3340735"/>
                <a:ext cx="7505065" cy="14916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noAutofit/>
              </a:bodyPr>
              <a:p>
                <a:pPr marL="457200" indent="0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None/>
                </a:pPr>
                <a:r>
                  <a:rPr lang="en-US" altLang="zh-CN" sz="1600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600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利用</a:t>
                </a:r>
                <a:r>
                  <a:rPr lang="en-US" altLang="zh-CN" sz="1600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local hidden gauge theory </a:t>
                </a:r>
                <a:r>
                  <a:rPr lang="zh-CN" altLang="en-US" sz="1600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确定耦合道势能的参数</a:t>
                </a:r>
                <a:endPara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457200" indent="0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None/>
                </a:pPr>
                <a:endPara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457200" indent="0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None/>
                </a:pPr>
                <a:r>
                  <a:rPr lang="zh-CN" altLang="en-US" sz="1600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分别计算了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𝑉</m:t>
                        </m:r>
                      </m:e>
                      <m:sub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𝐶</m:t>
                        </m:r>
                      </m:sub>
                    </m:sSub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=</m:t>
                    </m:r>
                    <m:sSub>
                      <m:sSubPr>
                        <m:ctrlP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𝑉</m:t>
                        </m:r>
                      </m:e>
                      <m:sub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𝐷</m:t>
                        </m:r>
                      </m:sub>
                    </m:sSub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=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1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/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2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(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𝛼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+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𝛽</m:t>
                    </m:r>
                    <m:sSup>
                      <m:sSupPr>
                        <m:ctrlP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𝑘</m:t>
                        </m:r>
                      </m:e>
                      <m:sup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)</m:t>
                    </m:r>
                  </m:oMath>
                </a14:m>
                <a:r>
                  <a:rPr lang="zh-CN" altLang="en-US" sz="1600" dirty="0" smtClean="0">
                    <a:solidFill>
                      <a:schemeClr val="tx1"/>
                    </a:solidFill>
                    <a:latin typeface="Cambria Math" panose="02040503050406030204" charset="0"/>
                    <a:ea typeface="微软雅黑" panose="020B0503020204020204" pitchFamily="34" charset="-122"/>
                    <a:cs typeface="Cambria Math" panose="02040503050406030204" charset="0"/>
                  </a:rPr>
                  <a:t>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𝑉</m:t>
                        </m:r>
                      </m:e>
                      <m:sub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𝐶</m:t>
                        </m:r>
                      </m:sub>
                    </m:sSub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=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1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/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2</m:t>
                    </m:r>
                    <m:sSub>
                      <m:sSubPr>
                        <m:ctrlP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𝑉</m:t>
                        </m:r>
                      </m:e>
                      <m:sub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𝐷</m:t>
                        </m:r>
                      </m:sub>
                    </m:sSub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=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1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/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4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(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𝛼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+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𝛽</m:t>
                    </m:r>
                    <m:sSup>
                      <m:sSupPr>
                        <m:ctrlP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𝑘</m:t>
                        </m:r>
                      </m:e>
                      <m:sup>
                        <m:r>
                          <a:rPr lang="en-US" altLang="zh-CN" sz="1600" i="1" dirty="0" smtClean="0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)</m:t>
                    </m:r>
                  </m:oMath>
                </a14:m>
                <a:endPara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457200" indent="0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None/>
                </a:pPr>
                <a:endParaRPr lang="zh-CN" altLang="en-US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457200" indent="0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None/>
                </a:pPr>
                <a:endPara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457200" indent="0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None/>
                </a:pPr>
                <a:r>
                  <a:rPr lang="en-US" altLang="zh-CN" sz="1600" i="1" dirty="0" smtClean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Jing Song PHYSICAL REVIEW D 108, 114017 (2023)</a:t>
                </a:r>
                <a:endParaRPr lang="en-US" altLang="zh-CN" sz="1600" i="1" dirty="0" smtClean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680" y="3340735"/>
                <a:ext cx="7505065" cy="1491615"/>
              </a:xfrm>
              <a:prstGeom prst="rect">
                <a:avLst/>
              </a:prstGeom>
              <a:blipFill rotWithShape="1">
                <a:blip r:embed="rId4"/>
                <a:stretch>
                  <a:fillRect l="-68" t="-341" r="-59" b="-5142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1325245" y="1102360"/>
                <a:ext cx="3051810" cy="5746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DAE3F3"/>
                </a:solidFill>
              </a:ln>
            </p:spPr>
            <p:txBody>
              <a:bodyPr wrap="square" rtlCol="0">
                <a:spAutoFit/>
              </a:bodyPr>
              <a:p>
                <a:pPr marL="457200" indent="0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None/>
                </a:pPr>
                <a:r>
                  <a:rPr lang="zh-CN" altLang="en-US" sz="2000" dirty="0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考虑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𝐷</m:t>
                        </m:r>
                      </m:e>
                      <m:sup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0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</m:ctrlPr>
                      </m:accPr>
                      <m:e>
                        <m:r>
                          <a:rPr lang="en-US" altLang="zh-CN" sz="2000" i="1" dirty="0" smtClean="0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微软雅黑" panose="020B0503020204020204" pitchFamily="34" charset="-122"/>
                            <a:cs typeface="Cambria Math" panose="02040503050406030204" charset="0"/>
                          </a:rPr>
                          <m:t>𝐷</m:t>
                        </m:r>
                      </m:e>
                    </m:acc>
                    <m:r>
                      <a:rPr lang="en-US" altLang="zh-CN" sz="2000" i="1" baseline="30000" dirty="0" smtClean="0">
                        <a:solidFill>
                          <a:srgbClr val="FF0000"/>
                        </a:solidFill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∗−</m:t>
                    </m:r>
                  </m:oMath>
                </a14:m>
                <a:r>
                  <a:rPr lang="zh-CN" altLang="en-US" sz="2000" dirty="0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道的影响</a:t>
                </a:r>
                <a:endParaRPr lang="zh-CN" altLang="en-US" sz="2000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245" y="1102360"/>
                <a:ext cx="3051810" cy="574675"/>
              </a:xfrm>
              <a:prstGeom prst="rect">
                <a:avLst/>
              </a:prstGeom>
              <a:blipFill rotWithShape="1">
                <a:blip r:embed="rId5"/>
                <a:stretch>
                  <a:fillRect l="-166" t="-3094" r="-146" b="-773"/>
                </a:stretch>
              </a:blipFill>
              <a:ln>
                <a:solidFill>
                  <a:srgbClr val="DAE3F3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9"/>
          <p:cNvCxnSpPr/>
          <p:nvPr/>
        </p:nvCxnSpPr>
        <p:spPr>
          <a:xfrm>
            <a:off x="3881120" y="2726055"/>
            <a:ext cx="1977390" cy="754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2370" y="1067435"/>
            <a:ext cx="10057130" cy="32848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522085" y="4893310"/>
            <a:ext cx="4619625" cy="948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AE3F3"/>
            </a:solidFill>
          </a:ln>
        </p:spPr>
        <p:txBody>
          <a:bodyPr wrap="square" rtlCol="0">
            <a:noAutofit/>
          </a:bodyPr>
          <a:p>
            <a:pPr marL="457200" indent="0" algn="ctr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对于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r=-5fm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的情况，同样可以得到分子态的结果（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1600" baseline="-25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+P</a:t>
            </a:r>
            <a:r>
              <a:rPr lang="en-US" altLang="zh-CN" sz="1600" baseline="-25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≈0.83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），即分子态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结果。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 flipH="1">
            <a:off x="93508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耦合道计算结果（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V</a:t>
            </a:r>
            <a:r>
              <a:rPr lang="en-US" altLang="zh-CN" sz="2400" b="1" baseline="-25000" dirty="0">
                <a:solidFill>
                  <a:srgbClr val="FFFFFF"/>
                </a:solidFill>
                <a:latin typeface="+mn-ea"/>
              </a:rPr>
              <a:t>C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=V</a:t>
            </a:r>
            <a:r>
              <a:rPr lang="en-US" altLang="zh-CN" sz="2400" b="1" baseline="-25000" dirty="0">
                <a:solidFill>
                  <a:srgbClr val="FFFFFF"/>
                </a:solidFill>
                <a:latin typeface="+mn-ea"/>
              </a:rPr>
              <a:t>D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）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370" y="5315585"/>
            <a:ext cx="3892550" cy="4826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82370" y="593121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1600" i="1">
                <a:solidFill>
                  <a:schemeClr val="accent1"/>
                </a:solidFill>
                <a:effectLst/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PHYSICAL REVIEW C </a:t>
            </a:r>
            <a:r>
              <a:rPr lang="en-US" altLang="zh-CN" sz="1600" b="1" i="1">
                <a:solidFill>
                  <a:schemeClr val="accent1"/>
                </a:solidFill>
                <a:effectLst/>
                <a:latin typeface="Times New Roman" panose="02020603050405020304" charset="0"/>
                <a:ea typeface="Times-Bold"/>
                <a:cs typeface="Times New Roman" panose="02020603050405020304" charset="0"/>
              </a:rPr>
              <a:t>77</a:t>
            </a:r>
            <a:r>
              <a:rPr lang="en-US" altLang="zh-CN" sz="1600" i="1">
                <a:solidFill>
                  <a:schemeClr val="accent1"/>
                </a:solidFill>
                <a:effectLst/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, 035204 (2008)</a:t>
            </a:r>
            <a:endParaRPr lang="en-US" altLang="zh-CN" sz="1600" i="1">
              <a:solidFill>
                <a:schemeClr val="accent1"/>
              </a:solidFill>
              <a:effectLst/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784225" y="4352290"/>
                <a:ext cx="4114165" cy="8299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p>
                <a:pPr marL="457200" indent="0">
                  <a:lnSpc>
                    <a:spcPct val="150000"/>
                  </a:lnSpc>
                  <a:buClr>
                    <a:srgbClr val="004D99"/>
                  </a:buClr>
                  <a:buFont typeface="Wingdings" panose="05000000000000000000" pitchFamily="2" charset="2"/>
                  <a:buNone/>
                </a:pPr>
                <a:r>
                  <a:rPr lang="zh-CN" altLang="en-US" sz="1600" dirty="0" smtClean="0"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此时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𝑉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=</m:t>
                    </m:r>
                    <m:r>
                      <a:rPr lang="en-US" altLang="zh-CN" sz="16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charset="0"/>
                        <a:ea typeface="微软雅黑" panose="020B0503020204020204" pitchFamily="34" charset="-122"/>
                        <a:cs typeface="Cambria Math" panose="02040503050406030204" charset="0"/>
                      </a:rPr>
                      <m:t>𝛼</m:t>
                    </m:r>
                  </m:oMath>
                </a14:m>
                <a:r>
                  <a:rPr lang="zh-CN" altLang="en-US" sz="1600" dirty="0" smtClean="0">
                    <a:solidFill>
                      <a:schemeClr val="tx1"/>
                    </a:solidFill>
                    <a:effectLst/>
                    <a:latin typeface="Cambria Math" panose="02040503050406030204" charset="0"/>
                    <a:ea typeface="微软雅黑" panose="020B0503020204020204" pitchFamily="34" charset="-122"/>
                    <a:cs typeface="Cambria Math" panose="02040503050406030204" charset="0"/>
                  </a:rPr>
                  <a:t>情况（</a:t>
                </a:r>
                <a:r>
                  <a:rPr lang="zh-CN" altLang="en-US" sz="1600" dirty="0" smtClean="0">
                    <a:solidFill>
                      <a:schemeClr val="tx1"/>
                    </a:solidFill>
                    <a:effectLst/>
                    <a:latin typeface="Cambria Math" panose="02040503050406030204" charset="0"/>
                    <a:ea typeface="微软雅黑" panose="020B0503020204020204" pitchFamily="34" charset="-122"/>
                    <a:cs typeface="Cambria Math" panose="02040503050406030204" charset="0"/>
                    <a:sym typeface="+mn-ea"/>
                  </a:rPr>
                  <a:t>第一排</a:t>
                </a:r>
                <a:r>
                  <a:rPr lang="zh-CN" altLang="en-US" sz="1600" dirty="0" smtClean="0">
                    <a:solidFill>
                      <a:schemeClr val="tx1"/>
                    </a:solidFill>
                    <a:effectLst/>
                    <a:latin typeface="Cambria Math" panose="02040503050406030204" charset="0"/>
                    <a:ea typeface="微软雅黑" panose="020B0503020204020204" pitchFamily="34" charset="-122"/>
                    <a:cs typeface="Cambria Math" panose="02040503050406030204" charset="0"/>
                  </a:rPr>
                  <a:t>）可以产生</a:t>
                </a:r>
                <a:r>
                  <a:rPr lang="en-US" altLang="zh-CN" sz="1600" dirty="0" smtClean="0">
                    <a:solidFill>
                      <a:schemeClr val="tx1"/>
                    </a:solidFill>
                    <a:effectLst/>
                    <a:latin typeface="Cambria Math" panose="02040503050406030204" charset="0"/>
                    <a:ea typeface="微软雅黑" panose="020B0503020204020204" pitchFamily="34" charset="-122"/>
                    <a:cs typeface="Cambria Math" panose="02040503050406030204" charset="0"/>
                  </a:rPr>
                  <a:t>r&lt;0</a:t>
                </a:r>
                <a:r>
                  <a:rPr lang="zh-CN" altLang="en-US" sz="1600" dirty="0" smtClean="0">
                    <a:solidFill>
                      <a:schemeClr val="tx1"/>
                    </a:solidFill>
                    <a:effectLst/>
                    <a:latin typeface="Cambria Math" panose="02040503050406030204" charset="0"/>
                    <a:ea typeface="微软雅黑" panose="020B0503020204020204" pitchFamily="34" charset="-122"/>
                    <a:cs typeface="Cambria Math" panose="02040503050406030204" charset="0"/>
                  </a:rPr>
                  <a:t>的结果，此时势能同样依赖于动量</a:t>
                </a:r>
                <a:endParaRPr lang="zh-CN" altLang="en-US" sz="1600" dirty="0" smtClean="0">
                  <a:solidFill>
                    <a:schemeClr val="tx1"/>
                  </a:solidFill>
                  <a:effectLst/>
                  <a:latin typeface="Cambria Math" panose="02040503050406030204" charset="0"/>
                  <a:ea typeface="微软雅黑" panose="020B0503020204020204" pitchFamily="34" charset="-122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25" y="4352290"/>
                <a:ext cx="4114165" cy="829945"/>
              </a:xfrm>
              <a:prstGeom prst="rect">
                <a:avLst/>
              </a:prstGeom>
              <a:blipFill rotWithShape="1">
                <a:blip r:embed="rId3"/>
                <a:stretch>
                  <a:fillRect l="-123" t="-612" r="-108" b="-53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28" y="391720"/>
            <a:ext cx="2235790" cy="540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94" y="391720"/>
            <a:ext cx="540000" cy="540000"/>
          </a:xfrm>
          <a:prstGeom prst="rect">
            <a:avLst/>
          </a:prstGeom>
        </p:spPr>
      </p:pic>
      <p:sp>
        <p:nvSpPr>
          <p:cNvPr id="35" name="矩形: 圆角 34"/>
          <p:cNvSpPr/>
          <p:nvPr/>
        </p:nvSpPr>
        <p:spPr>
          <a:xfrm>
            <a:off x="8671127" y="527225"/>
            <a:ext cx="914400" cy="3368841"/>
          </a:xfrm>
          <a:prstGeom prst="round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>
                <a:solidFill>
                  <a:schemeClr val="bg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德</a:t>
            </a:r>
            <a:endParaRPr lang="en-US" altLang="zh-CN" sz="6000" dirty="0">
              <a:solidFill>
                <a:schemeClr val="bg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algn="ctr"/>
            <a:r>
              <a:rPr lang="zh-CN" altLang="en-US" sz="6000" dirty="0">
                <a:solidFill>
                  <a:schemeClr val="bg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才</a:t>
            </a:r>
            <a:endParaRPr lang="en-US" altLang="zh-CN" sz="6000" dirty="0">
              <a:solidFill>
                <a:schemeClr val="bg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algn="ctr"/>
            <a:r>
              <a:rPr lang="zh-CN" altLang="en-US" sz="6000" dirty="0">
                <a:solidFill>
                  <a:schemeClr val="bg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兼</a:t>
            </a:r>
            <a:endParaRPr lang="en-US" altLang="zh-CN" sz="6000" dirty="0">
              <a:solidFill>
                <a:schemeClr val="bg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algn="ctr"/>
            <a:r>
              <a:rPr lang="zh-CN" altLang="en-US" sz="6000" dirty="0">
                <a:solidFill>
                  <a:schemeClr val="bg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备</a:t>
            </a:r>
            <a:endParaRPr lang="en-US" altLang="zh-CN" sz="6600" dirty="0">
              <a:solidFill>
                <a:schemeClr val="bg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6" name="矩形: 圆角 35"/>
          <p:cNvSpPr/>
          <p:nvPr/>
        </p:nvSpPr>
        <p:spPr>
          <a:xfrm>
            <a:off x="9618511" y="2729245"/>
            <a:ext cx="914400" cy="3468079"/>
          </a:xfrm>
          <a:prstGeom prst="round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>
                <a:solidFill>
                  <a:schemeClr val="bg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知</a:t>
            </a:r>
            <a:endParaRPr lang="en-US" altLang="zh-CN" sz="6000" dirty="0">
              <a:solidFill>
                <a:schemeClr val="bg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algn="ctr"/>
            <a:r>
              <a:rPr lang="zh-CN" altLang="en-US" sz="6000" dirty="0">
                <a:solidFill>
                  <a:schemeClr val="bg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行</a:t>
            </a:r>
            <a:endParaRPr lang="en-US" altLang="zh-CN" sz="6000" dirty="0">
              <a:solidFill>
                <a:schemeClr val="bg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algn="ctr"/>
            <a:r>
              <a:rPr lang="zh-CN" altLang="en-US" sz="6000" dirty="0">
                <a:solidFill>
                  <a:schemeClr val="bg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合</a:t>
            </a:r>
            <a:endParaRPr lang="en-US" altLang="zh-CN" sz="6000" dirty="0">
              <a:solidFill>
                <a:schemeClr val="bg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algn="ctr"/>
            <a:r>
              <a:rPr lang="zh-CN" altLang="en-US" sz="6000" dirty="0">
                <a:solidFill>
                  <a:schemeClr val="bg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一</a:t>
            </a:r>
            <a:endParaRPr lang="zh-CN" altLang="en-US" dirty="0">
              <a:solidFill>
                <a:schemeClr val="bg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77729" y="1423353"/>
            <a:ext cx="3837085" cy="439991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CN" sz="32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32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研究背景</a:t>
            </a:r>
            <a:endParaRPr lang="en-US" altLang="zh-CN" sz="3200" b="1" dirty="0">
              <a:solidFill>
                <a:srgbClr val="004D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endParaRPr lang="en-US" altLang="zh-CN" sz="20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endParaRPr lang="en-US" altLang="zh-CN" sz="2000" b="1" dirty="0">
              <a:solidFill>
                <a:srgbClr val="004D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endParaRPr lang="en-US" altLang="zh-CN" sz="2000" b="1" dirty="0">
              <a:solidFill>
                <a:srgbClr val="004D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32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32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研究内容</a:t>
            </a:r>
            <a:endParaRPr lang="zh-CN" altLang="en-US" sz="3200" b="1" dirty="0">
              <a:solidFill>
                <a:srgbClr val="004D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endParaRPr lang="en-US" altLang="zh-CN" sz="3200" b="1" dirty="0">
              <a:solidFill>
                <a:srgbClr val="004D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· Compositeness</a:t>
            </a:r>
            <a:endParaRPr lang="zh-CN" altLang="en-US" sz="20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endParaRPr lang="en-US" altLang="zh-CN" sz="20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ts val="2400"/>
              </a:lnSpc>
            </a:pPr>
            <a:r>
              <a:rPr lang="en-US" altLang="zh-CN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· </a:t>
            </a:r>
            <a:r>
              <a:rPr lang="zh-CN" altLang="en-US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具体计算</a:t>
            </a:r>
            <a:endParaRPr lang="en-US" altLang="zh-CN" sz="20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endParaRPr lang="en-US" altLang="zh-CN" sz="2000" b="1" dirty="0">
              <a:solidFill>
                <a:srgbClr val="004D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32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3200" b="1" dirty="0">
                <a:solidFill>
                  <a:srgbClr val="004D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总结和展望</a:t>
            </a:r>
            <a:endParaRPr lang="en-US" altLang="zh-CN" sz="3200" b="1" dirty="0">
              <a:solidFill>
                <a:srgbClr val="004D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en-US" altLang="zh-CN" sz="20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en-US" altLang="zh-CN" sz="3200" b="1" dirty="0">
              <a:solidFill>
                <a:srgbClr val="004D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endParaRPr lang="en-US" altLang="zh-CN" sz="3200" b="1" dirty="0">
              <a:solidFill>
                <a:srgbClr val="004D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endParaRPr lang="en-US" altLang="zh-CN" sz="3200" b="1" dirty="0">
              <a:solidFill>
                <a:srgbClr val="004D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7"/>
          <a:stretch>
            <a:fillRect/>
          </a:stretch>
        </p:blipFill>
        <p:spPr>
          <a:xfrm>
            <a:off x="0" y="0"/>
            <a:ext cx="3327464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0" y="38100"/>
            <a:ext cx="3327400" cy="6858000"/>
          </a:xfrm>
          <a:prstGeom prst="rect">
            <a:avLst/>
          </a:prstGeom>
          <a:solidFill>
            <a:srgbClr val="00669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4D99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6" y="277420"/>
            <a:ext cx="2235790" cy="540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33" y="277420"/>
            <a:ext cx="540000" cy="54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95939" y="1323440"/>
            <a:ext cx="1131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 flipH="1">
            <a:off x="1687358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154430"/>
            <a:ext cx="9708515" cy="36353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93508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耦合道计算结果（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V</a:t>
            </a:r>
            <a:r>
              <a:rPr lang="en-US" altLang="zh-CN" sz="2400" b="1" baseline="-25000" dirty="0">
                <a:solidFill>
                  <a:srgbClr val="FFFFFF"/>
                </a:solidFill>
                <a:latin typeface="+mn-ea"/>
              </a:rPr>
              <a:t>C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=1/2V</a:t>
            </a:r>
            <a:r>
              <a:rPr lang="en-US" altLang="zh-CN" sz="2400" b="1" baseline="-25000" dirty="0">
                <a:solidFill>
                  <a:srgbClr val="FFFFFF"/>
                </a:solidFill>
                <a:latin typeface="+mn-ea"/>
              </a:rPr>
              <a:t>D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）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87195" y="4903470"/>
            <a:ext cx="7605395" cy="14674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AE3F3"/>
            </a:solidFill>
          </a:ln>
        </p:spPr>
        <p:txBody>
          <a:bodyPr wrap="square" rtlCol="0">
            <a:noAutofit/>
          </a:bodyPr>
          <a:p>
            <a:pPr marL="742950" indent="-285750">
              <a:lnSpc>
                <a:spcPct val="150000"/>
              </a:lnSpc>
              <a:buClr>
                <a:srgbClr val="004D99"/>
              </a:buClr>
              <a:buFont typeface="Arial" panose="020B0604020202020204" pitchFamily="34" charset="0"/>
              <a:buChar char="•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此时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</a:t>
            </a:r>
            <a:r>
              <a:rPr lang="en-US" altLang="zh-CN" baseline="-25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=-5fm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</a:t>
            </a:r>
            <a:r>
              <a:rPr lang="en-US" altLang="zh-CN" baseline="-25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+P</a:t>
            </a:r>
            <a:r>
              <a:rPr lang="en-US" altLang="zh-CN" baseline="-25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=0.9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，仍可得到分子态占主导的结论；</a:t>
            </a:r>
            <a:endParaRPr lang="zh-CN" altLang="en-US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285750">
              <a:lnSpc>
                <a:spcPct val="150000"/>
              </a:lnSpc>
              <a:buClr>
                <a:srgbClr val="004D99"/>
              </a:buClr>
              <a:buFont typeface="Arial" panose="020B0604020202020204" pitchFamily="34" charset="0"/>
              <a:buChar char="•"/>
            </a:pPr>
            <a:endParaRPr lang="zh-CN" altLang="en-US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285750">
              <a:lnSpc>
                <a:spcPct val="150000"/>
              </a:lnSpc>
              <a:buClr>
                <a:srgbClr val="004D99"/>
              </a:buClr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hidden gauge theory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确定的非对角元参数不影响我们的结论。</a:t>
            </a:r>
            <a:endParaRPr lang="zh-CN" altLang="en-US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 flipH="1">
            <a:off x="290358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Summary and outlook 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70660" y="1474470"/>
            <a:ext cx="7015480" cy="3046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AE3F3"/>
            </a:solidFill>
          </a:ln>
        </p:spPr>
        <p:txBody>
          <a:bodyPr wrap="square" rtlCol="0">
            <a:spAutoFit/>
          </a:bodyPr>
          <a:p>
            <a:pPr marL="742950" indent="-285750">
              <a:lnSpc>
                <a:spcPct val="150000"/>
              </a:lnSpc>
              <a:buClr>
                <a:srgbClr val="004D99"/>
              </a:buClr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X(3872)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分子态占主导；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285750">
              <a:lnSpc>
                <a:spcPct val="150000"/>
              </a:lnSpc>
              <a:buClr>
                <a:srgbClr val="004D99"/>
              </a:buClr>
              <a:buFont typeface="Arial" panose="020B0604020202020204" pitchFamily="34" charset="0"/>
              <a:buChar char="•"/>
            </a:pP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285750">
              <a:lnSpc>
                <a:spcPct val="150000"/>
              </a:lnSpc>
              <a:buClr>
                <a:srgbClr val="004D99"/>
              </a:buClr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负的有效力程并不能作为非分子态的判据；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285750">
              <a:lnSpc>
                <a:spcPct val="150000"/>
              </a:lnSpc>
              <a:buClr>
                <a:srgbClr val="004D99"/>
              </a:buClr>
              <a:buFont typeface="Arial" panose="020B0604020202020204" pitchFamily="34" charset="0"/>
              <a:buChar char="•"/>
            </a:pP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285750">
              <a:lnSpc>
                <a:spcPct val="150000"/>
              </a:lnSpc>
              <a:buClr>
                <a:srgbClr val="004D99"/>
              </a:buClr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有效力程对于确定粒子的内部性质很重要：正的小的有效力程对应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compositeness X&gt;0.5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285750">
              <a:lnSpc>
                <a:spcPct val="150000"/>
              </a:lnSpc>
              <a:buClr>
                <a:srgbClr val="004D99"/>
              </a:buClr>
              <a:buFont typeface="Arial" panose="020B0604020202020204" pitchFamily="34" charset="0"/>
              <a:buChar char="•"/>
            </a:pP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indent="-285750">
              <a:lnSpc>
                <a:spcPct val="150000"/>
              </a:lnSpc>
              <a:buClr>
                <a:srgbClr val="004D99"/>
              </a:buClr>
              <a:buFont typeface="Arial" panose="020B0604020202020204" pitchFamily="34" charset="0"/>
              <a:buChar char="•"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耦合道效应对有效力程的影响很大；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3810" y="1969770"/>
            <a:ext cx="2807970" cy="31451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95755" y="6098857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endParaRPr lang="en-US" altLang="zh-CN" sz="1600">
              <a:solidFill>
                <a:srgbClr val="231F20"/>
              </a:solidFill>
              <a:latin typeface="Times New Roman" panose="02020603050405020304" charset="0"/>
              <a:ea typeface="AdvOT483a8203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6530" y="4987925"/>
            <a:ext cx="7039610" cy="8299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AE3F3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可利用有效力程展开、有效场论以及关联函数等，结合格点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QCD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和实验的结果提取相移，强子强子之间相互作用，</a:t>
            </a:r>
            <a:r>
              <a:rPr lang="zh-CN" altLang="en-US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研究其他粒子的性质。</a:t>
            </a:r>
            <a:endParaRPr lang="zh-CN" altLang="en-US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07489" y="1010295"/>
            <a:ext cx="1512570" cy="398780"/>
          </a:xfrm>
          <a:prstGeom prst="rect">
            <a:avLst/>
          </a:prstGeom>
        </p:spPr>
        <p:txBody>
          <a:bodyPr wrap="none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summary</a:t>
            </a:r>
            <a:endParaRPr lang="en-US" altLang="zh-CN" sz="2000" b="1" kern="100" dirty="0"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1604" y="4462155"/>
            <a:ext cx="1344295" cy="398780"/>
          </a:xfrm>
          <a:prstGeom prst="rect">
            <a:avLst/>
          </a:prstGeom>
        </p:spPr>
        <p:txBody>
          <a:bodyPr wrap="none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outlook</a:t>
            </a:r>
            <a:endParaRPr lang="en-US" altLang="zh-CN" sz="2000" b="1" kern="100" dirty="0"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7"/>
          <p:cNvSpPr txBox="1"/>
          <p:nvPr/>
        </p:nvSpPr>
        <p:spPr>
          <a:xfrm flipH="1">
            <a:off x="1848335" y="369957"/>
            <a:ext cx="6047889" cy="52197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致谢</a:t>
            </a:r>
            <a:endParaRPr lang="zh-CN" altLang="en-US" sz="2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50060" y="1579880"/>
            <a:ext cx="9039860" cy="236347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zh-CN" altLang="en-US" sz="6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-Roman"/>
                <a:ea typeface="Times-Roman"/>
              </a:rPr>
              <a:t>请各位老师同学批评指正</a:t>
            </a:r>
            <a:r>
              <a:rPr lang="zh-CN" altLang="en-US" sz="60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-Roman"/>
                <a:ea typeface="Times-Roman"/>
              </a:rPr>
              <a:t>！</a:t>
            </a:r>
            <a:endParaRPr lang="zh-CN" altLang="en-US" sz="600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-Roman"/>
              <a:ea typeface="Times-Roman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320" y="1784985"/>
            <a:ext cx="11593195" cy="23996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76985" y="4636135"/>
            <a:ext cx="8695055" cy="1014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marL="457200" indent="0" algn="ctr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以取同位旋平均质量的情况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为例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0" algn="ctr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验证了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cut off 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对结果基本没有影响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flipH="1">
            <a:off x="401483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动量截断的影响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 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 flipH="1">
            <a:off x="1687358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 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95" y="1630045"/>
            <a:ext cx="2240915" cy="369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组合 37"/>
          <p:cNvGrpSpPr/>
          <p:nvPr/>
        </p:nvGrpSpPr>
        <p:grpSpPr>
          <a:xfrm>
            <a:off x="3023235" y="1413510"/>
            <a:ext cx="1195705" cy="4044654"/>
            <a:chOff x="262377" y="1518319"/>
            <a:chExt cx="1160225" cy="4226999"/>
          </a:xfrm>
        </p:grpSpPr>
        <p:sp>
          <p:nvSpPr>
            <p:cNvPr id="39" name="右箭头 38"/>
            <p:cNvSpPr/>
            <p:nvPr/>
          </p:nvSpPr>
          <p:spPr>
            <a:xfrm rot="16200000">
              <a:off x="-1787074" y="3567770"/>
              <a:ext cx="4226999" cy="128097"/>
            </a:xfrm>
            <a:prstGeom prst="rightArrow">
              <a:avLst>
                <a:gd name="adj1" fmla="val 50000"/>
                <a:gd name="adj2" fmla="val 234137"/>
              </a:avLst>
            </a:prstGeom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38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600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335622" y="5364213"/>
              <a:ext cx="656127" cy="352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1m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335622" y="3442312"/>
              <a:ext cx="1005964" cy="352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en-US" altLang="zh-CN" sz="1600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-10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35622" y="2680153"/>
              <a:ext cx="1026065" cy="352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en-US" altLang="zh-CN" sz="1600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-15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35622" y="1744781"/>
              <a:ext cx="1086980" cy="352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en-US" altLang="zh-CN" sz="1600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-20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335622" y="4266182"/>
              <a:ext cx="1005964" cy="352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en-US" altLang="zh-CN" sz="1600" baseline="30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-8</a:t>
              </a:r>
              <a:r>
                <a:rPr lang="en-US" altLang="zh-CN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53695" y="413385"/>
            <a:ext cx="35610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indent="0" algn="just">
              <a:buFont typeface="Wingdings" panose="05000000000000000000" pitchFamily="2" charset="2"/>
              <a:buNone/>
            </a:pPr>
            <a:r>
              <a:rPr lang="zh-CN" altLang="en-US" sz="2400" b="1" kern="100" dirty="0" smtClean="0">
                <a:solidFill>
                  <a:schemeClr val="bg1"/>
                </a:solidFill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粒子物理的标准模型</a:t>
            </a:r>
            <a:endParaRPr lang="zh-CN" altLang="en-US" sz="2400" b="1" kern="100" dirty="0" smtClean="0">
              <a:solidFill>
                <a:schemeClr val="bg1"/>
              </a:solidFill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332605" y="1969770"/>
            <a:ext cx="2406650" cy="3185795"/>
            <a:chOff x="5022045" y="2272177"/>
            <a:chExt cx="3075620" cy="4017847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3"/>
            <a:srcRect l="1411" t="5850" r="74108"/>
            <a:stretch>
              <a:fillRect/>
            </a:stretch>
          </p:blipFill>
          <p:spPr>
            <a:xfrm>
              <a:off x="6752201" y="4469568"/>
              <a:ext cx="1345464" cy="182045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3"/>
            <a:srcRect l="27031" t="5174" r="47356"/>
            <a:stretch>
              <a:fillRect/>
            </a:stretch>
          </p:blipFill>
          <p:spPr>
            <a:xfrm>
              <a:off x="5022045" y="4456506"/>
              <a:ext cx="1407628" cy="183351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/>
            <a:srcRect l="51444" t="5174" r="23362"/>
            <a:stretch>
              <a:fillRect/>
            </a:stretch>
          </p:blipFill>
          <p:spPr>
            <a:xfrm>
              <a:off x="5050646" y="2272177"/>
              <a:ext cx="1384652" cy="183352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3"/>
            <a:srcRect l="75836" t="5176" r="265" b="-1"/>
            <a:stretch>
              <a:fillRect/>
            </a:stretch>
          </p:blipFill>
          <p:spPr>
            <a:xfrm>
              <a:off x="6757534" y="2272177"/>
              <a:ext cx="1313487" cy="183352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51" name="组合 50"/>
          <p:cNvGrpSpPr/>
          <p:nvPr/>
        </p:nvGrpSpPr>
        <p:grpSpPr>
          <a:xfrm>
            <a:off x="7325995" y="1936115"/>
            <a:ext cx="4119245" cy="3221990"/>
            <a:chOff x="6067539" y="3284510"/>
            <a:chExt cx="4135369" cy="3094326"/>
          </a:xfrm>
        </p:grpSpPr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7539" y="3284510"/>
              <a:ext cx="4135369" cy="3094326"/>
            </a:xfrm>
            <a:prstGeom prst="roundRect">
              <a:avLst>
                <a:gd name="adj" fmla="val 4048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reflection blurRad="12700" stA="38000" endPos="7000" dist="5000" dir="5400000" sy="-100000" algn="bl" rotWithShape="0"/>
            </a:effectLst>
          </p:spPr>
        </p:pic>
        <p:sp>
          <p:nvSpPr>
            <p:cNvPr id="53" name="圆角矩形 52"/>
            <p:cNvSpPr/>
            <p:nvPr/>
          </p:nvSpPr>
          <p:spPr>
            <a:xfrm>
              <a:off x="6335026" y="3287195"/>
              <a:ext cx="2336701" cy="1536014"/>
            </a:xfrm>
            <a:prstGeom prst="roundRect">
              <a:avLst>
                <a:gd name="adj" fmla="val 7508"/>
              </a:avLst>
            </a:prstGeom>
            <a:noFill/>
            <a:ln w="254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31800" y="5504180"/>
            <a:ext cx="4572000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物质世界的基本构成</a:t>
            </a:r>
            <a:endParaRPr lang="zh-CN" altLang="en-US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5" name="矩形 54"/>
          <p:cNvSpPr/>
          <p:nvPr>
            <p:custDataLst>
              <p:tags r:id="rId5"/>
            </p:custDataLst>
          </p:nvPr>
        </p:nvSpPr>
        <p:spPr>
          <a:xfrm>
            <a:off x="4533934" y="5595468"/>
            <a:ext cx="2011680" cy="36830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四种基本相互作用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266940" y="5504180"/>
            <a:ext cx="417830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标准模型中构成物质世界的基本粒子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以及传递相互作用的规范玻色子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 flipH="1">
            <a:off x="125258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奇特强子态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 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4159" y="1015375"/>
            <a:ext cx="3725545" cy="460375"/>
          </a:xfrm>
          <a:prstGeom prst="rect">
            <a:avLst/>
          </a:prstGeom>
        </p:spPr>
        <p:txBody>
          <a:bodyPr wrap="none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zh-CN" sz="24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强子</a:t>
            </a:r>
            <a:r>
              <a:rPr lang="zh-CN" altLang="en-US" sz="24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：夸克</a:t>
            </a:r>
            <a:r>
              <a:rPr lang="en-US" altLang="zh-CN" sz="24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+</a:t>
            </a:r>
            <a:r>
              <a:rPr lang="zh-CN" altLang="en-US" sz="24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强相互作用</a:t>
            </a:r>
            <a:endParaRPr lang="zh-CN" altLang="en-US" sz="2400" b="1" kern="100" dirty="0"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5385" y="1675765"/>
            <a:ext cx="5567680" cy="1557020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722" y="1068407"/>
            <a:ext cx="2229973" cy="2317407"/>
          </a:xfrm>
          <a:prstGeom prst="ellipse">
            <a:avLst/>
          </a:prstGeom>
        </p:spPr>
      </p:pic>
      <p:sp>
        <p:nvSpPr>
          <p:cNvPr id="49" name="矩形 48"/>
          <p:cNvSpPr/>
          <p:nvPr/>
        </p:nvSpPr>
        <p:spPr>
          <a:xfrm>
            <a:off x="3021330" y="1776730"/>
            <a:ext cx="885190" cy="135445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8732999" y="3581794"/>
            <a:ext cx="2240280" cy="36830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质子内部结构示意图</a:t>
            </a:r>
            <a:endParaRPr lang="zh-CN" altLang="en-US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34159" y="3582115"/>
            <a:ext cx="4183380" cy="460375"/>
          </a:xfrm>
          <a:prstGeom prst="rect">
            <a:avLst/>
          </a:prstGeom>
        </p:spPr>
        <p:txBody>
          <a:bodyPr wrap="none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zh-CN" sz="24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强</a:t>
            </a:r>
            <a:r>
              <a:rPr lang="zh-CN" altLang="zh-CN" sz="2400" b="1" kern="100" dirty="0" smtClean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子</a:t>
            </a:r>
            <a:r>
              <a:rPr lang="zh-CN" altLang="en-US" sz="2400" b="1" kern="100" dirty="0" smtClean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分类（组分夸克模型）</a:t>
            </a:r>
            <a:endParaRPr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215" y="4252595"/>
            <a:ext cx="9360535" cy="19005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4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 flipH="1">
            <a:off x="-92547" y="283596"/>
            <a:ext cx="7691592" cy="6451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奇特强子态的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发现</a:t>
            </a:r>
            <a:endParaRPr lang="zh-CN" altLang="en-US" sz="2400" b="1" dirty="0" smtClean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929005"/>
            <a:ext cx="10925810" cy="54654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1139190" y="4284345"/>
            <a:ext cx="686435" cy="90614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 flipH="1">
            <a:off x="-92547" y="283596"/>
            <a:ext cx="7691592" cy="6451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X(3872)</a:t>
            </a:r>
            <a:r>
              <a:rPr lang="zh-CN" altLang="en-US" sz="2400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与夸克模型</a:t>
            </a:r>
            <a:endParaRPr lang="zh-CN" altLang="en-US" sz="2400" dirty="0" smtClean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71690" y="2645410"/>
            <a:ext cx="3978910" cy="16256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noAutofit/>
          </a:bodyPr>
          <a:p>
            <a:pPr marL="457200" indent="0" algn="ctr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2000" dirty="0">
                <a:solidFill>
                  <a:schemeClr val="tx1"/>
                </a:solidFill>
                <a:effectLst/>
                <a:sym typeface="+mn-ea"/>
              </a:rPr>
              <a:t>夸克模型很好的描述基态粲偶素的质量谱，这部分粲偶素位于一对粲介子阈值以下。</a:t>
            </a:r>
            <a:endParaRPr lang="zh-CN" altLang="en-US" sz="2000" dirty="0">
              <a:solidFill>
                <a:schemeClr val="tx1"/>
              </a:solidFill>
              <a:effectLst/>
              <a:sym typeface="+mn-ea"/>
            </a:endParaRPr>
          </a:p>
          <a:p>
            <a:pPr marL="457200" indent="0" algn="ctr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endParaRPr lang="zh-CN" altLang="en-US" sz="2000" dirty="0" smtClean="0">
              <a:solidFill>
                <a:schemeClr val="tx1"/>
              </a:solidFill>
              <a:effectLst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216140" y="1417955"/>
            <a:ext cx="3933825" cy="96583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 anchor="t">
            <a:noAutofit/>
          </a:bodyPr>
          <a:p>
            <a:pPr marL="457200" indent="0" algn="ctr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altLang="zh-CN" sz="2000" dirty="0">
                <a:effectLst/>
                <a:sym typeface="+mn-ea"/>
              </a:rPr>
              <a:t>X(3872)</a:t>
            </a:r>
            <a:r>
              <a:rPr lang="zh-CN" altLang="en-US" sz="2000" dirty="0">
                <a:solidFill>
                  <a:schemeClr val="tx1"/>
                </a:solidFill>
                <a:effectLst/>
                <a:sym typeface="+mn-ea"/>
              </a:rPr>
              <a:t>实验值与夸克模型</a:t>
            </a:r>
            <a:r>
              <a:rPr lang="zh-CN" altLang="en-US" sz="2000" dirty="0">
                <a:solidFill>
                  <a:schemeClr val="tx1"/>
                </a:solidFill>
                <a:effectLst/>
                <a:sym typeface="+mn-ea"/>
              </a:rPr>
              <a:t>相差较大。 </a:t>
            </a:r>
            <a:endParaRPr lang="zh-CN" altLang="en-US" sz="2000" dirty="0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4050" y="1417955"/>
            <a:ext cx="4362450" cy="328866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612390" y="2326005"/>
            <a:ext cx="445770" cy="54673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>
            <a:stCxn id="15" idx="3"/>
          </p:cNvCxnSpPr>
          <p:nvPr/>
        </p:nvCxnSpPr>
        <p:spPr>
          <a:xfrm flipV="1">
            <a:off x="3058160" y="1894840"/>
            <a:ext cx="4434840" cy="70485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3434715" y="3094355"/>
            <a:ext cx="3310255" cy="5835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3" name="图片 22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48" y="5112432"/>
            <a:ext cx="4458209" cy="141034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769735" y="5029835"/>
            <a:ext cx="3419475" cy="506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altLang="zh-CN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Phys.Rev.D</a:t>
            </a:r>
            <a:r>
              <a:rPr lang="en-US" altLang="zh-CN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 82 (2010) 011101</a:t>
            </a:r>
            <a:endParaRPr lang="en-US" altLang="zh-CN" sz="1600" i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44970" y="5905500"/>
            <a:ext cx="4096385" cy="506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altLang="zh-CN" i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Phys.Rev.Lett</a:t>
            </a:r>
            <a:r>
              <a:rPr lang="en-US" altLang="zh-CN" i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. 122 (2019) 23, 232002</a:t>
            </a:r>
            <a:endParaRPr lang="en-US" altLang="zh-CN" sz="1600" i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9570" y="4508500"/>
            <a:ext cx="3905250" cy="603885"/>
          </a:xfrm>
          <a:prstGeom prst="rect">
            <a:avLst/>
          </a:prstGeom>
        </p:spPr>
        <p:txBody>
          <a:bodyPr wrap="none">
            <a:noAutofit/>
          </a:bodyPr>
          <a:p>
            <a:pPr marL="342900" indent="-342900">
              <a:buFont typeface="Wingdings" panose="05000000000000000000" pitchFamily="2" charset="2"/>
              <a:buChar char="Ø"/>
            </a:pPr>
            <a:endParaRPr lang="zh-CN" altLang="en-US" sz="2400" b="1" kern="100" dirty="0"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00149" y="4631065"/>
            <a:ext cx="5149850" cy="398780"/>
          </a:xfrm>
          <a:prstGeom prst="rect">
            <a:avLst/>
          </a:prstGeom>
        </p:spPr>
        <p:txBody>
          <a:bodyPr wrap="none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X(3872)</a:t>
            </a: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粒子的衰变强烈破坏了同位旋守恒</a:t>
            </a:r>
            <a:endParaRPr lang="zh-CN" altLang="en-US" sz="2000" b="1" kern="100" dirty="0"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0149" y="1129675"/>
            <a:ext cx="2101850" cy="398780"/>
          </a:xfrm>
          <a:prstGeom prst="rect">
            <a:avLst/>
          </a:prstGeom>
        </p:spPr>
        <p:txBody>
          <a:bodyPr wrap="none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X(3872)</a:t>
            </a: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的</a:t>
            </a: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质量</a:t>
            </a:r>
            <a:endParaRPr lang="zh-CN" altLang="en-US" sz="2000" b="1" kern="100" dirty="0"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" name="文本框 47"/>
          <p:cNvSpPr txBox="1"/>
          <p:nvPr/>
        </p:nvSpPr>
        <p:spPr>
          <a:xfrm flipH="1">
            <a:off x="163" y="279786"/>
            <a:ext cx="7691592" cy="6451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X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3872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）内部结构的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争议</a:t>
            </a:r>
            <a:endParaRPr lang="zh-CN" altLang="en-US" sz="2400" b="1" dirty="0" smtClean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13830" y="137699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l"/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-apple-system"/>
                <a:cs typeface="Times New Roman" panose="02020603050405020304" charset="0"/>
              </a:rPr>
              <a:t>A.D. Polosa(Rome U.)  Phys.Rev.D</a:t>
            </a:r>
            <a:r>
              <a:rPr lang="en-US" altLang="zh-CN" sz="1600" b="0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-apple-system"/>
                <a:cs typeface="Times New Roman" panose="02020603050405020304" charset="0"/>
              </a:rPr>
              <a:t> 109 (2024) 7, 074009</a:t>
            </a:r>
            <a:endParaRPr lang="en-US" altLang="zh-CN" sz="1600" b="0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-apple-system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420" y="1546225"/>
            <a:ext cx="2628900" cy="8445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36570" y="1428750"/>
            <a:ext cx="2743835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分子态：</a:t>
            </a:r>
            <a:r>
              <a:rPr lang="en-US" altLang="zh-CN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order of 10</a:t>
            </a:r>
            <a:r>
              <a:rPr lang="en-US" altLang="zh-CN" sz="1600" baseline="300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endParaRPr lang="en-US" altLang="zh-CN" sz="1600" baseline="30000" dirty="0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36570" y="2261235"/>
            <a:ext cx="2743835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紧致态：</a:t>
            </a:r>
            <a:r>
              <a:rPr lang="en-US" altLang="zh-CN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order of 1</a:t>
            </a:r>
            <a:endParaRPr lang="en-US" altLang="zh-CN" sz="1600" baseline="30000" dirty="0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40780" y="2166620"/>
            <a:ext cx="2742565" cy="555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no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altLang="zh-CN" sz="20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PDG:</a:t>
            </a:r>
            <a:r>
              <a:rPr lang="en-US" altLang="zh-CN" sz="2000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000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±</a:t>
            </a:r>
            <a:r>
              <a:rPr lang="en-US" altLang="zh-CN" sz="2000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2000" dirty="0" smtClean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左大括号 4"/>
          <p:cNvSpPr/>
          <p:nvPr/>
        </p:nvSpPr>
        <p:spPr>
          <a:xfrm>
            <a:off x="2814320" y="1677670"/>
            <a:ext cx="535940" cy="88392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628765" y="362045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l"/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-apple-system"/>
                <a:cs typeface="Times New Roman" panose="02020603050405020304" charset="0"/>
              </a:rPr>
              <a:t> Tomona Kinugawa Rev.C 106 (2022) 1, 015205</a:t>
            </a:r>
            <a:endParaRPr lang="en-US" altLang="zh-CN" sz="1600" b="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-apple-system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1165" y="3481705"/>
            <a:ext cx="5944235" cy="5645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AE3F3"/>
            </a:solidFill>
          </a:ln>
        </p:spPr>
        <p:txBody>
          <a:bodyPr wrap="square" rtlCol="0" anchor="t">
            <a:noAutofit/>
          </a:bodyPr>
          <a:p>
            <a:pPr indent="0"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1600" spc="60" dirty="0">
                <a:sym typeface="+mn-ea"/>
              </a:rPr>
              <a:t>对弱束缚关系进行修正，计算</a:t>
            </a:r>
            <a:r>
              <a:rPr lang="en-US" altLang="zh-CN" sz="1600" spc="60" dirty="0">
                <a:sym typeface="+mn-ea"/>
              </a:rPr>
              <a:t> com</a:t>
            </a:r>
            <a:r>
              <a:rPr lang="en-US" altLang="zh-CN" sz="1600" spc="60" dirty="0">
                <a:sym typeface="+mn-ea"/>
              </a:rPr>
              <a:t>positeness X</a:t>
            </a:r>
            <a:r>
              <a:rPr lang="zh-CN" altLang="en-US" sz="1600" spc="60" dirty="0">
                <a:sym typeface="+mn-ea"/>
              </a:rPr>
              <a:t>，</a:t>
            </a:r>
            <a:r>
              <a:rPr lang="en-US" altLang="zh-CN" sz="1600" spc="60" dirty="0">
                <a:sym typeface="+mn-ea"/>
              </a:rPr>
              <a:t>0.53&lt;x&lt;1,</a:t>
            </a:r>
            <a:r>
              <a:rPr lang="zh-CN" altLang="en-US" sz="1600" spc="60" dirty="0">
                <a:sym typeface="+mn-ea"/>
              </a:rPr>
              <a:t>认为</a:t>
            </a:r>
            <a:r>
              <a:rPr lang="zh-CN" altLang="en-US" sz="1600" spc="60" dirty="0">
                <a:solidFill>
                  <a:srgbClr val="FF0000"/>
                </a:solidFill>
                <a:sym typeface="+mn-ea"/>
              </a:rPr>
              <a:t>分子态</a:t>
            </a:r>
            <a:r>
              <a:rPr lang="zh-CN" altLang="en-US" sz="1600" spc="60" dirty="0">
                <a:sym typeface="+mn-ea"/>
              </a:rPr>
              <a:t>解释</a:t>
            </a:r>
            <a:r>
              <a:rPr lang="zh-CN" altLang="en-US" sz="1600" spc="60" dirty="0">
                <a:sym typeface="+mn-ea"/>
              </a:rPr>
              <a:t>占优势</a:t>
            </a:r>
            <a:endParaRPr lang="zh-CN" altLang="en-US" sz="1600" spc="60" dirty="0"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07489" y="1036330"/>
            <a:ext cx="1795780" cy="398780"/>
          </a:xfrm>
          <a:prstGeom prst="rect">
            <a:avLst/>
          </a:prstGeom>
        </p:spPr>
        <p:txBody>
          <a:bodyPr wrap="none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紧致态</a:t>
            </a: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解释</a:t>
            </a:r>
            <a:endParaRPr lang="zh-CN" altLang="en-US" sz="2000" b="1" kern="100" dirty="0"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7489" y="2873385"/>
            <a:ext cx="1795780" cy="398780"/>
          </a:xfrm>
          <a:prstGeom prst="rect">
            <a:avLst/>
          </a:prstGeom>
        </p:spPr>
        <p:txBody>
          <a:bodyPr wrap="none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分子态</a:t>
            </a: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</a:rPr>
              <a:t>解释</a:t>
            </a:r>
            <a:endParaRPr lang="zh-CN" altLang="en-US" sz="2000" b="1" kern="100" dirty="0"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75" y="5410835"/>
            <a:ext cx="1816735" cy="10941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55" y="5410835"/>
            <a:ext cx="2021205" cy="113474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407660" y="5519420"/>
            <a:ext cx="1106170" cy="70675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40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vs</a:t>
            </a:r>
            <a:endParaRPr lang="en-US" altLang="zh-CN" sz="40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28765" y="461359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-Roman"/>
                <a:ea typeface="Times-Roman"/>
              </a:rPr>
              <a:t> Feng-Kun Guo  arXiv:2502.04458v1</a:t>
            </a:r>
            <a:endParaRPr lang="en-US" altLang="zh-CN" sz="160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-Roman"/>
              <a:ea typeface="Times-Roman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65" y="4306570"/>
            <a:ext cx="5226050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543560" y="1911033"/>
            <a:ext cx="5080000" cy="33718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marL="0" indent="0" algn="l"/>
            <a:r>
              <a:rPr lang="en-US" altLang="zh-CN" sz="1600" b="0" i="1">
                <a:solidFill>
                  <a:schemeClr val="accent1"/>
                </a:solidFill>
                <a:effectLst/>
                <a:latin typeface="Times New Roman" panose="02020603050405020304" charset="0"/>
                <a:ea typeface="-apple-system"/>
                <a:cs typeface="Times New Roman" panose="02020603050405020304" charset="0"/>
              </a:rPr>
              <a:t>Shi-Lin Zhu Phys.Rept. 639 (2016) 1-121</a:t>
            </a:r>
            <a:endParaRPr lang="en-US" altLang="zh-CN" sz="1600" b="0" i="1">
              <a:solidFill>
                <a:schemeClr val="accent1"/>
              </a:solidFill>
              <a:effectLst/>
              <a:latin typeface="Times New Roman" panose="02020603050405020304" charset="0"/>
              <a:ea typeface="-apple-system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3560" y="1270000"/>
            <a:ext cx="6096000" cy="3987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分子态解释</a:t>
            </a:r>
            <a:endParaRPr lang="zh-CN" altLang="en-US" sz="2000" b="1" kern="100" dirty="0" smtClean="0">
              <a:solidFill>
                <a:srgbClr val="FF0000"/>
              </a:solidFill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3560" y="2417445"/>
            <a:ext cx="5552440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-Roman"/>
                <a:ea typeface="Times-Roman"/>
              </a:rPr>
              <a:t>Tomona Kinugawa PHYSICAL REVIEW C </a:t>
            </a:r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-Bold"/>
                <a:ea typeface="Times-Bold"/>
              </a:rPr>
              <a:t>109</a:t>
            </a:r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-Roman"/>
                <a:ea typeface="Times-Roman"/>
              </a:rPr>
              <a:t>, 045205 (2024)</a:t>
            </a:r>
            <a:endParaRPr lang="en-US" altLang="zh-CN" sz="1600" b="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-Roman"/>
              <a:ea typeface="Times-Roman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3560" y="296386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l"/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-apple-system"/>
                <a:cs typeface="Times New Roman" panose="02020603050405020304" charset="0"/>
              </a:rPr>
              <a:t> </a:t>
            </a:r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-Roman"/>
                <a:ea typeface="Times-Roman"/>
                <a:sym typeface="+mn-ea"/>
              </a:rPr>
              <a:t>Feng-Kun Guo </a:t>
            </a:r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-apple-system"/>
                <a:cs typeface="Times New Roman" panose="02020603050405020304" charset="0"/>
              </a:rPr>
              <a:t>Phys.Rev.D 111 (2025) 1, 014031</a:t>
            </a:r>
            <a:endParaRPr lang="en-US" altLang="zh-CN" sz="1600" b="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-apple-system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3560" y="349027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l"/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-apple-system"/>
                <a:cs typeface="Times New Roman" panose="02020603050405020304" charset="0"/>
              </a:rPr>
              <a:t>Zhen-Hua Zhang JHEP 08 (2024) 130</a:t>
            </a:r>
            <a:endParaRPr lang="en-US" altLang="zh-CN" sz="1600" b="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-apple-system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4360" y="4017327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AdvOT483a8203"/>
                <a:cs typeface="Times New Roman" panose="02020603050405020304" charset="0"/>
              </a:rPr>
              <a:t>E. Oset PHYSICAL REVIEW D </a:t>
            </a:r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AdvOT19ee2aa8.B"/>
                <a:cs typeface="Times New Roman" panose="02020603050405020304" charset="0"/>
              </a:rPr>
              <a:t>108, </a:t>
            </a:r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AdvOT483a8203"/>
                <a:cs typeface="Times New Roman" panose="02020603050405020304" charset="0"/>
              </a:rPr>
              <a:t>114017 (2023)</a:t>
            </a:r>
            <a:endParaRPr lang="en-US" altLang="zh-CN" sz="160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AdvOT483a8203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4360" y="4597082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l"/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-apple-system"/>
                <a:cs typeface="Times New Roman" panose="02020603050405020304" charset="0"/>
              </a:rPr>
              <a:t>Qiang Zhao Rev.Mod.Phys.90 (2018) </a:t>
            </a:r>
            <a:endParaRPr lang="en-US" altLang="zh-CN" sz="1600" b="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-apple-system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22365" y="1224280"/>
            <a:ext cx="6096000" cy="3987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紧致</a:t>
            </a: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态解释</a:t>
            </a:r>
            <a:endParaRPr lang="zh-CN" altLang="en-US" sz="2000" b="1" kern="100" dirty="0" smtClean="0">
              <a:solidFill>
                <a:srgbClr val="FF0000"/>
              </a:solidFill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4030" y="5070157"/>
            <a:ext cx="5080000" cy="1322070"/>
          </a:xfrm>
          <a:prstGeom prst="rect">
            <a:avLst/>
          </a:prstGeom>
        </p:spPr>
        <p:txBody>
          <a:bodyPr>
            <a:spAutoFit/>
          </a:bodyPr>
          <a:p>
            <a:pPr marL="0" indent="0" algn="l"/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-apple-system"/>
                <a:cs typeface="Times New Roman" panose="02020603050405020304" charset="0"/>
              </a:rPr>
              <a:t>  C. Hanhart Phys. Rev. D 76, 034007 (2007)</a:t>
            </a:r>
            <a:endParaRPr lang="en-US" altLang="zh-CN" sz="1600" b="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-apple-system"/>
              <a:cs typeface="Times New Roman" panose="02020603050405020304" charset="0"/>
            </a:endParaRPr>
          </a:p>
          <a:p>
            <a:pPr marL="0" indent="0" algn="l"/>
            <a:endParaRPr lang="en-US" altLang="zh-CN" sz="1600" b="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-apple-system"/>
              <a:cs typeface="Times New Roman" panose="02020603050405020304" charset="0"/>
            </a:endParaRPr>
          </a:p>
          <a:p>
            <a:pPr marL="0" indent="0" algn="l"/>
            <a:endParaRPr lang="en-US" altLang="zh-CN" sz="1600" b="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-apple-system"/>
              <a:cs typeface="Times New Roman" panose="02020603050405020304" charset="0"/>
            </a:endParaRPr>
          </a:p>
          <a:p>
            <a:pPr marL="914400" lvl="2" indent="457200" algn="l"/>
            <a:r>
              <a:rPr lang="en-US" altLang="zh-CN" sz="32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-apple-system"/>
                <a:cs typeface="Times New Roman" panose="02020603050405020304" charset="0"/>
              </a:rPr>
              <a:t>...... </a:t>
            </a:r>
            <a:endParaRPr lang="en-US" altLang="zh-CN" sz="3200" b="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-apple-system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11290" y="184499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CMTT8"/>
                <a:cs typeface="Times New Roman" panose="02020603050405020304" charset="0"/>
              </a:rPr>
              <a:t>L. Maiani PhysRevD.71.014028</a:t>
            </a:r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.</a:t>
            </a:r>
            <a:endParaRPr lang="en-US" altLang="zh-CN" sz="160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11290" y="235807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CMTT8"/>
                <a:cs typeface="Times New Roman" panose="02020603050405020304" charset="0"/>
              </a:rPr>
              <a:t>K. TerasakiPTP.118.821</a:t>
            </a:r>
            <a:endParaRPr lang="en-US" altLang="zh-CN" sz="160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CMTT8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55410" y="2871153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CMTT8"/>
                <a:cs typeface="Times New Roman" panose="02020603050405020304" charset="0"/>
              </a:rPr>
              <a:t> D. Ebert,j.physletb.2006.01.026</a:t>
            </a:r>
            <a:r>
              <a:rPr lang="en-US" altLang="zh-CN" sz="160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.</a:t>
            </a:r>
            <a:endParaRPr lang="en-US" altLang="zh-CN" sz="160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81750" y="3384867"/>
            <a:ext cx="5080000" cy="953135"/>
          </a:xfrm>
          <a:prstGeom prst="rect">
            <a:avLst/>
          </a:prstGeom>
        </p:spPr>
        <p:txBody>
          <a:bodyPr>
            <a:spAutoFit/>
          </a:bodyPr>
          <a:p>
            <a:pPr marL="0" indent="0" algn="l"/>
            <a:r>
              <a:rPr lang="en-US" altLang="zh-CN" sz="1600" b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Inter"/>
                <a:cs typeface="Times New Roman" panose="02020603050405020304" charset="0"/>
              </a:rPr>
              <a:t>  S. Prelovsek Phys. Rev. D</a:t>
            </a:r>
            <a:r>
              <a:rPr lang="en-US" altLang="zh-CN" sz="1600" b="0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Inter"/>
                <a:cs typeface="Times New Roman" panose="02020603050405020304" charset="0"/>
              </a:rPr>
              <a:t> </a:t>
            </a:r>
            <a:r>
              <a:rPr lang="en-US" altLang="zh-CN" sz="1600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Inter"/>
                <a:cs typeface="Times New Roman" panose="02020603050405020304" charset="0"/>
              </a:rPr>
              <a:t>98</a:t>
            </a:r>
            <a:r>
              <a:rPr lang="en-US" altLang="zh-CN" sz="1600" b="0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Inter"/>
                <a:cs typeface="Times New Roman" panose="02020603050405020304" charset="0"/>
              </a:rPr>
              <a:t>, 014503 (2018)</a:t>
            </a:r>
            <a:endParaRPr lang="en-US" altLang="zh-CN" sz="1600" b="0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Inter"/>
              <a:cs typeface="Times New Roman" panose="02020603050405020304" charset="0"/>
            </a:endParaRPr>
          </a:p>
          <a:p>
            <a:pPr marL="0" indent="0" algn="l"/>
            <a:endParaRPr lang="en-US" altLang="zh-CN" sz="1600" b="0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Inter"/>
              <a:cs typeface="Times New Roman" panose="02020603050405020304" charset="0"/>
            </a:endParaRPr>
          </a:p>
          <a:p>
            <a:pPr marL="1371600" lvl="3" indent="457200" algn="l"/>
            <a:r>
              <a:rPr lang="en-US" altLang="zh-CN" sz="2400" b="0" i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Inter"/>
                <a:cs typeface="Times New Roman" panose="02020603050405020304" charset="0"/>
              </a:rPr>
              <a:t>......</a:t>
            </a:r>
            <a:endParaRPr lang="en-US" altLang="zh-CN" sz="2400" b="0" i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Inter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5735" y="5426710"/>
            <a:ext cx="6096000" cy="50673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altLang="zh-CN" i="1" dirty="0">
                <a:solidFill>
                  <a:schemeClr val="accent1"/>
                </a:solidFill>
                <a:effectLst/>
                <a:sym typeface="+mn-ea"/>
              </a:rPr>
              <a:t>Eric Braaten </a:t>
            </a:r>
            <a:r>
              <a:rPr lang="zh-CN" altLang="en-US" i="1">
                <a:solidFill>
                  <a:schemeClr val="accent1"/>
                </a:solidFill>
                <a:effectLst/>
                <a:sym typeface="+mn-ea"/>
              </a:rPr>
              <a:t>Phys.Lett.B 588 (2004) 189-195</a:t>
            </a:r>
            <a:endParaRPr lang="zh-CN" altLang="en-US" sz="1600" i="1" dirty="0" smtClean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81750" y="4513580"/>
            <a:ext cx="6096000" cy="3987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粲偶素</a:t>
            </a:r>
            <a:r>
              <a:rPr lang="zh-CN" altLang="en-US" sz="2000" b="1" kern="100" dirty="0">
                <a:latin typeface="Calibri" panose="020F05020202040302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解释</a:t>
            </a:r>
            <a:endParaRPr lang="zh-CN" altLang="en-US" sz="2000" b="1" kern="100" dirty="0">
              <a:latin typeface="Calibri" panose="020F05020202040302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49695" y="5251133"/>
            <a:ext cx="5080000" cy="1076325"/>
          </a:xfrm>
          <a:prstGeom prst="rect">
            <a:avLst/>
          </a:prstGeom>
        </p:spPr>
        <p:txBody>
          <a:bodyPr>
            <a:spAutoFit/>
          </a:bodyPr>
          <a:p>
            <a:pPr marL="0" indent="0" algn="l"/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Inter"/>
                <a:cs typeface="Times New Roman" panose="02020603050405020304" charset="0"/>
              </a:rPr>
              <a:t> Guang-Da Zhao </a:t>
            </a:r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Inter"/>
                <a:cs typeface="Times New Roman" panose="02020603050405020304" charset="0"/>
                <a:hlinkClick r:id="rId1"/>
              </a:rPr>
              <a:t>Eur. Phys. J. C</a:t>
            </a:r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Inter"/>
                <a:cs typeface="Times New Roman" panose="02020603050405020304" charset="0"/>
                <a:hlinkClick r:id="rId1"/>
              </a:rPr>
              <a:t> </a:t>
            </a:r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Inter"/>
                <a:cs typeface="Times New Roman" panose="02020603050405020304" charset="0"/>
                <a:hlinkClick r:id="rId1"/>
              </a:rPr>
              <a:t>72</a:t>
            </a:r>
            <a:r>
              <a:rPr lang="en-US" altLang="zh-CN" sz="1600" b="0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Inter"/>
                <a:cs typeface="Times New Roman" panose="02020603050405020304" charset="0"/>
                <a:hlinkClick r:id="rId1"/>
              </a:rPr>
              <a:t>, 1962 (2012)</a:t>
            </a:r>
            <a:endParaRPr lang="en-US" altLang="zh-CN" sz="1600" b="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Inter"/>
              <a:cs typeface="Times New Roman" panose="02020603050405020304" charset="0"/>
              <a:hlinkClick r:id="rId1"/>
            </a:endParaRPr>
          </a:p>
          <a:p>
            <a:pPr marL="0" indent="0" algn="l"/>
            <a:endParaRPr lang="en-US" altLang="zh-CN" sz="2400" b="0" i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Inter"/>
              <a:cs typeface="Times New Roman" panose="02020603050405020304" charset="0"/>
              <a:hlinkClick r:id="rId1"/>
            </a:endParaRPr>
          </a:p>
          <a:p>
            <a:pPr marL="1371600" lvl="3" indent="457200" algn="l"/>
            <a:r>
              <a:rPr lang="en-US" altLang="zh-CN" sz="2400" b="0" i="1">
                <a:solidFill>
                  <a:schemeClr val="accent1"/>
                </a:solidFill>
                <a:effectLst/>
                <a:latin typeface="Times New Roman" panose="02020603050405020304" charset="0"/>
                <a:ea typeface="Inter"/>
                <a:cs typeface="Times New Roman" panose="02020603050405020304" charset="0"/>
                <a:hlinkClick r:id="rId1"/>
              </a:rPr>
              <a:t>......</a:t>
            </a:r>
            <a:endParaRPr lang="en-US" altLang="zh-CN" sz="2400" b="0" i="1">
              <a:solidFill>
                <a:schemeClr val="accent1"/>
              </a:solidFill>
              <a:effectLst/>
              <a:latin typeface="Times New Roman" panose="02020603050405020304" charset="0"/>
              <a:ea typeface="Inter"/>
              <a:cs typeface="Times New Roman" panose="02020603050405020304" charset="0"/>
              <a:hlinkClick r:id="rId1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rcRect r="46842" b="14713"/>
          <a:stretch>
            <a:fillRect/>
          </a:stretch>
        </p:blipFill>
        <p:spPr>
          <a:xfrm>
            <a:off x="8446770" y="949960"/>
            <a:ext cx="1970405" cy="21259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05" y="1080135"/>
            <a:ext cx="6785610" cy="24618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9705" y="3633470"/>
            <a:ext cx="11902440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AE3F3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true token that the deuteron is composite is effective range r</a:t>
            </a:r>
            <a:r>
              <a:rPr lang="en-US" altLang="zh-CN" sz="1600" baseline="-25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 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small and positive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rather than large and negative.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870" y="4212590"/>
            <a:ext cx="3886200" cy="615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485" y="4820285"/>
            <a:ext cx="4400550" cy="7207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67145" y="4406265"/>
            <a:ext cx="4775835" cy="15278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DAE3F3"/>
            </a:solidFill>
          </a:ln>
        </p:spPr>
        <p:txBody>
          <a:bodyPr wrap="square" rtlCol="0">
            <a:no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zh-CN" altLang="en-US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温伯格以氘核为例，若</a:t>
            </a:r>
            <a:r>
              <a:rPr lang="en-US" altLang="zh-CN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Z=0</a:t>
            </a:r>
            <a:r>
              <a:rPr lang="zh-CN" altLang="en-US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，则氘核是一个</a:t>
            </a:r>
            <a:r>
              <a:rPr lang="zh-CN" altLang="en-US" sz="1600" dirty="0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纯分子态</a:t>
            </a:r>
            <a:r>
              <a:rPr lang="en-US" altLang="zh-CN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; Z&lt;0.2 </a:t>
            </a:r>
            <a:r>
              <a:rPr lang="zh-CN" altLang="en-US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氘核分子态占主导，此时</a:t>
            </a:r>
            <a:r>
              <a:rPr lang="en-US" altLang="zh-CN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lang="en-US" altLang="zh-CN" sz="1600" baseline="-250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与实验值（</a:t>
            </a:r>
            <a:r>
              <a:rPr lang="en-US" altLang="zh-CN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a=+5.41,r</a:t>
            </a:r>
            <a:r>
              <a:rPr lang="en-US" altLang="zh-CN" sz="1600" baseline="-250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=1.75</a:t>
            </a:r>
            <a:r>
              <a:rPr lang="zh-CN" altLang="en-US" sz="1600" dirty="0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）符合的很好。</a:t>
            </a:r>
            <a:endParaRPr lang="zh-CN" altLang="en-US" sz="1600" dirty="0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36585" y="3075940"/>
            <a:ext cx="2390775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Steven Weinberg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 t="15357"/>
          <a:stretch>
            <a:fillRect/>
          </a:stretch>
        </p:blipFill>
        <p:spPr>
          <a:xfrm>
            <a:off x="3468370" y="5606415"/>
            <a:ext cx="1797050" cy="45148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84860" y="5541010"/>
            <a:ext cx="2162175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p>
            <a:pPr marL="457200" indent="0">
              <a:lnSpc>
                <a:spcPct val="150000"/>
              </a:lnSpc>
              <a:buClr>
                <a:srgbClr val="004D99"/>
              </a:buClr>
              <a:buFont typeface="Wingdings" panose="05000000000000000000" pitchFamily="2" charset="2"/>
              <a:buNone/>
            </a:pP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compositeness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 flipH="1">
            <a:off x="99858" y="413454"/>
            <a:ext cx="7691592" cy="4603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Compositeness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</a:rPr>
              <a:t>的提出</a:t>
            </a:r>
            <a:r>
              <a:rPr lang="en-US" altLang="zh-CN" sz="2400" b="1" dirty="0">
                <a:solidFill>
                  <a:srgbClr val="FFFFFF"/>
                </a:solidFill>
                <a:latin typeface="+mn-ea"/>
              </a:rPr>
              <a:t>  </a:t>
            </a:r>
            <a:endParaRPr lang="zh-CN" altLang="en-US" sz="2400" b="1" dirty="0">
              <a:solidFill>
                <a:srgbClr val="FFFFFF"/>
              </a:solidFill>
              <a:latin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INDEX" val="5"/>
  <p:tag name="KSO_WM_UNIT_TYPE" val="j"/>
  <p:tag name="KSO_WM_BEAUTIFY_FLAG" val="#wm#"/>
</p:tagLst>
</file>

<file path=ppt/tags/tag2.xml><?xml version="1.0" encoding="utf-8"?>
<p:tagLst xmlns:p="http://schemas.openxmlformats.org/presentationml/2006/main">
  <p:tag name="KSO_WM_UNIT_INDEX" val="18"/>
  <p:tag name="KSO_WM_UNIT_TYPE" val="f"/>
  <p:tag name="KSO_WM_UNIT_SUBTYPE" val="a"/>
  <p:tag name="KSO_WM_BEAUTIFY_FLAG" val="#wm#"/>
</p:tagLst>
</file>

<file path=ppt/tags/tag3.xml><?xml version="1.0" encoding="utf-8"?>
<p:tagLst xmlns:p="http://schemas.openxmlformats.org/presentationml/2006/main">
  <p:tag name="RESOURCE_RECORD_KEY" val="{&quot;13&quot;:[20419712]}"/>
</p:tagLst>
</file>

<file path=ppt/tags/tag4.xml><?xml version="1.0" encoding="utf-8"?>
<p:tagLst xmlns:p="http://schemas.openxmlformats.org/presentationml/2006/main">
  <p:tag name="RESOURCE_RECORD_KEY" val="{&quot;13&quot;:[20419712]}"/>
</p:tagLst>
</file>

<file path=ppt/tags/tag5.xml><?xml version="1.0" encoding="utf-8"?>
<p:tagLst xmlns:p="http://schemas.openxmlformats.org/presentationml/2006/main">
  <p:tag name="KSO_WM_BEAUTIFY_FLAG" val=""/>
  <p:tag name="KSO_WM_UNIT_PLACING_PICTURE_USER_VIEWPORT" val="{&quot;height&quot;:1845,&quot;width&quot;:3064}"/>
</p:tagLst>
</file>

<file path=ppt/tags/tag6.xml><?xml version="1.0" encoding="utf-8"?>
<p:tagLst xmlns:p="http://schemas.openxmlformats.org/presentationml/2006/main">
  <p:tag name="KSO_WM_BEAUTIFY_FLAG" val=""/>
  <p:tag name="KSO_WM_UNIT_PLACING_PICTURE_USER_VIEWPORT" val="{&quot;height&quot;:2002,&quot;width&quot;:3566}"/>
</p:tagLst>
</file>

<file path=ppt/tags/tag7.xml><?xml version="1.0" encoding="utf-8"?>
<p:tagLst xmlns:p="http://schemas.openxmlformats.org/presentationml/2006/main">
  <p:tag name="resource_record_key" val="{&quot;13&quot;:[20419712],&quot;29&quot;:[20742451]}"/>
  <p:tag name="commondata" val="eyJoZGlkIjoiMDU1NDY0ZTI5M2I0NzhmYjc1YWM4ZGNlMjhlNzA1ZjM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1">
            <a:lumMod val="20000"/>
            <a:lumOff val="80000"/>
          </a:schemeClr>
        </a:solidFill>
        <a:ln>
          <a:solidFill>
            <a:srgbClr val="DAE3F3"/>
          </a:solidFill>
        </a:ln>
      </a:spPr>
      <a:bodyPr wrap="square" rtlCol="0">
        <a:spAutoFit/>
      </a:bodyPr>
      <a:lstStyle>
        <a:defPPr marL="800100" indent="-342900">
          <a:lnSpc>
            <a:spcPct val="150000"/>
          </a:lnSpc>
          <a:buClr>
            <a:srgbClr val="004D99"/>
          </a:buClr>
          <a:buFont typeface="Wingdings" panose="05000000000000000000" pitchFamily="2" charset="2"/>
          <a:buChar char="ü"/>
          <a:defRPr sz="1600" dirty="0" smtClean="0">
            <a:solidFill>
              <a:srgbClr val="FF0000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3626</Words>
  <Application>WPS 演示</Application>
  <PresentationFormat>全屏显示(4:3)</PresentationFormat>
  <Paragraphs>309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楷体</vt:lpstr>
      <vt:lpstr>字由点字典黑 65J</vt:lpstr>
      <vt:lpstr>黑体</vt:lpstr>
      <vt:lpstr>Cambria Math</vt:lpstr>
      <vt:lpstr>等线</vt:lpstr>
      <vt:lpstr>Times New Roman</vt:lpstr>
      <vt:lpstr>华文楷体</vt:lpstr>
      <vt:lpstr>AdvOT483a8203</vt:lpstr>
      <vt:lpstr>AdvOT19ee2aa8.B</vt:lpstr>
      <vt:lpstr>华文行楷</vt:lpstr>
      <vt:lpstr>Calibri</vt:lpstr>
      <vt:lpstr>-apple-system</vt:lpstr>
      <vt:lpstr>SWAstro</vt:lpstr>
      <vt:lpstr>Times-Roman</vt:lpstr>
      <vt:lpstr>Times-Bold</vt:lpstr>
      <vt:lpstr>CMTT8</vt:lpstr>
      <vt:lpstr>NimbusRomNo9L-Regu</vt:lpstr>
      <vt:lpstr>Inter</vt:lpstr>
      <vt:lpstr>Arial Unicode MS</vt:lpstr>
      <vt:lpstr>MS Mincho</vt:lpstr>
      <vt:lpstr>Times-Italic</vt:lpstr>
      <vt:lpstr>Calibri Light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ZHAO Qiang</dc:creator>
  <cp:lastModifiedBy>Shen Yibo</cp:lastModifiedBy>
  <cp:revision>1361</cp:revision>
  <dcterms:created xsi:type="dcterms:W3CDTF">2019-05-17T01:56:00Z</dcterms:created>
  <dcterms:modified xsi:type="dcterms:W3CDTF">2025-03-24T03:03:32Z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6915658A7D4B4FA0A31DA26CC9137893_13</vt:lpwstr>
  </property>
  <property fmtid="{D5CDD505-2E9C-101B-9397-08002B2CF9AE}" pid="3" name="KSOProductBuildVer">
    <vt:lpwstr>2052-12.1.0.20305</vt:lpwstr>
  </property>
</Properties>
</file>