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7594" r:id="rId2"/>
    <p:sldId id="7622" r:id="rId3"/>
    <p:sldId id="7623" r:id="rId4"/>
    <p:sldId id="7654" r:id="rId5"/>
    <p:sldId id="7653" r:id="rId6"/>
    <p:sldId id="7652" r:id="rId7"/>
    <p:sldId id="7655" r:id="rId8"/>
    <p:sldId id="7626" r:id="rId9"/>
    <p:sldId id="7656" r:id="rId10"/>
    <p:sldId id="7657" r:id="rId11"/>
    <p:sldId id="7658" r:id="rId12"/>
    <p:sldId id="7662" r:id="rId13"/>
    <p:sldId id="7694" r:id="rId14"/>
    <p:sldId id="7678" r:id="rId15"/>
    <p:sldId id="7674" r:id="rId16"/>
    <p:sldId id="7673" r:id="rId17"/>
    <p:sldId id="7676" r:id="rId18"/>
    <p:sldId id="7689" r:id="rId19"/>
    <p:sldId id="7690" r:id="rId20"/>
    <p:sldId id="7692" r:id="rId21"/>
    <p:sldId id="7693" r:id="rId22"/>
    <p:sldId id="7697" r:id="rId23"/>
    <p:sldId id="7696" r:id="rId24"/>
    <p:sldId id="7639" r:id="rId25"/>
    <p:sldId id="7640" r:id="rId26"/>
    <p:sldId id="764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7E79"/>
    <a:srgbClr val="43536A"/>
    <a:srgbClr val="9CBEBF"/>
    <a:srgbClr val="EE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9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水, 动物, 户外, 雪&#10;&#10;描述已自动生成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5" r="31642"/>
          <a:stretch>
            <a:fillRect/>
          </a:stretch>
        </p:blipFill>
        <p:spPr>
          <a:xfrm>
            <a:off x="10506491" y="0"/>
            <a:ext cx="1685508" cy="1423447"/>
          </a:xfrm>
          <a:custGeom>
            <a:avLst/>
            <a:gdLst>
              <a:gd name="connsiteX0" fmla="*/ 0 w 5297423"/>
              <a:gd name="connsiteY0" fmla="*/ 0 h 4473784"/>
              <a:gd name="connsiteX1" fmla="*/ 5297423 w 5297423"/>
              <a:gd name="connsiteY1" fmla="*/ 0 h 4473784"/>
              <a:gd name="connsiteX2" fmla="*/ 5297423 w 5297423"/>
              <a:gd name="connsiteY2" fmla="*/ 4473784 h 4473784"/>
              <a:gd name="connsiteX3" fmla="*/ 0 w 5297423"/>
              <a:gd name="connsiteY3" fmla="*/ 4473784 h 44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7423" h="4473784">
                <a:moveTo>
                  <a:pt x="0" y="0"/>
                </a:moveTo>
                <a:lnTo>
                  <a:pt x="5297423" y="0"/>
                </a:lnTo>
                <a:lnTo>
                  <a:pt x="5297423" y="4473784"/>
                </a:lnTo>
                <a:lnTo>
                  <a:pt x="0" y="4473784"/>
                </a:lnTo>
                <a:close/>
              </a:path>
            </a:pathLst>
          </a:custGeom>
        </p:spPr>
      </p:pic>
      <p:pic>
        <p:nvPicPr>
          <p:cNvPr id="9" name="图片 8" descr="图片包含 水, 动物, 户外, 雪&#10;&#10;描述已自动生成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0" r="31642"/>
          <a:stretch>
            <a:fillRect/>
          </a:stretch>
        </p:blipFill>
        <p:spPr>
          <a:xfrm flipH="1" flipV="1">
            <a:off x="1" y="5721262"/>
            <a:ext cx="1530568" cy="1166538"/>
          </a:xfrm>
          <a:custGeom>
            <a:avLst/>
            <a:gdLst>
              <a:gd name="connsiteX0" fmla="*/ 5126030 w 5126030"/>
              <a:gd name="connsiteY0" fmla="*/ 3906856 h 3906856"/>
              <a:gd name="connsiteX1" fmla="*/ 0 w 5126030"/>
              <a:gd name="connsiteY1" fmla="*/ 3906856 h 3906856"/>
              <a:gd name="connsiteX2" fmla="*/ 0 w 5126030"/>
              <a:gd name="connsiteY2" fmla="*/ 0 h 3906856"/>
              <a:gd name="connsiteX3" fmla="*/ 5126030 w 5126030"/>
              <a:gd name="connsiteY3" fmla="*/ 0 h 390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030" h="3906856">
                <a:moveTo>
                  <a:pt x="5126030" y="3906856"/>
                </a:moveTo>
                <a:lnTo>
                  <a:pt x="0" y="3906856"/>
                </a:lnTo>
                <a:lnTo>
                  <a:pt x="0" y="0"/>
                </a:lnTo>
                <a:lnTo>
                  <a:pt x="5126030" y="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AD053-F46E-47B1-A443-B9AB089755FA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AEEBC-6302-4342-90AC-71AD949F363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3" Type="http://schemas.openxmlformats.org/officeDocument/2006/relationships/image" Target="../media/image37.png"/><Relationship Id="rId7" Type="http://schemas.openxmlformats.org/officeDocument/2006/relationships/image" Target="../media/image210.png"/><Relationship Id="rId17" Type="http://schemas.openxmlformats.org/officeDocument/2006/relationships/image" Target="../media/image250.png"/><Relationship Id="rId2" Type="http://schemas.openxmlformats.org/officeDocument/2006/relationships/image" Target="../media/image36.pn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0.png"/><Relationship Id="rId5" Type="http://schemas.openxmlformats.org/officeDocument/2006/relationships/image" Target="../media/image39.png"/><Relationship Id="rId15" Type="http://schemas.openxmlformats.org/officeDocument/2006/relationships/image" Target="../media/image23.png"/><Relationship Id="rId4" Type="http://schemas.openxmlformats.org/officeDocument/2006/relationships/image" Target="../media/image38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5.png"/><Relationship Id="rId7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79.png"/><Relationship Id="rId5" Type="http://schemas.openxmlformats.org/officeDocument/2006/relationships/image" Target="../media/image77.png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138.png"/><Relationship Id="rId18" Type="http://schemas.openxmlformats.org/officeDocument/2006/relationships/image" Target="../media/image16.png"/><Relationship Id="rId7" Type="http://schemas.openxmlformats.org/officeDocument/2006/relationships/image" Target="../media/image810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0.png"/><Relationship Id="rId5" Type="http://schemas.openxmlformats.org/officeDocument/2006/relationships/image" Target="../media/image613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image" Target="../media/image24.png"/><Relationship Id="rId21" Type="http://schemas.openxmlformats.org/officeDocument/2006/relationships/image" Target="../media/image26.png"/><Relationship Id="rId17" Type="http://schemas.openxmlformats.org/officeDocument/2006/relationships/image" Target="../media/image250.png"/><Relationship Id="rId16" Type="http://schemas.openxmlformats.org/officeDocument/2006/relationships/image" Target="../media/image24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0.png"/><Relationship Id="rId15" Type="http://schemas.openxmlformats.org/officeDocument/2006/relationships/image" Target="../media/image23.png"/><Relationship Id="rId19" Type="http://schemas.openxmlformats.org/officeDocument/2006/relationships/image" Target="../media/image17.png"/><Relationship Id="rId4" Type="http://schemas.openxmlformats.org/officeDocument/2006/relationships/image" Target="../media/image43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70.png"/><Relationship Id="rId7" Type="http://schemas.openxmlformats.org/officeDocument/2006/relationships/image" Target="../media/image240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0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tif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3" Type="http://schemas.openxmlformats.org/officeDocument/2006/relationships/image" Target="../media/image33.png"/><Relationship Id="rId7" Type="http://schemas.openxmlformats.org/officeDocument/2006/relationships/image" Target="../media/image210.png"/><Relationship Id="rId17" Type="http://schemas.openxmlformats.org/officeDocument/2006/relationships/image" Target="../media/image250.png"/><Relationship Id="rId2" Type="http://schemas.openxmlformats.org/officeDocument/2006/relationships/image" Target="../media/image32.pn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0.png"/><Relationship Id="rId5" Type="http://schemas.openxmlformats.org/officeDocument/2006/relationships/image" Target="../media/image35.png"/><Relationship Id="rId15" Type="http://schemas.openxmlformats.org/officeDocument/2006/relationships/image" Target="../media/image23.png"/><Relationship Id="rId4" Type="http://schemas.openxmlformats.org/officeDocument/2006/relationships/image" Target="../media/image34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1055688" y="834656"/>
            <a:ext cx="10097865" cy="5188688"/>
          </a:xfrm>
          <a:prstGeom prst="roundRect">
            <a:avLst>
              <a:gd name="adj" fmla="val 3867"/>
            </a:avLst>
          </a:prstGeom>
          <a:solidFill>
            <a:srgbClr val="EEEEEC"/>
          </a:solidFill>
          <a:ln>
            <a:noFill/>
          </a:ln>
          <a:effectLst>
            <a:outerShdw blurRad="38100" sx="101000" sy="101000" algn="ctr" rotWithShape="0">
              <a:schemeClr val="bg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D897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974354" y="4071714"/>
            <a:ext cx="618023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图片包含 水, 动物, 户外, 雪&#10;&#10;描述已自动生成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5" r="31642"/>
          <a:stretch>
            <a:fillRect/>
          </a:stretch>
        </p:blipFill>
        <p:spPr>
          <a:xfrm>
            <a:off x="7274830" y="0"/>
            <a:ext cx="4917169" cy="4152652"/>
          </a:xfrm>
          <a:custGeom>
            <a:avLst/>
            <a:gdLst>
              <a:gd name="connsiteX0" fmla="*/ 0 w 5297423"/>
              <a:gd name="connsiteY0" fmla="*/ 0 h 4473784"/>
              <a:gd name="connsiteX1" fmla="*/ 5297423 w 5297423"/>
              <a:gd name="connsiteY1" fmla="*/ 0 h 4473784"/>
              <a:gd name="connsiteX2" fmla="*/ 5297423 w 5297423"/>
              <a:gd name="connsiteY2" fmla="*/ 4473784 h 4473784"/>
              <a:gd name="connsiteX3" fmla="*/ 0 w 5297423"/>
              <a:gd name="connsiteY3" fmla="*/ 4473784 h 44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7423" h="4473784">
                <a:moveTo>
                  <a:pt x="0" y="0"/>
                </a:moveTo>
                <a:lnTo>
                  <a:pt x="5297423" y="0"/>
                </a:lnTo>
                <a:lnTo>
                  <a:pt x="5297423" y="4473784"/>
                </a:lnTo>
                <a:lnTo>
                  <a:pt x="0" y="4473784"/>
                </a:lnTo>
                <a:close/>
              </a:path>
            </a:pathLst>
          </a:custGeom>
        </p:spPr>
      </p:pic>
      <p:pic>
        <p:nvPicPr>
          <p:cNvPr id="13" name="图片 12" descr="图片包含 水, 动物, 户外, 雪&#10;&#10;描述已自动生成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0" r="31642"/>
          <a:stretch>
            <a:fillRect/>
          </a:stretch>
        </p:blipFill>
        <p:spPr>
          <a:xfrm flipH="1" flipV="1">
            <a:off x="1" y="2980944"/>
            <a:ext cx="5126030" cy="3906856"/>
          </a:xfrm>
          <a:custGeom>
            <a:avLst/>
            <a:gdLst>
              <a:gd name="connsiteX0" fmla="*/ 5126030 w 5126030"/>
              <a:gd name="connsiteY0" fmla="*/ 3906856 h 3906856"/>
              <a:gd name="connsiteX1" fmla="*/ 0 w 5126030"/>
              <a:gd name="connsiteY1" fmla="*/ 3906856 h 3906856"/>
              <a:gd name="connsiteX2" fmla="*/ 0 w 5126030"/>
              <a:gd name="connsiteY2" fmla="*/ 0 h 3906856"/>
              <a:gd name="connsiteX3" fmla="*/ 5126030 w 5126030"/>
              <a:gd name="connsiteY3" fmla="*/ 0 h 390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030" h="3906856">
                <a:moveTo>
                  <a:pt x="5126030" y="3906856"/>
                </a:moveTo>
                <a:lnTo>
                  <a:pt x="0" y="3906856"/>
                </a:lnTo>
                <a:lnTo>
                  <a:pt x="0" y="0"/>
                </a:lnTo>
                <a:lnTo>
                  <a:pt x="5126030" y="0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4C51D0-3645-D18E-9BA8-B3AA827980A1}"/>
              </a:ext>
            </a:extLst>
          </p:cNvPr>
          <p:cNvSpPr/>
          <p:nvPr/>
        </p:nvSpPr>
        <p:spPr>
          <a:xfrm>
            <a:off x="1673295" y="1836875"/>
            <a:ext cx="919194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altLang="zh-CN" sz="6600" b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The Baryon LCDA from </a:t>
            </a:r>
          </a:p>
          <a:p>
            <a:pPr algn="ctr"/>
            <a:r>
              <a:rPr lang="en" altLang="zh-CN" sz="6600" b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Lattice QCD</a:t>
            </a:r>
            <a:endParaRPr lang="zh-CN" altLang="en-US" sz="66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6DC4FF-915F-38FF-1442-8CE08BC59244}"/>
              </a:ext>
            </a:extLst>
          </p:cNvPr>
          <p:cNvSpPr txBox="1"/>
          <p:nvPr/>
        </p:nvSpPr>
        <p:spPr>
          <a:xfrm>
            <a:off x="1934661" y="4475109"/>
            <a:ext cx="8322677" cy="1333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张沐华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上海交通大学</a:t>
            </a: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muhuazhang@sjtu.edu.cn</a:t>
            </a:r>
          </a:p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collaboration with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：华俊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(SCNU)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，王伟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(SJTU)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，白颢阳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(IHEP)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008B532-D567-A3B0-CA90-1247F632A8BF}"/>
              </a:ext>
            </a:extLst>
          </p:cNvPr>
          <p:cNvGrpSpPr>
            <a:grpSpLocks noChangeAspect="1"/>
          </p:cNvGrpSpPr>
          <p:nvPr/>
        </p:nvGrpSpPr>
        <p:grpSpPr>
          <a:xfrm>
            <a:off x="3526752" y="-4248"/>
            <a:ext cx="3590690" cy="783313"/>
            <a:chOff x="6655964" y="3853184"/>
            <a:chExt cx="5297308" cy="115561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8650D99-2AB5-4CF2-1748-6F37A84C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55964" y="3853184"/>
              <a:ext cx="2488296" cy="11556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141FBC-9869-304B-D232-3CBB0911A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6864" y="3933944"/>
              <a:ext cx="2956408" cy="9535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en-US" altLang="zh-CN" sz="1800" b="1" dirty="0">
                  <a:solidFill>
                    <a:srgbClr val="3E8C26">
                      <a:alpha val="80000"/>
                    </a:srgbClr>
                  </a:solidFill>
                  <a:latin typeface="Times New Roman" panose="02020603050405020304" pitchFamily="18" charset="0"/>
                  <a:ea typeface="STKaiti" panose="02010600040101010101" pitchFamily="2" charset="-122"/>
                  <a:cs typeface="Times New Roman" panose="02020603050405020304" pitchFamily="18" charset="0"/>
                </a:rPr>
                <a:t>Lattice</a:t>
              </a:r>
              <a:r>
                <a:rPr kumimoji="0" lang="en-US" altLang="zh-CN" sz="1800" b="1" dirty="0">
                  <a:solidFill>
                    <a:srgbClr val="002060">
                      <a:alpha val="80000"/>
                    </a:srgbClr>
                  </a:solidFill>
                  <a:latin typeface="Times New Roman" panose="02020603050405020304" pitchFamily="18" charset="0"/>
                  <a:ea typeface="STKaiti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800" b="1" dirty="0">
                  <a:solidFill>
                    <a:srgbClr val="C00000">
                      <a:alpha val="80000"/>
                    </a:srgbClr>
                  </a:solidFill>
                  <a:latin typeface="Times New Roman" panose="02020603050405020304" pitchFamily="18" charset="0"/>
                  <a:ea typeface="STKaiti" panose="02010600040101010101" pitchFamily="2" charset="-122"/>
                  <a:cs typeface="Times New Roman" panose="02020603050405020304" pitchFamily="18" charset="0"/>
                </a:rPr>
                <a:t>Parton </a:t>
              </a:r>
              <a:r>
                <a:rPr kumimoji="0" lang="en-US" altLang="zh-CN" sz="1800" b="1" dirty="0">
                  <a:solidFill>
                    <a:srgbClr val="0070C0">
                      <a:alpha val="80000"/>
                    </a:srgbClr>
                  </a:solidFill>
                  <a:latin typeface="Times New Roman" panose="02020603050405020304" pitchFamily="18" charset="0"/>
                  <a:ea typeface="STKaiti" panose="02010600040101010101" pitchFamily="2" charset="-122"/>
                  <a:cs typeface="Times New Roman" panose="02020603050405020304" pitchFamily="18" charset="0"/>
                </a:rPr>
                <a:t>Collaboration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B103B25-2E93-F1BF-31A1-B13DB1B1E68F}"/>
              </a:ext>
            </a:extLst>
          </p:cNvPr>
          <p:cNvSpPr txBox="1"/>
          <p:nvPr/>
        </p:nvSpPr>
        <p:spPr>
          <a:xfrm>
            <a:off x="3017335" y="6020736"/>
            <a:ext cx="6094268" cy="78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2025.3.24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兰州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第四届强子与重味物理理论与实验联合研讨会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59355E-E9C8-75A5-AB4D-408A4CAC3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95168" cy="984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00B70-8D24-4A49-7D7D-43D16E474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8D1D71B4-988A-359B-D839-A3FA9315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614" y="3244848"/>
            <a:ext cx="5643510" cy="1445995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03EFBDF2-3D01-7118-850A-EE6ECE640BDA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281D948-E892-9603-902A-94E9A542EAD2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ADB213-B738-3BFA-6B71-0E6330D76537}"/>
              </a:ext>
            </a:extLst>
          </p:cNvPr>
          <p:cNvSpPr txBox="1"/>
          <p:nvPr/>
        </p:nvSpPr>
        <p:spPr>
          <a:xfrm>
            <a:off x="2584909" y="1104513"/>
            <a:ext cx="737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Nonlocal 2-point function related to baryon quasi-DA: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A27F35-2880-F51C-4556-B4F62535367A}"/>
              </a:ext>
            </a:extLst>
          </p:cNvPr>
          <p:cNvSpPr txBox="1"/>
          <p:nvPr/>
        </p:nvSpPr>
        <p:spPr>
          <a:xfrm>
            <a:off x="2584909" y="2355614"/>
            <a:ext cx="612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twist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829C303-24DC-7C70-DF8C-A589A62448D8}"/>
              </a:ext>
            </a:extLst>
          </p:cNvPr>
          <p:cNvSpPr txBox="1"/>
          <p:nvPr/>
        </p:nvSpPr>
        <p:spPr>
          <a:xfrm>
            <a:off x="2721747" y="2880852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sink:</a:t>
            </a:r>
            <a:endParaRPr lang="zh-CN" altLang="en-US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10EE49F-0CEB-2375-1085-73E1565C45A9}"/>
              </a:ext>
            </a:extLst>
          </p:cNvPr>
          <p:cNvSpPr txBox="1"/>
          <p:nvPr/>
        </p:nvSpPr>
        <p:spPr>
          <a:xfrm>
            <a:off x="2721747" y="4712439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endParaRPr lang="zh-CN" altLang="en-US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D62B4B8-EB9B-7361-E304-11384B26033F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Non-local 2pt</a:t>
            </a: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554AE8FC-1AA7-6767-149D-E0AB72DB5AA6}"/>
              </a:ext>
            </a:extLst>
          </p:cNvPr>
          <p:cNvGrpSpPr/>
          <p:nvPr/>
        </p:nvGrpSpPr>
        <p:grpSpPr>
          <a:xfrm>
            <a:off x="8698412" y="3305660"/>
            <a:ext cx="3211828" cy="838318"/>
            <a:chOff x="-476626" y="4569451"/>
            <a:chExt cx="3211828" cy="838318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A89C5E46-9EF7-B0DA-006E-77E54A5C5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6693"/>
            <a:stretch/>
          </p:blipFill>
          <p:spPr>
            <a:xfrm>
              <a:off x="-476626" y="4569452"/>
              <a:ext cx="2382859" cy="838317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98DFE5C3-11D8-4AFB-5594-8FD1D753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8413"/>
            <a:stretch/>
          </p:blipFill>
          <p:spPr>
            <a:xfrm>
              <a:off x="1906233" y="4569451"/>
              <a:ext cx="828969" cy="838317"/>
            </a:xfrm>
            <a:prstGeom prst="rect">
              <a:avLst/>
            </a:prstGeom>
          </p:spPr>
        </p:pic>
      </p:grpSp>
      <p:pic>
        <p:nvPicPr>
          <p:cNvPr id="63" name="图片 62">
            <a:extLst>
              <a:ext uri="{FF2B5EF4-FFF2-40B4-BE49-F238E27FC236}">
                <a16:creationId xmlns:a16="http://schemas.microsoft.com/office/drawing/2014/main" id="{E8AD0B46-CF43-4C85-771B-88DF1BAF8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36" y="1625751"/>
            <a:ext cx="8113858" cy="729249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BF49B0D3-58F2-2509-AEFD-B4687DF49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569" y="5223157"/>
            <a:ext cx="6975452" cy="130389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414A309-9DB2-FA2E-A9CE-09C320B36F67}"/>
              </a:ext>
            </a:extLst>
          </p:cNvPr>
          <p:cNvGrpSpPr/>
          <p:nvPr/>
        </p:nvGrpSpPr>
        <p:grpSpPr>
          <a:xfrm>
            <a:off x="290618" y="1266837"/>
            <a:ext cx="1889251" cy="2509821"/>
            <a:chOff x="4755339" y="3845305"/>
            <a:chExt cx="1406922" cy="201762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2A92838-AA23-A25F-8B91-E49DAAE7F672}"/>
                </a:ext>
              </a:extLst>
            </p:cNvPr>
            <p:cNvGrpSpPr/>
            <p:nvPr/>
          </p:nvGrpSpPr>
          <p:grpSpPr>
            <a:xfrm>
              <a:off x="4755339" y="3845305"/>
              <a:ext cx="1406922" cy="2017626"/>
              <a:chOff x="5079357" y="1884972"/>
              <a:chExt cx="1406922" cy="2017626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E43D880E-79F1-CA06-EC68-C1B63DA575CD}"/>
                  </a:ext>
                </a:extLst>
              </p:cNvPr>
              <p:cNvGrpSpPr/>
              <p:nvPr/>
            </p:nvGrpSpPr>
            <p:grpSpPr>
              <a:xfrm>
                <a:off x="5079357" y="1884972"/>
                <a:ext cx="1406922" cy="2017626"/>
                <a:chOff x="5391873" y="2573665"/>
                <a:chExt cx="1406922" cy="2017626"/>
              </a:xfrm>
            </p:grpSpPr>
            <p:grpSp>
              <p:nvGrpSpPr>
                <p:cNvPr id="35" name="组合 34">
                  <a:extLst>
                    <a:ext uri="{FF2B5EF4-FFF2-40B4-BE49-F238E27FC236}">
                      <a16:creationId xmlns:a16="http://schemas.microsoft.com/office/drawing/2014/main" id="{2A7F2357-83BC-B236-B0FD-2675D2AB3BE1}"/>
                    </a:ext>
                  </a:extLst>
                </p:cNvPr>
                <p:cNvGrpSpPr/>
                <p:nvPr/>
              </p:nvGrpSpPr>
              <p:grpSpPr>
                <a:xfrm>
                  <a:off x="5391873" y="2573665"/>
                  <a:ext cx="528107" cy="2017626"/>
                  <a:chOff x="5391873" y="2573665"/>
                  <a:chExt cx="528107" cy="2017626"/>
                </a:xfrm>
              </p:grpSpPr>
              <p:sp>
                <p:nvSpPr>
                  <p:cNvPr id="43" name="椭圆 42">
                    <a:extLst>
                      <a:ext uri="{FF2B5EF4-FFF2-40B4-BE49-F238E27FC236}">
                        <a16:creationId xmlns:a16="http://schemas.microsoft.com/office/drawing/2014/main" id="{94074856-7F09-C916-7780-BD402531F3E1}"/>
                      </a:ext>
                    </a:extLst>
                  </p:cNvPr>
                  <p:cNvSpPr/>
                  <p:nvPr/>
                </p:nvSpPr>
                <p:spPr>
                  <a:xfrm>
                    <a:off x="5391873" y="2640958"/>
                    <a:ext cx="462988" cy="195033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44" name="椭圆 43">
                    <a:extLst>
                      <a:ext uri="{FF2B5EF4-FFF2-40B4-BE49-F238E27FC236}">
                        <a16:creationId xmlns:a16="http://schemas.microsoft.com/office/drawing/2014/main" id="{4B8906A6-984D-2B42-D406-32C07B260D14}"/>
                      </a:ext>
                    </a:extLst>
                  </p:cNvPr>
                  <p:cNvSpPr/>
                  <p:nvPr/>
                </p:nvSpPr>
                <p:spPr>
                  <a:xfrm>
                    <a:off x="5456992" y="2573665"/>
                    <a:ext cx="462988" cy="19503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99BFB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</p:grpSp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263DD68D-D78F-3FC8-509C-0CD1B0FB4F09}"/>
                    </a:ext>
                  </a:extLst>
                </p:cNvPr>
                <p:cNvSpPr txBox="1"/>
                <p:nvPr/>
              </p:nvSpPr>
              <p:spPr>
                <a:xfrm>
                  <a:off x="5623366" y="3485317"/>
                  <a:ext cx="2546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/>
                    <a:t>✕</a:t>
                  </a:r>
                  <a:endParaRPr kumimoji="1" lang="zh-CN" altLang="en-US" sz="1100" dirty="0"/>
                </a:p>
              </p:txBody>
            </p:sp>
            <p:cxnSp>
              <p:nvCxnSpPr>
                <p:cNvPr id="37" name="直线箭头连接符 17">
                  <a:extLst>
                    <a:ext uri="{FF2B5EF4-FFF2-40B4-BE49-F238E27FC236}">
                      <a16:creationId xmlns:a16="http://schemas.microsoft.com/office/drawing/2014/main" id="{BBC8CCEC-1076-08B8-8F40-1C2FABD2EA4E}"/>
                    </a:ext>
                  </a:extLst>
                </p:cNvPr>
                <p:cNvCxnSpPr/>
                <p:nvPr/>
              </p:nvCxnSpPr>
              <p:spPr>
                <a:xfrm>
                  <a:off x="5779491" y="3580023"/>
                  <a:ext cx="731136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86DC42AE-CAE3-863F-7FDF-C7DB1797DA7F}"/>
                    </a:ext>
                  </a:extLst>
                </p:cNvPr>
                <p:cNvSpPr/>
                <p:nvPr/>
              </p:nvSpPr>
              <p:spPr>
                <a:xfrm>
                  <a:off x="5715068" y="3007572"/>
                  <a:ext cx="103456" cy="202109"/>
                </a:xfrm>
                <a:prstGeom prst="ellipse">
                  <a:avLst/>
                </a:prstGeom>
                <a:solidFill>
                  <a:srgbClr val="0432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2A19BD8A-AA61-8550-9B98-22BDEA59FDB5}"/>
                    </a:ext>
                  </a:extLst>
                </p:cNvPr>
                <p:cNvSpPr/>
                <p:nvPr/>
              </p:nvSpPr>
              <p:spPr>
                <a:xfrm>
                  <a:off x="5657226" y="4128543"/>
                  <a:ext cx="93196" cy="156241"/>
                </a:xfrm>
                <a:prstGeom prst="ellipse">
                  <a:avLst/>
                </a:prstGeom>
                <a:solidFill>
                  <a:srgbClr val="00FA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cxnSp>
              <p:nvCxnSpPr>
                <p:cNvPr id="40" name="直线箭头连接符 20">
                  <a:extLst>
                    <a:ext uri="{FF2B5EF4-FFF2-40B4-BE49-F238E27FC236}">
                      <a16:creationId xmlns:a16="http://schemas.microsoft.com/office/drawing/2014/main" id="{F5C9A818-B563-DB8A-9BED-39ABDE38FE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2227" y="3116005"/>
                  <a:ext cx="3896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文本框 40">
                      <a:extLst>
                        <a:ext uri="{FF2B5EF4-FFF2-40B4-BE49-F238E27FC236}">
                          <a16:creationId xmlns:a16="http://schemas.microsoft.com/office/drawing/2014/main" id="{41BFDB7F-B533-5BD1-2747-F2477797B8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51554" y="3425188"/>
                      <a:ext cx="347241" cy="3702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A441EE61-F806-6D5F-07D4-240B57BBB6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51554" y="3425188"/>
                      <a:ext cx="347241" cy="37029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文本框 41">
                      <a:extLst>
                        <a:ext uri="{FF2B5EF4-FFF2-40B4-BE49-F238E27FC236}">
                          <a16:creationId xmlns:a16="http://schemas.microsoft.com/office/drawing/2014/main" id="{32B8B237-CD80-E388-33F1-9EB20B22E4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7009" y="2792575"/>
                      <a:ext cx="347241" cy="3702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005ADBB1-E04E-AF5A-77C7-DD549A1348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7009" y="2792575"/>
                      <a:ext cx="347241" cy="37029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947" r="-23157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885BB727-5FDB-8883-F020-5923A4BD89A7}"/>
                      </a:ext>
                    </a:extLst>
                  </p:cNvPr>
                  <p:cNvSpPr txBox="1"/>
                  <p:nvPr/>
                </p:nvSpPr>
                <p:spPr>
                  <a:xfrm>
                    <a:off x="5132815" y="2230415"/>
                    <a:ext cx="3472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05" name="文本框 104">
                    <a:extLst>
                      <a:ext uri="{FF2B5EF4-FFF2-40B4-BE49-F238E27FC236}">
                        <a16:creationId xmlns:a16="http://schemas.microsoft.com/office/drawing/2014/main" id="{42BC9900-54BA-79E4-12BF-D71429A0E8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2815" y="2230415"/>
                    <a:ext cx="347241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2DC0890-5262-EF2B-0CA3-A13492C1339B}"/>
                  </a:ext>
                </a:extLst>
              </p:cNvPr>
              <p:cNvSpPr txBox="1"/>
              <p:nvPr/>
            </p:nvSpPr>
            <p:spPr>
              <a:xfrm>
                <a:off x="5237173" y="3263248"/>
                <a:ext cx="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kumimoji="1" lang="zh-CN" altLang="en-US" dirty="0"/>
              </a:p>
            </p:txBody>
          </p:sp>
        </p:grpSp>
        <p:cxnSp>
          <p:nvCxnSpPr>
            <p:cNvPr id="24" name="直线箭头连接符 5">
              <a:extLst>
                <a:ext uri="{FF2B5EF4-FFF2-40B4-BE49-F238E27FC236}">
                  <a16:creationId xmlns:a16="http://schemas.microsoft.com/office/drawing/2014/main" id="{D3F91F5B-7587-1B35-0844-8E0D42BB7943}"/>
                </a:ext>
              </a:extLst>
            </p:cNvPr>
            <p:cNvCxnSpPr>
              <a:cxnSpLocks/>
            </p:cNvCxnSpPr>
            <p:nvPr/>
          </p:nvCxnSpPr>
          <p:spPr>
            <a:xfrm>
              <a:off x="5113823" y="5480318"/>
              <a:ext cx="3896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F0E3566C-B659-8BAE-6D90-C4176AAD7536}"/>
                    </a:ext>
                  </a:extLst>
                </p:cNvPr>
                <p:cNvSpPr txBox="1"/>
                <p:nvPr/>
              </p:nvSpPr>
              <p:spPr>
                <a:xfrm>
                  <a:off x="5449390" y="5311938"/>
                  <a:ext cx="3472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28224E6-1169-A0CC-EF44-A377B6B83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9390" y="5311938"/>
                  <a:ext cx="347241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84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124F7885-5B06-D39D-C90E-C41E4972DEFA}"/>
                    </a:ext>
                  </a:extLst>
                </p:cNvPr>
                <p:cNvSpPr txBox="1"/>
                <p:nvPr/>
              </p:nvSpPr>
              <p:spPr>
                <a:xfrm>
                  <a:off x="4765954" y="5321540"/>
                  <a:ext cx="347241" cy="370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31DEC1F-3E9B-E8B7-AB81-C932C64EB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54" y="5321540"/>
                  <a:ext cx="347241" cy="37029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736F4C89-43CF-2D17-913F-65CC7EE579AA}"/>
                </a:ext>
              </a:extLst>
            </p:cNvPr>
            <p:cNvSpPr/>
            <p:nvPr/>
          </p:nvSpPr>
          <p:spPr>
            <a:xfrm>
              <a:off x="5119035" y="5093717"/>
              <a:ext cx="93196" cy="1562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8" name="直线箭头连接符 9">
              <a:extLst>
                <a:ext uri="{FF2B5EF4-FFF2-40B4-BE49-F238E27FC236}">
                  <a16:creationId xmlns:a16="http://schemas.microsoft.com/office/drawing/2014/main" id="{E7BCB40F-0132-274F-EA1A-17F458B8C8E7}"/>
                </a:ext>
              </a:extLst>
            </p:cNvPr>
            <p:cNvCxnSpPr>
              <a:cxnSpLocks/>
            </p:cNvCxnSpPr>
            <p:nvPr/>
          </p:nvCxnSpPr>
          <p:spPr>
            <a:xfrm>
              <a:off x="5215930" y="5179410"/>
              <a:ext cx="3896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20BD3305-ACB8-C183-1528-0677C1542A74}"/>
                    </a:ext>
                  </a:extLst>
                </p:cNvPr>
                <p:cNvSpPr txBox="1"/>
                <p:nvPr/>
              </p:nvSpPr>
              <p:spPr>
                <a:xfrm>
                  <a:off x="5558518" y="5011033"/>
                  <a:ext cx="347241" cy="370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674D1D5D-3A67-6A70-4ACA-A5CB2E1E3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8518" y="5011033"/>
                  <a:ext cx="347241" cy="370294"/>
                </a:xfrm>
                <a:prstGeom prst="rect">
                  <a:avLst/>
                </a:prstGeom>
                <a:blipFill>
                  <a:blip r:embed="rId16"/>
                  <a:stretch>
                    <a:fillRect r="-197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31E1BDD5-ECFC-AF6B-581D-70472FF8A275}"/>
                    </a:ext>
                  </a:extLst>
                </p:cNvPr>
                <p:cNvSpPr txBox="1"/>
                <p:nvPr/>
              </p:nvSpPr>
              <p:spPr>
                <a:xfrm>
                  <a:off x="4856736" y="5025671"/>
                  <a:ext cx="3472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52E2F506-CAB1-A328-7E21-8359F3588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736" y="5025671"/>
                  <a:ext cx="347241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07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B5E07A34-2FEB-7312-885C-D3DCDAF58F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91125"/>
                  </p:ext>
                </p:extLst>
              </p:nvPr>
            </p:nvGraphicFramePr>
            <p:xfrm>
              <a:off x="745066" y="2043851"/>
              <a:ext cx="10701867" cy="3295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9657">
                      <a:extLst>
                        <a:ext uri="{9D8B030D-6E8A-4147-A177-3AD203B41FA5}">
                          <a16:colId xmlns:a16="http://schemas.microsoft.com/office/drawing/2014/main" val="937482096"/>
                        </a:ext>
                      </a:extLst>
                    </a:gridCol>
                    <a:gridCol w="1517073">
                      <a:extLst>
                        <a:ext uri="{9D8B030D-6E8A-4147-A177-3AD203B41FA5}">
                          <a16:colId xmlns:a16="http://schemas.microsoft.com/office/drawing/2014/main" val="4125512228"/>
                        </a:ext>
                      </a:extLst>
                    </a:gridCol>
                    <a:gridCol w="1704109">
                      <a:extLst>
                        <a:ext uri="{9D8B030D-6E8A-4147-A177-3AD203B41FA5}">
                          <a16:colId xmlns:a16="http://schemas.microsoft.com/office/drawing/2014/main" val="3303871249"/>
                        </a:ext>
                      </a:extLst>
                    </a:gridCol>
                    <a:gridCol w="1485900">
                      <a:extLst>
                        <a:ext uri="{9D8B030D-6E8A-4147-A177-3AD203B41FA5}">
                          <a16:colId xmlns:a16="http://schemas.microsoft.com/office/drawing/2014/main" val="4192936462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1272773966"/>
                        </a:ext>
                      </a:extLst>
                    </a:gridCol>
                    <a:gridCol w="2826328">
                      <a:extLst>
                        <a:ext uri="{9D8B030D-6E8A-4147-A177-3AD203B41FA5}">
                          <a16:colId xmlns:a16="http://schemas.microsoft.com/office/drawing/2014/main" val="3564842003"/>
                        </a:ext>
                      </a:extLst>
                    </a:gridCol>
                  </a:tblGrid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 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Volume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spacing</a:t>
                          </a:r>
                          <a:endParaRPr lang="zh-CN" alt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mass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measurement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𝑷</m:t>
                                    </m:r>
                                  </m:e>
                                  <m:sup>
                                    <m:r>
                                      <a:rPr lang="en-US" altLang="zh-CN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7387826"/>
                      </a:ext>
                    </a:extLst>
                  </a:tr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C24P29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×72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0.105 </a:t>
                          </a:r>
                          <a:r>
                            <a:rPr lang="en-US" altLang="zh-CN" dirty="0" err="1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293 MeV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864</a:t>
                          </a:r>
                          <a:r>
                            <a:rPr lang="zh-CN" altLang="en-US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 2.45, 2.94, 3.43 GeV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3638431"/>
                      </a:ext>
                    </a:extLst>
                  </a:tr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F32P30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0.077 </a:t>
                          </a:r>
                          <a:r>
                            <a:rPr lang="en-US" altLang="zh-CN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303 MeV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777</a:t>
                          </a:r>
                          <a:r>
                            <a:rPr lang="zh-CN" altLang="en-US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 2.50, 3.00, 3.50 GeV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17487799"/>
                      </a:ext>
                    </a:extLst>
                  </a:tr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H48P32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×144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0.052 </a:t>
                          </a:r>
                          <a:r>
                            <a:rPr lang="en-US" altLang="zh-CN" dirty="0" err="1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317 MeV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550</a:t>
                          </a:r>
                          <a:r>
                            <a:rPr lang="zh-CN" altLang="en-US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 2.34, 2.80, 3.28 GeV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66208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B5E07A34-2FEB-7312-885C-D3DCDAF58F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91125"/>
                  </p:ext>
                </p:extLst>
              </p:nvPr>
            </p:nvGraphicFramePr>
            <p:xfrm>
              <a:off x="745066" y="2043851"/>
              <a:ext cx="10701867" cy="32957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9657">
                      <a:extLst>
                        <a:ext uri="{9D8B030D-6E8A-4147-A177-3AD203B41FA5}">
                          <a16:colId xmlns:a16="http://schemas.microsoft.com/office/drawing/2014/main" val="937482096"/>
                        </a:ext>
                      </a:extLst>
                    </a:gridCol>
                    <a:gridCol w="1517073">
                      <a:extLst>
                        <a:ext uri="{9D8B030D-6E8A-4147-A177-3AD203B41FA5}">
                          <a16:colId xmlns:a16="http://schemas.microsoft.com/office/drawing/2014/main" val="4125512228"/>
                        </a:ext>
                      </a:extLst>
                    </a:gridCol>
                    <a:gridCol w="1704109">
                      <a:extLst>
                        <a:ext uri="{9D8B030D-6E8A-4147-A177-3AD203B41FA5}">
                          <a16:colId xmlns:a16="http://schemas.microsoft.com/office/drawing/2014/main" val="3303871249"/>
                        </a:ext>
                      </a:extLst>
                    </a:gridCol>
                    <a:gridCol w="1485900">
                      <a:extLst>
                        <a:ext uri="{9D8B030D-6E8A-4147-A177-3AD203B41FA5}">
                          <a16:colId xmlns:a16="http://schemas.microsoft.com/office/drawing/2014/main" val="4192936462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1272773966"/>
                        </a:ext>
                      </a:extLst>
                    </a:gridCol>
                    <a:gridCol w="2826328">
                      <a:extLst>
                        <a:ext uri="{9D8B030D-6E8A-4147-A177-3AD203B41FA5}">
                          <a16:colId xmlns:a16="http://schemas.microsoft.com/office/drawing/2014/main" val="3564842003"/>
                        </a:ext>
                      </a:extLst>
                    </a:gridCol>
                  </a:tblGrid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 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Volume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spacing</a:t>
                          </a:r>
                          <a:endParaRPr lang="zh-CN" alt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6967" t="-741" r="-314754" b="-3029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measurement</a:t>
                          </a:r>
                          <a:endParaRPr lang="zh-CN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78664" t="-741" r="-862" b="-3029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387826"/>
                      </a:ext>
                    </a:extLst>
                  </a:tr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C24P29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8755" t="-100000" r="-518474" b="-2007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0.105 </a:t>
                          </a:r>
                          <a:r>
                            <a:rPr lang="en-US" altLang="zh-CN" dirty="0" err="1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293 MeV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864</a:t>
                          </a:r>
                          <a:r>
                            <a:rPr lang="zh-CN" altLang="en-US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B0F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 2.45, 2.94, 3.43 GeV</a:t>
                          </a:r>
                          <a:endParaRPr lang="zh-CN" altLang="en-US" dirty="0">
                            <a:solidFill>
                              <a:srgbClr val="00B0F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3638431"/>
                      </a:ext>
                    </a:extLst>
                  </a:tr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F32P30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8755" t="-201481" r="-518474" b="-10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0.077 </a:t>
                          </a:r>
                          <a:r>
                            <a:rPr lang="en-US" altLang="zh-CN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303 MeV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777</a:t>
                          </a:r>
                          <a:r>
                            <a:rPr lang="zh-CN" altLang="en-US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 2.50, 3.00, 3.50 GeV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17487799"/>
                      </a:ext>
                    </a:extLst>
                  </a:tr>
                  <a:tr h="823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H48P32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8755" t="-301481" r="-518474" b="-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0.052 </a:t>
                          </a:r>
                          <a:r>
                            <a:rPr lang="en-US" altLang="zh-CN" dirty="0" err="1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317 MeV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550</a:t>
                          </a:r>
                          <a:r>
                            <a:rPr lang="zh-CN" altLang="en-US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432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 2.34, 2.80, 3.28 GeV</a:t>
                          </a:r>
                          <a:endParaRPr lang="zh-CN" altLang="en-US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66208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34E4B6C6-D289-D106-8EB9-B0F3ADF98632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Lattice</a:t>
            </a:r>
            <a:r>
              <a:rPr kumimoji="1" lang="zh-CN" altLang="en-US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Setup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0AA2A7-747F-E94D-5AFD-3A573D2DDD4F}"/>
              </a:ext>
            </a:extLst>
          </p:cNvPr>
          <p:cNvSpPr txBox="1"/>
          <p:nvPr/>
        </p:nvSpPr>
        <p:spPr>
          <a:xfrm>
            <a:off x="565609" y="1278801"/>
            <a:ext cx="612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CLQCD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Ensembles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C46EB0F-413E-7055-49E8-8FF1BA6F390D}"/>
              </a:ext>
            </a:extLst>
          </p:cNvPr>
          <p:cNvSpPr/>
          <p:nvPr/>
        </p:nvSpPr>
        <p:spPr>
          <a:xfrm>
            <a:off x="3719945" y="2171700"/>
            <a:ext cx="1465119" cy="29925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44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146910-926C-CF83-6D45-73C5E280B29C}"/>
              </a:ext>
            </a:extLst>
          </p:cNvPr>
          <p:cNvSpPr txBox="1"/>
          <p:nvPr/>
        </p:nvSpPr>
        <p:spPr>
          <a:xfrm>
            <a:off x="373744" y="9525"/>
            <a:ext cx="11571121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Bare matrix element</a:t>
            </a:r>
            <a:endParaRPr kumimoji="1" lang="en-US" altLang="zh-CN" sz="3200" b="1" dirty="0">
              <a:solidFill>
                <a:schemeClr val="tx1"/>
              </a:solidFill>
              <a:latin typeface="Bradley Hand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61DA2F3-A1E4-4395-9E97-A3144374CBD7}"/>
              </a:ext>
            </a:extLst>
          </p:cNvPr>
          <p:cNvSpPr txBox="1"/>
          <p:nvPr/>
        </p:nvSpPr>
        <p:spPr>
          <a:xfrm>
            <a:off x="767906" y="2547477"/>
            <a:ext cx="174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Z1=0 Re: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FA92EAA-B8E8-4E41-927A-3D7C9FA484F8}"/>
              </a:ext>
            </a:extLst>
          </p:cNvPr>
          <p:cNvSpPr txBox="1"/>
          <p:nvPr/>
        </p:nvSpPr>
        <p:spPr>
          <a:xfrm>
            <a:off x="6298928" y="2594199"/>
            <a:ext cx="163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Z1=Z2 Re: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D5A8CB-368C-418E-9B4B-B0EEAE107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843" y="3042149"/>
            <a:ext cx="4715677" cy="35213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8FD3F-6AB0-4EDC-B297-52E941A74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97" y="3059983"/>
            <a:ext cx="4888077" cy="3535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F62244E-6DCD-8E2E-2DB6-3011DC52B8C6}"/>
                  </a:ext>
                </a:extLst>
              </p:cNvPr>
              <p:cNvSpPr txBox="1"/>
              <p:nvPr/>
            </p:nvSpPr>
            <p:spPr>
              <a:xfrm>
                <a:off x="523766" y="1969737"/>
                <a:ext cx="62947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z-dependence on different lattice-spacing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altLang="zh-CN" sz="24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F62244E-6DCD-8E2E-2DB6-3011DC52B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66" y="1969737"/>
                <a:ext cx="6294758" cy="461665"/>
              </a:xfrm>
              <a:prstGeom prst="rect">
                <a:avLst/>
              </a:prstGeom>
              <a:blipFill>
                <a:blip r:embed="rId4"/>
                <a:stretch>
                  <a:fillRect l="-1355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A4807CEC-14C5-BE01-F1A2-098575AEF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41" y="1110227"/>
            <a:ext cx="4369726" cy="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27618-119A-2C58-6A50-9D682BBD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14C2A51-2149-C50A-2BF1-8F392155882B}"/>
              </a:ext>
            </a:extLst>
          </p:cNvPr>
          <p:cNvGrpSpPr/>
          <p:nvPr/>
        </p:nvGrpSpPr>
        <p:grpSpPr>
          <a:xfrm>
            <a:off x="1195573" y="1735719"/>
            <a:ext cx="9927462" cy="769248"/>
            <a:chOff x="978255" y="1486085"/>
            <a:chExt cx="9927462" cy="76924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80C1D06-9DAA-9FCA-5287-BEBF88F55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255" y="1486085"/>
              <a:ext cx="9927462" cy="769248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F401B2C-3895-3A5D-44AD-853E6B81A977}"/>
                </a:ext>
              </a:extLst>
            </p:cNvPr>
            <p:cNvSpPr/>
            <p:nvPr/>
          </p:nvSpPr>
          <p:spPr>
            <a:xfrm>
              <a:off x="5072851" y="1535943"/>
              <a:ext cx="266509" cy="3317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D88E4B1-012C-C4E4-547A-59C7DABF9457}"/>
                </a:ext>
              </a:extLst>
            </p:cNvPr>
            <p:cNvSpPr/>
            <p:nvPr/>
          </p:nvSpPr>
          <p:spPr>
            <a:xfrm>
              <a:off x="6812305" y="1531094"/>
              <a:ext cx="266509" cy="3317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D66E83A-B28A-833A-9E46-660C153E472F}"/>
                </a:ext>
              </a:extLst>
            </p:cNvPr>
            <p:cNvSpPr/>
            <p:nvPr/>
          </p:nvSpPr>
          <p:spPr>
            <a:xfrm>
              <a:off x="8562991" y="1531095"/>
              <a:ext cx="1031317" cy="3317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99A385B-5C92-6CC5-BD60-D06ED6AF53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675"/>
          <a:stretch/>
        </p:blipFill>
        <p:spPr>
          <a:xfrm>
            <a:off x="2429766" y="4335924"/>
            <a:ext cx="7332468" cy="722103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E5664877-2431-7EE0-B25B-299CA0B0982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4B67B0B-062D-005D-E52D-56EBD72501BF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5511589-2661-41C1-BC53-BF474C53ED49}"/>
                  </a:ext>
                </a:extLst>
              </p:cNvPr>
              <p:cNvSpPr txBox="1"/>
              <p:nvPr/>
            </p:nvSpPr>
            <p:spPr>
              <a:xfrm>
                <a:off x="858699" y="1271235"/>
                <a:ext cx="1088045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Inconsistency between Lattice &amp; perturbative calculation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variables leads 3 singular log terms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singular lines on z1-z2 plane</a:t>
                </a:r>
              </a:p>
              <a:p>
                <a:pPr lvl="1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 from interchange limits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→0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→0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5511589-2661-41C1-BC53-BF474C53E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99" y="1271235"/>
                <a:ext cx="10880453" cy="2308324"/>
              </a:xfrm>
              <a:prstGeom prst="rect">
                <a:avLst/>
              </a:prstGeom>
              <a:blipFill>
                <a:blip r:embed="rId4"/>
                <a:stretch>
                  <a:fillRect l="-784" t="-2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3C11044D-F4C8-C968-5000-B49C481BB26B}"/>
              </a:ext>
            </a:extLst>
          </p:cNvPr>
          <p:cNvSpPr txBox="1"/>
          <p:nvPr/>
        </p:nvSpPr>
        <p:spPr>
          <a:xfrm>
            <a:off x="373744" y="9525"/>
            <a:ext cx="11571121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Renormalization</a:t>
            </a:r>
            <a:endParaRPr kumimoji="1" lang="en-US" altLang="zh-CN" sz="3200" b="1" dirty="0">
              <a:solidFill>
                <a:schemeClr val="tx1"/>
              </a:solidFill>
              <a:latin typeface="Bradley Hand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AE6001-979C-1DFF-0B92-DEE73112DB8B}"/>
              </a:ext>
            </a:extLst>
          </p:cNvPr>
          <p:cNvSpPr txBox="1"/>
          <p:nvPr/>
        </p:nvSpPr>
        <p:spPr>
          <a:xfrm>
            <a:off x="858699" y="5362438"/>
            <a:ext cx="1088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 renormalization scheme to: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eliminate both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 divergence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singularity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703655-109E-2EAE-C883-778188EB4C20}"/>
              </a:ext>
            </a:extLst>
          </p:cNvPr>
          <p:cNvSpPr txBox="1"/>
          <p:nvPr/>
        </p:nvSpPr>
        <p:spPr>
          <a:xfrm>
            <a:off x="858700" y="3669798"/>
            <a:ext cx="1088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factorization of quasi-DAs relies on the consistency of renormalization employed in both Lattice &amp; perturbative calculations. </a:t>
            </a:r>
          </a:p>
        </p:txBody>
      </p:sp>
    </p:spTree>
    <p:extLst>
      <p:ext uri="{BB962C8B-B14F-4D97-AF65-F5344CB8AC3E}">
        <p14:creationId xmlns:p14="http://schemas.microsoft.com/office/powerpoint/2010/main" val="28840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146910-926C-CF83-6D45-73C5E280B29C}"/>
              </a:ext>
            </a:extLst>
          </p:cNvPr>
          <p:cNvSpPr txBox="1"/>
          <p:nvPr/>
        </p:nvSpPr>
        <p:spPr>
          <a:xfrm>
            <a:off x="373745" y="9525"/>
            <a:ext cx="1158347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Ratio scheme</a:t>
            </a:r>
            <a:endParaRPr kumimoji="1" lang="en-US" altLang="zh-CN" sz="3200" b="1" dirty="0">
              <a:solidFill>
                <a:schemeClr val="tx1"/>
              </a:solidFill>
              <a:latin typeface="Bradley Hand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F7D4E56-DDBB-48A6-B76F-075922EDA8AA}"/>
              </a:ext>
            </a:extLst>
          </p:cNvPr>
          <p:cNvSpPr txBox="1"/>
          <p:nvPr/>
        </p:nvSpPr>
        <p:spPr>
          <a:xfrm>
            <a:off x="767906" y="2516304"/>
            <a:ext cx="174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Z1=0 Re: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2807BD-C18E-4CE1-AA63-0FA318292C23}"/>
              </a:ext>
            </a:extLst>
          </p:cNvPr>
          <p:cNvSpPr txBox="1"/>
          <p:nvPr/>
        </p:nvSpPr>
        <p:spPr>
          <a:xfrm>
            <a:off x="6298928" y="2563026"/>
            <a:ext cx="163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Z1=Z2 Re: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BB2C561-E1A9-40B8-AA80-3CC763411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714" y="3025802"/>
            <a:ext cx="4635802" cy="35128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A00456-C8D8-40F4-9F68-4896AF28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26" y="3062871"/>
            <a:ext cx="4583353" cy="34798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A2FD25-6C60-52D1-8EFA-DB25D4DEF7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838"/>
          <a:stretch/>
        </p:blipFill>
        <p:spPr>
          <a:xfrm>
            <a:off x="3671145" y="1056820"/>
            <a:ext cx="4849710" cy="1078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3FE2181-B9A9-7B9E-BF62-BF073C41EE7B}"/>
                  </a:ext>
                </a:extLst>
              </p:cNvPr>
              <p:cNvSpPr txBox="1"/>
              <p:nvPr/>
            </p:nvSpPr>
            <p:spPr>
              <a:xfrm>
                <a:off x="523766" y="1969737"/>
                <a:ext cx="62947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z-dependence on different lattice-spacing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altLang="zh-CN" sz="24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3FE2181-B9A9-7B9E-BF62-BF073C41E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66" y="1969737"/>
                <a:ext cx="6294758" cy="461665"/>
              </a:xfrm>
              <a:prstGeom prst="rect">
                <a:avLst/>
              </a:prstGeom>
              <a:blipFill>
                <a:blip r:embed="rId5"/>
                <a:stretch>
                  <a:fillRect l="-1355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>
            <a:extLst>
              <a:ext uri="{FF2B5EF4-FFF2-40B4-BE49-F238E27FC236}">
                <a16:creationId xmlns:a16="http://schemas.microsoft.com/office/drawing/2014/main" id="{A5DE7BB7-AAB2-AA50-1673-679BD888111B}"/>
              </a:ext>
            </a:extLst>
          </p:cNvPr>
          <p:cNvSpPr/>
          <p:nvPr/>
        </p:nvSpPr>
        <p:spPr>
          <a:xfrm>
            <a:off x="8821882" y="4887954"/>
            <a:ext cx="1901536" cy="10702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0EC23EE-297C-3B77-287C-0477B3220D0B}"/>
              </a:ext>
            </a:extLst>
          </p:cNvPr>
          <p:cNvSpPr/>
          <p:nvPr/>
        </p:nvSpPr>
        <p:spPr>
          <a:xfrm>
            <a:off x="3671145" y="4562372"/>
            <a:ext cx="1901536" cy="10702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032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84A7C-1102-18D1-7FCA-EA8CAB5A6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BFB7D9D-7A75-0EC6-7886-6BE5F521B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69" y="3467949"/>
            <a:ext cx="9927462" cy="769248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9DF1DA4F-C979-B927-0401-0687FF0516E6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75F37D1-8C69-E778-1F64-D00CA5AC9EBC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15728D-3C9A-AAC7-437F-E2EB2406567F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Self-renormalization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5FFBAD8-EBA3-EF8F-5309-5D33AA2120CE}"/>
              </a:ext>
            </a:extLst>
          </p:cNvPr>
          <p:cNvGrpSpPr/>
          <p:nvPr/>
        </p:nvGrpSpPr>
        <p:grpSpPr>
          <a:xfrm>
            <a:off x="767220" y="1955427"/>
            <a:ext cx="10823815" cy="633768"/>
            <a:chOff x="370131" y="1344303"/>
            <a:chExt cx="10823815" cy="63376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4351FD5-FCEE-3327-53D0-B49F98FE2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131" y="1344303"/>
              <a:ext cx="10823815" cy="633768"/>
            </a:xfrm>
            <a:prstGeom prst="rect">
              <a:avLst/>
            </a:prstGeom>
          </p:spPr>
        </p:pic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14BFC34-BFE4-581B-48AF-948FC08040F7}"/>
                </a:ext>
              </a:extLst>
            </p:cNvPr>
            <p:cNvCxnSpPr>
              <a:cxnSpLocks/>
            </p:cNvCxnSpPr>
            <p:nvPr/>
          </p:nvCxnSpPr>
          <p:spPr>
            <a:xfrm>
              <a:off x="3466473" y="1604138"/>
              <a:ext cx="1634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2FF1F891-8F3E-EC4A-8D5F-22AABEB97C6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195" y="1820100"/>
              <a:ext cx="87027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3C9F452-F425-C49E-CCBE-7DE35B85F769}"/>
                </a:ext>
              </a:extLst>
            </p:cNvPr>
            <p:cNvCxnSpPr>
              <a:cxnSpLocks/>
            </p:cNvCxnSpPr>
            <p:nvPr/>
          </p:nvCxnSpPr>
          <p:spPr>
            <a:xfrm>
              <a:off x="5691085" y="1823100"/>
              <a:ext cx="82482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B1ED957A-354B-FCC0-1B01-66337C25FA28}"/>
              </a:ext>
            </a:extLst>
          </p:cNvPr>
          <p:cNvSpPr txBox="1"/>
          <p:nvPr/>
        </p:nvSpPr>
        <p:spPr>
          <a:xfrm>
            <a:off x="477959" y="1203302"/>
            <a:ext cx="490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 0-momentum matrix element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AD9D06F-9C53-C76B-5C11-4C4678CC9E5B}"/>
              </a:ext>
            </a:extLst>
          </p:cNvPr>
          <p:cNvSpPr txBox="1"/>
          <p:nvPr/>
        </p:nvSpPr>
        <p:spPr>
          <a:xfrm>
            <a:off x="477959" y="4680126"/>
            <a:ext cx="532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Renormalization factor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2DA7953-622C-080F-EBD9-BBABEBD1597E}"/>
              </a:ext>
            </a:extLst>
          </p:cNvPr>
          <p:cNvGrpSpPr/>
          <p:nvPr/>
        </p:nvGrpSpPr>
        <p:grpSpPr>
          <a:xfrm>
            <a:off x="3303695" y="2874154"/>
            <a:ext cx="4994646" cy="462060"/>
            <a:chOff x="2931733" y="2877273"/>
            <a:chExt cx="4994646" cy="46206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8B91FC8-D917-948E-E97A-6DF74D588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1733" y="2877273"/>
              <a:ext cx="4994646" cy="462060"/>
            </a:xfrm>
            <a:prstGeom prst="rect">
              <a:avLst/>
            </a:prstGeom>
          </p:spPr>
        </p:pic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A2B782B-3F0A-8806-F744-DF15BEDCE5C4}"/>
                </a:ext>
              </a:extLst>
            </p:cNvPr>
            <p:cNvCxnSpPr>
              <a:cxnSpLocks/>
            </p:cNvCxnSpPr>
            <p:nvPr/>
          </p:nvCxnSpPr>
          <p:spPr>
            <a:xfrm>
              <a:off x="6857445" y="3271305"/>
              <a:ext cx="36023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D2745FFB-DDB4-06E3-0B8C-E8C8F546BA71}"/>
                </a:ext>
              </a:extLst>
            </p:cNvPr>
            <p:cNvCxnSpPr>
              <a:cxnSpLocks/>
            </p:cNvCxnSpPr>
            <p:nvPr/>
          </p:nvCxnSpPr>
          <p:spPr>
            <a:xfrm>
              <a:off x="7629641" y="3271305"/>
              <a:ext cx="26742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32C5E331-5B41-F14B-F824-D8DFBB07F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40" y="5352954"/>
            <a:ext cx="10322404" cy="6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B05FE-7419-4F82-409B-F10C6C64D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B0FEC89E-CB8D-9AAD-FDE6-54801A262739}"/>
              </a:ext>
            </a:extLst>
          </p:cNvPr>
          <p:cNvGrpSpPr/>
          <p:nvPr/>
        </p:nvGrpSpPr>
        <p:grpSpPr>
          <a:xfrm>
            <a:off x="549422" y="3057587"/>
            <a:ext cx="5373397" cy="3441512"/>
            <a:chOff x="3139882" y="1376094"/>
            <a:chExt cx="4399769" cy="281793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DD773C-9CFF-3023-D438-12FB1B946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9882" y="1376094"/>
              <a:ext cx="3676218" cy="238373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63BEA84-87E6-69A0-4FEC-885866558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9882" y="3685380"/>
              <a:ext cx="4399769" cy="508644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7F179E6-03FD-179E-4CF4-23BD5E50E71A}"/>
                </a:ext>
              </a:extLst>
            </p:cNvPr>
            <p:cNvSpPr/>
            <p:nvPr/>
          </p:nvSpPr>
          <p:spPr>
            <a:xfrm>
              <a:off x="3928505" y="1867644"/>
              <a:ext cx="1024878" cy="1806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FDE2E15D-7361-33FD-6B5C-F3429512E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53" y="1780612"/>
            <a:ext cx="6439160" cy="4831437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5BD82B28-8D2A-28CC-9997-3FFE62DFB485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3F2E68A9-812E-D180-B099-CD77FCAACECE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Fit step-1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13570D-E975-A9EE-237D-BD7126EA507E}"/>
              </a:ext>
            </a:extLst>
          </p:cNvPr>
          <p:cNvSpPr txBox="1"/>
          <p:nvPr/>
        </p:nvSpPr>
        <p:spPr>
          <a:xfrm>
            <a:off x="373746" y="1533550"/>
            <a:ext cx="402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Step-1 fit result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9BF094-0185-4586-046E-969304EE710A}"/>
              </a:ext>
            </a:extLst>
          </p:cNvPr>
          <p:cNvSpPr txBox="1"/>
          <p:nvPr/>
        </p:nvSpPr>
        <p:spPr>
          <a:xfrm>
            <a:off x="705623" y="2402041"/>
            <a:ext cx="2397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z1, z2: 0.08 ~ 0.72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5AA63DED-8F15-651C-CD0C-2AFFA97E628F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BA0C2D-963C-04B8-110A-B09148976DE3}"/>
              </a:ext>
            </a:extLst>
          </p:cNvPr>
          <p:cNvSpPr txBox="1"/>
          <p:nvPr/>
        </p:nvSpPr>
        <p:spPr>
          <a:xfrm>
            <a:off x="705623" y="2030131"/>
            <a:ext cx="283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Interpolate to a0 = 0.08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FC8B78D-9F91-F4CD-8369-64A75761200E}"/>
              </a:ext>
            </a:extLst>
          </p:cNvPr>
          <p:cNvGrpSpPr/>
          <p:nvPr/>
        </p:nvGrpSpPr>
        <p:grpSpPr>
          <a:xfrm>
            <a:off x="510911" y="860690"/>
            <a:ext cx="10823815" cy="633768"/>
            <a:chOff x="370131" y="1344303"/>
            <a:chExt cx="10823815" cy="63376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3543CB1-D02B-173C-51BD-17D270323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131" y="1344303"/>
              <a:ext cx="10823815" cy="633768"/>
            </a:xfrm>
            <a:prstGeom prst="rect">
              <a:avLst/>
            </a:prstGeom>
          </p:spPr>
        </p:pic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8A9D9C48-C18A-9296-A59C-E41F385690D0}"/>
                </a:ext>
              </a:extLst>
            </p:cNvPr>
            <p:cNvCxnSpPr>
              <a:cxnSpLocks/>
            </p:cNvCxnSpPr>
            <p:nvPr/>
          </p:nvCxnSpPr>
          <p:spPr>
            <a:xfrm>
              <a:off x="3466473" y="1604138"/>
              <a:ext cx="1634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D56BA57-9440-4125-F87E-25C8FB215F43}"/>
                </a:ext>
              </a:extLst>
            </p:cNvPr>
            <p:cNvCxnSpPr>
              <a:cxnSpLocks/>
            </p:cNvCxnSpPr>
            <p:nvPr/>
          </p:nvCxnSpPr>
          <p:spPr>
            <a:xfrm>
              <a:off x="4565195" y="1820100"/>
              <a:ext cx="87027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2D50D2E-22C1-4D9E-F157-398F97CDD51C}"/>
                </a:ext>
              </a:extLst>
            </p:cNvPr>
            <p:cNvCxnSpPr>
              <a:cxnSpLocks/>
            </p:cNvCxnSpPr>
            <p:nvPr/>
          </p:nvCxnSpPr>
          <p:spPr>
            <a:xfrm>
              <a:off x="5691085" y="1823100"/>
              <a:ext cx="82482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34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6D98D-DD52-374D-9FC2-114095689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EAB57929-4B69-D19F-6DFE-50D61EB84F56}"/>
              </a:ext>
            </a:extLst>
          </p:cNvPr>
          <p:cNvGrpSpPr/>
          <p:nvPr/>
        </p:nvGrpSpPr>
        <p:grpSpPr>
          <a:xfrm>
            <a:off x="373746" y="3428999"/>
            <a:ext cx="4773076" cy="2889401"/>
            <a:chOff x="379413" y="3615201"/>
            <a:chExt cx="3870490" cy="234301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CAE7C7A-613A-D581-4F87-2659D5A83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13" y="3615201"/>
              <a:ext cx="3870490" cy="2343017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7089B88-FFDE-FC9F-94E0-37B4DE5E132B}"/>
                </a:ext>
              </a:extLst>
            </p:cNvPr>
            <p:cNvSpPr/>
            <p:nvPr/>
          </p:nvSpPr>
          <p:spPr>
            <a:xfrm>
              <a:off x="1060964" y="4080426"/>
              <a:ext cx="888377" cy="2821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C28F2385-B637-BB89-F8F0-78860FFAE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66" y="2138325"/>
            <a:ext cx="7395341" cy="4710150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2D3E2268-0828-07F6-D5F8-CE69E25634F0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347D28AC-4960-C741-71E2-7EA2DD72DC85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3179F3E-79D2-E11E-1104-592714797248}"/>
              </a:ext>
            </a:extLst>
          </p:cNvPr>
          <p:cNvSpPr txBox="1"/>
          <p:nvPr/>
        </p:nvSpPr>
        <p:spPr>
          <a:xfrm>
            <a:off x="707138" y="2854821"/>
            <a:ext cx="2284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z1, z2: 0.08 ~ 0.24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E6AACC-A92B-631D-25CD-C06426F84B8D}"/>
              </a:ext>
            </a:extLst>
          </p:cNvPr>
          <p:cNvSpPr txBox="1"/>
          <p:nvPr/>
        </p:nvSpPr>
        <p:spPr>
          <a:xfrm>
            <a:off x="373746" y="2468553"/>
            <a:ext cx="402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Step-2 fit result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96C1B0-D61B-3CE9-BCE3-1F5EA36FEC50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Fit step-2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FBBDC1D-542A-70D7-3112-58EA28438DC5}"/>
              </a:ext>
            </a:extLst>
          </p:cNvPr>
          <p:cNvGrpSpPr/>
          <p:nvPr/>
        </p:nvGrpSpPr>
        <p:grpSpPr>
          <a:xfrm>
            <a:off x="978255" y="1486085"/>
            <a:ext cx="9927462" cy="769248"/>
            <a:chOff x="978255" y="1486085"/>
            <a:chExt cx="9927462" cy="76924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83F2B86-0426-33CC-C612-98545E692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255" y="1486085"/>
              <a:ext cx="9927462" cy="769248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50FDCF-E38B-CBEF-01B6-2C4EADF6572F}"/>
                </a:ext>
              </a:extLst>
            </p:cNvPr>
            <p:cNvSpPr/>
            <p:nvPr/>
          </p:nvSpPr>
          <p:spPr>
            <a:xfrm>
              <a:off x="5072851" y="1535943"/>
              <a:ext cx="266509" cy="3317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CCFAEF8-569A-1B96-8443-4BF704C460CF}"/>
                </a:ext>
              </a:extLst>
            </p:cNvPr>
            <p:cNvSpPr/>
            <p:nvPr/>
          </p:nvSpPr>
          <p:spPr>
            <a:xfrm>
              <a:off x="6812305" y="1531094"/>
              <a:ext cx="266509" cy="3317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A5EAE1-69D3-64AC-8707-2B393457523D}"/>
                </a:ext>
              </a:extLst>
            </p:cNvPr>
            <p:cNvSpPr/>
            <p:nvPr/>
          </p:nvSpPr>
          <p:spPr>
            <a:xfrm>
              <a:off x="8562991" y="1531095"/>
              <a:ext cx="1031317" cy="3317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BA8CED5-CB13-576A-D02D-F693BA23EF2F}"/>
              </a:ext>
            </a:extLst>
          </p:cNvPr>
          <p:cNvGrpSpPr/>
          <p:nvPr/>
        </p:nvGrpSpPr>
        <p:grpSpPr>
          <a:xfrm>
            <a:off x="2910687" y="858402"/>
            <a:ext cx="4994646" cy="462060"/>
            <a:chOff x="2931733" y="2877273"/>
            <a:chExt cx="4994646" cy="46206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C32A8C0-0F59-1FDD-30F9-7D333B3DF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1733" y="2877273"/>
              <a:ext cx="4994646" cy="462060"/>
            </a:xfrm>
            <a:prstGeom prst="rect">
              <a:avLst/>
            </a:prstGeom>
          </p:spPr>
        </p:pic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3AE7B17-B8FE-8CA4-1BAB-3ACF5D975379}"/>
                </a:ext>
              </a:extLst>
            </p:cNvPr>
            <p:cNvCxnSpPr>
              <a:cxnSpLocks/>
            </p:cNvCxnSpPr>
            <p:nvPr/>
          </p:nvCxnSpPr>
          <p:spPr>
            <a:xfrm>
              <a:off x="6857445" y="3271305"/>
              <a:ext cx="36023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E784556-2A29-7717-DBBC-4D997298D0A9}"/>
                </a:ext>
              </a:extLst>
            </p:cNvPr>
            <p:cNvCxnSpPr>
              <a:cxnSpLocks/>
            </p:cNvCxnSpPr>
            <p:nvPr/>
          </p:nvCxnSpPr>
          <p:spPr>
            <a:xfrm>
              <a:off x="7629641" y="3271305"/>
              <a:ext cx="26742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6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2D71-538C-0594-746A-D81C96DEF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9F33A00-96A2-D669-A228-6D12D095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3" r="1437"/>
          <a:stretch/>
        </p:blipFill>
        <p:spPr>
          <a:xfrm>
            <a:off x="4864439" y="1800519"/>
            <a:ext cx="7128338" cy="4818542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C8CC33A4-BCB1-2568-60D5-EF51EFBB335A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E323BFF4-8F39-90F6-DB06-F63439F6538F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18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795126-BB28-3AB4-17FD-9B5E62892EF7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Self-renormalization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42E706-0ADF-D026-6118-40422547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60" y="1845796"/>
            <a:ext cx="3444214" cy="7258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93C78-8935-637C-C974-A3C1CC64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59" y="1035346"/>
            <a:ext cx="10322404" cy="6748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6C1A692-3A79-10F6-9FD6-6FD28CBB38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6" r="2577"/>
          <a:stretch/>
        </p:blipFill>
        <p:spPr>
          <a:xfrm>
            <a:off x="199223" y="2791845"/>
            <a:ext cx="4614294" cy="36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FD79A-870F-2879-DDE9-CA77C2A14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5A996C11-04FF-C1E9-960D-F1723AFE6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33" y="2657403"/>
            <a:ext cx="4142991" cy="399764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21459C-F2F7-9710-9DED-5244A85B1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30" y="2657403"/>
            <a:ext cx="4142991" cy="399764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D116E29-EF50-ACBC-FB57-EE9BCA1DF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55" y="2657404"/>
            <a:ext cx="4128429" cy="3997639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772E212-E873-F24E-78DA-F9BA1943849C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0BE9A0D-EF38-A59E-4B0E-FC8031734C56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19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2FDB63-E90E-27E8-4654-03977DEFF1AD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Self-renormalization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37772D-0B90-9822-1B73-A6708FACD8DD}"/>
              </a:ext>
            </a:extLst>
          </p:cNvPr>
          <p:cNvSpPr txBox="1"/>
          <p:nvPr/>
        </p:nvSpPr>
        <p:spPr>
          <a:xfrm>
            <a:off x="943620" y="1161891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Bare Matrix Element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643BB7F-67B6-FCCE-2A84-002F51562BCD}"/>
              </a:ext>
            </a:extLst>
          </p:cNvPr>
          <p:cNvSpPr txBox="1"/>
          <p:nvPr/>
        </p:nvSpPr>
        <p:spPr>
          <a:xfrm>
            <a:off x="5374275" y="1161891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scheme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81A01DB-D718-FB38-D801-6BD407100007}"/>
              </a:ext>
            </a:extLst>
          </p:cNvPr>
          <p:cNvSpPr txBox="1"/>
          <p:nvPr/>
        </p:nvSpPr>
        <p:spPr>
          <a:xfrm>
            <a:off x="9480961" y="1161891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scheme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B21C476-0A15-CE97-86F1-3FA0D07EE061}"/>
              </a:ext>
            </a:extLst>
          </p:cNvPr>
          <p:cNvSpPr/>
          <p:nvPr/>
        </p:nvSpPr>
        <p:spPr>
          <a:xfrm>
            <a:off x="4977986" y="3719946"/>
            <a:ext cx="376248" cy="3762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9677F42-0A68-A5D3-8C99-F2D007A5C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366" y="1806952"/>
            <a:ext cx="3967876" cy="7681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75E1AC0-CF94-CF70-103F-A6D0D2B256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6838"/>
          <a:stretch/>
        </p:blipFill>
        <p:spPr>
          <a:xfrm>
            <a:off x="8284757" y="1793331"/>
            <a:ext cx="3907243" cy="8685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CED88C9-8762-8FEC-2C98-265021012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972" y="1943985"/>
            <a:ext cx="1772903" cy="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水, 动物, 户外, 雪&#10;&#10;描述已自动生成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5" r="31642"/>
          <a:stretch>
            <a:fillRect/>
          </a:stretch>
        </p:blipFill>
        <p:spPr>
          <a:xfrm>
            <a:off x="9096530" y="0"/>
            <a:ext cx="3095470" cy="2614189"/>
          </a:xfrm>
          <a:custGeom>
            <a:avLst/>
            <a:gdLst>
              <a:gd name="connsiteX0" fmla="*/ 0 w 5297423"/>
              <a:gd name="connsiteY0" fmla="*/ 0 h 4473784"/>
              <a:gd name="connsiteX1" fmla="*/ 5297423 w 5297423"/>
              <a:gd name="connsiteY1" fmla="*/ 0 h 4473784"/>
              <a:gd name="connsiteX2" fmla="*/ 5297423 w 5297423"/>
              <a:gd name="connsiteY2" fmla="*/ 4473784 h 4473784"/>
              <a:gd name="connsiteX3" fmla="*/ 0 w 5297423"/>
              <a:gd name="connsiteY3" fmla="*/ 4473784 h 44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7423" h="4473784">
                <a:moveTo>
                  <a:pt x="0" y="0"/>
                </a:moveTo>
                <a:lnTo>
                  <a:pt x="5297423" y="0"/>
                </a:lnTo>
                <a:lnTo>
                  <a:pt x="5297423" y="4473784"/>
                </a:lnTo>
                <a:lnTo>
                  <a:pt x="0" y="4473784"/>
                </a:lnTo>
                <a:close/>
              </a:path>
            </a:pathLst>
          </a:custGeom>
        </p:spPr>
      </p:pic>
      <p:pic>
        <p:nvPicPr>
          <p:cNvPr id="13" name="图片 12" descr="图片包含 水, 动物, 户外, 雪&#10;&#10;描述已自动生成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0" r="31642"/>
          <a:stretch>
            <a:fillRect/>
          </a:stretch>
        </p:blipFill>
        <p:spPr>
          <a:xfrm flipH="1" flipV="1">
            <a:off x="1" y="4100670"/>
            <a:ext cx="3656882" cy="2787130"/>
          </a:xfrm>
          <a:custGeom>
            <a:avLst/>
            <a:gdLst>
              <a:gd name="connsiteX0" fmla="*/ 5126030 w 5126030"/>
              <a:gd name="connsiteY0" fmla="*/ 3906856 h 3906856"/>
              <a:gd name="connsiteX1" fmla="*/ 0 w 5126030"/>
              <a:gd name="connsiteY1" fmla="*/ 3906856 h 3906856"/>
              <a:gd name="connsiteX2" fmla="*/ 0 w 5126030"/>
              <a:gd name="connsiteY2" fmla="*/ 0 h 3906856"/>
              <a:gd name="connsiteX3" fmla="*/ 5126030 w 5126030"/>
              <a:gd name="connsiteY3" fmla="*/ 0 h 390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030" h="3906856">
                <a:moveTo>
                  <a:pt x="5126030" y="3906856"/>
                </a:moveTo>
                <a:lnTo>
                  <a:pt x="0" y="3906856"/>
                </a:lnTo>
                <a:lnTo>
                  <a:pt x="0" y="0"/>
                </a:lnTo>
                <a:lnTo>
                  <a:pt x="5126030" y="0"/>
                </a:lnTo>
                <a:close/>
              </a:path>
            </a:pathLst>
          </a:custGeom>
        </p:spPr>
      </p:pic>
      <p:grpSp>
        <p:nvGrpSpPr>
          <p:cNvPr id="15" name="组合 14"/>
          <p:cNvGrpSpPr/>
          <p:nvPr/>
        </p:nvGrpSpPr>
        <p:grpSpPr>
          <a:xfrm>
            <a:off x="2007601" y="2518222"/>
            <a:ext cx="1946245" cy="1946245"/>
            <a:chOff x="1535185" y="2455877"/>
            <a:chExt cx="1946245" cy="1946245"/>
          </a:xfrm>
        </p:grpSpPr>
        <p:sp>
          <p:nvSpPr>
            <p:cNvPr id="16" name="椭圆 15"/>
            <p:cNvSpPr/>
            <p:nvPr/>
          </p:nvSpPr>
          <p:spPr>
            <a:xfrm>
              <a:off x="1535185" y="2455877"/>
              <a:ext cx="1946245" cy="19462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589415" y="3205770"/>
              <a:ext cx="1837783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CONTENTS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656883" y="1163686"/>
            <a:ext cx="4962318" cy="521981"/>
            <a:chOff x="3028424" y="1384457"/>
            <a:chExt cx="4962318" cy="521981"/>
          </a:xfrm>
        </p:grpSpPr>
        <p:sp>
          <p:nvSpPr>
            <p:cNvPr id="24" name="椭圆 23"/>
            <p:cNvSpPr/>
            <p:nvPr/>
          </p:nvSpPr>
          <p:spPr>
            <a:xfrm>
              <a:off x="3028424" y="1384458"/>
              <a:ext cx="521980" cy="5219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>
              <a:stCxn id="24" idx="6"/>
            </p:cNvCxnSpPr>
            <p:nvPr/>
          </p:nvCxnSpPr>
          <p:spPr>
            <a:xfrm>
              <a:off x="3550404" y="1645448"/>
              <a:ext cx="1004343" cy="0"/>
            </a:xfrm>
            <a:prstGeom prst="line">
              <a:avLst/>
            </a:prstGeom>
            <a:ln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4895273" y="1384457"/>
              <a:ext cx="3095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Motivation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467670" y="2204711"/>
            <a:ext cx="6525912" cy="521981"/>
            <a:chOff x="3028424" y="1384457"/>
            <a:chExt cx="6525912" cy="521981"/>
          </a:xfrm>
        </p:grpSpPr>
        <p:sp>
          <p:nvSpPr>
            <p:cNvPr id="29" name="椭圆 28"/>
            <p:cNvSpPr/>
            <p:nvPr/>
          </p:nvSpPr>
          <p:spPr>
            <a:xfrm>
              <a:off x="3028424" y="1384458"/>
              <a:ext cx="521980" cy="5219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>
              <a:stCxn id="29" idx="6"/>
            </p:cNvCxnSpPr>
            <p:nvPr/>
          </p:nvCxnSpPr>
          <p:spPr>
            <a:xfrm>
              <a:off x="3550404" y="1645448"/>
              <a:ext cx="1004343" cy="0"/>
            </a:xfrm>
            <a:prstGeom prst="line">
              <a:avLst/>
            </a:prstGeom>
            <a:ln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4895273" y="1384457"/>
              <a:ext cx="46590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Quasi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 </a:t>
              </a: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DA &amp; Lattice setup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467670" y="4307076"/>
            <a:ext cx="5716728" cy="521981"/>
            <a:chOff x="3028424" y="1384457"/>
            <a:chExt cx="5716728" cy="521981"/>
          </a:xfrm>
        </p:grpSpPr>
        <p:sp>
          <p:nvSpPr>
            <p:cNvPr id="33" name="椭圆 32"/>
            <p:cNvSpPr/>
            <p:nvPr/>
          </p:nvSpPr>
          <p:spPr>
            <a:xfrm>
              <a:off x="3028424" y="1384458"/>
              <a:ext cx="521980" cy="5219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>
              <a:stCxn id="33" idx="6"/>
            </p:cNvCxnSpPr>
            <p:nvPr/>
          </p:nvCxnSpPr>
          <p:spPr>
            <a:xfrm>
              <a:off x="3550404" y="1645448"/>
              <a:ext cx="1004343" cy="0"/>
            </a:xfrm>
            <a:prstGeom prst="line">
              <a:avLst/>
            </a:prstGeom>
            <a:ln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4895273" y="1384457"/>
              <a:ext cx="3849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2D matching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585068" y="5348101"/>
            <a:ext cx="5600495" cy="521981"/>
            <a:chOff x="3028424" y="1384457"/>
            <a:chExt cx="5600495" cy="521981"/>
          </a:xfrm>
        </p:grpSpPr>
        <p:sp>
          <p:nvSpPr>
            <p:cNvPr id="37" name="椭圆 36"/>
            <p:cNvSpPr/>
            <p:nvPr/>
          </p:nvSpPr>
          <p:spPr>
            <a:xfrm>
              <a:off x="3028424" y="1384458"/>
              <a:ext cx="521980" cy="5219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>
              <a:stCxn id="37" idx="6"/>
            </p:cNvCxnSpPr>
            <p:nvPr/>
          </p:nvCxnSpPr>
          <p:spPr>
            <a:xfrm>
              <a:off x="3550404" y="1645448"/>
              <a:ext cx="1004343" cy="0"/>
            </a:xfrm>
            <a:prstGeom prst="line">
              <a:avLst/>
            </a:prstGeom>
            <a:ln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4895272" y="1384457"/>
              <a:ext cx="3733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Summary and outlook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A5C0BD9-56AF-73AB-6E09-2BAC5FE57264}"/>
              </a:ext>
            </a:extLst>
          </p:cNvPr>
          <p:cNvGrpSpPr/>
          <p:nvPr/>
        </p:nvGrpSpPr>
        <p:grpSpPr>
          <a:xfrm>
            <a:off x="4936951" y="3255894"/>
            <a:ext cx="6191713" cy="521981"/>
            <a:chOff x="3028424" y="1384457"/>
            <a:chExt cx="6191713" cy="521981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4CB3B8BF-59CA-C8E2-935A-003AC41B1FCA}"/>
                </a:ext>
              </a:extLst>
            </p:cNvPr>
            <p:cNvSpPr/>
            <p:nvPr/>
          </p:nvSpPr>
          <p:spPr>
            <a:xfrm>
              <a:off x="3028424" y="1384458"/>
              <a:ext cx="521980" cy="5219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29">
              <a:extLst>
                <a:ext uri="{FF2B5EF4-FFF2-40B4-BE49-F238E27FC236}">
                  <a16:creationId xmlns:a16="http://schemas.microsoft.com/office/drawing/2014/main" id="{4667F0A0-5F1F-F31C-F1FF-CE0AF8F20A6E}"/>
                </a:ext>
              </a:extLst>
            </p:cNvPr>
            <p:cNvCxnSpPr>
              <a:stCxn id="3" idx="6"/>
            </p:cNvCxnSpPr>
            <p:nvPr/>
          </p:nvCxnSpPr>
          <p:spPr>
            <a:xfrm>
              <a:off x="3550404" y="1645448"/>
              <a:ext cx="1004343" cy="0"/>
            </a:xfrm>
            <a:prstGeom prst="line">
              <a:avLst/>
            </a:prstGeom>
            <a:ln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7A04826-8F7A-9DD3-3627-EEFBCB816133}"/>
                </a:ext>
              </a:extLst>
            </p:cNvPr>
            <p:cNvSpPr txBox="1"/>
            <p:nvPr/>
          </p:nvSpPr>
          <p:spPr>
            <a:xfrm>
              <a:off x="4895273" y="1384457"/>
              <a:ext cx="4324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小薇LOGO体" panose="02010600010101010101" pitchFamily="2" charset="-122"/>
                  <a:ea typeface="站酷小薇LOGO体" panose="02010600010101010101" pitchFamily="2" charset="-122"/>
                </a:rPr>
                <a:t>Hybrid renormalization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5ECF6-03C1-4D78-2992-97E9073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463642C9-AC40-F4B4-9E81-DE18D279C718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EAE6C75-5557-9128-2BC3-1DA78DB4052F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B61848-FE4C-DD1F-E75F-475E99828720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Hybrid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EF9D927-FEBF-6B33-7CE8-AB168BC360EB}"/>
                  </a:ext>
                </a:extLst>
              </p:cNvPr>
              <p:cNvSpPr txBox="1"/>
              <p:nvPr/>
            </p:nvSpPr>
            <p:spPr>
              <a:xfrm>
                <a:off x="963174" y="1489890"/>
                <a:ext cx="7973850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 distance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Eliminate singular log terms through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 scheme</a:t>
                </a:r>
              </a:p>
              <a:p>
                <a:pPr lvl="1"/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distance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Avoid uncontrollable extra IR effects through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Self-renormalization</a:t>
                </a:r>
              </a:p>
              <a:p>
                <a:pPr lvl="1"/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Keep the renormalized matrix element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continues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among different regions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EF9D927-FEBF-6B33-7CE8-AB168BC36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74" y="1489890"/>
                <a:ext cx="7973850" cy="4401205"/>
              </a:xfrm>
              <a:prstGeom prst="rect">
                <a:avLst/>
              </a:prstGeom>
              <a:blipFill>
                <a:blip r:embed="rId2"/>
                <a:stretch>
                  <a:fillRect l="-688" t="-831" b="-1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D662970B-E34C-F3DE-97A1-DF7DF8BB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154" y="4038956"/>
            <a:ext cx="4655875" cy="9013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24FAA33-2678-C647-8020-0424E0F8F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635" y="2243155"/>
            <a:ext cx="6419796" cy="9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14B17-65C9-DCBF-7F78-386DA6EDC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7F375A9-6956-B237-135C-AEA394D7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06" y="921888"/>
            <a:ext cx="5064997" cy="4680118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B46745F1-DB33-3DA9-5056-1B35C31B981C}"/>
              </a:ext>
            </a:extLst>
          </p:cNvPr>
          <p:cNvGrpSpPr/>
          <p:nvPr/>
        </p:nvGrpSpPr>
        <p:grpSpPr>
          <a:xfrm>
            <a:off x="4990035" y="5450322"/>
            <a:ext cx="6699200" cy="711497"/>
            <a:chOff x="3674718" y="5716039"/>
            <a:chExt cx="7971709" cy="84664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A590CB1-01B3-4533-BA3F-C27CB683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438" r="45966" b="42690"/>
            <a:stretch/>
          </p:blipFill>
          <p:spPr>
            <a:xfrm>
              <a:off x="4156978" y="5780009"/>
              <a:ext cx="1901536" cy="57027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D595488-9EC9-8C3E-36C4-E36F3D63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769" t="14917"/>
            <a:stretch/>
          </p:blipFill>
          <p:spPr>
            <a:xfrm>
              <a:off x="6009908" y="5716039"/>
              <a:ext cx="5636519" cy="84664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1DBAA56-ECAE-BD15-9E3E-B1F0C03D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50" t="14917" r="94994"/>
            <a:stretch/>
          </p:blipFill>
          <p:spPr>
            <a:xfrm>
              <a:off x="3674718" y="5716040"/>
              <a:ext cx="482260" cy="846644"/>
            </a:xfrm>
            <a:prstGeom prst="rect">
              <a:avLst/>
            </a:prstGeom>
          </p:spPr>
        </p:pic>
      </p:grpSp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58C2F828-CBB7-BDC1-5D0F-EFE469BFEC9D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3BD98A35-570D-C1B1-1C10-86C6C49B1D17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21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674761-7351-F8FC-4265-A03B4DFF4171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Hybrid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9AAEE42-8B24-1EBF-845B-47C4145E8431}"/>
                  </a:ext>
                </a:extLst>
              </p:cNvPr>
              <p:cNvSpPr txBox="1"/>
              <p:nvPr/>
            </p:nvSpPr>
            <p:spPr>
              <a:xfrm>
                <a:off x="5402997" y="1713010"/>
                <a:ext cx="4507245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region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Ratio scheme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HSI-HSIV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regions: </a:t>
                </a:r>
              </a:p>
              <a:p>
                <a:pPr lvl="1"/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 scheme for short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Self-renormalization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regions: Self-renormalization</a:t>
                </a:r>
                <a:endParaRPr lang="zh-CN" alt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9AAEE42-8B24-1EBF-845B-47C4145E8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997" y="1713010"/>
                <a:ext cx="4507245" cy="2462213"/>
              </a:xfrm>
              <a:prstGeom prst="rect">
                <a:avLst/>
              </a:prstGeom>
              <a:blipFill>
                <a:blip r:embed="rId4"/>
                <a:stretch>
                  <a:fillRect l="-1486" t="-1733" b="-4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3A766D7-339F-2E5F-2373-ADF80C23475D}"/>
                  </a:ext>
                </a:extLst>
              </p:cNvPr>
              <p:cNvSpPr txBox="1"/>
              <p:nvPr/>
            </p:nvSpPr>
            <p:spPr>
              <a:xfrm>
                <a:off x="5390316" y="4692273"/>
                <a:ext cx="547911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Singular logs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factorize</a:t>
                </a:r>
              </a:p>
              <a:p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1-loop level: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3A766D7-339F-2E5F-2373-ADF80C234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16" y="4692273"/>
                <a:ext cx="5479113" cy="769441"/>
              </a:xfrm>
              <a:prstGeom prst="rect">
                <a:avLst/>
              </a:prstGeom>
              <a:blipFill>
                <a:blip r:embed="rId5"/>
                <a:stretch>
                  <a:fillRect l="-1446" t="-5556" b="-150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CCDFDA1B-BD7B-6098-1097-5F4C46CF7279}"/>
              </a:ext>
            </a:extLst>
          </p:cNvPr>
          <p:cNvSpPr/>
          <p:nvPr/>
        </p:nvSpPr>
        <p:spPr>
          <a:xfrm>
            <a:off x="5803864" y="2766074"/>
            <a:ext cx="4552340" cy="71167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箭头: 右弧形 12">
            <a:extLst>
              <a:ext uri="{FF2B5EF4-FFF2-40B4-BE49-F238E27FC236}">
                <a16:creationId xmlns:a16="http://schemas.microsoft.com/office/drawing/2014/main" id="{50D31DC6-8294-235A-DACA-4877C9B25547}"/>
              </a:ext>
            </a:extLst>
          </p:cNvPr>
          <p:cNvSpPr/>
          <p:nvPr/>
        </p:nvSpPr>
        <p:spPr>
          <a:xfrm>
            <a:off x="10356204" y="3138061"/>
            <a:ext cx="768224" cy="2155678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1CD355E-1DFB-BE2D-B2C3-81888D3AD7DD}"/>
                  </a:ext>
                </a:extLst>
              </p:cNvPr>
              <p:cNvSpPr txBox="1"/>
              <p:nvPr/>
            </p:nvSpPr>
            <p:spPr>
              <a:xfrm>
                <a:off x="5192674" y="1111388"/>
                <a:ext cx="313304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1CD355E-1DFB-BE2D-B2C3-81888D3AD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674" y="1111388"/>
                <a:ext cx="3133041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63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53FEF-FEAE-B63D-4472-08A437D40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A1C98A9-156C-AC1B-227A-79BFB0A3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06" y="921888"/>
            <a:ext cx="5064997" cy="4680118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90899E88-5D6C-24E6-EA32-E5D4EEFB4524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24FE918-ED44-1914-666F-C5D5603D7DE8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22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E767C5-9B95-73B3-C09C-810D560553E4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Hybrid scheme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26AC81-DCA4-7C3E-09FF-8E37F5E66764}"/>
              </a:ext>
            </a:extLst>
          </p:cNvPr>
          <p:cNvSpPr txBox="1"/>
          <p:nvPr/>
        </p:nvSpPr>
        <p:spPr>
          <a:xfrm>
            <a:off x="7733011" y="1167984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scheme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FEA8F5-B829-A6A3-9A96-371F038F5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598" y="1684888"/>
            <a:ext cx="2245490" cy="6033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09511E-D844-74B0-EDBE-AFD96CF92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49" y="2322421"/>
            <a:ext cx="5555388" cy="44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EFA17-22CD-A56C-CCCD-9E595931E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BCBDC002-7C44-8097-EE8C-26EF0B388B10}"/>
              </a:ext>
            </a:extLst>
          </p:cNvPr>
          <p:cNvGrpSpPr/>
          <p:nvPr/>
        </p:nvGrpSpPr>
        <p:grpSpPr>
          <a:xfrm>
            <a:off x="680630" y="3895816"/>
            <a:ext cx="8259663" cy="572200"/>
            <a:chOff x="2148705" y="2270892"/>
            <a:chExt cx="9852795" cy="682566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3ED39F3-987D-0887-D9A6-A9E69EDFD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07"/>
            <a:stretch/>
          </p:blipFill>
          <p:spPr>
            <a:xfrm>
              <a:off x="2148705" y="2277743"/>
              <a:ext cx="3106048" cy="675715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BDF3F62-AB37-54E5-9B34-EC6229C69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0994" r="1608"/>
            <a:stretch/>
          </p:blipFill>
          <p:spPr>
            <a:xfrm>
              <a:off x="5246995" y="2270892"/>
              <a:ext cx="6754505" cy="675715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3F73DA3-0AB5-A0DF-4D45-A92666103FE4}"/>
              </a:ext>
            </a:extLst>
          </p:cNvPr>
          <p:cNvGrpSpPr/>
          <p:nvPr/>
        </p:nvGrpSpPr>
        <p:grpSpPr>
          <a:xfrm>
            <a:off x="583306" y="4688184"/>
            <a:ext cx="8677422" cy="590243"/>
            <a:chOff x="2210966" y="4489350"/>
            <a:chExt cx="10129443" cy="68901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B3261159-CFDE-E84E-7C2B-64AF0765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8874"/>
            <a:stretch/>
          </p:blipFill>
          <p:spPr>
            <a:xfrm>
              <a:off x="2210966" y="4489350"/>
              <a:ext cx="3146363" cy="68900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78CCC8A0-A78D-99E6-45AA-C6FBA49F6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924"/>
            <a:stretch/>
          </p:blipFill>
          <p:spPr>
            <a:xfrm>
              <a:off x="5357903" y="4489351"/>
              <a:ext cx="6982506" cy="689009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328344-142C-0CE8-FB39-1D4CC603D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42" y="2506689"/>
            <a:ext cx="11110776" cy="654385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89CE4B6E-1C15-4F10-FD9D-46E0A6FB8EFE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4D327B73-204E-7821-305C-EE563CF81791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23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50B698-EF96-C4D8-A4FA-E769DF1E8503}"/>
              </a:ext>
            </a:extLst>
          </p:cNvPr>
          <p:cNvSpPr txBox="1"/>
          <p:nvPr/>
        </p:nvSpPr>
        <p:spPr>
          <a:xfrm>
            <a:off x="657079" y="1221095"/>
            <a:ext cx="1039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LaMET</a:t>
            </a:r>
            <a:r>
              <a:rPr kumimoji="1"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factorization</a:t>
            </a:r>
            <a:r>
              <a:rPr kumimoji="1"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Baryon LCDA:</a:t>
            </a:r>
            <a:endParaRPr kumimoji="1" lang="zh-CN" altLang="en-US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F6804EC-4899-F407-59E3-1C42E146D305}"/>
              </a:ext>
            </a:extLst>
          </p:cNvPr>
          <p:cNvSpPr/>
          <p:nvPr/>
        </p:nvSpPr>
        <p:spPr>
          <a:xfrm flipH="1" flipV="1">
            <a:off x="3697577" y="2542762"/>
            <a:ext cx="2500677" cy="5459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077C180D-F5A7-4C66-B0F7-F10142B4B4FA}"/>
              </a:ext>
            </a:extLst>
          </p:cNvPr>
          <p:cNvCxnSpPr>
            <a:cxnSpLocks/>
            <a:stCxn id="9" idx="0"/>
          </p:cNvCxnSpPr>
          <p:nvPr/>
        </p:nvCxnSpPr>
        <p:spPr>
          <a:xfrm>
            <a:off x="4947915" y="3088694"/>
            <a:ext cx="0" cy="9393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59668E7-75C9-248E-865F-468D921763F7}"/>
              </a:ext>
            </a:extLst>
          </p:cNvPr>
          <p:cNvSpPr txBox="1"/>
          <p:nvPr/>
        </p:nvSpPr>
        <p:spPr>
          <a:xfrm>
            <a:off x="680630" y="3315420"/>
            <a:ext cx="1039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 kernel:</a:t>
            </a:r>
            <a:endParaRPr kumimoji="1" lang="zh-CN" alt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4DC1C96-8FED-7B08-C9F1-19113129F13B}"/>
              </a:ext>
            </a:extLst>
          </p:cNvPr>
          <p:cNvGrpSpPr/>
          <p:nvPr/>
        </p:nvGrpSpPr>
        <p:grpSpPr>
          <a:xfrm>
            <a:off x="9085171" y="3349470"/>
            <a:ext cx="2864541" cy="1659148"/>
            <a:chOff x="9273471" y="906095"/>
            <a:chExt cx="2249587" cy="1232301"/>
          </a:xfrm>
        </p:grpSpPr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23A2EFCB-8F24-066A-6169-722048DF8EC2}"/>
                </a:ext>
              </a:extLst>
            </p:cNvPr>
            <p:cNvCxnSpPr/>
            <p:nvPr/>
          </p:nvCxnSpPr>
          <p:spPr>
            <a:xfrm>
              <a:off x="9273473" y="1173345"/>
              <a:ext cx="224958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21">
              <a:extLst>
                <a:ext uri="{FF2B5EF4-FFF2-40B4-BE49-F238E27FC236}">
                  <a16:creationId xmlns:a16="http://schemas.microsoft.com/office/drawing/2014/main" id="{341097E4-E89C-4955-2264-5C7C0F72656C}"/>
                </a:ext>
              </a:extLst>
            </p:cNvPr>
            <p:cNvCxnSpPr/>
            <p:nvPr/>
          </p:nvCxnSpPr>
          <p:spPr>
            <a:xfrm>
              <a:off x="9273472" y="1541431"/>
              <a:ext cx="224958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22">
              <a:extLst>
                <a:ext uri="{FF2B5EF4-FFF2-40B4-BE49-F238E27FC236}">
                  <a16:creationId xmlns:a16="http://schemas.microsoft.com/office/drawing/2014/main" id="{6FA7201F-6042-14E9-3993-5F42A7C1BDEE}"/>
                </a:ext>
              </a:extLst>
            </p:cNvPr>
            <p:cNvCxnSpPr/>
            <p:nvPr/>
          </p:nvCxnSpPr>
          <p:spPr>
            <a:xfrm>
              <a:off x="9273471" y="1910763"/>
              <a:ext cx="224958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F599FC9-8B62-5021-5378-6A0ECC50A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r="22415" b="4383"/>
            <a:stretch/>
          </p:blipFill>
          <p:spPr>
            <a:xfrm rot="5400000">
              <a:off x="9426696" y="1463628"/>
              <a:ext cx="737420" cy="16184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A368884-E389-B505-8D93-766B0D3E9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r="62234" b="4383"/>
            <a:stretch/>
          </p:blipFill>
          <p:spPr>
            <a:xfrm rot="5400000">
              <a:off x="10218785" y="1635422"/>
              <a:ext cx="358954" cy="161841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0AA66E28-465D-A9C1-EEA6-AC5870625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r="62234" b="4383"/>
            <a:stretch/>
          </p:blipFill>
          <p:spPr>
            <a:xfrm rot="5400000">
              <a:off x="10819335" y="1268972"/>
              <a:ext cx="358954" cy="1618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C8604D2-6C29-AF0A-5F65-C30A374AB090}"/>
                    </a:ext>
                  </a:extLst>
                </p:cNvPr>
                <p:cNvSpPr txBox="1"/>
                <p:nvPr/>
              </p:nvSpPr>
              <p:spPr>
                <a:xfrm>
                  <a:off x="9511131" y="913860"/>
                  <a:ext cx="73039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9C773437-208E-F004-B306-C6F30610C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1131" y="913860"/>
                  <a:ext cx="730392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695" b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2531106F-2A47-1E32-847D-E8722F49969F}"/>
                    </a:ext>
                  </a:extLst>
                </p:cNvPr>
                <p:cNvSpPr txBox="1"/>
                <p:nvPr/>
              </p:nvSpPr>
              <p:spPr>
                <a:xfrm>
                  <a:off x="10113987" y="1892175"/>
                  <a:ext cx="72090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77FD135A-8498-F57B-8C6B-507DA82EF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3987" y="1892175"/>
                  <a:ext cx="720903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1724" r="-3448" b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81632FA6-45C6-D2A5-1B55-AED04798DD1D}"/>
                    </a:ext>
                  </a:extLst>
                </p:cNvPr>
                <p:cNvSpPr txBox="1"/>
                <p:nvPr/>
              </p:nvSpPr>
              <p:spPr>
                <a:xfrm>
                  <a:off x="10719281" y="906095"/>
                  <a:ext cx="73039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5258741E-4C60-CB61-D264-8343767E60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9281" y="906095"/>
                  <a:ext cx="730393" cy="246221"/>
                </a:xfrm>
                <a:prstGeom prst="rect">
                  <a:avLst/>
                </a:prstGeom>
                <a:blipFill>
                  <a:blip r:embed="rId9"/>
                  <a:stretch>
                    <a:fillRect l="-1695" r="-1695" b="-190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A67C759E-D45C-9916-930F-81F92AF792FF}"/>
              </a:ext>
            </a:extLst>
          </p:cNvPr>
          <p:cNvSpPr txBox="1"/>
          <p:nvPr/>
        </p:nvSpPr>
        <p:spPr>
          <a:xfrm>
            <a:off x="5707410" y="6367509"/>
            <a:ext cx="550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C.Han</a:t>
            </a:r>
            <a:r>
              <a:rPr kumimoji="1" lang="en-US" altLang="zh-CN" sz="1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kumimoji="1" lang="en-US" altLang="zh-CN" sz="1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JHEP 12 044 (2023), JHEP 07 019 (2024)   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2D0164B-AEA8-E387-D6BC-166B8D2280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942" y="1849674"/>
            <a:ext cx="7278667" cy="56359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64C487A9-5BF0-2841-FEB7-3887C0F02F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9367" y="5701523"/>
            <a:ext cx="7680366" cy="458344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DBC893F-3219-253F-1CC7-76A98C77DEE5}"/>
              </a:ext>
            </a:extLst>
          </p:cNvPr>
          <p:cNvSpPr txBox="1"/>
          <p:nvPr/>
        </p:nvSpPr>
        <p:spPr>
          <a:xfrm>
            <a:off x="5013574" y="5322392"/>
            <a:ext cx="250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plus function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线连接符 14">
            <a:extLst>
              <a:ext uri="{FF2B5EF4-FFF2-40B4-BE49-F238E27FC236}">
                <a16:creationId xmlns:a16="http://schemas.microsoft.com/office/drawing/2014/main" id="{AC06CD9A-D3CD-E013-441E-DB8DA24064C3}"/>
              </a:ext>
            </a:extLst>
          </p:cNvPr>
          <p:cNvCxnSpPr>
            <a:cxnSpLocks/>
          </p:cNvCxnSpPr>
          <p:nvPr/>
        </p:nvCxnSpPr>
        <p:spPr>
          <a:xfrm>
            <a:off x="3459548" y="5291604"/>
            <a:ext cx="5801180" cy="1761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4320EB91-AD4E-DF36-CA30-F1163C63247E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2-D Effective Matching</a:t>
            </a:r>
          </a:p>
        </p:txBody>
      </p:sp>
    </p:spTree>
    <p:extLst>
      <p:ext uri="{BB962C8B-B14F-4D97-AF65-F5344CB8AC3E}">
        <p14:creationId xmlns:p14="http://schemas.microsoft.com/office/powerpoint/2010/main" val="17402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4E35B5B-63F4-569D-EDFC-12C31CCE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79" y="1855747"/>
            <a:ext cx="11110776" cy="654385"/>
          </a:xfrm>
          <a:prstGeom prst="rect">
            <a:avLst/>
          </a:prstGeom>
        </p:spPr>
      </p:pic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24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4106EF-BC6A-2B33-964B-6D1D6E148747}"/>
              </a:ext>
            </a:extLst>
          </p:cNvPr>
          <p:cNvSpPr txBox="1"/>
          <p:nvPr/>
        </p:nvSpPr>
        <p:spPr>
          <a:xfrm>
            <a:off x="657079" y="1221095"/>
            <a:ext cx="1039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LaMET</a:t>
            </a:r>
            <a:r>
              <a:rPr kumimoji="1"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factorization</a:t>
            </a:r>
            <a:r>
              <a:rPr kumimoji="1" lang="zh-CN" alt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Baryon LCDA:</a:t>
            </a:r>
            <a:endParaRPr kumimoji="1" lang="zh-CN" altLang="en-US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0573B9-F2F4-1AE0-C76F-8D6EFECE6771}"/>
              </a:ext>
            </a:extLst>
          </p:cNvPr>
          <p:cNvSpPr txBox="1"/>
          <p:nvPr/>
        </p:nvSpPr>
        <p:spPr>
          <a:xfrm>
            <a:off x="976132" y="3740486"/>
            <a:ext cx="3794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terative </a:t>
            </a: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matching:</a:t>
            </a:r>
            <a:endParaRPr lang="zh-CN" alt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EDFE4C-D34C-DC77-1835-FC2A241E46C5}"/>
              </a:ext>
            </a:extLst>
          </p:cNvPr>
          <p:cNvSpPr txBox="1"/>
          <p:nvPr/>
        </p:nvSpPr>
        <p:spPr>
          <a:xfrm>
            <a:off x="976132" y="2742788"/>
            <a:ext cx="6128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matching:</a:t>
            </a:r>
            <a:endParaRPr lang="zh-CN" alt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037B4A8-8CEC-40DE-AC7F-EDBCCF239CF8}"/>
                  </a:ext>
                </a:extLst>
              </p:cNvPr>
              <p:cNvSpPr txBox="1"/>
              <p:nvPr/>
            </p:nvSpPr>
            <p:spPr>
              <a:xfrm>
                <a:off x="1427645" y="3290500"/>
                <a:ext cx="70059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Dimensional tensor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Reduce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2D matrix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inverse</a:t>
                </a:r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037B4A8-8CEC-40DE-AC7F-EDBCCF239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45" y="3290500"/>
                <a:ext cx="7005957" cy="276999"/>
              </a:xfrm>
              <a:prstGeom prst="rect">
                <a:avLst/>
              </a:prstGeom>
              <a:blipFill>
                <a:blip r:embed="rId3"/>
                <a:stretch>
                  <a:fillRect l="-1087" t="-27273" r="-1268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64B923BB-E83A-B977-0DFF-C887CB860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39" y="5598304"/>
            <a:ext cx="8288739" cy="7136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13267E8-ADFB-DE0C-971B-372909191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645" y="4342344"/>
            <a:ext cx="8288742" cy="709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5B3359A-F825-FAFE-E208-7F691AE76AF7}"/>
                  </a:ext>
                </a:extLst>
              </p:cNvPr>
              <p:cNvSpPr txBox="1"/>
              <p:nvPr/>
            </p:nvSpPr>
            <p:spPr>
              <a:xfrm>
                <a:off x="3262571" y="5151050"/>
                <a:ext cx="8525233" cy="378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difference between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  <m:r>
                      <a:rPr lang="en-US" altLang="zh-CN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introduces 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error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higher order </a:t>
                </a: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5B3359A-F825-FAFE-E208-7F691AE76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571" y="5151050"/>
                <a:ext cx="8525233" cy="378437"/>
              </a:xfrm>
              <a:prstGeom prst="rect">
                <a:avLst/>
              </a:prstGeom>
              <a:blipFill>
                <a:blip r:embed="rId6"/>
                <a:stretch>
                  <a:fillRect l="-594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78DD93D2-FF30-28FB-DF52-CE8AF088F65A}"/>
              </a:ext>
            </a:extLst>
          </p:cNvPr>
          <p:cNvCxnSpPr>
            <a:cxnSpLocks/>
          </p:cNvCxnSpPr>
          <p:nvPr/>
        </p:nvCxnSpPr>
        <p:spPr>
          <a:xfrm>
            <a:off x="1945346" y="4942390"/>
            <a:ext cx="0" cy="7986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3D1FC5AD-2ED5-3C74-57A7-F4C2A327AE41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2-D Effective Matching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0D2C06-DE67-7DF0-DDF6-F95CE841F129}"/>
              </a:ext>
            </a:extLst>
          </p:cNvPr>
          <p:cNvSpPr txBox="1"/>
          <p:nvPr/>
        </p:nvSpPr>
        <p:spPr>
          <a:xfrm>
            <a:off x="6472988" y="1243188"/>
            <a:ext cx="4208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(</a:t>
            </a:r>
            <a:r>
              <a:rPr lang="en-US" altLang="zh-CN" sz="1800" b="1" dirty="0" err="1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Phys.Rev.D</a:t>
            </a:r>
            <a:r>
              <a:rPr lang="en-US" altLang="zh-CN" sz="18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 111 (2025) 3, 034510)</a:t>
            </a:r>
            <a:endParaRPr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0969DDC-5A8F-DAA6-5189-7E0519B93371}"/>
              </a:ext>
            </a:extLst>
          </p:cNvPr>
          <p:cNvSpPr/>
          <p:nvPr/>
        </p:nvSpPr>
        <p:spPr>
          <a:xfrm flipH="1" flipV="1">
            <a:off x="3639053" y="1905630"/>
            <a:ext cx="2500677" cy="54593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20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D6EB223E-62D8-EEE9-9650-0986402E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90" y="891159"/>
            <a:ext cx="3136226" cy="24001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A6E7C3-97C6-C846-F94E-D4DE4D257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145" y="427423"/>
            <a:ext cx="3747095" cy="294465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AEC2DF-BE0F-BA88-6192-F68BAB37D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07" y="3507844"/>
            <a:ext cx="3592055" cy="30480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B12476-78F9-08AE-AE62-A39D73251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088" y="3629800"/>
            <a:ext cx="3712467" cy="2869368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25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18A0809-F2A6-3C00-05EA-5E199F22F2C6}"/>
              </a:ext>
            </a:extLst>
          </p:cNvPr>
          <p:cNvCxnSpPr>
            <a:cxnSpLocks/>
          </p:cNvCxnSpPr>
          <p:nvPr/>
        </p:nvCxnSpPr>
        <p:spPr>
          <a:xfrm>
            <a:off x="4861051" y="2278091"/>
            <a:ext cx="17173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E070C99B-5EBE-16B1-4B51-C6BCF8422059}"/>
              </a:ext>
            </a:extLst>
          </p:cNvPr>
          <p:cNvSpPr txBox="1"/>
          <p:nvPr/>
        </p:nvSpPr>
        <p:spPr>
          <a:xfrm>
            <a:off x="5038061" y="1641171"/>
            <a:ext cx="183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085A4B76-36B5-67C8-2BC5-DF271D20A1DF}"/>
              </a:ext>
            </a:extLst>
          </p:cNvPr>
          <p:cNvCxnSpPr>
            <a:cxnSpLocks/>
          </p:cNvCxnSpPr>
          <p:nvPr/>
        </p:nvCxnSpPr>
        <p:spPr>
          <a:xfrm>
            <a:off x="8888377" y="3214983"/>
            <a:ext cx="0" cy="57499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47A36989-5FAC-D03A-BD99-94D7AAB9E703}"/>
              </a:ext>
            </a:extLst>
          </p:cNvPr>
          <p:cNvCxnSpPr>
            <a:cxnSpLocks/>
          </p:cNvCxnSpPr>
          <p:nvPr/>
        </p:nvCxnSpPr>
        <p:spPr>
          <a:xfrm flipH="1">
            <a:off x="4847831" y="5066200"/>
            <a:ext cx="1744735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E8BF03E-AFC5-D036-A12C-B3712355F521}"/>
              </a:ext>
            </a:extLst>
          </p:cNvPr>
          <p:cNvSpPr txBox="1"/>
          <p:nvPr/>
        </p:nvSpPr>
        <p:spPr>
          <a:xfrm>
            <a:off x="5177767" y="4535302"/>
            <a:ext cx="183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2B5D2F-7E31-40DE-83F8-ED7E65CB9D2C}"/>
                  </a:ext>
                </a:extLst>
              </p:cNvPr>
              <p:cNvSpPr txBox="1"/>
              <p:nvPr/>
            </p:nvSpPr>
            <p:spPr>
              <a:xfrm>
                <a:off x="9222983" y="3328314"/>
                <a:ext cx="23773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Limit</a:t>
                </a:r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2B5D2F-7E31-40DE-83F8-ED7E65CB9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983" y="3328314"/>
                <a:ext cx="2377351" cy="461665"/>
              </a:xfrm>
              <a:prstGeom prst="rect">
                <a:avLst/>
              </a:prstGeom>
              <a:blipFill>
                <a:blip r:embed="rId6"/>
                <a:stretch>
                  <a:fillRect l="-410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9794CE7B-96C5-CB33-503D-24E1B7B2000E}"/>
              </a:ext>
            </a:extLst>
          </p:cNvPr>
          <p:cNvSpPr txBox="1"/>
          <p:nvPr/>
        </p:nvSpPr>
        <p:spPr>
          <a:xfrm>
            <a:off x="3823121" y="1006672"/>
            <a:ext cx="21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Quasi-DA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4CBF4FD-25A2-1051-0A55-6190CDC41C86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Numerical results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8370FB-056B-0BC4-6B95-86063D764F22}"/>
              </a:ext>
            </a:extLst>
          </p:cNvPr>
          <p:cNvSpPr txBox="1"/>
          <p:nvPr/>
        </p:nvSpPr>
        <p:spPr>
          <a:xfrm>
            <a:off x="7683765" y="6371208"/>
            <a:ext cx="3532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kumimoji="1" lang="en-US" altLang="zh-CN" sz="1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111 (2025) 3, 034510</a:t>
            </a:r>
          </a:p>
        </p:txBody>
      </p:sp>
    </p:spTree>
    <p:extLst>
      <p:ext uri="{BB962C8B-B14F-4D97-AF65-F5344CB8AC3E}">
        <p14:creationId xmlns:p14="http://schemas.microsoft.com/office/powerpoint/2010/main" val="5762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3B31257-092B-B613-0156-499F44B0E0DE}"/>
              </a:ext>
            </a:extLst>
          </p:cNvPr>
          <p:cNvSpPr txBox="1"/>
          <p:nvPr/>
        </p:nvSpPr>
        <p:spPr>
          <a:xfrm>
            <a:off x="1123268" y="1143432"/>
            <a:ext cx="9945464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numerical computation of baryon LCDA in LaMET has been attempted (</a:t>
            </a:r>
            <a:r>
              <a:rPr kumimoji="1" lang="en-US" altLang="zh-CN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kumimoji="1" lang="en-US" altLang="zh-C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111 (2025) 3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but with incomprehensive renormalization scheme;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we have done:</a:t>
            </a:r>
          </a:p>
          <a:p>
            <a:pPr marL="838190" lvl="1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different lattice spacings;</a:t>
            </a:r>
          </a:p>
          <a:p>
            <a:pPr marL="838190" lvl="1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Hybrid scheme renormalization;</a:t>
            </a:r>
          </a:p>
          <a:p>
            <a:pPr marL="838190" lvl="1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strategy optimized for large momentum;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 (?) , Fourier transformation, Matching implementation ……</a:t>
            </a:r>
          </a:p>
        </p:txBody>
      </p:sp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26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74C1AC-CDCF-73D8-8D66-C5AC3FE12C11}"/>
              </a:ext>
            </a:extLst>
          </p:cNvPr>
          <p:cNvSpPr txBox="1"/>
          <p:nvPr/>
        </p:nvSpPr>
        <p:spPr>
          <a:xfrm>
            <a:off x="687748" y="5041561"/>
            <a:ext cx="9945463" cy="53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8190" lvl="1" indent="-38099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3 structures of leading twist LCDAs for both Proton &amp; Lambda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4DEEB21-F479-90E8-9DCD-A33759AC403B}"/>
              </a:ext>
            </a:extLst>
          </p:cNvPr>
          <p:cNvSpPr/>
          <p:nvPr/>
        </p:nvSpPr>
        <p:spPr>
          <a:xfrm>
            <a:off x="2717173" y="5855850"/>
            <a:ext cx="69621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altLang="zh-CN" sz="4000" b="1" cap="none" spc="0" dirty="0">
                <a:ln/>
                <a:solidFill>
                  <a:schemeClr val="accent3"/>
                </a:solidFill>
                <a:effectLst/>
              </a:rPr>
              <a:t>Thanks</a:t>
            </a:r>
            <a:r>
              <a:rPr lang="zh-CN" altLang="en-US" sz="40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altLang="zh-CN" sz="4000" b="1" cap="none" spc="0" dirty="0">
                <a:ln/>
                <a:solidFill>
                  <a:schemeClr val="accent3"/>
                </a:solidFill>
                <a:effectLst/>
              </a:rPr>
              <a:t>For</a:t>
            </a:r>
            <a:r>
              <a:rPr lang="zh-CN" altLang="en-US" sz="40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altLang="zh-CN" sz="4000" b="1" cap="none" spc="0" dirty="0">
                <a:ln/>
                <a:solidFill>
                  <a:schemeClr val="accent3"/>
                </a:solidFill>
                <a:effectLst/>
              </a:rPr>
              <a:t>Your</a:t>
            </a:r>
            <a:r>
              <a:rPr lang="zh-CN" altLang="en-US" sz="40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altLang="zh-CN" sz="4000" b="1" cap="none" spc="0" dirty="0">
                <a:ln/>
                <a:solidFill>
                  <a:schemeClr val="accent3"/>
                </a:solidFill>
                <a:effectLst/>
              </a:rPr>
              <a:t>Attention</a:t>
            </a:r>
            <a:r>
              <a:rPr lang="zh-CN" altLang="en-US" sz="4000" b="1" cap="none" spc="0" dirty="0">
                <a:ln/>
                <a:solidFill>
                  <a:schemeClr val="accent3"/>
                </a:solidFill>
                <a:effectLst/>
              </a:rPr>
              <a:t> 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1B82E3-79CA-C440-584E-074342C09F91}"/>
              </a:ext>
            </a:extLst>
          </p:cNvPr>
          <p:cNvSpPr txBox="1"/>
          <p:nvPr/>
        </p:nvSpPr>
        <p:spPr>
          <a:xfrm>
            <a:off x="373746" y="9525"/>
            <a:ext cx="609924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Summary</a:t>
            </a:r>
            <a:r>
              <a:rPr kumimoji="1" lang="zh-CN" altLang="en-US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and outlook</a:t>
            </a:r>
          </a:p>
        </p:txBody>
      </p:sp>
    </p:spTree>
    <p:extLst>
      <p:ext uri="{BB962C8B-B14F-4D97-AF65-F5344CB8AC3E}">
        <p14:creationId xmlns:p14="http://schemas.microsoft.com/office/powerpoint/2010/main" val="15091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78FF62-DF9D-FCEB-3426-F9D6F58F4306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Motivation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8D0D52-F099-DC97-4679-E6C646956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30" y="1145978"/>
            <a:ext cx="5712107" cy="544185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3E869E1-DF3C-91F4-F26B-8EE904F1A706}"/>
              </a:ext>
            </a:extLst>
          </p:cNvPr>
          <p:cNvSpPr txBox="1"/>
          <p:nvPr/>
        </p:nvSpPr>
        <p:spPr>
          <a:xfrm>
            <a:off x="7165577" y="3034146"/>
            <a:ext cx="33826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重子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破坏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祝贺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中国组！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21EED9E-3F71-9769-D42C-EB2E47A4C0B5}"/>
              </a:ext>
            </a:extLst>
          </p:cNvPr>
          <p:cNvGrpSpPr/>
          <p:nvPr/>
        </p:nvGrpSpPr>
        <p:grpSpPr>
          <a:xfrm>
            <a:off x="1759437" y="1020952"/>
            <a:ext cx="3325714" cy="3236346"/>
            <a:chOff x="2216641" y="1020952"/>
            <a:chExt cx="3325714" cy="323634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C3FA668-A50A-D1DA-D535-D1B456CB584D}"/>
                </a:ext>
              </a:extLst>
            </p:cNvPr>
            <p:cNvGrpSpPr/>
            <p:nvPr/>
          </p:nvGrpSpPr>
          <p:grpSpPr>
            <a:xfrm>
              <a:off x="2577212" y="1713367"/>
              <a:ext cx="1946207" cy="2543931"/>
              <a:chOff x="5520895" y="1090714"/>
              <a:chExt cx="1406922" cy="2017626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98D97A94-052B-FF7A-658C-5EF55FAC126F}"/>
                  </a:ext>
                </a:extLst>
              </p:cNvPr>
              <p:cNvGrpSpPr/>
              <p:nvPr/>
            </p:nvGrpSpPr>
            <p:grpSpPr>
              <a:xfrm>
                <a:off x="5520895" y="1090714"/>
                <a:ext cx="1406922" cy="2017626"/>
                <a:chOff x="5079357" y="1884972"/>
                <a:chExt cx="1406922" cy="2017626"/>
              </a:xfrm>
            </p:grpSpPr>
            <p:grpSp>
              <p:nvGrpSpPr>
                <p:cNvPr id="7" name="组合 6">
                  <a:extLst>
                    <a:ext uri="{FF2B5EF4-FFF2-40B4-BE49-F238E27FC236}">
                      <a16:creationId xmlns:a16="http://schemas.microsoft.com/office/drawing/2014/main" id="{6BC58529-4BE7-B765-829F-F207623A3BEC}"/>
                    </a:ext>
                  </a:extLst>
                </p:cNvPr>
                <p:cNvGrpSpPr/>
                <p:nvPr/>
              </p:nvGrpSpPr>
              <p:grpSpPr>
                <a:xfrm>
                  <a:off x="5079357" y="1884972"/>
                  <a:ext cx="1406922" cy="2017626"/>
                  <a:chOff x="5391873" y="2573665"/>
                  <a:chExt cx="1406922" cy="2017626"/>
                </a:xfrm>
              </p:grpSpPr>
              <p:grpSp>
                <p:nvGrpSpPr>
                  <p:cNvPr id="10" name="组合 9">
                    <a:extLst>
                      <a:ext uri="{FF2B5EF4-FFF2-40B4-BE49-F238E27FC236}">
                        <a16:creationId xmlns:a16="http://schemas.microsoft.com/office/drawing/2014/main" id="{A290C31F-6585-2307-C649-6A4ECCA9B813}"/>
                      </a:ext>
                    </a:extLst>
                  </p:cNvPr>
                  <p:cNvGrpSpPr/>
                  <p:nvPr/>
                </p:nvGrpSpPr>
                <p:grpSpPr>
                  <a:xfrm>
                    <a:off x="5391873" y="2573665"/>
                    <a:ext cx="528107" cy="2017626"/>
                    <a:chOff x="5391873" y="2573665"/>
                    <a:chExt cx="528107" cy="2017626"/>
                  </a:xfrm>
                </p:grpSpPr>
                <p:sp>
                  <p:nvSpPr>
                    <p:cNvPr id="18" name="椭圆 17">
                      <a:extLst>
                        <a:ext uri="{FF2B5EF4-FFF2-40B4-BE49-F238E27FC236}">
                          <a16:creationId xmlns:a16="http://schemas.microsoft.com/office/drawing/2014/main" id="{8AC38F58-C6A3-2C05-166D-655916BAE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1873" y="2640958"/>
                      <a:ext cx="462988" cy="195033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  <p:sp>
                  <p:nvSpPr>
                    <p:cNvPr id="19" name="椭圆 18">
                      <a:extLst>
                        <a:ext uri="{FF2B5EF4-FFF2-40B4-BE49-F238E27FC236}">
                          <a16:creationId xmlns:a16="http://schemas.microsoft.com/office/drawing/2014/main" id="{8F19C93E-2C42-8C48-9809-F9FBF3DBF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6992" y="2573665"/>
                      <a:ext cx="462988" cy="195033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99BFB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</p:grpSp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2376C951-FE36-590D-A1E3-08B60B5C6116}"/>
                      </a:ext>
                    </a:extLst>
                  </p:cNvPr>
                  <p:cNvSpPr txBox="1"/>
                  <p:nvPr/>
                </p:nvSpPr>
                <p:spPr>
                  <a:xfrm>
                    <a:off x="5602026" y="3510043"/>
                    <a:ext cx="254643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/>
                      <a:t>✕</a:t>
                    </a:r>
                    <a:endParaRPr kumimoji="1" lang="zh-CN" altLang="en-US" sz="1100" dirty="0"/>
                  </a:p>
                </p:txBody>
              </p:sp>
              <p:cxnSp>
                <p:nvCxnSpPr>
                  <p:cNvPr id="12" name="直线箭头连接符 11">
                    <a:extLst>
                      <a:ext uri="{FF2B5EF4-FFF2-40B4-BE49-F238E27FC236}">
                        <a16:creationId xmlns:a16="http://schemas.microsoft.com/office/drawing/2014/main" id="{A8879AD4-4121-C892-D800-C818824F6F1A}"/>
                      </a:ext>
                    </a:extLst>
                  </p:cNvPr>
                  <p:cNvCxnSpPr/>
                  <p:nvPr/>
                </p:nvCxnSpPr>
                <p:spPr>
                  <a:xfrm>
                    <a:off x="5768048" y="3610335"/>
                    <a:ext cx="731136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椭圆 12">
                    <a:extLst>
                      <a:ext uri="{FF2B5EF4-FFF2-40B4-BE49-F238E27FC236}">
                        <a16:creationId xmlns:a16="http://schemas.microsoft.com/office/drawing/2014/main" id="{674BB718-9186-2E39-C3A0-70015C043798}"/>
                      </a:ext>
                    </a:extLst>
                  </p:cNvPr>
                  <p:cNvSpPr/>
                  <p:nvPr/>
                </p:nvSpPr>
                <p:spPr>
                  <a:xfrm>
                    <a:off x="5767452" y="3199081"/>
                    <a:ext cx="93196" cy="156241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14" name="椭圆 13">
                    <a:extLst>
                      <a:ext uri="{FF2B5EF4-FFF2-40B4-BE49-F238E27FC236}">
                        <a16:creationId xmlns:a16="http://schemas.microsoft.com/office/drawing/2014/main" id="{857EB979-E8D1-708C-06E7-4BF6A25885CE}"/>
                      </a:ext>
                    </a:extLst>
                  </p:cNvPr>
                  <p:cNvSpPr/>
                  <p:nvPr/>
                </p:nvSpPr>
                <p:spPr>
                  <a:xfrm>
                    <a:off x="5716629" y="3906458"/>
                    <a:ext cx="93196" cy="156241"/>
                  </a:xfrm>
                  <a:prstGeom prst="ellipse">
                    <a:avLst/>
                  </a:prstGeom>
                  <a:solidFill>
                    <a:srgbClr val="00FA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cxnSp>
                <p:nvCxnSpPr>
                  <p:cNvPr id="15" name="直线箭头连接符 14">
                    <a:extLst>
                      <a:ext uri="{FF2B5EF4-FFF2-40B4-BE49-F238E27FC236}">
                        <a16:creationId xmlns:a16="http://schemas.microsoft.com/office/drawing/2014/main" id="{E3E4CC7F-3D9F-2AEC-59F1-3F7E9C2B4E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43287" y="3277201"/>
                    <a:ext cx="38968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" name="文本框 15">
                        <a:extLst>
                          <a:ext uri="{FF2B5EF4-FFF2-40B4-BE49-F238E27FC236}">
                            <a16:creationId xmlns:a16="http://schemas.microsoft.com/office/drawing/2014/main" id="{F935C498-373D-BE23-1E83-8200347A1F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451554" y="3425188"/>
                        <a:ext cx="347241" cy="3702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1"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37" name="文本框 36">
                        <a:extLst>
                          <a:ext uri="{FF2B5EF4-FFF2-40B4-BE49-F238E27FC236}">
                            <a16:creationId xmlns:a16="http://schemas.microsoft.com/office/drawing/2014/main" id="{A441EE61-F806-6D5F-07D4-240B57BBB6E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451554" y="3425188"/>
                        <a:ext cx="347241" cy="370294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文本框 16">
                        <a:extLst>
                          <a:ext uri="{FF2B5EF4-FFF2-40B4-BE49-F238E27FC236}">
                            <a16:creationId xmlns:a16="http://schemas.microsoft.com/office/drawing/2014/main" id="{095D37E5-D2E5-3F57-DCD6-1BA3803562A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199377" y="3108753"/>
                        <a:ext cx="347241" cy="3702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𝑥𝑃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1"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17" name="文本框 16">
                        <a:extLst>
                          <a:ext uri="{FF2B5EF4-FFF2-40B4-BE49-F238E27FC236}">
                            <a16:creationId xmlns:a16="http://schemas.microsoft.com/office/drawing/2014/main" id="{095D37E5-D2E5-3F57-DCD6-1BA3803562A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199377" y="3108753"/>
                        <a:ext cx="347241" cy="37029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文本框 7">
                      <a:extLst>
                        <a:ext uri="{FF2B5EF4-FFF2-40B4-BE49-F238E27FC236}">
                          <a16:creationId xmlns:a16="http://schemas.microsoft.com/office/drawing/2014/main" id="{6E23D7F6-F28F-49D2-EDED-D632A855D3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90012" y="2438338"/>
                      <a:ext cx="347241" cy="3702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8" name="文本框 7">
                      <a:extLst>
                        <a:ext uri="{FF2B5EF4-FFF2-40B4-BE49-F238E27FC236}">
                          <a16:creationId xmlns:a16="http://schemas.microsoft.com/office/drawing/2014/main" id="{6E23D7F6-F28F-49D2-EDED-D632A855D3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90012" y="2438338"/>
                      <a:ext cx="347241" cy="37029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文本框 8">
                      <a:extLst>
                        <a:ext uri="{FF2B5EF4-FFF2-40B4-BE49-F238E27FC236}">
                          <a16:creationId xmlns:a16="http://schemas.microsoft.com/office/drawing/2014/main" id="{EA476A58-9B42-D461-28CB-F068312292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23402" y="3187706"/>
                      <a:ext cx="181140" cy="2831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kumimoji="1" lang="zh-CN" alt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</m:acc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9" name="文本框 8">
                      <a:extLst>
                        <a:ext uri="{FF2B5EF4-FFF2-40B4-BE49-F238E27FC236}">
                          <a16:creationId xmlns:a16="http://schemas.microsoft.com/office/drawing/2014/main" id="{EA476A58-9B42-D461-28CB-F068312292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23402" y="3187706"/>
                      <a:ext cx="181140" cy="2831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9756" t="-5172" r="-4146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" name="直线箭头连接符 4">
                <a:extLst>
                  <a:ext uri="{FF2B5EF4-FFF2-40B4-BE49-F238E27FC236}">
                    <a16:creationId xmlns:a16="http://schemas.microsoft.com/office/drawing/2014/main" id="{A21D0B71-0C54-EE1D-CD8C-B9E31E6441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8194" y="2503643"/>
                <a:ext cx="3896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41F628AE-0DDA-BC02-84EF-AB83BA8BD7DF}"/>
                      </a:ext>
                    </a:extLst>
                  </p:cNvPr>
                  <p:cNvSpPr txBox="1"/>
                  <p:nvPr/>
                </p:nvSpPr>
                <p:spPr>
                  <a:xfrm>
                    <a:off x="6287398" y="2342749"/>
                    <a:ext cx="3472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41F628AE-0DDA-BC02-84EF-AB83BA8BD7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7398" y="2342749"/>
                    <a:ext cx="34724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Google Shape;171;p32">
                  <a:extLst>
                    <a:ext uri="{FF2B5EF4-FFF2-40B4-BE49-F238E27FC236}">
                      <a16:creationId xmlns:a16="http://schemas.microsoft.com/office/drawing/2014/main" id="{1733F2E8-9603-72C4-6C29-FEE5EA505B03}"/>
                    </a:ext>
                  </a:extLst>
                </p:cNvPr>
                <p:cNvSpPr txBox="1"/>
                <p:nvPr/>
              </p:nvSpPr>
              <p:spPr>
                <a:xfrm>
                  <a:off x="2216641" y="1020952"/>
                  <a:ext cx="3325714" cy="7263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marL="135464">
                    <a:lnSpc>
                      <a:spcPct val="130000"/>
                    </a:lnSpc>
                    <a:buSzPts val="2000"/>
                  </a:pPr>
                  <a:r>
                    <a:rPr lang="en-US" altLang="zh-CN" sz="24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Light meson: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en-US" altLang="zh-CN" sz="24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en-US" altLang="zh-CN" sz="24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…</a:t>
                  </a:r>
                </a:p>
              </p:txBody>
            </p:sp>
          </mc:Choice>
          <mc:Fallback xmlns="">
            <p:sp>
              <p:nvSpPr>
                <p:cNvPr id="44" name="Google Shape;171;p32">
                  <a:extLst>
                    <a:ext uri="{FF2B5EF4-FFF2-40B4-BE49-F238E27FC236}">
                      <a16:creationId xmlns:a16="http://schemas.microsoft.com/office/drawing/2014/main" id="{1733F2E8-9603-72C4-6C29-FEE5EA505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6641" y="1020952"/>
                  <a:ext cx="3325714" cy="726312"/>
                </a:xfrm>
                <a:prstGeom prst="rect">
                  <a:avLst/>
                </a:prstGeom>
                <a:blipFill>
                  <a:blip r:embed="rId9"/>
                  <a:stretch>
                    <a:fillRect b="-1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1EA310C-8C64-9969-5BC2-9E209D7F3C1C}"/>
              </a:ext>
            </a:extLst>
          </p:cNvPr>
          <p:cNvGrpSpPr/>
          <p:nvPr/>
        </p:nvGrpSpPr>
        <p:grpSpPr>
          <a:xfrm>
            <a:off x="6612503" y="4443328"/>
            <a:ext cx="4297952" cy="1967861"/>
            <a:chOff x="9033615" y="2186847"/>
            <a:chExt cx="2250365" cy="1411922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8BACA9E-9B47-FFB8-F858-DBA6A018DD3B}"/>
                </a:ext>
              </a:extLst>
            </p:cNvPr>
            <p:cNvSpPr txBox="1"/>
            <p:nvPr/>
          </p:nvSpPr>
          <p:spPr>
            <a:xfrm>
              <a:off x="9083048" y="2240684"/>
              <a:ext cx="2142332" cy="1223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CP violation of Baryon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Hadronic Decay / CKM matrix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Non-Perturbative property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physics BSM…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C7A65CD-CDFF-88BF-8E0C-A1C4FD306193}"/>
                </a:ext>
              </a:extLst>
            </p:cNvPr>
            <p:cNvSpPr/>
            <p:nvPr/>
          </p:nvSpPr>
          <p:spPr>
            <a:xfrm>
              <a:off x="9033615" y="2186847"/>
              <a:ext cx="2250365" cy="1411922"/>
            </a:xfrm>
            <a:prstGeom prst="rect">
              <a:avLst/>
            </a:prstGeom>
            <a:noFill/>
            <a:ln w="28575" cmpd="sng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4F08C54-AD49-015A-6E0C-18B6AE9D3B2D}"/>
              </a:ext>
            </a:extLst>
          </p:cNvPr>
          <p:cNvGrpSpPr/>
          <p:nvPr/>
        </p:nvGrpSpPr>
        <p:grpSpPr>
          <a:xfrm>
            <a:off x="756792" y="4731705"/>
            <a:ext cx="5029525" cy="1354527"/>
            <a:chOff x="6018346" y="4431024"/>
            <a:chExt cx="5637360" cy="1887375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E1626511-C90F-DBB0-58D4-9E48D1DA41D1}"/>
                </a:ext>
              </a:extLst>
            </p:cNvPr>
            <p:cNvSpPr txBox="1"/>
            <p:nvPr/>
          </p:nvSpPr>
          <p:spPr>
            <a:xfrm>
              <a:off x="6149339" y="4779334"/>
              <a:ext cx="5302947" cy="1217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CPV well established in K, B and D mesons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observation of CPV in baryon decays</a:t>
              </a: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5A88716-196D-403E-5A50-093D33C0C62E}"/>
                </a:ext>
              </a:extLst>
            </p:cNvPr>
            <p:cNvSpPr/>
            <p:nvPr/>
          </p:nvSpPr>
          <p:spPr>
            <a:xfrm>
              <a:off x="6018346" y="4431024"/>
              <a:ext cx="5637360" cy="1887375"/>
            </a:xfrm>
            <a:prstGeom prst="rect">
              <a:avLst/>
            </a:prstGeom>
            <a:noFill/>
            <a:ln w="28575" cmpd="sng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DC024B33-7BD5-D037-7A69-87230F6D681B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Motivation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A99B0EA-A36F-A0CE-68F2-24622D83DB1B}"/>
              </a:ext>
            </a:extLst>
          </p:cNvPr>
          <p:cNvGrpSpPr/>
          <p:nvPr/>
        </p:nvGrpSpPr>
        <p:grpSpPr>
          <a:xfrm>
            <a:off x="5604831" y="1017464"/>
            <a:ext cx="3325714" cy="3205723"/>
            <a:chOff x="6062035" y="1017464"/>
            <a:chExt cx="3325714" cy="3205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Google Shape;171;p32">
                  <a:extLst>
                    <a:ext uri="{FF2B5EF4-FFF2-40B4-BE49-F238E27FC236}">
                      <a16:creationId xmlns:a16="http://schemas.microsoft.com/office/drawing/2014/main" id="{1BD3E7A3-638D-08A6-89C3-38337E39223D}"/>
                    </a:ext>
                  </a:extLst>
                </p:cNvPr>
                <p:cNvSpPr txBox="1"/>
                <p:nvPr/>
              </p:nvSpPr>
              <p:spPr>
                <a:xfrm>
                  <a:off x="6062035" y="1017464"/>
                  <a:ext cx="3325714" cy="7263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/>
                <a:p>
                  <a:pPr marL="135464">
                    <a:lnSpc>
                      <a:spcPct val="130000"/>
                    </a:lnSpc>
                    <a:buSzPts val="2000"/>
                  </a:pPr>
                  <a:r>
                    <a:rPr lang="en-US" altLang="zh-CN" sz="24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Baryon: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altLang="zh-CN" sz="2400" dirty="0">
                      <a:solidFill>
                        <a:srgbClr val="0432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Proton…</a:t>
                  </a:r>
                </a:p>
              </p:txBody>
            </p:sp>
          </mc:Choice>
          <mc:Fallback xmlns="">
            <p:sp>
              <p:nvSpPr>
                <p:cNvPr id="45" name="Google Shape;171;p32">
                  <a:extLst>
                    <a:ext uri="{FF2B5EF4-FFF2-40B4-BE49-F238E27FC236}">
                      <a16:creationId xmlns:a16="http://schemas.microsoft.com/office/drawing/2014/main" id="{1BD3E7A3-638D-08A6-89C3-38337E392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2035" y="1017464"/>
                  <a:ext cx="3325714" cy="726312"/>
                </a:xfrm>
                <a:prstGeom prst="rect">
                  <a:avLst/>
                </a:prstGeom>
                <a:blipFill>
                  <a:blip r:embed="rId10"/>
                  <a:stretch>
                    <a:fillRect b="-16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C410D5F8-1067-261E-6561-394F65314BAE}"/>
                </a:ext>
              </a:extLst>
            </p:cNvPr>
            <p:cNvGrpSpPr/>
            <p:nvPr/>
          </p:nvGrpSpPr>
          <p:grpSpPr>
            <a:xfrm>
              <a:off x="6457936" y="1709847"/>
              <a:ext cx="1948221" cy="2513340"/>
              <a:chOff x="2945809" y="1709847"/>
              <a:chExt cx="1948221" cy="2513340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3428C90E-124D-BB75-4C53-2DD6B2E75290}"/>
                  </a:ext>
                </a:extLst>
              </p:cNvPr>
              <p:cNvGrpSpPr/>
              <p:nvPr/>
            </p:nvGrpSpPr>
            <p:grpSpPr>
              <a:xfrm>
                <a:off x="2945809" y="1709847"/>
                <a:ext cx="1104309" cy="2513340"/>
                <a:chOff x="5079357" y="1882143"/>
                <a:chExt cx="822377" cy="2020455"/>
              </a:xfrm>
            </p:grpSpPr>
            <p:grpSp>
              <p:nvGrpSpPr>
                <p:cNvPr id="62" name="组合 61">
                  <a:extLst>
                    <a:ext uri="{FF2B5EF4-FFF2-40B4-BE49-F238E27FC236}">
                      <a16:creationId xmlns:a16="http://schemas.microsoft.com/office/drawing/2014/main" id="{7C92537F-9360-2FE8-5B18-89D64A035F4C}"/>
                    </a:ext>
                  </a:extLst>
                </p:cNvPr>
                <p:cNvGrpSpPr/>
                <p:nvPr/>
              </p:nvGrpSpPr>
              <p:grpSpPr>
                <a:xfrm>
                  <a:off x="5079357" y="1882143"/>
                  <a:ext cx="822377" cy="2020455"/>
                  <a:chOff x="5391873" y="2570836"/>
                  <a:chExt cx="822377" cy="2020455"/>
                </a:xfrm>
              </p:grpSpPr>
              <p:grpSp>
                <p:nvGrpSpPr>
                  <p:cNvPr id="65" name="组合 64">
                    <a:extLst>
                      <a:ext uri="{FF2B5EF4-FFF2-40B4-BE49-F238E27FC236}">
                        <a16:creationId xmlns:a16="http://schemas.microsoft.com/office/drawing/2014/main" id="{7C620204-6829-DAD5-907C-8F239E64E132}"/>
                      </a:ext>
                    </a:extLst>
                  </p:cNvPr>
                  <p:cNvGrpSpPr/>
                  <p:nvPr/>
                </p:nvGrpSpPr>
                <p:grpSpPr>
                  <a:xfrm>
                    <a:off x="5391873" y="2570836"/>
                    <a:ext cx="528107" cy="2020455"/>
                    <a:chOff x="5391873" y="2570836"/>
                    <a:chExt cx="528107" cy="2020455"/>
                  </a:xfrm>
                </p:grpSpPr>
                <p:sp>
                  <p:nvSpPr>
                    <p:cNvPr id="73" name="椭圆 72">
                      <a:extLst>
                        <a:ext uri="{FF2B5EF4-FFF2-40B4-BE49-F238E27FC236}">
                          <a16:creationId xmlns:a16="http://schemas.microsoft.com/office/drawing/2014/main" id="{4C20C763-3268-C9DA-F9BC-B560257DC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1873" y="2640958"/>
                      <a:ext cx="462988" cy="195033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  <p:sp>
                  <p:nvSpPr>
                    <p:cNvPr id="74" name="椭圆 73">
                      <a:extLst>
                        <a:ext uri="{FF2B5EF4-FFF2-40B4-BE49-F238E27FC236}">
                          <a16:creationId xmlns:a16="http://schemas.microsoft.com/office/drawing/2014/main" id="{32169776-B1F3-0182-AA63-E72B8ADBEF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6992" y="2570836"/>
                      <a:ext cx="462988" cy="19796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99BFB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</p:grpSp>
              <p:sp>
                <p:nvSpPr>
                  <p:cNvPr id="68" name="椭圆 67">
                    <a:extLst>
                      <a:ext uri="{FF2B5EF4-FFF2-40B4-BE49-F238E27FC236}">
                        <a16:creationId xmlns:a16="http://schemas.microsoft.com/office/drawing/2014/main" id="{34A2CFF7-F675-C10A-2658-30F631C05ECA}"/>
                      </a:ext>
                    </a:extLst>
                  </p:cNvPr>
                  <p:cNvSpPr/>
                  <p:nvPr/>
                </p:nvSpPr>
                <p:spPr>
                  <a:xfrm>
                    <a:off x="5715068" y="3007572"/>
                    <a:ext cx="103456" cy="202109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69" name="椭圆 68">
                    <a:extLst>
                      <a:ext uri="{FF2B5EF4-FFF2-40B4-BE49-F238E27FC236}">
                        <a16:creationId xmlns:a16="http://schemas.microsoft.com/office/drawing/2014/main" id="{351436D5-9C39-2AAD-1E12-9428E88B5E00}"/>
                      </a:ext>
                    </a:extLst>
                  </p:cNvPr>
                  <p:cNvSpPr/>
                  <p:nvPr/>
                </p:nvSpPr>
                <p:spPr>
                  <a:xfrm>
                    <a:off x="5657226" y="4128543"/>
                    <a:ext cx="93196" cy="156241"/>
                  </a:xfrm>
                  <a:prstGeom prst="ellipse">
                    <a:avLst/>
                  </a:prstGeom>
                  <a:solidFill>
                    <a:srgbClr val="00FA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cxnSp>
                <p:nvCxnSpPr>
                  <p:cNvPr id="70" name="直线箭头连接符 20">
                    <a:extLst>
                      <a:ext uri="{FF2B5EF4-FFF2-40B4-BE49-F238E27FC236}">
                        <a16:creationId xmlns:a16="http://schemas.microsoft.com/office/drawing/2014/main" id="{6C96B5AF-8E95-5596-0E17-5CD152D59D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2227" y="3116005"/>
                    <a:ext cx="38968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2" name="文本框 71">
                        <a:extLst>
                          <a:ext uri="{FF2B5EF4-FFF2-40B4-BE49-F238E27FC236}">
                            <a16:creationId xmlns:a16="http://schemas.microsoft.com/office/drawing/2014/main" id="{73260F4B-FE78-2CCF-35E3-5D4193A4469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67009" y="2792575"/>
                        <a:ext cx="347241" cy="3702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(1−</m:t>
                                      </m:r>
                                      <m: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kumimoji="1"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72" name="文本框 71">
                        <a:extLst>
                          <a:ext uri="{FF2B5EF4-FFF2-40B4-BE49-F238E27FC236}">
                            <a16:creationId xmlns:a16="http://schemas.microsoft.com/office/drawing/2014/main" id="{73260F4B-FE78-2CCF-35E3-5D4193A4469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67009" y="2792575"/>
                        <a:ext cx="347241" cy="370294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3947" r="-23157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文本框 62">
                      <a:extLst>
                        <a:ext uri="{FF2B5EF4-FFF2-40B4-BE49-F238E27FC236}">
                          <a16:creationId xmlns:a16="http://schemas.microsoft.com/office/drawing/2014/main" id="{EB301674-8596-BB3B-DA54-FD00FB4BFE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2815" y="2230415"/>
                      <a:ext cx="34724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105" name="文本框 104">
                      <a:extLst>
                        <a:ext uri="{FF2B5EF4-FFF2-40B4-BE49-F238E27FC236}">
                          <a16:creationId xmlns:a16="http://schemas.microsoft.com/office/drawing/2014/main" id="{42BC9900-54BA-79E4-12BF-D71429A0E8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32815" y="2230415"/>
                      <a:ext cx="347241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D8EFA928-4D07-4932-870A-DF9EAB607B4D}"/>
                    </a:ext>
                  </a:extLst>
                </p:cNvPr>
                <p:cNvSpPr txBox="1"/>
                <p:nvPr/>
              </p:nvSpPr>
              <p:spPr>
                <a:xfrm>
                  <a:off x="5237173" y="3263248"/>
                  <a:ext cx="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kumimoji="1" lang="zh-CN" altLang="en-US" dirty="0"/>
                </a:p>
              </p:txBody>
            </p:sp>
          </p:grpSp>
          <p:cxnSp>
            <p:nvCxnSpPr>
              <p:cNvPr id="55" name="直线箭头连接符 5">
                <a:extLst>
                  <a:ext uri="{FF2B5EF4-FFF2-40B4-BE49-F238E27FC236}">
                    <a16:creationId xmlns:a16="http://schemas.microsoft.com/office/drawing/2014/main" id="{C42734F4-0544-E3EC-74AE-5778299B3D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7191" y="3747237"/>
                <a:ext cx="52327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文本框 55">
                    <a:extLst>
                      <a:ext uri="{FF2B5EF4-FFF2-40B4-BE49-F238E27FC236}">
                        <a16:creationId xmlns:a16="http://schemas.microsoft.com/office/drawing/2014/main" id="{E36E9EE9-B2E8-BD0F-94F0-D2168AEC4D05}"/>
                      </a:ext>
                    </a:extLst>
                  </p:cNvPr>
                  <p:cNvSpPr txBox="1"/>
                  <p:nvPr/>
                </p:nvSpPr>
                <p:spPr>
                  <a:xfrm>
                    <a:off x="3877799" y="3537781"/>
                    <a:ext cx="466284" cy="4594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56" name="文本框 55">
                    <a:extLst>
                      <a:ext uri="{FF2B5EF4-FFF2-40B4-BE49-F238E27FC236}">
                        <a16:creationId xmlns:a16="http://schemas.microsoft.com/office/drawing/2014/main" id="{E36E9EE9-B2E8-BD0F-94F0-D2168AEC4D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77799" y="3537781"/>
                    <a:ext cx="466284" cy="45943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1818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00C13FC9-12D0-F99D-673D-8927A56767F4}"/>
                      </a:ext>
                    </a:extLst>
                  </p:cNvPr>
                  <p:cNvSpPr txBox="1"/>
                  <p:nvPr/>
                </p:nvSpPr>
                <p:spPr>
                  <a:xfrm>
                    <a:off x="2960063" y="3549725"/>
                    <a:ext cx="466284" cy="460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00C13FC9-12D0-F99D-673D-8927A56767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0063" y="3549725"/>
                    <a:ext cx="466284" cy="46062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329324A6-C921-6C90-5DFD-F844851DD04D}"/>
                  </a:ext>
                </a:extLst>
              </p:cNvPr>
              <p:cNvSpPr/>
              <p:nvPr/>
            </p:nvSpPr>
            <p:spPr>
              <a:xfrm>
                <a:off x="3434189" y="3266325"/>
                <a:ext cx="125146" cy="194356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59" name="直线箭头连接符 9">
                <a:extLst>
                  <a:ext uri="{FF2B5EF4-FFF2-40B4-BE49-F238E27FC236}">
                    <a16:creationId xmlns:a16="http://schemas.microsoft.com/office/drawing/2014/main" id="{2A17DA02-8C2E-60A3-896A-EB5E02CF46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4303" y="3372923"/>
                <a:ext cx="52327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CB67F6E1-1F96-C391-3D12-D66869339C97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339" y="3163471"/>
                    <a:ext cx="466284" cy="460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CB67F6E1-1F96-C391-3D12-D66869339C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4339" y="3163471"/>
                    <a:ext cx="466284" cy="46062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1948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F27E3F31-F613-B65B-F437-5B90B04F5115}"/>
                      </a:ext>
                    </a:extLst>
                  </p:cNvPr>
                  <p:cNvSpPr txBox="1"/>
                  <p:nvPr/>
                </p:nvSpPr>
                <p:spPr>
                  <a:xfrm>
                    <a:off x="3081968" y="3181679"/>
                    <a:ext cx="466284" cy="4594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F27E3F31-F613-B65B-F437-5B90B04F51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1968" y="3181679"/>
                    <a:ext cx="466284" cy="45943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9560F46-72DA-B497-6CE9-287113FDDED3}"/>
                  </a:ext>
                </a:extLst>
              </p:cNvPr>
              <p:cNvSpPr txBox="1"/>
              <p:nvPr/>
            </p:nvSpPr>
            <p:spPr>
              <a:xfrm>
                <a:off x="3238529" y="2900929"/>
                <a:ext cx="352250" cy="329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100" dirty="0"/>
                  <a:t>✕</a:t>
                </a:r>
                <a:endParaRPr kumimoji="1" lang="zh-CN" altLang="en-US" sz="1100" dirty="0"/>
              </a:p>
            </p:txBody>
          </p:sp>
          <p:cxnSp>
            <p:nvCxnSpPr>
              <p:cNvPr id="25" name="直线箭头连接符 11">
                <a:extLst>
                  <a:ext uri="{FF2B5EF4-FFF2-40B4-BE49-F238E27FC236}">
                    <a16:creationId xmlns:a16="http://schemas.microsoft.com/office/drawing/2014/main" id="{E32B949D-8CF1-9B7C-97D4-D14AB6D94A23}"/>
                  </a:ext>
                </a:extLst>
              </p:cNvPr>
              <p:cNvCxnSpPr/>
              <p:nvPr/>
            </p:nvCxnSpPr>
            <p:spPr>
              <a:xfrm>
                <a:off x="3468189" y="3027382"/>
                <a:ext cx="101138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833450E5-3D3F-1563-D229-87160463A6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13689" y="2793939"/>
                    <a:ext cx="480341" cy="466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833450E5-3D3F-1563-D229-87160463A6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13689" y="2793939"/>
                    <a:ext cx="480341" cy="46688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558FC9F1-D22D-084B-B909-ECC8856E718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r="81500"/>
          <a:stretch/>
        </p:blipFill>
        <p:spPr>
          <a:xfrm>
            <a:off x="9542542" y="2591737"/>
            <a:ext cx="1542255" cy="857437"/>
          </a:xfrm>
          <a:prstGeom prst="rect">
            <a:avLst/>
          </a:prstGeom>
        </p:spPr>
      </p:pic>
      <p:sp>
        <p:nvSpPr>
          <p:cNvPr id="31" name="箭头: 右 30">
            <a:extLst>
              <a:ext uri="{FF2B5EF4-FFF2-40B4-BE49-F238E27FC236}">
                <a16:creationId xmlns:a16="http://schemas.microsoft.com/office/drawing/2014/main" id="{77033D24-0830-B7B1-4669-08B87D985A2F}"/>
              </a:ext>
            </a:extLst>
          </p:cNvPr>
          <p:cNvSpPr/>
          <p:nvPr/>
        </p:nvSpPr>
        <p:spPr>
          <a:xfrm>
            <a:off x="8338303" y="2777114"/>
            <a:ext cx="959150" cy="460626"/>
          </a:xfrm>
          <a:prstGeom prst="rightArrow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8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538F6C-353A-AA21-C03F-C59913572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00"/>
          <a:stretch/>
        </p:blipFill>
        <p:spPr>
          <a:xfrm>
            <a:off x="1302719" y="3740727"/>
            <a:ext cx="2783009" cy="3127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EE643C-3A9B-852F-3FF3-FA9259BE45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5521" y="1469812"/>
            <a:ext cx="4192859" cy="21996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2E9B68-8250-51E7-278A-D05713C0E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161" y="3838903"/>
            <a:ext cx="3927705" cy="29123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F5BB35-7DF2-AEA1-7283-328C7A374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139" y="1363247"/>
            <a:ext cx="3132877" cy="20139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DE79818-5115-D29C-F406-530900867B75}"/>
              </a:ext>
            </a:extLst>
          </p:cNvPr>
          <p:cNvSpPr txBox="1"/>
          <p:nvPr/>
        </p:nvSpPr>
        <p:spPr>
          <a:xfrm>
            <a:off x="6866659" y="1055500"/>
            <a:ext cx="540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LCDA: hard exclusive processes</a:t>
            </a:r>
            <a:endParaRPr kumimoji="1" lang="zh-CN" altLang="en-US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9AFD52-C88F-6322-2266-EC88CB32BD8A}"/>
              </a:ext>
            </a:extLst>
          </p:cNvPr>
          <p:cNvSpPr txBox="1"/>
          <p:nvPr/>
        </p:nvSpPr>
        <p:spPr>
          <a:xfrm>
            <a:off x="1073621" y="1113234"/>
            <a:ext cx="540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PDF: inclusive processes</a:t>
            </a:r>
            <a:endParaRPr kumimoji="1" lang="zh-CN" altLang="en-US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3069E3-30ED-3262-0A25-55898A7832F9}"/>
              </a:ext>
            </a:extLst>
          </p:cNvPr>
          <p:cNvSpPr txBox="1"/>
          <p:nvPr/>
        </p:nvSpPr>
        <p:spPr>
          <a:xfrm>
            <a:off x="5093343" y="2161599"/>
            <a:ext cx="2005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omplementary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FB8E5C-D5EB-03AF-5943-96305EA4FE7D}"/>
              </a:ext>
            </a:extLst>
          </p:cNvPr>
          <p:cNvSpPr txBox="1"/>
          <p:nvPr/>
        </p:nvSpPr>
        <p:spPr>
          <a:xfrm>
            <a:off x="7847312" y="3484809"/>
            <a:ext cx="2329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3-particle distributions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A4356A-594D-CA15-E4EE-3F7A4C313D9C}"/>
              </a:ext>
            </a:extLst>
          </p:cNvPr>
          <p:cNvSpPr txBox="1"/>
          <p:nvPr/>
        </p:nvSpPr>
        <p:spPr>
          <a:xfrm>
            <a:off x="1826086" y="3377154"/>
            <a:ext cx="2329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1-particle distributions</a:t>
            </a:r>
            <a:endParaRPr lang="zh-CN" altLang="en-US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4618388-2414-72C8-CF20-7381B4CD57E0}"/>
              </a:ext>
            </a:extLst>
          </p:cNvPr>
          <p:cNvCxnSpPr>
            <a:cxnSpLocks/>
          </p:cNvCxnSpPr>
          <p:nvPr/>
        </p:nvCxnSpPr>
        <p:spPr>
          <a:xfrm>
            <a:off x="1826086" y="3321898"/>
            <a:ext cx="0" cy="4245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1FD015EF-C7E7-6150-1074-D6FDEB94ACC8}"/>
              </a:ext>
            </a:extLst>
          </p:cNvPr>
          <p:cNvCxnSpPr>
            <a:cxnSpLocks/>
          </p:cNvCxnSpPr>
          <p:nvPr/>
        </p:nvCxnSpPr>
        <p:spPr>
          <a:xfrm>
            <a:off x="7847312" y="3388716"/>
            <a:ext cx="0" cy="5615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E9DE99B3-4B27-3545-5168-0131735D937D}"/>
              </a:ext>
            </a:extLst>
          </p:cNvPr>
          <p:cNvSpPr txBox="1"/>
          <p:nvPr/>
        </p:nvSpPr>
        <p:spPr>
          <a:xfrm>
            <a:off x="9012015" y="6471908"/>
            <a:ext cx="2677220" cy="34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14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V.Braun</a:t>
            </a:r>
            <a:r>
              <a:rPr kumimoji="1" lang="en-US" altLang="zh-CN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NPB, 589,381(2000)</a:t>
            </a:r>
            <a:endParaRPr kumimoji="1" lang="zh-CN" altLang="en-US" sz="1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左右箭头 2">
            <a:extLst>
              <a:ext uri="{FF2B5EF4-FFF2-40B4-BE49-F238E27FC236}">
                <a16:creationId xmlns:a16="http://schemas.microsoft.com/office/drawing/2014/main" id="{9B4CE1F1-B7DB-6043-93E1-754D5543CBAC}"/>
              </a:ext>
            </a:extLst>
          </p:cNvPr>
          <p:cNvSpPr/>
          <p:nvPr/>
        </p:nvSpPr>
        <p:spPr>
          <a:xfrm>
            <a:off x="5181789" y="2775750"/>
            <a:ext cx="1679532" cy="14505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1257E3-185F-BCBF-0C32-967232805D79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92159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E22A528-7CF5-82EC-77E0-BBAB562003FD}"/>
              </a:ext>
            </a:extLst>
          </p:cNvPr>
          <p:cNvSpPr txBox="1"/>
          <p:nvPr/>
        </p:nvSpPr>
        <p:spPr>
          <a:xfrm>
            <a:off x="740759" y="1202648"/>
            <a:ext cx="875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lang="en-US" altLang="zh-CN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en-US" altLang="zh-CN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LCDAs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(1980s - now)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8;p23">
            <a:extLst>
              <a:ext uri="{FF2B5EF4-FFF2-40B4-BE49-F238E27FC236}">
                <a16:creationId xmlns:a16="http://schemas.microsoft.com/office/drawing/2014/main" id="{860786AB-4096-A735-5A0A-7EE0DB080D20}"/>
              </a:ext>
            </a:extLst>
          </p:cNvPr>
          <p:cNvSpPr txBox="1"/>
          <p:nvPr/>
        </p:nvSpPr>
        <p:spPr>
          <a:xfrm>
            <a:off x="1148979" y="1509092"/>
            <a:ext cx="56808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74121">
              <a:lnSpc>
                <a:spcPct val="200000"/>
              </a:lnSpc>
              <a:buSzPts val="2000"/>
              <a:buFont typeface="Roboto"/>
              <a:buChar char="●"/>
            </a:pPr>
            <a:r>
              <a:rPr lang="en" b="1" dirty="0">
                <a:ea typeface="Roboto"/>
                <a:cs typeface="Arial" panose="020B0604020202020204" pitchFamily="34" charset="0"/>
                <a:sym typeface="Roboto"/>
              </a:rPr>
              <a:t>Asymptotic LCDAs</a:t>
            </a:r>
            <a:endParaRPr b="1" dirty="0"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2E01CE-D821-9D58-3A08-D818C6B55F2C}"/>
              </a:ext>
            </a:extLst>
          </p:cNvPr>
          <p:cNvSpPr txBox="1"/>
          <p:nvPr/>
        </p:nvSpPr>
        <p:spPr>
          <a:xfrm>
            <a:off x="1767379" y="2082010"/>
            <a:ext cx="4305143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 err="1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Chernyak</a:t>
            </a: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US" altLang="zh-CN" sz="1400" dirty="0" err="1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Zhitnitsky</a:t>
            </a: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1983 </a:t>
            </a:r>
            <a:endParaRPr lang="zh-CN" altLang="en-US" sz="1400" dirty="0">
              <a:solidFill>
                <a:srgbClr val="0432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18669ED-C84E-D823-72DB-2BECBC426A5F}"/>
              </a:ext>
            </a:extLst>
          </p:cNvPr>
          <p:cNvSpPr txBox="1"/>
          <p:nvPr/>
        </p:nvSpPr>
        <p:spPr>
          <a:xfrm>
            <a:off x="1148979" y="2261917"/>
            <a:ext cx="4475194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74121">
              <a:lnSpc>
                <a:spcPct val="200000"/>
              </a:lnSpc>
              <a:buSzPts val="2000"/>
              <a:buFont typeface="Roboto"/>
              <a:buChar char="●"/>
            </a:pPr>
            <a:r>
              <a:rPr lang="en" altLang="zh-CN" b="1" dirty="0">
                <a:ea typeface="Roboto"/>
                <a:cs typeface="Arial" panose="020B0604020202020204" pitchFamily="34" charset="0"/>
                <a:sym typeface="Roboto"/>
              </a:rPr>
              <a:t>Sum rules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99BC1E-9A4B-0038-4319-E4EC9F77696E}"/>
              </a:ext>
            </a:extLst>
          </p:cNvPr>
          <p:cNvSpPr txBox="1"/>
          <p:nvPr/>
        </p:nvSpPr>
        <p:spPr>
          <a:xfrm>
            <a:off x="1730681" y="2760427"/>
            <a:ext cx="5245397" cy="11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King, </a:t>
            </a:r>
            <a:r>
              <a:rPr lang="en-US" altLang="zh-CN" sz="1400" dirty="0" err="1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Sachrajda</a:t>
            </a: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1987; </a:t>
            </a:r>
            <a:r>
              <a:rPr lang="en-US" altLang="zh-CN" sz="1400" dirty="0" err="1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Chernyak</a:t>
            </a: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US" altLang="zh-CN" sz="1400" dirty="0" err="1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Ogloblin</a:t>
            </a: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US" altLang="zh-CN" sz="1400" dirty="0" err="1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Zhitnitsky</a:t>
            </a: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1989;</a:t>
            </a:r>
          </a:p>
          <a:p>
            <a:pPr>
              <a:lnSpc>
                <a:spcPct val="120000"/>
              </a:lnSpc>
            </a:pPr>
            <a:r>
              <a:rPr lang="en-US" altLang="zh-CN" sz="1400" dirty="0" err="1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Stefanis</a:t>
            </a: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Bergmann, 1993; Braun, Fries, Stein 2000;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Braun, Lenz, Wittmann 2006;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5A3ED9-0F6F-7F6A-F668-C7F55DDDBB0F}"/>
              </a:ext>
            </a:extLst>
          </p:cNvPr>
          <p:cNvSpPr txBox="1"/>
          <p:nvPr/>
        </p:nvSpPr>
        <p:spPr>
          <a:xfrm>
            <a:off x="1148979" y="4085864"/>
            <a:ext cx="6302628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74121">
              <a:lnSpc>
                <a:spcPct val="200000"/>
              </a:lnSpc>
              <a:buSzPts val="2000"/>
              <a:buFont typeface="Roboto"/>
              <a:buChar char="●"/>
            </a:pPr>
            <a:r>
              <a:rPr lang="en-US" altLang="zh-CN" b="1" dirty="0">
                <a:ea typeface="Roboto"/>
                <a:cs typeface="Arial" panose="020B0604020202020204" pitchFamily="34" charset="0"/>
                <a:sym typeface="Roboto"/>
              </a:rPr>
              <a:t>Lattice with OPE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CACA830-E8A1-881C-80B9-967EC7DC9502}"/>
              </a:ext>
            </a:extLst>
          </p:cNvPr>
          <p:cNvSpPr txBox="1"/>
          <p:nvPr/>
        </p:nvSpPr>
        <p:spPr>
          <a:xfrm>
            <a:off x="1738350" y="4612619"/>
            <a:ext cx="4704536" cy="59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QCDSF collaboration, 2008, 2009;</a:t>
            </a: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RQCD collaboration, 2016, 2019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2B8560-0100-FB31-7A5D-C15760006D72}"/>
              </a:ext>
            </a:extLst>
          </p:cNvPr>
          <p:cNvSpPr txBox="1"/>
          <p:nvPr/>
        </p:nvSpPr>
        <p:spPr>
          <a:xfrm>
            <a:off x="1148979" y="5173029"/>
            <a:ext cx="10054868" cy="1522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74121">
              <a:lnSpc>
                <a:spcPct val="150000"/>
              </a:lnSpc>
              <a:buSzPts val="2000"/>
              <a:buFont typeface="Roboto"/>
              <a:buChar char="●"/>
            </a:pPr>
            <a:r>
              <a:rPr lang="en-US" altLang="zh-CN" sz="20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Baryon LCDA from LaMET</a:t>
            </a:r>
            <a:br>
              <a:rPr lang="en-US" altLang="zh-CN" sz="20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</a:br>
            <a:r>
              <a:rPr lang="en-US" altLang="zh-CN" b="1" dirty="0" err="1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Phys.Rev.D</a:t>
            </a:r>
            <a:r>
              <a:rPr lang="en-US" altLang="zh-CN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 111 (2025) 3, 034510</a:t>
            </a:r>
            <a:r>
              <a:rPr lang="en-US" altLang="zh-CN" sz="20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,</a:t>
            </a:r>
            <a:r>
              <a:rPr lang="en-US" altLang="zh-CN" sz="24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 </a:t>
            </a:r>
            <a:br>
              <a:rPr lang="en-US" altLang="zh-CN" sz="24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</a:br>
            <a:r>
              <a:rPr lang="en-US" altLang="zh-CN" sz="2000" b="1" dirty="0">
                <a:solidFill>
                  <a:srgbClr val="FF0000"/>
                </a:solidFill>
                <a:ea typeface="Roboto"/>
                <a:cs typeface="Arial" panose="020B0604020202020204" pitchFamily="34" charset="0"/>
                <a:sym typeface="Roboto"/>
              </a:rPr>
              <a:t>…………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34233F-73FE-2953-8932-FB029CC8782B}"/>
              </a:ext>
            </a:extLst>
          </p:cNvPr>
          <p:cNvSpPr txBox="1"/>
          <p:nvPr/>
        </p:nvSpPr>
        <p:spPr>
          <a:xfrm>
            <a:off x="1148979" y="3429000"/>
            <a:ext cx="4475194" cy="569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74121">
              <a:lnSpc>
                <a:spcPct val="200000"/>
              </a:lnSpc>
              <a:buSzPts val="2000"/>
              <a:buFont typeface="Roboto"/>
              <a:buChar char="●"/>
            </a:pPr>
            <a:r>
              <a:rPr lang="en" altLang="zh-CN" b="1" dirty="0">
                <a:ea typeface="Roboto"/>
                <a:cs typeface="Arial" panose="020B0604020202020204" pitchFamily="34" charset="0"/>
                <a:sym typeface="Roboto"/>
              </a:rPr>
              <a:t>Model parametrization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96D2E2-9FB2-2F77-1AB3-A82403632A57}"/>
              </a:ext>
            </a:extLst>
          </p:cNvPr>
          <p:cNvSpPr txBox="1"/>
          <p:nvPr/>
        </p:nvSpPr>
        <p:spPr>
          <a:xfrm>
            <a:off x="1767378" y="3943421"/>
            <a:ext cx="4305143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0432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Bell, Feldmann, Wang, Matthew 2013 </a:t>
            </a:r>
            <a:endParaRPr lang="zh-CN" altLang="en-US" sz="1400" dirty="0">
              <a:solidFill>
                <a:srgbClr val="0432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0CEC58-22A6-159C-9A68-D095D13C57FC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Motivation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C98A74-B310-3E16-502A-2FEFE7E8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56" y="1802291"/>
            <a:ext cx="3108292" cy="23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2397D54-D5C1-BCD2-0298-87E7893B6C06}"/>
              </a:ext>
            </a:extLst>
          </p:cNvPr>
          <p:cNvSpPr txBox="1"/>
          <p:nvPr/>
        </p:nvSpPr>
        <p:spPr>
          <a:xfrm>
            <a:off x="8095555" y="4285889"/>
            <a:ext cx="3535011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is powerful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Moments is not enough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580AE7-0821-2164-1522-DD2670FF688E}"/>
              </a:ext>
            </a:extLst>
          </p:cNvPr>
          <p:cNvSpPr/>
          <p:nvPr/>
        </p:nvSpPr>
        <p:spPr>
          <a:xfrm>
            <a:off x="8095555" y="4301141"/>
            <a:ext cx="3108292" cy="1007447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C116FA0-CACF-E8B8-6F1D-132C77AD9997}"/>
              </a:ext>
            </a:extLst>
          </p:cNvPr>
          <p:cNvSpPr txBox="1"/>
          <p:nvPr/>
        </p:nvSpPr>
        <p:spPr>
          <a:xfrm>
            <a:off x="5312443" y="5838319"/>
            <a:ext cx="550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Lattice spacing, renormalization scheme ……)</a:t>
            </a:r>
          </a:p>
        </p:txBody>
      </p:sp>
    </p:spTree>
    <p:extLst>
      <p:ext uri="{BB962C8B-B14F-4D97-AF65-F5344CB8AC3E}">
        <p14:creationId xmlns:p14="http://schemas.microsoft.com/office/powerpoint/2010/main" val="24206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8C46245-998A-4696-776D-796A38168915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Light-cone DA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151725C-F3EC-C6EF-B3FB-AAD4259A3DF4}"/>
              </a:ext>
            </a:extLst>
          </p:cNvPr>
          <p:cNvGrpSpPr/>
          <p:nvPr/>
        </p:nvGrpSpPr>
        <p:grpSpPr>
          <a:xfrm>
            <a:off x="290618" y="1266837"/>
            <a:ext cx="1889251" cy="2509821"/>
            <a:chOff x="4755339" y="3845305"/>
            <a:chExt cx="1406922" cy="201762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AE125F1-3DBF-49F6-2054-77BC22D68264}"/>
                </a:ext>
              </a:extLst>
            </p:cNvPr>
            <p:cNvGrpSpPr/>
            <p:nvPr/>
          </p:nvGrpSpPr>
          <p:grpSpPr>
            <a:xfrm>
              <a:off x="4755339" y="3845305"/>
              <a:ext cx="1406922" cy="2017626"/>
              <a:chOff x="5079357" y="1884972"/>
              <a:chExt cx="1406922" cy="2017626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7FEACC9C-1687-0A72-4D85-77C11B62AF3F}"/>
                  </a:ext>
                </a:extLst>
              </p:cNvPr>
              <p:cNvGrpSpPr/>
              <p:nvPr/>
            </p:nvGrpSpPr>
            <p:grpSpPr>
              <a:xfrm>
                <a:off x="5079357" y="1884972"/>
                <a:ext cx="1406922" cy="2017626"/>
                <a:chOff x="5391873" y="2573665"/>
                <a:chExt cx="1406922" cy="2017626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35339E86-DF08-6BBE-B270-F4A9653ABDBE}"/>
                    </a:ext>
                  </a:extLst>
                </p:cNvPr>
                <p:cNvGrpSpPr/>
                <p:nvPr/>
              </p:nvGrpSpPr>
              <p:grpSpPr>
                <a:xfrm>
                  <a:off x="5391873" y="2573665"/>
                  <a:ext cx="528107" cy="2017626"/>
                  <a:chOff x="5391873" y="2573665"/>
                  <a:chExt cx="528107" cy="2017626"/>
                </a:xfrm>
              </p:grpSpPr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A7BE3D87-DDD1-4A7B-E0FE-13B64389D814}"/>
                      </a:ext>
                    </a:extLst>
                  </p:cNvPr>
                  <p:cNvSpPr/>
                  <p:nvPr/>
                </p:nvSpPr>
                <p:spPr>
                  <a:xfrm>
                    <a:off x="5391873" y="2640958"/>
                    <a:ext cx="462988" cy="195033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25" name="椭圆 24">
                    <a:extLst>
                      <a:ext uri="{FF2B5EF4-FFF2-40B4-BE49-F238E27FC236}">
                        <a16:creationId xmlns:a16="http://schemas.microsoft.com/office/drawing/2014/main" id="{4353E9C6-3A28-8075-60B5-7659D95A7272}"/>
                      </a:ext>
                    </a:extLst>
                  </p:cNvPr>
                  <p:cNvSpPr/>
                  <p:nvPr/>
                </p:nvSpPr>
                <p:spPr>
                  <a:xfrm>
                    <a:off x="5456992" y="2573665"/>
                    <a:ext cx="462988" cy="19503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99BFB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</p:grp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09CD81A7-E54A-4027-0A1A-FFFE7A61BC82}"/>
                    </a:ext>
                  </a:extLst>
                </p:cNvPr>
                <p:cNvSpPr txBox="1"/>
                <p:nvPr/>
              </p:nvSpPr>
              <p:spPr>
                <a:xfrm>
                  <a:off x="5623366" y="3485317"/>
                  <a:ext cx="2546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/>
                    <a:t>✕</a:t>
                  </a:r>
                  <a:endParaRPr kumimoji="1" lang="zh-CN" altLang="en-US" sz="1100" dirty="0"/>
                </a:p>
              </p:txBody>
            </p:sp>
            <p:cxnSp>
              <p:nvCxnSpPr>
                <p:cNvPr id="18" name="直线箭头连接符 17">
                  <a:extLst>
                    <a:ext uri="{FF2B5EF4-FFF2-40B4-BE49-F238E27FC236}">
                      <a16:creationId xmlns:a16="http://schemas.microsoft.com/office/drawing/2014/main" id="{D4DCB79A-E536-6562-40FE-79C2F4A36F67}"/>
                    </a:ext>
                  </a:extLst>
                </p:cNvPr>
                <p:cNvCxnSpPr/>
                <p:nvPr/>
              </p:nvCxnSpPr>
              <p:spPr>
                <a:xfrm>
                  <a:off x="5779491" y="3580023"/>
                  <a:ext cx="731136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89597E3A-8F42-A558-30D8-9EBCFA757D4D}"/>
                    </a:ext>
                  </a:extLst>
                </p:cNvPr>
                <p:cNvSpPr/>
                <p:nvPr/>
              </p:nvSpPr>
              <p:spPr>
                <a:xfrm>
                  <a:off x="5715068" y="3007572"/>
                  <a:ext cx="103456" cy="202109"/>
                </a:xfrm>
                <a:prstGeom prst="ellipse">
                  <a:avLst/>
                </a:prstGeom>
                <a:solidFill>
                  <a:srgbClr val="0432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6F373AE5-6793-A9BE-684D-08ADEEE27E53}"/>
                    </a:ext>
                  </a:extLst>
                </p:cNvPr>
                <p:cNvSpPr/>
                <p:nvPr/>
              </p:nvSpPr>
              <p:spPr>
                <a:xfrm>
                  <a:off x="5657226" y="4128543"/>
                  <a:ext cx="93196" cy="156241"/>
                </a:xfrm>
                <a:prstGeom prst="ellipse">
                  <a:avLst/>
                </a:prstGeom>
                <a:solidFill>
                  <a:srgbClr val="00FA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cxnSp>
              <p:nvCxnSpPr>
                <p:cNvPr id="21" name="直线箭头连接符 20">
                  <a:extLst>
                    <a:ext uri="{FF2B5EF4-FFF2-40B4-BE49-F238E27FC236}">
                      <a16:creationId xmlns:a16="http://schemas.microsoft.com/office/drawing/2014/main" id="{FB760761-C78E-72F0-421A-B0E3C7FFE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2227" y="3116005"/>
                  <a:ext cx="3896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文本框 21">
                      <a:extLst>
                        <a:ext uri="{FF2B5EF4-FFF2-40B4-BE49-F238E27FC236}">
                          <a16:creationId xmlns:a16="http://schemas.microsoft.com/office/drawing/2014/main" id="{2215DD1A-B03A-3E16-9F36-38915A3488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51554" y="3425188"/>
                      <a:ext cx="347241" cy="3702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A441EE61-F806-6D5F-07D4-240B57BBB6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51554" y="3425188"/>
                      <a:ext cx="347241" cy="37029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005ADBB1-E04E-AF5A-77C7-DD549A1348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7009" y="2792575"/>
                      <a:ext cx="347241" cy="3702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005ADBB1-E04E-AF5A-77C7-DD549A1348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7009" y="2792575"/>
                      <a:ext cx="347241" cy="37029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947" r="-23157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BCDE0051-7101-DD2F-3708-68F7498F5C74}"/>
                      </a:ext>
                    </a:extLst>
                  </p:cNvPr>
                  <p:cNvSpPr txBox="1"/>
                  <p:nvPr/>
                </p:nvSpPr>
                <p:spPr>
                  <a:xfrm>
                    <a:off x="5132815" y="2230415"/>
                    <a:ext cx="3472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05" name="文本框 104">
                    <a:extLst>
                      <a:ext uri="{FF2B5EF4-FFF2-40B4-BE49-F238E27FC236}">
                        <a16:creationId xmlns:a16="http://schemas.microsoft.com/office/drawing/2014/main" id="{42BC9900-54BA-79E4-12BF-D71429A0E8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2815" y="2230415"/>
                    <a:ext cx="347241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6D868B2-74AD-30E8-AFDE-650D3F392419}"/>
                  </a:ext>
                </a:extLst>
              </p:cNvPr>
              <p:cNvSpPr txBox="1"/>
              <p:nvPr/>
            </p:nvSpPr>
            <p:spPr>
              <a:xfrm>
                <a:off x="5237173" y="3263248"/>
                <a:ext cx="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kumimoji="1" lang="zh-CN" altLang="en-US" dirty="0"/>
              </a:p>
            </p:txBody>
          </p:sp>
        </p:grpSp>
        <p:cxnSp>
          <p:nvCxnSpPr>
            <p:cNvPr id="6" name="直线箭头连接符 5">
              <a:extLst>
                <a:ext uri="{FF2B5EF4-FFF2-40B4-BE49-F238E27FC236}">
                  <a16:creationId xmlns:a16="http://schemas.microsoft.com/office/drawing/2014/main" id="{7F8ADE71-7EA8-7C7A-720A-A090AC26EE0F}"/>
                </a:ext>
              </a:extLst>
            </p:cNvPr>
            <p:cNvCxnSpPr>
              <a:cxnSpLocks/>
            </p:cNvCxnSpPr>
            <p:nvPr/>
          </p:nvCxnSpPr>
          <p:spPr>
            <a:xfrm>
              <a:off x="5113823" y="5480318"/>
              <a:ext cx="3896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28224E6-1169-A0CC-EF44-A377B6B83E36}"/>
                    </a:ext>
                  </a:extLst>
                </p:cNvPr>
                <p:cNvSpPr txBox="1"/>
                <p:nvPr/>
              </p:nvSpPr>
              <p:spPr>
                <a:xfrm>
                  <a:off x="5449390" y="5311938"/>
                  <a:ext cx="3472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28224E6-1169-A0CC-EF44-A377B6B83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9390" y="5311938"/>
                  <a:ext cx="347241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84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31DEC1F-3E9B-E8B7-AB81-C932C64EBF07}"/>
                    </a:ext>
                  </a:extLst>
                </p:cNvPr>
                <p:cNvSpPr txBox="1"/>
                <p:nvPr/>
              </p:nvSpPr>
              <p:spPr>
                <a:xfrm>
                  <a:off x="4765954" y="5321540"/>
                  <a:ext cx="347241" cy="370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31DEC1F-3E9B-E8B7-AB81-C932C64EB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54" y="5321540"/>
                  <a:ext cx="347241" cy="37029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FFECA79-0EF3-E42A-F382-8791522BA31E}"/>
                </a:ext>
              </a:extLst>
            </p:cNvPr>
            <p:cNvSpPr/>
            <p:nvPr/>
          </p:nvSpPr>
          <p:spPr>
            <a:xfrm>
              <a:off x="5119035" y="5093717"/>
              <a:ext cx="93196" cy="1562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0" name="直线箭头连接符 9">
              <a:extLst>
                <a:ext uri="{FF2B5EF4-FFF2-40B4-BE49-F238E27FC236}">
                  <a16:creationId xmlns:a16="http://schemas.microsoft.com/office/drawing/2014/main" id="{1B000E9F-85EA-4C9B-0843-D4F53F8F85FC}"/>
                </a:ext>
              </a:extLst>
            </p:cNvPr>
            <p:cNvCxnSpPr>
              <a:cxnSpLocks/>
            </p:cNvCxnSpPr>
            <p:nvPr/>
          </p:nvCxnSpPr>
          <p:spPr>
            <a:xfrm>
              <a:off x="5215930" y="5179410"/>
              <a:ext cx="3896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674D1D5D-3A67-6A70-4ACA-A5CB2E1E3E59}"/>
                    </a:ext>
                  </a:extLst>
                </p:cNvPr>
                <p:cNvSpPr txBox="1"/>
                <p:nvPr/>
              </p:nvSpPr>
              <p:spPr>
                <a:xfrm>
                  <a:off x="5558518" y="5011033"/>
                  <a:ext cx="347241" cy="370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674D1D5D-3A67-6A70-4ACA-A5CB2E1E3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8518" y="5011033"/>
                  <a:ext cx="347241" cy="370294"/>
                </a:xfrm>
                <a:prstGeom prst="rect">
                  <a:avLst/>
                </a:prstGeom>
                <a:blipFill>
                  <a:blip r:embed="rId16"/>
                  <a:stretch>
                    <a:fillRect r="-197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52E2F506-CAB1-A328-7E21-8359F3588E97}"/>
                    </a:ext>
                  </a:extLst>
                </p:cNvPr>
                <p:cNvSpPr txBox="1"/>
                <p:nvPr/>
              </p:nvSpPr>
              <p:spPr>
                <a:xfrm>
                  <a:off x="4856736" y="5025671"/>
                  <a:ext cx="3472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52E2F506-CAB1-A328-7E21-8359F3588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736" y="5025671"/>
                  <a:ext cx="347241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6B293869-BB27-80A3-A5D7-8E4674B77432}"/>
              </a:ext>
            </a:extLst>
          </p:cNvPr>
          <p:cNvSpPr txBox="1"/>
          <p:nvPr/>
        </p:nvSpPr>
        <p:spPr>
          <a:xfrm>
            <a:off x="2523096" y="1293915"/>
            <a:ext cx="641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baryon LCDA: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1BCF22A-3E15-E286-005C-D18407898B95}"/>
              </a:ext>
            </a:extLst>
          </p:cNvPr>
          <p:cNvSpPr txBox="1"/>
          <p:nvPr/>
        </p:nvSpPr>
        <p:spPr>
          <a:xfrm>
            <a:off x="3277236" y="4210543"/>
            <a:ext cx="612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twist octet baryon LCDA: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EF818FA-B957-0210-5231-B9EFA3142416}"/>
              </a:ext>
            </a:extLst>
          </p:cNvPr>
          <p:cNvSpPr txBox="1"/>
          <p:nvPr/>
        </p:nvSpPr>
        <p:spPr>
          <a:xfrm>
            <a:off x="8730164" y="3244069"/>
            <a:ext cx="3304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C.Han</a:t>
            </a:r>
            <a:r>
              <a:rPr kumimoji="1" lang="en-US" altLang="zh-CN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JHEP 07 (2024) 019 </a:t>
            </a:r>
          </a:p>
          <a:p>
            <a:r>
              <a:rPr kumimoji="1" lang="en-US" altLang="zh-CN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V.L.C &amp; I.R.Z NPB 24652(1984)</a:t>
            </a:r>
          </a:p>
          <a:p>
            <a:r>
              <a:rPr kumimoji="1" lang="en-US" altLang="zh-CN" sz="1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G.R.Farrar</a:t>
            </a:r>
            <a:r>
              <a:rPr kumimoji="1" lang="en-US" altLang="zh-CN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kumimoji="1" lang="en-US" altLang="zh-CN" sz="16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NPB 311585(1989) </a:t>
            </a:r>
            <a:endParaRPr lang="zh-CN" altLang="en-US" sz="1600" i="1" dirty="0">
              <a:solidFill>
                <a:schemeClr val="tx2"/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6D8824B-1895-815E-8526-238CE1E9BB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451" y="1810418"/>
            <a:ext cx="9225699" cy="47719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060645E-6B64-A0BE-1D60-86E684569E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16823" y="2446973"/>
            <a:ext cx="7009932" cy="72098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B20EF4D-55A4-D04B-331E-EC496A92FAFC}"/>
              </a:ext>
            </a:extLst>
          </p:cNvPr>
          <p:cNvGrpSpPr/>
          <p:nvPr/>
        </p:nvGrpSpPr>
        <p:grpSpPr>
          <a:xfrm>
            <a:off x="3807560" y="4790490"/>
            <a:ext cx="8082899" cy="1547190"/>
            <a:chOff x="3790424" y="4771211"/>
            <a:chExt cx="8082899" cy="15471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9B3AEC-3E0C-81D5-1691-6DDEABF8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790424" y="4771211"/>
              <a:ext cx="8082899" cy="1547190"/>
            </a:xfrm>
            <a:prstGeom prst="rect">
              <a:avLst/>
            </a:prstGeom>
          </p:spPr>
        </p:pic>
        <p:cxnSp>
          <p:nvCxnSpPr>
            <p:cNvPr id="28" name="直线连接符 14">
              <a:extLst>
                <a:ext uri="{FF2B5EF4-FFF2-40B4-BE49-F238E27FC236}">
                  <a16:creationId xmlns:a16="http://schemas.microsoft.com/office/drawing/2014/main" id="{4588FB5C-CDB4-8806-B26C-2EEEEF488C99}"/>
                </a:ext>
              </a:extLst>
            </p:cNvPr>
            <p:cNvCxnSpPr>
              <a:cxnSpLocks/>
            </p:cNvCxnSpPr>
            <p:nvPr/>
          </p:nvCxnSpPr>
          <p:spPr>
            <a:xfrm>
              <a:off x="6898943" y="5686458"/>
              <a:ext cx="1382612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14">
              <a:extLst>
                <a:ext uri="{FF2B5EF4-FFF2-40B4-BE49-F238E27FC236}">
                  <a16:creationId xmlns:a16="http://schemas.microsoft.com/office/drawing/2014/main" id="{3D1487FF-2F3C-DB5A-E383-5472F3817101}"/>
                </a:ext>
              </a:extLst>
            </p:cNvPr>
            <p:cNvCxnSpPr>
              <a:cxnSpLocks/>
            </p:cNvCxnSpPr>
            <p:nvPr/>
          </p:nvCxnSpPr>
          <p:spPr>
            <a:xfrm>
              <a:off x="10345261" y="5686458"/>
              <a:ext cx="1343974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14">
              <a:extLst>
                <a:ext uri="{FF2B5EF4-FFF2-40B4-BE49-F238E27FC236}">
                  <a16:creationId xmlns:a16="http://schemas.microsoft.com/office/drawing/2014/main" id="{9AF1091F-1A66-6D04-72B0-6402E251B56F}"/>
                </a:ext>
              </a:extLst>
            </p:cNvPr>
            <p:cNvCxnSpPr>
              <a:cxnSpLocks/>
            </p:cNvCxnSpPr>
            <p:nvPr/>
          </p:nvCxnSpPr>
          <p:spPr>
            <a:xfrm>
              <a:off x="7685188" y="6212931"/>
              <a:ext cx="1304123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034BA33-E656-A02E-0807-F2AD38DE1E4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4" y="3885754"/>
            <a:ext cx="2896485" cy="2758211"/>
          </a:xfrm>
          <a:prstGeom prst="rect">
            <a:avLst/>
          </a:prstGeom>
        </p:spPr>
      </p:pic>
      <p:sp>
        <p:nvSpPr>
          <p:cNvPr id="69" name="椭圆 68">
            <a:extLst>
              <a:ext uri="{FF2B5EF4-FFF2-40B4-BE49-F238E27FC236}">
                <a16:creationId xmlns:a16="http://schemas.microsoft.com/office/drawing/2014/main" id="{64C0BB6B-6DED-B9A6-F603-CD1303D8F48F}"/>
              </a:ext>
            </a:extLst>
          </p:cNvPr>
          <p:cNvSpPr/>
          <p:nvPr/>
        </p:nvSpPr>
        <p:spPr>
          <a:xfrm>
            <a:off x="999774" y="4790490"/>
            <a:ext cx="808244" cy="4153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74C2E9B8-865A-4C84-0F3B-9DA2A9C1366E}"/>
              </a:ext>
            </a:extLst>
          </p:cNvPr>
          <p:cNvSpPr/>
          <p:nvPr/>
        </p:nvSpPr>
        <p:spPr>
          <a:xfrm>
            <a:off x="2078182" y="3914190"/>
            <a:ext cx="879764" cy="5123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9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1D4903B-18F9-3AE6-9394-00F60D1F6214}"/>
              </a:ext>
            </a:extLst>
          </p:cNvPr>
          <p:cNvGrpSpPr/>
          <p:nvPr/>
        </p:nvGrpSpPr>
        <p:grpSpPr>
          <a:xfrm>
            <a:off x="642827" y="1562898"/>
            <a:ext cx="10323168" cy="2627887"/>
            <a:chOff x="1031604" y="1890559"/>
            <a:chExt cx="9807648" cy="214621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073BEB6-E2FF-1BA2-78BC-B1A97C9DC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604" y="2041265"/>
              <a:ext cx="2002295" cy="17319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1F06AD57-D83B-E887-68C9-6FA7379CDF2E}"/>
                    </a:ext>
                  </a:extLst>
                </p:cNvPr>
                <p:cNvSpPr txBox="1"/>
                <p:nvPr/>
              </p:nvSpPr>
              <p:spPr>
                <a:xfrm>
                  <a:off x="3327257" y="2553902"/>
                  <a:ext cx="1264172" cy="301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600" b="1" dirty="0">
                      <a:solidFill>
                        <a:srgbClr val="FF0000"/>
                      </a:solidFill>
                    </a:rPr>
                    <a:t>Boosting</a:t>
                  </a:r>
                  <a:r>
                    <a:rPr kumimoji="1" lang="en-US" altLang="zh-CN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a14:m>
                  <a:endParaRPr kumimoji="1"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1F06AD57-D83B-E887-68C9-6FA7379CDF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257" y="2553902"/>
                  <a:ext cx="1264172" cy="301636"/>
                </a:xfrm>
                <a:prstGeom prst="rect">
                  <a:avLst/>
                </a:prstGeom>
                <a:blipFill>
                  <a:blip r:embed="rId3"/>
                  <a:stretch>
                    <a:fillRect l="-2857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C6F0E30-E5BC-8549-BB62-20A2DF3A6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3176" y="1940377"/>
              <a:ext cx="2106076" cy="1832883"/>
            </a:xfrm>
            <a:prstGeom prst="rect">
              <a:avLst/>
            </a:prstGeom>
          </p:spPr>
        </p:pic>
        <p:sp>
          <p:nvSpPr>
            <p:cNvPr id="7" name="右箭头 6">
              <a:extLst>
                <a:ext uri="{FF2B5EF4-FFF2-40B4-BE49-F238E27FC236}">
                  <a16:creationId xmlns:a16="http://schemas.microsoft.com/office/drawing/2014/main" id="{8D87FE00-36FA-4B69-2666-09D6BEA75666}"/>
                </a:ext>
              </a:extLst>
            </p:cNvPr>
            <p:cNvSpPr/>
            <p:nvPr/>
          </p:nvSpPr>
          <p:spPr>
            <a:xfrm>
              <a:off x="7204084" y="2879460"/>
              <a:ext cx="1504990" cy="173169"/>
            </a:xfrm>
            <a:prstGeom prst="rightArrow">
              <a:avLst>
                <a:gd name="adj1" fmla="val 50000"/>
                <a:gd name="adj2" fmla="val 233334"/>
              </a:avLst>
            </a:prstGeom>
            <a:ln>
              <a:solidFill>
                <a:srgbClr val="DE59C3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9AF85D8-B5C9-7FFB-CA38-E894F8EE4ED3}"/>
                </a:ext>
              </a:extLst>
            </p:cNvPr>
            <p:cNvSpPr/>
            <p:nvPr/>
          </p:nvSpPr>
          <p:spPr>
            <a:xfrm>
              <a:off x="7590310" y="2590525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DE59C3"/>
                  </a:solidFill>
                </a:rPr>
                <a:t>EFT</a:t>
              </a:r>
              <a:endParaRPr lang="zh-CN" altLang="en-US" b="1" dirty="0">
                <a:solidFill>
                  <a:srgbClr val="DE59C3"/>
                </a:solidFill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5824617-6492-88FF-78F8-4B2050C82100}"/>
                </a:ext>
              </a:extLst>
            </p:cNvPr>
            <p:cNvGrpSpPr/>
            <p:nvPr/>
          </p:nvGrpSpPr>
          <p:grpSpPr>
            <a:xfrm>
              <a:off x="4856349" y="1890559"/>
              <a:ext cx="2323633" cy="2146213"/>
              <a:chOff x="4134928" y="3846828"/>
              <a:chExt cx="2323633" cy="2146213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B57730E7-317B-1B4E-2C5F-A3F5324B0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4928" y="3846828"/>
                <a:ext cx="2323633" cy="214621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38EB2752-9FA9-330A-3909-13BB28485449}"/>
                      </a:ext>
                    </a:extLst>
                  </p:cNvPr>
                  <p:cNvSpPr txBox="1"/>
                  <p:nvPr/>
                </p:nvSpPr>
                <p:spPr>
                  <a:xfrm>
                    <a:off x="4538755" y="3944386"/>
                    <a:ext cx="260425" cy="453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1" lang="en-US" altLang="zh-CN" sz="1200" b="0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p>
                                  <m: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kumimoji="1" lang="en-US" altLang="zh-CN" sz="1100" b="0" dirty="0">
                      <a:solidFill>
                        <a:srgbClr val="FF0000"/>
                      </a:solidFill>
                    </a:endParaRPr>
                  </a:p>
                  <a:p>
                    <a:endParaRPr kumimoji="1" lang="zh-CN" alt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38EB2752-9FA9-330A-3909-13BB28485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38755" y="3944386"/>
                    <a:ext cx="260425" cy="45313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348" t="-2222" r="-434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C922F7A6-7629-2D16-FBDE-C1EDF8FC2E51}"/>
                      </a:ext>
                    </a:extLst>
                  </p:cNvPr>
                  <p:cNvSpPr txBox="1"/>
                  <p:nvPr/>
                </p:nvSpPr>
                <p:spPr>
                  <a:xfrm>
                    <a:off x="5898853" y="5235473"/>
                    <a:ext cx="370869" cy="453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zh-CN" sz="1200" b="0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p>
                                  <m: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CN" sz="12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kumimoji="1" lang="en-US" altLang="zh-CN" sz="1100" b="0" dirty="0">
                      <a:solidFill>
                        <a:srgbClr val="FF0000"/>
                      </a:solidFill>
                    </a:endParaRPr>
                  </a:p>
                  <a:p>
                    <a:endParaRPr kumimoji="1" lang="zh-CN" alt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C922F7A6-7629-2D16-FBDE-C1EDF8FC2E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98853" y="5235473"/>
                    <a:ext cx="370869" cy="45313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2273" r="-312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112E35F-A8DD-F1C0-4847-EBB5266C5087}"/>
                  </a:ext>
                </a:extLst>
              </p:cNvPr>
              <p:cNvSpPr/>
              <p:nvPr/>
            </p:nvSpPr>
            <p:spPr>
              <a:xfrm>
                <a:off x="4915496" y="4906576"/>
                <a:ext cx="101726" cy="10236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DE090237-3C26-45CC-DE6D-7E8603AE899B}"/>
                  </a:ext>
                </a:extLst>
              </p:cNvPr>
              <p:cNvSpPr/>
              <p:nvPr/>
            </p:nvSpPr>
            <p:spPr>
              <a:xfrm>
                <a:off x="5444881" y="4906575"/>
                <a:ext cx="101726" cy="10236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EA4D479B-F953-D2FE-FAC9-A0A159C31719}"/>
                  </a:ext>
                </a:extLst>
              </p:cNvPr>
              <p:cNvSpPr/>
              <p:nvPr/>
            </p:nvSpPr>
            <p:spPr>
              <a:xfrm>
                <a:off x="4522033" y="4317104"/>
                <a:ext cx="101726" cy="10236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222549AF-3ACC-EA7F-4AB3-C3F692443BF3}"/>
                  </a:ext>
                </a:extLst>
              </p:cNvPr>
              <p:cNvSpPr/>
              <p:nvPr/>
            </p:nvSpPr>
            <p:spPr>
              <a:xfrm>
                <a:off x="5881600" y="5522492"/>
                <a:ext cx="101726" cy="10236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" name="右箭头 9">
              <a:extLst>
                <a:ext uri="{FF2B5EF4-FFF2-40B4-BE49-F238E27FC236}">
                  <a16:creationId xmlns:a16="http://schemas.microsoft.com/office/drawing/2014/main" id="{73723864-3AD6-962E-7E04-2A3555405E65}"/>
                </a:ext>
              </a:extLst>
            </p:cNvPr>
            <p:cNvSpPr/>
            <p:nvPr/>
          </p:nvSpPr>
          <p:spPr>
            <a:xfrm>
              <a:off x="3231773" y="2938094"/>
              <a:ext cx="1591765" cy="126788"/>
            </a:xfrm>
            <a:prstGeom prst="rightArrow">
              <a:avLst>
                <a:gd name="adj1" fmla="val 50000"/>
                <a:gd name="adj2" fmla="val 233334"/>
              </a:avLst>
            </a:prstGeom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9DD9BD9B-E5D9-F3DD-5757-11741C928BB1}"/>
                  </a:ext>
                </a:extLst>
              </p:cNvPr>
              <p:cNvSpPr/>
              <p:nvPr/>
            </p:nvSpPr>
            <p:spPr>
              <a:xfrm>
                <a:off x="642827" y="3886158"/>
                <a:ext cx="9988650" cy="1008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Quasi-DA and LCDA share the same IR property;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QCD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quasi can be factorized as matching formula: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9DD9BD9B-E5D9-F3DD-5757-11741C928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27" y="3886158"/>
                <a:ext cx="9988650" cy="1008609"/>
              </a:xfrm>
              <a:prstGeom prst="rect">
                <a:avLst/>
              </a:prstGeom>
              <a:blipFill>
                <a:blip r:embed="rId8"/>
                <a:stretch>
                  <a:fillRect l="-549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A9058C32-1D3E-008A-04AA-C318CDC74B60}"/>
              </a:ext>
            </a:extLst>
          </p:cNvPr>
          <p:cNvSpPr txBox="1"/>
          <p:nvPr/>
        </p:nvSpPr>
        <p:spPr>
          <a:xfrm>
            <a:off x="616782" y="832243"/>
            <a:ext cx="97809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solidFill>
                  <a:srgbClr val="FF0000"/>
                </a:solidFill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Large Momentum Effective Theory (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LaMET</a:t>
            </a:r>
            <a:r>
              <a:rPr kumimoji="1" lang="en-US" altLang="zh-CN" sz="3200" b="1" dirty="0">
                <a:solidFill>
                  <a:srgbClr val="FF0000"/>
                </a:solidFill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E51F82C-25A5-D084-2A3D-C8345C2B78C6}"/>
              </a:ext>
            </a:extLst>
          </p:cNvPr>
          <p:cNvGrpSpPr/>
          <p:nvPr/>
        </p:nvGrpSpPr>
        <p:grpSpPr>
          <a:xfrm>
            <a:off x="2225263" y="4892484"/>
            <a:ext cx="7332468" cy="1838356"/>
            <a:chOff x="3223338" y="4872097"/>
            <a:chExt cx="7332468" cy="1838356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A11B520-3F80-06B9-4370-BE7E65C47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3338" y="4992746"/>
              <a:ext cx="7332468" cy="1525832"/>
            </a:xfrm>
            <a:prstGeom prst="rect">
              <a:avLst/>
            </a:prstGeom>
          </p:spPr>
        </p:pic>
        <p:pic>
          <p:nvPicPr>
            <p:cNvPr id="20" name="圆角矩形 圆角矩形" descr="圆角矩形 圆角矩形">
              <a:extLst>
                <a:ext uri="{FF2B5EF4-FFF2-40B4-BE49-F238E27FC236}">
                  <a16:creationId xmlns:a16="http://schemas.microsoft.com/office/drawing/2014/main" id="{5B3558E4-A1E9-DFFE-8833-2178985A7115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71074" y="5171977"/>
              <a:ext cx="2543612" cy="484245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DDC5CC9-0EB2-8265-A7EC-8960A0D401DE}"/>
                </a:ext>
              </a:extLst>
            </p:cNvPr>
            <p:cNvSpPr txBox="1"/>
            <p:nvPr/>
          </p:nvSpPr>
          <p:spPr>
            <a:xfrm>
              <a:off x="6939600" y="4872097"/>
              <a:ext cx="211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Matching kernel</a:t>
              </a:r>
              <a:endParaRPr kumimoji="1" lang="zh-CN" alt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A6AF4CC-16B0-5355-04C1-B66750B0414C}"/>
                </a:ext>
              </a:extLst>
            </p:cNvPr>
            <p:cNvSpPr txBox="1"/>
            <p:nvPr/>
          </p:nvSpPr>
          <p:spPr>
            <a:xfrm>
              <a:off x="3882645" y="4872097"/>
              <a:ext cx="113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Quasi-DA</a:t>
              </a:r>
              <a:endParaRPr kumimoji="1" lang="zh-CN" alt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F9D56BA-E4E7-5270-18D8-4C46200F05BF}"/>
                </a:ext>
              </a:extLst>
            </p:cNvPr>
            <p:cNvSpPr txBox="1"/>
            <p:nvPr/>
          </p:nvSpPr>
          <p:spPr>
            <a:xfrm>
              <a:off x="9420254" y="4872097"/>
              <a:ext cx="113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LCDA</a:t>
              </a:r>
              <a:endParaRPr kumimoji="1" lang="zh-CN" alt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8DD43E6-0BF8-E308-661C-5F76E0DF85EF}"/>
                </a:ext>
              </a:extLst>
            </p:cNvPr>
            <p:cNvSpPr txBox="1"/>
            <p:nvPr/>
          </p:nvSpPr>
          <p:spPr>
            <a:xfrm>
              <a:off x="6889572" y="6341121"/>
              <a:ext cx="2846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power correction</a:t>
              </a:r>
              <a:endParaRPr kumimoji="1" lang="zh-CN" alt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EC024F5-05AE-54F6-73C1-CFA54207C8C1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LaMET</a:t>
            </a:r>
          </a:p>
        </p:txBody>
      </p:sp>
    </p:spTree>
    <p:extLst>
      <p:ext uri="{BB962C8B-B14F-4D97-AF65-F5344CB8AC3E}">
        <p14:creationId xmlns:p14="http://schemas.microsoft.com/office/powerpoint/2010/main" val="17894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3">
            <a:extLst>
              <a:ext uri="{FF2B5EF4-FFF2-40B4-BE49-F238E27FC236}">
                <a16:creationId xmlns:a16="http://schemas.microsoft.com/office/drawing/2014/main" id="{73DB4D0E-5392-7E42-F7F1-CF0C1FABC317}"/>
              </a:ext>
            </a:extLst>
          </p:cNvPr>
          <p:cNvCxnSpPr>
            <a:cxnSpLocks/>
          </p:cNvCxnSpPr>
          <p:nvPr/>
        </p:nvCxnSpPr>
        <p:spPr>
          <a:xfrm flipH="1">
            <a:off x="105092" y="899782"/>
            <a:ext cx="11110776" cy="0"/>
          </a:xfrm>
          <a:prstGeom prst="line">
            <a:avLst/>
          </a:prstGeom>
          <a:ln w="44450" cmpd="dbl"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E1F257E-9A6A-420F-A40B-CDFEE3B7E67E}"/>
              </a:ext>
            </a:extLst>
          </p:cNvPr>
          <p:cNvSpPr txBox="1">
            <a:spLocks/>
          </p:cNvSpPr>
          <p:nvPr/>
        </p:nvSpPr>
        <p:spPr>
          <a:xfrm>
            <a:off x="11215868" y="6318401"/>
            <a:ext cx="94673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rgbClr val="9CBEBF"/>
                </a:solidFill>
                <a:latin typeface="Luminari" panose="02000505000000020004" pitchFamily="2" charset="0"/>
                <a:ea typeface="SimHei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en-US" altLang="zh-CN" sz="2400" dirty="0">
              <a:solidFill>
                <a:srgbClr val="9CBEBF"/>
              </a:solidFill>
              <a:latin typeface="Luminari" panose="02000505000000020004" pitchFamily="2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89BA37-341E-C7A6-2FEF-447FC35FE962}"/>
              </a:ext>
            </a:extLst>
          </p:cNvPr>
          <p:cNvSpPr txBox="1"/>
          <p:nvPr/>
        </p:nvSpPr>
        <p:spPr>
          <a:xfrm>
            <a:off x="2742849" y="1439343"/>
            <a:ext cx="612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quasi-DA on Euclidean lattice: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117D559-EC49-9D92-3004-B3ACCED0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23" b="6387"/>
          <a:stretch/>
        </p:blipFill>
        <p:spPr>
          <a:xfrm>
            <a:off x="9247799" y="1038118"/>
            <a:ext cx="2679720" cy="1264117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A1D6CBB-A263-0FC9-4156-A3CBF1B717F2}"/>
              </a:ext>
            </a:extLst>
          </p:cNvPr>
          <p:cNvSpPr txBox="1"/>
          <p:nvPr/>
        </p:nvSpPr>
        <p:spPr>
          <a:xfrm>
            <a:off x="1305736" y="4116581"/>
            <a:ext cx="612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twist of quasi-DA matrix elements: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D2CF7C77-AF71-B713-147B-E727D27B6183}"/>
              </a:ext>
            </a:extLst>
          </p:cNvPr>
          <p:cNvSpPr txBox="1"/>
          <p:nvPr/>
        </p:nvSpPr>
        <p:spPr>
          <a:xfrm>
            <a:off x="373746" y="9525"/>
            <a:ext cx="6099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 dirty="0">
                <a:latin typeface="Bradley Hand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Quasi-DA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29BFE4D-E99F-BE2C-C608-B5630BE5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19" y="2308710"/>
            <a:ext cx="8648700" cy="529382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0F3070D6-7722-0B9F-14E3-27EA41A00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007" y="4739851"/>
            <a:ext cx="7962545" cy="174108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8E5D8C0-67B2-9B7E-B502-E7CB5D0AA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224" y="2961461"/>
            <a:ext cx="7831502" cy="760340"/>
          </a:xfrm>
          <a:prstGeom prst="rect">
            <a:avLst/>
          </a:prstGeom>
        </p:spPr>
      </p:pic>
      <p:cxnSp>
        <p:nvCxnSpPr>
          <p:cNvPr id="25" name="直线连接符 14">
            <a:extLst>
              <a:ext uri="{FF2B5EF4-FFF2-40B4-BE49-F238E27FC236}">
                <a16:creationId xmlns:a16="http://schemas.microsoft.com/office/drawing/2014/main" id="{B46019F0-DE66-F23F-15CB-184005519B65}"/>
              </a:ext>
            </a:extLst>
          </p:cNvPr>
          <p:cNvCxnSpPr>
            <a:cxnSpLocks/>
          </p:cNvCxnSpPr>
          <p:nvPr/>
        </p:nvCxnSpPr>
        <p:spPr>
          <a:xfrm>
            <a:off x="1925568" y="5634504"/>
            <a:ext cx="678201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245DAFD-BB5D-84A8-CE4F-399D9C6544BA}"/>
              </a:ext>
            </a:extLst>
          </p:cNvPr>
          <p:cNvGrpSpPr/>
          <p:nvPr/>
        </p:nvGrpSpPr>
        <p:grpSpPr>
          <a:xfrm>
            <a:off x="290618" y="1266837"/>
            <a:ext cx="1889251" cy="2509821"/>
            <a:chOff x="4755339" y="3845305"/>
            <a:chExt cx="1406922" cy="2017626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DECEB26-D09F-8DB3-12EE-E45F2BD82286}"/>
                </a:ext>
              </a:extLst>
            </p:cNvPr>
            <p:cNvGrpSpPr/>
            <p:nvPr/>
          </p:nvGrpSpPr>
          <p:grpSpPr>
            <a:xfrm>
              <a:off x="4755339" y="3845305"/>
              <a:ext cx="1406922" cy="2017626"/>
              <a:chOff x="5079357" y="1884972"/>
              <a:chExt cx="1406922" cy="2017626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561994E0-D1C1-CD9E-B6BB-D2C5A211093E}"/>
                  </a:ext>
                </a:extLst>
              </p:cNvPr>
              <p:cNvGrpSpPr/>
              <p:nvPr/>
            </p:nvGrpSpPr>
            <p:grpSpPr>
              <a:xfrm>
                <a:off x="5079357" y="1884972"/>
                <a:ext cx="1406922" cy="2017626"/>
                <a:chOff x="5391873" y="2573665"/>
                <a:chExt cx="1406922" cy="2017626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5240A5A0-49BC-0C9A-BE28-CE3681204F71}"/>
                    </a:ext>
                  </a:extLst>
                </p:cNvPr>
                <p:cNvGrpSpPr/>
                <p:nvPr/>
              </p:nvGrpSpPr>
              <p:grpSpPr>
                <a:xfrm>
                  <a:off x="5391873" y="2573665"/>
                  <a:ext cx="528107" cy="2017626"/>
                  <a:chOff x="5391873" y="2573665"/>
                  <a:chExt cx="528107" cy="2017626"/>
                </a:xfrm>
              </p:grpSpPr>
              <p:sp>
                <p:nvSpPr>
                  <p:cNvPr id="52" name="椭圆 51">
                    <a:extLst>
                      <a:ext uri="{FF2B5EF4-FFF2-40B4-BE49-F238E27FC236}">
                        <a16:creationId xmlns:a16="http://schemas.microsoft.com/office/drawing/2014/main" id="{D892D581-D968-7875-ACD2-95E2099905BB}"/>
                      </a:ext>
                    </a:extLst>
                  </p:cNvPr>
                  <p:cNvSpPr/>
                  <p:nvPr/>
                </p:nvSpPr>
                <p:spPr>
                  <a:xfrm>
                    <a:off x="5391873" y="2640958"/>
                    <a:ext cx="462988" cy="195033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53" name="椭圆 52">
                    <a:extLst>
                      <a:ext uri="{FF2B5EF4-FFF2-40B4-BE49-F238E27FC236}">
                        <a16:creationId xmlns:a16="http://schemas.microsoft.com/office/drawing/2014/main" id="{3DC681E9-3EC0-F933-5287-1BC3D35378FA}"/>
                      </a:ext>
                    </a:extLst>
                  </p:cNvPr>
                  <p:cNvSpPr/>
                  <p:nvPr/>
                </p:nvSpPr>
                <p:spPr>
                  <a:xfrm>
                    <a:off x="5456992" y="2573665"/>
                    <a:ext cx="462988" cy="19503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99BFB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</p:grp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A967DD1B-4800-2FC1-5A6F-72F08195B084}"/>
                    </a:ext>
                  </a:extLst>
                </p:cNvPr>
                <p:cNvSpPr txBox="1"/>
                <p:nvPr/>
              </p:nvSpPr>
              <p:spPr>
                <a:xfrm>
                  <a:off x="5623366" y="3485317"/>
                  <a:ext cx="2546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/>
                    <a:t>✕</a:t>
                  </a:r>
                  <a:endParaRPr kumimoji="1" lang="zh-CN" altLang="en-US" sz="1100" dirty="0"/>
                </a:p>
              </p:txBody>
            </p:sp>
            <p:cxnSp>
              <p:nvCxnSpPr>
                <p:cNvPr id="46" name="直线箭头连接符 17">
                  <a:extLst>
                    <a:ext uri="{FF2B5EF4-FFF2-40B4-BE49-F238E27FC236}">
                      <a16:creationId xmlns:a16="http://schemas.microsoft.com/office/drawing/2014/main" id="{ACB5D4D6-2601-028D-344B-F68243875ADC}"/>
                    </a:ext>
                  </a:extLst>
                </p:cNvPr>
                <p:cNvCxnSpPr/>
                <p:nvPr/>
              </p:nvCxnSpPr>
              <p:spPr>
                <a:xfrm>
                  <a:off x="5779491" y="3580023"/>
                  <a:ext cx="731136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椭圆 46">
                  <a:extLst>
                    <a:ext uri="{FF2B5EF4-FFF2-40B4-BE49-F238E27FC236}">
                      <a16:creationId xmlns:a16="http://schemas.microsoft.com/office/drawing/2014/main" id="{68F61E33-CE51-B95B-7C7A-7097BE30AC0F}"/>
                    </a:ext>
                  </a:extLst>
                </p:cNvPr>
                <p:cNvSpPr/>
                <p:nvPr/>
              </p:nvSpPr>
              <p:spPr>
                <a:xfrm>
                  <a:off x="5715068" y="3007572"/>
                  <a:ext cx="103456" cy="202109"/>
                </a:xfrm>
                <a:prstGeom prst="ellipse">
                  <a:avLst/>
                </a:prstGeom>
                <a:solidFill>
                  <a:srgbClr val="0432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C85CE037-9B52-E8AF-9547-A85461EB4D3F}"/>
                    </a:ext>
                  </a:extLst>
                </p:cNvPr>
                <p:cNvSpPr/>
                <p:nvPr/>
              </p:nvSpPr>
              <p:spPr>
                <a:xfrm>
                  <a:off x="5657226" y="4128543"/>
                  <a:ext cx="93196" cy="156241"/>
                </a:xfrm>
                <a:prstGeom prst="ellipse">
                  <a:avLst/>
                </a:prstGeom>
                <a:solidFill>
                  <a:srgbClr val="00FA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cxnSp>
              <p:nvCxnSpPr>
                <p:cNvPr id="49" name="直线箭头连接符 20">
                  <a:extLst>
                    <a:ext uri="{FF2B5EF4-FFF2-40B4-BE49-F238E27FC236}">
                      <a16:creationId xmlns:a16="http://schemas.microsoft.com/office/drawing/2014/main" id="{026285B4-8CD9-9184-0E67-AF0411D2BA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2227" y="3116005"/>
                  <a:ext cx="3896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D396F07F-0D00-8651-671E-8E50884C66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51554" y="3425188"/>
                      <a:ext cx="347241" cy="3702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A441EE61-F806-6D5F-07D4-240B57BBB6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51554" y="3425188"/>
                      <a:ext cx="347241" cy="37029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文本框 50">
                      <a:extLst>
                        <a:ext uri="{FF2B5EF4-FFF2-40B4-BE49-F238E27FC236}">
                          <a16:creationId xmlns:a16="http://schemas.microsoft.com/office/drawing/2014/main" id="{AA433262-8EB3-0929-B2A9-C37470475F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7009" y="2792575"/>
                      <a:ext cx="347241" cy="3702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005ADBB1-E04E-AF5A-77C7-DD549A1348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7009" y="2792575"/>
                      <a:ext cx="347241" cy="37029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947" r="-23157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BCEC87E6-8294-94A8-08DF-FF88F4B6A220}"/>
                      </a:ext>
                    </a:extLst>
                  </p:cNvPr>
                  <p:cNvSpPr txBox="1"/>
                  <p:nvPr/>
                </p:nvSpPr>
                <p:spPr>
                  <a:xfrm>
                    <a:off x="5132815" y="2230415"/>
                    <a:ext cx="3472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05" name="文本框 104">
                    <a:extLst>
                      <a:ext uri="{FF2B5EF4-FFF2-40B4-BE49-F238E27FC236}">
                        <a16:creationId xmlns:a16="http://schemas.microsoft.com/office/drawing/2014/main" id="{42BC9900-54BA-79E4-12BF-D71429A0E8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2815" y="2230415"/>
                    <a:ext cx="347241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F9B2CF92-9D7D-5162-0AB0-1B350F60F5C1}"/>
                  </a:ext>
                </a:extLst>
              </p:cNvPr>
              <p:cNvSpPr txBox="1"/>
              <p:nvPr/>
            </p:nvSpPr>
            <p:spPr>
              <a:xfrm>
                <a:off x="5237173" y="3263248"/>
                <a:ext cx="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kumimoji="1" lang="zh-CN" altLang="en-US" dirty="0"/>
              </a:p>
            </p:txBody>
          </p:sp>
        </p:grpSp>
        <p:cxnSp>
          <p:nvCxnSpPr>
            <p:cNvPr id="31" name="直线箭头连接符 5">
              <a:extLst>
                <a:ext uri="{FF2B5EF4-FFF2-40B4-BE49-F238E27FC236}">
                  <a16:creationId xmlns:a16="http://schemas.microsoft.com/office/drawing/2014/main" id="{9E826502-CD1F-4304-EB10-570B13F66B7F}"/>
                </a:ext>
              </a:extLst>
            </p:cNvPr>
            <p:cNvCxnSpPr>
              <a:cxnSpLocks/>
            </p:cNvCxnSpPr>
            <p:nvPr/>
          </p:nvCxnSpPr>
          <p:spPr>
            <a:xfrm>
              <a:off x="5113823" y="5480318"/>
              <a:ext cx="3896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C4967E76-6C9C-25E3-F525-02D99CE21A4D}"/>
                    </a:ext>
                  </a:extLst>
                </p:cNvPr>
                <p:cNvSpPr txBox="1"/>
                <p:nvPr/>
              </p:nvSpPr>
              <p:spPr>
                <a:xfrm>
                  <a:off x="5449390" y="5311938"/>
                  <a:ext cx="3472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28224E6-1169-A0CC-EF44-A377B6B83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9390" y="5311938"/>
                  <a:ext cx="347241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84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4B63266-E5BE-6123-A954-0393E8586956}"/>
                    </a:ext>
                  </a:extLst>
                </p:cNvPr>
                <p:cNvSpPr txBox="1"/>
                <p:nvPr/>
              </p:nvSpPr>
              <p:spPr>
                <a:xfrm>
                  <a:off x="4765954" y="5321540"/>
                  <a:ext cx="347241" cy="370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931DEC1F-3E9B-E8B7-AB81-C932C64EB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54" y="5321540"/>
                  <a:ext cx="347241" cy="37029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F1E5E04-B23B-B388-0005-0FDF6D77E2E8}"/>
                </a:ext>
              </a:extLst>
            </p:cNvPr>
            <p:cNvSpPr/>
            <p:nvPr/>
          </p:nvSpPr>
          <p:spPr>
            <a:xfrm>
              <a:off x="5119035" y="5093717"/>
              <a:ext cx="93196" cy="1562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7" name="直线箭头连接符 9">
              <a:extLst>
                <a:ext uri="{FF2B5EF4-FFF2-40B4-BE49-F238E27FC236}">
                  <a16:creationId xmlns:a16="http://schemas.microsoft.com/office/drawing/2014/main" id="{E3B6A492-88DB-6B10-ECEB-1CBF36373067}"/>
                </a:ext>
              </a:extLst>
            </p:cNvPr>
            <p:cNvCxnSpPr>
              <a:cxnSpLocks/>
            </p:cNvCxnSpPr>
            <p:nvPr/>
          </p:nvCxnSpPr>
          <p:spPr>
            <a:xfrm>
              <a:off x="5215930" y="5179410"/>
              <a:ext cx="3896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6CEF4707-3815-12A8-12BC-361970506AE1}"/>
                    </a:ext>
                  </a:extLst>
                </p:cNvPr>
                <p:cNvSpPr txBox="1"/>
                <p:nvPr/>
              </p:nvSpPr>
              <p:spPr>
                <a:xfrm>
                  <a:off x="5558518" y="5011033"/>
                  <a:ext cx="347241" cy="370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674D1D5D-3A67-6A70-4ACA-A5CB2E1E3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8518" y="5011033"/>
                  <a:ext cx="347241" cy="370294"/>
                </a:xfrm>
                <a:prstGeom prst="rect">
                  <a:avLst/>
                </a:prstGeom>
                <a:blipFill>
                  <a:blip r:embed="rId16"/>
                  <a:stretch>
                    <a:fillRect r="-1973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429AEFDA-4CF6-5F60-3961-19049335508A}"/>
                    </a:ext>
                  </a:extLst>
                </p:cNvPr>
                <p:cNvSpPr txBox="1"/>
                <p:nvPr/>
              </p:nvSpPr>
              <p:spPr>
                <a:xfrm>
                  <a:off x="4856736" y="5025671"/>
                  <a:ext cx="3472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52E2F506-CAB1-A328-7E21-8359F3588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736" y="5025671"/>
                  <a:ext cx="347241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10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自定义 7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CBEB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11615</TotalTime>
  <Words>964</Words>
  <Application>Microsoft Office PowerPoint</Application>
  <PresentationFormat>宽屏</PresentationFormat>
  <Paragraphs>256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Bradley Hand</vt:lpstr>
      <vt:lpstr>Luminari</vt:lpstr>
      <vt:lpstr>等线</vt:lpstr>
      <vt:lpstr>等线 Light</vt:lpstr>
      <vt:lpstr>微软雅黑</vt:lpstr>
      <vt:lpstr>站酷小薇LOGO体</vt:lpstr>
      <vt:lpstr>Arial</vt:lpstr>
      <vt:lpstr>Cambria Math</vt:lpstr>
      <vt:lpstr>MV Boli</vt:lpstr>
      <vt:lpstr>Roboto</vt:lpstr>
      <vt:lpstr>Times New Roman</vt:lpstr>
      <vt:lpstr>Wingdings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佳佳PPT</dc:creator>
  <cp:lastModifiedBy>木瓜 张</cp:lastModifiedBy>
  <cp:revision>67</cp:revision>
  <cp:lastPrinted>2024-10-12T07:30:15Z</cp:lastPrinted>
  <dcterms:created xsi:type="dcterms:W3CDTF">2020-04-22T07:48:00Z</dcterms:created>
  <dcterms:modified xsi:type="dcterms:W3CDTF">2025-03-24T05:25:44Z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