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81" y="-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5F7F545-EDC4-416E-B809-EC75E7F86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722F1A7-5663-4338-B555-0F2200C2B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D308D3A-D982-4014-924C-474E74585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5BE9-4636-4268-A0A6-FF6D72BB313C}" type="datetimeFigureOut">
              <a:rPr lang="zh-CN" altLang="en-US" smtClean="0"/>
              <a:t>2024-11-29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D2BAF2D-4B53-4F83-83DA-64F61E17E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5A4BC35-C018-4FA3-8097-65D9D5C28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ECB3-8505-4822-8799-D3828A139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37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2720522-DFF6-4CB0-8D34-FF4C81B82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D27A997-667A-489A-A842-D866DD1D7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F0C86A9-24E3-4E60-8FF1-F4A92D277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5BE9-4636-4268-A0A6-FF6D72BB313C}" type="datetimeFigureOut">
              <a:rPr lang="zh-CN" altLang="en-US" smtClean="0"/>
              <a:t>2024-11-29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51F4A69-867D-42C9-A3AE-65B82C8F4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4416B54-5028-4AB8-9CCD-D1712D096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ECB3-8505-4822-8799-D3828A139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86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3A727D41-C302-4C5D-91DF-B21DEC0F79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15D2C7D-F7C1-473E-8C20-BC1422888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1941299-06BA-4D7F-BCD3-B00014734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5BE9-4636-4268-A0A6-FF6D72BB313C}" type="datetimeFigureOut">
              <a:rPr lang="zh-CN" altLang="en-US" smtClean="0"/>
              <a:t>2024-11-29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95111F5-FB07-4071-8288-D065D264F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390E1D8-54E8-4C1A-BBEB-748ABF977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ECB3-8505-4822-8799-D3828A139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29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F5D362C-58DA-4394-B8F6-A641BD500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2C800D3-7C4D-4601-AB82-23D56BF76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9AE4690-44B9-42E1-B526-7B0EC4A9B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5BE9-4636-4268-A0A6-FF6D72BB313C}" type="datetimeFigureOut">
              <a:rPr lang="zh-CN" altLang="en-US" smtClean="0"/>
              <a:t>2024-11-29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626548D-010D-4168-961A-EB1147079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9124B01-E94C-478A-8507-EA2E36928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ECB3-8505-4822-8799-D3828A139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46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30C7FDD-6234-4E5E-90DC-C7EDE188C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363B5A0-2D7F-452B-8ECE-BF0C840A4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1F31023-5D0E-491E-9F74-394795CF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5BE9-4636-4268-A0A6-FF6D72BB313C}" type="datetimeFigureOut">
              <a:rPr lang="zh-CN" altLang="en-US" smtClean="0"/>
              <a:t>2024-11-29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50D43E8-ACBD-4E0D-A5FE-771E38615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00371B4-C2E2-4DFA-BC9B-D292D0DFD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ECB3-8505-4822-8799-D3828A139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98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EBA9C66-563E-470F-BE35-8359DB0F6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1BFD740-D11D-4180-A29F-29B95E5310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4AB6237-B041-4779-B863-FCBD4A4FC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885006F-9B6F-4364-8A7C-BEFAC479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5BE9-4636-4268-A0A6-FF6D72BB313C}" type="datetimeFigureOut">
              <a:rPr lang="zh-CN" altLang="en-US" smtClean="0"/>
              <a:t>2024-11-29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94D0D83-E08B-4326-A425-39CB7AD51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E09CD9D-F767-4CFB-BE47-78CDBDD2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ECB3-8505-4822-8799-D3828A139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14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56D9C43-1A3E-409C-BE97-CBDA31FF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A51AD54-0BB6-4DB0-A07D-8624C4AEF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AE5DFE30-BFCD-4FA3-AC5F-DDC111A79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62D75749-F353-4665-85F3-416E49874F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8B4638F8-2387-45E0-8A72-ABE0C27E13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E4501241-86EC-4714-88D9-6B8D8B149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5BE9-4636-4268-A0A6-FF6D72BB313C}" type="datetimeFigureOut">
              <a:rPr lang="zh-CN" altLang="en-US" smtClean="0"/>
              <a:t>2024-11-29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C16DD672-15D0-4C8E-9E68-C26C02486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67D01709-0A88-4E4E-8D78-F0E9DBC4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ECB3-8505-4822-8799-D3828A139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97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A3F61E8-77DC-4F9D-A049-5D0FA64F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EC72A6F-046B-497D-BF3B-81E85B740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5BE9-4636-4268-A0A6-FF6D72BB313C}" type="datetimeFigureOut">
              <a:rPr lang="zh-CN" altLang="en-US" smtClean="0"/>
              <a:t>2024-11-29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B6535461-E8B6-4956-A268-F2DF71BB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6D7444C-465D-4187-8053-C703CAC7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ECB3-8505-4822-8799-D3828A139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41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AEB437BB-88B2-46C7-887B-F9ED0354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5BE9-4636-4268-A0A6-FF6D72BB313C}" type="datetimeFigureOut">
              <a:rPr lang="zh-CN" altLang="en-US" smtClean="0"/>
              <a:t>2024-11-29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FE0D496-78E4-43E1-843E-65853BDC4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6A1544A5-F5C0-494C-9E59-EEE48D80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ECB3-8505-4822-8799-D3828A139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09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471A04F-0466-4B78-ADD0-660AD473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33F3A65-C506-4DFC-B1D6-B85F51289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922E5D8-7058-4609-B095-35A3C81CF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1109C51-2DF3-4B0A-88D0-3D2CADBAB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5BE9-4636-4268-A0A6-FF6D72BB313C}" type="datetimeFigureOut">
              <a:rPr lang="zh-CN" altLang="en-US" smtClean="0"/>
              <a:t>2024-11-29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9A372A4-7EC5-4957-8B7F-438E975A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5759C0A-4F5F-4AC8-874A-35226597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ECB3-8505-4822-8799-D3828A139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33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1BFC81A-E088-4AC5-BC17-6D3815124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3A6832F3-FD90-4482-8129-CD3D76056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44BB337-9BEF-4787-8A13-8DE24E276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87FBFDC-6A8B-4870-BDAA-411A112F0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5BE9-4636-4268-A0A6-FF6D72BB313C}" type="datetimeFigureOut">
              <a:rPr lang="zh-CN" altLang="en-US" smtClean="0"/>
              <a:t>2024-11-29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E2E272D-8B2C-4A4A-AAB3-5FACDF56E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E9E041C-B146-4F25-B4B3-18955EC98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ECB3-8505-4822-8799-D3828A139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56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F39FDDB8-5C0E-4ED7-8E16-D83BBC4AA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3FCFE1F-A9B1-42A6-B811-C75122931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2AE049-490E-48A4-AEDD-E1990C960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F5BE9-4636-4268-A0A6-FF6D72BB313C}" type="datetimeFigureOut">
              <a:rPr lang="zh-CN" altLang="en-US" smtClean="0"/>
              <a:t>2024-11-29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167DE2B-1759-4439-8CEC-4F0BFD02C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83BC2DC-05B9-4BB5-84F5-429F86763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ECB3-8505-4822-8799-D3828A139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8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B0C0256-EF85-4F0E-8C06-567209475FEB}"/>
              </a:ext>
            </a:extLst>
          </p:cNvPr>
          <p:cNvSpPr txBox="1"/>
          <p:nvPr/>
        </p:nvSpPr>
        <p:spPr>
          <a:xfrm>
            <a:off x="4406974" y="131549"/>
            <a:ext cx="461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有机玻璃罐应力分析</a:t>
            </a:r>
            <a:r>
              <a:rPr lang="en-US" altLang="zh-CN" dirty="0"/>
              <a:t>-1129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5000A277-31D4-4AEB-A3A1-DBE497298C4D}"/>
              </a:ext>
            </a:extLst>
          </p:cNvPr>
          <p:cNvSpPr txBox="1"/>
          <p:nvPr/>
        </p:nvSpPr>
        <p:spPr>
          <a:xfrm>
            <a:off x="846141" y="4051572"/>
            <a:ext cx="405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JUNO</a:t>
            </a:r>
            <a:r>
              <a:rPr lang="zh-CN" altLang="en-US" dirty="0"/>
              <a:t>有机玻璃长期许用应力</a:t>
            </a:r>
            <a:r>
              <a:rPr lang="en-US" altLang="zh-CN" dirty="0"/>
              <a:t>5.5MPa</a:t>
            </a:r>
          </a:p>
          <a:p>
            <a:r>
              <a:rPr lang="zh-CN" altLang="en-US" dirty="0" smtClean="0"/>
              <a:t>初设有</a:t>
            </a:r>
            <a:r>
              <a:rPr lang="zh-CN" altLang="en-US" dirty="0"/>
              <a:t>机玻璃罐壁</a:t>
            </a:r>
            <a:r>
              <a:rPr lang="zh-CN" altLang="en-US" dirty="0" smtClean="0"/>
              <a:t>厚</a:t>
            </a:r>
            <a:r>
              <a:rPr lang="en-US" altLang="zh-CN" dirty="0" smtClean="0"/>
              <a:t>5mm</a:t>
            </a:r>
            <a:r>
              <a:rPr lang="zh-CN" altLang="en-US" dirty="0"/>
              <a:t>。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D8F2E141-8326-4545-B9F6-AB82D88D6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89" r="9472"/>
          <a:stretch/>
        </p:blipFill>
        <p:spPr>
          <a:xfrm rot="5400000">
            <a:off x="732292" y="-9861"/>
            <a:ext cx="3535355" cy="458751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CAFB7E38-4060-4173-A9A1-A6E7C821F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303" y="3188979"/>
            <a:ext cx="3295461" cy="198702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96E53EAB-3ACB-4B5B-B513-3CD5DEAB4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671" y="5261802"/>
            <a:ext cx="3295461" cy="14646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AC743897-112A-404D-B744-93C7DF648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486" y="1234749"/>
            <a:ext cx="3280278" cy="1915596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C6FF7C78-7262-4066-BE0B-37817841AADE}"/>
              </a:ext>
            </a:extLst>
          </p:cNvPr>
          <p:cNvSpPr txBox="1"/>
          <p:nvPr/>
        </p:nvSpPr>
        <p:spPr>
          <a:xfrm>
            <a:off x="9024241" y="2007881"/>
            <a:ext cx="23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载荷</a:t>
            </a:r>
            <a:r>
              <a:rPr lang="en-US" altLang="zh-CN" dirty="0"/>
              <a:t>1</a:t>
            </a:r>
            <a:r>
              <a:rPr lang="zh-CN" altLang="en-US" dirty="0"/>
              <a:t>：重力</a:t>
            </a:r>
            <a:r>
              <a:rPr lang="en-US" altLang="zh-CN" dirty="0"/>
              <a:t>-Z</a:t>
            </a:r>
            <a:r>
              <a:rPr lang="zh-CN" altLang="en-US" dirty="0"/>
              <a:t>向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5CCF54A5-F997-49EB-9D54-A448D059E2E6}"/>
              </a:ext>
            </a:extLst>
          </p:cNvPr>
          <p:cNvSpPr txBox="1"/>
          <p:nvPr/>
        </p:nvSpPr>
        <p:spPr>
          <a:xfrm>
            <a:off x="9123830" y="4259137"/>
            <a:ext cx="329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载荷</a:t>
            </a:r>
            <a:r>
              <a:rPr lang="en-US" altLang="zh-CN" dirty="0"/>
              <a:t>2</a:t>
            </a:r>
            <a:r>
              <a:rPr lang="zh-CN" altLang="en-US" dirty="0"/>
              <a:t>：气压</a:t>
            </a:r>
            <a:r>
              <a:rPr lang="en-US" altLang="zh-CN" dirty="0"/>
              <a:t>1MPa </a:t>
            </a:r>
            <a:r>
              <a:rPr lang="zh-CN" altLang="en-US" dirty="0"/>
              <a:t>由里向外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92F14BD8-2E3B-471D-B640-D7DD97B215B6}"/>
              </a:ext>
            </a:extLst>
          </p:cNvPr>
          <p:cNvSpPr txBox="1"/>
          <p:nvPr/>
        </p:nvSpPr>
        <p:spPr>
          <a:xfrm>
            <a:off x="9123830" y="5261802"/>
            <a:ext cx="3295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载荷</a:t>
            </a:r>
            <a:r>
              <a:rPr lang="en-US" altLang="zh-CN" dirty="0"/>
              <a:t>3</a:t>
            </a:r>
            <a:r>
              <a:rPr lang="zh-CN" altLang="en-US" dirty="0"/>
              <a:t>：水压由外向内</a:t>
            </a:r>
            <a:endParaRPr lang="en-US" altLang="zh-CN" dirty="0"/>
          </a:p>
          <a:p>
            <a:r>
              <a:rPr lang="zh-CN" altLang="en-US" dirty="0"/>
              <a:t>公式 </a:t>
            </a:r>
            <a:endParaRPr lang="en-US" altLang="zh-CN" dirty="0"/>
          </a:p>
          <a:p>
            <a:r>
              <a:rPr lang="en-US" altLang="zh-CN" dirty="0"/>
              <a:t> P=</a:t>
            </a:r>
            <a:r>
              <a:rPr lang="en-US" altLang="zh-CN" sz="1400" dirty="0"/>
              <a:t>-0.88*9.8* ( Z-1000) *1e-6+1</a:t>
            </a:r>
          </a:p>
          <a:p>
            <a:r>
              <a:rPr lang="zh-CN" altLang="en-US" sz="1400" dirty="0"/>
              <a:t>   </a:t>
            </a:r>
            <a:r>
              <a:rPr lang="en-US" altLang="zh-CN" sz="1400" dirty="0"/>
              <a:t>Z=1000</a:t>
            </a:r>
            <a:r>
              <a:rPr lang="zh-CN" altLang="en-US" sz="1400" dirty="0"/>
              <a:t>时，</a:t>
            </a:r>
            <a:r>
              <a:rPr lang="en-US" altLang="zh-CN" sz="1400" dirty="0"/>
              <a:t>P=1MPa</a:t>
            </a:r>
          </a:p>
          <a:p>
            <a:r>
              <a:rPr lang="en-US" altLang="zh-CN" sz="1400" dirty="0"/>
              <a:t>   Z=0</a:t>
            </a:r>
            <a:r>
              <a:rPr lang="zh-CN" altLang="en-US" sz="1400" dirty="0"/>
              <a:t>时，</a:t>
            </a:r>
            <a:r>
              <a:rPr lang="en-US" altLang="zh-CN" sz="1400" dirty="0"/>
              <a:t> P=1.0086MPa</a:t>
            </a:r>
          </a:p>
          <a:p>
            <a:r>
              <a:rPr lang="en-US" altLang="zh-CN" sz="1400" dirty="0"/>
              <a:t>   Z=-1000</a:t>
            </a:r>
            <a:r>
              <a:rPr lang="zh-CN" altLang="en-US" sz="1400" dirty="0"/>
              <a:t>时，</a:t>
            </a:r>
            <a:r>
              <a:rPr lang="en-US" altLang="zh-CN" sz="1400" dirty="0"/>
              <a:t>P= 1.0172MPa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377C3BC8-3E49-4D23-A78B-1ACBE1D426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808" y="4703826"/>
            <a:ext cx="2506363" cy="2071311"/>
          </a:xfrm>
          <a:prstGeom prst="rect">
            <a:avLst/>
          </a:prstGeom>
        </p:spPr>
      </p:pic>
      <p:sp>
        <p:nvSpPr>
          <p:cNvPr id="29" name="椭圆 28">
            <a:extLst>
              <a:ext uri="{FF2B5EF4-FFF2-40B4-BE49-F238E27FC236}">
                <a16:creationId xmlns:a16="http://schemas.microsoft.com/office/drawing/2014/main" xmlns="" id="{91A2B426-C072-4F21-B651-114C54543B84}"/>
              </a:ext>
            </a:extLst>
          </p:cNvPr>
          <p:cNvSpPr/>
          <p:nvPr/>
        </p:nvSpPr>
        <p:spPr>
          <a:xfrm>
            <a:off x="10330004" y="5848539"/>
            <a:ext cx="823865" cy="3078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C9E3E43F-23D8-41DE-B061-8B60D1F87646}"/>
              </a:ext>
            </a:extLst>
          </p:cNvPr>
          <p:cNvSpPr txBox="1"/>
          <p:nvPr/>
        </p:nvSpPr>
        <p:spPr>
          <a:xfrm>
            <a:off x="3088341" y="5484763"/>
            <a:ext cx="23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约束：两圈固定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xmlns="" id="{EF671110-EC42-4861-B936-2B8E5496AE36}"/>
              </a:ext>
            </a:extLst>
          </p:cNvPr>
          <p:cNvSpPr/>
          <p:nvPr/>
        </p:nvSpPr>
        <p:spPr>
          <a:xfrm>
            <a:off x="3106593" y="5397006"/>
            <a:ext cx="1810693" cy="544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82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29D6D74-EDC4-42FF-9E24-D890EE47A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228" y="3400886"/>
            <a:ext cx="3476634" cy="240440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0D3D3D42-81FB-4302-A80B-5BE3E0CB70F3}"/>
              </a:ext>
            </a:extLst>
          </p:cNvPr>
          <p:cNvSpPr txBox="1"/>
          <p:nvPr/>
        </p:nvSpPr>
        <p:spPr>
          <a:xfrm>
            <a:off x="4441704" y="32332"/>
            <a:ext cx="3915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约束方式比较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69AE71B-80A0-4A6F-A240-3260C1B9F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722" y="3347666"/>
            <a:ext cx="3317899" cy="25108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9701442-1396-4B3D-AD3C-90B20925F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722" y="559904"/>
            <a:ext cx="3317899" cy="276567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B340722-543B-4CC0-A3BE-13EEC80197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-6173"/>
          <a:stretch/>
        </p:blipFill>
        <p:spPr>
          <a:xfrm>
            <a:off x="5022228" y="559903"/>
            <a:ext cx="3601650" cy="278776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E1738B0-0638-4DFA-9263-9BA73FA210D5}"/>
              </a:ext>
            </a:extLst>
          </p:cNvPr>
          <p:cNvSpPr txBox="1"/>
          <p:nvPr/>
        </p:nvSpPr>
        <p:spPr>
          <a:xfrm>
            <a:off x="1070431" y="6113430"/>
            <a:ext cx="410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两端半圈固定，最大应力</a:t>
            </a:r>
            <a:r>
              <a:rPr lang="en-US" altLang="zh-CN" dirty="0"/>
              <a:t>6.14MPa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6FB33233-B31D-486C-A788-DBCF93F07356}"/>
              </a:ext>
            </a:extLst>
          </p:cNvPr>
          <p:cNvSpPr txBox="1"/>
          <p:nvPr/>
        </p:nvSpPr>
        <p:spPr>
          <a:xfrm>
            <a:off x="5022228" y="6113430"/>
            <a:ext cx="410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两端整圈固定，最大应力</a:t>
            </a:r>
            <a:r>
              <a:rPr lang="en-US" altLang="zh-CN" dirty="0"/>
              <a:t>1.71MPa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185EE5F8-E0B5-4CA4-A648-69E6CBACB8EE}"/>
              </a:ext>
            </a:extLst>
          </p:cNvPr>
          <p:cNvSpPr txBox="1"/>
          <p:nvPr/>
        </p:nvSpPr>
        <p:spPr>
          <a:xfrm>
            <a:off x="8469711" y="6005708"/>
            <a:ext cx="1308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√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F6A7A527-16C8-4139-892D-2AF7DAB70A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7469" y="1678625"/>
            <a:ext cx="3111322" cy="299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4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A65B7D3A-1C56-40D9-AA52-9090643D9C4F}"/>
              </a:ext>
            </a:extLst>
          </p:cNvPr>
          <p:cNvSpPr txBox="1"/>
          <p:nvPr/>
        </p:nvSpPr>
        <p:spPr>
          <a:xfrm>
            <a:off x="5096612" y="151732"/>
            <a:ext cx="3915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液压分布优化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3E7EBBEC-C545-49F3-9E53-353763A7A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71" y="1375602"/>
            <a:ext cx="6648972" cy="2955098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631C5956-DE1E-4C10-9BCB-A16DCF04D57C}"/>
              </a:ext>
            </a:extLst>
          </p:cNvPr>
          <p:cNvCxnSpPr>
            <a:cxnSpLocks/>
          </p:cNvCxnSpPr>
          <p:nvPr/>
        </p:nvCxnSpPr>
        <p:spPr>
          <a:xfrm>
            <a:off x="7277100" y="1482378"/>
            <a:ext cx="0" cy="2514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5EEA705F-20D9-47FC-BFAE-72F6D8A886FC}"/>
              </a:ext>
            </a:extLst>
          </p:cNvPr>
          <p:cNvCxnSpPr>
            <a:cxnSpLocks/>
          </p:cNvCxnSpPr>
          <p:nvPr/>
        </p:nvCxnSpPr>
        <p:spPr>
          <a:xfrm>
            <a:off x="7277100" y="2730153"/>
            <a:ext cx="215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CBDD4548-F5B7-45CF-9CB6-517CAC80F972}"/>
              </a:ext>
            </a:extLst>
          </p:cNvPr>
          <p:cNvCxnSpPr>
            <a:cxnSpLocks/>
          </p:cNvCxnSpPr>
          <p:nvPr/>
        </p:nvCxnSpPr>
        <p:spPr>
          <a:xfrm>
            <a:off x="5974860" y="1482378"/>
            <a:ext cx="34326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E37B95AE-9A45-4462-9973-F001AD0AFE99}"/>
              </a:ext>
            </a:extLst>
          </p:cNvPr>
          <p:cNvCxnSpPr>
            <a:cxnSpLocks/>
          </p:cNvCxnSpPr>
          <p:nvPr/>
        </p:nvCxnSpPr>
        <p:spPr>
          <a:xfrm>
            <a:off x="5859607" y="3996532"/>
            <a:ext cx="34326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CD06C612-2AB2-4B77-A054-EAC539F71C4E}"/>
              </a:ext>
            </a:extLst>
          </p:cNvPr>
          <p:cNvSpPr txBox="1"/>
          <p:nvPr/>
        </p:nvSpPr>
        <p:spPr>
          <a:xfrm>
            <a:off x="9436099" y="1375602"/>
            <a:ext cx="151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Z=1000mm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29792AE7-1C6A-4377-A745-8DD10FB79630}"/>
              </a:ext>
            </a:extLst>
          </p:cNvPr>
          <p:cNvSpPr txBox="1"/>
          <p:nvPr/>
        </p:nvSpPr>
        <p:spPr>
          <a:xfrm>
            <a:off x="9436099" y="3811866"/>
            <a:ext cx="151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Z=-1000mm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C19A96AF-0693-4280-AF01-FF76C9097970}"/>
              </a:ext>
            </a:extLst>
          </p:cNvPr>
          <p:cNvSpPr txBox="1"/>
          <p:nvPr/>
        </p:nvSpPr>
        <p:spPr>
          <a:xfrm>
            <a:off x="9436099" y="2545487"/>
            <a:ext cx="151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Z=0</a:t>
            </a:r>
            <a:endParaRPr lang="zh-CN" altLang="en-US" dirty="0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xmlns="" id="{C5015BFC-2A90-45CB-B978-FFBA171711BF}"/>
              </a:ext>
            </a:extLst>
          </p:cNvPr>
          <p:cNvCxnSpPr>
            <a:cxnSpLocks/>
          </p:cNvCxnSpPr>
          <p:nvPr/>
        </p:nvCxnSpPr>
        <p:spPr>
          <a:xfrm>
            <a:off x="7651749" y="1473076"/>
            <a:ext cx="763587" cy="251415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6CF18566-9EE0-4919-AC25-51B65DE84571}"/>
              </a:ext>
            </a:extLst>
          </p:cNvPr>
          <p:cNvSpPr txBox="1"/>
          <p:nvPr/>
        </p:nvSpPr>
        <p:spPr>
          <a:xfrm>
            <a:off x="7458074" y="1047435"/>
            <a:ext cx="2158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FF0000"/>
                </a:solidFill>
              </a:rPr>
              <a:t>△</a:t>
            </a:r>
            <a:r>
              <a:rPr lang="en-US" altLang="zh-CN" sz="1200" dirty="0">
                <a:solidFill>
                  <a:srgbClr val="FF0000"/>
                </a:solidFill>
              </a:rPr>
              <a:t>P=0.0172MPa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xmlns="" id="{768D3811-DC8F-478D-AD5F-A988B52FF508}"/>
              </a:ext>
            </a:extLst>
          </p:cNvPr>
          <p:cNvCxnSpPr>
            <a:cxnSpLocks/>
          </p:cNvCxnSpPr>
          <p:nvPr/>
        </p:nvCxnSpPr>
        <p:spPr>
          <a:xfrm>
            <a:off x="7651749" y="1288410"/>
            <a:ext cx="0" cy="27081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xmlns="" id="{4B2BB458-138F-4FAD-A0FE-CFF00A01F5CB}"/>
              </a:ext>
            </a:extLst>
          </p:cNvPr>
          <p:cNvCxnSpPr>
            <a:cxnSpLocks/>
          </p:cNvCxnSpPr>
          <p:nvPr/>
        </p:nvCxnSpPr>
        <p:spPr>
          <a:xfrm>
            <a:off x="8415336" y="1279108"/>
            <a:ext cx="0" cy="27081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xmlns="" id="{115DF45C-DCBE-4C67-B179-E068D85546C2}"/>
              </a:ext>
            </a:extLst>
          </p:cNvPr>
          <p:cNvCxnSpPr/>
          <p:nvPr/>
        </p:nvCxnSpPr>
        <p:spPr>
          <a:xfrm>
            <a:off x="7277100" y="1577340"/>
            <a:ext cx="3746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xmlns="" id="{AB44CA1E-E4DE-400A-8B6A-BE7375CD84FB}"/>
              </a:ext>
            </a:extLst>
          </p:cNvPr>
          <p:cNvCxnSpPr>
            <a:cxnSpLocks/>
          </p:cNvCxnSpPr>
          <p:nvPr/>
        </p:nvCxnSpPr>
        <p:spPr>
          <a:xfrm>
            <a:off x="7277100" y="1676400"/>
            <a:ext cx="4214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xmlns="" id="{9A361D6B-F160-418A-85D4-F1879427B152}"/>
              </a:ext>
            </a:extLst>
          </p:cNvPr>
          <p:cNvCxnSpPr>
            <a:cxnSpLocks/>
          </p:cNvCxnSpPr>
          <p:nvPr/>
        </p:nvCxnSpPr>
        <p:spPr>
          <a:xfrm>
            <a:off x="7277100" y="1774031"/>
            <a:ext cx="447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xmlns="" id="{4E5BCEB0-EA4B-42E0-BB9C-F36F7467E78B}"/>
              </a:ext>
            </a:extLst>
          </p:cNvPr>
          <p:cNvCxnSpPr>
            <a:cxnSpLocks/>
          </p:cNvCxnSpPr>
          <p:nvPr/>
        </p:nvCxnSpPr>
        <p:spPr>
          <a:xfrm>
            <a:off x="7277100" y="1866900"/>
            <a:ext cx="4786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xmlns="" id="{A165948F-2EE0-4EB8-9FAB-2C952D29A24F}"/>
              </a:ext>
            </a:extLst>
          </p:cNvPr>
          <p:cNvCxnSpPr>
            <a:cxnSpLocks/>
          </p:cNvCxnSpPr>
          <p:nvPr/>
        </p:nvCxnSpPr>
        <p:spPr>
          <a:xfrm>
            <a:off x="7277100" y="1966913"/>
            <a:ext cx="5024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xmlns="" id="{EB0356F6-AF40-4541-8DF7-B0F8DB55A9B6}"/>
              </a:ext>
            </a:extLst>
          </p:cNvPr>
          <p:cNvCxnSpPr>
            <a:cxnSpLocks/>
          </p:cNvCxnSpPr>
          <p:nvPr/>
        </p:nvCxnSpPr>
        <p:spPr>
          <a:xfrm>
            <a:off x="7277100" y="2066926"/>
            <a:ext cx="5453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xmlns="" id="{264BA3F6-56E8-4C5B-8FEF-41CC2E15DCD3}"/>
              </a:ext>
            </a:extLst>
          </p:cNvPr>
          <p:cNvCxnSpPr>
            <a:cxnSpLocks/>
          </p:cNvCxnSpPr>
          <p:nvPr/>
        </p:nvCxnSpPr>
        <p:spPr>
          <a:xfrm>
            <a:off x="7277100" y="2166938"/>
            <a:ext cx="578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xmlns="" id="{B87A8010-0823-432D-A284-F9E4DAECF983}"/>
              </a:ext>
            </a:extLst>
          </p:cNvPr>
          <p:cNvCxnSpPr>
            <a:cxnSpLocks/>
          </p:cNvCxnSpPr>
          <p:nvPr/>
        </p:nvCxnSpPr>
        <p:spPr>
          <a:xfrm>
            <a:off x="7277100" y="2271714"/>
            <a:ext cx="6167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xmlns="" id="{70EB2F54-0ACA-490E-A178-3AABB9A4B288}"/>
              </a:ext>
            </a:extLst>
          </p:cNvPr>
          <p:cNvCxnSpPr>
            <a:cxnSpLocks/>
          </p:cNvCxnSpPr>
          <p:nvPr/>
        </p:nvCxnSpPr>
        <p:spPr>
          <a:xfrm>
            <a:off x="7277100" y="2376488"/>
            <a:ext cx="650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xmlns="" id="{2C125250-CB39-4CA2-BDCE-E806C190E1FD}"/>
              </a:ext>
            </a:extLst>
          </p:cNvPr>
          <p:cNvCxnSpPr>
            <a:cxnSpLocks/>
          </p:cNvCxnSpPr>
          <p:nvPr/>
        </p:nvCxnSpPr>
        <p:spPr>
          <a:xfrm>
            <a:off x="7277100" y="2478883"/>
            <a:ext cx="669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xmlns="" id="{3C0E7BF7-0E38-4E64-9BB7-36F21D514D36}"/>
              </a:ext>
            </a:extLst>
          </p:cNvPr>
          <p:cNvCxnSpPr>
            <a:cxnSpLocks/>
          </p:cNvCxnSpPr>
          <p:nvPr/>
        </p:nvCxnSpPr>
        <p:spPr>
          <a:xfrm>
            <a:off x="7277100" y="2571752"/>
            <a:ext cx="700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xmlns="" id="{586B7A79-3B2D-48D2-BB50-70EB9C543B87}"/>
              </a:ext>
            </a:extLst>
          </p:cNvPr>
          <p:cNvCxnSpPr>
            <a:cxnSpLocks/>
          </p:cNvCxnSpPr>
          <p:nvPr/>
        </p:nvCxnSpPr>
        <p:spPr>
          <a:xfrm>
            <a:off x="7277100" y="2652713"/>
            <a:ext cx="7215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xmlns="" id="{700B578A-67D1-466C-A80B-3898E741E3CC}"/>
              </a:ext>
            </a:extLst>
          </p:cNvPr>
          <p:cNvCxnSpPr>
            <a:cxnSpLocks/>
          </p:cNvCxnSpPr>
          <p:nvPr/>
        </p:nvCxnSpPr>
        <p:spPr>
          <a:xfrm>
            <a:off x="7277100" y="2821940"/>
            <a:ext cx="771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xmlns="" id="{067DAFA3-BC6E-40BA-968B-985BECB0C7E3}"/>
              </a:ext>
            </a:extLst>
          </p:cNvPr>
          <p:cNvCxnSpPr>
            <a:cxnSpLocks/>
          </p:cNvCxnSpPr>
          <p:nvPr/>
        </p:nvCxnSpPr>
        <p:spPr>
          <a:xfrm>
            <a:off x="7277100" y="2921000"/>
            <a:ext cx="8166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xmlns="" id="{8B608F60-C2B1-4FD2-8412-6C356680862F}"/>
              </a:ext>
            </a:extLst>
          </p:cNvPr>
          <p:cNvCxnSpPr>
            <a:cxnSpLocks/>
          </p:cNvCxnSpPr>
          <p:nvPr/>
        </p:nvCxnSpPr>
        <p:spPr>
          <a:xfrm>
            <a:off x="7277100" y="3018631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xmlns="" id="{D3518D19-91B0-4839-9551-10506C7040B1}"/>
              </a:ext>
            </a:extLst>
          </p:cNvPr>
          <p:cNvCxnSpPr>
            <a:cxnSpLocks/>
          </p:cNvCxnSpPr>
          <p:nvPr/>
        </p:nvCxnSpPr>
        <p:spPr>
          <a:xfrm>
            <a:off x="7277100" y="3111500"/>
            <a:ext cx="8715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xmlns="" id="{89B2A893-7C85-4837-B884-5588B3137915}"/>
              </a:ext>
            </a:extLst>
          </p:cNvPr>
          <p:cNvCxnSpPr>
            <a:cxnSpLocks/>
          </p:cNvCxnSpPr>
          <p:nvPr/>
        </p:nvCxnSpPr>
        <p:spPr>
          <a:xfrm>
            <a:off x="7277100" y="3211513"/>
            <a:ext cx="8905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xmlns="" id="{3BB8E735-4160-4A0B-ABCA-516FED999EE3}"/>
              </a:ext>
            </a:extLst>
          </p:cNvPr>
          <p:cNvCxnSpPr>
            <a:cxnSpLocks/>
          </p:cNvCxnSpPr>
          <p:nvPr/>
        </p:nvCxnSpPr>
        <p:spPr>
          <a:xfrm>
            <a:off x="7277100" y="3311526"/>
            <a:ext cx="933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xmlns="" id="{E515A35F-3FAC-432A-A0C5-8A5F57996650}"/>
              </a:ext>
            </a:extLst>
          </p:cNvPr>
          <p:cNvCxnSpPr>
            <a:cxnSpLocks/>
          </p:cNvCxnSpPr>
          <p:nvPr/>
        </p:nvCxnSpPr>
        <p:spPr>
          <a:xfrm>
            <a:off x="7277100" y="3411538"/>
            <a:ext cx="947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xmlns="" id="{E39062A2-E349-4F74-83A7-96AC3827B0B3}"/>
              </a:ext>
            </a:extLst>
          </p:cNvPr>
          <p:cNvCxnSpPr>
            <a:cxnSpLocks/>
          </p:cNvCxnSpPr>
          <p:nvPr/>
        </p:nvCxnSpPr>
        <p:spPr>
          <a:xfrm>
            <a:off x="7277100" y="3516314"/>
            <a:ext cx="978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xmlns="" id="{AC7B8335-6F54-4528-ABC2-2C8B04CCA02D}"/>
              </a:ext>
            </a:extLst>
          </p:cNvPr>
          <p:cNvCxnSpPr>
            <a:cxnSpLocks/>
          </p:cNvCxnSpPr>
          <p:nvPr/>
        </p:nvCxnSpPr>
        <p:spPr>
          <a:xfrm>
            <a:off x="7277100" y="3621088"/>
            <a:ext cx="1009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xmlns="" id="{D33958A0-5200-4EF4-ACF6-B7DA87CC5F1C}"/>
              </a:ext>
            </a:extLst>
          </p:cNvPr>
          <p:cNvCxnSpPr>
            <a:cxnSpLocks/>
          </p:cNvCxnSpPr>
          <p:nvPr/>
        </p:nvCxnSpPr>
        <p:spPr>
          <a:xfrm>
            <a:off x="7277100" y="3723483"/>
            <a:ext cx="1040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xmlns="" id="{7EEE62FA-F04A-4068-8696-5FF11E3BF5C7}"/>
              </a:ext>
            </a:extLst>
          </p:cNvPr>
          <p:cNvCxnSpPr>
            <a:cxnSpLocks/>
          </p:cNvCxnSpPr>
          <p:nvPr/>
        </p:nvCxnSpPr>
        <p:spPr>
          <a:xfrm flipV="1">
            <a:off x="7277100" y="3811866"/>
            <a:ext cx="1085850" cy="4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xmlns="" id="{E8DEFBE0-9E22-4ED9-B7D1-B0A376D935B8}"/>
              </a:ext>
            </a:extLst>
          </p:cNvPr>
          <p:cNvCxnSpPr>
            <a:cxnSpLocks/>
          </p:cNvCxnSpPr>
          <p:nvPr/>
        </p:nvCxnSpPr>
        <p:spPr>
          <a:xfrm>
            <a:off x="7277100" y="3897313"/>
            <a:ext cx="1107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接箭头连接符 231">
            <a:extLst>
              <a:ext uri="{FF2B5EF4-FFF2-40B4-BE49-F238E27FC236}">
                <a16:creationId xmlns:a16="http://schemas.microsoft.com/office/drawing/2014/main" xmlns="" id="{BD95F8C9-6F43-4F76-895E-A1F460D94127}"/>
              </a:ext>
            </a:extLst>
          </p:cNvPr>
          <p:cNvCxnSpPr>
            <a:cxnSpLocks/>
          </p:cNvCxnSpPr>
          <p:nvPr/>
        </p:nvCxnSpPr>
        <p:spPr>
          <a:xfrm>
            <a:off x="7651749" y="1375602"/>
            <a:ext cx="763587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文本框 233">
            <a:extLst>
              <a:ext uri="{FF2B5EF4-FFF2-40B4-BE49-F238E27FC236}">
                <a16:creationId xmlns:a16="http://schemas.microsoft.com/office/drawing/2014/main" xmlns="" id="{24ABB364-42F0-4D9E-A4FE-A6535057B552}"/>
              </a:ext>
            </a:extLst>
          </p:cNvPr>
          <p:cNvSpPr txBox="1"/>
          <p:nvPr/>
        </p:nvSpPr>
        <p:spPr>
          <a:xfrm>
            <a:off x="7277100" y="4251087"/>
            <a:ext cx="8650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1MPA</a:t>
            </a:r>
            <a:r>
              <a:rPr lang="zh-CN" altLang="en-US" dirty="0"/>
              <a:t>位置？</a:t>
            </a:r>
          </a:p>
        </p:txBody>
      </p:sp>
      <p:sp>
        <p:nvSpPr>
          <p:cNvPr id="235" name="椭圆 234">
            <a:extLst>
              <a:ext uri="{FF2B5EF4-FFF2-40B4-BE49-F238E27FC236}">
                <a16:creationId xmlns:a16="http://schemas.microsoft.com/office/drawing/2014/main" xmlns="" id="{6C12328E-D705-4181-8FE1-F05DE19983CA}"/>
              </a:ext>
            </a:extLst>
          </p:cNvPr>
          <p:cNvSpPr/>
          <p:nvPr/>
        </p:nvSpPr>
        <p:spPr>
          <a:xfrm>
            <a:off x="7616977" y="1436924"/>
            <a:ext cx="106262" cy="1189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" name="椭圆 235">
            <a:extLst>
              <a:ext uri="{FF2B5EF4-FFF2-40B4-BE49-F238E27FC236}">
                <a16:creationId xmlns:a16="http://schemas.microsoft.com/office/drawing/2014/main" xmlns="" id="{0EA1DA7B-AB53-4E2D-9742-AD68719CAC41}"/>
              </a:ext>
            </a:extLst>
          </p:cNvPr>
          <p:cNvSpPr/>
          <p:nvPr/>
        </p:nvSpPr>
        <p:spPr>
          <a:xfrm>
            <a:off x="7974114" y="2664039"/>
            <a:ext cx="106262" cy="1189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椭圆 236">
            <a:extLst>
              <a:ext uri="{FF2B5EF4-FFF2-40B4-BE49-F238E27FC236}">
                <a16:creationId xmlns:a16="http://schemas.microsoft.com/office/drawing/2014/main" xmlns="" id="{C05985F5-BC26-4752-B51B-EB911841CB64}"/>
              </a:ext>
            </a:extLst>
          </p:cNvPr>
          <p:cNvSpPr/>
          <p:nvPr/>
        </p:nvSpPr>
        <p:spPr>
          <a:xfrm>
            <a:off x="8355351" y="3906225"/>
            <a:ext cx="106262" cy="1189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37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4F1BAF7D-4228-4E29-B544-DC4F3240DF34}"/>
              </a:ext>
            </a:extLst>
          </p:cNvPr>
          <p:cNvSpPr txBox="1"/>
          <p:nvPr/>
        </p:nvSpPr>
        <p:spPr>
          <a:xfrm>
            <a:off x="5096612" y="151732"/>
            <a:ext cx="3915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液压分布优化</a:t>
            </a:r>
          </a:p>
        </p:txBody>
      </p:sp>
      <p:grpSp>
        <p:nvGrpSpPr>
          <p:cNvPr id="102" name="组合 101">
            <a:extLst>
              <a:ext uri="{FF2B5EF4-FFF2-40B4-BE49-F238E27FC236}">
                <a16:creationId xmlns:a16="http://schemas.microsoft.com/office/drawing/2014/main" xmlns="" id="{5F408F3E-6F74-43ED-98ED-D85AE1A3F458}"/>
              </a:ext>
            </a:extLst>
          </p:cNvPr>
          <p:cNvGrpSpPr/>
          <p:nvPr/>
        </p:nvGrpSpPr>
        <p:grpSpPr>
          <a:xfrm>
            <a:off x="943019" y="2571519"/>
            <a:ext cx="10801547" cy="4237846"/>
            <a:chOff x="816101" y="738201"/>
            <a:chExt cx="12262840" cy="5259708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1CE71CF7-5EED-46A6-BCB5-BA79A232F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6891" y="3709298"/>
              <a:ext cx="3020011" cy="2088604"/>
            </a:xfrm>
            <a:prstGeom prst="rect">
              <a:avLst/>
            </a:prstGeom>
          </p:spPr>
        </p:pic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xmlns="" id="{F47AEA5F-8B50-4034-8619-79A0FFE60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3366" y="1004074"/>
              <a:ext cx="2969164" cy="2146872"/>
            </a:xfrm>
            <a:prstGeom prst="rect">
              <a:avLst/>
            </a:prstGeom>
          </p:spPr>
        </p:pic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xmlns="" id="{9957E1A7-CCAA-4964-9392-A01EBEB0CD6B}"/>
                </a:ext>
              </a:extLst>
            </p:cNvPr>
            <p:cNvGrpSpPr/>
            <p:nvPr/>
          </p:nvGrpSpPr>
          <p:grpSpPr>
            <a:xfrm>
              <a:off x="828750" y="738201"/>
              <a:ext cx="6003444" cy="2684948"/>
              <a:chOff x="828750" y="738201"/>
              <a:chExt cx="6003444" cy="2684948"/>
            </a:xfrm>
          </p:grpSpPr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xmlns="" id="{FCE2AB9B-DA94-451E-BD53-E1F4730C1CB1}"/>
                  </a:ext>
                </a:extLst>
              </p:cNvPr>
              <p:cNvGrpSpPr/>
              <p:nvPr/>
            </p:nvGrpSpPr>
            <p:grpSpPr>
              <a:xfrm>
                <a:off x="828750" y="738201"/>
                <a:ext cx="6003444" cy="2407070"/>
                <a:chOff x="2673632" y="1752744"/>
                <a:chExt cx="7653418" cy="3385676"/>
              </a:xfrm>
            </p:grpSpPr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xmlns="" id="{F7C006A4-44A0-4D7E-95EA-2FA43C7A87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48528"/>
                <a:stretch/>
              </p:blipFill>
              <p:spPr>
                <a:xfrm>
                  <a:off x="2673632" y="2183323"/>
                  <a:ext cx="3422368" cy="2955097"/>
                </a:xfrm>
                <a:prstGeom prst="rect">
                  <a:avLst/>
                </a:prstGeom>
              </p:spPr>
            </p:pic>
            <p:cxnSp>
              <p:nvCxnSpPr>
                <p:cNvPr id="9" name="直接连接符 8">
                  <a:extLst>
                    <a:ext uri="{FF2B5EF4-FFF2-40B4-BE49-F238E27FC236}">
                      <a16:creationId xmlns:a16="http://schemas.microsoft.com/office/drawing/2014/main" xmlns="" id="{4F3E66AF-6D99-44DA-9F75-D43176D207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290098"/>
                  <a:ext cx="0" cy="251415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>
                  <a:extLst>
                    <a:ext uri="{FF2B5EF4-FFF2-40B4-BE49-F238E27FC236}">
                      <a16:creationId xmlns:a16="http://schemas.microsoft.com/office/drawing/2014/main" xmlns="" id="{01FC9DCE-BE18-4CE1-9FE0-7933B6E5D3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537873"/>
                  <a:ext cx="2159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连接符 10">
                  <a:extLst>
                    <a:ext uri="{FF2B5EF4-FFF2-40B4-BE49-F238E27FC236}">
                      <a16:creationId xmlns:a16="http://schemas.microsoft.com/office/drawing/2014/main" xmlns="" id="{D5D225A2-C9B9-4D83-9897-9EDC6A887E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96117" y="2290098"/>
                  <a:ext cx="343266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>
                  <a:extLst>
                    <a:ext uri="{FF2B5EF4-FFF2-40B4-BE49-F238E27FC236}">
                      <a16:creationId xmlns:a16="http://schemas.microsoft.com/office/drawing/2014/main" xmlns="" id="{46A831EA-1C43-4CFC-BE33-CD763DD9E1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80864" y="4804252"/>
                  <a:ext cx="343266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xmlns="" id="{9C764405-0050-48BA-B335-C71D4036B5F7}"/>
                    </a:ext>
                  </a:extLst>
                </p:cNvPr>
                <p:cNvSpPr txBox="1"/>
                <p:nvPr/>
              </p:nvSpPr>
              <p:spPr>
                <a:xfrm>
                  <a:off x="8518486" y="2107182"/>
                  <a:ext cx="1733201" cy="432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/>
                    <a:t>Z=1000mm</a:t>
                  </a:r>
                  <a:endParaRPr lang="zh-CN" altLang="en-US" sz="1400" dirty="0"/>
                </a:p>
              </p:txBody>
            </p:sp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xmlns="" id="{B223AA8C-41DD-4CD1-A78E-D162B3CF599E}"/>
                    </a:ext>
                  </a:extLst>
                </p:cNvPr>
                <p:cNvSpPr txBox="1"/>
                <p:nvPr/>
              </p:nvSpPr>
              <p:spPr>
                <a:xfrm>
                  <a:off x="8478598" y="4619585"/>
                  <a:ext cx="1848452" cy="432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/>
                    <a:t>Z=-1000mm</a:t>
                  </a:r>
                  <a:endParaRPr lang="zh-CN" altLang="en-US" sz="1400" dirty="0"/>
                </a:p>
              </p:txBody>
            </p:sp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xmlns="" id="{FC2F2D10-3BDA-41CC-8D9B-BB01874B5A69}"/>
                    </a:ext>
                  </a:extLst>
                </p:cNvPr>
                <p:cNvSpPr txBox="1"/>
                <p:nvPr/>
              </p:nvSpPr>
              <p:spPr>
                <a:xfrm>
                  <a:off x="8557357" y="3353208"/>
                  <a:ext cx="1512884" cy="432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/>
                    <a:t>Z=0</a:t>
                  </a:r>
                  <a:endParaRPr lang="zh-CN" altLang="en-US" sz="1400" dirty="0"/>
                </a:p>
              </p:txBody>
            </p:sp>
            <p:cxnSp>
              <p:nvCxnSpPr>
                <p:cNvPr id="16" name="直接连接符 15">
                  <a:extLst>
                    <a:ext uri="{FF2B5EF4-FFF2-40B4-BE49-F238E27FC236}">
                      <a16:creationId xmlns:a16="http://schemas.microsoft.com/office/drawing/2014/main" xmlns="" id="{FEA20EA7-0644-45CB-A594-FC529E7B27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3006" y="2280796"/>
                  <a:ext cx="763587" cy="2514154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xmlns="" id="{1AA414CB-B6F8-48C7-B70E-54D26EAAC343}"/>
                    </a:ext>
                  </a:extLst>
                </p:cNvPr>
                <p:cNvSpPr txBox="1"/>
                <p:nvPr/>
              </p:nvSpPr>
              <p:spPr>
                <a:xfrm>
                  <a:off x="6563876" y="1752744"/>
                  <a:ext cx="215899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200" dirty="0">
                      <a:solidFill>
                        <a:srgbClr val="FF0000"/>
                      </a:solidFill>
                    </a:rPr>
                    <a:t>△</a:t>
                  </a:r>
                  <a:r>
                    <a:rPr lang="en-US" altLang="zh-CN" sz="1200" dirty="0">
                      <a:solidFill>
                        <a:srgbClr val="FF0000"/>
                      </a:solidFill>
                    </a:rPr>
                    <a:t>P=0.0172MPa</a:t>
                  </a:r>
                  <a:endParaRPr lang="zh-CN" altLang="en-US" sz="12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8" name="直接连接符 17">
                  <a:extLst>
                    <a:ext uri="{FF2B5EF4-FFF2-40B4-BE49-F238E27FC236}">
                      <a16:creationId xmlns:a16="http://schemas.microsoft.com/office/drawing/2014/main" xmlns="" id="{D0AC88CA-A1F1-4572-9CB0-3F1A1F189A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3006" y="2096130"/>
                  <a:ext cx="0" cy="270812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>
                  <a:extLst>
                    <a:ext uri="{FF2B5EF4-FFF2-40B4-BE49-F238E27FC236}">
                      <a16:creationId xmlns:a16="http://schemas.microsoft.com/office/drawing/2014/main" xmlns="" id="{FF30A373-4273-44F8-9470-9DDF563682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36593" y="2086828"/>
                  <a:ext cx="0" cy="270812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>
                  <a:extLst>
                    <a:ext uri="{FF2B5EF4-FFF2-40B4-BE49-F238E27FC236}">
                      <a16:creationId xmlns:a16="http://schemas.microsoft.com/office/drawing/2014/main" xmlns="" id="{0D532581-B57C-4E3A-A517-EA9DDCAFF59A}"/>
                    </a:ext>
                  </a:extLst>
                </p:cNvPr>
                <p:cNvCxnSpPr/>
                <p:nvPr/>
              </p:nvCxnSpPr>
              <p:spPr>
                <a:xfrm>
                  <a:off x="6398357" y="2385060"/>
                  <a:ext cx="37464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>
                  <a:extLst>
                    <a:ext uri="{FF2B5EF4-FFF2-40B4-BE49-F238E27FC236}">
                      <a16:creationId xmlns:a16="http://schemas.microsoft.com/office/drawing/2014/main" xmlns="" id="{A3456930-D504-471B-95DB-11EAD515C0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484120"/>
                  <a:ext cx="42148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>
                  <a:extLst>
                    <a:ext uri="{FF2B5EF4-FFF2-40B4-BE49-F238E27FC236}">
                      <a16:creationId xmlns:a16="http://schemas.microsoft.com/office/drawing/2014/main" xmlns="" id="{185A2A67-0F1A-4157-A988-F034439966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581751"/>
                  <a:ext cx="44767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>
                  <a:extLst>
                    <a:ext uri="{FF2B5EF4-FFF2-40B4-BE49-F238E27FC236}">
                      <a16:creationId xmlns:a16="http://schemas.microsoft.com/office/drawing/2014/main" xmlns="" id="{91419CB7-9E22-4AED-B4BF-959D853DA5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674620"/>
                  <a:ext cx="47863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>
                  <a:extLst>
                    <a:ext uri="{FF2B5EF4-FFF2-40B4-BE49-F238E27FC236}">
                      <a16:creationId xmlns:a16="http://schemas.microsoft.com/office/drawing/2014/main" xmlns="" id="{1E3345F8-AAA8-4747-92B2-A333943E08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774633"/>
                  <a:ext cx="50244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>
                  <a:extLst>
                    <a:ext uri="{FF2B5EF4-FFF2-40B4-BE49-F238E27FC236}">
                      <a16:creationId xmlns:a16="http://schemas.microsoft.com/office/drawing/2014/main" xmlns="" id="{2AA0A421-1ABB-43E7-9BEE-9917AC6FB7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874646"/>
                  <a:ext cx="54530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xmlns="" id="{22EB4918-B4DF-4C57-AA33-AB0A1DCEE7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974658"/>
                  <a:ext cx="57864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xmlns="" id="{B39C0456-3B91-4632-A6B1-C9D23AAB2C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079434"/>
                  <a:ext cx="61674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>
                  <a:extLst>
                    <a:ext uri="{FF2B5EF4-FFF2-40B4-BE49-F238E27FC236}">
                      <a16:creationId xmlns:a16="http://schemas.microsoft.com/office/drawing/2014/main" xmlns="" id="{FD4A4671-AA60-463A-8A16-31D07D8540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184208"/>
                  <a:ext cx="65008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>
                  <a:extLst>
                    <a:ext uri="{FF2B5EF4-FFF2-40B4-BE49-F238E27FC236}">
                      <a16:creationId xmlns:a16="http://schemas.microsoft.com/office/drawing/2014/main" xmlns="" id="{7D8662E0-924B-4387-BFE0-842DF5903D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286603"/>
                  <a:ext cx="66913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>
                  <a:extLst>
                    <a:ext uri="{FF2B5EF4-FFF2-40B4-BE49-F238E27FC236}">
                      <a16:creationId xmlns:a16="http://schemas.microsoft.com/office/drawing/2014/main" xmlns="" id="{2E5AF6CD-B586-442B-BF7F-0DCE098A5C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379472"/>
                  <a:ext cx="700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>
                  <a:extLst>
                    <a:ext uri="{FF2B5EF4-FFF2-40B4-BE49-F238E27FC236}">
                      <a16:creationId xmlns:a16="http://schemas.microsoft.com/office/drawing/2014/main" xmlns="" id="{7B65F1E2-5926-41FC-A603-BB96784D94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460433"/>
                  <a:ext cx="72151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>
                  <a:extLst>
                    <a:ext uri="{FF2B5EF4-FFF2-40B4-BE49-F238E27FC236}">
                      <a16:creationId xmlns:a16="http://schemas.microsoft.com/office/drawing/2014/main" xmlns="" id="{3EE98596-C636-4C71-A501-308897767F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629660"/>
                  <a:ext cx="77152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>
                  <a:extLst>
                    <a:ext uri="{FF2B5EF4-FFF2-40B4-BE49-F238E27FC236}">
                      <a16:creationId xmlns:a16="http://schemas.microsoft.com/office/drawing/2014/main" xmlns="" id="{E986F417-F1A9-4472-96BB-54B4757998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728720"/>
                  <a:ext cx="81668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>
                  <a:extLst>
                    <a:ext uri="{FF2B5EF4-FFF2-40B4-BE49-F238E27FC236}">
                      <a16:creationId xmlns:a16="http://schemas.microsoft.com/office/drawing/2014/main" xmlns="" id="{8E1B65A1-8566-4C71-B5F5-99095AC512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826351"/>
                  <a:ext cx="838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>
                  <a:extLst>
                    <a:ext uri="{FF2B5EF4-FFF2-40B4-BE49-F238E27FC236}">
                      <a16:creationId xmlns:a16="http://schemas.microsoft.com/office/drawing/2014/main" xmlns="" id="{40D5E762-4D73-42B1-9B54-4CB5C3087C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919220"/>
                  <a:ext cx="87153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>
                  <a:extLst>
                    <a:ext uri="{FF2B5EF4-FFF2-40B4-BE49-F238E27FC236}">
                      <a16:creationId xmlns:a16="http://schemas.microsoft.com/office/drawing/2014/main" xmlns="" id="{D10F25F6-8D2E-4240-B32F-0E35D6FF5D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019233"/>
                  <a:ext cx="8905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>
                  <a:extLst>
                    <a:ext uri="{FF2B5EF4-FFF2-40B4-BE49-F238E27FC236}">
                      <a16:creationId xmlns:a16="http://schemas.microsoft.com/office/drawing/2014/main" xmlns="" id="{1FDA7A9D-BD77-42CF-AD2F-E6C3888FB6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119246"/>
                  <a:ext cx="93345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>
                  <a:extLst>
                    <a:ext uri="{FF2B5EF4-FFF2-40B4-BE49-F238E27FC236}">
                      <a16:creationId xmlns:a16="http://schemas.microsoft.com/office/drawing/2014/main" xmlns="" id="{19589A0D-A127-411E-9350-89937E4FB5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219258"/>
                  <a:ext cx="94773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>
                  <a:extLst>
                    <a:ext uri="{FF2B5EF4-FFF2-40B4-BE49-F238E27FC236}">
                      <a16:creationId xmlns:a16="http://schemas.microsoft.com/office/drawing/2014/main" xmlns="" id="{C54B84C3-FBD3-4D98-A756-95B6A9CFEF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324034"/>
                  <a:ext cx="97869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>
                  <a:extLst>
                    <a:ext uri="{FF2B5EF4-FFF2-40B4-BE49-F238E27FC236}">
                      <a16:creationId xmlns:a16="http://schemas.microsoft.com/office/drawing/2014/main" xmlns="" id="{C7DDFE6E-27AF-4C89-A2A0-1584FA38A4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428808"/>
                  <a:ext cx="100965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>
                  <a:extLst>
                    <a:ext uri="{FF2B5EF4-FFF2-40B4-BE49-F238E27FC236}">
                      <a16:creationId xmlns:a16="http://schemas.microsoft.com/office/drawing/2014/main" xmlns="" id="{D8758580-C351-4B4F-86D5-2E8B9894AE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531203"/>
                  <a:ext cx="104060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>
                  <a:extLst>
                    <a:ext uri="{FF2B5EF4-FFF2-40B4-BE49-F238E27FC236}">
                      <a16:creationId xmlns:a16="http://schemas.microsoft.com/office/drawing/2014/main" xmlns="" id="{712EC368-EEC5-4B44-A359-4D6A8B5BF1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98357" y="4619586"/>
                  <a:ext cx="1085850" cy="44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>
                  <a:extLst>
                    <a:ext uri="{FF2B5EF4-FFF2-40B4-BE49-F238E27FC236}">
                      <a16:creationId xmlns:a16="http://schemas.microsoft.com/office/drawing/2014/main" xmlns="" id="{6E2B4225-8CFF-430E-9ADB-AE7C46DA4D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705033"/>
                  <a:ext cx="110728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箭头连接符 43">
                  <a:extLst>
                    <a:ext uri="{FF2B5EF4-FFF2-40B4-BE49-F238E27FC236}">
                      <a16:creationId xmlns:a16="http://schemas.microsoft.com/office/drawing/2014/main" xmlns="" id="{B34DB138-E61E-4948-8C07-28CF905575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3006" y="2183322"/>
                  <a:ext cx="763587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xmlns="" id="{1460D382-DB61-47D2-BD6D-7D8D496C2958}"/>
                    </a:ext>
                  </a:extLst>
                </p:cNvPr>
                <p:cNvSpPr/>
                <p:nvPr/>
              </p:nvSpPr>
              <p:spPr>
                <a:xfrm>
                  <a:off x="6738234" y="2244644"/>
                  <a:ext cx="106262" cy="11891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xmlns="" id="{61A98162-9527-45C7-8F6E-F811AF1247A0}"/>
                    </a:ext>
                  </a:extLst>
                </p:cNvPr>
                <p:cNvSpPr/>
                <p:nvPr/>
              </p:nvSpPr>
              <p:spPr>
                <a:xfrm>
                  <a:off x="7095371" y="3471759"/>
                  <a:ext cx="106262" cy="11891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椭圆 46">
                  <a:extLst>
                    <a:ext uri="{FF2B5EF4-FFF2-40B4-BE49-F238E27FC236}">
                      <a16:creationId xmlns:a16="http://schemas.microsoft.com/office/drawing/2014/main" xmlns="" id="{A97DE271-17A3-478F-90F0-BA45B928C1D8}"/>
                    </a:ext>
                  </a:extLst>
                </p:cNvPr>
                <p:cNvSpPr/>
                <p:nvPr/>
              </p:nvSpPr>
              <p:spPr>
                <a:xfrm>
                  <a:off x="7476608" y="4713945"/>
                  <a:ext cx="106262" cy="11891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xmlns="" id="{255599DE-AD5B-4399-8E18-DC12F94F71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40121" y="1108211"/>
                <a:ext cx="14339" cy="2115828"/>
              </a:xfrm>
              <a:prstGeom prst="line">
                <a:avLst/>
              </a:prstGeom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xmlns="" id="{D5A8A234-7DD8-48FB-8712-C15D5341DC7C}"/>
                  </a:ext>
                </a:extLst>
              </p:cNvPr>
              <p:cNvSpPr txBox="1"/>
              <p:nvPr/>
            </p:nvSpPr>
            <p:spPr>
              <a:xfrm>
                <a:off x="4012911" y="3115372"/>
                <a:ext cx="13595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FFC000"/>
                    </a:solidFill>
                  </a:rPr>
                  <a:t>P=1MPa</a:t>
                </a:r>
                <a:endParaRPr lang="zh-CN" altLang="en-US" sz="1400" b="1" dirty="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xmlns="" id="{5B9E8AA0-D423-49AF-A54C-39A739711573}"/>
                </a:ext>
              </a:extLst>
            </p:cNvPr>
            <p:cNvSpPr txBox="1"/>
            <p:nvPr/>
          </p:nvSpPr>
          <p:spPr>
            <a:xfrm>
              <a:off x="9686607" y="1587117"/>
              <a:ext cx="2624698" cy="1031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Z=0</a:t>
              </a:r>
              <a:r>
                <a:rPr lang="zh-CN" altLang="en-US" sz="1600" dirty="0"/>
                <a:t>位置液压为</a:t>
              </a:r>
              <a:r>
                <a:rPr lang="en-US" altLang="zh-CN" sz="1600" dirty="0"/>
                <a:t>1MPa</a:t>
              </a:r>
              <a:r>
                <a:rPr lang="zh-CN" altLang="en-US" sz="1600" dirty="0"/>
                <a:t>；</a:t>
              </a:r>
              <a:endParaRPr lang="en-US" altLang="zh-CN" sz="1600" dirty="0"/>
            </a:p>
            <a:p>
              <a:r>
                <a:rPr lang="zh-CN" altLang="en-US" sz="1600" dirty="0"/>
                <a:t>上部内压，下部外压；</a:t>
              </a:r>
              <a:endParaRPr lang="en-US" altLang="zh-CN" sz="1600" dirty="0"/>
            </a:p>
            <a:p>
              <a:r>
                <a:rPr lang="zh-CN" altLang="en-US" sz="1600" dirty="0"/>
                <a:t>最大应力：</a:t>
              </a:r>
              <a:r>
                <a:rPr lang="en-US" altLang="zh-CN" sz="1600" dirty="0"/>
                <a:t>1.76MPa</a:t>
              </a:r>
              <a:endParaRPr lang="zh-CN" altLang="en-US" sz="1600" dirty="0"/>
            </a:p>
          </p:txBody>
        </p: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xmlns="" id="{287D7D38-4052-4793-AE04-D94BD3E9C48A}"/>
                </a:ext>
              </a:extLst>
            </p:cNvPr>
            <p:cNvGrpSpPr/>
            <p:nvPr/>
          </p:nvGrpSpPr>
          <p:grpSpPr>
            <a:xfrm>
              <a:off x="816101" y="3391218"/>
              <a:ext cx="6003444" cy="2606691"/>
              <a:chOff x="828750" y="780653"/>
              <a:chExt cx="6003444" cy="2606691"/>
            </a:xfrm>
          </p:grpSpPr>
          <p:grpSp>
            <p:nvGrpSpPr>
              <p:cNvPr id="58" name="组合 57">
                <a:extLst>
                  <a:ext uri="{FF2B5EF4-FFF2-40B4-BE49-F238E27FC236}">
                    <a16:creationId xmlns:a16="http://schemas.microsoft.com/office/drawing/2014/main" xmlns="" id="{92E36AF4-058F-4818-BE3E-5351952E99A2}"/>
                  </a:ext>
                </a:extLst>
              </p:cNvPr>
              <p:cNvGrpSpPr/>
              <p:nvPr/>
            </p:nvGrpSpPr>
            <p:grpSpPr>
              <a:xfrm>
                <a:off x="828750" y="780653"/>
                <a:ext cx="6003444" cy="2364619"/>
                <a:chOff x="2673632" y="1812454"/>
                <a:chExt cx="7653418" cy="3325966"/>
              </a:xfrm>
            </p:grpSpPr>
            <p:pic>
              <p:nvPicPr>
                <p:cNvPr id="61" name="图片 60">
                  <a:extLst>
                    <a:ext uri="{FF2B5EF4-FFF2-40B4-BE49-F238E27FC236}">
                      <a16:creationId xmlns:a16="http://schemas.microsoft.com/office/drawing/2014/main" xmlns="" id="{AA303ECB-84B5-44D0-A568-3C71B1444C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48528"/>
                <a:stretch/>
              </p:blipFill>
              <p:spPr>
                <a:xfrm>
                  <a:off x="2673632" y="2183323"/>
                  <a:ext cx="3422368" cy="2955097"/>
                </a:xfrm>
                <a:prstGeom prst="rect">
                  <a:avLst/>
                </a:prstGeom>
              </p:spPr>
            </p:pic>
            <p:cxnSp>
              <p:nvCxnSpPr>
                <p:cNvPr id="62" name="直接连接符 61">
                  <a:extLst>
                    <a:ext uri="{FF2B5EF4-FFF2-40B4-BE49-F238E27FC236}">
                      <a16:creationId xmlns:a16="http://schemas.microsoft.com/office/drawing/2014/main" xmlns="" id="{E07EA077-3932-4F00-8E6E-42B3461DC2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290098"/>
                  <a:ext cx="0" cy="251415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>
                  <a:extLst>
                    <a:ext uri="{FF2B5EF4-FFF2-40B4-BE49-F238E27FC236}">
                      <a16:creationId xmlns:a16="http://schemas.microsoft.com/office/drawing/2014/main" xmlns="" id="{6A5F01DB-E36C-4A31-9896-511B4DB434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537873"/>
                  <a:ext cx="2159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>
                  <a:extLst>
                    <a:ext uri="{FF2B5EF4-FFF2-40B4-BE49-F238E27FC236}">
                      <a16:creationId xmlns:a16="http://schemas.microsoft.com/office/drawing/2014/main" xmlns="" id="{CF952652-E176-48D3-9E45-C1924E4828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96117" y="2290098"/>
                  <a:ext cx="343266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>
                  <a:extLst>
                    <a:ext uri="{FF2B5EF4-FFF2-40B4-BE49-F238E27FC236}">
                      <a16:creationId xmlns:a16="http://schemas.microsoft.com/office/drawing/2014/main" xmlns="" id="{DD7A9A2E-CC46-415B-AC6C-6E80CFB3D2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80864" y="4804252"/>
                  <a:ext cx="343266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xmlns="" id="{87771789-8536-4E0C-883A-B5ED8986A45F}"/>
                    </a:ext>
                  </a:extLst>
                </p:cNvPr>
                <p:cNvSpPr txBox="1"/>
                <p:nvPr/>
              </p:nvSpPr>
              <p:spPr>
                <a:xfrm>
                  <a:off x="8518486" y="2107182"/>
                  <a:ext cx="1733201" cy="432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/>
                    <a:t>Z=1000mm</a:t>
                  </a:r>
                  <a:endParaRPr lang="zh-CN" altLang="en-US" sz="1400" dirty="0"/>
                </a:p>
              </p:txBody>
            </p:sp>
            <p:sp>
              <p:nvSpPr>
                <p:cNvPr id="67" name="文本框 66">
                  <a:extLst>
                    <a:ext uri="{FF2B5EF4-FFF2-40B4-BE49-F238E27FC236}">
                      <a16:creationId xmlns:a16="http://schemas.microsoft.com/office/drawing/2014/main" xmlns="" id="{2C535CDA-A13D-4A7F-BFAB-AA06F36C2A63}"/>
                    </a:ext>
                  </a:extLst>
                </p:cNvPr>
                <p:cNvSpPr txBox="1"/>
                <p:nvPr/>
              </p:nvSpPr>
              <p:spPr>
                <a:xfrm>
                  <a:off x="8478598" y="4619585"/>
                  <a:ext cx="1848452" cy="432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/>
                    <a:t>Z=-1000mm</a:t>
                  </a:r>
                  <a:endParaRPr lang="zh-CN" altLang="en-US" sz="1400" dirty="0"/>
                </a:p>
              </p:txBody>
            </p:sp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xmlns="" id="{BB7FF6CB-2D37-4AAC-AAEC-39405C92FCA5}"/>
                    </a:ext>
                  </a:extLst>
                </p:cNvPr>
                <p:cNvSpPr txBox="1"/>
                <p:nvPr/>
              </p:nvSpPr>
              <p:spPr>
                <a:xfrm>
                  <a:off x="8557357" y="3353208"/>
                  <a:ext cx="1512884" cy="432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/>
                    <a:t>Z=0</a:t>
                  </a:r>
                  <a:endParaRPr lang="zh-CN" altLang="en-US" sz="1400" dirty="0"/>
                </a:p>
              </p:txBody>
            </p:sp>
            <p:cxnSp>
              <p:nvCxnSpPr>
                <p:cNvPr id="69" name="直接连接符 68">
                  <a:extLst>
                    <a:ext uri="{FF2B5EF4-FFF2-40B4-BE49-F238E27FC236}">
                      <a16:creationId xmlns:a16="http://schemas.microsoft.com/office/drawing/2014/main" xmlns="" id="{109B3CBA-4503-4EF5-A661-43F38554C8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3006" y="2280796"/>
                  <a:ext cx="763587" cy="2514154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xmlns="" id="{009DE9D1-43BF-4C1D-A80F-7C0353D6F26D}"/>
                    </a:ext>
                  </a:extLst>
                </p:cNvPr>
                <p:cNvSpPr txBox="1"/>
                <p:nvPr/>
              </p:nvSpPr>
              <p:spPr>
                <a:xfrm>
                  <a:off x="6519496" y="1812454"/>
                  <a:ext cx="215899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200" dirty="0">
                      <a:solidFill>
                        <a:srgbClr val="FF0000"/>
                      </a:solidFill>
                    </a:rPr>
                    <a:t>△</a:t>
                  </a:r>
                  <a:r>
                    <a:rPr lang="en-US" altLang="zh-CN" sz="1200" dirty="0">
                      <a:solidFill>
                        <a:srgbClr val="FF0000"/>
                      </a:solidFill>
                    </a:rPr>
                    <a:t>P=0.0172MPa</a:t>
                  </a:r>
                  <a:endParaRPr lang="zh-CN" altLang="en-US" sz="12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71" name="直接连接符 70">
                  <a:extLst>
                    <a:ext uri="{FF2B5EF4-FFF2-40B4-BE49-F238E27FC236}">
                      <a16:creationId xmlns:a16="http://schemas.microsoft.com/office/drawing/2014/main" xmlns="" id="{33A5683A-F399-40A8-BDAC-51B31023AF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3006" y="2096130"/>
                  <a:ext cx="0" cy="270812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>
                  <a:extLst>
                    <a:ext uri="{FF2B5EF4-FFF2-40B4-BE49-F238E27FC236}">
                      <a16:creationId xmlns:a16="http://schemas.microsoft.com/office/drawing/2014/main" xmlns="" id="{C1D00591-163B-4056-84A8-0873EB4A0D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36593" y="2086828"/>
                  <a:ext cx="0" cy="270812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>
                  <a:extLst>
                    <a:ext uri="{FF2B5EF4-FFF2-40B4-BE49-F238E27FC236}">
                      <a16:creationId xmlns:a16="http://schemas.microsoft.com/office/drawing/2014/main" xmlns="" id="{8521B53F-1AB0-4EAC-8017-3E5EB16A6EFC}"/>
                    </a:ext>
                  </a:extLst>
                </p:cNvPr>
                <p:cNvCxnSpPr/>
                <p:nvPr/>
              </p:nvCxnSpPr>
              <p:spPr>
                <a:xfrm>
                  <a:off x="6398357" y="2385060"/>
                  <a:ext cx="37464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>
                  <a:extLst>
                    <a:ext uri="{FF2B5EF4-FFF2-40B4-BE49-F238E27FC236}">
                      <a16:creationId xmlns:a16="http://schemas.microsoft.com/office/drawing/2014/main" xmlns="" id="{39444ACD-B373-45E7-9DC1-00164F267A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484120"/>
                  <a:ext cx="42148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>
                  <a:extLst>
                    <a:ext uri="{FF2B5EF4-FFF2-40B4-BE49-F238E27FC236}">
                      <a16:creationId xmlns:a16="http://schemas.microsoft.com/office/drawing/2014/main" xmlns="" id="{E6563F3B-E170-4F57-A55B-A9C1727743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581751"/>
                  <a:ext cx="44767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>
                  <a:extLst>
                    <a:ext uri="{FF2B5EF4-FFF2-40B4-BE49-F238E27FC236}">
                      <a16:creationId xmlns:a16="http://schemas.microsoft.com/office/drawing/2014/main" xmlns="" id="{DA3DA5FD-37D2-4596-8BB7-4FD7B20E48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674620"/>
                  <a:ext cx="47863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>
                  <a:extLst>
                    <a:ext uri="{FF2B5EF4-FFF2-40B4-BE49-F238E27FC236}">
                      <a16:creationId xmlns:a16="http://schemas.microsoft.com/office/drawing/2014/main" xmlns="" id="{9AF7F975-C5D8-4B15-AD80-136137978C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774633"/>
                  <a:ext cx="50244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>
                  <a:extLst>
                    <a:ext uri="{FF2B5EF4-FFF2-40B4-BE49-F238E27FC236}">
                      <a16:creationId xmlns:a16="http://schemas.microsoft.com/office/drawing/2014/main" xmlns="" id="{D775A2C3-6586-42C1-9D2D-DEEADA53D3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874646"/>
                  <a:ext cx="54530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>
                  <a:extLst>
                    <a:ext uri="{FF2B5EF4-FFF2-40B4-BE49-F238E27FC236}">
                      <a16:creationId xmlns:a16="http://schemas.microsoft.com/office/drawing/2014/main" xmlns="" id="{1E24635B-68B7-4E75-94A9-2B8057863C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974658"/>
                  <a:ext cx="57864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>
                  <a:extLst>
                    <a:ext uri="{FF2B5EF4-FFF2-40B4-BE49-F238E27FC236}">
                      <a16:creationId xmlns:a16="http://schemas.microsoft.com/office/drawing/2014/main" xmlns="" id="{384DC89E-C29A-4706-9C46-02BC44A520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079434"/>
                  <a:ext cx="61674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>
                  <a:extLst>
                    <a:ext uri="{FF2B5EF4-FFF2-40B4-BE49-F238E27FC236}">
                      <a16:creationId xmlns:a16="http://schemas.microsoft.com/office/drawing/2014/main" xmlns="" id="{552F9427-1C93-4D9E-BB7E-1ACB9F5D7B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184208"/>
                  <a:ext cx="65008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>
                  <a:extLst>
                    <a:ext uri="{FF2B5EF4-FFF2-40B4-BE49-F238E27FC236}">
                      <a16:creationId xmlns:a16="http://schemas.microsoft.com/office/drawing/2014/main" xmlns="" id="{ACFB3A5D-D9B1-41AB-B133-2E6D6A1389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286603"/>
                  <a:ext cx="66913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>
                  <a:extLst>
                    <a:ext uri="{FF2B5EF4-FFF2-40B4-BE49-F238E27FC236}">
                      <a16:creationId xmlns:a16="http://schemas.microsoft.com/office/drawing/2014/main" xmlns="" id="{B51188C2-07AF-4DB0-82E0-E0AFD5CF77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379472"/>
                  <a:ext cx="700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连接符 83">
                  <a:extLst>
                    <a:ext uri="{FF2B5EF4-FFF2-40B4-BE49-F238E27FC236}">
                      <a16:creationId xmlns:a16="http://schemas.microsoft.com/office/drawing/2014/main" xmlns="" id="{81FE5C6B-FAD1-4B28-9AAC-39D7107D3E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460433"/>
                  <a:ext cx="72151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接连接符 84">
                  <a:extLst>
                    <a:ext uri="{FF2B5EF4-FFF2-40B4-BE49-F238E27FC236}">
                      <a16:creationId xmlns:a16="http://schemas.microsoft.com/office/drawing/2014/main" xmlns="" id="{417A5BAD-5D2C-47D0-9F69-B0B894B5BB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629660"/>
                  <a:ext cx="77152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连接符 85">
                  <a:extLst>
                    <a:ext uri="{FF2B5EF4-FFF2-40B4-BE49-F238E27FC236}">
                      <a16:creationId xmlns:a16="http://schemas.microsoft.com/office/drawing/2014/main" xmlns="" id="{F39183E8-1681-4F15-999F-14317BBA31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728720"/>
                  <a:ext cx="81668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>
                  <a:extLst>
                    <a:ext uri="{FF2B5EF4-FFF2-40B4-BE49-F238E27FC236}">
                      <a16:creationId xmlns:a16="http://schemas.microsoft.com/office/drawing/2014/main" xmlns="" id="{EDC0F7A4-1981-4074-AE59-B52183D4FC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826351"/>
                  <a:ext cx="838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>
                  <a:extLst>
                    <a:ext uri="{FF2B5EF4-FFF2-40B4-BE49-F238E27FC236}">
                      <a16:creationId xmlns:a16="http://schemas.microsoft.com/office/drawing/2014/main" xmlns="" id="{BC11CCD7-1356-4E42-9957-02141020B9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919220"/>
                  <a:ext cx="87153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>
                  <a:extLst>
                    <a:ext uri="{FF2B5EF4-FFF2-40B4-BE49-F238E27FC236}">
                      <a16:creationId xmlns:a16="http://schemas.microsoft.com/office/drawing/2014/main" xmlns="" id="{2F6E7ACA-AC0F-4439-941E-ADAF80805D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019233"/>
                  <a:ext cx="8905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>
                  <a:extLst>
                    <a:ext uri="{FF2B5EF4-FFF2-40B4-BE49-F238E27FC236}">
                      <a16:creationId xmlns:a16="http://schemas.microsoft.com/office/drawing/2014/main" xmlns="" id="{15B320BB-2449-46A2-A0B1-83E5B31300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119246"/>
                  <a:ext cx="93345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>
                  <a:extLst>
                    <a:ext uri="{FF2B5EF4-FFF2-40B4-BE49-F238E27FC236}">
                      <a16:creationId xmlns:a16="http://schemas.microsoft.com/office/drawing/2014/main" xmlns="" id="{B4E5F5BE-2B95-466D-A646-74123681FA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219258"/>
                  <a:ext cx="94773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>
                  <a:extLst>
                    <a:ext uri="{FF2B5EF4-FFF2-40B4-BE49-F238E27FC236}">
                      <a16:creationId xmlns:a16="http://schemas.microsoft.com/office/drawing/2014/main" xmlns="" id="{3B9DDEEF-0377-46D8-9248-62A7425190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324034"/>
                  <a:ext cx="97869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连接符 92">
                  <a:extLst>
                    <a:ext uri="{FF2B5EF4-FFF2-40B4-BE49-F238E27FC236}">
                      <a16:creationId xmlns:a16="http://schemas.microsoft.com/office/drawing/2014/main" xmlns="" id="{2826DC45-9CB2-4564-B4C3-3E367C10E5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428808"/>
                  <a:ext cx="100965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>
                  <a:extLst>
                    <a:ext uri="{FF2B5EF4-FFF2-40B4-BE49-F238E27FC236}">
                      <a16:creationId xmlns:a16="http://schemas.microsoft.com/office/drawing/2014/main" xmlns="" id="{F5C65FC8-CBDF-40D4-81A1-1C82405494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531203"/>
                  <a:ext cx="104060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>
                  <a:extLst>
                    <a:ext uri="{FF2B5EF4-FFF2-40B4-BE49-F238E27FC236}">
                      <a16:creationId xmlns:a16="http://schemas.microsoft.com/office/drawing/2014/main" xmlns="" id="{27378BDA-D820-46FE-B55B-71FADE7D94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98357" y="4619586"/>
                  <a:ext cx="1085850" cy="44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>
                  <a:extLst>
                    <a:ext uri="{FF2B5EF4-FFF2-40B4-BE49-F238E27FC236}">
                      <a16:creationId xmlns:a16="http://schemas.microsoft.com/office/drawing/2014/main" xmlns="" id="{AE07C5B7-6EA8-406F-ABD6-D92031EB9F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705033"/>
                  <a:ext cx="110728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箭头连接符 96">
                  <a:extLst>
                    <a:ext uri="{FF2B5EF4-FFF2-40B4-BE49-F238E27FC236}">
                      <a16:creationId xmlns:a16="http://schemas.microsoft.com/office/drawing/2014/main" xmlns="" id="{58ED054B-6CAF-4D8A-ACF8-666C30C5F6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3006" y="2183322"/>
                  <a:ext cx="763587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椭圆 97">
                  <a:extLst>
                    <a:ext uri="{FF2B5EF4-FFF2-40B4-BE49-F238E27FC236}">
                      <a16:creationId xmlns:a16="http://schemas.microsoft.com/office/drawing/2014/main" xmlns="" id="{BFBCB4F8-EFC2-4DE8-8DD1-649EAB6FFDD4}"/>
                    </a:ext>
                  </a:extLst>
                </p:cNvPr>
                <p:cNvSpPr/>
                <p:nvPr/>
              </p:nvSpPr>
              <p:spPr>
                <a:xfrm>
                  <a:off x="6738234" y="2244644"/>
                  <a:ext cx="106262" cy="11891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9" name="椭圆 98">
                  <a:extLst>
                    <a:ext uri="{FF2B5EF4-FFF2-40B4-BE49-F238E27FC236}">
                      <a16:creationId xmlns:a16="http://schemas.microsoft.com/office/drawing/2014/main" xmlns="" id="{1F4927BE-BA8D-4773-BC3E-6D098349D93C}"/>
                    </a:ext>
                  </a:extLst>
                </p:cNvPr>
                <p:cNvSpPr/>
                <p:nvPr/>
              </p:nvSpPr>
              <p:spPr>
                <a:xfrm>
                  <a:off x="7095371" y="3471759"/>
                  <a:ext cx="106262" cy="11891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0" name="椭圆 99">
                  <a:extLst>
                    <a:ext uri="{FF2B5EF4-FFF2-40B4-BE49-F238E27FC236}">
                      <a16:creationId xmlns:a16="http://schemas.microsoft.com/office/drawing/2014/main" xmlns="" id="{5134F2BD-4446-44B5-AADA-F1A1B2B09BDD}"/>
                    </a:ext>
                  </a:extLst>
                </p:cNvPr>
                <p:cNvSpPr/>
                <p:nvPr/>
              </p:nvSpPr>
              <p:spPr>
                <a:xfrm>
                  <a:off x="7476608" y="4713945"/>
                  <a:ext cx="106262" cy="11891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xmlns="" id="{46418694-09BD-4A49-87FF-04CF603290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869" y="1102082"/>
                <a:ext cx="14339" cy="2115828"/>
              </a:xfrm>
              <a:prstGeom prst="line">
                <a:avLst/>
              </a:prstGeom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xmlns="" id="{5BA2A6BB-F0BB-45FE-BFEB-631915CD2F00}"/>
                  </a:ext>
                </a:extLst>
              </p:cNvPr>
              <p:cNvSpPr txBox="1"/>
              <p:nvPr/>
            </p:nvSpPr>
            <p:spPr>
              <a:xfrm>
                <a:off x="3711323" y="3079567"/>
                <a:ext cx="13595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FFC000"/>
                    </a:solidFill>
                  </a:rPr>
                  <a:t>P=1MPa</a:t>
                </a:r>
                <a:endParaRPr lang="zh-CN" altLang="en-US" sz="1400" b="1" dirty="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xmlns="" id="{CB447892-C3B2-45F3-A87C-73C073AF8D6F}"/>
                </a:ext>
              </a:extLst>
            </p:cNvPr>
            <p:cNvSpPr txBox="1"/>
            <p:nvPr/>
          </p:nvSpPr>
          <p:spPr>
            <a:xfrm>
              <a:off x="9728610" y="4354689"/>
              <a:ext cx="3350331" cy="1031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Z=1000mm</a:t>
              </a:r>
              <a:r>
                <a:rPr lang="zh-CN" altLang="en-US" sz="1600" dirty="0"/>
                <a:t>位置液压为</a:t>
              </a:r>
              <a:r>
                <a:rPr lang="en-US" altLang="zh-CN" sz="1600" dirty="0"/>
                <a:t>1MPa</a:t>
              </a:r>
              <a:r>
                <a:rPr lang="zh-CN" altLang="en-US" sz="1600" dirty="0"/>
                <a:t>；</a:t>
              </a:r>
              <a:endParaRPr lang="en-US" altLang="zh-CN" sz="1600" dirty="0"/>
            </a:p>
            <a:p>
              <a:r>
                <a:rPr lang="zh-CN" altLang="en-US" sz="1600" dirty="0"/>
                <a:t>外压＞内压；</a:t>
              </a:r>
              <a:endParaRPr lang="en-US" altLang="zh-CN" sz="1600" dirty="0"/>
            </a:p>
            <a:p>
              <a:r>
                <a:rPr lang="zh-CN" altLang="en-US" sz="1600" dirty="0"/>
                <a:t>最大应力：</a:t>
              </a:r>
              <a:r>
                <a:rPr lang="en-US" altLang="zh-CN" sz="1600" dirty="0"/>
                <a:t>1.71MPa</a:t>
              </a:r>
              <a:endParaRPr lang="zh-CN" altLang="en-US" sz="1600" dirty="0"/>
            </a:p>
          </p:txBody>
        </p:sp>
      </p:grp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xmlns="" id="{897609DD-39E4-4627-A06C-82577C37A04C}"/>
              </a:ext>
            </a:extLst>
          </p:cNvPr>
          <p:cNvCxnSpPr/>
          <p:nvPr/>
        </p:nvCxnSpPr>
        <p:spPr>
          <a:xfrm>
            <a:off x="280900" y="2584676"/>
            <a:ext cx="11545454" cy="8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xmlns="" id="{1FCC16DF-C248-4849-A89C-AF166FD332AD}"/>
              </a:ext>
            </a:extLst>
          </p:cNvPr>
          <p:cNvCxnSpPr/>
          <p:nvPr/>
        </p:nvCxnSpPr>
        <p:spPr>
          <a:xfrm>
            <a:off x="323273" y="4726457"/>
            <a:ext cx="11545454" cy="8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9" name="组合 198">
            <a:extLst>
              <a:ext uri="{FF2B5EF4-FFF2-40B4-BE49-F238E27FC236}">
                <a16:creationId xmlns:a16="http://schemas.microsoft.com/office/drawing/2014/main" xmlns="" id="{37E1ED30-C23C-40A5-ABDD-6F3A35FC89F0}"/>
              </a:ext>
            </a:extLst>
          </p:cNvPr>
          <p:cNvGrpSpPr/>
          <p:nvPr/>
        </p:nvGrpSpPr>
        <p:grpSpPr>
          <a:xfrm>
            <a:off x="943019" y="551842"/>
            <a:ext cx="11049868" cy="2051334"/>
            <a:chOff x="816101" y="3391218"/>
            <a:chExt cx="12359325" cy="2681247"/>
          </a:xfrm>
        </p:grpSpPr>
        <p:grpSp>
          <p:nvGrpSpPr>
            <p:cNvPr id="201" name="组合 200">
              <a:extLst>
                <a:ext uri="{FF2B5EF4-FFF2-40B4-BE49-F238E27FC236}">
                  <a16:creationId xmlns:a16="http://schemas.microsoft.com/office/drawing/2014/main" xmlns="" id="{CB92E0A2-561E-49D7-8E0E-52F397049D80}"/>
                </a:ext>
              </a:extLst>
            </p:cNvPr>
            <p:cNvGrpSpPr/>
            <p:nvPr/>
          </p:nvGrpSpPr>
          <p:grpSpPr>
            <a:xfrm>
              <a:off x="816101" y="3391218"/>
              <a:ext cx="6003444" cy="2681247"/>
              <a:chOff x="828750" y="780653"/>
              <a:chExt cx="6003444" cy="2681247"/>
            </a:xfrm>
          </p:grpSpPr>
          <p:grpSp>
            <p:nvGrpSpPr>
              <p:cNvPr id="203" name="组合 202">
                <a:extLst>
                  <a:ext uri="{FF2B5EF4-FFF2-40B4-BE49-F238E27FC236}">
                    <a16:creationId xmlns:a16="http://schemas.microsoft.com/office/drawing/2014/main" xmlns="" id="{29C0B8F3-BF64-4DF0-8E4E-47BC6B0C500C}"/>
                  </a:ext>
                </a:extLst>
              </p:cNvPr>
              <p:cNvGrpSpPr/>
              <p:nvPr/>
            </p:nvGrpSpPr>
            <p:grpSpPr>
              <a:xfrm>
                <a:off x="828750" y="780653"/>
                <a:ext cx="6003444" cy="2364619"/>
                <a:chOff x="2673632" y="1812454"/>
                <a:chExt cx="7653418" cy="3325966"/>
              </a:xfrm>
            </p:grpSpPr>
            <p:pic>
              <p:nvPicPr>
                <p:cNvPr id="206" name="图片 205">
                  <a:extLst>
                    <a:ext uri="{FF2B5EF4-FFF2-40B4-BE49-F238E27FC236}">
                      <a16:creationId xmlns:a16="http://schemas.microsoft.com/office/drawing/2014/main" xmlns="" id="{A88CAC5F-3967-4E45-A8CA-276EC744F0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48528"/>
                <a:stretch/>
              </p:blipFill>
              <p:spPr>
                <a:xfrm>
                  <a:off x="2673632" y="2183323"/>
                  <a:ext cx="3422368" cy="2955097"/>
                </a:xfrm>
                <a:prstGeom prst="rect">
                  <a:avLst/>
                </a:prstGeom>
              </p:spPr>
            </p:pic>
            <p:cxnSp>
              <p:nvCxnSpPr>
                <p:cNvPr id="207" name="直接连接符 206">
                  <a:extLst>
                    <a:ext uri="{FF2B5EF4-FFF2-40B4-BE49-F238E27FC236}">
                      <a16:creationId xmlns:a16="http://schemas.microsoft.com/office/drawing/2014/main" xmlns="" id="{84E81859-84BE-44D1-8B4B-B6E3805798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290098"/>
                  <a:ext cx="0" cy="251415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直接连接符 207">
                  <a:extLst>
                    <a:ext uri="{FF2B5EF4-FFF2-40B4-BE49-F238E27FC236}">
                      <a16:creationId xmlns:a16="http://schemas.microsoft.com/office/drawing/2014/main" xmlns="" id="{CF50CFBF-0635-468F-892C-7CF997ABDB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537873"/>
                  <a:ext cx="2159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直接连接符 208">
                  <a:extLst>
                    <a:ext uri="{FF2B5EF4-FFF2-40B4-BE49-F238E27FC236}">
                      <a16:creationId xmlns:a16="http://schemas.microsoft.com/office/drawing/2014/main" xmlns="" id="{B5C833A2-293E-40A2-B2E2-6B964AA680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96117" y="2290098"/>
                  <a:ext cx="343266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直接连接符 209">
                  <a:extLst>
                    <a:ext uri="{FF2B5EF4-FFF2-40B4-BE49-F238E27FC236}">
                      <a16:creationId xmlns:a16="http://schemas.microsoft.com/office/drawing/2014/main" xmlns="" id="{F8A50A59-58AB-43A4-9A91-89B77BC24F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80864" y="4804252"/>
                  <a:ext cx="343266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1" name="文本框 210">
                  <a:extLst>
                    <a:ext uri="{FF2B5EF4-FFF2-40B4-BE49-F238E27FC236}">
                      <a16:creationId xmlns:a16="http://schemas.microsoft.com/office/drawing/2014/main" xmlns="" id="{0964BFFF-009B-4D52-BE00-8DE70868E203}"/>
                    </a:ext>
                  </a:extLst>
                </p:cNvPr>
                <p:cNvSpPr txBox="1"/>
                <p:nvPr/>
              </p:nvSpPr>
              <p:spPr>
                <a:xfrm>
                  <a:off x="8518486" y="2107182"/>
                  <a:ext cx="1733201" cy="432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/>
                    <a:t>Z=1000mm</a:t>
                  </a:r>
                  <a:endParaRPr lang="zh-CN" altLang="en-US" sz="1400" dirty="0"/>
                </a:p>
              </p:txBody>
            </p:sp>
            <p:sp>
              <p:nvSpPr>
                <p:cNvPr id="212" name="文本框 211">
                  <a:extLst>
                    <a:ext uri="{FF2B5EF4-FFF2-40B4-BE49-F238E27FC236}">
                      <a16:creationId xmlns:a16="http://schemas.microsoft.com/office/drawing/2014/main" xmlns="" id="{3E94242B-590E-4FDE-AE68-FAB8AFFBCCF1}"/>
                    </a:ext>
                  </a:extLst>
                </p:cNvPr>
                <p:cNvSpPr txBox="1"/>
                <p:nvPr/>
              </p:nvSpPr>
              <p:spPr>
                <a:xfrm>
                  <a:off x="8478598" y="4619585"/>
                  <a:ext cx="1848452" cy="432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/>
                    <a:t>Z=-1000mm</a:t>
                  </a:r>
                  <a:endParaRPr lang="zh-CN" altLang="en-US" sz="1400" dirty="0"/>
                </a:p>
              </p:txBody>
            </p:sp>
            <p:sp>
              <p:nvSpPr>
                <p:cNvPr id="213" name="文本框 212">
                  <a:extLst>
                    <a:ext uri="{FF2B5EF4-FFF2-40B4-BE49-F238E27FC236}">
                      <a16:creationId xmlns:a16="http://schemas.microsoft.com/office/drawing/2014/main" xmlns="" id="{DB99D4A7-696A-4915-97AD-F3945C5CD7E6}"/>
                    </a:ext>
                  </a:extLst>
                </p:cNvPr>
                <p:cNvSpPr txBox="1"/>
                <p:nvPr/>
              </p:nvSpPr>
              <p:spPr>
                <a:xfrm>
                  <a:off x="8557357" y="3353208"/>
                  <a:ext cx="1512884" cy="432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/>
                    <a:t>Z=0</a:t>
                  </a:r>
                  <a:endParaRPr lang="zh-CN" altLang="en-US" sz="1400" dirty="0"/>
                </a:p>
              </p:txBody>
            </p:sp>
            <p:cxnSp>
              <p:nvCxnSpPr>
                <p:cNvPr id="214" name="直接连接符 213">
                  <a:extLst>
                    <a:ext uri="{FF2B5EF4-FFF2-40B4-BE49-F238E27FC236}">
                      <a16:creationId xmlns:a16="http://schemas.microsoft.com/office/drawing/2014/main" xmlns="" id="{EA119567-E52B-489F-B412-CE38ECCD3F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3006" y="2280796"/>
                  <a:ext cx="763587" cy="2514154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5" name="文本框 214">
                  <a:extLst>
                    <a:ext uri="{FF2B5EF4-FFF2-40B4-BE49-F238E27FC236}">
                      <a16:creationId xmlns:a16="http://schemas.microsoft.com/office/drawing/2014/main" xmlns="" id="{BE27750D-E997-4BE7-BBB9-C78625C4CABD}"/>
                    </a:ext>
                  </a:extLst>
                </p:cNvPr>
                <p:cNvSpPr txBox="1"/>
                <p:nvPr/>
              </p:nvSpPr>
              <p:spPr>
                <a:xfrm>
                  <a:off x="6519496" y="1812454"/>
                  <a:ext cx="215899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200" dirty="0">
                      <a:solidFill>
                        <a:srgbClr val="FF0000"/>
                      </a:solidFill>
                    </a:rPr>
                    <a:t>△</a:t>
                  </a:r>
                  <a:r>
                    <a:rPr lang="en-US" altLang="zh-CN" sz="1200" dirty="0">
                      <a:solidFill>
                        <a:srgbClr val="FF0000"/>
                      </a:solidFill>
                    </a:rPr>
                    <a:t>P=0.0172MPa</a:t>
                  </a:r>
                  <a:endParaRPr lang="zh-CN" altLang="en-US" sz="12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216" name="直接连接符 215">
                  <a:extLst>
                    <a:ext uri="{FF2B5EF4-FFF2-40B4-BE49-F238E27FC236}">
                      <a16:creationId xmlns:a16="http://schemas.microsoft.com/office/drawing/2014/main" xmlns="" id="{E2A69904-B293-4420-8171-3E8E903B56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3006" y="2096130"/>
                  <a:ext cx="0" cy="270812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直接连接符 216">
                  <a:extLst>
                    <a:ext uri="{FF2B5EF4-FFF2-40B4-BE49-F238E27FC236}">
                      <a16:creationId xmlns:a16="http://schemas.microsoft.com/office/drawing/2014/main" xmlns="" id="{C4C6103B-A28A-4DC0-9C43-BFD63C39C6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36593" y="2086828"/>
                  <a:ext cx="0" cy="270812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直接连接符 217">
                  <a:extLst>
                    <a:ext uri="{FF2B5EF4-FFF2-40B4-BE49-F238E27FC236}">
                      <a16:creationId xmlns:a16="http://schemas.microsoft.com/office/drawing/2014/main" xmlns="" id="{A2C978D6-BA00-4FC7-B7D2-0F34EF7A6A34}"/>
                    </a:ext>
                  </a:extLst>
                </p:cNvPr>
                <p:cNvCxnSpPr/>
                <p:nvPr/>
              </p:nvCxnSpPr>
              <p:spPr>
                <a:xfrm>
                  <a:off x="6398357" y="2385060"/>
                  <a:ext cx="37464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直接连接符 218">
                  <a:extLst>
                    <a:ext uri="{FF2B5EF4-FFF2-40B4-BE49-F238E27FC236}">
                      <a16:creationId xmlns:a16="http://schemas.microsoft.com/office/drawing/2014/main" xmlns="" id="{C944E113-C45E-4744-BFB9-28D897D62D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484120"/>
                  <a:ext cx="42148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直接连接符 219">
                  <a:extLst>
                    <a:ext uri="{FF2B5EF4-FFF2-40B4-BE49-F238E27FC236}">
                      <a16:creationId xmlns:a16="http://schemas.microsoft.com/office/drawing/2014/main" xmlns="" id="{CBDE487E-C7D2-4400-911A-3DD1A16F98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581751"/>
                  <a:ext cx="44767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直接连接符 220">
                  <a:extLst>
                    <a:ext uri="{FF2B5EF4-FFF2-40B4-BE49-F238E27FC236}">
                      <a16:creationId xmlns:a16="http://schemas.microsoft.com/office/drawing/2014/main" xmlns="" id="{38589F3B-00BE-4906-B7C2-0D1F3AACBA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674620"/>
                  <a:ext cx="47863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直接连接符 221">
                  <a:extLst>
                    <a:ext uri="{FF2B5EF4-FFF2-40B4-BE49-F238E27FC236}">
                      <a16:creationId xmlns:a16="http://schemas.microsoft.com/office/drawing/2014/main" xmlns="" id="{358E810C-62F5-4B64-8383-33E97FEE9A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774633"/>
                  <a:ext cx="50244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直接连接符 222">
                  <a:extLst>
                    <a:ext uri="{FF2B5EF4-FFF2-40B4-BE49-F238E27FC236}">
                      <a16:creationId xmlns:a16="http://schemas.microsoft.com/office/drawing/2014/main" xmlns="" id="{DEF7BD4A-4846-4D7D-AA9B-16C48CDF49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874646"/>
                  <a:ext cx="54530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直接连接符 223">
                  <a:extLst>
                    <a:ext uri="{FF2B5EF4-FFF2-40B4-BE49-F238E27FC236}">
                      <a16:creationId xmlns:a16="http://schemas.microsoft.com/office/drawing/2014/main" xmlns="" id="{2338E8F0-1065-44D9-96BB-FC3737868F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974658"/>
                  <a:ext cx="57864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直接连接符 224">
                  <a:extLst>
                    <a:ext uri="{FF2B5EF4-FFF2-40B4-BE49-F238E27FC236}">
                      <a16:creationId xmlns:a16="http://schemas.microsoft.com/office/drawing/2014/main" xmlns="" id="{BC6E99A7-9AA0-4DEE-A56A-15DCEC3118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079434"/>
                  <a:ext cx="61674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直接连接符 225">
                  <a:extLst>
                    <a:ext uri="{FF2B5EF4-FFF2-40B4-BE49-F238E27FC236}">
                      <a16:creationId xmlns:a16="http://schemas.microsoft.com/office/drawing/2014/main" xmlns="" id="{8BD0B4C0-32BA-4110-98DC-F835A429FD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184208"/>
                  <a:ext cx="65008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直接连接符 226">
                  <a:extLst>
                    <a:ext uri="{FF2B5EF4-FFF2-40B4-BE49-F238E27FC236}">
                      <a16:creationId xmlns:a16="http://schemas.microsoft.com/office/drawing/2014/main" xmlns="" id="{F730874F-2552-4FB7-8010-D0406145C4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286603"/>
                  <a:ext cx="66913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直接连接符 227">
                  <a:extLst>
                    <a:ext uri="{FF2B5EF4-FFF2-40B4-BE49-F238E27FC236}">
                      <a16:creationId xmlns:a16="http://schemas.microsoft.com/office/drawing/2014/main" xmlns="" id="{ABEEC57F-2C33-4885-BBB0-F62BDA34B4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379472"/>
                  <a:ext cx="700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直接连接符 228">
                  <a:extLst>
                    <a:ext uri="{FF2B5EF4-FFF2-40B4-BE49-F238E27FC236}">
                      <a16:creationId xmlns:a16="http://schemas.microsoft.com/office/drawing/2014/main" xmlns="" id="{A06F55FB-8ACA-4BF2-B891-ECA773BA10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460433"/>
                  <a:ext cx="72151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直接连接符 229">
                  <a:extLst>
                    <a:ext uri="{FF2B5EF4-FFF2-40B4-BE49-F238E27FC236}">
                      <a16:creationId xmlns:a16="http://schemas.microsoft.com/office/drawing/2014/main" xmlns="" id="{EFA6238A-F856-413C-85F3-A16BDD0667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629660"/>
                  <a:ext cx="77152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直接连接符 230">
                  <a:extLst>
                    <a:ext uri="{FF2B5EF4-FFF2-40B4-BE49-F238E27FC236}">
                      <a16:creationId xmlns:a16="http://schemas.microsoft.com/office/drawing/2014/main" xmlns="" id="{F834E5D2-10FD-43E9-81E1-A66CE1EEF9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728720"/>
                  <a:ext cx="81668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直接连接符 231">
                  <a:extLst>
                    <a:ext uri="{FF2B5EF4-FFF2-40B4-BE49-F238E27FC236}">
                      <a16:creationId xmlns:a16="http://schemas.microsoft.com/office/drawing/2014/main" xmlns="" id="{0BBA6D36-81A1-46EA-BCD2-56C20C7AFB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826351"/>
                  <a:ext cx="838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直接连接符 232">
                  <a:extLst>
                    <a:ext uri="{FF2B5EF4-FFF2-40B4-BE49-F238E27FC236}">
                      <a16:creationId xmlns:a16="http://schemas.microsoft.com/office/drawing/2014/main" xmlns="" id="{CC7AFB25-6ED8-456A-AB85-AC99E1D541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919220"/>
                  <a:ext cx="87153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直接连接符 233">
                  <a:extLst>
                    <a:ext uri="{FF2B5EF4-FFF2-40B4-BE49-F238E27FC236}">
                      <a16:creationId xmlns:a16="http://schemas.microsoft.com/office/drawing/2014/main" xmlns="" id="{BAD199F2-7F5A-4A0B-A71C-0D10D95CF6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019233"/>
                  <a:ext cx="8905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直接连接符 234">
                  <a:extLst>
                    <a:ext uri="{FF2B5EF4-FFF2-40B4-BE49-F238E27FC236}">
                      <a16:creationId xmlns:a16="http://schemas.microsoft.com/office/drawing/2014/main" xmlns="" id="{0FB41B0E-409B-477A-81D0-66F4272851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119246"/>
                  <a:ext cx="93345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直接连接符 235">
                  <a:extLst>
                    <a:ext uri="{FF2B5EF4-FFF2-40B4-BE49-F238E27FC236}">
                      <a16:creationId xmlns:a16="http://schemas.microsoft.com/office/drawing/2014/main" xmlns="" id="{AB16E03F-EAED-424B-95C3-E26F604255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219258"/>
                  <a:ext cx="94773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直接连接符 236">
                  <a:extLst>
                    <a:ext uri="{FF2B5EF4-FFF2-40B4-BE49-F238E27FC236}">
                      <a16:creationId xmlns:a16="http://schemas.microsoft.com/office/drawing/2014/main" xmlns="" id="{D3136CE8-1E96-400B-B590-FA5CC567F6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324034"/>
                  <a:ext cx="97869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直接连接符 237">
                  <a:extLst>
                    <a:ext uri="{FF2B5EF4-FFF2-40B4-BE49-F238E27FC236}">
                      <a16:creationId xmlns:a16="http://schemas.microsoft.com/office/drawing/2014/main" xmlns="" id="{CD1E2312-785E-4AF8-B1B6-129811BA6F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428808"/>
                  <a:ext cx="100965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直接连接符 238">
                  <a:extLst>
                    <a:ext uri="{FF2B5EF4-FFF2-40B4-BE49-F238E27FC236}">
                      <a16:creationId xmlns:a16="http://schemas.microsoft.com/office/drawing/2014/main" xmlns="" id="{132646A2-9641-4DC0-ACDA-1B57C644C0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531203"/>
                  <a:ext cx="104060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直接连接符 239">
                  <a:extLst>
                    <a:ext uri="{FF2B5EF4-FFF2-40B4-BE49-F238E27FC236}">
                      <a16:creationId xmlns:a16="http://schemas.microsoft.com/office/drawing/2014/main" xmlns="" id="{438453C0-14B6-412E-B5E1-F2319E93F7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98357" y="4619586"/>
                  <a:ext cx="1085850" cy="44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直接连接符 240">
                  <a:extLst>
                    <a:ext uri="{FF2B5EF4-FFF2-40B4-BE49-F238E27FC236}">
                      <a16:creationId xmlns:a16="http://schemas.microsoft.com/office/drawing/2014/main" xmlns="" id="{17674435-638A-4A0A-A2C9-A5BBD6DA05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705033"/>
                  <a:ext cx="110728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直接箭头连接符 241">
                  <a:extLst>
                    <a:ext uri="{FF2B5EF4-FFF2-40B4-BE49-F238E27FC236}">
                      <a16:creationId xmlns:a16="http://schemas.microsoft.com/office/drawing/2014/main" xmlns="" id="{497265D2-27A3-4306-9347-09752FE090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3006" y="2183322"/>
                  <a:ext cx="763587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3" name="椭圆 242">
                  <a:extLst>
                    <a:ext uri="{FF2B5EF4-FFF2-40B4-BE49-F238E27FC236}">
                      <a16:creationId xmlns:a16="http://schemas.microsoft.com/office/drawing/2014/main" xmlns="" id="{C4102700-58FF-4D93-81A7-65725A0F2D12}"/>
                    </a:ext>
                  </a:extLst>
                </p:cNvPr>
                <p:cNvSpPr/>
                <p:nvPr/>
              </p:nvSpPr>
              <p:spPr>
                <a:xfrm>
                  <a:off x="6738234" y="2244644"/>
                  <a:ext cx="106262" cy="11891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4" name="椭圆 243">
                  <a:extLst>
                    <a:ext uri="{FF2B5EF4-FFF2-40B4-BE49-F238E27FC236}">
                      <a16:creationId xmlns:a16="http://schemas.microsoft.com/office/drawing/2014/main" xmlns="" id="{FCEA272D-322D-4F2F-833C-309FA44920B9}"/>
                    </a:ext>
                  </a:extLst>
                </p:cNvPr>
                <p:cNvSpPr/>
                <p:nvPr/>
              </p:nvSpPr>
              <p:spPr>
                <a:xfrm>
                  <a:off x="7095371" y="3471759"/>
                  <a:ext cx="106262" cy="11891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5" name="椭圆 244">
                  <a:extLst>
                    <a:ext uri="{FF2B5EF4-FFF2-40B4-BE49-F238E27FC236}">
                      <a16:creationId xmlns:a16="http://schemas.microsoft.com/office/drawing/2014/main" xmlns="" id="{CA3197A1-5733-4439-9855-663E314B681E}"/>
                    </a:ext>
                  </a:extLst>
                </p:cNvPr>
                <p:cNvSpPr/>
                <p:nvPr/>
              </p:nvSpPr>
              <p:spPr>
                <a:xfrm>
                  <a:off x="7476608" y="4713945"/>
                  <a:ext cx="106262" cy="11891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204" name="直接连接符 203">
                <a:extLst>
                  <a:ext uri="{FF2B5EF4-FFF2-40B4-BE49-F238E27FC236}">
                    <a16:creationId xmlns:a16="http://schemas.microsoft.com/office/drawing/2014/main" xmlns="" id="{5F56F7D5-6CB2-47B3-8797-3B966C7D4C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32710" y="1130191"/>
                <a:ext cx="14339" cy="2115828"/>
              </a:xfrm>
              <a:prstGeom prst="line">
                <a:avLst/>
              </a:prstGeom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" name="文本框 204">
                <a:extLst>
                  <a:ext uri="{FF2B5EF4-FFF2-40B4-BE49-F238E27FC236}">
                    <a16:creationId xmlns:a16="http://schemas.microsoft.com/office/drawing/2014/main" xmlns="" id="{3DA35903-34A1-4DA3-8E12-D928C4D2548C}"/>
                  </a:ext>
                </a:extLst>
              </p:cNvPr>
              <p:cNvSpPr txBox="1"/>
              <p:nvPr/>
            </p:nvSpPr>
            <p:spPr>
              <a:xfrm>
                <a:off x="4237531" y="3154123"/>
                <a:ext cx="13595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FFC000"/>
                    </a:solidFill>
                  </a:rPr>
                  <a:t>P=1MPa</a:t>
                </a:r>
                <a:endParaRPr lang="zh-CN" altLang="en-US" sz="1400" b="1" dirty="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202" name="文本框 201">
              <a:extLst>
                <a:ext uri="{FF2B5EF4-FFF2-40B4-BE49-F238E27FC236}">
                  <a16:creationId xmlns:a16="http://schemas.microsoft.com/office/drawing/2014/main" xmlns="" id="{624D3613-685C-4CC4-A1EF-5A4BF54EB581}"/>
                </a:ext>
              </a:extLst>
            </p:cNvPr>
            <p:cNvSpPr txBox="1"/>
            <p:nvPr/>
          </p:nvSpPr>
          <p:spPr>
            <a:xfrm>
              <a:off x="9596870" y="4270177"/>
              <a:ext cx="3578556" cy="108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Z=-1000mm</a:t>
              </a:r>
              <a:r>
                <a:rPr lang="zh-CN" altLang="en-US" sz="1600" dirty="0"/>
                <a:t>位置液压为</a:t>
              </a:r>
              <a:r>
                <a:rPr lang="en-US" altLang="zh-CN" sz="1600" dirty="0"/>
                <a:t>1MPa</a:t>
              </a:r>
              <a:r>
                <a:rPr lang="zh-CN" altLang="en-US" sz="1600" dirty="0"/>
                <a:t>；</a:t>
              </a:r>
              <a:endParaRPr lang="en-US" altLang="zh-CN" sz="1600" dirty="0"/>
            </a:p>
            <a:p>
              <a:r>
                <a:rPr lang="zh-CN" altLang="en-US" sz="1600" dirty="0"/>
                <a:t>内压＞外压；</a:t>
              </a:r>
              <a:endParaRPr lang="en-US" altLang="zh-CN" sz="1600" dirty="0"/>
            </a:p>
            <a:p>
              <a:r>
                <a:rPr lang="zh-CN" altLang="en-US" sz="1600" dirty="0"/>
                <a:t>最大应力：</a:t>
              </a:r>
              <a:r>
                <a:rPr lang="en-US" altLang="zh-CN" sz="1600" dirty="0"/>
                <a:t>3.55MPa</a:t>
              </a:r>
              <a:endParaRPr lang="zh-CN" altLang="en-US" sz="1600" dirty="0"/>
            </a:p>
          </p:txBody>
        </p:sp>
      </p:grpSp>
      <p:pic>
        <p:nvPicPr>
          <p:cNvPr id="247" name="图片 246">
            <a:extLst>
              <a:ext uri="{FF2B5EF4-FFF2-40B4-BE49-F238E27FC236}">
                <a16:creationId xmlns:a16="http://schemas.microsoft.com/office/drawing/2014/main" xmlns="" id="{32372317-5263-4A2B-B721-C296632E46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079" y="789018"/>
            <a:ext cx="2601685" cy="1712541"/>
          </a:xfrm>
          <a:prstGeom prst="rect">
            <a:avLst/>
          </a:prstGeom>
        </p:spPr>
      </p:pic>
      <p:sp>
        <p:nvSpPr>
          <p:cNvPr id="248" name="文本框 247">
            <a:extLst>
              <a:ext uri="{FF2B5EF4-FFF2-40B4-BE49-F238E27FC236}">
                <a16:creationId xmlns:a16="http://schemas.microsoft.com/office/drawing/2014/main" xmlns="" id="{10336928-C80E-477B-A165-78365A63373B}"/>
              </a:ext>
            </a:extLst>
          </p:cNvPr>
          <p:cNvSpPr txBox="1"/>
          <p:nvPr/>
        </p:nvSpPr>
        <p:spPr>
          <a:xfrm>
            <a:off x="11537838" y="5650039"/>
            <a:ext cx="1308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028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4908</TotalTime>
  <Words>247</Words>
  <Application>Microsoft Office PowerPoint</Application>
  <PresentationFormat>自定义</PresentationFormat>
  <Paragraphs>48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Shaojing Hou</cp:lastModifiedBy>
  <cp:revision>33</cp:revision>
  <dcterms:created xsi:type="dcterms:W3CDTF">2024-10-25T02:48:46Z</dcterms:created>
  <dcterms:modified xsi:type="dcterms:W3CDTF">2024-11-29T08:07:16Z</dcterms:modified>
</cp:coreProperties>
</file>