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20" r:id="rId4"/>
    <p:sldId id="258" r:id="rId5"/>
    <p:sldId id="269" r:id="rId6"/>
    <p:sldId id="299" r:id="rId7"/>
    <p:sldId id="300" r:id="rId8"/>
    <p:sldId id="302" r:id="rId9"/>
    <p:sldId id="303" r:id="rId10"/>
    <p:sldId id="304" r:id="rId11"/>
    <p:sldId id="305" r:id="rId12"/>
    <p:sldId id="262" r:id="rId13"/>
    <p:sldId id="286" r:id="rId14"/>
    <p:sldId id="307" r:id="rId15"/>
    <p:sldId id="309" r:id="rId16"/>
    <p:sldId id="310" r:id="rId17"/>
    <p:sldId id="311" r:id="rId18"/>
    <p:sldId id="321" r:id="rId19"/>
    <p:sldId id="325" r:id="rId20"/>
    <p:sldId id="312" r:id="rId21"/>
    <p:sldId id="327" r:id="rId22"/>
    <p:sldId id="326" r:id="rId23"/>
    <p:sldId id="322" r:id="rId24"/>
    <p:sldId id="328" r:id="rId25"/>
    <p:sldId id="315" r:id="rId26"/>
    <p:sldId id="329" r:id="rId27"/>
    <p:sldId id="313" r:id="rId28"/>
    <p:sldId id="324" r:id="rId29"/>
    <p:sldId id="323" r:id="rId30"/>
    <p:sldId id="330" r:id="rId31"/>
    <p:sldId id="331" r:id="rId32"/>
    <p:sldId id="332" r:id="rId33"/>
    <p:sldId id="317" r:id="rId34"/>
    <p:sldId id="318" r:id="rId35"/>
    <p:sldId id="3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ulp" initials="z" lastIdx="1" clrIdx="0">
    <p:extLst>
      <p:ext uri="{19B8F6BF-5375-455C-9EA6-DF929625EA0E}">
        <p15:presenceInfo xmlns:p15="http://schemas.microsoft.com/office/powerpoint/2012/main" userId="1d4a24b0518835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5800"/>
    <a:srgbClr val="006600"/>
    <a:srgbClr val="FDAAB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8" autoAdjust="0"/>
    <p:restoredTop sz="88095" autoAdjust="0"/>
  </p:normalViewPr>
  <p:slideViewPr>
    <p:cSldViewPr>
      <p:cViewPr varScale="1">
        <p:scale>
          <a:sx n="70" d="100"/>
          <a:sy n="70" d="100"/>
        </p:scale>
        <p:origin x="404" y="26"/>
      </p:cViewPr>
      <p:guideLst>
        <p:guide orient="horz" pos="211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567A4-BB8D-4918-9C5A-CAD296AA3AFA}" type="datetimeFigureOut">
              <a:rPr lang="zh-CN" altLang="en-US" smtClean="0"/>
              <a:pPr/>
              <a:t>2024/12/17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B427A-808B-43AF-8C46-2C0BA33F41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B427A-808B-43AF-8C46-2C0BA33F41B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1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B427A-808B-43AF-8C46-2C0BA33F41B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52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B427A-808B-43AF-8C46-2C0BA33F41B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40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B427A-808B-43AF-8C46-2C0BA33F41B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86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B427A-808B-43AF-8C46-2C0BA33F41B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57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B427A-808B-43AF-8C46-2C0BA33F41BF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9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CC99-421A-4363-B752-01EF33661753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AAF8-7CE3-4542-BE61-FE217DE25038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2CCE-DE38-4B01-A06B-9170E84D0207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9F4-744A-487C-846D-8B07FC1D52F6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1D35-963D-4E58-8A70-2F263BE787CB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AC0-C51B-41C1-976E-E49CE0180B58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4E8BC-C1C6-4997-B861-E47ADAF23228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290E-5579-4918-B708-43C0C01711D0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CF1D-4BFD-43A8-9B74-D3B8C77BB848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46D2-A042-41DF-BAEE-D06C28FAB2F7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2452-2EEC-4EB6-B777-3FDB32D90C0B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C947B-9772-4BAC-94E0-66F8B1606DD1}" type="datetime1">
              <a:rPr lang="en-US" altLang="zh-CN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wmf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10" Type="http://schemas.openxmlformats.org/officeDocument/2006/relationships/image" Target="../media/image63.png"/><Relationship Id="rId4" Type="http://schemas.openxmlformats.org/officeDocument/2006/relationships/image" Target="../media/image60.wmf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425394"/>
            <a:ext cx="8382000" cy="147002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5800"/>
                </a:solidFill>
              </a:rPr>
              <a:t>Can we produce vortex ions ( at SYSU ) ?</a:t>
            </a:r>
            <a:br>
              <a:rPr lang="en-US" altLang="zh-CN" sz="3600" b="1" dirty="0">
                <a:solidFill>
                  <a:srgbClr val="005800"/>
                </a:solidFill>
              </a:rPr>
            </a:b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preliminary investigation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F608E6-C662-49D0-AFDA-E0A5FCD69183}"/>
              </a:ext>
            </a:extLst>
          </p:cNvPr>
          <p:cNvSpPr txBox="1"/>
          <p:nvPr/>
        </p:nvSpPr>
        <p:spPr>
          <a:xfrm>
            <a:off x="24316" y="645547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A136ED1-96A2-42E1-AC92-2F31303F773C}" type="datetime1">
              <a:rPr lang="zh-CN" altLang="en-US"/>
              <a:t>2024/12/17</a:t>
            </a:fld>
            <a:endParaRPr lang="zh-CN" altLang="en-US" dirty="0"/>
          </a:p>
        </p:txBody>
      </p:sp>
      <p:sp>
        <p:nvSpPr>
          <p:cNvPr id="6" name="副标题 5">
            <a:extLst>
              <a:ext uri="{FF2B5EF4-FFF2-40B4-BE49-F238E27FC236}">
                <a16:creationId xmlns:a16="http://schemas.microsoft.com/office/drawing/2014/main" id="{740C2082-8C0F-4A2B-B63B-E54F06D1C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3429000"/>
            <a:ext cx="8610600" cy="17526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Liping Zou 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IFCEN-SYSU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(</a:t>
            </a:r>
            <a:r>
              <a:rPr lang="en-US" altLang="zh-CN" sz="2400" dirty="0" err="1">
                <a:solidFill>
                  <a:schemeClr val="tx1"/>
                </a:solidFill>
              </a:rPr>
              <a:t>Pengming</a:t>
            </a:r>
            <a:r>
              <a:rPr lang="en-US" altLang="zh-CN" sz="2400" dirty="0">
                <a:solidFill>
                  <a:schemeClr val="tx1"/>
                </a:solidFill>
              </a:rPr>
              <a:t> Zhang, Igor Ivanov, Dmitry </a:t>
            </a:r>
            <a:r>
              <a:rPr lang="en-US" altLang="zh-CN" sz="2400" dirty="0" err="1">
                <a:solidFill>
                  <a:schemeClr val="tx1"/>
                </a:solidFill>
              </a:rPr>
              <a:t>Karlovets</a:t>
            </a:r>
            <a:r>
              <a:rPr lang="en-US" altLang="zh-CN" sz="2400" dirty="0">
                <a:solidFill>
                  <a:schemeClr val="tx1"/>
                </a:solidFill>
              </a:rPr>
              <a:t>,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Xuan Liu…)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0C2D7C-1686-49DB-89C6-FB701B6A3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655" y="26928"/>
            <a:ext cx="1093489" cy="10934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E1263E-5610-4EE1-A524-783AEA3D0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7734"/>
            <a:ext cx="1501388" cy="13998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7673A6A-C570-4CC6-B336-537D3793D1DC}"/>
              </a:ext>
            </a:extLst>
          </p:cNvPr>
          <p:cNvSpPr/>
          <p:nvPr/>
        </p:nvSpPr>
        <p:spPr>
          <a:xfrm>
            <a:off x="2438400" y="5791200"/>
            <a:ext cx="7200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</a:rPr>
              <a:t>Mini-workshop on “Quantum effects in atomic and particle physics”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07BF08-01CF-44A6-A4D6-9FE467A2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58" y="3881284"/>
            <a:ext cx="4538821" cy="275175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0A707-B6B4-4939-BEB7-EEA6E10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D5F978-ED7B-45AC-9A63-64B22AC6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8890"/>
            <a:ext cx="8229600" cy="715962"/>
          </a:xfrm>
        </p:spPr>
        <p:txBody>
          <a:bodyPr>
            <a:noAutofit/>
          </a:bodyPr>
          <a:lstStyle/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Vortex neutron 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35D95DE-E80B-4E3C-E393-FBE19BAD13F8}"/>
              </a:ext>
            </a:extLst>
          </p:cNvPr>
          <p:cNvGrpSpPr/>
          <p:nvPr/>
        </p:nvGrpSpPr>
        <p:grpSpPr>
          <a:xfrm>
            <a:off x="762000" y="1056154"/>
            <a:ext cx="4436605" cy="2471321"/>
            <a:chOff x="624161" y="2697152"/>
            <a:chExt cx="3747973" cy="2155697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7ABC7C1-1E58-CA83-8950-C4305142DD06}"/>
                </a:ext>
              </a:extLst>
            </p:cNvPr>
            <p:cNvSpPr/>
            <p:nvPr/>
          </p:nvSpPr>
          <p:spPr>
            <a:xfrm>
              <a:off x="3971110" y="3654297"/>
              <a:ext cx="274274" cy="2214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28C412E-565A-810A-4199-85636DFC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161" y="2697152"/>
              <a:ext cx="3747973" cy="2155697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A6D6210-36F4-11BE-3CC5-012C5A3F89D7}"/>
                </a:ext>
              </a:extLst>
            </p:cNvPr>
            <p:cNvSpPr/>
            <p:nvPr/>
          </p:nvSpPr>
          <p:spPr>
            <a:xfrm>
              <a:off x="659107" y="2721970"/>
              <a:ext cx="245432" cy="185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8988DDD-709E-5C1B-7870-80AC60EB81BE}"/>
                </a:ext>
              </a:extLst>
            </p:cNvPr>
            <p:cNvSpPr/>
            <p:nvPr/>
          </p:nvSpPr>
          <p:spPr>
            <a:xfrm>
              <a:off x="3089861" y="2763956"/>
              <a:ext cx="245432" cy="185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AFBF70D-9B42-F9B7-43B9-814F004D1650}"/>
                </a:ext>
              </a:extLst>
            </p:cNvPr>
            <p:cNvSpPr/>
            <p:nvPr/>
          </p:nvSpPr>
          <p:spPr>
            <a:xfrm>
              <a:off x="3168245" y="3654297"/>
              <a:ext cx="245432" cy="185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4EA6C394-7095-440B-99A6-71A8E0AA75D4}"/>
              </a:ext>
            </a:extLst>
          </p:cNvPr>
          <p:cNvSpPr/>
          <p:nvPr/>
        </p:nvSpPr>
        <p:spPr>
          <a:xfrm>
            <a:off x="6166967" y="2339574"/>
            <a:ext cx="4020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C00000"/>
                </a:solidFill>
              </a:rPr>
              <a:t>transverse coherence(~5</a:t>
            </a:r>
            <a:r>
              <a:rPr lang="el-GR" altLang="zh-CN" dirty="0">
                <a:solidFill>
                  <a:srgbClr val="C00000"/>
                </a:solidFill>
              </a:rPr>
              <a:t> μ</a:t>
            </a:r>
            <a:r>
              <a:rPr lang="en-US" altLang="zh-CN" dirty="0">
                <a:solidFill>
                  <a:srgbClr val="C00000"/>
                </a:solidFill>
              </a:rPr>
              <a:t>m) is </a:t>
            </a:r>
            <a:r>
              <a:rPr lang="en-US" altLang="zh-CN" b="1" dirty="0">
                <a:solidFill>
                  <a:srgbClr val="C00000"/>
                </a:solidFill>
              </a:rPr>
              <a:t>much smaller </a:t>
            </a:r>
            <a:r>
              <a:rPr lang="en-US" altLang="zh-CN" dirty="0">
                <a:solidFill>
                  <a:srgbClr val="C00000"/>
                </a:solidFill>
              </a:rPr>
              <a:t>phase plate diameter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B2AD56-C887-493C-8314-9FDFAB8721B4}"/>
              </a:ext>
            </a:extLst>
          </p:cNvPr>
          <p:cNvSpPr/>
          <p:nvPr/>
        </p:nvSpPr>
        <p:spPr>
          <a:xfrm>
            <a:off x="6190736" y="1687604"/>
            <a:ext cx="4248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C00000"/>
                </a:solidFill>
              </a:rPr>
              <a:t>high statistics is obtained with  neutron counts collected over 3.5 day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5D4D4A-829D-45B3-8ADA-0D1D64751A11}"/>
              </a:ext>
            </a:extLst>
          </p:cNvPr>
          <p:cNvSpPr/>
          <p:nvPr/>
        </p:nvSpPr>
        <p:spPr>
          <a:xfrm>
            <a:off x="6166966" y="1024554"/>
            <a:ext cx="5110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>
                <a:solidFill>
                  <a:srgbClr val="0000CC"/>
                </a:solidFill>
              </a:rPr>
              <a:t>Cold neutron beam at NIST </a:t>
            </a:r>
            <a:r>
              <a:rPr lang="en-US" altLang="zh-CN" dirty="0"/>
              <a:t>+ </a:t>
            </a:r>
            <a:r>
              <a:rPr lang="en-US" altLang="zh-CN" b="1" dirty="0">
                <a:solidFill>
                  <a:srgbClr val="0000CC"/>
                </a:solidFill>
              </a:rPr>
              <a:t>spiral phase plate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15EEC02-5ACB-409B-8FEE-A6DE09650FCC}"/>
              </a:ext>
            </a:extLst>
          </p:cNvPr>
          <p:cNvSpPr txBox="1"/>
          <p:nvPr/>
        </p:nvSpPr>
        <p:spPr>
          <a:xfrm>
            <a:off x="7630131" y="6518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2015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2C4D92-83F3-4695-B932-F9C608630766}"/>
              </a:ext>
            </a:extLst>
          </p:cNvPr>
          <p:cNvSpPr/>
          <p:nvPr/>
        </p:nvSpPr>
        <p:spPr>
          <a:xfrm>
            <a:off x="6553200" y="5468454"/>
            <a:ext cx="3716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N×N array of micrometer-sized </a:t>
            </a:r>
            <a:br>
              <a:rPr lang="en-US" altLang="zh-CN" dirty="0"/>
            </a:br>
            <a:r>
              <a:rPr lang="zh-CN" altLang="en-US" dirty="0"/>
              <a:t>fork </a:t>
            </a:r>
            <a:r>
              <a:rPr lang="en-US" altLang="zh-CN" dirty="0"/>
              <a:t>hologram(N=2500)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 ~40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7B6BB99-8AAB-49D3-96BC-673F2975CCB9}"/>
              </a:ext>
            </a:extLst>
          </p:cNvPr>
          <p:cNvSpPr/>
          <p:nvPr/>
        </p:nvSpPr>
        <p:spPr>
          <a:xfrm>
            <a:off x="6190736" y="4699727"/>
            <a:ext cx="319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small spatial </a:t>
            </a:r>
            <a:r>
              <a:rPr lang="zh-CN" altLang="en-US" dirty="0">
                <a:solidFill>
                  <a:srgbClr val="C00000"/>
                </a:solidFill>
              </a:rPr>
              <a:t>coherence </a:t>
            </a:r>
            <a:r>
              <a:rPr lang="en-US" altLang="zh-CN" dirty="0">
                <a:solidFill>
                  <a:srgbClr val="C00000"/>
                </a:solidFill>
              </a:rPr>
              <a:t>~</a:t>
            </a:r>
            <a:r>
              <a:rPr lang="el-GR" altLang="zh-CN" dirty="0">
                <a:solidFill>
                  <a:srgbClr val="C00000"/>
                </a:solidFill>
              </a:rPr>
              <a:t>μ</a:t>
            </a:r>
            <a:r>
              <a:rPr lang="en-US" altLang="zh-CN" dirty="0">
                <a:solidFill>
                  <a:srgbClr val="C00000"/>
                </a:solidFill>
              </a:rPr>
              <a:t>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F6A1AFA-D907-4422-91E2-9D56517C8CAD}"/>
              </a:ext>
            </a:extLst>
          </p:cNvPr>
          <p:cNvSpPr/>
          <p:nvPr/>
        </p:nvSpPr>
        <p:spPr>
          <a:xfrm>
            <a:off x="6072232" y="3736563"/>
            <a:ext cx="488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SANS beamline at Oak Ri</a:t>
            </a:r>
            <a:r>
              <a:rPr lang="zh-CN" altLang="en-US" dirty="0">
                <a:solidFill>
                  <a:srgbClr val="0000CC"/>
                </a:solidFill>
              </a:rPr>
              <a:t>dge National Laboratory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EFF33D-A6D5-4C72-8327-3C79BAE57D4D}"/>
              </a:ext>
            </a:extLst>
          </p:cNvPr>
          <p:cNvSpPr/>
          <p:nvPr/>
        </p:nvSpPr>
        <p:spPr>
          <a:xfrm>
            <a:off x="7239000" y="4070296"/>
            <a:ext cx="177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</a:rPr>
              <a:t>+Hologram array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61F7D34-273D-40CA-B016-542EBCBDC61A}"/>
              </a:ext>
            </a:extLst>
          </p:cNvPr>
          <p:cNvSpPr txBox="1"/>
          <p:nvPr/>
        </p:nvSpPr>
        <p:spPr>
          <a:xfrm>
            <a:off x="6553200" y="5132922"/>
            <a:ext cx="446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17.8 m away from a 20 mm aperture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79727C6-255C-4162-B7A8-7A3C626D37CC}"/>
              </a:ext>
            </a:extLst>
          </p:cNvPr>
          <p:cNvSpPr txBox="1"/>
          <p:nvPr/>
        </p:nvSpPr>
        <p:spPr>
          <a:xfrm>
            <a:off x="7630131" y="34540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2022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CE6FD75-5C41-495B-A6EC-839C2553E939}"/>
              </a:ext>
            </a:extLst>
          </p:cNvPr>
          <p:cNvSpPr/>
          <p:nvPr/>
        </p:nvSpPr>
        <p:spPr>
          <a:xfrm>
            <a:off x="7103481" y="1312632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dirty="0"/>
              <a:t>λ</a:t>
            </a:r>
            <a:r>
              <a:rPr lang="en-US" altLang="zh-CN" dirty="0"/>
              <a:t>~2.7</a:t>
            </a:r>
            <a:r>
              <a:rPr lang="zh-CN" altLang="en-US" dirty="0"/>
              <a:t> Å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32C563C-3683-4861-9905-BE57801B2258}"/>
              </a:ext>
            </a:extLst>
          </p:cNvPr>
          <p:cNvSpPr/>
          <p:nvPr/>
        </p:nvSpPr>
        <p:spPr>
          <a:xfrm>
            <a:off x="9499151" y="406331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dirty="0"/>
              <a:t>λ</a:t>
            </a:r>
            <a:r>
              <a:rPr lang="en-US" altLang="zh-CN" dirty="0"/>
              <a:t>~1</a:t>
            </a:r>
            <a:r>
              <a:rPr lang="zh-CN" altLang="en-US" dirty="0"/>
              <a:t>2 Å</a:t>
            </a:r>
          </a:p>
        </p:txBody>
      </p:sp>
    </p:spTree>
    <p:extLst>
      <p:ext uri="{BB962C8B-B14F-4D97-AF65-F5344CB8AC3E}">
        <p14:creationId xmlns:p14="http://schemas.microsoft.com/office/powerpoint/2010/main" val="3843560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0A707-B6B4-4939-BEB7-EEA6E10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D5F978-ED7B-45AC-9A63-64B22AC6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506"/>
            <a:ext cx="8229600" cy="715962"/>
          </a:xfrm>
        </p:spPr>
        <p:txBody>
          <a:bodyPr>
            <a:noAutofit/>
          </a:bodyPr>
          <a:lstStyle/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Vortex atom 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316FC66-2038-405D-9367-8452F82A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9" y="959912"/>
            <a:ext cx="5281569" cy="268683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ADB8BCC-FF5F-4670-90B3-9FB34C68FF28}"/>
              </a:ext>
            </a:extLst>
          </p:cNvPr>
          <p:cNvSpPr/>
          <p:nvPr/>
        </p:nvSpPr>
        <p:spPr>
          <a:xfrm>
            <a:off x="6573673" y="1635303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AdvTTec37d199"/>
              </a:rPr>
              <a:t>supersonic pulses of </a:t>
            </a:r>
            <a:r>
              <a:rPr lang="en-US" altLang="zh-CN" dirty="0">
                <a:solidFill>
                  <a:srgbClr val="0000CC"/>
                </a:solidFill>
              </a:rPr>
              <a:t>helium </a:t>
            </a:r>
            <a:r>
              <a:rPr lang="en-US" altLang="zh-CN" dirty="0">
                <a:solidFill>
                  <a:srgbClr val="0000CC"/>
                </a:solidFill>
                <a:latin typeface="AdvTTec37d199"/>
              </a:rPr>
              <a:t>gas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08C2093-F99C-4F4B-81C8-C4BBED14658F}"/>
              </a:ext>
            </a:extLst>
          </p:cNvPr>
          <p:cNvSpPr/>
          <p:nvPr/>
        </p:nvSpPr>
        <p:spPr>
          <a:xfrm>
            <a:off x="10002673" y="1646846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dirty="0"/>
              <a:t>λ</a:t>
            </a:r>
            <a:r>
              <a:rPr lang="en-US" altLang="zh-CN" dirty="0"/>
              <a:t>~ 90 pm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D72D4D1-07F0-4282-95E4-4B9F6C1E65EA}"/>
              </a:ext>
            </a:extLst>
          </p:cNvPr>
          <p:cNvSpPr/>
          <p:nvPr/>
        </p:nvSpPr>
        <p:spPr>
          <a:xfrm>
            <a:off x="6450809" y="4677021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AdvTTd7835f12"/>
              </a:rPr>
              <a:t>150 </a:t>
            </a:r>
            <a:r>
              <a:rPr lang="el-GR" altLang="zh-CN" dirty="0">
                <a:solidFill>
                  <a:srgbClr val="0000CC"/>
                </a:solidFill>
                <a:latin typeface="AdvTTd7835f12"/>
              </a:rPr>
              <a:t>μ</a:t>
            </a:r>
            <a:r>
              <a:rPr lang="en-US" altLang="zh-CN" dirty="0">
                <a:solidFill>
                  <a:srgbClr val="0000CC"/>
                </a:solidFill>
                <a:latin typeface="AdvTTd7835f12"/>
              </a:rPr>
              <a:t>m aperture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31A940-6DFB-4662-B989-8DA95FE1DB3F}"/>
              </a:ext>
            </a:extLst>
          </p:cNvPr>
          <p:cNvSpPr/>
          <p:nvPr/>
        </p:nvSpPr>
        <p:spPr>
          <a:xfrm>
            <a:off x="7396648" y="2118661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</a:rPr>
              <a:t>+ hologram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A53C82A-50D7-491A-93E0-84EBD2162591}"/>
              </a:ext>
            </a:extLst>
          </p:cNvPr>
          <p:cNvSpPr/>
          <p:nvPr/>
        </p:nvSpPr>
        <p:spPr>
          <a:xfrm>
            <a:off x="6356967" y="4104439"/>
            <a:ext cx="3649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small spatial </a:t>
            </a:r>
            <a:r>
              <a:rPr lang="zh-CN" altLang="en-US" dirty="0">
                <a:solidFill>
                  <a:srgbClr val="C00000"/>
                </a:solidFill>
              </a:rPr>
              <a:t>coherence </a:t>
            </a:r>
            <a:r>
              <a:rPr lang="en-US" altLang="zh-CN" dirty="0">
                <a:solidFill>
                  <a:srgbClr val="C00000"/>
                </a:solidFill>
              </a:rPr>
              <a:t>~ 840 nm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3943915-1843-4538-A881-C46E97046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53" y="3812851"/>
            <a:ext cx="4706736" cy="277129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0CA978F-469C-4087-A281-DFB300DA60A9}"/>
              </a:ext>
            </a:extLst>
          </p:cNvPr>
          <p:cNvSpPr/>
          <p:nvPr/>
        </p:nvSpPr>
        <p:spPr>
          <a:xfrm>
            <a:off x="6441022" y="5446857"/>
            <a:ext cx="129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</a:rPr>
              <a:t>N×N array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58A80E-EA4F-44FA-AB4A-7E356CE8BB2A}"/>
              </a:ext>
            </a:extLst>
          </p:cNvPr>
          <p:cNvSpPr/>
          <p:nvPr/>
        </p:nvSpPr>
        <p:spPr>
          <a:xfrm>
            <a:off x="6450810" y="5083522"/>
            <a:ext cx="1951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AdvTTd7835f12"/>
              </a:rPr>
              <a:t>fork size ~ 600 nm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B003015-5B89-4C36-8722-DE8A373413C4}"/>
              </a:ext>
            </a:extLst>
          </p:cNvPr>
          <p:cNvSpPr txBox="1"/>
          <p:nvPr/>
        </p:nvSpPr>
        <p:spPr>
          <a:xfrm>
            <a:off x="7631411" y="12544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603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20290"/>
            <a:ext cx="8229600" cy="707267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Many successes, but far from enough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B73D5E-24DD-4C19-9D63-7BEC5A5F907A}"/>
              </a:ext>
            </a:extLst>
          </p:cNvPr>
          <p:cNvSpPr/>
          <p:nvPr/>
        </p:nvSpPr>
        <p:spPr>
          <a:xfrm>
            <a:off x="1371600" y="4849598"/>
            <a:ext cx="67938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CC"/>
                </a:solidFill>
              </a:rPr>
              <a:t>First accelerate, then twist?</a:t>
            </a:r>
            <a:endParaRPr lang="en-US" altLang="zh-CN" dirty="0">
              <a:solidFill>
                <a:srgbClr val="0000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CC"/>
                </a:solidFill>
              </a:rPr>
              <a:t>First twist, then accelerate ?</a:t>
            </a:r>
          </a:p>
          <a:p>
            <a:br>
              <a:rPr lang="en-US" altLang="zh-CN" sz="2000" dirty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0000CC"/>
                </a:solidFill>
              </a:rPr>
              <a:t>requires more dedicated studies and proof-of-principle experiments</a:t>
            </a:r>
            <a:endParaRPr lang="en-US" altLang="zh-CN" sz="2000" dirty="0">
              <a:solidFill>
                <a:srgbClr val="0000CC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9B56EEF-F4CA-4185-9B48-810277E98137}"/>
              </a:ext>
            </a:extLst>
          </p:cNvPr>
          <p:cNvSpPr/>
          <p:nvPr/>
        </p:nvSpPr>
        <p:spPr>
          <a:xfrm>
            <a:off x="1094065" y="4288299"/>
            <a:ext cx="6960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</a:rPr>
              <a:t>No high-energy vortex particle has been tried in experiment.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CCD3E7-2E51-403B-A729-E8899E2CB1AF}"/>
              </a:ext>
            </a:extLst>
          </p:cNvPr>
          <p:cNvSpPr/>
          <p:nvPr/>
        </p:nvSpPr>
        <p:spPr>
          <a:xfrm>
            <a:off x="1094065" y="1508624"/>
            <a:ext cx="3708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</a:rPr>
              <a:t>Flexible vortex particle source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755425-61C8-4BBD-B627-243E77D4F582}"/>
              </a:ext>
            </a:extLst>
          </p:cNvPr>
          <p:cNvSpPr txBox="1"/>
          <p:nvPr/>
        </p:nvSpPr>
        <p:spPr>
          <a:xfrm>
            <a:off x="1447800" y="1966635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electron, neutron, </a:t>
            </a:r>
          </a:p>
          <a:p>
            <a:r>
              <a:rPr lang="en-US" altLang="zh-CN" dirty="0">
                <a:solidFill>
                  <a:srgbClr val="0000CC"/>
                </a:solidFill>
              </a:rPr>
              <a:t>proton, heavy ions… 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CF861A2-90FD-4CB0-85C2-210BA484E457}"/>
              </a:ext>
            </a:extLst>
          </p:cNvPr>
          <p:cNvSpPr/>
          <p:nvPr/>
        </p:nvSpPr>
        <p:spPr>
          <a:xfrm>
            <a:off x="1066800" y="3004827"/>
            <a:ext cx="201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</a:rPr>
              <a:t>New methods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53C94B-3E12-4638-87A0-80421A7F81A6}"/>
              </a:ext>
            </a:extLst>
          </p:cNvPr>
          <p:cNvSpPr txBox="1"/>
          <p:nvPr/>
        </p:nvSpPr>
        <p:spPr>
          <a:xfrm>
            <a:off x="1371600" y="3451264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Quantum Busch theorem?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059E56-A79F-4B26-81FF-6E83BFC3DF37}"/>
              </a:ext>
            </a:extLst>
          </p:cNvPr>
          <p:cNvSpPr txBox="1"/>
          <p:nvPr/>
        </p:nvSpPr>
        <p:spPr>
          <a:xfrm>
            <a:off x="7698492" y="1713504"/>
            <a:ext cx="3352800" cy="6463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It’s difficult to generate vortex ions with conventional methods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6194D339-3885-4DAD-8E33-36F4755E5F6F}"/>
              </a:ext>
            </a:extLst>
          </p:cNvPr>
          <p:cNvSpPr/>
          <p:nvPr/>
        </p:nvSpPr>
        <p:spPr>
          <a:xfrm rot="10800000">
            <a:off x="9195529" y="2513458"/>
            <a:ext cx="304800" cy="4644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EC13B5-E151-4D77-B4DF-8CADF145CCE6}"/>
              </a:ext>
            </a:extLst>
          </p:cNvPr>
          <p:cNvSpPr txBox="1"/>
          <p:nvPr/>
        </p:nvSpPr>
        <p:spPr>
          <a:xfrm>
            <a:off x="8001000" y="3056021"/>
            <a:ext cx="2598490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Small coherence length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9D3EF-DA03-45AA-8308-6C101E54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D5263-150D-46CB-A80A-B4448AF4FEF8}"/>
              </a:ext>
            </a:extLst>
          </p:cNvPr>
          <p:cNvSpPr txBox="1">
            <a:spLocks/>
          </p:cNvSpPr>
          <p:nvPr/>
        </p:nvSpPr>
        <p:spPr>
          <a:xfrm>
            <a:off x="248178" y="72815"/>
            <a:ext cx="118676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Vortex particle generation in magnetic field </a:t>
            </a:r>
            <a:r>
              <a:rPr lang="en-US" altLang="zh-CN" sz="2400" dirty="0">
                <a:solidFill>
                  <a:srgbClr val="C00000"/>
                </a:solidFill>
              </a:rPr>
              <a:t>(A New Path to Vortex Particles?)</a:t>
            </a:r>
            <a:endParaRPr lang="zh-CN" altLang="en-US" sz="1800" dirty="0">
              <a:solidFill>
                <a:srgbClr val="C00000"/>
              </a:solidFill>
            </a:endParaRPr>
          </a:p>
          <a:p>
            <a:pPr algn="l"/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68B81A8-087D-433D-8661-20E03EAD2DC0}"/>
              </a:ext>
            </a:extLst>
          </p:cNvPr>
          <p:cNvSpPr txBox="1"/>
          <p:nvPr/>
        </p:nvSpPr>
        <p:spPr>
          <a:xfrm>
            <a:off x="659558" y="1481381"/>
            <a:ext cx="482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Quantum Busch theorem:</a:t>
            </a:r>
          </a:p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conservation of the canonical orbital angular momentum in axially symmetric field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3D09BEC-44E2-425F-BB14-224CEC268F1C}"/>
              </a:ext>
            </a:extLst>
          </p:cNvPr>
          <p:cNvGrpSpPr/>
          <p:nvPr/>
        </p:nvGrpSpPr>
        <p:grpSpPr>
          <a:xfrm>
            <a:off x="6324600" y="1335317"/>
            <a:ext cx="3733800" cy="1683865"/>
            <a:chOff x="533400" y="2403746"/>
            <a:chExt cx="3733800" cy="16838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90C026-2F7E-424E-A89E-DF2C259E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2403746"/>
              <a:ext cx="3733800" cy="1139507"/>
            </a:xfrm>
            <a:prstGeom prst="rect">
              <a:avLst/>
            </a:prstGeom>
          </p:spPr>
        </p:pic>
        <p:sp>
          <p:nvSpPr>
            <p:cNvPr id="16" name="左大括号 15">
              <a:extLst>
                <a:ext uri="{FF2B5EF4-FFF2-40B4-BE49-F238E27FC236}">
                  <a16:creationId xmlns:a16="http://schemas.microsoft.com/office/drawing/2014/main" id="{FA71DBF1-481C-442C-825A-F48781A9897F}"/>
                </a:ext>
              </a:extLst>
            </p:cNvPr>
            <p:cNvSpPr/>
            <p:nvPr/>
          </p:nvSpPr>
          <p:spPr>
            <a:xfrm rot="16200000">
              <a:off x="1492775" y="3016771"/>
              <a:ext cx="291057" cy="990600"/>
            </a:xfrm>
            <a:prstGeom prst="leftBrace">
              <a:avLst>
                <a:gd name="adj1" fmla="val 24500"/>
                <a:gd name="adj2" fmla="val 5046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左大括号 16">
              <a:extLst>
                <a:ext uri="{FF2B5EF4-FFF2-40B4-BE49-F238E27FC236}">
                  <a16:creationId xmlns:a16="http://schemas.microsoft.com/office/drawing/2014/main" id="{42A78AA0-4CE5-44C3-8DC8-0642A1D72944}"/>
                </a:ext>
              </a:extLst>
            </p:cNvPr>
            <p:cNvSpPr/>
            <p:nvPr/>
          </p:nvSpPr>
          <p:spPr>
            <a:xfrm rot="16200000">
              <a:off x="3016777" y="3099577"/>
              <a:ext cx="291057" cy="990600"/>
            </a:xfrm>
            <a:prstGeom prst="leftBrace">
              <a:avLst>
                <a:gd name="adj1" fmla="val 24500"/>
                <a:gd name="adj2" fmla="val 50468"/>
              </a:avLst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279CBA5-271D-457B-B1DE-E0283AA5D920}"/>
                </a:ext>
              </a:extLst>
            </p:cNvPr>
            <p:cNvSpPr txBox="1"/>
            <p:nvPr/>
          </p:nvSpPr>
          <p:spPr>
            <a:xfrm>
              <a:off x="990600" y="3707317"/>
              <a:ext cx="1354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Kinetic OAM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F529C06-3567-4C37-A363-D9BCA0758C3A}"/>
                </a:ext>
              </a:extLst>
            </p:cNvPr>
            <p:cNvSpPr txBox="1"/>
            <p:nvPr/>
          </p:nvSpPr>
          <p:spPr>
            <a:xfrm>
              <a:off x="2878282" y="3718279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CC"/>
                  </a:solidFill>
                </a:rPr>
                <a:t>flux</a:t>
              </a:r>
              <a:endParaRPr lang="zh-CN" altLang="en-US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67E324E-DCBD-4AE1-B4B4-6C569A72C595}"/>
              </a:ext>
            </a:extLst>
          </p:cNvPr>
          <p:cNvGrpSpPr/>
          <p:nvPr/>
        </p:nvGrpSpPr>
        <p:grpSpPr>
          <a:xfrm>
            <a:off x="890369" y="3368282"/>
            <a:ext cx="7847231" cy="2592479"/>
            <a:chOff x="440113" y="4134382"/>
            <a:chExt cx="7847231" cy="259247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D0F0D15-E5F7-4DD5-B6EC-4414FA3DB3D8}"/>
                </a:ext>
              </a:extLst>
            </p:cNvPr>
            <p:cNvSpPr/>
            <p:nvPr/>
          </p:nvSpPr>
          <p:spPr>
            <a:xfrm>
              <a:off x="449928" y="4134382"/>
              <a:ext cx="71277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0000CC"/>
                  </a:solidFill>
                  <a:latin typeface="+mj-lt"/>
                </a:rPr>
                <a:t>Electrons emitted with kinetic L = 0 on the cathode carry the canonical angular momentum,</a:t>
              </a:r>
              <a:endParaRPr lang="zh-CN" altLang="en-US" sz="2000" dirty="0">
                <a:solidFill>
                  <a:srgbClr val="0000CC"/>
                </a:solidFill>
                <a:latin typeface="+mj-lt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39A4C88-78AF-4CE8-8F60-AB3C77C92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2170" y="4871264"/>
              <a:ext cx="852487" cy="401600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187470F-2638-4EF3-9399-A0D4B70E45D3}"/>
                </a:ext>
              </a:extLst>
            </p:cNvPr>
            <p:cNvSpPr/>
            <p:nvPr/>
          </p:nvSpPr>
          <p:spPr>
            <a:xfrm>
              <a:off x="449928" y="5375178"/>
              <a:ext cx="7837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0000CC"/>
                  </a:solidFill>
                  <a:cs typeface="Arial" panose="020B0604020202020204" pitchFamily="34" charset="0"/>
                </a:rPr>
                <a:t>It turns into the kinetic angular momentum in the field free region</a:t>
              </a:r>
              <a:r>
                <a:rPr lang="en-US" altLang="zh-CN" sz="2000" dirty="0">
                  <a:solidFill>
                    <a:srgbClr val="0000CC"/>
                  </a:solidFill>
                </a:rPr>
                <a:t>.</a:t>
              </a:r>
              <a:endParaRPr lang="zh-CN" altLang="en-US" sz="2000" dirty="0">
                <a:solidFill>
                  <a:srgbClr val="0000CC"/>
                </a:solidFill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241DBB2-43FD-4D71-9357-4328D25E9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7274" y="5858151"/>
              <a:ext cx="2451018" cy="39305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20161A9-5CC5-4889-B25D-07F3EE9B7C6D}"/>
                </a:ext>
              </a:extLst>
            </p:cNvPr>
            <p:cNvSpPr/>
            <p:nvPr/>
          </p:nvSpPr>
          <p:spPr>
            <a:xfrm>
              <a:off x="440113" y="6326751"/>
              <a:ext cx="75000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0000CC"/>
                  </a:solidFill>
                </a:rPr>
                <a:t>In quantum realm, the canonic OAM is quantized</a:t>
              </a:r>
              <a:endParaRPr lang="zh-CN" altLang="en-US" sz="2400" dirty="0">
                <a:solidFill>
                  <a:srgbClr val="0000CC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437B23D-788B-4FFE-AC42-1A44E9BB7F4D}"/>
              </a:ext>
            </a:extLst>
          </p:cNvPr>
          <p:cNvSpPr txBox="1"/>
          <p:nvPr/>
        </p:nvSpPr>
        <p:spPr>
          <a:xfrm>
            <a:off x="2590800" y="6405642"/>
            <a:ext cx="476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Landau modes (OAM eigen states) are generated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0334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9D3EF-DA03-45AA-8308-6C101E54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D5263-150D-46CB-A80A-B4448AF4FEF8}"/>
              </a:ext>
            </a:extLst>
          </p:cNvPr>
          <p:cNvSpPr txBox="1">
            <a:spLocks/>
          </p:cNvSpPr>
          <p:nvPr/>
        </p:nvSpPr>
        <p:spPr>
          <a:xfrm>
            <a:off x="381000" y="1727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Immersed cathode</a:t>
            </a:r>
            <a:br>
              <a:rPr lang="en-US" altLang="zh-CN" b="1" dirty="0">
                <a:solidFill>
                  <a:srgbClr val="005800"/>
                </a:solidFill>
              </a:rPr>
            </a:b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0668B9-D020-4B78-846C-DAC084F7144A}"/>
              </a:ext>
            </a:extLst>
          </p:cNvPr>
          <p:cNvSpPr/>
          <p:nvPr/>
        </p:nvSpPr>
        <p:spPr>
          <a:xfrm>
            <a:off x="7685964" y="3558495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SFRM1000"/>
              </a:rPr>
              <a:t>A cathode placed inside a solenoid can emit vortex electrons along the solenoid axis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387220F-4B3A-4AD6-A4B4-B230B717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366" y="542142"/>
            <a:ext cx="4468850" cy="275467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D47CEB5-0CD0-40DD-85E8-A04542CE6246}"/>
              </a:ext>
            </a:extLst>
          </p:cNvPr>
          <p:cNvSpPr/>
          <p:nvPr/>
        </p:nvSpPr>
        <p:spPr>
          <a:xfrm>
            <a:off x="8737600" y="4236108"/>
            <a:ext cx="2439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K. </a:t>
            </a:r>
            <a:r>
              <a:rPr lang="en-US" altLang="zh-CN" sz="1600" dirty="0" err="1">
                <a:solidFill>
                  <a:srgbClr val="0000CC"/>
                </a:solidFill>
              </a:rPr>
              <a:t>Floettmann</a:t>
            </a:r>
            <a:r>
              <a:rPr lang="en-US" altLang="zh-CN" sz="1600" dirty="0">
                <a:solidFill>
                  <a:srgbClr val="0000CC"/>
                </a:solidFill>
              </a:rPr>
              <a:t>, D. </a:t>
            </a:r>
            <a:r>
              <a:rPr lang="en-US" altLang="zh-CN" sz="1600" dirty="0" err="1">
                <a:solidFill>
                  <a:srgbClr val="0000CC"/>
                </a:solidFill>
              </a:rPr>
              <a:t>Karlovets</a:t>
            </a:r>
            <a:br>
              <a:rPr lang="en-US" altLang="zh-CN" sz="1600" dirty="0">
                <a:solidFill>
                  <a:srgbClr val="0000CC"/>
                </a:solidFill>
              </a:rPr>
            </a:br>
            <a:r>
              <a:rPr lang="en-US" altLang="zh-CN" sz="1600" dirty="0">
                <a:solidFill>
                  <a:srgbClr val="0000CC"/>
                </a:solidFill>
              </a:rPr>
              <a:t> PRA 102 043517(2020)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CD1C25-3E65-48A8-B580-43AF6F305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49" y="1133007"/>
            <a:ext cx="4468852" cy="6982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1BBF8A-46F8-4CE7-A44E-539617DD9002}"/>
              </a:ext>
            </a:extLst>
          </p:cNvPr>
          <p:cNvSpPr txBox="1"/>
          <p:nvPr/>
        </p:nvSpPr>
        <p:spPr>
          <a:xfrm>
            <a:off x="3117015" y="2186258"/>
            <a:ext cx="246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~transverse coherence ?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424F6A-32DE-496F-B7F0-D99CE2C2C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466" y="2663130"/>
            <a:ext cx="2819400" cy="947619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9C0A588-BC2B-4EE1-A5BA-98C8A805CC08}"/>
              </a:ext>
            </a:extLst>
          </p:cNvPr>
          <p:cNvSpPr txBox="1"/>
          <p:nvPr/>
        </p:nvSpPr>
        <p:spPr>
          <a:xfrm>
            <a:off x="1277471" y="4041376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C00000"/>
                </a:solidFill>
              </a:rPr>
              <a:t>Cooled field emitter can be applied 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B28EADA-CC8C-42A6-A48D-02287F26BEC9}"/>
              </a:ext>
            </a:extLst>
          </p:cNvPr>
          <p:cNvSpPr/>
          <p:nvPr/>
        </p:nvSpPr>
        <p:spPr>
          <a:xfrm>
            <a:off x="1564352" y="4571572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242021"/>
                </a:solidFill>
                <a:latin typeface="MinionLT-Italic"/>
              </a:rPr>
              <a:t>T </a:t>
            </a:r>
            <a:r>
              <a:rPr lang="en-US" altLang="zh-CN" dirty="0">
                <a:solidFill>
                  <a:srgbClr val="242021"/>
                </a:solidFill>
                <a:latin typeface="CMR10"/>
              </a:rPr>
              <a:t>= </a:t>
            </a:r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10 K, the field of </a:t>
            </a:r>
            <a:r>
              <a:rPr lang="en-US" altLang="zh-CN" i="1" dirty="0">
                <a:solidFill>
                  <a:srgbClr val="242021"/>
                </a:solidFill>
                <a:latin typeface="MinionLT-Italic"/>
              </a:rPr>
              <a:t>H </a:t>
            </a:r>
            <a:r>
              <a:rPr lang="en-US" altLang="zh-CN" i="1" dirty="0">
                <a:solidFill>
                  <a:srgbClr val="242021"/>
                </a:solidFill>
                <a:latin typeface="CMSY10"/>
              </a:rPr>
              <a:t>∼ </a:t>
            </a:r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0</a:t>
            </a:r>
            <a:r>
              <a:rPr lang="en-US" altLang="zh-CN" i="1" dirty="0">
                <a:solidFill>
                  <a:srgbClr val="242021"/>
                </a:solidFill>
                <a:latin typeface="CMMI10"/>
              </a:rPr>
              <a:t>.</a:t>
            </a:r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1 T , gives </a:t>
            </a:r>
            <a:r>
              <a:rPr lang="en-US" altLang="zh-CN" i="1" dirty="0"/>
              <a:t>ℓ </a:t>
            </a:r>
            <a:r>
              <a:rPr lang="zh-CN" altLang="en-US" i="1" dirty="0"/>
              <a:t>∼ 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6378C0E-3F1B-4696-A563-36D7B4EF4313}"/>
              </a:ext>
            </a:extLst>
          </p:cNvPr>
          <p:cNvSpPr txBox="1"/>
          <p:nvPr/>
        </p:nvSpPr>
        <p:spPr>
          <a:xfrm>
            <a:off x="1277471" y="5197383"/>
            <a:ext cx="3621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CC"/>
                </a:solidFill>
                <a:latin typeface="CIDFont+F1"/>
              </a:rPr>
              <a:t>Or to employ special cathodes</a:t>
            </a:r>
            <a:endParaRPr lang="zh-CN" altLang="en-US" sz="2000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01B9234-7B2E-4565-9F80-5FE0800049DE}"/>
              </a:ext>
            </a:extLst>
          </p:cNvPr>
          <p:cNvSpPr/>
          <p:nvPr/>
        </p:nvSpPr>
        <p:spPr>
          <a:xfrm>
            <a:off x="1524000" y="5650536"/>
            <a:ext cx="4468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CIDFont+F1"/>
              </a:rPr>
              <a:t>ring-shaped, photo cathode with twisted light</a:t>
            </a:r>
            <a:endParaRPr lang="zh-CN" altLang="en-US" dirty="0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11910393-394E-4705-ADE6-B0EAFE3A078A}"/>
              </a:ext>
            </a:extLst>
          </p:cNvPr>
          <p:cNvSpPr/>
          <p:nvPr/>
        </p:nvSpPr>
        <p:spPr>
          <a:xfrm>
            <a:off x="2909075" y="2031474"/>
            <a:ext cx="45719" cy="720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F3C5518-A757-459E-8ED3-E48A57341218}"/>
              </a:ext>
            </a:extLst>
          </p:cNvPr>
          <p:cNvSpPr/>
          <p:nvPr/>
        </p:nvSpPr>
        <p:spPr>
          <a:xfrm>
            <a:off x="1371600" y="6466930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FRM1000"/>
              </a:rPr>
              <a:t>OAM-dominated electron beams @ FNAL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06D22C1-C4B2-4DCC-8820-DAA1D8EFDC62}"/>
              </a:ext>
            </a:extLst>
          </p:cNvPr>
          <p:cNvSpPr/>
          <p:nvPr/>
        </p:nvSpPr>
        <p:spPr>
          <a:xfrm>
            <a:off x="5410200" y="64982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MR9"/>
              </a:rPr>
              <a:t> Y.-E Sun, et al, Phys. Rev. ST Accel. Beams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MBX9"/>
              </a:rPr>
              <a:t>7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MR9"/>
              </a:rPr>
              <a:t>, 123501(2004).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95DA535-5A6F-484C-9496-59B27F0B1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1" y="466566"/>
            <a:ext cx="3810000" cy="248579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9D3EF-DA03-45AA-8308-6C101E54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D5263-150D-46CB-A80A-B4448AF4FEF8}"/>
              </a:ext>
            </a:extLst>
          </p:cNvPr>
          <p:cNvSpPr txBox="1">
            <a:spLocks/>
          </p:cNvSpPr>
          <p:nvPr/>
        </p:nvSpPr>
        <p:spPr>
          <a:xfrm>
            <a:off x="419101" y="414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Immersed stripping foil techniques</a:t>
            </a:r>
            <a:br>
              <a:rPr lang="en-US" altLang="zh-CN" b="1" dirty="0">
                <a:solidFill>
                  <a:srgbClr val="005800"/>
                </a:solidFill>
              </a:rPr>
            </a:b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0230B6B-BECA-4E50-9ACC-F0537CE0780D}"/>
              </a:ext>
            </a:extLst>
          </p:cNvPr>
          <p:cNvSpPr txBox="1"/>
          <p:nvPr/>
        </p:nvSpPr>
        <p:spPr>
          <a:xfrm>
            <a:off x="855073" y="924260"/>
            <a:ext cx="367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 quantum Busch theorem for ions</a:t>
            </a:r>
            <a:br>
              <a:rPr lang="en-US" altLang="zh-CN" dirty="0"/>
            </a:br>
            <a:r>
              <a:rPr lang="en-US" altLang="zh-CN" dirty="0"/>
              <a:t>(changing the charge state)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E55C77-DAEB-42EA-9164-83DB8D83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09462"/>
            <a:ext cx="4885764" cy="79071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97BAF27-ACE5-4ADD-8F45-13459F39926E}"/>
              </a:ext>
            </a:extLst>
          </p:cNvPr>
          <p:cNvSpPr/>
          <p:nvPr/>
        </p:nvSpPr>
        <p:spPr>
          <a:xfrm>
            <a:off x="1223682" y="44544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Wave packets rapidly spread while propagating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39D682A-65AB-44A0-9553-740C83962242}"/>
              </a:ext>
            </a:extLst>
          </p:cNvPr>
          <p:cNvSpPr/>
          <p:nvPr/>
        </p:nvSpPr>
        <p:spPr>
          <a:xfrm>
            <a:off x="2657518" y="56298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Can be much larger than the initial value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EEE916-CF33-4C56-A512-993FF09ED24A}"/>
              </a:ext>
            </a:extLst>
          </p:cNvPr>
          <p:cNvSpPr/>
          <p:nvPr/>
        </p:nvSpPr>
        <p:spPr>
          <a:xfrm>
            <a:off x="852602" y="2473583"/>
            <a:ext cx="8734383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CIDFont+F1"/>
              </a:rPr>
              <a:t>Requirements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CC"/>
                </a:solidFill>
              </a:rPr>
              <a:t>Noninteracting beam(negligible space charge)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CC"/>
                </a:solidFill>
              </a:rPr>
              <a:t>Large transverse coherence, spatially coherent over the entire width of the foil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CC"/>
                </a:solidFill>
              </a:rPr>
              <a:t>Small scattering angle in the target (thin foil)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00CC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1243CFB-C033-4C6A-A523-1BF33D1D87E6}"/>
              </a:ext>
            </a:extLst>
          </p:cNvPr>
          <p:cNvSpPr/>
          <p:nvPr/>
        </p:nvSpPr>
        <p:spPr>
          <a:xfrm>
            <a:off x="1181101" y="6083846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Twisting heavy charged particles with a immersed stripping foil can be </a:t>
            </a:r>
            <a:r>
              <a:rPr lang="en-US" altLang="zh-CN" sz="2000" i="1" dirty="0">
                <a:solidFill>
                  <a:srgbClr val="C00000"/>
                </a:solidFill>
              </a:rPr>
              <a:t>even more effective </a:t>
            </a:r>
            <a:r>
              <a:rPr lang="en-US" altLang="zh-CN" sz="2000" dirty="0">
                <a:solidFill>
                  <a:srgbClr val="C00000"/>
                </a:solidFill>
              </a:rPr>
              <a:t>than electrons with immersed cathodes!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F7D19A9-36AB-4ECE-ACD3-64CFFD266095}"/>
                  </a:ext>
                </a:extLst>
              </p:cNvPr>
              <p:cNvSpPr txBox="1"/>
              <p:nvPr/>
            </p:nvSpPr>
            <p:spPr>
              <a:xfrm>
                <a:off x="3315789" y="4842332"/>
                <a:ext cx="2551612" cy="744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𝑧</m:t>
                              </m:r>
                            </m:e>
                          </m:d>
                        </m:e>
                      </m:rad>
                      <m:r>
                        <a:rPr lang="en-US" altLang="zh-CN" i="1" ker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~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CN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𝜆</m:t>
                          </m:r>
                        </m:num>
                        <m:den>
                          <m:r>
                            <a:rPr lang="en-US" altLang="zh-CN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2</m:t>
                          </m:r>
                          <m:r>
                            <a:rPr lang="zh-CN" altLang="en-US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 ker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宋体" panose="02010600030101010101" pitchFamily="2" charset="-122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en-US" altLang="zh-CN" i="1" ker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宋体" panose="02010600030101010101" pitchFamily="2" charset="-122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F7D19A9-36AB-4ECE-ACD3-64CFFD266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789" y="4842332"/>
                <a:ext cx="2551612" cy="7446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D7BE1033-3134-46A2-9C34-B84C0E3E26EA}"/>
              </a:ext>
            </a:extLst>
          </p:cNvPr>
          <p:cNvSpPr/>
          <p:nvPr/>
        </p:nvSpPr>
        <p:spPr>
          <a:xfrm>
            <a:off x="6324600" y="49426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van </a:t>
            </a:r>
            <a:r>
              <a:rPr lang="en-US" altLang="zh-CN" dirty="0" err="1">
                <a:solidFill>
                  <a:srgbClr val="242021"/>
                </a:solidFill>
                <a:latin typeface="MinionLT-Regular"/>
              </a:rPr>
              <a:t>Cittert</a:t>
            </a:r>
            <a:r>
              <a:rPr lang="en-US" altLang="zh-CN" dirty="0">
                <a:solidFill>
                  <a:srgbClr val="242021"/>
                </a:solidFill>
                <a:latin typeface="MinionLT-Regular"/>
              </a:rPr>
              <a:t>–Zernike theorem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E755621-D650-4FB3-BB81-75A538464BD0}"/>
              </a:ext>
            </a:extLst>
          </p:cNvPr>
          <p:cNvSpPr/>
          <p:nvPr/>
        </p:nvSpPr>
        <p:spPr>
          <a:xfrm>
            <a:off x="7003670" y="1651993"/>
            <a:ext cx="172955" cy="159224"/>
          </a:xfrm>
          <a:custGeom>
            <a:avLst/>
            <a:gdLst>
              <a:gd name="connsiteX0" fmla="*/ 0 w 172955"/>
              <a:gd name="connsiteY0" fmla="*/ 0 h 159224"/>
              <a:gd name="connsiteX1" fmla="*/ 172871 w 172955"/>
              <a:gd name="connsiteY1" fmla="*/ 63689 h 159224"/>
              <a:gd name="connsiteX2" fmla="*/ 18197 w 172955"/>
              <a:gd name="connsiteY2" fmla="*/ 159224 h 15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955" h="159224">
                <a:moveTo>
                  <a:pt x="0" y="0"/>
                </a:moveTo>
                <a:cubicBezTo>
                  <a:pt x="84919" y="18576"/>
                  <a:pt x="169838" y="37152"/>
                  <a:pt x="172871" y="63689"/>
                </a:cubicBezTo>
                <a:cubicBezTo>
                  <a:pt x="175904" y="90226"/>
                  <a:pt x="97050" y="124725"/>
                  <a:pt x="18197" y="159224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32FCD585-385E-475E-A444-5D2884BF9E1E}"/>
              </a:ext>
            </a:extLst>
          </p:cNvPr>
          <p:cNvSpPr/>
          <p:nvPr/>
        </p:nvSpPr>
        <p:spPr>
          <a:xfrm>
            <a:off x="7391400" y="1709462"/>
            <a:ext cx="609600" cy="45719"/>
          </a:xfrm>
          <a:prstGeom prst="rightArrow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3874851-B8D9-4048-A7B8-246A1EF13DA6}"/>
                  </a:ext>
                </a:extLst>
              </p:cNvPr>
              <p:cNvSpPr/>
              <p:nvPr/>
            </p:nvSpPr>
            <p:spPr>
              <a:xfrm>
                <a:off x="6930014" y="1897041"/>
                <a:ext cx="43473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宋体" panose="02010600030101010101" pitchFamily="2" charset="-122"/>
                        </a:rPr>
                        <m:t>𝜌</m:t>
                      </m:r>
                      <m:r>
                        <a:rPr lang="en-US" altLang="zh-CN" b="0" i="1" kern="0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宋体" panose="02010600030101010101" pitchFamily="2" charset="-122"/>
                        </a:rPr>
                        <m:t>0</m:t>
                      </m:r>
                    </m:oMath>
                  </m:oMathPara>
                </a14:m>
                <a:endParaRPr lang="zh-CN" altLang="en-US" baseline="-25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3874851-B8D9-4048-A7B8-246A1EF13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014" y="1897041"/>
                <a:ext cx="434734" cy="362984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CD07333-AA75-4552-88F2-5C93157A685D}"/>
                  </a:ext>
                </a:extLst>
              </p:cNvPr>
              <p:cNvSpPr/>
              <p:nvPr/>
            </p:nvSpPr>
            <p:spPr>
              <a:xfrm>
                <a:off x="7754213" y="1863173"/>
                <a:ext cx="427489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宋体" panose="02010600030101010101" pitchFamily="2" charset="-122"/>
                        </a:rPr>
                        <m:t>𝜌</m:t>
                      </m:r>
                      <m:r>
                        <a:rPr lang="en-US" altLang="zh-CN" b="0" i="1" kern="0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宋体" panose="02010600030101010101" pitchFamily="2" charset="-122"/>
                        </a:rPr>
                        <m:t>𝑧</m:t>
                      </m:r>
                    </m:oMath>
                  </m:oMathPara>
                </a14:m>
                <a:endParaRPr lang="zh-CN" altLang="en-US" baseline="-25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CD07333-AA75-4552-88F2-5C93157A68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213" y="1863173"/>
                <a:ext cx="427489" cy="362984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206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9D3EF-DA03-45AA-8308-6C101E54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D5263-150D-46CB-A80A-B4448AF4FEF8}"/>
              </a:ext>
            </a:extLst>
          </p:cNvPr>
          <p:cNvSpPr txBox="1">
            <a:spLocks/>
          </p:cNvSpPr>
          <p:nvPr/>
        </p:nvSpPr>
        <p:spPr>
          <a:xfrm>
            <a:off x="304800" y="171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Estimations</a:t>
            </a:r>
            <a:endParaRPr lang="zh-CN" altLang="en-US" sz="1800" b="1" dirty="0">
              <a:solidFill>
                <a:srgbClr val="0058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9">
                <a:extLst>
                  <a:ext uri="{FF2B5EF4-FFF2-40B4-BE49-F238E27FC236}">
                    <a16:creationId xmlns:a16="http://schemas.microsoft.com/office/drawing/2014/main" id="{39B76B2B-A0A7-6B99-421F-71E5B9FAF2EF}"/>
                  </a:ext>
                </a:extLst>
              </p:cNvPr>
              <p:cNvSpPr txBox="1"/>
              <p:nvPr/>
            </p:nvSpPr>
            <p:spPr>
              <a:xfrm>
                <a:off x="876940" y="1099689"/>
                <a:ext cx="4883802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C00000"/>
                    </a:solidFill>
                  </a:rPr>
                  <a:t>Coherence length: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 ker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宋体" panose="02010600030101010101" pitchFamily="2" charset="-122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altLang="zh-CN" i="1" ker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宋体" panose="02010600030101010101" pitchFamily="2" charset="-122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ker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2" charset="-122"/>
                              </a:rPr>
                              <m:t>𝑧</m:t>
                            </m:r>
                          </m:e>
                        </m:d>
                      </m:e>
                    </m:ra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9">
                <a:extLst>
                  <a:ext uri="{FF2B5EF4-FFF2-40B4-BE49-F238E27FC236}">
                    <a16:creationId xmlns:a16="http://schemas.microsoft.com/office/drawing/2014/main" id="{39B76B2B-A0A7-6B99-421F-71E5B9FA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40" y="1099689"/>
                <a:ext cx="4883802" cy="427746"/>
              </a:xfrm>
              <a:prstGeom prst="rect">
                <a:avLst/>
              </a:prstGeom>
              <a:blipFill>
                <a:blip r:embed="rId2"/>
                <a:stretch>
                  <a:fillRect l="-1124" b="-19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4">
                <a:extLst>
                  <a:ext uri="{FF2B5EF4-FFF2-40B4-BE49-F238E27FC236}">
                    <a16:creationId xmlns:a16="http://schemas.microsoft.com/office/drawing/2014/main" id="{160E162D-CA8A-E3BE-9A78-02191EADFC29}"/>
                  </a:ext>
                </a:extLst>
              </p:cNvPr>
              <p:cNvSpPr txBox="1"/>
              <p:nvPr/>
            </p:nvSpPr>
            <p:spPr>
              <a:xfrm>
                <a:off x="3318841" y="3608077"/>
                <a:ext cx="45297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i="1" baseline="30000" dirty="0">
                    <a:ea typeface="宋体" panose="02010600030101010101" pitchFamily="2" charset="-122"/>
                  </a:rPr>
                  <a:t>14</a:t>
                </a:r>
                <a:r>
                  <a:rPr lang="en-US" altLang="zh-CN" sz="2000" i="1" dirty="0">
                    <a:ea typeface="宋体" panose="02010600030101010101" pitchFamily="2" charset="-122"/>
                  </a:rPr>
                  <a:t>N</a:t>
                </a:r>
                <a:r>
                  <a:rPr lang="en-US" altLang="zh-CN" sz="2000" i="1" baseline="30000" dirty="0">
                    <a:ea typeface="宋体" panose="02010600030101010101" pitchFamily="2" charset="-122"/>
                  </a:rPr>
                  <a:t>3+ </a:t>
                </a:r>
                <a:r>
                  <a:rPr lang="en-US" altLang="zh-CN" sz="2000" dirty="0">
                    <a:ea typeface="宋体" panose="02010600030101010101" pitchFamily="2" charset="-122"/>
                  </a:rPr>
                  <a:t>beam at 100 </a:t>
                </a:r>
                <a:r>
                  <a:rPr lang="en-US" altLang="zh-CN" sz="2000" i="1" dirty="0">
                    <a:ea typeface="宋体" panose="02010600030101010101" pitchFamily="2" charset="-122"/>
                  </a:rPr>
                  <a:t>keV</a:t>
                </a:r>
                <a:r>
                  <a:rPr lang="zh-CN" altLang="en-US" sz="2000" dirty="0">
                    <a:ea typeface="宋体" panose="02010600030101010101" pitchFamily="2" charset="-122"/>
                  </a:rPr>
                  <a:t>，</a:t>
                </a:r>
                <a:r>
                  <a:rPr lang="en-US" altLang="zh-CN" sz="2000" kern="0" dirty="0"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kern="0"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rPr>
                      <m:t>𝜆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= 1.4×10</a:t>
                </a:r>
                <a:r>
                  <a:rPr lang="en-US" altLang="zh-CN" sz="2000" baseline="30000" dirty="0"/>
                  <a:t>-14 </a:t>
                </a:r>
                <a:r>
                  <a:rPr lang="en-US" altLang="zh-CN" sz="2000" i="1" kern="0" dirty="0">
                    <a:ea typeface="宋体" panose="02010600030101010101" pitchFamily="2" charset="-122"/>
                    <a:cs typeface="宋体" panose="02010600030101010101" pitchFamily="2" charset="-122"/>
                  </a:rPr>
                  <a:t>m</a:t>
                </a:r>
                <a:endParaRPr lang="zh-CN" altLang="en-US" sz="2000" i="1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21" name="文本框 24">
                <a:extLst>
                  <a:ext uri="{FF2B5EF4-FFF2-40B4-BE49-F238E27FC236}">
                    <a16:creationId xmlns:a16="http://schemas.microsoft.com/office/drawing/2014/main" id="{160E162D-CA8A-E3BE-9A78-02191EADF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841" y="3608077"/>
                <a:ext cx="4529759" cy="400110"/>
              </a:xfrm>
              <a:prstGeom prst="rect">
                <a:avLst/>
              </a:prstGeom>
              <a:blipFill>
                <a:blip r:embed="rId3"/>
                <a:stretch>
                  <a:fillRect l="-269" t="-1363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table">
            <a:extLst>
              <a:ext uri="{FF2B5EF4-FFF2-40B4-BE49-F238E27FC236}">
                <a16:creationId xmlns:a16="http://schemas.microsoft.com/office/drawing/2014/main" id="{B86F485B-8270-4DD8-8EE8-0CFC9F947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62" y="4124736"/>
            <a:ext cx="8128000" cy="1165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33">
                <a:extLst>
                  <a:ext uri="{FF2B5EF4-FFF2-40B4-BE49-F238E27FC236}">
                    <a16:creationId xmlns:a16="http://schemas.microsoft.com/office/drawing/2014/main" id="{E2BE6C74-4C80-F2AF-3CEF-6DB929E247BB}"/>
                  </a:ext>
                </a:extLst>
              </p:cNvPr>
              <p:cNvSpPr txBox="1"/>
              <p:nvPr/>
            </p:nvSpPr>
            <p:spPr>
              <a:xfrm>
                <a:off x="889383" y="2687635"/>
                <a:ext cx="6096000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OAM:</a:t>
                </a:r>
                <a:r>
                  <a:rPr lang="en-US" altLang="zh-CN" sz="20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zh-CN" altLang="en-US" sz="2000">
                        <a:latin typeface="Cambria Math" panose="02040503050406030204" pitchFamily="18" charset="0"/>
                      </a:rPr>
                      <m:t>≈1.5×</m:t>
                    </m:r>
                    <m:sSup>
                      <m:sSupPr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  <m:d>
                      <m:dPr>
                        <m:begChr m:val="⟨"/>
                        <m:endChr m:val="⟩"/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𝑛𝑚</m:t>
                            </m:r>
                          </m:e>
                          <m:sup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33">
                <a:extLst>
                  <a:ext uri="{FF2B5EF4-FFF2-40B4-BE49-F238E27FC236}">
                    <a16:creationId xmlns:a16="http://schemas.microsoft.com/office/drawing/2014/main" id="{E2BE6C74-4C80-F2AF-3CEF-6DB929E2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83" y="2687635"/>
                <a:ext cx="6096000" cy="439736"/>
              </a:xfrm>
              <a:prstGeom prst="rect">
                <a:avLst/>
              </a:prstGeom>
              <a:blipFill>
                <a:blip r:embed="rId5"/>
                <a:stretch>
                  <a:fillRect l="-1100" t="-2778" b="-2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B2C98FB2-F742-4DE4-B3A6-CCC9CF7F433E}"/>
              </a:ext>
            </a:extLst>
          </p:cNvPr>
          <p:cNvGrpSpPr/>
          <p:nvPr/>
        </p:nvGrpSpPr>
        <p:grpSpPr>
          <a:xfrm>
            <a:off x="878522" y="1643666"/>
            <a:ext cx="7859651" cy="764769"/>
            <a:chOff x="1927412" y="1453855"/>
            <a:chExt cx="7859651" cy="764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5">
                  <a:extLst>
                    <a:ext uri="{FF2B5EF4-FFF2-40B4-BE49-F238E27FC236}">
                      <a16:creationId xmlns:a16="http://schemas.microsoft.com/office/drawing/2014/main" id="{55799228-4612-4453-33BA-3B8F2402C0C7}"/>
                    </a:ext>
                  </a:extLst>
                </p:cNvPr>
                <p:cNvSpPr txBox="1"/>
                <p:nvPr/>
              </p:nvSpPr>
              <p:spPr>
                <a:xfrm>
                  <a:off x="1927412" y="1606473"/>
                  <a:ext cx="5181600" cy="562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>
                      <a:solidFill>
                        <a:srgbClr val="C00000"/>
                      </a:solidFill>
                    </a:rPr>
                    <a:t>Wave width :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𝑧</m:t>
                              </m:r>
                            </m:e>
                          </m:d>
                        </m:e>
                      </m:rad>
                      <m:r>
                        <a:rPr lang="en-US" altLang="zh-CN" i="1" ker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CN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𝜆</m:t>
                          </m:r>
                        </m:num>
                        <m:den>
                          <m:r>
                            <a:rPr lang="en-US" altLang="zh-CN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2</m:t>
                          </m:r>
                          <m:r>
                            <a:rPr lang="zh-CN" altLang="en-US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 ker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宋体" panose="02010600030101010101" pitchFamily="2" charset="-122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en-US" altLang="zh-CN" i="1" ker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宋体" panose="02010600030101010101" pitchFamily="2" charset="-122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5">
                  <a:extLst>
                    <a:ext uri="{FF2B5EF4-FFF2-40B4-BE49-F238E27FC236}">
                      <a16:creationId xmlns:a16="http://schemas.microsoft.com/office/drawing/2014/main" id="{55799228-4612-4453-33BA-3B8F2402C0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7412" y="1606473"/>
                  <a:ext cx="5181600" cy="562975"/>
                </a:xfrm>
                <a:prstGeom prst="rect">
                  <a:avLst/>
                </a:prstGeom>
                <a:blipFill>
                  <a:blip r:embed="rId6"/>
                  <a:stretch>
                    <a:fillRect l="-941" b="-21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86551D4-CC55-5BA7-98B1-2B5D2CA9A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5726" y="1800348"/>
              <a:ext cx="1535674" cy="2425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5573AB0-B4F0-275B-E5A8-29E8FC6DECB4}"/>
                </a:ext>
              </a:extLst>
            </p:cNvPr>
            <p:cNvSpPr/>
            <p:nvPr/>
          </p:nvSpPr>
          <p:spPr>
            <a:xfrm>
              <a:off x="4724401" y="1868940"/>
              <a:ext cx="731697" cy="3496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D1D837A-3B14-4C51-995F-381FA1E4C36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590013" y="1453855"/>
              <a:ext cx="2197050" cy="763129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5318FB4-B752-4381-ABF4-FB8F71B5DB45}"/>
                </a:ext>
              </a:extLst>
            </p:cNvPr>
            <p:cNvSpPr txBox="1"/>
            <p:nvPr/>
          </p:nvSpPr>
          <p:spPr>
            <a:xfrm>
              <a:off x="5736679" y="1489135"/>
              <a:ext cx="1745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Initial coherence</a:t>
              </a:r>
              <a:endParaRPr lang="zh-CN" altLang="en-US" dirty="0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0A94038-0C25-4EC3-92FE-0E15446139C9}"/>
              </a:ext>
            </a:extLst>
          </p:cNvPr>
          <p:cNvSpPr/>
          <p:nvPr/>
        </p:nvSpPr>
        <p:spPr>
          <a:xfrm>
            <a:off x="1669565" y="6171689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CIDFont+F1"/>
              </a:rPr>
              <a:t>a sub-meter long straight beam line would be sufficient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9EEB54-8C52-41A7-A132-AEC212897050}"/>
              </a:ext>
            </a:extLst>
          </p:cNvPr>
          <p:cNvSpPr/>
          <p:nvPr/>
        </p:nvSpPr>
        <p:spPr>
          <a:xfrm>
            <a:off x="1701410" y="5379894"/>
            <a:ext cx="608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However, it’s difficult to estimate the exact initial coherence</a:t>
            </a:r>
            <a:br>
              <a:rPr lang="en-US" altLang="zh-CN" dirty="0"/>
            </a:br>
            <a:r>
              <a:rPr lang="en-US" altLang="zh-CN" dirty="0"/>
              <a:t>(nobody really knows without measurement)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5413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9D3EF-DA03-45AA-8308-6C101E54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D5263-150D-46CB-A80A-B4448AF4FEF8}"/>
              </a:ext>
            </a:extLst>
          </p:cNvPr>
          <p:cNvSpPr txBox="1">
            <a:spLocks/>
          </p:cNvSpPr>
          <p:nvPr/>
        </p:nvSpPr>
        <p:spPr>
          <a:xfrm>
            <a:off x="460913" y="109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Stripping foil</a:t>
            </a:r>
            <a:br>
              <a:rPr lang="en-US" altLang="zh-CN" b="1" dirty="0">
                <a:solidFill>
                  <a:srgbClr val="005800"/>
                </a:solidFill>
              </a:rPr>
            </a:b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7ED864-1D3C-497E-9964-E7C76D8B81CD}"/>
              </a:ext>
            </a:extLst>
          </p:cNvPr>
          <p:cNvSpPr/>
          <p:nvPr/>
        </p:nvSpPr>
        <p:spPr>
          <a:xfrm>
            <a:off x="838200" y="893636"/>
            <a:ext cx="6866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</a:rPr>
              <a:t>Scattering angle in the foil </a:t>
            </a:r>
            <a:r>
              <a:rPr lang="en-US" altLang="zh-CN" sz="2000" dirty="0"/>
              <a:t>VS. </a:t>
            </a:r>
            <a:r>
              <a:rPr lang="en-US" altLang="zh-CN" sz="2000" dirty="0">
                <a:solidFill>
                  <a:srgbClr val="0000CC"/>
                </a:solidFill>
              </a:rPr>
              <a:t>Opening angle of the vortex state 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104E419-495A-4A7B-80B5-32354378A935}"/>
              </a:ext>
            </a:extLst>
          </p:cNvPr>
          <p:cNvSpPr/>
          <p:nvPr/>
        </p:nvSpPr>
        <p:spPr>
          <a:xfrm>
            <a:off x="867992" y="149715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C00000"/>
                </a:solidFill>
              </a:rPr>
              <a:t>Scattering angle: </a:t>
            </a:r>
            <a:r>
              <a:rPr lang="en-US" altLang="zh-CN" dirty="0"/>
              <a:t>for Hydrogen and other light ions with 100 keV/u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A02621-0A1D-4E0B-A3DA-0A2031DB5E1E}"/>
              </a:ext>
            </a:extLst>
          </p:cNvPr>
          <p:cNvSpPr/>
          <p:nvPr/>
        </p:nvSpPr>
        <p:spPr>
          <a:xfrm>
            <a:off x="1371600" y="1953865"/>
            <a:ext cx="42921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136 </a:t>
            </a:r>
            <a:r>
              <a:rPr lang="en-US" altLang="zh-CN" dirty="0" err="1"/>
              <a:t>mrad</a:t>
            </a:r>
            <a:r>
              <a:rPr lang="en-US" altLang="zh-CN" dirty="0"/>
              <a:t> for 0.2 mg/cm</a:t>
            </a:r>
            <a:r>
              <a:rPr lang="en-US" altLang="zh-CN" baseline="30000" dirty="0"/>
              <a:t>2</a:t>
            </a:r>
            <a:r>
              <a:rPr lang="en-US" altLang="zh-CN" dirty="0"/>
              <a:t> carbon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25 </a:t>
            </a:r>
            <a:r>
              <a:rPr lang="en-US" altLang="zh-CN" dirty="0" err="1"/>
              <a:t>mrad</a:t>
            </a:r>
            <a:r>
              <a:rPr lang="en-US" altLang="zh-CN" dirty="0"/>
              <a:t> 0.02 mg/cm</a:t>
            </a:r>
            <a:r>
              <a:rPr lang="en-US" altLang="zh-CN" baseline="30000" dirty="0"/>
              <a:t>2</a:t>
            </a:r>
            <a:r>
              <a:rPr lang="en-US" altLang="zh-CN" dirty="0"/>
              <a:t> carbon(~100 nm)</a:t>
            </a:r>
            <a:endParaRPr lang="zh-CN" altLang="en-US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1E56EB8-B77E-414D-AD76-46FCF403EE65}"/>
              </a:ext>
            </a:extLst>
          </p:cNvPr>
          <p:cNvSpPr/>
          <p:nvPr/>
        </p:nvSpPr>
        <p:spPr>
          <a:xfrm>
            <a:off x="867992" y="291421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C00000"/>
                </a:solidFill>
              </a:rPr>
              <a:t>Opening angle: </a:t>
            </a:r>
            <a:r>
              <a:rPr lang="en-US" altLang="zh-CN" dirty="0"/>
              <a:t>for beam divergence angle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BE5CC2-6D7D-4EB3-896F-FC3BDA3D4304}"/>
              </a:ext>
            </a:extLst>
          </p:cNvPr>
          <p:cNvSpPr/>
          <p:nvPr/>
        </p:nvSpPr>
        <p:spPr>
          <a:xfrm>
            <a:off x="2057400" y="4515466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energy/momentum uncertainty 10</a:t>
            </a:r>
            <a:r>
              <a:rPr lang="en-US" altLang="zh-CN" sz="2000" baseline="30000" dirty="0">
                <a:solidFill>
                  <a:srgbClr val="C00000"/>
                </a:solidFill>
              </a:rPr>
              <a:t>-3</a:t>
            </a:r>
            <a:r>
              <a:rPr lang="en-US" altLang="zh-CN" sz="2000" dirty="0">
                <a:solidFill>
                  <a:srgbClr val="C00000"/>
                </a:solidFill>
              </a:rPr>
              <a:t> ~ 10</a:t>
            </a:r>
            <a:r>
              <a:rPr lang="en-US" altLang="zh-CN" sz="2000" baseline="30000" dirty="0">
                <a:solidFill>
                  <a:srgbClr val="C00000"/>
                </a:solidFill>
              </a:rPr>
              <a:t>-2</a:t>
            </a:r>
            <a:r>
              <a:rPr lang="en-US" altLang="zh-CN" sz="2000" dirty="0">
                <a:solidFill>
                  <a:srgbClr val="C00000"/>
                </a:solidFill>
              </a:rPr>
              <a:t> 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B649F68-11F1-4270-9D8D-32ED743B8DD2}"/>
              </a:ext>
            </a:extLst>
          </p:cNvPr>
          <p:cNvGrpSpPr/>
          <p:nvPr/>
        </p:nvGrpSpPr>
        <p:grpSpPr>
          <a:xfrm>
            <a:off x="1536444" y="3492045"/>
            <a:ext cx="6078538" cy="914400"/>
            <a:chOff x="2819400" y="3535591"/>
            <a:chExt cx="6078538" cy="914400"/>
          </a:xfrm>
        </p:grpSpPr>
        <p:graphicFrame>
          <p:nvGraphicFramePr>
            <p:cNvPr id="12" name="对象 11">
              <a:extLst>
                <a:ext uri="{FF2B5EF4-FFF2-40B4-BE49-F238E27FC236}">
                  <a16:creationId xmlns:a16="http://schemas.microsoft.com/office/drawing/2014/main" id="{CB2B60A0-8FFC-40BF-8713-522507EFCE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5101595"/>
                </p:ext>
              </p:extLst>
            </p:nvPr>
          </p:nvGraphicFramePr>
          <p:xfrm>
            <a:off x="2819400" y="3549351"/>
            <a:ext cx="6078538" cy="78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9" name="Equation" r:id="rId3" imgW="3530520" imgH="457200" progId="Equation.DSMT4">
                    <p:embed/>
                  </p:oleObj>
                </mc:Choice>
                <mc:Fallback>
                  <p:oleObj name="Equation" r:id="rId3" imgW="35305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819400" y="3549351"/>
                          <a:ext cx="6078538" cy="787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443831C9-079B-446B-AA09-EE84145145F3}"/>
                </a:ext>
              </a:extLst>
            </p:cNvPr>
            <p:cNvSpPr/>
            <p:nvPr/>
          </p:nvSpPr>
          <p:spPr>
            <a:xfrm>
              <a:off x="3810000" y="3535591"/>
              <a:ext cx="381000" cy="914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8A9AED64-6EFC-437C-9DB4-2C7C5CB06588}"/>
              </a:ext>
            </a:extLst>
          </p:cNvPr>
          <p:cNvSpPr/>
          <p:nvPr/>
        </p:nvSpPr>
        <p:spPr>
          <a:xfrm>
            <a:off x="1295400" y="536085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</a:rPr>
              <a:t>Scattering angle in the foil </a:t>
            </a:r>
            <a:r>
              <a:rPr lang="en-US" altLang="zh-CN" sz="2000" b="1" dirty="0">
                <a:solidFill>
                  <a:srgbClr val="C00000"/>
                </a:solidFill>
              </a:rPr>
              <a:t>&lt;</a:t>
            </a: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0000CC"/>
                </a:solidFill>
              </a:rPr>
              <a:t>Opening angle of the vortex state</a:t>
            </a:r>
          </a:p>
          <a:p>
            <a:r>
              <a:rPr lang="en-US" altLang="zh-CN" sz="2000" dirty="0">
                <a:solidFill>
                  <a:srgbClr val="0000CC"/>
                </a:solidFill>
              </a:rPr>
              <a:t>Can be realized for high OAM &amp; thin foils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D4D9AE-9897-4F89-988E-E5EF27906AA8}"/>
              </a:ext>
            </a:extLst>
          </p:cNvPr>
          <p:cNvSpPr txBox="1"/>
          <p:nvPr/>
        </p:nvSpPr>
        <p:spPr>
          <a:xfrm>
            <a:off x="9448800" y="282187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The method seems promising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BAE9D28-225B-4590-8C0C-308F3EA9BCB1}"/>
              </a:ext>
            </a:extLst>
          </p:cNvPr>
          <p:cNvSpPr/>
          <p:nvPr/>
        </p:nvSpPr>
        <p:spPr>
          <a:xfrm>
            <a:off x="9113071" y="2606435"/>
            <a:ext cx="2438400" cy="12035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80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2F7A3-F7E1-46D6-B6E3-995C8BF9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96886"/>
            <a:ext cx="10972800" cy="1143000"/>
          </a:xfrm>
        </p:spPr>
        <p:txBody>
          <a:bodyPr/>
          <a:lstStyle/>
          <a:p>
            <a:r>
              <a:rPr lang="en-US" altLang="zh-CN" dirty="0"/>
              <a:t>Vortex ion generation @ SYSU?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36A7B1-C347-498F-81BD-0F313BC5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0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EB1665-F9E8-41EA-8288-4EF10C23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329"/>
            <a:ext cx="10972800" cy="1143000"/>
          </a:xfrm>
        </p:spPr>
        <p:txBody>
          <a:bodyPr/>
          <a:lstStyle/>
          <a:p>
            <a:r>
              <a:rPr lang="en-US" altLang="zh-CN" dirty="0">
                <a:solidFill>
                  <a:srgbClr val="006600"/>
                </a:solidFill>
              </a:rPr>
              <a:t>The laser ion source at IFCEN-SYSU</a:t>
            </a:r>
            <a:endParaRPr lang="zh-CN" altLang="en-US" dirty="0">
              <a:solidFill>
                <a:srgbClr val="0066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1C49C-E9C2-4899-9E16-4517AEEF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30802"/>
            <a:ext cx="10626195" cy="1219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utilize high-power lasers to interact with a target material, generating plasma and producing ion beams. They are widely used in fields like nuclear physics, particle physics, and material science. 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5E48ED-86DC-48D9-B468-A7A25B4B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72898A-520D-467B-92D3-A3D6F4F731C9}"/>
              </a:ext>
            </a:extLst>
          </p:cNvPr>
          <p:cNvSpPr/>
          <p:nvPr/>
        </p:nvSpPr>
        <p:spPr>
          <a:xfrm>
            <a:off x="1066800" y="2971800"/>
            <a:ext cx="314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High Ionization Efficiency</a:t>
            </a:r>
            <a:endParaRPr lang="zh-CN" altLang="en-US" sz="2000" b="1" dirty="0">
              <a:solidFill>
                <a:srgbClr val="0000CC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F06B59-51E6-4C2F-9EE2-1C34D9F4ADDF}"/>
              </a:ext>
            </a:extLst>
          </p:cNvPr>
          <p:cNvSpPr/>
          <p:nvPr/>
        </p:nvSpPr>
        <p:spPr>
          <a:xfrm>
            <a:off x="1033818" y="3514596"/>
            <a:ext cx="3311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Broad Target Compatibility</a:t>
            </a:r>
            <a:br>
              <a:rPr lang="en-US" altLang="zh-CN" sz="2000" b="1" dirty="0">
                <a:solidFill>
                  <a:srgbClr val="0000CC"/>
                </a:solidFill>
              </a:rPr>
            </a:br>
            <a:r>
              <a:rPr lang="en-US" altLang="zh-CN" sz="2000" b="1" dirty="0"/>
              <a:t>solids, liquids, and gases</a:t>
            </a:r>
            <a:endParaRPr lang="zh-CN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F64FCDE-DB03-4202-87B4-D311F5748198}"/>
              </a:ext>
            </a:extLst>
          </p:cNvPr>
          <p:cNvSpPr/>
          <p:nvPr/>
        </p:nvSpPr>
        <p:spPr>
          <a:xfrm>
            <a:off x="1033818" y="4334391"/>
            <a:ext cx="5027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Short Pulses and High Temporal Resolution</a:t>
            </a:r>
            <a:br>
              <a:rPr lang="en-US" altLang="zh-CN" sz="2000" b="1" dirty="0">
                <a:solidFill>
                  <a:srgbClr val="0000CC"/>
                </a:solidFill>
              </a:rPr>
            </a:br>
            <a:r>
              <a:rPr lang="en-US" altLang="zh-CN" sz="2000" b="1" dirty="0"/>
              <a:t>ultrafast pulses ~ nanosecond</a:t>
            </a:r>
            <a:endParaRPr lang="zh-CN" altLang="en-US" sz="20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ACD83D8-E9B0-4BCA-9D8A-B891A89B449F}"/>
              </a:ext>
            </a:extLst>
          </p:cNvPr>
          <p:cNvSpPr/>
          <p:nvPr/>
        </p:nvSpPr>
        <p:spPr>
          <a:xfrm>
            <a:off x="1033818" y="5074442"/>
            <a:ext cx="193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high-intensity</a:t>
            </a:r>
            <a:br>
              <a:rPr lang="en-US" altLang="zh-CN" sz="2000" b="1" dirty="0">
                <a:solidFill>
                  <a:srgbClr val="0000CC"/>
                </a:solidFill>
              </a:rPr>
            </a:br>
            <a:r>
              <a:rPr lang="en-US" altLang="zh-CN" sz="2000" b="1" dirty="0"/>
              <a:t>~tens of mA</a:t>
            </a:r>
            <a:endParaRPr lang="zh-CN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3968B8-9AB2-4AB4-AC7C-2F05D48734AE}"/>
              </a:ext>
            </a:extLst>
          </p:cNvPr>
          <p:cNvSpPr/>
          <p:nvPr/>
        </p:nvSpPr>
        <p:spPr>
          <a:xfrm>
            <a:off x="6781800" y="2895600"/>
            <a:ext cx="445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High Emittance and Beam Divergence</a:t>
            </a:r>
            <a:endParaRPr lang="zh-CN" altLang="en-US" sz="2000" b="1" dirty="0">
              <a:solidFill>
                <a:srgbClr val="0000CC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4564E4-5329-4CC7-9B95-ABE4F03162BE}"/>
              </a:ext>
            </a:extLst>
          </p:cNvPr>
          <p:cNvSpPr/>
          <p:nvPr/>
        </p:nvSpPr>
        <p:spPr>
          <a:xfrm>
            <a:off x="6805430" y="3839717"/>
            <a:ext cx="2622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Low Repetition Rate</a:t>
            </a:r>
            <a:br>
              <a:rPr lang="en-US" altLang="zh-CN" sz="2000" b="1" dirty="0">
                <a:solidFill>
                  <a:srgbClr val="0000CC"/>
                </a:solidFill>
              </a:rPr>
            </a:br>
            <a:r>
              <a:rPr lang="en-US" altLang="zh-CN" sz="2000" b="1" dirty="0"/>
              <a:t>~ 10 Hz</a:t>
            </a:r>
            <a:endParaRPr lang="zh-CN" altLang="en-US" sz="2000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78A6B12-485D-40B6-AD85-79AA2F27CEAE}"/>
              </a:ext>
            </a:extLst>
          </p:cNvPr>
          <p:cNvSpPr/>
          <p:nvPr/>
        </p:nvSpPr>
        <p:spPr>
          <a:xfrm>
            <a:off x="685800" y="2743200"/>
            <a:ext cx="5334000" cy="3352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7B37DBD-4F62-4971-911C-FDAB34DE556D}"/>
              </a:ext>
            </a:extLst>
          </p:cNvPr>
          <p:cNvSpPr/>
          <p:nvPr/>
        </p:nvSpPr>
        <p:spPr>
          <a:xfrm>
            <a:off x="6477000" y="2743200"/>
            <a:ext cx="5334000" cy="3352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DFF90AA-3C37-4097-9DDE-D47DDD97F69F}"/>
              </a:ext>
            </a:extLst>
          </p:cNvPr>
          <p:cNvSpPr/>
          <p:nvPr/>
        </p:nvSpPr>
        <p:spPr>
          <a:xfrm>
            <a:off x="6805430" y="4807958"/>
            <a:ext cx="2596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CC"/>
                </a:solidFill>
              </a:rPr>
              <a:t>Ion Beam Instability</a:t>
            </a:r>
            <a:endParaRPr lang="zh-CN" altLang="en-US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8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"/>
            <a:ext cx="8229600" cy="5562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Vortex particles-introduction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000" dirty="0"/>
              <a:t>Conventional generation methods</a:t>
            </a:r>
          </a:p>
          <a:p>
            <a:pPr marL="457200" lvl="1" indent="0">
              <a:buNone/>
            </a:pPr>
            <a:endParaRPr lang="en-US" altLang="zh-CN" sz="2000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Quantum Bush theorem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Generating OAM within magnetic fields</a:t>
            </a:r>
          </a:p>
          <a:p>
            <a:pPr marL="857250" lvl="1" indent="-457200">
              <a:buFont typeface="Wingdings" panose="05000000000000000000" pitchFamily="2" charset="2"/>
              <a:buChar char="p"/>
            </a:pPr>
            <a:endParaRPr lang="en-US" altLang="zh-CN" sz="2000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Ion sources at</a:t>
            </a:r>
            <a:r>
              <a:rPr lang="zh-CN" altLang="en-US" sz="2400" dirty="0">
                <a:solidFill>
                  <a:srgbClr val="0058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58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SYSU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Laser ion source with high voltage ~100 kV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ECR ion source with 200-300 kV</a:t>
            </a:r>
          </a:p>
          <a:p>
            <a:pPr>
              <a:buFont typeface="Wingdings" panose="05000000000000000000" pitchFamily="2" charset="2"/>
              <a:buChar char="p"/>
            </a:pPr>
            <a:endParaRPr lang="en-US" altLang="zh-CN" sz="2400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Other sources?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000" dirty="0"/>
              <a:t>Field emitters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000" dirty="0"/>
              <a:t>Cold ions</a:t>
            </a:r>
            <a:endParaRPr lang="en-US" altLang="zh-CN" sz="2400" dirty="0">
              <a:solidFill>
                <a:srgbClr val="0058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sz="2400" dirty="0">
              <a:solidFill>
                <a:srgbClr val="0058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754373-972B-42E5-B5CF-EC6FE6592227}"/>
              </a:ext>
            </a:extLst>
          </p:cNvPr>
          <p:cNvSpPr txBox="1"/>
          <p:nvPr/>
        </p:nvSpPr>
        <p:spPr>
          <a:xfrm>
            <a:off x="5410200" y="381001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Outline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BFF692-D3E2-4B78-9D99-C16AD72D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DDB349-E1A8-41D5-A53E-328F3C49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3047999"/>
            <a:ext cx="7145574" cy="34909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EAC108-F2DD-478D-B901-1A77F3E0CA61}"/>
              </a:ext>
            </a:extLst>
          </p:cNvPr>
          <p:cNvSpPr txBox="1">
            <a:spLocks/>
          </p:cNvSpPr>
          <p:nvPr/>
        </p:nvSpPr>
        <p:spPr>
          <a:xfrm>
            <a:off x="504967" y="338418"/>
            <a:ext cx="8229600" cy="73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Laser Ion Source @IFCEN</a:t>
            </a: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BD81BD-B0B2-4EBE-AC72-61126082282D}"/>
              </a:ext>
            </a:extLst>
          </p:cNvPr>
          <p:cNvSpPr/>
          <p:nvPr/>
        </p:nvSpPr>
        <p:spPr>
          <a:xfrm>
            <a:off x="609600" y="1294951"/>
            <a:ext cx="4524233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 voltage ~100 kV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Ions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C, Al, Mg, Cu…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4E04C0-09EE-407E-A092-0A75249C8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80" y="0"/>
            <a:ext cx="4894024" cy="3670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7ED3F9B-F763-48A5-8230-A3E74B48DA8A}"/>
              </a:ext>
            </a:extLst>
          </p:cNvPr>
          <p:cNvSpPr txBox="1"/>
          <p:nvPr/>
        </p:nvSpPr>
        <p:spPr>
          <a:xfrm>
            <a:off x="8001000" y="4778672"/>
            <a:ext cx="3231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</a:rPr>
              <a:t>Almost ready for applications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91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31996B-EB12-4AD1-92F6-2867513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1EC245-CAF8-439A-819D-31BBE90FB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2" y="4159254"/>
            <a:ext cx="2608486" cy="19563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17674-331A-411E-9387-29A5397FF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22" y="843723"/>
            <a:ext cx="4387222" cy="3290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C3F8C7C-5291-478D-8496-CE601E65FAC0}"/>
              </a:ext>
            </a:extLst>
          </p:cNvPr>
          <p:cNvSpPr txBox="1"/>
          <p:nvPr/>
        </p:nvSpPr>
        <p:spPr>
          <a:xfrm>
            <a:off x="10370494" y="5783392"/>
            <a:ext cx="172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Vac: 6 ×10</a:t>
            </a:r>
            <a:r>
              <a:rPr lang="en-US" altLang="zh-CN" b="1" baseline="30000" dirty="0">
                <a:solidFill>
                  <a:srgbClr val="C00000"/>
                </a:solidFill>
              </a:rPr>
              <a:t>-5</a:t>
            </a:r>
            <a:r>
              <a:rPr lang="en-US" altLang="zh-CN" b="1" dirty="0">
                <a:solidFill>
                  <a:srgbClr val="C00000"/>
                </a:solidFill>
              </a:rPr>
              <a:t> Pa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9751DB-1A1D-4B61-A33E-2797C48C5A40}"/>
              </a:ext>
            </a:extLst>
          </p:cNvPr>
          <p:cNvGrpSpPr/>
          <p:nvPr/>
        </p:nvGrpSpPr>
        <p:grpSpPr>
          <a:xfrm>
            <a:off x="10127660" y="1973298"/>
            <a:ext cx="1018288" cy="338554"/>
            <a:chOff x="9357485" y="1088738"/>
            <a:chExt cx="1018288" cy="33855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AC8F92C-3EEC-4DEA-832E-44B5E9779B1E}"/>
                </a:ext>
              </a:extLst>
            </p:cNvPr>
            <p:cNvSpPr/>
            <p:nvPr/>
          </p:nvSpPr>
          <p:spPr>
            <a:xfrm>
              <a:off x="9400637" y="1121578"/>
              <a:ext cx="909555" cy="25254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1395D77-1EEC-4F00-ABD2-FA093CBFA439}"/>
                </a:ext>
              </a:extLst>
            </p:cNvPr>
            <p:cNvSpPr txBox="1"/>
            <p:nvPr/>
          </p:nvSpPr>
          <p:spPr>
            <a:xfrm>
              <a:off x="9357485" y="1088738"/>
              <a:ext cx="1018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0" dirty="0">
                  <a:effectLst/>
                </a:rPr>
                <a:t>Chamber</a:t>
              </a:r>
              <a:endParaRPr lang="zh-CN" altLang="en-US" sz="1600" b="1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305D029-EF0C-482C-9360-3773802BC7B3}"/>
              </a:ext>
            </a:extLst>
          </p:cNvPr>
          <p:cNvGrpSpPr/>
          <p:nvPr/>
        </p:nvGrpSpPr>
        <p:grpSpPr>
          <a:xfrm>
            <a:off x="-1" y="838200"/>
            <a:ext cx="7748823" cy="6019800"/>
            <a:chOff x="1319643" y="826914"/>
            <a:chExt cx="6449158" cy="482682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1E352E3-E75F-4A92-A956-E4B349B8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030" y="826914"/>
              <a:ext cx="6435771" cy="482682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D007728-9CDC-4151-9AF0-1C6D4905BD0D}"/>
                </a:ext>
              </a:extLst>
            </p:cNvPr>
            <p:cNvGrpSpPr/>
            <p:nvPr/>
          </p:nvGrpSpPr>
          <p:grpSpPr>
            <a:xfrm>
              <a:off x="6279117" y="1980054"/>
              <a:ext cx="908829" cy="271461"/>
              <a:chOff x="9400637" y="1097127"/>
              <a:chExt cx="1073064" cy="297648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0EFB905-5341-4E0C-85C9-C94835A02684}"/>
                  </a:ext>
                </a:extLst>
              </p:cNvPr>
              <p:cNvSpPr/>
              <p:nvPr/>
            </p:nvSpPr>
            <p:spPr>
              <a:xfrm>
                <a:off x="9400637" y="1121578"/>
                <a:ext cx="909555" cy="2525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4A6BA71-F080-4C18-8D2F-5D06F1098167}"/>
                  </a:ext>
                </a:extLst>
              </p:cNvPr>
              <p:cNvSpPr txBox="1"/>
              <p:nvPr/>
            </p:nvSpPr>
            <p:spPr>
              <a:xfrm>
                <a:off x="9455413" y="1097127"/>
                <a:ext cx="1018288" cy="297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0" dirty="0">
                    <a:effectLst/>
                  </a:rPr>
                  <a:t>Chamber</a:t>
                </a:r>
                <a:endParaRPr lang="zh-CN" altLang="en-US" sz="1600" b="1" dirty="0"/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D54EA0D7-2725-45C9-8F5F-82C717693DDE}"/>
                </a:ext>
              </a:extLst>
            </p:cNvPr>
            <p:cNvGrpSpPr/>
            <p:nvPr/>
          </p:nvGrpSpPr>
          <p:grpSpPr>
            <a:xfrm>
              <a:off x="4917748" y="2652223"/>
              <a:ext cx="1341239" cy="271461"/>
              <a:chOff x="20412" y="2905312"/>
              <a:chExt cx="1341239" cy="271461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97F9303-9966-4321-BD62-5099EDF6F88D}"/>
                  </a:ext>
                </a:extLst>
              </p:cNvPr>
              <p:cNvSpPr/>
              <p:nvPr/>
            </p:nvSpPr>
            <p:spPr>
              <a:xfrm>
                <a:off x="40545" y="2912976"/>
                <a:ext cx="1201637" cy="25613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0787D81-AE48-4B41-9901-CF467C726911}"/>
                  </a:ext>
                </a:extLst>
              </p:cNvPr>
              <p:cNvSpPr txBox="1"/>
              <p:nvPr/>
            </p:nvSpPr>
            <p:spPr>
              <a:xfrm>
                <a:off x="20412" y="2905312"/>
                <a:ext cx="1341239" cy="271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/>
                  <a:t>1</a:t>
                </a:r>
                <a:r>
                  <a:rPr lang="en-US" altLang="zh-CN" sz="1600" b="1" baseline="30000" dirty="0"/>
                  <a:t>st </a:t>
                </a:r>
                <a:r>
                  <a:rPr lang="en-US" altLang="zh-CN" sz="1600" b="1" dirty="0"/>
                  <a:t>Faraday cup</a:t>
                </a:r>
                <a:endParaRPr lang="zh-CN" altLang="en-US" sz="1600" b="1" dirty="0"/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49FF420-DC8B-46A5-BBE3-9F7FE6650D04}"/>
                </a:ext>
              </a:extLst>
            </p:cNvPr>
            <p:cNvGrpSpPr/>
            <p:nvPr/>
          </p:nvGrpSpPr>
          <p:grpSpPr>
            <a:xfrm>
              <a:off x="1319643" y="2883531"/>
              <a:ext cx="1757364" cy="1716054"/>
              <a:chOff x="-412127" y="2879085"/>
              <a:chExt cx="1757364" cy="1716054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D07578-6356-4CB6-8D08-6F131A054823}"/>
                  </a:ext>
                </a:extLst>
              </p:cNvPr>
              <p:cNvSpPr/>
              <p:nvPr/>
            </p:nvSpPr>
            <p:spPr>
              <a:xfrm>
                <a:off x="40546" y="2897648"/>
                <a:ext cx="1165582" cy="27146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FBCBD87-B83C-44EB-A674-7CC6D7CD610D}"/>
                  </a:ext>
                </a:extLst>
              </p:cNvPr>
              <p:cNvSpPr txBox="1"/>
              <p:nvPr/>
            </p:nvSpPr>
            <p:spPr>
              <a:xfrm>
                <a:off x="3998" y="2879085"/>
                <a:ext cx="1341239" cy="271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/>
                  <a:t>2</a:t>
                </a:r>
                <a:r>
                  <a:rPr lang="en-US" altLang="zh-CN" sz="1600" b="1" baseline="30000" dirty="0"/>
                  <a:t>nd</a:t>
                </a:r>
                <a:r>
                  <a:rPr lang="en-US" altLang="zh-CN" sz="1600" b="1" dirty="0"/>
                  <a:t> Faraday cup</a:t>
                </a:r>
                <a:endParaRPr lang="zh-CN" altLang="en-US" sz="1600" b="1" dirty="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9642C72-4032-47CB-B738-E211137F5FD4}"/>
                  </a:ext>
                </a:extLst>
              </p:cNvPr>
              <p:cNvSpPr/>
              <p:nvPr/>
            </p:nvSpPr>
            <p:spPr>
              <a:xfrm>
                <a:off x="-375579" y="4323678"/>
                <a:ext cx="1165582" cy="27146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A5BC141C-2531-4647-8675-20BA6AE48880}"/>
                  </a:ext>
                </a:extLst>
              </p:cNvPr>
              <p:cNvSpPr txBox="1"/>
              <p:nvPr/>
            </p:nvSpPr>
            <p:spPr>
              <a:xfrm>
                <a:off x="-412127" y="4305116"/>
                <a:ext cx="1341239" cy="271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/>
                  <a:t>Beam analyzer</a:t>
                </a:r>
                <a:endParaRPr lang="zh-CN" altLang="en-US" sz="1600" b="1" dirty="0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5268D3B-38EA-48D5-884E-E0CC39195287}"/>
                </a:ext>
              </a:extLst>
            </p:cNvPr>
            <p:cNvGrpSpPr/>
            <p:nvPr/>
          </p:nvGrpSpPr>
          <p:grpSpPr>
            <a:xfrm>
              <a:off x="3313334" y="2839477"/>
              <a:ext cx="1439763" cy="307777"/>
              <a:chOff x="3313334" y="2839477"/>
              <a:chExt cx="1439763" cy="307777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7772201-6EA3-48E9-8B0E-10A84D7C811B}"/>
                  </a:ext>
                </a:extLst>
              </p:cNvPr>
              <p:cNvSpPr txBox="1"/>
              <p:nvPr/>
            </p:nvSpPr>
            <p:spPr>
              <a:xfrm>
                <a:off x="3313334" y="2839477"/>
                <a:ext cx="1367539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endParaRPr lang="zh-CN" altLang="en-US" sz="1400" b="1" dirty="0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1A5DB02-32E5-451F-A105-9F66A77E8015}"/>
                  </a:ext>
                </a:extLst>
              </p:cNvPr>
              <p:cNvSpPr txBox="1"/>
              <p:nvPr/>
            </p:nvSpPr>
            <p:spPr>
              <a:xfrm>
                <a:off x="3322394" y="2839477"/>
                <a:ext cx="1430703" cy="271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/>
                  <a:t>Focusing Solenoid</a:t>
                </a:r>
                <a:endParaRPr lang="zh-CN" altLang="en-US" sz="1600" b="1" dirty="0"/>
              </a:p>
            </p:txBody>
          </p:sp>
        </p:grp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246C5F8-DEE9-43BB-A63F-63469BC68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27204" r="37137" b="15248"/>
          <a:stretch/>
        </p:blipFill>
        <p:spPr>
          <a:xfrm>
            <a:off x="8354253" y="6096000"/>
            <a:ext cx="844493" cy="803275"/>
          </a:xfrm>
          <a:prstGeom prst="rect">
            <a:avLst/>
          </a:prstGeom>
        </p:spPr>
      </p:pic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FE371DC7-470D-4773-8B2B-3C69E24BE4DD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776500" y="5113181"/>
            <a:ext cx="150697" cy="982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DBB202F3-A8D1-4E80-AAF3-92E83466D17D}"/>
              </a:ext>
            </a:extLst>
          </p:cNvPr>
          <p:cNvSpPr/>
          <p:nvPr/>
        </p:nvSpPr>
        <p:spPr>
          <a:xfrm>
            <a:off x="228600" y="224107"/>
            <a:ext cx="2664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Experimental setup</a:t>
            </a:r>
            <a:endParaRPr lang="zh-CN" altLang="en-US" sz="2400" dirty="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6D4BBEA-DFB1-4B14-B8E3-84FEB78FA266}"/>
              </a:ext>
            </a:extLst>
          </p:cNvPr>
          <p:cNvGrpSpPr/>
          <p:nvPr/>
        </p:nvGrpSpPr>
        <p:grpSpPr>
          <a:xfrm>
            <a:off x="9270888" y="6419553"/>
            <a:ext cx="2139534" cy="307777"/>
            <a:chOff x="9074063" y="6022795"/>
            <a:chExt cx="2139534" cy="30777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39EDEFA-25F8-4C89-83D9-665D04DCF072}"/>
                </a:ext>
              </a:extLst>
            </p:cNvPr>
            <p:cNvSpPr/>
            <p:nvPr/>
          </p:nvSpPr>
          <p:spPr>
            <a:xfrm>
              <a:off x="9074063" y="6042415"/>
              <a:ext cx="1737954" cy="25254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B159AA3-6863-428F-BAD2-A65599F003F3}"/>
                </a:ext>
              </a:extLst>
            </p:cNvPr>
            <p:cNvSpPr txBox="1"/>
            <p:nvPr/>
          </p:nvSpPr>
          <p:spPr>
            <a:xfrm>
              <a:off x="9106403" y="6022795"/>
              <a:ext cx="21071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Embedded Solenoid</a:t>
              </a:r>
              <a:endParaRPr lang="zh-CN" altLang="en-US" sz="1400" b="1" dirty="0"/>
            </a:p>
          </p:txBody>
        </p:sp>
      </p:grp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6C2F04FD-39D6-4B17-820B-A971F369E107}"/>
              </a:ext>
            </a:extLst>
          </p:cNvPr>
          <p:cNvSpPr/>
          <p:nvPr/>
        </p:nvSpPr>
        <p:spPr>
          <a:xfrm>
            <a:off x="5334000" y="1295400"/>
            <a:ext cx="2209800" cy="3733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9EC0CA8A-A0FE-42C2-A191-888BC5E045AF}"/>
              </a:ext>
            </a:extLst>
          </p:cNvPr>
          <p:cNvCxnSpPr>
            <a:cxnSpLocks/>
          </p:cNvCxnSpPr>
          <p:nvPr/>
        </p:nvCxnSpPr>
        <p:spPr>
          <a:xfrm flipH="1" flipV="1">
            <a:off x="11159539" y="2932181"/>
            <a:ext cx="205022" cy="15487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7ABBB208-E766-4E35-B4CE-C36DF9166AF6}"/>
              </a:ext>
            </a:extLst>
          </p:cNvPr>
          <p:cNvSpPr txBox="1"/>
          <p:nvPr/>
        </p:nvSpPr>
        <p:spPr>
          <a:xfrm>
            <a:off x="10735622" y="4515401"/>
            <a:ext cx="1349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~100 kV</a:t>
            </a:r>
          </a:p>
          <a:p>
            <a:r>
              <a:rPr lang="en-US" altLang="zh-CN" dirty="0"/>
              <a:t>High voltage</a:t>
            </a:r>
            <a:endParaRPr lang="zh-CN" altLang="en-US" dirty="0"/>
          </a:p>
        </p:txBody>
      </p:sp>
      <p:sp>
        <p:nvSpPr>
          <p:cNvPr id="33" name="文本框 2">
            <a:extLst>
              <a:ext uri="{FF2B5EF4-FFF2-40B4-BE49-F238E27FC236}">
                <a16:creationId xmlns:a16="http://schemas.microsoft.com/office/drawing/2014/main" id="{69760B7F-B071-42B3-AC36-EE477B002497}"/>
              </a:ext>
            </a:extLst>
          </p:cNvPr>
          <p:cNvSpPr txBox="1"/>
          <p:nvPr/>
        </p:nvSpPr>
        <p:spPr>
          <a:xfrm>
            <a:off x="3371239" y="33152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Stage of Beam Tuning</a:t>
            </a:r>
            <a:endParaRPr lang="zh-CN" altLang="en-US" dirty="0"/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60F767EA-1FC3-4B84-AD8F-1F4715B0EF89}"/>
              </a:ext>
            </a:extLst>
          </p:cNvPr>
          <p:cNvSpPr/>
          <p:nvPr/>
        </p:nvSpPr>
        <p:spPr>
          <a:xfrm rot="3997537">
            <a:off x="254808" y="5675376"/>
            <a:ext cx="174203" cy="569032"/>
          </a:xfrm>
          <a:prstGeom prst="down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978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0F197A-F192-46CB-B2EE-9D3E6A77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图片 5" descr="图示, 直方图&#10;&#10;描述已自动生成">
            <a:extLst>
              <a:ext uri="{FF2B5EF4-FFF2-40B4-BE49-F238E27FC236}">
                <a16:creationId xmlns:a16="http://schemas.microsoft.com/office/drawing/2014/main" id="{0A661C3F-85BC-4E86-81FF-7F06C9B2A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8632" r="10725" b="4654"/>
          <a:stretch/>
        </p:blipFill>
        <p:spPr>
          <a:xfrm>
            <a:off x="4419600" y="465544"/>
            <a:ext cx="3974569" cy="32346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D527DD-4DD1-4D12-A0CA-1431D4564C14}"/>
              </a:ext>
            </a:extLst>
          </p:cNvPr>
          <p:cNvSpPr txBox="1"/>
          <p:nvPr/>
        </p:nvSpPr>
        <p:spPr>
          <a:xfrm>
            <a:off x="8603636" y="803655"/>
            <a:ext cx="2826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6600"/>
                </a:solidFill>
              </a:rPr>
              <a:t>Recent experimental data</a:t>
            </a:r>
            <a:endParaRPr lang="zh-CN" altLang="en-US" sz="2400" b="1" dirty="0">
              <a:solidFill>
                <a:srgbClr val="006600"/>
              </a:solidFill>
            </a:endParaRPr>
          </a:p>
        </p:txBody>
      </p:sp>
      <p:pic>
        <p:nvPicPr>
          <p:cNvPr id="8" name="图片 7" descr="直方图">
            <a:extLst>
              <a:ext uri="{FF2B5EF4-FFF2-40B4-BE49-F238E27FC236}">
                <a16:creationId xmlns:a16="http://schemas.microsoft.com/office/drawing/2014/main" id="{16819D0B-F16A-45D3-BF57-53D6C702C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8181" r="10638" b="4905"/>
          <a:stretch/>
        </p:blipFill>
        <p:spPr>
          <a:xfrm>
            <a:off x="381486" y="3592307"/>
            <a:ext cx="3914949" cy="3234985"/>
          </a:xfrm>
          <a:prstGeom prst="rect">
            <a:avLst/>
          </a:prstGeom>
        </p:spPr>
      </p:pic>
      <p:pic>
        <p:nvPicPr>
          <p:cNvPr id="9" name="图片 8" descr="图示, 直方图&#10;&#10;描述已自动生成">
            <a:extLst>
              <a:ext uri="{FF2B5EF4-FFF2-40B4-BE49-F238E27FC236}">
                <a16:creationId xmlns:a16="http://schemas.microsoft.com/office/drawing/2014/main" id="{622E2627-A523-40EA-9B04-E453B1CA6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9038" r="10551" b="4899"/>
          <a:stretch/>
        </p:blipFill>
        <p:spPr>
          <a:xfrm>
            <a:off x="4477640" y="3657600"/>
            <a:ext cx="3916529" cy="3200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1DC0824-4D2F-47B6-BA22-1293A9625A31}"/>
              </a:ext>
            </a:extLst>
          </p:cNvPr>
          <p:cNvSpPr txBox="1"/>
          <p:nvPr/>
        </p:nvSpPr>
        <p:spPr>
          <a:xfrm>
            <a:off x="8190368" y="6048832"/>
            <a:ext cx="400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with an inner  focusing magnetic field 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D49799-7896-4717-A9C7-27A48305AC10}"/>
              </a:ext>
            </a:extLst>
          </p:cNvPr>
          <p:cNvSpPr txBox="1"/>
          <p:nvPr/>
        </p:nvSpPr>
        <p:spPr>
          <a:xfrm>
            <a:off x="8760566" y="2856856"/>
            <a:ext cx="221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/>
              <a:t>Intensive pulse</a:t>
            </a:r>
          </a:p>
          <a:p>
            <a:pPr lvl="1" algn="just"/>
            <a:r>
              <a:rPr lang="en-US" altLang="zh-CN" sz="2000" dirty="0"/>
              <a:t>50 mA</a:t>
            </a:r>
          </a:p>
          <a:p>
            <a:pPr lvl="1" algn="just"/>
            <a:r>
              <a:rPr lang="en-US" altLang="zh-CN" sz="2000" dirty="0"/>
              <a:t>Short pulse</a:t>
            </a:r>
          </a:p>
          <a:p>
            <a:pPr lvl="1" algn="just"/>
            <a:endParaRPr lang="en-US" altLang="zh-CN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/>
              <a:t>different ions</a:t>
            </a:r>
          </a:p>
          <a:p>
            <a:pPr lvl="1" algn="just"/>
            <a:r>
              <a:rPr lang="en-US" altLang="zh-CN" sz="2000" dirty="0"/>
              <a:t>Cu, Fe, C, Al…</a:t>
            </a:r>
            <a:endParaRPr lang="zh-CN" altLang="en-US" sz="2000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8EBE2FC-5561-45ED-B684-58ADFC570277}"/>
              </a:ext>
            </a:extLst>
          </p:cNvPr>
          <p:cNvSpPr/>
          <p:nvPr/>
        </p:nvSpPr>
        <p:spPr>
          <a:xfrm>
            <a:off x="8760567" y="2722081"/>
            <a:ext cx="2212234" cy="2459519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示, 直方图&#10;&#10;描述已自动生成">
            <a:extLst>
              <a:ext uri="{FF2B5EF4-FFF2-40B4-BE49-F238E27FC236}">
                <a16:creationId xmlns:a16="http://schemas.microsoft.com/office/drawing/2014/main" id="{21B6A9A7-8EAC-4841-B374-92CDAD9D22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8241" r="10697" b="3138"/>
          <a:stretch/>
        </p:blipFill>
        <p:spPr>
          <a:xfrm>
            <a:off x="360784" y="465544"/>
            <a:ext cx="3849349" cy="32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1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C8A539-13EA-43AA-B980-1F12847A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85" name="组合 184">
            <a:extLst>
              <a:ext uri="{FF2B5EF4-FFF2-40B4-BE49-F238E27FC236}">
                <a16:creationId xmlns:a16="http://schemas.microsoft.com/office/drawing/2014/main" id="{A7F8573C-55D9-4B12-B91B-622A31BC4B94}"/>
              </a:ext>
            </a:extLst>
          </p:cNvPr>
          <p:cNvGrpSpPr/>
          <p:nvPr/>
        </p:nvGrpSpPr>
        <p:grpSpPr>
          <a:xfrm>
            <a:off x="480849" y="685800"/>
            <a:ext cx="11230301" cy="5218798"/>
            <a:chOff x="771802" y="1022450"/>
            <a:chExt cx="10357283" cy="481310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1502721-D8DD-49B2-B125-4C758BC186DB}"/>
                </a:ext>
              </a:extLst>
            </p:cNvPr>
            <p:cNvGrpSpPr/>
            <p:nvPr/>
          </p:nvGrpSpPr>
          <p:grpSpPr>
            <a:xfrm>
              <a:off x="771802" y="1022450"/>
              <a:ext cx="10357283" cy="4813101"/>
              <a:chOff x="558577" y="1199287"/>
              <a:chExt cx="10357283" cy="4813101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A5DED61A-119B-4C4E-9A07-FEEE41F7B711}"/>
                  </a:ext>
                </a:extLst>
              </p:cNvPr>
              <p:cNvGrpSpPr/>
              <p:nvPr/>
            </p:nvGrpSpPr>
            <p:grpSpPr>
              <a:xfrm>
                <a:off x="8784446" y="1199287"/>
                <a:ext cx="1418000" cy="1171015"/>
                <a:chOff x="8958886" y="3057272"/>
                <a:chExt cx="1418000" cy="1171015"/>
              </a:xfrm>
            </p:grpSpPr>
            <p:pic>
              <p:nvPicPr>
                <p:cNvPr id="92" name="图片 91">
                  <a:extLst>
                    <a:ext uri="{FF2B5EF4-FFF2-40B4-BE49-F238E27FC236}">
                      <a16:creationId xmlns:a16="http://schemas.microsoft.com/office/drawing/2014/main" id="{FE4A0C81-1929-46C3-A3E4-1585B3C794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0744"/>
                <a:stretch/>
              </p:blipFill>
              <p:spPr>
                <a:xfrm>
                  <a:off x="8960091" y="3059466"/>
                  <a:ext cx="1416795" cy="1168821"/>
                </a:xfrm>
                <a:prstGeom prst="rect">
                  <a:avLst/>
                </a:prstGeom>
              </p:spPr>
            </p:pic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34DB062A-4499-4CD7-A0B0-2D2FB066C0EB}"/>
                    </a:ext>
                  </a:extLst>
                </p:cNvPr>
                <p:cNvSpPr/>
                <p:nvPr/>
              </p:nvSpPr>
              <p:spPr>
                <a:xfrm>
                  <a:off x="8958886" y="3057272"/>
                  <a:ext cx="606961" cy="2350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E313890-92A0-4261-A1E4-8F87F95E4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113390">
                <a:off x="6151970" y="2282022"/>
                <a:ext cx="2160104" cy="1041294"/>
              </a:xfrm>
              <a:prstGeom prst="rect">
                <a:avLst/>
              </a:prstGeom>
            </p:spPr>
          </p:pic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28A9CCE3-5904-4F8E-AA51-A41C1286E8D4}"/>
                  </a:ext>
                </a:extLst>
              </p:cNvPr>
              <p:cNvGrpSpPr/>
              <p:nvPr/>
            </p:nvGrpSpPr>
            <p:grpSpPr>
              <a:xfrm rot="20378075">
                <a:off x="558577" y="3783891"/>
                <a:ext cx="2674388" cy="1715162"/>
                <a:chOff x="417176" y="1974075"/>
                <a:chExt cx="5446570" cy="3493042"/>
              </a:xfrm>
            </p:grpSpPr>
            <p:pic>
              <p:nvPicPr>
                <p:cNvPr id="86" name="图片 85">
                  <a:extLst>
                    <a:ext uri="{FF2B5EF4-FFF2-40B4-BE49-F238E27FC236}">
                      <a16:creationId xmlns:a16="http://schemas.microsoft.com/office/drawing/2014/main" id="{8035BD7C-E425-8CD7-D8DA-A9EA70047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02" r="11729" b="9876"/>
                <a:stretch/>
              </p:blipFill>
              <p:spPr>
                <a:xfrm rot="10800000">
                  <a:off x="417176" y="2279691"/>
                  <a:ext cx="5446570" cy="3187426"/>
                </a:xfrm>
                <a:prstGeom prst="rect">
                  <a:avLst/>
                </a:prstGeom>
              </p:spPr>
            </p:pic>
            <p:sp>
              <p:nvSpPr>
                <p:cNvPr id="87" name="云形 86">
                  <a:extLst>
                    <a:ext uri="{FF2B5EF4-FFF2-40B4-BE49-F238E27FC236}">
                      <a16:creationId xmlns:a16="http://schemas.microsoft.com/office/drawing/2014/main" id="{52CA7139-0BFA-D153-90D3-E3B85601305C}"/>
                    </a:ext>
                  </a:extLst>
                </p:cNvPr>
                <p:cNvSpPr/>
                <p:nvPr/>
              </p:nvSpPr>
              <p:spPr>
                <a:xfrm rot="10800000">
                  <a:off x="1582207" y="3250987"/>
                  <a:ext cx="82824" cy="89858"/>
                </a:xfrm>
                <a:prstGeom prst="cloud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sx="1000" sy="1000" algn="ctr" rotWithShape="0">
                    <a:srgbClr val="000000"/>
                  </a:outerShdw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8" name="矩形 87">
                  <a:extLst>
                    <a:ext uri="{FF2B5EF4-FFF2-40B4-BE49-F238E27FC236}">
                      <a16:creationId xmlns:a16="http://schemas.microsoft.com/office/drawing/2014/main" id="{33005FFC-F20C-7E9E-745C-C5D8D961C459}"/>
                    </a:ext>
                  </a:extLst>
                </p:cNvPr>
                <p:cNvSpPr/>
                <p:nvPr/>
              </p:nvSpPr>
              <p:spPr>
                <a:xfrm rot="10800000">
                  <a:off x="2471302" y="3667389"/>
                  <a:ext cx="60249" cy="628297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  <a:effectLst>
                  <a:glow>
                    <a:schemeClr val="accent4">
                      <a:lumMod val="75000"/>
                    </a:scheme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softEdge rad="0"/>
                </a:effectLst>
                <a:scene3d>
                  <a:camera prst="orthographicFront">
                    <a:rot lat="0" lon="1800000" rev="0"/>
                  </a:camera>
                  <a:lightRig rig="threePt" dir="t"/>
                </a:scene3d>
                <a:sp3d extrusionH="12700">
                  <a:bevelT w="25400" h="25400"/>
                  <a:bevelB w="25400" h="254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A3094FAE-8E8A-52B5-B52B-DDD897CEB902}"/>
                    </a:ext>
                  </a:extLst>
                </p:cNvPr>
                <p:cNvSpPr/>
                <p:nvPr/>
              </p:nvSpPr>
              <p:spPr>
                <a:xfrm rot="10800000">
                  <a:off x="2107275" y="3326625"/>
                  <a:ext cx="1457127" cy="1286936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90" name="流程图: 手动操作 89">
                  <a:extLst>
                    <a:ext uri="{FF2B5EF4-FFF2-40B4-BE49-F238E27FC236}">
                      <a16:creationId xmlns:a16="http://schemas.microsoft.com/office/drawing/2014/main" id="{E7CCE377-010F-4F40-D4E1-C341BB7CDB36}"/>
                    </a:ext>
                  </a:extLst>
                </p:cNvPr>
                <p:cNvSpPr/>
                <p:nvPr/>
              </p:nvSpPr>
              <p:spPr>
                <a:xfrm rot="2495716">
                  <a:off x="3235623" y="1974075"/>
                  <a:ext cx="98686" cy="2249368"/>
                </a:xfrm>
                <a:prstGeom prst="flowChartManualOperation">
                  <a:avLst/>
                </a:prstGeom>
                <a:pattFill prst="dkDnDiag">
                  <a:fgClr>
                    <a:srgbClr val="C00000"/>
                  </a:fgClr>
                  <a:bgClr>
                    <a:srgbClr val="FF0066"/>
                  </a:bgClr>
                </a:pattFill>
                <a:ln>
                  <a:noFill/>
                </a:ln>
                <a:effectLst>
                  <a:glow rad="127000">
                    <a:srgbClr val="F81047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91" name="云形 90">
                  <a:extLst>
                    <a:ext uri="{FF2B5EF4-FFF2-40B4-BE49-F238E27FC236}">
                      <a16:creationId xmlns:a16="http://schemas.microsoft.com/office/drawing/2014/main" id="{5DD6CB2D-8589-C452-8216-D4B0DC8758B4}"/>
                    </a:ext>
                  </a:extLst>
                </p:cNvPr>
                <p:cNvSpPr/>
                <p:nvPr/>
              </p:nvSpPr>
              <p:spPr>
                <a:xfrm rot="10800000">
                  <a:off x="2695857" y="3794534"/>
                  <a:ext cx="953065" cy="231845"/>
                </a:xfrm>
                <a:prstGeom prst="cloud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sx="1000" sy="1000" algn="ctr" rotWithShape="0">
                    <a:srgbClr val="000000"/>
                  </a:outerShdw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07BEBE4D-4BCC-4B88-33B2-96B8DAC1E0D9}"/>
                  </a:ext>
                </a:extLst>
              </p:cNvPr>
              <p:cNvSpPr/>
              <p:nvPr/>
            </p:nvSpPr>
            <p:spPr>
              <a:xfrm rot="10800000">
                <a:off x="8304457" y="2828352"/>
                <a:ext cx="170862" cy="49632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4900C727-82B8-4132-8AA1-7D3DA51882B8}"/>
                  </a:ext>
                </a:extLst>
              </p:cNvPr>
              <p:cNvGrpSpPr/>
              <p:nvPr/>
            </p:nvGrpSpPr>
            <p:grpSpPr>
              <a:xfrm rot="9906985">
                <a:off x="5530773" y="3056808"/>
                <a:ext cx="262178" cy="523540"/>
                <a:chOff x="4950103" y="4744365"/>
                <a:chExt cx="663735" cy="523540"/>
              </a:xfrm>
            </p:grpSpPr>
            <p:grpSp>
              <p:nvGrpSpPr>
                <p:cNvPr id="49" name="组合 48">
                  <a:extLst>
                    <a:ext uri="{FF2B5EF4-FFF2-40B4-BE49-F238E27FC236}">
                      <a16:creationId xmlns:a16="http://schemas.microsoft.com/office/drawing/2014/main" id="{87A08496-ED6A-479F-8B44-B5B53FCA55FD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4952479" y="4744365"/>
                  <a:ext cx="661359" cy="518378"/>
                  <a:chOff x="4423842" y="2036830"/>
                  <a:chExt cx="518378" cy="518378"/>
                </a:xfrm>
                <a:scene3d>
                  <a:camera prst="orthographicFront">
                    <a:rot lat="0" lon="2400000" rev="0"/>
                  </a:camera>
                  <a:lightRig rig="glow" dir="t"/>
                </a:scene3d>
              </p:grpSpPr>
              <p:sp>
                <p:nvSpPr>
                  <p:cNvPr id="51" name="椭圆 50">
                    <a:extLst>
                      <a:ext uri="{FF2B5EF4-FFF2-40B4-BE49-F238E27FC236}">
                        <a16:creationId xmlns:a16="http://schemas.microsoft.com/office/drawing/2014/main" id="{6C137AA0-BFFB-49BC-912B-85B74CD2503B}"/>
                      </a:ext>
                    </a:extLst>
                  </p:cNvPr>
                  <p:cNvSpPr/>
                  <p:nvPr/>
                </p:nvSpPr>
                <p:spPr>
                  <a:xfrm>
                    <a:off x="4423842" y="2036830"/>
                    <a:ext cx="518378" cy="51837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46000">
                        <a:schemeClr val="accent2">
                          <a:lumMod val="95000"/>
                          <a:lumOff val="5000"/>
                        </a:schemeClr>
                      </a:gs>
                      <a:gs pos="100000">
                        <a:schemeClr val="accent2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D10C3144-5C6C-4188-8355-73015EBBF086}"/>
                      </a:ext>
                    </a:extLst>
                  </p:cNvPr>
                  <p:cNvGrpSpPr/>
                  <p:nvPr/>
                </p:nvGrpSpPr>
                <p:grpSpPr>
                  <a:xfrm>
                    <a:off x="4594651" y="2052836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83" name="六边形 82">
                      <a:extLst>
                        <a:ext uri="{FF2B5EF4-FFF2-40B4-BE49-F238E27FC236}">
                          <a16:creationId xmlns:a16="http://schemas.microsoft.com/office/drawing/2014/main" id="{0E5402CA-F1A5-492B-9E11-0E76FED66D12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4" name="六边形 83">
                      <a:extLst>
                        <a:ext uri="{FF2B5EF4-FFF2-40B4-BE49-F238E27FC236}">
                          <a16:creationId xmlns:a16="http://schemas.microsoft.com/office/drawing/2014/main" id="{22B1196D-BA51-41F4-ADBD-2FD98D794FB3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5" name="六边形 84">
                      <a:extLst>
                        <a:ext uri="{FF2B5EF4-FFF2-40B4-BE49-F238E27FC236}">
                          <a16:creationId xmlns:a16="http://schemas.microsoft.com/office/drawing/2014/main" id="{6E9D26E1-F5F7-4EAB-8685-1BC9BAB9E26A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75BE2979-A657-4F51-B589-8BA0044D1747}"/>
                      </a:ext>
                    </a:extLst>
                  </p:cNvPr>
                  <p:cNvGrpSpPr/>
                  <p:nvPr/>
                </p:nvGrpSpPr>
                <p:grpSpPr>
                  <a:xfrm>
                    <a:off x="4731003" y="2128186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80" name="六边形 79">
                      <a:extLst>
                        <a:ext uri="{FF2B5EF4-FFF2-40B4-BE49-F238E27FC236}">
                          <a16:creationId xmlns:a16="http://schemas.microsoft.com/office/drawing/2014/main" id="{3345784A-477D-473B-B05D-DC8120D4D50E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1" name="六边形 80">
                      <a:extLst>
                        <a:ext uri="{FF2B5EF4-FFF2-40B4-BE49-F238E27FC236}">
                          <a16:creationId xmlns:a16="http://schemas.microsoft.com/office/drawing/2014/main" id="{B6910595-6D15-4F91-A7F9-2BEB7CFEB53B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2" name="六边形 81">
                      <a:extLst>
                        <a:ext uri="{FF2B5EF4-FFF2-40B4-BE49-F238E27FC236}">
                          <a16:creationId xmlns:a16="http://schemas.microsoft.com/office/drawing/2014/main" id="{8C97197E-4F7A-43E7-B8F4-2C76997D507E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D45E599C-1AE4-4880-AB50-7B5D453B5B24}"/>
                      </a:ext>
                    </a:extLst>
                  </p:cNvPr>
                  <p:cNvGrpSpPr/>
                  <p:nvPr/>
                </p:nvGrpSpPr>
                <p:grpSpPr>
                  <a:xfrm>
                    <a:off x="4731900" y="2277840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77" name="六边形 76">
                      <a:extLst>
                        <a:ext uri="{FF2B5EF4-FFF2-40B4-BE49-F238E27FC236}">
                          <a16:creationId xmlns:a16="http://schemas.microsoft.com/office/drawing/2014/main" id="{5569E32C-CE3B-4C53-9720-A03D90CDB207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8" name="六边形 77">
                      <a:extLst>
                        <a:ext uri="{FF2B5EF4-FFF2-40B4-BE49-F238E27FC236}">
                          <a16:creationId xmlns:a16="http://schemas.microsoft.com/office/drawing/2014/main" id="{DB8D52C6-3423-40C8-86A7-DC513D185583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9" name="六边形 78">
                      <a:extLst>
                        <a:ext uri="{FF2B5EF4-FFF2-40B4-BE49-F238E27FC236}">
                          <a16:creationId xmlns:a16="http://schemas.microsoft.com/office/drawing/2014/main" id="{964CE1CD-FE48-4B1F-BF65-AF76789B9B36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id="{008F79C5-6BAB-4E1B-9D82-2EA4F49C5E33}"/>
                      </a:ext>
                    </a:extLst>
                  </p:cNvPr>
                  <p:cNvGrpSpPr/>
                  <p:nvPr/>
                </p:nvGrpSpPr>
                <p:grpSpPr>
                  <a:xfrm>
                    <a:off x="4596351" y="2360669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74" name="六边形 73">
                      <a:extLst>
                        <a:ext uri="{FF2B5EF4-FFF2-40B4-BE49-F238E27FC236}">
                          <a16:creationId xmlns:a16="http://schemas.microsoft.com/office/drawing/2014/main" id="{9F9A45E2-F37F-4AA2-9184-F3063A9E5B60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75" name="六边形 74">
                      <a:extLst>
                        <a:ext uri="{FF2B5EF4-FFF2-40B4-BE49-F238E27FC236}">
                          <a16:creationId xmlns:a16="http://schemas.microsoft.com/office/drawing/2014/main" id="{C0F4FAC8-B264-4979-B9DA-482F6358D978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6" name="六边形 75">
                      <a:extLst>
                        <a:ext uri="{FF2B5EF4-FFF2-40B4-BE49-F238E27FC236}">
                          <a16:creationId xmlns:a16="http://schemas.microsoft.com/office/drawing/2014/main" id="{90A62BCA-0003-4966-A0CD-4DF33DAE1470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D9C1F670-7D98-42C1-830B-F42F315E90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2817" y="2285318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71" name="六边形 70">
                      <a:extLst>
                        <a:ext uri="{FF2B5EF4-FFF2-40B4-BE49-F238E27FC236}">
                          <a16:creationId xmlns:a16="http://schemas.microsoft.com/office/drawing/2014/main" id="{52E36669-F65E-4C1F-A6AE-CE02AF195D36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2" name="六边形 71">
                      <a:extLst>
                        <a:ext uri="{FF2B5EF4-FFF2-40B4-BE49-F238E27FC236}">
                          <a16:creationId xmlns:a16="http://schemas.microsoft.com/office/drawing/2014/main" id="{FAC1DC3F-F208-47F5-ACC8-15211A117649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3" name="六边形 72">
                      <a:extLst>
                        <a:ext uri="{FF2B5EF4-FFF2-40B4-BE49-F238E27FC236}">
                          <a16:creationId xmlns:a16="http://schemas.microsoft.com/office/drawing/2014/main" id="{1938F698-4E24-4C85-A1EC-FC986CC7658F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57" name="组合 56">
                    <a:extLst>
                      <a:ext uri="{FF2B5EF4-FFF2-40B4-BE49-F238E27FC236}">
                        <a16:creationId xmlns:a16="http://schemas.microsoft.com/office/drawing/2014/main" id="{A3E66920-B5EA-4B4A-BF09-3C8CCC4218C3}"/>
                      </a:ext>
                    </a:extLst>
                  </p:cNvPr>
                  <p:cNvGrpSpPr/>
                  <p:nvPr/>
                </p:nvGrpSpPr>
                <p:grpSpPr>
                  <a:xfrm>
                    <a:off x="4460102" y="2137575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68" name="六边形 67">
                      <a:extLst>
                        <a:ext uri="{FF2B5EF4-FFF2-40B4-BE49-F238E27FC236}">
                          <a16:creationId xmlns:a16="http://schemas.microsoft.com/office/drawing/2014/main" id="{97B26D4F-61E3-4CB2-A9EC-E34949A1C5B8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9" name="六边形 68">
                      <a:extLst>
                        <a:ext uri="{FF2B5EF4-FFF2-40B4-BE49-F238E27FC236}">
                          <a16:creationId xmlns:a16="http://schemas.microsoft.com/office/drawing/2014/main" id="{8AEB4CC8-C11F-4335-B451-4E7D913E088E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0" name="六边形 69">
                      <a:extLst>
                        <a:ext uri="{FF2B5EF4-FFF2-40B4-BE49-F238E27FC236}">
                          <a16:creationId xmlns:a16="http://schemas.microsoft.com/office/drawing/2014/main" id="{C0DFB4FD-452B-4181-9B99-1424C360DB71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58" name="组合 57">
                    <a:extLst>
                      <a:ext uri="{FF2B5EF4-FFF2-40B4-BE49-F238E27FC236}">
                        <a16:creationId xmlns:a16="http://schemas.microsoft.com/office/drawing/2014/main" id="{C3460266-BAAA-415A-9982-6EDFD21E091B}"/>
                      </a:ext>
                    </a:extLst>
                  </p:cNvPr>
                  <p:cNvGrpSpPr/>
                  <p:nvPr/>
                </p:nvGrpSpPr>
                <p:grpSpPr>
                  <a:xfrm>
                    <a:off x="4594233" y="2209958"/>
                    <a:ext cx="177275" cy="149523"/>
                    <a:chOff x="4594651" y="2052836"/>
                    <a:chExt cx="177275" cy="149523"/>
                  </a:xfrm>
                </p:grpSpPr>
                <p:sp>
                  <p:nvSpPr>
                    <p:cNvPr id="65" name="六边形 64">
                      <a:extLst>
                        <a:ext uri="{FF2B5EF4-FFF2-40B4-BE49-F238E27FC236}">
                          <a16:creationId xmlns:a16="http://schemas.microsoft.com/office/drawing/2014/main" id="{893520D4-BD52-407E-AB8A-92DA64891B35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40407" y="2052836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6" name="六边形 65">
                      <a:extLst>
                        <a:ext uri="{FF2B5EF4-FFF2-40B4-BE49-F238E27FC236}">
                          <a16:creationId xmlns:a16="http://schemas.microsoft.com/office/drawing/2014/main" id="{46FE6919-E9C9-4B5A-9657-0547D40A1207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594651" y="2127140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7" name="六边形 66">
                      <a:extLst>
                        <a:ext uri="{FF2B5EF4-FFF2-40B4-BE49-F238E27FC236}">
                          <a16:creationId xmlns:a16="http://schemas.microsoft.com/office/drawing/2014/main" id="{C1FDACD8-0169-4F78-B6D8-6FA596FBDE5F}"/>
                        </a:ext>
                      </a:extLst>
                    </p:cNvPr>
                    <p:cNvSpPr/>
                    <p:nvPr/>
                  </p:nvSpPr>
                  <p:spPr>
                    <a:xfrm rot="19849816">
                      <a:off x="4686679" y="2127141"/>
                      <a:ext cx="85247" cy="75218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59" name="六边形 58">
                    <a:extLst>
                      <a:ext uri="{FF2B5EF4-FFF2-40B4-BE49-F238E27FC236}">
                        <a16:creationId xmlns:a16="http://schemas.microsoft.com/office/drawing/2014/main" id="{FA06A454-A3E8-4B15-8D18-DEF1348DF327}"/>
                      </a:ext>
                    </a:extLst>
                  </p:cNvPr>
                  <p:cNvSpPr/>
                  <p:nvPr/>
                </p:nvSpPr>
                <p:spPr>
                  <a:xfrm rot="19849816">
                    <a:off x="4508897" y="2434973"/>
                    <a:ext cx="85247" cy="75218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六边形 59">
                    <a:extLst>
                      <a:ext uri="{FF2B5EF4-FFF2-40B4-BE49-F238E27FC236}">
                        <a16:creationId xmlns:a16="http://schemas.microsoft.com/office/drawing/2014/main" id="{5B325443-CE6D-4EA5-99C7-030F8235C16A}"/>
                      </a:ext>
                    </a:extLst>
                  </p:cNvPr>
                  <p:cNvSpPr/>
                  <p:nvPr/>
                </p:nvSpPr>
                <p:spPr>
                  <a:xfrm rot="19849816">
                    <a:off x="4424053" y="2286707"/>
                    <a:ext cx="85247" cy="75218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1" name="六边形 60">
                    <a:extLst>
                      <a:ext uri="{FF2B5EF4-FFF2-40B4-BE49-F238E27FC236}">
                        <a16:creationId xmlns:a16="http://schemas.microsoft.com/office/drawing/2014/main" id="{8E054F6E-EC16-4920-AE21-2C43FDD61598}"/>
                      </a:ext>
                    </a:extLst>
                  </p:cNvPr>
                  <p:cNvSpPr/>
                  <p:nvPr/>
                </p:nvSpPr>
                <p:spPr>
                  <a:xfrm rot="19849816">
                    <a:off x="4554846" y="2059247"/>
                    <a:ext cx="85247" cy="75218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2" name="六边形 61">
                    <a:extLst>
                      <a:ext uri="{FF2B5EF4-FFF2-40B4-BE49-F238E27FC236}">
                        <a16:creationId xmlns:a16="http://schemas.microsoft.com/office/drawing/2014/main" id="{3E2E4502-495B-4707-B379-19B861A8BE50}"/>
                      </a:ext>
                    </a:extLst>
                  </p:cNvPr>
                  <p:cNvSpPr/>
                  <p:nvPr/>
                </p:nvSpPr>
                <p:spPr>
                  <a:xfrm rot="19849816">
                    <a:off x="4728475" y="2059247"/>
                    <a:ext cx="85247" cy="75218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3" name="六边形 62">
                    <a:extLst>
                      <a:ext uri="{FF2B5EF4-FFF2-40B4-BE49-F238E27FC236}">
                        <a16:creationId xmlns:a16="http://schemas.microsoft.com/office/drawing/2014/main" id="{4CD00E40-2B7B-4690-8FD8-2AE0972E9C82}"/>
                      </a:ext>
                    </a:extLst>
                  </p:cNvPr>
                  <p:cNvSpPr/>
                  <p:nvPr/>
                </p:nvSpPr>
                <p:spPr>
                  <a:xfrm rot="19849816">
                    <a:off x="4860223" y="2274469"/>
                    <a:ext cx="80292" cy="70846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4" name="六边形 63">
                    <a:extLst>
                      <a:ext uri="{FF2B5EF4-FFF2-40B4-BE49-F238E27FC236}">
                        <a16:creationId xmlns:a16="http://schemas.microsoft.com/office/drawing/2014/main" id="{013495A6-EE95-4CCF-988A-E9630B8F40AF}"/>
                      </a:ext>
                    </a:extLst>
                  </p:cNvPr>
                  <p:cNvSpPr/>
                  <p:nvPr/>
                </p:nvSpPr>
                <p:spPr>
                  <a:xfrm rot="19849816">
                    <a:off x="4773405" y="2424877"/>
                    <a:ext cx="85247" cy="75218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p3d extrusionH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0" name="椭圆 49">
                  <a:extLst>
                    <a:ext uri="{FF2B5EF4-FFF2-40B4-BE49-F238E27FC236}">
                      <a16:creationId xmlns:a16="http://schemas.microsoft.com/office/drawing/2014/main" id="{96418691-104B-4917-A906-83BCB7C47E81}"/>
                    </a:ext>
                  </a:extLst>
                </p:cNvPr>
                <p:cNvSpPr/>
                <p:nvPr/>
              </p:nvSpPr>
              <p:spPr>
                <a:xfrm rot="10800000">
                  <a:off x="4950103" y="4749526"/>
                  <a:ext cx="648935" cy="518379"/>
                </a:xfrm>
                <a:prstGeom prst="ellipse">
                  <a:avLst/>
                </a:prstGeom>
                <a:solidFill>
                  <a:srgbClr val="B6349A">
                    <a:alpha val="54000"/>
                  </a:srgbClr>
                </a:solidFill>
                <a:ln>
                  <a:noFill/>
                </a:ln>
                <a:scene3d>
                  <a:camera prst="orthographicFront">
                    <a:rot lat="0" lon="2400000" rev="0"/>
                  </a:camera>
                  <a:lightRig rig="threePt" dir="t"/>
                </a:scene3d>
                <a:sp3d>
                  <a:bevelB w="0" h="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5EF2F601-F114-491E-9168-80A63DDC9260}"/>
                  </a:ext>
                </a:extLst>
              </p:cNvPr>
              <p:cNvGrpSpPr/>
              <p:nvPr/>
            </p:nvGrpSpPr>
            <p:grpSpPr>
              <a:xfrm rot="20357333">
                <a:off x="4997772" y="2858704"/>
                <a:ext cx="1397589" cy="878786"/>
                <a:chOff x="4830257" y="2685898"/>
                <a:chExt cx="3617960" cy="1483245"/>
              </a:xfrm>
              <a:solidFill>
                <a:schemeClr val="tx1">
                  <a:lumMod val="95000"/>
                  <a:lumOff val="5000"/>
                  <a:alpha val="18824"/>
                </a:schemeClr>
              </a:solidFill>
            </p:grpSpPr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2CE56C0A-EEA9-4DF7-A4CA-3E7C7F60A434}"/>
                    </a:ext>
                  </a:extLst>
                </p:cNvPr>
                <p:cNvGrpSpPr/>
                <p:nvPr/>
              </p:nvGrpSpPr>
              <p:grpSpPr>
                <a:xfrm>
                  <a:off x="4830257" y="2685898"/>
                  <a:ext cx="3282888" cy="1483245"/>
                  <a:chOff x="1773437" y="4656814"/>
                  <a:chExt cx="3282888" cy="1483245"/>
                </a:xfrm>
                <a:grpFill/>
              </p:grpSpPr>
              <p:grpSp>
                <p:nvGrpSpPr>
                  <p:cNvPr id="25" name="组合 24">
                    <a:extLst>
                      <a:ext uri="{FF2B5EF4-FFF2-40B4-BE49-F238E27FC236}">
                        <a16:creationId xmlns:a16="http://schemas.microsoft.com/office/drawing/2014/main" id="{D4EC406A-1303-4FFA-97C4-06D5811DDD3A}"/>
                      </a:ext>
                    </a:extLst>
                  </p:cNvPr>
                  <p:cNvGrpSpPr/>
                  <p:nvPr/>
                </p:nvGrpSpPr>
                <p:grpSpPr>
                  <a:xfrm>
                    <a:off x="1773437" y="4659773"/>
                    <a:ext cx="891385" cy="1480286"/>
                    <a:chOff x="1773437" y="4659773"/>
                    <a:chExt cx="891385" cy="1480286"/>
                  </a:xfrm>
                  <a:grpFill/>
                </p:grpSpPr>
                <p:sp>
                  <p:nvSpPr>
                    <p:cNvPr id="47" name="箭头: 左弧形 46">
                      <a:extLst>
                        <a:ext uri="{FF2B5EF4-FFF2-40B4-BE49-F238E27FC236}">
                          <a16:creationId xmlns:a16="http://schemas.microsoft.com/office/drawing/2014/main" id="{9F925B95-87BA-48AC-8C0D-50BC212BB8A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49058" y="4584152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箭头: 左弧形 47">
                      <a:extLst>
                        <a:ext uri="{FF2B5EF4-FFF2-40B4-BE49-F238E27FC236}">
                          <a16:creationId xmlns:a16="http://schemas.microsoft.com/office/drawing/2014/main" id="{94129098-F4AE-40AA-93CC-894F7DA4F6CF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6" name="组合 25">
                    <a:extLst>
                      <a:ext uri="{FF2B5EF4-FFF2-40B4-BE49-F238E27FC236}">
                        <a16:creationId xmlns:a16="http://schemas.microsoft.com/office/drawing/2014/main" id="{95E359EC-4B68-48BF-A5EC-FC357B63B3C7}"/>
                      </a:ext>
                    </a:extLst>
                  </p:cNvPr>
                  <p:cNvGrpSpPr/>
                  <p:nvPr/>
                </p:nvGrpSpPr>
                <p:grpSpPr>
                  <a:xfrm>
                    <a:off x="2115191" y="4656814"/>
                    <a:ext cx="891385" cy="1483245"/>
                    <a:chOff x="1773437" y="4656814"/>
                    <a:chExt cx="891385" cy="1483245"/>
                  </a:xfrm>
                  <a:grpFill/>
                </p:grpSpPr>
                <p:sp>
                  <p:nvSpPr>
                    <p:cNvPr id="45" name="箭头: 左弧形 44">
                      <a:extLst>
                        <a:ext uri="{FF2B5EF4-FFF2-40B4-BE49-F238E27FC236}">
                          <a16:creationId xmlns:a16="http://schemas.microsoft.com/office/drawing/2014/main" id="{CDB9248D-6393-48DA-B76C-1A6DE92003D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49058" y="4581193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" name="箭头: 左弧形 45">
                      <a:extLst>
                        <a:ext uri="{FF2B5EF4-FFF2-40B4-BE49-F238E27FC236}">
                          <a16:creationId xmlns:a16="http://schemas.microsoft.com/office/drawing/2014/main" id="{1628E82E-FBA9-40BF-9322-A60A03615617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7" name="组合 26">
                    <a:extLst>
                      <a:ext uri="{FF2B5EF4-FFF2-40B4-BE49-F238E27FC236}">
                        <a16:creationId xmlns:a16="http://schemas.microsoft.com/office/drawing/2014/main" id="{B919025E-03A5-48AD-8F9E-D0E2E45047F3}"/>
                      </a:ext>
                    </a:extLst>
                  </p:cNvPr>
                  <p:cNvGrpSpPr/>
                  <p:nvPr/>
                </p:nvGrpSpPr>
                <p:grpSpPr>
                  <a:xfrm>
                    <a:off x="2456945" y="4656814"/>
                    <a:ext cx="891385" cy="1483245"/>
                    <a:chOff x="1773437" y="4656814"/>
                    <a:chExt cx="891385" cy="1483245"/>
                  </a:xfrm>
                  <a:grpFill/>
                </p:grpSpPr>
                <p:sp>
                  <p:nvSpPr>
                    <p:cNvPr id="43" name="箭头: 左弧形 42">
                      <a:extLst>
                        <a:ext uri="{FF2B5EF4-FFF2-40B4-BE49-F238E27FC236}">
                          <a16:creationId xmlns:a16="http://schemas.microsoft.com/office/drawing/2014/main" id="{19FE1791-5F4A-4956-A886-8303CDC6CE1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49058" y="4581193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" name="箭头: 左弧形 43">
                      <a:extLst>
                        <a:ext uri="{FF2B5EF4-FFF2-40B4-BE49-F238E27FC236}">
                          <a16:creationId xmlns:a16="http://schemas.microsoft.com/office/drawing/2014/main" id="{A84482B9-A528-47D7-A739-DEDAE9201B89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组合 27">
                    <a:extLst>
                      <a:ext uri="{FF2B5EF4-FFF2-40B4-BE49-F238E27FC236}">
                        <a16:creationId xmlns:a16="http://schemas.microsoft.com/office/drawing/2014/main" id="{FE955DFE-56D2-4AAD-BF39-28E65C5999DC}"/>
                      </a:ext>
                    </a:extLst>
                  </p:cNvPr>
                  <p:cNvGrpSpPr/>
                  <p:nvPr/>
                </p:nvGrpSpPr>
                <p:grpSpPr>
                  <a:xfrm>
                    <a:off x="2799085" y="4656814"/>
                    <a:ext cx="891385" cy="1483245"/>
                    <a:chOff x="1777556" y="4656814"/>
                    <a:chExt cx="891385" cy="1483245"/>
                  </a:xfrm>
                  <a:grpFill/>
                </p:grpSpPr>
                <p:sp>
                  <p:nvSpPr>
                    <p:cNvPr id="41" name="箭头: 左弧形 40">
                      <a:extLst>
                        <a:ext uri="{FF2B5EF4-FFF2-40B4-BE49-F238E27FC236}">
                          <a16:creationId xmlns:a16="http://schemas.microsoft.com/office/drawing/2014/main" id="{BB9E9230-4D87-4376-8B37-E608039A0C2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53177" y="4581193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2" name="箭头: 左弧形 41">
                      <a:extLst>
                        <a:ext uri="{FF2B5EF4-FFF2-40B4-BE49-F238E27FC236}">
                          <a16:creationId xmlns:a16="http://schemas.microsoft.com/office/drawing/2014/main" id="{F4B444D1-2397-4E42-A1D9-A7D02BBB6E1E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id="{8B04ECC2-6013-4BEB-9549-C28E72A859D8}"/>
                      </a:ext>
                    </a:extLst>
                  </p:cNvPr>
                  <p:cNvGrpSpPr/>
                  <p:nvPr/>
                </p:nvGrpSpPr>
                <p:grpSpPr>
                  <a:xfrm>
                    <a:off x="3136720" y="4656814"/>
                    <a:ext cx="891385" cy="1470711"/>
                    <a:chOff x="1773437" y="4656814"/>
                    <a:chExt cx="891385" cy="1470711"/>
                  </a:xfrm>
                  <a:grpFill/>
                </p:grpSpPr>
                <p:sp>
                  <p:nvSpPr>
                    <p:cNvPr id="39" name="箭头: 左弧形 38">
                      <a:extLst>
                        <a:ext uri="{FF2B5EF4-FFF2-40B4-BE49-F238E27FC236}">
                          <a16:creationId xmlns:a16="http://schemas.microsoft.com/office/drawing/2014/main" id="{8498B8FA-4AC7-4A0D-80BD-D10CB27EA38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49058" y="4581193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0" name="箭头: 左弧形 39">
                      <a:extLst>
                        <a:ext uri="{FF2B5EF4-FFF2-40B4-BE49-F238E27FC236}">
                          <a16:creationId xmlns:a16="http://schemas.microsoft.com/office/drawing/2014/main" id="{8992F682-3759-47A8-B2F7-70BB999FC0B2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868" y="5482638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DE19198F-B882-40B4-AA7A-66CD0ACC8B51}"/>
                      </a:ext>
                    </a:extLst>
                  </p:cNvPr>
                  <p:cNvGrpSpPr/>
                  <p:nvPr/>
                </p:nvGrpSpPr>
                <p:grpSpPr>
                  <a:xfrm>
                    <a:off x="3478474" y="4656814"/>
                    <a:ext cx="891385" cy="1483245"/>
                    <a:chOff x="1773437" y="4656814"/>
                    <a:chExt cx="891385" cy="1483245"/>
                  </a:xfrm>
                  <a:grpFill/>
                </p:grpSpPr>
                <p:sp>
                  <p:nvSpPr>
                    <p:cNvPr id="37" name="箭头: 左弧形 36">
                      <a:extLst>
                        <a:ext uri="{FF2B5EF4-FFF2-40B4-BE49-F238E27FC236}">
                          <a16:creationId xmlns:a16="http://schemas.microsoft.com/office/drawing/2014/main" id="{257805C3-DCCF-4D7E-A575-D557B6E577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49058" y="4581193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" name="箭头: 左弧形 37">
                      <a:extLst>
                        <a:ext uri="{FF2B5EF4-FFF2-40B4-BE49-F238E27FC236}">
                          <a16:creationId xmlns:a16="http://schemas.microsoft.com/office/drawing/2014/main" id="{8CB254EB-8797-43EB-9356-E4674852F9A7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29C2CF92-9A37-4EC1-8ADD-BFD21B1C211C}"/>
                      </a:ext>
                    </a:extLst>
                  </p:cNvPr>
                  <p:cNvGrpSpPr/>
                  <p:nvPr/>
                </p:nvGrpSpPr>
                <p:grpSpPr>
                  <a:xfrm>
                    <a:off x="3817106" y="4656814"/>
                    <a:ext cx="895845" cy="1483245"/>
                    <a:chOff x="1768977" y="4656814"/>
                    <a:chExt cx="895845" cy="1483245"/>
                  </a:xfrm>
                  <a:grpFill/>
                </p:grpSpPr>
                <p:sp>
                  <p:nvSpPr>
                    <p:cNvPr id="35" name="箭头: 左弧形 34">
                      <a:extLst>
                        <a:ext uri="{FF2B5EF4-FFF2-40B4-BE49-F238E27FC236}">
                          <a16:creationId xmlns:a16="http://schemas.microsoft.com/office/drawing/2014/main" id="{CD429489-224F-4B66-94D8-B47A2607AB9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44598" y="4581193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6" name="箭头: 左弧形 35">
                      <a:extLst>
                        <a:ext uri="{FF2B5EF4-FFF2-40B4-BE49-F238E27FC236}">
                          <a16:creationId xmlns:a16="http://schemas.microsoft.com/office/drawing/2014/main" id="{BBE73061-DAD6-4905-8DDD-0C07C4AE4361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59F17B55-FD4E-4E90-B51F-F17948745247}"/>
                      </a:ext>
                    </a:extLst>
                  </p:cNvPr>
                  <p:cNvGrpSpPr/>
                  <p:nvPr/>
                </p:nvGrpSpPr>
                <p:grpSpPr>
                  <a:xfrm>
                    <a:off x="4164940" y="4659773"/>
                    <a:ext cx="891385" cy="1480286"/>
                    <a:chOff x="1776396" y="4659773"/>
                    <a:chExt cx="891385" cy="1480286"/>
                  </a:xfrm>
                  <a:grpFill/>
                </p:grpSpPr>
                <p:sp>
                  <p:nvSpPr>
                    <p:cNvPr id="33" name="箭头: 左弧形 32">
                      <a:extLst>
                        <a:ext uri="{FF2B5EF4-FFF2-40B4-BE49-F238E27FC236}">
                          <a16:creationId xmlns:a16="http://schemas.microsoft.com/office/drawing/2014/main" id="{989CA5A2-3A36-4D4F-BA2C-AC224F798C8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52017" y="4584152"/>
                      <a:ext cx="740143" cy="891385"/>
                    </a:xfrm>
                    <a:prstGeom prst="curvedRightArrow">
                      <a:avLst>
                        <a:gd name="adj1" fmla="val 48723"/>
                        <a:gd name="adj2" fmla="val 17460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4" name="箭头: 左弧形 33">
                      <a:extLst>
                        <a:ext uri="{FF2B5EF4-FFF2-40B4-BE49-F238E27FC236}">
                          <a16:creationId xmlns:a16="http://schemas.microsoft.com/office/drawing/2014/main" id="{6249E232-425E-48FD-93ED-A09C7068F598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2019935" y="5495172"/>
                      <a:ext cx="740143" cy="549631"/>
                    </a:xfrm>
                    <a:prstGeom prst="curvedRightArrow">
                      <a:avLst>
                        <a:gd name="adj1" fmla="val 48723"/>
                        <a:gd name="adj2" fmla="val 23507"/>
                        <a:gd name="adj3" fmla="val 0"/>
                      </a:avLst>
                    </a:prstGeom>
                    <a:grp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4" name="箭头: 左弧形 23">
                  <a:extLst>
                    <a:ext uri="{FF2B5EF4-FFF2-40B4-BE49-F238E27FC236}">
                      <a16:creationId xmlns:a16="http://schemas.microsoft.com/office/drawing/2014/main" id="{7F70D5B4-F5CA-401D-A72F-1EFDE1C7B2D9}"/>
                    </a:ext>
                  </a:extLst>
                </p:cNvPr>
                <p:cNvSpPr/>
                <p:nvPr/>
              </p:nvSpPr>
              <p:spPr>
                <a:xfrm rot="5400000">
                  <a:off x="7632453" y="2610757"/>
                  <a:ext cx="740143" cy="891385"/>
                </a:xfrm>
                <a:prstGeom prst="curvedRightArrow">
                  <a:avLst>
                    <a:gd name="adj1" fmla="val 48723"/>
                    <a:gd name="adj2" fmla="val 17460"/>
                    <a:gd name="adj3" fmla="val 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46AD7AB-20EC-4612-937D-3F8CDB905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9646702">
                <a:off x="8252051" y="1781979"/>
                <a:ext cx="589655" cy="88566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>
                  <a:rot lat="0" lon="204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3" name="文本框 123">
                <a:extLst>
                  <a:ext uri="{FF2B5EF4-FFF2-40B4-BE49-F238E27FC236}">
                    <a16:creationId xmlns:a16="http://schemas.microsoft.com/office/drawing/2014/main" id="{A20E7A7E-AE77-4B12-B54C-C30BDC4E0F05}"/>
                  </a:ext>
                </a:extLst>
              </p:cNvPr>
              <p:cNvSpPr txBox="1"/>
              <p:nvPr/>
            </p:nvSpPr>
            <p:spPr>
              <a:xfrm>
                <a:off x="5373090" y="3976295"/>
                <a:ext cx="14443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Immersed stripping foil</a:t>
                </a:r>
                <a:endParaRPr lang="zh-CN" altLang="en-US" dirty="0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049699F5-CB59-4353-81C5-C08739BDF12B}"/>
                  </a:ext>
                </a:extLst>
              </p:cNvPr>
              <p:cNvSpPr/>
              <p:nvPr/>
            </p:nvSpPr>
            <p:spPr>
              <a:xfrm rot="20304721">
                <a:off x="2654531" y="3675521"/>
                <a:ext cx="107958" cy="6664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9404924-23C4-4EA5-B46F-CE1AE457B14C}"/>
                  </a:ext>
                </a:extLst>
              </p:cNvPr>
              <p:cNvSpPr/>
              <p:nvPr/>
            </p:nvSpPr>
            <p:spPr>
              <a:xfrm rot="20304721">
                <a:off x="2943947" y="4397535"/>
                <a:ext cx="107958" cy="6664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20FF0B4-F347-4223-89BA-B459A049C1BA}"/>
                  </a:ext>
                </a:extLst>
              </p:cNvPr>
              <p:cNvSpPr/>
              <p:nvPr/>
            </p:nvSpPr>
            <p:spPr>
              <a:xfrm rot="15019641">
                <a:off x="2490022" y="4162880"/>
                <a:ext cx="498513" cy="498513"/>
              </a:xfrm>
              <a:prstGeom prst="ellipse">
                <a:avLst/>
              </a:prstGeom>
              <a:solidFill>
                <a:srgbClr val="F99707"/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>
                <a:bevelT w="266700" h="2286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15">
                <a:extLst>
                  <a:ext uri="{FF2B5EF4-FFF2-40B4-BE49-F238E27FC236}">
                    <a16:creationId xmlns:a16="http://schemas.microsoft.com/office/drawing/2014/main" id="{55348542-ADEA-4242-9FD4-FA4FA152842A}"/>
                  </a:ext>
                </a:extLst>
              </p:cNvPr>
              <p:cNvSpPr txBox="1"/>
              <p:nvPr/>
            </p:nvSpPr>
            <p:spPr>
              <a:xfrm>
                <a:off x="1432724" y="5643056"/>
                <a:ext cx="13258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Ion source</a:t>
                </a:r>
                <a:endParaRPr lang="zh-CN" altLang="en-US" dirty="0"/>
              </a:p>
            </p:txBody>
          </p:sp>
          <p:sp>
            <p:nvSpPr>
              <p:cNvPr id="18" name="文本框 117">
                <a:extLst>
                  <a:ext uri="{FF2B5EF4-FFF2-40B4-BE49-F238E27FC236}">
                    <a16:creationId xmlns:a16="http://schemas.microsoft.com/office/drawing/2014/main" id="{DB6512EB-64C7-4715-B82F-0F304DC78EE4}"/>
                  </a:ext>
                </a:extLst>
              </p:cNvPr>
              <p:cNvSpPr txBox="1"/>
              <p:nvPr/>
            </p:nvSpPr>
            <p:spPr>
              <a:xfrm>
                <a:off x="2881474" y="5159247"/>
                <a:ext cx="1686802" cy="340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Collimator/slit</a:t>
                </a:r>
                <a:endParaRPr lang="zh-CN" altLang="en-US" dirty="0"/>
              </a:p>
            </p:txBody>
          </p:sp>
          <p:sp>
            <p:nvSpPr>
              <p:cNvPr id="19" name="文本框 118">
                <a:extLst>
                  <a:ext uri="{FF2B5EF4-FFF2-40B4-BE49-F238E27FC236}">
                    <a16:creationId xmlns:a16="http://schemas.microsoft.com/office/drawing/2014/main" id="{1D1A3014-849F-42AD-9B80-0C53A5E9945B}"/>
                  </a:ext>
                </a:extLst>
              </p:cNvPr>
              <p:cNvSpPr txBox="1"/>
              <p:nvPr/>
            </p:nvSpPr>
            <p:spPr>
              <a:xfrm>
                <a:off x="8304457" y="2755724"/>
                <a:ext cx="14268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MCP</a:t>
                </a:r>
                <a:br>
                  <a:rPr lang="en-US" altLang="zh-CN" dirty="0"/>
                </a:br>
                <a:r>
                  <a:rPr lang="en-US" altLang="zh-CN" dirty="0"/>
                  <a:t>detector</a:t>
                </a:r>
                <a:endParaRPr lang="zh-CN" altLang="en-US" dirty="0"/>
              </a:p>
            </p:txBody>
          </p:sp>
          <p:sp>
            <p:nvSpPr>
              <p:cNvPr id="20" name="文本框 119">
                <a:extLst>
                  <a:ext uri="{FF2B5EF4-FFF2-40B4-BE49-F238E27FC236}">
                    <a16:creationId xmlns:a16="http://schemas.microsoft.com/office/drawing/2014/main" id="{ECCC98B8-1DFE-4436-AD8D-D53B2BED2C1B}"/>
                  </a:ext>
                </a:extLst>
              </p:cNvPr>
              <p:cNvSpPr txBox="1"/>
              <p:nvPr/>
            </p:nvSpPr>
            <p:spPr>
              <a:xfrm>
                <a:off x="9489032" y="2363928"/>
                <a:ext cx="1426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CCD camera</a:t>
                </a:r>
                <a:endParaRPr lang="zh-CN" altLang="en-US" dirty="0"/>
              </a:p>
            </p:txBody>
          </p:sp>
          <p:sp>
            <p:nvSpPr>
              <p:cNvPr id="21" name="文本框 4">
                <a:extLst>
                  <a:ext uri="{FF2B5EF4-FFF2-40B4-BE49-F238E27FC236}">
                    <a16:creationId xmlns:a16="http://schemas.microsoft.com/office/drawing/2014/main" id="{DB098305-0771-4E52-8C00-64C27604D366}"/>
                  </a:ext>
                </a:extLst>
              </p:cNvPr>
              <p:cNvSpPr txBox="1"/>
              <p:nvPr/>
            </p:nvSpPr>
            <p:spPr>
              <a:xfrm>
                <a:off x="2655335" y="3109964"/>
                <a:ext cx="1810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>
                    <a:solidFill>
                      <a:srgbClr val="F99707"/>
                    </a:solidFill>
                  </a:rPr>
                  <a:t>Planewave beam</a:t>
                </a:r>
                <a:endParaRPr lang="zh-CN" altLang="en-US" b="1" dirty="0">
                  <a:solidFill>
                    <a:srgbClr val="F99707"/>
                  </a:solidFill>
                </a:endParaRPr>
              </a:p>
            </p:txBody>
          </p:sp>
          <p:sp>
            <p:nvSpPr>
              <p:cNvPr id="22" name="文本框 122">
                <a:extLst>
                  <a:ext uri="{FF2B5EF4-FFF2-40B4-BE49-F238E27FC236}">
                    <a16:creationId xmlns:a16="http://schemas.microsoft.com/office/drawing/2014/main" id="{8A291807-BB12-4398-B0C6-7E83CA22FDC4}"/>
                  </a:ext>
                </a:extLst>
              </p:cNvPr>
              <p:cNvSpPr txBox="1"/>
              <p:nvPr/>
            </p:nvSpPr>
            <p:spPr>
              <a:xfrm>
                <a:off x="6325933" y="1921144"/>
                <a:ext cx="1403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>
                    <a:solidFill>
                      <a:srgbClr val="F99707"/>
                    </a:solidFill>
                  </a:rPr>
                  <a:t>Vortex beam</a:t>
                </a:r>
                <a:endParaRPr lang="zh-CN" altLang="en-US" b="1" dirty="0">
                  <a:solidFill>
                    <a:srgbClr val="F99707"/>
                  </a:solidFill>
                </a:endParaRPr>
              </a:p>
            </p:txBody>
          </p:sp>
          <p:sp>
            <p:nvSpPr>
              <p:cNvPr id="95" name="文本框 115">
                <a:extLst>
                  <a:ext uri="{FF2B5EF4-FFF2-40B4-BE49-F238E27FC236}">
                    <a16:creationId xmlns:a16="http://schemas.microsoft.com/office/drawing/2014/main" id="{2653F438-BD65-4CC3-8F60-CE091734B8BC}"/>
                  </a:ext>
                </a:extLst>
              </p:cNvPr>
              <p:cNvSpPr txBox="1"/>
              <p:nvPr/>
            </p:nvSpPr>
            <p:spPr>
              <a:xfrm>
                <a:off x="1558177" y="3418755"/>
                <a:ext cx="1325851" cy="340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Laser </a:t>
                </a:r>
                <a:endParaRPr lang="zh-CN" altLang="en-US" dirty="0"/>
              </a:p>
            </p:txBody>
          </p:sp>
        </p:grp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E4B1F2AD-7315-4E32-973B-7837C72BE740}"/>
                </a:ext>
              </a:extLst>
            </p:cNvPr>
            <p:cNvSpPr txBox="1"/>
            <p:nvPr/>
          </p:nvSpPr>
          <p:spPr>
            <a:xfrm>
              <a:off x="4781501" y="1906090"/>
              <a:ext cx="1491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Produce OAM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4" name="文本框 183">
            <a:extLst>
              <a:ext uri="{FF2B5EF4-FFF2-40B4-BE49-F238E27FC236}">
                <a16:creationId xmlns:a16="http://schemas.microsoft.com/office/drawing/2014/main" id="{69F20682-E649-495B-A1FD-B99F8F29837F}"/>
              </a:ext>
            </a:extLst>
          </p:cNvPr>
          <p:cNvSpPr txBox="1"/>
          <p:nvPr/>
        </p:nvSpPr>
        <p:spPr>
          <a:xfrm>
            <a:off x="492244" y="427808"/>
            <a:ext cx="7393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5800"/>
                </a:solidFill>
                <a:latin typeface="+mj-lt"/>
                <a:ea typeface="+mj-ea"/>
                <a:cs typeface="+mj-cs"/>
              </a:rPr>
              <a:t>Conceptual</a:t>
            </a:r>
            <a:r>
              <a:rPr lang="en-US" altLang="zh-CN" sz="2400" dirty="0"/>
              <a:t> </a:t>
            </a:r>
            <a:r>
              <a:rPr lang="en-US" altLang="zh-CN" sz="2800" b="1" dirty="0">
                <a:solidFill>
                  <a:srgbClr val="005800"/>
                </a:solidFill>
                <a:latin typeface="+mj-lt"/>
                <a:ea typeface="+mj-ea"/>
                <a:cs typeface="+mj-cs"/>
              </a:rPr>
              <a:t>design for vortex generation with LIS</a:t>
            </a:r>
            <a:endParaRPr lang="zh-CN" altLang="en-US" sz="2800" b="1" dirty="0">
              <a:solidFill>
                <a:srgbClr val="0058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159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A3695E-E785-4C60-B351-9B560F3FD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04801"/>
            <a:ext cx="10972800" cy="762000"/>
          </a:xfrm>
        </p:spPr>
        <p:txBody>
          <a:bodyPr/>
          <a:lstStyle/>
          <a:p>
            <a:r>
              <a:rPr lang="en-US" altLang="zh-CN" dirty="0"/>
              <a:t>OAM estimation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6D2A0F-ED88-4799-A78A-9E5C6A26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C032119-01DC-4736-824C-0AE0F4FF2E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278553"/>
              </p:ext>
            </p:extLst>
          </p:nvPr>
        </p:nvGraphicFramePr>
        <p:xfrm>
          <a:off x="3505200" y="3833670"/>
          <a:ext cx="3006761" cy="823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4" name="Equation" r:id="rId3" imgW="1993680" imgH="545760" progId="Equation.DSMT4">
                  <p:embed/>
                </p:oleObj>
              </mc:Choice>
              <mc:Fallback>
                <p:oleObj name="Equation" r:id="rId3" imgW="19936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5200" y="3833670"/>
                        <a:ext cx="3006761" cy="823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97E55C77-DAEB-42EA-9164-83DB8D836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349425"/>
            <a:ext cx="5472621" cy="88568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A0D9A74-A992-4690-A731-809ADEF7FDD4}"/>
              </a:ext>
            </a:extLst>
          </p:cNvPr>
          <p:cNvSpPr txBox="1"/>
          <p:nvPr/>
        </p:nvSpPr>
        <p:spPr>
          <a:xfrm>
            <a:off x="345222" y="1429432"/>
            <a:ext cx="2550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CC"/>
                </a:solidFill>
              </a:rPr>
              <a:t>OAM-</a:t>
            </a:r>
          </a:p>
          <a:p>
            <a:pPr algn="ctr"/>
            <a:r>
              <a:rPr lang="en-US" altLang="zh-CN" dirty="0">
                <a:solidFill>
                  <a:srgbClr val="0000CC"/>
                </a:solidFill>
              </a:rPr>
              <a:t>Quantum Busch theorem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E4AFB29-2D04-4641-A34A-80EDAADAF172}"/>
              </a:ext>
            </a:extLst>
          </p:cNvPr>
          <p:cNvSpPr txBox="1"/>
          <p:nvPr/>
        </p:nvSpPr>
        <p:spPr>
          <a:xfrm>
            <a:off x="685800" y="4004975"/>
            <a:ext cx="252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Transverse Coherence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790D60-EDD4-4386-95A5-061E8F3DB045}"/>
              </a:ext>
            </a:extLst>
          </p:cNvPr>
          <p:cNvSpPr/>
          <p:nvPr/>
        </p:nvSpPr>
        <p:spPr>
          <a:xfrm>
            <a:off x="685800" y="3244334"/>
            <a:ext cx="4477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ion(50 keV/u), wavelength~10 </a:t>
            </a:r>
            <a:r>
              <a:rPr lang="en-US" altLang="zh-CN" kern="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B25FD5A-5A44-43BE-8C5E-9D7CBC547C90}"/>
              </a:ext>
            </a:extLst>
          </p:cNvPr>
          <p:cNvSpPr txBox="1"/>
          <p:nvPr/>
        </p:nvSpPr>
        <p:spPr>
          <a:xfrm>
            <a:off x="685800" y="2627784"/>
            <a:ext cx="52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e.g.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47029B6B-D2F3-4C25-9DF7-75536956D762}"/>
              </a:ext>
            </a:extLst>
          </p:cNvPr>
          <p:cNvSpPr/>
          <p:nvPr/>
        </p:nvSpPr>
        <p:spPr>
          <a:xfrm>
            <a:off x="8458200" y="1676400"/>
            <a:ext cx="457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E84373-C39E-4412-8653-1A6AF7429E24}"/>
              </a:ext>
            </a:extLst>
          </p:cNvPr>
          <p:cNvSpPr txBox="1"/>
          <p:nvPr/>
        </p:nvSpPr>
        <p:spPr>
          <a:xfrm flipH="1">
            <a:off x="9448800" y="142943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?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E37E26F-56EB-411E-9309-D578BFF2A1E6}"/>
                  </a:ext>
                </a:extLst>
              </p:cNvPr>
              <p:cNvSpPr txBox="1"/>
              <p:nvPr/>
            </p:nvSpPr>
            <p:spPr>
              <a:xfrm>
                <a:off x="6858000" y="4007290"/>
                <a:ext cx="2331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 altLang="zh-CN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𝑛𝑚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E37E26F-56EB-411E-9309-D578BFF2A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4007290"/>
                <a:ext cx="2331279" cy="369332"/>
              </a:xfrm>
              <a:prstGeom prst="rect">
                <a:avLst/>
              </a:prstGeom>
              <a:blipFill>
                <a:blip r:embed="rId6"/>
                <a:stretch>
                  <a:fillRect l="-209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BA1F3024-F5AB-4837-B906-C931EF307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246989"/>
              </p:ext>
            </p:extLst>
          </p:nvPr>
        </p:nvGraphicFramePr>
        <p:xfrm>
          <a:off x="3733800" y="2201496"/>
          <a:ext cx="3581400" cy="45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5" name="Equation" r:id="rId7" imgW="2156879" imgH="275644" progId="Equation.DSMT4">
                  <p:embed/>
                </p:oleObj>
              </mc:Choice>
              <mc:Fallback>
                <p:oleObj name="Equation" r:id="rId7" imgW="2156879" imgH="2756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3800" y="2201496"/>
                        <a:ext cx="3581400" cy="458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F2857F05-954A-4E52-ADC1-7EFF76C31A7D}"/>
              </a:ext>
            </a:extLst>
          </p:cNvPr>
          <p:cNvSpPr txBox="1"/>
          <p:nvPr/>
        </p:nvSpPr>
        <p:spPr>
          <a:xfrm>
            <a:off x="706639" y="472440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H~ 0.1 T</a:t>
            </a:r>
            <a:endParaRPr lang="zh-CN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5E495D6-E993-4686-8EAB-67F623256BD0}"/>
                  </a:ext>
                </a:extLst>
              </p:cNvPr>
              <p:cNvSpPr/>
              <p:nvPr/>
            </p:nvSpPr>
            <p:spPr>
              <a:xfrm>
                <a:off x="3810000" y="5723870"/>
                <a:ext cx="3581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CC"/>
                    </a:solidFill>
                  </a:rPr>
                  <a:t>obtain OAM~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zh-CN" sz="24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</a:rPr>
                  <a:t>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5E495D6-E993-4686-8EAB-67F623256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5723870"/>
                <a:ext cx="3581400" cy="461665"/>
              </a:xfrm>
              <a:prstGeom prst="rect">
                <a:avLst/>
              </a:prstGeom>
              <a:blipFill>
                <a:blip r:embed="rId9"/>
                <a:stretch>
                  <a:fillRect l="-2551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EE832E6-88CE-4B6C-B511-7B8EBC6D46E4}"/>
                  </a:ext>
                </a:extLst>
              </p:cNvPr>
              <p:cNvSpPr txBox="1"/>
              <p:nvPr/>
            </p:nvSpPr>
            <p:spPr>
              <a:xfrm>
                <a:off x="2176386" y="4724400"/>
                <a:ext cx="3114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Charge state change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EE832E6-88CE-4B6C-B511-7B8EBC6D4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386" y="4724400"/>
                <a:ext cx="3114828" cy="369332"/>
              </a:xfrm>
              <a:prstGeom prst="rect">
                <a:avLst/>
              </a:prstGeom>
              <a:blipFill>
                <a:blip r:embed="rId10"/>
                <a:stretch>
                  <a:fillRect l="-78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1ED7471-96DE-4DB1-A787-AF6188BC126C}"/>
              </a:ext>
            </a:extLst>
          </p:cNvPr>
          <p:cNvCxnSpPr>
            <a:cxnSpLocks/>
          </p:cNvCxnSpPr>
          <p:nvPr/>
        </p:nvCxnSpPr>
        <p:spPr>
          <a:xfrm flipH="1" flipV="1">
            <a:off x="8763000" y="4374308"/>
            <a:ext cx="426279" cy="27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EB0328D-BAB4-4334-B96C-DF12261E4E46}"/>
              </a:ext>
            </a:extLst>
          </p:cNvPr>
          <p:cNvSpPr txBox="1"/>
          <p:nvPr/>
        </p:nvSpPr>
        <p:spPr>
          <a:xfrm>
            <a:off x="8191500" y="4572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Should be even smaller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1695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9D3EF-DA03-45AA-8308-6C101E54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D5263-150D-46CB-A80A-B4448AF4FEF8}"/>
              </a:ext>
            </a:extLst>
          </p:cNvPr>
          <p:cNvSpPr txBox="1">
            <a:spLocks/>
          </p:cNvSpPr>
          <p:nvPr/>
        </p:nvSpPr>
        <p:spPr>
          <a:xfrm>
            <a:off x="190500" y="310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5800"/>
                </a:solidFill>
              </a:rPr>
              <a:t>Verification</a:t>
            </a:r>
            <a:br>
              <a:rPr lang="en-US" altLang="zh-CN" b="1" dirty="0">
                <a:solidFill>
                  <a:srgbClr val="005800"/>
                </a:solidFill>
              </a:rPr>
            </a:b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A230125-5BFD-4A1E-AFAE-886A4D085550}"/>
              </a:ext>
            </a:extLst>
          </p:cNvPr>
          <p:cNvSpPr/>
          <p:nvPr/>
        </p:nvSpPr>
        <p:spPr>
          <a:xfrm>
            <a:off x="609600" y="943206"/>
            <a:ext cx="5808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</a:rPr>
              <a:t>Charge state change(for low energy beam)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1528F8B-E546-4C31-A3DF-D525FF3B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049" y="88819"/>
            <a:ext cx="3024301" cy="168892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93E8E46-98D5-4B11-A543-FCD8C0DC5FB0}"/>
              </a:ext>
            </a:extLst>
          </p:cNvPr>
          <p:cNvSpPr txBox="1"/>
          <p:nvPr/>
        </p:nvSpPr>
        <p:spPr>
          <a:xfrm>
            <a:off x="9082003" y="1791187"/>
            <a:ext cx="247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Carbon support film in TEM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8937F6D-E24B-4A20-910F-75992DA59904}"/>
              </a:ext>
            </a:extLst>
          </p:cNvPr>
          <p:cNvSpPr txBox="1"/>
          <p:nvPr/>
        </p:nvSpPr>
        <p:spPr>
          <a:xfrm>
            <a:off x="9834694" y="206080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~10 nm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230F3EA-99BF-4FF1-9D0F-E73B735D3AE6}"/>
              </a:ext>
            </a:extLst>
          </p:cNvPr>
          <p:cNvSpPr txBox="1"/>
          <p:nvPr/>
        </p:nvSpPr>
        <p:spPr>
          <a:xfrm>
            <a:off x="1150643" y="1408411"/>
            <a:ext cx="293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Stripping foil---carbon film</a:t>
            </a:r>
            <a:endParaRPr lang="zh-CN" altLang="en-US" dirty="0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F254CC6F-A452-4010-AC44-D38547030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80207"/>
              </p:ext>
            </p:extLst>
          </p:nvPr>
        </p:nvGraphicFramePr>
        <p:xfrm>
          <a:off x="1600200" y="2316583"/>
          <a:ext cx="4069712" cy="6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Equation" r:id="rId4" imgW="2080746" imgH="351832" progId="Equation.DSMT4">
                  <p:embed/>
                </p:oleObj>
              </mc:Choice>
              <mc:Fallback>
                <p:oleObj name="Equation" r:id="rId4" imgW="2080746" imgH="3518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0" y="2316583"/>
                        <a:ext cx="4069712" cy="68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C2298C65-9775-49EC-B107-C3D24FB92601}"/>
              </a:ext>
            </a:extLst>
          </p:cNvPr>
          <p:cNvSpPr txBox="1"/>
          <p:nvPr/>
        </p:nvSpPr>
        <p:spPr>
          <a:xfrm>
            <a:off x="1150643" y="1842838"/>
            <a:ext cx="479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Betz formula----estimate stripped charge state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BA53C6-2B2C-4208-AEBB-A5A26E312BF2}"/>
              </a:ext>
            </a:extLst>
          </p:cNvPr>
          <p:cNvSpPr/>
          <p:nvPr/>
        </p:nvSpPr>
        <p:spPr>
          <a:xfrm>
            <a:off x="1286845" y="3005733"/>
            <a:ext cx="5782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Carbon ions (C</a:t>
            </a:r>
            <a:r>
              <a:rPr lang="en-US" altLang="zh-CN" kern="100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6+</a:t>
            </a:r>
            <a:r>
              <a:rPr lang="en-US" altLang="zh-CN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) at 600 keV</a:t>
            </a:r>
            <a:r>
              <a:rPr lang="en-US" altLang="zh-CN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stripped charge state is ~ </a:t>
            </a:r>
            <a:r>
              <a:rPr lang="en-US" altLang="zh-CN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+2.5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275FA3E-8518-4ABC-9135-CBE2C6C11148}"/>
              </a:ext>
            </a:extLst>
          </p:cNvPr>
          <p:cNvSpPr/>
          <p:nvPr/>
        </p:nvSpPr>
        <p:spPr>
          <a:xfrm>
            <a:off x="609600" y="3667601"/>
            <a:ext cx="5808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</a:rPr>
              <a:t>Beam divergency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7BE16DE-2803-4A49-9964-FABB5F4955E7}"/>
              </a:ext>
            </a:extLst>
          </p:cNvPr>
          <p:cNvGrpSpPr/>
          <p:nvPr/>
        </p:nvGrpSpPr>
        <p:grpSpPr>
          <a:xfrm>
            <a:off x="8630537" y="2769408"/>
            <a:ext cx="3200400" cy="527265"/>
            <a:chOff x="8210952" y="2859246"/>
            <a:chExt cx="3200400" cy="52726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3D416CD-100C-49C6-A902-176C8AB4355E}"/>
                </a:ext>
              </a:extLst>
            </p:cNvPr>
            <p:cNvSpPr txBox="1"/>
            <p:nvPr/>
          </p:nvSpPr>
          <p:spPr>
            <a:xfrm>
              <a:off x="8325252" y="2921127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CC"/>
                  </a:solidFill>
                </a:rPr>
                <a:t>Desirable charge change     </a:t>
              </a:r>
              <a:r>
                <a:rPr lang="en-US" altLang="zh-CN" dirty="0">
                  <a:solidFill>
                    <a:srgbClr val="0000CC"/>
                  </a:solidFill>
                  <a:sym typeface="Wingdings 2" panose="05020102010507070707" pitchFamily="18" charset="2"/>
                </a:rPr>
                <a:t></a:t>
              </a:r>
              <a:endParaRPr lang="zh-CN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02C6D60D-A98E-46EB-A57E-52200082C5F7}"/>
                </a:ext>
              </a:extLst>
            </p:cNvPr>
            <p:cNvSpPr/>
            <p:nvPr/>
          </p:nvSpPr>
          <p:spPr>
            <a:xfrm>
              <a:off x="8210952" y="2859246"/>
              <a:ext cx="3200400" cy="52726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646B13FF-A144-451E-985A-09111FF156FA}"/>
              </a:ext>
            </a:extLst>
          </p:cNvPr>
          <p:cNvSpPr/>
          <p:nvPr/>
        </p:nvSpPr>
        <p:spPr>
          <a:xfrm>
            <a:off x="3810000" y="4171787"/>
            <a:ext cx="18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600 keV C⁶⁺ beam</a:t>
            </a:r>
            <a:endParaRPr lang="zh-CN" altLang="en-US" dirty="0"/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40F5D20A-B227-4C3F-BFBA-BC4138480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20058"/>
              </p:ext>
            </p:extLst>
          </p:nvPr>
        </p:nvGraphicFramePr>
        <p:xfrm>
          <a:off x="796018" y="4707062"/>
          <a:ext cx="7814583" cy="17136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604861">
                  <a:extLst>
                    <a:ext uri="{9D8B030D-6E8A-4147-A177-3AD203B41FA5}">
                      <a16:colId xmlns:a16="http://schemas.microsoft.com/office/drawing/2014/main" val="2752357698"/>
                    </a:ext>
                  </a:extLst>
                </a:gridCol>
                <a:gridCol w="2604861">
                  <a:extLst>
                    <a:ext uri="{9D8B030D-6E8A-4147-A177-3AD203B41FA5}">
                      <a16:colId xmlns:a16="http://schemas.microsoft.com/office/drawing/2014/main" val="1974734609"/>
                    </a:ext>
                  </a:extLst>
                </a:gridCol>
                <a:gridCol w="2604861">
                  <a:extLst>
                    <a:ext uri="{9D8B030D-6E8A-4147-A177-3AD203B41FA5}">
                      <a16:colId xmlns:a16="http://schemas.microsoft.com/office/drawing/2014/main" val="677015973"/>
                    </a:ext>
                  </a:extLst>
                </a:gridCol>
              </a:tblGrid>
              <a:tr h="571208">
                <a:tc>
                  <a:txBody>
                    <a:bodyPr/>
                    <a:lstStyle/>
                    <a:p>
                      <a:r>
                        <a:rPr lang="fr-FR" altLang="zh-CN" sz="2000" dirty="0"/>
                        <a:t>carbon foil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altLang="zh-CN" sz="2000" dirty="0"/>
                        <a:t>10 µg/cm² 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(50 nm)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altLang="zh-CN" sz="2000" dirty="0"/>
                        <a:t>2 µg/cm² </a:t>
                      </a:r>
                      <a:r>
                        <a:rPr lang="en-US" altLang="zh-CN" sz="2000" dirty="0"/>
                        <a:t>(10 nm)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681521"/>
                  </a:ext>
                </a:extLst>
              </a:tr>
              <a:tr h="571208">
                <a:tc>
                  <a:txBody>
                    <a:bodyPr/>
                    <a:lstStyle/>
                    <a:p>
                      <a:r>
                        <a:rPr lang="en-US" altLang="zh-CN" dirty="0"/>
                        <a:t>average energy spread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1.2 keV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0.8 keV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244340"/>
                  </a:ext>
                </a:extLst>
              </a:tr>
              <a:tr h="571208">
                <a:tc>
                  <a:txBody>
                    <a:bodyPr/>
                    <a:lstStyle/>
                    <a:p>
                      <a:r>
                        <a:rPr lang="en-US" altLang="zh-CN" dirty="0"/>
                        <a:t>angular divergence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35.5 </a:t>
                      </a:r>
                      <a:r>
                        <a:rPr lang="en-US" altLang="zh-CN" dirty="0" err="1"/>
                        <a:t>mrad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15.4 </a:t>
                      </a:r>
                      <a:r>
                        <a:rPr lang="en-US" altLang="zh-CN" dirty="0" err="1"/>
                        <a:t>mrad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24697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36BCB048-F78B-4F9C-B448-210441A03779}"/>
              </a:ext>
            </a:extLst>
          </p:cNvPr>
          <p:cNvSpPr/>
          <p:nvPr/>
        </p:nvSpPr>
        <p:spPr>
          <a:xfrm>
            <a:off x="9412221" y="5334026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less than </a:t>
            </a:r>
            <a:r>
              <a:rPr lang="en-US" altLang="zh-CN" b="1" dirty="0"/>
              <a:t>0.2%</a:t>
            </a:r>
            <a:endParaRPr lang="zh-CN" altLang="en-US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B9B4D20-F946-45FD-8FC9-C04A3B20AFEB}"/>
              </a:ext>
            </a:extLst>
          </p:cNvPr>
          <p:cNvSpPr/>
          <p:nvPr/>
        </p:nvSpPr>
        <p:spPr>
          <a:xfrm>
            <a:off x="8601432" y="5836236"/>
            <a:ext cx="3117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less than</a:t>
            </a:r>
            <a:br>
              <a:rPr lang="en-US" altLang="zh-CN" dirty="0"/>
            </a:br>
            <a:r>
              <a:rPr lang="en-US" altLang="zh-CN" dirty="0"/>
              <a:t>natural divergence of </a:t>
            </a:r>
            <a:r>
              <a:rPr lang="en-US" altLang="zh-CN" b="1" dirty="0"/>
              <a:t>LG beam </a:t>
            </a:r>
            <a:endParaRPr lang="zh-CN" altLang="en-US" dirty="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F28CFC9-24AA-4B74-B781-04A1E962575D}"/>
              </a:ext>
            </a:extLst>
          </p:cNvPr>
          <p:cNvGrpSpPr/>
          <p:nvPr/>
        </p:nvGrpSpPr>
        <p:grpSpPr>
          <a:xfrm>
            <a:off x="8630537" y="4707062"/>
            <a:ext cx="3200400" cy="527265"/>
            <a:chOff x="8210952" y="2859246"/>
            <a:chExt cx="3200400" cy="52726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07855CB-1026-4FE9-B2FD-4AE069537255}"/>
                </a:ext>
              </a:extLst>
            </p:cNvPr>
            <p:cNvSpPr txBox="1"/>
            <p:nvPr/>
          </p:nvSpPr>
          <p:spPr>
            <a:xfrm>
              <a:off x="8325252" y="2921127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00CC"/>
                  </a:solidFill>
                </a:rPr>
                <a:t>Sounds good     </a:t>
              </a:r>
              <a:r>
                <a:rPr lang="en-US" altLang="zh-CN" dirty="0">
                  <a:solidFill>
                    <a:srgbClr val="0000CC"/>
                  </a:solidFill>
                  <a:sym typeface="Wingdings 2" panose="05020102010507070707" pitchFamily="18" charset="2"/>
                </a:rPr>
                <a:t></a:t>
              </a:r>
              <a:endParaRPr lang="zh-CN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FFE1A130-5DC2-4A53-BF48-A566162E14A0}"/>
                </a:ext>
              </a:extLst>
            </p:cNvPr>
            <p:cNvSpPr/>
            <p:nvPr/>
          </p:nvSpPr>
          <p:spPr>
            <a:xfrm>
              <a:off x="8210952" y="2859246"/>
              <a:ext cx="3200400" cy="52726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342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1D279-E80C-434B-A362-5A91C6FF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0607"/>
            <a:ext cx="10972800" cy="1143000"/>
          </a:xfrm>
        </p:spPr>
        <p:txBody>
          <a:bodyPr/>
          <a:lstStyle/>
          <a:p>
            <a:r>
              <a:rPr lang="en-US" altLang="zh-CN" dirty="0">
                <a:solidFill>
                  <a:srgbClr val="005800"/>
                </a:solidFill>
              </a:rPr>
              <a:t>feasible in principle but still challenging</a:t>
            </a:r>
            <a:endParaRPr lang="zh-CN" altLang="en-US" dirty="0">
              <a:solidFill>
                <a:srgbClr val="0058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9CB966-0610-4EA2-927A-FFC88A93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F98E15F-3DEB-4842-8496-0375272E3D14}"/>
              </a:ext>
            </a:extLst>
          </p:cNvPr>
          <p:cNvSpPr/>
          <p:nvPr/>
        </p:nvSpPr>
        <p:spPr>
          <a:xfrm>
            <a:off x="914400" y="149959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</a:rPr>
              <a:t>Large enough transverse coherence length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F6DB5DC-F1A2-4F99-91A0-D521AEB05017}"/>
                  </a:ext>
                </a:extLst>
              </p:cNvPr>
              <p:cNvSpPr txBox="1"/>
              <p:nvPr/>
            </p:nvSpPr>
            <p:spPr>
              <a:xfrm>
                <a:off x="609600" y="2023498"/>
                <a:ext cx="5181600" cy="744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𝑧</m:t>
                              </m:r>
                            </m:e>
                          </m:d>
                        </m:e>
                      </m:rad>
                      <m:r>
                        <a:rPr lang="en-US" altLang="zh-CN" i="1" ker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ker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宋体" panose="02010600030101010101" pitchFamily="2" charset="-122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CN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𝜆</m:t>
                          </m:r>
                        </m:num>
                        <m:den>
                          <m:r>
                            <a:rPr lang="en-US" altLang="zh-CN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2</m:t>
                          </m:r>
                          <m:r>
                            <a:rPr lang="zh-CN" altLang="en-US" i="1" ker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 ker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宋体" panose="02010600030101010101" pitchFamily="2" charset="-122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en-US" altLang="zh-CN" i="1" ker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宋体" panose="02010600030101010101" pitchFamily="2" charset="-122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 ker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F6DB5DC-F1A2-4F99-91A0-D521AEB05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023498"/>
                <a:ext cx="5181600" cy="744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4EE0882C-6CDB-4F62-9939-D2255298E736}"/>
              </a:ext>
            </a:extLst>
          </p:cNvPr>
          <p:cNvSpPr txBox="1"/>
          <p:nvPr/>
        </p:nvSpPr>
        <p:spPr>
          <a:xfrm>
            <a:off x="5334000" y="2082116"/>
            <a:ext cx="3981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Ok with small initial value</a:t>
            </a:r>
          </a:p>
          <a:p>
            <a:pPr algn="ctr"/>
            <a:r>
              <a:rPr lang="en-US" altLang="zh-CN" dirty="0">
                <a:solidFill>
                  <a:srgbClr val="C00000"/>
                </a:solidFill>
              </a:rPr>
              <a:t>(nobody clearly know the exact number)</a:t>
            </a:r>
            <a:endParaRPr lang="zh-CN" altLang="en-US" dirty="0">
              <a:solidFill>
                <a:srgbClr val="C00000"/>
              </a:solidFill>
            </a:endParaRPr>
          </a:p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5B9DB8-9F26-4271-B3DF-DD4F3D8AA952}"/>
              </a:ext>
            </a:extLst>
          </p:cNvPr>
          <p:cNvSpPr/>
          <p:nvPr/>
        </p:nvSpPr>
        <p:spPr>
          <a:xfrm>
            <a:off x="914400" y="3157941"/>
            <a:ext cx="5771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</a:rPr>
              <a:t>Can we really produce single wave packet?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E391FE-677A-4630-9133-6B002B0E6FE7}"/>
              </a:ext>
            </a:extLst>
          </p:cNvPr>
          <p:cNvSpPr txBox="1"/>
          <p:nvPr/>
        </p:nvSpPr>
        <p:spPr>
          <a:xfrm>
            <a:off x="1197677" y="4771687"/>
            <a:ext cx="2045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stripping foil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space charge effect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BB74FE-7B6C-42B0-9210-80FA836EA901}"/>
              </a:ext>
            </a:extLst>
          </p:cNvPr>
          <p:cNvSpPr/>
          <p:nvPr/>
        </p:nvSpPr>
        <p:spPr>
          <a:xfrm>
            <a:off x="914400" y="5545481"/>
            <a:ext cx="4692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</a:rPr>
              <a:t>Detection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B68B3A-14D2-4F23-A8B6-1E976004A9E9}"/>
              </a:ext>
            </a:extLst>
          </p:cNvPr>
          <p:cNvSpPr/>
          <p:nvPr/>
        </p:nvSpPr>
        <p:spPr>
          <a:xfrm>
            <a:off x="895478" y="4351711"/>
            <a:ext cx="3017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CC"/>
                </a:solidFill>
              </a:rPr>
              <a:t>Coherence destruction?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645E01-3306-456E-B478-438BFE581E38}"/>
              </a:ext>
            </a:extLst>
          </p:cNvPr>
          <p:cNvSpPr/>
          <p:nvPr/>
        </p:nvSpPr>
        <p:spPr>
          <a:xfrm>
            <a:off x="1197677" y="3639810"/>
            <a:ext cx="6302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(extremely) low beam density?---possible (with ion source tuning)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841600-7750-4A4C-9C54-E83C3DB84479}"/>
              </a:ext>
            </a:extLst>
          </p:cNvPr>
          <p:cNvSpPr txBox="1"/>
          <p:nvPr/>
        </p:nvSpPr>
        <p:spPr>
          <a:xfrm>
            <a:off x="1143000" y="5892586"/>
            <a:ext cx="370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extremely low beam intensity (MCP?)</a:t>
            </a:r>
          </a:p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spatial resolution?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0189BE-8960-41B7-A9C3-D829EE22D00C}"/>
              </a:ext>
            </a:extLst>
          </p:cNvPr>
          <p:cNvSpPr/>
          <p:nvPr/>
        </p:nvSpPr>
        <p:spPr>
          <a:xfrm>
            <a:off x="7162800" y="5156408"/>
            <a:ext cx="3111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We are moving on…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589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BFF692-D3E2-4B78-9D99-C16AD72D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EAC108-F2DD-478D-B901-1A77F3E0CA61}"/>
              </a:ext>
            </a:extLst>
          </p:cNvPr>
          <p:cNvSpPr txBox="1">
            <a:spLocks/>
          </p:cNvSpPr>
          <p:nvPr/>
        </p:nvSpPr>
        <p:spPr>
          <a:xfrm>
            <a:off x="492078" y="8254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High </a:t>
            </a:r>
            <a:r>
              <a:rPr lang="fr-FR" altLang="zh-CN" sz="2800" b="1" dirty="0">
                <a:solidFill>
                  <a:srgbClr val="005800"/>
                </a:solidFill>
              </a:rPr>
              <a:t>Voltage Particle Facility</a:t>
            </a: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BD81BD-B0B2-4EBE-AC72-61126082282D}"/>
              </a:ext>
            </a:extLst>
          </p:cNvPr>
          <p:cNvSpPr/>
          <p:nvPr/>
        </p:nvSpPr>
        <p:spPr>
          <a:xfrm>
            <a:off x="873700" y="897205"/>
            <a:ext cx="3393500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 voltage: 200~300 kV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Gas ions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H, He, </a:t>
            </a:r>
            <a:r>
              <a:rPr lang="en-US" altLang="zh-CN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Kr…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E321A3-C791-4A56-82E3-DA925AE03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20599"/>
            <a:ext cx="10440719" cy="512127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43CC2A4-3082-429F-8919-4EA624144CEF}"/>
              </a:ext>
            </a:extLst>
          </p:cNvPr>
          <p:cNvSpPr txBox="1"/>
          <p:nvPr/>
        </p:nvSpPr>
        <p:spPr>
          <a:xfrm>
            <a:off x="7279701" y="1155133"/>
            <a:ext cx="29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will be available soon in next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970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690AE3-C060-4EBE-80AA-B43E91D9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6346674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4467049B-73C8-442A-B0AF-7B57AE4A67B2}"/>
              </a:ext>
            </a:extLst>
          </p:cNvPr>
          <p:cNvSpPr txBox="1">
            <a:spLocks/>
          </p:cNvSpPr>
          <p:nvPr/>
        </p:nvSpPr>
        <p:spPr>
          <a:xfrm>
            <a:off x="403766" y="98087"/>
            <a:ext cx="87402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Field emission source + Hologram? (conventual method)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0791E0-0633-44F8-A1F4-62A601DB9DB5}"/>
              </a:ext>
            </a:extLst>
          </p:cNvPr>
          <p:cNvSpPr txBox="1"/>
          <p:nvPr/>
        </p:nvSpPr>
        <p:spPr>
          <a:xfrm>
            <a:off x="677497" y="1073188"/>
            <a:ext cx="269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</a:rPr>
              <a:t>Technical requirement:  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98FA02E5-A65E-4161-9A78-CEBF0DD8B5DF}"/>
              </a:ext>
            </a:extLst>
          </p:cNvPr>
          <p:cNvSpPr txBox="1"/>
          <p:nvPr/>
        </p:nvSpPr>
        <p:spPr>
          <a:xfrm>
            <a:off x="1752600" y="1655868"/>
            <a:ext cx="415524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Beam coherence ~ dimension of hologram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33" name="图片 132">
            <a:extLst>
              <a:ext uri="{FF2B5EF4-FFF2-40B4-BE49-F238E27FC236}">
                <a16:creationId xmlns:a16="http://schemas.microsoft.com/office/drawing/2014/main" id="{9BB8A701-1297-4DC8-B21E-97F30F2CB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2" t="5000" r="74234" b="33750"/>
          <a:stretch/>
        </p:blipFill>
        <p:spPr>
          <a:xfrm>
            <a:off x="10108534" y="117137"/>
            <a:ext cx="1772817" cy="2895600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33BF9107-6AD7-4722-9DA4-C42F360E4EB9}"/>
              </a:ext>
            </a:extLst>
          </p:cNvPr>
          <p:cNvSpPr/>
          <p:nvPr/>
        </p:nvSpPr>
        <p:spPr>
          <a:xfrm>
            <a:off x="755389" y="2441042"/>
            <a:ext cx="5343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minimum machining scale is ~100 nm</a:t>
            </a:r>
            <a:endParaRPr lang="zh-CN" altLang="en-US" dirty="0"/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8D1A2D8F-52EE-4110-BDE9-DC9735A10FF9}"/>
              </a:ext>
            </a:extLst>
          </p:cNvPr>
          <p:cNvSpPr txBox="1"/>
          <p:nvPr/>
        </p:nvSpPr>
        <p:spPr>
          <a:xfrm>
            <a:off x="2103877" y="2808278"/>
            <a:ext cx="30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dimension of hologram ~ 1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dirty="0"/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1E27A0EA-E801-40A6-8867-DE12F4780F12}"/>
              </a:ext>
            </a:extLst>
          </p:cNvPr>
          <p:cNvSpPr/>
          <p:nvPr/>
        </p:nvSpPr>
        <p:spPr>
          <a:xfrm>
            <a:off x="788027" y="3255594"/>
            <a:ext cx="633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Coherence of the beam should be at least at the order of </a:t>
            </a:r>
            <a:r>
              <a:rPr lang="en-US" altLang="zh-CN" dirty="0">
                <a:solidFill>
                  <a:srgbClr val="0000CC"/>
                </a:solidFill>
              </a:rPr>
              <a:t>1 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>
                <a:solidFill>
                  <a:srgbClr val="0000CC"/>
                </a:solidFill>
              </a:rPr>
              <a:t> 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4443C618-9C91-4EF4-9B67-C8BEA607FFEF}"/>
              </a:ext>
            </a:extLst>
          </p:cNvPr>
          <p:cNvSpPr/>
          <p:nvPr/>
        </p:nvSpPr>
        <p:spPr>
          <a:xfrm>
            <a:off x="788027" y="3948506"/>
            <a:ext cx="5140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classical particle source would be regarded as</a:t>
            </a:r>
            <a:br>
              <a:rPr lang="en-US" altLang="zh-CN" dirty="0"/>
            </a:br>
            <a:r>
              <a:rPr lang="en-US" altLang="zh-CN" dirty="0"/>
              <a:t> incoherence source </a:t>
            </a:r>
            <a:endParaRPr lang="zh-CN" altLang="en-US" dirty="0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E6D1B821-F79E-44FA-9925-E11336CBA5F4}"/>
              </a:ext>
            </a:extLst>
          </p:cNvPr>
          <p:cNvSpPr/>
          <p:nvPr/>
        </p:nvSpPr>
        <p:spPr>
          <a:xfrm>
            <a:off x="965728" y="5999158"/>
            <a:ext cx="6294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The field emission source has relatively good coherence, </a:t>
            </a:r>
            <a:br>
              <a:rPr lang="en-US" altLang="zh-CN" dirty="0">
                <a:solidFill>
                  <a:srgbClr val="0000CC"/>
                </a:solidFill>
              </a:rPr>
            </a:br>
            <a:r>
              <a:rPr lang="en-US" altLang="zh-CN" dirty="0">
                <a:solidFill>
                  <a:srgbClr val="0000CC"/>
                </a:solidFill>
              </a:rPr>
              <a:t>as all particles can be considered to originate from a point source</a:t>
            </a:r>
            <a:endParaRPr lang="zh-CN" altLang="en-US" dirty="0">
              <a:solidFill>
                <a:srgbClr val="0000CC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5D152B3-2B3A-4ADB-9D08-5489BC9ADDCC}"/>
              </a:ext>
            </a:extLst>
          </p:cNvPr>
          <p:cNvGrpSpPr/>
          <p:nvPr/>
        </p:nvGrpSpPr>
        <p:grpSpPr>
          <a:xfrm>
            <a:off x="2590800" y="4699856"/>
            <a:ext cx="3166962" cy="1170991"/>
            <a:chOff x="2819400" y="4789469"/>
            <a:chExt cx="3166962" cy="1170991"/>
          </a:xfrm>
        </p:grpSpPr>
        <p:graphicFrame>
          <p:nvGraphicFramePr>
            <p:cNvPr id="123" name="对象 122">
              <a:extLst>
                <a:ext uri="{FF2B5EF4-FFF2-40B4-BE49-F238E27FC236}">
                  <a16:creationId xmlns:a16="http://schemas.microsoft.com/office/drawing/2014/main" id="{C6F3DFBA-96C5-4840-88D2-616C0BC6E2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4710592"/>
                </p:ext>
              </p:extLst>
            </p:nvPr>
          </p:nvGraphicFramePr>
          <p:xfrm>
            <a:off x="2819400" y="5060408"/>
            <a:ext cx="1676400" cy="827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0" name="Equation" r:id="rId5" imgW="876240" imgH="431640" progId="Equation.DSMT4">
                    <p:embed/>
                  </p:oleObj>
                </mc:Choice>
                <mc:Fallback>
                  <p:oleObj name="Equation" r:id="rId5" imgW="87624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19400" y="5060408"/>
                          <a:ext cx="1676400" cy="827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8FC00EB2-6722-4A56-9173-F89138705B01}"/>
                </a:ext>
              </a:extLst>
            </p:cNvPr>
            <p:cNvCxnSpPr/>
            <p:nvPr/>
          </p:nvCxnSpPr>
          <p:spPr>
            <a:xfrm flipV="1">
              <a:off x="4267200" y="5737694"/>
              <a:ext cx="990600" cy="7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7EC70F7-C63C-4294-90AB-D9AAEBA95CEC}"/>
                </a:ext>
              </a:extLst>
            </p:cNvPr>
            <p:cNvSpPr txBox="1"/>
            <p:nvPr/>
          </p:nvSpPr>
          <p:spPr>
            <a:xfrm>
              <a:off x="5380106" y="5591128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~nm</a:t>
              </a:r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64DBF06-DE32-4F02-80FC-91F85AF1F9C7}"/>
                </a:ext>
              </a:extLst>
            </p:cNvPr>
            <p:cNvSpPr txBox="1"/>
            <p:nvPr/>
          </p:nvSpPr>
          <p:spPr>
            <a:xfrm>
              <a:off x="4419600" y="4789469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~pm</a:t>
              </a:r>
              <a:endParaRPr lang="zh-CN" altLang="en-US" dirty="0"/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A8DF9787-1F29-4A7E-B33E-3CDE9FA67017}"/>
                </a:ext>
              </a:extLst>
            </p:cNvPr>
            <p:cNvCxnSpPr>
              <a:endCxn id="22" idx="1"/>
            </p:cNvCxnSpPr>
            <p:nvPr/>
          </p:nvCxnSpPr>
          <p:spPr>
            <a:xfrm flipV="1">
              <a:off x="3657600" y="4974135"/>
              <a:ext cx="762000" cy="8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49548B93-E7A1-493A-962F-F4873EC4BC09}"/>
                </a:ext>
              </a:extLst>
            </p:cNvPr>
            <p:cNvCxnSpPr/>
            <p:nvPr/>
          </p:nvCxnSpPr>
          <p:spPr>
            <a:xfrm flipV="1">
              <a:off x="4341728" y="5206322"/>
              <a:ext cx="762000" cy="8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C42BAAA-A85E-4862-A4FC-B1E8F1BDC56C}"/>
                </a:ext>
              </a:extLst>
            </p:cNvPr>
            <p:cNvSpPr txBox="1"/>
            <p:nvPr/>
          </p:nvSpPr>
          <p:spPr>
            <a:xfrm>
              <a:off x="5181102" y="5042153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~mm</a:t>
              </a:r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19308BC-91A9-4F72-9138-AD5CD892B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77"/>
          <a:stretch/>
        </p:blipFill>
        <p:spPr>
          <a:xfrm>
            <a:off x="7166146" y="2980841"/>
            <a:ext cx="4971328" cy="37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7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051750-CB97-4B3A-A85C-0D76AB22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439239A-7155-4543-B90E-CC74A8C0300D}"/>
              </a:ext>
            </a:extLst>
          </p:cNvPr>
          <p:cNvGrpSpPr/>
          <p:nvPr/>
        </p:nvGrpSpPr>
        <p:grpSpPr>
          <a:xfrm>
            <a:off x="0" y="3173321"/>
            <a:ext cx="4886297" cy="2759550"/>
            <a:chOff x="3365187" y="3219128"/>
            <a:chExt cx="4817013" cy="2711913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BB61C14-4DCE-488F-84EB-AF9A90C129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913" y="3239693"/>
              <a:ext cx="1645128" cy="16451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isometricOffAxis2Top"/>
              <a:lightRig rig="balanced" dir="t"/>
            </a:scene3d>
            <a:sp3d prstMaterial="clear">
              <a:bevelT w="0" h="1651000" prst="angle"/>
              <a:bevelB w="152400" h="254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0B12048-AB15-4CEC-BCA7-39777FA27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2213" y="4072537"/>
              <a:ext cx="1624564" cy="16245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/>
              <a:lightRig rig="balanced" dir="t"/>
            </a:scene3d>
            <a:sp3d>
              <a:bevelT w="0" h="635000" prst="angle"/>
              <a:bevelB w="152400" h="381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889601B-1603-45C9-9939-08C03E7F7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4588" y="4722178"/>
              <a:ext cx="822564" cy="822564"/>
            </a:xfrm>
            <a:custGeom>
              <a:avLst/>
              <a:gdLst>
                <a:gd name="connsiteX0" fmla="*/ 720654 w 1440000"/>
                <a:gd name="connsiteY0" fmla="*/ 36000 h 1440000"/>
                <a:gd name="connsiteX1" fmla="*/ 36654 w 1440000"/>
                <a:gd name="connsiteY1" fmla="*/ 720000 h 1440000"/>
                <a:gd name="connsiteX2" fmla="*/ 720654 w 1440000"/>
                <a:gd name="connsiteY2" fmla="*/ 1404000 h 1440000"/>
                <a:gd name="connsiteX3" fmla="*/ 1404654 w 1440000"/>
                <a:gd name="connsiteY3" fmla="*/ 720000 h 1440000"/>
                <a:gd name="connsiteX4" fmla="*/ 720654 w 1440000"/>
                <a:gd name="connsiteY4" fmla="*/ 36000 h 1440000"/>
                <a:gd name="connsiteX5" fmla="*/ 720000 w 1440000"/>
                <a:gd name="connsiteY5" fmla="*/ 0 h 1440000"/>
                <a:gd name="connsiteX6" fmla="*/ 1440000 w 1440000"/>
                <a:gd name="connsiteY6" fmla="*/ 720000 h 1440000"/>
                <a:gd name="connsiteX7" fmla="*/ 720000 w 1440000"/>
                <a:gd name="connsiteY7" fmla="*/ 1440000 h 1440000"/>
                <a:gd name="connsiteX8" fmla="*/ 0 w 1440000"/>
                <a:gd name="connsiteY8" fmla="*/ 720000 h 1440000"/>
                <a:gd name="connsiteX9" fmla="*/ 720000 w 1440000"/>
                <a:gd name="connsiteY9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0000" h="1440000">
                  <a:moveTo>
                    <a:pt x="720654" y="36000"/>
                  </a:moveTo>
                  <a:cubicBezTo>
                    <a:pt x="342891" y="36000"/>
                    <a:pt x="36654" y="342237"/>
                    <a:pt x="36654" y="720000"/>
                  </a:cubicBezTo>
                  <a:cubicBezTo>
                    <a:pt x="36654" y="1097763"/>
                    <a:pt x="342891" y="1404000"/>
                    <a:pt x="720654" y="1404000"/>
                  </a:cubicBezTo>
                  <a:cubicBezTo>
                    <a:pt x="1098417" y="1404000"/>
                    <a:pt x="1404654" y="1097763"/>
                    <a:pt x="1404654" y="720000"/>
                  </a:cubicBezTo>
                  <a:cubicBezTo>
                    <a:pt x="1404654" y="342237"/>
                    <a:pt x="1098417" y="36000"/>
                    <a:pt x="720654" y="36000"/>
                  </a:cubicBezTo>
                  <a:close/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OffAxis2Top"/>
              <a:lightRig rig="threePt" dir="t"/>
            </a:scene3d>
            <a:sp3d prstMaterial="dkEdge">
              <a:bevelT prst="angle"/>
              <a:bevelB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圆柱体 37">
              <a:extLst>
                <a:ext uri="{FF2B5EF4-FFF2-40B4-BE49-F238E27FC236}">
                  <a16:creationId xmlns:a16="http://schemas.microsoft.com/office/drawing/2014/main" id="{63ABBD63-A238-4612-BD4E-5D4FBAE41DC7}"/>
                </a:ext>
              </a:extLst>
            </p:cNvPr>
            <p:cNvSpPr/>
            <p:nvPr/>
          </p:nvSpPr>
          <p:spPr>
            <a:xfrm>
              <a:off x="5268150" y="3804328"/>
              <a:ext cx="45719" cy="1472205"/>
            </a:xfrm>
            <a:prstGeom prst="ca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68C12B0-496C-4568-AD26-6A8E448E47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164" y="3219128"/>
              <a:ext cx="1665692" cy="1665691"/>
            </a:xfrm>
            <a:custGeom>
              <a:avLst/>
              <a:gdLst>
                <a:gd name="connsiteX0" fmla="*/ 918000 w 1836000"/>
                <a:gd name="connsiteY0" fmla="*/ 108000 h 1836000"/>
                <a:gd name="connsiteX1" fmla="*/ 108000 w 1836000"/>
                <a:gd name="connsiteY1" fmla="*/ 918000 h 1836000"/>
                <a:gd name="connsiteX2" fmla="*/ 918000 w 1836000"/>
                <a:gd name="connsiteY2" fmla="*/ 1728000 h 1836000"/>
                <a:gd name="connsiteX3" fmla="*/ 1728000 w 1836000"/>
                <a:gd name="connsiteY3" fmla="*/ 918000 h 1836000"/>
                <a:gd name="connsiteX4" fmla="*/ 1605755 w 1836000"/>
                <a:gd name="connsiteY4" fmla="*/ 230245 h 1836000"/>
                <a:gd name="connsiteX5" fmla="*/ 918000 w 1836000"/>
                <a:gd name="connsiteY5" fmla="*/ 108000 h 1836000"/>
                <a:gd name="connsiteX6" fmla="*/ 918000 w 1836000"/>
                <a:gd name="connsiteY6" fmla="*/ 0 h 1836000"/>
                <a:gd name="connsiteX7" fmla="*/ 1697455 w 1836000"/>
                <a:gd name="connsiteY7" fmla="*/ 138545 h 1836000"/>
                <a:gd name="connsiteX8" fmla="*/ 1836000 w 1836000"/>
                <a:gd name="connsiteY8" fmla="*/ 918000 h 1836000"/>
                <a:gd name="connsiteX9" fmla="*/ 918000 w 1836000"/>
                <a:gd name="connsiteY9" fmla="*/ 1836000 h 1836000"/>
                <a:gd name="connsiteX10" fmla="*/ 0 w 1836000"/>
                <a:gd name="connsiteY10" fmla="*/ 918000 h 1836000"/>
                <a:gd name="connsiteX11" fmla="*/ 918000 w 1836000"/>
                <a:gd name="connsiteY11" fmla="*/ 0 h 18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6000" h="1836000">
                  <a:moveTo>
                    <a:pt x="918000" y="108000"/>
                  </a:moveTo>
                  <a:cubicBezTo>
                    <a:pt x="470649" y="108000"/>
                    <a:pt x="108000" y="470649"/>
                    <a:pt x="108000" y="918000"/>
                  </a:cubicBezTo>
                  <a:cubicBezTo>
                    <a:pt x="108000" y="1365351"/>
                    <a:pt x="470649" y="1728000"/>
                    <a:pt x="918000" y="1728000"/>
                  </a:cubicBezTo>
                  <a:cubicBezTo>
                    <a:pt x="1365351" y="1728000"/>
                    <a:pt x="1728000" y="1365351"/>
                    <a:pt x="1728000" y="918000"/>
                  </a:cubicBezTo>
                  <a:cubicBezTo>
                    <a:pt x="1728000" y="688749"/>
                    <a:pt x="1687252" y="459497"/>
                    <a:pt x="1605755" y="230245"/>
                  </a:cubicBezTo>
                  <a:cubicBezTo>
                    <a:pt x="1376503" y="148748"/>
                    <a:pt x="1147251" y="108000"/>
                    <a:pt x="918000" y="108000"/>
                  </a:cubicBezTo>
                  <a:close/>
                  <a:moveTo>
                    <a:pt x="918000" y="0"/>
                  </a:moveTo>
                  <a:cubicBezTo>
                    <a:pt x="1177819" y="0"/>
                    <a:pt x="1437637" y="46182"/>
                    <a:pt x="1697455" y="138545"/>
                  </a:cubicBezTo>
                  <a:cubicBezTo>
                    <a:pt x="1789818" y="398363"/>
                    <a:pt x="1836000" y="658181"/>
                    <a:pt x="1836000" y="918000"/>
                  </a:cubicBezTo>
                  <a:cubicBezTo>
                    <a:pt x="1836000" y="1424997"/>
                    <a:pt x="1424997" y="1836000"/>
                    <a:pt x="918000" y="1836000"/>
                  </a:cubicBezTo>
                  <a:cubicBezTo>
                    <a:pt x="411003" y="1836000"/>
                    <a:pt x="0" y="1424997"/>
                    <a:pt x="0" y="918000"/>
                  </a:cubicBezTo>
                  <a:cubicBezTo>
                    <a:pt x="0" y="411003"/>
                    <a:pt x="411003" y="0"/>
                    <a:pt x="9180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2Top"/>
              <a:lightRig rig="balanced" dir="t"/>
            </a:scene3d>
            <a:sp3d prstMaterial="clear">
              <a:bevelT prst="angle"/>
              <a:bevelB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E6B9CD4-A396-4A70-A2C8-6E183F3C15F8}"/>
                </a:ext>
              </a:extLst>
            </p:cNvPr>
            <p:cNvSpPr/>
            <p:nvPr/>
          </p:nvSpPr>
          <p:spPr>
            <a:xfrm>
              <a:off x="3365187" y="3948705"/>
              <a:ext cx="893429" cy="2437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B4D1A91-B40A-43A4-AB1C-412F4938702F}"/>
                </a:ext>
              </a:extLst>
            </p:cNvPr>
            <p:cNvSpPr txBox="1"/>
            <p:nvPr/>
          </p:nvSpPr>
          <p:spPr>
            <a:xfrm>
              <a:off x="3458738" y="3927633"/>
              <a:ext cx="9634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DC power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F8448DE-C74C-4998-A754-3FB8E5525923}"/>
                </a:ext>
              </a:extLst>
            </p:cNvPr>
            <p:cNvSpPr/>
            <p:nvPr/>
          </p:nvSpPr>
          <p:spPr>
            <a:xfrm>
              <a:off x="3441257" y="4711891"/>
              <a:ext cx="840048" cy="29385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61DF3A1-C518-4860-981C-E1E7E0DCAD92}"/>
                </a:ext>
              </a:extLst>
            </p:cNvPr>
            <p:cNvSpPr txBox="1"/>
            <p:nvPr/>
          </p:nvSpPr>
          <p:spPr>
            <a:xfrm>
              <a:off x="3415872" y="4726295"/>
              <a:ext cx="11445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Ammeter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481F7F7A-A2D4-4CC4-8420-D814E63D89B3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3811902" y="3784348"/>
              <a:ext cx="0" cy="16435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AC2D2CD-6969-4739-A9AC-32E04B8DA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135" y="4194870"/>
              <a:ext cx="1" cy="50576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12C426A-8DB4-4C2A-92C9-F523D1056629}"/>
                </a:ext>
              </a:extLst>
            </p:cNvPr>
            <p:cNvCxnSpPr>
              <a:cxnSpLocks/>
            </p:cNvCxnSpPr>
            <p:nvPr/>
          </p:nvCxnSpPr>
          <p:spPr>
            <a:xfrm>
              <a:off x="3811902" y="5026100"/>
              <a:ext cx="0" cy="2616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2E14ED69-9E64-4CE0-9445-87ECE2E6A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6705" y="5276533"/>
              <a:ext cx="117227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CCDDB78A-90CE-408D-83D7-01539E761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1902" y="3784348"/>
              <a:ext cx="146350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277FB18-2272-411E-9396-9CDB01EBE8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8150" y="3717599"/>
              <a:ext cx="692590" cy="29838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F7753188-E53C-4773-8F5C-D32753290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2516" y="5026100"/>
              <a:ext cx="597591" cy="19000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8EAD9BB-FA48-418D-9E28-68C66E4469D0}"/>
                </a:ext>
              </a:extLst>
            </p:cNvPr>
            <p:cNvSpPr txBox="1"/>
            <p:nvPr/>
          </p:nvSpPr>
          <p:spPr>
            <a:xfrm>
              <a:off x="5901433" y="3511488"/>
              <a:ext cx="2063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b="1" kern="0" dirty="0">
                  <a:solidFill>
                    <a:prstClr val="black"/>
                  </a:solidFill>
                  <a:latin typeface="Times New Roman"/>
                  <a:ea typeface="微软雅黑 Light"/>
                </a:rPr>
                <a:t>Single-crystal</a:t>
              </a:r>
              <a:r>
                <a:rPr lang="en-US" altLang="zh-CN" sz="14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软雅黑 Light"/>
                </a:rPr>
                <a:t>tungsten wire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 Ligh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00A685D-73BE-4190-A74A-68D01C0CC83F}"/>
                </a:ext>
              </a:extLst>
            </p:cNvPr>
            <p:cNvSpPr txBox="1"/>
            <p:nvPr/>
          </p:nvSpPr>
          <p:spPr>
            <a:xfrm>
              <a:off x="6244035" y="4894997"/>
              <a:ext cx="19381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kern="0" dirty="0">
                  <a:solidFill>
                    <a:prstClr val="black"/>
                  </a:solidFill>
                  <a:latin typeface="Times New Roman"/>
                  <a:ea typeface="微软雅黑 Light"/>
                </a:rPr>
                <a:t>Stainless-steel ring</a:t>
              </a:r>
              <a:endParaRPr lang="zh-CN" altLang="en-US" sz="1200" b="1" kern="0" dirty="0">
                <a:solidFill>
                  <a:prstClr val="black"/>
                </a:solidFill>
                <a:latin typeface="Times New Roman"/>
                <a:ea typeface="微软雅黑 Ligh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3C5BD4E-A675-4618-8428-45D8D814E7E2}"/>
                </a:ext>
              </a:extLst>
            </p:cNvPr>
            <p:cNvSpPr txBox="1"/>
            <p:nvPr/>
          </p:nvSpPr>
          <p:spPr>
            <a:xfrm>
              <a:off x="5026561" y="5623264"/>
              <a:ext cx="704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0" dirty="0">
                  <a:solidFill>
                    <a:prstClr val="black"/>
                  </a:solidFill>
                  <a:latin typeface="Times New Roman"/>
                  <a:ea typeface="微软雅黑 Light"/>
                </a:rPr>
                <a:t>NaOH</a:t>
              </a:r>
              <a:endParaRPr lang="zh-CN" altLang="en-US" sz="1400" b="1" kern="0" dirty="0">
                <a:solidFill>
                  <a:prstClr val="black"/>
                </a:solidFill>
                <a:latin typeface="Times New Roman"/>
                <a:ea typeface="微软雅黑 Light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2E68A76E-EB05-40D6-A306-84AD023E8A67}"/>
              </a:ext>
            </a:extLst>
          </p:cNvPr>
          <p:cNvSpPr txBox="1"/>
          <p:nvPr/>
        </p:nvSpPr>
        <p:spPr>
          <a:xfrm>
            <a:off x="279285" y="2667031"/>
            <a:ext cx="342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0000CC"/>
                </a:solidFill>
              </a:rPr>
              <a:t>Electrochemical </a:t>
            </a:r>
            <a:r>
              <a:rPr lang="en-US" altLang="zh-CN" sz="1800" dirty="0">
                <a:solidFill>
                  <a:srgbClr val="0000CC"/>
                </a:solidFill>
              </a:rPr>
              <a:t>e</a:t>
            </a:r>
            <a:r>
              <a:rPr lang="zh-CN" altLang="en-US" sz="1800" dirty="0">
                <a:solidFill>
                  <a:srgbClr val="0000CC"/>
                </a:solidFill>
              </a:rPr>
              <a:t>tching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05BFF909-09DB-44CC-8496-C53FE8C3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952" y="2260292"/>
            <a:ext cx="4983144" cy="4321541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9BE28496-1BBC-4388-917C-37F08B90F3A4}"/>
              </a:ext>
            </a:extLst>
          </p:cNvPr>
          <p:cNvSpPr txBox="1"/>
          <p:nvPr/>
        </p:nvSpPr>
        <p:spPr>
          <a:xfrm>
            <a:off x="212025" y="499874"/>
            <a:ext cx="6326776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5800"/>
                </a:solidFill>
              </a:rPr>
              <a:t>Preparation of the very </a:t>
            </a:r>
            <a:r>
              <a:rPr lang="en-US" altLang="zh-CN" sz="2000" b="1" dirty="0" err="1">
                <a:solidFill>
                  <a:srgbClr val="005800"/>
                </a:solidFill>
              </a:rPr>
              <a:t>very</a:t>
            </a:r>
            <a:r>
              <a:rPr lang="en-US" altLang="zh-CN" sz="2000" b="1" dirty="0">
                <a:solidFill>
                  <a:srgbClr val="005800"/>
                </a:solidFill>
              </a:rPr>
              <a:t> sharp cathode~ nm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AB9778D-F3AD-4DEE-9B34-344E25C5CBFD}"/>
              </a:ext>
            </a:extLst>
          </p:cNvPr>
          <p:cNvSpPr txBox="1"/>
          <p:nvPr/>
        </p:nvSpPr>
        <p:spPr>
          <a:xfrm>
            <a:off x="6871380" y="2369218"/>
            <a:ext cx="2109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</a:rPr>
              <a:t>Radius of curvature</a:t>
            </a:r>
            <a:r>
              <a:rPr lang="en-US" altLang="zh-CN" dirty="0">
                <a:solidFill>
                  <a:srgbClr val="C00000"/>
                </a:solidFill>
              </a:rPr>
              <a:t>: </a:t>
            </a:r>
            <a:r>
              <a:rPr lang="en-US" altLang="zh-CN" b="1" dirty="0">
                <a:solidFill>
                  <a:srgbClr val="C00000"/>
                </a:solidFill>
              </a:rPr>
              <a:t>50 - 80 nm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E188F9-DC83-4FC5-BDC9-DD5F67922B3F}"/>
              </a:ext>
            </a:extLst>
          </p:cNvPr>
          <p:cNvGrpSpPr/>
          <p:nvPr/>
        </p:nvGrpSpPr>
        <p:grpSpPr>
          <a:xfrm>
            <a:off x="381000" y="906437"/>
            <a:ext cx="10847857" cy="962181"/>
            <a:chOff x="212025" y="1205255"/>
            <a:chExt cx="10847857" cy="96218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D52765-AF23-41CB-A20E-5412E1FEF8BF}"/>
                </a:ext>
              </a:extLst>
            </p:cNvPr>
            <p:cNvSpPr txBox="1"/>
            <p:nvPr/>
          </p:nvSpPr>
          <p:spPr>
            <a:xfrm>
              <a:off x="303011" y="1393679"/>
              <a:ext cx="28738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Electrical conductivity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Mechanical properties 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13A476E-E62A-44BC-8C91-6EF4033A1F8E}"/>
                </a:ext>
              </a:extLst>
            </p:cNvPr>
            <p:cNvSpPr txBox="1"/>
            <p:nvPr/>
          </p:nvSpPr>
          <p:spPr>
            <a:xfrm>
              <a:off x="3743736" y="1406249"/>
              <a:ext cx="1589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Tungsten</a:t>
              </a:r>
              <a:br>
                <a:rPr lang="en-US" altLang="zh-CN" dirty="0"/>
              </a:br>
              <a:r>
                <a:rPr lang="en-US" altLang="zh-CN" dirty="0"/>
                <a:t>(single crystal )</a:t>
              </a:r>
              <a:endParaRPr lang="zh-CN" altLang="en-US" dirty="0"/>
            </a:p>
          </p:txBody>
        </p:sp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4071AC81-545F-4AC4-9845-0379B75233C5}"/>
                </a:ext>
              </a:extLst>
            </p:cNvPr>
            <p:cNvSpPr/>
            <p:nvPr/>
          </p:nvSpPr>
          <p:spPr>
            <a:xfrm>
              <a:off x="5550982" y="1595832"/>
              <a:ext cx="1975637" cy="22569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箭头: 右 7">
              <a:extLst>
                <a:ext uri="{FF2B5EF4-FFF2-40B4-BE49-F238E27FC236}">
                  <a16:creationId xmlns:a16="http://schemas.microsoft.com/office/drawing/2014/main" id="{5A66D9F9-D79B-4808-B4A2-4093A1B200C5}"/>
                </a:ext>
              </a:extLst>
            </p:cNvPr>
            <p:cNvSpPr/>
            <p:nvPr/>
          </p:nvSpPr>
          <p:spPr>
            <a:xfrm>
              <a:off x="3029716" y="1641221"/>
              <a:ext cx="441277" cy="18030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42850D5-9C07-4163-93EF-488C235E1354}"/>
                </a:ext>
              </a:extLst>
            </p:cNvPr>
            <p:cNvSpPr txBox="1"/>
            <p:nvPr/>
          </p:nvSpPr>
          <p:spPr>
            <a:xfrm>
              <a:off x="5457895" y="1205255"/>
              <a:ext cx="25516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/>
                <a:t>Electrochemical Etching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CD912C-E193-49B9-A568-6755472EF138}"/>
                </a:ext>
              </a:extLst>
            </p:cNvPr>
            <p:cNvSpPr txBox="1"/>
            <p:nvPr/>
          </p:nvSpPr>
          <p:spPr>
            <a:xfrm>
              <a:off x="8341538" y="1421306"/>
              <a:ext cx="13200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Cathode Tip</a:t>
              </a:r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63F26DD-7720-44FC-B465-52E676D65103}"/>
                </a:ext>
              </a:extLst>
            </p:cNvPr>
            <p:cNvSpPr txBox="1"/>
            <p:nvPr/>
          </p:nvSpPr>
          <p:spPr>
            <a:xfrm>
              <a:off x="7931926" y="1771122"/>
              <a:ext cx="31279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radius of curvature</a:t>
              </a:r>
              <a:r>
                <a:rPr lang="en-US" altLang="zh-CN" dirty="0"/>
                <a:t>:  </a:t>
              </a:r>
              <a:r>
                <a:rPr lang="en-US" altLang="zh-CN" dirty="0">
                  <a:solidFill>
                    <a:srgbClr val="C00000"/>
                  </a:solidFill>
                </a:rPr>
                <a:t>~</a:t>
              </a:r>
              <a:r>
                <a:rPr lang="en-US" altLang="zh-CN" b="1" dirty="0">
                  <a:solidFill>
                    <a:srgbClr val="C00000"/>
                  </a:solidFill>
                </a:rPr>
                <a:t>nm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63F4F0E9-0D52-498C-8C8B-717216EDEAE9}"/>
                </a:ext>
              </a:extLst>
            </p:cNvPr>
            <p:cNvSpPr/>
            <p:nvPr/>
          </p:nvSpPr>
          <p:spPr>
            <a:xfrm>
              <a:off x="212025" y="1371600"/>
              <a:ext cx="2693159" cy="78838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669DF44D-7C96-4811-827D-26DA29261E9E}"/>
                </a:ext>
              </a:extLst>
            </p:cNvPr>
            <p:cNvSpPr/>
            <p:nvPr/>
          </p:nvSpPr>
          <p:spPr>
            <a:xfrm>
              <a:off x="3652208" y="1379049"/>
              <a:ext cx="1639328" cy="78838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D111B159-3757-446E-84F4-97882281D2CD}"/>
                </a:ext>
              </a:extLst>
            </p:cNvPr>
            <p:cNvSpPr/>
            <p:nvPr/>
          </p:nvSpPr>
          <p:spPr>
            <a:xfrm>
              <a:off x="7778787" y="1352466"/>
              <a:ext cx="2701856" cy="78838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DB6A141-907B-478F-8CCD-2591C08B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674" y="4043510"/>
            <a:ext cx="2866431" cy="2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5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58F9E0E-2E33-432F-8CF1-2BA2500F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519" y="160376"/>
            <a:ext cx="3582481" cy="25480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5689"/>
            <a:ext cx="8229600" cy="846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5800"/>
                </a:solidFill>
              </a:rPr>
              <a:t>Vortex particles</a:t>
            </a:r>
            <a:endParaRPr lang="zh-CN" altLang="en-US" b="1" dirty="0">
              <a:solidFill>
                <a:srgbClr val="0058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393764"/>
            <a:ext cx="85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00CC"/>
                </a:solidFill>
              </a:rPr>
              <a:t>States of  quantum wave equation(Schrodinger/Dirac equation)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3114908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Bessel wave, Laguerre-Gauss wave (beam) solution…</a:t>
            </a:r>
            <a:endParaRPr lang="zh-CN" altLang="en-US" sz="2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269260-F49E-43C8-BCEE-4D250EA08AD0}"/>
              </a:ext>
            </a:extLst>
          </p:cNvPr>
          <p:cNvSpPr/>
          <p:nvPr/>
        </p:nvSpPr>
        <p:spPr>
          <a:xfrm>
            <a:off x="1143000" y="3941804"/>
            <a:ext cx="8352640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Non–plane-wave </a:t>
            </a:r>
            <a:r>
              <a:rPr lang="en-US" altLang="zh-CN" sz="2000" dirty="0"/>
              <a:t>solutions of wave equation, with </a:t>
            </a:r>
            <a:r>
              <a:rPr lang="en-US" altLang="zh-CN" sz="2000" dirty="0">
                <a:solidFill>
                  <a:srgbClr val="FF0000"/>
                </a:solidFill>
              </a:rPr>
              <a:t>helicoidal wave fronts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Intrinsic OAM</a:t>
            </a:r>
            <a:r>
              <a:rPr lang="en-US" altLang="zh-CN" sz="2000" dirty="0"/>
              <a:t>— a new degree of freedom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Effect of a single particle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F625A8-3163-4F58-AD19-45B5326CCDCF}"/>
              </a:ext>
            </a:extLst>
          </p:cNvPr>
          <p:cNvSpPr/>
          <p:nvPr/>
        </p:nvSpPr>
        <p:spPr>
          <a:xfrm>
            <a:off x="533400" y="2502868"/>
            <a:ext cx="882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00CC"/>
                </a:solidFill>
              </a:rPr>
              <a:t>Possess intrinsic OAMs along the propagation direction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2B1CC3-C1D0-4CC0-990C-2F8F46A9D580}"/>
              </a:ext>
            </a:extLst>
          </p:cNvPr>
          <p:cNvSpPr txBox="1"/>
          <p:nvPr/>
        </p:nvSpPr>
        <p:spPr>
          <a:xfrm>
            <a:off x="9607788" y="276179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particle is made resemble fusilli pasta </a:t>
            </a:r>
            <a:endParaRPr lang="zh-CN" altLang="en-US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4928586-526C-4A13-B57A-979D96EA2792}"/>
              </a:ext>
            </a:extLst>
          </p:cNvPr>
          <p:cNvSpPr txBox="1"/>
          <p:nvPr/>
        </p:nvSpPr>
        <p:spPr>
          <a:xfrm>
            <a:off x="1229513" y="1932098"/>
            <a:ext cx="2788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No classical counterparts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857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29279F-08DB-445C-B333-FDB7377D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40B0829-B10F-4C54-B8C5-4D1521B147CF}"/>
              </a:ext>
            </a:extLst>
          </p:cNvPr>
          <p:cNvGrpSpPr/>
          <p:nvPr/>
        </p:nvGrpSpPr>
        <p:grpSpPr>
          <a:xfrm>
            <a:off x="606851" y="942115"/>
            <a:ext cx="3856140" cy="5915885"/>
            <a:chOff x="310243" y="511752"/>
            <a:chExt cx="3856140" cy="5915885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A29A6D0-5594-43DB-A194-24B1FD5AB88F}"/>
                </a:ext>
              </a:extLst>
            </p:cNvPr>
            <p:cNvGrpSpPr/>
            <p:nvPr/>
          </p:nvGrpSpPr>
          <p:grpSpPr>
            <a:xfrm>
              <a:off x="310243" y="511752"/>
              <a:ext cx="3752460" cy="3445517"/>
              <a:chOff x="286140" y="812620"/>
              <a:chExt cx="3752460" cy="3445517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CC8A2284-09D0-43E2-AACA-525B7B9AC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140" y="1143000"/>
                <a:ext cx="3752460" cy="3115137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9FF2702-B077-4DA2-A67C-0ACDABA9E3D8}"/>
                  </a:ext>
                </a:extLst>
              </p:cNvPr>
              <p:cNvSpPr/>
              <p:nvPr/>
            </p:nvSpPr>
            <p:spPr>
              <a:xfrm>
                <a:off x="1295400" y="1436748"/>
                <a:ext cx="1295400" cy="1143001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1B47E65-64D8-4B9F-B967-8521A18E75A3}"/>
                  </a:ext>
                </a:extLst>
              </p:cNvPr>
              <p:cNvSpPr txBox="1"/>
              <p:nvPr/>
            </p:nvSpPr>
            <p:spPr>
              <a:xfrm>
                <a:off x="459894" y="812620"/>
                <a:ext cx="31804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00CC"/>
                    </a:solidFill>
                  </a:rPr>
                  <a:t>Model in SolidWorks</a:t>
                </a:r>
                <a:endParaRPr lang="zh-CN" altLang="en-US" sz="1600" b="1" dirty="0">
                  <a:solidFill>
                    <a:srgbClr val="0000CC"/>
                  </a:solidFill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F7E639D-A9FF-4421-BEAC-44283D304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530069"/>
              <a:ext cx="3709183" cy="1897568"/>
            </a:xfrm>
            <a:prstGeom prst="rect">
              <a:avLst/>
            </a:prstGeom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B45D1EBD-7296-4393-9F45-4148DF24FC95}"/>
                </a:ext>
              </a:extLst>
            </p:cNvPr>
            <p:cNvCxnSpPr>
              <a:cxnSpLocks/>
            </p:cNvCxnSpPr>
            <p:nvPr/>
          </p:nvCxnSpPr>
          <p:spPr>
            <a:xfrm>
              <a:off x="2591770" y="2278881"/>
              <a:ext cx="71462" cy="24863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92D6849-3397-4389-BED2-0DBAB0269CAD}"/>
              </a:ext>
            </a:extLst>
          </p:cNvPr>
          <p:cNvSpPr txBox="1"/>
          <p:nvPr/>
        </p:nvSpPr>
        <p:spPr>
          <a:xfrm>
            <a:off x="631344" y="211398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5800"/>
                </a:solidFill>
              </a:rPr>
              <a:t>Design &amp; Prototype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34EF9FC-F109-4319-A6BA-12D69999C8CF}"/>
              </a:ext>
            </a:extLst>
          </p:cNvPr>
          <p:cNvGrpSpPr/>
          <p:nvPr/>
        </p:nvGrpSpPr>
        <p:grpSpPr>
          <a:xfrm>
            <a:off x="5562600" y="150846"/>
            <a:ext cx="5745828" cy="6870524"/>
            <a:chOff x="5562600" y="150846"/>
            <a:chExt cx="5745828" cy="68705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AF47E5B-E581-405B-9F07-E8C01B805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3" t="11350" r="2450" b="5812"/>
            <a:stretch/>
          </p:blipFill>
          <p:spPr>
            <a:xfrm rot="5400000">
              <a:off x="7151144" y="380536"/>
              <a:ext cx="2497337" cy="2037958"/>
            </a:xfrm>
            <a:prstGeom prst="rect">
              <a:avLst/>
            </a:prstGeom>
          </p:spPr>
        </p:pic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70DC40BA-4C17-4C84-9A58-1D79305AFFE6}"/>
                </a:ext>
              </a:extLst>
            </p:cNvPr>
            <p:cNvGrpSpPr/>
            <p:nvPr/>
          </p:nvGrpSpPr>
          <p:grpSpPr>
            <a:xfrm>
              <a:off x="5562600" y="2971800"/>
              <a:ext cx="5745828" cy="4049570"/>
              <a:chOff x="4218050" y="3302897"/>
              <a:chExt cx="5130421" cy="3574574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BB1055A4-302C-4FD9-9852-94E0DD7A5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39" t="31972" r="16964" b="33249"/>
              <a:stretch/>
            </p:blipFill>
            <p:spPr>
              <a:xfrm>
                <a:off x="4956528" y="3302897"/>
                <a:ext cx="4044841" cy="3307731"/>
              </a:xfrm>
              <a:prstGeom prst="rect">
                <a:avLst/>
              </a:prstGeom>
            </p:spPr>
          </p:pic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B1B216B9-2ADB-4144-9CE0-690A2EA420F4}"/>
                  </a:ext>
                </a:extLst>
              </p:cNvPr>
              <p:cNvGrpSpPr/>
              <p:nvPr/>
            </p:nvGrpSpPr>
            <p:grpSpPr>
              <a:xfrm>
                <a:off x="4218050" y="4457307"/>
                <a:ext cx="1092491" cy="338554"/>
                <a:chOff x="9357484" y="1088738"/>
                <a:chExt cx="1092491" cy="338554"/>
              </a:xfrm>
            </p:grpSpPr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B64A4C0B-DD6F-4052-971A-6D77F373A4C0}"/>
                    </a:ext>
                  </a:extLst>
                </p:cNvPr>
                <p:cNvSpPr/>
                <p:nvPr/>
              </p:nvSpPr>
              <p:spPr>
                <a:xfrm>
                  <a:off x="9400637" y="1121578"/>
                  <a:ext cx="909555" cy="2525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19EB59-7AC7-44D6-B1C5-7D864A954754}"/>
                    </a:ext>
                  </a:extLst>
                </p:cNvPr>
                <p:cNvSpPr txBox="1"/>
                <p:nvPr/>
              </p:nvSpPr>
              <p:spPr>
                <a:xfrm>
                  <a:off x="9357484" y="1088738"/>
                  <a:ext cx="10924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/>
                    <a:t>FE source</a:t>
                  </a:r>
                  <a:endParaRPr lang="zh-CN" altLang="en-US" sz="1600" b="1" dirty="0"/>
                </a:p>
              </p:txBody>
            </p:sp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A3BF58A6-6A13-479A-A700-802D22750D86}"/>
                  </a:ext>
                </a:extLst>
              </p:cNvPr>
              <p:cNvGrpSpPr/>
              <p:nvPr/>
            </p:nvGrpSpPr>
            <p:grpSpPr>
              <a:xfrm>
                <a:off x="5846644" y="6538917"/>
                <a:ext cx="1593352" cy="338554"/>
                <a:chOff x="9357484" y="1088738"/>
                <a:chExt cx="1092491" cy="338554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60551283-9641-41C9-9245-17F9800B8353}"/>
                    </a:ext>
                  </a:extLst>
                </p:cNvPr>
                <p:cNvSpPr/>
                <p:nvPr/>
              </p:nvSpPr>
              <p:spPr>
                <a:xfrm>
                  <a:off x="9400637" y="1121578"/>
                  <a:ext cx="909555" cy="2525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A579F9FE-B9FA-4ACF-B4FF-0B4F5AE74BB1}"/>
                    </a:ext>
                  </a:extLst>
                </p:cNvPr>
                <p:cNvSpPr txBox="1"/>
                <p:nvPr/>
              </p:nvSpPr>
              <p:spPr>
                <a:xfrm>
                  <a:off x="9357484" y="1088738"/>
                  <a:ext cx="10924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/>
                    <a:t>Vacuum pump</a:t>
                  </a:r>
                  <a:endParaRPr lang="zh-CN" altLang="en-US" sz="1600" b="1" dirty="0"/>
                </a:p>
              </p:txBody>
            </p: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DDC749EB-0159-4014-9B33-CD60CD02D9B7}"/>
                  </a:ext>
                </a:extLst>
              </p:cNvPr>
              <p:cNvGrpSpPr/>
              <p:nvPr/>
            </p:nvGrpSpPr>
            <p:grpSpPr>
              <a:xfrm>
                <a:off x="7620000" y="4861392"/>
                <a:ext cx="1728471" cy="338554"/>
                <a:chOff x="9357484" y="1088738"/>
                <a:chExt cx="1092491" cy="338554"/>
              </a:xfrm>
            </p:grpSpPr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45E4B0E5-E54B-495F-B528-382620129DBF}"/>
                    </a:ext>
                  </a:extLst>
                </p:cNvPr>
                <p:cNvSpPr/>
                <p:nvPr/>
              </p:nvSpPr>
              <p:spPr>
                <a:xfrm>
                  <a:off x="9400637" y="1121578"/>
                  <a:ext cx="909555" cy="2525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4B20D135-5E50-4AB7-AB03-CCB78FB06D4E}"/>
                    </a:ext>
                  </a:extLst>
                </p:cNvPr>
                <p:cNvSpPr txBox="1"/>
                <p:nvPr/>
              </p:nvSpPr>
              <p:spPr>
                <a:xfrm>
                  <a:off x="9357484" y="1088738"/>
                  <a:ext cx="10924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/>
                    <a:t>CCD/ Ammeter</a:t>
                  </a:r>
                  <a:endParaRPr lang="zh-CN" altLang="en-US" sz="1600" b="1" dirty="0"/>
                </a:p>
              </p:txBody>
            </p:sp>
          </p:grpSp>
        </p:grp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ED96D490-38BB-442D-9E31-E35F85DD6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200" y="2678300"/>
              <a:ext cx="812665" cy="21671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5237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9AC1A2-9206-4178-973F-840A4B74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22180E5-E74F-439B-AF88-EB19AA94A704}"/>
              </a:ext>
            </a:extLst>
          </p:cNvPr>
          <p:cNvGrpSpPr/>
          <p:nvPr/>
        </p:nvGrpSpPr>
        <p:grpSpPr>
          <a:xfrm>
            <a:off x="4956906" y="2755836"/>
            <a:ext cx="6858000" cy="3537798"/>
            <a:chOff x="4953000" y="2710602"/>
            <a:chExt cx="6858000" cy="353779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178DFAB-D14F-45C6-9214-E1F0AB1A4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2710602"/>
              <a:ext cx="6858000" cy="353779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EEE6B5C-1E3C-4DB1-852C-D4CB3716CD4B}"/>
                </a:ext>
              </a:extLst>
            </p:cNvPr>
            <p:cNvSpPr txBox="1"/>
            <p:nvPr/>
          </p:nvSpPr>
          <p:spPr>
            <a:xfrm>
              <a:off x="5105400" y="2825722"/>
              <a:ext cx="43427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000" dirty="0"/>
                <a:t>Beam optics</a:t>
              </a:r>
              <a:endParaRPr lang="zh-CN" altLang="en-US" sz="2000" dirty="0"/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AD7A93D7-54D1-4057-9E9A-64A32B13F5D3}"/>
                </a:ext>
              </a:extLst>
            </p:cNvPr>
            <p:cNvCxnSpPr>
              <a:cxnSpLocks/>
            </p:cNvCxnSpPr>
            <p:nvPr/>
          </p:nvCxnSpPr>
          <p:spPr>
            <a:xfrm>
              <a:off x="5930294" y="5496192"/>
              <a:ext cx="4561721" cy="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7924D1A-4867-459A-919D-A377448A9BF2}"/>
                </a:ext>
              </a:extLst>
            </p:cNvPr>
            <p:cNvSpPr txBox="1"/>
            <p:nvPr/>
          </p:nvSpPr>
          <p:spPr>
            <a:xfrm>
              <a:off x="6837882" y="5420909"/>
              <a:ext cx="2349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80 mm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6F6257-FAFF-4D05-80DC-A7474318F36B}"/>
              </a:ext>
            </a:extLst>
          </p:cNvPr>
          <p:cNvGrpSpPr/>
          <p:nvPr/>
        </p:nvGrpSpPr>
        <p:grpSpPr>
          <a:xfrm>
            <a:off x="4876881" y="1284411"/>
            <a:ext cx="6967961" cy="705876"/>
            <a:chOff x="3720416" y="4143970"/>
            <a:chExt cx="3489963" cy="119233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98FD91C-2226-427B-B235-89C354FE5E18}"/>
                </a:ext>
              </a:extLst>
            </p:cNvPr>
            <p:cNvSpPr txBox="1"/>
            <p:nvPr/>
          </p:nvSpPr>
          <p:spPr>
            <a:xfrm>
              <a:off x="3720416" y="4143972"/>
              <a:ext cx="3489963" cy="619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Electric field strength ranges from </a:t>
              </a:r>
              <a:r>
                <a:rPr lang="en-US" altLang="zh-CN" b="1" dirty="0">
                  <a:solidFill>
                    <a:srgbClr val="FF0000"/>
                  </a:solidFill>
                </a:rPr>
                <a:t>3×10</a:t>
              </a:r>
              <a:r>
                <a:rPr lang="en-US" altLang="zh-CN" b="1" baseline="30000" dirty="0">
                  <a:solidFill>
                    <a:srgbClr val="FF0000"/>
                  </a:solidFill>
                </a:rPr>
                <a:t>9</a:t>
              </a:r>
              <a:r>
                <a:rPr lang="en-US" altLang="zh-CN" b="1" dirty="0">
                  <a:solidFill>
                    <a:srgbClr val="FF0000"/>
                  </a:solidFill>
                </a:rPr>
                <a:t> V/m</a:t>
              </a:r>
              <a:r>
                <a:rPr lang="en-US" altLang="zh-CN" dirty="0"/>
                <a:t> to </a:t>
              </a:r>
              <a:r>
                <a:rPr lang="en-US" altLang="zh-CN" b="1" dirty="0">
                  <a:solidFill>
                    <a:srgbClr val="FF0000"/>
                  </a:solidFill>
                </a:rPr>
                <a:t>4×10</a:t>
              </a:r>
              <a:r>
                <a:rPr lang="en-US" altLang="zh-CN" b="1" baseline="30000" dirty="0">
                  <a:solidFill>
                    <a:srgbClr val="FF0000"/>
                  </a:solidFill>
                </a:rPr>
                <a:t>9</a:t>
              </a:r>
              <a:r>
                <a:rPr lang="en-US" altLang="zh-CN" b="1" dirty="0">
                  <a:solidFill>
                    <a:srgbClr val="FF0000"/>
                  </a:solidFill>
                </a:rPr>
                <a:t> V/m.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Emission current density reaches a maximum value of </a:t>
              </a:r>
              <a:r>
                <a:rPr lang="en-US" altLang="zh-CN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6.2 </a:t>
              </a:r>
              <a:r>
                <a:rPr lang="zh-CN" altLang="zh-CN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×</a:t>
              </a:r>
              <a:r>
                <a:rPr lang="en-US" altLang="zh-CN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10</a:t>
              </a:r>
              <a:r>
                <a:rPr lang="en-US" altLang="zh-CN" b="1" baseline="30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8</a:t>
              </a:r>
              <a:r>
                <a:rPr lang="en-US" altLang="zh-CN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A/m</a:t>
              </a:r>
              <a:r>
                <a:rPr lang="en-US" altLang="zh-CN" b="1" baseline="30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2.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AB90E52-E6F3-4CBB-BC1E-EBBCF4370AAC}"/>
                </a:ext>
              </a:extLst>
            </p:cNvPr>
            <p:cNvSpPr/>
            <p:nvPr/>
          </p:nvSpPr>
          <p:spPr>
            <a:xfrm>
              <a:off x="3720416" y="4143970"/>
              <a:ext cx="3460193" cy="119233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FC70596-4810-4D6F-8A5C-EB42666ED67A}"/>
              </a:ext>
            </a:extLst>
          </p:cNvPr>
          <p:cNvGrpSpPr/>
          <p:nvPr/>
        </p:nvGrpSpPr>
        <p:grpSpPr>
          <a:xfrm>
            <a:off x="304801" y="444896"/>
            <a:ext cx="4321130" cy="6203847"/>
            <a:chOff x="6868270" y="497192"/>
            <a:chExt cx="3792398" cy="5545132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F258368-A366-490C-9FE6-EA38684AADFD}"/>
                </a:ext>
              </a:extLst>
            </p:cNvPr>
            <p:cNvSpPr txBox="1"/>
            <p:nvPr/>
          </p:nvSpPr>
          <p:spPr>
            <a:xfrm>
              <a:off x="6868270" y="5519639"/>
              <a:ext cx="3611314" cy="522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(a) Electric field strength and (b) emission current density on the cathode surface.</a:t>
              </a:r>
              <a:endParaRPr lang="zh-CN" altLang="en-US" sz="16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BA21224-E3EE-49A6-8B32-5983C3E9932B}"/>
                </a:ext>
              </a:extLst>
            </p:cNvPr>
            <p:cNvSpPr txBox="1"/>
            <p:nvPr/>
          </p:nvSpPr>
          <p:spPr>
            <a:xfrm>
              <a:off x="6900529" y="497192"/>
              <a:ext cx="33880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000" dirty="0"/>
                <a:t>Simulation on the tip </a:t>
              </a:r>
              <a:endParaRPr lang="zh-CN" altLang="en-US" sz="2000" dirty="0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C962A9F-6D84-4B88-9AA7-35019DB3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0705" y="697669"/>
              <a:ext cx="3489963" cy="4732373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615DF43A-9B4D-4A63-98AE-D220D84AE4F0}"/>
              </a:ext>
            </a:extLst>
          </p:cNvPr>
          <p:cNvSpPr/>
          <p:nvPr/>
        </p:nvSpPr>
        <p:spPr>
          <a:xfrm>
            <a:off x="7010400" y="6063967"/>
            <a:ext cx="3062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Quasi-parallel beam extraction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7674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B33DCE-BFD4-48F7-8108-826FEEEE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0127"/>
            <a:ext cx="335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05800"/>
                </a:solidFill>
              </a:rPr>
              <a:t>Ion emitter?</a:t>
            </a:r>
            <a:endParaRPr lang="zh-CN" altLang="en-US" sz="3600" b="1" dirty="0">
              <a:solidFill>
                <a:srgbClr val="0058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1A1600-F15C-4AB9-94A5-519869CF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0" y="3002357"/>
            <a:ext cx="4495800" cy="914395"/>
          </a:xfrm>
        </p:spPr>
        <p:txBody>
          <a:bodyPr>
            <a:normAutofit/>
          </a:bodyPr>
          <a:lstStyle/>
          <a:p>
            <a:r>
              <a:rPr lang="sv-SE" altLang="zh-CN" sz="2400" dirty="0"/>
              <a:t>Metal Coating on Tungsten Tip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A42746-6FBC-4836-B2C3-224FC010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98E35A9-63E4-4138-9B77-944E31AC777A}"/>
              </a:ext>
            </a:extLst>
          </p:cNvPr>
          <p:cNvSpPr txBox="1">
            <a:spLocks/>
          </p:cNvSpPr>
          <p:nvPr/>
        </p:nvSpPr>
        <p:spPr>
          <a:xfrm>
            <a:off x="554690" y="4572000"/>
            <a:ext cx="3657600" cy="914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altLang="zh-CN" sz="2400" dirty="0"/>
              <a:t>Tip-Gas ionization</a:t>
            </a:r>
            <a:endParaRPr lang="zh-CN" altLang="en-US" sz="24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03D405A-EE5D-4953-AFAC-D29CC06D8057}"/>
              </a:ext>
            </a:extLst>
          </p:cNvPr>
          <p:cNvGrpSpPr/>
          <p:nvPr/>
        </p:nvGrpSpPr>
        <p:grpSpPr>
          <a:xfrm>
            <a:off x="6174255" y="876047"/>
            <a:ext cx="5236510" cy="2535264"/>
            <a:chOff x="5771847" y="381000"/>
            <a:chExt cx="6171142" cy="34671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19A9923-C970-45EE-9AC4-5CEC2130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847" y="381000"/>
              <a:ext cx="6171142" cy="3467100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ED1AC5F-D61B-49F2-A79C-4E49D3A4D537}"/>
                </a:ext>
              </a:extLst>
            </p:cNvPr>
            <p:cNvSpPr/>
            <p:nvPr/>
          </p:nvSpPr>
          <p:spPr>
            <a:xfrm>
              <a:off x="7594826" y="1600205"/>
              <a:ext cx="914400" cy="9143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497CBF49-6BBA-49E7-B1B6-F903D9FDB1A4}"/>
              </a:ext>
            </a:extLst>
          </p:cNvPr>
          <p:cNvSpPr txBox="1"/>
          <p:nvPr/>
        </p:nvSpPr>
        <p:spPr>
          <a:xfrm>
            <a:off x="1032118" y="1579043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More stronger field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379418E-CA62-47FE-8168-F01CB021A248}"/>
              </a:ext>
            </a:extLst>
          </p:cNvPr>
          <p:cNvSpPr/>
          <p:nvPr/>
        </p:nvSpPr>
        <p:spPr>
          <a:xfrm>
            <a:off x="1032118" y="1160436"/>
            <a:ext cx="309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Higher Emission Work Function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5FB930-4E30-4BB5-9227-F31BCBAF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946085"/>
            <a:ext cx="4154006" cy="216622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26849AC-4EF3-4E0B-BAA5-227E98C8AFBB}"/>
              </a:ext>
            </a:extLst>
          </p:cNvPr>
          <p:cNvSpPr/>
          <p:nvPr/>
        </p:nvSpPr>
        <p:spPr>
          <a:xfrm>
            <a:off x="9791838" y="6049666"/>
            <a:ext cx="1143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Dilute Gas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0352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690AE3-C060-4EBE-80AA-B43E91D9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C4B68636-973B-4660-8FCC-070C9572895A}"/>
              </a:ext>
            </a:extLst>
          </p:cNvPr>
          <p:cNvGrpSpPr/>
          <p:nvPr/>
        </p:nvGrpSpPr>
        <p:grpSpPr>
          <a:xfrm>
            <a:off x="1611781" y="679263"/>
            <a:ext cx="9001250" cy="2835276"/>
            <a:chOff x="244326" y="1486377"/>
            <a:chExt cx="9001250" cy="283527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14C8218-901B-333B-4A3B-58FE17CADDA4}"/>
                </a:ext>
              </a:extLst>
            </p:cNvPr>
            <p:cNvSpPr/>
            <p:nvPr/>
          </p:nvSpPr>
          <p:spPr>
            <a:xfrm>
              <a:off x="244326" y="1486377"/>
              <a:ext cx="8799803" cy="2835276"/>
            </a:xfrm>
            <a:prstGeom prst="rect">
              <a:avLst/>
            </a:prstGeom>
            <a:pattFill prst="pct5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111D5D2-E5E9-90D8-47A0-5FE8FBA27101}"/>
                </a:ext>
              </a:extLst>
            </p:cNvPr>
            <p:cNvGrpSpPr/>
            <p:nvPr/>
          </p:nvGrpSpPr>
          <p:grpSpPr>
            <a:xfrm>
              <a:off x="389480" y="1718979"/>
              <a:ext cx="8856096" cy="2000279"/>
              <a:chOff x="423860" y="1636159"/>
              <a:chExt cx="11270446" cy="2545595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F081B532-E9E0-F3B0-ED88-2E51FB3D441E}"/>
                  </a:ext>
                </a:extLst>
              </p:cNvPr>
              <p:cNvGrpSpPr/>
              <p:nvPr/>
            </p:nvGrpSpPr>
            <p:grpSpPr>
              <a:xfrm>
                <a:off x="423860" y="1636159"/>
                <a:ext cx="5458425" cy="2545595"/>
                <a:chOff x="423860" y="1636159"/>
                <a:chExt cx="5458425" cy="2545595"/>
              </a:xfrm>
            </p:grpSpPr>
            <p:sp>
              <p:nvSpPr>
                <p:cNvPr id="65" name="流程图: 手动操作 64">
                  <a:extLst>
                    <a:ext uri="{FF2B5EF4-FFF2-40B4-BE49-F238E27FC236}">
                      <a16:creationId xmlns:a16="http://schemas.microsoft.com/office/drawing/2014/main" id="{26A107C3-0D53-D5B9-6DD3-2B5AECC6550D}"/>
                    </a:ext>
                  </a:extLst>
                </p:cNvPr>
                <p:cNvSpPr/>
                <p:nvPr/>
              </p:nvSpPr>
              <p:spPr>
                <a:xfrm rot="16200000">
                  <a:off x="2309975" y="2110412"/>
                  <a:ext cx="145464" cy="2110736"/>
                </a:xfrm>
                <a:prstGeom prst="flowChartManualOperation">
                  <a:avLst/>
                </a:prstGeom>
                <a:pattFill prst="pct80">
                  <a:fgClr>
                    <a:srgbClr val="FFFF00"/>
                  </a:fgClr>
                  <a:bgClr>
                    <a:schemeClr val="accent2">
                      <a:lumMod val="75000"/>
                    </a:schemeClr>
                  </a:bgClr>
                </a:pattFill>
                <a:ln>
                  <a:noFill/>
                </a:ln>
                <a:effectLst>
                  <a:glow rad="25400">
                    <a:schemeClr val="accent2">
                      <a:lumMod val="40000"/>
                      <a:lumOff val="60000"/>
                      <a:alpha val="63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6" name="流程图: 手动操作 65">
                  <a:extLst>
                    <a:ext uri="{FF2B5EF4-FFF2-40B4-BE49-F238E27FC236}">
                      <a16:creationId xmlns:a16="http://schemas.microsoft.com/office/drawing/2014/main" id="{618249C6-431A-EC88-A850-787E0D9946EB}"/>
                    </a:ext>
                  </a:extLst>
                </p:cNvPr>
                <p:cNvSpPr/>
                <p:nvPr/>
              </p:nvSpPr>
              <p:spPr>
                <a:xfrm rot="7074130">
                  <a:off x="3813191" y="2943936"/>
                  <a:ext cx="150517" cy="1048028"/>
                </a:xfrm>
                <a:prstGeom prst="flowChartManualOperation">
                  <a:avLst/>
                </a:prstGeom>
                <a:pattFill prst="pct25">
                  <a:fgClr>
                    <a:srgbClr val="FFFF00"/>
                  </a:fgClr>
                  <a:bgClr>
                    <a:srgbClr val="F117AE"/>
                  </a:bgClr>
                </a:pattFill>
                <a:ln>
                  <a:noFill/>
                </a:ln>
                <a:effectLst>
                  <a:glow rad="127000">
                    <a:srgbClr val="C840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grpSp>
              <p:nvGrpSpPr>
                <p:cNvPr id="67" name="组合 66">
                  <a:extLst>
                    <a:ext uri="{FF2B5EF4-FFF2-40B4-BE49-F238E27FC236}">
                      <a16:creationId xmlns:a16="http://schemas.microsoft.com/office/drawing/2014/main" id="{BA4C0A68-3777-DA13-2006-C3FBFFE0BE47}"/>
                    </a:ext>
                  </a:extLst>
                </p:cNvPr>
                <p:cNvGrpSpPr/>
                <p:nvPr/>
              </p:nvGrpSpPr>
              <p:grpSpPr>
                <a:xfrm>
                  <a:off x="5449747" y="3103710"/>
                  <a:ext cx="119015" cy="82448"/>
                  <a:chOff x="4604413" y="2993870"/>
                  <a:chExt cx="119015" cy="82448"/>
                </a:xfrm>
              </p:grpSpPr>
              <p:sp>
                <p:nvSpPr>
                  <p:cNvPr id="107" name="椭圆 106">
                    <a:extLst>
                      <a:ext uri="{FF2B5EF4-FFF2-40B4-BE49-F238E27FC236}">
                        <a16:creationId xmlns:a16="http://schemas.microsoft.com/office/drawing/2014/main" id="{FD98EDF1-6922-483A-C92E-4ED018433BC6}"/>
                      </a:ext>
                    </a:extLst>
                  </p:cNvPr>
                  <p:cNvSpPr/>
                  <p:nvPr/>
                </p:nvSpPr>
                <p:spPr>
                  <a:xfrm>
                    <a:off x="4672054" y="3030599"/>
                    <a:ext cx="45719" cy="45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8" name="云形 107">
                    <a:extLst>
                      <a:ext uri="{FF2B5EF4-FFF2-40B4-BE49-F238E27FC236}">
                        <a16:creationId xmlns:a16="http://schemas.microsoft.com/office/drawing/2014/main" id="{6E44FE0B-9295-C484-BFE9-4C9A001D653B}"/>
                      </a:ext>
                    </a:extLst>
                  </p:cNvPr>
                  <p:cNvSpPr/>
                  <p:nvPr/>
                </p:nvSpPr>
                <p:spPr>
                  <a:xfrm>
                    <a:off x="4604413" y="2993870"/>
                    <a:ext cx="88721" cy="74644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5000"/>
                          <a:lumOff val="95000"/>
                        </a:schemeClr>
                      </a:gs>
                      <a:gs pos="74000">
                        <a:schemeClr val="accent4">
                          <a:lumMod val="45000"/>
                          <a:lumOff val="55000"/>
                        </a:schemeClr>
                      </a:gs>
                      <a:gs pos="83000">
                        <a:schemeClr val="accent4">
                          <a:lumMod val="45000"/>
                          <a:lumOff val="55000"/>
                        </a:schemeClr>
                      </a:gs>
                      <a:gs pos="100000">
                        <a:schemeClr val="accent4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sx="1000" sy="1000" algn="ctr" rotWithShape="0">
                      <a:srgbClr val="000000"/>
                    </a:outerShdw>
                    <a:softEdge rad="254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109" name="组合 108">
                    <a:extLst>
                      <a:ext uri="{FF2B5EF4-FFF2-40B4-BE49-F238E27FC236}">
                        <a16:creationId xmlns:a16="http://schemas.microsoft.com/office/drawing/2014/main" id="{D908056C-7567-B9A8-A8D1-9E9BA2AEF57F}"/>
                      </a:ext>
                    </a:extLst>
                  </p:cNvPr>
                  <p:cNvGrpSpPr/>
                  <p:nvPr/>
                </p:nvGrpSpPr>
                <p:grpSpPr>
                  <a:xfrm>
                    <a:off x="4646215" y="2994286"/>
                    <a:ext cx="77213" cy="73753"/>
                    <a:chOff x="5329381" y="2779669"/>
                    <a:chExt cx="375622" cy="338324"/>
                  </a:xfrm>
                </p:grpSpPr>
                <p:sp>
                  <p:nvSpPr>
                    <p:cNvPr id="110" name="椭圆 109">
                      <a:extLst>
                        <a:ext uri="{FF2B5EF4-FFF2-40B4-BE49-F238E27FC236}">
                          <a16:creationId xmlns:a16="http://schemas.microsoft.com/office/drawing/2014/main" id="{D93EAFE4-91CA-E42D-1F36-25E4BBAD3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3506" y="2973963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11" name="椭圆 110">
                      <a:extLst>
                        <a:ext uri="{FF2B5EF4-FFF2-40B4-BE49-F238E27FC236}">
                          <a16:creationId xmlns:a16="http://schemas.microsoft.com/office/drawing/2014/main" id="{26902CE1-CB73-56CC-144B-CA9BA27239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81567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12" name="椭圆 111">
                      <a:extLst>
                        <a:ext uri="{FF2B5EF4-FFF2-40B4-BE49-F238E27FC236}">
                          <a16:creationId xmlns:a16="http://schemas.microsoft.com/office/drawing/2014/main" id="{948CB5CC-D33E-2CC1-951C-FB83C13387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94076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13" name="椭圆 112">
                      <a:extLst>
                        <a:ext uri="{FF2B5EF4-FFF2-40B4-BE49-F238E27FC236}">
                          <a16:creationId xmlns:a16="http://schemas.microsoft.com/office/drawing/2014/main" id="{7EAA06F4-5A11-54AA-47A0-F0FFB396A0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9341" y="2779669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4" name="椭圆 113">
                      <a:extLst>
                        <a:ext uri="{FF2B5EF4-FFF2-40B4-BE49-F238E27FC236}">
                          <a16:creationId xmlns:a16="http://schemas.microsoft.com/office/drawing/2014/main" id="{16B4EB98-28F7-3C0B-F040-1B1D450855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9381" y="2869688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15" name="椭圆 114">
                      <a:extLst>
                        <a:ext uri="{FF2B5EF4-FFF2-40B4-BE49-F238E27FC236}">
                          <a16:creationId xmlns:a16="http://schemas.microsoft.com/office/drawing/2014/main" id="{A9827995-E841-6BD0-521F-A620539A13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5532" y="2887692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68" name="流程图: 手动操作 67">
                  <a:extLst>
                    <a:ext uri="{FF2B5EF4-FFF2-40B4-BE49-F238E27FC236}">
                      <a16:creationId xmlns:a16="http://schemas.microsoft.com/office/drawing/2014/main" id="{CDF11DEE-15A2-D17A-3491-E06EA6FAABDA}"/>
                    </a:ext>
                  </a:extLst>
                </p:cNvPr>
                <p:cNvSpPr/>
                <p:nvPr/>
              </p:nvSpPr>
              <p:spPr>
                <a:xfrm rot="3240920">
                  <a:off x="3713608" y="2382305"/>
                  <a:ext cx="165893" cy="1069358"/>
                </a:xfrm>
                <a:prstGeom prst="flowChartManualOperation">
                  <a:avLst/>
                </a:prstGeom>
                <a:pattFill prst="pct25">
                  <a:fgClr>
                    <a:srgbClr val="FFFF00"/>
                  </a:fgClr>
                  <a:bgClr>
                    <a:srgbClr val="F117AE"/>
                  </a:bgClr>
                </a:pattFill>
                <a:ln>
                  <a:noFill/>
                </a:ln>
                <a:effectLst>
                  <a:glow rad="127000">
                    <a:srgbClr val="C840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9" name="流程图: 手动操作 68">
                  <a:extLst>
                    <a:ext uri="{FF2B5EF4-FFF2-40B4-BE49-F238E27FC236}">
                      <a16:creationId xmlns:a16="http://schemas.microsoft.com/office/drawing/2014/main" id="{41E9281D-9929-BE40-F6EE-66BC243DD0AC}"/>
                    </a:ext>
                  </a:extLst>
                </p:cNvPr>
                <p:cNvSpPr/>
                <p:nvPr/>
              </p:nvSpPr>
              <p:spPr>
                <a:xfrm rot="10800000">
                  <a:off x="3301524" y="3220017"/>
                  <a:ext cx="161820" cy="961737"/>
                </a:xfrm>
                <a:prstGeom prst="flowChartManualOperation">
                  <a:avLst/>
                </a:prstGeom>
                <a:pattFill prst="pct25">
                  <a:fgClr>
                    <a:srgbClr val="FFFF00"/>
                  </a:fgClr>
                  <a:bgClr>
                    <a:srgbClr val="F117AE"/>
                  </a:bgClr>
                </a:pattFill>
                <a:ln>
                  <a:noFill/>
                </a:ln>
                <a:effectLst>
                  <a:glow rad="127000">
                    <a:srgbClr val="C840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0" name="流程图: 手动操作 69">
                  <a:extLst>
                    <a:ext uri="{FF2B5EF4-FFF2-40B4-BE49-F238E27FC236}">
                      <a16:creationId xmlns:a16="http://schemas.microsoft.com/office/drawing/2014/main" id="{93CB6B94-D396-CB3B-80DF-4D088A62720B}"/>
                    </a:ext>
                  </a:extLst>
                </p:cNvPr>
                <p:cNvSpPr/>
                <p:nvPr/>
              </p:nvSpPr>
              <p:spPr>
                <a:xfrm>
                  <a:off x="3283539" y="2215318"/>
                  <a:ext cx="157410" cy="959398"/>
                </a:xfrm>
                <a:prstGeom prst="flowChartManualOperation">
                  <a:avLst/>
                </a:prstGeom>
                <a:pattFill prst="pct25">
                  <a:fgClr>
                    <a:srgbClr val="FFFF00"/>
                  </a:fgClr>
                  <a:bgClr>
                    <a:srgbClr val="F117AE"/>
                  </a:bgClr>
                </a:pattFill>
                <a:ln>
                  <a:noFill/>
                </a:ln>
                <a:effectLst>
                  <a:glow rad="127000">
                    <a:srgbClr val="C840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1" name="流程图: 手动操作 70">
                  <a:extLst>
                    <a:ext uri="{FF2B5EF4-FFF2-40B4-BE49-F238E27FC236}">
                      <a16:creationId xmlns:a16="http://schemas.microsoft.com/office/drawing/2014/main" id="{81A37AE1-4DE4-228E-9AE1-BA494F2A3EF5}"/>
                    </a:ext>
                  </a:extLst>
                </p:cNvPr>
                <p:cNvSpPr/>
                <p:nvPr/>
              </p:nvSpPr>
              <p:spPr>
                <a:xfrm rot="18130228">
                  <a:off x="2807666" y="2341389"/>
                  <a:ext cx="150517" cy="1046988"/>
                </a:xfrm>
                <a:prstGeom prst="flowChartManualOperation">
                  <a:avLst/>
                </a:prstGeom>
                <a:pattFill prst="pct25">
                  <a:fgClr>
                    <a:srgbClr val="FFFF00"/>
                  </a:fgClr>
                  <a:bgClr>
                    <a:srgbClr val="F117AE"/>
                  </a:bgClr>
                </a:pattFill>
                <a:ln>
                  <a:noFill/>
                </a:ln>
                <a:effectLst>
                  <a:glow rad="127000">
                    <a:srgbClr val="C840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26801A62-0F9E-588B-ABB6-4391B58185A0}"/>
                    </a:ext>
                  </a:extLst>
                </p:cNvPr>
                <p:cNvSpPr/>
                <p:nvPr/>
              </p:nvSpPr>
              <p:spPr>
                <a:xfrm>
                  <a:off x="2583707" y="2341753"/>
                  <a:ext cx="1449335" cy="1490484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  <a:alpha val="23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scene3d>
                  <a:camera prst="orthographicFront">
                    <a:rot lat="0" lon="7200000" rev="0"/>
                  </a:camera>
                  <a:lightRig rig="threePt" dir="t">
                    <a:rot lat="0" lon="0" rev="7800000"/>
                  </a:lightRig>
                </a:scene3d>
                <a:sp3d extrusionH="38100" prstMaterial="softEdge">
                  <a:bevelT w="0"/>
                  <a:contourClr>
                    <a:schemeClr val="tx1">
                      <a:lumMod val="95000"/>
                      <a:lumOff val="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F18BCC2-EA4B-D43C-3164-957B93ED6FAC}"/>
                    </a:ext>
                  </a:extLst>
                </p:cNvPr>
                <p:cNvSpPr/>
                <p:nvPr/>
              </p:nvSpPr>
              <p:spPr>
                <a:xfrm>
                  <a:off x="4459242" y="2372784"/>
                  <a:ext cx="1423043" cy="14904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cene3d>
                  <a:camera prst="orthographicFront">
                    <a:rot lat="0" lon="7200000" rev="0"/>
                  </a:camera>
                  <a:lightRig rig="threePt" dir="t">
                    <a:rot lat="0" lon="0" rev="7800000"/>
                  </a:lightRig>
                </a:scene3d>
                <a:sp3d extrusionH="50800" prstMaterial="softEdge">
                  <a:bevelT w="0"/>
                  <a:contourClr>
                    <a:schemeClr val="tx1">
                      <a:lumMod val="95000"/>
                      <a:lumOff val="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74" name="文本框 81">
                  <a:extLst>
                    <a:ext uri="{FF2B5EF4-FFF2-40B4-BE49-F238E27FC236}">
                      <a16:creationId xmlns:a16="http://schemas.microsoft.com/office/drawing/2014/main" id="{0FC6D681-DE3C-86D0-973D-EB1583C7F97A}"/>
                    </a:ext>
                  </a:extLst>
                </p:cNvPr>
                <p:cNvSpPr txBox="1"/>
                <p:nvPr/>
              </p:nvSpPr>
              <p:spPr>
                <a:xfrm>
                  <a:off x="2643462" y="1636159"/>
                  <a:ext cx="1931076" cy="4308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Cooling laser</a:t>
                  </a:r>
                  <a:endParaRPr lang="zh-CN" alt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文本框 82">
                  <a:extLst>
                    <a:ext uri="{FF2B5EF4-FFF2-40B4-BE49-F238E27FC236}">
                      <a16:creationId xmlns:a16="http://schemas.microsoft.com/office/drawing/2014/main" id="{8FB2E311-BC0B-3BF3-AFC0-11A0C39DB5FD}"/>
                    </a:ext>
                  </a:extLst>
                </p:cNvPr>
                <p:cNvSpPr txBox="1"/>
                <p:nvPr/>
              </p:nvSpPr>
              <p:spPr>
                <a:xfrm>
                  <a:off x="423860" y="3190906"/>
                  <a:ext cx="2433145" cy="7441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600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Photoionization laser</a:t>
                  </a:r>
                  <a:endParaRPr lang="zh-CN" altLang="en-US" sz="16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645803E1-B122-14D4-C6E4-69A9C100411F}"/>
                    </a:ext>
                  </a:extLst>
                </p:cNvPr>
                <p:cNvSpPr/>
                <p:nvPr/>
              </p:nvSpPr>
              <p:spPr>
                <a:xfrm>
                  <a:off x="3265192" y="2337688"/>
                  <a:ext cx="1449335" cy="1490484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  <a:alpha val="47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scene3d>
                  <a:camera prst="orthographicFront">
                    <a:rot lat="0" lon="7200000" rev="0"/>
                  </a:camera>
                  <a:lightRig rig="threePt" dir="t">
                    <a:rot lat="0" lon="0" rev="7800000"/>
                  </a:lightRig>
                </a:scene3d>
                <a:sp3d extrusionH="38100" prstMaterial="softEdge">
                  <a:bevelT w="0"/>
                  <a:contourClr>
                    <a:schemeClr val="tx1">
                      <a:lumMod val="95000"/>
                      <a:lumOff val="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0E7F145D-2CC6-B446-A2F3-982CC1C3794C}"/>
                    </a:ext>
                  </a:extLst>
                </p:cNvPr>
                <p:cNvSpPr/>
                <p:nvPr/>
              </p:nvSpPr>
              <p:spPr>
                <a:xfrm>
                  <a:off x="3944577" y="2815321"/>
                  <a:ext cx="236584" cy="5433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grpSp>
              <p:nvGrpSpPr>
                <p:cNvPr id="78" name="组合 77">
                  <a:extLst>
                    <a:ext uri="{FF2B5EF4-FFF2-40B4-BE49-F238E27FC236}">
                      <a16:creationId xmlns:a16="http://schemas.microsoft.com/office/drawing/2014/main" id="{875844B9-C3F2-0555-AED4-311AD2B0229E}"/>
                    </a:ext>
                  </a:extLst>
                </p:cNvPr>
                <p:cNvGrpSpPr/>
                <p:nvPr/>
              </p:nvGrpSpPr>
              <p:grpSpPr>
                <a:xfrm>
                  <a:off x="3274300" y="3047707"/>
                  <a:ext cx="178551" cy="178345"/>
                  <a:chOff x="5329381" y="2779669"/>
                  <a:chExt cx="375622" cy="375185"/>
                </a:xfrm>
              </p:grpSpPr>
              <p:sp>
                <p:nvSpPr>
                  <p:cNvPr id="100" name="椭圆 99">
                    <a:extLst>
                      <a:ext uri="{FF2B5EF4-FFF2-40B4-BE49-F238E27FC236}">
                        <a16:creationId xmlns:a16="http://schemas.microsoft.com/office/drawing/2014/main" id="{8726BD73-F238-62E6-9E37-7A0D0B06F4A9}"/>
                      </a:ext>
                    </a:extLst>
                  </p:cNvPr>
                  <p:cNvSpPr/>
                  <p:nvPr/>
                </p:nvSpPr>
                <p:spPr>
                  <a:xfrm>
                    <a:off x="5353506" y="2973963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46000">
                        <a:schemeClr val="accent2">
                          <a:lumMod val="95000"/>
                          <a:lumOff val="5000"/>
                        </a:schemeClr>
                      </a:gs>
                      <a:gs pos="100000">
                        <a:schemeClr val="accent2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1" name="椭圆 100">
                    <a:extLst>
                      <a:ext uri="{FF2B5EF4-FFF2-40B4-BE49-F238E27FC236}">
                        <a16:creationId xmlns:a16="http://schemas.microsoft.com/office/drawing/2014/main" id="{580BB9DF-80CE-8608-561D-46BFF1602712}"/>
                      </a:ext>
                    </a:extLst>
                  </p:cNvPr>
                  <p:cNvSpPr/>
                  <p:nvPr/>
                </p:nvSpPr>
                <p:spPr>
                  <a:xfrm>
                    <a:off x="5557557" y="2815676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2" name="椭圆 101">
                    <a:extLst>
                      <a:ext uri="{FF2B5EF4-FFF2-40B4-BE49-F238E27FC236}">
                        <a16:creationId xmlns:a16="http://schemas.microsoft.com/office/drawing/2014/main" id="{DAE25357-91F1-1259-B8E6-EBCECEA1CE67}"/>
                      </a:ext>
                    </a:extLst>
                  </p:cNvPr>
                  <p:cNvSpPr/>
                  <p:nvPr/>
                </p:nvSpPr>
                <p:spPr>
                  <a:xfrm>
                    <a:off x="5557557" y="2940766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46000">
                        <a:schemeClr val="accent2">
                          <a:lumMod val="95000"/>
                          <a:lumOff val="5000"/>
                        </a:schemeClr>
                      </a:gs>
                      <a:gs pos="100000">
                        <a:schemeClr val="accent2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3" name="椭圆 102">
                    <a:extLst>
                      <a:ext uri="{FF2B5EF4-FFF2-40B4-BE49-F238E27FC236}">
                        <a16:creationId xmlns:a16="http://schemas.microsoft.com/office/drawing/2014/main" id="{C2C0E330-2C59-CDBE-B655-62BE56845605}"/>
                      </a:ext>
                    </a:extLst>
                  </p:cNvPr>
                  <p:cNvSpPr/>
                  <p:nvPr/>
                </p:nvSpPr>
                <p:spPr>
                  <a:xfrm>
                    <a:off x="5419341" y="2779669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4" name="椭圆 103">
                    <a:extLst>
                      <a:ext uri="{FF2B5EF4-FFF2-40B4-BE49-F238E27FC236}">
                        <a16:creationId xmlns:a16="http://schemas.microsoft.com/office/drawing/2014/main" id="{92E97011-1E4D-67D4-5E2C-E77DFAA9F42F}"/>
                      </a:ext>
                    </a:extLst>
                  </p:cNvPr>
                  <p:cNvSpPr/>
                  <p:nvPr/>
                </p:nvSpPr>
                <p:spPr>
                  <a:xfrm>
                    <a:off x="5466888" y="3010824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5" name="椭圆 104">
                    <a:extLst>
                      <a:ext uri="{FF2B5EF4-FFF2-40B4-BE49-F238E27FC236}">
                        <a16:creationId xmlns:a16="http://schemas.microsoft.com/office/drawing/2014/main" id="{24D338A3-6F34-183C-6D71-C1FEFC4A2BE1}"/>
                      </a:ext>
                    </a:extLst>
                  </p:cNvPr>
                  <p:cNvSpPr/>
                  <p:nvPr/>
                </p:nvSpPr>
                <p:spPr>
                  <a:xfrm>
                    <a:off x="5329381" y="2869688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6" name="椭圆 105">
                    <a:extLst>
                      <a:ext uri="{FF2B5EF4-FFF2-40B4-BE49-F238E27FC236}">
                        <a16:creationId xmlns:a16="http://schemas.microsoft.com/office/drawing/2014/main" id="{2D783954-09FF-2304-9F95-BB5A5898F8BF}"/>
                      </a:ext>
                    </a:extLst>
                  </p:cNvPr>
                  <p:cNvSpPr/>
                  <p:nvPr/>
                </p:nvSpPr>
                <p:spPr>
                  <a:xfrm>
                    <a:off x="5455532" y="2887692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46000">
                        <a:schemeClr val="accent2">
                          <a:lumMod val="95000"/>
                          <a:lumOff val="5000"/>
                        </a:schemeClr>
                      </a:gs>
                      <a:gs pos="100000">
                        <a:schemeClr val="accent2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</p:grpSp>
            <p:sp>
              <p:nvSpPr>
                <p:cNvPr id="79" name="流程图: 手动操作 78">
                  <a:extLst>
                    <a:ext uri="{FF2B5EF4-FFF2-40B4-BE49-F238E27FC236}">
                      <a16:creationId xmlns:a16="http://schemas.microsoft.com/office/drawing/2014/main" id="{7991C622-88B1-6C47-9FBD-1BAFE540F131}"/>
                    </a:ext>
                  </a:extLst>
                </p:cNvPr>
                <p:cNvSpPr/>
                <p:nvPr/>
              </p:nvSpPr>
              <p:spPr>
                <a:xfrm rot="14302148">
                  <a:off x="2808328" y="2964411"/>
                  <a:ext cx="150517" cy="1016660"/>
                </a:xfrm>
                <a:prstGeom prst="flowChartManualOperation">
                  <a:avLst/>
                </a:prstGeom>
                <a:pattFill prst="pct25">
                  <a:fgClr>
                    <a:srgbClr val="FFFF00"/>
                  </a:fgClr>
                  <a:bgClr>
                    <a:srgbClr val="F117AE"/>
                  </a:bgClr>
                </a:pattFill>
                <a:ln>
                  <a:noFill/>
                </a:ln>
                <a:effectLst>
                  <a:glow rad="127000">
                    <a:srgbClr val="C840AB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80" name="云形 79">
                  <a:extLst>
                    <a:ext uri="{FF2B5EF4-FFF2-40B4-BE49-F238E27FC236}">
                      <a16:creationId xmlns:a16="http://schemas.microsoft.com/office/drawing/2014/main" id="{A0B757EB-2134-53B9-DCEA-0DF88439F41D}"/>
                    </a:ext>
                  </a:extLst>
                </p:cNvPr>
                <p:cNvSpPr/>
                <p:nvPr/>
              </p:nvSpPr>
              <p:spPr>
                <a:xfrm>
                  <a:off x="3966495" y="3033457"/>
                  <a:ext cx="181842" cy="172832"/>
                </a:xfrm>
                <a:prstGeom prst="cloud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sx="1000" sy="1000" algn="ctr" rotWithShape="0">
                    <a:srgbClr val="000000"/>
                  </a:outerShdw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grpSp>
              <p:nvGrpSpPr>
                <p:cNvPr id="81" name="组合 80">
                  <a:extLst>
                    <a:ext uri="{FF2B5EF4-FFF2-40B4-BE49-F238E27FC236}">
                      <a16:creationId xmlns:a16="http://schemas.microsoft.com/office/drawing/2014/main" id="{C292A778-E75C-52B7-1474-604E6F251357}"/>
                    </a:ext>
                  </a:extLst>
                </p:cNvPr>
                <p:cNvGrpSpPr/>
                <p:nvPr/>
              </p:nvGrpSpPr>
              <p:grpSpPr>
                <a:xfrm>
                  <a:off x="4023268" y="3037757"/>
                  <a:ext cx="130553" cy="138290"/>
                  <a:chOff x="5329381" y="2779669"/>
                  <a:chExt cx="375622" cy="375185"/>
                </a:xfrm>
              </p:grpSpPr>
              <p:sp>
                <p:nvSpPr>
                  <p:cNvPr id="93" name="椭圆 92">
                    <a:extLst>
                      <a:ext uri="{FF2B5EF4-FFF2-40B4-BE49-F238E27FC236}">
                        <a16:creationId xmlns:a16="http://schemas.microsoft.com/office/drawing/2014/main" id="{FDE5DEAC-7B5B-D967-79FD-012C0FDC617D}"/>
                      </a:ext>
                    </a:extLst>
                  </p:cNvPr>
                  <p:cNvSpPr/>
                  <p:nvPr/>
                </p:nvSpPr>
                <p:spPr>
                  <a:xfrm>
                    <a:off x="5353506" y="2973963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94" name="椭圆 93">
                    <a:extLst>
                      <a:ext uri="{FF2B5EF4-FFF2-40B4-BE49-F238E27FC236}">
                        <a16:creationId xmlns:a16="http://schemas.microsoft.com/office/drawing/2014/main" id="{D7A728B8-511C-8C93-626D-49C55A5C0048}"/>
                      </a:ext>
                    </a:extLst>
                  </p:cNvPr>
                  <p:cNvSpPr/>
                  <p:nvPr/>
                </p:nvSpPr>
                <p:spPr>
                  <a:xfrm>
                    <a:off x="5557557" y="2815676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95" name="椭圆 94">
                    <a:extLst>
                      <a:ext uri="{FF2B5EF4-FFF2-40B4-BE49-F238E27FC236}">
                        <a16:creationId xmlns:a16="http://schemas.microsoft.com/office/drawing/2014/main" id="{30F196B1-0B74-8B8D-E32C-6BDEE41C90AA}"/>
                      </a:ext>
                    </a:extLst>
                  </p:cNvPr>
                  <p:cNvSpPr/>
                  <p:nvPr/>
                </p:nvSpPr>
                <p:spPr>
                  <a:xfrm>
                    <a:off x="5557557" y="2940766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96" name="椭圆 95">
                    <a:extLst>
                      <a:ext uri="{FF2B5EF4-FFF2-40B4-BE49-F238E27FC236}">
                        <a16:creationId xmlns:a16="http://schemas.microsoft.com/office/drawing/2014/main" id="{5C4D4799-6E2A-A89E-97AE-0D8B325D8847}"/>
                      </a:ext>
                    </a:extLst>
                  </p:cNvPr>
                  <p:cNvSpPr/>
                  <p:nvPr/>
                </p:nvSpPr>
                <p:spPr>
                  <a:xfrm>
                    <a:off x="5419341" y="2779669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7" name="椭圆 96">
                    <a:extLst>
                      <a:ext uri="{FF2B5EF4-FFF2-40B4-BE49-F238E27FC236}">
                        <a16:creationId xmlns:a16="http://schemas.microsoft.com/office/drawing/2014/main" id="{A28E4F64-3B85-030F-47BD-4E7EFF317614}"/>
                      </a:ext>
                    </a:extLst>
                  </p:cNvPr>
                  <p:cNvSpPr/>
                  <p:nvPr/>
                </p:nvSpPr>
                <p:spPr>
                  <a:xfrm>
                    <a:off x="5466888" y="3010824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8" name="椭圆 97">
                    <a:extLst>
                      <a:ext uri="{FF2B5EF4-FFF2-40B4-BE49-F238E27FC236}">
                        <a16:creationId xmlns:a16="http://schemas.microsoft.com/office/drawing/2014/main" id="{5E919DDB-96A6-2170-E5EF-561DD1376D2A}"/>
                      </a:ext>
                    </a:extLst>
                  </p:cNvPr>
                  <p:cNvSpPr/>
                  <p:nvPr/>
                </p:nvSpPr>
                <p:spPr>
                  <a:xfrm>
                    <a:off x="5329381" y="2869688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99" name="椭圆 98">
                    <a:extLst>
                      <a:ext uri="{FF2B5EF4-FFF2-40B4-BE49-F238E27FC236}">
                        <a16:creationId xmlns:a16="http://schemas.microsoft.com/office/drawing/2014/main" id="{EEB4A0FD-156D-FE87-859A-CF82DE1FE1EA}"/>
                      </a:ext>
                    </a:extLst>
                  </p:cNvPr>
                  <p:cNvSpPr/>
                  <p:nvPr/>
                </p:nvSpPr>
                <p:spPr>
                  <a:xfrm>
                    <a:off x="5455532" y="2887692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35000">
                        <a:schemeClr val="accent2">
                          <a:lumMod val="0"/>
                          <a:lumOff val="100000"/>
                        </a:schemeClr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82" name="椭圆 81">
                  <a:extLst>
                    <a:ext uri="{FF2B5EF4-FFF2-40B4-BE49-F238E27FC236}">
                      <a16:creationId xmlns:a16="http://schemas.microsoft.com/office/drawing/2014/main" id="{C287FA14-F6DB-22CF-31C5-0DCF11ED4055}"/>
                    </a:ext>
                  </a:extLst>
                </p:cNvPr>
                <p:cNvSpPr/>
                <p:nvPr/>
              </p:nvSpPr>
              <p:spPr>
                <a:xfrm>
                  <a:off x="5173248" y="2839613"/>
                  <a:ext cx="236584" cy="5433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E6F4AF9D-AF56-DD4F-267D-FCE9204B16E8}"/>
                    </a:ext>
                  </a:extLst>
                </p:cNvPr>
                <p:cNvGrpSpPr/>
                <p:nvPr/>
              </p:nvGrpSpPr>
              <p:grpSpPr>
                <a:xfrm>
                  <a:off x="5190120" y="3063054"/>
                  <a:ext cx="180275" cy="153181"/>
                  <a:chOff x="4618679" y="2994286"/>
                  <a:chExt cx="112191" cy="95331"/>
                </a:xfrm>
              </p:grpSpPr>
              <p:sp>
                <p:nvSpPr>
                  <p:cNvPr id="84" name="椭圆 83">
                    <a:extLst>
                      <a:ext uri="{FF2B5EF4-FFF2-40B4-BE49-F238E27FC236}">
                        <a16:creationId xmlns:a16="http://schemas.microsoft.com/office/drawing/2014/main" id="{51181841-1E78-008D-05D4-AB654FEC4E40}"/>
                      </a:ext>
                    </a:extLst>
                  </p:cNvPr>
                  <p:cNvSpPr/>
                  <p:nvPr/>
                </p:nvSpPr>
                <p:spPr>
                  <a:xfrm>
                    <a:off x="4672054" y="3030599"/>
                    <a:ext cx="45719" cy="45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85" name="云形 84">
                    <a:extLst>
                      <a:ext uri="{FF2B5EF4-FFF2-40B4-BE49-F238E27FC236}">
                        <a16:creationId xmlns:a16="http://schemas.microsoft.com/office/drawing/2014/main" id="{4068318C-6E00-FA9A-18A8-0ABF5F16B7A0}"/>
                      </a:ext>
                    </a:extLst>
                  </p:cNvPr>
                  <p:cNvSpPr/>
                  <p:nvPr/>
                </p:nvSpPr>
                <p:spPr>
                  <a:xfrm>
                    <a:off x="4618679" y="2996312"/>
                    <a:ext cx="112191" cy="93305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5000"/>
                          <a:lumOff val="95000"/>
                        </a:schemeClr>
                      </a:gs>
                      <a:gs pos="74000">
                        <a:schemeClr val="accent4">
                          <a:lumMod val="45000"/>
                          <a:lumOff val="55000"/>
                        </a:schemeClr>
                      </a:gs>
                      <a:gs pos="83000">
                        <a:schemeClr val="accent4">
                          <a:lumMod val="45000"/>
                          <a:lumOff val="55000"/>
                        </a:schemeClr>
                      </a:gs>
                      <a:gs pos="100000">
                        <a:schemeClr val="accent4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sx="1000" sy="1000" algn="ctr" rotWithShape="0">
                      <a:srgbClr val="000000"/>
                    </a:outerShdw>
                    <a:softEdge rad="254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86" name="组合 85">
                    <a:extLst>
                      <a:ext uri="{FF2B5EF4-FFF2-40B4-BE49-F238E27FC236}">
                        <a16:creationId xmlns:a16="http://schemas.microsoft.com/office/drawing/2014/main" id="{72432FBE-6DEA-8265-A007-B200A4616DF0}"/>
                      </a:ext>
                    </a:extLst>
                  </p:cNvPr>
                  <p:cNvGrpSpPr/>
                  <p:nvPr/>
                </p:nvGrpSpPr>
                <p:grpSpPr>
                  <a:xfrm>
                    <a:off x="4646215" y="2994286"/>
                    <a:ext cx="77213" cy="73753"/>
                    <a:chOff x="5329381" y="2779669"/>
                    <a:chExt cx="375622" cy="338324"/>
                  </a:xfrm>
                </p:grpSpPr>
                <p:sp>
                  <p:nvSpPr>
                    <p:cNvPr id="87" name="椭圆 86">
                      <a:extLst>
                        <a:ext uri="{FF2B5EF4-FFF2-40B4-BE49-F238E27FC236}">
                          <a16:creationId xmlns:a16="http://schemas.microsoft.com/office/drawing/2014/main" id="{F1884028-D2B9-4F4A-9450-8BF219391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3506" y="2973963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88" name="椭圆 87">
                      <a:extLst>
                        <a:ext uri="{FF2B5EF4-FFF2-40B4-BE49-F238E27FC236}">
                          <a16:creationId xmlns:a16="http://schemas.microsoft.com/office/drawing/2014/main" id="{150AC0E4-15BF-31E9-39D7-39341E706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81567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89" name="椭圆 88">
                      <a:extLst>
                        <a:ext uri="{FF2B5EF4-FFF2-40B4-BE49-F238E27FC236}">
                          <a16:creationId xmlns:a16="http://schemas.microsoft.com/office/drawing/2014/main" id="{6DA3B3FC-5F3F-3E6A-B673-0CAFED0CEC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94076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90" name="椭圆 89">
                      <a:extLst>
                        <a:ext uri="{FF2B5EF4-FFF2-40B4-BE49-F238E27FC236}">
                          <a16:creationId xmlns:a16="http://schemas.microsoft.com/office/drawing/2014/main" id="{9487DB13-8316-7436-563A-9118AF2DE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9341" y="2779669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1" name="椭圆 90">
                      <a:extLst>
                        <a:ext uri="{FF2B5EF4-FFF2-40B4-BE49-F238E27FC236}">
                          <a16:creationId xmlns:a16="http://schemas.microsoft.com/office/drawing/2014/main" id="{90324657-E84D-BB53-7994-238A337194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9381" y="2869688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92" name="椭圆 91">
                      <a:extLst>
                        <a:ext uri="{FF2B5EF4-FFF2-40B4-BE49-F238E27FC236}">
                          <a16:creationId xmlns:a16="http://schemas.microsoft.com/office/drawing/2014/main" id="{E9514E38-61E0-5DAE-88B6-C7C21187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5532" y="2887692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2CB4F1D2-6B28-5B5B-9614-C03DBCB1C31F}"/>
                  </a:ext>
                </a:extLst>
              </p:cNvPr>
              <p:cNvGrpSpPr/>
              <p:nvPr/>
            </p:nvGrpSpPr>
            <p:grpSpPr>
              <a:xfrm>
                <a:off x="5917189" y="2673572"/>
                <a:ext cx="4947472" cy="804232"/>
                <a:chOff x="5917189" y="2673572"/>
                <a:chExt cx="4947472" cy="8042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E5EAD8A7-9DF3-6868-F46D-BA07E1F16EAF}"/>
                    </a:ext>
                  </a:extLst>
                </p:cNvPr>
                <p:cNvGrpSpPr/>
                <p:nvPr/>
              </p:nvGrpSpPr>
              <p:grpSpPr>
                <a:xfrm>
                  <a:off x="6199475" y="3103710"/>
                  <a:ext cx="91262" cy="81099"/>
                  <a:chOff x="7461378" y="2873426"/>
                  <a:chExt cx="324614" cy="288465"/>
                </a:xfrm>
              </p:grpSpPr>
              <p:sp>
                <p:nvSpPr>
                  <p:cNvPr id="56" name="云形 55">
                    <a:extLst>
                      <a:ext uri="{FF2B5EF4-FFF2-40B4-BE49-F238E27FC236}">
                        <a16:creationId xmlns:a16="http://schemas.microsoft.com/office/drawing/2014/main" id="{88A04DCB-32C7-AB60-7E6C-20AACF323CC0}"/>
                      </a:ext>
                    </a:extLst>
                  </p:cNvPr>
                  <p:cNvSpPr/>
                  <p:nvPr/>
                </p:nvSpPr>
                <p:spPr>
                  <a:xfrm>
                    <a:off x="7461378" y="2873426"/>
                    <a:ext cx="324614" cy="288465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5000"/>
                          <a:lumOff val="95000"/>
                        </a:schemeClr>
                      </a:gs>
                      <a:gs pos="74000">
                        <a:schemeClr val="accent4">
                          <a:lumMod val="45000"/>
                          <a:lumOff val="55000"/>
                        </a:schemeClr>
                      </a:gs>
                      <a:gs pos="83000">
                        <a:schemeClr val="accent4">
                          <a:lumMod val="45000"/>
                          <a:lumOff val="55000"/>
                        </a:schemeClr>
                      </a:gs>
                      <a:gs pos="100000">
                        <a:schemeClr val="accent4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sx="1000" sy="1000" algn="ctr" rotWithShape="0">
                      <a:srgbClr val="000000"/>
                    </a:outerShdw>
                    <a:softEdge rad="254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7" name="组合 56">
                    <a:extLst>
                      <a:ext uri="{FF2B5EF4-FFF2-40B4-BE49-F238E27FC236}">
                        <a16:creationId xmlns:a16="http://schemas.microsoft.com/office/drawing/2014/main" id="{FB6FE117-A8D5-400B-2791-DDB6ACA8A7DB}"/>
                      </a:ext>
                    </a:extLst>
                  </p:cNvPr>
                  <p:cNvGrpSpPr/>
                  <p:nvPr/>
                </p:nvGrpSpPr>
                <p:grpSpPr>
                  <a:xfrm>
                    <a:off x="7524279" y="2884877"/>
                    <a:ext cx="253275" cy="243897"/>
                    <a:chOff x="5329381" y="2779669"/>
                    <a:chExt cx="375622" cy="375185"/>
                  </a:xfrm>
                </p:grpSpPr>
                <p:sp>
                  <p:nvSpPr>
                    <p:cNvPr id="58" name="椭圆 57">
                      <a:extLst>
                        <a:ext uri="{FF2B5EF4-FFF2-40B4-BE49-F238E27FC236}">
                          <a16:creationId xmlns:a16="http://schemas.microsoft.com/office/drawing/2014/main" id="{E49047CA-A1DD-1017-3E84-D50385581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3506" y="2973963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59" name="椭圆 58">
                      <a:extLst>
                        <a:ext uri="{FF2B5EF4-FFF2-40B4-BE49-F238E27FC236}">
                          <a16:creationId xmlns:a16="http://schemas.microsoft.com/office/drawing/2014/main" id="{EE35F202-7638-EA07-5C7A-CF6EB5E2BD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81567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60" name="椭圆 59">
                      <a:extLst>
                        <a:ext uri="{FF2B5EF4-FFF2-40B4-BE49-F238E27FC236}">
                          <a16:creationId xmlns:a16="http://schemas.microsoft.com/office/drawing/2014/main" id="{A2FFB4D7-2C6F-93DD-95E2-DE66BE8D4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94076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61" name="椭圆 60">
                      <a:extLst>
                        <a:ext uri="{FF2B5EF4-FFF2-40B4-BE49-F238E27FC236}">
                          <a16:creationId xmlns:a16="http://schemas.microsoft.com/office/drawing/2014/main" id="{7600255F-DB61-388B-A9DE-99D9557D4A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9341" y="2779669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2" name="椭圆 61">
                      <a:extLst>
                        <a:ext uri="{FF2B5EF4-FFF2-40B4-BE49-F238E27FC236}">
                          <a16:creationId xmlns:a16="http://schemas.microsoft.com/office/drawing/2014/main" id="{6C56B360-6D7A-ED14-C3F9-C1886EE1E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6888" y="3010824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63" name="椭圆 62">
                      <a:extLst>
                        <a:ext uri="{FF2B5EF4-FFF2-40B4-BE49-F238E27FC236}">
                          <a16:creationId xmlns:a16="http://schemas.microsoft.com/office/drawing/2014/main" id="{3E82E018-5D0E-0246-2CD4-9D58145CA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9381" y="2869688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64" name="椭圆 63">
                      <a:extLst>
                        <a:ext uri="{FF2B5EF4-FFF2-40B4-BE49-F238E27FC236}">
                          <a16:creationId xmlns:a16="http://schemas.microsoft.com/office/drawing/2014/main" id="{0E1D2360-E27C-CC7F-A397-F2D1738CE8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5532" y="2887692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</p:grpSp>
            </p:grpSp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456857AD-5CF1-7932-6353-D0A1F0DC7C61}"/>
                    </a:ext>
                  </a:extLst>
                </p:cNvPr>
                <p:cNvGrpSpPr/>
                <p:nvPr/>
              </p:nvGrpSpPr>
              <p:grpSpPr>
                <a:xfrm>
                  <a:off x="5917189" y="3046421"/>
                  <a:ext cx="277548" cy="185882"/>
                  <a:chOff x="8822979" y="2774464"/>
                  <a:chExt cx="277548" cy="185882"/>
                </a:xfrm>
              </p:grpSpPr>
              <p:sp>
                <p:nvSpPr>
                  <p:cNvPr id="54" name="椭圆 53">
                    <a:extLst>
                      <a:ext uri="{FF2B5EF4-FFF2-40B4-BE49-F238E27FC236}">
                        <a16:creationId xmlns:a16="http://schemas.microsoft.com/office/drawing/2014/main" id="{A11CFFEA-5F51-6D5D-245F-9010C459A63E}"/>
                      </a:ext>
                    </a:extLst>
                  </p:cNvPr>
                  <p:cNvSpPr/>
                  <p:nvPr/>
                </p:nvSpPr>
                <p:spPr>
                  <a:xfrm>
                    <a:off x="8914646" y="2774464"/>
                    <a:ext cx="185881" cy="185882"/>
                  </a:xfrm>
                  <a:prstGeom prst="ellipse">
                    <a:avLst/>
                  </a:prstGeom>
                  <a:solidFill>
                    <a:srgbClr val="F08918"/>
                  </a:solidFill>
                  <a:ln>
                    <a:solidFill>
                      <a:srgbClr val="F08918"/>
                    </a:solidFill>
                  </a:ln>
                  <a:effectLst>
                    <a:glow>
                      <a:schemeClr val="bg1"/>
                    </a:glow>
                    <a:reflection endPos="0" dir="5400000" sy="-100000" algn="bl" rotWithShape="0"/>
                  </a:effectLst>
                  <a:scene3d>
                    <a:camera prst="orthographicFront">
                      <a:rot lat="0" lon="4200000" rev="0"/>
                    </a:camera>
                    <a:lightRig rig="threePt" dir="t"/>
                  </a:scene3d>
                  <a:sp3d extrusionH="25400">
                    <a:contourClr>
                      <a:srgbClr val="F08918"/>
                    </a:contourClr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5" name="等腰三角形 54">
                    <a:extLst>
                      <a:ext uri="{FF2B5EF4-FFF2-40B4-BE49-F238E27FC236}">
                        <a16:creationId xmlns:a16="http://schemas.microsoft.com/office/drawing/2014/main" id="{7B89E930-A92B-05F4-B1F0-526ED6D10FF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878812" y="2781034"/>
                    <a:ext cx="71668" cy="183333"/>
                  </a:xfrm>
                  <a:prstGeom prst="triangle">
                    <a:avLst/>
                  </a:prstGeom>
                  <a:solidFill>
                    <a:srgbClr val="F08918"/>
                  </a:solidFill>
                  <a:ln>
                    <a:solidFill>
                      <a:srgbClr val="F08918"/>
                    </a:solidFill>
                  </a:ln>
                  <a:scene3d>
                    <a:camera prst="orthographicFront">
                      <a:rot lat="600000" lon="0" rev="0"/>
                    </a:camera>
                    <a:lightRig rig="threePt" dir="t"/>
                  </a:scene3d>
                  <a:sp3d extrusionH="12700" contourW="6350">
                    <a:contourClr>
                      <a:srgbClr val="F08918"/>
                    </a:contourClr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01416FE5-F072-8E14-12C4-B97769E15A5D}"/>
                    </a:ext>
                  </a:extLst>
                </p:cNvPr>
                <p:cNvSpPr/>
                <p:nvPr/>
              </p:nvSpPr>
              <p:spPr>
                <a:xfrm>
                  <a:off x="8896821" y="2676727"/>
                  <a:ext cx="1083432" cy="7061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scene3d>
                  <a:camera prst="orthographicFront">
                    <a:rot lat="0" lon="1200000" rev="0"/>
                  </a:camera>
                  <a:lightRig rig="threePt" dir="t"/>
                </a:scene3d>
                <a:sp3d extrusionH="12700">
                  <a:bevelT w="12700" h="12700"/>
                  <a:bevelB w="12700" h="127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7" name="云形 16">
                  <a:extLst>
                    <a:ext uri="{FF2B5EF4-FFF2-40B4-BE49-F238E27FC236}">
                      <a16:creationId xmlns:a16="http://schemas.microsoft.com/office/drawing/2014/main" id="{1526B793-E83D-1A62-E9B7-6F259CAF1084}"/>
                    </a:ext>
                  </a:extLst>
                </p:cNvPr>
                <p:cNvSpPr/>
                <p:nvPr/>
              </p:nvSpPr>
              <p:spPr>
                <a:xfrm>
                  <a:off x="8177128" y="3386644"/>
                  <a:ext cx="62850" cy="68188"/>
                </a:xfrm>
                <a:prstGeom prst="cloud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sx="1000" sy="1000" algn="ctr" rotWithShape="0">
                    <a:srgbClr val="000000"/>
                  </a:outerShdw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659B7CCD-E267-E8D7-0D08-305CA99088EC}"/>
                    </a:ext>
                  </a:extLst>
                </p:cNvPr>
                <p:cNvGrpSpPr/>
                <p:nvPr/>
              </p:nvGrpSpPr>
              <p:grpSpPr>
                <a:xfrm>
                  <a:off x="6502032" y="3096932"/>
                  <a:ext cx="91262" cy="81099"/>
                  <a:chOff x="7461378" y="2873426"/>
                  <a:chExt cx="324614" cy="288465"/>
                </a:xfrm>
              </p:grpSpPr>
              <p:sp>
                <p:nvSpPr>
                  <p:cNvPr id="45" name="云形 44">
                    <a:extLst>
                      <a:ext uri="{FF2B5EF4-FFF2-40B4-BE49-F238E27FC236}">
                        <a16:creationId xmlns:a16="http://schemas.microsoft.com/office/drawing/2014/main" id="{E5572358-2FF3-9A8F-67D4-032CD674BE09}"/>
                      </a:ext>
                    </a:extLst>
                  </p:cNvPr>
                  <p:cNvSpPr/>
                  <p:nvPr/>
                </p:nvSpPr>
                <p:spPr>
                  <a:xfrm>
                    <a:off x="7461378" y="2873426"/>
                    <a:ext cx="324614" cy="288465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5000"/>
                          <a:lumOff val="95000"/>
                        </a:schemeClr>
                      </a:gs>
                      <a:gs pos="74000">
                        <a:schemeClr val="accent4">
                          <a:lumMod val="45000"/>
                          <a:lumOff val="55000"/>
                        </a:schemeClr>
                      </a:gs>
                      <a:gs pos="83000">
                        <a:schemeClr val="accent4">
                          <a:lumMod val="45000"/>
                          <a:lumOff val="55000"/>
                        </a:schemeClr>
                      </a:gs>
                      <a:gs pos="100000">
                        <a:schemeClr val="accent4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sx="1000" sy="1000" algn="ctr" rotWithShape="0">
                      <a:srgbClr val="000000"/>
                    </a:outerShdw>
                    <a:softEdge rad="254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1A596C43-DCC8-7E0F-EF83-DE11B4318FFF}"/>
                      </a:ext>
                    </a:extLst>
                  </p:cNvPr>
                  <p:cNvGrpSpPr/>
                  <p:nvPr/>
                </p:nvGrpSpPr>
                <p:grpSpPr>
                  <a:xfrm>
                    <a:off x="7524279" y="2884877"/>
                    <a:ext cx="253275" cy="243897"/>
                    <a:chOff x="5329381" y="2779669"/>
                    <a:chExt cx="375622" cy="375185"/>
                  </a:xfrm>
                </p:grpSpPr>
                <p:sp>
                  <p:nvSpPr>
                    <p:cNvPr id="47" name="椭圆 46">
                      <a:extLst>
                        <a:ext uri="{FF2B5EF4-FFF2-40B4-BE49-F238E27FC236}">
                          <a16:creationId xmlns:a16="http://schemas.microsoft.com/office/drawing/2014/main" id="{5A7C3F7D-29C7-9543-009B-568EBD5AC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3506" y="2973963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48" name="椭圆 47">
                      <a:extLst>
                        <a:ext uri="{FF2B5EF4-FFF2-40B4-BE49-F238E27FC236}">
                          <a16:creationId xmlns:a16="http://schemas.microsoft.com/office/drawing/2014/main" id="{8D476752-87E5-0A06-C052-DC51AF79C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81567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49" name="椭圆 48">
                      <a:extLst>
                        <a:ext uri="{FF2B5EF4-FFF2-40B4-BE49-F238E27FC236}">
                          <a16:creationId xmlns:a16="http://schemas.microsoft.com/office/drawing/2014/main" id="{26807F43-70F9-8858-95FD-416E48D99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7557" y="2940766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50" name="椭圆 49">
                      <a:extLst>
                        <a:ext uri="{FF2B5EF4-FFF2-40B4-BE49-F238E27FC236}">
                          <a16:creationId xmlns:a16="http://schemas.microsoft.com/office/drawing/2014/main" id="{3C6A5398-850F-F5F9-C181-03C69D19C7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9341" y="2779669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1" name="椭圆 50">
                      <a:extLst>
                        <a:ext uri="{FF2B5EF4-FFF2-40B4-BE49-F238E27FC236}">
                          <a16:creationId xmlns:a16="http://schemas.microsoft.com/office/drawing/2014/main" id="{1616CA31-699B-4CF0-4339-C8AB9E2EC9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6888" y="3010824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52" name="椭圆 51">
                      <a:extLst>
                        <a:ext uri="{FF2B5EF4-FFF2-40B4-BE49-F238E27FC236}">
                          <a16:creationId xmlns:a16="http://schemas.microsoft.com/office/drawing/2014/main" id="{FA73531C-3F09-A461-3AB5-DE136D97B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9381" y="2869688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53" name="椭圆 52">
                      <a:extLst>
                        <a:ext uri="{FF2B5EF4-FFF2-40B4-BE49-F238E27FC236}">
                          <a16:creationId xmlns:a16="http://schemas.microsoft.com/office/drawing/2014/main" id="{2762B553-E557-7E36-1421-FFE5C99E3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5532" y="2887692"/>
                      <a:ext cx="147446" cy="14403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</p:grpSp>
            </p:grpSp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DB6CA705-77E7-1F9F-3838-B634091A9D69}"/>
                    </a:ext>
                  </a:extLst>
                </p:cNvPr>
                <p:cNvGrpSpPr/>
                <p:nvPr/>
              </p:nvGrpSpPr>
              <p:grpSpPr>
                <a:xfrm>
                  <a:off x="6829839" y="3106161"/>
                  <a:ext cx="47524" cy="47571"/>
                  <a:chOff x="5329381" y="2779669"/>
                  <a:chExt cx="375622" cy="375185"/>
                </a:xfrm>
              </p:grpSpPr>
              <p:sp>
                <p:nvSpPr>
                  <p:cNvPr id="38" name="椭圆 37">
                    <a:extLst>
                      <a:ext uri="{FF2B5EF4-FFF2-40B4-BE49-F238E27FC236}">
                        <a16:creationId xmlns:a16="http://schemas.microsoft.com/office/drawing/2014/main" id="{B1FFAE7A-89AA-6724-902B-B3E1FD28795D}"/>
                      </a:ext>
                    </a:extLst>
                  </p:cNvPr>
                  <p:cNvSpPr/>
                  <p:nvPr/>
                </p:nvSpPr>
                <p:spPr>
                  <a:xfrm>
                    <a:off x="5353506" y="2973963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39" name="椭圆 38">
                    <a:extLst>
                      <a:ext uri="{FF2B5EF4-FFF2-40B4-BE49-F238E27FC236}">
                        <a16:creationId xmlns:a16="http://schemas.microsoft.com/office/drawing/2014/main" id="{0EFFEDFD-63C5-C3AA-B96C-E92CE232B585}"/>
                      </a:ext>
                    </a:extLst>
                  </p:cNvPr>
                  <p:cNvSpPr/>
                  <p:nvPr/>
                </p:nvSpPr>
                <p:spPr>
                  <a:xfrm>
                    <a:off x="5557557" y="2815676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0" name="椭圆 39">
                    <a:extLst>
                      <a:ext uri="{FF2B5EF4-FFF2-40B4-BE49-F238E27FC236}">
                        <a16:creationId xmlns:a16="http://schemas.microsoft.com/office/drawing/2014/main" id="{976660E7-9B27-FC17-98F5-905FF2EF7146}"/>
                      </a:ext>
                    </a:extLst>
                  </p:cNvPr>
                  <p:cNvSpPr/>
                  <p:nvPr/>
                </p:nvSpPr>
                <p:spPr>
                  <a:xfrm>
                    <a:off x="5557557" y="2940766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1" name="椭圆 40">
                    <a:extLst>
                      <a:ext uri="{FF2B5EF4-FFF2-40B4-BE49-F238E27FC236}">
                        <a16:creationId xmlns:a16="http://schemas.microsoft.com/office/drawing/2014/main" id="{9B61C253-988D-B646-9695-1E274569869D}"/>
                      </a:ext>
                    </a:extLst>
                  </p:cNvPr>
                  <p:cNvSpPr/>
                  <p:nvPr/>
                </p:nvSpPr>
                <p:spPr>
                  <a:xfrm>
                    <a:off x="5419341" y="2779669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椭圆 41">
                    <a:extLst>
                      <a:ext uri="{FF2B5EF4-FFF2-40B4-BE49-F238E27FC236}">
                        <a16:creationId xmlns:a16="http://schemas.microsoft.com/office/drawing/2014/main" id="{E1C36EB0-6EE2-6759-5119-FE8BF1744BB6}"/>
                      </a:ext>
                    </a:extLst>
                  </p:cNvPr>
                  <p:cNvSpPr/>
                  <p:nvPr/>
                </p:nvSpPr>
                <p:spPr>
                  <a:xfrm>
                    <a:off x="5466888" y="3010824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3" name="椭圆 42">
                    <a:extLst>
                      <a:ext uri="{FF2B5EF4-FFF2-40B4-BE49-F238E27FC236}">
                        <a16:creationId xmlns:a16="http://schemas.microsoft.com/office/drawing/2014/main" id="{F10C020B-DEC5-41AB-9E6C-5606E27F2A6C}"/>
                      </a:ext>
                    </a:extLst>
                  </p:cNvPr>
                  <p:cNvSpPr/>
                  <p:nvPr/>
                </p:nvSpPr>
                <p:spPr>
                  <a:xfrm>
                    <a:off x="5329381" y="2869688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4" name="椭圆 43">
                    <a:extLst>
                      <a:ext uri="{FF2B5EF4-FFF2-40B4-BE49-F238E27FC236}">
                        <a16:creationId xmlns:a16="http://schemas.microsoft.com/office/drawing/2014/main" id="{912742A0-7783-5983-05D3-D9846E3F7533}"/>
                      </a:ext>
                    </a:extLst>
                  </p:cNvPr>
                  <p:cNvSpPr/>
                  <p:nvPr/>
                </p:nvSpPr>
                <p:spPr>
                  <a:xfrm>
                    <a:off x="5455532" y="2887692"/>
                    <a:ext cx="147446" cy="144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35000">
                        <a:schemeClr val="accent2">
                          <a:lumMod val="0"/>
                          <a:lumOff val="100000"/>
                        </a:schemeClr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336FBD27-4C9F-4479-B6C3-F3CCD9DC8ACF}"/>
                    </a:ext>
                  </a:extLst>
                </p:cNvPr>
                <p:cNvSpPr/>
                <p:nvPr/>
              </p:nvSpPr>
              <p:spPr>
                <a:xfrm>
                  <a:off x="8960592" y="2673572"/>
                  <a:ext cx="939981" cy="69826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scene3d>
                  <a:camera prst="orthographicFront">
                    <a:rot lat="0" lon="1200000" rev="0"/>
                  </a:camera>
                  <a:lightRig rig="threePt" dir="t"/>
                </a:scene3d>
                <a:sp3d extrusionH="12700">
                  <a:bevelT w="12700" h="12700"/>
                  <a:bevelB w="12700" h="127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345833D0-9B14-F2A8-D5A8-200D2D0B645E}"/>
                    </a:ext>
                  </a:extLst>
                </p:cNvPr>
                <p:cNvGrpSpPr/>
                <p:nvPr/>
              </p:nvGrpSpPr>
              <p:grpSpPr>
                <a:xfrm>
                  <a:off x="6827784" y="2690076"/>
                  <a:ext cx="3051060" cy="787728"/>
                  <a:chOff x="6026883" y="3014732"/>
                  <a:chExt cx="3051060" cy="787728"/>
                </a:xfrm>
              </p:grpSpPr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D17E0A62-7785-17D8-5628-61A6AF146E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4570" t="24365" r="22212" b="25340"/>
                  <a:stretch/>
                </p:blipFill>
                <p:spPr>
                  <a:xfrm rot="5400000">
                    <a:off x="6007701" y="3209903"/>
                    <a:ext cx="514871" cy="476508"/>
                  </a:xfrm>
                  <a:prstGeom prst="rect">
                    <a:avLst/>
                  </a:prstGeom>
                  <a:effectLst>
                    <a:outerShdw blurRad="228600" dist="50800" dir="5940000" sx="101000" sy="101000" algn="ctr" rotWithShape="0">
                      <a:srgbClr val="000000">
                        <a:alpha val="70000"/>
                      </a:srgbClr>
                    </a:outerShdw>
                  </a:effectLst>
                  <a:scene3d>
                    <a:camera prst="orthographicFront">
                      <a:rot lat="2400000" lon="0" rev="0"/>
                    </a:camera>
                    <a:lightRig rig="threePt" dir="t"/>
                  </a:scene3d>
                  <a:sp3d extrusionH="12700" contourW="63500">
                    <a:bevelB w="0" h="0"/>
                    <a:contourClr>
                      <a:schemeClr val="tx1">
                        <a:lumMod val="95000"/>
                        <a:lumOff val="5000"/>
                      </a:schemeClr>
                    </a:contourClr>
                  </a:sp3d>
                </p:spPr>
              </p:pic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BAA3A919-B55E-CC8B-4B10-70BA6A75480E}"/>
                      </a:ext>
                    </a:extLst>
                  </p:cNvPr>
                  <p:cNvGrpSpPr/>
                  <p:nvPr/>
                </p:nvGrpSpPr>
                <p:grpSpPr>
                  <a:xfrm>
                    <a:off x="6498468" y="3124339"/>
                    <a:ext cx="1425134" cy="678121"/>
                    <a:chOff x="4756419" y="2662761"/>
                    <a:chExt cx="1425134" cy="678121"/>
                  </a:xfrm>
                </p:grpSpPr>
                <p:pic>
                  <p:nvPicPr>
                    <p:cNvPr id="32" name="图片 31">
                      <a:extLst>
                        <a:ext uri="{FF2B5EF4-FFF2-40B4-BE49-F238E27FC236}">
                          <a16:creationId xmlns:a16="http://schemas.microsoft.com/office/drawing/2014/main" id="{B2E70D3C-D945-3E10-91F8-4AD415C064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980794" flipV="1">
                      <a:off x="4756419" y="3223853"/>
                      <a:ext cx="1425134" cy="117029"/>
                    </a:xfrm>
                    <a:prstGeom prst="rect">
                      <a:avLst/>
                    </a:prstGeom>
                    <a:scene3d>
                      <a:camera prst="orthographicFront">
                        <a:rot lat="1800000" lon="18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33" name="图片 32">
                      <a:extLst>
                        <a:ext uri="{FF2B5EF4-FFF2-40B4-BE49-F238E27FC236}">
                          <a16:creationId xmlns:a16="http://schemas.microsoft.com/office/drawing/2014/main" id="{28543AA2-AB95-16C8-D3A9-7ECF774CF0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977752" flipV="1">
                      <a:off x="4795482" y="2662761"/>
                      <a:ext cx="1276190" cy="12488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bg1"/>
                      </a:outerShdw>
                    </a:effectLst>
                    <a:scene3d>
                      <a:camera prst="orthographicFront">
                        <a:rot lat="8400000" lon="0" rev="0"/>
                      </a:camera>
                      <a:lightRig rig="threePt" dir="t"/>
                    </a:scene3d>
                  </p:spPr>
                </p:pic>
                <p:sp>
                  <p:nvSpPr>
                    <p:cNvPr id="34" name="椭圆 33">
                      <a:extLst>
                        <a:ext uri="{FF2B5EF4-FFF2-40B4-BE49-F238E27FC236}">
                          <a16:creationId xmlns:a16="http://schemas.microsoft.com/office/drawing/2014/main" id="{10DA0FB5-2D0B-A35F-5960-95ACC3981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5370" y="2929459"/>
                      <a:ext cx="45719" cy="176029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scene3d>
                      <a:camera prst="orthographicFront">
                        <a:rot lat="2400000" lon="0" rev="0"/>
                      </a:camera>
                      <a:lightRig rig="threePt" dir="t"/>
                    </a:scene3d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35" name="椭圆 34">
                      <a:extLst>
                        <a:ext uri="{FF2B5EF4-FFF2-40B4-BE49-F238E27FC236}">
                          <a16:creationId xmlns:a16="http://schemas.microsoft.com/office/drawing/2014/main" id="{4A2616FA-28C4-B213-1433-BAC1278F6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268" y="2923117"/>
                      <a:ext cx="45719" cy="176031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scene3d>
                      <a:camera prst="orthographicFront">
                        <a:rot lat="2400000" lon="0" rev="0"/>
                      </a:camera>
                      <a:lightRig rig="threePt" dir="t"/>
                    </a:scene3d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6" name="椭圆 35">
                      <a:extLst>
                        <a:ext uri="{FF2B5EF4-FFF2-40B4-BE49-F238E27FC236}">
                          <a16:creationId xmlns:a16="http://schemas.microsoft.com/office/drawing/2014/main" id="{7FE8611F-E4FF-B4FC-613A-C88B7D4F83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8867" y="2900487"/>
                      <a:ext cx="45719" cy="221289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scene3d>
                      <a:camera prst="orthographicFront">
                        <a:rot lat="2400000" lon="0" rev="0"/>
                      </a:camera>
                      <a:lightRig rig="threePt" dir="t"/>
                    </a:scene3d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7" name="椭圆 36">
                      <a:extLst>
                        <a:ext uri="{FF2B5EF4-FFF2-40B4-BE49-F238E27FC236}">
                          <a16:creationId xmlns:a16="http://schemas.microsoft.com/office/drawing/2014/main" id="{9577A0C6-1B42-71DB-7CD1-4D8239F9A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7712" y="2822525"/>
                      <a:ext cx="45719" cy="314027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scene3d>
                      <a:camera prst="orthographicFront">
                        <a:rot lat="2400000" lon="0" rev="0"/>
                      </a:camera>
                      <a:lightRig rig="threePt" dir="t"/>
                    </a:scene3d>
                    <a:sp3d extrusionH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pic>
                <p:nvPicPr>
                  <p:cNvPr id="31" name="图片 30">
                    <a:extLst>
                      <a:ext uri="{FF2B5EF4-FFF2-40B4-BE49-F238E27FC236}">
                        <a16:creationId xmlns:a16="http://schemas.microsoft.com/office/drawing/2014/main" id="{6E633A67-8197-2400-2B9D-A31EC9A02C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930141" y="3014732"/>
                    <a:ext cx="1147802" cy="698266"/>
                  </a:xfrm>
                  <a:prstGeom prst="ellipse">
                    <a:avLst/>
                  </a:prstGeom>
                  <a:ln w="63500" cap="rnd">
                    <a:solidFill>
                      <a:srgbClr val="333333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>
                      <a:rot lat="0" lon="2400000" rev="0"/>
                    </a:camera>
                    <a:lightRig rig="contrasting" dir="t">
                      <a:rot lat="0" lon="0" rev="3000000"/>
                    </a:lightRig>
                  </a:scene3d>
                  <a:sp3d>
                    <a:bevelT w="95250" h="31750"/>
                    <a:contourClr>
                      <a:srgbClr val="333333"/>
                    </a:contourClr>
                  </a:sp3d>
                </p:spPr>
              </p:pic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F1532122-5131-E923-0240-B3DB8EE00990}"/>
                    </a:ext>
                  </a:extLst>
                </p:cNvPr>
                <p:cNvGrpSpPr/>
                <p:nvPr/>
              </p:nvGrpSpPr>
              <p:grpSpPr>
                <a:xfrm>
                  <a:off x="10333278" y="2886919"/>
                  <a:ext cx="531383" cy="259308"/>
                  <a:chOff x="10605833" y="2941191"/>
                  <a:chExt cx="531383" cy="259308"/>
                </a:xfrm>
              </p:grpSpPr>
              <p:grpSp>
                <p:nvGrpSpPr>
                  <p:cNvPr id="23" name="组合 22">
                    <a:extLst>
                      <a:ext uri="{FF2B5EF4-FFF2-40B4-BE49-F238E27FC236}">
                        <a16:creationId xmlns:a16="http://schemas.microsoft.com/office/drawing/2014/main" id="{8FAC6A55-6A6F-7977-9FC4-4CB62B431FD5}"/>
                      </a:ext>
                    </a:extLst>
                  </p:cNvPr>
                  <p:cNvGrpSpPr/>
                  <p:nvPr/>
                </p:nvGrpSpPr>
                <p:grpSpPr>
                  <a:xfrm>
                    <a:off x="10605833" y="2941191"/>
                    <a:ext cx="531383" cy="259308"/>
                    <a:chOff x="7567509" y="730156"/>
                    <a:chExt cx="531383" cy="259308"/>
                  </a:xfrm>
                </p:grpSpPr>
                <p:sp>
                  <p:nvSpPr>
                    <p:cNvPr id="25" name="矩形 24">
                      <a:extLst>
                        <a:ext uri="{FF2B5EF4-FFF2-40B4-BE49-F238E27FC236}">
                          <a16:creationId xmlns:a16="http://schemas.microsoft.com/office/drawing/2014/main" id="{348622B2-D8AB-ADA7-E1C9-C36EE2FABF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443" y="730156"/>
                      <a:ext cx="292449" cy="259308"/>
                    </a:xfrm>
                    <a:prstGeom prst="rect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noFill/>
                    </a:ln>
                    <a:scene3d>
                      <a:camera prst="orthographicFront">
                        <a:rot lat="0" lon="2400000" rev="0"/>
                      </a:camera>
                      <a:lightRig rig="harsh" dir="t"/>
                    </a:scene3d>
                    <a:sp3d extrusionH="190500" contourW="19050">
                      <a:bevelT w="50800" h="25400"/>
                      <a:bevelB w="50800" h="25400" prst="artDeco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6" name="椭圆 25">
                      <a:extLst>
                        <a:ext uri="{FF2B5EF4-FFF2-40B4-BE49-F238E27FC236}">
                          <a16:creationId xmlns:a16="http://schemas.microsoft.com/office/drawing/2014/main" id="{3E3425DB-D006-83DB-70AF-57F0E3ED0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875" y="755827"/>
                      <a:ext cx="201967" cy="207966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reflection endPos="0" dist="50800" dir="5400000" sy="-100000" algn="bl" rotWithShape="0"/>
                    </a:effectLst>
                    <a:scene3d>
                      <a:camera prst="orthographicFront">
                        <a:rot lat="0" lon="3000000" rev="0"/>
                      </a:camera>
                      <a:lightRig rig="threePt" dir="t"/>
                    </a:scene3d>
                    <a:sp3d extrusionH="190500">
                      <a:bevelT w="25400" h="25400"/>
                      <a:bevelB w="25400" h="25400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27" name="椭圆 26">
                      <a:extLst>
                        <a:ext uri="{FF2B5EF4-FFF2-40B4-BE49-F238E27FC236}">
                          <a16:creationId xmlns:a16="http://schemas.microsoft.com/office/drawing/2014/main" id="{7B6E81D3-9D8D-6F41-F9F6-61C574672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0701" y="755827"/>
                      <a:ext cx="201967" cy="207966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scene3d>
                      <a:camera prst="orthographicFront">
                        <a:rot lat="0" lon="1800000" rev="0"/>
                      </a:camera>
                      <a:lightRig rig="threePt" dir="t"/>
                    </a:scene3d>
                    <a:sp3d extrusionH="254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28" name="椭圆 27">
                      <a:extLst>
                        <a:ext uri="{FF2B5EF4-FFF2-40B4-BE49-F238E27FC236}">
                          <a16:creationId xmlns:a16="http://schemas.microsoft.com/office/drawing/2014/main" id="{72A34CEF-A898-00FB-8FA1-20F37CC8A7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7509" y="730156"/>
                      <a:ext cx="292449" cy="259308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scene3d>
                      <a:camera prst="orthographicFront">
                        <a:rot lat="0" lon="3000000" rev="0"/>
                      </a:camera>
                      <a:lightRig rig="threePt" dir="t"/>
                    </a:scene3d>
                    <a:sp3d extrusionH="127000">
                      <a:bevelT w="50800" h="25400" prst="relaxedInset"/>
                      <a:bevelB w="38100" h="25400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</p:grpSp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9116C400-0292-4B16-1C16-F6CDBFEF48ED}"/>
                      </a:ext>
                    </a:extLst>
                  </p:cNvPr>
                  <p:cNvSpPr/>
                  <p:nvPr/>
                </p:nvSpPr>
                <p:spPr>
                  <a:xfrm>
                    <a:off x="10687101" y="2966862"/>
                    <a:ext cx="124782" cy="20301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56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0" name="文本框 10">
                <a:extLst>
                  <a:ext uri="{FF2B5EF4-FFF2-40B4-BE49-F238E27FC236}">
                    <a16:creationId xmlns:a16="http://schemas.microsoft.com/office/drawing/2014/main" id="{F6D156B3-5FDC-894D-DEE1-C86E7DA06CEE}"/>
                  </a:ext>
                </a:extLst>
              </p:cNvPr>
              <p:cNvSpPr txBox="1"/>
              <p:nvPr/>
            </p:nvSpPr>
            <p:spPr>
              <a:xfrm>
                <a:off x="5842983" y="3344219"/>
                <a:ext cx="1185433" cy="430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Slit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文本框 11">
                <a:extLst>
                  <a:ext uri="{FF2B5EF4-FFF2-40B4-BE49-F238E27FC236}">
                    <a16:creationId xmlns:a16="http://schemas.microsoft.com/office/drawing/2014/main" id="{6D1D9ED5-9B22-E69D-B71A-AFA3678CDD5E}"/>
                  </a:ext>
                </a:extLst>
              </p:cNvPr>
              <p:cNvSpPr txBox="1"/>
              <p:nvPr/>
            </p:nvSpPr>
            <p:spPr>
              <a:xfrm>
                <a:off x="6608532" y="2390802"/>
                <a:ext cx="1544228" cy="430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Hologram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文本框 13">
                <a:extLst>
                  <a:ext uri="{FF2B5EF4-FFF2-40B4-BE49-F238E27FC236}">
                    <a16:creationId xmlns:a16="http://schemas.microsoft.com/office/drawing/2014/main" id="{5154A661-C34A-96F9-C42D-8FACA567B1BE}"/>
                  </a:ext>
                </a:extLst>
              </p:cNvPr>
              <p:cNvSpPr txBox="1"/>
              <p:nvPr/>
            </p:nvSpPr>
            <p:spPr>
              <a:xfrm>
                <a:off x="8564376" y="3656458"/>
                <a:ext cx="3129930" cy="430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 + Phosphor screen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397A34E-13FB-12FD-8CBC-9D2CD4D5B490}"/>
                  </a:ext>
                </a:extLst>
              </p:cNvPr>
              <p:cNvSpPr txBox="1"/>
              <p:nvPr/>
            </p:nvSpPr>
            <p:spPr>
              <a:xfrm>
                <a:off x="10359000" y="2478226"/>
                <a:ext cx="1000832" cy="430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CCD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7" name="矩形 116">
            <a:extLst>
              <a:ext uri="{FF2B5EF4-FFF2-40B4-BE49-F238E27FC236}">
                <a16:creationId xmlns:a16="http://schemas.microsoft.com/office/drawing/2014/main" id="{317DFA55-50D3-43EF-9D69-49DE25EA8EB3}"/>
              </a:ext>
            </a:extLst>
          </p:cNvPr>
          <p:cNvSpPr/>
          <p:nvPr/>
        </p:nvSpPr>
        <p:spPr>
          <a:xfrm>
            <a:off x="1612918" y="397053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FF0000"/>
                </a:solidFill>
              </a:rPr>
              <a:t>Cold </a:t>
            </a:r>
            <a:r>
              <a:rPr lang="en-US" altLang="zh-CN" sz="2000" dirty="0" err="1">
                <a:solidFill>
                  <a:srgbClr val="FF0000"/>
                </a:solidFill>
              </a:rPr>
              <a:t>Rb</a:t>
            </a:r>
            <a:r>
              <a:rPr lang="en-US" altLang="zh-CN" sz="2000" dirty="0">
                <a:solidFill>
                  <a:srgbClr val="FF0000"/>
                </a:solidFill>
              </a:rPr>
              <a:t> at MOT(</a:t>
            </a:r>
            <a:r>
              <a:rPr lang="en-US" altLang="zh-CN" sz="2000" dirty="0">
                <a:solidFill>
                  <a:srgbClr val="FF0000"/>
                </a:solidFill>
                <a:latin typeface="MinionPro-Regular" panose="02040503050306020203" pitchFamily="18" charset="0"/>
              </a:rPr>
              <a:t>Magneto-Optical-Trap)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451758F1-0A05-4F84-BD02-89997A5AD6DC}"/>
              </a:ext>
            </a:extLst>
          </p:cNvPr>
          <p:cNvSpPr/>
          <p:nvPr/>
        </p:nvSpPr>
        <p:spPr>
          <a:xfrm>
            <a:off x="2227147" y="5396494"/>
            <a:ext cx="266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Highly coherent atoms?</a:t>
            </a:r>
            <a:endParaRPr lang="zh-CN" altLang="en-US" sz="2000" dirty="0"/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4467049B-73C8-442A-B0AF-7B57AE4A67B2}"/>
              </a:ext>
            </a:extLst>
          </p:cNvPr>
          <p:cNvSpPr txBox="1">
            <a:spLocks/>
          </p:cNvSpPr>
          <p:nvPr/>
        </p:nvSpPr>
        <p:spPr>
          <a:xfrm>
            <a:off x="414150" y="536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Cold atom source?</a:t>
            </a:r>
            <a:br>
              <a:rPr lang="en-US" altLang="zh-CN" b="1" dirty="0">
                <a:solidFill>
                  <a:srgbClr val="005800"/>
                </a:solidFill>
              </a:rPr>
            </a:br>
            <a:endParaRPr lang="zh-CN" altLang="en-US" sz="1800" b="1" dirty="0">
              <a:solidFill>
                <a:srgbClr val="005800"/>
              </a:solidFill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6BB4EAF1-B98B-4456-B533-2109F50052EE}"/>
              </a:ext>
            </a:extLst>
          </p:cNvPr>
          <p:cNvSpPr txBox="1"/>
          <p:nvPr/>
        </p:nvSpPr>
        <p:spPr>
          <a:xfrm>
            <a:off x="3786989" y="2969395"/>
            <a:ext cx="216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Extraction electrodes</a:t>
            </a:r>
            <a:endParaRPr lang="zh-CN" altLang="en-US" dirty="0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35C9EF2-D091-44E3-8C34-E6A19A5CF5A1}"/>
              </a:ext>
            </a:extLst>
          </p:cNvPr>
          <p:cNvSpPr txBox="1"/>
          <p:nvPr/>
        </p:nvSpPr>
        <p:spPr>
          <a:xfrm>
            <a:off x="1935571" y="4515021"/>
            <a:ext cx="2702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CC"/>
                </a:solidFill>
              </a:rPr>
              <a:t>Temperature~ </a:t>
            </a:r>
            <a:r>
              <a:rPr lang="en-US" altLang="zh-CN" sz="2000" dirty="0" err="1">
                <a:solidFill>
                  <a:srgbClr val="0000CC"/>
                </a:solidFill>
              </a:rPr>
              <a:t>mK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ECE3A941-7661-483C-A1CF-0B140A95795B}"/>
              </a:ext>
            </a:extLst>
          </p:cNvPr>
          <p:cNvSpPr txBox="1"/>
          <p:nvPr/>
        </p:nvSpPr>
        <p:spPr>
          <a:xfrm>
            <a:off x="1941583" y="4962293"/>
            <a:ext cx="508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CC"/>
                </a:solidFill>
              </a:rPr>
              <a:t>Best initial coherence length~ few nm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pic>
        <p:nvPicPr>
          <p:cNvPr id="124" name="图片 123">
            <a:extLst>
              <a:ext uri="{FF2B5EF4-FFF2-40B4-BE49-F238E27FC236}">
                <a16:creationId xmlns:a16="http://schemas.microsoft.com/office/drawing/2014/main" id="{02E401E0-ABCE-4030-84D4-BFC58060C9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26" y="3654422"/>
            <a:ext cx="3715811" cy="27868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8B984F-9F6B-4AB7-82BD-1FDF6A94A3D0}"/>
              </a:ext>
            </a:extLst>
          </p:cNvPr>
          <p:cNvSpPr txBox="1"/>
          <p:nvPr/>
        </p:nvSpPr>
        <p:spPr>
          <a:xfrm>
            <a:off x="7830929" y="6431627"/>
            <a:ext cx="160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Rb</a:t>
            </a:r>
            <a:r>
              <a:rPr lang="en-US" altLang="zh-CN" dirty="0"/>
              <a:t> MOT at IMP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684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690AE3-C060-4EBE-80AA-B43E91D9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4467049B-73C8-442A-B0AF-7B57AE4A67B2}"/>
              </a:ext>
            </a:extLst>
          </p:cNvPr>
          <p:cNvSpPr txBox="1">
            <a:spLocks/>
          </p:cNvSpPr>
          <p:nvPr/>
        </p:nvSpPr>
        <p:spPr>
          <a:xfrm>
            <a:off x="403766" y="980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Challenges in coherence?</a:t>
            </a:r>
            <a:br>
              <a:rPr lang="en-US" altLang="zh-CN" sz="2800" b="1" dirty="0">
                <a:solidFill>
                  <a:srgbClr val="005800"/>
                </a:solidFill>
              </a:rPr>
            </a:br>
            <a:endParaRPr lang="zh-CN" altLang="en-US" sz="2800" b="1" dirty="0">
              <a:solidFill>
                <a:srgbClr val="005800"/>
              </a:solidFill>
            </a:endParaRP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C66D7F27-FA80-4F2D-A602-A3C67412FEEB}"/>
              </a:ext>
            </a:extLst>
          </p:cNvPr>
          <p:cNvGrpSpPr/>
          <p:nvPr/>
        </p:nvGrpSpPr>
        <p:grpSpPr>
          <a:xfrm>
            <a:off x="226209" y="1764901"/>
            <a:ext cx="5423206" cy="2654699"/>
            <a:chOff x="444194" y="1460102"/>
            <a:chExt cx="5423206" cy="1981200"/>
          </a:xfrm>
        </p:grpSpPr>
        <p:sp>
          <p:nvSpPr>
            <p:cNvPr id="128" name="文本框 122">
              <a:extLst>
                <a:ext uri="{FF2B5EF4-FFF2-40B4-BE49-F238E27FC236}">
                  <a16:creationId xmlns:a16="http://schemas.microsoft.com/office/drawing/2014/main" id="{E0E4D423-0FAF-4952-AD51-6C22047A311D}"/>
                </a:ext>
              </a:extLst>
            </p:cNvPr>
            <p:cNvSpPr txBox="1"/>
            <p:nvPr/>
          </p:nvSpPr>
          <p:spPr>
            <a:xfrm>
              <a:off x="645032" y="1727589"/>
              <a:ext cx="4394280" cy="987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0000CC"/>
                  </a:solidFill>
                </a:rPr>
                <a:t>slow extraction (~50 m/s, </a:t>
              </a:r>
              <a:r>
                <a:rPr lang="el-GR" altLang="zh-CN" sz="2000" dirty="0">
                  <a:solidFill>
                    <a:srgbClr val="0000CC"/>
                  </a:solidFill>
                </a:rPr>
                <a:t>λ</a:t>
              </a:r>
              <a:r>
                <a:rPr lang="en-US" altLang="zh-CN" sz="2000" dirty="0">
                  <a:solidFill>
                    <a:srgbClr val="0000CC"/>
                  </a:solidFill>
                </a:rPr>
                <a:t>~100 pm)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CN" sz="2000" dirty="0">
                <a:solidFill>
                  <a:srgbClr val="0000CC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0000CC"/>
                  </a:solidFill>
                </a:rPr>
                <a:t>slit aperture size 1~10</a:t>
              </a:r>
              <a:r>
                <a:rPr lang="el-GR" altLang="zh-CN" sz="2000" dirty="0">
                  <a:solidFill>
                    <a:srgbClr val="0000CC"/>
                  </a:solidFill>
                </a:rPr>
                <a:t>μ</a:t>
              </a:r>
              <a:r>
                <a:rPr lang="en-US" altLang="zh-CN" sz="2000" dirty="0">
                  <a:solidFill>
                    <a:srgbClr val="0000CC"/>
                  </a:solidFill>
                </a:rPr>
                <a:t>m</a:t>
              </a:r>
              <a:endParaRPr lang="zh-CN" altLang="en-US" sz="2000" dirty="0">
                <a:solidFill>
                  <a:srgbClr val="0000CC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zh-CN" altLang="en-US" sz="2000" dirty="0">
                <a:solidFill>
                  <a:srgbClr val="0000CC"/>
                </a:solidFill>
              </a:endParaRPr>
            </a:p>
          </p:txBody>
        </p:sp>
        <p:sp>
          <p:nvSpPr>
            <p:cNvPr id="131" name="文本框 122">
              <a:extLst>
                <a:ext uri="{FF2B5EF4-FFF2-40B4-BE49-F238E27FC236}">
                  <a16:creationId xmlns:a16="http://schemas.microsoft.com/office/drawing/2014/main" id="{A8AE8F60-4AD5-424F-BD7E-8738E2DAE27F}"/>
                </a:ext>
              </a:extLst>
            </p:cNvPr>
            <p:cNvSpPr txBox="1"/>
            <p:nvPr/>
          </p:nvSpPr>
          <p:spPr>
            <a:xfrm>
              <a:off x="929455" y="2060470"/>
              <a:ext cx="184731" cy="339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E490CA4-617B-4947-A2E7-3C97160E9E1D}"/>
                </a:ext>
              </a:extLst>
            </p:cNvPr>
            <p:cNvSpPr/>
            <p:nvPr/>
          </p:nvSpPr>
          <p:spPr>
            <a:xfrm>
              <a:off x="1936090" y="2816496"/>
              <a:ext cx="1825371" cy="3672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</a:t>
              </a:r>
              <a:r>
                <a:rPr lang="en-US" altLang="zh-CN" sz="2000" baseline="-25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can get 1</a:t>
              </a:r>
              <a:r>
                <a:rPr lang="el-GR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μ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 </a:t>
              </a:r>
              <a:endParaRPr lang="zh-CN" altLang="en-US" sz="2000" dirty="0"/>
            </a:p>
          </p:txBody>
        </p:sp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B62F7E5A-0655-43E2-A374-D515043CE76F}"/>
                </a:ext>
              </a:extLst>
            </p:cNvPr>
            <p:cNvSpPr/>
            <p:nvPr/>
          </p:nvSpPr>
          <p:spPr>
            <a:xfrm>
              <a:off x="444194" y="1460102"/>
              <a:ext cx="5423206" cy="19812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06751C70-5041-459A-8674-6C88294D8B5A}"/>
              </a:ext>
            </a:extLst>
          </p:cNvPr>
          <p:cNvGrpSpPr/>
          <p:nvPr/>
        </p:nvGrpSpPr>
        <p:grpSpPr>
          <a:xfrm>
            <a:off x="6477000" y="1727892"/>
            <a:ext cx="5217884" cy="2691708"/>
            <a:chOff x="5602516" y="1435283"/>
            <a:chExt cx="5217884" cy="21583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9" name="文本框 25">
                  <a:extLst>
                    <a:ext uri="{FF2B5EF4-FFF2-40B4-BE49-F238E27FC236}">
                      <a16:creationId xmlns:a16="http://schemas.microsoft.com/office/drawing/2014/main" id="{EF7D19A9-36AB-4ECE-ACD3-64CFFD266095}"/>
                    </a:ext>
                  </a:extLst>
                </p:cNvPr>
                <p:cNvSpPr txBox="1"/>
                <p:nvPr/>
              </p:nvSpPr>
              <p:spPr>
                <a:xfrm>
                  <a:off x="6781800" y="2299717"/>
                  <a:ext cx="2551612" cy="6721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zh-CN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i="1" ker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宋体" panose="02010600030101010101" pitchFamily="2" charset="-122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en-US" altLang="zh-CN" sz="1600" i="1" ker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宋体" panose="02010600030101010101" pitchFamily="2" charset="-122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 ker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宋体" panose="02010600030101010101" pitchFamily="2" charset="-122"/>
                                  </a:rPr>
                                  <m:t>𝑧</m:t>
                                </m:r>
                              </m:e>
                            </m:d>
                          </m:e>
                        </m:rad>
                        <m:r>
                          <a:rPr lang="en-US" altLang="zh-CN" sz="1600" i="1" ker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2" charset="-122"/>
                          </a:rPr>
                          <m:t>~</m:t>
                        </m:r>
                        <m:f>
                          <m:f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〈"/>
                                <m:endChr m:val="〉"/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 ker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宋体" panose="02010600030101010101" pitchFamily="2" charset="-122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CN" sz="1600" i="1" ker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2" charset="-122"/>
                              </a:rPr>
                              <m:t>𝜆</m:t>
                            </m:r>
                          </m:num>
                          <m:den>
                            <m:r>
                              <a:rPr lang="en-US" altLang="zh-CN" sz="1600" i="1" ker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2" charset="-122"/>
                              </a:rPr>
                              <m:t>2</m:t>
                            </m:r>
                            <m:r>
                              <a:rPr lang="zh-CN" altLang="en-US" sz="1600" i="1" ker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2" charset="-122"/>
                              </a:rPr>
                              <m:t>𝜋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zh-CN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zh-CN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600" i="1" kern="0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宋体" panose="02010600030101010101" pitchFamily="2" charset="-122"/>
                                          </a:rPr>
                                          <m:t>𝜌</m:t>
                                        </m:r>
                                      </m:e>
                                      <m:sup>
                                        <m:r>
                                          <a:rPr lang="en-US" altLang="zh-CN" sz="1600" i="1" kern="0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宋体" panose="02010600030101010101" pitchFamily="2" charset="-122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d>
                                  <m:dPr>
                                    <m:ctrlPr>
                                      <a:rPr lang="zh-CN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i="1" ker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宋体" panose="02010600030101010101" pitchFamily="2" charset="-122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>
            <p:sp>
              <p:nvSpPr>
                <p:cNvPr id="129" name="文本框 25">
                  <a:extLst>
                    <a:ext uri="{FF2B5EF4-FFF2-40B4-BE49-F238E27FC236}">
                      <a16:creationId xmlns:a16="http://schemas.microsoft.com/office/drawing/2014/main" id="{EF7D19A9-36AB-4ECE-ACD3-64CFFD2660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1800" y="2299717"/>
                  <a:ext cx="2551612" cy="672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668D4961-C6FD-47C3-806B-C43608A9DA72}"/>
                </a:ext>
              </a:extLst>
            </p:cNvPr>
            <p:cNvSpPr/>
            <p:nvPr/>
          </p:nvSpPr>
          <p:spPr>
            <a:xfrm>
              <a:off x="6248400" y="1994424"/>
              <a:ext cx="3810000" cy="296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242021"/>
                  </a:solidFill>
                  <a:latin typeface="MinionLT-Regular"/>
                </a:rPr>
                <a:t>van quantum </a:t>
              </a:r>
              <a:r>
                <a:rPr lang="en-US" altLang="zh-CN" dirty="0" err="1">
                  <a:solidFill>
                    <a:srgbClr val="242021"/>
                  </a:solidFill>
                  <a:latin typeface="MinionLT-Regular"/>
                </a:rPr>
                <a:t>Cittert</a:t>
              </a:r>
              <a:r>
                <a:rPr lang="en-US" altLang="zh-CN" dirty="0">
                  <a:solidFill>
                    <a:srgbClr val="242021"/>
                  </a:solidFill>
                  <a:latin typeface="MinionLT-Regular"/>
                </a:rPr>
                <a:t>–Zernike theorem</a:t>
              </a:r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35" name="文本框 122">
              <a:extLst>
                <a:ext uri="{FF2B5EF4-FFF2-40B4-BE49-F238E27FC236}">
                  <a16:creationId xmlns:a16="http://schemas.microsoft.com/office/drawing/2014/main" id="{944203E8-72EC-46C6-B627-5104A6CD54F6}"/>
                </a:ext>
              </a:extLst>
            </p:cNvPr>
            <p:cNvSpPr txBox="1"/>
            <p:nvPr/>
          </p:nvSpPr>
          <p:spPr>
            <a:xfrm>
              <a:off x="6022102" y="1648430"/>
              <a:ext cx="4036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0000CC"/>
                  </a:solidFill>
                </a:rPr>
                <a:t>Single ion/wave packet extraction</a:t>
              </a:r>
              <a:endParaRPr lang="zh-CN" altLang="en-US" sz="2000" dirty="0">
                <a:solidFill>
                  <a:srgbClr val="0000CC"/>
                </a:solidFill>
              </a:endParaRP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6C5510CA-C309-4423-813F-53F030FAFDC5}"/>
                </a:ext>
              </a:extLst>
            </p:cNvPr>
            <p:cNvSpPr/>
            <p:nvPr/>
          </p:nvSpPr>
          <p:spPr>
            <a:xfrm>
              <a:off x="7165034" y="3098073"/>
              <a:ext cx="19634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</a:t>
              </a:r>
              <a:r>
                <a:rPr lang="en-US" altLang="zh-CN" baseline="-25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can also be large</a:t>
              </a:r>
              <a:endParaRPr lang="zh-CN" altLang="en-US" dirty="0"/>
            </a:p>
          </p:txBody>
        </p:sp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0B9786A6-BDD9-4723-8FC1-71DC37090C19}"/>
                </a:ext>
              </a:extLst>
            </p:cNvPr>
            <p:cNvSpPr/>
            <p:nvPr/>
          </p:nvSpPr>
          <p:spPr>
            <a:xfrm>
              <a:off x="5602516" y="1435283"/>
              <a:ext cx="5217884" cy="215830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123" name="文本框 122">
            <a:extLst>
              <a:ext uri="{FF2B5EF4-FFF2-40B4-BE49-F238E27FC236}">
                <a16:creationId xmlns:a16="http://schemas.microsoft.com/office/drawing/2014/main" id="{68836304-AA28-4330-9C42-42337F6F13D9}"/>
              </a:ext>
            </a:extLst>
          </p:cNvPr>
          <p:cNvSpPr txBox="1"/>
          <p:nvPr/>
        </p:nvSpPr>
        <p:spPr>
          <a:xfrm>
            <a:off x="3410308" y="5255938"/>
            <a:ext cx="5327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There is the possibility to produce vortex </a:t>
            </a:r>
            <a:r>
              <a:rPr lang="en-US" altLang="zh-CN" sz="2000" dirty="0" err="1"/>
              <a:t>Rb</a:t>
            </a:r>
            <a:r>
              <a:rPr lang="en-US" altLang="zh-CN" sz="2000" dirty="0"/>
              <a:t> ions!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6E8690E-7526-4810-A9B0-4D177D1D7090}"/>
              </a:ext>
            </a:extLst>
          </p:cNvPr>
          <p:cNvSpPr txBox="1"/>
          <p:nvPr/>
        </p:nvSpPr>
        <p:spPr>
          <a:xfrm>
            <a:off x="2036332" y="107628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Solution 1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E9EE688-6F6E-4965-BEA5-315800886AA5}"/>
              </a:ext>
            </a:extLst>
          </p:cNvPr>
          <p:cNvSpPr txBox="1"/>
          <p:nvPr/>
        </p:nvSpPr>
        <p:spPr>
          <a:xfrm>
            <a:off x="8001000" y="1056469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Solution 2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54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AB2523-C23E-41B3-B5A2-3EE542D3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E8A2AF-9EBB-43A0-8C3E-D324B5D51AAD}"/>
              </a:ext>
            </a:extLst>
          </p:cNvPr>
          <p:cNvSpPr/>
          <p:nvPr/>
        </p:nvSpPr>
        <p:spPr>
          <a:xfrm>
            <a:off x="1981200" y="2133600"/>
            <a:ext cx="7732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/>
              <a:t>challenging, but looks promising,</a:t>
            </a:r>
          </a:p>
          <a:p>
            <a:pPr algn="ctr"/>
            <a:r>
              <a:rPr lang="en-US" altLang="zh-CN" sz="3600" dirty="0"/>
              <a:t> and worth trying.</a:t>
            </a:r>
            <a:endParaRPr lang="zh-CN" altLang="en-US" sz="3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DC278E-30FF-4FF3-917F-F28346718F99}"/>
              </a:ext>
            </a:extLst>
          </p:cNvPr>
          <p:cNvSpPr txBox="1"/>
          <p:nvPr/>
        </p:nvSpPr>
        <p:spPr>
          <a:xfrm>
            <a:off x="3886200" y="1447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600"/>
                </a:solidFill>
              </a:rPr>
              <a:t>Vortex ions production</a:t>
            </a:r>
            <a:endParaRPr lang="zh-CN" altLang="en-US" sz="2800" b="1" dirty="0">
              <a:solidFill>
                <a:srgbClr val="0066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19FFFD-3990-4EA4-ACC2-E484AE7962AF}"/>
              </a:ext>
            </a:extLst>
          </p:cNvPr>
          <p:cNvSpPr txBox="1"/>
          <p:nvPr/>
        </p:nvSpPr>
        <p:spPr>
          <a:xfrm>
            <a:off x="4673535" y="5105400"/>
            <a:ext cx="2499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0000CC"/>
                </a:solidFill>
              </a:rPr>
              <a:t>Thank you!</a:t>
            </a:r>
            <a:endParaRPr lang="zh-CN" altLang="en-US" sz="4000" dirty="0">
              <a:solidFill>
                <a:srgbClr val="0000CC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BBCDD1-0E14-40CE-87D6-9A55E389C1AC}"/>
              </a:ext>
            </a:extLst>
          </p:cNvPr>
          <p:cNvSpPr txBox="1"/>
          <p:nvPr/>
        </p:nvSpPr>
        <p:spPr>
          <a:xfrm>
            <a:off x="4419600" y="429501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We will need your supports.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9063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A57D2A6-69A9-4906-B661-D6518D7AD80B}"/>
              </a:ext>
            </a:extLst>
          </p:cNvPr>
          <p:cNvGrpSpPr/>
          <p:nvPr/>
        </p:nvGrpSpPr>
        <p:grpSpPr>
          <a:xfrm>
            <a:off x="780879" y="2487002"/>
            <a:ext cx="6482843" cy="3346044"/>
            <a:chOff x="1081921" y="2286472"/>
            <a:chExt cx="6816754" cy="3426616"/>
          </a:xfrm>
        </p:grpSpPr>
        <p:grpSp>
          <p:nvGrpSpPr>
            <p:cNvPr id="8" name="Group 7"/>
            <p:cNvGrpSpPr/>
            <p:nvPr/>
          </p:nvGrpSpPr>
          <p:grpSpPr>
            <a:xfrm>
              <a:off x="1081921" y="2286472"/>
              <a:ext cx="6816754" cy="3426616"/>
              <a:chOff x="1351067" y="1580627"/>
              <a:chExt cx="7315200" cy="367717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51067" y="1580627"/>
                <a:ext cx="7315200" cy="3677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600200" y="3429000"/>
                <a:ext cx="1752600" cy="1828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292304" y="3463504"/>
                <a:ext cx="1752600" cy="160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 flipV="1">
                <a:off x="3505200" y="4038600"/>
                <a:ext cx="17526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534466" y="4517744"/>
              <a:ext cx="4357532" cy="378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</a:rPr>
                <a:t>helical phase fronts, and spiraling currents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039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b="1" dirty="0">
                <a:solidFill>
                  <a:srgbClr val="005800"/>
                </a:solidFill>
              </a:rPr>
              <a:t>Vortex State</a:t>
            </a:r>
            <a:endParaRPr lang="zh-CN" altLang="en-US" sz="3200" b="1" dirty="0">
              <a:solidFill>
                <a:srgbClr val="0058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304" y="1153956"/>
            <a:ext cx="5871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Singular phase vortices with winding number (well-defined OAM):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690303"/>
              </p:ext>
            </p:extLst>
          </p:nvPr>
        </p:nvGraphicFramePr>
        <p:xfrm>
          <a:off x="607024" y="5871149"/>
          <a:ext cx="477838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6" name="Formula" r:id="rId4" imgW="241560" imgH="191880" progId="Equation.Ribbit">
                  <p:embed/>
                </p:oleObj>
              </mc:Choice>
              <mc:Fallback>
                <p:oleObj name="Formula" r:id="rId4" imgW="241560" imgH="191880" progId="Equation.Ribbit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24" y="5871149"/>
                        <a:ext cx="477838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4350" y="5193883"/>
            <a:ext cx="6390603" cy="166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860317" y="5722301"/>
            <a:ext cx="3270382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0000CC"/>
                </a:solidFill>
              </a:rPr>
              <a:t>Bliokh</a:t>
            </a:r>
            <a:r>
              <a:rPr lang="en-US" altLang="zh-CN" sz="1600" dirty="0">
                <a:solidFill>
                  <a:srgbClr val="0000CC"/>
                </a:solidFill>
              </a:rPr>
              <a:t>, et al, Phys. Rept. 690 (2017) 1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077200" y="635635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4E14D71-3D25-451B-8B5C-8F9F45485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6928" y="1499920"/>
            <a:ext cx="1114982" cy="425948"/>
          </a:xfrm>
          <a:prstGeom prst="rect">
            <a:avLst/>
          </a:prstGeom>
          <a:ln>
            <a:solidFill>
              <a:srgbClr val="C00000"/>
            </a:solidFill>
          </a:ln>
        </p:spPr>
      </p:pic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874AB27-AA6D-48C5-80F6-58A3E6ADCB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088900"/>
              </p:ext>
            </p:extLst>
          </p:nvPr>
        </p:nvGraphicFramePr>
        <p:xfrm>
          <a:off x="7281919" y="1496625"/>
          <a:ext cx="1126765" cy="42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7" name="Equation" r:id="rId8" imgW="533160" imgH="203040" progId="Equation.DSMT4">
                  <p:embed/>
                </p:oleObj>
              </mc:Choice>
              <mc:Fallback>
                <p:oleObj name="Equation" r:id="rId8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81919" y="1496625"/>
                        <a:ext cx="1126765" cy="429243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6">
            <a:extLst>
              <a:ext uri="{FF2B5EF4-FFF2-40B4-BE49-F238E27FC236}">
                <a16:creationId xmlns:a16="http://schemas.microsoft.com/office/drawing/2014/main" id="{D8D3D415-A1EE-4BD1-B18C-CD02F4C4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64534" y="2852164"/>
            <a:ext cx="3257209" cy="219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51C4233B-C4D6-4186-9BF7-73CD2BFBCB82}"/>
              </a:ext>
            </a:extLst>
          </p:cNvPr>
          <p:cNvSpPr/>
          <p:nvPr/>
        </p:nvSpPr>
        <p:spPr>
          <a:xfrm>
            <a:off x="8654294" y="1656994"/>
            <a:ext cx="57220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7826"/>
            <a:ext cx="11734800" cy="715962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005800"/>
                </a:solidFill>
              </a:rPr>
              <a:t>Experimental progresses  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00" y="207947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Applications: trapped nanoparticles, quantum information, interaction with matter, microscopy etc.</a:t>
            </a:r>
            <a:endParaRPr lang="zh-CN" altLang="en-US" sz="20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25EE983-2378-4A5B-A714-AF23DD604785}"/>
              </a:ext>
            </a:extLst>
          </p:cNvPr>
          <p:cNvSpPr/>
          <p:nvPr/>
        </p:nvSpPr>
        <p:spPr>
          <a:xfrm>
            <a:off x="762000" y="1193091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</a:rPr>
              <a:t>Vortex states of </a:t>
            </a:r>
            <a:r>
              <a:rPr lang="en-US" altLang="zh-CN" sz="2400" dirty="0">
                <a:solidFill>
                  <a:srgbClr val="C00000"/>
                </a:solidFill>
              </a:rPr>
              <a:t>optical photons </a:t>
            </a:r>
            <a:r>
              <a:rPr lang="en-US" altLang="zh-CN" sz="2400" dirty="0">
                <a:solidFill>
                  <a:srgbClr val="005800"/>
                </a:solidFill>
              </a:rPr>
              <a:t>were produced since in 1990’s</a:t>
            </a:r>
            <a:endParaRPr lang="zh-CN" altLang="en-US" sz="2400" dirty="0">
              <a:solidFill>
                <a:srgbClr val="0058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706C2D-C92E-4721-8426-AFD4BD9261F9}"/>
              </a:ext>
            </a:extLst>
          </p:cNvPr>
          <p:cNvSpPr/>
          <p:nvPr/>
        </p:nvSpPr>
        <p:spPr>
          <a:xfrm>
            <a:off x="1219200" y="1637838"/>
            <a:ext cx="3862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Vortex states of X rays in 2013</a:t>
            </a:r>
            <a:endParaRPr lang="zh-CN" altLang="en-US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766093C-5E3D-4810-B075-0C73A410B51D}"/>
              </a:ext>
            </a:extLst>
          </p:cNvPr>
          <p:cNvSpPr/>
          <p:nvPr/>
        </p:nvSpPr>
        <p:spPr>
          <a:xfrm>
            <a:off x="762000" y="2911159"/>
            <a:ext cx="8382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</a:rPr>
              <a:t>Vortex </a:t>
            </a:r>
            <a:r>
              <a:rPr lang="en-US" altLang="zh-CN" sz="2400" dirty="0">
                <a:solidFill>
                  <a:srgbClr val="C00000"/>
                </a:solidFill>
              </a:rPr>
              <a:t>electron</a:t>
            </a:r>
            <a:r>
              <a:rPr lang="en-US" altLang="zh-CN" sz="2400" dirty="0">
                <a:solidFill>
                  <a:srgbClr val="005800"/>
                </a:solidFill>
              </a:rPr>
              <a:t> was produced in 2010 on electron microscopes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42CE9F-3B4B-45DB-B403-F82E4EA2FBE5}"/>
              </a:ext>
            </a:extLst>
          </p:cNvPr>
          <p:cNvSpPr/>
          <p:nvPr/>
        </p:nvSpPr>
        <p:spPr>
          <a:xfrm>
            <a:off x="762000" y="5248576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5800"/>
                </a:solidFill>
              </a:rPr>
              <a:t>Vortex neutron, atom and molecule beams were also realized very recently </a:t>
            </a:r>
            <a:endParaRPr lang="zh-CN" altLang="en-US" sz="2400" dirty="0">
              <a:solidFill>
                <a:srgbClr val="0058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F99335E-62EF-4539-82AF-738B135100BF}"/>
              </a:ext>
            </a:extLst>
          </p:cNvPr>
          <p:cNvSpPr/>
          <p:nvPr/>
        </p:nvSpPr>
        <p:spPr>
          <a:xfrm>
            <a:off x="1149875" y="3460512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Well demonstrated at low energies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7A3794C-441C-4B67-98F3-E819B4C85A8D}"/>
              </a:ext>
            </a:extLst>
          </p:cNvPr>
          <p:cNvSpPr/>
          <p:nvPr/>
        </p:nvSpPr>
        <p:spPr>
          <a:xfrm>
            <a:off x="1145864" y="3933516"/>
            <a:ext cx="883633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Applications: </a:t>
            </a:r>
            <a:r>
              <a:rPr lang="en-US" altLang="zh-CN" sz="2000" dirty="0">
                <a:latin typeface="SFRM1000"/>
              </a:rPr>
              <a:t>atomic-scale probe of magnetic properties and other material studies;</a:t>
            </a:r>
          </a:p>
          <a:p>
            <a:r>
              <a:rPr lang="en-US" altLang="zh-CN" sz="2000" dirty="0"/>
              <a:t>in nuclear physics and particles physics; Doing spin physics with twisted electron…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7B7274-A6D4-4820-B838-D388E537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2631542"/>
            <a:ext cx="1930665" cy="2667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FA7B21-0416-4A14-AED5-94F18DEC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BB2659-CD0B-40FE-8695-1824A305D81E}"/>
              </a:ext>
            </a:extLst>
          </p:cNvPr>
          <p:cNvSpPr txBox="1"/>
          <p:nvPr/>
        </p:nvSpPr>
        <p:spPr>
          <a:xfrm>
            <a:off x="1747500" y="6440055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All the vortex electrons are realized on electron microscope (TEM or SEM)~100 keV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4549CC-BAE2-48EE-A666-07B71B296745}"/>
              </a:ext>
            </a:extLst>
          </p:cNvPr>
          <p:cNvSpPr/>
          <p:nvPr/>
        </p:nvSpPr>
        <p:spPr>
          <a:xfrm>
            <a:off x="990600" y="811042"/>
            <a:ext cx="7487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1-gul-regular"/>
              </a:rPr>
              <a:t>The first experimental demonstration of electron vortex beams in 2010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D55E68-A021-476B-BF21-D8B7147C9FD5}"/>
              </a:ext>
            </a:extLst>
          </p:cNvPr>
          <p:cNvSpPr txBox="1">
            <a:spLocks/>
          </p:cNvSpPr>
          <p:nvPr/>
        </p:nvSpPr>
        <p:spPr>
          <a:xfrm>
            <a:off x="1981200" y="5323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005800"/>
                </a:solidFill>
              </a:rPr>
              <a:t>Vortex electron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0D5112C-013D-4E0C-9CD4-51C1F8C8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90" y="1369074"/>
            <a:ext cx="3595325" cy="4800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046E04-FFE0-42C7-8861-5DB4D1AEB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459" y="2510096"/>
            <a:ext cx="4322397" cy="28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4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0A707-B6B4-4939-BEB7-EEA6E10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D5F978-ED7B-45AC-9A63-64B22AC6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42"/>
            <a:ext cx="11430000" cy="715962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Phase plate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C1EF27D-6018-4D5D-A810-5A40A1D4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28" y="1027181"/>
            <a:ext cx="3272043" cy="29102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E5C3F19-4D7A-4715-B479-196C2812B1FF}"/>
              </a:ext>
            </a:extLst>
          </p:cNvPr>
          <p:cNvSpPr/>
          <p:nvPr/>
        </p:nvSpPr>
        <p:spPr>
          <a:xfrm>
            <a:off x="4584320" y="931258"/>
            <a:ext cx="6998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Electrons travel through a thin material, experience </a:t>
            </a:r>
            <a:r>
              <a:rPr lang="en-US" altLang="zh-CN" sz="2000" dirty="0">
                <a:solidFill>
                  <a:srgbClr val="000000"/>
                </a:solidFill>
              </a:rPr>
              <a:t>a phase shift depending on the average electrostatic potential inside the material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77CFFA-5DA5-48D7-9A75-CE149EA9B6B4}"/>
              </a:ext>
            </a:extLst>
          </p:cNvPr>
          <p:cNvSpPr txBox="1"/>
          <p:nvPr/>
        </p:nvSpPr>
        <p:spPr>
          <a:xfrm>
            <a:off x="1823259" y="5651283"/>
            <a:ext cx="4034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C00000"/>
                </a:solidFill>
              </a:rPr>
              <a:t>May not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rgbClr val="C00000"/>
                </a:solidFill>
              </a:rPr>
              <a:t>applicable for heavy ions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2B8962B0-07A8-4475-8B2A-A969E128D7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537873"/>
              </p:ext>
            </p:extLst>
          </p:nvPr>
        </p:nvGraphicFramePr>
        <p:xfrm>
          <a:off x="5626100" y="24511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26100" y="24511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35E14ACF-7EDA-4CB8-A8EF-5365373287F6}"/>
              </a:ext>
            </a:extLst>
          </p:cNvPr>
          <p:cNvGrpSpPr/>
          <p:nvPr/>
        </p:nvGrpSpPr>
        <p:grpSpPr>
          <a:xfrm>
            <a:off x="5145811" y="2104011"/>
            <a:ext cx="5598389" cy="1602243"/>
            <a:chOff x="5209691" y="2606703"/>
            <a:chExt cx="5598389" cy="160224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B7155C9-5DD9-4FCA-8C77-D726AD99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691" y="2606703"/>
              <a:ext cx="5598389" cy="957406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382FEC5-9267-4268-A6A6-0F9B7A76948C}"/>
                </a:ext>
              </a:extLst>
            </p:cNvPr>
            <p:cNvGrpSpPr/>
            <p:nvPr/>
          </p:nvGrpSpPr>
          <p:grpSpPr>
            <a:xfrm>
              <a:off x="5284373" y="3776987"/>
              <a:ext cx="4057345" cy="431959"/>
              <a:chOff x="5286406" y="3777814"/>
              <a:chExt cx="4165500" cy="443473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3A5A4691-DD5D-48EF-8634-F2F62CB9A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6406" y="3777814"/>
                <a:ext cx="898843" cy="407419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D7DBDEFF-29F6-4AAA-AE66-D7C2CB3EE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28107" y="3810512"/>
                <a:ext cx="1623799" cy="410775"/>
              </a:xfrm>
              <a:prstGeom prst="rect">
                <a:avLst/>
              </a:prstGeom>
            </p:spPr>
          </p:pic>
          <p:sp>
            <p:nvSpPr>
              <p:cNvPr id="16" name="箭头: 右 15">
                <a:extLst>
                  <a:ext uri="{FF2B5EF4-FFF2-40B4-BE49-F238E27FC236}">
                    <a16:creationId xmlns:a16="http://schemas.microsoft.com/office/drawing/2014/main" id="{D0E82515-34E9-4353-889D-7F071A422D89}"/>
                  </a:ext>
                </a:extLst>
              </p:cNvPr>
              <p:cNvSpPr/>
              <p:nvPr/>
            </p:nvSpPr>
            <p:spPr>
              <a:xfrm>
                <a:off x="6691860" y="3996918"/>
                <a:ext cx="690178" cy="9093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CC"/>
                  </a:solidFill>
                </a:endParaRPr>
              </a:p>
            </p:txBody>
          </p:sp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83B18CA0-F48E-40D4-AB61-7DA3397AE33F}"/>
              </a:ext>
            </a:extLst>
          </p:cNvPr>
          <p:cNvSpPr txBox="1"/>
          <p:nvPr/>
        </p:nvSpPr>
        <p:spPr>
          <a:xfrm>
            <a:off x="1545437" y="5240125"/>
            <a:ext cx="768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</a:rPr>
              <a:t>Disadvantages: </a:t>
            </a:r>
            <a:r>
              <a:rPr lang="en-US" altLang="zh-CN" sz="2000" dirty="0"/>
              <a:t>difficult fabrication, specific to a given kinetic energy </a:t>
            </a:r>
            <a:endParaRPr lang="zh-CN" altLang="en-US" sz="20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5FB63EA-D7C8-4FB6-B924-F748770C8FA4}"/>
              </a:ext>
            </a:extLst>
          </p:cNvPr>
          <p:cNvSpPr/>
          <p:nvPr/>
        </p:nvSpPr>
        <p:spPr>
          <a:xfrm>
            <a:off x="1539707" y="4853467"/>
            <a:ext cx="6089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  <a:latin typeface="+mj-lt"/>
              </a:rPr>
              <a:t>Advantages: </a:t>
            </a:r>
            <a:r>
              <a:rPr lang="en-US" altLang="zh-CN" sz="2000" dirty="0">
                <a:latin typeface="+mj-lt"/>
              </a:rPr>
              <a:t>efficient, single output beam</a:t>
            </a:r>
            <a:endParaRPr lang="zh-CN" altLang="en-US" sz="2000" dirty="0">
              <a:latin typeface="+mj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3396E7-F0C1-4FDA-9B14-84EEE89CB5B1}"/>
              </a:ext>
            </a:extLst>
          </p:cNvPr>
          <p:cNvSpPr/>
          <p:nvPr/>
        </p:nvSpPr>
        <p:spPr>
          <a:xfrm>
            <a:off x="5105400" y="3892857"/>
            <a:ext cx="3561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</a:rPr>
              <a:t>azimuthally-varying thickness</a:t>
            </a:r>
            <a:r>
              <a:rPr lang="en-US" altLang="zh-CN" sz="2000" dirty="0"/>
              <a:t>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0105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0A707-B6B4-4939-BEB7-EEA6E10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3431" y="632460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D5F978-ED7B-45AC-9A63-64B22AC6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352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Holograms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C3F19-4D7A-4715-B479-196C2812B1FF}"/>
              </a:ext>
            </a:extLst>
          </p:cNvPr>
          <p:cNvSpPr/>
          <p:nvPr/>
        </p:nvSpPr>
        <p:spPr>
          <a:xfrm>
            <a:off x="4419600" y="697181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gratings with dislocations, generating different vortex beams in different diffraction orders (like diffraction in optics )</a:t>
            </a:r>
            <a:br>
              <a:rPr lang="en-US" altLang="zh-CN" sz="2400" dirty="0"/>
            </a:br>
            <a:endParaRPr lang="zh-CN" altLang="en-US" sz="2400" dirty="0"/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2B8962B0-07A8-4475-8B2A-A969E128D7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6100" y="24511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1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2B8962B0-07A8-4475-8B2A-A969E128D7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6100" y="24511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83B18CA0-F48E-40D4-AB61-7DA3397AE33F}"/>
              </a:ext>
            </a:extLst>
          </p:cNvPr>
          <p:cNvSpPr txBox="1"/>
          <p:nvPr/>
        </p:nvSpPr>
        <p:spPr>
          <a:xfrm>
            <a:off x="1044446" y="5571349"/>
            <a:ext cx="1104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</a:rPr>
              <a:t>Disadvantages:  </a:t>
            </a:r>
            <a:r>
              <a:rPr lang="en-US" altLang="zh-CN" sz="2000" dirty="0"/>
              <a:t>multiple  diffracted beams,</a:t>
            </a:r>
            <a:r>
              <a:rPr lang="zh-CN" altLang="en-US" sz="2000" dirty="0"/>
              <a:t> </a:t>
            </a:r>
            <a:r>
              <a:rPr lang="en-US" altLang="zh-CN" sz="2000" dirty="0"/>
              <a:t>difficult fabrication, specific to a given kinetic energy</a:t>
            </a:r>
            <a:endParaRPr lang="zh-CN" altLang="en-US" sz="20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5FB63EA-D7C8-4FB6-B924-F748770C8FA4}"/>
              </a:ext>
            </a:extLst>
          </p:cNvPr>
          <p:cNvSpPr/>
          <p:nvPr/>
        </p:nvSpPr>
        <p:spPr>
          <a:xfrm>
            <a:off x="1049029" y="5100047"/>
            <a:ext cx="7981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</a:rPr>
              <a:t>Advantages: </a:t>
            </a:r>
            <a:r>
              <a:rPr lang="en-US" altLang="zh-CN" sz="2000" dirty="0"/>
              <a:t>efficient, versatile, high quality EVBs</a:t>
            </a:r>
            <a:br>
              <a:rPr lang="en-US" altLang="zh-CN" sz="2000" dirty="0">
                <a:solidFill>
                  <a:srgbClr val="0000CC"/>
                </a:solidFill>
              </a:rPr>
            </a:br>
            <a:endParaRPr lang="zh-CN" altLang="en-US" sz="20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0391649-3651-40C0-9B5F-688A728C3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84" y="853972"/>
            <a:ext cx="3499261" cy="24301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AA940A-825F-41C2-AE81-F1BFDC407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179" y="2909964"/>
            <a:ext cx="4614692" cy="59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EB4669-FF10-4628-A215-4258BB59A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1879930"/>
            <a:ext cx="3686807" cy="4474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9004BB7-2C43-4381-8911-7ABFA9C42583}"/>
              </a:ext>
            </a:extLst>
          </p:cNvPr>
          <p:cNvSpPr txBox="1"/>
          <p:nvPr/>
        </p:nvSpPr>
        <p:spPr>
          <a:xfrm>
            <a:off x="6464674" y="2327380"/>
            <a:ext cx="10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+ gratings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46CA933-73CB-4FFC-9AFF-696B012FA326}"/>
              </a:ext>
            </a:extLst>
          </p:cNvPr>
          <p:cNvSpPr/>
          <p:nvPr/>
        </p:nvSpPr>
        <p:spPr>
          <a:xfrm>
            <a:off x="1623006" y="3276214"/>
            <a:ext cx="177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0000"/>
                </a:solidFill>
                <a:latin typeface="t1-gul-regular-italic"/>
              </a:rPr>
              <a:t>fork-like </a:t>
            </a:r>
            <a:r>
              <a:rPr lang="en-US" altLang="zh-CN" dirty="0">
                <a:solidFill>
                  <a:srgbClr val="000000"/>
                </a:solidFill>
                <a:latin typeface="t1-gul-regular"/>
              </a:rPr>
              <a:t>pattern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25B952A-3095-4BFE-AD55-C5F74DFE5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467" y="2271311"/>
            <a:ext cx="3686807" cy="42540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23212B8-98A5-4C55-852B-3BF2137D5F20}"/>
              </a:ext>
            </a:extLst>
          </p:cNvPr>
          <p:cNvSpPr txBox="1"/>
          <p:nvPr/>
        </p:nvSpPr>
        <p:spPr>
          <a:xfrm>
            <a:off x="1294718" y="6107053"/>
            <a:ext cx="583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C00000"/>
                </a:solidFill>
              </a:rPr>
              <a:t>dimension ~ beam transverse coherence length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0F949990-21B8-4047-AEFB-7F850CACDEC5}"/>
              </a:ext>
            </a:extLst>
          </p:cNvPr>
          <p:cNvSpPr/>
          <p:nvPr/>
        </p:nvSpPr>
        <p:spPr>
          <a:xfrm>
            <a:off x="6172200" y="2231316"/>
            <a:ext cx="152400" cy="660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0907F7-6339-402F-AC21-C7EB55209B4E}"/>
              </a:ext>
            </a:extLst>
          </p:cNvPr>
          <p:cNvSpPr txBox="1"/>
          <p:nvPr/>
        </p:nvSpPr>
        <p:spPr>
          <a:xfrm>
            <a:off x="3400254" y="4067530"/>
            <a:ext cx="4702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Wave diffraction generate the helical phase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7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0A707-B6B4-4939-BEB7-EEA6E10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D5F978-ED7B-45AC-9A63-64B22AC6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36095"/>
            <a:ext cx="8229600" cy="715962"/>
          </a:xfrm>
        </p:spPr>
        <p:txBody>
          <a:bodyPr>
            <a:noAutofit/>
          </a:bodyPr>
          <a:lstStyle/>
          <a:p>
            <a:pPr algn="l"/>
            <a:r>
              <a:rPr lang="en-US" altLang="zh-CN" sz="2800" b="1" dirty="0">
                <a:solidFill>
                  <a:srgbClr val="005800"/>
                </a:solidFill>
              </a:rPr>
              <a:t>Magnetic monopole-like field</a:t>
            </a:r>
            <a:endParaRPr lang="zh-CN" altLang="en-US" sz="2800" b="1" dirty="0">
              <a:solidFill>
                <a:srgbClr val="0058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3B18CA0-F48E-40D4-AB61-7DA3397AE33F}"/>
              </a:ext>
            </a:extLst>
          </p:cNvPr>
          <p:cNvSpPr txBox="1"/>
          <p:nvPr/>
        </p:nvSpPr>
        <p:spPr>
          <a:xfrm>
            <a:off x="2194854" y="6354251"/>
            <a:ext cx="838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</a:rPr>
              <a:t>Disadvantage: </a:t>
            </a:r>
            <a:r>
              <a:rPr lang="en-US" altLang="zh-CN" sz="2000" dirty="0"/>
              <a:t>difficult fabrication </a:t>
            </a:r>
            <a:endParaRPr lang="zh-CN" altLang="en-US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BF4DEE-91EA-43BD-AF13-DC29EEE21FB2}"/>
              </a:ext>
            </a:extLst>
          </p:cNvPr>
          <p:cNvSpPr/>
          <p:nvPr/>
        </p:nvSpPr>
        <p:spPr>
          <a:xfrm>
            <a:off x="4053782" y="1021430"/>
            <a:ext cx="7223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/>
              <a:t>Aharonov</a:t>
            </a:r>
            <a:r>
              <a:rPr lang="en-US" altLang="zh-CN" dirty="0"/>
              <a:t>–Bohm phase acquired by electrons cross magnetic fields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726FCEA-332B-45DE-A020-B9D3B4DB86AD}"/>
              </a:ext>
            </a:extLst>
          </p:cNvPr>
          <p:cNvSpPr/>
          <p:nvPr/>
        </p:nvSpPr>
        <p:spPr>
          <a:xfrm>
            <a:off x="4209928" y="2739576"/>
            <a:ext cx="7296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passing by a semi-infinite cylinder of flux, obtains a azimuthal dependency around the end point of the cylinder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247BE52-39EC-4A5E-8689-BB5EF6924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228" y="3596214"/>
            <a:ext cx="1795216" cy="797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A94E6F-8FC1-4468-9640-08854EBF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082" y="1745245"/>
            <a:ext cx="2934247" cy="7497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32C0082-67FC-4EF3-929A-511EE9045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36" y="4759526"/>
            <a:ext cx="1447800" cy="26377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2AED02F-CEF7-4FA6-861F-B4251D4DF391}"/>
              </a:ext>
            </a:extLst>
          </p:cNvPr>
          <p:cNvSpPr txBox="1"/>
          <p:nvPr/>
        </p:nvSpPr>
        <p:spPr>
          <a:xfrm>
            <a:off x="8001000" y="4700137"/>
            <a:ext cx="20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Quantized magnetic charge	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37D3303-EBDD-45C3-9BA7-C5B35CBBB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3153019"/>
            <a:ext cx="2819400" cy="2598668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BC020EE-C37C-4645-87DA-822058ADF0D0}"/>
              </a:ext>
            </a:extLst>
          </p:cNvPr>
          <p:cNvSpPr/>
          <p:nvPr/>
        </p:nvSpPr>
        <p:spPr>
          <a:xfrm>
            <a:off x="2194854" y="5990468"/>
            <a:ext cx="8701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  <a:latin typeface="t1-gul-regular"/>
              </a:rPr>
              <a:t>Advantages: </a:t>
            </a:r>
            <a:r>
              <a:rPr lang="en-US" altLang="zh-CN" sz="2000" dirty="0">
                <a:latin typeface="t1-gul-regular"/>
              </a:rPr>
              <a:t>high efficient, single output beam, independent of kinetic energy</a:t>
            </a:r>
            <a:r>
              <a:rPr lang="en-US" altLang="zh-CN" sz="2000" dirty="0"/>
              <a:t> 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58AA24-D429-4E1A-8FC6-C219DB050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96" y="962696"/>
            <a:ext cx="2776459" cy="22138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1ABCF81-57CC-409A-8F4C-3E59166FD97D}"/>
              </a:ext>
            </a:extLst>
          </p:cNvPr>
          <p:cNvSpPr/>
          <p:nvPr/>
        </p:nvSpPr>
        <p:spPr>
          <a:xfrm>
            <a:off x="8915400" y="3810286"/>
            <a:ext cx="1399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helical phase</a:t>
            </a:r>
            <a:endParaRPr lang="zh-CN" altLang="en-US" dirty="0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9F968A57-924D-4C05-8A5A-AAF973D37DDF}"/>
              </a:ext>
            </a:extLst>
          </p:cNvPr>
          <p:cNvSpPr/>
          <p:nvPr/>
        </p:nvSpPr>
        <p:spPr>
          <a:xfrm>
            <a:off x="7772400" y="3962400"/>
            <a:ext cx="609600" cy="67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237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68430</TotalTime>
  <Words>1945</Words>
  <Application>Microsoft Office PowerPoint</Application>
  <PresentationFormat>宽屏</PresentationFormat>
  <Paragraphs>363</Paragraphs>
  <Slides>35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35</vt:i4>
      </vt:variant>
    </vt:vector>
  </HeadingPairs>
  <TitlesOfParts>
    <vt:vector size="63" baseType="lpstr">
      <vt:lpstr>AdvTTd7835f12</vt:lpstr>
      <vt:lpstr>AdvTTec37d199</vt:lpstr>
      <vt:lpstr>CIDFont+F1</vt:lpstr>
      <vt:lpstr>CMBX9</vt:lpstr>
      <vt:lpstr>CMMI10</vt:lpstr>
      <vt:lpstr>CMR10</vt:lpstr>
      <vt:lpstr>CMR9</vt:lpstr>
      <vt:lpstr>CMSY10</vt:lpstr>
      <vt:lpstr>MinionLT-Italic</vt:lpstr>
      <vt:lpstr>MinionLT-Regular</vt:lpstr>
      <vt:lpstr>SFRM1000</vt:lpstr>
      <vt:lpstr>t1-gul-regular</vt:lpstr>
      <vt:lpstr>t1-gul-regular-italic</vt:lpstr>
      <vt:lpstr>等线</vt:lpstr>
      <vt:lpstr>黑体</vt:lpstr>
      <vt:lpstr>宋体</vt:lpstr>
      <vt:lpstr>微软雅黑 Light</vt:lpstr>
      <vt:lpstr>Arial</vt:lpstr>
      <vt:lpstr>Calibri</vt:lpstr>
      <vt:lpstr>Cambria Math</vt:lpstr>
      <vt:lpstr>MinionPro-Regular</vt:lpstr>
      <vt:lpstr>Times New Roman</vt:lpstr>
      <vt:lpstr>Wingdings</vt:lpstr>
      <vt:lpstr>Wingdings 2</vt:lpstr>
      <vt:lpstr>Office Theme</vt:lpstr>
      <vt:lpstr>Formula</vt:lpstr>
      <vt:lpstr>Equation</vt:lpstr>
      <vt:lpstr>MathType 7.0 Equation</vt:lpstr>
      <vt:lpstr>Can we produce vortex ions ( at SYSU ) ? A preliminary investigation</vt:lpstr>
      <vt:lpstr>PowerPoint 演示文稿</vt:lpstr>
      <vt:lpstr>PowerPoint 演示文稿</vt:lpstr>
      <vt:lpstr>Vortex State</vt:lpstr>
      <vt:lpstr>Experimental progresses  </vt:lpstr>
      <vt:lpstr>PowerPoint 演示文稿</vt:lpstr>
      <vt:lpstr>Phase plate</vt:lpstr>
      <vt:lpstr>Holograms</vt:lpstr>
      <vt:lpstr>Magnetic monopole-like field</vt:lpstr>
      <vt:lpstr>Vortex neutron </vt:lpstr>
      <vt:lpstr>Vortex atom </vt:lpstr>
      <vt:lpstr>Many successes, but far from enough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Vortex ion generation @ SYSU?</vt:lpstr>
      <vt:lpstr>The laser ion source at IFCEN-SYSU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feasible in principle but still challenging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Ion emitter?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zoulp</dc:creator>
  <cp:lastModifiedBy>zoulp</cp:lastModifiedBy>
  <cp:revision>542</cp:revision>
  <dcterms:created xsi:type="dcterms:W3CDTF">2006-08-16T00:00:00Z</dcterms:created>
  <dcterms:modified xsi:type="dcterms:W3CDTF">2024-12-18T03:05:22Z</dcterms:modified>
</cp:coreProperties>
</file>