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305" r:id="rId5"/>
    <p:sldId id="318" r:id="rId6"/>
    <p:sldId id="350" r:id="rId7"/>
    <p:sldId id="337" r:id="rId8"/>
    <p:sldId id="339" r:id="rId9"/>
    <p:sldId id="344" r:id="rId10"/>
    <p:sldId id="341" r:id="rId11"/>
    <p:sldId id="369" r:id="rId12"/>
    <p:sldId id="326" r:id="rId13"/>
    <p:sldId id="311" r:id="rId14"/>
    <p:sldId id="345" r:id="rId15"/>
    <p:sldId id="347" r:id="rId16"/>
    <p:sldId id="349" r:id="rId17"/>
    <p:sldId id="351" r:id="rId18"/>
    <p:sldId id="367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7" userDrawn="1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ple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1967"/>
        <p:guide pos="3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2024-12-06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2024-12-06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2" Type="http://schemas.openxmlformats.org/officeDocument/2006/relationships/notesSlide" Target="../notesSlides/notesSlide9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47.xml"/><Relationship Id="rId2" Type="http://schemas.openxmlformats.org/officeDocument/2006/relationships/tags" Target="../tags/tag229.xml"/><Relationship Id="rId19" Type="http://schemas.openxmlformats.org/officeDocument/2006/relationships/tags" Target="../tags/tag246.xml"/><Relationship Id="rId18" Type="http://schemas.openxmlformats.org/officeDocument/2006/relationships/tags" Target="../tags/tag245.xml"/><Relationship Id="rId17" Type="http://schemas.openxmlformats.org/officeDocument/2006/relationships/tags" Target="../tags/tag244.xml"/><Relationship Id="rId16" Type="http://schemas.openxmlformats.org/officeDocument/2006/relationships/tags" Target="../tags/tag243.xml"/><Relationship Id="rId15" Type="http://schemas.openxmlformats.org/officeDocument/2006/relationships/tags" Target="../tags/tag242.xml"/><Relationship Id="rId14" Type="http://schemas.openxmlformats.org/officeDocument/2006/relationships/tags" Target="../tags/tag241.xml"/><Relationship Id="rId13" Type="http://schemas.openxmlformats.org/officeDocument/2006/relationships/tags" Target="../tags/tag240.xml"/><Relationship Id="rId12" Type="http://schemas.openxmlformats.org/officeDocument/2006/relationships/tags" Target="../tags/tag239.xml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image" Target="../media/image2.png"/><Relationship Id="rId6" Type="http://schemas.openxmlformats.org/officeDocument/2006/relationships/image" Target="../media/image11.png"/><Relationship Id="rId5" Type="http://schemas.openxmlformats.org/officeDocument/2006/relationships/tags" Target="../tags/tag249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54.xml"/><Relationship Id="rId11" Type="http://schemas.openxmlformats.org/officeDocument/2006/relationships/tags" Target="../tags/tag253.xml"/><Relationship Id="rId10" Type="http://schemas.openxmlformats.org/officeDocument/2006/relationships/tags" Target="../tags/tag252.xml"/><Relationship Id="rId1" Type="http://schemas.openxmlformats.org/officeDocument/2006/relationships/tags" Target="../tags/tag24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image" Target="../media/image17.png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image" Target="../media/image16.png"/><Relationship Id="rId2" Type="http://schemas.openxmlformats.org/officeDocument/2006/relationships/tags" Target="../tags/tag255.xml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6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image" Target="../media/image20.png"/><Relationship Id="rId6" Type="http://schemas.openxmlformats.org/officeDocument/2006/relationships/tags" Target="../tags/tag264.xml"/><Relationship Id="rId5" Type="http://schemas.openxmlformats.org/officeDocument/2006/relationships/image" Target="../media/image19.png"/><Relationship Id="rId4" Type="http://schemas.openxmlformats.org/officeDocument/2006/relationships/tags" Target="../tags/tag263.xml"/><Relationship Id="rId3" Type="http://schemas.openxmlformats.org/officeDocument/2006/relationships/image" Target="../media/image17.png"/><Relationship Id="rId2" Type="http://schemas.openxmlformats.org/officeDocument/2006/relationships/tags" Target="../tags/tag262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png"/><Relationship Id="rId7" Type="http://schemas.openxmlformats.org/officeDocument/2006/relationships/tags" Target="../tags/tag27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tags" Target="../tags/tag270.xml"/><Relationship Id="rId2" Type="http://schemas.openxmlformats.org/officeDocument/2006/relationships/image" Target="../media/image18.png"/><Relationship Id="rId10" Type="http://schemas.openxmlformats.org/officeDocument/2006/relationships/notesSlide" Target="../notesSlides/notesSlide13.xml"/><Relationship Id="rId1" Type="http://schemas.openxmlformats.org/officeDocument/2006/relationships/tags" Target="../tags/tag26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tags" Target="../tags/tag27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tags" Target="../tags/tag273.xml"/><Relationship Id="rId2" Type="http://schemas.openxmlformats.org/officeDocument/2006/relationships/image" Target="../media/image18.png"/><Relationship Id="rId10" Type="http://schemas.openxmlformats.org/officeDocument/2006/relationships/notesSlide" Target="../notesSlides/notesSlide14.xml"/><Relationship Id="rId1" Type="http://schemas.openxmlformats.org/officeDocument/2006/relationships/tags" Target="../tags/tag2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2" Type="http://schemas.openxmlformats.org/officeDocument/2006/relationships/notesSlide" Target="../notesSlides/notesSlide5.xml"/><Relationship Id="rId51" Type="http://schemas.openxmlformats.org/officeDocument/2006/relationships/slideLayout" Target="../slideLayouts/slideLayout7.xml"/><Relationship Id="rId50" Type="http://schemas.openxmlformats.org/officeDocument/2006/relationships/tags" Target="../tags/tag55.xml"/><Relationship Id="rId5" Type="http://schemas.openxmlformats.org/officeDocument/2006/relationships/tags" Target="../tags/tag10.xml"/><Relationship Id="rId49" Type="http://schemas.openxmlformats.org/officeDocument/2006/relationships/tags" Target="../tags/tag54.xml"/><Relationship Id="rId48" Type="http://schemas.openxmlformats.org/officeDocument/2006/relationships/tags" Target="../tags/tag53.xml"/><Relationship Id="rId47" Type="http://schemas.openxmlformats.org/officeDocument/2006/relationships/tags" Target="../tags/tag52.xml"/><Relationship Id="rId46" Type="http://schemas.openxmlformats.org/officeDocument/2006/relationships/tags" Target="../tags/tag51.xml"/><Relationship Id="rId45" Type="http://schemas.openxmlformats.org/officeDocument/2006/relationships/tags" Target="../tags/tag50.xml"/><Relationship Id="rId44" Type="http://schemas.openxmlformats.org/officeDocument/2006/relationships/tags" Target="../tags/tag49.xml"/><Relationship Id="rId43" Type="http://schemas.openxmlformats.org/officeDocument/2006/relationships/tags" Target="../tags/tag48.xml"/><Relationship Id="rId42" Type="http://schemas.openxmlformats.org/officeDocument/2006/relationships/tags" Target="../tags/tag47.xml"/><Relationship Id="rId41" Type="http://schemas.openxmlformats.org/officeDocument/2006/relationships/tags" Target="../tags/tag46.xml"/><Relationship Id="rId40" Type="http://schemas.openxmlformats.org/officeDocument/2006/relationships/tags" Target="../tags/tag45.xml"/><Relationship Id="rId4" Type="http://schemas.openxmlformats.org/officeDocument/2006/relationships/tags" Target="../tags/tag9.xml"/><Relationship Id="rId39" Type="http://schemas.openxmlformats.org/officeDocument/2006/relationships/tags" Target="../tags/tag44.xml"/><Relationship Id="rId38" Type="http://schemas.openxmlformats.org/officeDocument/2006/relationships/tags" Target="../tags/tag43.xml"/><Relationship Id="rId37" Type="http://schemas.openxmlformats.org/officeDocument/2006/relationships/tags" Target="../tags/tag42.xml"/><Relationship Id="rId36" Type="http://schemas.openxmlformats.org/officeDocument/2006/relationships/tags" Target="../tags/tag41.xml"/><Relationship Id="rId35" Type="http://schemas.openxmlformats.org/officeDocument/2006/relationships/tags" Target="../tags/tag40.xml"/><Relationship Id="rId34" Type="http://schemas.openxmlformats.org/officeDocument/2006/relationships/tags" Target="../tags/tag39.xml"/><Relationship Id="rId33" Type="http://schemas.openxmlformats.org/officeDocument/2006/relationships/tags" Target="../tags/tag38.xml"/><Relationship Id="rId32" Type="http://schemas.openxmlformats.org/officeDocument/2006/relationships/tags" Target="../tags/tag37.xml"/><Relationship Id="rId31" Type="http://schemas.openxmlformats.org/officeDocument/2006/relationships/tags" Target="../tags/tag36.xml"/><Relationship Id="rId30" Type="http://schemas.openxmlformats.org/officeDocument/2006/relationships/tags" Target="../tags/tag35.xml"/><Relationship Id="rId3" Type="http://schemas.openxmlformats.org/officeDocument/2006/relationships/tags" Target="../tags/tag8.xml"/><Relationship Id="rId29" Type="http://schemas.openxmlformats.org/officeDocument/2006/relationships/tags" Target="../tags/tag34.xml"/><Relationship Id="rId28" Type="http://schemas.openxmlformats.org/officeDocument/2006/relationships/tags" Target="../tags/tag33.xml"/><Relationship Id="rId27" Type="http://schemas.openxmlformats.org/officeDocument/2006/relationships/tags" Target="../tags/tag32.xml"/><Relationship Id="rId26" Type="http://schemas.openxmlformats.org/officeDocument/2006/relationships/tags" Target="../tags/tag31.xml"/><Relationship Id="rId25" Type="http://schemas.openxmlformats.org/officeDocument/2006/relationships/tags" Target="../tags/tag30.xml"/><Relationship Id="rId24" Type="http://schemas.openxmlformats.org/officeDocument/2006/relationships/tags" Target="../tags/tag29.xml"/><Relationship Id="rId23" Type="http://schemas.openxmlformats.org/officeDocument/2006/relationships/tags" Target="../tags/tag28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tags" Target="../tags/tag7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9" Type="http://schemas.openxmlformats.org/officeDocument/2006/relationships/notesSlide" Target="../notesSlides/notesSlide6.xml"/><Relationship Id="rId68" Type="http://schemas.openxmlformats.org/officeDocument/2006/relationships/slideLayout" Target="../slideLayouts/slideLayout7.xml"/><Relationship Id="rId67" Type="http://schemas.openxmlformats.org/officeDocument/2006/relationships/tags" Target="../tags/tag120.xml"/><Relationship Id="rId66" Type="http://schemas.openxmlformats.org/officeDocument/2006/relationships/tags" Target="../tags/tag119.xml"/><Relationship Id="rId65" Type="http://schemas.openxmlformats.org/officeDocument/2006/relationships/image" Target="../media/image9.png"/><Relationship Id="rId64" Type="http://schemas.openxmlformats.org/officeDocument/2006/relationships/tags" Target="../tags/tag118.xml"/><Relationship Id="rId63" Type="http://schemas.openxmlformats.org/officeDocument/2006/relationships/tags" Target="../tags/tag117.xml"/><Relationship Id="rId62" Type="http://schemas.openxmlformats.org/officeDocument/2006/relationships/tags" Target="../tags/tag116.xml"/><Relationship Id="rId61" Type="http://schemas.openxmlformats.org/officeDocument/2006/relationships/tags" Target="../tags/tag115.xml"/><Relationship Id="rId60" Type="http://schemas.openxmlformats.org/officeDocument/2006/relationships/tags" Target="../tags/tag114.xml"/><Relationship Id="rId6" Type="http://schemas.openxmlformats.org/officeDocument/2006/relationships/tags" Target="../tags/tag61.xml"/><Relationship Id="rId59" Type="http://schemas.openxmlformats.org/officeDocument/2006/relationships/tags" Target="../tags/tag113.xml"/><Relationship Id="rId58" Type="http://schemas.openxmlformats.org/officeDocument/2006/relationships/tags" Target="../tags/tag112.xml"/><Relationship Id="rId57" Type="http://schemas.openxmlformats.org/officeDocument/2006/relationships/tags" Target="../tags/tag111.xml"/><Relationship Id="rId56" Type="http://schemas.openxmlformats.org/officeDocument/2006/relationships/tags" Target="../tags/tag110.xml"/><Relationship Id="rId55" Type="http://schemas.openxmlformats.org/officeDocument/2006/relationships/tags" Target="../tags/tag109.xml"/><Relationship Id="rId54" Type="http://schemas.openxmlformats.org/officeDocument/2006/relationships/tags" Target="../tags/tag108.xml"/><Relationship Id="rId53" Type="http://schemas.openxmlformats.org/officeDocument/2006/relationships/tags" Target="../tags/tag107.xml"/><Relationship Id="rId52" Type="http://schemas.openxmlformats.org/officeDocument/2006/relationships/tags" Target="../tags/tag106.xml"/><Relationship Id="rId51" Type="http://schemas.openxmlformats.org/officeDocument/2006/relationships/tags" Target="../tags/tag105.xml"/><Relationship Id="rId50" Type="http://schemas.openxmlformats.org/officeDocument/2006/relationships/tags" Target="../tags/tag104.xml"/><Relationship Id="rId5" Type="http://schemas.openxmlformats.org/officeDocument/2006/relationships/tags" Target="../tags/tag60.xml"/><Relationship Id="rId49" Type="http://schemas.openxmlformats.org/officeDocument/2006/relationships/tags" Target="../tags/tag103.xml"/><Relationship Id="rId48" Type="http://schemas.openxmlformats.org/officeDocument/2006/relationships/tags" Target="../tags/tag102.xml"/><Relationship Id="rId47" Type="http://schemas.openxmlformats.org/officeDocument/2006/relationships/tags" Target="../tags/tag101.xml"/><Relationship Id="rId46" Type="http://schemas.openxmlformats.org/officeDocument/2006/relationships/tags" Target="../tags/tag100.xml"/><Relationship Id="rId45" Type="http://schemas.openxmlformats.org/officeDocument/2006/relationships/tags" Target="../tags/tag99.xml"/><Relationship Id="rId44" Type="http://schemas.openxmlformats.org/officeDocument/2006/relationships/tags" Target="../tags/tag98.xml"/><Relationship Id="rId43" Type="http://schemas.openxmlformats.org/officeDocument/2006/relationships/tags" Target="../tags/tag97.xml"/><Relationship Id="rId42" Type="http://schemas.openxmlformats.org/officeDocument/2006/relationships/tags" Target="../tags/tag96.xml"/><Relationship Id="rId41" Type="http://schemas.openxmlformats.org/officeDocument/2006/relationships/tags" Target="../tags/tag95.xml"/><Relationship Id="rId40" Type="http://schemas.openxmlformats.org/officeDocument/2006/relationships/tags" Target="../tags/tag94.xml"/><Relationship Id="rId4" Type="http://schemas.openxmlformats.org/officeDocument/2006/relationships/tags" Target="../tags/tag59.xml"/><Relationship Id="rId39" Type="http://schemas.openxmlformats.org/officeDocument/2006/relationships/tags" Target="../tags/tag93.xml"/><Relationship Id="rId38" Type="http://schemas.openxmlformats.org/officeDocument/2006/relationships/tags" Target="../tags/tag92.xml"/><Relationship Id="rId37" Type="http://schemas.openxmlformats.org/officeDocument/2006/relationships/image" Target="../media/image8.png"/><Relationship Id="rId36" Type="http://schemas.openxmlformats.org/officeDocument/2006/relationships/tags" Target="../tags/tag91.xml"/><Relationship Id="rId35" Type="http://schemas.openxmlformats.org/officeDocument/2006/relationships/tags" Target="../tags/tag90.xml"/><Relationship Id="rId34" Type="http://schemas.openxmlformats.org/officeDocument/2006/relationships/tags" Target="../tags/tag89.xml"/><Relationship Id="rId33" Type="http://schemas.openxmlformats.org/officeDocument/2006/relationships/tags" Target="../tags/tag88.xml"/><Relationship Id="rId32" Type="http://schemas.openxmlformats.org/officeDocument/2006/relationships/tags" Target="../tags/tag87.xml"/><Relationship Id="rId31" Type="http://schemas.openxmlformats.org/officeDocument/2006/relationships/tags" Target="../tags/tag86.xml"/><Relationship Id="rId30" Type="http://schemas.openxmlformats.org/officeDocument/2006/relationships/tags" Target="../tags/tag85.xml"/><Relationship Id="rId3" Type="http://schemas.openxmlformats.org/officeDocument/2006/relationships/tags" Target="../tags/tag58.xml"/><Relationship Id="rId29" Type="http://schemas.openxmlformats.org/officeDocument/2006/relationships/tags" Target="../tags/tag84.xml"/><Relationship Id="rId28" Type="http://schemas.openxmlformats.org/officeDocument/2006/relationships/tags" Target="../tags/tag83.xml"/><Relationship Id="rId27" Type="http://schemas.openxmlformats.org/officeDocument/2006/relationships/tags" Target="../tags/tag82.xml"/><Relationship Id="rId26" Type="http://schemas.openxmlformats.org/officeDocument/2006/relationships/tags" Target="../tags/tag81.xml"/><Relationship Id="rId25" Type="http://schemas.openxmlformats.org/officeDocument/2006/relationships/tags" Target="../tags/tag80.xml"/><Relationship Id="rId24" Type="http://schemas.openxmlformats.org/officeDocument/2006/relationships/tags" Target="../tags/tag79.xml"/><Relationship Id="rId23" Type="http://schemas.openxmlformats.org/officeDocument/2006/relationships/tags" Target="../tags/tag78.xml"/><Relationship Id="rId22" Type="http://schemas.openxmlformats.org/officeDocument/2006/relationships/tags" Target="../tags/tag77.xml"/><Relationship Id="rId21" Type="http://schemas.openxmlformats.org/officeDocument/2006/relationships/tags" Target="../tags/tag76.xml"/><Relationship Id="rId20" Type="http://schemas.openxmlformats.org/officeDocument/2006/relationships/tags" Target="../tags/tag75.xml"/><Relationship Id="rId2" Type="http://schemas.openxmlformats.org/officeDocument/2006/relationships/tags" Target="../tags/tag57.xml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1" Type="http://schemas.openxmlformats.org/officeDocument/2006/relationships/notesSlide" Target="../notesSlides/notesSlide7.xml"/><Relationship Id="rId60" Type="http://schemas.openxmlformats.org/officeDocument/2006/relationships/slideLayout" Target="../slideLayouts/slideLayout7.xml"/><Relationship Id="rId6" Type="http://schemas.openxmlformats.org/officeDocument/2006/relationships/tags" Target="../tags/tag126.xml"/><Relationship Id="rId59" Type="http://schemas.openxmlformats.org/officeDocument/2006/relationships/tags" Target="../tags/tag177.xml"/><Relationship Id="rId58" Type="http://schemas.openxmlformats.org/officeDocument/2006/relationships/image" Target="../media/image9.png"/><Relationship Id="rId57" Type="http://schemas.openxmlformats.org/officeDocument/2006/relationships/tags" Target="../tags/tag176.xml"/><Relationship Id="rId56" Type="http://schemas.openxmlformats.org/officeDocument/2006/relationships/tags" Target="../tags/tag175.xml"/><Relationship Id="rId55" Type="http://schemas.openxmlformats.org/officeDocument/2006/relationships/tags" Target="../tags/tag174.xml"/><Relationship Id="rId54" Type="http://schemas.openxmlformats.org/officeDocument/2006/relationships/tags" Target="../tags/tag173.xml"/><Relationship Id="rId53" Type="http://schemas.openxmlformats.org/officeDocument/2006/relationships/tags" Target="../tags/tag172.xml"/><Relationship Id="rId52" Type="http://schemas.openxmlformats.org/officeDocument/2006/relationships/tags" Target="../tags/tag171.xml"/><Relationship Id="rId51" Type="http://schemas.openxmlformats.org/officeDocument/2006/relationships/tags" Target="../tags/tag170.xml"/><Relationship Id="rId50" Type="http://schemas.openxmlformats.org/officeDocument/2006/relationships/tags" Target="../tags/tag169.xml"/><Relationship Id="rId5" Type="http://schemas.openxmlformats.org/officeDocument/2006/relationships/tags" Target="../tags/tag125.xml"/><Relationship Id="rId49" Type="http://schemas.openxmlformats.org/officeDocument/2006/relationships/tags" Target="../tags/tag168.xml"/><Relationship Id="rId48" Type="http://schemas.openxmlformats.org/officeDocument/2006/relationships/tags" Target="../tags/tag167.xml"/><Relationship Id="rId47" Type="http://schemas.openxmlformats.org/officeDocument/2006/relationships/tags" Target="../tags/tag166.xml"/><Relationship Id="rId46" Type="http://schemas.openxmlformats.org/officeDocument/2006/relationships/tags" Target="../tags/tag165.xml"/><Relationship Id="rId45" Type="http://schemas.openxmlformats.org/officeDocument/2006/relationships/tags" Target="../tags/tag164.xml"/><Relationship Id="rId44" Type="http://schemas.openxmlformats.org/officeDocument/2006/relationships/tags" Target="../tags/tag163.xml"/><Relationship Id="rId43" Type="http://schemas.openxmlformats.org/officeDocument/2006/relationships/tags" Target="../tags/tag162.xml"/><Relationship Id="rId42" Type="http://schemas.openxmlformats.org/officeDocument/2006/relationships/tags" Target="../tags/tag161.xml"/><Relationship Id="rId41" Type="http://schemas.openxmlformats.org/officeDocument/2006/relationships/tags" Target="../tags/tag160.xml"/><Relationship Id="rId40" Type="http://schemas.openxmlformats.org/officeDocument/2006/relationships/tags" Target="../tags/tag159.xml"/><Relationship Id="rId4" Type="http://schemas.openxmlformats.org/officeDocument/2006/relationships/tags" Target="../tags/tag124.xml"/><Relationship Id="rId39" Type="http://schemas.openxmlformats.org/officeDocument/2006/relationships/tags" Target="../tags/tag158.xml"/><Relationship Id="rId38" Type="http://schemas.openxmlformats.org/officeDocument/2006/relationships/tags" Target="../tags/tag157.xml"/><Relationship Id="rId37" Type="http://schemas.openxmlformats.org/officeDocument/2006/relationships/tags" Target="../tags/tag156.xml"/><Relationship Id="rId36" Type="http://schemas.openxmlformats.org/officeDocument/2006/relationships/tags" Target="../tags/tag155.xml"/><Relationship Id="rId35" Type="http://schemas.openxmlformats.org/officeDocument/2006/relationships/tags" Target="../tags/tag154.xml"/><Relationship Id="rId34" Type="http://schemas.openxmlformats.org/officeDocument/2006/relationships/tags" Target="../tags/tag153.xml"/><Relationship Id="rId33" Type="http://schemas.openxmlformats.org/officeDocument/2006/relationships/tags" Target="../tags/tag152.xml"/><Relationship Id="rId32" Type="http://schemas.openxmlformats.org/officeDocument/2006/relationships/tags" Target="../tags/tag151.xml"/><Relationship Id="rId31" Type="http://schemas.openxmlformats.org/officeDocument/2006/relationships/tags" Target="../tags/tag150.xml"/><Relationship Id="rId30" Type="http://schemas.openxmlformats.org/officeDocument/2006/relationships/tags" Target="../tags/tag149.xml"/><Relationship Id="rId3" Type="http://schemas.openxmlformats.org/officeDocument/2006/relationships/tags" Target="../tags/tag123.xml"/><Relationship Id="rId29" Type="http://schemas.openxmlformats.org/officeDocument/2006/relationships/tags" Target="../tags/tag148.xml"/><Relationship Id="rId28" Type="http://schemas.openxmlformats.org/officeDocument/2006/relationships/tags" Target="../tags/tag147.xml"/><Relationship Id="rId27" Type="http://schemas.openxmlformats.org/officeDocument/2006/relationships/tags" Target="../tags/tag146.xml"/><Relationship Id="rId26" Type="http://schemas.openxmlformats.org/officeDocument/2006/relationships/tags" Target="../tags/tag145.xml"/><Relationship Id="rId25" Type="http://schemas.openxmlformats.org/officeDocument/2006/relationships/tags" Target="../tags/tag144.xml"/><Relationship Id="rId24" Type="http://schemas.openxmlformats.org/officeDocument/2006/relationships/image" Target="../media/image8.png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tags" Target="../tags/tag122.xml"/><Relationship Id="rId19" Type="http://schemas.openxmlformats.org/officeDocument/2006/relationships/tags" Target="../tags/tag139.xml"/><Relationship Id="rId18" Type="http://schemas.openxmlformats.org/officeDocument/2006/relationships/tags" Target="../tags/tag138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2" Type="http://schemas.openxmlformats.org/officeDocument/2006/relationships/notesSlide" Target="../notesSlides/notesSlide8.xml"/><Relationship Id="rId51" Type="http://schemas.openxmlformats.org/officeDocument/2006/relationships/slideLayout" Target="../slideLayouts/slideLayout7.xml"/><Relationship Id="rId50" Type="http://schemas.openxmlformats.org/officeDocument/2006/relationships/tags" Target="../tags/tag227.xml"/><Relationship Id="rId5" Type="http://schemas.openxmlformats.org/officeDocument/2006/relationships/tags" Target="../tags/tag182.xml"/><Relationship Id="rId49" Type="http://schemas.openxmlformats.org/officeDocument/2006/relationships/tags" Target="../tags/tag226.xml"/><Relationship Id="rId48" Type="http://schemas.openxmlformats.org/officeDocument/2006/relationships/tags" Target="../tags/tag225.xml"/><Relationship Id="rId47" Type="http://schemas.openxmlformats.org/officeDocument/2006/relationships/tags" Target="../tags/tag224.xml"/><Relationship Id="rId46" Type="http://schemas.openxmlformats.org/officeDocument/2006/relationships/tags" Target="../tags/tag223.xml"/><Relationship Id="rId45" Type="http://schemas.openxmlformats.org/officeDocument/2006/relationships/tags" Target="../tags/tag222.xml"/><Relationship Id="rId44" Type="http://schemas.openxmlformats.org/officeDocument/2006/relationships/tags" Target="../tags/tag221.xml"/><Relationship Id="rId43" Type="http://schemas.openxmlformats.org/officeDocument/2006/relationships/tags" Target="../tags/tag220.xml"/><Relationship Id="rId42" Type="http://schemas.openxmlformats.org/officeDocument/2006/relationships/tags" Target="../tags/tag219.xml"/><Relationship Id="rId41" Type="http://schemas.openxmlformats.org/officeDocument/2006/relationships/tags" Target="../tags/tag218.xml"/><Relationship Id="rId40" Type="http://schemas.openxmlformats.org/officeDocument/2006/relationships/tags" Target="../tags/tag217.xml"/><Relationship Id="rId4" Type="http://schemas.openxmlformats.org/officeDocument/2006/relationships/tags" Target="../tags/tag181.xml"/><Relationship Id="rId39" Type="http://schemas.openxmlformats.org/officeDocument/2006/relationships/tags" Target="../tags/tag216.xml"/><Relationship Id="rId38" Type="http://schemas.openxmlformats.org/officeDocument/2006/relationships/tags" Target="../tags/tag215.xml"/><Relationship Id="rId37" Type="http://schemas.openxmlformats.org/officeDocument/2006/relationships/tags" Target="../tags/tag214.xml"/><Relationship Id="rId36" Type="http://schemas.openxmlformats.org/officeDocument/2006/relationships/tags" Target="../tags/tag213.xml"/><Relationship Id="rId35" Type="http://schemas.openxmlformats.org/officeDocument/2006/relationships/tags" Target="../tags/tag212.xml"/><Relationship Id="rId34" Type="http://schemas.openxmlformats.org/officeDocument/2006/relationships/tags" Target="../tags/tag211.xml"/><Relationship Id="rId33" Type="http://schemas.openxmlformats.org/officeDocument/2006/relationships/tags" Target="../tags/tag210.xml"/><Relationship Id="rId32" Type="http://schemas.openxmlformats.org/officeDocument/2006/relationships/tags" Target="../tags/tag209.xml"/><Relationship Id="rId31" Type="http://schemas.openxmlformats.org/officeDocument/2006/relationships/tags" Target="../tags/tag208.xml"/><Relationship Id="rId30" Type="http://schemas.openxmlformats.org/officeDocument/2006/relationships/tags" Target="../tags/tag207.xml"/><Relationship Id="rId3" Type="http://schemas.openxmlformats.org/officeDocument/2006/relationships/tags" Target="../tags/tag180.xml"/><Relationship Id="rId29" Type="http://schemas.openxmlformats.org/officeDocument/2006/relationships/tags" Target="../tags/tag206.xml"/><Relationship Id="rId28" Type="http://schemas.openxmlformats.org/officeDocument/2006/relationships/tags" Target="../tags/tag205.xml"/><Relationship Id="rId27" Type="http://schemas.openxmlformats.org/officeDocument/2006/relationships/tags" Target="../tags/tag204.xml"/><Relationship Id="rId26" Type="http://schemas.openxmlformats.org/officeDocument/2006/relationships/tags" Target="../tags/tag203.xml"/><Relationship Id="rId25" Type="http://schemas.openxmlformats.org/officeDocument/2006/relationships/tags" Target="../tags/tag202.xml"/><Relationship Id="rId24" Type="http://schemas.openxmlformats.org/officeDocument/2006/relationships/tags" Target="../tags/tag201.xml"/><Relationship Id="rId23" Type="http://schemas.openxmlformats.org/officeDocument/2006/relationships/tags" Target="../tags/tag200.xml"/><Relationship Id="rId22" Type="http://schemas.openxmlformats.org/officeDocument/2006/relationships/tags" Target="../tags/tag199.xml"/><Relationship Id="rId21" Type="http://schemas.openxmlformats.org/officeDocument/2006/relationships/tags" Target="../tags/tag198.xml"/><Relationship Id="rId20" Type="http://schemas.openxmlformats.org/officeDocument/2006/relationships/tags" Target="../tags/tag197.xml"/><Relationship Id="rId2" Type="http://schemas.openxmlformats.org/officeDocument/2006/relationships/tags" Target="../tags/tag179.xml"/><Relationship Id="rId19" Type="http://schemas.openxmlformats.org/officeDocument/2006/relationships/tags" Target="../tags/tag196.xml"/><Relationship Id="rId18" Type="http://schemas.openxmlformats.org/officeDocument/2006/relationships/tags" Target="../tags/tag195.xml"/><Relationship Id="rId17" Type="http://schemas.openxmlformats.org/officeDocument/2006/relationships/tags" Target="../tags/tag194.xml"/><Relationship Id="rId16" Type="http://schemas.openxmlformats.org/officeDocument/2006/relationships/tags" Target="../tags/tag193.xml"/><Relationship Id="rId15" Type="http://schemas.openxmlformats.org/officeDocument/2006/relationships/tags" Target="../tags/tag192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tags" Target="../tags/tag1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tags" Target="../tags/tag2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effectLst/>
              </a:rPr>
              <a:t>CMOS strip chip</a:t>
            </a:r>
            <a:r>
              <a:rPr lang="zh-CN" altLang="en-US" dirty="0">
                <a:effectLst/>
              </a:rPr>
              <a:t>仿真与</a:t>
            </a:r>
            <a:r>
              <a:rPr lang="zh-CN" altLang="en-US" dirty="0">
                <a:effectLst/>
              </a:rPr>
              <a:t>设计</a:t>
            </a:r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</a:rPr>
              <a:t>符晨曦</a:t>
            </a:r>
            <a:endParaRPr lang="zh-CN" altLang="en-US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2024.12.06</a:t>
            </a:r>
            <a:endParaRPr lang="zh-CN" altLang="en-US" dirty="0">
              <a:latin typeface="+mn-lt"/>
            </a:endParaRPr>
          </a:p>
          <a:p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" name="图片 36" descr="/Users/apple/Library/Containers/com.kingsoft.wpsoffice.mac/Data/tmp/photoeditapp/20241129182743/temp.pngtemp"/>
          <p:cNvPicPr>
            <a:picLocks noChangeAspect="1"/>
          </p:cNvPicPr>
          <p:nvPr/>
        </p:nvPicPr>
        <p:blipFill>
          <a:blip r:embed="rId1"/>
          <a:srcRect b="3434"/>
          <a:stretch>
            <a:fillRect/>
          </a:stretch>
        </p:blipFill>
        <p:spPr>
          <a:xfrm>
            <a:off x="679768" y="1382395"/>
            <a:ext cx="4450715" cy="44824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CSC 1-C </a:t>
            </a:r>
            <a:r>
              <a:rPr lang="zh-CN" altLang="en-US"/>
              <a:t>整体与局部结构</a:t>
            </a:r>
            <a:r>
              <a:rPr lang="zh-CN" altLang="en-US"/>
              <a:t>示意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03925" y="1786890"/>
            <a:ext cx="5071110" cy="42284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639560" y="1793240"/>
            <a:ext cx="0" cy="423100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 flipH="1">
            <a:off x="6723380" y="2016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 flipH="1">
            <a:off x="6723380" y="2270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 flipH="1">
            <a:off x="6723380" y="2524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 flipH="1">
            <a:off x="6723380" y="2778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6"/>
            </p:custDataLst>
          </p:nvPr>
        </p:nvCxnSpPr>
        <p:spPr>
          <a:xfrm flipH="1">
            <a:off x="6723380" y="3032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 flipH="1">
            <a:off x="6723380" y="3286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8"/>
            </p:custDataLst>
          </p:nvPr>
        </p:nvCxnSpPr>
        <p:spPr>
          <a:xfrm flipH="1">
            <a:off x="6723380" y="4556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 flipH="1">
            <a:off x="6723380" y="4810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 flipH="1">
            <a:off x="6723380" y="5064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 flipH="1">
            <a:off x="6723380" y="5318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 flipH="1">
            <a:off x="6723380" y="5572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3"/>
            </p:custDataLst>
          </p:nvPr>
        </p:nvCxnSpPr>
        <p:spPr>
          <a:xfrm flipH="1">
            <a:off x="6723380" y="5826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4"/>
            </p:custDataLst>
          </p:nvPr>
        </p:nvCxnSpPr>
        <p:spPr>
          <a:xfrm flipH="1">
            <a:off x="6723380" y="3540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5"/>
            </p:custDataLst>
          </p:nvPr>
        </p:nvCxnSpPr>
        <p:spPr>
          <a:xfrm flipH="1">
            <a:off x="6723380" y="3794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6"/>
            </p:custDataLst>
          </p:nvPr>
        </p:nvCxnSpPr>
        <p:spPr>
          <a:xfrm flipH="1">
            <a:off x="6723380" y="4048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7"/>
            </p:custDataLst>
          </p:nvPr>
        </p:nvCxnSpPr>
        <p:spPr>
          <a:xfrm flipH="1">
            <a:off x="6723380" y="4302125"/>
            <a:ext cx="4351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588635" y="13468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ASIC    </a:t>
            </a:r>
            <a:r>
              <a:rPr lang="zh-CN" altLang="en-US"/>
              <a:t>隔离</a:t>
            </a:r>
            <a:r>
              <a:rPr lang="en-US" altLang="zh-CN"/>
              <a:t>                          </a:t>
            </a:r>
            <a:r>
              <a:rPr lang="en-US" altLang="zh-CN"/>
              <a:t>sensor</a:t>
            </a:r>
            <a:endParaRPr lang="en-US" altLang="zh-CN"/>
          </a:p>
        </p:txBody>
      </p:sp>
      <p:sp>
        <p:nvSpPr>
          <p:cNvPr id="27" name="文本框 26"/>
          <p:cNvSpPr txBox="1"/>
          <p:nvPr>
            <p:custDataLst>
              <p:tags r:id="rId18"/>
            </p:custDataLst>
          </p:nvPr>
        </p:nvSpPr>
        <p:spPr>
          <a:xfrm>
            <a:off x="4231640" y="1911985"/>
            <a:ext cx="661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隔离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1939925" y="2524125"/>
            <a:ext cx="1172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ASIC</a:t>
            </a:r>
            <a:r>
              <a:rPr lang="zh-CN" altLang="en-US"/>
              <a:t>区域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112135" y="40036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sensor</a:t>
            </a:r>
            <a:r>
              <a:rPr lang="zh-CN" altLang="en-US">
                <a:solidFill>
                  <a:schemeClr val="tx1"/>
                </a:solidFill>
              </a:rPr>
              <a:t>区域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45250" y="3167380"/>
            <a:ext cx="432435" cy="2673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4982210" y="2786380"/>
            <a:ext cx="1437640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19"/>
            </p:custDataLst>
          </p:nvPr>
        </p:nvCxnSpPr>
        <p:spPr>
          <a:xfrm flipV="1">
            <a:off x="2590165" y="3466465"/>
            <a:ext cx="3860800" cy="553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2857500" y="2920365"/>
            <a:ext cx="1368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2"/>
                </a:solidFill>
              </a:rPr>
              <a:t>读出电极</a:t>
            </a:r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45540" y="63341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局部（读出连接</a:t>
            </a:r>
            <a:r>
              <a:rPr lang="zh-CN" altLang="en-US"/>
              <a:t>未建模）</a:t>
            </a:r>
            <a:endParaRPr lang="zh-CN" altLang="en-US"/>
          </a:p>
        </p:txBody>
      </p:sp>
      <p:sp>
        <p:nvSpPr>
          <p:cNvPr id="36" name="文本框 35"/>
          <p:cNvSpPr txBox="1"/>
          <p:nvPr>
            <p:custDataLst>
              <p:tags r:id="rId20"/>
            </p:custDataLst>
          </p:nvPr>
        </p:nvSpPr>
        <p:spPr>
          <a:xfrm>
            <a:off x="6723380" y="63341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整体（保护环未</a:t>
            </a:r>
            <a:r>
              <a:rPr lang="zh-CN" altLang="en-US"/>
              <a:t>画出）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03925" y="60305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0.2cm                               2.1</a:t>
            </a:r>
            <a:r>
              <a:rPr lang="en-US" altLang="zh-CN"/>
              <a:t>cm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>
            <a:off x="11104245" y="36518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2.1</a:t>
            </a:r>
            <a:r>
              <a:rPr lang="en-US" altLang="zh-CN"/>
              <a:t>cm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内容占位符 8" descr="/Users/apple/Library/Containers/com.kingsoft.wpsoffice.mac/Data/tmp/photoeditapp/20241129183233/temp.pngte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9109"/>
          <a:stretch>
            <a:fillRect/>
          </a:stretch>
        </p:blipFill>
        <p:spPr>
          <a:xfrm>
            <a:off x="7289800" y="1315085"/>
            <a:ext cx="1971040" cy="2295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r="6154"/>
          <a:stretch>
            <a:fillRect/>
          </a:stretch>
        </p:blipFill>
        <p:spPr>
          <a:xfrm>
            <a:off x="0" y="893445"/>
            <a:ext cx="2130425" cy="1909445"/>
          </a:xfrm>
          <a:prstGeom prst="rect">
            <a:avLst/>
          </a:prstGeom>
        </p:spPr>
      </p:pic>
      <p:pic>
        <p:nvPicPr>
          <p:cNvPr id="3" name="图片 2" descr="截屏2024-11-28 15.51.12"/>
          <p:cNvPicPr>
            <a:picLocks noChangeAspect="1"/>
          </p:cNvPicPr>
          <p:nvPr/>
        </p:nvPicPr>
        <p:blipFill>
          <a:blip r:embed="rId4"/>
          <a:srcRect t="2305"/>
          <a:stretch>
            <a:fillRect/>
          </a:stretch>
        </p:blipFill>
        <p:spPr>
          <a:xfrm>
            <a:off x="1325245" y="1309370"/>
            <a:ext cx="2223135" cy="5033645"/>
          </a:xfrm>
          <a:prstGeom prst="rect">
            <a:avLst/>
          </a:prstGeom>
        </p:spPr>
      </p:pic>
      <p:pic>
        <p:nvPicPr>
          <p:cNvPr id="37" name="图片 36" descr="/Users/apple/Library/Containers/com.kingsoft.wpsoffice.mac/Data/tmp/photoeditapp/20241129182828/temp.pngte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9453"/>
          <a:stretch>
            <a:fillRect/>
          </a:stretch>
        </p:blipFill>
        <p:spPr>
          <a:xfrm>
            <a:off x="3528060" y="1309370"/>
            <a:ext cx="4032885" cy="40614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局部结构</a:t>
            </a:r>
            <a:r>
              <a:rPr lang="zh-CN" altLang="en-US"/>
              <a:t>建模（</a:t>
            </a:r>
            <a:r>
              <a:rPr lang="en-US" altLang="zh-CN"/>
              <a:t>75 um pitch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 rot="5400000">
            <a:off x="7973060" y="2437130"/>
            <a:ext cx="5058410" cy="25647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22675" y="58807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左：左侧面</a:t>
            </a:r>
            <a:r>
              <a:rPr lang="en-US" altLang="zh-CN"/>
              <a:t> </a:t>
            </a:r>
            <a:r>
              <a:rPr lang="zh-CN" altLang="en-US"/>
              <a:t>中：三维视角</a:t>
            </a:r>
            <a:r>
              <a:rPr lang="en-US" altLang="zh-CN"/>
              <a:t> </a:t>
            </a:r>
            <a:r>
              <a:rPr lang="zh-CN" altLang="en-US"/>
              <a:t>右：</a:t>
            </a:r>
            <a:r>
              <a:rPr lang="zh-CN" altLang="en-US"/>
              <a:t>右侧面</a:t>
            </a:r>
            <a:endParaRPr lang="zh-CN" altLang="en-US"/>
          </a:p>
          <a:p>
            <a:pPr algn="ctr"/>
            <a:r>
              <a:rPr lang="zh-CN" altLang="en-US"/>
              <a:t>仿真范围</a:t>
            </a:r>
            <a:r>
              <a:rPr lang="en-US" altLang="zh-CN"/>
              <a:t>40 um (</a:t>
            </a:r>
            <a:r>
              <a:rPr lang="zh-CN" altLang="en-US"/>
              <a:t>部分实验</a:t>
            </a:r>
            <a:r>
              <a:rPr lang="en-US" altLang="zh-CN"/>
              <a:t>50 um)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4576445" y="3803650"/>
            <a:ext cx="935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p-stop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3946525" y="3672205"/>
            <a:ext cx="788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DTI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5824220" y="3235960"/>
            <a:ext cx="936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n-stop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2128520" y="2137410"/>
            <a:ext cx="616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DTI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2401570" y="1504315"/>
            <a:ext cx="935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p-stop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10154920" y="1504315"/>
            <a:ext cx="936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n-stop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11119485" y="1504315"/>
            <a:ext cx="935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p-stop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6847205" y="2867660"/>
            <a:ext cx="935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p-stop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9089390" y="1504315"/>
            <a:ext cx="935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p-stop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0154920" y="5582920"/>
            <a:ext cx="788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衬底</a:t>
            </a:r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2490470" y="5582920"/>
            <a:ext cx="788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衬底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31900" y="2505710"/>
            <a:ext cx="1014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ASIC</a:t>
            </a:r>
            <a:r>
              <a:rPr lang="zh-CN" altLang="en-US"/>
              <a:t>区</a:t>
            </a:r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4497070" y="2264410"/>
            <a:ext cx="1014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ASIC</a:t>
            </a:r>
            <a:r>
              <a:rPr lang="zh-CN" altLang="en-US"/>
              <a:t>区</a:t>
            </a:r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2473325" y="2505710"/>
            <a:ext cx="1014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灵敏区</a:t>
            </a:r>
            <a:endParaRPr lang="zh-CN" altLang="en-US"/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5832475" y="4040505"/>
            <a:ext cx="1014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灵敏区</a:t>
            </a:r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10013950" y="3408045"/>
            <a:ext cx="1014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灵敏区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711440" y="3672205"/>
            <a:ext cx="1416050" cy="370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有保护电极的情形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仅</a:t>
            </a:r>
            <a:r>
              <a:rPr lang="en-US" altLang="zh-CN">
                <a:sym typeface="+mn-ea"/>
              </a:rPr>
              <a:t>DTI </a:t>
            </a:r>
            <a:r>
              <a:rPr lang="zh-CN" altLang="en-US">
                <a:sym typeface="+mn-ea"/>
              </a:rPr>
              <a:t>电势</a:t>
            </a:r>
            <a:r>
              <a:rPr lang="zh-CN" altLang="en-US">
                <a:sym typeface="+mn-ea"/>
              </a:rPr>
              <a:t>电场隔离性能仿真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36675" y="5564505"/>
            <a:ext cx="4232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p-stop</a:t>
            </a:r>
            <a:r>
              <a:rPr lang="zh-CN" altLang="en-US"/>
              <a:t>悬空时</a:t>
            </a:r>
            <a:r>
              <a:rPr lang="en-US" altLang="zh-CN"/>
              <a:t>ASIC</a:t>
            </a:r>
            <a:r>
              <a:rPr lang="zh-CN" altLang="en-US"/>
              <a:t>区域电势来到了</a:t>
            </a:r>
            <a:r>
              <a:rPr lang="en-US" altLang="zh-CN"/>
              <a:t>-75V</a:t>
            </a:r>
            <a:r>
              <a:rPr lang="zh-CN" altLang="en-US"/>
              <a:t>，不利于与读出</a:t>
            </a:r>
            <a:r>
              <a:rPr lang="zh-CN" altLang="en-US"/>
              <a:t>相连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485" y="1259205"/>
            <a:ext cx="4732020" cy="4159250"/>
          </a:xfrm>
          <a:prstGeom prst="rect">
            <a:avLst/>
          </a:prstGeom>
        </p:spPr>
      </p:pic>
      <p:pic>
        <p:nvPicPr>
          <p:cNvPr id="11" name="内容占位符 10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rcRect t="7603" r="23765"/>
          <a:stretch>
            <a:fillRect/>
          </a:stretch>
        </p:blipFill>
        <p:spPr>
          <a:xfrm>
            <a:off x="5818505" y="1372235"/>
            <a:ext cx="5126990" cy="402082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5818505" y="5564505"/>
            <a:ext cx="5763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p-stop</a:t>
            </a:r>
            <a:r>
              <a:rPr lang="zh-CN" altLang="en-US"/>
              <a:t>悬空时</a:t>
            </a:r>
            <a:r>
              <a:rPr lang="en-US" altLang="zh-CN"/>
              <a:t>ASIC</a:t>
            </a:r>
            <a:r>
              <a:rPr lang="zh-CN" altLang="en-US"/>
              <a:t>预留区域仍然有</a:t>
            </a:r>
            <a:r>
              <a:rPr lang="en-US" altLang="zh-CN"/>
              <a:t>~500 </a:t>
            </a:r>
            <a:r>
              <a:rPr lang="en-US" altLang="zh-CN"/>
              <a:t>V/cm</a:t>
            </a:r>
            <a:r>
              <a:rPr lang="zh-CN" altLang="en-US"/>
              <a:t>的</a:t>
            </a:r>
            <a:r>
              <a:rPr lang="zh-CN" altLang="en-US"/>
              <a:t>电场</a:t>
            </a:r>
            <a:endParaRPr lang="zh-CN" altLang="en-US"/>
          </a:p>
          <a:p>
            <a:pPr algn="ctr"/>
            <a:r>
              <a:rPr lang="zh-CN" altLang="en-US"/>
              <a:t>（</a:t>
            </a:r>
            <a:r>
              <a:rPr lang="en-US" altLang="zh-CN"/>
              <a:t>legend</a:t>
            </a:r>
            <a:r>
              <a:rPr lang="zh-CN" altLang="en-US"/>
              <a:t>上限被设置为</a:t>
            </a:r>
            <a:r>
              <a:rPr lang="en-US" altLang="zh-CN"/>
              <a:t>3000</a:t>
            </a:r>
            <a:r>
              <a:rPr lang="zh-CN" altLang="en-US"/>
              <a:t>，实际红色区域电场</a:t>
            </a:r>
            <a:r>
              <a:rPr lang="zh-CN" altLang="en-US"/>
              <a:t>会更强）</a:t>
            </a:r>
            <a:endParaRPr lang="zh-CN" altLang="en-US"/>
          </a:p>
        </p:txBody>
      </p:sp>
      <p:pic>
        <p:nvPicPr>
          <p:cNvPr id="13" name="内容占位符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l="76235" t="40245" r="7817" b="17117"/>
          <a:stretch>
            <a:fillRect/>
          </a:stretch>
        </p:blipFill>
        <p:spPr>
          <a:xfrm>
            <a:off x="10752455" y="1854200"/>
            <a:ext cx="1439545" cy="24911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r="10040"/>
          <a:stretch>
            <a:fillRect/>
          </a:stretch>
        </p:blipFill>
        <p:spPr>
          <a:xfrm>
            <a:off x="0" y="1755140"/>
            <a:ext cx="1581785" cy="2590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73500" y="62096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结论：仅靠</a:t>
            </a:r>
            <a:r>
              <a:rPr lang="en-US" altLang="zh-CN"/>
              <a:t>DTI</a:t>
            </a:r>
            <a:r>
              <a:rPr lang="zh-CN" altLang="en-US"/>
              <a:t>无法保护</a:t>
            </a:r>
            <a:r>
              <a:rPr lang="en-US" altLang="zh-CN"/>
              <a:t>ASIC</a:t>
            </a:r>
            <a:r>
              <a:rPr lang="zh-CN" altLang="en-US"/>
              <a:t>区域</a:t>
            </a:r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1748790" y="1870075"/>
            <a:ext cx="1172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ASIC</a:t>
            </a:r>
            <a:r>
              <a:rPr lang="zh-CN" altLang="en-US"/>
              <a:t>区域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7245350" y="1584325"/>
            <a:ext cx="1172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ASIC</a:t>
            </a:r>
            <a:r>
              <a:rPr lang="zh-CN" altLang="en-US"/>
              <a:t>区域</a:t>
            </a:r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3616960" y="4490720"/>
            <a:ext cx="1581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sensor</a:t>
            </a:r>
            <a:r>
              <a:rPr lang="zh-CN" altLang="en-US">
                <a:solidFill>
                  <a:schemeClr val="bg1"/>
                </a:solidFill>
              </a:rPr>
              <a:t>区域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8417560" y="4617720"/>
            <a:ext cx="1581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sensor</a:t>
            </a:r>
            <a:r>
              <a:rPr lang="zh-CN" altLang="en-US">
                <a:solidFill>
                  <a:schemeClr val="bg1"/>
                </a:solidFill>
              </a:rPr>
              <a:t>区域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截屏2024-11-29 18.36.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265" y="1125855"/>
            <a:ext cx="2120900" cy="2311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10040"/>
          <a:stretch>
            <a:fillRect/>
          </a:stretch>
        </p:blipFill>
        <p:spPr>
          <a:xfrm>
            <a:off x="419100" y="986790"/>
            <a:ext cx="1581785" cy="25901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DTI+</a:t>
            </a:r>
            <a:r>
              <a:rPr lang="zh-CN" altLang="en-US">
                <a:sym typeface="+mn-ea"/>
              </a:rPr>
              <a:t>保护电极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隔离性能仿真</a:t>
            </a:r>
            <a:endParaRPr lang="zh-CN" altLang="en-US"/>
          </a:p>
        </p:txBody>
      </p:sp>
      <p:pic>
        <p:nvPicPr>
          <p:cNvPr id="7" name="内容占位符 6" descr="截屏2024-11-29 18.35.19"/>
          <p:cNvPicPr>
            <a:picLocks noChangeAspect="1"/>
          </p:cNvPicPr>
          <p:nvPr>
            <p:ph sz="half" idx="1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10665" y="1520825"/>
            <a:ext cx="4292600" cy="4351655"/>
          </a:xfrm>
          <a:prstGeom prst="rect">
            <a:avLst/>
          </a:prstGeom>
        </p:spPr>
      </p:pic>
      <p:pic>
        <p:nvPicPr>
          <p:cNvPr id="10" name="内容占位符 9" descr="截屏2024-11-29 18.36.39"/>
          <p:cNvPicPr>
            <a:picLocks noChangeAspect="1"/>
          </p:cNvPicPr>
          <p:nvPr>
            <p:ph sz="half" idx="2"/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56730" y="1520825"/>
            <a:ext cx="4268470" cy="435165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756410" y="6068695"/>
            <a:ext cx="8678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成功让后方</a:t>
            </a:r>
            <a:r>
              <a:rPr lang="en-US" altLang="zh-CN"/>
              <a:t>ASIC</a:t>
            </a:r>
            <a:r>
              <a:rPr lang="zh-CN" altLang="en-US"/>
              <a:t>区域稳定在了</a:t>
            </a:r>
            <a:r>
              <a:rPr lang="en-US" altLang="zh-CN"/>
              <a:t>0V </a:t>
            </a:r>
            <a:r>
              <a:rPr lang="zh-CN" altLang="en-US"/>
              <a:t>但尚不清楚起效多远</a:t>
            </a:r>
            <a:r>
              <a:rPr lang="en-US" altLang="zh-CN"/>
              <a:t> </a:t>
            </a:r>
            <a:r>
              <a:rPr lang="zh-CN" altLang="en-US"/>
              <a:t>且显然还需要优化残余的</a:t>
            </a:r>
            <a:r>
              <a:rPr lang="zh-CN" altLang="en-US"/>
              <a:t>电场</a:t>
            </a:r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8"/>
            </p:custDataLst>
          </p:nvPr>
        </p:nvSpPr>
        <p:spPr>
          <a:xfrm>
            <a:off x="1623695" y="1870075"/>
            <a:ext cx="1172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ASIC</a:t>
            </a:r>
            <a:r>
              <a:rPr lang="zh-CN" altLang="en-US"/>
              <a:t>区域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7005320" y="1870075"/>
            <a:ext cx="1172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ASIC</a:t>
            </a:r>
            <a:r>
              <a:rPr lang="zh-CN" altLang="en-US"/>
              <a:t>区域</a:t>
            </a:r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132580" y="3488055"/>
            <a:ext cx="1581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sensor</a:t>
            </a:r>
            <a:r>
              <a:rPr lang="zh-CN" altLang="en-US">
                <a:solidFill>
                  <a:schemeClr val="bg1"/>
                </a:solidFill>
              </a:rPr>
              <a:t>区域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9667240" y="4225925"/>
            <a:ext cx="1581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sensor</a:t>
            </a:r>
            <a:r>
              <a:rPr lang="zh-CN" altLang="en-US">
                <a:solidFill>
                  <a:schemeClr val="bg1"/>
                </a:solidFill>
              </a:rPr>
              <a:t>区域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截屏2024-11-29 18.36.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63285" y="1176655"/>
            <a:ext cx="2120900" cy="2311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0040"/>
          <a:stretch>
            <a:fillRect/>
          </a:stretch>
        </p:blipFill>
        <p:spPr>
          <a:xfrm>
            <a:off x="0" y="1037590"/>
            <a:ext cx="1581785" cy="25901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有</a:t>
            </a:r>
            <a:r>
              <a:rPr lang="en-US" altLang="zh-CN"/>
              <a:t>DTI(</a:t>
            </a:r>
            <a:r>
              <a:rPr lang="zh-CN" altLang="en-US"/>
              <a:t>左</a:t>
            </a:r>
            <a:r>
              <a:rPr lang="en-US" altLang="zh-CN"/>
              <a:t>)</a:t>
            </a:r>
            <a:r>
              <a:rPr lang="zh-CN" altLang="en-US"/>
              <a:t>与无</a:t>
            </a:r>
            <a:r>
              <a:rPr lang="en-US" altLang="zh-CN"/>
              <a:t>DTI(</a:t>
            </a:r>
            <a:r>
              <a:rPr lang="zh-CN" altLang="en-US"/>
              <a:t>右</a:t>
            </a:r>
            <a:r>
              <a:rPr lang="en-US" altLang="zh-CN"/>
              <a:t>)</a:t>
            </a:r>
            <a:r>
              <a:rPr lang="zh-CN" altLang="en-US"/>
              <a:t>对比</a:t>
            </a:r>
            <a:r>
              <a:rPr lang="en-US" altLang="zh-CN"/>
              <a:t> 75um</a:t>
            </a:r>
            <a:endParaRPr lang="en-US" alt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12970" y="4898390"/>
            <a:ext cx="70523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场量分布似乎基本不受</a:t>
            </a:r>
            <a:r>
              <a:rPr lang="en-US" altLang="zh-CN"/>
              <a:t>DTI</a:t>
            </a:r>
            <a:r>
              <a:rPr lang="zh-CN" altLang="en-US"/>
              <a:t>影响</a:t>
            </a:r>
            <a:r>
              <a:rPr lang="en-US" altLang="zh-CN"/>
              <a:t> </a:t>
            </a:r>
            <a:r>
              <a:rPr lang="zh-CN" altLang="en-US"/>
              <a:t>怀疑</a:t>
            </a:r>
            <a:r>
              <a:rPr lang="en-US" altLang="zh-CN"/>
              <a:t>DTI</a:t>
            </a:r>
            <a:r>
              <a:rPr lang="zh-CN" altLang="en-US"/>
              <a:t>的使用方法不对</a:t>
            </a:r>
            <a:endParaRPr lang="zh-CN" altLang="en-US"/>
          </a:p>
          <a:p>
            <a:pPr algn="l"/>
            <a:r>
              <a:rPr lang="zh-CN" altLang="en-US"/>
              <a:t>以</a:t>
            </a:r>
            <a:r>
              <a:rPr lang="en-US" altLang="zh-CN"/>
              <a:t>DTI</a:t>
            </a:r>
            <a:r>
              <a:rPr lang="zh-CN" altLang="en-US"/>
              <a:t>能发挥作用的</a:t>
            </a:r>
            <a:r>
              <a:rPr lang="en-US" altLang="zh-CN"/>
              <a:t>BCD</a:t>
            </a:r>
            <a:r>
              <a:rPr lang="zh-CN" altLang="en-US"/>
              <a:t>工艺举例</a:t>
            </a:r>
            <a:endParaRPr lang="en-US" altLang="zh-CN"/>
          </a:p>
          <a:p>
            <a:pPr algn="l"/>
            <a:r>
              <a:rPr lang="en-US" altLang="zh-CN"/>
              <a:t>BCD</a:t>
            </a:r>
            <a:r>
              <a:rPr lang="zh-CN" altLang="en-US"/>
              <a:t>工艺需求</a:t>
            </a:r>
            <a:r>
              <a:rPr lang="en-US" altLang="zh-CN"/>
              <a:t>DTI</a:t>
            </a:r>
            <a:r>
              <a:rPr lang="zh-CN" altLang="en-US"/>
              <a:t>能直接扎到衬底</a:t>
            </a:r>
            <a:r>
              <a:rPr lang="en-US" altLang="zh-CN"/>
              <a:t> </a:t>
            </a:r>
            <a:r>
              <a:rPr lang="zh-CN" altLang="en-US"/>
              <a:t>且该工艺各结构都是横向</a:t>
            </a:r>
            <a:r>
              <a:rPr lang="zh-CN" altLang="en-US"/>
              <a:t>排布的</a:t>
            </a:r>
            <a:endParaRPr lang="zh-CN" altLang="en-US"/>
          </a:p>
          <a:p>
            <a:pPr algn="l"/>
            <a:r>
              <a:rPr lang="zh-CN" altLang="en-US"/>
              <a:t>在有纵向结构的器件上</a:t>
            </a:r>
            <a:r>
              <a:rPr lang="en-US" altLang="zh-CN"/>
              <a:t>(IGBT</a:t>
            </a:r>
            <a:r>
              <a:rPr lang="zh-CN" altLang="en-US"/>
              <a:t>等</a:t>
            </a:r>
            <a:r>
              <a:rPr lang="en-US" altLang="zh-CN"/>
              <a:t>)</a:t>
            </a:r>
            <a:r>
              <a:rPr lang="zh-CN" altLang="en-US"/>
              <a:t>没发现有</a:t>
            </a:r>
            <a:r>
              <a:rPr lang="en-US" altLang="zh-CN"/>
              <a:t>DTI</a:t>
            </a:r>
            <a:r>
              <a:rPr lang="zh-CN" altLang="en-US"/>
              <a:t>隔绝高低压</a:t>
            </a:r>
            <a:r>
              <a:rPr lang="zh-CN" altLang="en-US"/>
              <a:t>器件的</a:t>
            </a:r>
            <a:r>
              <a:rPr lang="zh-CN" altLang="en-US"/>
              <a:t>应用</a:t>
            </a:r>
            <a:endParaRPr lang="zh-CN" altLang="en-US"/>
          </a:p>
          <a:p>
            <a:pPr algn="l"/>
            <a:r>
              <a:rPr lang="zh-CN" altLang="en-US"/>
              <a:t>结论：</a:t>
            </a:r>
            <a:r>
              <a:rPr lang="zh-CN" altLang="en-US">
                <a:solidFill>
                  <a:srgbClr val="FF0000"/>
                </a:solidFill>
              </a:rPr>
              <a:t>不配合深埋层</a:t>
            </a:r>
            <a:r>
              <a:rPr lang="zh-CN" altLang="en-US"/>
              <a:t>或其他结构的</a:t>
            </a:r>
            <a:r>
              <a:rPr lang="en-US" altLang="zh-CN">
                <a:solidFill>
                  <a:srgbClr val="FF0000"/>
                </a:solidFill>
              </a:rPr>
              <a:t>DTI</a:t>
            </a:r>
            <a:r>
              <a:rPr lang="zh-CN" altLang="en-US">
                <a:solidFill>
                  <a:srgbClr val="FF0000"/>
                </a:solidFill>
              </a:rPr>
              <a:t>很可能没有作用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0" name="图片 9" descr="3351733066070_.pic_h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040" y="1423035"/>
            <a:ext cx="4754245" cy="3383280"/>
          </a:xfrm>
          <a:prstGeom prst="rect">
            <a:avLst/>
          </a:prstGeom>
        </p:spPr>
      </p:pic>
      <p:pic>
        <p:nvPicPr>
          <p:cNvPr id="12" name="图片 11" descr="3361733066116_.pic_h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720" y="1440815"/>
            <a:ext cx="4732655" cy="3383915"/>
          </a:xfrm>
          <a:prstGeom prst="rect">
            <a:avLst/>
          </a:prstGeom>
        </p:spPr>
      </p:pic>
      <p:pic>
        <p:nvPicPr>
          <p:cNvPr id="7" name="内容占位符 6" descr="截屏2024-12-04 18.28.54"/>
          <p:cNvPicPr>
            <a:picLocks noChangeAspect="1"/>
          </p:cNvPicPr>
          <p:nvPr>
            <p:ph idx="1"/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8275" y="4898390"/>
            <a:ext cx="4060190" cy="15703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截屏2024-11-29 18.36.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63285" y="1430655"/>
            <a:ext cx="2120900" cy="2311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0040"/>
          <a:stretch>
            <a:fillRect/>
          </a:stretch>
        </p:blipFill>
        <p:spPr>
          <a:xfrm>
            <a:off x="0" y="1291590"/>
            <a:ext cx="1581785" cy="25901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有</a:t>
            </a:r>
            <a:r>
              <a:rPr lang="en-US" altLang="zh-CN"/>
              <a:t>DTI(</a:t>
            </a:r>
            <a:r>
              <a:rPr lang="zh-CN" altLang="en-US"/>
              <a:t>左</a:t>
            </a:r>
            <a:r>
              <a:rPr lang="en-US" altLang="zh-CN"/>
              <a:t>)</a:t>
            </a:r>
            <a:r>
              <a:rPr lang="zh-CN" altLang="en-US"/>
              <a:t>与无</a:t>
            </a:r>
            <a:r>
              <a:rPr lang="en-US" altLang="zh-CN"/>
              <a:t>DTI(</a:t>
            </a:r>
            <a:r>
              <a:rPr lang="zh-CN" altLang="en-US"/>
              <a:t>右</a:t>
            </a:r>
            <a:r>
              <a:rPr lang="en-US" altLang="zh-CN"/>
              <a:t>)</a:t>
            </a:r>
            <a:r>
              <a:rPr lang="zh-CN" altLang="en-US"/>
              <a:t>对比</a:t>
            </a:r>
            <a:r>
              <a:rPr lang="en-US" altLang="zh-CN"/>
              <a:t> 20</a:t>
            </a:r>
            <a:r>
              <a:rPr lang="en-US" altLang="zh-CN"/>
              <a:t>um</a:t>
            </a:r>
            <a:endParaRPr lang="en-US" alt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3311733064697_.pic_h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05" y="2191385"/>
            <a:ext cx="4946650" cy="3084830"/>
          </a:xfrm>
          <a:prstGeom prst="rect">
            <a:avLst/>
          </a:prstGeom>
        </p:spPr>
      </p:pic>
      <p:pic>
        <p:nvPicPr>
          <p:cNvPr id="7" name="图片 6" descr="3321733064807_.pic_h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890" y="2171700"/>
            <a:ext cx="5071110" cy="31045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62860" y="5450205"/>
            <a:ext cx="7066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ym typeface="+mn-ea"/>
              </a:rPr>
              <a:t>保护电极的存在使</a:t>
            </a:r>
            <a:r>
              <a:rPr lang="en-US" altLang="zh-CN">
                <a:sym typeface="+mn-ea"/>
              </a:rPr>
              <a:t>p-stop</a:t>
            </a:r>
            <a:r>
              <a:rPr lang="zh-CN" altLang="en-US">
                <a:sym typeface="+mn-ea"/>
              </a:rPr>
              <a:t>邻近部分电势升高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可能影响探测效率</a:t>
            </a:r>
            <a:endParaRPr lang="zh-CN" altLang="en-US"/>
          </a:p>
          <a:p>
            <a:pPr algn="ctr"/>
            <a:r>
              <a:rPr lang="zh-CN" altLang="en-US">
                <a:sym typeface="+mn-ea"/>
              </a:rPr>
              <a:t>目前不清楚会影响多远的距离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有待进一步仿真</a:t>
            </a:r>
            <a:endParaRPr lang="en-US"/>
          </a:p>
          <a:p>
            <a:pPr algn="ctr"/>
            <a:r>
              <a:rPr lang="zh-CN" altLang="en-US">
                <a:sym typeface="+mn-ea"/>
              </a:rPr>
              <a:t>同样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有无</a:t>
            </a:r>
            <a:r>
              <a:rPr lang="en-US">
                <a:sym typeface="+mn-ea"/>
              </a:rPr>
              <a:t>DTI</a:t>
            </a:r>
            <a:r>
              <a:rPr lang="zh-CN" altLang="en-US">
                <a:sym typeface="+mn-ea"/>
              </a:rPr>
              <a:t>差异不大</a:t>
            </a:r>
            <a:endParaRPr lang="zh-CN" altLang="en-US"/>
          </a:p>
        </p:txBody>
      </p:sp>
      <p:pic>
        <p:nvPicPr>
          <p:cNvPr id="16" name="图片 15" descr="3281733062217_.pic_hd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r="52074"/>
          <a:stretch>
            <a:fillRect/>
          </a:stretch>
        </p:blipFill>
        <p:spPr>
          <a:xfrm>
            <a:off x="107950" y="4915535"/>
            <a:ext cx="1107440" cy="1325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15390" y="5450205"/>
            <a:ext cx="14478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左：有</a:t>
            </a:r>
            <a:r>
              <a:rPr lang="en-US" altLang="zh-CN"/>
              <a:t>DTI </a:t>
            </a:r>
            <a:endParaRPr lang="en-US" altLang="zh-CN"/>
          </a:p>
          <a:p>
            <a:r>
              <a:rPr lang="zh-CN" altLang="en-US"/>
              <a:t>无保护电极</a:t>
            </a:r>
            <a:endParaRPr lang="zh-CN" altLang="en-US"/>
          </a:p>
          <a:p>
            <a:r>
              <a:rPr lang="zh-CN" altLang="en-US"/>
              <a:t>电势分布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使用：为了保证器件正常工作，</a:t>
            </a:r>
            <a:r>
              <a:rPr lang="en-US" altLang="zh-CN">
                <a:solidFill>
                  <a:srgbClr val="FF0000"/>
                </a:solidFill>
              </a:rPr>
              <a:t>p-stop</a:t>
            </a:r>
            <a:r>
              <a:rPr lang="zh-CN" altLang="en-US">
                <a:solidFill>
                  <a:srgbClr val="FF0000"/>
                </a:solidFill>
              </a:rPr>
              <a:t>必须悬空</a:t>
            </a:r>
            <a:endParaRPr lang="zh-CN" altLang="en-US"/>
          </a:p>
          <a:p>
            <a:pPr lvl="1"/>
            <a:r>
              <a:rPr lang="zh-CN" altLang="en-US"/>
              <a:t>于是对</a:t>
            </a:r>
            <a:r>
              <a:rPr lang="en-US" altLang="zh-CN"/>
              <a:t>1C</a:t>
            </a:r>
            <a:r>
              <a:rPr lang="zh-CN" altLang="en-US"/>
              <a:t>器件，必须在</a:t>
            </a:r>
            <a:r>
              <a:rPr lang="en-US" altLang="zh-CN"/>
              <a:t>ASIC</a:t>
            </a:r>
            <a:r>
              <a:rPr lang="zh-CN" altLang="en-US"/>
              <a:t>与传感器之间加保护</a:t>
            </a:r>
            <a:r>
              <a:rPr lang="zh-CN" altLang="en-US"/>
              <a:t>电极</a:t>
            </a:r>
            <a:endParaRPr lang="zh-CN" altLang="en-US"/>
          </a:p>
          <a:p>
            <a:pPr lvl="1"/>
            <a:r>
              <a:rPr lang="zh-CN" altLang="en-US"/>
              <a:t>有保护电极时，单独不扎在深埋层上的</a:t>
            </a:r>
            <a:r>
              <a:rPr lang="en-US" altLang="zh-CN"/>
              <a:t>DTI</a:t>
            </a:r>
            <a:r>
              <a:rPr lang="zh-CN" altLang="en-US"/>
              <a:t>没起到</a:t>
            </a:r>
            <a:r>
              <a:rPr lang="zh-CN" altLang="en-US"/>
              <a:t>作用</a:t>
            </a:r>
            <a:endParaRPr lang="zh-CN" altLang="en-US"/>
          </a:p>
          <a:p>
            <a:pPr lvl="1"/>
            <a:r>
              <a:rPr lang="zh-CN" altLang="en-US"/>
              <a:t>目前保护电极会使得邻近的</a:t>
            </a:r>
            <a:r>
              <a:rPr lang="en-US" altLang="zh-CN"/>
              <a:t>p-stop</a:t>
            </a:r>
            <a:r>
              <a:rPr lang="zh-CN" altLang="en-US"/>
              <a:t>升压，推测</a:t>
            </a:r>
            <a:r>
              <a:rPr lang="zh-CN" altLang="en-US"/>
              <a:t>会影响探测效率</a:t>
            </a:r>
            <a:endParaRPr lang="zh-CN" altLang="en-US"/>
          </a:p>
          <a:p>
            <a:pPr lvl="2"/>
            <a:r>
              <a:rPr lang="zh-CN" altLang="en-US"/>
              <a:t>需要</a:t>
            </a:r>
            <a:r>
              <a:rPr lang="zh-CN" altLang="en-US"/>
              <a:t>改进</a:t>
            </a:r>
            <a:endParaRPr lang="zh-CN" altLang="en-US"/>
          </a:p>
          <a:p>
            <a:pPr lvl="0"/>
            <a:r>
              <a:rPr lang="zh-CN" altLang="en-US"/>
              <a:t>设计：参照</a:t>
            </a:r>
            <a:r>
              <a:rPr lang="en-US" altLang="zh-CN"/>
              <a:t>ATLAS ITk</a:t>
            </a:r>
            <a:r>
              <a:rPr lang="zh-CN" altLang="en-US"/>
              <a:t>和</a:t>
            </a:r>
            <a:r>
              <a:rPr lang="en-US" altLang="zh-CN"/>
              <a:t>Passive CMOS strip</a:t>
            </a:r>
            <a:r>
              <a:rPr lang="zh-CN" altLang="en-US"/>
              <a:t>画了示意图</a:t>
            </a:r>
            <a:endParaRPr lang="zh-CN" altLang="en-US"/>
          </a:p>
          <a:p>
            <a:pPr lvl="1"/>
            <a:r>
              <a:rPr lang="zh-CN" altLang="en-US"/>
              <a:t>主</a:t>
            </a:r>
            <a:r>
              <a:rPr lang="en-US" altLang="zh-CN"/>
              <a:t>sensor</a:t>
            </a:r>
            <a:r>
              <a:rPr lang="zh-CN" altLang="en-US"/>
              <a:t>与两种</a:t>
            </a:r>
            <a:r>
              <a:rPr lang="en-US" altLang="zh-CN"/>
              <a:t>mini sensor:</a:t>
            </a:r>
            <a:endParaRPr lang="en-US" altLang="zh-CN"/>
          </a:p>
          <a:p>
            <a:pPr lvl="2"/>
            <a:r>
              <a:rPr lang="en-US" altLang="zh-CN"/>
              <a:t>75um pitch, 256 (128) </a:t>
            </a:r>
            <a:r>
              <a:rPr lang="zh-CN" altLang="en-US"/>
              <a:t>道读出</a:t>
            </a:r>
            <a:endParaRPr lang="en-US" altLang="zh-CN"/>
          </a:p>
          <a:p>
            <a:pPr lvl="1"/>
            <a:r>
              <a:rPr lang="en-US" altLang="zh-CN"/>
              <a:t>mini diode:</a:t>
            </a:r>
            <a:endParaRPr lang="en-US" altLang="zh-CN"/>
          </a:p>
          <a:p>
            <a:pPr lvl="2"/>
            <a:r>
              <a:rPr lang="en-US" altLang="zh-CN" sz="2000"/>
              <a:t>1x1 cm^2</a:t>
            </a:r>
            <a:r>
              <a:rPr lang="zh-CN" altLang="en-US" sz="2000"/>
              <a:t>面积</a:t>
            </a:r>
            <a:r>
              <a:rPr lang="en-US" altLang="zh-CN" sz="2000"/>
              <a:t>, 0.8x0.8 cm^2</a:t>
            </a:r>
            <a:r>
              <a:rPr lang="zh-CN" altLang="en-US" sz="2000"/>
              <a:t>有效探测面积</a:t>
            </a:r>
            <a:endParaRPr lang="zh-CN" altLang="en-US" sz="2000"/>
          </a:p>
          <a:p>
            <a:pPr lvl="2"/>
            <a:r>
              <a:rPr lang="zh-CN" altLang="en-US">
                <a:solidFill>
                  <a:srgbClr val="FF0000"/>
                </a:solidFill>
              </a:rPr>
              <a:t>已有版图</a:t>
            </a:r>
            <a:endParaRPr lang="en-US" altLang="zh-CN"/>
          </a:p>
          <a:p>
            <a:pPr lvl="2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r="60708"/>
          <a:stretch>
            <a:fillRect/>
          </a:stretch>
        </p:blipFill>
        <p:spPr>
          <a:xfrm>
            <a:off x="88265" y="1099820"/>
            <a:ext cx="3341370" cy="297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截面仿真：</a:t>
            </a:r>
            <a:r>
              <a:rPr lang="en-US" altLang="zh-CN"/>
              <a:t>MIP</a:t>
            </a:r>
            <a:r>
              <a:rPr lang="zh-CN" altLang="en-US"/>
              <a:t>不同位置正入射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265" y="4270375"/>
            <a:ext cx="18288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MIP</a:t>
            </a:r>
            <a:r>
              <a:rPr lang="zh-CN" altLang="en-US"/>
              <a:t>正入射器件，产生的非平衡载流子密度</a:t>
            </a:r>
            <a:r>
              <a:rPr lang="zh-CN" altLang="en-US"/>
              <a:t>分布</a:t>
            </a:r>
            <a:endParaRPr lang="zh-CN" altLang="en-US"/>
          </a:p>
          <a:p>
            <a:r>
              <a:rPr lang="zh-CN" altLang="en-US"/>
              <a:t>产生率取</a:t>
            </a:r>
            <a:r>
              <a:rPr lang="en-US" altLang="zh-CN"/>
              <a:t>81</a:t>
            </a:r>
            <a:r>
              <a:rPr lang="zh-CN" altLang="en-US"/>
              <a:t>对每</a:t>
            </a:r>
            <a:r>
              <a:rPr lang="zh-CN" altLang="en-US"/>
              <a:t>微米</a:t>
            </a:r>
            <a:endParaRPr lang="zh-CN" altLang="en-US"/>
          </a:p>
        </p:txBody>
      </p:sp>
      <p:pic>
        <p:nvPicPr>
          <p:cNvPr id="7" name="内容占位符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533255" y="3187700"/>
            <a:ext cx="3086735" cy="1564640"/>
          </a:xfrm>
          <a:prstGeom prst="rect">
            <a:avLst/>
          </a:prstGeom>
        </p:spPr>
      </p:pic>
      <p:pic>
        <p:nvPicPr>
          <p:cNvPr id="12" name="内容占位符 11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0535" y="1760855"/>
            <a:ext cx="8329930" cy="43516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94645" y="5513705"/>
            <a:ext cx="14331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结构示意</a:t>
            </a:r>
            <a:endParaRPr lang="zh-CN" altLang="en-US"/>
          </a:p>
          <a:p>
            <a:r>
              <a:rPr lang="zh-CN" altLang="en-US">
                <a:sym typeface="+mn-ea"/>
              </a:rPr>
              <a:t>宽</a:t>
            </a:r>
            <a:r>
              <a:rPr lang="en-US" altLang="zh-CN">
                <a:sym typeface="+mn-ea"/>
              </a:rPr>
              <a:t>75</a:t>
            </a:r>
            <a:endParaRPr lang="en-US" altLang="zh-CN"/>
          </a:p>
          <a:p>
            <a:r>
              <a:rPr lang="zh-CN" altLang="en-US">
                <a:sym typeface="+mn-ea"/>
              </a:rPr>
              <a:t>高</a:t>
            </a:r>
            <a:r>
              <a:rPr lang="en-US" altLang="zh-CN">
                <a:sym typeface="+mn-ea"/>
              </a:rPr>
              <a:t>150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430780" y="6174740"/>
            <a:ext cx="6949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入射位置对应产生率</a:t>
            </a:r>
            <a:r>
              <a:rPr lang="en-US" altLang="zh-CN"/>
              <a:t> </a:t>
            </a:r>
            <a:r>
              <a:rPr lang="zh-CN" altLang="en-US"/>
              <a:t>数字代表粒子从</a:t>
            </a:r>
            <a:r>
              <a:rPr lang="en-US" altLang="zh-CN"/>
              <a:t>n-stop</a:t>
            </a:r>
            <a:r>
              <a:rPr lang="zh-CN" altLang="en-US"/>
              <a:t>入射过渡从</a:t>
            </a:r>
            <a:r>
              <a:rPr lang="en-US" altLang="zh-CN"/>
              <a:t>p-stop</a:t>
            </a:r>
            <a:r>
              <a:rPr lang="zh-CN" altLang="en-US"/>
              <a:t>入射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56485" y="5513705"/>
            <a:ext cx="547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0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3875405" y="5513705"/>
            <a:ext cx="77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0.25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5515610" y="5513705"/>
            <a:ext cx="77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0.5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7155815" y="5513705"/>
            <a:ext cx="77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0.75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8796020" y="5513705"/>
            <a:ext cx="77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640695" y="2058670"/>
            <a:ext cx="936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n-stop</a:t>
            </a:r>
            <a:endParaRPr lang="en-US" altLang="zh-CN"/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11428730" y="2058670"/>
            <a:ext cx="935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p-stop</a:t>
            </a:r>
            <a:endParaRPr lang="en-US" altLang="zh-CN"/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9901555" y="2058670"/>
            <a:ext cx="935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p-stop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0640695" y="4985385"/>
            <a:ext cx="788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衬底</a:t>
            </a:r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10640695" y="3488055"/>
            <a:ext cx="1014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灵敏区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MIP</a:t>
            </a:r>
            <a:r>
              <a:rPr lang="zh-CN" altLang="en-US">
                <a:sym typeface="+mn-ea"/>
              </a:rPr>
              <a:t>不同位置正入射</a:t>
            </a:r>
            <a:r>
              <a:rPr lang="en-US" altLang="zh-CN">
                <a:sym typeface="+mn-ea"/>
              </a:rPr>
              <a:t> (75um </a:t>
            </a:r>
            <a:r>
              <a:rPr lang="en-US" altLang="zh-CN">
                <a:sym typeface="+mn-ea"/>
              </a:rPr>
              <a:t>pitch)</a:t>
            </a:r>
            <a:endParaRPr lang="en-US" altLang="zh-CN"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rcRect l="1946" t="2349" r="1652" b="2306"/>
          <a:stretch>
            <a:fillRect/>
          </a:stretch>
        </p:blipFill>
        <p:spPr>
          <a:xfrm>
            <a:off x="185420" y="1421130"/>
            <a:ext cx="5817870" cy="3996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t="1353" r="1196"/>
          <a:stretch>
            <a:fillRect/>
          </a:stretch>
        </p:blipFill>
        <p:spPr>
          <a:xfrm>
            <a:off x="6105525" y="1421130"/>
            <a:ext cx="5876290" cy="40601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092565" y="2005965"/>
            <a:ext cx="1989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p-stop 0V</a:t>
            </a:r>
            <a:r>
              <a:rPr lang="zh-CN" altLang="en-US"/>
              <a:t>偏置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2677795" y="2005965"/>
            <a:ext cx="1447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p-stop</a:t>
            </a:r>
            <a:r>
              <a:rPr lang="zh-CN" altLang="en-US"/>
              <a:t>悬空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09345" y="5702935"/>
            <a:ext cx="9972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悬空时能有正常的电荷收集量，</a:t>
            </a:r>
            <a:r>
              <a:rPr lang="en-US" altLang="zh-CN"/>
              <a:t>0V</a:t>
            </a:r>
            <a:r>
              <a:rPr lang="zh-CN" altLang="en-US"/>
              <a:t>偏置时信号丢失</a:t>
            </a:r>
            <a:r>
              <a:rPr lang="zh-CN" altLang="en-US"/>
              <a:t>很严重</a:t>
            </a:r>
            <a:endParaRPr lang="zh-CN" altLang="en-US"/>
          </a:p>
          <a:p>
            <a:pPr algn="ctr"/>
            <a:r>
              <a:rPr lang="zh-CN" altLang="en-US"/>
              <a:t>要想器件正常发挥探测和击中位置重建功能，</a:t>
            </a:r>
            <a:r>
              <a:rPr lang="zh-CN" altLang="en-US">
                <a:solidFill>
                  <a:srgbClr val="FF0000"/>
                </a:solidFill>
              </a:rPr>
              <a:t>只能让</a:t>
            </a:r>
            <a:r>
              <a:rPr lang="en-US" altLang="zh-CN">
                <a:solidFill>
                  <a:srgbClr val="FF0000"/>
                </a:solidFill>
              </a:rPr>
              <a:t>p-stop</a:t>
            </a:r>
            <a:r>
              <a:rPr lang="zh-CN" altLang="en-US">
                <a:solidFill>
                  <a:srgbClr val="FF0000"/>
                </a:solidFill>
              </a:rPr>
              <a:t>悬空</a:t>
            </a:r>
            <a:r>
              <a:rPr lang="zh-CN" altLang="en-US"/>
              <a:t>或接一个与悬空时相近的</a:t>
            </a:r>
            <a:r>
              <a:rPr lang="zh-CN" altLang="en-US"/>
              <a:t>偏压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3341733065821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1355090"/>
            <a:ext cx="5615305" cy="3881755"/>
          </a:xfrm>
          <a:prstGeom prst="rect">
            <a:avLst/>
          </a:prstGeom>
        </p:spPr>
      </p:pic>
      <p:pic>
        <p:nvPicPr>
          <p:cNvPr id="6" name="图片 5" descr="3331733065436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485265"/>
            <a:ext cx="5612130" cy="38868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MIP</a:t>
            </a:r>
            <a:r>
              <a:rPr lang="zh-CN" altLang="en-US">
                <a:sym typeface="+mn-ea"/>
              </a:rPr>
              <a:t>不同位置正入射</a:t>
            </a:r>
            <a:r>
              <a:rPr lang="en-US" altLang="zh-CN">
                <a:sym typeface="+mn-ea"/>
              </a:rPr>
              <a:t> (20 um pitch)</a:t>
            </a:r>
            <a:endParaRPr lang="zh-CN" altLang="en-US">
              <a:sym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562465" y="2005965"/>
            <a:ext cx="1989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p-stop 0V</a:t>
            </a:r>
            <a:r>
              <a:rPr lang="zh-CN" altLang="en-US"/>
              <a:t>偏置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1651000" y="2005965"/>
            <a:ext cx="1447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p-stop</a:t>
            </a:r>
            <a:r>
              <a:rPr lang="zh-CN" altLang="en-US"/>
              <a:t>悬空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09345" y="5541645"/>
            <a:ext cx="99726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在</a:t>
            </a:r>
            <a:r>
              <a:rPr lang="en-US" altLang="zh-CN"/>
              <a:t>MIP</a:t>
            </a:r>
            <a:r>
              <a:rPr lang="zh-CN" altLang="en-US"/>
              <a:t>的电离能损展宽相对于</a:t>
            </a:r>
            <a:r>
              <a:rPr lang="en-US" altLang="zh-CN"/>
              <a:t>75um</a:t>
            </a:r>
            <a:r>
              <a:rPr lang="zh-CN" altLang="en-US"/>
              <a:t>的仿真</a:t>
            </a:r>
            <a:r>
              <a:rPr lang="zh-CN" altLang="en-US"/>
              <a:t>不变时</a:t>
            </a:r>
            <a:endParaRPr lang="zh-CN" altLang="en-US"/>
          </a:p>
          <a:p>
            <a:pPr algn="ctr"/>
            <a:r>
              <a:rPr lang="en-US" altLang="zh-CN"/>
              <a:t>20um</a:t>
            </a:r>
            <a:r>
              <a:rPr lang="zh-CN" altLang="en-US"/>
              <a:t>器件在空间上电荷收集量的均匀性反倒变好了（只针对</a:t>
            </a:r>
            <a:r>
              <a:rPr lang="en-US" altLang="zh-CN"/>
              <a:t>p-stop</a:t>
            </a:r>
            <a:r>
              <a:rPr lang="zh-CN" altLang="en-US"/>
              <a:t>悬空时</a:t>
            </a:r>
            <a:r>
              <a:rPr lang="zh-CN" altLang="en-US"/>
              <a:t>而言）</a:t>
            </a:r>
            <a:endParaRPr lang="zh-CN" altLang="en-US"/>
          </a:p>
          <a:p>
            <a:pPr algn="ctr"/>
            <a:r>
              <a:rPr lang="zh-CN" altLang="en-US"/>
              <a:t>现在的仿真还没有计及邻近读出电极间的容性耦合</a:t>
            </a:r>
            <a:r>
              <a:rPr lang="en-US" altLang="zh-CN"/>
              <a:t> </a:t>
            </a:r>
            <a:r>
              <a:rPr lang="zh-CN" altLang="en-US"/>
              <a:t>需要</a:t>
            </a:r>
            <a:r>
              <a:rPr lang="zh-CN" altLang="en-US"/>
              <a:t>完善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51205" y="1759585"/>
            <a:ext cx="7676515" cy="443674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76300" y="1860550"/>
            <a:ext cx="7418705" cy="420751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682355" y="1704340"/>
            <a:ext cx="350964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外轮廓</a:t>
            </a:r>
            <a:r>
              <a:rPr lang="en-US" altLang="zh-CN"/>
              <a:t>2.1 x 2.1 cm^2</a:t>
            </a:r>
            <a:endParaRPr lang="en-US" altLang="zh-CN"/>
          </a:p>
          <a:p>
            <a:r>
              <a:rPr lang="zh-CN" altLang="en-US"/>
              <a:t>外环：</a:t>
            </a:r>
            <a:r>
              <a:rPr lang="zh-CN" altLang="en-US"/>
              <a:t>保护环</a:t>
            </a:r>
            <a:endParaRPr lang="zh-CN" altLang="en-US"/>
          </a:p>
          <a:p>
            <a:r>
              <a:rPr lang="zh-CN" altLang="en-US">
                <a:solidFill>
                  <a:schemeClr val="accent1"/>
                </a:solidFill>
              </a:rPr>
              <a:t>中环</a:t>
            </a:r>
            <a:r>
              <a:rPr lang="zh-CN" altLang="en-US"/>
              <a:t>：</a:t>
            </a:r>
            <a:r>
              <a:rPr lang="en-US" altLang="zh-CN"/>
              <a:t>n-stop</a:t>
            </a:r>
            <a:r>
              <a:rPr lang="zh-CN" altLang="en-US"/>
              <a:t>偏压</a:t>
            </a:r>
            <a:r>
              <a:rPr lang="zh-CN" altLang="en-US"/>
              <a:t>环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内环</a:t>
            </a:r>
            <a:r>
              <a:rPr lang="zh-CN" altLang="en-US"/>
              <a:t>：</a:t>
            </a:r>
            <a:r>
              <a:rPr lang="en-US" altLang="zh-CN"/>
              <a:t>p-stop</a:t>
            </a:r>
            <a:r>
              <a:rPr lang="zh-CN" altLang="en-US"/>
              <a:t>偏压环</a:t>
            </a:r>
            <a:endParaRPr lang="zh-CN" altLang="en-US"/>
          </a:p>
          <a:p>
            <a:r>
              <a:rPr lang="zh-CN" altLang="en-US"/>
              <a:t>环上的</a:t>
            </a:r>
            <a:r>
              <a:rPr lang="en-US" altLang="zh-CN"/>
              <a:t>pad</a:t>
            </a:r>
            <a:r>
              <a:rPr lang="zh-CN" altLang="en-US"/>
              <a:t>未画出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红线为</a:t>
            </a:r>
            <a:r>
              <a:rPr lang="en-US" altLang="zh-CN">
                <a:sym typeface="+mn-ea"/>
              </a:rPr>
              <a:t>p-stop </a:t>
            </a:r>
            <a:r>
              <a:rPr lang="zh-CN" altLang="en-US">
                <a:sym typeface="+mn-ea"/>
              </a:rPr>
              <a:t>蓝线为电极条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都通过</a:t>
            </a:r>
            <a:r>
              <a:rPr lang="en-US" altLang="zh-CN">
                <a:sym typeface="+mn-ea"/>
              </a:rPr>
              <a:t>poly</a:t>
            </a:r>
            <a:r>
              <a:rPr lang="zh-CN" altLang="en-US">
                <a:sym typeface="+mn-ea"/>
              </a:rPr>
              <a:t>连到对应的偏压环</a:t>
            </a:r>
            <a:endParaRPr lang="en-US" altLang="zh-CN"/>
          </a:p>
          <a:p>
            <a:r>
              <a:rPr lang="zh-CN" altLang="en-US">
                <a:sym typeface="+mn-ea"/>
              </a:rPr>
              <a:t>邻近电极条（或邻近</a:t>
            </a:r>
            <a:r>
              <a:rPr lang="en-US" altLang="zh-CN">
                <a:sym typeface="+mn-ea"/>
              </a:rPr>
              <a:t>p-stop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  <a:p>
            <a:r>
              <a:rPr lang="zh-CN" altLang="en-US">
                <a:sym typeface="+mn-ea"/>
              </a:rPr>
              <a:t>间隔</a:t>
            </a:r>
            <a:r>
              <a:rPr lang="en-US" altLang="zh-CN">
                <a:sym typeface="+mn-ea"/>
              </a:rPr>
              <a:t>75um </a:t>
            </a:r>
            <a:r>
              <a:rPr lang="zh-CN" altLang="en-US">
                <a:sym typeface="+mn-ea"/>
              </a:rPr>
              <a:t>共</a:t>
            </a:r>
            <a:r>
              <a:rPr lang="en-US" altLang="zh-CN">
                <a:sym typeface="+mn-ea"/>
              </a:rPr>
              <a:t>256</a:t>
            </a:r>
            <a:r>
              <a:rPr lang="zh-CN" altLang="en-US">
                <a:sym typeface="+mn-ea"/>
              </a:rPr>
              <a:t>条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期望对</a:t>
            </a:r>
            <a:r>
              <a:rPr lang="en-US" altLang="zh-CN"/>
              <a:t>75um</a:t>
            </a:r>
            <a:r>
              <a:rPr lang="zh-CN" altLang="en-US"/>
              <a:t>情形</a:t>
            </a:r>
            <a:endParaRPr lang="zh-CN" altLang="en-US"/>
          </a:p>
          <a:p>
            <a:r>
              <a:rPr lang="zh-CN" altLang="en-US"/>
              <a:t>生产两款较小的</a:t>
            </a:r>
            <a:r>
              <a:rPr lang="en-US" altLang="zh-CN"/>
              <a:t>sensor</a:t>
            </a:r>
            <a:endParaRPr lang="en-US" altLang="zh-CN"/>
          </a:p>
          <a:p>
            <a:r>
              <a:rPr lang="en-US" altLang="zh-CN"/>
              <a:t>1.05*1.05 </a:t>
            </a:r>
            <a:r>
              <a:rPr lang="zh-CN" altLang="en-US"/>
              <a:t>道数、条长均减半</a:t>
            </a:r>
            <a:endParaRPr lang="zh-CN" altLang="en-US"/>
          </a:p>
          <a:p>
            <a:r>
              <a:rPr lang="en-US" altLang="zh-CN"/>
              <a:t>1.05*2.1 </a:t>
            </a:r>
            <a:r>
              <a:rPr lang="zh-CN" altLang="en-US"/>
              <a:t>仅减半道数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63625" y="1273175"/>
            <a:ext cx="291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poly     DCpad   </a:t>
            </a:r>
            <a:r>
              <a:rPr lang="en-US" altLang="zh-CN"/>
              <a:t>ACpad</a:t>
            </a:r>
            <a:endParaRPr lang="en-US" altLang="zh-CN"/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980440" y="1961515"/>
            <a:ext cx="7182485" cy="398907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肘形连接符 7"/>
          <p:cNvCxnSpPr/>
          <p:nvPr/>
        </p:nvCxnSpPr>
        <p:spPr>
          <a:xfrm flipV="1">
            <a:off x="1120140" y="233489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肘形连接符 8"/>
          <p:cNvCxnSpPr/>
          <p:nvPr>
            <p:custDataLst>
              <p:tags r:id="rId3"/>
            </p:custDataLst>
          </p:nvPr>
        </p:nvCxnSpPr>
        <p:spPr>
          <a:xfrm flipV="1">
            <a:off x="1393190" y="233489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肘形连接符 9"/>
          <p:cNvCxnSpPr/>
          <p:nvPr>
            <p:custDataLst>
              <p:tags r:id="rId4"/>
            </p:custDataLst>
          </p:nvPr>
        </p:nvCxnSpPr>
        <p:spPr>
          <a:xfrm flipV="1">
            <a:off x="1715770" y="233489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166620" y="2324735"/>
            <a:ext cx="247015" cy="21844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800985" y="2293620"/>
            <a:ext cx="676910" cy="3016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stCxn id="12" idx="3"/>
            <a:endCxn id="13" idx="1"/>
          </p:cNvCxnSpPr>
          <p:nvPr/>
        </p:nvCxnSpPr>
        <p:spPr>
          <a:xfrm>
            <a:off x="2413635" y="2434590"/>
            <a:ext cx="387350" cy="1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5"/>
            </p:custDataLst>
          </p:nvPr>
        </p:nvCxnSpPr>
        <p:spPr>
          <a:xfrm>
            <a:off x="3484880" y="2424430"/>
            <a:ext cx="3828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肘形连接符 18"/>
          <p:cNvCxnSpPr/>
          <p:nvPr>
            <p:custDataLst>
              <p:tags r:id="rId6"/>
            </p:custDataLst>
          </p:nvPr>
        </p:nvCxnSpPr>
        <p:spPr>
          <a:xfrm flipV="1">
            <a:off x="7353935" y="234505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>
            <p:custDataLst>
              <p:tags r:id="rId7"/>
            </p:custDataLst>
          </p:nvPr>
        </p:nvCxnSpPr>
        <p:spPr>
          <a:xfrm flipV="1">
            <a:off x="7733030" y="234505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>
            <p:custDataLst>
              <p:tags r:id="rId8"/>
            </p:custDataLst>
          </p:nvPr>
        </p:nvCxnSpPr>
        <p:spPr>
          <a:xfrm flipV="1">
            <a:off x="1127125" y="277812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肘形连接符 21"/>
          <p:cNvCxnSpPr/>
          <p:nvPr>
            <p:custDataLst>
              <p:tags r:id="rId9"/>
            </p:custDataLst>
          </p:nvPr>
        </p:nvCxnSpPr>
        <p:spPr>
          <a:xfrm flipV="1">
            <a:off x="1399540" y="277812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>
            <p:custDataLst>
              <p:tags r:id="rId10"/>
            </p:custDataLst>
          </p:nvPr>
        </p:nvCxnSpPr>
        <p:spPr>
          <a:xfrm flipV="1">
            <a:off x="1722755" y="277812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2173605" y="2767965"/>
            <a:ext cx="247015" cy="21844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>
            <a:off x="2807970" y="2736850"/>
            <a:ext cx="676910" cy="3016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>
            <p:custDataLst>
              <p:tags r:id="rId13"/>
            </p:custDataLst>
          </p:nvPr>
        </p:nvCxnSpPr>
        <p:spPr>
          <a:xfrm>
            <a:off x="2420620" y="2877185"/>
            <a:ext cx="387350" cy="1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14"/>
            </p:custDataLst>
          </p:nvPr>
        </p:nvCxnSpPr>
        <p:spPr>
          <a:xfrm>
            <a:off x="3491865" y="2867025"/>
            <a:ext cx="3886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肘形连接符 30"/>
          <p:cNvCxnSpPr/>
          <p:nvPr>
            <p:custDataLst>
              <p:tags r:id="rId15"/>
            </p:custDataLst>
          </p:nvPr>
        </p:nvCxnSpPr>
        <p:spPr>
          <a:xfrm flipV="1">
            <a:off x="7360285" y="278828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肘形连接符 31"/>
          <p:cNvCxnSpPr/>
          <p:nvPr>
            <p:custDataLst>
              <p:tags r:id="rId16"/>
            </p:custDataLst>
          </p:nvPr>
        </p:nvCxnSpPr>
        <p:spPr>
          <a:xfrm flipV="1">
            <a:off x="7740015" y="278828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肘形连接符 32"/>
          <p:cNvCxnSpPr/>
          <p:nvPr>
            <p:custDataLst>
              <p:tags r:id="rId17"/>
            </p:custDataLst>
          </p:nvPr>
        </p:nvCxnSpPr>
        <p:spPr>
          <a:xfrm flipV="1">
            <a:off x="1146175" y="327469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肘形连接符 33"/>
          <p:cNvCxnSpPr/>
          <p:nvPr>
            <p:custDataLst>
              <p:tags r:id="rId18"/>
            </p:custDataLst>
          </p:nvPr>
        </p:nvCxnSpPr>
        <p:spPr>
          <a:xfrm flipV="1">
            <a:off x="1406525" y="327469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肘形连接符 34"/>
          <p:cNvCxnSpPr/>
          <p:nvPr>
            <p:custDataLst>
              <p:tags r:id="rId19"/>
            </p:custDataLst>
          </p:nvPr>
        </p:nvCxnSpPr>
        <p:spPr>
          <a:xfrm flipV="1">
            <a:off x="1729105" y="327469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6" name="矩形 35"/>
          <p:cNvSpPr/>
          <p:nvPr>
            <p:custDataLst>
              <p:tags r:id="rId20"/>
            </p:custDataLst>
          </p:nvPr>
        </p:nvSpPr>
        <p:spPr>
          <a:xfrm>
            <a:off x="2179955" y="3264535"/>
            <a:ext cx="247015" cy="21844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21"/>
            </p:custDataLst>
          </p:nvPr>
        </p:nvSpPr>
        <p:spPr>
          <a:xfrm>
            <a:off x="2814320" y="3233420"/>
            <a:ext cx="676910" cy="3016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8" name="直接连接符 37"/>
          <p:cNvCxnSpPr>
            <a:stCxn id="36" idx="3"/>
            <a:endCxn id="37" idx="1"/>
          </p:cNvCxnSpPr>
          <p:nvPr>
            <p:custDataLst>
              <p:tags r:id="rId22"/>
            </p:custDataLst>
          </p:nvPr>
        </p:nvCxnSpPr>
        <p:spPr>
          <a:xfrm>
            <a:off x="2427605" y="3374390"/>
            <a:ext cx="387350" cy="1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3"/>
            </p:custDataLst>
          </p:nvPr>
        </p:nvCxnSpPr>
        <p:spPr>
          <a:xfrm>
            <a:off x="3498850" y="3364230"/>
            <a:ext cx="3893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3" name="肘形连接符 42"/>
          <p:cNvCxnSpPr/>
          <p:nvPr>
            <p:custDataLst>
              <p:tags r:id="rId24"/>
            </p:custDataLst>
          </p:nvPr>
        </p:nvCxnSpPr>
        <p:spPr>
          <a:xfrm flipV="1">
            <a:off x="7367270" y="328485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4" name="肘形连接符 43"/>
          <p:cNvCxnSpPr/>
          <p:nvPr>
            <p:custDataLst>
              <p:tags r:id="rId25"/>
            </p:custDataLst>
          </p:nvPr>
        </p:nvCxnSpPr>
        <p:spPr>
          <a:xfrm flipV="1">
            <a:off x="7747000" y="328485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肘形连接符 44"/>
          <p:cNvCxnSpPr/>
          <p:nvPr>
            <p:custDataLst>
              <p:tags r:id="rId26"/>
            </p:custDataLst>
          </p:nvPr>
        </p:nvCxnSpPr>
        <p:spPr>
          <a:xfrm flipV="1">
            <a:off x="1125855" y="536511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肘形连接符 45"/>
          <p:cNvCxnSpPr/>
          <p:nvPr>
            <p:custDataLst>
              <p:tags r:id="rId27"/>
            </p:custDataLst>
          </p:nvPr>
        </p:nvCxnSpPr>
        <p:spPr>
          <a:xfrm flipV="1">
            <a:off x="1386205" y="536511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7" name="肘形连接符 46"/>
          <p:cNvCxnSpPr/>
          <p:nvPr>
            <p:custDataLst>
              <p:tags r:id="rId28"/>
            </p:custDataLst>
          </p:nvPr>
        </p:nvCxnSpPr>
        <p:spPr>
          <a:xfrm flipV="1">
            <a:off x="1708785" y="536511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8" name="矩形 47"/>
          <p:cNvSpPr/>
          <p:nvPr>
            <p:custDataLst>
              <p:tags r:id="rId29"/>
            </p:custDataLst>
          </p:nvPr>
        </p:nvSpPr>
        <p:spPr>
          <a:xfrm>
            <a:off x="2159635" y="5354955"/>
            <a:ext cx="247015" cy="21844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30"/>
            </p:custDataLst>
          </p:nvPr>
        </p:nvSpPr>
        <p:spPr>
          <a:xfrm>
            <a:off x="2794635" y="5323840"/>
            <a:ext cx="676910" cy="3016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48" idx="3"/>
            <a:endCxn id="49" idx="1"/>
          </p:cNvCxnSpPr>
          <p:nvPr>
            <p:custDataLst>
              <p:tags r:id="rId31"/>
            </p:custDataLst>
          </p:nvPr>
        </p:nvCxnSpPr>
        <p:spPr>
          <a:xfrm>
            <a:off x="2407285" y="5464175"/>
            <a:ext cx="387350" cy="1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32"/>
            </p:custDataLst>
          </p:nvPr>
        </p:nvCxnSpPr>
        <p:spPr>
          <a:xfrm>
            <a:off x="3478530" y="5454650"/>
            <a:ext cx="3874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5" name="肘形连接符 54"/>
          <p:cNvCxnSpPr/>
          <p:nvPr>
            <p:custDataLst>
              <p:tags r:id="rId33"/>
            </p:custDataLst>
          </p:nvPr>
        </p:nvCxnSpPr>
        <p:spPr>
          <a:xfrm flipV="1">
            <a:off x="7346950" y="537527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6" name="肘形连接符 55"/>
          <p:cNvCxnSpPr/>
          <p:nvPr>
            <p:custDataLst>
              <p:tags r:id="rId34"/>
            </p:custDataLst>
          </p:nvPr>
        </p:nvCxnSpPr>
        <p:spPr>
          <a:xfrm flipV="1">
            <a:off x="7726680" y="537527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1390650" y="2187575"/>
            <a:ext cx="645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>
            <p:custDataLst>
              <p:tags r:id="rId35"/>
            </p:custDataLst>
          </p:nvPr>
        </p:nvCxnSpPr>
        <p:spPr>
          <a:xfrm>
            <a:off x="1469390" y="2595245"/>
            <a:ext cx="64154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>
            <p:custDataLst>
              <p:tags r:id="rId36"/>
            </p:custDataLst>
          </p:nvPr>
        </p:nvCxnSpPr>
        <p:spPr>
          <a:xfrm>
            <a:off x="1494790" y="3142615"/>
            <a:ext cx="63474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37"/>
            </p:custDataLst>
          </p:nvPr>
        </p:nvCxnSpPr>
        <p:spPr>
          <a:xfrm>
            <a:off x="1520825" y="3681095"/>
            <a:ext cx="63214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4353560" y="4032250"/>
            <a:ext cx="4724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65" name="标题 9"/>
          <p:cNvSpPr>
            <a:spLocks noGrp="1"/>
          </p:cNvSpPr>
          <p:nvPr>
            <p:custDataLst>
              <p:tags r:id="rId38"/>
            </p:custDataLst>
          </p:nvPr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CSC 1-A</a:t>
            </a:r>
            <a:r>
              <a:rPr lang="zh-CN" altLang="en-US">
                <a:sym typeface="+mn-ea"/>
              </a:rPr>
              <a:t>设计草稿：</a:t>
            </a:r>
            <a:r>
              <a:rPr lang="zh-CN" altLang="en-US">
                <a:sym typeface="+mn-ea"/>
              </a:rPr>
              <a:t>俯视</a:t>
            </a:r>
            <a:endParaRPr lang="zh-CN" altLang="en-US">
              <a:sym typeface="+mn-ea"/>
            </a:endParaRPr>
          </a:p>
        </p:txBody>
      </p:sp>
      <p:cxnSp>
        <p:nvCxnSpPr>
          <p:cNvPr id="66" name="肘形连接符 65"/>
          <p:cNvCxnSpPr/>
          <p:nvPr>
            <p:custDataLst>
              <p:tags r:id="rId39"/>
            </p:custDataLst>
          </p:nvPr>
        </p:nvCxnSpPr>
        <p:spPr>
          <a:xfrm flipV="1">
            <a:off x="1120140" y="2120900"/>
            <a:ext cx="235585" cy="109220"/>
          </a:xfrm>
          <a:prstGeom prst="bentConnector3">
            <a:avLst>
              <a:gd name="adj1" fmla="val 501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肘形连接符 66"/>
          <p:cNvCxnSpPr/>
          <p:nvPr>
            <p:custDataLst>
              <p:tags r:id="rId40"/>
            </p:custDataLst>
          </p:nvPr>
        </p:nvCxnSpPr>
        <p:spPr>
          <a:xfrm flipV="1">
            <a:off x="1127125" y="2553335"/>
            <a:ext cx="235585" cy="109220"/>
          </a:xfrm>
          <a:prstGeom prst="bentConnector3">
            <a:avLst>
              <a:gd name="adj1" fmla="val 501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8" name="肘形连接符 67"/>
          <p:cNvCxnSpPr/>
          <p:nvPr>
            <p:custDataLst>
              <p:tags r:id="rId41"/>
            </p:custDataLst>
          </p:nvPr>
        </p:nvCxnSpPr>
        <p:spPr>
          <a:xfrm flipV="1">
            <a:off x="1163955" y="3124200"/>
            <a:ext cx="235585" cy="109220"/>
          </a:xfrm>
          <a:prstGeom prst="bentConnector3">
            <a:avLst>
              <a:gd name="adj1" fmla="val 501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9" name="肘形连接符 68"/>
          <p:cNvCxnSpPr/>
          <p:nvPr>
            <p:custDataLst>
              <p:tags r:id="rId42"/>
            </p:custDataLst>
          </p:nvPr>
        </p:nvCxnSpPr>
        <p:spPr>
          <a:xfrm flipV="1">
            <a:off x="1212850" y="3597275"/>
            <a:ext cx="235585" cy="109220"/>
          </a:xfrm>
          <a:prstGeom prst="bentConnector3">
            <a:avLst>
              <a:gd name="adj1" fmla="val 501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0" name="肘形连接符 69"/>
          <p:cNvCxnSpPr/>
          <p:nvPr>
            <p:custDataLst>
              <p:tags r:id="rId43"/>
            </p:custDataLst>
          </p:nvPr>
        </p:nvCxnSpPr>
        <p:spPr>
          <a:xfrm flipV="1">
            <a:off x="7820025" y="3597275"/>
            <a:ext cx="235585" cy="109220"/>
          </a:xfrm>
          <a:prstGeom prst="bentConnector3">
            <a:avLst>
              <a:gd name="adj1" fmla="val 501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1" name="肘形连接符 70"/>
          <p:cNvCxnSpPr/>
          <p:nvPr>
            <p:custDataLst>
              <p:tags r:id="rId44"/>
            </p:custDataLst>
          </p:nvPr>
        </p:nvCxnSpPr>
        <p:spPr>
          <a:xfrm flipV="1">
            <a:off x="7842250" y="3038475"/>
            <a:ext cx="235585" cy="109220"/>
          </a:xfrm>
          <a:prstGeom prst="bentConnector3">
            <a:avLst>
              <a:gd name="adj1" fmla="val 501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2" name="肘形连接符 71"/>
          <p:cNvCxnSpPr/>
          <p:nvPr>
            <p:custDataLst>
              <p:tags r:id="rId45"/>
            </p:custDataLst>
          </p:nvPr>
        </p:nvCxnSpPr>
        <p:spPr>
          <a:xfrm flipV="1">
            <a:off x="7859395" y="2553335"/>
            <a:ext cx="235585" cy="109220"/>
          </a:xfrm>
          <a:prstGeom prst="bentConnector3">
            <a:avLst>
              <a:gd name="adj1" fmla="val 501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3" name="肘形连接符 72"/>
          <p:cNvCxnSpPr/>
          <p:nvPr>
            <p:custDataLst>
              <p:tags r:id="rId46"/>
            </p:custDataLst>
          </p:nvPr>
        </p:nvCxnSpPr>
        <p:spPr>
          <a:xfrm flipV="1">
            <a:off x="7854950" y="2133600"/>
            <a:ext cx="235585" cy="109220"/>
          </a:xfrm>
          <a:prstGeom prst="bentConnector3">
            <a:avLst>
              <a:gd name="adj1" fmla="val 501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肘形连接符 15"/>
          <p:cNvCxnSpPr/>
          <p:nvPr>
            <p:custDataLst>
              <p:tags r:id="rId47"/>
            </p:custDataLst>
          </p:nvPr>
        </p:nvCxnSpPr>
        <p:spPr>
          <a:xfrm flipV="1">
            <a:off x="878840" y="233489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肘形连接符 16"/>
          <p:cNvCxnSpPr/>
          <p:nvPr>
            <p:custDataLst>
              <p:tags r:id="rId48"/>
            </p:custDataLst>
          </p:nvPr>
        </p:nvCxnSpPr>
        <p:spPr>
          <a:xfrm flipV="1">
            <a:off x="878840" y="276796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肘形连接符 17"/>
          <p:cNvCxnSpPr/>
          <p:nvPr>
            <p:custDataLst>
              <p:tags r:id="rId49"/>
            </p:custDataLst>
          </p:nvPr>
        </p:nvCxnSpPr>
        <p:spPr>
          <a:xfrm flipV="1">
            <a:off x="876300" y="327469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肘形连接符 27"/>
          <p:cNvCxnSpPr/>
          <p:nvPr>
            <p:custDataLst>
              <p:tags r:id="rId50"/>
            </p:custDataLst>
          </p:nvPr>
        </p:nvCxnSpPr>
        <p:spPr>
          <a:xfrm flipV="1">
            <a:off x="876300" y="5354955"/>
            <a:ext cx="322580" cy="208280"/>
          </a:xfrm>
          <a:prstGeom prst="bentConnector3">
            <a:avLst>
              <a:gd name="adj1" fmla="val 5016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0239375" y="2457450"/>
            <a:ext cx="2052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以上为金属</a:t>
            </a:r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10239375" y="3242310"/>
            <a:ext cx="1817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以下为</a:t>
            </a:r>
            <a:r>
              <a:rPr lang="zh-CN" altLang="en-US"/>
              <a:t>硅</a:t>
            </a:r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239375" y="3964940"/>
            <a:ext cx="1817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左侧</a:t>
            </a:r>
            <a:r>
              <a:rPr lang="zh-CN" altLang="en-US"/>
              <a:t>数字</a:t>
            </a:r>
            <a:endParaRPr lang="zh-CN" altLang="en-US"/>
          </a:p>
          <a:p>
            <a:r>
              <a:rPr lang="zh-CN" altLang="en-US"/>
              <a:t>代表结构</a:t>
            </a:r>
            <a:r>
              <a:rPr lang="zh-CN" altLang="en-US"/>
              <a:t>宽度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09235" y="3541395"/>
            <a:ext cx="1247140" cy="3473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</a:t>
            </a:r>
            <a:r>
              <a:rPr lang="zh-CN" altLang="en-US"/>
              <a:t>阱</a:t>
            </a:r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486400" y="3194050"/>
            <a:ext cx="837565" cy="3473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ym typeface="+mn-ea"/>
              </a:rPr>
              <a:t>p+</a:t>
            </a:r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1883410" y="3541395"/>
            <a:ext cx="958850" cy="3473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</a:t>
            </a:r>
            <a:r>
              <a:rPr lang="zh-CN" altLang="en-US"/>
              <a:t>阱</a:t>
            </a: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883410" y="3194050"/>
            <a:ext cx="837565" cy="3473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p+</a:t>
            </a:r>
            <a:endParaRPr lang="en-US" altLang="zh-CN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9189085" y="3541395"/>
            <a:ext cx="892810" cy="3473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</a:t>
            </a:r>
            <a:r>
              <a:rPr lang="zh-CN" altLang="en-US"/>
              <a:t>阱</a:t>
            </a:r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9244330" y="3194050"/>
            <a:ext cx="837565" cy="3473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ym typeface="+mn-ea"/>
              </a:rPr>
              <a:t>p+</a:t>
            </a: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3481070" y="3541395"/>
            <a:ext cx="1189990" cy="347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</a:t>
            </a:r>
            <a:r>
              <a:rPr lang="zh-CN" altLang="en-US"/>
              <a:t>阱</a:t>
            </a:r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3589655" y="2515870"/>
            <a:ext cx="713105" cy="2717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DC</a:t>
            </a:r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7083425" y="3541395"/>
            <a:ext cx="1345565" cy="347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</a:t>
            </a:r>
            <a:r>
              <a:rPr lang="zh-CN" altLang="en-US"/>
              <a:t>阱</a:t>
            </a:r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3799840" y="2179955"/>
            <a:ext cx="739775" cy="2724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AC</a:t>
            </a:r>
            <a:endParaRPr lang="en-US" altLang="zh-CN"/>
          </a:p>
        </p:txBody>
      </p:sp>
      <p:sp>
        <p:nvSpPr>
          <p:cNvPr id="21" name="矩形 20"/>
          <p:cNvSpPr/>
          <p:nvPr>
            <p:custDataLst>
              <p:tags r:id="rId11"/>
            </p:custDataLst>
          </p:nvPr>
        </p:nvSpPr>
        <p:spPr>
          <a:xfrm>
            <a:off x="2684145" y="3194050"/>
            <a:ext cx="990600" cy="3473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STI</a:t>
            </a:r>
            <a:endParaRPr lang="en-US"/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4472305" y="3194050"/>
            <a:ext cx="991235" cy="3473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STI</a:t>
            </a:r>
            <a:endParaRPr lang="en-US"/>
          </a:p>
        </p:txBody>
      </p:sp>
      <p:sp>
        <p:nvSpPr>
          <p:cNvPr id="23" name="矩形 22"/>
          <p:cNvSpPr/>
          <p:nvPr>
            <p:custDataLst>
              <p:tags r:id="rId13"/>
            </p:custDataLst>
          </p:nvPr>
        </p:nvSpPr>
        <p:spPr>
          <a:xfrm>
            <a:off x="6323965" y="3194050"/>
            <a:ext cx="991235" cy="3473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STI</a:t>
            </a:r>
            <a:endParaRPr lang="en-US"/>
          </a:p>
        </p:txBody>
      </p:sp>
      <p:sp>
        <p:nvSpPr>
          <p:cNvPr id="24" name="矩形 23"/>
          <p:cNvSpPr/>
          <p:nvPr>
            <p:custDataLst>
              <p:tags r:id="rId14"/>
            </p:custDataLst>
          </p:nvPr>
        </p:nvSpPr>
        <p:spPr>
          <a:xfrm>
            <a:off x="8197850" y="3194050"/>
            <a:ext cx="1046480" cy="3473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STI</a:t>
            </a:r>
            <a:endParaRPr lang="en-US"/>
          </a:p>
        </p:txBody>
      </p:sp>
      <p:sp>
        <p:nvSpPr>
          <p:cNvPr id="25" name="文本框 24"/>
          <p:cNvSpPr txBox="1"/>
          <p:nvPr/>
        </p:nvSpPr>
        <p:spPr>
          <a:xfrm>
            <a:off x="5464175" y="4610100"/>
            <a:ext cx="1043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本征</a:t>
            </a:r>
            <a:r>
              <a:rPr lang="zh-CN" altLang="en-US"/>
              <a:t>硅</a:t>
            </a:r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15"/>
            </p:custDataLst>
          </p:nvPr>
        </p:nvSpPr>
        <p:spPr>
          <a:xfrm>
            <a:off x="1845945" y="5356225"/>
            <a:ext cx="8235950" cy="3473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</a:t>
            </a:r>
            <a:r>
              <a:rPr lang="zh-CN" altLang="en-US"/>
              <a:t>缓冲</a:t>
            </a:r>
            <a:endParaRPr lang="zh-CN" altLang="en-US"/>
          </a:p>
        </p:txBody>
      </p:sp>
      <p:sp>
        <p:nvSpPr>
          <p:cNvPr id="27" name="矩形 26"/>
          <p:cNvSpPr/>
          <p:nvPr>
            <p:custDataLst>
              <p:tags r:id="rId16"/>
            </p:custDataLst>
          </p:nvPr>
        </p:nvSpPr>
        <p:spPr>
          <a:xfrm>
            <a:off x="1845945" y="5703570"/>
            <a:ext cx="8235950" cy="3473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</a:t>
            </a:r>
            <a:r>
              <a:rPr lang="zh-CN" altLang="en-US"/>
              <a:t>衬底</a:t>
            </a:r>
            <a:endParaRPr lang="zh-CN" altLang="en-US"/>
          </a:p>
        </p:txBody>
      </p:sp>
      <p:sp>
        <p:nvSpPr>
          <p:cNvPr id="28" name="矩形 27"/>
          <p:cNvSpPr/>
          <p:nvPr>
            <p:custDataLst>
              <p:tags r:id="rId17"/>
            </p:custDataLst>
          </p:nvPr>
        </p:nvSpPr>
        <p:spPr>
          <a:xfrm>
            <a:off x="1845945" y="6050915"/>
            <a:ext cx="8235950" cy="34734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底部电极</a:t>
            </a:r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698500" y="2846705"/>
            <a:ext cx="102628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28" idx="1"/>
          </p:cNvCxnSpPr>
          <p:nvPr>
            <p:custDataLst>
              <p:tags r:id="rId18"/>
            </p:custDataLst>
          </p:nvPr>
        </p:nvCxnSpPr>
        <p:spPr>
          <a:xfrm>
            <a:off x="1845945" y="3924935"/>
            <a:ext cx="0" cy="22999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9"/>
            </p:custDataLst>
          </p:nvPr>
        </p:nvCxnSpPr>
        <p:spPr>
          <a:xfrm>
            <a:off x="10049510" y="3898900"/>
            <a:ext cx="0" cy="2086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7541260" y="3887470"/>
            <a:ext cx="4540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15</a:t>
            </a:r>
            <a:endParaRPr lang="en-US" altLang="zh-CN"/>
          </a:p>
          <a:p>
            <a:r>
              <a:rPr lang="en-US" altLang="zh-CN"/>
              <a:t>15</a:t>
            </a:r>
            <a:endParaRPr lang="en-US" altLang="zh-CN"/>
          </a:p>
          <a:p>
            <a:r>
              <a:rPr lang="en-US" altLang="zh-CN"/>
              <a:t>18</a:t>
            </a:r>
            <a:endParaRPr lang="en-US" altLang="zh-CN"/>
          </a:p>
        </p:txBody>
      </p:sp>
      <p:sp>
        <p:nvSpPr>
          <p:cNvPr id="36" name="文本框 35"/>
          <p:cNvSpPr txBox="1"/>
          <p:nvPr>
            <p:custDataLst>
              <p:tags r:id="rId20"/>
            </p:custDataLst>
          </p:nvPr>
        </p:nvSpPr>
        <p:spPr>
          <a:xfrm>
            <a:off x="3799205" y="3884295"/>
            <a:ext cx="4540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15</a:t>
            </a:r>
            <a:endParaRPr lang="en-US" altLang="zh-CN"/>
          </a:p>
          <a:p>
            <a:r>
              <a:rPr lang="en-US" altLang="zh-CN"/>
              <a:t>15</a:t>
            </a:r>
            <a:endParaRPr lang="en-US" altLang="zh-CN"/>
          </a:p>
          <a:p>
            <a:r>
              <a:rPr lang="en-US" altLang="zh-CN"/>
              <a:t>18</a:t>
            </a:r>
            <a:endParaRPr lang="en-US" altLang="zh-CN"/>
          </a:p>
        </p:txBody>
      </p:sp>
      <p:sp>
        <p:nvSpPr>
          <p:cNvPr id="37" name="文本框 36"/>
          <p:cNvSpPr txBox="1"/>
          <p:nvPr>
            <p:custDataLst>
              <p:tags r:id="rId21"/>
            </p:custDataLst>
          </p:nvPr>
        </p:nvSpPr>
        <p:spPr>
          <a:xfrm>
            <a:off x="5669915" y="3917315"/>
            <a:ext cx="454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38" name="文本框 37"/>
          <p:cNvSpPr txBox="1"/>
          <p:nvPr>
            <p:custDataLst>
              <p:tags r:id="rId22"/>
            </p:custDataLst>
          </p:nvPr>
        </p:nvSpPr>
        <p:spPr>
          <a:xfrm>
            <a:off x="2068830" y="3917315"/>
            <a:ext cx="454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39" name="文本框 38"/>
          <p:cNvSpPr txBox="1"/>
          <p:nvPr>
            <p:custDataLst>
              <p:tags r:id="rId23"/>
            </p:custDataLst>
          </p:nvPr>
        </p:nvSpPr>
        <p:spPr>
          <a:xfrm>
            <a:off x="9432290" y="3877945"/>
            <a:ext cx="454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43" name="文本框 42"/>
          <p:cNvSpPr txBox="1"/>
          <p:nvPr/>
        </p:nvSpPr>
        <p:spPr>
          <a:xfrm>
            <a:off x="81280" y="4697095"/>
            <a:ext cx="3768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硅片总厚度</a:t>
            </a:r>
            <a:r>
              <a:rPr lang="en-US" altLang="zh-CN"/>
              <a:t>150</a:t>
            </a:r>
            <a:endParaRPr lang="en-US" altLang="zh-CN"/>
          </a:p>
        </p:txBody>
      </p:sp>
      <p:cxnSp>
        <p:nvCxnSpPr>
          <p:cNvPr id="44" name="直接连接符 43"/>
          <p:cNvCxnSpPr>
            <a:endCxn id="8" idx="1"/>
          </p:cNvCxnSpPr>
          <p:nvPr/>
        </p:nvCxnSpPr>
        <p:spPr>
          <a:xfrm>
            <a:off x="1883410" y="1312545"/>
            <a:ext cx="0" cy="20554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3423920" y="1118870"/>
            <a:ext cx="454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75</a:t>
            </a:r>
            <a:endParaRPr lang="en-US" altLang="zh-CN"/>
          </a:p>
        </p:txBody>
      </p:sp>
      <p:cxnSp>
        <p:nvCxnSpPr>
          <p:cNvPr id="47" name="直接箭头连接符 46"/>
          <p:cNvCxnSpPr>
            <a:stCxn id="46" idx="1"/>
          </p:cNvCxnSpPr>
          <p:nvPr/>
        </p:nvCxnSpPr>
        <p:spPr>
          <a:xfrm flipH="1">
            <a:off x="1892935" y="1303020"/>
            <a:ext cx="15309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>
            <p:custDataLst>
              <p:tags r:id="rId24"/>
            </p:custDataLst>
          </p:nvPr>
        </p:nvCxnSpPr>
        <p:spPr>
          <a:xfrm>
            <a:off x="3849370" y="1296670"/>
            <a:ext cx="20529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25"/>
            </p:custDataLst>
          </p:nvPr>
        </p:nvCxnSpPr>
        <p:spPr>
          <a:xfrm>
            <a:off x="5902325" y="1267460"/>
            <a:ext cx="0" cy="842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26"/>
            </p:custDataLst>
          </p:nvPr>
        </p:nvCxnSpPr>
        <p:spPr>
          <a:xfrm>
            <a:off x="10049510" y="1282700"/>
            <a:ext cx="0" cy="1821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>
            <p:custDataLst>
              <p:tags r:id="rId27"/>
            </p:custDataLst>
          </p:nvPr>
        </p:nvCxnSpPr>
        <p:spPr>
          <a:xfrm flipH="1">
            <a:off x="5902325" y="1296670"/>
            <a:ext cx="15309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>
            <p:custDataLst>
              <p:tags r:id="rId28"/>
            </p:custDataLst>
          </p:nvPr>
        </p:nvCxnSpPr>
        <p:spPr>
          <a:xfrm>
            <a:off x="7882890" y="1296670"/>
            <a:ext cx="21513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9"/>
            </p:custDataLst>
          </p:nvPr>
        </p:nvSpPr>
        <p:spPr>
          <a:xfrm>
            <a:off x="7282815" y="3194050"/>
            <a:ext cx="989965" cy="347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n+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30"/>
            </p:custDataLst>
          </p:nvPr>
        </p:nvSpPr>
        <p:spPr>
          <a:xfrm>
            <a:off x="3590290" y="3194050"/>
            <a:ext cx="959485" cy="347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n+</a:t>
            </a:r>
            <a:endParaRPr lang="en-US" altLang="zh-CN"/>
          </a:p>
        </p:txBody>
      </p:sp>
      <p:cxnSp>
        <p:nvCxnSpPr>
          <p:cNvPr id="6" name="直接连接符 5"/>
          <p:cNvCxnSpPr/>
          <p:nvPr>
            <p:custDataLst>
              <p:tags r:id="rId31"/>
            </p:custDataLst>
          </p:nvPr>
        </p:nvCxnSpPr>
        <p:spPr>
          <a:xfrm>
            <a:off x="698500" y="3171190"/>
            <a:ext cx="102628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239375" y="2825750"/>
            <a:ext cx="1817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poly</a:t>
            </a:r>
            <a:r>
              <a:rPr lang="zh-CN" altLang="en-US"/>
              <a:t>层</a:t>
            </a:r>
            <a:endParaRPr lang="zh-CN" altLang="en-US"/>
          </a:p>
        </p:txBody>
      </p:sp>
      <p:sp>
        <p:nvSpPr>
          <p:cNvPr id="65" name="标题 9"/>
          <p:cNvSpPr>
            <a:spLocks noGrp="1"/>
          </p:cNvSpPr>
          <p:nvPr>
            <p:custDataLst>
              <p:tags r:id="rId32"/>
            </p:custDataLst>
          </p:nvPr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CSC 1-A</a:t>
            </a:r>
            <a:r>
              <a:rPr lang="zh-CN" altLang="en-US">
                <a:sym typeface="+mn-ea"/>
              </a:rPr>
              <a:t>设计草稿：</a:t>
            </a:r>
            <a:r>
              <a:rPr lang="zh-CN" altLang="en-US">
                <a:sym typeface="+mn-ea"/>
              </a:rPr>
              <a:t>横截面</a:t>
            </a:r>
            <a:endParaRPr lang="zh-CN" altLang="en-US">
              <a:sym typeface="+mn-ea"/>
            </a:endParaRPr>
          </a:p>
        </p:txBody>
      </p:sp>
      <p:sp>
        <p:nvSpPr>
          <p:cNvPr id="40" name="矩形 39"/>
          <p:cNvSpPr/>
          <p:nvPr>
            <p:custDataLst>
              <p:tags r:id="rId33"/>
            </p:custDataLst>
          </p:nvPr>
        </p:nvSpPr>
        <p:spPr>
          <a:xfrm>
            <a:off x="1880235" y="2141855"/>
            <a:ext cx="837565" cy="6457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</a:t>
            </a:r>
            <a:r>
              <a:rPr lang="zh-CN" altLang="en-US"/>
              <a:t>电极</a:t>
            </a:r>
            <a:endParaRPr lang="zh-CN" altLang="en-US"/>
          </a:p>
          <a:p>
            <a:pPr algn="ctr"/>
            <a:r>
              <a:rPr lang="en-US" altLang="zh-CN"/>
              <a:t>(</a:t>
            </a:r>
            <a:r>
              <a:rPr lang="zh-CN" altLang="en-US"/>
              <a:t>双层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119" name="矩形 118"/>
          <p:cNvSpPr/>
          <p:nvPr>
            <p:custDataLst>
              <p:tags r:id="rId34"/>
            </p:custDataLst>
          </p:nvPr>
        </p:nvSpPr>
        <p:spPr>
          <a:xfrm>
            <a:off x="9280525" y="527050"/>
            <a:ext cx="300355" cy="2870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0" name="文本框 119"/>
          <p:cNvSpPr txBox="1"/>
          <p:nvPr>
            <p:custDataLst>
              <p:tags r:id="rId35"/>
            </p:custDataLst>
          </p:nvPr>
        </p:nvSpPr>
        <p:spPr>
          <a:xfrm>
            <a:off x="9555480" y="488950"/>
            <a:ext cx="988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：通孔</a:t>
            </a:r>
            <a:endParaRPr lang="en-US" altLang="zh-CN"/>
          </a:p>
        </p:txBody>
      </p:sp>
      <p:pic>
        <p:nvPicPr>
          <p:cNvPr id="12" name="图片 11" descr="截屏2024-12-01 20.50.55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7"/>
          <a:srcRect l="5287" t="15157" r="21378" b="23378"/>
          <a:stretch>
            <a:fillRect/>
          </a:stretch>
        </p:blipFill>
        <p:spPr>
          <a:xfrm>
            <a:off x="81280" y="1452245"/>
            <a:ext cx="1711325" cy="1064260"/>
          </a:xfrm>
          <a:prstGeom prst="rect">
            <a:avLst/>
          </a:prstGeom>
        </p:spPr>
      </p:pic>
      <p:sp>
        <p:nvSpPr>
          <p:cNvPr id="45" name="矩形 44"/>
          <p:cNvSpPr/>
          <p:nvPr>
            <p:custDataLst>
              <p:tags r:id="rId38"/>
            </p:custDataLst>
          </p:nvPr>
        </p:nvSpPr>
        <p:spPr>
          <a:xfrm>
            <a:off x="3589655" y="1806575"/>
            <a:ext cx="713105" cy="2717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DC</a:t>
            </a:r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39"/>
            </p:custDataLst>
          </p:nvPr>
        </p:nvSpPr>
        <p:spPr>
          <a:xfrm>
            <a:off x="3798570" y="1450340"/>
            <a:ext cx="741045" cy="2635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AC</a:t>
            </a:r>
            <a:endParaRPr lang="en-US" altLang="zh-CN"/>
          </a:p>
        </p:txBody>
      </p:sp>
      <p:sp>
        <p:nvSpPr>
          <p:cNvPr id="83" name="矩形 82"/>
          <p:cNvSpPr/>
          <p:nvPr>
            <p:custDataLst>
              <p:tags r:id="rId40"/>
            </p:custDataLst>
          </p:nvPr>
        </p:nvSpPr>
        <p:spPr>
          <a:xfrm>
            <a:off x="4455160" y="1733550"/>
            <a:ext cx="84455" cy="4197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>
            <p:custDataLst>
              <p:tags r:id="rId41"/>
            </p:custDataLst>
          </p:nvPr>
        </p:nvSpPr>
        <p:spPr>
          <a:xfrm>
            <a:off x="7387590" y="1127125"/>
            <a:ext cx="454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75</a:t>
            </a:r>
            <a:endParaRPr lang="en-US" altLang="zh-CN"/>
          </a:p>
        </p:txBody>
      </p:sp>
      <p:sp>
        <p:nvSpPr>
          <p:cNvPr id="29" name="矩形 28"/>
          <p:cNvSpPr/>
          <p:nvPr>
            <p:custDataLst>
              <p:tags r:id="rId42"/>
            </p:custDataLst>
          </p:nvPr>
        </p:nvSpPr>
        <p:spPr>
          <a:xfrm>
            <a:off x="3590290" y="2077720"/>
            <a:ext cx="84455" cy="439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矩形 65"/>
          <p:cNvSpPr/>
          <p:nvPr>
            <p:custDataLst>
              <p:tags r:id="rId43"/>
            </p:custDataLst>
          </p:nvPr>
        </p:nvSpPr>
        <p:spPr>
          <a:xfrm>
            <a:off x="3593465" y="2748280"/>
            <a:ext cx="85090" cy="439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矩形 69"/>
          <p:cNvSpPr/>
          <p:nvPr>
            <p:custDataLst>
              <p:tags r:id="rId44"/>
            </p:custDataLst>
          </p:nvPr>
        </p:nvSpPr>
        <p:spPr>
          <a:xfrm>
            <a:off x="4225290" y="2741930"/>
            <a:ext cx="76200" cy="4292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矩形 70"/>
          <p:cNvSpPr/>
          <p:nvPr>
            <p:custDataLst>
              <p:tags r:id="rId45"/>
            </p:custDataLst>
          </p:nvPr>
        </p:nvSpPr>
        <p:spPr>
          <a:xfrm>
            <a:off x="7312660" y="2466340"/>
            <a:ext cx="713105" cy="2717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DC</a:t>
            </a:r>
            <a:endParaRPr lang="zh-CN" altLang="en-US"/>
          </a:p>
        </p:txBody>
      </p:sp>
      <p:sp>
        <p:nvSpPr>
          <p:cNvPr id="72" name="矩形 71"/>
          <p:cNvSpPr/>
          <p:nvPr>
            <p:custDataLst>
              <p:tags r:id="rId46"/>
            </p:custDataLst>
          </p:nvPr>
        </p:nvSpPr>
        <p:spPr>
          <a:xfrm>
            <a:off x="7522845" y="2130425"/>
            <a:ext cx="739775" cy="2724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AC</a:t>
            </a:r>
            <a:endParaRPr lang="en-US" altLang="zh-CN"/>
          </a:p>
        </p:txBody>
      </p:sp>
      <p:sp>
        <p:nvSpPr>
          <p:cNvPr id="73" name="矩形 72"/>
          <p:cNvSpPr/>
          <p:nvPr>
            <p:custDataLst>
              <p:tags r:id="rId47"/>
            </p:custDataLst>
          </p:nvPr>
        </p:nvSpPr>
        <p:spPr>
          <a:xfrm>
            <a:off x="7312660" y="1757045"/>
            <a:ext cx="713105" cy="2717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DC</a:t>
            </a:r>
            <a:endParaRPr lang="zh-CN" altLang="en-US"/>
          </a:p>
        </p:txBody>
      </p:sp>
      <p:sp>
        <p:nvSpPr>
          <p:cNvPr id="74" name="矩形 73"/>
          <p:cNvSpPr/>
          <p:nvPr>
            <p:custDataLst>
              <p:tags r:id="rId48"/>
            </p:custDataLst>
          </p:nvPr>
        </p:nvSpPr>
        <p:spPr>
          <a:xfrm>
            <a:off x="7521575" y="1400810"/>
            <a:ext cx="741045" cy="2635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AC</a:t>
            </a:r>
            <a:endParaRPr lang="en-US" altLang="zh-CN"/>
          </a:p>
        </p:txBody>
      </p:sp>
      <p:sp>
        <p:nvSpPr>
          <p:cNvPr id="75" name="矩形 74"/>
          <p:cNvSpPr/>
          <p:nvPr>
            <p:custDataLst>
              <p:tags r:id="rId49"/>
            </p:custDataLst>
          </p:nvPr>
        </p:nvSpPr>
        <p:spPr>
          <a:xfrm>
            <a:off x="8178165" y="1684020"/>
            <a:ext cx="84455" cy="4197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矩形 75"/>
          <p:cNvSpPr/>
          <p:nvPr>
            <p:custDataLst>
              <p:tags r:id="rId50"/>
            </p:custDataLst>
          </p:nvPr>
        </p:nvSpPr>
        <p:spPr>
          <a:xfrm>
            <a:off x="7313295" y="2028190"/>
            <a:ext cx="84455" cy="439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矩形 76"/>
          <p:cNvSpPr/>
          <p:nvPr>
            <p:custDataLst>
              <p:tags r:id="rId51"/>
            </p:custDataLst>
          </p:nvPr>
        </p:nvSpPr>
        <p:spPr>
          <a:xfrm>
            <a:off x="7316470" y="2698750"/>
            <a:ext cx="76200" cy="4953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矩形 77"/>
          <p:cNvSpPr/>
          <p:nvPr>
            <p:custDataLst>
              <p:tags r:id="rId52"/>
            </p:custDataLst>
          </p:nvPr>
        </p:nvSpPr>
        <p:spPr>
          <a:xfrm>
            <a:off x="7948295" y="2692400"/>
            <a:ext cx="76200" cy="5016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矩形 78"/>
          <p:cNvSpPr/>
          <p:nvPr>
            <p:custDataLst>
              <p:tags r:id="rId53"/>
            </p:custDataLst>
          </p:nvPr>
        </p:nvSpPr>
        <p:spPr>
          <a:xfrm>
            <a:off x="1883410" y="2846705"/>
            <a:ext cx="834390" cy="3263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poly?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>
            <p:custDataLst>
              <p:tags r:id="rId54"/>
            </p:custDataLst>
          </p:nvPr>
        </p:nvSpPr>
        <p:spPr>
          <a:xfrm>
            <a:off x="1892935" y="2741930"/>
            <a:ext cx="76200" cy="12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矩形 87"/>
          <p:cNvSpPr/>
          <p:nvPr>
            <p:custDataLst>
              <p:tags r:id="rId55"/>
            </p:custDataLst>
          </p:nvPr>
        </p:nvSpPr>
        <p:spPr>
          <a:xfrm>
            <a:off x="2641600" y="2748280"/>
            <a:ext cx="76200" cy="12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矩形 88"/>
          <p:cNvSpPr/>
          <p:nvPr>
            <p:custDataLst>
              <p:tags r:id="rId56"/>
            </p:custDataLst>
          </p:nvPr>
        </p:nvSpPr>
        <p:spPr>
          <a:xfrm>
            <a:off x="5486400" y="2153285"/>
            <a:ext cx="837565" cy="6457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</a:t>
            </a:r>
            <a:r>
              <a:rPr lang="zh-CN" altLang="en-US"/>
              <a:t>电极</a:t>
            </a:r>
            <a:endParaRPr lang="zh-CN" altLang="en-US"/>
          </a:p>
          <a:p>
            <a:pPr algn="ctr"/>
            <a:r>
              <a:rPr lang="en-US" altLang="zh-CN"/>
              <a:t>(</a:t>
            </a:r>
            <a:r>
              <a:rPr lang="zh-CN" altLang="en-US"/>
              <a:t>双层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96" name="矩形 95"/>
          <p:cNvSpPr/>
          <p:nvPr>
            <p:custDataLst>
              <p:tags r:id="rId57"/>
            </p:custDataLst>
          </p:nvPr>
        </p:nvSpPr>
        <p:spPr>
          <a:xfrm>
            <a:off x="5489575" y="2858135"/>
            <a:ext cx="834390" cy="3263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poly?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97" name="矩形 96"/>
          <p:cNvSpPr/>
          <p:nvPr>
            <p:custDataLst>
              <p:tags r:id="rId58"/>
            </p:custDataLst>
          </p:nvPr>
        </p:nvSpPr>
        <p:spPr>
          <a:xfrm>
            <a:off x="5499100" y="2753360"/>
            <a:ext cx="76200" cy="12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矩形 97"/>
          <p:cNvSpPr/>
          <p:nvPr>
            <p:custDataLst>
              <p:tags r:id="rId59"/>
            </p:custDataLst>
          </p:nvPr>
        </p:nvSpPr>
        <p:spPr>
          <a:xfrm>
            <a:off x="6247765" y="2759710"/>
            <a:ext cx="76200" cy="12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3" name="矩形 102"/>
          <p:cNvSpPr/>
          <p:nvPr>
            <p:custDataLst>
              <p:tags r:id="rId60"/>
            </p:custDataLst>
          </p:nvPr>
        </p:nvSpPr>
        <p:spPr>
          <a:xfrm>
            <a:off x="9244330" y="2153285"/>
            <a:ext cx="837565" cy="6457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</a:t>
            </a:r>
            <a:r>
              <a:rPr lang="zh-CN" altLang="en-US"/>
              <a:t>电极</a:t>
            </a:r>
            <a:endParaRPr lang="zh-CN" altLang="en-US"/>
          </a:p>
          <a:p>
            <a:pPr algn="ctr"/>
            <a:r>
              <a:rPr lang="en-US" altLang="zh-CN"/>
              <a:t>(</a:t>
            </a:r>
            <a:r>
              <a:rPr lang="zh-CN" altLang="en-US"/>
              <a:t>双层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104" name="矩形 103"/>
          <p:cNvSpPr/>
          <p:nvPr>
            <p:custDataLst>
              <p:tags r:id="rId61"/>
            </p:custDataLst>
          </p:nvPr>
        </p:nvSpPr>
        <p:spPr>
          <a:xfrm>
            <a:off x="9247505" y="2858135"/>
            <a:ext cx="834390" cy="3263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poly?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05" name="矩形 104"/>
          <p:cNvSpPr/>
          <p:nvPr>
            <p:custDataLst>
              <p:tags r:id="rId62"/>
            </p:custDataLst>
          </p:nvPr>
        </p:nvSpPr>
        <p:spPr>
          <a:xfrm>
            <a:off x="9257030" y="2753360"/>
            <a:ext cx="76200" cy="12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6" name="矩形 105"/>
          <p:cNvSpPr/>
          <p:nvPr>
            <p:custDataLst>
              <p:tags r:id="rId63"/>
            </p:custDataLst>
          </p:nvPr>
        </p:nvSpPr>
        <p:spPr>
          <a:xfrm>
            <a:off x="10005695" y="2759710"/>
            <a:ext cx="76200" cy="12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7" name="内容占位符 5"/>
          <p:cNvPicPr>
            <a:picLocks noChangeAspect="1"/>
          </p:cNvPicPr>
          <p:nvPr>
            <p:custDataLst>
              <p:tags r:id="rId64"/>
            </p:custDataLst>
          </p:nvPr>
        </p:nvPicPr>
        <p:blipFill>
          <a:blip r:embed="rId65"/>
          <a:stretch>
            <a:fillRect/>
          </a:stretch>
        </p:blipFill>
        <p:spPr>
          <a:xfrm>
            <a:off x="10220960" y="998220"/>
            <a:ext cx="1971040" cy="1181735"/>
          </a:xfrm>
          <a:prstGeom prst="rect">
            <a:avLst/>
          </a:prstGeom>
        </p:spPr>
      </p:pic>
      <p:sp>
        <p:nvSpPr>
          <p:cNvPr id="18" name="矩形 17"/>
          <p:cNvSpPr/>
          <p:nvPr>
            <p:custDataLst>
              <p:tags r:id="rId66"/>
            </p:custDataLst>
          </p:nvPr>
        </p:nvSpPr>
        <p:spPr>
          <a:xfrm>
            <a:off x="3581400" y="2858135"/>
            <a:ext cx="834390" cy="3263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poly?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67"/>
            </p:custDataLst>
          </p:nvPr>
        </p:nvSpPr>
        <p:spPr>
          <a:xfrm>
            <a:off x="7312660" y="2844800"/>
            <a:ext cx="834390" cy="3263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poly?</a:t>
            </a:r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5170170" y="2718435"/>
            <a:ext cx="300355" cy="5010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5931535" y="2705100"/>
            <a:ext cx="300355" cy="5010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4488815" y="2705100"/>
            <a:ext cx="300355" cy="5010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5" name="标题 9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CSC 1-A</a:t>
            </a:r>
            <a:r>
              <a:rPr lang="zh-CN" altLang="en-US">
                <a:sym typeface="+mn-ea"/>
              </a:rPr>
              <a:t>设计草稿：</a:t>
            </a:r>
            <a:r>
              <a:rPr lang="zh-CN" altLang="en-US">
                <a:sym typeface="+mn-ea"/>
              </a:rPr>
              <a:t>纵截面</a:t>
            </a:r>
            <a:endParaRPr lang="zh-CN" altLang="en-US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8200" y="5646420"/>
            <a:ext cx="5257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n-stop</a:t>
            </a:r>
            <a:r>
              <a:rPr lang="zh-CN" altLang="en-US"/>
              <a:t>处</a:t>
            </a:r>
            <a:endParaRPr lang="zh-CN" altLang="en-US"/>
          </a:p>
          <a:p>
            <a:pPr algn="ctr"/>
            <a:r>
              <a:rPr lang="en-US" altLang="zh-CN"/>
              <a:t>(N-well ring</a:t>
            </a:r>
            <a:r>
              <a:rPr lang="zh-CN" altLang="en-US"/>
              <a:t>的电极从别处直接通到</a:t>
            </a:r>
            <a:r>
              <a:rPr lang="en-US" altLang="zh-CN"/>
              <a:t>n+</a:t>
            </a:r>
            <a:r>
              <a:rPr lang="zh-CN" altLang="en-US"/>
              <a:t>上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49" name="文本框 48"/>
          <p:cNvSpPr txBox="1"/>
          <p:nvPr>
            <p:custDataLst>
              <p:tags r:id="rId5"/>
            </p:custDataLst>
          </p:nvPr>
        </p:nvSpPr>
        <p:spPr>
          <a:xfrm>
            <a:off x="8501380" y="5646420"/>
            <a:ext cx="120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p-stop</a:t>
            </a:r>
            <a:r>
              <a:rPr lang="zh-CN" altLang="en-US"/>
              <a:t>处</a:t>
            </a:r>
            <a:endParaRPr lang="zh-CN" altLang="en-US"/>
          </a:p>
        </p:txBody>
      </p:sp>
      <p:sp>
        <p:nvSpPr>
          <p:cNvPr id="50" name="矩形 49"/>
          <p:cNvSpPr/>
          <p:nvPr>
            <p:custDataLst>
              <p:tags r:id="rId6"/>
            </p:custDataLst>
          </p:nvPr>
        </p:nvSpPr>
        <p:spPr>
          <a:xfrm>
            <a:off x="2472055" y="4598035"/>
            <a:ext cx="3771265" cy="347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</a:t>
            </a:r>
            <a:r>
              <a:rPr lang="zh-CN" altLang="en-US"/>
              <a:t>阱</a:t>
            </a:r>
            <a:endParaRPr lang="zh-CN" altLang="en-US"/>
          </a:p>
        </p:txBody>
      </p:sp>
      <p:sp>
        <p:nvSpPr>
          <p:cNvPr id="56" name="矩形 55"/>
          <p:cNvSpPr/>
          <p:nvPr>
            <p:custDataLst>
              <p:tags r:id="rId7"/>
            </p:custDataLst>
          </p:nvPr>
        </p:nvSpPr>
        <p:spPr>
          <a:xfrm>
            <a:off x="4374515" y="3219450"/>
            <a:ext cx="1868170" cy="2292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AC</a:t>
            </a:r>
            <a:endParaRPr lang="zh-CN" altLang="en-US"/>
          </a:p>
        </p:txBody>
      </p:sp>
      <p:sp>
        <p:nvSpPr>
          <p:cNvPr id="57" name="矩形 56"/>
          <p:cNvSpPr/>
          <p:nvPr>
            <p:custDataLst>
              <p:tags r:id="rId8"/>
            </p:custDataLst>
          </p:nvPr>
        </p:nvSpPr>
        <p:spPr>
          <a:xfrm>
            <a:off x="1839595" y="2855595"/>
            <a:ext cx="4403090" cy="2292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                                       DC</a:t>
            </a:r>
            <a:endParaRPr lang="zh-CN" altLang="en-US"/>
          </a:p>
        </p:txBody>
      </p:sp>
      <p:sp>
        <p:nvSpPr>
          <p:cNvPr id="58" name="矩形 57"/>
          <p:cNvSpPr/>
          <p:nvPr>
            <p:custDataLst>
              <p:tags r:id="rId9"/>
            </p:custDataLst>
          </p:nvPr>
        </p:nvSpPr>
        <p:spPr>
          <a:xfrm>
            <a:off x="2472690" y="4250690"/>
            <a:ext cx="3759200" cy="347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n+</a:t>
            </a:r>
            <a:endParaRPr lang="en-US" altLang="zh-CN"/>
          </a:p>
        </p:txBody>
      </p:sp>
      <p:sp>
        <p:nvSpPr>
          <p:cNvPr id="86" name="矩形 85"/>
          <p:cNvSpPr/>
          <p:nvPr/>
        </p:nvSpPr>
        <p:spPr>
          <a:xfrm>
            <a:off x="320040" y="3911600"/>
            <a:ext cx="1759585" cy="3530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R poly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93" name="矩形 92"/>
          <p:cNvSpPr/>
          <p:nvPr>
            <p:custDataLst>
              <p:tags r:id="rId10"/>
            </p:custDataLst>
          </p:nvPr>
        </p:nvSpPr>
        <p:spPr>
          <a:xfrm>
            <a:off x="9874250" y="4564380"/>
            <a:ext cx="1583055" cy="3473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</a:t>
            </a:r>
            <a:r>
              <a:rPr lang="zh-CN" altLang="en-US"/>
              <a:t>阱</a:t>
            </a:r>
            <a:endParaRPr lang="zh-CN" altLang="en-US"/>
          </a:p>
        </p:txBody>
      </p:sp>
      <p:sp>
        <p:nvSpPr>
          <p:cNvPr id="94" name="矩形 93"/>
          <p:cNvSpPr/>
          <p:nvPr>
            <p:custDataLst>
              <p:tags r:id="rId11"/>
            </p:custDataLst>
          </p:nvPr>
        </p:nvSpPr>
        <p:spPr>
          <a:xfrm>
            <a:off x="9874885" y="4217035"/>
            <a:ext cx="1581150" cy="3651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p+</a:t>
            </a:r>
            <a:endParaRPr lang="en-US" altLang="zh-CN"/>
          </a:p>
        </p:txBody>
      </p:sp>
      <p:sp>
        <p:nvSpPr>
          <p:cNvPr id="97" name="矩形 96"/>
          <p:cNvSpPr/>
          <p:nvPr>
            <p:custDataLst>
              <p:tags r:id="rId12"/>
            </p:custDataLst>
          </p:nvPr>
        </p:nvSpPr>
        <p:spPr>
          <a:xfrm>
            <a:off x="11323955" y="3817620"/>
            <a:ext cx="91440" cy="161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矩形 97"/>
          <p:cNvSpPr/>
          <p:nvPr>
            <p:custDataLst>
              <p:tags r:id="rId13"/>
            </p:custDataLst>
          </p:nvPr>
        </p:nvSpPr>
        <p:spPr>
          <a:xfrm>
            <a:off x="10861675" y="3816350"/>
            <a:ext cx="104775" cy="161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矩形 98"/>
          <p:cNvSpPr/>
          <p:nvPr>
            <p:custDataLst>
              <p:tags r:id="rId14"/>
            </p:custDataLst>
          </p:nvPr>
        </p:nvSpPr>
        <p:spPr>
          <a:xfrm>
            <a:off x="10330815" y="3825875"/>
            <a:ext cx="104775" cy="1282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矩形 99"/>
          <p:cNvSpPr/>
          <p:nvPr>
            <p:custDataLst>
              <p:tags r:id="rId15"/>
            </p:custDataLst>
          </p:nvPr>
        </p:nvSpPr>
        <p:spPr>
          <a:xfrm>
            <a:off x="9873615" y="3844290"/>
            <a:ext cx="104775" cy="1282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7" name="矩形 106"/>
          <p:cNvSpPr/>
          <p:nvPr>
            <p:custDataLst>
              <p:tags r:id="rId16"/>
            </p:custDataLst>
          </p:nvPr>
        </p:nvSpPr>
        <p:spPr>
          <a:xfrm>
            <a:off x="8878570" y="3131820"/>
            <a:ext cx="2546985" cy="71247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 </a:t>
            </a:r>
            <a:r>
              <a:rPr lang="zh-CN" altLang="en-US"/>
              <a:t>电极</a:t>
            </a:r>
            <a:endParaRPr lang="zh-CN" altLang="en-US"/>
          </a:p>
          <a:p>
            <a:pPr algn="ctr"/>
            <a:r>
              <a:rPr lang="en-US" altLang="zh-CN"/>
              <a:t>(</a:t>
            </a:r>
            <a:r>
              <a:rPr lang="zh-CN" altLang="en-US"/>
              <a:t>双层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112" name="文本框 111"/>
          <p:cNvSpPr txBox="1"/>
          <p:nvPr/>
        </p:nvSpPr>
        <p:spPr>
          <a:xfrm>
            <a:off x="11574145" y="2383155"/>
            <a:ext cx="61785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/>
              <a:t>M4</a:t>
            </a:r>
            <a:endParaRPr lang="en-US" altLang="zh-CN" sz="2300"/>
          </a:p>
          <a:p>
            <a:r>
              <a:rPr lang="en-US" altLang="zh-CN" sz="2300"/>
              <a:t>M3</a:t>
            </a:r>
            <a:endParaRPr lang="en-US" altLang="zh-CN" sz="2300"/>
          </a:p>
          <a:p>
            <a:r>
              <a:rPr lang="en-US" altLang="zh-CN" sz="2300"/>
              <a:t>M2</a:t>
            </a:r>
            <a:endParaRPr lang="en-US" altLang="zh-CN" sz="2300"/>
          </a:p>
          <a:p>
            <a:r>
              <a:rPr lang="en-US" altLang="zh-CN" sz="2300"/>
              <a:t>M1</a:t>
            </a:r>
            <a:endParaRPr lang="en-US" altLang="zh-CN" sz="2300"/>
          </a:p>
          <a:p>
            <a:r>
              <a:rPr lang="en-US" altLang="zh-CN" sz="2300"/>
              <a:t>P</a:t>
            </a:r>
            <a:endParaRPr lang="en-US" altLang="zh-CN" sz="2300"/>
          </a:p>
          <a:p>
            <a:r>
              <a:rPr lang="zh-CN" altLang="en-US" sz="2300"/>
              <a:t>硅</a:t>
            </a:r>
            <a:endParaRPr lang="zh-CN" altLang="en-US" sz="2300"/>
          </a:p>
        </p:txBody>
      </p:sp>
      <p:cxnSp>
        <p:nvCxnSpPr>
          <p:cNvPr id="113" name="直接连接符 112"/>
          <p:cNvCxnSpPr/>
          <p:nvPr/>
        </p:nvCxnSpPr>
        <p:spPr>
          <a:xfrm>
            <a:off x="221615" y="2769870"/>
            <a:ext cx="119500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>
            <p:custDataLst>
              <p:tags r:id="rId17"/>
            </p:custDataLst>
          </p:nvPr>
        </p:nvCxnSpPr>
        <p:spPr>
          <a:xfrm>
            <a:off x="221615" y="3129280"/>
            <a:ext cx="119240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>
            <p:custDataLst>
              <p:tags r:id="rId18"/>
            </p:custDataLst>
          </p:nvPr>
        </p:nvCxnSpPr>
        <p:spPr>
          <a:xfrm>
            <a:off x="221615" y="3526790"/>
            <a:ext cx="119500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>
            <p:custDataLst>
              <p:tags r:id="rId19"/>
            </p:custDataLst>
          </p:nvPr>
        </p:nvCxnSpPr>
        <p:spPr>
          <a:xfrm>
            <a:off x="221615" y="3915410"/>
            <a:ext cx="11937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>
            <p:custDataLst>
              <p:tags r:id="rId20"/>
            </p:custDataLst>
          </p:nvPr>
        </p:nvCxnSpPr>
        <p:spPr>
          <a:xfrm>
            <a:off x="221615" y="4246245"/>
            <a:ext cx="11911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>
            <p:custDataLst>
              <p:tags r:id="rId21"/>
            </p:custDataLst>
          </p:nvPr>
        </p:nvCxnSpPr>
        <p:spPr>
          <a:xfrm>
            <a:off x="6617335" y="1342390"/>
            <a:ext cx="0" cy="4274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9" name="矩形 118"/>
          <p:cNvSpPr/>
          <p:nvPr>
            <p:custDataLst>
              <p:tags r:id="rId22"/>
            </p:custDataLst>
          </p:nvPr>
        </p:nvSpPr>
        <p:spPr>
          <a:xfrm>
            <a:off x="4789170" y="1505585"/>
            <a:ext cx="300355" cy="2870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0" name="文本框 119"/>
          <p:cNvSpPr txBox="1"/>
          <p:nvPr/>
        </p:nvSpPr>
        <p:spPr>
          <a:xfrm>
            <a:off x="5064125" y="1467485"/>
            <a:ext cx="988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：通孔</a:t>
            </a:r>
            <a:endParaRPr lang="zh-CN" altLang="en-US"/>
          </a:p>
        </p:txBody>
      </p:sp>
      <p:pic>
        <p:nvPicPr>
          <p:cNvPr id="4" name="图片 3" descr="截屏2024-12-01 20.50.5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rcRect l="5287" t="15157" r="21378" b="23378"/>
          <a:stretch>
            <a:fillRect/>
          </a:stretch>
        </p:blipFill>
        <p:spPr>
          <a:xfrm>
            <a:off x="81280" y="1100455"/>
            <a:ext cx="2130425" cy="132524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5"/>
            </p:custDataLst>
          </p:nvPr>
        </p:nvSpPr>
        <p:spPr>
          <a:xfrm>
            <a:off x="4378325" y="2475865"/>
            <a:ext cx="1853565" cy="2292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AC</a:t>
            </a:r>
            <a:endParaRPr lang="en-US" altLang="zh-CN"/>
          </a:p>
        </p:txBody>
      </p:sp>
      <p:sp>
        <p:nvSpPr>
          <p:cNvPr id="6" name="矩形 5"/>
          <p:cNvSpPr/>
          <p:nvPr>
            <p:custDataLst>
              <p:tags r:id="rId26"/>
            </p:custDataLst>
          </p:nvPr>
        </p:nvSpPr>
        <p:spPr>
          <a:xfrm>
            <a:off x="1828800" y="3602990"/>
            <a:ext cx="4403090" cy="2292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                                        DC</a:t>
            </a:r>
            <a:endParaRPr lang="en-US"/>
          </a:p>
        </p:txBody>
      </p:sp>
      <p:sp>
        <p:nvSpPr>
          <p:cNvPr id="8" name="矩形 7"/>
          <p:cNvSpPr/>
          <p:nvPr>
            <p:custDataLst>
              <p:tags r:id="rId27"/>
            </p:custDataLst>
          </p:nvPr>
        </p:nvSpPr>
        <p:spPr>
          <a:xfrm>
            <a:off x="3299460" y="2404110"/>
            <a:ext cx="1070610" cy="347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AC pad</a:t>
            </a:r>
            <a:endParaRPr lang="en-US" altLang="zh-CN"/>
          </a:p>
        </p:txBody>
      </p:sp>
      <p:sp>
        <p:nvSpPr>
          <p:cNvPr id="9" name="矩形 8"/>
          <p:cNvSpPr/>
          <p:nvPr>
            <p:custDataLst>
              <p:tags r:id="rId28"/>
            </p:custDataLst>
          </p:nvPr>
        </p:nvSpPr>
        <p:spPr>
          <a:xfrm>
            <a:off x="1835785" y="2391410"/>
            <a:ext cx="1070610" cy="3962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DC pad</a:t>
            </a:r>
            <a:endParaRPr lang="en-US" altLang="zh-CN"/>
          </a:p>
        </p:txBody>
      </p:sp>
      <p:sp>
        <p:nvSpPr>
          <p:cNvPr id="88" name="矩形 87"/>
          <p:cNvSpPr/>
          <p:nvPr>
            <p:custDataLst>
              <p:tags r:id="rId29"/>
            </p:custDataLst>
          </p:nvPr>
        </p:nvSpPr>
        <p:spPr>
          <a:xfrm>
            <a:off x="320040" y="2403475"/>
            <a:ext cx="617220" cy="14287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DC </a:t>
            </a:r>
            <a:r>
              <a:rPr lang="en-US" altLang="zh-CN"/>
              <a:t>ring</a:t>
            </a:r>
            <a:endParaRPr lang="en-US" altLang="zh-CN"/>
          </a:p>
        </p:txBody>
      </p:sp>
      <p:sp>
        <p:nvSpPr>
          <p:cNvPr id="108" name="矩形 107"/>
          <p:cNvSpPr/>
          <p:nvPr>
            <p:custDataLst>
              <p:tags r:id="rId30"/>
            </p:custDataLst>
          </p:nvPr>
        </p:nvSpPr>
        <p:spPr>
          <a:xfrm>
            <a:off x="6850380" y="2403475"/>
            <a:ext cx="618490" cy="148907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DC </a:t>
            </a:r>
            <a:r>
              <a:rPr lang="en-US" altLang="zh-CN"/>
              <a:t>ring</a:t>
            </a:r>
            <a:endParaRPr lang="en-US" altLang="zh-CN"/>
          </a:p>
        </p:txBody>
      </p:sp>
      <p:sp>
        <p:nvSpPr>
          <p:cNvPr id="11" name="矩形 10"/>
          <p:cNvSpPr/>
          <p:nvPr>
            <p:custDataLst>
              <p:tags r:id="rId31"/>
            </p:custDataLst>
          </p:nvPr>
        </p:nvSpPr>
        <p:spPr>
          <a:xfrm>
            <a:off x="1843405" y="3101340"/>
            <a:ext cx="300355" cy="5016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2"/>
            </p:custDataLst>
          </p:nvPr>
        </p:nvSpPr>
        <p:spPr>
          <a:xfrm>
            <a:off x="3232785" y="3088005"/>
            <a:ext cx="300355" cy="5010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33"/>
            </p:custDataLst>
          </p:nvPr>
        </p:nvSpPr>
        <p:spPr>
          <a:xfrm>
            <a:off x="2533015" y="3094355"/>
            <a:ext cx="300355" cy="5010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34"/>
            </p:custDataLst>
          </p:nvPr>
        </p:nvSpPr>
        <p:spPr>
          <a:xfrm>
            <a:off x="1828800" y="2734310"/>
            <a:ext cx="104775" cy="161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5"/>
            </p:custDataLst>
          </p:nvPr>
        </p:nvSpPr>
        <p:spPr>
          <a:xfrm>
            <a:off x="2801620" y="2751455"/>
            <a:ext cx="104775" cy="161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36"/>
            </p:custDataLst>
          </p:nvPr>
        </p:nvSpPr>
        <p:spPr>
          <a:xfrm>
            <a:off x="3891280" y="3084830"/>
            <a:ext cx="300355" cy="5010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37"/>
            </p:custDataLst>
          </p:nvPr>
        </p:nvSpPr>
        <p:spPr>
          <a:xfrm>
            <a:off x="4488815" y="3088005"/>
            <a:ext cx="300355" cy="50101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38"/>
            </p:custDataLst>
          </p:nvPr>
        </p:nvSpPr>
        <p:spPr>
          <a:xfrm>
            <a:off x="5170170" y="3094355"/>
            <a:ext cx="300355" cy="50101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>
            <p:custDataLst>
              <p:tags r:id="rId39"/>
            </p:custDataLst>
          </p:nvPr>
        </p:nvSpPr>
        <p:spPr>
          <a:xfrm>
            <a:off x="5931535" y="3084830"/>
            <a:ext cx="300355" cy="50101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40"/>
            </p:custDataLst>
          </p:nvPr>
        </p:nvSpPr>
        <p:spPr>
          <a:xfrm>
            <a:off x="1828800" y="3779520"/>
            <a:ext cx="104775" cy="161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41"/>
            </p:custDataLst>
          </p:nvPr>
        </p:nvSpPr>
        <p:spPr>
          <a:xfrm>
            <a:off x="320040" y="3774440"/>
            <a:ext cx="104775" cy="161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>
            <p:custDataLst>
              <p:tags r:id="rId42"/>
            </p:custDataLst>
          </p:nvPr>
        </p:nvSpPr>
        <p:spPr>
          <a:xfrm>
            <a:off x="825500" y="3779520"/>
            <a:ext cx="104775" cy="161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>
            <p:custDataLst>
              <p:tags r:id="rId43"/>
            </p:custDataLst>
          </p:nvPr>
        </p:nvSpPr>
        <p:spPr>
          <a:xfrm>
            <a:off x="1974850" y="3779520"/>
            <a:ext cx="104775" cy="161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44"/>
            </p:custDataLst>
          </p:nvPr>
        </p:nvSpPr>
        <p:spPr>
          <a:xfrm>
            <a:off x="1064260" y="2403475"/>
            <a:ext cx="617220" cy="142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 </a:t>
            </a:r>
            <a:r>
              <a:rPr lang="en-US" altLang="zh-CN"/>
              <a:t>ring</a:t>
            </a:r>
            <a:endParaRPr lang="en-US" altLang="zh-CN"/>
          </a:p>
        </p:txBody>
      </p:sp>
      <p:sp>
        <p:nvSpPr>
          <p:cNvPr id="30" name="矩形 29"/>
          <p:cNvSpPr/>
          <p:nvPr>
            <p:custDataLst>
              <p:tags r:id="rId45"/>
            </p:custDataLst>
          </p:nvPr>
        </p:nvSpPr>
        <p:spPr>
          <a:xfrm>
            <a:off x="7646670" y="2425700"/>
            <a:ext cx="617220" cy="139509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 </a:t>
            </a:r>
            <a:r>
              <a:rPr lang="en-US" altLang="zh-CN"/>
              <a:t>ring</a:t>
            </a:r>
            <a:endParaRPr lang="en-US" altLang="zh-CN"/>
          </a:p>
        </p:txBody>
      </p:sp>
      <p:sp>
        <p:nvSpPr>
          <p:cNvPr id="31" name="矩形 30"/>
          <p:cNvSpPr/>
          <p:nvPr>
            <p:custDataLst>
              <p:tags r:id="rId46"/>
            </p:custDataLst>
          </p:nvPr>
        </p:nvSpPr>
        <p:spPr>
          <a:xfrm>
            <a:off x="7630795" y="3888105"/>
            <a:ext cx="1759585" cy="3530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R poly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>
            <p:custDataLst>
              <p:tags r:id="rId47"/>
            </p:custDataLst>
          </p:nvPr>
        </p:nvSpPr>
        <p:spPr>
          <a:xfrm>
            <a:off x="7646670" y="3774440"/>
            <a:ext cx="104775" cy="161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48"/>
            </p:custDataLst>
          </p:nvPr>
        </p:nvSpPr>
        <p:spPr>
          <a:xfrm>
            <a:off x="8159115" y="3779520"/>
            <a:ext cx="104775" cy="161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/>
          <p:cNvSpPr/>
          <p:nvPr>
            <p:custDataLst>
              <p:tags r:id="rId49"/>
            </p:custDataLst>
          </p:nvPr>
        </p:nvSpPr>
        <p:spPr>
          <a:xfrm>
            <a:off x="8885555" y="3802380"/>
            <a:ext cx="104775" cy="161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>
            <p:custDataLst>
              <p:tags r:id="rId50"/>
            </p:custDataLst>
          </p:nvPr>
        </p:nvSpPr>
        <p:spPr>
          <a:xfrm>
            <a:off x="9285605" y="3811270"/>
            <a:ext cx="104775" cy="161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>
            <p:custDataLst>
              <p:tags r:id="rId51"/>
            </p:custDataLst>
          </p:nvPr>
        </p:nvSpPr>
        <p:spPr>
          <a:xfrm>
            <a:off x="3366135" y="3779520"/>
            <a:ext cx="300355" cy="4610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>
            <p:custDataLst>
              <p:tags r:id="rId52"/>
            </p:custDataLst>
          </p:nvPr>
        </p:nvSpPr>
        <p:spPr>
          <a:xfrm>
            <a:off x="2472055" y="3779520"/>
            <a:ext cx="300355" cy="4610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>
            <p:custDataLst>
              <p:tags r:id="rId53"/>
            </p:custDataLst>
          </p:nvPr>
        </p:nvSpPr>
        <p:spPr>
          <a:xfrm>
            <a:off x="4207510" y="3774440"/>
            <a:ext cx="300355" cy="490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矩形 65"/>
          <p:cNvSpPr/>
          <p:nvPr>
            <p:custDataLst>
              <p:tags r:id="rId54"/>
            </p:custDataLst>
          </p:nvPr>
        </p:nvSpPr>
        <p:spPr>
          <a:xfrm>
            <a:off x="5087620" y="3779520"/>
            <a:ext cx="300355" cy="4845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>
            <p:custDataLst>
              <p:tags r:id="rId55"/>
            </p:custDataLst>
          </p:nvPr>
        </p:nvSpPr>
        <p:spPr>
          <a:xfrm>
            <a:off x="5932170" y="3779520"/>
            <a:ext cx="300355" cy="4711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>
            <p:custDataLst>
              <p:tags r:id="rId56"/>
            </p:custDataLst>
          </p:nvPr>
        </p:nvSpPr>
        <p:spPr>
          <a:xfrm>
            <a:off x="9873615" y="3978910"/>
            <a:ext cx="1584325" cy="2870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poly?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0" name="内容占位符 5"/>
          <p:cNvPicPr>
            <a:picLocks noChangeAspect="1"/>
          </p:cNvPicPr>
          <p:nvPr>
            <p:custDataLst>
              <p:tags r:id="rId57"/>
            </p:custDataLst>
          </p:nvPr>
        </p:nvPicPr>
        <p:blipFill>
          <a:blip r:embed="rId58"/>
          <a:stretch>
            <a:fillRect/>
          </a:stretch>
        </p:blipFill>
        <p:spPr>
          <a:xfrm>
            <a:off x="8263890" y="226695"/>
            <a:ext cx="3428365" cy="205549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9"/>
            </p:custDataLst>
          </p:nvPr>
        </p:nvSpPr>
        <p:spPr>
          <a:xfrm>
            <a:off x="2472690" y="3954780"/>
            <a:ext cx="3759835" cy="2870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poly?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231265" y="1677670"/>
            <a:ext cx="4300220" cy="386905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26160" y="1461135"/>
            <a:ext cx="4769485" cy="43027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82445" y="2856230"/>
            <a:ext cx="32327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外轮廓</a:t>
            </a:r>
            <a:r>
              <a:rPr lang="en-US" altLang="zh-CN"/>
              <a:t> 10x10 </a:t>
            </a:r>
            <a:r>
              <a:rPr lang="en-US" altLang="zh-CN"/>
              <a:t>mm^2</a:t>
            </a:r>
            <a:endParaRPr lang="en-US" altLang="zh-CN"/>
          </a:p>
          <a:p>
            <a:r>
              <a:rPr lang="zh-CN" altLang="en-US"/>
              <a:t>内轮廓</a:t>
            </a:r>
            <a:r>
              <a:rPr lang="en-US" altLang="zh-CN"/>
              <a:t> 8x8 mm^2</a:t>
            </a:r>
            <a:endParaRPr lang="en-US" altLang="zh-CN"/>
          </a:p>
          <a:p>
            <a:r>
              <a:rPr lang="zh-CN" altLang="en-US"/>
              <a:t>外环：</a:t>
            </a:r>
            <a:r>
              <a:rPr lang="zh-CN" altLang="en-US"/>
              <a:t>保护环</a:t>
            </a:r>
            <a:endParaRPr lang="zh-CN" altLang="en-US"/>
          </a:p>
          <a:p>
            <a:r>
              <a:rPr lang="zh-CN" altLang="en-US"/>
              <a:t>内环：</a:t>
            </a:r>
            <a:r>
              <a:rPr lang="en-US" altLang="zh-CN"/>
              <a:t>n-stop</a:t>
            </a:r>
            <a:r>
              <a:rPr lang="zh-CN" altLang="en-US"/>
              <a:t>偏压环</a:t>
            </a:r>
            <a:endParaRPr lang="zh-CN" altLang="en-US"/>
          </a:p>
          <a:p>
            <a:r>
              <a:rPr lang="zh-CN" altLang="en-US"/>
              <a:t>内环上一圈</a:t>
            </a:r>
            <a:r>
              <a:rPr lang="en-US" altLang="zh-CN"/>
              <a:t>pad</a:t>
            </a:r>
            <a:endParaRPr lang="en-US" altLang="zh-CN"/>
          </a:p>
        </p:txBody>
      </p:sp>
      <p:sp>
        <p:nvSpPr>
          <p:cNvPr id="64" name="矩形 63"/>
          <p:cNvSpPr/>
          <p:nvPr/>
        </p:nvSpPr>
        <p:spPr>
          <a:xfrm>
            <a:off x="1238250" y="1685925"/>
            <a:ext cx="302260" cy="2825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>
            <p:custDataLst>
              <p:tags r:id="rId2"/>
            </p:custDataLst>
          </p:nvPr>
        </p:nvSpPr>
        <p:spPr>
          <a:xfrm>
            <a:off x="1641475" y="1685925"/>
            <a:ext cx="302260" cy="2825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矩形 65"/>
          <p:cNvSpPr/>
          <p:nvPr>
            <p:custDataLst>
              <p:tags r:id="rId3"/>
            </p:custDataLst>
          </p:nvPr>
        </p:nvSpPr>
        <p:spPr>
          <a:xfrm>
            <a:off x="2044700" y="1685925"/>
            <a:ext cx="302260" cy="2825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矩形 66"/>
          <p:cNvSpPr/>
          <p:nvPr>
            <p:custDataLst>
              <p:tags r:id="rId4"/>
            </p:custDataLst>
          </p:nvPr>
        </p:nvSpPr>
        <p:spPr>
          <a:xfrm>
            <a:off x="2447290" y="1685925"/>
            <a:ext cx="302260" cy="2825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矩形 67"/>
          <p:cNvSpPr/>
          <p:nvPr>
            <p:custDataLst>
              <p:tags r:id="rId5"/>
            </p:custDataLst>
          </p:nvPr>
        </p:nvSpPr>
        <p:spPr>
          <a:xfrm>
            <a:off x="2861310" y="1685925"/>
            <a:ext cx="302260" cy="2825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矩形 68"/>
          <p:cNvSpPr/>
          <p:nvPr>
            <p:custDataLst>
              <p:tags r:id="rId6"/>
            </p:custDataLst>
          </p:nvPr>
        </p:nvSpPr>
        <p:spPr>
          <a:xfrm>
            <a:off x="3263900" y="1685925"/>
            <a:ext cx="302260" cy="2825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矩形 69"/>
          <p:cNvSpPr/>
          <p:nvPr>
            <p:custDataLst>
              <p:tags r:id="rId7"/>
            </p:custDataLst>
          </p:nvPr>
        </p:nvSpPr>
        <p:spPr>
          <a:xfrm>
            <a:off x="3667125" y="1685925"/>
            <a:ext cx="302260" cy="2825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矩形 70"/>
          <p:cNvSpPr/>
          <p:nvPr>
            <p:custDataLst>
              <p:tags r:id="rId8"/>
            </p:custDataLst>
          </p:nvPr>
        </p:nvSpPr>
        <p:spPr>
          <a:xfrm>
            <a:off x="4070350" y="1685925"/>
            <a:ext cx="302260" cy="2825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矩形 71"/>
          <p:cNvSpPr/>
          <p:nvPr>
            <p:custDataLst>
              <p:tags r:id="rId9"/>
            </p:custDataLst>
          </p:nvPr>
        </p:nvSpPr>
        <p:spPr>
          <a:xfrm>
            <a:off x="4473575" y="1685925"/>
            <a:ext cx="302260" cy="2825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矩形 72"/>
          <p:cNvSpPr/>
          <p:nvPr>
            <p:custDataLst>
              <p:tags r:id="rId10"/>
            </p:custDataLst>
          </p:nvPr>
        </p:nvSpPr>
        <p:spPr>
          <a:xfrm>
            <a:off x="4876165" y="1685925"/>
            <a:ext cx="302260" cy="2825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 rot="5400000">
            <a:off x="3475990" y="3439795"/>
            <a:ext cx="3816350" cy="292100"/>
            <a:chOff x="1534" y="1440"/>
            <a:chExt cx="7801" cy="578"/>
          </a:xfrm>
        </p:grpSpPr>
        <p:sp>
          <p:nvSpPr>
            <p:cNvPr id="74" name="矩形 73"/>
            <p:cNvSpPr/>
            <p:nvPr>
              <p:custDataLst>
                <p:tags r:id="rId11"/>
              </p:custDataLst>
            </p:nvPr>
          </p:nvSpPr>
          <p:spPr>
            <a:xfrm>
              <a:off x="1534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>
              <p:custDataLst>
                <p:tags r:id="rId12"/>
              </p:custDataLst>
            </p:nvPr>
          </p:nvSpPr>
          <p:spPr>
            <a:xfrm>
              <a:off x="2332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>
              <p:custDataLst>
                <p:tags r:id="rId13"/>
              </p:custDataLst>
            </p:nvPr>
          </p:nvSpPr>
          <p:spPr>
            <a:xfrm>
              <a:off x="3130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>
              <p:custDataLst>
                <p:tags r:id="rId14"/>
              </p:custDataLst>
            </p:nvPr>
          </p:nvSpPr>
          <p:spPr>
            <a:xfrm>
              <a:off x="3928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>
              <p:custDataLst>
                <p:tags r:id="rId15"/>
              </p:custDataLst>
            </p:nvPr>
          </p:nvSpPr>
          <p:spPr>
            <a:xfrm>
              <a:off x="4747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>
              <p:custDataLst>
                <p:tags r:id="rId16"/>
              </p:custDataLst>
            </p:nvPr>
          </p:nvSpPr>
          <p:spPr>
            <a:xfrm>
              <a:off x="5545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>
              <p:custDataLst>
                <p:tags r:id="rId17"/>
              </p:custDataLst>
            </p:nvPr>
          </p:nvSpPr>
          <p:spPr>
            <a:xfrm>
              <a:off x="6343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>
              <p:custDataLst>
                <p:tags r:id="rId18"/>
              </p:custDataLst>
            </p:nvPr>
          </p:nvSpPr>
          <p:spPr>
            <a:xfrm>
              <a:off x="7141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>
              <p:custDataLst>
                <p:tags r:id="rId19"/>
              </p:custDataLst>
            </p:nvPr>
          </p:nvSpPr>
          <p:spPr>
            <a:xfrm>
              <a:off x="7939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>
              <p:custDataLst>
                <p:tags r:id="rId20"/>
              </p:custDataLst>
            </p:nvPr>
          </p:nvSpPr>
          <p:spPr>
            <a:xfrm>
              <a:off x="8737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 rot="0">
            <a:off x="1238250" y="5264150"/>
            <a:ext cx="3940175" cy="282575"/>
            <a:chOff x="1534" y="1440"/>
            <a:chExt cx="7801" cy="578"/>
          </a:xfrm>
        </p:grpSpPr>
        <p:sp>
          <p:nvSpPr>
            <p:cNvPr id="86" name="矩形 85"/>
            <p:cNvSpPr/>
            <p:nvPr>
              <p:custDataLst>
                <p:tags r:id="rId21"/>
              </p:custDataLst>
            </p:nvPr>
          </p:nvSpPr>
          <p:spPr>
            <a:xfrm>
              <a:off x="1534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>
              <p:custDataLst>
                <p:tags r:id="rId22"/>
              </p:custDataLst>
            </p:nvPr>
          </p:nvSpPr>
          <p:spPr>
            <a:xfrm>
              <a:off x="2332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>
              <p:custDataLst>
                <p:tags r:id="rId23"/>
              </p:custDataLst>
            </p:nvPr>
          </p:nvSpPr>
          <p:spPr>
            <a:xfrm>
              <a:off x="3130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>
              <p:custDataLst>
                <p:tags r:id="rId24"/>
              </p:custDataLst>
            </p:nvPr>
          </p:nvSpPr>
          <p:spPr>
            <a:xfrm>
              <a:off x="3928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>
              <p:custDataLst>
                <p:tags r:id="rId25"/>
              </p:custDataLst>
            </p:nvPr>
          </p:nvSpPr>
          <p:spPr>
            <a:xfrm>
              <a:off x="4747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>
              <p:custDataLst>
                <p:tags r:id="rId26"/>
              </p:custDataLst>
            </p:nvPr>
          </p:nvSpPr>
          <p:spPr>
            <a:xfrm>
              <a:off x="5545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>
              <p:custDataLst>
                <p:tags r:id="rId27"/>
              </p:custDataLst>
            </p:nvPr>
          </p:nvSpPr>
          <p:spPr>
            <a:xfrm>
              <a:off x="6343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>
              <p:custDataLst>
                <p:tags r:id="rId28"/>
              </p:custDataLst>
            </p:nvPr>
          </p:nvSpPr>
          <p:spPr>
            <a:xfrm>
              <a:off x="7141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>
              <p:custDataLst>
                <p:tags r:id="rId29"/>
              </p:custDataLst>
            </p:nvPr>
          </p:nvSpPr>
          <p:spPr>
            <a:xfrm>
              <a:off x="7939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>
              <p:custDataLst>
                <p:tags r:id="rId30"/>
              </p:custDataLst>
            </p:nvPr>
          </p:nvSpPr>
          <p:spPr>
            <a:xfrm>
              <a:off x="8737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 rot="5400000">
            <a:off x="-530860" y="3447415"/>
            <a:ext cx="3816350" cy="292100"/>
            <a:chOff x="1534" y="1440"/>
            <a:chExt cx="7801" cy="578"/>
          </a:xfrm>
        </p:grpSpPr>
        <p:sp>
          <p:nvSpPr>
            <p:cNvPr id="97" name="矩形 96"/>
            <p:cNvSpPr/>
            <p:nvPr>
              <p:custDataLst>
                <p:tags r:id="rId31"/>
              </p:custDataLst>
            </p:nvPr>
          </p:nvSpPr>
          <p:spPr>
            <a:xfrm>
              <a:off x="1534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>
              <p:custDataLst>
                <p:tags r:id="rId32"/>
              </p:custDataLst>
            </p:nvPr>
          </p:nvSpPr>
          <p:spPr>
            <a:xfrm>
              <a:off x="2332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>
              <p:custDataLst>
                <p:tags r:id="rId33"/>
              </p:custDataLst>
            </p:nvPr>
          </p:nvSpPr>
          <p:spPr>
            <a:xfrm>
              <a:off x="3130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>
              <p:custDataLst>
                <p:tags r:id="rId34"/>
              </p:custDataLst>
            </p:nvPr>
          </p:nvSpPr>
          <p:spPr>
            <a:xfrm>
              <a:off x="3928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>
              <p:custDataLst>
                <p:tags r:id="rId35"/>
              </p:custDataLst>
            </p:nvPr>
          </p:nvSpPr>
          <p:spPr>
            <a:xfrm>
              <a:off x="4747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>
              <p:custDataLst>
                <p:tags r:id="rId36"/>
              </p:custDataLst>
            </p:nvPr>
          </p:nvSpPr>
          <p:spPr>
            <a:xfrm>
              <a:off x="5545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>
              <p:custDataLst>
                <p:tags r:id="rId37"/>
              </p:custDataLst>
            </p:nvPr>
          </p:nvSpPr>
          <p:spPr>
            <a:xfrm>
              <a:off x="6343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>
              <p:custDataLst>
                <p:tags r:id="rId38"/>
              </p:custDataLst>
            </p:nvPr>
          </p:nvSpPr>
          <p:spPr>
            <a:xfrm>
              <a:off x="7141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>
              <p:custDataLst>
                <p:tags r:id="rId39"/>
              </p:custDataLst>
            </p:nvPr>
          </p:nvSpPr>
          <p:spPr>
            <a:xfrm>
              <a:off x="7939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>
              <p:custDataLst>
                <p:tags r:id="rId40"/>
              </p:custDataLst>
            </p:nvPr>
          </p:nvSpPr>
          <p:spPr>
            <a:xfrm>
              <a:off x="8737" y="1440"/>
              <a:ext cx="598" cy="57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8" name="矩形 107"/>
          <p:cNvSpPr/>
          <p:nvPr>
            <p:custDataLst>
              <p:tags r:id="rId41"/>
            </p:custDataLst>
          </p:nvPr>
        </p:nvSpPr>
        <p:spPr>
          <a:xfrm>
            <a:off x="6696710" y="2035810"/>
            <a:ext cx="4401820" cy="4197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</a:t>
            </a:r>
            <a:r>
              <a:rPr lang="zh-CN" altLang="en-US"/>
              <a:t>阱</a:t>
            </a:r>
            <a:endParaRPr lang="zh-CN" altLang="en-US"/>
          </a:p>
        </p:txBody>
      </p:sp>
      <p:sp>
        <p:nvSpPr>
          <p:cNvPr id="109" name="矩形 108"/>
          <p:cNvSpPr/>
          <p:nvPr>
            <p:custDataLst>
              <p:tags r:id="rId42"/>
            </p:custDataLst>
          </p:nvPr>
        </p:nvSpPr>
        <p:spPr>
          <a:xfrm>
            <a:off x="6696710" y="2455545"/>
            <a:ext cx="4401820" cy="24504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本征层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0" name="矩形 109"/>
          <p:cNvSpPr/>
          <p:nvPr>
            <p:custDataLst>
              <p:tags r:id="rId43"/>
            </p:custDataLst>
          </p:nvPr>
        </p:nvSpPr>
        <p:spPr>
          <a:xfrm>
            <a:off x="6696710" y="4906010"/>
            <a:ext cx="4401820" cy="2908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</a:t>
            </a:r>
            <a:r>
              <a:rPr lang="zh-CN" altLang="en-US"/>
              <a:t>缓冲</a:t>
            </a:r>
            <a:endParaRPr lang="zh-CN" altLang="en-US"/>
          </a:p>
        </p:txBody>
      </p:sp>
      <p:sp>
        <p:nvSpPr>
          <p:cNvPr id="111" name="矩形 110"/>
          <p:cNvSpPr/>
          <p:nvPr>
            <p:custDataLst>
              <p:tags r:id="rId44"/>
            </p:custDataLst>
          </p:nvPr>
        </p:nvSpPr>
        <p:spPr>
          <a:xfrm>
            <a:off x="6696710" y="5196840"/>
            <a:ext cx="4401820" cy="2908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</a:t>
            </a:r>
            <a:r>
              <a:rPr lang="zh-CN" altLang="en-US"/>
              <a:t>接触</a:t>
            </a:r>
            <a:endParaRPr lang="zh-CN" altLang="en-US"/>
          </a:p>
        </p:txBody>
      </p:sp>
      <p:sp>
        <p:nvSpPr>
          <p:cNvPr id="112" name="矩形 111"/>
          <p:cNvSpPr/>
          <p:nvPr>
            <p:custDataLst>
              <p:tags r:id="rId45"/>
            </p:custDataLst>
          </p:nvPr>
        </p:nvSpPr>
        <p:spPr>
          <a:xfrm>
            <a:off x="6696710" y="5487670"/>
            <a:ext cx="4401820" cy="2908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底部电极</a:t>
            </a:r>
            <a:endParaRPr lang="zh-CN" altLang="en-US"/>
          </a:p>
        </p:txBody>
      </p:sp>
      <p:sp>
        <p:nvSpPr>
          <p:cNvPr id="113" name="矩形 112"/>
          <p:cNvSpPr/>
          <p:nvPr>
            <p:custDataLst>
              <p:tags r:id="rId46"/>
            </p:custDataLst>
          </p:nvPr>
        </p:nvSpPr>
        <p:spPr>
          <a:xfrm>
            <a:off x="6696710" y="1616075"/>
            <a:ext cx="876935" cy="4197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n+</a:t>
            </a:r>
            <a:endParaRPr lang="zh-CN" altLang="en-US"/>
          </a:p>
        </p:txBody>
      </p:sp>
      <p:sp>
        <p:nvSpPr>
          <p:cNvPr id="114" name="矩形 113"/>
          <p:cNvSpPr/>
          <p:nvPr>
            <p:custDataLst>
              <p:tags r:id="rId47"/>
            </p:custDataLst>
          </p:nvPr>
        </p:nvSpPr>
        <p:spPr>
          <a:xfrm>
            <a:off x="10221595" y="1616075"/>
            <a:ext cx="876935" cy="4197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n+</a:t>
            </a:r>
            <a:endParaRPr lang="zh-CN" altLang="en-US"/>
          </a:p>
        </p:txBody>
      </p:sp>
      <p:sp>
        <p:nvSpPr>
          <p:cNvPr id="115" name="矩形 114"/>
          <p:cNvSpPr/>
          <p:nvPr>
            <p:custDataLst>
              <p:tags r:id="rId48"/>
            </p:custDataLst>
          </p:nvPr>
        </p:nvSpPr>
        <p:spPr>
          <a:xfrm>
            <a:off x="6696710" y="1324610"/>
            <a:ext cx="877570" cy="2914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偏压环</a:t>
            </a:r>
            <a:endParaRPr lang="zh-CN" altLang="en-US"/>
          </a:p>
        </p:txBody>
      </p:sp>
      <p:sp>
        <p:nvSpPr>
          <p:cNvPr id="116" name="矩形 115"/>
          <p:cNvSpPr/>
          <p:nvPr>
            <p:custDataLst>
              <p:tags r:id="rId49"/>
            </p:custDataLst>
          </p:nvPr>
        </p:nvSpPr>
        <p:spPr>
          <a:xfrm>
            <a:off x="10221595" y="1324610"/>
            <a:ext cx="877570" cy="2914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偏压环</a:t>
            </a:r>
            <a:endParaRPr lang="zh-CN" altLang="en-US"/>
          </a:p>
        </p:txBody>
      </p:sp>
      <p:sp>
        <p:nvSpPr>
          <p:cNvPr id="8" name="标题 9"/>
          <p:cNvSpPr>
            <a:spLocks noGrp="1"/>
          </p:cNvSpPr>
          <p:nvPr>
            <p:custDataLst>
              <p:tags r:id="rId50"/>
            </p:custDataLst>
          </p:nvPr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CSC 1-A</a:t>
            </a:r>
            <a:r>
              <a:rPr lang="zh-CN" altLang="en-US">
                <a:sym typeface="+mn-ea"/>
              </a:rPr>
              <a:t>设计草稿：</a:t>
            </a:r>
            <a:r>
              <a:rPr lang="en-US" altLang="zh-CN">
                <a:sym typeface="+mn-ea"/>
              </a:rPr>
              <a:t>Mini </a:t>
            </a:r>
            <a:r>
              <a:rPr lang="en-US" altLang="zh-CN">
                <a:sym typeface="+mn-ea"/>
              </a:rPr>
              <a:t>Diode</a:t>
            </a:r>
            <a:endParaRPr lang="en-US" altLang="zh-CN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63365" y="59880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测试用结构</a:t>
            </a:r>
            <a:r>
              <a:rPr lang="en-US" altLang="zh-CN"/>
              <a:t> </a:t>
            </a:r>
            <a:r>
              <a:rPr lang="zh-CN" altLang="en-US"/>
              <a:t>仿照</a:t>
            </a:r>
            <a:r>
              <a:rPr lang="en-US" altLang="zh-CN"/>
              <a:t>ATLAS ITk </a:t>
            </a:r>
            <a:r>
              <a:rPr lang="en-US" altLang="zh-CN"/>
              <a:t>MD8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Mini Diode </a:t>
            </a:r>
            <a:r>
              <a:rPr lang="zh-CN" altLang="en-US">
                <a:sym typeface="+mn-ea"/>
              </a:rPr>
              <a:t>版图</a:t>
            </a:r>
            <a:endParaRPr lang="zh-CN" altLang="en-US"/>
          </a:p>
        </p:txBody>
      </p:sp>
      <p:pic>
        <p:nvPicPr>
          <p:cNvPr id="7" name="内容占位符 6" descr="CMOS_PiN"/>
          <p:cNvPicPr>
            <a:picLocks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7700" y="1709420"/>
            <a:ext cx="6181725" cy="4521835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7395210" y="1825625"/>
            <a:ext cx="3768090" cy="4351655"/>
          </a:xfrm>
        </p:spPr>
        <p:txBody>
          <a:bodyPr/>
          <a:p>
            <a:r>
              <a:rPr lang="zh-CN" altLang="en-US"/>
              <a:t>在草稿的基础上，对每层金属和</a:t>
            </a:r>
            <a:r>
              <a:rPr lang="en-US" altLang="zh-CN"/>
              <a:t>diff</a:t>
            </a:r>
            <a:r>
              <a:rPr lang="zh-CN" altLang="en-US"/>
              <a:t>增加圆角，期望防止</a:t>
            </a:r>
            <a:r>
              <a:rPr lang="zh-CN" altLang="en-US"/>
              <a:t>击穿；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层金属层重叠，通孔由软件自动生成，由</a:t>
            </a:r>
            <a:r>
              <a:rPr lang="en-US" altLang="zh-CN"/>
              <a:t>M1</a:t>
            </a:r>
            <a:r>
              <a:rPr lang="zh-CN" altLang="en-US"/>
              <a:t>层直接接到</a:t>
            </a:r>
            <a:r>
              <a:rPr lang="en-US" altLang="zh-CN"/>
              <a:t>p-diff/</a:t>
            </a:r>
            <a:r>
              <a:rPr lang="en-US" altLang="zh-CN"/>
              <a:t>n-diff</a:t>
            </a:r>
            <a:endParaRPr lang="en-US" altLang="zh-CN"/>
          </a:p>
          <a:p>
            <a:r>
              <a:rPr lang="zh-CN" altLang="en-US" i="1"/>
              <a:t>不符合真实尺寸</a:t>
            </a:r>
            <a:endParaRPr lang="en-US" altLang="zh-CN"/>
          </a:p>
          <a:p>
            <a:endParaRPr lang="en-US" alt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2024-12-06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2426</Words>
  <Application>WPS 演示</Application>
  <PresentationFormat>宽屏</PresentationFormat>
  <Paragraphs>458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CMOS strip chip仿真与设计</vt:lpstr>
      <vt:lpstr>截面仿真：MIP不同位置正入射</vt:lpstr>
      <vt:lpstr>MIP不同位置正入射 (75um pitch)</vt:lpstr>
      <vt:lpstr>MIP不同位置正入射 (20 um pitch)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CSC 1-C 整体与局部结构示意</vt:lpstr>
      <vt:lpstr>局部结构建模（75 um pitch）</vt:lpstr>
      <vt:lpstr>仅DTI 电势电场隔离性能仿真</vt:lpstr>
      <vt:lpstr>DTI+保护电极 隔离性能仿真</vt:lpstr>
      <vt:lpstr>有DTI(左)与无DTI(右)对比 75um</vt:lpstr>
      <vt:lpstr>有DTI(左)与无DTI(右)对比 20um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一只（）</cp:lastModifiedBy>
  <cp:revision>484</cp:revision>
  <dcterms:created xsi:type="dcterms:W3CDTF">2024-12-06T02:03:11Z</dcterms:created>
  <dcterms:modified xsi:type="dcterms:W3CDTF">2024-12-06T02:03:11Z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5BFB1A95C4F4F767B2DB4F67711D4EF8_43</vt:lpwstr>
  </property>
</Properties>
</file>