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70" r:id="rId4"/>
    <p:sldId id="271" r:id="rId5"/>
    <p:sldId id="269" r:id="rId6"/>
    <p:sldId id="275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6" r:id="rId19"/>
    <p:sldId id="277" r:id="rId20"/>
    <p:sldId id="279" r:id="rId21"/>
    <p:sldId id="280" r:id="rId22"/>
    <p:sldId id="281" r:id="rId23"/>
    <p:sldId id="278" r:id="rId24"/>
    <p:sldId id="282" r:id="rId25"/>
    <p:sldId id="283" r:id="rId26"/>
  </p:sldIdLst>
  <p:sldSz cx="12192000" cy="6858000"/>
  <p:notesSz cx="6858000" cy="9144000"/>
  <p:defaultTextStyle>
    <a:defPPr>
      <a:defRPr lang="zh-M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FF85FF"/>
    <a:srgbClr val="7A81FF"/>
    <a:srgbClr val="FF2600"/>
    <a:srgbClr val="D883FF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/>
    <p:restoredTop sz="94628"/>
  </p:normalViewPr>
  <p:slideViewPr>
    <p:cSldViewPr snapToGrid="0" snapToObjects="1">
      <p:cViewPr varScale="1">
        <p:scale>
          <a:sx n="117" d="100"/>
          <a:sy n="117" d="100"/>
        </p:scale>
        <p:origin x="1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87B37C-355C-224A-8E38-2DD2A40FF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F137D3C-6EA0-7047-B818-1125A5E45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52245E-F974-0B4E-9F83-FC64CF796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F673255-7F43-834C-AA10-FB4B7172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ACBD6E-13DD-134D-AA90-B612FDD9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22992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0BDD22-14F3-D44A-9DF8-50EF114A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6DA186B-DDF2-C14A-BBDD-914BC243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A8D3DE-2DE3-7748-A518-D4B79C0E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488EBB-FF1D-C944-AF77-FB749E21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EFD037-E48B-D745-AE4E-08A99C99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418184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4711D2C-BCED-3C46-B1A8-5780575CA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6E01705-D1A6-7F49-A212-EC8E349C8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96D3CE1-BD49-4443-93E3-47B81DA1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CAE729-7754-D44F-90BB-604D4B2A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C3138D-A673-A24E-B282-B9D3FD44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58397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955755-C07B-7742-AB73-0CB58DCCB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16D428-E82F-274C-8C2F-1B2155277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F14670-FF82-654A-B199-7A54BCAF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B4CB11-FEAD-1C45-A730-704DB99F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CD6C17-A011-5943-BD65-6536ADF1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238263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DC41EB-58E8-7146-A43C-B900FF55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FF2840-681F-9D43-BFEA-3E09B19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42E5A7-1CA7-4D40-968C-146E6212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D447E7-872A-614C-BEF8-C00135ACC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A6BDA0-F4D4-654C-ABC6-28BE2392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272345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423EB2-1AE6-304E-8EE1-8AD4E2B4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0AABD0-02A3-9849-83E3-52BEE83A0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E74806C-94B2-3F4E-8CA3-CCAEF4070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13DA108-D62B-7149-9AEB-806FD875D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07ADF5-F99A-0948-B177-4EAE2329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E5FD295-44F9-5E4A-8E52-12686D214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171599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667B63-08F2-534F-9C3B-68E2862A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29AA73B-3672-6643-8424-86D715FD2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A05F486-2DC1-3D4C-A0F2-B361E46A1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417F721-4823-9649-809F-066A8414F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362A274-14BE-D946-9DDC-39FE47D9D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5684797-DBF7-974E-B907-823B96CDF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51B163E-0936-0947-8E3D-D186CE9C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AFC7ECB-6DED-804C-95FA-072D3FF1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320663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6E1FAD-0F3A-F84D-BAC8-9D54CF5A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948CC8F-58FE-BE47-9193-E7EDFC15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701956E-4891-BB45-967C-BC5E7E34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E790780-D263-CC49-9AD1-28426B7A0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97234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A82776B-EF88-FC47-8B95-FBFDEBBA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547F79C-369D-4D4C-AB9A-97DF3FDD9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FA3E90-F3CF-FE4D-B171-BEE4C264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289201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51E90D-2494-3048-A08F-44C34E558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F91571-CF5A-5F40-8250-1B742ACED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4979BCD-5D43-7C40-B790-E525D01EF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13B8E62-9E4F-EB40-9826-3BAC4DFE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DCCC725-4F35-0D47-8FAD-19077612D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C4935AC-02D4-3549-86DB-20F52B3C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280098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054EB3-5A8D-4A41-AF67-3C070689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74EB99D-1522-234E-8C7D-1EC710E27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MO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5002AE1-88DB-1946-A0B8-DBC5A3424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062F3DE-1E1E-AD44-B986-616B94EC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21B75D-54EF-A247-AE35-9D08F257A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MO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D98FE6-E19C-B945-BFB7-E0D06D3A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9436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9F4CC62-B1AF-164F-BD40-B849AE070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MO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59950E0-BC29-3E4D-89DC-C1F8C1DB5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B43351-695F-3E40-A3F9-1C4341EA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1F555-138C-FE4B-ACE0-9450495D34E2}" type="datetimeFigureOut">
              <a:rPr kumimoji="1" lang="zh-MO" altLang="en-US" smtClean="0"/>
              <a:t>26/04/25</a:t>
            </a:fld>
            <a:endParaRPr kumimoji="1"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45FD514-5D53-9B4A-9F0A-B3C04C702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A60E32-F353-0F4E-85A5-4A7BA9336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53E79-AC78-0442-847A-CE472E12237B}" type="slidenum">
              <a:rPr kumimoji="1" lang="zh-MO" altLang="en-US" smtClean="0"/>
              <a:t>‹#›</a:t>
            </a:fld>
            <a:endParaRPr kumimoji="1" lang="zh-MO" altLang="en-US"/>
          </a:p>
        </p:txBody>
      </p:sp>
    </p:spTree>
    <p:extLst>
      <p:ext uri="{BB962C8B-B14F-4D97-AF65-F5344CB8AC3E}">
        <p14:creationId xmlns:p14="http://schemas.microsoft.com/office/powerpoint/2010/main" val="152802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M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D2ED6F-7D15-2F49-B0EA-378A52E32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791381"/>
            <a:ext cx="9144000" cy="2387600"/>
          </a:xfrm>
        </p:spPr>
        <p:txBody>
          <a:bodyPr>
            <a:noAutofit/>
          </a:bodyPr>
          <a:lstStyle/>
          <a:p>
            <a:r>
              <a:rPr lang="en-US" altLang="zh-MO" sz="3600" b="1" i="1" dirty="0">
                <a:solidFill>
                  <a:srgbClr val="7030A0"/>
                </a:solidFill>
                <a:latin typeface="Zapfino" panose="03030300040707070C03" pitchFamily="66" charset="0"/>
              </a:rPr>
              <a:t>Entanglement &amp; Nonlocality</a:t>
            </a:r>
            <a:br>
              <a:rPr lang="en-US" altLang="zh-MO" sz="3600" b="1" i="1" dirty="0">
                <a:solidFill>
                  <a:srgbClr val="7030A0"/>
                </a:solidFill>
                <a:latin typeface="Zapfino" panose="03030300040707070C03" pitchFamily="66" charset="0"/>
              </a:rPr>
            </a:br>
            <a:r>
              <a:rPr lang="en-US" altLang="zh-MO" sz="3200" i="1" dirty="0">
                <a:solidFill>
                  <a:srgbClr val="7030A0"/>
                </a:solidFill>
                <a:latin typeface="Zapfino" panose="03030300040707070C03" pitchFamily="66" charset="0"/>
              </a:rPr>
              <a:t>A Prelude from a no energy physicist</a:t>
            </a:r>
            <a:endParaRPr lang="zh-MO" altLang="en-US" sz="3200" i="1" dirty="0">
              <a:solidFill>
                <a:srgbClr val="7030A0"/>
              </a:solidFill>
              <a:latin typeface="Zapfino" panose="03030300040707070C03" pitchFamily="66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9C0055E-AD8D-A046-B123-CE0659FA2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3410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zh-M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Peking University</a:t>
            </a:r>
          </a:p>
          <a:p>
            <a:r>
              <a:rPr lang="en-US" altLang="zh-MO" dirty="0"/>
              <a:t>Workshop on Quantum Entanglement at the Energy Frontier</a:t>
            </a:r>
            <a:endParaRPr kumimoji="1" lang="en-US" altLang="zh-M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MO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April 2025</a:t>
            </a:r>
          </a:p>
          <a:p>
            <a:r>
              <a:rPr kumimoji="1" lang="en-US" altLang="zh-MO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KAM, Chonfai</a:t>
            </a:r>
          </a:p>
          <a:p>
            <a:r>
              <a:rPr kumimoji="1" lang="en-US" altLang="zh-MO" sz="25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dubussygauss@gmail.com</a:t>
            </a:r>
            <a:endParaRPr kumimoji="1" lang="en-US" altLang="zh-MO" sz="25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775916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6DE581C-6DCB-4740-8CCB-D24A04B2D2C2}"/>
              </a:ext>
            </a:extLst>
          </p:cNvPr>
          <p:cNvSpPr/>
          <p:nvPr/>
        </p:nvSpPr>
        <p:spPr>
          <a:xfrm>
            <a:off x="880684" y="686191"/>
            <a:ext cx="3235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Entanglement: Level 2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5E3662-3403-D547-84F8-6F785095BBCE}"/>
              </a:ext>
            </a:extLst>
          </p:cNvPr>
          <p:cNvSpPr/>
          <p:nvPr/>
        </p:nvSpPr>
        <p:spPr>
          <a:xfrm>
            <a:off x="1449759" y="1889687"/>
            <a:ext cx="17553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Multipartite: </a:t>
            </a:r>
            <a:endParaRPr lang="zh-MO" altLang="en-US" sz="22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98C0181-C7A1-6946-852A-0386DFAC0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1889687"/>
            <a:ext cx="5410200" cy="16637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3CBD9DF-E0D8-ED4A-B3D5-C9B64D910BBE}"/>
              </a:ext>
            </a:extLst>
          </p:cNvPr>
          <p:cNvSpPr/>
          <p:nvPr/>
        </p:nvSpPr>
        <p:spPr>
          <a:xfrm>
            <a:off x="9263767" y="2167539"/>
            <a:ext cx="22533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Canonical Polyadic (CP) decomposition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F20C531-CB0B-B140-933F-6A9CA359B2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3449" y="3829219"/>
            <a:ext cx="5245100" cy="2667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A58C7B34-9448-8D44-8675-9D045E7FD524}"/>
              </a:ext>
            </a:extLst>
          </p:cNvPr>
          <p:cNvSpPr/>
          <p:nvPr/>
        </p:nvSpPr>
        <p:spPr>
          <a:xfrm>
            <a:off x="157111" y="6452291"/>
            <a:ext cx="11359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1600" dirty="0"/>
              <a:t>[1] </a:t>
            </a:r>
            <a:r>
              <a:rPr lang="en-US" altLang="zh-MO" sz="1600" dirty="0" err="1"/>
              <a:t>Hillar</a:t>
            </a:r>
            <a:r>
              <a:rPr lang="en-US" altLang="zh-MO" sz="1600" dirty="0"/>
              <a:t>, C. J., &amp; Lim, L. H. (2013). Most tensor problems are NP-hard. Journal of the ACM (JACM), 60(6), 1-39.</a:t>
            </a:r>
            <a:endParaRPr lang="zh-MO" altLang="en-US" sz="16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5535646-83F8-7843-8DC0-4B8A6E6CFB6B}"/>
              </a:ext>
            </a:extLst>
          </p:cNvPr>
          <p:cNvSpPr/>
          <p:nvPr/>
        </p:nvSpPr>
        <p:spPr>
          <a:xfrm>
            <a:off x="8801100" y="3726587"/>
            <a:ext cx="3642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zh-MO" altLang="en-US" sz="12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CEA8D76-25EE-4143-B092-6F17B534B93A}"/>
              </a:ext>
            </a:extLst>
          </p:cNvPr>
          <p:cNvSpPr/>
          <p:nvPr/>
        </p:nvSpPr>
        <p:spPr>
          <a:xfrm>
            <a:off x="2188995" y="4372323"/>
            <a:ext cx="78140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Open Problem: Is there a quantum algorithm exists for efficiently determining the CP rank of a general multipartite entangled state?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28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ACBDBB0-19B4-A646-A586-CBE3B2F9A9A6}"/>
              </a:ext>
            </a:extLst>
          </p:cNvPr>
          <p:cNvSpPr/>
          <p:nvPr/>
        </p:nvSpPr>
        <p:spPr>
          <a:xfrm>
            <a:off x="880684" y="686191"/>
            <a:ext cx="1952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Segré</a:t>
            </a:r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Variety</a:t>
            </a:r>
            <a:endParaRPr lang="zh-MO" altLang="en-US" sz="2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73E9A2A-5986-DB4F-B82C-E8CB54F217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89500" y="3617501"/>
            <a:ext cx="2413000" cy="2921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4DC536B-A932-5D40-AE1C-EF4675A06F19}"/>
              </a:ext>
            </a:extLst>
          </p:cNvPr>
          <p:cNvSpPr/>
          <p:nvPr/>
        </p:nvSpPr>
        <p:spPr>
          <a:xfrm>
            <a:off x="1473859" y="1521843"/>
            <a:ext cx="13594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Bipartite: </a:t>
            </a:r>
            <a:endParaRPr lang="zh-MO" altLang="en-US" sz="22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C35D67C-E447-0B41-8950-B0FD55E6C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912552"/>
            <a:ext cx="2794000" cy="3048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4AB4939-EA21-7047-AF16-B64952B7F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700" y="1760381"/>
            <a:ext cx="1181100" cy="34290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B617F8D8-D8D8-C84E-ADC8-45D5EEF4D804}"/>
              </a:ext>
            </a:extLst>
          </p:cNvPr>
          <p:cNvSpPr/>
          <p:nvPr/>
        </p:nvSpPr>
        <p:spPr>
          <a:xfrm>
            <a:off x="3175000" y="2652336"/>
            <a:ext cx="584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Segré</a:t>
            </a:r>
            <a:r>
              <a:rPr lang="en-US" altLang="zh-MO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Variety: The common zero locus of                    homogeneous polynomials of degree 2:</a:t>
            </a:r>
            <a:endParaRPr lang="zh-MO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6EE9CCC-36BE-6246-BAF4-4D2D466CD3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96893" y="2709591"/>
            <a:ext cx="1054100" cy="3302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33370DC-14A3-7F4F-8A7E-34EBFA83B98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8550" y="4716391"/>
            <a:ext cx="7556500" cy="3048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FE7D9675-8B43-D446-A096-CC609B0CBD5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1400" y="4160596"/>
            <a:ext cx="2489200" cy="304800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CBB846F-B510-FB48-A014-AB3127F71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000" y="1474631"/>
            <a:ext cx="5943600" cy="91440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A093D2A7-F22F-934A-A391-6F128C3661AB}"/>
              </a:ext>
            </a:extLst>
          </p:cNvPr>
          <p:cNvSpPr/>
          <p:nvPr/>
        </p:nvSpPr>
        <p:spPr>
          <a:xfrm>
            <a:off x="2637332" y="4073256"/>
            <a:ext cx="2214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Segré</a:t>
            </a:r>
            <a:r>
              <a:rPr lang="en-US" altLang="zh-MO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Embedding:</a:t>
            </a:r>
            <a:endParaRPr lang="zh-MO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D9FAF78B-7615-D347-A324-7926A1E258D2}"/>
              </a:ext>
            </a:extLst>
          </p:cNvPr>
          <p:cNvGrpSpPr/>
          <p:nvPr/>
        </p:nvGrpSpPr>
        <p:grpSpPr>
          <a:xfrm>
            <a:off x="2920999" y="5272186"/>
            <a:ext cx="6362701" cy="304800"/>
            <a:chOff x="2813956" y="5479520"/>
            <a:chExt cx="6362701" cy="304800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69B8D5BA-D94F-6F46-B433-114088D7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813956" y="5479520"/>
              <a:ext cx="4343400" cy="30480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A03DA37D-4DC9-B74A-A886-AFBCDB241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47857" y="5479520"/>
              <a:ext cx="1828800" cy="304800"/>
            </a:xfrm>
            <a:prstGeom prst="rect">
              <a:avLst/>
            </a:prstGeom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149AB400-3E66-DF43-8EEB-D61B173C2DA2}"/>
              </a:ext>
            </a:extLst>
          </p:cNvPr>
          <p:cNvGrpSpPr/>
          <p:nvPr/>
        </p:nvGrpSpPr>
        <p:grpSpPr>
          <a:xfrm>
            <a:off x="4258390" y="5835188"/>
            <a:ext cx="3675219" cy="400110"/>
            <a:chOff x="4076700" y="6028399"/>
            <a:chExt cx="3675219" cy="400110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5546C129-2E7C-F54F-B2BB-70EF2D980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76700" y="6081397"/>
              <a:ext cx="2019300" cy="304800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9A70B67E-39EB-744D-AEAF-7DD10326EB7E}"/>
                </a:ext>
              </a:extLst>
            </p:cNvPr>
            <p:cNvSpPr/>
            <p:nvPr/>
          </p:nvSpPr>
          <p:spPr>
            <a:xfrm>
              <a:off x="6146800" y="6028399"/>
              <a:ext cx="16051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MO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Concurrence</a:t>
              </a:r>
              <a:endParaRPr lang="zh-MO" altLang="en-US" sz="2000" dirty="0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DA2B653-D2CC-5643-B105-0BC17B2393BD}"/>
              </a:ext>
            </a:extLst>
          </p:cNvPr>
          <p:cNvSpPr/>
          <p:nvPr/>
        </p:nvSpPr>
        <p:spPr>
          <a:xfrm>
            <a:off x="7389187" y="3540269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2139866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F3C9EBD-2AD0-2743-9322-0DD695AFB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0" y="598710"/>
            <a:ext cx="5549900" cy="9144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DC0DF5D-75B9-A04F-87D3-51D0B987F897}"/>
              </a:ext>
            </a:extLst>
          </p:cNvPr>
          <p:cNvSpPr/>
          <p:nvPr/>
        </p:nvSpPr>
        <p:spPr>
          <a:xfrm>
            <a:off x="3009769" y="1675142"/>
            <a:ext cx="6172459" cy="40011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MO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Duality: Point in X </a:t>
            </a:r>
            <a:r>
              <a:rPr lang="zh-MO" alt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↔</a:t>
            </a:r>
            <a:r>
              <a:rPr lang="en-US" altLang="zh-MO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Plane in Y; Point in Y </a:t>
            </a:r>
            <a:r>
              <a:rPr lang="zh-MO" alt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↔</a:t>
            </a:r>
            <a:r>
              <a:rPr lang="en-US" altLang="zh-MO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Plane in X</a:t>
            </a:r>
            <a:endParaRPr lang="zh-MO" altLang="en-US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E33EF4A-E941-164E-A689-DC8FAA121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98" y="2163199"/>
            <a:ext cx="5156200" cy="914400"/>
          </a:xfrm>
          <a:prstGeom prst="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3409FAFA-1D2C-0D48-BC94-D6A59B8D94B7}"/>
              </a:ext>
            </a:extLst>
          </p:cNvPr>
          <p:cNvGrpSpPr/>
          <p:nvPr/>
        </p:nvGrpSpPr>
        <p:grpSpPr>
          <a:xfrm>
            <a:off x="1521729" y="3274403"/>
            <a:ext cx="9148538" cy="1052331"/>
            <a:chOff x="2228848" y="3865290"/>
            <a:chExt cx="9148538" cy="1052331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EEC29FD-B846-4E46-AC16-B5956E8B4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28848" y="3865290"/>
              <a:ext cx="7734300" cy="723900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7940E9C-0038-734A-81FF-03A049C45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32786" y="4117521"/>
              <a:ext cx="1244600" cy="800100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3A660729-ECA6-174A-A0FF-0AE47CB61A88}"/>
              </a:ext>
            </a:extLst>
          </p:cNvPr>
          <p:cNvSpPr/>
          <p:nvPr/>
        </p:nvSpPr>
        <p:spPr>
          <a:xfrm>
            <a:off x="7646986" y="3218639"/>
            <a:ext cx="1693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(Not full-rank)</a:t>
            </a:r>
            <a:endParaRPr lang="zh-MO" altLang="en-US" sz="20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9056486-A8E6-B244-93E5-4E97FF187C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8152" y="4493903"/>
            <a:ext cx="8013700" cy="16383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8E5109F-74EA-8548-8080-0DECBD0D50B3}"/>
              </a:ext>
            </a:extLst>
          </p:cNvPr>
          <p:cNvSpPr/>
          <p:nvPr/>
        </p:nvSpPr>
        <p:spPr>
          <a:xfrm>
            <a:off x="644053" y="799199"/>
            <a:ext cx="17553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Multipartite: </a:t>
            </a:r>
            <a:endParaRPr lang="zh-MO" altLang="en-US" sz="22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CC2C8F7-C12B-0B42-AF30-AC7C05579204}"/>
              </a:ext>
            </a:extLst>
          </p:cNvPr>
          <p:cNvSpPr/>
          <p:nvPr/>
        </p:nvSpPr>
        <p:spPr>
          <a:xfrm>
            <a:off x="809612" y="5197454"/>
            <a:ext cx="1424233" cy="110799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FF0000"/>
                </a:solidFill>
              </a:rPr>
              <a:t>Det(</a:t>
            </a:r>
            <a:r>
              <a:rPr lang="en-US" altLang="zh-MO" sz="2200" b="1" i="1" dirty="0">
                <a:solidFill>
                  <a:srgbClr val="FF0000"/>
                </a:solidFill>
              </a:rPr>
              <a:t>B</a:t>
            </a:r>
            <a:r>
              <a:rPr lang="en-US" altLang="zh-MO" sz="2200" b="1" dirty="0">
                <a:solidFill>
                  <a:srgbClr val="FF0000"/>
                </a:solidFill>
              </a:rPr>
              <a:t>) </a:t>
            </a:r>
            <a:r>
              <a:rPr lang="zh-MO" altLang="en-US" sz="2200" b="1" dirty="0">
                <a:solidFill>
                  <a:srgbClr val="FF0000"/>
                </a:solidFill>
              </a:rPr>
              <a:t>≠ </a:t>
            </a:r>
            <a:r>
              <a:rPr lang="en-US" altLang="zh-MO" sz="2200" b="1" dirty="0">
                <a:solidFill>
                  <a:srgbClr val="FF0000"/>
                </a:solidFill>
              </a:rPr>
              <a:t>0: Genuinely Entangled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5FBE8CD-D918-544A-BDF6-E27A57B08882}"/>
              </a:ext>
            </a:extLst>
          </p:cNvPr>
          <p:cNvSpPr/>
          <p:nvPr/>
        </p:nvSpPr>
        <p:spPr>
          <a:xfrm>
            <a:off x="621036" y="4326734"/>
            <a:ext cx="2388733" cy="769441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7030A0"/>
                </a:solidFill>
              </a:rPr>
              <a:t>Tri-qubit Hyperdeterminant:</a:t>
            </a:r>
            <a:endParaRPr lang="zh-MO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856989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DD57626-1A27-B34C-8C41-96A71EC44E55}"/>
              </a:ext>
            </a:extLst>
          </p:cNvPr>
          <p:cNvSpPr/>
          <p:nvPr/>
        </p:nvSpPr>
        <p:spPr>
          <a:xfrm>
            <a:off x="880684" y="686191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Nonlocality: Level 2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D645A9-AA31-2F4D-BB86-6D6F06E93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592623"/>
            <a:ext cx="5257800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99D50F1-EDE4-EC47-86A3-3608483CD6FE}"/>
              </a:ext>
            </a:extLst>
          </p:cNvPr>
          <p:cNvSpPr/>
          <p:nvPr/>
        </p:nvSpPr>
        <p:spPr>
          <a:xfrm>
            <a:off x="9258300" y="1523099"/>
            <a:ext cx="25843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Bell-CHSH inequality</a:t>
            </a:r>
            <a:endParaRPr lang="zh-MO" altLang="en-US" sz="22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4AF7C6F-AC33-5E44-BC23-B3570D52ABCC}"/>
              </a:ext>
            </a:extLst>
          </p:cNvPr>
          <p:cNvSpPr/>
          <p:nvPr/>
        </p:nvSpPr>
        <p:spPr>
          <a:xfrm>
            <a:off x="928870" y="1528542"/>
            <a:ext cx="13594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Bipartite: </a:t>
            </a:r>
            <a:endParaRPr lang="zh-MO" altLang="en-US" sz="2200" dirty="0"/>
          </a:p>
        </p:txBody>
      </p:sp>
      <p:sp>
        <p:nvSpPr>
          <p:cNvPr id="9" name="向右箭號 8">
            <a:extLst>
              <a:ext uri="{FF2B5EF4-FFF2-40B4-BE49-F238E27FC236}">
                <a16:creationId xmlns:a16="http://schemas.microsoft.com/office/drawing/2014/main" id="{FBC86854-37AD-FE44-A401-E86A10263A9E}"/>
              </a:ext>
            </a:extLst>
          </p:cNvPr>
          <p:cNvSpPr/>
          <p:nvPr/>
        </p:nvSpPr>
        <p:spPr>
          <a:xfrm>
            <a:off x="7600950" y="2586237"/>
            <a:ext cx="1333500" cy="2346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F1F158C-C47B-924C-8D05-15188E47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2905163"/>
            <a:ext cx="5676900" cy="342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2B8480F-0523-1C46-8860-D5565C1776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8250" y="3649650"/>
            <a:ext cx="7175500" cy="4953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CE371E1-5B20-CB40-BFD8-FD6D2215550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33700" y="2189203"/>
            <a:ext cx="6324600" cy="419100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79B52B1F-696B-8640-8CCB-BCB67C61E7B9}"/>
              </a:ext>
            </a:extLst>
          </p:cNvPr>
          <p:cNvGrpSpPr/>
          <p:nvPr/>
        </p:nvGrpSpPr>
        <p:grpSpPr>
          <a:xfrm>
            <a:off x="2028825" y="4437886"/>
            <a:ext cx="8134350" cy="1091784"/>
            <a:chOff x="4057650" y="4186749"/>
            <a:chExt cx="8134350" cy="1091784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6D4222E-EF4C-4B4B-8D20-7DE4819BC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57650" y="4186749"/>
              <a:ext cx="4076700" cy="495300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A5F1FB98-3A8D-7043-9CFF-D359933A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76700" y="4973733"/>
              <a:ext cx="4038600" cy="304800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80812F7-40C4-3A49-AA5C-D94540FF9DEB}"/>
                </a:ext>
              </a:extLst>
            </p:cNvPr>
            <p:cNvSpPr/>
            <p:nvPr/>
          </p:nvSpPr>
          <p:spPr>
            <a:xfrm>
              <a:off x="8503103" y="4220384"/>
              <a:ext cx="3688897" cy="92333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MO" b="1" dirty="0">
                  <a:solidFill>
                    <a:srgbClr val="7030A0"/>
                  </a:solidFill>
                </a:rPr>
                <a:t>Exact computation of the finite-dimensional </a:t>
              </a:r>
              <a:r>
                <a:rPr lang="en-US" altLang="zh-MO" b="1" dirty="0" err="1">
                  <a:solidFill>
                    <a:srgbClr val="7030A0"/>
                  </a:solidFill>
                </a:rPr>
                <a:t>Grothendieck</a:t>
              </a:r>
              <a:r>
                <a:rPr lang="en-US" altLang="zh-MO" b="1" dirty="0">
                  <a:solidFill>
                    <a:srgbClr val="7030A0"/>
                  </a:solidFill>
                </a:rPr>
                <a:t> constant </a:t>
              </a:r>
              <a:r>
                <a:rPr lang="en-US" altLang="zh-MO" b="1" i="1" dirty="0">
                  <a:solidFill>
                    <a:srgbClr val="7030A0"/>
                  </a:solidFill>
                </a:rPr>
                <a:t>K</a:t>
              </a:r>
              <a:r>
                <a:rPr lang="en-US" altLang="zh-MO" b="1" i="1" baseline="-25000" dirty="0">
                  <a:solidFill>
                    <a:srgbClr val="7030A0"/>
                  </a:solidFill>
                </a:rPr>
                <a:t>G</a:t>
              </a:r>
              <a:r>
                <a:rPr lang="en-US" altLang="zh-MO" b="1" dirty="0">
                  <a:solidFill>
                    <a:srgbClr val="7030A0"/>
                  </a:solidFill>
                </a:rPr>
                <a:t>(</a:t>
              </a:r>
              <a:r>
                <a:rPr lang="en-US" altLang="zh-MO" b="1" i="1" dirty="0">
                  <a:solidFill>
                    <a:srgbClr val="7030A0"/>
                  </a:solidFill>
                </a:rPr>
                <a:t>d</a:t>
              </a:r>
              <a:r>
                <a:rPr lang="en-US" altLang="zh-MO" b="1" dirty="0">
                  <a:solidFill>
                    <a:srgbClr val="7030A0"/>
                  </a:solidFill>
                </a:rPr>
                <a:t>) is NP-hard for general </a:t>
              </a:r>
              <a:r>
                <a:rPr lang="en-US" altLang="zh-MO" b="1" i="1" dirty="0">
                  <a:solidFill>
                    <a:srgbClr val="7030A0"/>
                  </a:solidFill>
                </a:rPr>
                <a:t>d</a:t>
              </a:r>
              <a:r>
                <a:rPr lang="en-US" altLang="zh-MO" b="1" dirty="0">
                  <a:solidFill>
                    <a:srgbClr val="7030A0"/>
                  </a:solidFill>
                </a:rPr>
                <a:t> </a:t>
              </a:r>
              <a:r>
                <a:rPr lang="en-US" altLang="zh-MO" sz="1200" b="1" dirty="0">
                  <a:solidFill>
                    <a:srgbClr val="7030A0"/>
                  </a:solidFill>
                </a:rPr>
                <a:t>[2]</a:t>
              </a:r>
              <a:endParaRPr lang="zh-MO" altLang="en-US" sz="1200" b="1" i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43EEF935-260B-3B42-A249-70ADD017D191}"/>
              </a:ext>
            </a:extLst>
          </p:cNvPr>
          <p:cNvSpPr/>
          <p:nvPr/>
        </p:nvSpPr>
        <p:spPr>
          <a:xfrm>
            <a:off x="928870" y="6207520"/>
            <a:ext cx="10765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1600" dirty="0"/>
              <a:t>[2] </a:t>
            </a:r>
            <a:r>
              <a:rPr lang="en-US" altLang="zh-MO" sz="1600" dirty="0" err="1"/>
              <a:t>Briët</a:t>
            </a:r>
            <a:r>
              <a:rPr lang="en-US" altLang="zh-MO" sz="1600" dirty="0"/>
              <a:t>, J., </a:t>
            </a:r>
            <a:r>
              <a:rPr lang="en-US" altLang="zh-MO" sz="1600" dirty="0" err="1"/>
              <a:t>Regev</a:t>
            </a:r>
            <a:r>
              <a:rPr lang="en-US" altLang="zh-MO" sz="1600" dirty="0"/>
              <a:t>, O., &amp; Saket, R. (2015, October). Tight hardness of the non-commutative </a:t>
            </a:r>
            <a:r>
              <a:rPr lang="en-US" altLang="zh-MO" sz="1600" dirty="0" err="1"/>
              <a:t>Grothendieck</a:t>
            </a:r>
            <a:r>
              <a:rPr lang="en-US" altLang="zh-MO" sz="1600" dirty="0"/>
              <a:t> problem. In 2015 IEEE 56th Annual Symposium on Foundations of Computer Science (pp. 1108-1122). IEEE.</a:t>
            </a:r>
            <a:endParaRPr lang="zh-MO" altLang="en-US" sz="16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7A36C26-15FD-5E47-B398-915FDCD0882E}"/>
              </a:ext>
            </a:extLst>
          </p:cNvPr>
          <p:cNvSpPr/>
          <p:nvPr/>
        </p:nvSpPr>
        <p:spPr>
          <a:xfrm>
            <a:off x="9385784" y="2695602"/>
            <a:ext cx="23293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Bell state </a:t>
            </a:r>
            <a:r>
              <a:rPr lang="en-US" altLang="zh-MO" sz="2200" b="1" dirty="0">
                <a:solidFill>
                  <a:srgbClr val="FF0000"/>
                </a:solidFill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zh-MO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Maximal violation</a:t>
            </a:r>
            <a:endParaRPr lang="zh-MO" alt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6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3B29141-7204-6F43-8842-4118A33EA215}"/>
              </a:ext>
            </a:extLst>
          </p:cNvPr>
          <p:cNvSpPr/>
          <p:nvPr/>
        </p:nvSpPr>
        <p:spPr>
          <a:xfrm>
            <a:off x="880684" y="686191"/>
            <a:ext cx="258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Rigidity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E9C8237-FAD5-FC41-9D84-F0B1A14CA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1545771"/>
            <a:ext cx="71247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9" name="向右箭號 8">
            <a:extLst>
              <a:ext uri="{FF2B5EF4-FFF2-40B4-BE49-F238E27FC236}">
                <a16:creationId xmlns:a16="http://schemas.microsoft.com/office/drawing/2014/main" id="{11ACB83A-DC05-1742-A28A-4A1F173D6AE6}"/>
              </a:ext>
            </a:extLst>
          </p:cNvPr>
          <p:cNvSpPr/>
          <p:nvPr/>
        </p:nvSpPr>
        <p:spPr>
          <a:xfrm rot="10800000">
            <a:off x="7622721" y="1147856"/>
            <a:ext cx="1333500" cy="2346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EBEE402-BB15-724C-A435-30F09E850D11}"/>
              </a:ext>
            </a:extLst>
          </p:cNvPr>
          <p:cNvSpPr/>
          <p:nvPr/>
        </p:nvSpPr>
        <p:spPr>
          <a:xfrm>
            <a:off x="9862606" y="1618250"/>
            <a:ext cx="23293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Bell state </a:t>
            </a:r>
            <a:r>
              <a:rPr lang="en-US" altLang="zh-MO" sz="2200" b="1" dirty="0">
                <a:solidFill>
                  <a:srgbClr val="FF0000"/>
                </a:solidFill>
                <a:cs typeface="Times New Roman" panose="02020603050405020304" pitchFamily="18" charset="0"/>
                <a:sym typeface="Wingdings" pitchFamily="2" charset="2"/>
              </a:rPr>
              <a:t> </a:t>
            </a:r>
            <a:r>
              <a:rPr lang="en-US" altLang="zh-MO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Maximal violation</a:t>
            </a:r>
            <a:endParaRPr lang="zh-MO" altLang="en-US" sz="2200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B07BCE-AFD4-E04B-8A35-786566CE46E2}"/>
              </a:ext>
            </a:extLst>
          </p:cNvPr>
          <p:cNvSpPr/>
          <p:nvPr/>
        </p:nvSpPr>
        <p:spPr>
          <a:xfrm>
            <a:off x="3067504" y="4296567"/>
            <a:ext cx="6096000" cy="10156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r>
              <a:rPr lang="en-US" altLang="zh-MO" sz="20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Quantum Rigidity</a:t>
            </a:r>
            <a:r>
              <a:rPr lang="en-US" altLang="zh-MO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: any quantum state satisfying these conditions must be a maximally entangled Bell state, modulo local unitary transformations</a:t>
            </a:r>
            <a:endParaRPr lang="zh-MO" altLang="en-US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DD14956-4DBB-4B47-AA1C-B982C085AA0B}"/>
              </a:ext>
            </a:extLst>
          </p:cNvPr>
          <p:cNvGrpSpPr/>
          <p:nvPr/>
        </p:nvGrpSpPr>
        <p:grpSpPr>
          <a:xfrm>
            <a:off x="3067504" y="2735945"/>
            <a:ext cx="6056992" cy="1168400"/>
            <a:chOff x="3473450" y="2844800"/>
            <a:chExt cx="6056992" cy="1168400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66A3F91C-1BD8-D44A-82C5-0B9A88364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73450" y="2844800"/>
              <a:ext cx="5245100" cy="11684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9C3EBE13-10C5-AA4D-B646-7250B3FA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58642" y="3697514"/>
              <a:ext cx="2971800" cy="304800"/>
            </a:xfrm>
            <a:prstGeom prst="rect">
              <a:avLst/>
            </a:prstGeom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EA0C06B7-4D0F-154A-B4A4-6E4D84A62A4D}"/>
              </a:ext>
            </a:extLst>
          </p:cNvPr>
          <p:cNvSpPr/>
          <p:nvPr/>
        </p:nvSpPr>
        <p:spPr>
          <a:xfrm>
            <a:off x="3067504" y="5591293"/>
            <a:ext cx="6096000" cy="707886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r>
              <a:rPr lang="en-US" altLang="zh-MO" sz="2000" b="1" dirty="0">
                <a:solidFill>
                  <a:srgbClr val="7030A0"/>
                </a:solidFill>
              </a:rPr>
              <a:t>Moreover, any slight deviation from the </a:t>
            </a:r>
            <a:r>
              <a:rPr lang="en-US" altLang="zh-MO" sz="2000" b="1" dirty="0" err="1">
                <a:solidFill>
                  <a:srgbClr val="7030A0"/>
                </a:solidFill>
              </a:rPr>
              <a:t>Tsirelson</a:t>
            </a:r>
            <a:r>
              <a:rPr lang="en-US" altLang="zh-MO" sz="2000" b="1" dirty="0">
                <a:solidFill>
                  <a:srgbClr val="7030A0"/>
                </a:solidFill>
              </a:rPr>
              <a:t> bound results in only minor variations from the Bell state.</a:t>
            </a:r>
            <a:endParaRPr lang="zh-MO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38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8F13CC3-E3F3-7044-A393-E8F6BDA4E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384301"/>
            <a:ext cx="5105400" cy="279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624141F-B5CE-9C40-8EFF-E4DDA5349B41}"/>
              </a:ext>
            </a:extLst>
          </p:cNvPr>
          <p:cNvSpPr/>
          <p:nvPr/>
        </p:nvSpPr>
        <p:spPr>
          <a:xfrm>
            <a:off x="880684" y="686191"/>
            <a:ext cx="2653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Mermin inequality</a:t>
            </a:r>
            <a:endParaRPr lang="zh-MO" altLang="en-US" sz="2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31F605-7AA9-F749-939A-59126B21E28D}"/>
              </a:ext>
            </a:extLst>
          </p:cNvPr>
          <p:cNvSpPr/>
          <p:nvPr/>
        </p:nvSpPr>
        <p:spPr>
          <a:xfrm>
            <a:off x="1844221" y="5783937"/>
            <a:ext cx="8503557" cy="40011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MO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Mermin inequalities, which involve GHZ states, do not exhibit quantum rigidity</a:t>
            </a:r>
            <a:endParaRPr lang="zh-MO" altLang="en-US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D14E2A5-3E0D-D942-940C-B9C8D479E3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87800" y="2013857"/>
            <a:ext cx="4216400" cy="4572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FC0AD8F-7D7D-BA4B-ACD3-D2A4CC3C95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1550" y="2821213"/>
            <a:ext cx="2628900" cy="3048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7" name="向右箭號 16">
            <a:extLst>
              <a:ext uri="{FF2B5EF4-FFF2-40B4-BE49-F238E27FC236}">
                <a16:creationId xmlns:a16="http://schemas.microsoft.com/office/drawing/2014/main" id="{0921AF2A-81A1-1449-9B33-B5F54202A2B7}"/>
              </a:ext>
            </a:extLst>
          </p:cNvPr>
          <p:cNvSpPr/>
          <p:nvPr/>
        </p:nvSpPr>
        <p:spPr>
          <a:xfrm>
            <a:off x="7195458" y="1739444"/>
            <a:ext cx="1333500" cy="2346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7030A0"/>
              </a:solidFill>
              <a:highlight>
                <a:srgbClr val="FF0000"/>
              </a:highlight>
            </a:endParaRPr>
          </a:p>
        </p:txBody>
      </p:sp>
      <p:sp>
        <p:nvSpPr>
          <p:cNvPr id="18" name="向右箭號 17">
            <a:extLst>
              <a:ext uri="{FF2B5EF4-FFF2-40B4-BE49-F238E27FC236}">
                <a16:creationId xmlns:a16="http://schemas.microsoft.com/office/drawing/2014/main" id="{2FB8B82C-765B-F244-96B9-1821647595EC}"/>
              </a:ext>
            </a:extLst>
          </p:cNvPr>
          <p:cNvSpPr/>
          <p:nvPr/>
        </p:nvSpPr>
        <p:spPr>
          <a:xfrm rot="10800000">
            <a:off x="7195458" y="2471057"/>
            <a:ext cx="1333500" cy="2346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0" name="十字形 19">
            <a:extLst>
              <a:ext uri="{FF2B5EF4-FFF2-40B4-BE49-F238E27FC236}">
                <a16:creationId xmlns:a16="http://schemas.microsoft.com/office/drawing/2014/main" id="{4D4D7EB2-45F7-6C4D-8D29-5FED32B8991B}"/>
              </a:ext>
            </a:extLst>
          </p:cNvPr>
          <p:cNvSpPr>
            <a:spLocks noChangeAspect="1"/>
          </p:cNvSpPr>
          <p:nvPr/>
        </p:nvSpPr>
        <p:spPr>
          <a:xfrm rot="2705529">
            <a:off x="7682731" y="2372372"/>
            <a:ext cx="431999" cy="432000"/>
          </a:xfrm>
          <a:prstGeom prst="plus">
            <a:avLst>
              <a:gd name="adj" fmla="val 34093"/>
            </a:avLst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CB815D-578E-AF48-8CD3-B4281C5D42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98372" y="4435925"/>
            <a:ext cx="5753100" cy="304800"/>
          </a:xfrm>
          <a:prstGeom prst="rect">
            <a:avLst/>
          </a:prstGeom>
          <a:ln>
            <a:noFill/>
          </a:ln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87B0E6C-C1BC-724C-AA0B-2E2749B552C3}"/>
              </a:ext>
            </a:extLst>
          </p:cNvPr>
          <p:cNvGrpSpPr/>
          <p:nvPr/>
        </p:nvGrpSpPr>
        <p:grpSpPr>
          <a:xfrm>
            <a:off x="1789792" y="3476169"/>
            <a:ext cx="8612415" cy="609600"/>
            <a:chOff x="1566635" y="3476169"/>
            <a:chExt cx="8612415" cy="6096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6FAC6510-2A18-3643-898D-5D18C99A4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66635" y="3476169"/>
              <a:ext cx="5727700" cy="60960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8DC8C1B-6718-8C4B-AEE7-F2AE7709E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10450" y="3590469"/>
              <a:ext cx="2768600" cy="495300"/>
            </a:xfrm>
            <a:prstGeom prst="rect">
              <a:avLst/>
            </a:prstGeom>
          </p:spPr>
        </p:pic>
      </p:grpSp>
      <p:sp>
        <p:nvSpPr>
          <p:cNvPr id="19" name="向右箭號 18">
            <a:extLst>
              <a:ext uri="{FF2B5EF4-FFF2-40B4-BE49-F238E27FC236}">
                <a16:creationId xmlns:a16="http://schemas.microsoft.com/office/drawing/2014/main" id="{87168D8D-3326-0340-9654-81EDA84F216C}"/>
              </a:ext>
            </a:extLst>
          </p:cNvPr>
          <p:cNvSpPr/>
          <p:nvPr/>
        </p:nvSpPr>
        <p:spPr>
          <a:xfrm>
            <a:off x="8528958" y="3284999"/>
            <a:ext cx="1333500" cy="2346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7030A0"/>
              </a:solidFill>
              <a:highlight>
                <a:srgbClr val="FF0000"/>
              </a:highlight>
            </a:endParaRPr>
          </a:p>
        </p:txBody>
      </p:sp>
      <p:sp>
        <p:nvSpPr>
          <p:cNvPr id="21" name="向右箭號 20">
            <a:extLst>
              <a:ext uri="{FF2B5EF4-FFF2-40B4-BE49-F238E27FC236}">
                <a16:creationId xmlns:a16="http://schemas.microsoft.com/office/drawing/2014/main" id="{438EF06A-D8F6-B640-BE4B-22F0BB82B6F9}"/>
              </a:ext>
            </a:extLst>
          </p:cNvPr>
          <p:cNvSpPr/>
          <p:nvPr/>
        </p:nvSpPr>
        <p:spPr>
          <a:xfrm rot="10800000">
            <a:off x="8528958" y="4059810"/>
            <a:ext cx="1333500" cy="2346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2" name="十字形 21">
            <a:extLst>
              <a:ext uri="{FF2B5EF4-FFF2-40B4-BE49-F238E27FC236}">
                <a16:creationId xmlns:a16="http://schemas.microsoft.com/office/drawing/2014/main" id="{111D7D7B-1571-FF43-9FBB-88D93942A66B}"/>
              </a:ext>
            </a:extLst>
          </p:cNvPr>
          <p:cNvSpPr>
            <a:spLocks noChangeAspect="1"/>
          </p:cNvSpPr>
          <p:nvPr/>
        </p:nvSpPr>
        <p:spPr>
          <a:xfrm rot="2705529">
            <a:off x="9016231" y="3961125"/>
            <a:ext cx="431999" cy="432000"/>
          </a:xfrm>
          <a:prstGeom prst="plus">
            <a:avLst>
              <a:gd name="adj" fmla="val 34093"/>
            </a:avLst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2AEF57A-09F0-BB41-BFF4-25C6E56A4B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41800" y="5090881"/>
            <a:ext cx="3708400" cy="3429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19694B5-7F79-9E4B-A8B1-88D67CEE4A9E}"/>
              </a:ext>
            </a:extLst>
          </p:cNvPr>
          <p:cNvSpPr/>
          <p:nvPr/>
        </p:nvSpPr>
        <p:spPr>
          <a:xfrm>
            <a:off x="9258753" y="1323946"/>
            <a:ext cx="2286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Mermin Polynomial</a:t>
            </a:r>
            <a:endParaRPr lang="zh-MO" altLang="en-US" sz="2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467042-AD88-6647-9700-1631F4145E31}"/>
              </a:ext>
            </a:extLst>
          </p:cNvPr>
          <p:cNvSpPr/>
          <p:nvPr/>
        </p:nvSpPr>
        <p:spPr>
          <a:xfrm>
            <a:off x="8111890" y="504688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  <a:endParaRPr lang="zh-MO" altLang="en-US" sz="2200" dirty="0">
              <a:solidFill>
                <a:srgbClr val="FF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7C5CBAF-A935-9D46-9162-4D8A82E68EAD}"/>
              </a:ext>
            </a:extLst>
          </p:cNvPr>
          <p:cNvSpPr/>
          <p:nvPr/>
        </p:nvSpPr>
        <p:spPr>
          <a:xfrm>
            <a:off x="9179597" y="5046886"/>
            <a:ext cx="2812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0070C0"/>
                </a:solidFill>
              </a:rPr>
              <a:t>Det(</a:t>
            </a:r>
            <a:r>
              <a:rPr lang="en-US" altLang="zh-MO" sz="2200" b="1" dirty="0" err="1">
                <a:solidFill>
                  <a:srgbClr val="0070C0"/>
                </a:solidFill>
              </a:rPr>
              <a:t>GHZ</a:t>
            </a:r>
            <a:r>
              <a:rPr lang="en-US" altLang="zh-MO" sz="2200" b="1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zh-MO" sz="2200" b="1" dirty="0">
                <a:solidFill>
                  <a:srgbClr val="0070C0"/>
                </a:solidFill>
              </a:rPr>
              <a:t>) =</a:t>
            </a:r>
            <a:r>
              <a:rPr lang="zh-MO" altLang="en-US" sz="2200" b="1" dirty="0">
                <a:solidFill>
                  <a:srgbClr val="0070C0"/>
                </a:solidFill>
              </a:rPr>
              <a:t> </a:t>
            </a:r>
            <a:r>
              <a:rPr lang="en-US" altLang="zh-MO" sz="2200" b="1" dirty="0">
                <a:solidFill>
                  <a:srgbClr val="0070C0"/>
                </a:solidFill>
              </a:rPr>
              <a:t>0 (n &gt; 3)</a:t>
            </a:r>
            <a:endParaRPr lang="zh-MO" alt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297D811-EA71-B741-8BB7-4103BEDA36F0}"/>
              </a:ext>
            </a:extLst>
          </p:cNvPr>
          <p:cNvSpPr/>
          <p:nvPr/>
        </p:nvSpPr>
        <p:spPr>
          <a:xfrm>
            <a:off x="880684" y="686191"/>
            <a:ext cx="5671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Five-qubit “Bell” Inequality with Rigidity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BC51BDA-1CF7-564C-8E65-ACB5BCC932BD}"/>
              </a:ext>
            </a:extLst>
          </p:cNvPr>
          <p:cNvSpPr/>
          <p:nvPr/>
        </p:nvSpPr>
        <p:spPr>
          <a:xfrm>
            <a:off x="9941960" y="1914496"/>
            <a:ext cx="2131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Acín</a:t>
            </a:r>
            <a:r>
              <a:rPr lang="en-US" altLang="zh-MO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Polynomial </a:t>
            </a:r>
            <a:r>
              <a:rPr lang="en-US" altLang="zh-MO" sz="1200" b="1" dirty="0">
                <a:solidFill>
                  <a:srgbClr val="0070C0"/>
                </a:solidFill>
                <a:cs typeface="Times New Roman" panose="02020603050405020304" pitchFamily="18" charset="0"/>
              </a:rPr>
              <a:t>[3]</a:t>
            </a:r>
            <a:endParaRPr lang="zh-MO" altLang="en-US" sz="12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B4C7876-CF86-F942-81E2-97D67EA4C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24001"/>
            <a:ext cx="7467600" cy="1181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B3C8D6E-3D2B-934F-91B5-8F719B62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3041650"/>
            <a:ext cx="10236200" cy="7747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A1BB98B-4073-984B-8D4E-E607BDF4DE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33800" y="4295744"/>
            <a:ext cx="4724400" cy="4953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806ED90-61F6-0F46-BBDA-8B707AE1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9000" y="5079144"/>
            <a:ext cx="2794000" cy="3429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D1551F2-891E-944B-B7DA-7735E0B6BE0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85900" y="5710144"/>
            <a:ext cx="9220200" cy="304800"/>
          </a:xfrm>
          <a:prstGeom prst="rect">
            <a:avLst/>
          </a:prstGeom>
        </p:spPr>
      </p:pic>
      <p:sp>
        <p:nvSpPr>
          <p:cNvPr id="20" name="向右箭號 19">
            <a:extLst>
              <a:ext uri="{FF2B5EF4-FFF2-40B4-BE49-F238E27FC236}">
                <a16:creationId xmlns:a16="http://schemas.microsoft.com/office/drawing/2014/main" id="{B24DF5CD-291E-3D4A-8315-82CD882F55C8}"/>
              </a:ext>
            </a:extLst>
          </p:cNvPr>
          <p:cNvSpPr/>
          <p:nvPr/>
        </p:nvSpPr>
        <p:spPr>
          <a:xfrm>
            <a:off x="6552429" y="3939768"/>
            <a:ext cx="1333500" cy="2346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7030A0"/>
              </a:solidFill>
              <a:highlight>
                <a:srgbClr val="FF0000"/>
              </a:highlight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1AD234D-72B5-B246-A06C-C014BE2232C4}"/>
              </a:ext>
            </a:extLst>
          </p:cNvPr>
          <p:cNvSpPr/>
          <p:nvPr/>
        </p:nvSpPr>
        <p:spPr>
          <a:xfrm>
            <a:off x="880684" y="6356779"/>
            <a:ext cx="75775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1600" dirty="0"/>
              <a:t>[3] F. </a:t>
            </a:r>
            <a:r>
              <a:rPr lang="en-US" altLang="zh-MO" sz="1600" dirty="0" err="1"/>
              <a:t>Baccari</a:t>
            </a:r>
            <a:r>
              <a:rPr lang="en-US" altLang="zh-MO" sz="1600" dirty="0"/>
              <a:t>, R. </a:t>
            </a:r>
            <a:r>
              <a:rPr lang="en-US" altLang="zh-MO" sz="1600" dirty="0" err="1"/>
              <a:t>Augusiak</a:t>
            </a:r>
            <a:r>
              <a:rPr lang="en-US" altLang="zh-MO" sz="1600" dirty="0"/>
              <a:t>, I. </a:t>
            </a:r>
            <a:r>
              <a:rPr lang="en-US" altLang="zh-MO" sz="1600" dirty="0" err="1"/>
              <a:t>Šupic</a:t>
            </a:r>
            <a:r>
              <a:rPr lang="en-US" altLang="zh-MO" sz="1600" dirty="0"/>
              <a:t> and A. </a:t>
            </a:r>
            <a:r>
              <a:rPr lang="en-US" altLang="zh-MO" sz="1600" dirty="0" err="1"/>
              <a:t>Acín</a:t>
            </a:r>
            <a:r>
              <a:rPr lang="en-US" altLang="zh-MO" sz="1600" dirty="0"/>
              <a:t> Physical Review ´ Letters, 125, 260507 2020</a:t>
            </a:r>
            <a:endParaRPr lang="zh-MO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60837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06450B6-15A0-684B-89AE-65F2211257B9}"/>
              </a:ext>
            </a:extLst>
          </p:cNvPr>
          <p:cNvSpPr/>
          <p:nvPr/>
        </p:nvSpPr>
        <p:spPr>
          <a:xfrm>
            <a:off x="880684" y="686191"/>
            <a:ext cx="2313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Five-qubit Code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72289E-B174-AA4E-A062-3D9267A604B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57650" y="764623"/>
            <a:ext cx="4076700" cy="304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F7807FF-C6BD-AB4C-8F02-F5C42CA692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9050" y="1338942"/>
            <a:ext cx="4533900" cy="711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D481EC6-3A12-A04F-9CE8-FE92059D6651}"/>
              </a:ext>
            </a:extLst>
          </p:cNvPr>
          <p:cNvSpPr/>
          <p:nvPr/>
        </p:nvSpPr>
        <p:spPr>
          <a:xfrm>
            <a:off x="8997862" y="721079"/>
            <a:ext cx="2879032" cy="132343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altLang="zh-MO" sz="2000" b="1" dirty="0">
                <a:solidFill>
                  <a:srgbClr val="FF0000"/>
                </a:solidFill>
              </a:rPr>
              <a:t>Five-qubit code</a:t>
            </a:r>
            <a:r>
              <a:rPr lang="en-US" altLang="zh-MO" sz="2000" b="1" dirty="0">
                <a:solidFill>
                  <a:srgbClr val="7030A0"/>
                </a:solidFill>
              </a:rPr>
              <a:t>: Simultaneous eigenstate of four commuting stabilizer operators</a:t>
            </a:r>
            <a:endParaRPr lang="zh-MO" altLang="en-US" sz="2000" b="1" dirty="0">
              <a:solidFill>
                <a:srgbClr val="7030A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C36EF78-6E95-1E49-9EA8-0A1F98373C2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0750" y="2319661"/>
            <a:ext cx="6172200" cy="19812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C8A70D9-CA1B-C448-8380-5AECEA834CC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0750" y="4564756"/>
            <a:ext cx="6172200" cy="19812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26E6C1F-1755-064D-BC29-3354C34BE8E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0378" y="2786743"/>
            <a:ext cx="2794000" cy="342900"/>
          </a:xfrm>
          <a:prstGeom prst="rect">
            <a:avLst/>
          </a:prstGeom>
          <a:ln>
            <a:noFill/>
          </a:ln>
        </p:spPr>
      </p:pic>
      <p:sp>
        <p:nvSpPr>
          <p:cNvPr id="18" name="向右箭號 17">
            <a:extLst>
              <a:ext uri="{FF2B5EF4-FFF2-40B4-BE49-F238E27FC236}">
                <a16:creationId xmlns:a16="http://schemas.microsoft.com/office/drawing/2014/main" id="{1E4A28E5-DFE4-9A48-9FA0-653C098FCF0F}"/>
              </a:ext>
            </a:extLst>
          </p:cNvPr>
          <p:cNvSpPr/>
          <p:nvPr/>
        </p:nvSpPr>
        <p:spPr>
          <a:xfrm>
            <a:off x="9770628" y="2428944"/>
            <a:ext cx="1333500" cy="2346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7030A0"/>
              </a:solidFill>
              <a:highlight>
                <a:srgbClr val="FF0000"/>
              </a:highlight>
            </a:endParaRPr>
          </a:p>
        </p:txBody>
      </p:sp>
      <p:sp>
        <p:nvSpPr>
          <p:cNvPr id="19" name="向右箭號 18">
            <a:extLst>
              <a:ext uri="{FF2B5EF4-FFF2-40B4-BE49-F238E27FC236}">
                <a16:creationId xmlns:a16="http://schemas.microsoft.com/office/drawing/2014/main" id="{69F405E3-9B5A-B94C-9406-C4A58A525133}"/>
              </a:ext>
            </a:extLst>
          </p:cNvPr>
          <p:cNvSpPr/>
          <p:nvPr/>
        </p:nvSpPr>
        <p:spPr>
          <a:xfrm rot="10800000">
            <a:off x="9770628" y="3332028"/>
            <a:ext cx="1333500" cy="2346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00B050"/>
              </a:solidFill>
              <a:highlight>
                <a:srgbClr val="FF0000"/>
              </a:highlight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2FB638-5CE6-5643-807C-19890C2447A6}"/>
              </a:ext>
            </a:extLst>
          </p:cNvPr>
          <p:cNvSpPr/>
          <p:nvPr/>
        </p:nvSpPr>
        <p:spPr>
          <a:xfrm>
            <a:off x="10242453" y="3156857"/>
            <a:ext cx="38985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MO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MO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56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C2C1A7F-2BF0-6546-BB23-FB1AAD93DB4F}"/>
              </a:ext>
            </a:extLst>
          </p:cNvPr>
          <p:cNvSpPr/>
          <p:nvPr/>
        </p:nvSpPr>
        <p:spPr>
          <a:xfrm>
            <a:off x="880684" y="435819"/>
            <a:ext cx="5671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Five-qubit “Bell” Inequality with Rigidity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5FBD27-8A0B-A041-9937-D1C4D22A53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2850" y="1196361"/>
            <a:ext cx="4686300" cy="3429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5F53D66-B692-CE43-ABAB-F2967FF1DA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1000" y="1820741"/>
            <a:ext cx="6350000" cy="15621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1FA62F4-916D-B447-B4A8-68C6DD3CEA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650" y="3664321"/>
            <a:ext cx="10172700" cy="6858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3A3BC6B-A9DA-7F4F-86B4-FAA77412788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250" y="4631601"/>
            <a:ext cx="8115300" cy="168910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1F4C5BB2-FB84-4A4C-BE0A-F5FBE8CB8E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71000" y="5369763"/>
            <a:ext cx="2794000" cy="342900"/>
          </a:xfrm>
          <a:prstGeom prst="rect">
            <a:avLst/>
          </a:prstGeom>
          <a:ln>
            <a:noFill/>
          </a:ln>
        </p:spPr>
      </p:pic>
      <p:sp>
        <p:nvSpPr>
          <p:cNvPr id="27" name="向右箭號 26">
            <a:extLst>
              <a:ext uri="{FF2B5EF4-FFF2-40B4-BE49-F238E27FC236}">
                <a16:creationId xmlns:a16="http://schemas.microsoft.com/office/drawing/2014/main" id="{C731F494-6ECF-0A46-BEC0-97A09A5DB5DE}"/>
              </a:ext>
            </a:extLst>
          </p:cNvPr>
          <p:cNvSpPr/>
          <p:nvPr/>
        </p:nvSpPr>
        <p:spPr>
          <a:xfrm rot="10800000">
            <a:off x="10001250" y="5915048"/>
            <a:ext cx="1333500" cy="2346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solidFill>
                <a:srgbClr val="00B050"/>
              </a:solidFill>
              <a:highlight>
                <a:srgbClr val="FF0000"/>
              </a:highlight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04BB955-04EB-8342-89B3-ACF9C472FEA9}"/>
              </a:ext>
            </a:extLst>
          </p:cNvPr>
          <p:cNvSpPr/>
          <p:nvPr/>
        </p:nvSpPr>
        <p:spPr>
          <a:xfrm>
            <a:off x="10041867" y="4736491"/>
            <a:ext cx="12522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Rigidity!</a:t>
            </a:r>
            <a:endParaRPr lang="zh-MO" altLang="en-US" sz="2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04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20EDB75-B510-D844-B95C-DCF120BCA454}"/>
              </a:ext>
            </a:extLst>
          </p:cNvPr>
          <p:cNvSpPr/>
          <p:nvPr/>
        </p:nvSpPr>
        <p:spPr>
          <a:xfrm>
            <a:off x="890120" y="560418"/>
            <a:ext cx="8147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Application: Quantum-Secured Device-Independent GPS</a:t>
            </a:r>
            <a:r>
              <a:rPr lang="en-US" altLang="zh-MO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MO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endParaRPr lang="zh-MO" altLang="en-US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892C0DB-67AC-0442-A3B0-60DDD9842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19" y="1358900"/>
            <a:ext cx="3924300" cy="41402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656B1EC-77EE-1240-BC0F-6A4CD20C9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407" y="1147856"/>
            <a:ext cx="5118100" cy="24257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4624DD6-516F-BD40-95EA-028780C5C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407" y="3699329"/>
            <a:ext cx="5143500" cy="2159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27CC8AC-286F-6141-9742-653E986C5132}"/>
              </a:ext>
            </a:extLst>
          </p:cNvPr>
          <p:cNvSpPr/>
          <p:nvPr/>
        </p:nvSpPr>
        <p:spPr>
          <a:xfrm>
            <a:off x="463045" y="5451196"/>
            <a:ext cx="2079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1. No cloning</a:t>
            </a:r>
          </a:p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2. No tampering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82F9E8-0D4C-9F4C-8A1D-55E6C4BB2D4B}"/>
              </a:ext>
            </a:extLst>
          </p:cNvPr>
          <p:cNvSpPr/>
          <p:nvPr/>
        </p:nvSpPr>
        <p:spPr>
          <a:xfrm>
            <a:off x="334937" y="6428992"/>
            <a:ext cx="11522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1600" dirty="0"/>
              <a:t>[4] Kam, C. F., &amp; </a:t>
            </a:r>
            <a:r>
              <a:rPr lang="en-US" altLang="zh-MO" sz="1600" dirty="0" err="1"/>
              <a:t>Kuo</a:t>
            </a:r>
            <a:r>
              <a:rPr lang="en-US" altLang="zh-MO" sz="1600" dirty="0"/>
              <a:t>, E. J. (2025). Quantum-Secured Device-Independent Global Positioning System. </a:t>
            </a:r>
            <a:r>
              <a:rPr lang="en-US" altLang="zh-MO" sz="1600" dirty="0" err="1"/>
              <a:t>arXiv</a:t>
            </a:r>
            <a:r>
              <a:rPr lang="en-US" altLang="zh-MO" sz="1600" dirty="0"/>
              <a:t> preprint arXiv:2504.08465.</a:t>
            </a:r>
            <a:endParaRPr lang="zh-MO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0967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77CB8B6-A0DE-5D41-86B7-AC1A4BB3B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11791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2692D61-6C93-1442-9024-6AF12F3C4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974" y="0"/>
            <a:ext cx="5298026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42BA39-312B-4D43-8FB8-5D285CEA5F56}"/>
              </a:ext>
            </a:extLst>
          </p:cNvPr>
          <p:cNvSpPr/>
          <p:nvPr/>
        </p:nvSpPr>
        <p:spPr>
          <a:xfrm>
            <a:off x="4711791" y="2136338"/>
            <a:ext cx="21461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dirty="0">
                <a:solidFill>
                  <a:srgbClr val="C00000"/>
                </a:solidFill>
                <a:latin typeface="Cooper Black" panose="0208090404030B020404" pitchFamily="18" charset="0"/>
              </a:rPr>
              <a:t>Want to know more? Read my book, and the physics today article regarding Wu’s first experiment on photon experiment!</a:t>
            </a:r>
            <a:endParaRPr lang="zh-MO" altLang="en-US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03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橢圓 18">
            <a:extLst>
              <a:ext uri="{FF2B5EF4-FFF2-40B4-BE49-F238E27FC236}">
                <a16:creationId xmlns:a16="http://schemas.microsoft.com/office/drawing/2014/main" id="{35526F20-FD80-5447-BDAA-E7B0B82A9766}"/>
              </a:ext>
            </a:extLst>
          </p:cNvPr>
          <p:cNvSpPr>
            <a:spLocks noChangeAspect="1"/>
          </p:cNvSpPr>
          <p:nvPr/>
        </p:nvSpPr>
        <p:spPr>
          <a:xfrm>
            <a:off x="4484742" y="1674859"/>
            <a:ext cx="763200" cy="76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A6BAACC-979F-ED47-9173-9B1F74BA0A6B}"/>
              </a:ext>
            </a:extLst>
          </p:cNvPr>
          <p:cNvSpPr/>
          <p:nvPr/>
        </p:nvSpPr>
        <p:spPr>
          <a:xfrm>
            <a:off x="880684" y="686191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altLang="zh-MO" sz="2400" b="1" u="sng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sheaf</a:t>
            </a:r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2625E26-A99A-A04E-94F6-16C522AA1DDF}"/>
              </a:ext>
            </a:extLst>
          </p:cNvPr>
          <p:cNvSpPr/>
          <p:nvPr/>
        </p:nvSpPr>
        <p:spPr>
          <a:xfrm>
            <a:off x="2830239" y="4029485"/>
            <a:ext cx="14303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Local Data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7209E2B0-B777-C742-A78F-60E734EAFD99}"/>
              </a:ext>
            </a:extLst>
          </p:cNvPr>
          <p:cNvSpPr>
            <a:spLocks noChangeAspect="1"/>
          </p:cNvSpPr>
          <p:nvPr/>
        </p:nvSpPr>
        <p:spPr>
          <a:xfrm>
            <a:off x="5112833" y="1909637"/>
            <a:ext cx="763200" cy="763200"/>
          </a:xfrm>
          <a:prstGeom prst="ellipse">
            <a:avLst/>
          </a:prstGeom>
          <a:solidFill>
            <a:srgbClr val="FF8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06D3EDCC-6378-1E4D-9351-626F5B64DD38}"/>
              </a:ext>
            </a:extLst>
          </p:cNvPr>
          <p:cNvSpPr>
            <a:spLocks noChangeAspect="1"/>
          </p:cNvSpPr>
          <p:nvPr/>
        </p:nvSpPr>
        <p:spPr>
          <a:xfrm>
            <a:off x="5546689" y="2412065"/>
            <a:ext cx="763200" cy="763200"/>
          </a:xfrm>
          <a:prstGeom prst="ellipse">
            <a:avLst/>
          </a:prstGeom>
          <a:solidFill>
            <a:srgbClr val="D8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 dirty="0">
              <a:highlight>
                <a:srgbClr val="D883FF"/>
              </a:highlight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DEA78EE-E1F5-DB43-B828-D5D8F5E23E2D}"/>
              </a:ext>
            </a:extLst>
          </p:cNvPr>
          <p:cNvCxnSpPr/>
          <p:nvPr/>
        </p:nvCxnSpPr>
        <p:spPr>
          <a:xfrm>
            <a:off x="1581796" y="2805490"/>
            <a:ext cx="378822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十字形 10">
            <a:extLst>
              <a:ext uri="{FF2B5EF4-FFF2-40B4-BE49-F238E27FC236}">
                <a16:creationId xmlns:a16="http://schemas.microsoft.com/office/drawing/2014/main" id="{C139B5B6-8704-7D41-AFA1-0584F6003146}"/>
              </a:ext>
            </a:extLst>
          </p:cNvPr>
          <p:cNvSpPr>
            <a:spLocks noChangeAspect="1"/>
          </p:cNvSpPr>
          <p:nvPr/>
        </p:nvSpPr>
        <p:spPr>
          <a:xfrm rot="2705529">
            <a:off x="1776184" y="2589490"/>
            <a:ext cx="431999" cy="432000"/>
          </a:xfrm>
          <a:prstGeom prst="plus">
            <a:avLst>
              <a:gd name="adj" fmla="val 3409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12" name="十字形 11">
            <a:extLst>
              <a:ext uri="{FF2B5EF4-FFF2-40B4-BE49-F238E27FC236}">
                <a16:creationId xmlns:a16="http://schemas.microsoft.com/office/drawing/2014/main" id="{68FA2086-0CFD-2A4C-81E4-B88523B97ACC}"/>
              </a:ext>
            </a:extLst>
          </p:cNvPr>
          <p:cNvSpPr>
            <a:spLocks noChangeAspect="1"/>
          </p:cNvSpPr>
          <p:nvPr/>
        </p:nvSpPr>
        <p:spPr>
          <a:xfrm rot="2705529">
            <a:off x="2365313" y="2583245"/>
            <a:ext cx="431999" cy="432000"/>
          </a:xfrm>
          <a:prstGeom prst="plus">
            <a:avLst>
              <a:gd name="adj" fmla="val 3409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C20EF64D-6B33-DB45-9EC9-078011AD179C}"/>
              </a:ext>
            </a:extLst>
          </p:cNvPr>
          <p:cNvSpPr>
            <a:spLocks noChangeAspect="1"/>
          </p:cNvSpPr>
          <p:nvPr/>
        </p:nvSpPr>
        <p:spPr>
          <a:xfrm rot="2705529">
            <a:off x="2981853" y="2589490"/>
            <a:ext cx="431999" cy="432000"/>
          </a:xfrm>
          <a:prstGeom prst="plus">
            <a:avLst>
              <a:gd name="adj" fmla="val 3409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14" name="十字形 13">
            <a:extLst>
              <a:ext uri="{FF2B5EF4-FFF2-40B4-BE49-F238E27FC236}">
                <a16:creationId xmlns:a16="http://schemas.microsoft.com/office/drawing/2014/main" id="{8F5A9FF7-9A66-9640-A837-6E5175583620}"/>
              </a:ext>
            </a:extLst>
          </p:cNvPr>
          <p:cNvSpPr>
            <a:spLocks noChangeAspect="1"/>
          </p:cNvSpPr>
          <p:nvPr/>
        </p:nvSpPr>
        <p:spPr>
          <a:xfrm rot="2705529">
            <a:off x="3565380" y="2583244"/>
            <a:ext cx="431999" cy="432000"/>
          </a:xfrm>
          <a:prstGeom prst="plus">
            <a:avLst>
              <a:gd name="adj" fmla="val 3409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15" name="十字形 14">
            <a:extLst>
              <a:ext uri="{FF2B5EF4-FFF2-40B4-BE49-F238E27FC236}">
                <a16:creationId xmlns:a16="http://schemas.microsoft.com/office/drawing/2014/main" id="{108550E6-C4E7-6F42-952F-8955E38F52A5}"/>
              </a:ext>
            </a:extLst>
          </p:cNvPr>
          <p:cNvSpPr>
            <a:spLocks noChangeAspect="1"/>
          </p:cNvSpPr>
          <p:nvPr/>
        </p:nvSpPr>
        <p:spPr>
          <a:xfrm rot="2705529">
            <a:off x="4176318" y="2583244"/>
            <a:ext cx="431999" cy="432000"/>
          </a:xfrm>
          <a:prstGeom prst="plus">
            <a:avLst>
              <a:gd name="adj" fmla="val 3409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16" name="十字形 15">
            <a:extLst>
              <a:ext uri="{FF2B5EF4-FFF2-40B4-BE49-F238E27FC236}">
                <a16:creationId xmlns:a16="http://schemas.microsoft.com/office/drawing/2014/main" id="{E0A7979F-A893-5043-8BDF-64616B7F12A3}"/>
              </a:ext>
            </a:extLst>
          </p:cNvPr>
          <p:cNvSpPr>
            <a:spLocks noChangeAspect="1"/>
          </p:cNvSpPr>
          <p:nvPr/>
        </p:nvSpPr>
        <p:spPr>
          <a:xfrm rot="2705529">
            <a:off x="4709320" y="2577665"/>
            <a:ext cx="431999" cy="432000"/>
          </a:xfrm>
          <a:prstGeom prst="plus">
            <a:avLst>
              <a:gd name="adj" fmla="val 3409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62A3CF59-3195-DA46-AFF4-0FC4C918A589}"/>
              </a:ext>
            </a:extLst>
          </p:cNvPr>
          <p:cNvSpPr>
            <a:spLocks noChangeAspect="1"/>
          </p:cNvSpPr>
          <p:nvPr/>
        </p:nvSpPr>
        <p:spPr>
          <a:xfrm>
            <a:off x="5112833" y="2914493"/>
            <a:ext cx="763200" cy="763200"/>
          </a:xfrm>
          <a:prstGeom prst="ellipse">
            <a:avLst/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290B5A63-4CFF-2F47-883C-ADD87E473C14}"/>
              </a:ext>
            </a:extLst>
          </p:cNvPr>
          <p:cNvSpPr>
            <a:spLocks noChangeAspect="1"/>
          </p:cNvSpPr>
          <p:nvPr/>
        </p:nvSpPr>
        <p:spPr>
          <a:xfrm>
            <a:off x="4467589" y="3110293"/>
            <a:ext cx="763200" cy="763200"/>
          </a:xfrm>
          <a:prstGeom prst="ellipse">
            <a:avLst/>
          </a:prstGeom>
          <a:solidFill>
            <a:srgbClr val="7A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83313A1-0ED3-C543-B94F-52AF56464013}"/>
              </a:ext>
            </a:extLst>
          </p:cNvPr>
          <p:cNvSpPr/>
          <p:nvPr/>
        </p:nvSpPr>
        <p:spPr>
          <a:xfrm>
            <a:off x="6381781" y="4018869"/>
            <a:ext cx="15790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Global Data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97E942C-6D56-D947-9410-5E81F007D91A}"/>
              </a:ext>
            </a:extLst>
          </p:cNvPr>
          <p:cNvSpPr/>
          <p:nvPr/>
        </p:nvSpPr>
        <p:spPr>
          <a:xfrm>
            <a:off x="2830239" y="4612064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7030A0"/>
                </a:solidFill>
              </a:rPr>
              <a:t>Converge power series on a disk</a:t>
            </a:r>
            <a:endParaRPr lang="zh-MO" altLang="en-US" b="1" dirty="0">
              <a:solidFill>
                <a:srgbClr val="7030A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9E49BB8-7940-F144-8456-5574A048D123}"/>
              </a:ext>
            </a:extLst>
          </p:cNvPr>
          <p:cNvSpPr/>
          <p:nvPr/>
        </p:nvSpPr>
        <p:spPr>
          <a:xfrm>
            <a:off x="6381781" y="4601448"/>
            <a:ext cx="5636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7030A0"/>
                </a:solidFill>
              </a:rPr>
              <a:t>Entire complex function extended across Riemann sphere</a:t>
            </a:r>
            <a:endParaRPr lang="zh-MO" altLang="en-US" b="1" dirty="0">
              <a:solidFill>
                <a:srgbClr val="7030A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CE96A11-1D6A-E241-9AD5-C29283CEF308}"/>
              </a:ext>
            </a:extLst>
          </p:cNvPr>
          <p:cNvSpPr/>
          <p:nvPr/>
        </p:nvSpPr>
        <p:spPr>
          <a:xfrm>
            <a:off x="2288280" y="5347746"/>
            <a:ext cx="7560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dirty="0"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The analytic continuation of complex functions consists of one of the earliest motivating examples of </a:t>
            </a:r>
            <a:r>
              <a:rPr lang="en-US" altLang="zh-MO" dirty="0">
                <a:solidFill>
                  <a:srgbClr val="FF000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sheaf of continuous functions</a:t>
            </a:r>
            <a:r>
              <a:rPr lang="en-US" altLang="zh-MO" dirty="0"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, or more precisely, holomorphic functions.</a:t>
            </a:r>
            <a:endParaRPr lang="zh-MO" altLang="en-US" dirty="0">
              <a:solidFill>
                <a:srgbClr val="00B050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E4E68A-2D0A-7944-9ACD-0F2D4436BFA9}"/>
              </a:ext>
            </a:extLst>
          </p:cNvPr>
          <p:cNvSpPr/>
          <p:nvPr/>
        </p:nvSpPr>
        <p:spPr>
          <a:xfrm>
            <a:off x="692137" y="4025186"/>
            <a:ext cx="14303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Set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96EA65A-E5BA-2647-AEAA-3751A0F7D645}"/>
              </a:ext>
            </a:extLst>
          </p:cNvPr>
          <p:cNvSpPr/>
          <p:nvPr/>
        </p:nvSpPr>
        <p:spPr>
          <a:xfrm>
            <a:off x="692137" y="4607766"/>
            <a:ext cx="188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7030A0"/>
                </a:solidFill>
              </a:rPr>
              <a:t>Neighboring disks</a:t>
            </a:r>
            <a:endParaRPr lang="zh-MO" altLang="en-US" b="1" dirty="0">
              <a:solidFill>
                <a:srgbClr val="7030A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663EF36-720A-174E-80E0-FCB793A8143A}"/>
              </a:ext>
            </a:extLst>
          </p:cNvPr>
          <p:cNvSpPr/>
          <p:nvPr/>
        </p:nvSpPr>
        <p:spPr>
          <a:xfrm>
            <a:off x="3799419" y="564627"/>
            <a:ext cx="563635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MO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Sheaf theory: the general theory for gluing consistent local data on overlapping sets as a coherent global data.</a:t>
            </a:r>
            <a:endParaRPr lang="zh-MO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6FC91A-A9EA-0B4E-A711-8E550600E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039" y="1514521"/>
            <a:ext cx="2160000" cy="25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80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C38A977-2DEE-A64D-805B-B3F324685801}"/>
              </a:ext>
            </a:extLst>
          </p:cNvPr>
          <p:cNvSpPr/>
          <p:nvPr/>
        </p:nvSpPr>
        <p:spPr>
          <a:xfrm>
            <a:off x="880684" y="686191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altLang="zh-MO" sz="2400" b="1" u="sng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sheaf</a:t>
            </a:r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1843BA-E01F-7A4F-827C-5BED83253CB7}"/>
              </a:ext>
            </a:extLst>
          </p:cNvPr>
          <p:cNvSpPr/>
          <p:nvPr/>
        </p:nvSpPr>
        <p:spPr>
          <a:xfrm>
            <a:off x="2080692" y="1911031"/>
            <a:ext cx="54413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Peter is sawing the sky through the telescope 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F49D562-D20D-2643-81FB-00485FD2E90E}"/>
              </a:ext>
            </a:extLst>
          </p:cNvPr>
          <p:cNvSpPr/>
          <p:nvPr/>
        </p:nvSpPr>
        <p:spPr>
          <a:xfrm>
            <a:off x="2080692" y="2998113"/>
            <a:ext cx="63666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Peter is losing the duck through the telescope 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框架 7">
            <a:extLst>
              <a:ext uri="{FF2B5EF4-FFF2-40B4-BE49-F238E27FC236}">
                <a16:creationId xmlns:a16="http://schemas.microsoft.com/office/drawing/2014/main" id="{3C6FA53B-7C4F-8E46-98C8-8D7BFAD0CAFA}"/>
              </a:ext>
            </a:extLst>
          </p:cNvPr>
          <p:cNvSpPr/>
          <p:nvPr/>
        </p:nvSpPr>
        <p:spPr>
          <a:xfrm>
            <a:off x="2080692" y="1827117"/>
            <a:ext cx="1010851" cy="598714"/>
          </a:xfrm>
          <a:prstGeom prst="frame">
            <a:avLst>
              <a:gd name="adj1" fmla="val 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框架 8">
            <a:extLst>
              <a:ext uri="{FF2B5EF4-FFF2-40B4-BE49-F238E27FC236}">
                <a16:creationId xmlns:a16="http://schemas.microsoft.com/office/drawing/2014/main" id="{9EB149E6-D624-7342-A9ED-94CED4C11CC4}"/>
              </a:ext>
            </a:extLst>
          </p:cNvPr>
          <p:cNvSpPr/>
          <p:nvPr/>
        </p:nvSpPr>
        <p:spPr>
          <a:xfrm>
            <a:off x="2797046" y="1827117"/>
            <a:ext cx="1143583" cy="598714"/>
          </a:xfrm>
          <a:prstGeom prst="frame">
            <a:avLst>
              <a:gd name="adj1" fmla="val 15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MO" altLang="en-US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框架 9">
            <a:extLst>
              <a:ext uri="{FF2B5EF4-FFF2-40B4-BE49-F238E27FC236}">
                <a16:creationId xmlns:a16="http://schemas.microsoft.com/office/drawing/2014/main" id="{8920C69F-3BC0-1F42-AB66-6628032E114F}"/>
              </a:ext>
            </a:extLst>
          </p:cNvPr>
          <p:cNvSpPr/>
          <p:nvPr/>
        </p:nvSpPr>
        <p:spPr>
          <a:xfrm>
            <a:off x="3091543" y="1833989"/>
            <a:ext cx="1741714" cy="598714"/>
          </a:xfrm>
          <a:prstGeom prst="frame">
            <a:avLst>
              <a:gd name="adj1" fmla="val 159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MO" altLang="en-US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框架 10">
            <a:extLst>
              <a:ext uri="{FF2B5EF4-FFF2-40B4-BE49-F238E27FC236}">
                <a16:creationId xmlns:a16="http://schemas.microsoft.com/office/drawing/2014/main" id="{7F0F2FCD-016E-F745-A145-577D847245D3}"/>
              </a:ext>
            </a:extLst>
          </p:cNvPr>
          <p:cNvSpPr/>
          <p:nvPr/>
        </p:nvSpPr>
        <p:spPr>
          <a:xfrm>
            <a:off x="3930502" y="1831659"/>
            <a:ext cx="1913606" cy="601044"/>
          </a:xfrm>
          <a:prstGeom prst="frame">
            <a:avLst>
              <a:gd name="adj1" fmla="val 159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MO" altLang="en-US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框架 11">
            <a:extLst>
              <a:ext uri="{FF2B5EF4-FFF2-40B4-BE49-F238E27FC236}">
                <a16:creationId xmlns:a16="http://schemas.microsoft.com/office/drawing/2014/main" id="{CEC1312F-15E3-0D47-90D1-A78DC73DFD45}"/>
              </a:ext>
            </a:extLst>
          </p:cNvPr>
          <p:cNvSpPr/>
          <p:nvPr/>
        </p:nvSpPr>
        <p:spPr>
          <a:xfrm>
            <a:off x="4820851" y="1831659"/>
            <a:ext cx="2614092" cy="601044"/>
          </a:xfrm>
          <a:prstGeom prst="frame">
            <a:avLst>
              <a:gd name="adj1" fmla="val 159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MO" altLang="en-US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283C5E4-EAEE-2F44-9D40-0B0D9EFE2B88}"/>
              </a:ext>
            </a:extLst>
          </p:cNvPr>
          <p:cNvSpPr/>
          <p:nvPr/>
        </p:nvSpPr>
        <p:spPr>
          <a:xfrm>
            <a:off x="8447314" y="2859613"/>
            <a:ext cx="2660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000" b="1" dirty="0">
                <a:solidFill>
                  <a:srgbClr val="D8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Breakdown in semantic continuity</a:t>
            </a:r>
            <a:endParaRPr lang="zh-MO" altLang="en-US" sz="2000" b="1" dirty="0">
              <a:solidFill>
                <a:srgbClr val="D88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8847765-C5CE-F14E-A0A1-15D1608AE92E}"/>
              </a:ext>
            </a:extLst>
          </p:cNvPr>
          <p:cNvSpPr/>
          <p:nvPr/>
        </p:nvSpPr>
        <p:spPr>
          <a:xfrm>
            <a:off x="2080692" y="5603592"/>
            <a:ext cx="6235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The linguists have used the sheaf theory for decades in natural language processing. </a:t>
            </a:r>
            <a:endParaRPr lang="zh-MO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FFC0247-9968-7F45-8F23-11B6E3B4A403}"/>
              </a:ext>
            </a:extLst>
          </p:cNvPr>
          <p:cNvSpPr/>
          <p:nvPr/>
        </p:nvSpPr>
        <p:spPr>
          <a:xfrm>
            <a:off x="3845474" y="3989499"/>
            <a:ext cx="14303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Local Data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AE5CC13-1BAF-D542-B6C4-3D46E21661A7}"/>
              </a:ext>
            </a:extLst>
          </p:cNvPr>
          <p:cNvSpPr/>
          <p:nvPr/>
        </p:nvSpPr>
        <p:spPr>
          <a:xfrm>
            <a:off x="6448335" y="3989499"/>
            <a:ext cx="15790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Global Data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808952B-8BB4-8E40-9025-21C2298F496A}"/>
              </a:ext>
            </a:extLst>
          </p:cNvPr>
          <p:cNvSpPr/>
          <p:nvPr/>
        </p:nvSpPr>
        <p:spPr>
          <a:xfrm>
            <a:off x="3845474" y="4572078"/>
            <a:ext cx="2432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7030A0"/>
                </a:solidFill>
              </a:rPr>
              <a:t>linguistic neighborhood</a:t>
            </a:r>
            <a:endParaRPr lang="zh-MO" altLang="en-US" b="1" dirty="0">
              <a:solidFill>
                <a:srgbClr val="7030A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16058A8-F8D9-AC47-A41A-AA033E1833C0}"/>
              </a:ext>
            </a:extLst>
          </p:cNvPr>
          <p:cNvSpPr/>
          <p:nvPr/>
        </p:nvSpPr>
        <p:spPr>
          <a:xfrm>
            <a:off x="6448335" y="4572078"/>
            <a:ext cx="4561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7030A0"/>
                </a:solidFill>
              </a:rPr>
              <a:t>logically consistent and meaningful statement</a:t>
            </a:r>
            <a:endParaRPr lang="zh-MO" altLang="en-US" b="1" dirty="0">
              <a:solidFill>
                <a:srgbClr val="7030A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30706FE-C5BD-0C42-A8C7-E91D1DE81C90}"/>
              </a:ext>
            </a:extLst>
          </p:cNvPr>
          <p:cNvSpPr/>
          <p:nvPr/>
        </p:nvSpPr>
        <p:spPr>
          <a:xfrm>
            <a:off x="1365500" y="3986915"/>
            <a:ext cx="14303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Set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E6FAF3B-5BC1-4E4D-9BFC-66559F850C25}"/>
              </a:ext>
            </a:extLst>
          </p:cNvPr>
          <p:cNvSpPr/>
          <p:nvPr/>
        </p:nvSpPr>
        <p:spPr>
          <a:xfrm>
            <a:off x="1365500" y="4569495"/>
            <a:ext cx="247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7030A0"/>
                </a:solidFill>
              </a:rPr>
              <a:t>collection of statements</a:t>
            </a:r>
            <a:endParaRPr lang="zh-MO" altLang="en-US" b="1" dirty="0">
              <a:solidFill>
                <a:srgbClr val="7030A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A0E69F5-72A2-8D46-86D1-97EACC1B29F4}"/>
              </a:ext>
            </a:extLst>
          </p:cNvPr>
          <p:cNvSpPr/>
          <p:nvPr/>
        </p:nvSpPr>
        <p:spPr>
          <a:xfrm>
            <a:off x="4820851" y="558363"/>
            <a:ext cx="7108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poetic or surreal writing deliberately plays with this idea.</a:t>
            </a:r>
          </a:p>
          <a:p>
            <a:r>
              <a:rPr lang="en-US" altLang="zh-MO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can be seen in avant-garde poetry, dream-like storytelling</a:t>
            </a:r>
            <a:endParaRPr lang="zh-MO" alt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91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46B011C-1802-1542-A0D8-2E9D36C52009}"/>
              </a:ext>
            </a:extLst>
          </p:cNvPr>
          <p:cNvSpPr/>
          <p:nvPr/>
        </p:nvSpPr>
        <p:spPr>
          <a:xfrm>
            <a:off x="880684" y="686191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altLang="zh-MO" sz="2400" b="1" u="sng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sheaf of sections</a:t>
            </a:r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C78CD3B-88A0-184A-AB31-5468077D3B17}"/>
              </a:ext>
            </a:extLst>
          </p:cNvPr>
          <p:cNvSpPr/>
          <p:nvPr/>
        </p:nvSpPr>
        <p:spPr>
          <a:xfrm>
            <a:off x="3956505" y="4022859"/>
            <a:ext cx="14303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Local Data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33F8F45-74F0-ED42-A7B7-43119EABB51B}"/>
              </a:ext>
            </a:extLst>
          </p:cNvPr>
          <p:cNvSpPr/>
          <p:nvPr/>
        </p:nvSpPr>
        <p:spPr>
          <a:xfrm>
            <a:off x="7815941" y="4022858"/>
            <a:ext cx="15790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Global Data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1CE435-A6FA-7C46-9581-D160CCC0908F}"/>
              </a:ext>
            </a:extLst>
          </p:cNvPr>
          <p:cNvSpPr/>
          <p:nvPr/>
        </p:nvSpPr>
        <p:spPr>
          <a:xfrm>
            <a:off x="3956505" y="4605439"/>
            <a:ext cx="3680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7030A0"/>
                </a:solidFill>
              </a:rPr>
              <a:t>Line segment [0,1]/ Local gauge field</a:t>
            </a:r>
            <a:endParaRPr lang="zh-MO" altLang="en-US" b="1" dirty="0">
              <a:solidFill>
                <a:srgbClr val="7030A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C9A2766-A35C-704D-8A9E-64993EB2F062}"/>
              </a:ext>
            </a:extLst>
          </p:cNvPr>
          <p:cNvSpPr/>
          <p:nvPr/>
        </p:nvSpPr>
        <p:spPr>
          <a:xfrm>
            <a:off x="7815941" y="4605439"/>
            <a:ext cx="330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7030A0"/>
                </a:solidFill>
              </a:rPr>
              <a:t>Mobius band/ Global gauge field</a:t>
            </a:r>
            <a:endParaRPr lang="zh-MO" altLang="en-US" b="1" dirty="0">
              <a:solidFill>
                <a:srgbClr val="7030A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EC06F3A-F0DF-854F-8E30-6D25BBD76CA2}"/>
              </a:ext>
            </a:extLst>
          </p:cNvPr>
          <p:cNvSpPr/>
          <p:nvPr/>
        </p:nvSpPr>
        <p:spPr>
          <a:xfrm>
            <a:off x="1623836" y="4022859"/>
            <a:ext cx="22455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Set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1B8179B-B114-7143-A915-8F2EB55D6BB3}"/>
              </a:ext>
            </a:extLst>
          </p:cNvPr>
          <p:cNvSpPr/>
          <p:nvPr/>
        </p:nvSpPr>
        <p:spPr>
          <a:xfrm>
            <a:off x="1623836" y="4605439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7030A0"/>
                </a:solidFill>
              </a:rPr>
              <a:t>S</a:t>
            </a:r>
            <a:r>
              <a:rPr lang="en-US" altLang="zh-MO" b="1" baseline="30000" dirty="0">
                <a:solidFill>
                  <a:srgbClr val="7030A0"/>
                </a:solidFill>
              </a:rPr>
              <a:t>1</a:t>
            </a:r>
            <a:r>
              <a:rPr lang="en-US" altLang="zh-MO" b="1" dirty="0">
                <a:solidFill>
                  <a:srgbClr val="7030A0"/>
                </a:solidFill>
              </a:rPr>
              <a:t>/ Base Space</a:t>
            </a:r>
            <a:endParaRPr lang="zh-MO" alt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86E664B-0FC3-814B-B752-04CF98839C87}"/>
              </a:ext>
            </a:extLst>
          </p:cNvPr>
          <p:cNvSpPr/>
          <p:nvPr/>
        </p:nvSpPr>
        <p:spPr>
          <a:xfrm>
            <a:off x="5334000" y="1147856"/>
            <a:ext cx="5638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MO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Möbius band</a:t>
            </a:r>
            <a:r>
              <a:rPr lang="en-US" altLang="zh-MO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 </a:t>
            </a:r>
            <a:r>
              <a:rPr lang="en-US" altLang="zh-MO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continuous section</a:t>
            </a:r>
            <a:r>
              <a:rPr lang="en-US" altLang="zh-MO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—the </a:t>
            </a:r>
            <a:r>
              <a:rPr lang="en-US" altLang="zh-MO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twisting</a:t>
            </a:r>
            <a:r>
              <a:rPr lang="en-US" altLang="zh-MO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prevents such a choice. However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MO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Locally sections exist over small open 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MO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sections can be patched together, but not always globally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MO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sheaf captures this obstruction and helps determine global properties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31CBA19-893C-D744-88FC-A395179B07E7}"/>
              </a:ext>
            </a:extLst>
          </p:cNvPr>
          <p:cNvSpPr/>
          <p:nvPr/>
        </p:nvSpPr>
        <p:spPr>
          <a:xfrm>
            <a:off x="1623836" y="5405889"/>
            <a:ext cx="420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Sections describe fields in physics</a:t>
            </a:r>
            <a:endParaRPr lang="zh-MO" altLang="en-US" dirty="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499E28A-428A-FF44-9375-EA8E024E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18" y="1469357"/>
            <a:ext cx="3600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1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B3D145-49A8-C647-96BA-34759B8180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6000" y="1637713"/>
            <a:ext cx="5400000" cy="275744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99AD749-A0F6-CF4B-BF04-BEE737D1F362}"/>
              </a:ext>
            </a:extLst>
          </p:cNvPr>
          <p:cNvSpPr/>
          <p:nvPr/>
        </p:nvSpPr>
        <p:spPr>
          <a:xfrm>
            <a:off x="880684" y="686191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Nonlocality: Level 3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01926B-B8CA-F049-985B-0A9D36AAB58E}"/>
              </a:ext>
            </a:extLst>
          </p:cNvPr>
          <p:cNvSpPr/>
          <p:nvPr/>
        </p:nvSpPr>
        <p:spPr>
          <a:xfrm>
            <a:off x="5035287" y="1147856"/>
            <a:ext cx="21214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Bell Scenario</a:t>
            </a:r>
            <a:endParaRPr lang="zh-MO" altLang="en-US" sz="2200" u="sng" dirty="0">
              <a:solidFill>
                <a:srgbClr val="C00000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6E9DCA3-C9FD-A442-AF49-491D054B11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0" y="4536283"/>
            <a:ext cx="3441700" cy="3556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A6440CF-7B31-8844-B4C8-E2B0BDD0B5AA}"/>
              </a:ext>
            </a:extLst>
          </p:cNvPr>
          <p:cNvSpPr/>
          <p:nvPr/>
        </p:nvSpPr>
        <p:spPr>
          <a:xfrm>
            <a:off x="3396000" y="4529417"/>
            <a:ext cx="10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C00000"/>
                </a:solidFill>
                <a:cs typeface="Times New Roman" panose="02020603050405020304" pitchFamily="18" charset="0"/>
              </a:rPr>
              <a:t>Context </a:t>
            </a:r>
            <a:r>
              <a:rPr lang="en-US" altLang="zh-MO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C</a:t>
            </a:r>
            <a:endParaRPr lang="zh-MO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71EE84-80AC-A04A-80EB-518A4546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0" y="5468257"/>
            <a:ext cx="1701800" cy="4064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7DC90E1-F10A-1B4E-935F-DE5913F40FDC}"/>
              </a:ext>
            </a:extLst>
          </p:cNvPr>
          <p:cNvSpPr/>
          <p:nvPr/>
        </p:nvSpPr>
        <p:spPr>
          <a:xfrm>
            <a:off x="3396000" y="5486791"/>
            <a:ext cx="1944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C00000"/>
                </a:solidFill>
                <a:cs typeface="Times New Roman" panose="02020603050405020304" pitchFamily="18" charset="0"/>
              </a:rPr>
              <a:t>Event </a:t>
            </a:r>
            <a:r>
              <a:rPr lang="en-US" altLang="zh-MO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O</a:t>
            </a:r>
            <a:r>
              <a:rPr lang="en-US" altLang="zh-MO" b="1" i="1" baseline="30000" dirty="0">
                <a:solidFill>
                  <a:srgbClr val="C00000"/>
                </a:solidFill>
                <a:cs typeface="Times New Roman" panose="02020603050405020304" pitchFamily="18" charset="0"/>
                <a:sym typeface="Wingdings" pitchFamily="2" charset="2"/>
              </a:rPr>
              <a:t>C</a:t>
            </a:r>
            <a:r>
              <a:rPr lang="en-US" altLang="zh-MO" b="1" dirty="0">
                <a:solidFill>
                  <a:srgbClr val="C00000"/>
                </a:solidFill>
                <a:cs typeface="Times New Roman" panose="02020603050405020304" pitchFamily="18" charset="0"/>
                <a:sym typeface="Wingdings" pitchFamily="2" charset="2"/>
              </a:rPr>
              <a:t> (section)</a:t>
            </a:r>
            <a:endParaRPr lang="zh-MO" altLang="en-US" b="1" baseline="30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F74443E-8DDD-704D-978A-A9FE05A32FF2}"/>
              </a:ext>
            </a:extLst>
          </p:cNvPr>
          <p:cNvSpPr/>
          <p:nvPr/>
        </p:nvSpPr>
        <p:spPr>
          <a:xfrm>
            <a:off x="3396000" y="5987143"/>
            <a:ext cx="2420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C00000"/>
                </a:solidFill>
                <a:cs typeface="Times New Roman" panose="02020603050405020304" pitchFamily="18" charset="0"/>
              </a:rPr>
              <a:t>Probability Distribution</a:t>
            </a:r>
            <a:endParaRPr lang="zh-MO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10B5729-8B10-3F49-AB4E-438BFF16E9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0" y="5994009"/>
            <a:ext cx="1562100" cy="3175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2A390CC-0EDE-FB4E-BC5D-2E5E657ACA8E}"/>
              </a:ext>
            </a:extLst>
          </p:cNvPr>
          <p:cNvSpPr/>
          <p:nvPr/>
        </p:nvSpPr>
        <p:spPr>
          <a:xfrm>
            <a:off x="3396000" y="4979182"/>
            <a:ext cx="12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C00000"/>
                </a:solidFill>
                <a:cs typeface="Times New Roman" panose="02020603050405020304" pitchFamily="18" charset="0"/>
              </a:rPr>
              <a:t>Outcome </a:t>
            </a:r>
            <a:r>
              <a:rPr lang="en-US" altLang="zh-MO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O</a:t>
            </a:r>
            <a:endParaRPr lang="zh-MO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587B53E-6931-5140-9A0A-50ED346A901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0" y="5040370"/>
            <a:ext cx="6223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29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4E6D5F3-C5DE-6E44-8931-627785B9F370}"/>
              </a:ext>
            </a:extLst>
          </p:cNvPr>
          <p:cNvSpPr/>
          <p:nvPr/>
        </p:nvSpPr>
        <p:spPr>
          <a:xfrm>
            <a:off x="880684" y="686191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Nonlocality: Level 3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8E327C-52C1-4E4F-976C-4FB0B04D0A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" b="23491"/>
          <a:stretch/>
        </p:blipFill>
        <p:spPr>
          <a:xfrm>
            <a:off x="4053114" y="1347108"/>
            <a:ext cx="2540000" cy="2040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07EC6E0-0B6D-9443-9F96-92D6201346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80064" y="1679122"/>
            <a:ext cx="3086100" cy="2794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78E2CE-9210-9948-B755-9F8FB3C03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8750"/>
          <a:stretch/>
        </p:blipFill>
        <p:spPr>
          <a:xfrm>
            <a:off x="3392714" y="2080986"/>
            <a:ext cx="3860800" cy="24765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5172CEE-571B-B54F-8AF6-A95FDFC5F5B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68864" y="2393950"/>
            <a:ext cx="4508500" cy="2794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C1A6998-8F8A-E64B-A417-2F5CB1F543E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21364" y="2738664"/>
            <a:ext cx="2603500" cy="292100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6637C3CD-1E47-C247-94FE-A7C3A6BC4EC4}"/>
              </a:ext>
            </a:extLst>
          </p:cNvPr>
          <p:cNvGrpSpPr/>
          <p:nvPr/>
        </p:nvGrpSpPr>
        <p:grpSpPr>
          <a:xfrm>
            <a:off x="3052989" y="3083378"/>
            <a:ext cx="4540250" cy="431800"/>
            <a:chOff x="4552950" y="3096078"/>
            <a:chExt cx="4540250" cy="431800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98622892-8FBB-DB43-8AE4-8DE5FD1D4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52950" y="3096078"/>
              <a:ext cx="3263900" cy="43180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7CE2AE3-F7F0-D547-99C9-118059EFE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26400" y="3108778"/>
              <a:ext cx="1066800" cy="419100"/>
            </a:xfrm>
            <a:prstGeom prst="rect">
              <a:avLst/>
            </a:prstGeom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EAFC32F-1864-AC43-B7EA-57FADACBF98C}"/>
              </a:ext>
            </a:extLst>
          </p:cNvPr>
          <p:cNvGrpSpPr/>
          <p:nvPr/>
        </p:nvGrpSpPr>
        <p:grpSpPr>
          <a:xfrm>
            <a:off x="3497489" y="3580492"/>
            <a:ext cx="3651250" cy="457200"/>
            <a:chOff x="4375150" y="3529692"/>
            <a:chExt cx="3651250" cy="457200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718C8355-7F4E-584A-87F2-E3FCDC4DE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75150" y="3586842"/>
              <a:ext cx="1346200" cy="342900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1355099-96BF-A34B-8E54-AFFD728A1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930900" y="3529692"/>
              <a:ext cx="2095500" cy="457200"/>
            </a:xfrm>
            <a:prstGeom prst="rect">
              <a:avLst/>
            </a:prstGeom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81B53319-CDCE-F74A-B216-16B5F9363BF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97614" y="4085770"/>
            <a:ext cx="1651000" cy="241300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45A83068-62A8-7F45-A181-5BED27444222}"/>
              </a:ext>
            </a:extLst>
          </p:cNvPr>
          <p:cNvGrpSpPr/>
          <p:nvPr/>
        </p:nvGrpSpPr>
        <p:grpSpPr>
          <a:xfrm>
            <a:off x="3365726" y="4384220"/>
            <a:ext cx="3914775" cy="406400"/>
            <a:chOff x="4559300" y="4349293"/>
            <a:chExt cx="3914775" cy="406400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94C0AC9-62F9-D345-B663-56D2E68F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59300" y="4437287"/>
              <a:ext cx="1536700" cy="2921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381F3F45-7823-2049-91B6-7CEC66CC2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24575" y="4349293"/>
              <a:ext cx="2349500" cy="406400"/>
            </a:xfrm>
            <a:prstGeom prst="rect">
              <a:avLst/>
            </a:prstGeom>
          </p:spPr>
        </p:pic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4EAD22A5-03FC-094F-9B03-D10D81A01EF0}"/>
              </a:ext>
            </a:extLst>
          </p:cNvPr>
          <p:cNvSpPr/>
          <p:nvPr/>
        </p:nvSpPr>
        <p:spPr>
          <a:xfrm>
            <a:off x="2788510" y="4906734"/>
            <a:ext cx="5069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gluing property makes </a:t>
            </a:r>
            <a:r>
              <a:rPr lang="en-US" altLang="zh-MO" sz="2000" b="1" i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presheaf</a:t>
            </a:r>
            <a:r>
              <a:rPr lang="en-US" altLang="zh-MO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zh-MO" sz="2000" b="1" i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sheaf</a:t>
            </a:r>
            <a:r>
              <a:rPr lang="en-US" altLang="zh-MO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1F8F3E1-7C5A-D74B-BAD4-8884ADA8FF1D}"/>
              </a:ext>
            </a:extLst>
          </p:cNvPr>
          <p:cNvSpPr/>
          <p:nvPr/>
        </p:nvSpPr>
        <p:spPr>
          <a:xfrm>
            <a:off x="8098972" y="1295792"/>
            <a:ext cx="34834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Sheaf of sections:</a:t>
            </a:r>
            <a:r>
              <a:rPr lang="en-US" altLang="zh-MO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table of events/ joint probabilities,</a:t>
            </a:r>
          </a:p>
          <a:p>
            <a:endParaRPr lang="en-US" altLang="zh-MO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M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Sections: </a:t>
            </a:r>
            <a:r>
              <a:rPr lang="en-US" altLang="zh-MO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distributions for outcomes restricted to a subset of observers.</a:t>
            </a:r>
          </a:p>
          <a:p>
            <a:endParaRPr lang="en-US" altLang="zh-MO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M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section: </a:t>
            </a:r>
            <a:r>
              <a:rPr lang="en-US" altLang="zh-MO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existence of a single </a:t>
            </a:r>
            <a:r>
              <a:rPr lang="en-US" altLang="zh-MO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probability distribution</a:t>
            </a:r>
            <a:r>
              <a:rPr lang="en-US" altLang="zh-MO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across all settings, explained by deterministic hidden variables.</a:t>
            </a:r>
          </a:p>
          <a:p>
            <a:endParaRPr lang="en-US" altLang="zh-MO" b="1" dirty="0">
              <a:solidFill>
                <a:srgbClr val="FF2F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M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 inequalities: </a:t>
            </a:r>
            <a:r>
              <a:rPr lang="en-US" altLang="zh-MO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global section</a:t>
            </a:r>
            <a:r>
              <a:rPr lang="en-US" altLang="zh-MO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exists for quantum correlations </a:t>
            </a:r>
            <a:r>
              <a:rPr lang="en-US" altLang="zh-MO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[5]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ECB31E4-8ED7-7345-BB9C-6D150C046D05}"/>
              </a:ext>
            </a:extLst>
          </p:cNvPr>
          <p:cNvSpPr/>
          <p:nvPr/>
        </p:nvSpPr>
        <p:spPr>
          <a:xfrm>
            <a:off x="531132" y="6155870"/>
            <a:ext cx="11129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1600" dirty="0"/>
              <a:t>[5] Abramsky, S., &amp; </a:t>
            </a:r>
            <a:r>
              <a:rPr lang="en-US" altLang="zh-MO" sz="1600" dirty="0" err="1"/>
              <a:t>Brandenburger</a:t>
            </a:r>
            <a:r>
              <a:rPr lang="en-US" altLang="zh-MO" sz="1600" dirty="0"/>
              <a:t>, A. (2011). The sheaf-theoretic structure of non-locality and contextuality. New Journal of Physics, 13(11), 113036.</a:t>
            </a:r>
            <a:endParaRPr lang="zh-MO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5203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4DC895C-6572-6549-899E-E046B1BA7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09449" y="1269000"/>
            <a:ext cx="5760000" cy="432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41AA4CB-B973-6548-8845-ABFBFCDE41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2436" y="2045866"/>
            <a:ext cx="5760000" cy="276626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FD6D775-DC2B-1E45-B1DE-532D13EE3392}"/>
              </a:ext>
            </a:extLst>
          </p:cNvPr>
          <p:cNvSpPr/>
          <p:nvPr/>
        </p:nvSpPr>
        <p:spPr>
          <a:xfrm>
            <a:off x="880684" y="686191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Nonlocality: Level 3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F0A7112-FE22-FD47-B1E6-AC9967B23DB5}"/>
              </a:ext>
            </a:extLst>
          </p:cNvPr>
          <p:cNvSpPr/>
          <p:nvPr/>
        </p:nvSpPr>
        <p:spPr>
          <a:xfrm>
            <a:off x="2822079" y="1381417"/>
            <a:ext cx="1060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4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PR Box</a:t>
            </a:r>
            <a:endParaRPr lang="zh-MO" altLang="en-US" sz="2400" u="sng" dirty="0">
              <a:solidFill>
                <a:srgbClr val="C0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CC3B227-43DE-AC4B-BB9D-D00D97022DC1}"/>
              </a:ext>
            </a:extLst>
          </p:cNvPr>
          <p:cNvSpPr/>
          <p:nvPr/>
        </p:nvSpPr>
        <p:spPr>
          <a:xfrm>
            <a:off x="724019" y="5173023"/>
            <a:ext cx="3937949" cy="769441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7030A0"/>
                </a:solidFill>
                <a:cs typeface="Times New Roman" panose="02020603050405020304" pitchFamily="18" charset="0"/>
              </a:rPr>
              <a:t>Our old friend: Mobius band!</a:t>
            </a:r>
          </a:p>
          <a:p>
            <a:r>
              <a:rPr lang="en-US" altLang="zh-MO" sz="2200" b="1" dirty="0">
                <a:solidFill>
                  <a:srgbClr val="7030A0"/>
                </a:solidFill>
                <a:cs typeface="Times New Roman" panose="02020603050405020304" pitchFamily="18" charset="0"/>
              </a:rPr>
              <a:t>Global section does not exists!</a:t>
            </a:r>
            <a:endParaRPr lang="zh-MO" altLang="en-US" sz="2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4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0B4E666-EC1C-6448-8E45-537BC455C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3" y="105462"/>
            <a:ext cx="2880000" cy="288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FCAF6F-7D52-6047-83A8-8FC63109F5E5}"/>
              </a:ext>
            </a:extLst>
          </p:cNvPr>
          <p:cNvSpPr/>
          <p:nvPr/>
        </p:nvSpPr>
        <p:spPr>
          <a:xfrm>
            <a:off x="275240" y="105462"/>
            <a:ext cx="250728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MO" b="1" dirty="0">
                <a:solidFill>
                  <a:srgbClr val="C00000"/>
                </a:solidFill>
                <a:latin typeface="Cooper Black" panose="0208090404030B020404" pitchFamily="18" charset="0"/>
              </a:rPr>
              <a:t>(EPR Paradox, 1935)</a:t>
            </a:r>
            <a:endParaRPr lang="zh-MO" altLang="en-US" b="1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E4F7866-1261-394A-AACD-85D9374B14CF}"/>
              </a:ext>
            </a:extLst>
          </p:cNvPr>
          <p:cNvSpPr/>
          <p:nvPr/>
        </p:nvSpPr>
        <p:spPr>
          <a:xfrm>
            <a:off x="88883" y="3429000"/>
            <a:ext cx="12014234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MO" sz="28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The probability overlap between any quantum particles, may be very small, but never zero. The non-zero behavior is how information shared by </a:t>
            </a:r>
            <a:r>
              <a:rPr lang="en-US" altLang="zh-MO" sz="2800" dirty="0">
                <a:solidFill>
                  <a:srgbClr val="FF0000"/>
                </a:solidFill>
                <a:latin typeface="American Typewriter Condensed" panose="02090606020004020304" pitchFamily="18" charset="0"/>
              </a:rPr>
              <a:t>two quantum particles</a:t>
            </a:r>
            <a:r>
              <a:rPr lang="en-US" altLang="zh-MO" sz="28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.</a:t>
            </a:r>
          </a:p>
          <a:p>
            <a:endParaRPr lang="en-US" altLang="zh-MO" sz="2800" dirty="0">
              <a:solidFill>
                <a:srgbClr val="7030A0"/>
              </a:solidFill>
              <a:latin typeface="American Typewriter Condensed" panose="02090606020004020304" pitchFamily="18" charset="0"/>
            </a:endParaRPr>
          </a:p>
          <a:p>
            <a:r>
              <a:rPr lang="en-US" altLang="zh-MO" sz="4800" b="1" dirty="0" err="1">
                <a:solidFill>
                  <a:srgbClr val="7030A0"/>
                </a:solidFill>
                <a:latin typeface="American Typewriter Condensed" panose="02090606020004020304" pitchFamily="18" charset="0"/>
              </a:rPr>
              <a:t>Spukhafte</a:t>
            </a:r>
            <a:r>
              <a:rPr lang="en-US" altLang="zh-MO" sz="4800" b="1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 </a:t>
            </a:r>
            <a:r>
              <a:rPr lang="en-US" altLang="zh-MO" sz="4800" b="1" dirty="0" err="1">
                <a:solidFill>
                  <a:srgbClr val="7030A0"/>
                </a:solidFill>
                <a:latin typeface="American Typewriter Condensed" panose="02090606020004020304" pitchFamily="18" charset="0"/>
              </a:rPr>
              <a:t>Fernwirkung</a:t>
            </a:r>
            <a:r>
              <a:rPr lang="en-US" altLang="zh-MO" sz="4800" b="1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, </a:t>
            </a:r>
          </a:p>
          <a:p>
            <a:r>
              <a:rPr lang="en-US" altLang="zh-MO" sz="4800" b="1" dirty="0">
                <a:solidFill>
                  <a:srgbClr val="FF0000"/>
                </a:solidFill>
                <a:latin typeface="American Typewriter Condensed" panose="02090606020004020304" pitchFamily="18" charset="0"/>
              </a:rPr>
              <a:t>“spooky action at a distance”</a:t>
            </a:r>
            <a:endParaRPr lang="en-US" altLang="zh-MO" dirty="0">
              <a:solidFill>
                <a:srgbClr val="7030A0"/>
              </a:solidFill>
              <a:latin typeface="American Typewriter Condensed" panose="02090606020004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0E2511A-6BA5-2B43-B4D8-A9A6F71FD685}"/>
              </a:ext>
            </a:extLst>
          </p:cNvPr>
          <p:cNvSpPr/>
          <p:nvPr/>
        </p:nvSpPr>
        <p:spPr>
          <a:xfrm>
            <a:off x="8952693" y="649542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momentum: </a:t>
            </a:r>
            <a:r>
              <a:rPr lang="en-US" altLang="zh-MO" dirty="0">
                <a:solidFill>
                  <a:srgbClr val="C00000"/>
                </a:solidFill>
                <a:latin typeface="Cooper Black" panose="0208090404030B020404" pitchFamily="18" charset="0"/>
              </a:rPr>
              <a:t>- p</a:t>
            </a:r>
            <a:endParaRPr lang="zh-MO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FCE7A8C-2FE8-DC40-AF88-2BF1B5E877CD}"/>
              </a:ext>
            </a:extLst>
          </p:cNvPr>
          <p:cNvGrpSpPr/>
          <p:nvPr/>
        </p:nvGrpSpPr>
        <p:grpSpPr>
          <a:xfrm>
            <a:off x="4416446" y="629460"/>
            <a:ext cx="1428596" cy="631809"/>
            <a:chOff x="4124133" y="389645"/>
            <a:chExt cx="1428596" cy="63180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60B72A2-BD88-3E4B-8C8E-B42B9F2DDACF}"/>
                </a:ext>
              </a:extLst>
            </p:cNvPr>
            <p:cNvSpPr/>
            <p:nvPr/>
          </p:nvSpPr>
          <p:spPr>
            <a:xfrm>
              <a:off x="4124133" y="389645"/>
              <a:ext cx="14285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MO" dirty="0">
                  <a:solidFill>
                    <a:srgbClr val="7030A0"/>
                  </a:solidFill>
                  <a:latin typeface="American Typewriter Condensed" panose="02090606020004020304" pitchFamily="18" charset="0"/>
                </a:rPr>
                <a:t>momentum: </a:t>
              </a:r>
              <a:r>
                <a:rPr lang="en-US" altLang="zh-MO" dirty="0">
                  <a:solidFill>
                    <a:srgbClr val="C00000"/>
                  </a:solidFill>
                  <a:latin typeface="Cooper Black" panose="0208090404030B020404" pitchFamily="18" charset="0"/>
                </a:rPr>
                <a:t>p</a:t>
              </a:r>
              <a:endParaRPr lang="zh-MO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3E1ABD0-D2B9-D147-B8DB-7A8CB8032061}"/>
                </a:ext>
              </a:extLst>
            </p:cNvPr>
            <p:cNvSpPr/>
            <p:nvPr/>
          </p:nvSpPr>
          <p:spPr>
            <a:xfrm>
              <a:off x="4124133" y="652122"/>
              <a:ext cx="1133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MO" dirty="0">
                  <a:solidFill>
                    <a:srgbClr val="7030A0"/>
                  </a:solidFill>
                  <a:latin typeface="American Typewriter Condensed" panose="02090606020004020304" pitchFamily="18" charset="0"/>
                </a:rPr>
                <a:t>position: </a:t>
              </a:r>
              <a:r>
                <a:rPr lang="en-US" altLang="zh-MO" dirty="0">
                  <a:solidFill>
                    <a:srgbClr val="C00000"/>
                  </a:solidFill>
                  <a:latin typeface="Cooper Black" panose="0208090404030B020404" pitchFamily="18" charset="0"/>
                </a:rPr>
                <a:t>x</a:t>
              </a:r>
              <a:endParaRPr lang="zh-MO" altLang="en-US" dirty="0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9B0A15FB-D58A-CE46-A0B5-109A448F8095}"/>
              </a:ext>
            </a:extLst>
          </p:cNvPr>
          <p:cNvSpPr/>
          <p:nvPr/>
        </p:nvSpPr>
        <p:spPr>
          <a:xfrm>
            <a:off x="8952693" y="891937"/>
            <a:ext cx="14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Position: </a:t>
            </a:r>
            <a:r>
              <a:rPr lang="en-US" altLang="zh-MO" dirty="0" err="1">
                <a:solidFill>
                  <a:srgbClr val="C00000"/>
                </a:solidFill>
                <a:latin typeface="Cooper Black" panose="0208090404030B020404" pitchFamily="18" charset="0"/>
              </a:rPr>
              <a:t>x+L</a:t>
            </a:r>
            <a:endParaRPr lang="zh-MO" altLang="en-US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F1709E16-289B-3141-BE64-5358378C771B}"/>
              </a:ext>
            </a:extLst>
          </p:cNvPr>
          <p:cNvCxnSpPr/>
          <p:nvPr/>
        </p:nvCxnSpPr>
        <p:spPr>
          <a:xfrm flipH="1">
            <a:off x="4497349" y="629460"/>
            <a:ext cx="1052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505F57B0-85DB-3D41-9AC6-7C541B608EDE}"/>
              </a:ext>
            </a:extLst>
          </p:cNvPr>
          <p:cNvCxnSpPr>
            <a:cxnSpLocks/>
          </p:cNvCxnSpPr>
          <p:nvPr/>
        </p:nvCxnSpPr>
        <p:spPr>
          <a:xfrm>
            <a:off x="9047544" y="583347"/>
            <a:ext cx="127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F383870C-3DDF-1E47-AC29-CFA1C779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268" y="1504543"/>
            <a:ext cx="7200000" cy="15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09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0AC5454-2697-2142-A84A-020E3DFBE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7" y="192429"/>
            <a:ext cx="2498706" cy="29995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0127C4E-2A0A-5148-BC17-836DB0D93D3F}"/>
              </a:ext>
            </a:extLst>
          </p:cNvPr>
          <p:cNvSpPr/>
          <p:nvPr/>
        </p:nvSpPr>
        <p:spPr>
          <a:xfrm>
            <a:off x="2726550" y="1132025"/>
            <a:ext cx="2642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800" dirty="0" err="1">
                <a:solidFill>
                  <a:srgbClr val="C00000"/>
                </a:solidFill>
                <a:latin typeface="Cooper Black" panose="0208090404030B020404" pitchFamily="18" charset="0"/>
              </a:rPr>
              <a:t>Schrödinger:A</a:t>
            </a:r>
            <a:r>
              <a:rPr lang="en-US" altLang="zh-MO" sz="2800" dirty="0">
                <a:solidFill>
                  <a:srgbClr val="C00000"/>
                </a:solidFill>
                <a:latin typeface="Cooper Black" panose="0208090404030B020404" pitchFamily="18" charset="0"/>
              </a:rPr>
              <a:t> cat alive and dead?</a:t>
            </a:r>
            <a:endParaRPr lang="zh-MO" altLang="en-US" sz="2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93AD20D-6AD5-8E41-9273-372E98335E88}"/>
              </a:ext>
            </a:extLst>
          </p:cNvPr>
          <p:cNvSpPr/>
          <p:nvPr/>
        </p:nvSpPr>
        <p:spPr>
          <a:xfrm>
            <a:off x="151897" y="3665973"/>
            <a:ext cx="51493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4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Shortly after EPR paper, Schrödinger wrote another paper. He described </a:t>
            </a:r>
            <a:r>
              <a:rPr lang="en-US" altLang="zh-MO" sz="2400" dirty="0">
                <a:solidFill>
                  <a:srgbClr val="FF0000"/>
                </a:solidFill>
                <a:latin typeface="American Typewriter Condensed" panose="02090606020004020304" pitchFamily="18" charset="0"/>
              </a:rPr>
              <a:t>alive and dead cat</a:t>
            </a:r>
            <a:r>
              <a:rPr lang="en-US" altLang="zh-MO" sz="24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.</a:t>
            </a:r>
          </a:p>
          <a:p>
            <a:endParaRPr lang="en-US" altLang="zh-MO" sz="2400" dirty="0">
              <a:solidFill>
                <a:srgbClr val="7030A0"/>
              </a:solidFill>
              <a:latin typeface="American Typewriter Condensed" panose="02090606020004020304" pitchFamily="18" charset="0"/>
            </a:endParaRPr>
          </a:p>
          <a:p>
            <a:r>
              <a:rPr lang="en-US" altLang="zh-MO" sz="24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He used </a:t>
            </a:r>
            <a:r>
              <a:rPr lang="en-US" altLang="zh-MO" sz="2400" b="1" dirty="0" err="1">
                <a:solidFill>
                  <a:srgbClr val="7030A0"/>
                </a:solidFill>
                <a:latin typeface="American Typewriter Condensed" panose="02090606020004020304" pitchFamily="18" charset="0"/>
              </a:rPr>
              <a:t>Verschränkung</a:t>
            </a:r>
            <a:r>
              <a:rPr lang="en-US" altLang="zh-MO" sz="24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 (entanglement) to describe </a:t>
            </a:r>
            <a:r>
              <a:rPr lang="en-US" altLang="zh-MO" sz="2400" dirty="0">
                <a:solidFill>
                  <a:srgbClr val="FF0000"/>
                </a:solidFill>
                <a:latin typeface="American Typewriter Condensed" panose="02090606020004020304" pitchFamily="18" charset="0"/>
              </a:rPr>
              <a:t>spooky action at a distance</a:t>
            </a:r>
            <a:r>
              <a:rPr lang="en-US" altLang="zh-MO" sz="24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 in a letter to Einstein the same year.</a:t>
            </a:r>
            <a:endParaRPr lang="zh-MO" altLang="en-US" sz="2400" dirty="0">
              <a:solidFill>
                <a:srgbClr val="7030A0"/>
              </a:solidFill>
              <a:latin typeface="American Typewriter Condensed" panose="02090606020004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C7A4B2-D921-9D4B-8476-D8CDB1C3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00" y="2080693"/>
            <a:ext cx="7020000" cy="457795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2D9AA29-8CF0-304B-BF5D-65E428A40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204" y="441039"/>
            <a:ext cx="6840000" cy="160203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C151D8B-5FEF-D849-B4DF-60B2BA7F61B7}"/>
              </a:ext>
            </a:extLst>
          </p:cNvPr>
          <p:cNvSpPr/>
          <p:nvPr/>
        </p:nvSpPr>
        <p:spPr>
          <a:xfrm>
            <a:off x="3066665" y="4690086"/>
            <a:ext cx="1962397" cy="461665"/>
          </a:xfrm>
          <a:prstGeom prst="rect">
            <a:avLst/>
          </a:prstGeom>
          <a:ln>
            <a:solidFill>
              <a:srgbClr val="FF2F92"/>
            </a:solidFill>
          </a:ln>
        </p:spPr>
        <p:txBody>
          <a:bodyPr wrap="none">
            <a:spAutoFit/>
          </a:bodyPr>
          <a:lstStyle/>
          <a:p>
            <a:r>
              <a:rPr lang="en-US" altLang="zh-MO" sz="2400" b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one!</a:t>
            </a:r>
            <a:endParaRPr lang="zh-MO" altLang="en-US" sz="2400" b="1" dirty="0">
              <a:solidFill>
                <a:srgbClr val="FF2F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53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E6A39B-5FC7-7648-BCF1-E6CD65832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79" y="219919"/>
            <a:ext cx="6945455" cy="360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D70DEFD-DC05-B449-9099-214E84E81C20}"/>
              </a:ext>
            </a:extLst>
          </p:cNvPr>
          <p:cNvSpPr/>
          <p:nvPr/>
        </p:nvSpPr>
        <p:spPr>
          <a:xfrm>
            <a:off x="562980" y="4585342"/>
            <a:ext cx="694545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38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1935, EPR (theory)</a:t>
            </a:r>
          </a:p>
          <a:p>
            <a:r>
              <a:rPr lang="en-US" altLang="zh-MO" sz="38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1946, John Wheeler (theory)</a:t>
            </a:r>
          </a:p>
          <a:p>
            <a:r>
              <a:rPr lang="en-US" altLang="zh-MO" sz="38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1949, Wu and </a:t>
            </a:r>
            <a:r>
              <a:rPr lang="en-US" altLang="zh-MO" sz="3800" dirty="0" err="1">
                <a:solidFill>
                  <a:srgbClr val="7030A0"/>
                </a:solidFill>
                <a:latin typeface="American Typewriter Condensed" panose="02090606020004020304" pitchFamily="18" charset="0"/>
              </a:rPr>
              <a:t>Shaknov</a:t>
            </a:r>
            <a:r>
              <a:rPr lang="en-US" altLang="zh-MO" sz="3800" dirty="0">
                <a:solidFill>
                  <a:srgbClr val="7030A0"/>
                </a:solidFill>
                <a:latin typeface="American Typewriter Condensed" panose="02090606020004020304" pitchFamily="18" charset="0"/>
              </a:rPr>
              <a:t> (experiment)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5C6D61-6307-9F4A-AD18-1CD81911D6AA}"/>
              </a:ext>
            </a:extLst>
          </p:cNvPr>
          <p:cNvSpPr/>
          <p:nvPr/>
        </p:nvSpPr>
        <p:spPr>
          <a:xfrm>
            <a:off x="8311283" y="2630828"/>
            <a:ext cx="33177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1600" dirty="0">
                <a:solidFill>
                  <a:srgbClr val="C00000"/>
                </a:solidFill>
                <a:latin typeface="Cooper Black" panose="0208090404030B020404" pitchFamily="18" charset="0"/>
              </a:rPr>
              <a:t>(Wu- </a:t>
            </a:r>
            <a:r>
              <a:rPr lang="en-US" altLang="zh-MO" sz="1600" dirty="0" err="1">
                <a:solidFill>
                  <a:srgbClr val="C00000"/>
                </a:solidFill>
                <a:latin typeface="Cooper Black" panose="0208090404030B020404" pitchFamily="18" charset="0"/>
              </a:rPr>
              <a:t>Shaknov</a:t>
            </a:r>
            <a:r>
              <a:rPr lang="en-US" altLang="zh-MO" sz="1600" dirty="0">
                <a:solidFill>
                  <a:srgbClr val="C00000"/>
                </a:solidFill>
                <a:latin typeface="Cooper Black" panose="0208090404030B020404" pitchFamily="18" charset="0"/>
              </a:rPr>
              <a:t>, 1950) The FIRST photon entanglement experiment, 15 years after the EPR paper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25822B8-725E-FB41-9310-E0619C648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655" y="219919"/>
            <a:ext cx="2313578" cy="216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D793CA-B958-0D42-AAEC-5197EECF9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655" y="3958955"/>
            <a:ext cx="2352857" cy="2160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1E27509-2088-844F-B262-14538E522373}"/>
              </a:ext>
            </a:extLst>
          </p:cNvPr>
          <p:cNvSpPr/>
          <p:nvPr/>
        </p:nvSpPr>
        <p:spPr>
          <a:xfrm>
            <a:off x="4345395" y="4216010"/>
            <a:ext cx="3814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dirty="0">
                <a:solidFill>
                  <a:srgbClr val="C00000"/>
                </a:solidFill>
                <a:latin typeface="Cooper Black" panose="0208090404030B020404" pitchFamily="18" charset="0"/>
              </a:rPr>
              <a:t>Photons are quantum particles</a:t>
            </a:r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266650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70B895-A27B-4D45-9CC7-59BAD3FB1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60" y="1269000"/>
            <a:ext cx="11837480" cy="216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6881447-9A64-154D-8443-7B27DF342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3500" y="3676767"/>
            <a:ext cx="7425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74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CD8F4E8-CEF5-7947-AAD9-35B697D94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29" y="176780"/>
            <a:ext cx="1422400" cy="14224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15060BE-E918-1142-96C2-AFD342B31202}"/>
              </a:ext>
            </a:extLst>
          </p:cNvPr>
          <p:cNvSpPr/>
          <p:nvPr/>
        </p:nvSpPr>
        <p:spPr>
          <a:xfrm>
            <a:off x="1603829" y="5648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MO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US" altLang="zh-MO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Quantum entanglement</a:t>
            </a:r>
            <a:r>
              <a:rPr lang="en-US" altLang="zh-MO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occurs when two systems share a common quantum mechanical state.”</a:t>
            </a:r>
            <a:endParaRPr lang="zh-MO" altLang="en-US" dirty="0">
              <a:solidFill>
                <a:srgbClr val="0070C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038BA91-7D1C-7544-8944-C3D0894E4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29" y="1744436"/>
            <a:ext cx="635000" cy="9525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349546A-FE43-B447-BE04-1174F84B15CD}"/>
              </a:ext>
            </a:extLst>
          </p:cNvPr>
          <p:cNvSpPr/>
          <p:nvPr/>
        </p:nvSpPr>
        <p:spPr>
          <a:xfrm>
            <a:off x="1603829" y="1759021"/>
            <a:ext cx="6582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dirty="0">
                <a:solidFill>
                  <a:srgbClr val="0070C0"/>
                </a:solidFill>
                <a:latin typeface="Arial" panose="020B0604020202020204" pitchFamily="34" charset="0"/>
              </a:rPr>
              <a:t>“</a:t>
            </a:r>
            <a:r>
              <a:rPr lang="en-US" altLang="zh-MO" b="1" dirty="0">
                <a:solidFill>
                  <a:srgbClr val="0070C0"/>
                </a:solidFill>
                <a:latin typeface="Arial" panose="020B0604020202020204" pitchFamily="34" charset="0"/>
              </a:rPr>
              <a:t>Quantum entanglement</a:t>
            </a:r>
            <a:r>
              <a:rPr lang="en-US" altLang="zh-MO" dirty="0">
                <a:solidFill>
                  <a:srgbClr val="0070C0"/>
                </a:solidFill>
                <a:latin typeface="Arial" panose="020B0604020202020204" pitchFamily="34" charset="0"/>
              </a:rPr>
              <a:t> is a physical resource, like energy, associated with the peculiar nonclassical correlations that are possible between separated quantum systems.”</a:t>
            </a:r>
            <a:endParaRPr lang="zh-MO" altLang="en-US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FC085C3-F3FC-044F-8D07-6FAE608C7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9" y="2908668"/>
            <a:ext cx="1422400" cy="14224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B6BDEE6-1FE1-A74D-8DE7-CDA560F6B6C2}"/>
              </a:ext>
            </a:extLst>
          </p:cNvPr>
          <p:cNvSpPr/>
          <p:nvPr/>
        </p:nvSpPr>
        <p:spPr>
          <a:xfrm>
            <a:off x="1846943" y="3019703"/>
            <a:ext cx="6582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dirty="0">
                <a:solidFill>
                  <a:srgbClr val="0070C0"/>
                </a:solidFill>
                <a:latin typeface="Arial" panose="020B0604020202020204" pitchFamily="34" charset="0"/>
              </a:rPr>
              <a:t>“</a:t>
            </a:r>
            <a:r>
              <a:rPr lang="en-US" altLang="zh-MO" b="1" dirty="0">
                <a:solidFill>
                  <a:srgbClr val="0070C0"/>
                </a:solidFill>
                <a:latin typeface="Arial" panose="020B0604020202020204" pitchFamily="34" charset="0"/>
              </a:rPr>
              <a:t>Quantum entanglement </a:t>
            </a:r>
            <a:r>
              <a:rPr lang="en-US" altLang="zh-MO" dirty="0">
                <a:solidFill>
                  <a:srgbClr val="0070C0"/>
                </a:solidFill>
                <a:latin typeface="Arial" panose="020B0604020202020204" pitchFamily="34" charset="0"/>
              </a:rPr>
              <a:t>… a pair of particles are generated in such a way that the individual quantum states of each are indefinite until measured, and the act of measuring one determines the result of measuring the other...”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C312C99-38EB-DA43-AEC8-82B5C58DA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22" y="4542800"/>
            <a:ext cx="1271814" cy="12718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6D85636-7D78-CB48-94BC-57BD47E2FA6F}"/>
              </a:ext>
            </a:extLst>
          </p:cNvPr>
          <p:cNvSpPr/>
          <p:nvPr/>
        </p:nvSpPr>
        <p:spPr>
          <a:xfrm>
            <a:off x="1846943" y="47170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MO" dirty="0">
                <a:solidFill>
                  <a:srgbClr val="0070C0"/>
                </a:solidFill>
                <a:latin typeface="Arial" panose="020B0604020202020204" pitchFamily="34" charset="0"/>
              </a:rPr>
              <a:t>“</a:t>
            </a:r>
            <a:r>
              <a:rPr lang="en-US" altLang="zh-MO" b="1" dirty="0">
                <a:solidFill>
                  <a:srgbClr val="0070C0"/>
                </a:solidFill>
                <a:latin typeface="Arial" panose="020B0604020202020204" pitchFamily="34" charset="0"/>
              </a:rPr>
              <a:t>Quantum entanglement</a:t>
            </a:r>
            <a:r>
              <a:rPr lang="en-US" altLang="zh-MO" dirty="0">
                <a:solidFill>
                  <a:srgbClr val="0070C0"/>
                </a:solidFill>
                <a:latin typeface="Arial" panose="020B0604020202020204" pitchFamily="34" charset="0"/>
              </a:rPr>
              <a:t> is the phenomenon where the quantum state of each particle in a group cannot be described independently of the state of the others.”</a:t>
            </a:r>
            <a:endParaRPr lang="zh-MO" altLang="en-US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53EDC05-0728-3A48-8FB1-645175BD2B72}"/>
              </a:ext>
            </a:extLst>
          </p:cNvPr>
          <p:cNvSpPr/>
          <p:nvPr/>
        </p:nvSpPr>
        <p:spPr>
          <a:xfrm>
            <a:off x="8504464" y="999015"/>
            <a:ext cx="2486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Nonclassical</a:t>
            </a:r>
            <a:r>
              <a:rPr lang="en-US" altLang="zh-MO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MO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Indefinite</a:t>
            </a:r>
            <a:r>
              <a:rPr lang="en-US" altLang="zh-MO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zh-MO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MO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on-separable</a:t>
            </a:r>
            <a:r>
              <a:rPr lang="en-US" altLang="zh-MO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MO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C60A720-9801-9C41-93F4-EA8CFCFC7426}"/>
              </a:ext>
            </a:extLst>
          </p:cNvPr>
          <p:cNvSpPr/>
          <p:nvPr/>
        </p:nvSpPr>
        <p:spPr>
          <a:xfrm>
            <a:off x="8504464" y="2481454"/>
            <a:ext cx="2486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altLang="zh-MO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en-US" altLang="zh-MO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descriptions</a:t>
            </a:r>
            <a:endParaRPr lang="zh-MO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D8EBA62-2009-8549-967F-5D7CA8F4AC1D}"/>
              </a:ext>
            </a:extLst>
          </p:cNvPr>
          <p:cNvSpPr/>
          <p:nvPr/>
        </p:nvSpPr>
        <p:spPr>
          <a:xfrm>
            <a:off x="8504464" y="3619866"/>
            <a:ext cx="24869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there a </a:t>
            </a:r>
            <a:r>
              <a:rPr lang="en-US" altLang="zh-MO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en-US" altLang="zh-MO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definition of quantum entanglement?</a:t>
            </a:r>
            <a:endParaRPr lang="zh-MO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10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8EA205C-3E8B-9B40-A35F-FBD7516D8B7E}"/>
              </a:ext>
            </a:extLst>
          </p:cNvPr>
          <p:cNvSpPr/>
          <p:nvPr/>
        </p:nvSpPr>
        <p:spPr>
          <a:xfrm>
            <a:off x="3001928" y="187915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Entanglement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F102424-FAD1-BC49-8261-E96FDFB34DA0}"/>
              </a:ext>
            </a:extLst>
          </p:cNvPr>
          <p:cNvSpPr/>
          <p:nvPr/>
        </p:nvSpPr>
        <p:spPr>
          <a:xfrm>
            <a:off x="7299813" y="1879154"/>
            <a:ext cx="168828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Nonlocality</a:t>
            </a:r>
            <a:endParaRPr lang="zh-MO" alt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1FBA3C-3BC8-B14A-A95E-C0B34D0E9129}"/>
              </a:ext>
            </a:extLst>
          </p:cNvPr>
          <p:cNvSpPr/>
          <p:nvPr/>
        </p:nvSpPr>
        <p:spPr>
          <a:xfrm>
            <a:off x="5901075" y="805933"/>
            <a:ext cx="38985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MO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MO" alt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6DDA55-FF08-9E40-A4E8-9A700B0984B8}"/>
              </a:ext>
            </a:extLst>
          </p:cNvPr>
          <p:cNvSpPr/>
          <p:nvPr/>
        </p:nvSpPr>
        <p:spPr>
          <a:xfrm>
            <a:off x="3001928" y="3789418"/>
            <a:ext cx="26259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000" b="1" dirty="0">
                <a:solidFill>
                  <a:srgbClr val="7A8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 2 Definition: Entangled states as SLOCC classes</a:t>
            </a:r>
            <a:endParaRPr lang="zh-MO" altLang="en-US" sz="2000" b="1" dirty="0">
              <a:solidFill>
                <a:srgbClr val="7A81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DECFDE1-E15C-A344-8A4B-CDD5CBA6141A}"/>
              </a:ext>
            </a:extLst>
          </p:cNvPr>
          <p:cNvSpPr/>
          <p:nvPr/>
        </p:nvSpPr>
        <p:spPr>
          <a:xfrm>
            <a:off x="1519203" y="1925320"/>
            <a:ext cx="1451038" cy="369332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C0000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(Intrinsic)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3817618-7C9E-D44C-8739-2743946A74BA}"/>
              </a:ext>
            </a:extLst>
          </p:cNvPr>
          <p:cNvSpPr/>
          <p:nvPr/>
        </p:nvSpPr>
        <p:spPr>
          <a:xfrm>
            <a:off x="9190072" y="1925320"/>
            <a:ext cx="149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b="1" dirty="0">
                <a:solidFill>
                  <a:srgbClr val="C0000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(Extrinsic)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3E7E637-1AF7-9C4F-A359-57BA8A225B21}"/>
              </a:ext>
            </a:extLst>
          </p:cNvPr>
          <p:cNvSpPr/>
          <p:nvPr/>
        </p:nvSpPr>
        <p:spPr>
          <a:xfrm>
            <a:off x="3001928" y="2590063"/>
            <a:ext cx="28991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000" b="1" dirty="0">
                <a:solidFill>
                  <a:srgbClr val="D8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 1 Definition: </a:t>
            </a:r>
          </a:p>
          <a:p>
            <a:r>
              <a:rPr lang="en-US" altLang="zh-MO" sz="2000" b="1" dirty="0">
                <a:solidFill>
                  <a:srgbClr val="D8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Entangled states are non-product states</a:t>
            </a:r>
            <a:endParaRPr lang="zh-MO" altLang="en-US" sz="2000" b="1" dirty="0">
              <a:solidFill>
                <a:srgbClr val="D883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63284E6-C42E-AD4B-B1B1-E4E492AF8A94}"/>
              </a:ext>
            </a:extLst>
          </p:cNvPr>
          <p:cNvSpPr/>
          <p:nvPr/>
        </p:nvSpPr>
        <p:spPr>
          <a:xfrm>
            <a:off x="7299813" y="2590063"/>
            <a:ext cx="32049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000" b="1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 1 Definition: </a:t>
            </a:r>
          </a:p>
          <a:p>
            <a:r>
              <a:rPr lang="en-US" altLang="zh-MO" sz="2000" b="1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Non-local states are those without “element of reality”</a:t>
            </a:r>
            <a:endParaRPr lang="zh-MO" altLang="en-US" sz="2000" b="1" dirty="0">
              <a:solidFill>
                <a:srgbClr val="FF7E79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CE69395-3F4A-D241-9DCC-91C3EBC81AC7}"/>
              </a:ext>
            </a:extLst>
          </p:cNvPr>
          <p:cNvSpPr/>
          <p:nvPr/>
        </p:nvSpPr>
        <p:spPr>
          <a:xfrm>
            <a:off x="7299813" y="3789417"/>
            <a:ext cx="32049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000" b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 2 Definition: </a:t>
            </a:r>
          </a:p>
          <a:p>
            <a:r>
              <a:rPr lang="en-US" altLang="zh-MO" sz="2000" b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Non-local states are those violate Bell inequalities</a:t>
            </a:r>
            <a:endParaRPr lang="zh-MO" altLang="en-US" sz="2000" b="1" dirty="0">
              <a:solidFill>
                <a:srgbClr val="FF2F92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DF5185F-1F4C-4044-BBD6-069EDC15BF34}"/>
              </a:ext>
            </a:extLst>
          </p:cNvPr>
          <p:cNvSpPr/>
          <p:nvPr/>
        </p:nvSpPr>
        <p:spPr>
          <a:xfrm>
            <a:off x="7299813" y="4988771"/>
            <a:ext cx="3204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 3 Definition: </a:t>
            </a:r>
          </a:p>
          <a:p>
            <a:r>
              <a:rPr lang="en-US" altLang="zh-MO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Non-local states are sheaves without global sections 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973F540-0BE8-3F4E-805C-62E115C73DF5}"/>
              </a:ext>
            </a:extLst>
          </p:cNvPr>
          <p:cNvSpPr/>
          <p:nvPr/>
        </p:nvSpPr>
        <p:spPr>
          <a:xfrm>
            <a:off x="2980469" y="4988771"/>
            <a:ext cx="2098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 3 Definition: </a:t>
            </a:r>
          </a:p>
          <a:p>
            <a:pPr algn="ctr"/>
            <a:r>
              <a:rPr lang="en-US" altLang="zh-MO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MO" altLang="en-US" sz="2000" b="1" dirty="0">
              <a:solidFill>
                <a:srgbClr val="7030A0"/>
              </a:solidFill>
            </a:endParaRPr>
          </a:p>
        </p:txBody>
      </p:sp>
      <p:cxnSp>
        <p:nvCxnSpPr>
          <p:cNvPr id="18" name="直線箭頭接點 17">
            <a:extLst>
              <a:ext uri="{FF2B5EF4-FFF2-40B4-BE49-F238E27FC236}">
                <a16:creationId xmlns:a16="http://schemas.microsoft.com/office/drawing/2014/main" id="{7C135DF9-ECE9-8E4B-957D-A8486FAD4442}"/>
              </a:ext>
            </a:extLst>
          </p:cNvPr>
          <p:cNvCxnSpPr>
            <a:cxnSpLocks/>
          </p:cNvCxnSpPr>
          <p:nvPr/>
        </p:nvCxnSpPr>
        <p:spPr>
          <a:xfrm>
            <a:off x="6290925" y="1296295"/>
            <a:ext cx="867824" cy="6290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箭頭接點 19">
            <a:extLst>
              <a:ext uri="{FF2B5EF4-FFF2-40B4-BE49-F238E27FC236}">
                <a16:creationId xmlns:a16="http://schemas.microsoft.com/office/drawing/2014/main" id="{8A38665D-0913-0441-8CD6-2E77C0750C41}"/>
              </a:ext>
            </a:extLst>
          </p:cNvPr>
          <p:cNvCxnSpPr>
            <a:cxnSpLocks/>
          </p:cNvCxnSpPr>
          <p:nvPr/>
        </p:nvCxnSpPr>
        <p:spPr>
          <a:xfrm flipH="1">
            <a:off x="5064940" y="1296295"/>
            <a:ext cx="836135" cy="6290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箭頭接點 15">
            <a:extLst>
              <a:ext uri="{FF2B5EF4-FFF2-40B4-BE49-F238E27FC236}">
                <a16:creationId xmlns:a16="http://schemas.microsoft.com/office/drawing/2014/main" id="{A073680C-A7BC-5340-936E-0E8278BB244F}"/>
              </a:ext>
            </a:extLst>
          </p:cNvPr>
          <p:cNvCxnSpPr/>
          <p:nvPr/>
        </p:nvCxnSpPr>
        <p:spPr>
          <a:xfrm>
            <a:off x="5250207" y="5311936"/>
            <a:ext cx="1691586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02294318-DE82-C849-8FD0-BF8B460DD7B8}"/>
              </a:ext>
            </a:extLst>
          </p:cNvPr>
          <p:cNvSpPr/>
          <p:nvPr/>
        </p:nvSpPr>
        <p:spPr>
          <a:xfrm>
            <a:off x="5901075" y="4727161"/>
            <a:ext cx="38985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MO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MO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36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EB5E823-C7FE-F848-921E-CEDEBFA8E823}"/>
              </a:ext>
            </a:extLst>
          </p:cNvPr>
          <p:cNvSpPr/>
          <p:nvPr/>
        </p:nvSpPr>
        <p:spPr>
          <a:xfrm>
            <a:off x="880684" y="686191"/>
            <a:ext cx="3235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Entanglement: Level 2</a:t>
            </a:r>
            <a:endParaRPr lang="zh-MO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BB89524-59F9-4345-BE15-7E9D79934C8B}"/>
              </a:ext>
            </a:extLst>
          </p:cNvPr>
          <p:cNvSpPr/>
          <p:nvPr/>
        </p:nvSpPr>
        <p:spPr>
          <a:xfrm>
            <a:off x="9437583" y="1748223"/>
            <a:ext cx="19924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Schmidt decomposition</a:t>
            </a:r>
            <a:endParaRPr lang="zh-MO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073F65E-1F68-F64D-A5ED-85B02CDAA8A5}"/>
              </a:ext>
            </a:extLst>
          </p:cNvPr>
          <p:cNvSpPr/>
          <p:nvPr/>
        </p:nvSpPr>
        <p:spPr>
          <a:xfrm>
            <a:off x="9047026" y="2694798"/>
            <a:ext cx="27735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MO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 product state; </a:t>
            </a:r>
          </a:p>
          <a:p>
            <a:r>
              <a:rPr lang="en-US" altLang="zh-MO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MO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1, entangled state</a:t>
            </a:r>
            <a:endParaRPr lang="zh-MO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3F7935D-CFF3-A24A-BC87-56DDB0B560C0}"/>
              </a:ext>
            </a:extLst>
          </p:cNvPr>
          <p:cNvSpPr/>
          <p:nvPr/>
        </p:nvSpPr>
        <p:spPr>
          <a:xfrm>
            <a:off x="1449759" y="1889687"/>
            <a:ext cx="13594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Bipartite: </a:t>
            </a:r>
            <a:endParaRPr lang="zh-MO" altLang="en-US" sz="2200" dirty="0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B08F3234-58EB-B34F-87AE-048E03D378EE}"/>
              </a:ext>
            </a:extLst>
          </p:cNvPr>
          <p:cNvSpPr>
            <a:spLocks noChangeAspect="1"/>
          </p:cNvSpPr>
          <p:nvPr/>
        </p:nvSpPr>
        <p:spPr>
          <a:xfrm>
            <a:off x="2650664" y="3594896"/>
            <a:ext cx="2930400" cy="2930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12BF26C8-BE0A-6A4D-9341-5E8176DB6E1F}"/>
              </a:ext>
            </a:extLst>
          </p:cNvPr>
          <p:cNvSpPr>
            <a:spLocks noChangeAspect="1"/>
          </p:cNvSpPr>
          <p:nvPr/>
        </p:nvSpPr>
        <p:spPr>
          <a:xfrm>
            <a:off x="2988484" y="4314896"/>
            <a:ext cx="2210400" cy="2210400"/>
          </a:xfrm>
          <a:prstGeom prst="ellipse">
            <a:avLst/>
          </a:prstGeom>
          <a:solidFill>
            <a:srgbClr val="FF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27F6C1B5-5592-224D-92B3-2E09204C7F34}"/>
              </a:ext>
            </a:extLst>
          </p:cNvPr>
          <p:cNvSpPr>
            <a:spLocks noChangeAspect="1"/>
          </p:cNvSpPr>
          <p:nvPr/>
        </p:nvSpPr>
        <p:spPr>
          <a:xfrm>
            <a:off x="3352084" y="5042096"/>
            <a:ext cx="1483200" cy="14832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F6529B5D-DDF1-0B45-9EC1-7818E63FAC17}"/>
              </a:ext>
            </a:extLst>
          </p:cNvPr>
          <p:cNvSpPr>
            <a:spLocks noChangeAspect="1"/>
          </p:cNvSpPr>
          <p:nvPr/>
        </p:nvSpPr>
        <p:spPr>
          <a:xfrm>
            <a:off x="3734264" y="5762096"/>
            <a:ext cx="763200" cy="763200"/>
          </a:xfrm>
          <a:prstGeom prst="ellipse">
            <a:avLst/>
          </a:prstGeom>
          <a:solidFill>
            <a:srgbClr val="FF8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MO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DD5045A-A213-B347-BA48-50F8616A74EF}"/>
              </a:ext>
            </a:extLst>
          </p:cNvPr>
          <p:cNvSpPr/>
          <p:nvPr/>
        </p:nvSpPr>
        <p:spPr>
          <a:xfrm>
            <a:off x="3908708" y="3795952"/>
            <a:ext cx="414313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MO" b="1" dirty="0" err="1">
                <a:cs typeface="Times New Roman" panose="02020603050405020304" pitchFamily="18" charset="0"/>
              </a:rPr>
              <a:t>S</a:t>
            </a:r>
            <a:r>
              <a:rPr lang="en-US" altLang="zh-MO" b="1" baseline="-25000" dirty="0" err="1">
                <a:cs typeface="Times New Roman" panose="02020603050405020304" pitchFamily="18" charset="0"/>
              </a:rPr>
              <a:t>k</a:t>
            </a:r>
            <a:endParaRPr lang="zh-MO" altLang="en-US" b="1" baseline="-25000" dirty="0">
              <a:cs typeface="Times New Roman" panose="02020603050405020304" pitchFamily="18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AB76E01A-B5E5-6141-BF93-8F47C11B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960" y="4273323"/>
            <a:ext cx="2908300" cy="30480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F423EDB4-F93B-6646-800F-EBE012F89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60" y="4755257"/>
            <a:ext cx="2451100" cy="2540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1981C96-C480-C540-BE7F-3E900D27A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110" y="5187792"/>
            <a:ext cx="4064000" cy="26670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9B336C85-092B-6744-830B-A21B546D65E9}"/>
              </a:ext>
            </a:extLst>
          </p:cNvPr>
          <p:cNvSpPr/>
          <p:nvPr/>
        </p:nvSpPr>
        <p:spPr>
          <a:xfrm>
            <a:off x="9907288" y="4667514"/>
            <a:ext cx="21214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Onion Structure </a:t>
            </a:r>
            <a:endParaRPr lang="zh-MO" altLang="en-US" sz="2200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3D49098-F4AE-7D43-8788-F9391ED10068}"/>
              </a:ext>
            </a:extLst>
          </p:cNvPr>
          <p:cNvSpPr/>
          <p:nvPr/>
        </p:nvSpPr>
        <p:spPr>
          <a:xfrm>
            <a:off x="3860418" y="4528884"/>
            <a:ext cx="51089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MO" b="1" dirty="0">
                <a:cs typeface="Times New Roman" panose="02020603050405020304" pitchFamily="18" charset="0"/>
              </a:rPr>
              <a:t>S</a:t>
            </a:r>
            <a:r>
              <a:rPr lang="en-US" altLang="zh-MO" b="1" baseline="-25000" dirty="0">
                <a:cs typeface="Times New Roman" panose="02020603050405020304" pitchFamily="18" charset="0"/>
              </a:rPr>
              <a:t>k-1</a:t>
            </a:r>
            <a:endParaRPr lang="zh-MO" altLang="en-US" b="1" baseline="-25000" dirty="0"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1DA7D54-0882-0448-95C9-E460E6A5CBC4}"/>
              </a:ext>
            </a:extLst>
          </p:cNvPr>
          <p:cNvSpPr/>
          <p:nvPr/>
        </p:nvSpPr>
        <p:spPr>
          <a:xfrm>
            <a:off x="3908708" y="5957673"/>
            <a:ext cx="414313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MO" b="1" dirty="0">
                <a:cs typeface="Times New Roman" panose="02020603050405020304" pitchFamily="18" charset="0"/>
              </a:rPr>
              <a:t>S</a:t>
            </a:r>
            <a:r>
              <a:rPr lang="en-US" altLang="zh-MO" b="1" baseline="-25000" dirty="0">
                <a:cs typeface="Times New Roman" panose="02020603050405020304" pitchFamily="18" charset="0"/>
              </a:rPr>
              <a:t>1</a:t>
            </a:r>
            <a:endParaRPr lang="zh-MO" altLang="en-US" b="1" baseline="-25000" dirty="0">
              <a:cs typeface="Times New Roman" panose="02020603050405020304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6C7A54-F578-E64C-95E6-604C5A4554A7}"/>
              </a:ext>
            </a:extLst>
          </p:cNvPr>
          <p:cNvSpPr/>
          <p:nvPr/>
        </p:nvSpPr>
        <p:spPr>
          <a:xfrm>
            <a:off x="3835162" y="5235430"/>
            <a:ext cx="51089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MO" altLang="en-US" dirty="0"/>
              <a:t>⋮</a:t>
            </a:r>
            <a:endParaRPr lang="zh-MO" altLang="en-US" b="1" baseline="-25000" dirty="0">
              <a:cs typeface="Times New Roman" panose="02020603050405020304" pitchFamily="18" charset="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F696AFFF-76A4-6C47-B73E-552137DC6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864" y="2947025"/>
            <a:ext cx="3949700" cy="3302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08B5F16D-B2E4-094A-98BC-DD5FB370E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164" y="1675743"/>
            <a:ext cx="57531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39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1064</Words>
  <Application>Microsoft Macintosh PowerPoint</Application>
  <PresentationFormat>寬螢幕</PresentationFormat>
  <Paragraphs>159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5" baseType="lpstr">
      <vt:lpstr>新細明體</vt:lpstr>
      <vt:lpstr>American Typewriter Condensed</vt:lpstr>
      <vt:lpstr>Arial</vt:lpstr>
      <vt:lpstr>Calibri</vt:lpstr>
      <vt:lpstr>Calibri Light</vt:lpstr>
      <vt:lpstr>Cooper Black</vt:lpstr>
      <vt:lpstr>Times New Roman</vt:lpstr>
      <vt:lpstr>Wingdings</vt:lpstr>
      <vt:lpstr>Zapfino</vt:lpstr>
      <vt:lpstr>Office 佈景主題</vt:lpstr>
      <vt:lpstr>Entanglement &amp; Nonlocality A Prelude from a no energy physicist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Entanglement, N approaches</dc:title>
  <dc:creator>Microsoft Office User</dc:creator>
  <cp:lastModifiedBy>Microsoft Office User</cp:lastModifiedBy>
  <cp:revision>156</cp:revision>
  <dcterms:created xsi:type="dcterms:W3CDTF">2025-04-21T22:27:49Z</dcterms:created>
  <dcterms:modified xsi:type="dcterms:W3CDTF">2025-04-25T23:29:55Z</dcterms:modified>
</cp:coreProperties>
</file>