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9" r:id="rId2"/>
    <p:sldId id="272" r:id="rId3"/>
    <p:sldId id="263" r:id="rId4"/>
    <p:sldId id="270" r:id="rId5"/>
    <p:sldId id="271" r:id="rId6"/>
    <p:sldId id="265" r:id="rId7"/>
    <p:sldId id="259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808D8-3282-4FA3-BEB0-7CDF25925488}" type="datetimeFigureOut">
              <a:rPr lang="zh-CN" altLang="en-US" smtClean="0"/>
              <a:t>2024/12/3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E85A1-3057-4626-ABEF-B433CB80BD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4056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E85A1-3057-4626-ABEF-B433CB80BD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862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E85A1-3057-4626-ABEF-B433CB80BD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0512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E85A1-3057-4626-ABEF-B433CB80BD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1958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C1AE6-1851-9DC8-3282-1D781BA07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23546-F562-A5E3-6814-0D01789418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D9506-DC44-0912-DF97-6571FFC08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E23B1-85E2-7727-566B-4F852B94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575AA-0256-A42C-D3AF-50CE3D1AE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710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3E186-9BE2-11DF-29BD-90CFA9DBD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28D4A6-C121-6793-C3E8-22ABD0F24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6F67B-ED22-D741-2EA3-B4B427E3C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66027-2915-B9E5-F812-86540C403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B0A60-D090-CA2D-BEF7-045225F2F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4737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4FEA71-8DAC-2353-AFFA-A28D24AF7B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2E23BF-8DCF-5201-654A-9F18D9335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BE7B1-17B4-ADA7-436C-A6B597595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6996D-D80F-B772-426E-360E821C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D39BD-D301-5699-195B-8D8A786FD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23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6EB06-D9CE-7E8D-8B61-545267935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3D888-D68E-ECB0-F35D-2AE74537D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3C2FD-DDE8-3115-3D7E-B176CF88F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91FCF-E15D-7951-D373-C97FF98BA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13F82-D4FA-82C9-772D-CFE2CB01F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018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43503-3509-8B03-C3BA-99AA7ECC5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2851FB-E01C-9A3D-6E6B-4C0EEA914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EA391-8EBE-C8EF-875D-22DF5338F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ADFA7-8B9E-21FA-0A82-684E345CB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E7375-3BAE-F3C2-8425-02305A6CD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846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4583B-2E55-A00A-AE20-88F422820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614D5-DB5E-96BD-3F28-66BC031D6D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8C0997-802B-5939-2E90-5E008BFDE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A761E5-022C-5FA3-7947-78D230504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2024/12/3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16699-6A7D-A867-6729-53E2A4EE4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8DA49-EEDF-33D3-5AEB-907E02EC9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031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39003-728F-0B1A-E1AE-868504AB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577E2-D531-848E-4B93-09EBE0540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073D78-65B3-0295-7812-50366DE30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336368-8A6E-2AE3-0863-D7A7B1D9E1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3D6CC2-DF6C-0FAC-BAE2-6D15A8644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EEA20E-4091-541A-1DD7-1BD8E0E24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2024/12/3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6A7E4-4B69-6728-8B8D-7222AD4FC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C07F24-A832-57B9-5449-CB0BD8228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4882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EAEE3-CF72-47BB-3A73-B5262F740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8DA233-E2DF-F475-94A5-E86998C22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2024/12/3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010EB3-7A37-5572-2366-868DB5E72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E655AA-55DA-B754-2371-F62DE10C1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280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26B7DC-92E1-4C04-C3FB-58B9AB67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2024/12/3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90202C-1EC4-A5AB-668D-87A1482D4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579C3B-B129-74CB-1EF1-8147E3CB0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873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1DBE6-6A37-84E6-6824-54548F33C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36D39-512D-75FB-B3C0-D40D0D7F3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A73C9D-8061-A0CF-7FBB-592142B259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9A182C-0569-4E26-5C1F-FBC906866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2024/12/3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13DD0E-5EF6-844D-73D3-B5BE9883D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85973-2D20-4666-3240-B141018DD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669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7D961-636C-CE50-2311-CED8C670F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F275ED-66FB-1C8B-132F-6272F9DE32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21E9CD-1977-864A-C6DE-E1A9BC926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075FF-800F-C04D-00B3-ECE6FC6A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2024/12/3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89AD7-E194-5B25-8C42-BA76AACE1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347D4-7659-E047-1B61-DFB6D3189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3807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E4CCA-D116-AE9D-3A05-0B43DCBD7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B7D9CE-24D9-A74D-D90F-EEFBD6ED7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B2C6C-2371-DEAE-368B-AE5727D993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E06AF2-1CD7-4F59-B5AC-E1AE4BB15903}" type="datetimeFigureOut">
              <a:rPr lang="zh-CN" altLang="en-US" smtClean="0"/>
              <a:t>2024/12/3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6ABB9-D6F7-41A4-DB42-264EE09255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09ABF-DA79-107F-2AE5-63526483E7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975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S0370-2693(99)00278-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858998-7E26-B480-2506-2F78FBAC4575}"/>
              </a:ext>
            </a:extLst>
          </p:cNvPr>
          <p:cNvSpPr txBox="1"/>
          <p:nvPr/>
        </p:nvSpPr>
        <p:spPr>
          <a:xfrm>
            <a:off x="524839" y="2029739"/>
            <a:ext cx="3126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Theta = 1.3 deg</a:t>
            </a:r>
            <a:endParaRPr lang="zh-CN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D188BF-3B6B-F71C-A4FF-CAE10B281E79}"/>
              </a:ext>
            </a:extLst>
          </p:cNvPr>
          <p:cNvSpPr txBox="1"/>
          <p:nvPr/>
        </p:nvSpPr>
        <p:spPr>
          <a:xfrm>
            <a:off x="4532671" y="2029739"/>
            <a:ext cx="3126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Theta = 1.4 deg</a:t>
            </a:r>
            <a:endParaRPr lang="zh-CN" altLang="en-US" dirty="0"/>
          </a:p>
        </p:txBody>
      </p:sp>
      <p:pic>
        <p:nvPicPr>
          <p:cNvPr id="9" name="Picture 8" descr="A graph of a building&#10;&#10;Description automatically generated">
            <a:extLst>
              <a:ext uri="{FF2B5EF4-FFF2-40B4-BE49-F238E27FC236}">
                <a16:creationId xmlns:a16="http://schemas.microsoft.com/office/drawing/2014/main" id="{C0F8FDF5-18C2-04E7-6D21-D9A8C43B81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916" y="2705345"/>
            <a:ext cx="4007832" cy="2880000"/>
          </a:xfrm>
          <a:prstGeom prst="rect">
            <a:avLst/>
          </a:prstGeom>
        </p:spPr>
      </p:pic>
      <p:pic>
        <p:nvPicPr>
          <p:cNvPr id="10" name="Picture 9" descr="A graph with a line&#10;&#10;Description automatically generated">
            <a:extLst>
              <a:ext uri="{FF2B5EF4-FFF2-40B4-BE49-F238E27FC236}">
                <a16:creationId xmlns:a16="http://schemas.microsoft.com/office/drawing/2014/main" id="{BF110403-C765-D63E-C60F-42432436F3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52" y="2705345"/>
            <a:ext cx="4007832" cy="2880000"/>
          </a:xfrm>
          <a:prstGeom prst="rect">
            <a:avLst/>
          </a:prstGeom>
        </p:spPr>
      </p:pic>
      <p:pic>
        <p:nvPicPr>
          <p:cNvPr id="11" name="Picture 10" descr="A graph of a graph&#10;&#10;Description automatically generated">
            <a:extLst>
              <a:ext uri="{FF2B5EF4-FFF2-40B4-BE49-F238E27FC236}">
                <a16:creationId xmlns:a16="http://schemas.microsoft.com/office/drawing/2014/main" id="{C47E9C16-385C-9305-B541-953B63CF54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084" y="2705345"/>
            <a:ext cx="4007832" cy="2880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D713A22-8716-68D7-20A7-86BD6660647F}"/>
              </a:ext>
            </a:extLst>
          </p:cNvPr>
          <p:cNvSpPr txBox="1"/>
          <p:nvPr/>
        </p:nvSpPr>
        <p:spPr>
          <a:xfrm>
            <a:off x="8540503" y="2029739"/>
            <a:ext cx="3126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Theta = 1.5 deg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5B73A3-AC54-07B6-34FD-9DE0F68C3228}"/>
                  </a:ext>
                </a:extLst>
              </p:cNvPr>
              <p:cNvSpPr txBox="1"/>
              <p:nvPr/>
            </p:nvSpPr>
            <p:spPr>
              <a:xfrm>
                <a:off x="3283974" y="749435"/>
                <a:ext cx="56240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800" b="0" dirty="0" err="1"/>
                  <a:t>LumiCal</a:t>
                </a:r>
                <a:r>
                  <a:rPr lang="en-US" altLang="zh-CN" sz="2800" b="0" dirty="0"/>
                  <a:t>  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𝑑𝐸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zh-CN" altLang="en-US" sz="2800" dirty="0"/>
                  <a:t>  </a:t>
                </a:r>
                <a:r>
                  <a:rPr lang="en-US" altLang="zh-CN" sz="2800" dirty="0"/>
                  <a:t>at different theta</a:t>
                </a:r>
                <a:endParaRPr lang="zh-CN" alt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5B73A3-AC54-07B6-34FD-9DE0F68C32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3974" y="749435"/>
                <a:ext cx="5624052" cy="523220"/>
              </a:xfrm>
              <a:prstGeom prst="rect">
                <a:avLst/>
              </a:prstGeom>
              <a:blipFill>
                <a:blip r:embed="rId6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E49DC860-6CCE-B874-D1C8-D58BBFFB2234}"/>
              </a:ext>
            </a:extLst>
          </p:cNvPr>
          <p:cNvSpPr txBox="1"/>
          <p:nvPr/>
        </p:nvSpPr>
        <p:spPr>
          <a:xfrm>
            <a:off x="5912239" y="5785399"/>
            <a:ext cx="4375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Maximum at theta between</a:t>
            </a:r>
          </a:p>
          <a:p>
            <a:pPr algn="ctr"/>
            <a:r>
              <a:rPr lang="en-US" altLang="zh-CN" dirty="0"/>
              <a:t>1.4 deg and 1.5 deg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9B701DE-1C04-FBCF-1F69-83CCD340A804}"/>
                  </a:ext>
                </a:extLst>
              </p:cNvPr>
              <p:cNvSpPr txBox="1"/>
              <p:nvPr/>
            </p:nvSpPr>
            <p:spPr>
              <a:xfrm>
                <a:off x="662491" y="5708454"/>
                <a:ext cx="576170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560 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𝑚𝑚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×</m:t>
                      </m:r>
                      <m:func>
                        <m:func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1.4 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𝑑𝑒𝑔</m:t>
                          </m:r>
                        </m:e>
                      </m:func>
                      <m:r>
                        <a:rPr lang="en-US" altLang="zh-CN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13.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en-US" altLang="zh-CN" sz="20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900 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𝑚𝑚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×</m:t>
                      </m:r>
                      <m:func>
                        <m:func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1.4 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𝑑𝑒𝑔</m:t>
                          </m:r>
                        </m:e>
                      </m:func>
                      <m:r>
                        <a:rPr lang="en-US" altLang="zh-CN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22.0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9B701DE-1C04-FBCF-1F69-83CCD340A8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91" y="5708454"/>
                <a:ext cx="5761703" cy="10156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6934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graph of energy with numbers and symbols&#10;&#10;Description automatically generated with medium confidence">
            <a:extLst>
              <a:ext uri="{FF2B5EF4-FFF2-40B4-BE49-F238E27FC236}">
                <a16:creationId xmlns:a16="http://schemas.microsoft.com/office/drawing/2014/main" id="{E3D0511B-2F8F-62B0-02CC-B295F566C0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415" y="752830"/>
            <a:ext cx="7131184" cy="535234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483C3C7-66E3-0382-24C9-437EF98E7208}"/>
              </a:ext>
            </a:extLst>
          </p:cNvPr>
          <p:cNvSpPr/>
          <p:nvPr/>
        </p:nvSpPr>
        <p:spPr>
          <a:xfrm>
            <a:off x="5341682" y="4556760"/>
            <a:ext cx="382905" cy="24384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41AD8E-F9AF-72BB-80BC-A1E453074F5D}"/>
              </a:ext>
            </a:extLst>
          </p:cNvPr>
          <p:cNvSpPr/>
          <p:nvPr/>
        </p:nvSpPr>
        <p:spPr>
          <a:xfrm>
            <a:off x="5341682" y="4005072"/>
            <a:ext cx="664845" cy="79552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55401C-0E3D-A7A7-4BAE-9B560BC86B82}"/>
              </a:ext>
            </a:extLst>
          </p:cNvPr>
          <p:cNvSpPr txBox="1"/>
          <p:nvPr/>
        </p:nvSpPr>
        <p:spPr>
          <a:xfrm>
            <a:off x="517380" y="4372094"/>
            <a:ext cx="3126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Theta = 1.4 deg</a:t>
            </a:r>
            <a:endParaRPr lang="zh-CN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099483-3F82-FEA0-B328-B0F124C7DF4A}"/>
              </a:ext>
            </a:extLst>
          </p:cNvPr>
          <p:cNvSpPr txBox="1"/>
          <p:nvPr/>
        </p:nvSpPr>
        <p:spPr>
          <a:xfrm>
            <a:off x="517380" y="3820406"/>
            <a:ext cx="3126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Theta = 1.5 deg</a:t>
            </a:r>
            <a:endParaRPr lang="zh-CN" altLang="en-US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0C08C22-2FF1-EE23-7484-9F14699A5AF5}"/>
              </a:ext>
            </a:extLst>
          </p:cNvPr>
          <p:cNvCxnSpPr/>
          <p:nvPr/>
        </p:nvCxnSpPr>
        <p:spPr>
          <a:xfrm>
            <a:off x="3028335" y="4556760"/>
            <a:ext cx="2163097" cy="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A845E8A-EF77-77A9-B855-96F831858D1E}"/>
              </a:ext>
            </a:extLst>
          </p:cNvPr>
          <p:cNvCxnSpPr/>
          <p:nvPr/>
        </p:nvCxnSpPr>
        <p:spPr>
          <a:xfrm>
            <a:off x="3039354" y="4005072"/>
            <a:ext cx="2163097" cy="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591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3BC7733-A5D1-721F-10C9-04E223A51DCD}"/>
                  </a:ext>
                </a:extLst>
              </p:cNvPr>
              <p:cNvSpPr txBox="1"/>
              <p:nvPr/>
            </p:nvSpPr>
            <p:spPr>
              <a:xfrm>
                <a:off x="378546" y="4822863"/>
                <a:ext cx="2020525" cy="17609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zh-CN" sz="2000" b="0" i="1" dirty="0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zh-CN" sz="2000" b="0" i="1" dirty="0" smtClean="0">
                              <a:effectLst/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rad>
                      <m:r>
                        <a:rPr lang="en-US" altLang="zh-CN" sz="2000" b="0" i="1" dirty="0" smtClean="0">
                          <a:effectLst/>
                          <a:latin typeface="Cambria Math" panose="02040503050406030204" pitchFamily="18" charset="0"/>
                        </a:rPr>
                        <m:t>=240 </m:t>
                      </m:r>
                      <m:r>
                        <a:rPr lang="zh-CN" altLang="en-US" sz="2000" b="0" i="1" dirty="0" smtClean="0">
                          <a:effectLst/>
                          <a:latin typeface="Cambria Math" panose="02040503050406030204" pitchFamily="18" charset="0"/>
                        </a:rPr>
                        <m:t>𝐺𝑒𝑉</m:t>
                      </m:r>
                    </m:oMath>
                  </m:oMathPara>
                </a14:m>
                <a:endParaRPr lang="zh-CN" altLang="en-US" sz="2000" b="0" dirty="0">
                  <a:effectLst/>
                  <a:latin typeface="Consolas" panose="020B0609020204030204" pitchFamily="49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b="0" dirty="0" err="1">
                    <a:effectLst/>
                    <a:latin typeface="Consolas" panose="020B0609020204030204" pitchFamily="49" charset="0"/>
                  </a:rPr>
                  <a:t>ptcut</a:t>
                </a:r>
                <a:r>
                  <a:rPr lang="en-US" altLang="zh-CN" b="0" dirty="0">
                    <a:effectLst/>
                    <a:latin typeface="Consolas" panose="020B0609020204030204" pitchFamily="49" charset="0"/>
                  </a:rPr>
                  <a:t>  0.8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b="0" dirty="0">
                    <a:effectLst/>
                    <a:latin typeface="Consolas" panose="020B0609020204030204" pitchFamily="49" charset="0"/>
                  </a:rPr>
                  <a:t>w2min  0.01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b="0" dirty="0">
                    <a:effectLst/>
                    <a:latin typeface="Consolas" panose="020B0609020204030204" pitchFamily="49" charset="0"/>
                  </a:rPr>
                  <a:t>IRAD   0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3BC7733-A5D1-721F-10C9-04E223A51D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546" y="4822863"/>
                <a:ext cx="2020525" cy="1760995"/>
              </a:xfrm>
              <a:prstGeom prst="rect">
                <a:avLst/>
              </a:prstGeom>
              <a:blipFill>
                <a:blip r:embed="rId2"/>
                <a:stretch>
                  <a:fillRect l="-2410" b="-449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EA1ECD4-F1A6-D270-2AAC-17F27895695D}"/>
                  </a:ext>
                </a:extLst>
              </p:cNvPr>
              <p:cNvSpPr txBox="1"/>
              <p:nvPr/>
            </p:nvSpPr>
            <p:spPr>
              <a:xfrm>
                <a:off x="3013588" y="1984273"/>
                <a:ext cx="5093109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altLang="zh-CN" sz="2400" i="1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altLang="zh-CN" sz="2400" i="1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2400" dirty="0"/>
                  <a:t>其他还可以产生：</a:t>
                </a:r>
                <a:endParaRPr lang="en-US" altLang="zh-CN" sz="24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,  </m:t>
                      </m:r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𝑞</m:t>
                      </m:r>
                      <m:acc>
                        <m:accPr>
                          <m:chr m:val="̅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acc>
                    </m:oMath>
                  </m:oMathPara>
                </a14:m>
                <a:endParaRPr lang="en-US" altLang="zh-CN" sz="2400" b="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EA1ECD4-F1A6-D270-2AAC-17F2789569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588" y="1984273"/>
                <a:ext cx="5093109" cy="2308324"/>
              </a:xfrm>
              <a:prstGeom prst="rect">
                <a:avLst/>
              </a:prstGeom>
              <a:blipFill>
                <a:blip r:embed="rId3"/>
                <a:stretch>
                  <a:fillRect l="-179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F04EF5F3-D8AC-62A9-93DE-5F578ADB1F9A}"/>
              </a:ext>
            </a:extLst>
          </p:cNvPr>
          <p:cNvSpPr txBox="1"/>
          <p:nvPr/>
        </p:nvSpPr>
        <p:spPr>
          <a:xfrm>
            <a:off x="2138515" y="5153402"/>
            <a:ext cx="9866671" cy="1430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 err="1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ptcut</a:t>
            </a:r>
            <a:r>
              <a:rPr lang="en-US" altLang="zh-CN" sz="2000" b="0" dirty="0">
                <a:effectLst/>
                <a:latin typeface="Consolas" panose="020B0609020204030204" pitchFamily="49" charset="0"/>
              </a:rPr>
              <a:t> </a:t>
            </a:r>
            <a:r>
              <a:rPr lang="en-US" altLang="zh-CN" sz="2000" dirty="0"/>
              <a:t>Threshold between high-Pt (QCD) and low-Pt models (QPM,VDM)</a:t>
            </a:r>
            <a:endParaRPr lang="zh-CN" altLang="en-US" sz="2000" dirty="0"/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w2min</a:t>
            </a:r>
            <a:r>
              <a:rPr lang="en-US" altLang="zh-CN" sz="2000" b="0" dirty="0">
                <a:effectLst/>
                <a:latin typeface="Consolas" panose="020B0609020204030204" pitchFamily="49" charset="0"/>
              </a:rPr>
              <a:t> </a:t>
            </a:r>
            <a:r>
              <a:rPr lang="en-US" altLang="zh-CN" sz="2000" dirty="0"/>
              <a:t>is the lower limit on the SQUARE of the invariant mass of the produced system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IRAD  </a:t>
            </a:r>
            <a:r>
              <a:rPr lang="en-US" altLang="zh-CN" sz="2000" dirty="0">
                <a:effectLst/>
              </a:rPr>
              <a:t>initial state radiation</a:t>
            </a:r>
            <a:endParaRPr lang="en-US" altLang="zh-CN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CE0533-58FF-11C3-8422-2D9C7815D62A}"/>
              </a:ext>
            </a:extLst>
          </p:cNvPr>
          <p:cNvSpPr txBox="1"/>
          <p:nvPr/>
        </p:nvSpPr>
        <p:spPr>
          <a:xfrm>
            <a:off x="2644879" y="450463"/>
            <a:ext cx="6096000" cy="673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b="0" dirty="0" err="1"/>
              <a:t>TwoGam</a:t>
            </a:r>
            <a:r>
              <a:rPr lang="en-US" altLang="zh-CN" sz="2800" b="0" dirty="0"/>
              <a:t>  (</a:t>
            </a:r>
            <a:r>
              <a:rPr lang="en-US" altLang="zh-CN" sz="2800" b="0" dirty="0" err="1"/>
              <a:t>BesTwoGam</a:t>
            </a:r>
            <a:r>
              <a:rPr lang="en-US" altLang="zh-CN" sz="2800" b="0" dirty="0"/>
              <a:t>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710DFE2-C6FB-7E91-7FBE-5B865511DF8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74637" b="67150"/>
          <a:stretch/>
        </p:blipFill>
        <p:spPr>
          <a:xfrm>
            <a:off x="8839203" y="2219492"/>
            <a:ext cx="2331951" cy="167286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2570827-5C6C-9FE6-228A-795E021EA8EE}"/>
              </a:ext>
            </a:extLst>
          </p:cNvPr>
          <p:cNvSpPr txBox="1"/>
          <p:nvPr/>
        </p:nvSpPr>
        <p:spPr>
          <a:xfrm>
            <a:off x="8972792" y="4001729"/>
            <a:ext cx="2064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/>
              <a:t>(pic from DIAG36)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66152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46A33B-54C1-3310-8AA2-93395E5F2DDC}"/>
              </a:ext>
            </a:extLst>
          </p:cNvPr>
          <p:cNvSpPr txBox="1"/>
          <p:nvPr/>
        </p:nvSpPr>
        <p:spPr>
          <a:xfrm>
            <a:off x="3047999" y="243985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800" b="0" dirty="0" err="1"/>
              <a:t>TwoGam</a:t>
            </a:r>
            <a:r>
              <a:rPr lang="en-US" altLang="zh-CN" sz="2800" b="0" dirty="0"/>
              <a:t>  (</a:t>
            </a:r>
            <a:r>
              <a:rPr lang="en-US" altLang="zh-CN" sz="2800" b="0" dirty="0" err="1"/>
              <a:t>BesTwoGam</a:t>
            </a:r>
            <a:r>
              <a:rPr lang="en-US" altLang="zh-CN" sz="2800" b="0" dirty="0"/>
              <a:t>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B43DFF-429C-B82D-B06C-F704B2180B8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565" r="6535"/>
          <a:stretch/>
        </p:blipFill>
        <p:spPr>
          <a:xfrm>
            <a:off x="1823884" y="1431524"/>
            <a:ext cx="8544232" cy="77730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F28B123-28D1-544A-ACBB-B2DCB626E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796" y="2516888"/>
            <a:ext cx="10478408" cy="162320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C96612B-19D4-F23F-A8C2-C1E121FDB3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561" y="4448146"/>
            <a:ext cx="11146875" cy="72923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213203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B7504C-5E97-95EA-A5B0-B04D173D7B96}"/>
              </a:ext>
            </a:extLst>
          </p:cNvPr>
          <p:cNvSpPr txBox="1"/>
          <p:nvPr/>
        </p:nvSpPr>
        <p:spPr>
          <a:xfrm>
            <a:off x="1700979" y="557963"/>
            <a:ext cx="8790039" cy="2125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 dirty="0">
                <a:effectLst/>
                <a:latin typeface="Consolas" panose="020B0609020204030204" pitchFamily="49" charset="0"/>
              </a:rPr>
              <a:t> Total cross section ...............:  9496.     +/-  500.     </a:t>
            </a:r>
            <a:r>
              <a:rPr lang="en-US" altLang="zh-CN" b="0" dirty="0" err="1">
                <a:effectLst/>
                <a:latin typeface="Consolas" panose="020B0609020204030204" pitchFamily="49" charset="0"/>
              </a:rPr>
              <a:t>nb</a:t>
            </a:r>
            <a:endParaRPr lang="en-US" altLang="zh-CN" b="0" dirty="0">
              <a:effectLst/>
              <a:latin typeface="Consolas" panose="020B06090202040302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b="0" dirty="0">
                <a:effectLst/>
                <a:latin typeface="Consolas" panose="020B0609020204030204" pitchFamily="49" charset="0"/>
              </a:rPr>
              <a:t> Total cross section after user cuts:  9496.     +/-  500.     </a:t>
            </a:r>
            <a:r>
              <a:rPr lang="en-US" altLang="zh-CN" b="0" dirty="0" err="1">
                <a:effectLst/>
                <a:latin typeface="Consolas" panose="020B0609020204030204" pitchFamily="49" charset="0"/>
              </a:rPr>
              <a:t>nb</a:t>
            </a:r>
            <a:endParaRPr lang="en-US" altLang="zh-CN" b="0" dirty="0">
              <a:effectLst/>
              <a:latin typeface="Consolas" panose="020B06090202040302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b="0" dirty="0">
                <a:effectLst/>
                <a:latin typeface="Consolas" panose="020B0609020204030204" pitchFamily="49" charset="0"/>
              </a:rPr>
              <a:t> Total </a:t>
            </a:r>
            <a:r>
              <a:rPr lang="en-US" altLang="zh-CN" b="0" dirty="0">
                <a:solidFill>
                  <a:srgbClr val="C00000"/>
                </a:solidFill>
                <a:effectLst/>
                <a:latin typeface="Consolas" panose="020B0609020204030204" pitchFamily="49" charset="0"/>
              </a:rPr>
              <a:t>QPM</a:t>
            </a:r>
            <a:r>
              <a:rPr lang="en-US" altLang="zh-CN" b="0" dirty="0">
                <a:effectLst/>
                <a:latin typeface="Consolas" panose="020B0609020204030204" pitchFamily="49" charset="0"/>
              </a:rPr>
              <a:t> cross section:              9496.     +/-  500.     </a:t>
            </a:r>
            <a:r>
              <a:rPr lang="en-US" altLang="zh-CN" b="0" dirty="0" err="1">
                <a:effectLst/>
                <a:latin typeface="Consolas" panose="020B0609020204030204" pitchFamily="49" charset="0"/>
              </a:rPr>
              <a:t>nb</a:t>
            </a:r>
            <a:endParaRPr lang="en-US" altLang="zh-CN" b="0" dirty="0">
              <a:effectLst/>
              <a:latin typeface="Consolas" panose="020B06090202040302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b="0" dirty="0">
                <a:effectLst/>
                <a:latin typeface="Consolas" panose="020B0609020204030204" pitchFamily="49" charset="0"/>
              </a:rPr>
              <a:t> Total VDM cross section:              0.000     +/-  0.00     </a:t>
            </a:r>
            <a:r>
              <a:rPr lang="en-US" altLang="zh-CN" b="0" dirty="0" err="1">
                <a:effectLst/>
                <a:latin typeface="Consolas" panose="020B0609020204030204" pitchFamily="49" charset="0"/>
              </a:rPr>
              <a:t>nb</a:t>
            </a:r>
            <a:endParaRPr lang="en-US" altLang="zh-CN" b="0" dirty="0">
              <a:effectLst/>
              <a:latin typeface="Consolas" panose="020B06090202040302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b="0" dirty="0">
                <a:effectLst/>
                <a:latin typeface="Consolas" panose="020B0609020204030204" pitchFamily="49" charset="0"/>
              </a:rPr>
              <a:t> Total QCD cross section:              0.000     +/-  0.00     </a:t>
            </a:r>
            <a:r>
              <a:rPr lang="en-US" altLang="zh-CN" b="0" dirty="0" err="1">
                <a:effectLst/>
                <a:latin typeface="Consolas" panose="020B0609020204030204" pitchFamily="49" charset="0"/>
              </a:rPr>
              <a:t>nb</a:t>
            </a:r>
            <a:endParaRPr lang="en-US" altLang="zh-CN" b="0" dirty="0">
              <a:effectLst/>
              <a:latin typeface="Consolas" panose="020B06090202040302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9A4DF80-41C0-4D06-A26D-D5CD51AC2793}"/>
                  </a:ext>
                </a:extLst>
              </p:cNvPr>
              <p:cNvSpPr txBox="1"/>
              <p:nvPr/>
            </p:nvSpPr>
            <p:spPr>
              <a:xfrm>
                <a:off x="914398" y="3094066"/>
                <a:ext cx="10363202" cy="28479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000" dirty="0"/>
                  <a:t>QPM : Quark Parton Model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2000" dirty="0"/>
                  <a:t>	Ref : Measurement of the cross-section for the process </a:t>
                </a:r>
                <a:r>
                  <a:rPr lang="en-US" altLang="zh-CN" sz="2000" dirty="0" err="1"/>
                  <a:t>γ∗γ</a:t>
                </a:r>
                <a:r>
                  <a:rPr lang="en-US" altLang="zh-CN" sz="2000" dirty="0"/>
                  <a:t>∗ → hadrons at LEP,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2000" dirty="0"/>
                  <a:t>	</a:t>
                </a:r>
                <a:r>
                  <a:rPr lang="en-US" altLang="zh-CN" sz="2000" dirty="0">
                    <a:hlinkClick r:id="rId3"/>
                  </a:rPr>
                  <a:t>https://doi.org/10.1016/S0370-2693(99)00278-6</a:t>
                </a:r>
                <a:endParaRPr lang="en-US" altLang="zh-CN" sz="2000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sz="2000" dirty="0"/>
                  <a:t>VDM : Vector Dominance Model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2000" dirty="0"/>
                  <a:t>	Dominant if the virtuality of the two photons satisfy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2000" dirty="0"/>
                  <a:t>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sSubSup>
                      <m:sSubSup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≈0</m:t>
                    </m:r>
                  </m:oMath>
                </a14:m>
                <a:endParaRPr lang="en-US" altLang="zh-CN" sz="2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9A4DF80-41C0-4D06-A26D-D5CD51AC2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398" y="3094066"/>
                <a:ext cx="10363202" cy="2847959"/>
              </a:xfrm>
              <a:prstGeom prst="rect">
                <a:avLst/>
              </a:prstGeom>
              <a:blipFill>
                <a:blip r:embed="rId4"/>
                <a:stretch>
                  <a:fillRect l="-5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C8770CFE-9BD6-FAB6-3274-58C25E65BE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80672" y="4301733"/>
            <a:ext cx="4611328" cy="2262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99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541C45-4D1E-E253-BF8C-EAE5891BFD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99B3F04-B8CF-56D0-388D-0FC135901767}"/>
                  </a:ext>
                </a:extLst>
              </p:cNvPr>
              <p:cNvSpPr txBox="1"/>
              <p:nvPr/>
            </p:nvSpPr>
            <p:spPr>
              <a:xfrm>
                <a:off x="2193613" y="1203432"/>
                <a:ext cx="7804771" cy="5084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CN" sz="2000" b="0" i="1" dirty="0" smtClean="0">
                            <a:effectLst/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sz="2000" b="0" i="1" dirty="0" smtClean="0">
                            <a:effectLst/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rad>
                    <m:r>
                      <a:rPr lang="en-US" altLang="zh-CN" sz="2000" b="0" i="1" dirty="0" smtClean="0">
                        <a:effectLst/>
                        <a:latin typeface="Cambria Math" panose="02040503050406030204" pitchFamily="18" charset="0"/>
                      </a:rPr>
                      <m:t>=240 </m:t>
                    </m:r>
                    <m:r>
                      <a:rPr lang="zh-CN" altLang="en-US" sz="2000" b="0" i="1" dirty="0" smtClean="0">
                        <a:effectLst/>
                        <a:latin typeface="Cambria Math" panose="02040503050406030204" pitchFamily="18" charset="0"/>
                      </a:rPr>
                      <m:t>𝐺𝑒𝑉</m:t>
                    </m:r>
                  </m:oMath>
                </a14:m>
                <a:r>
                  <a:rPr lang="en-US" altLang="zh-CN" sz="2000" dirty="0"/>
                  <a:t>        </a:t>
                </a:r>
                <a:r>
                  <a:rPr lang="en-US" altLang="zh-CN" sz="2000" b="0" dirty="0">
                    <a:effectLst/>
                  </a:rPr>
                  <a:t>w2min = 0.01        DOUCUT FALSE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99B3F04-B8CF-56D0-388D-0FC135901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3613" y="1203432"/>
                <a:ext cx="7804771" cy="508473"/>
              </a:xfrm>
              <a:prstGeom prst="rect">
                <a:avLst/>
              </a:prstGeom>
              <a:blipFill>
                <a:blip r:embed="rId2"/>
                <a:stretch>
                  <a:fillRect b="-2023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D38804BD-70D5-D603-817D-DFEA26CED3B4}"/>
              </a:ext>
            </a:extLst>
          </p:cNvPr>
          <p:cNvSpPr txBox="1"/>
          <p:nvPr/>
        </p:nvSpPr>
        <p:spPr>
          <a:xfrm>
            <a:off x="769857" y="6159193"/>
            <a:ext cx="3117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(y = 12 mm at z = 560 mm)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AA20449-775B-59D0-847C-815DDD48A35D}"/>
                  </a:ext>
                </a:extLst>
              </p:cNvPr>
              <p:cNvSpPr txBox="1"/>
              <p:nvPr/>
            </p:nvSpPr>
            <p:spPr>
              <a:xfrm>
                <a:off x="4755693" y="5029370"/>
                <a:ext cx="38601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zh-CN" i="1" smtClean="0">
                          <a:latin typeface="Cambria Math" panose="02040503050406030204" pitchFamily="18" charset="0"/>
                        </a:rPr>
                        <m:t>=(3.836±0. 115)×</m:t>
                      </m:r>
                      <m:sSup>
                        <m:sSup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𝑛𝑏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AA20449-775B-59D0-847C-815DDD48A3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693" y="5029370"/>
                <a:ext cx="3860126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11A1770D-05EA-9862-4138-44F33628F14D}"/>
              </a:ext>
            </a:extLst>
          </p:cNvPr>
          <p:cNvSpPr txBox="1"/>
          <p:nvPr/>
        </p:nvSpPr>
        <p:spPr>
          <a:xfrm>
            <a:off x="523152" y="4565718"/>
            <a:ext cx="3610954" cy="12966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 dirty="0">
                <a:effectLst/>
              </a:rPr>
              <a:t>Double tag</a:t>
            </a:r>
          </a:p>
          <a:p>
            <a:pPr>
              <a:lnSpc>
                <a:spcPct val="150000"/>
              </a:lnSpc>
            </a:pPr>
            <a:r>
              <a:rPr lang="en-US" altLang="zh-CN" b="0" dirty="0">
                <a:effectLst/>
              </a:rPr>
              <a:t>T1MIN = T2MIN = 1.228 deg</a:t>
            </a:r>
          </a:p>
          <a:p>
            <a:pPr>
              <a:lnSpc>
                <a:spcPct val="150000"/>
              </a:lnSpc>
            </a:pPr>
            <a:r>
              <a:rPr lang="en-US" altLang="zh-CN" b="0" dirty="0">
                <a:effectLst/>
              </a:rPr>
              <a:t>T1MAX = T2MAX = 178.872 deg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9CC3E1-6944-BC77-A7E1-36EEBDFF20A2}"/>
              </a:ext>
            </a:extLst>
          </p:cNvPr>
          <p:cNvSpPr txBox="1"/>
          <p:nvPr/>
        </p:nvSpPr>
        <p:spPr>
          <a:xfrm>
            <a:off x="523152" y="2972243"/>
            <a:ext cx="3610954" cy="12966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 dirty="0">
                <a:effectLst/>
              </a:rPr>
              <a:t>Single tag</a:t>
            </a:r>
          </a:p>
          <a:p>
            <a:pPr>
              <a:lnSpc>
                <a:spcPct val="150000"/>
              </a:lnSpc>
            </a:pPr>
            <a:r>
              <a:rPr lang="en-US" altLang="zh-CN" b="0" dirty="0">
                <a:effectLst/>
              </a:rPr>
              <a:t>T1MIN = 1.228 deg</a:t>
            </a:r>
          </a:p>
          <a:p>
            <a:pPr>
              <a:lnSpc>
                <a:spcPct val="150000"/>
              </a:lnSpc>
            </a:pPr>
            <a:r>
              <a:rPr lang="en-US" altLang="zh-CN" b="0" dirty="0">
                <a:effectLst/>
              </a:rPr>
              <a:t>T1MAX = 178.872 deg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A1E8B1-99B4-6CEE-EA1B-F24A786AD3CF}"/>
              </a:ext>
            </a:extLst>
          </p:cNvPr>
          <p:cNvSpPr txBox="1"/>
          <p:nvPr/>
        </p:nvSpPr>
        <p:spPr>
          <a:xfrm>
            <a:off x="523152" y="2234971"/>
            <a:ext cx="3610954" cy="46564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 dirty="0">
                <a:effectLst/>
              </a:rPr>
              <a:t>No tag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F9AF363-15F0-19DB-0B8B-125C5BB8E7A0}"/>
                  </a:ext>
                </a:extLst>
              </p:cNvPr>
              <p:cNvSpPr txBox="1"/>
              <p:nvPr/>
            </p:nvSpPr>
            <p:spPr>
              <a:xfrm>
                <a:off x="4755693" y="3435895"/>
                <a:ext cx="38601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zh-CN" i="1" smtClean="0">
                          <a:latin typeface="Cambria Math" panose="02040503050406030204" pitchFamily="18" charset="0"/>
                        </a:rPr>
                        <m:t>=0.6959±0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.0609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𝑛𝑏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F9AF363-15F0-19DB-0B8B-125C5BB8E7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693" y="3435895"/>
                <a:ext cx="386012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26EB766-2C8E-B781-8404-2CBCE1AB91C3}"/>
                  </a:ext>
                </a:extLst>
              </p:cNvPr>
              <p:cNvSpPr txBox="1"/>
              <p:nvPr/>
            </p:nvSpPr>
            <p:spPr>
              <a:xfrm>
                <a:off x="4755693" y="2282427"/>
                <a:ext cx="38601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zh-CN" i="1" smtClean="0">
                          <a:latin typeface="Cambria Math" panose="02040503050406030204" pitchFamily="18" charset="0"/>
                        </a:rPr>
                        <m:t>=9496 ±50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0 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𝑛𝑏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26EB766-2C8E-B781-8404-2CBCE1AB91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693" y="2282427"/>
                <a:ext cx="386012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281ED728-2344-B0DD-9D31-6C495C4A68D0}"/>
              </a:ext>
            </a:extLst>
          </p:cNvPr>
          <p:cNvSpPr txBox="1"/>
          <p:nvPr/>
        </p:nvSpPr>
        <p:spPr>
          <a:xfrm>
            <a:off x="3047999" y="243985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800" b="0" dirty="0" err="1"/>
              <a:t>TwoGam</a:t>
            </a:r>
            <a:r>
              <a:rPr lang="en-US" altLang="zh-CN" sz="2800" b="0" dirty="0"/>
              <a:t>  (</a:t>
            </a:r>
            <a:r>
              <a:rPr lang="en-US" altLang="zh-CN" sz="2800" b="0" dirty="0" err="1"/>
              <a:t>BesTwoGam</a:t>
            </a:r>
            <a:r>
              <a:rPr lang="en-US" altLang="zh-CN" sz="2800" b="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91399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DBDE6D1-7C32-F229-6807-D6520FC33EE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57068" b="12017"/>
          <a:stretch/>
        </p:blipFill>
        <p:spPr>
          <a:xfrm>
            <a:off x="6269564" y="5700702"/>
            <a:ext cx="5748874" cy="10594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A65D19A-2D8B-FBB9-F568-49E1394A6CF8}"/>
              </a:ext>
            </a:extLst>
          </p:cNvPr>
          <p:cNvSpPr txBox="1"/>
          <p:nvPr/>
        </p:nvSpPr>
        <p:spPr>
          <a:xfrm>
            <a:off x="6096002" y="972070"/>
            <a:ext cx="6095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err="1">
                <a:solidFill>
                  <a:schemeClr val="accent1"/>
                </a:solidFill>
              </a:rPr>
              <a:t>Subgenerator</a:t>
            </a:r>
            <a:r>
              <a:rPr lang="en-US" altLang="zh-CN" sz="2000" dirty="0">
                <a:solidFill>
                  <a:schemeClr val="accent1"/>
                </a:solidFill>
              </a:rPr>
              <a:t> B</a:t>
            </a:r>
            <a:r>
              <a:rPr lang="en-US" altLang="zh-CN" sz="2000" dirty="0"/>
              <a:t>	“</a:t>
            </a:r>
            <a:r>
              <a:rPr lang="en-US" altLang="zh-CN" sz="2000" dirty="0" err="1"/>
              <a:t>Bremsstrahlang</a:t>
            </a:r>
            <a:r>
              <a:rPr lang="en-US" altLang="zh-CN" sz="2000" dirty="0"/>
              <a:t>”   </a:t>
            </a:r>
            <a:r>
              <a:rPr lang="zh-CN" altLang="en-US" sz="2000" dirty="0"/>
              <a:t>“轫致辐射”</a:t>
            </a:r>
            <a:r>
              <a:rPr lang="en-US" altLang="zh-CN" sz="2000" dirty="0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3B43AB-2259-FF38-7CA2-44B4341DB86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43477"/>
          <a:stretch/>
        </p:blipFill>
        <p:spPr>
          <a:xfrm>
            <a:off x="317702" y="4390531"/>
            <a:ext cx="5460589" cy="18398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5C01640-4FA2-F079-BC15-3A4737AE8FEC}"/>
              </a:ext>
            </a:extLst>
          </p:cNvPr>
          <p:cNvSpPr txBox="1"/>
          <p:nvPr/>
        </p:nvSpPr>
        <p:spPr>
          <a:xfrm>
            <a:off x="5811018" y="5302883"/>
            <a:ext cx="60960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 err="1">
                <a:solidFill>
                  <a:schemeClr val="accent3"/>
                </a:solidFill>
              </a:rPr>
              <a:t>Subgenerator</a:t>
            </a:r>
            <a:r>
              <a:rPr lang="en-US" altLang="zh-CN" sz="2000" dirty="0">
                <a:solidFill>
                  <a:schemeClr val="accent3"/>
                </a:solidFill>
              </a:rPr>
              <a:t> C</a:t>
            </a:r>
            <a:r>
              <a:rPr lang="en-US" altLang="zh-CN" sz="2000" dirty="0"/>
              <a:t>	“Conversion” </a:t>
            </a:r>
            <a:r>
              <a:rPr lang="zh-CN" altLang="en-US" sz="2000" dirty="0"/>
              <a:t>“转化”</a:t>
            </a:r>
            <a:endParaRPr lang="en-US" altLang="zh-CN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D2DEF9-814E-BC2E-9FDE-12D78BD0067C}"/>
              </a:ext>
            </a:extLst>
          </p:cNvPr>
          <p:cNvSpPr txBox="1"/>
          <p:nvPr/>
        </p:nvSpPr>
        <p:spPr>
          <a:xfrm>
            <a:off x="0" y="3893287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 err="1">
                <a:solidFill>
                  <a:srgbClr val="7030A0"/>
                </a:solidFill>
              </a:rPr>
              <a:t>Subgenerator</a:t>
            </a:r>
            <a:r>
              <a:rPr lang="en-US" altLang="zh-CN" sz="2000" dirty="0">
                <a:solidFill>
                  <a:srgbClr val="7030A0"/>
                </a:solidFill>
              </a:rPr>
              <a:t> D</a:t>
            </a:r>
            <a:r>
              <a:rPr lang="en-US" altLang="zh-CN" sz="2000" dirty="0"/>
              <a:t>  “Annihilation” </a:t>
            </a:r>
            <a:r>
              <a:rPr lang="zh-CN" altLang="en-US" sz="2000" dirty="0"/>
              <a:t>“湮灭”</a:t>
            </a:r>
            <a:endParaRPr lang="en-US" altLang="zh-CN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8C2EEC-91AF-0CAC-7366-B49AA1E7E93B}"/>
              </a:ext>
            </a:extLst>
          </p:cNvPr>
          <p:cNvSpPr txBox="1"/>
          <p:nvPr/>
        </p:nvSpPr>
        <p:spPr>
          <a:xfrm>
            <a:off x="-2" y="972070"/>
            <a:ext cx="60959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 err="1">
                <a:solidFill>
                  <a:srgbClr val="C00000"/>
                </a:solidFill>
              </a:rPr>
              <a:t>Subgenerator</a:t>
            </a:r>
            <a:r>
              <a:rPr lang="en-US" altLang="zh-CN" sz="2000" dirty="0">
                <a:solidFill>
                  <a:srgbClr val="C00000"/>
                </a:solidFill>
              </a:rPr>
              <a:t> A</a:t>
            </a:r>
            <a:r>
              <a:rPr lang="en-US" altLang="zh-CN" sz="2000" dirty="0"/>
              <a:t>	“</a:t>
            </a:r>
            <a:r>
              <a:rPr lang="en-US" altLang="zh-CN" sz="2000" dirty="0" err="1"/>
              <a:t>Multiperipheral</a:t>
            </a:r>
            <a:r>
              <a:rPr lang="en-US" altLang="zh-CN" sz="2000" dirty="0"/>
              <a:t>”   </a:t>
            </a:r>
            <a:r>
              <a:rPr lang="zh-CN" altLang="en-US" sz="2000" dirty="0"/>
              <a:t>“多边”</a:t>
            </a:r>
            <a:endParaRPr lang="en-US" altLang="zh-CN" sz="20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D09C01C-2510-F42A-2D1C-44F65E611683}"/>
              </a:ext>
            </a:extLst>
          </p:cNvPr>
          <p:cNvGrpSpPr/>
          <p:nvPr/>
        </p:nvGrpSpPr>
        <p:grpSpPr>
          <a:xfrm>
            <a:off x="461847" y="1430032"/>
            <a:ext cx="5172301" cy="2146797"/>
            <a:chOff x="314363" y="275879"/>
            <a:chExt cx="5172301" cy="2146797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5132B44-B7BA-79F0-4B75-1921FE67A1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b="62436"/>
            <a:stretch/>
          </p:blipFill>
          <p:spPr>
            <a:xfrm>
              <a:off x="314363" y="275879"/>
              <a:ext cx="5172301" cy="1076116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861B9D29-356B-6311-3024-5D41D1624FE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 t="28008" b="38917"/>
            <a:stretch/>
          </p:blipFill>
          <p:spPr>
            <a:xfrm>
              <a:off x="314363" y="1346560"/>
              <a:ext cx="5172301" cy="1076116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AE2155-EAC4-DBEC-A580-C447CB835B3A}"/>
              </a:ext>
            </a:extLst>
          </p:cNvPr>
          <p:cNvGrpSpPr/>
          <p:nvPr/>
        </p:nvGrpSpPr>
        <p:grpSpPr>
          <a:xfrm>
            <a:off x="6557854" y="1497390"/>
            <a:ext cx="5172302" cy="3533508"/>
            <a:chOff x="6380983" y="323656"/>
            <a:chExt cx="5172302" cy="3533508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F68AF54A-C3FF-ABBE-BF48-22249291D9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40351"/>
            <a:stretch/>
          </p:blipFill>
          <p:spPr>
            <a:xfrm>
              <a:off x="6380984" y="323656"/>
              <a:ext cx="5172301" cy="1708799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428AAF5B-865F-1358-A648-4CB208CABB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 b="73254"/>
            <a:stretch/>
          </p:blipFill>
          <p:spPr>
            <a:xfrm>
              <a:off x="6380983" y="2117758"/>
              <a:ext cx="5172301" cy="870198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FFCB7F86-C73F-F30D-DBDB-C2ECFCDC31A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 t="64369" b="8885"/>
            <a:stretch/>
          </p:blipFill>
          <p:spPr>
            <a:xfrm>
              <a:off x="6380983" y="2986966"/>
              <a:ext cx="5172301" cy="870198"/>
            </a:xfrm>
            <a:prstGeom prst="rect">
              <a:avLst/>
            </a:prstGeom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AB007EDD-AB67-35F2-FD51-322D5B26DBC9}"/>
              </a:ext>
            </a:extLst>
          </p:cNvPr>
          <p:cNvSpPr txBox="1"/>
          <p:nvPr/>
        </p:nvSpPr>
        <p:spPr>
          <a:xfrm>
            <a:off x="3047999" y="243985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800" b="0" dirty="0"/>
              <a:t>DIAG 36</a:t>
            </a:r>
          </a:p>
        </p:txBody>
      </p:sp>
    </p:spTree>
    <p:extLst>
      <p:ext uri="{BB962C8B-B14F-4D97-AF65-F5344CB8AC3E}">
        <p14:creationId xmlns:p14="http://schemas.microsoft.com/office/powerpoint/2010/main" val="1897748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</TotalTime>
  <Words>365</Words>
  <Application>Microsoft Office PowerPoint</Application>
  <PresentationFormat>Widescreen</PresentationFormat>
  <Paragraphs>56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等线</vt:lpstr>
      <vt:lpstr>等线 Light</vt:lpstr>
      <vt:lpstr>Arial</vt:lpstr>
      <vt:lpstr>Cambria Math</vt:lpstr>
      <vt:lpstr>Consolas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CelestialDust 256</dc:creator>
  <cp:lastModifiedBy>CelestialDust 256</cp:lastModifiedBy>
  <cp:revision>108</cp:revision>
  <dcterms:created xsi:type="dcterms:W3CDTF">2024-11-05T02:56:47Z</dcterms:created>
  <dcterms:modified xsi:type="dcterms:W3CDTF">2024-12-03T06:07:19Z</dcterms:modified>
</cp:coreProperties>
</file>