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53" r:id="rId2"/>
    <p:sldId id="907" r:id="rId3"/>
    <p:sldId id="1086" r:id="rId4"/>
    <p:sldId id="1076" r:id="rId5"/>
    <p:sldId id="1075" r:id="rId6"/>
    <p:sldId id="1074" r:id="rId7"/>
    <p:sldId id="1077" r:id="rId8"/>
    <p:sldId id="1053" r:id="rId9"/>
    <p:sldId id="1078" r:id="rId10"/>
    <p:sldId id="1042" r:id="rId11"/>
    <p:sldId id="1091" r:id="rId12"/>
    <p:sldId id="1084" r:id="rId13"/>
    <p:sldId id="1081" r:id="rId14"/>
    <p:sldId id="1087" r:id="rId15"/>
    <p:sldId id="1065" r:id="rId16"/>
    <p:sldId id="1080" r:id="rId17"/>
    <p:sldId id="1066" r:id="rId18"/>
    <p:sldId id="1082" r:id="rId19"/>
    <p:sldId id="1069" r:id="rId20"/>
    <p:sldId id="1088" r:id="rId21"/>
    <p:sldId id="1089" r:id="rId22"/>
    <p:sldId id="1090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8357"/>
    <a:srgbClr val="003399"/>
    <a:srgbClr val="FFFFFF"/>
    <a:srgbClr val="0000FF"/>
    <a:srgbClr val="E6E6E6"/>
    <a:srgbClr val="0070C0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5" autoAdjust="0"/>
    <p:restoredTop sz="91478" autoAdjust="0"/>
  </p:normalViewPr>
  <p:slideViewPr>
    <p:cSldViewPr>
      <p:cViewPr varScale="1">
        <p:scale>
          <a:sx n="84" d="100"/>
          <a:sy n="84" d="100"/>
        </p:scale>
        <p:origin x="90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2024-12-10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2024-12-10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60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参考文献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23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∩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: intersection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037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99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02F-59AE-4786-92EA-1622E8D9E736}" type="datetime1">
              <a:rPr lang="zh-CN" altLang="en-US" smtClean="0"/>
              <a:t>2024-12-10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IARC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59883"/>
            <a:ext cx="10972800" cy="48403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baseline="0">
                <a:latin typeface="+mn-lt"/>
                <a:ea typeface="微软雅黑" pitchFamily="34" charset="-12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aseline="0">
                <a:latin typeface="Times New Roman" panose="02020603050405020304" pitchFamily="18" charset="0"/>
                <a:ea typeface="微软雅黑" pitchFamily="34" charset="-122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latin typeface="+mn-lt"/>
                <a:ea typeface="微软雅黑" panose="020B0503020204020204" pitchFamily="34" charset="-122"/>
              </a:defRPr>
            </a:lvl3pPr>
            <a:lvl4pPr>
              <a:defRPr sz="18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869C-C27F-46A2-A462-56BA90AD029A}" type="datetime1">
              <a:rPr lang="zh-CN" altLang="en-US" smtClean="0"/>
              <a:t>2024-12-10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B432-FB3A-474D-8C54-9B869B8F599B}" type="datetime1">
              <a:rPr lang="zh-CN" altLang="en-US" smtClean="0"/>
              <a:t>2024-12-10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DF51-D39B-40F3-A926-00AA79A1D5B4}" type="datetime1">
              <a:rPr lang="zh-CN" altLang="en-US" smtClean="0"/>
              <a:t>2024-12-10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IARC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9C99-AB1B-4434-AEA8-6062BFB7D6DC}" type="datetime1">
              <a:rPr lang="zh-CN" altLang="en-US" smtClean="0"/>
              <a:t>2024-12-10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IARC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98342" y="2534729"/>
            <a:ext cx="1190231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C00000"/>
                </a:solidFill>
              </a:rPr>
              <a:t>Verification of the TDR vacuum chamber shielding design in comparison with antechamber vacuum system with photon absorber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Guangyi Tang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CEPC RP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11. Dec. 2024, CEPC day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578559" y="943393"/>
                <a:ext cx="10851478" cy="5653959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</a:rPr>
                  <a:t>位于磁铁支架之间，</a:t>
                </a:r>
                <a:r>
                  <a:rPr lang="en-US" altLang="zh-CN" dirty="0">
                    <a:latin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</a:rPr>
                  <a:t>-</a:t>
                </a:r>
                <a:r>
                  <a:rPr lang="zh-CN" altLang="en-US" dirty="0">
                    <a:latin typeface="微软雅黑" panose="020B0503020204020204" pitchFamily="34" charset="-122"/>
                  </a:rPr>
                  <a:t>形屏蔽体</a:t>
                </a:r>
                <a:endParaRPr lang="en-US" altLang="zh-CN" dirty="0">
                  <a:latin typeface="微软雅黑" panose="020B0503020204020204" pitchFamily="34" charset="-122"/>
                </a:endParaRPr>
              </a:p>
              <a:p>
                <a:pPr lvl="1"/>
                <a:r>
                  <a:rPr lang="zh-CN" altLang="en-US" sz="2000" dirty="0"/>
                  <a:t>混凝土</a:t>
                </a:r>
                <a:r>
                  <a:rPr lang="en-US" altLang="zh-CN" dirty="0">
                    <a:latin typeface="微软雅黑" panose="020B0503020204020204" pitchFamily="34" charset="-122"/>
                  </a:rPr>
                  <a:t>+</a:t>
                </a:r>
                <a:r>
                  <a:rPr lang="zh-CN" altLang="en-US" sz="2000" dirty="0"/>
                  <a:t>铅</a:t>
                </a:r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8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559" y="943393"/>
                <a:ext cx="10851478" cy="5653959"/>
              </a:xfrm>
              <a:blipFill>
                <a:blip r:embed="rId3"/>
                <a:stretch>
                  <a:fillRect l="-337" t="-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磁铁支架间屏蔽方案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1D0D22-949C-4734-B08A-857D45135E0E}"/>
              </a:ext>
            </a:extLst>
          </p:cNvPr>
          <p:cNvSpPr txBox="1"/>
          <p:nvPr/>
        </p:nvSpPr>
        <p:spPr>
          <a:xfrm>
            <a:off x="4796629" y="5403943"/>
            <a:ext cx="261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∩-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铅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4AA0550-F661-4965-B01A-BA71217E9D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671" y="1731815"/>
            <a:ext cx="9106421" cy="26736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BE9E9-4B35-45FD-B71A-A2F37EE92D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6056" y="4509120"/>
            <a:ext cx="3347615" cy="22474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9908E1-67F2-489B-8D8F-9A37EB8D4F0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4997" y="4797765"/>
            <a:ext cx="3005003" cy="194360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F12B1CA-0479-439E-A0DC-2FF050D81CF0}"/>
              </a:ext>
            </a:extLst>
          </p:cNvPr>
          <p:cNvSpPr txBox="1"/>
          <p:nvPr/>
        </p:nvSpPr>
        <p:spPr>
          <a:xfrm>
            <a:off x="2051781" y="4201512"/>
            <a:ext cx="261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二极铁支架间屏蔽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69C869-5C73-4131-9D37-12BA55F89E42}"/>
              </a:ext>
            </a:extLst>
          </p:cNvPr>
          <p:cNvSpPr txBox="1"/>
          <p:nvPr/>
        </p:nvSpPr>
        <p:spPr>
          <a:xfrm>
            <a:off x="7588666" y="4455822"/>
            <a:ext cx="261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四极铁支架间屏蔽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475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7E12EF9-62D7-4F1C-9599-20FE6441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5486400" cy="4840303"/>
          </a:xfrm>
        </p:spPr>
        <p:txBody>
          <a:bodyPr/>
          <a:lstStyle/>
          <a:p>
            <a:r>
              <a:rPr lang="zh-CN" altLang="en-US" dirty="0"/>
              <a:t>剂量率限值：吸收剂量</a:t>
            </a:r>
            <a:r>
              <a:rPr lang="en-US" altLang="zh-CN" dirty="0"/>
              <a:t>20Gy/y</a:t>
            </a:r>
            <a:r>
              <a:rPr lang="zh-CN" altLang="en-US" dirty="0"/>
              <a:t>，等条件</a:t>
            </a:r>
            <a:endParaRPr lang="en-US" altLang="zh-CN" dirty="0"/>
          </a:p>
          <a:p>
            <a:r>
              <a:rPr lang="zh-CN" altLang="en-US" dirty="0"/>
              <a:t>主隧道内的电子学：磁铁支架之间的铅</a:t>
            </a:r>
            <a:r>
              <a:rPr lang="en-US" altLang="zh-CN" dirty="0"/>
              <a:t>/</a:t>
            </a:r>
            <a:r>
              <a:rPr lang="zh-CN" altLang="en-US" dirty="0"/>
              <a:t>混凝土组合屏蔽</a:t>
            </a:r>
            <a:endParaRPr lang="en-US" altLang="zh-CN" dirty="0"/>
          </a:p>
          <a:p>
            <a:pPr lvl="1"/>
            <a:r>
              <a:rPr lang="zh-CN" altLang="en-US" dirty="0"/>
              <a:t>可行，优化材料厚度</a:t>
            </a:r>
            <a:endParaRPr lang="en-US" altLang="zh-CN" dirty="0"/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需要设计：布线，打开、关闭屏蔽体的操作方式等</a:t>
            </a:r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A66C2F7-5CD2-4B13-9AFA-060B4AE2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隧道内电子学（二极铁支架间屏蔽为例）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0335AE-C62E-433C-A314-A0E9EBF3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F47A07D-2B72-4CC0-888C-F034EEB290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4072" y="1031293"/>
            <a:ext cx="5231081" cy="3130002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6EE9520-4049-4705-9FE1-36F7899EF2C6}"/>
              </a:ext>
            </a:extLst>
          </p:cNvPr>
          <p:cNvCxnSpPr>
            <a:cxnSpLocks/>
          </p:cNvCxnSpPr>
          <p:nvPr/>
        </p:nvCxnSpPr>
        <p:spPr>
          <a:xfrm>
            <a:off x="4295800" y="1412776"/>
            <a:ext cx="4441800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870DE1A1-509A-44C5-92CF-717FAE08E284}"/>
              </a:ext>
            </a:extLst>
          </p:cNvPr>
          <p:cNvSpPr/>
          <p:nvPr/>
        </p:nvSpPr>
        <p:spPr>
          <a:xfrm>
            <a:off x="8737600" y="2132856"/>
            <a:ext cx="814784" cy="36004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37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BAB0E4E-2B89-44AE-8F43-95AEF7973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内环侧墙电缆</a:t>
            </a:r>
            <a:r>
              <a:rPr lang="zh-CN" altLang="en-US" dirty="0">
                <a:latin typeface="微软雅黑" panose="020B0503020204020204" pitchFamily="34" charset="-122"/>
              </a:rPr>
              <a:t>需要屏蔽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lvl="1"/>
            <a:r>
              <a:rPr lang="en-US" altLang="zh-CN" dirty="0">
                <a:latin typeface="微软雅黑" panose="020B0503020204020204" pitchFamily="34" charset="-122"/>
              </a:rPr>
              <a:t>2-4cm</a:t>
            </a:r>
            <a:r>
              <a:rPr lang="zh-CN" altLang="en-US" dirty="0">
                <a:latin typeface="微软雅黑" panose="020B0503020204020204" pitchFamily="34" charset="-122"/>
              </a:rPr>
              <a:t>铅可使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内环侧墙</a:t>
            </a:r>
            <a:r>
              <a:rPr lang="zh-CN" altLang="en-US" dirty="0">
                <a:latin typeface="微软雅黑" panose="020B0503020204020204" pitchFamily="34" charset="-122"/>
              </a:rPr>
              <a:t>材料吸收剂量降低到</a:t>
            </a:r>
            <a:r>
              <a:rPr lang="en-US" altLang="zh-CN" dirty="0">
                <a:latin typeface="微软雅黑" panose="020B0503020204020204" pitchFamily="34" charset="-122"/>
              </a:rPr>
              <a:t>1MGy</a:t>
            </a:r>
            <a:r>
              <a:rPr lang="zh-CN" altLang="en-US" dirty="0">
                <a:latin typeface="微软雅黑" panose="020B0503020204020204" pitchFamily="34" charset="-122"/>
              </a:rPr>
              <a:t>以下。</a:t>
            </a:r>
            <a:r>
              <a:rPr lang="zh-CN" altLang="en-US" dirty="0"/>
              <a:t>需设计可移动铅挡板（，布置于磁铁侧或桥架测），或集成到电缆桥架上</a:t>
            </a:r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束流管附近，需用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抗辐照电缆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光纤布设于排水沟内，沟深</a:t>
            </a:r>
            <a:r>
              <a:rPr lang="en-US" altLang="zh-CN" dirty="0">
                <a:latin typeface="微软雅黑" panose="020B0503020204020204" pitchFamily="34" charset="-122"/>
              </a:rPr>
              <a:t>1m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内环排水沟盖板需约</a:t>
            </a:r>
            <a:r>
              <a:rPr lang="en-US" altLang="zh-CN" dirty="0">
                <a:latin typeface="微软雅黑" panose="020B0503020204020204" pitchFamily="34" charset="-122"/>
              </a:rPr>
              <a:t>30cm</a:t>
            </a:r>
            <a:r>
              <a:rPr lang="zh-CN" altLang="en-US" dirty="0">
                <a:latin typeface="微软雅黑" panose="020B0503020204020204" pitchFamily="34" charset="-122"/>
              </a:rPr>
              <a:t>厚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外环排水沟盖板需约</a:t>
            </a:r>
            <a:r>
              <a:rPr lang="en-US" altLang="zh-CN" dirty="0">
                <a:latin typeface="微软雅黑" panose="020B0503020204020204" pitchFamily="34" charset="-122"/>
              </a:rPr>
              <a:t>20cm</a:t>
            </a:r>
            <a:r>
              <a:rPr lang="zh-CN" altLang="en-US" dirty="0">
                <a:latin typeface="微软雅黑" panose="020B0503020204020204" pitchFamily="34" charset="-122"/>
              </a:rPr>
              <a:t>厚</a:t>
            </a:r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辅助隧道内的电子学：迷宫屏蔽</a:t>
            </a:r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主隧道内的电子学：磁铁支架之间的铅</a:t>
            </a:r>
            <a:r>
              <a:rPr lang="en-US" altLang="zh-CN" dirty="0">
                <a:latin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</a:rPr>
              <a:t>混凝土组合屏蔽，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尺寸、结构待优化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布线，如何打开、关闭屏蔽体</a:t>
            </a: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A661084-35F6-41DC-8F32-FE3D7FDA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受辐射影响系统的屏蔽方案：小结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70A5B7-AEE1-4412-9E62-F3BF00F3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00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受辐射影响系统的屏蔽（基于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TDR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辐射防护框架）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各系统电缆，通用照明、通风、开关、阀门等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控制光缆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各系统电子学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TDR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铅屏蔽方案 </a:t>
            </a: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v.s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光子吸收器方案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总结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392EF95-F244-422F-BC0A-F120D930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FCC</a:t>
            </a:r>
            <a:r>
              <a:rPr lang="zh-CN" altLang="en-US" dirty="0"/>
              <a:t>光子吸收器及附加铅屏蔽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00EC42-56CE-40E6-B14A-6CE7DFC1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B1E388-CB9F-4356-93B0-F29AC05309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681" y="692696"/>
            <a:ext cx="10762903" cy="60676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2DB3CD8-DD6C-43F1-A6F4-E91E5FFD517C}"/>
              </a:ext>
            </a:extLst>
          </p:cNvPr>
          <p:cNvSpPr txBox="1"/>
          <p:nvPr/>
        </p:nvSpPr>
        <p:spPr>
          <a:xfrm>
            <a:off x="7068592" y="1233500"/>
            <a:ext cx="4176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Every ~5.5m in the arc dipoles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F4FC176-BE9F-4608-AF04-37B60498753F}"/>
              </a:ext>
            </a:extLst>
          </p:cNvPr>
          <p:cNvSpPr txBox="1"/>
          <p:nvPr/>
        </p:nvSpPr>
        <p:spPr>
          <a:xfrm>
            <a:off x="8328248" y="290143"/>
            <a:ext cx="284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0B0F0"/>
                </a:solidFill>
              </a:rPr>
              <a:t>FCC Week 2024 talk</a:t>
            </a:r>
            <a:endParaRPr lang="zh-CN" altLang="en-US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880D4AA4-0E1F-4053-AB04-AAB5A5416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842" y="3773668"/>
            <a:ext cx="3817999" cy="28016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B64C019F-7ACF-46C9-AAA0-40653C464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80728"/>
                <a:ext cx="11463064" cy="60205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TDR</a:t>
                </a:r>
                <a:r>
                  <a:rPr lang="zh-CN" altLang="en-US" dirty="0"/>
                  <a:t>方案</a:t>
                </a:r>
                <a:r>
                  <a:rPr lang="en-US" altLang="zh-CN" dirty="0"/>
                  <a:t>                                     </a:t>
                </a:r>
                <a:r>
                  <a:rPr lang="zh-CN" altLang="en-US" dirty="0"/>
                  <a:t>光子吸收器加</a:t>
                </a:r>
                <a:r>
                  <a:rPr lang="en-US" altLang="zh-CN" dirty="0"/>
                  <a:t>60cm</a:t>
                </a:r>
                <a:r>
                  <a:rPr lang="zh-CN" altLang="en-US" dirty="0"/>
                  <a:t>铅块</a:t>
                </a:r>
                <a:r>
                  <a:rPr lang="en-US" altLang="zh-CN" dirty="0"/>
                  <a:t>           </a:t>
                </a:r>
                <a:r>
                  <a:rPr lang="zh-CN" altLang="en-US" dirty="0"/>
                  <a:t>光子吸收器加</a:t>
                </a:r>
                <a:r>
                  <a:rPr lang="en-US" altLang="zh-CN" dirty="0"/>
                  <a:t>1m</a:t>
                </a:r>
                <a:r>
                  <a:rPr lang="zh-CN" altLang="en-US" dirty="0"/>
                  <a:t>铅块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在束流平面、两相邻光子吸收器</a:t>
                </a:r>
                <a:br>
                  <a:rPr lang="en-US" altLang="zh-CN" dirty="0"/>
                </a:br>
                <a:r>
                  <a:rPr lang="zh-CN" altLang="en-US" dirty="0"/>
                  <a:t>中间位置，吸收剂量分布如右图</a:t>
                </a:r>
                <a:r>
                  <a:rPr lang="en-US" altLang="zh-CN" dirty="0"/>
                  <a:t>:</a:t>
                </a:r>
              </a:p>
              <a:p>
                <a:pPr lvl="1"/>
                <a:r>
                  <a:rPr lang="zh-CN" altLang="en-US" dirty="0"/>
                  <a:t>内环侧墙吸收剂量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dirty="0"/>
                  <a:t> Gy/y </a:t>
                </a:r>
                <a:br>
                  <a:rPr lang="en-US" altLang="zh-CN" dirty="0"/>
                </a:br>
                <a:r>
                  <a:rPr lang="en-US" altLang="zh-CN" dirty="0"/>
                  <a:t>&lt;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TDR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方案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dirty="0"/>
                  <a:t> Gy/y </a:t>
                </a:r>
              </a:p>
              <a:p>
                <a:pPr lvl="1"/>
                <a:r>
                  <a:rPr lang="zh-CN" altLang="en-US" dirty="0"/>
                  <a:t>外环侧墙吸收剂量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dirty="0"/>
                  <a:t> Gy/y </a:t>
                </a:r>
                <a:br>
                  <a:rPr lang="en-US" altLang="zh-CN" dirty="0"/>
                </a:br>
                <a:r>
                  <a:rPr lang="en-US" altLang="zh-CN" dirty="0"/>
                  <a:t>~ TDR</a:t>
                </a:r>
                <a:r>
                  <a:rPr lang="zh-CN" altLang="en-US" dirty="0"/>
                  <a:t>方案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dirty="0"/>
                  <a:t> Gy/y 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B64C019F-7ACF-46C9-AAA0-40653C464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80728"/>
                <a:ext cx="11463064" cy="6020552"/>
              </a:xfrm>
              <a:blipFill>
                <a:blip r:embed="rId3"/>
                <a:stretch>
                  <a:fillRect l="-319" t="-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D1F66037-3C98-4727-B227-D36D1BB09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525288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光子吸收器方案和</a:t>
            </a:r>
            <a:r>
              <a:rPr lang="en-US" altLang="zh-CN" dirty="0"/>
              <a:t>TDR</a:t>
            </a:r>
            <a:r>
              <a:rPr lang="zh-CN" altLang="en-US" dirty="0"/>
              <a:t>方案剂量对比</a:t>
            </a:r>
            <a:endParaRPr lang="zh-CN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6729B-421C-475F-AF59-C41762A6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574C706-8D74-4902-8739-444A7248F80B}"/>
              </a:ext>
            </a:extLst>
          </p:cNvPr>
          <p:cNvGrpSpPr/>
          <p:nvPr/>
        </p:nvGrpSpPr>
        <p:grpSpPr>
          <a:xfrm>
            <a:off x="46681" y="1377040"/>
            <a:ext cx="3891630" cy="2412000"/>
            <a:chOff x="46681" y="3912343"/>
            <a:chExt cx="3891630" cy="24120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1BF5657-21C2-449F-BAE7-10D487AE4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81" y="3912343"/>
              <a:ext cx="3891630" cy="2412000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9F73D41C-B33C-4570-9974-29D6BE67CBED}"/>
                </a:ext>
              </a:extLst>
            </p:cNvPr>
            <p:cNvSpPr/>
            <p:nvPr/>
          </p:nvSpPr>
          <p:spPr>
            <a:xfrm>
              <a:off x="1847528" y="4164103"/>
              <a:ext cx="1008112" cy="166402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0FC00B58-72AC-4ACC-B7E8-DA7E5222D384}"/>
                </a:ext>
              </a:extLst>
            </p:cNvPr>
            <p:cNvSpPr/>
            <p:nvPr/>
          </p:nvSpPr>
          <p:spPr>
            <a:xfrm>
              <a:off x="551384" y="4151713"/>
              <a:ext cx="504056" cy="167641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AC8EA4C-AF5F-4014-9575-9994D413443E}"/>
              </a:ext>
            </a:extLst>
          </p:cNvPr>
          <p:cNvGrpSpPr/>
          <p:nvPr/>
        </p:nvGrpSpPr>
        <p:grpSpPr>
          <a:xfrm>
            <a:off x="4205667" y="1377040"/>
            <a:ext cx="3880760" cy="2412000"/>
            <a:chOff x="4205667" y="3849942"/>
            <a:chExt cx="3880760" cy="24120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B030FA7-E75E-4B17-A0ED-7EC6B6BD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5667" y="3849942"/>
              <a:ext cx="3880760" cy="2412000"/>
            </a:xfrm>
            <a:prstGeom prst="rect">
              <a:avLst/>
            </a:prstGeom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74ADFBDE-CE6C-4DF4-80B8-6BBAEFB12E3F}"/>
                </a:ext>
              </a:extLst>
            </p:cNvPr>
            <p:cNvSpPr/>
            <p:nvPr/>
          </p:nvSpPr>
          <p:spPr>
            <a:xfrm>
              <a:off x="6023992" y="4164102"/>
              <a:ext cx="1008112" cy="158417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B17EC88F-7D2B-4C94-A014-DBFF5B2A3220}"/>
                </a:ext>
              </a:extLst>
            </p:cNvPr>
            <p:cNvSpPr/>
            <p:nvPr/>
          </p:nvSpPr>
          <p:spPr>
            <a:xfrm>
              <a:off x="4723515" y="4151713"/>
              <a:ext cx="452724" cy="1653532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EF8E862-0A32-4D02-B19D-A74B3EBAEF2A}"/>
              </a:ext>
            </a:extLst>
          </p:cNvPr>
          <p:cNvGrpSpPr/>
          <p:nvPr/>
        </p:nvGrpSpPr>
        <p:grpSpPr>
          <a:xfrm>
            <a:off x="8191864" y="1407330"/>
            <a:ext cx="3880800" cy="2237694"/>
            <a:chOff x="8191864" y="3912343"/>
            <a:chExt cx="3880800" cy="223769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DD2DAC9-1A54-4CB4-A120-BFA83822F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91864" y="3912343"/>
              <a:ext cx="3880800" cy="2237694"/>
            </a:xfrm>
            <a:prstGeom prst="rect">
              <a:avLst/>
            </a:prstGeom>
          </p:spPr>
        </p:pic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B1769B03-A68B-49E8-BDAA-D8912516F510}"/>
                </a:ext>
              </a:extLst>
            </p:cNvPr>
            <p:cNvSpPr/>
            <p:nvPr/>
          </p:nvSpPr>
          <p:spPr>
            <a:xfrm>
              <a:off x="9995862" y="4151713"/>
              <a:ext cx="1008112" cy="152455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D28FBB3-0FF6-4E90-AD46-5E2D28B0C939}"/>
                </a:ext>
              </a:extLst>
            </p:cNvPr>
            <p:cNvSpPr/>
            <p:nvPr/>
          </p:nvSpPr>
          <p:spPr>
            <a:xfrm>
              <a:off x="8700810" y="4151713"/>
              <a:ext cx="452724" cy="152455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E41B8F6-DF16-4477-AC86-E45854892B86}"/>
              </a:ext>
            </a:extLst>
          </p:cNvPr>
          <p:cNvGrpSpPr/>
          <p:nvPr/>
        </p:nvGrpSpPr>
        <p:grpSpPr>
          <a:xfrm>
            <a:off x="9036764" y="3854104"/>
            <a:ext cx="3107908" cy="2404063"/>
            <a:chOff x="8878956" y="3854104"/>
            <a:chExt cx="3107908" cy="2404063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0576F2D-9118-4F2C-A9EA-82BA41D57C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429"/>
            <a:stretch/>
          </p:blipFill>
          <p:spPr>
            <a:xfrm>
              <a:off x="8878956" y="3854104"/>
              <a:ext cx="3107908" cy="2404063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80E5DD1-6734-4FA4-9E46-B8298F76A076}"/>
                </a:ext>
              </a:extLst>
            </p:cNvPr>
            <p:cNvSpPr txBox="1"/>
            <p:nvPr/>
          </p:nvSpPr>
          <p:spPr>
            <a:xfrm>
              <a:off x="9300076" y="4921716"/>
              <a:ext cx="758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inner</a:t>
              </a:r>
              <a:endParaRPr lang="zh-CN" altLang="en-US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B38F70C-856B-4EA2-A2A2-7C64BE0F1AEF}"/>
                </a:ext>
              </a:extLst>
            </p:cNvPr>
            <p:cNvSpPr txBox="1"/>
            <p:nvPr/>
          </p:nvSpPr>
          <p:spPr>
            <a:xfrm>
              <a:off x="11094043" y="4921716"/>
              <a:ext cx="758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outer</a:t>
              </a:r>
              <a:endParaRPr lang="zh-CN" altLang="en-US" dirty="0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D389737D-AD21-4CAD-BDB1-94F999B5C9EF}"/>
              </a:ext>
            </a:extLst>
          </p:cNvPr>
          <p:cNvSpPr txBox="1"/>
          <p:nvPr/>
        </p:nvSpPr>
        <p:spPr>
          <a:xfrm>
            <a:off x="5644547" y="5291048"/>
            <a:ext cx="75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inner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9CC0B7E-223B-47AC-96A1-B4136D8881DE}"/>
              </a:ext>
            </a:extLst>
          </p:cNvPr>
          <p:cNvSpPr txBox="1"/>
          <p:nvPr/>
        </p:nvSpPr>
        <p:spPr>
          <a:xfrm>
            <a:off x="7941920" y="5291048"/>
            <a:ext cx="75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outer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649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BC8242B-6BC9-4CCB-B336-29F33381B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6854552" cy="5655265"/>
          </a:xfrm>
        </p:spPr>
        <p:txBody>
          <a:bodyPr/>
          <a:lstStyle/>
          <a:p>
            <a:r>
              <a:rPr lang="en-US" altLang="zh-CN" dirty="0"/>
              <a:t>CEPC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隧道内吸收剂量大体一致：</a:t>
            </a:r>
            <a:r>
              <a:rPr lang="en-US" altLang="zh-CN" dirty="0"/>
              <a:t>10~100kGy</a:t>
            </a:r>
            <a:r>
              <a:rPr lang="zh-CN" altLang="en-US" dirty="0"/>
              <a:t>量级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B8EE9FF-6C2C-4011-8930-8895DFFF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光子吸收器方案和</a:t>
            </a:r>
            <a:r>
              <a:rPr lang="en-US" altLang="zh-CN" dirty="0"/>
              <a:t>FCC</a:t>
            </a:r>
            <a:r>
              <a:rPr lang="zh-CN" altLang="en-US" dirty="0"/>
              <a:t>光子吸收器方案对比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C29681-3B62-4431-9656-4ED9B015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1D6C659-B132-468D-B6B8-BD4289F3EF3E}"/>
              </a:ext>
            </a:extLst>
          </p:cNvPr>
          <p:cNvGrpSpPr/>
          <p:nvPr/>
        </p:nvGrpSpPr>
        <p:grpSpPr>
          <a:xfrm>
            <a:off x="7189112" y="1157411"/>
            <a:ext cx="4740597" cy="4923340"/>
            <a:chOff x="7320136" y="1803669"/>
            <a:chExt cx="4740597" cy="492334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5CEBF2D-3DA7-43A8-A768-C29AC3E51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294"/>
            <a:stretch/>
          </p:blipFill>
          <p:spPr>
            <a:xfrm>
              <a:off x="7320136" y="1803669"/>
              <a:ext cx="4740597" cy="492334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95E7C51-668F-4351-8496-FEE6A8C5EEDA}"/>
                </a:ext>
              </a:extLst>
            </p:cNvPr>
            <p:cNvSpPr/>
            <p:nvPr/>
          </p:nvSpPr>
          <p:spPr>
            <a:xfrm>
              <a:off x="7320136" y="6350023"/>
              <a:ext cx="1224136" cy="365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4CDF1C8-4AEE-40B3-9CA4-C319C54B84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725" y="1556792"/>
            <a:ext cx="5783275" cy="3414338"/>
          </a:xfrm>
          <a:prstGeom prst="rect">
            <a:avLst/>
          </a:prstGeom>
        </p:spPr>
      </p:pic>
      <p:sp>
        <p:nvSpPr>
          <p:cNvPr id="9" name="内容占位符 1">
            <a:extLst>
              <a:ext uri="{FF2B5EF4-FFF2-40B4-BE49-F238E27FC236}">
                <a16:creationId xmlns:a16="http://schemas.microsoft.com/office/drawing/2014/main" id="{6FA4955B-9A6E-4DCF-9DD6-B400B6A9A2D4}"/>
              </a:ext>
            </a:extLst>
          </p:cNvPr>
          <p:cNvSpPr txBox="1">
            <a:spLocks/>
          </p:cNvSpPr>
          <p:nvPr/>
        </p:nvSpPr>
        <p:spPr>
          <a:xfrm>
            <a:off x="7378352" y="1054385"/>
            <a:ext cx="4740597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FCC</a:t>
            </a:r>
          </a:p>
          <a:p>
            <a:pPr marL="0" indent="0">
              <a:buFont typeface="Wingdings" pitchFamily="2" charset="2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35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5C71E5C5-A41B-4059-BF38-B01D139AD7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9883"/>
                <a:ext cx="5198368" cy="5465461"/>
              </a:xfrm>
            </p:spPr>
            <p:txBody>
              <a:bodyPr/>
              <a:lstStyle/>
              <a:p>
                <a:r>
                  <a:rPr lang="en-US" altLang="zh-CN" dirty="0"/>
                  <a:t>TDR</a:t>
                </a:r>
                <a:r>
                  <a:rPr lang="zh-CN" altLang="en-US" dirty="0"/>
                  <a:t>方案：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1.9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Gy/y</a:t>
                </a:r>
              </a:p>
              <a:p>
                <a:r>
                  <a:rPr lang="zh-CN" altLang="en-US" sz="2200" dirty="0"/>
                  <a:t>光子吸收器方案</a:t>
                </a:r>
                <a:endParaRPr lang="en-US" altLang="zh-CN" sz="2200" dirty="0"/>
              </a:p>
              <a:p>
                <a:pPr lvl="1"/>
                <a:r>
                  <a:rPr lang="zh-CN" altLang="en-US" dirty="0"/>
                  <a:t>目前</a:t>
                </a:r>
                <a:r>
                  <a:rPr lang="en-US" altLang="zh-CN" dirty="0"/>
                  <a:t>FLUKA</a:t>
                </a:r>
                <a:r>
                  <a:rPr lang="zh-CN" altLang="en-US" dirty="0"/>
                  <a:t>模型中束流管与磁铁线圈间铅厚</a:t>
                </a:r>
                <a:r>
                  <a:rPr lang="en-US" altLang="zh-CN" dirty="0"/>
                  <a:t>3cm</a:t>
                </a:r>
                <a:r>
                  <a:rPr lang="zh-CN" altLang="en-US" dirty="0"/>
                  <a:t>，远大于实际可用空间。故目前模拟结果中，近光子吸收器的线圈吸收剂量被低估。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近光子吸收器部分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Gy/y</a:t>
                </a:r>
              </a:p>
              <a:p>
                <a:pPr lvl="1"/>
                <a:r>
                  <a:rPr lang="zh-CN" altLang="en-US" dirty="0"/>
                  <a:t>远离光子吸收器部分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Gy/y</a:t>
                </a:r>
                <a:endParaRPr lang="en-US" altLang="zh-CN" dirty="0"/>
              </a:p>
              <a:p>
                <a:r>
                  <a:rPr lang="zh-CN" altLang="en-US" dirty="0"/>
                  <a:t>环氧树脂累积吸收剂量上限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Gy</a:t>
                </a:r>
              </a:p>
              <a:p>
                <a:r>
                  <a:rPr lang="zh-CN" altLang="en-US" dirty="0"/>
                  <a:t>环氧树脂很可能不满足</a:t>
                </a:r>
                <a:r>
                  <a:rPr lang="en-US" altLang="zh-CN" dirty="0"/>
                  <a:t>18</a:t>
                </a:r>
                <a:r>
                  <a:rPr lang="zh-CN" altLang="en-US" dirty="0"/>
                  <a:t>年运行要求。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正在根据真空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磁铁尺寸更新模型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5C71E5C5-A41B-4059-BF38-B01D139AD7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9883"/>
                <a:ext cx="5198368" cy="5465461"/>
              </a:xfrm>
              <a:blipFill>
                <a:blip r:embed="rId2"/>
                <a:stretch>
                  <a:fillRect l="-703" t="-781" r="-2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08920688-DA96-4679-A08A-DCDBE0CC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磁铁线圈绝缘层吸收剂量率</a:t>
            </a:r>
            <a:r>
              <a:rPr lang="en-US" altLang="zh-CN" dirty="0"/>
              <a:t>@180GeV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216E61-CFEC-4881-B0CB-675AD5F4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49130D-7317-45E4-B672-B0781A3A7A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3225" y="836712"/>
            <a:ext cx="6308775" cy="19838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53C30BB-DD6B-43E6-8C2F-AAD89E8754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4800" y="2780928"/>
            <a:ext cx="6307200" cy="19498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41A0584-3610-456D-A51F-4F38279000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1406" y="4653136"/>
            <a:ext cx="6307200" cy="19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89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B03135B-40E9-44BA-A6CC-59494E495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644E15-F320-4570-9021-407864B0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光子吸收器方案和</a:t>
            </a:r>
            <a:r>
              <a:rPr lang="en-US" altLang="zh-CN" dirty="0"/>
              <a:t>TDR</a:t>
            </a:r>
            <a:r>
              <a:rPr lang="zh-CN" altLang="en-US" dirty="0"/>
              <a:t>方案对比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E23CFA-E26E-4F1F-87CE-B35EAE89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242E508A-31C0-4DD3-90AB-4616AF1BD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02769"/>
              </p:ext>
            </p:extLst>
          </p:nvPr>
        </p:nvGraphicFramePr>
        <p:xfrm>
          <a:off x="666712" y="1052736"/>
          <a:ext cx="10613865" cy="560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018">
                  <a:extLst>
                    <a:ext uri="{9D8B030D-6E8A-4147-A177-3AD203B41FA5}">
                      <a16:colId xmlns:a16="http://schemas.microsoft.com/office/drawing/2014/main" val="1713595658"/>
                    </a:ext>
                  </a:extLst>
                </a:gridCol>
                <a:gridCol w="2018958">
                  <a:extLst>
                    <a:ext uri="{9D8B030D-6E8A-4147-A177-3AD203B41FA5}">
                      <a16:colId xmlns:a16="http://schemas.microsoft.com/office/drawing/2014/main" val="24860284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483608552"/>
                    </a:ext>
                  </a:extLst>
                </a:gridCol>
                <a:gridCol w="4032449">
                  <a:extLst>
                    <a:ext uri="{9D8B030D-6E8A-4147-A177-3AD203B41FA5}">
                      <a16:colId xmlns:a16="http://schemas.microsoft.com/office/drawing/2014/main" val="9513942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受影响因素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CEPC TDR</a:t>
                      </a:r>
                      <a:r>
                        <a:rPr lang="zh-CN" altLang="en-US" dirty="0"/>
                        <a:t>方案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CEPC </a:t>
                      </a:r>
                      <a:r>
                        <a:rPr lang="zh-CN" altLang="en-US" dirty="0"/>
                        <a:t>光子吸收器方案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9557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阻抗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需计算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70887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磁铁线圈绝缘材料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需评估（光子吸收器附近线圈绝缘吸收剂量超标）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217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真空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设计真空盒满足磁铁孔径要求，计算光子吸收器结构、位置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20171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辐射防护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隧道内电缆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活动铅挡板屏蔽；近束流管位置采用抗辐照电缆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不需要屏蔽（按</a:t>
                      </a:r>
                      <a:r>
                        <a:rPr lang="en-US" altLang="zh-CN" dirty="0"/>
                        <a:t>FCC</a:t>
                      </a:r>
                      <a:r>
                        <a:rPr lang="zh-CN" altLang="en-US" dirty="0"/>
                        <a:t>方案）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9432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光纤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排水沟加盖板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排水沟加薄盖板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2066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电子学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辅助隧道内或磁铁支架间屏蔽体内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辅助隧道内或磁铁支架间屏蔽体内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2864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其它有机材料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放置在低剂量区域，或增加屏蔽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不需要屏蔽（按</a:t>
                      </a:r>
                      <a:r>
                        <a:rPr lang="en-US" altLang="zh-CN" dirty="0"/>
                        <a:t>FCC</a:t>
                      </a:r>
                      <a:r>
                        <a:rPr lang="zh-CN" altLang="en-US" dirty="0"/>
                        <a:t>方案）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5088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造价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新增：</a:t>
                      </a:r>
                      <a:r>
                        <a:rPr lang="en-US" altLang="zh-CN" dirty="0"/>
                        <a:t>1.</a:t>
                      </a:r>
                      <a:r>
                        <a:rPr lang="zh-CN" altLang="en-US" dirty="0"/>
                        <a:t>电缆屏蔽；</a:t>
                      </a:r>
                      <a:r>
                        <a:rPr lang="en-US" altLang="zh-CN" dirty="0"/>
                        <a:t>2.</a:t>
                      </a:r>
                      <a:r>
                        <a:rPr lang="zh-CN" altLang="en-US" dirty="0"/>
                        <a:t>抗辐照线缆；</a:t>
                      </a:r>
                      <a:r>
                        <a:rPr lang="en-US" altLang="zh-CN" dirty="0"/>
                        <a:t>3.</a:t>
                      </a:r>
                      <a:r>
                        <a:rPr lang="zh-CN" altLang="en-US" dirty="0"/>
                        <a:t>排水沟及盖板；</a:t>
                      </a:r>
                      <a:r>
                        <a:rPr lang="en-US" altLang="zh-CN" dirty="0"/>
                        <a:t>4.</a:t>
                      </a:r>
                      <a:r>
                        <a:rPr lang="zh-CN" altLang="en-US" dirty="0"/>
                        <a:t>磁铁支架间屏蔽；</a:t>
                      </a:r>
                      <a:r>
                        <a:rPr lang="en-US" altLang="zh-CN" dirty="0"/>
                        <a:t>5.</a:t>
                      </a:r>
                      <a:r>
                        <a:rPr lang="zh-CN" altLang="en-US" dirty="0"/>
                        <a:t>其它屏蔽。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新增：光子吸收器，前室真空盒；磁铁线圈绝缘；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减少：铅屏蔽；电子学位置变化引起的费用减少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6263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EDR</a:t>
                      </a:r>
                      <a:r>
                        <a:rPr lang="zh-CN" altLang="en-US" dirty="0"/>
                        <a:t>阶段工程设计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设计磁铁内铅支撑、冷却；设计电缆屏蔽和其它屏蔽；评估感生放射性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设计光子吸收器位置；优化铅屏蔽，设计铅冷却；评估感生放射性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7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41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C71E5C5-A41B-4059-BF38-B01D139A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10972800" cy="5655265"/>
          </a:xfrm>
        </p:spPr>
        <p:txBody>
          <a:bodyPr>
            <a:normAutofit/>
          </a:bodyPr>
          <a:lstStyle/>
          <a:p>
            <a:r>
              <a:rPr lang="en-US" altLang="zh-CN" dirty="0"/>
              <a:t>TDR</a:t>
            </a:r>
            <a:r>
              <a:rPr lang="zh-CN" altLang="en-US" dirty="0"/>
              <a:t>屏蔽方案可以满足</a:t>
            </a:r>
            <a:r>
              <a:rPr lang="en-US" altLang="zh-CN" dirty="0"/>
              <a:t>18</a:t>
            </a:r>
            <a:r>
              <a:rPr lang="zh-CN" altLang="en-US" dirty="0"/>
              <a:t>年运行时长下磁铁线圈、隧道内部件</a:t>
            </a:r>
            <a:r>
              <a:rPr lang="en-US" altLang="zh-CN" dirty="0"/>
              <a:t>/</a:t>
            </a:r>
            <a:r>
              <a:rPr lang="zh-CN" altLang="en-US" dirty="0"/>
              <a:t>材料使用寿命需求。</a:t>
            </a:r>
            <a:endParaRPr lang="en-US" altLang="zh-CN" dirty="0"/>
          </a:p>
          <a:p>
            <a:pPr lvl="1"/>
            <a:r>
              <a:rPr lang="zh-CN" altLang="en-US" dirty="0"/>
              <a:t>光纤放置位置的局部屏蔽方案</a:t>
            </a:r>
            <a:endParaRPr lang="en-US" altLang="zh-CN" dirty="0"/>
          </a:p>
          <a:p>
            <a:pPr lvl="1"/>
            <a:r>
              <a:rPr lang="zh-CN" altLang="en-US" dirty="0"/>
              <a:t>电缆桥架的可能屏蔽方案</a:t>
            </a:r>
            <a:endParaRPr lang="en-US" altLang="zh-CN" dirty="0"/>
          </a:p>
          <a:p>
            <a:pPr lvl="1"/>
            <a:r>
              <a:rPr lang="zh-CN" altLang="en-US" dirty="0"/>
              <a:t>辅助隧道迷宫尺寸的优化</a:t>
            </a:r>
            <a:endParaRPr lang="en-US" altLang="zh-CN" dirty="0"/>
          </a:p>
          <a:p>
            <a:pPr lvl="1"/>
            <a:r>
              <a:rPr lang="zh-CN" altLang="en-US" dirty="0"/>
              <a:t>配合开展铅屏蔽的支撑冷却方案</a:t>
            </a:r>
            <a:endParaRPr lang="en-US" altLang="zh-CN" dirty="0"/>
          </a:p>
          <a:p>
            <a:r>
              <a:rPr lang="zh-CN" altLang="en-US" dirty="0"/>
              <a:t>光子吸收器可以降低隧道内辐射水平，但光子吸收器附近的剂量超过环氧树脂累积吸收剂量上限，暂不满足磁铁使用寿命需求求。</a:t>
            </a:r>
            <a:endParaRPr lang="en-US" altLang="zh-CN" dirty="0"/>
          </a:p>
          <a:p>
            <a:pPr lvl="1"/>
            <a:r>
              <a:rPr lang="zh-CN" altLang="en-US" dirty="0"/>
              <a:t>光子吸收器屏蔽的优化</a:t>
            </a:r>
            <a:endParaRPr lang="en-US" altLang="zh-CN" dirty="0"/>
          </a:p>
          <a:p>
            <a:pPr lvl="1"/>
            <a:r>
              <a:rPr lang="zh-CN" altLang="en-US" dirty="0"/>
              <a:t>正在沟通：阻抗、真空加工、磁铁设计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8920688-DA96-4679-A08A-DCDBE0CC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216E61-CFEC-4881-B0CB-675AD5F4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598A23-769D-4E69-AC81-F8EE8FEF6902}"/>
              </a:ext>
            </a:extLst>
          </p:cNvPr>
          <p:cNvSpPr/>
          <p:nvPr/>
        </p:nvSpPr>
        <p:spPr>
          <a:xfrm>
            <a:off x="8256240" y="5130745"/>
            <a:ext cx="25521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5261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TDR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铅屏蔽方案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TDR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方案辐射水平，预估受辐射影响系统的屏蔽方案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各系统电缆绝缘，其它有机材料（如空调、开关、按键）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控制光纤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各系统电子学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TDR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铅屏蔽方案 </a:t>
            </a: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v.s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光子吸收器方案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总结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C29CC2-2236-4B63-8B04-79462B642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5724B5-7F07-4BCD-9F88-41C6C34D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5022D-C116-4C75-A1BC-8DC82B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76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F3856C-A7B1-4065-B1B2-1C77F141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7620AC-39E5-42FE-86E3-298669B0D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90487"/>
            <a:ext cx="1203007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B5D9817-DA18-49E5-AB71-96BECB3F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92563C4-17CC-4962-AF8F-AB003187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85725"/>
            <a:ext cx="119157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1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72BA7A0-B7B2-4644-BE23-42AD303E34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9883"/>
                <a:ext cx="5918448" cy="4840303"/>
              </a:xfrm>
            </p:spPr>
            <p:txBody>
              <a:bodyPr/>
              <a:lstStyle/>
              <a:p>
                <a:r>
                  <a:rPr lang="zh-CN" altLang="en-US" dirty="0"/>
                  <a:t>磁铁线圈绝缘材料：环氧树脂，</a:t>
                </a:r>
                <a:br>
                  <a:rPr lang="en-US" altLang="zh-CN" dirty="0"/>
                </a:br>
                <a:r>
                  <a:rPr lang="zh-CN" altLang="en-US" dirty="0"/>
                  <a:t>其累计吸收剂量上限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dirty="0"/>
                  <a:t>Gy</a:t>
                </a:r>
              </a:p>
              <a:p>
                <a:r>
                  <a:rPr lang="zh-CN" altLang="en-US" dirty="0"/>
                  <a:t>在主环二、四、六极磁铁内布置铅屏蔽，保护线圈绝缘层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优化后铅厚度</a:t>
                </a:r>
                <a:r>
                  <a:rPr lang="en-US" altLang="zh-CN" dirty="0"/>
                  <a:t>2.5cm</a:t>
                </a:r>
              </a:p>
              <a:p>
                <a:r>
                  <a:rPr lang="zh-CN" altLang="en-US" dirty="0"/>
                  <a:t>得到直接沉积在空气和隧道墙壁能量功率占总辐射功率比例约</a:t>
                </a:r>
                <a:r>
                  <a:rPr lang="en-US" altLang="zh-CN" dirty="0"/>
                  <a:t>1.5%</a:t>
                </a:r>
                <a:r>
                  <a:rPr lang="zh-CN" altLang="en-US" dirty="0"/>
                  <a:t>。给出了隧道内吸收剂量率。</a:t>
                </a: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72BA7A0-B7B2-4644-BE23-42AD303E34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9883"/>
                <a:ext cx="5918448" cy="4840303"/>
              </a:xfrm>
              <a:blipFill>
                <a:blip r:embed="rId2"/>
                <a:stretch>
                  <a:fillRect l="-618" t="-882" r="-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AB664647-15D6-47AC-956F-DA31D02D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TDR</a:t>
            </a:r>
            <a:r>
              <a:rPr lang="zh-CN" altLang="en-US" dirty="0"/>
              <a:t>铅屏蔽方案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76A115-5D02-4B0D-86FF-91317FBB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3EDC3D-F561-4DF5-8916-D70E4D48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936" y="492905"/>
            <a:ext cx="5746867" cy="31989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BF5403-62EF-470A-9F28-C3055D6BB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758" y="3653444"/>
            <a:ext cx="5120305" cy="28546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1A4A71F-0303-411C-A686-7D3BF12C90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4" r="2475"/>
          <a:stretch/>
        </p:blipFill>
        <p:spPr>
          <a:xfrm>
            <a:off x="0" y="4291706"/>
            <a:ext cx="4150885" cy="13695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A919BFC-E1BE-475D-84A3-A6A31001E7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9960" y="4258924"/>
            <a:ext cx="38862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1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3FAB305-0293-4E69-AE44-0E8DF53E2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4766320" cy="4840303"/>
          </a:xfrm>
        </p:spPr>
        <p:txBody>
          <a:bodyPr/>
          <a:lstStyle/>
          <a:p>
            <a:r>
              <a:rPr lang="zh-CN" altLang="en-US" dirty="0"/>
              <a:t>与金大鹏、黄金书、陈福庆等老师讨论，建议</a:t>
            </a:r>
            <a:r>
              <a:rPr lang="en-US" altLang="zh-CN" dirty="0"/>
              <a:t>PE</a:t>
            </a:r>
            <a:r>
              <a:rPr lang="zh-CN" altLang="en-US" dirty="0"/>
              <a:t>、</a:t>
            </a:r>
            <a:r>
              <a:rPr lang="en-US" altLang="zh-CN" dirty="0"/>
              <a:t>PVC</a:t>
            </a:r>
            <a:r>
              <a:rPr lang="zh-CN" altLang="en-US" dirty="0"/>
              <a:t>、</a:t>
            </a:r>
            <a:r>
              <a:rPr lang="en-US" altLang="zh-CN" dirty="0"/>
              <a:t>Polyolefin</a:t>
            </a:r>
            <a:r>
              <a:rPr lang="zh-CN" altLang="en-US" dirty="0"/>
              <a:t>等有机材料</a:t>
            </a:r>
            <a:r>
              <a:rPr lang="zh-CN" altLang="en-US" dirty="0">
                <a:solidFill>
                  <a:srgbClr val="FF0000"/>
                </a:solidFill>
              </a:rPr>
              <a:t>累积吸收剂量按</a:t>
            </a:r>
            <a:r>
              <a:rPr lang="en-US" altLang="zh-CN" dirty="0">
                <a:solidFill>
                  <a:srgbClr val="FF0000"/>
                </a:solidFill>
              </a:rPr>
              <a:t>1MGy</a:t>
            </a:r>
            <a:r>
              <a:rPr lang="zh-CN" altLang="en-US" dirty="0">
                <a:solidFill>
                  <a:srgbClr val="FF0000"/>
                </a:solidFill>
              </a:rPr>
              <a:t>控制</a:t>
            </a:r>
            <a:endParaRPr lang="en-US" altLang="zh-CN" dirty="0"/>
          </a:p>
          <a:p>
            <a:r>
              <a:rPr lang="zh-CN" altLang="en-US" dirty="0"/>
              <a:t>涉及</a:t>
            </a:r>
            <a:endParaRPr lang="en-US" altLang="zh-CN" dirty="0"/>
          </a:p>
          <a:p>
            <a:pPr lvl="1"/>
            <a:r>
              <a:rPr lang="zh-CN" altLang="en-US" dirty="0"/>
              <a:t>电缆等绝缘层</a:t>
            </a:r>
            <a:endParaRPr lang="en-US" altLang="zh-CN" dirty="0"/>
          </a:p>
          <a:p>
            <a:pPr lvl="1"/>
            <a:r>
              <a:rPr lang="zh-CN" altLang="en-US" dirty="0"/>
              <a:t>其它有机材料，如空调、开关、按键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4A3F7A3-E395-40FB-A0E9-E7F5E233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隧道内有机材料剂量限值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8BA60B-D177-41B0-BBA0-A1599BA1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5F30C9-60EA-4E9A-8FBA-AA42D620E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059883"/>
            <a:ext cx="6840760" cy="555993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3B156B0-99C7-4910-899E-FA3440C44376}"/>
              </a:ext>
            </a:extLst>
          </p:cNvPr>
          <p:cNvSpPr txBox="1"/>
          <p:nvPr/>
        </p:nvSpPr>
        <p:spPr>
          <a:xfrm>
            <a:off x="5735960" y="373452"/>
            <a:ext cx="6591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RADIATION PROBLEMS IN THE DESIGN</a:t>
            </a:r>
          </a:p>
          <a:p>
            <a:pPr algn="l"/>
            <a:r>
              <a:rPr lang="en-US" altLang="zh-CN" sz="16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OF THE LARGE ELECTRON-POSITRON COLLIDER (LEP) CERN 84-02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8" name="对话气泡: 矩形 7">
            <a:extLst>
              <a:ext uri="{FF2B5EF4-FFF2-40B4-BE49-F238E27FC236}">
                <a16:creationId xmlns:a16="http://schemas.microsoft.com/office/drawing/2014/main" id="{640F0D7C-F652-4C78-A2B5-814A421729EE}"/>
              </a:ext>
            </a:extLst>
          </p:cNvPr>
          <p:cNvSpPr/>
          <p:nvPr/>
        </p:nvSpPr>
        <p:spPr>
          <a:xfrm>
            <a:off x="5519936" y="4077072"/>
            <a:ext cx="2952328" cy="1944216"/>
          </a:xfrm>
          <a:prstGeom prst="wedgeRectCallout">
            <a:avLst>
              <a:gd name="adj1" fmla="val -63559"/>
              <a:gd name="adj2" fmla="val -175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85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6E712E5-6242-4E6F-A7C5-FC891B4AF1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307" y="1394422"/>
            <a:ext cx="5510693" cy="324000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347B431-3CDF-4AE2-99BB-1CA19662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6422504" cy="4840303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</a:rPr>
              <a:t>@120 GeV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EAC00C0-3EFF-4E45-AEB3-9DED3C6A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主环隧道内吸收剂量</a:t>
            </a:r>
            <a:r>
              <a:rPr lang="en-US" altLang="zh-CN" dirty="0"/>
              <a:t>@120GeV &amp; 180GeV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3381DC-5D6F-4DB8-826B-29D988AE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CCFCB5AA-9C29-47A2-86EB-93A89C8A3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54370"/>
              </p:ext>
            </p:extLst>
          </p:nvPr>
        </p:nvGraphicFramePr>
        <p:xfrm>
          <a:off x="695400" y="4707592"/>
          <a:ext cx="613656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189">
                  <a:extLst>
                    <a:ext uri="{9D8B030D-6E8A-4147-A177-3AD203B41FA5}">
                      <a16:colId xmlns:a16="http://schemas.microsoft.com/office/drawing/2014/main" val="3444562333"/>
                    </a:ext>
                  </a:extLst>
                </a:gridCol>
                <a:gridCol w="1515189">
                  <a:extLst>
                    <a:ext uri="{9D8B030D-6E8A-4147-A177-3AD203B41FA5}">
                      <a16:colId xmlns:a16="http://schemas.microsoft.com/office/drawing/2014/main" val="3828455494"/>
                    </a:ext>
                  </a:extLst>
                </a:gridCol>
                <a:gridCol w="1590993">
                  <a:extLst>
                    <a:ext uri="{9D8B030D-6E8A-4147-A177-3AD203B41FA5}">
                      <a16:colId xmlns:a16="http://schemas.microsoft.com/office/drawing/2014/main" val="655037624"/>
                    </a:ext>
                  </a:extLst>
                </a:gridCol>
                <a:gridCol w="1515189">
                  <a:extLst>
                    <a:ext uri="{9D8B030D-6E8A-4147-A177-3AD203B41FA5}">
                      <a16:colId xmlns:a16="http://schemas.microsoft.com/office/drawing/2014/main" val="610566060"/>
                    </a:ext>
                  </a:extLst>
                </a:gridCol>
              </a:tblGrid>
              <a:tr h="361046">
                <a:tc gridSpan="2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@120 GeV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@180 GeV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821498"/>
                  </a:ext>
                </a:extLst>
              </a:tr>
              <a:tr h="361046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吸收剂量（</a:t>
                      </a: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Gy/y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内环侧墙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4260079"/>
                  </a:ext>
                </a:extLst>
              </a:tr>
              <a:tr h="36104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外环侧墙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695820"/>
                  </a:ext>
                </a:extLst>
              </a:tr>
              <a:tr h="36104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束流管周围</a:t>
                      </a: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15cm</a:t>
                      </a: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1M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8M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031604"/>
                  </a:ext>
                </a:extLst>
              </a:tr>
            </a:tbl>
          </a:graphicData>
        </a:graphic>
      </p:graphicFrame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8711D840-583E-422D-B5AA-7626A09E9382}"/>
              </a:ext>
            </a:extLst>
          </p:cNvPr>
          <p:cNvSpPr txBox="1">
            <a:spLocks/>
          </p:cNvSpPr>
          <p:nvPr/>
        </p:nvSpPr>
        <p:spPr>
          <a:xfrm>
            <a:off x="7040967" y="1059883"/>
            <a:ext cx="4959689" cy="565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</a:rPr>
              <a:t>@180 GeV</a:t>
            </a: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</a:rPr>
              <a:t>Z/W</a:t>
            </a:r>
            <a:r>
              <a:rPr lang="zh-CN" altLang="en-US" dirty="0">
                <a:latin typeface="微软雅黑" panose="020B0503020204020204" pitchFamily="34" charset="-122"/>
              </a:rPr>
              <a:t>模式隧道内剂量远小于</a:t>
            </a:r>
            <a:r>
              <a:rPr lang="en-US" altLang="zh-CN" dirty="0">
                <a:latin typeface="微软雅黑" panose="020B0503020204020204" pitchFamily="34" charset="-122"/>
              </a:rPr>
              <a:t>higgs/ttbar</a:t>
            </a:r>
            <a:r>
              <a:rPr lang="zh-CN" altLang="en-US" dirty="0">
                <a:latin typeface="微软雅黑" panose="020B0503020204020204" pitchFamily="34" charset="-122"/>
              </a:rPr>
              <a:t>模式，且运行时长短。对累积剂量贡献小。</a:t>
            </a:r>
          </a:p>
        </p:txBody>
      </p:sp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9674DFE6-D6C8-46A4-BFA7-A4ED6C236034}"/>
              </a:ext>
            </a:extLst>
          </p:cNvPr>
          <p:cNvSpPr/>
          <p:nvPr/>
        </p:nvSpPr>
        <p:spPr>
          <a:xfrm>
            <a:off x="1415480" y="1700808"/>
            <a:ext cx="360040" cy="1944216"/>
          </a:xfrm>
          <a:prstGeom prst="wedgeRectCallout">
            <a:avLst>
              <a:gd name="adj1" fmla="val 239362"/>
              <a:gd name="adj2" fmla="val 13059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对话气泡: 矩形 11">
            <a:extLst>
              <a:ext uri="{FF2B5EF4-FFF2-40B4-BE49-F238E27FC236}">
                <a16:creationId xmlns:a16="http://schemas.microsoft.com/office/drawing/2014/main" id="{33BFA113-7A44-40EC-BB21-9B89C72D169E}"/>
              </a:ext>
            </a:extLst>
          </p:cNvPr>
          <p:cNvSpPr/>
          <p:nvPr/>
        </p:nvSpPr>
        <p:spPr>
          <a:xfrm>
            <a:off x="4583832" y="1700808"/>
            <a:ext cx="360040" cy="1944216"/>
          </a:xfrm>
          <a:prstGeom prst="wedgeRectCallout">
            <a:avLst>
              <a:gd name="adj1" fmla="val -329990"/>
              <a:gd name="adj2" fmla="val 154792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E710C93-F617-46E8-A82F-91133656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1748" y="1394422"/>
            <a:ext cx="550890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2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BDDB018-3B5F-4609-900D-93516B01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11247040" cy="5655265"/>
          </a:xfrm>
        </p:spPr>
        <p:txBody>
          <a:bodyPr>
            <a:normAutofit/>
          </a:bodyPr>
          <a:lstStyle/>
          <a:p>
            <a:r>
              <a:rPr lang="en-US" altLang="zh-CN" dirty="0"/>
              <a:t>Higgs</a:t>
            </a:r>
            <a:r>
              <a:rPr lang="zh-CN" altLang="en-US" dirty="0"/>
              <a:t>模式运行十年，加</a:t>
            </a:r>
            <a:r>
              <a:rPr lang="en-US" altLang="zh-CN" dirty="0"/>
              <a:t>1</a:t>
            </a:r>
            <a:r>
              <a:rPr lang="zh-CN" altLang="en-US" dirty="0"/>
              <a:t>年</a:t>
            </a:r>
            <a:r>
              <a:rPr lang="en-US" altLang="zh-CN" dirty="0"/>
              <a:t>Z</a:t>
            </a:r>
            <a:r>
              <a:rPr lang="zh-CN" altLang="en-US" dirty="0"/>
              <a:t>、</a:t>
            </a:r>
            <a:r>
              <a:rPr lang="en-US" altLang="zh-CN" dirty="0"/>
              <a:t>2</a:t>
            </a:r>
            <a:r>
              <a:rPr lang="zh-CN" altLang="en-US" dirty="0"/>
              <a:t>年</a:t>
            </a:r>
            <a:r>
              <a:rPr lang="en-US" altLang="zh-CN" dirty="0"/>
              <a:t>W</a:t>
            </a:r>
          </a:p>
          <a:p>
            <a:pPr lvl="1"/>
            <a:r>
              <a:rPr lang="zh-CN" altLang="en-US" dirty="0"/>
              <a:t>隧道内环</a:t>
            </a:r>
            <a:r>
              <a:rPr lang="en-US" altLang="zh-CN" dirty="0"/>
              <a:t>/</a:t>
            </a:r>
            <a:r>
              <a:rPr lang="zh-CN" altLang="en-US" dirty="0"/>
              <a:t>外环侧墙、隧道顶的电缆绝缘等有机材料</a:t>
            </a:r>
            <a:r>
              <a:rPr lang="zh-CN" altLang="en-US" dirty="0">
                <a:solidFill>
                  <a:srgbClr val="FF0000"/>
                </a:solidFill>
              </a:rPr>
              <a:t>吸收剂量均小于</a:t>
            </a:r>
            <a:r>
              <a:rPr lang="en-US" altLang="zh-CN" dirty="0">
                <a:solidFill>
                  <a:srgbClr val="FF0000"/>
                </a:solidFill>
              </a:rPr>
              <a:t>900kGy</a:t>
            </a:r>
            <a:r>
              <a:rPr lang="zh-CN" altLang="en-US" dirty="0">
                <a:solidFill>
                  <a:srgbClr val="FF0000"/>
                </a:solidFill>
              </a:rPr>
              <a:t>，小于剂量限值</a:t>
            </a:r>
            <a:endParaRPr lang="en-US" altLang="zh-CN" dirty="0"/>
          </a:p>
          <a:p>
            <a:pPr lvl="1"/>
            <a:r>
              <a:rPr lang="zh-CN" altLang="en-US" dirty="0"/>
              <a:t>束流管附近，需使用抗辐照电缆。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再在</a:t>
            </a:r>
            <a:r>
              <a:rPr lang="en-US" altLang="zh-CN" dirty="0"/>
              <a:t>ttbar</a:t>
            </a:r>
            <a:r>
              <a:rPr lang="zh-CN" altLang="en-US" dirty="0"/>
              <a:t>模式运行</a:t>
            </a:r>
            <a:r>
              <a:rPr lang="en-US" altLang="zh-CN" dirty="0"/>
              <a:t>5</a:t>
            </a:r>
            <a:r>
              <a:rPr lang="zh-CN" altLang="en-US" dirty="0"/>
              <a:t>年</a:t>
            </a:r>
            <a:endParaRPr lang="en-US" altLang="zh-CN" dirty="0"/>
          </a:p>
          <a:p>
            <a:pPr lvl="1"/>
            <a:r>
              <a:rPr lang="zh-CN" altLang="en-US" dirty="0"/>
              <a:t>隧道内，</a:t>
            </a:r>
            <a:r>
              <a:rPr lang="zh-CN" altLang="en-US" dirty="0">
                <a:solidFill>
                  <a:srgbClr val="FF0000"/>
                </a:solidFill>
              </a:rPr>
              <a:t>内环侧墙</a:t>
            </a:r>
            <a:r>
              <a:rPr lang="zh-CN" altLang="en-US" dirty="0"/>
              <a:t>电缆等有机材料</a:t>
            </a:r>
            <a:r>
              <a:rPr lang="zh-CN" altLang="en-US" dirty="0">
                <a:solidFill>
                  <a:srgbClr val="FF0000"/>
                </a:solidFill>
              </a:rPr>
              <a:t>吸收剂量约</a:t>
            </a:r>
            <a:r>
              <a:rPr lang="en-US" altLang="zh-CN" dirty="0">
                <a:solidFill>
                  <a:srgbClr val="FF0000"/>
                </a:solidFill>
              </a:rPr>
              <a:t>1.9MGy</a:t>
            </a:r>
            <a:r>
              <a:rPr lang="zh-CN" altLang="en-US" dirty="0">
                <a:solidFill>
                  <a:srgbClr val="FF0000"/>
                </a:solidFill>
              </a:rPr>
              <a:t>，大于剂量限值</a:t>
            </a:r>
            <a:br>
              <a:rPr lang="en-US" altLang="zh-CN" dirty="0"/>
            </a:br>
            <a:r>
              <a:rPr lang="en-US" altLang="zh-CN" dirty="0"/>
              <a:t>                </a:t>
            </a:r>
            <a:r>
              <a:rPr lang="zh-CN" altLang="en-US" dirty="0">
                <a:solidFill>
                  <a:srgbClr val="FF0000"/>
                </a:solidFill>
              </a:rPr>
              <a:t>外环侧墙</a:t>
            </a:r>
            <a:r>
              <a:rPr lang="zh-CN" altLang="en-US" dirty="0"/>
              <a:t>电缆等有机材料</a:t>
            </a:r>
            <a:r>
              <a:rPr lang="zh-CN" altLang="en-US" dirty="0">
                <a:solidFill>
                  <a:srgbClr val="FF0000"/>
                </a:solidFill>
              </a:rPr>
              <a:t>吸收剂量约</a:t>
            </a:r>
            <a:r>
              <a:rPr lang="en-US" altLang="zh-CN" dirty="0">
                <a:solidFill>
                  <a:srgbClr val="FF0000"/>
                </a:solidFill>
              </a:rPr>
              <a:t>300kGy</a:t>
            </a:r>
            <a:r>
              <a:rPr lang="zh-CN" altLang="en-US" dirty="0">
                <a:solidFill>
                  <a:srgbClr val="FF0000"/>
                </a:solidFill>
              </a:rPr>
              <a:t>，小于剂量限值</a:t>
            </a:r>
            <a:endParaRPr lang="en-US" altLang="zh-CN" dirty="0"/>
          </a:p>
          <a:p>
            <a:pPr lvl="1"/>
            <a:r>
              <a:rPr lang="en-US" altLang="zh-CN" dirty="0"/>
              <a:t>2-4cm</a:t>
            </a:r>
            <a:r>
              <a:rPr lang="zh-CN" altLang="en-US" dirty="0"/>
              <a:t>铅可使</a:t>
            </a:r>
            <a:r>
              <a:rPr lang="zh-CN" altLang="en-US" dirty="0">
                <a:solidFill>
                  <a:srgbClr val="FF0000"/>
                </a:solidFill>
              </a:rPr>
              <a:t>内环侧墙</a:t>
            </a:r>
            <a:r>
              <a:rPr lang="zh-CN" altLang="en-US" dirty="0"/>
              <a:t>材料吸收剂量降低到剂量限值以下。需设计可移动铅挡板（布置于磁铁侧或电缆桥架侧），或集成到电缆桥架上。</a:t>
            </a:r>
            <a:endParaRPr lang="en-US" altLang="zh-CN" dirty="0"/>
          </a:p>
          <a:p>
            <a:pPr lvl="1"/>
            <a:r>
              <a:rPr lang="zh-CN" altLang="en-US" dirty="0"/>
              <a:t>束流管附近，需使用抗辐照电缆。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束流管附近抗辐照电缆的选型和屏蔽方案待细化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AACDD92-A13C-4814-983A-5753FBE3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隧道内电缆绝缘等有机材料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FDB2C9-84C9-4D57-AE3D-F5D157BA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81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7E12EF9-62D7-4F1C-9599-20FE6441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9883"/>
            <a:ext cx="5630416" cy="4840303"/>
          </a:xfrm>
        </p:spPr>
        <p:txBody>
          <a:bodyPr/>
          <a:lstStyle/>
          <a:p>
            <a:r>
              <a:rPr lang="zh-CN" altLang="en-US" dirty="0"/>
              <a:t>剂量限值：吸收剂量率</a:t>
            </a:r>
            <a:r>
              <a:rPr lang="en-US" altLang="zh-CN" dirty="0"/>
              <a:t>20Gy/y</a:t>
            </a:r>
            <a:r>
              <a:rPr lang="zh-CN" altLang="en-US" dirty="0"/>
              <a:t>（</a:t>
            </a:r>
            <a:r>
              <a:rPr lang="en-US" altLang="zh-CN" dirty="0"/>
              <a:t>From </a:t>
            </a:r>
            <a:r>
              <a:rPr lang="zh-CN" altLang="en-US" dirty="0"/>
              <a:t>金大鹏老师）</a:t>
            </a:r>
            <a:endParaRPr lang="en-US" altLang="zh-CN" dirty="0"/>
          </a:p>
          <a:p>
            <a:r>
              <a:rPr lang="zh-CN" altLang="en-US" dirty="0"/>
              <a:t>考虑布置在排水沟内，需加混凝土盖板</a:t>
            </a:r>
            <a:endParaRPr lang="en-US" altLang="zh-CN" dirty="0"/>
          </a:p>
          <a:p>
            <a:pPr lvl="1"/>
            <a:r>
              <a:rPr lang="zh-CN" altLang="en-US" dirty="0"/>
              <a:t>内环盖板需约</a:t>
            </a:r>
            <a:r>
              <a:rPr lang="en-US" altLang="zh-CN" dirty="0"/>
              <a:t>30cm</a:t>
            </a:r>
            <a:r>
              <a:rPr lang="zh-CN" altLang="en-US" dirty="0"/>
              <a:t>厚，沟深</a:t>
            </a:r>
            <a:r>
              <a:rPr lang="en-US" altLang="zh-CN" dirty="0"/>
              <a:t>1m</a:t>
            </a:r>
          </a:p>
          <a:p>
            <a:pPr lvl="1"/>
            <a:r>
              <a:rPr lang="zh-CN" altLang="en-US" dirty="0"/>
              <a:t>外环盖板需约</a:t>
            </a:r>
            <a:r>
              <a:rPr lang="en-US" altLang="zh-CN" dirty="0"/>
              <a:t>20cm</a:t>
            </a:r>
            <a:r>
              <a:rPr lang="zh-CN" altLang="en-US" dirty="0"/>
              <a:t>厚，沟深</a:t>
            </a:r>
            <a:r>
              <a:rPr lang="en-US" altLang="zh-CN" dirty="0"/>
              <a:t>1m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A66C2F7-5CD2-4B13-9AFA-060B4AE2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隧道内光纤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0335AE-C62E-433C-A314-A0E9EBF3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1836A7-AC38-4743-B4B1-EB676DD5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196752"/>
            <a:ext cx="5819775" cy="34099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BF55A2B-D557-48C4-8779-E6FD6FE8CA9E}"/>
              </a:ext>
            </a:extLst>
          </p:cNvPr>
          <p:cNvSpPr txBox="1"/>
          <p:nvPr/>
        </p:nvSpPr>
        <p:spPr>
          <a:xfrm>
            <a:off x="666712" y="6171685"/>
            <a:ext cx="11215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注：满足上述条件情况下，累积吸收剂量远小于材料耐受辐射限值。不用考虑累积吸收剂量限值。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495B67D-F03B-44C8-AC1E-E8F32B97C353}"/>
              </a:ext>
            </a:extLst>
          </p:cNvPr>
          <p:cNvCxnSpPr>
            <a:cxnSpLocks/>
          </p:cNvCxnSpPr>
          <p:nvPr/>
        </p:nvCxnSpPr>
        <p:spPr>
          <a:xfrm>
            <a:off x="4655840" y="1412776"/>
            <a:ext cx="5760640" cy="109491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0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060450"/>
                <a:ext cx="11379375" cy="568812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使用吸收剂量率、硅</a:t>
                </a:r>
                <a:r>
                  <a:rPr lang="en-US" altLang="zh-CN" dirty="0"/>
                  <a:t>1MeV</a:t>
                </a:r>
                <a:r>
                  <a:rPr lang="zh-CN" altLang="en-US" dirty="0"/>
                  <a:t>等效中子通量率、高能强子（</a:t>
                </a:r>
                <a:r>
                  <a:rPr lang="en-US" altLang="zh-CN" dirty="0"/>
                  <a:t>&gt;20MeV</a:t>
                </a:r>
                <a:r>
                  <a:rPr lang="zh-CN" altLang="en-US" dirty="0"/>
                  <a:t>）通量率评估电子学受照水平（</a:t>
                </a:r>
                <a:r>
                  <a:rPr lang="en-US" altLang="zh-CN" dirty="0"/>
                  <a:t>From </a:t>
                </a:r>
                <a:r>
                  <a:rPr lang="zh-CN" altLang="en-US" dirty="0"/>
                  <a:t>金大鹏老师）</a:t>
                </a:r>
                <a:endParaRPr lang="en-US" altLang="zh-CN" dirty="0"/>
              </a:p>
              <a:p>
                <a:endParaRPr lang="en-US" altLang="zh-CN" dirty="0"/>
              </a:p>
              <a:p>
                <a:pPr lvl="1"/>
                <a:r>
                  <a:rPr lang="zh-CN" altLang="en-US" dirty="0"/>
                  <a:t>高能强子通量率</a:t>
                </a:r>
                <a:br>
                  <a:rPr lang="en-US" altLang="zh-CN" dirty="0"/>
                </a:br>
                <a:r>
                  <a:rPr lang="en-US" altLang="zh-CN" dirty="0"/>
                  <a:t>&lt; 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dirty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吸收剂量率</a:t>
                </a:r>
                <a:br>
                  <a:rPr lang="en-US" altLang="zh-CN" dirty="0"/>
                </a:br>
                <a:r>
                  <a:rPr lang="en-US" altLang="zh-CN" dirty="0"/>
                  <a:t> &lt; 20 Gy/y</a:t>
                </a:r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硅</a:t>
                </a:r>
                <a:r>
                  <a:rPr lang="en-US" altLang="zh-CN" dirty="0"/>
                  <a:t>1MeV</a:t>
                </a:r>
                <a:r>
                  <a:rPr lang="zh-CN" altLang="en-US" dirty="0"/>
                  <a:t>等效中子通量率</a:t>
                </a:r>
                <a:br>
                  <a:rPr lang="en-US" altLang="zh-CN" dirty="0"/>
                </a:br>
                <a:r>
                  <a:rPr lang="en-US" altLang="zh-CN" dirty="0"/>
                  <a:t>&lt; 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dirty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060450"/>
                <a:ext cx="11379375" cy="5688120"/>
              </a:xfrm>
              <a:blipFill>
                <a:blip r:embed="rId2"/>
                <a:stretch>
                  <a:fillRect l="-321" t="-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zh-CN" altLang="en-US" dirty="0"/>
              <a:t>电子学剂量限值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913F9EA-CACB-43DC-97D5-A5850FDE20FA}"/>
              </a:ext>
            </a:extLst>
          </p:cNvPr>
          <p:cNvGrpSpPr/>
          <p:nvPr/>
        </p:nvGrpSpPr>
        <p:grpSpPr>
          <a:xfrm>
            <a:off x="4414095" y="1841312"/>
            <a:ext cx="7574879" cy="3690750"/>
            <a:chOff x="4963516" y="2005102"/>
            <a:chExt cx="8017529" cy="395545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A3B68F0-2793-431B-97AA-6481EA3AA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63516" y="2327589"/>
              <a:ext cx="7825510" cy="363296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92B488-53D1-4A00-AEA1-C053C33F5BA5}"/>
                </a:ext>
              </a:extLst>
            </p:cNvPr>
            <p:cNvSpPr txBox="1"/>
            <p:nvPr/>
          </p:nvSpPr>
          <p:spPr>
            <a:xfrm>
              <a:off x="6641661" y="2005102"/>
              <a:ext cx="6339384" cy="395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</a:rPr>
                <a:t>CAS - CERN Accelerator School: Power Converters, 245-263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5AFE86-120E-42E0-A289-21BBB547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B1B472-CF35-4561-9CB6-EBA7B58D8451}"/>
              </a:ext>
            </a:extLst>
          </p:cNvPr>
          <p:cNvSpPr txBox="1"/>
          <p:nvPr/>
        </p:nvSpPr>
        <p:spPr>
          <a:xfrm>
            <a:off x="666712" y="6171685"/>
            <a:ext cx="11215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注：满足上述条件情况下，累积吸收剂量远小于材料耐受辐射限值。不用考虑累积吸收剂量限值。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704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47E12EF9-62D7-4F1C-9599-20FE64416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9883"/>
                <a:ext cx="5486400" cy="4840303"/>
              </a:xfrm>
            </p:spPr>
            <p:txBody>
              <a:bodyPr/>
              <a:lstStyle/>
              <a:p>
                <a:r>
                  <a:rPr lang="zh-CN" altLang="en-US" dirty="0"/>
                  <a:t>剂量率限值：吸收剂量率</a:t>
                </a:r>
                <a:r>
                  <a:rPr lang="en-US" altLang="zh-CN" dirty="0"/>
                  <a:t>20Gy/y</a:t>
                </a:r>
                <a:r>
                  <a:rPr lang="zh-CN" altLang="en-US" dirty="0"/>
                  <a:t>，硅</a:t>
                </a:r>
                <a:r>
                  <a:rPr lang="en-US" altLang="zh-CN" dirty="0"/>
                  <a:t>1MeV</a:t>
                </a:r>
                <a:r>
                  <a:rPr lang="zh-CN" altLang="en-US" dirty="0"/>
                  <a:t>等效中子通量率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dirty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dirty="0"/>
                  <a:t>，高能强子通量率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辅助隧道内电子学用迷宫屏蔽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若采用三折迷宫，需要</a:t>
                </a:r>
                <a:r>
                  <a:rPr lang="en-US" altLang="zh-CN" dirty="0"/>
                  <a:t>10m</a:t>
                </a:r>
                <a:r>
                  <a:rPr lang="zh-CN" altLang="en-US" dirty="0"/>
                  <a:t>安全距离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若采用五折迷宫，需要</a:t>
                </a:r>
                <a:r>
                  <a:rPr lang="en-US" altLang="zh-CN" dirty="0"/>
                  <a:t>2.2m</a:t>
                </a:r>
                <a:r>
                  <a:rPr lang="zh-CN" altLang="en-US" dirty="0"/>
                  <a:t>安全距离</a:t>
                </a:r>
                <a:endParaRPr lang="en-US" altLang="zh-CN" dirty="0"/>
              </a:p>
              <a:p>
                <a:r>
                  <a:rPr lang="zh-CN" altLang="en-US" dirty="0"/>
                  <a:t>满足尺寸要求的情况下，五折迷宫可能最优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47E12EF9-62D7-4F1C-9599-20FE64416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9883"/>
                <a:ext cx="5486400" cy="4840303"/>
              </a:xfrm>
              <a:blipFill>
                <a:blip r:embed="rId2"/>
                <a:stretch>
                  <a:fillRect l="-667" t="-882" r="-6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6A66C2F7-5CD2-4B13-9AFA-060B4AE2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辅助隧道内电子学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0335AE-C62E-433C-A314-A0E9EBF3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9A69345-F8F6-460C-A01A-F33D2A0CDD56}"/>
              </a:ext>
            </a:extLst>
          </p:cNvPr>
          <p:cNvGrpSpPr/>
          <p:nvPr/>
        </p:nvGrpSpPr>
        <p:grpSpPr>
          <a:xfrm>
            <a:off x="6340536" y="198047"/>
            <a:ext cx="5617080" cy="6362871"/>
            <a:chOff x="5974844" y="116632"/>
            <a:chExt cx="5617080" cy="6362871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DF1121E-0089-46E3-A9BC-0D484CF3F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98160" y="121574"/>
              <a:ext cx="5593764" cy="1221563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8FD3279-0495-4D62-8593-A50465206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74844" y="4959790"/>
              <a:ext cx="5593764" cy="1519713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14FD110-E407-4659-99B9-AE24F850F9FE}"/>
                </a:ext>
              </a:extLst>
            </p:cNvPr>
            <p:cNvGrpSpPr/>
            <p:nvPr/>
          </p:nvGrpSpPr>
          <p:grpSpPr>
            <a:xfrm>
              <a:off x="6069712" y="116632"/>
              <a:ext cx="5476875" cy="6239719"/>
              <a:chOff x="6069712" y="1265384"/>
              <a:chExt cx="5476875" cy="6239719"/>
            </a:xfrm>
          </p:grpSpPr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472994B8-99D4-4CB9-B1FC-23092D00E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069712" y="2514994"/>
                <a:ext cx="5476875" cy="3790950"/>
              </a:xfrm>
              <a:prstGeom prst="rect">
                <a:avLst/>
              </a:prstGeom>
            </p:spPr>
          </p:pic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E7F2C32D-296E-4B95-B7CF-DDE27C16363F}"/>
                  </a:ext>
                </a:extLst>
              </p:cNvPr>
              <p:cNvGrpSpPr/>
              <p:nvPr/>
            </p:nvGrpSpPr>
            <p:grpSpPr>
              <a:xfrm>
                <a:off x="6697665" y="1265384"/>
                <a:ext cx="4824535" cy="6239719"/>
                <a:chOff x="1132023" y="529162"/>
                <a:chExt cx="4824535" cy="6239719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AF1D7D35-BE76-4CE8-99C2-E1C9080E87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22846" y="529162"/>
                  <a:ext cx="0" cy="6239719"/>
                </a:xfrm>
                <a:prstGeom prst="line">
                  <a:avLst/>
                </a:prstGeom>
                <a:ln w="28575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3D9DC81C-94A9-460A-B9D7-22EBB8FA8F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32023" y="4140992"/>
                  <a:ext cx="482453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0E99F2B3-C54F-4C25-BFE1-26F3824B4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6978" y="247531"/>
              <a:ext cx="0" cy="4396198"/>
            </a:xfrm>
            <a:prstGeom prst="line">
              <a:avLst/>
            </a:prstGeom>
            <a:ln w="28575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F37164A4-DF82-45B5-8A82-246239CC61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2648" y="1547385"/>
              <a:ext cx="0" cy="4816011"/>
            </a:xfrm>
            <a:prstGeom prst="line">
              <a:avLst/>
            </a:prstGeom>
            <a:ln w="28575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1D113FD-2CE9-4B92-B357-84F76CB3812F}"/>
              </a:ext>
            </a:extLst>
          </p:cNvPr>
          <p:cNvSpPr txBox="1"/>
          <p:nvPr/>
        </p:nvSpPr>
        <p:spPr>
          <a:xfrm>
            <a:off x="7475763" y="559127"/>
            <a:ext cx="120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辅助隧道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EC23FAA-D752-4F1F-BC68-3BD63034C006}"/>
              </a:ext>
            </a:extLst>
          </p:cNvPr>
          <p:cNvSpPr txBox="1"/>
          <p:nvPr/>
        </p:nvSpPr>
        <p:spPr>
          <a:xfrm>
            <a:off x="7695035" y="5324933"/>
            <a:ext cx="120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辅助隧道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4076F6C-136A-4CB8-88BB-F368ACA726CF}"/>
              </a:ext>
            </a:extLst>
          </p:cNvPr>
          <p:cNvSpPr txBox="1"/>
          <p:nvPr/>
        </p:nvSpPr>
        <p:spPr>
          <a:xfrm>
            <a:off x="11103616" y="260648"/>
            <a:ext cx="464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主隧道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16C10A2-5AFB-48BA-BD09-8B5F34DA4BCC}"/>
              </a:ext>
            </a:extLst>
          </p:cNvPr>
          <p:cNvSpPr txBox="1"/>
          <p:nvPr/>
        </p:nvSpPr>
        <p:spPr>
          <a:xfrm>
            <a:off x="11136560" y="5313982"/>
            <a:ext cx="464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主隧道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6E008AA1-D535-4834-9215-27D2AA1AEC17}"/>
              </a:ext>
            </a:extLst>
          </p:cNvPr>
          <p:cNvCxnSpPr/>
          <p:nvPr/>
        </p:nvCxnSpPr>
        <p:spPr>
          <a:xfrm>
            <a:off x="4822716" y="1447657"/>
            <a:ext cx="2736304" cy="22693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505AEE9-9C18-459D-8884-A8C0CA32ACBC}"/>
              </a:ext>
            </a:extLst>
          </p:cNvPr>
          <p:cNvCxnSpPr>
            <a:cxnSpLocks/>
          </p:cNvCxnSpPr>
          <p:nvPr/>
        </p:nvCxnSpPr>
        <p:spPr>
          <a:xfrm flipV="1">
            <a:off x="9391159" y="1621755"/>
            <a:ext cx="0" cy="481601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B79CDF3-99B3-416F-8282-1F6461980007}"/>
              </a:ext>
            </a:extLst>
          </p:cNvPr>
          <p:cNvCxnSpPr>
            <a:cxnSpLocks/>
          </p:cNvCxnSpPr>
          <p:nvPr/>
        </p:nvCxnSpPr>
        <p:spPr>
          <a:xfrm flipV="1">
            <a:off x="8904312" y="328946"/>
            <a:ext cx="0" cy="439619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880DAA2-C8E5-4770-A479-38B63736B3AB}"/>
              </a:ext>
            </a:extLst>
          </p:cNvPr>
          <p:cNvSpPr txBox="1"/>
          <p:nvPr/>
        </p:nvSpPr>
        <p:spPr>
          <a:xfrm>
            <a:off x="9133238" y="504755"/>
            <a:ext cx="79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10m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B98DF02-533A-457B-82ED-78400A2B0E9C}"/>
              </a:ext>
            </a:extLst>
          </p:cNvPr>
          <p:cNvCxnSpPr/>
          <p:nvPr/>
        </p:nvCxnSpPr>
        <p:spPr>
          <a:xfrm>
            <a:off x="8904312" y="505587"/>
            <a:ext cx="118633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28FCD226-9A4A-4536-9DEB-662E51342433}"/>
              </a:ext>
            </a:extLst>
          </p:cNvPr>
          <p:cNvSpPr txBox="1"/>
          <p:nvPr/>
        </p:nvSpPr>
        <p:spPr>
          <a:xfrm>
            <a:off x="9336360" y="5900925"/>
            <a:ext cx="79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2m</a:t>
            </a:r>
            <a:endParaRPr lang="zh-CN" altLang="en-US" dirty="0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B80F471-0BF8-46F0-9D04-CCC301E0CECB}"/>
              </a:ext>
            </a:extLst>
          </p:cNvPr>
          <p:cNvCxnSpPr>
            <a:cxnSpLocks/>
          </p:cNvCxnSpPr>
          <p:nvPr/>
        </p:nvCxnSpPr>
        <p:spPr>
          <a:xfrm>
            <a:off x="9391159" y="5900186"/>
            <a:ext cx="337181" cy="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箭头: 左弧形 11">
            <a:extLst>
              <a:ext uri="{FF2B5EF4-FFF2-40B4-BE49-F238E27FC236}">
                <a16:creationId xmlns:a16="http://schemas.microsoft.com/office/drawing/2014/main" id="{53D35BA1-6D40-41C5-AAD0-83F1580A58F6}"/>
              </a:ext>
            </a:extLst>
          </p:cNvPr>
          <p:cNvSpPr/>
          <p:nvPr/>
        </p:nvSpPr>
        <p:spPr>
          <a:xfrm>
            <a:off x="6198159" y="2631417"/>
            <a:ext cx="1360862" cy="3344571"/>
          </a:xfrm>
          <a:prstGeom prst="curvedRightArrow">
            <a:avLst>
              <a:gd name="adj1" fmla="val 6224"/>
              <a:gd name="adj2" fmla="val 20498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箭头: 左弧形 35">
            <a:extLst>
              <a:ext uri="{FF2B5EF4-FFF2-40B4-BE49-F238E27FC236}">
                <a16:creationId xmlns:a16="http://schemas.microsoft.com/office/drawing/2014/main" id="{1228CFE8-51BA-476E-B7D9-A061C701E385}"/>
              </a:ext>
            </a:extLst>
          </p:cNvPr>
          <p:cNvSpPr/>
          <p:nvPr/>
        </p:nvSpPr>
        <p:spPr>
          <a:xfrm flipV="1">
            <a:off x="6179304" y="476672"/>
            <a:ext cx="1360862" cy="1985013"/>
          </a:xfrm>
          <a:prstGeom prst="curvedRightArrow">
            <a:avLst>
              <a:gd name="adj1" fmla="val 6224"/>
              <a:gd name="adj2" fmla="val 20498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0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33608</TotalTime>
  <Words>1492</Words>
  <Application>Microsoft Office PowerPoint</Application>
  <PresentationFormat>宽屏</PresentationFormat>
  <Paragraphs>245</Paragraphs>
  <Slides>22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Noto Sans SC</vt:lpstr>
      <vt:lpstr>等线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Content</vt:lpstr>
      <vt:lpstr>TDR铅屏蔽方案</vt:lpstr>
      <vt:lpstr>隧道内有机材料剂量限值</vt:lpstr>
      <vt:lpstr>主环隧道内吸收剂量@120GeV &amp; 180GeV </vt:lpstr>
      <vt:lpstr>隧道内电缆绝缘等有机材料</vt:lpstr>
      <vt:lpstr>隧道内光纤</vt:lpstr>
      <vt:lpstr>电子学剂量限值</vt:lpstr>
      <vt:lpstr>辅助隧道内电子学</vt:lpstr>
      <vt:lpstr>磁铁支架间屏蔽方案</vt:lpstr>
      <vt:lpstr>隧道内电子学（二极铁支架间屏蔽为例）</vt:lpstr>
      <vt:lpstr>受辐射影响系统的屏蔽方案：小结</vt:lpstr>
      <vt:lpstr>Content</vt:lpstr>
      <vt:lpstr>FCC光子吸收器及附加铅屏蔽</vt:lpstr>
      <vt:lpstr>CEPC光子吸收器方案和TDR方案剂量对比</vt:lpstr>
      <vt:lpstr>CEPC光子吸收器方案和FCC光子吸收器方案对比</vt:lpstr>
      <vt:lpstr>磁铁线圈绝缘层吸收剂量率@180GeV</vt:lpstr>
      <vt:lpstr>CEPC光子吸收器方案和TDR方案对比</vt:lpstr>
      <vt:lpstr>总结</vt:lpstr>
      <vt:lpstr>backup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lenovo</cp:lastModifiedBy>
  <cp:revision>2447</cp:revision>
  <cp:lastPrinted>2022-11-06T05:19:21Z</cp:lastPrinted>
  <dcterms:created xsi:type="dcterms:W3CDTF">2012-09-04T11:33:36Z</dcterms:created>
  <dcterms:modified xsi:type="dcterms:W3CDTF">2024-12-10T15:45:03Z</dcterms:modified>
</cp:coreProperties>
</file>