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953" r:id="rId2"/>
    <p:sldId id="907" r:id="rId3"/>
    <p:sldId id="2170" r:id="rId4"/>
    <p:sldId id="2172" r:id="rId5"/>
    <p:sldId id="2190" r:id="rId6"/>
    <p:sldId id="2191" r:id="rId7"/>
    <p:sldId id="2192" r:id="rId8"/>
    <p:sldId id="2193" r:id="rId9"/>
    <p:sldId id="2199" r:id="rId10"/>
    <p:sldId id="2187" r:id="rId11"/>
    <p:sldId id="2197" r:id="rId12"/>
    <p:sldId id="2194" r:id="rId13"/>
    <p:sldId id="2188" r:id="rId14"/>
    <p:sldId id="2195" r:id="rId15"/>
    <p:sldId id="2189" r:id="rId16"/>
    <p:sldId id="2186" r:id="rId17"/>
    <p:sldId id="2196" r:id="rId18"/>
    <p:sldId id="955" r:id="rId1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00CC"/>
    <a:srgbClr val="6600FF"/>
    <a:srgbClr val="CC00FF"/>
    <a:srgbClr val="660066"/>
    <a:srgbClr val="FFFFFF"/>
    <a:srgbClr val="003399"/>
    <a:srgbClr val="E6E6E6"/>
    <a:srgbClr val="0070C0"/>
    <a:srgbClr val="4D8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3" autoAdjust="0"/>
    <p:restoredTop sz="90438" autoAdjust="0"/>
  </p:normalViewPr>
  <p:slideViewPr>
    <p:cSldViewPr>
      <p:cViewPr varScale="1">
        <p:scale>
          <a:sx n="99" d="100"/>
          <a:sy n="99" d="100"/>
        </p:scale>
        <p:origin x="162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2024/12/9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229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标注尺寸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747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ECC48-EE1C-22D8-615C-8DDF4612C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6D9ADF6-9E63-7BC5-3A7A-DC82F8FF75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2996797-3418-BA91-DA5C-EB90B03DB5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标注尺寸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42F00EE-06E8-B475-CFDB-978C9C951E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352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C034F-AA1D-ED55-7DD4-CF865F7C9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10924BD-2290-6FC5-7ED5-635CE396B4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37B618C-B992-FCFB-5931-FDE66B3279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标注尺寸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A26769-A984-8D1D-DD54-B44F57237D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08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标注尺寸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416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A5B2D-12AE-F4FC-BE0B-F24842DD6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8940B3D-FF1C-DD0E-7A43-80D3A50FA1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82A8574-88C7-1838-0A89-C90637EC2A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标注尺寸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4E2AF1E-7900-9B3E-BEEF-0B12E60349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162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标注尺寸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15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标注尺寸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377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92CA7-31C9-E40A-14BD-94C0D5166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16F23FF-2721-9B99-0FFE-2996C0E34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1E74C51-2962-8060-4298-8768B3EFEF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6D49C4B-A330-248E-4135-C7C3B5E502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0760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522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778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标注尺寸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575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标注尺寸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062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C89B9-5186-433C-BA0E-3013798B0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DEF95A3-4DDE-8A82-E50D-26AE122742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5D02A81-A9FD-624A-C5C4-9AB65B8401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标注尺寸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F5C075-A4B3-6C8F-2A4E-D6DFD8DB01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09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29E80-432C-9340-C680-FEECCD74D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6A63201-6253-3945-217D-712CCA6D7E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C1BDB85-CA4E-B0E4-B2A2-C5EDCC0C78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标注尺寸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328B39-ECB9-31E5-6397-0E6EEBB5AF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412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31E93-649F-61FD-3399-D43BED3A2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2FB8871-1E13-353E-B326-2928DDF018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68354E2-E7EA-C543-8B35-A8BE3CA2F4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标注尺寸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9CCCE89-DDF2-88F6-CFEF-F28647BFF3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086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DD3A4-E4FD-A500-566C-C5D51A06F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78B667A-E3EC-F4B3-95D8-5EB664FA83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FDC260D-580C-1BA2-95A1-CC8EA46399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标注尺寸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A82034-7EFE-BF0E-04B3-0C7DC7FEA5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70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0933-F127-482E-A217-45C0C723D2A9}" type="datetime1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B10F-DCD6-4D51-A8CE-C069BB58DD70}" type="datetime1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49AC-2188-4988-BFA6-48709998488D}" type="datetime1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557F-13DF-4D66-A141-9C57F752668A}" type="datetime1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42620-97A9-43E1-A5D6-67819CEFFC3E}" type="datetime1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204001" y="2517086"/>
            <a:ext cx="11724647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rgbClr val="C00000"/>
                </a:solidFill>
              </a:rPr>
              <a:t>CEPC MDI SC magnet cryostat design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621736" y="4242209"/>
            <a:ext cx="829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Xiaochen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Yang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Xiangzhen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Zhang</a:t>
            </a: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5895416"/>
            <a:ext cx="4536504" cy="859223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0BA2667-53D2-4A7E-83C9-664E725EF84D}"/>
              </a:ext>
            </a:extLst>
          </p:cNvPr>
          <p:cNvSpPr/>
          <p:nvPr/>
        </p:nvSpPr>
        <p:spPr>
          <a:xfrm>
            <a:off x="191344" y="589869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Cryogenics Group, Accelerator Division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Institute of High Energy Physics(IHEP)  </a:t>
            </a:r>
            <a:endParaRPr lang="en-US" altLang="zh-CN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79976" y="4980873"/>
            <a:ext cx="15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2024.12.11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757"/>
    </mc:Choice>
    <mc:Fallback xmlns="">
      <p:transition spd="slow" advTm="13875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7">
            <a:extLst>
              <a:ext uri="{FF2B5EF4-FFF2-40B4-BE49-F238E27FC236}">
                <a16:creationId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379529" y="134758"/>
            <a:ext cx="7593753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Weight optimization of the cryostat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71F0A84-C7AF-6D72-0BC9-4B0E8904D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29" y="4293096"/>
            <a:ext cx="11280576" cy="2376707"/>
          </a:xfrm>
          <a:prstGeom prst="rect">
            <a:avLst/>
          </a:prstGeom>
        </p:spPr>
      </p:pic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87B1BEDC-4F30-4018-B077-F219D2B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A57EECE-9A9D-5CC1-8B84-EF1C4040E584}"/>
              </a:ext>
            </a:extLst>
          </p:cNvPr>
          <p:cNvSpPr txBox="1"/>
          <p:nvPr/>
        </p:nvSpPr>
        <p:spPr>
          <a:xfrm>
            <a:off x="4775648" y="6370807"/>
            <a:ext cx="6097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Weight: 340kg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99DB11E-9281-EDBF-83DD-D65AF425E194}"/>
              </a:ext>
            </a:extLst>
          </p:cNvPr>
          <p:cNvSpPr txBox="1"/>
          <p:nvPr/>
        </p:nvSpPr>
        <p:spPr>
          <a:xfrm>
            <a:off x="2718157" y="6354816"/>
            <a:ext cx="22727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Materials: Ti </a:t>
            </a:r>
            <a:endParaRPr lang="zh-CN" altLang="en-US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98B75F4-F439-3185-B9A9-F93981E10C0C}"/>
              </a:ext>
            </a:extLst>
          </p:cNvPr>
          <p:cNvCxnSpPr>
            <a:cxnSpLocks/>
          </p:cNvCxnSpPr>
          <p:nvPr/>
        </p:nvCxnSpPr>
        <p:spPr>
          <a:xfrm>
            <a:off x="479376" y="4293096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913531C-54EA-59E9-B188-7D62967881F9}"/>
              </a:ext>
            </a:extLst>
          </p:cNvPr>
          <p:cNvCxnSpPr>
            <a:cxnSpLocks/>
          </p:cNvCxnSpPr>
          <p:nvPr/>
        </p:nvCxnSpPr>
        <p:spPr>
          <a:xfrm>
            <a:off x="2207568" y="4365104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F38EE4E5-5FE7-1A2A-C1C2-A5155E426236}"/>
              </a:ext>
            </a:extLst>
          </p:cNvPr>
          <p:cNvCxnSpPr>
            <a:cxnSpLocks/>
          </p:cNvCxnSpPr>
          <p:nvPr/>
        </p:nvCxnSpPr>
        <p:spPr>
          <a:xfrm>
            <a:off x="5807968" y="4293096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1F7DB3CD-A6A1-265D-3742-B46D049ACED1}"/>
              </a:ext>
            </a:extLst>
          </p:cNvPr>
          <p:cNvCxnSpPr>
            <a:cxnSpLocks/>
          </p:cNvCxnSpPr>
          <p:nvPr/>
        </p:nvCxnSpPr>
        <p:spPr>
          <a:xfrm>
            <a:off x="1631504" y="4509120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C23CBA49-4D9C-B3ED-4697-A83C60ED3D63}"/>
              </a:ext>
            </a:extLst>
          </p:cNvPr>
          <p:cNvCxnSpPr>
            <a:cxnSpLocks/>
          </p:cNvCxnSpPr>
          <p:nvPr/>
        </p:nvCxnSpPr>
        <p:spPr>
          <a:xfrm flipV="1">
            <a:off x="4367808" y="4487606"/>
            <a:ext cx="1440160" cy="21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B21DFD7A-B555-2260-004D-008A3D435178}"/>
              </a:ext>
            </a:extLst>
          </p:cNvPr>
          <p:cNvCxnSpPr>
            <a:cxnSpLocks/>
          </p:cNvCxnSpPr>
          <p:nvPr/>
        </p:nvCxnSpPr>
        <p:spPr>
          <a:xfrm>
            <a:off x="8868615" y="4509120"/>
            <a:ext cx="21959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5412D9E2-BE3B-2E02-AE10-D17D60CE5956}"/>
              </a:ext>
            </a:extLst>
          </p:cNvPr>
          <p:cNvCxnSpPr>
            <a:cxnSpLocks/>
          </p:cNvCxnSpPr>
          <p:nvPr/>
        </p:nvCxnSpPr>
        <p:spPr>
          <a:xfrm flipH="1">
            <a:off x="479376" y="4509120"/>
            <a:ext cx="576064" cy="4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1BE56B58-99DA-E69D-E587-846A476F604B}"/>
              </a:ext>
            </a:extLst>
          </p:cNvPr>
          <p:cNvCxnSpPr>
            <a:cxnSpLocks/>
          </p:cNvCxnSpPr>
          <p:nvPr/>
        </p:nvCxnSpPr>
        <p:spPr>
          <a:xfrm flipH="1">
            <a:off x="2228935" y="4513731"/>
            <a:ext cx="15628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F3143186-0B74-8E57-B61F-A79426E689EA}"/>
              </a:ext>
            </a:extLst>
          </p:cNvPr>
          <p:cNvCxnSpPr>
            <a:cxnSpLocks/>
          </p:cNvCxnSpPr>
          <p:nvPr/>
        </p:nvCxnSpPr>
        <p:spPr>
          <a:xfrm flipH="1">
            <a:off x="5807968" y="4487606"/>
            <a:ext cx="22322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78C2698F-875C-5786-C980-2C8F3718909E}"/>
              </a:ext>
            </a:extLst>
          </p:cNvPr>
          <p:cNvSpPr txBox="1"/>
          <p:nvPr/>
        </p:nvSpPr>
        <p:spPr>
          <a:xfrm>
            <a:off x="874498" y="4302940"/>
            <a:ext cx="1872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950mm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348851D-76D0-2CF0-43B1-271071FE53B1}"/>
              </a:ext>
            </a:extLst>
          </p:cNvPr>
          <p:cNvSpPr txBox="1"/>
          <p:nvPr/>
        </p:nvSpPr>
        <p:spPr>
          <a:xfrm>
            <a:off x="3647113" y="4324454"/>
            <a:ext cx="1872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1915mm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355CBD3-EB9E-40A3-D9E0-A43577D57212}"/>
              </a:ext>
            </a:extLst>
          </p:cNvPr>
          <p:cNvSpPr txBox="1"/>
          <p:nvPr/>
        </p:nvSpPr>
        <p:spPr>
          <a:xfrm>
            <a:off x="8075912" y="4324454"/>
            <a:ext cx="1872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2885mm</a:t>
            </a:r>
            <a:endParaRPr lang="zh-CN" altLang="en-US" dirty="0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86259A97-186C-F2E5-103A-E39B629B411B}"/>
              </a:ext>
            </a:extLst>
          </p:cNvPr>
          <p:cNvCxnSpPr>
            <a:cxnSpLocks/>
          </p:cNvCxnSpPr>
          <p:nvPr/>
        </p:nvCxnSpPr>
        <p:spPr>
          <a:xfrm flipV="1">
            <a:off x="2279576" y="5877272"/>
            <a:ext cx="581129" cy="445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26B8D73D-CD27-8374-306F-5571037B74A9}"/>
              </a:ext>
            </a:extLst>
          </p:cNvPr>
          <p:cNvCxnSpPr>
            <a:cxnSpLocks/>
          </p:cNvCxnSpPr>
          <p:nvPr/>
        </p:nvCxnSpPr>
        <p:spPr>
          <a:xfrm flipH="1" flipV="1">
            <a:off x="8095398" y="6013952"/>
            <a:ext cx="460223" cy="408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2994BDB8-6A55-8F05-B141-59D3EED5693D}"/>
              </a:ext>
            </a:extLst>
          </p:cNvPr>
          <p:cNvSpPr txBox="1"/>
          <p:nvPr/>
        </p:nvSpPr>
        <p:spPr>
          <a:xfrm>
            <a:off x="1732692" y="6202514"/>
            <a:ext cx="1872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3mm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06E7296-87D6-74E6-23DD-95C486039E70}"/>
              </a:ext>
            </a:extLst>
          </p:cNvPr>
          <p:cNvSpPr txBox="1"/>
          <p:nvPr/>
        </p:nvSpPr>
        <p:spPr>
          <a:xfrm>
            <a:off x="8498524" y="6244614"/>
            <a:ext cx="1872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3mm</a:t>
            </a:r>
            <a:endParaRPr lang="zh-CN" altLang="en-US" dirty="0"/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CCD1EA8B-5253-0C55-FEF2-A658680E3513}"/>
              </a:ext>
            </a:extLst>
          </p:cNvPr>
          <p:cNvCxnSpPr>
            <a:cxnSpLocks/>
          </p:cNvCxnSpPr>
          <p:nvPr/>
        </p:nvCxnSpPr>
        <p:spPr>
          <a:xfrm flipV="1">
            <a:off x="3575721" y="5019028"/>
            <a:ext cx="0" cy="282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4BC957E2-A5DF-968A-7AC6-B32FEA8026EA}"/>
              </a:ext>
            </a:extLst>
          </p:cNvPr>
          <p:cNvCxnSpPr>
            <a:cxnSpLocks/>
          </p:cNvCxnSpPr>
          <p:nvPr/>
        </p:nvCxnSpPr>
        <p:spPr>
          <a:xfrm flipV="1">
            <a:off x="7824192" y="4877938"/>
            <a:ext cx="0" cy="282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A8273434-990E-747D-F058-0FF278544713}"/>
              </a:ext>
            </a:extLst>
          </p:cNvPr>
          <p:cNvCxnSpPr>
            <a:cxnSpLocks/>
          </p:cNvCxnSpPr>
          <p:nvPr/>
        </p:nvCxnSpPr>
        <p:spPr>
          <a:xfrm>
            <a:off x="3567865" y="5589240"/>
            <a:ext cx="0" cy="28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A90E95B0-6519-121A-1891-24DCACE49A7F}"/>
              </a:ext>
            </a:extLst>
          </p:cNvPr>
          <p:cNvCxnSpPr>
            <a:cxnSpLocks/>
          </p:cNvCxnSpPr>
          <p:nvPr/>
        </p:nvCxnSpPr>
        <p:spPr>
          <a:xfrm>
            <a:off x="7824192" y="5755811"/>
            <a:ext cx="0" cy="28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3DEBB332-13ED-FCB6-6047-A644EF93A582}"/>
              </a:ext>
            </a:extLst>
          </p:cNvPr>
          <p:cNvSpPr txBox="1"/>
          <p:nvPr/>
        </p:nvSpPr>
        <p:spPr>
          <a:xfrm>
            <a:off x="3248005" y="5213348"/>
            <a:ext cx="1872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472mm</a:t>
            </a:r>
            <a:endParaRPr lang="zh-CN" altLang="en-US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4CB556D-3227-F95A-5927-714B8ACF488F}"/>
              </a:ext>
            </a:extLst>
          </p:cNvPr>
          <p:cNvSpPr txBox="1"/>
          <p:nvPr/>
        </p:nvSpPr>
        <p:spPr>
          <a:xfrm>
            <a:off x="7389097" y="5252749"/>
            <a:ext cx="1872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626mm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表格 33">
                <a:extLst>
                  <a:ext uri="{FF2B5EF4-FFF2-40B4-BE49-F238E27FC236}">
                    <a16:creationId xmlns:a16="http://schemas.microsoft.com/office/drawing/2014/main" id="{9A1D9A54-DB3F-6C06-D285-FCF5E77BCC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7052939"/>
                  </p:ext>
                </p:extLst>
              </p:nvPr>
            </p:nvGraphicFramePr>
            <p:xfrm>
              <a:off x="435516" y="1625312"/>
              <a:ext cx="6264697" cy="2346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52507">
                      <a:extLst>
                        <a:ext uri="{9D8B030D-6E8A-4147-A177-3AD203B41FA5}">
                          <a16:colId xmlns:a16="http://schemas.microsoft.com/office/drawing/2014/main" val="3979904113"/>
                        </a:ext>
                      </a:extLst>
                    </a:gridCol>
                    <a:gridCol w="1551949">
                      <a:extLst>
                        <a:ext uri="{9D8B030D-6E8A-4147-A177-3AD203B41FA5}">
                          <a16:colId xmlns:a16="http://schemas.microsoft.com/office/drawing/2014/main" val="3182336857"/>
                        </a:ext>
                      </a:extLst>
                    </a:gridCol>
                    <a:gridCol w="2160241">
                      <a:extLst>
                        <a:ext uri="{9D8B030D-6E8A-4147-A177-3AD203B41FA5}">
                          <a16:colId xmlns:a16="http://schemas.microsoft.com/office/drawing/2014/main" val="1369354583"/>
                        </a:ext>
                      </a:extLst>
                    </a:gridCol>
                  </a:tblGrid>
                  <a:tr h="334374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/>
                            <a:t>计算条件</a:t>
                          </a:r>
                          <a:endParaRPr lang="en-US" sz="16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5510391"/>
                      </a:ext>
                    </a:extLst>
                  </a:tr>
                  <a:tr h="334374"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/>
                            <a:t>压力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MPa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880893"/>
                      </a:ext>
                    </a:extLst>
                  </a:tr>
                  <a:tr h="334374"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/>
                            <a:t>温度 </a:t>
                          </a:r>
                          <a:r>
                            <a:rPr lang="en-US" altLang="zh-CN" sz="1600" dirty="0"/>
                            <a:t>t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K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7165234"/>
                      </a:ext>
                    </a:extLst>
                  </a:tr>
                  <a:tr h="334374"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/>
                            <a:t>内径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472&amp;626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mm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8153500"/>
                      </a:ext>
                    </a:extLst>
                  </a:tr>
                  <a:tr h="334374"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/>
                            <a:t>负偏差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mm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3428554"/>
                      </a:ext>
                    </a:extLst>
                  </a:tr>
                  <a:tr h="334374"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/>
                            <a:t>腐蚀裕量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mm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6342665"/>
                      </a:ext>
                    </a:extLst>
                  </a:tr>
                  <a:tr h="334374"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/>
                            <a:t>焊接接头系数 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sz="1600" i="1" smtClean="0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---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7472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表格 3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A1D9A54-DB3F-6C06-D285-FCF5E77BCC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7052939"/>
                  </p:ext>
                </p:extLst>
              </p:nvPr>
            </p:nvGraphicFramePr>
            <p:xfrm>
              <a:off x="435516" y="1625312"/>
              <a:ext cx="6264697" cy="2346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5250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979904113"/>
                        </a:ext>
                      </a:extLst>
                    </a:gridCol>
                    <a:gridCol w="155194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182336857"/>
                        </a:ext>
                      </a:extLst>
                    </a:gridCol>
                    <a:gridCol w="21602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369354583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/>
                            <a:t>计算条件</a:t>
                          </a:r>
                          <a:endParaRPr lang="en-US" sz="16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70551039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9" t="-107273" r="-146539" b="-5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MPa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13788089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/>
                            <a:t>温度 </a:t>
                          </a:r>
                          <a:r>
                            <a:rPr lang="en-US" altLang="zh-CN" sz="1600" dirty="0"/>
                            <a:t>t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K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3716523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9" t="-301786" r="-146539" b="-3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472&amp;626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mm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2081535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9" t="-409091" r="-146539" b="-2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mm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15342855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9" t="-509091" r="-146539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mm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74634266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9" t="-609091" r="-146539" b="-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---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2074720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F4D3060F-B9CB-6D1B-F5E5-86EFBA636D96}"/>
                  </a:ext>
                </a:extLst>
              </p:cNvPr>
              <p:cNvSpPr txBox="1"/>
              <p:nvPr/>
            </p:nvSpPr>
            <p:spPr>
              <a:xfrm>
                <a:off x="6900191" y="2091903"/>
                <a:ext cx="3972545" cy="519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/>
                  <a:t>计算厚度：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∅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1.29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1.7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F4D3060F-B9CB-6D1B-F5E5-86EFBA636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191" y="2091903"/>
                <a:ext cx="3972545" cy="519758"/>
              </a:xfrm>
              <a:prstGeom prst="rect">
                <a:avLst/>
              </a:prstGeom>
              <a:blipFill>
                <a:blip r:embed="rId5"/>
                <a:stretch>
                  <a:fillRect l="-1380" b="-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7B70E56-6147-3D87-88D3-5E5BCE879FE9}"/>
                  </a:ext>
                </a:extLst>
              </p:cNvPr>
              <p:cNvSpPr txBox="1"/>
              <p:nvPr/>
            </p:nvSpPr>
            <p:spPr>
              <a:xfrm>
                <a:off x="6918039" y="2755401"/>
                <a:ext cx="40024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/>
                  <a:t>名义厚度：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7B70E56-6147-3D87-88D3-5E5BCE879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039" y="2755401"/>
                <a:ext cx="4002497" cy="369332"/>
              </a:xfrm>
              <a:prstGeom prst="rect">
                <a:avLst/>
              </a:prstGeom>
              <a:blipFill>
                <a:blip r:embed="rId6"/>
                <a:stretch>
                  <a:fillRect l="-1372" t="-13115" b="-196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56D87B11-83FF-82D8-3638-DEFC3CC58A36}"/>
                  </a:ext>
                </a:extLst>
              </p:cNvPr>
              <p:cNvSpPr txBox="1"/>
              <p:nvPr/>
            </p:nvSpPr>
            <p:spPr>
              <a:xfrm>
                <a:off x="6918039" y="3309399"/>
                <a:ext cx="47420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/>
                  <a:t>有效厚度：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altLang="zh-CN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1.7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1.7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56D87B11-83FF-82D8-3638-DEFC3CC58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039" y="3309399"/>
                <a:ext cx="4742066" cy="369332"/>
              </a:xfrm>
              <a:prstGeom prst="rect">
                <a:avLst/>
              </a:prstGeom>
              <a:blipFill>
                <a:blip r:embed="rId7"/>
                <a:stretch>
                  <a:fillRect l="-1157" t="-15000" b="-2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本框 37">
            <a:extLst>
              <a:ext uri="{FF2B5EF4-FFF2-40B4-BE49-F238E27FC236}">
                <a16:creationId xmlns:a16="http://schemas.microsoft.com/office/drawing/2014/main" id="{EBDA409F-559A-343A-DBEF-6C68D9C92C70}"/>
              </a:ext>
            </a:extLst>
          </p:cNvPr>
          <p:cNvSpPr txBox="1"/>
          <p:nvPr/>
        </p:nvSpPr>
        <p:spPr>
          <a:xfrm>
            <a:off x="379529" y="1113550"/>
            <a:ext cx="6097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GB/T 150.3-2011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压力容器厚度的计算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398433" y="1190374"/>
            <a:ext cx="2056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Vacuum vessel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6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C7E18-C64D-32A7-B0B9-8A5FD8597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7">
            <a:extLst>
              <a:ext uri="{FF2B5EF4-FFF2-40B4-BE49-F238E27FC236}">
                <a16:creationId xmlns:a16="http://schemas.microsoft.com/office/drawing/2014/main" id="{730498A2-FE68-0CEA-9E7A-F5844E17873D}"/>
              </a:ext>
            </a:extLst>
          </p:cNvPr>
          <p:cNvSpPr txBox="1"/>
          <p:nvPr/>
        </p:nvSpPr>
        <p:spPr>
          <a:xfrm>
            <a:off x="379529" y="134758"/>
            <a:ext cx="7593753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Weight optimization of the cryostat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45B4CD0-27E1-F25D-3D1E-AA9AB918472C}"/>
              </a:ext>
            </a:extLst>
          </p:cNvPr>
          <p:cNvSpPr txBox="1"/>
          <p:nvPr/>
        </p:nvSpPr>
        <p:spPr>
          <a:xfrm>
            <a:off x="379529" y="901132"/>
            <a:ext cx="2056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Vacuum vessel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DBA5D1F0-173B-2340-BDBE-9686D7556B3C}"/>
              </a:ext>
            </a:extLst>
          </p:cNvPr>
          <p:cNvSpPr txBox="1"/>
          <p:nvPr/>
        </p:nvSpPr>
        <p:spPr>
          <a:xfrm>
            <a:off x="9912424" y="4077072"/>
            <a:ext cx="26449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rgbClr val="C00000"/>
                </a:solidFill>
              </a:rPr>
              <a:t>Max stress:</a:t>
            </a:r>
          </a:p>
          <a:p>
            <a:r>
              <a:rPr lang="en-US" altLang="zh-CN" sz="2400" b="1" dirty="0">
                <a:solidFill>
                  <a:srgbClr val="C00000"/>
                </a:solidFill>
              </a:rPr>
              <a:t>123MPa</a:t>
            </a:r>
          </a:p>
          <a:p>
            <a:endParaRPr lang="en-US" altLang="zh-CN" sz="2400" b="1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rgbClr val="C00000"/>
                </a:solidFill>
              </a:rPr>
              <a:t>Max strain:</a:t>
            </a:r>
          </a:p>
          <a:p>
            <a:r>
              <a:rPr lang="en-US" altLang="zh-CN" sz="2400" b="1" dirty="0">
                <a:solidFill>
                  <a:srgbClr val="C00000"/>
                </a:solidFill>
              </a:rPr>
              <a:t>0.0013m/m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80B59566-EF30-198B-B535-B0F5FE519A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7180"/>
          <a:stretch/>
        </p:blipFill>
        <p:spPr>
          <a:xfrm>
            <a:off x="623392" y="1233275"/>
            <a:ext cx="9085284" cy="161966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6448650-910E-557E-DA00-B590F915AC01}"/>
              </a:ext>
            </a:extLst>
          </p:cNvPr>
          <p:cNvSpPr txBox="1"/>
          <p:nvPr/>
        </p:nvSpPr>
        <p:spPr>
          <a:xfrm>
            <a:off x="9708676" y="1812272"/>
            <a:ext cx="2644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rgbClr val="C00000"/>
                </a:solidFill>
              </a:rPr>
              <a:t>Thickness:2mm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5" name="图片 4" descr="图示&#10;&#10;描述已自动生成">
            <a:extLst>
              <a:ext uri="{FF2B5EF4-FFF2-40B4-BE49-F238E27FC236}">
                <a16:creationId xmlns:a16="http://schemas.microsoft.com/office/drawing/2014/main" id="{450D2C80-7E90-B2C1-2EB5-3B1F04B1B4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4" y="2924944"/>
            <a:ext cx="4551679" cy="3798298"/>
          </a:xfrm>
          <a:prstGeom prst="rect">
            <a:avLst/>
          </a:prstGeom>
        </p:spPr>
      </p:pic>
      <p:pic>
        <p:nvPicPr>
          <p:cNvPr id="7" name="图片 6" descr="图示&#10;&#10;描述已自动生成">
            <a:extLst>
              <a:ext uri="{FF2B5EF4-FFF2-40B4-BE49-F238E27FC236}">
                <a16:creationId xmlns:a16="http://schemas.microsoft.com/office/drawing/2014/main" id="{D54A0A09-41AE-BE93-542F-C984E7D1FB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428" y="2924944"/>
            <a:ext cx="433233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6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0F027-FA54-437D-42C6-C72379371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7">
            <a:extLst>
              <a:ext uri="{FF2B5EF4-FFF2-40B4-BE49-F238E27FC236}">
                <a16:creationId xmlns:a16="http://schemas.microsoft.com/office/drawing/2014/main" id="{4E9FEB0E-A032-46C9-CA2B-D6104C5AF395}"/>
              </a:ext>
            </a:extLst>
          </p:cNvPr>
          <p:cNvSpPr txBox="1"/>
          <p:nvPr/>
        </p:nvSpPr>
        <p:spPr>
          <a:xfrm>
            <a:off x="379529" y="134758"/>
            <a:ext cx="7593753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Weight optimization of the cryostat</a:t>
            </a:r>
          </a:p>
        </p:txBody>
      </p:sp>
      <p:pic>
        <p:nvPicPr>
          <p:cNvPr id="3" name="图片 2" descr="图片包含 图示&#10;&#10;描述已自动生成">
            <a:extLst>
              <a:ext uri="{FF2B5EF4-FFF2-40B4-BE49-F238E27FC236}">
                <a16:creationId xmlns:a16="http://schemas.microsoft.com/office/drawing/2014/main" id="{B309FE66-9305-470E-254C-059C672B1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3210691"/>
            <a:ext cx="4248472" cy="3567252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6023288F-FC40-92E5-CF27-EF6F0F3B7E32}"/>
              </a:ext>
            </a:extLst>
          </p:cNvPr>
          <p:cNvSpPr txBox="1"/>
          <p:nvPr/>
        </p:nvSpPr>
        <p:spPr>
          <a:xfrm>
            <a:off x="379529" y="901132"/>
            <a:ext cx="2056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Vacuum vessel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41" name="图片 40" descr="手机屏幕截图&#10;&#10;中度可信度描述已自动生成">
            <a:extLst>
              <a:ext uri="{FF2B5EF4-FFF2-40B4-BE49-F238E27FC236}">
                <a16:creationId xmlns:a16="http://schemas.microsoft.com/office/drawing/2014/main" id="{56366A9A-FA6B-BDE6-C1AC-CFB50C37D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79" y="3210690"/>
            <a:ext cx="4248471" cy="3568423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837F6D18-E7FF-0BF8-8B37-578111155BFB}"/>
              </a:ext>
            </a:extLst>
          </p:cNvPr>
          <p:cNvSpPr txBox="1"/>
          <p:nvPr/>
        </p:nvSpPr>
        <p:spPr>
          <a:xfrm>
            <a:off x="9350744" y="4149080"/>
            <a:ext cx="26449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rgbClr val="C00000"/>
                </a:solidFill>
              </a:rPr>
              <a:t>Max stress:</a:t>
            </a:r>
          </a:p>
          <a:p>
            <a:r>
              <a:rPr lang="en-US" altLang="zh-CN" sz="2400" b="1" dirty="0">
                <a:solidFill>
                  <a:srgbClr val="C00000"/>
                </a:solidFill>
              </a:rPr>
              <a:t>120MPa</a:t>
            </a:r>
          </a:p>
          <a:p>
            <a:endParaRPr lang="en-US" altLang="zh-CN" sz="2400" b="1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rgbClr val="C00000"/>
                </a:solidFill>
              </a:rPr>
              <a:t>Max strain:</a:t>
            </a:r>
          </a:p>
          <a:p>
            <a:r>
              <a:rPr lang="en-US" altLang="zh-CN" sz="2400" b="1" dirty="0">
                <a:solidFill>
                  <a:srgbClr val="C00000"/>
                </a:solidFill>
              </a:rPr>
              <a:t>0.0005m/m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266A08D2-7DE3-3BCA-3357-A82769EB1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92" y="1233275"/>
            <a:ext cx="9085284" cy="1955646"/>
          </a:xfrm>
          <a:prstGeom prst="rect">
            <a:avLst/>
          </a:prstGeom>
        </p:spPr>
      </p:pic>
      <p:sp>
        <p:nvSpPr>
          <p:cNvPr id="45" name="文本框 44">
            <a:extLst>
              <a:ext uri="{FF2B5EF4-FFF2-40B4-BE49-F238E27FC236}">
                <a16:creationId xmlns:a16="http://schemas.microsoft.com/office/drawing/2014/main" id="{73784A74-212F-E856-8F3A-02039D7A835E}"/>
              </a:ext>
            </a:extLst>
          </p:cNvPr>
          <p:cNvSpPr txBox="1"/>
          <p:nvPr/>
        </p:nvSpPr>
        <p:spPr>
          <a:xfrm>
            <a:off x="9547083" y="1980265"/>
            <a:ext cx="2644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rgbClr val="C00000"/>
                </a:solidFill>
              </a:rPr>
              <a:t>Thickness:3mm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4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B104121-FEC5-DCC5-1DA0-8BF82F108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3" t="18712" r="3932" b="16590"/>
          <a:stretch/>
        </p:blipFill>
        <p:spPr>
          <a:xfrm>
            <a:off x="47327" y="4679513"/>
            <a:ext cx="12097344" cy="1476401"/>
          </a:xfrm>
          <a:prstGeom prst="rect">
            <a:avLst/>
          </a:prstGeom>
        </p:spPr>
      </p:pic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87B1BEDC-4F30-4018-B077-F219D2B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A57EECE-9A9D-5CC1-8B84-EF1C4040E584}"/>
              </a:ext>
            </a:extLst>
          </p:cNvPr>
          <p:cNvSpPr txBox="1"/>
          <p:nvPr/>
        </p:nvSpPr>
        <p:spPr>
          <a:xfrm>
            <a:off x="6096000" y="6323207"/>
            <a:ext cx="6097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Weight: 79kg   </a:t>
            </a:r>
          </a:p>
          <a:p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99DB11E-9281-EDBF-83DD-D65AF425E194}"/>
              </a:ext>
            </a:extLst>
          </p:cNvPr>
          <p:cNvSpPr txBox="1"/>
          <p:nvPr/>
        </p:nvSpPr>
        <p:spPr>
          <a:xfrm>
            <a:off x="4007768" y="6326308"/>
            <a:ext cx="19062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Materials: Ti</a:t>
            </a:r>
            <a:endParaRPr lang="zh-CN" altLang="en-US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98B75F4-F439-3185-B9A9-F93981E10C0C}"/>
              </a:ext>
            </a:extLst>
          </p:cNvPr>
          <p:cNvCxnSpPr>
            <a:cxnSpLocks/>
          </p:cNvCxnSpPr>
          <p:nvPr/>
        </p:nvCxnSpPr>
        <p:spPr>
          <a:xfrm>
            <a:off x="69503" y="4469953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F38EE4E5-5FE7-1A2A-C1C2-A5155E426236}"/>
              </a:ext>
            </a:extLst>
          </p:cNvPr>
          <p:cNvCxnSpPr>
            <a:cxnSpLocks/>
          </p:cNvCxnSpPr>
          <p:nvPr/>
        </p:nvCxnSpPr>
        <p:spPr>
          <a:xfrm>
            <a:off x="6323373" y="4265585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C23CBA49-4D9C-B3ED-4697-A83C60ED3D63}"/>
              </a:ext>
            </a:extLst>
          </p:cNvPr>
          <p:cNvCxnSpPr>
            <a:cxnSpLocks/>
          </p:cNvCxnSpPr>
          <p:nvPr/>
        </p:nvCxnSpPr>
        <p:spPr>
          <a:xfrm flipV="1">
            <a:off x="3601457" y="4535748"/>
            <a:ext cx="2619461" cy="28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B21DFD7A-B555-2260-004D-008A3D435178}"/>
              </a:ext>
            </a:extLst>
          </p:cNvPr>
          <p:cNvCxnSpPr>
            <a:cxnSpLocks/>
          </p:cNvCxnSpPr>
          <p:nvPr/>
        </p:nvCxnSpPr>
        <p:spPr>
          <a:xfrm>
            <a:off x="9281725" y="4509120"/>
            <a:ext cx="21959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1BE56B58-99DA-E69D-E587-846A476F604B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100573" y="4546505"/>
            <a:ext cx="2441773" cy="10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F3143186-0B74-8E57-B61F-A79426E689EA}"/>
              </a:ext>
            </a:extLst>
          </p:cNvPr>
          <p:cNvCxnSpPr>
            <a:cxnSpLocks/>
          </p:cNvCxnSpPr>
          <p:nvPr/>
        </p:nvCxnSpPr>
        <p:spPr>
          <a:xfrm flipH="1">
            <a:off x="6323373" y="4549127"/>
            <a:ext cx="22322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A348851D-76D0-2CF0-43B1-271071FE53B1}"/>
              </a:ext>
            </a:extLst>
          </p:cNvPr>
          <p:cNvSpPr txBox="1"/>
          <p:nvPr/>
        </p:nvSpPr>
        <p:spPr>
          <a:xfrm>
            <a:off x="2542346" y="4361839"/>
            <a:ext cx="1872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2800mm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355CBD3-EB9E-40A3-D9E0-A43577D57212}"/>
              </a:ext>
            </a:extLst>
          </p:cNvPr>
          <p:cNvSpPr txBox="1"/>
          <p:nvPr/>
        </p:nvSpPr>
        <p:spPr>
          <a:xfrm>
            <a:off x="8345312" y="4346969"/>
            <a:ext cx="1872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2300mm</a:t>
            </a:r>
            <a:endParaRPr lang="zh-CN" altLang="en-US" dirty="0"/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86259A97-186C-F2E5-103A-E39B629B411B}"/>
              </a:ext>
            </a:extLst>
          </p:cNvPr>
          <p:cNvCxnSpPr>
            <a:cxnSpLocks/>
          </p:cNvCxnSpPr>
          <p:nvPr/>
        </p:nvCxnSpPr>
        <p:spPr>
          <a:xfrm flipV="1">
            <a:off x="2279576" y="5877272"/>
            <a:ext cx="581129" cy="445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26B8D73D-CD27-8374-306F-5571037B74A9}"/>
              </a:ext>
            </a:extLst>
          </p:cNvPr>
          <p:cNvCxnSpPr>
            <a:cxnSpLocks/>
          </p:cNvCxnSpPr>
          <p:nvPr/>
        </p:nvCxnSpPr>
        <p:spPr>
          <a:xfrm flipH="1" flipV="1">
            <a:off x="8095398" y="6013952"/>
            <a:ext cx="460223" cy="408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2994BDB8-6A55-8F05-B141-59D3EED5693D}"/>
              </a:ext>
            </a:extLst>
          </p:cNvPr>
          <p:cNvSpPr txBox="1"/>
          <p:nvPr/>
        </p:nvSpPr>
        <p:spPr>
          <a:xfrm>
            <a:off x="1732692" y="6202514"/>
            <a:ext cx="1872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2mm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06E7296-87D6-74E6-23DD-95C486039E70}"/>
              </a:ext>
            </a:extLst>
          </p:cNvPr>
          <p:cNvSpPr txBox="1"/>
          <p:nvPr/>
        </p:nvSpPr>
        <p:spPr>
          <a:xfrm>
            <a:off x="8498524" y="6244614"/>
            <a:ext cx="1872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2mm</a:t>
            </a:r>
            <a:endParaRPr lang="zh-CN" altLang="en-US" dirty="0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CCD1EA8B-5253-0C55-FEF2-A658680E3513}"/>
              </a:ext>
            </a:extLst>
          </p:cNvPr>
          <p:cNvCxnSpPr>
            <a:cxnSpLocks/>
          </p:cNvCxnSpPr>
          <p:nvPr/>
        </p:nvCxnSpPr>
        <p:spPr>
          <a:xfrm flipV="1">
            <a:off x="3601457" y="5135533"/>
            <a:ext cx="0" cy="282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4BC957E2-A5DF-968A-7AC6-B32FEA8026EA}"/>
              </a:ext>
            </a:extLst>
          </p:cNvPr>
          <p:cNvCxnSpPr>
            <a:cxnSpLocks/>
          </p:cNvCxnSpPr>
          <p:nvPr/>
        </p:nvCxnSpPr>
        <p:spPr>
          <a:xfrm flipV="1">
            <a:off x="7824192" y="4970569"/>
            <a:ext cx="0" cy="282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A8273434-990E-747D-F058-0FF278544713}"/>
              </a:ext>
            </a:extLst>
          </p:cNvPr>
          <p:cNvCxnSpPr>
            <a:cxnSpLocks/>
          </p:cNvCxnSpPr>
          <p:nvPr/>
        </p:nvCxnSpPr>
        <p:spPr>
          <a:xfrm>
            <a:off x="3601457" y="5480270"/>
            <a:ext cx="0" cy="28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A90E95B0-6519-121A-1891-24DCACE49A7F}"/>
              </a:ext>
            </a:extLst>
          </p:cNvPr>
          <p:cNvCxnSpPr>
            <a:cxnSpLocks/>
          </p:cNvCxnSpPr>
          <p:nvPr/>
        </p:nvCxnSpPr>
        <p:spPr>
          <a:xfrm>
            <a:off x="7824192" y="5622081"/>
            <a:ext cx="0" cy="28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3DEBB332-13ED-FCB6-6047-A644EF93A582}"/>
              </a:ext>
            </a:extLst>
          </p:cNvPr>
          <p:cNvSpPr txBox="1"/>
          <p:nvPr/>
        </p:nvSpPr>
        <p:spPr>
          <a:xfrm>
            <a:off x="3248005" y="5213348"/>
            <a:ext cx="1872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298mm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4CB556D-3227-F95A-5927-714B8ACF488F}"/>
              </a:ext>
            </a:extLst>
          </p:cNvPr>
          <p:cNvSpPr txBox="1"/>
          <p:nvPr/>
        </p:nvSpPr>
        <p:spPr>
          <a:xfrm>
            <a:off x="7389097" y="5252749"/>
            <a:ext cx="1872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454mm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表格 29">
                <a:extLst>
                  <a:ext uri="{FF2B5EF4-FFF2-40B4-BE49-F238E27FC236}">
                    <a16:creationId xmlns:a16="http://schemas.microsoft.com/office/drawing/2014/main" id="{9A1D9A54-DB3F-6C06-D285-FCF5E77BCC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7332393"/>
                  </p:ext>
                </p:extLst>
              </p:nvPr>
            </p:nvGraphicFramePr>
            <p:xfrm>
              <a:off x="435516" y="1625312"/>
              <a:ext cx="6264697" cy="2346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52507">
                      <a:extLst>
                        <a:ext uri="{9D8B030D-6E8A-4147-A177-3AD203B41FA5}">
                          <a16:colId xmlns:a16="http://schemas.microsoft.com/office/drawing/2014/main" val="3979904113"/>
                        </a:ext>
                      </a:extLst>
                    </a:gridCol>
                    <a:gridCol w="1551949">
                      <a:extLst>
                        <a:ext uri="{9D8B030D-6E8A-4147-A177-3AD203B41FA5}">
                          <a16:colId xmlns:a16="http://schemas.microsoft.com/office/drawing/2014/main" val="3182336857"/>
                        </a:ext>
                      </a:extLst>
                    </a:gridCol>
                    <a:gridCol w="2160241">
                      <a:extLst>
                        <a:ext uri="{9D8B030D-6E8A-4147-A177-3AD203B41FA5}">
                          <a16:colId xmlns:a16="http://schemas.microsoft.com/office/drawing/2014/main" val="1369354583"/>
                        </a:ext>
                      </a:extLst>
                    </a:gridCol>
                  </a:tblGrid>
                  <a:tr h="334374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/>
                            <a:t>计算条件</a:t>
                          </a:r>
                          <a:endParaRPr lang="en-US" sz="16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5510391"/>
                      </a:ext>
                    </a:extLst>
                  </a:tr>
                  <a:tr h="334374"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/>
                            <a:t>压力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MPa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880893"/>
                      </a:ext>
                    </a:extLst>
                  </a:tr>
                  <a:tr h="334374"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/>
                            <a:t>温度 </a:t>
                          </a:r>
                          <a:r>
                            <a:rPr lang="en-US" altLang="zh-CN" sz="1600" dirty="0"/>
                            <a:t>t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K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7165234"/>
                      </a:ext>
                    </a:extLst>
                  </a:tr>
                  <a:tr h="334374"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/>
                            <a:t>内径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298&amp;454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mm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8153500"/>
                      </a:ext>
                    </a:extLst>
                  </a:tr>
                  <a:tr h="334374"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/>
                            <a:t>负偏差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mm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3428554"/>
                      </a:ext>
                    </a:extLst>
                  </a:tr>
                  <a:tr h="334374"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/>
                            <a:t>腐蚀裕量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mm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6342665"/>
                      </a:ext>
                    </a:extLst>
                  </a:tr>
                  <a:tr h="334374"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/>
                            <a:t>焊接接头系数 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sz="1600" i="1" smtClean="0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---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7472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表格 2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A1D9A54-DB3F-6C06-D285-FCF5E77BCC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7332393"/>
                  </p:ext>
                </p:extLst>
              </p:nvPr>
            </p:nvGraphicFramePr>
            <p:xfrm>
              <a:off x="435516" y="1625312"/>
              <a:ext cx="6264697" cy="2346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5250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979904113"/>
                        </a:ext>
                      </a:extLst>
                    </a:gridCol>
                    <a:gridCol w="155194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182336857"/>
                        </a:ext>
                      </a:extLst>
                    </a:gridCol>
                    <a:gridCol w="21602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369354583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/>
                            <a:t>计算条件</a:t>
                          </a:r>
                          <a:endParaRPr lang="en-US" sz="16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70551039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9" t="-107273" r="-146539" b="-5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MPa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13788089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/>
                            <a:t>温度 </a:t>
                          </a:r>
                          <a:r>
                            <a:rPr lang="en-US" altLang="zh-CN" sz="1600" dirty="0"/>
                            <a:t>t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K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3716523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9" t="-301786" r="-146539" b="-3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298&amp;454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mm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2081535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9" t="-409091" r="-146539" b="-2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mm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15342855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9" t="-509091" r="-146539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mm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74634266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9" t="-609091" r="-146539" b="-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---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2074720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4D3060F-B9CB-6D1B-F5E5-86EFBA636D96}"/>
                  </a:ext>
                </a:extLst>
              </p:cNvPr>
              <p:cNvSpPr txBox="1"/>
              <p:nvPr/>
            </p:nvSpPr>
            <p:spPr>
              <a:xfrm>
                <a:off x="6900191" y="2091903"/>
                <a:ext cx="4452393" cy="519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/>
                  <a:t>计算厚度：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∅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0.61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0.95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4D3060F-B9CB-6D1B-F5E5-86EFBA636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191" y="2091903"/>
                <a:ext cx="4452393" cy="519758"/>
              </a:xfrm>
              <a:prstGeom prst="rect">
                <a:avLst/>
              </a:prstGeom>
              <a:blipFill>
                <a:blip r:embed="rId5"/>
                <a:stretch>
                  <a:fillRect l="-1233" b="-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07B70E56-6147-3D87-88D3-5E5BCE879FE9}"/>
                  </a:ext>
                </a:extLst>
              </p:cNvPr>
              <p:cNvSpPr txBox="1"/>
              <p:nvPr/>
            </p:nvSpPr>
            <p:spPr>
              <a:xfrm>
                <a:off x="6918039" y="2785281"/>
                <a:ext cx="34533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/>
                  <a:t>名义厚度：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2/2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07B70E56-6147-3D87-88D3-5E5BCE879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039" y="2785281"/>
                <a:ext cx="3453308" cy="369332"/>
              </a:xfrm>
              <a:prstGeom prst="rect">
                <a:avLst/>
              </a:prstGeom>
              <a:blipFill>
                <a:blip r:embed="rId6"/>
                <a:stretch>
                  <a:fillRect l="-1590" t="-15000" b="-2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56D87B11-83FF-82D8-3638-DEFC3CC58A36}"/>
                  </a:ext>
                </a:extLst>
              </p:cNvPr>
              <p:cNvSpPr txBox="1"/>
              <p:nvPr/>
            </p:nvSpPr>
            <p:spPr>
              <a:xfrm>
                <a:off x="6918039" y="3309399"/>
                <a:ext cx="385848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/>
                  <a:t>有效厚度：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altLang="zh-CN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1.7/1.7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56D87B11-83FF-82D8-3638-DEFC3CC58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039" y="3309399"/>
                <a:ext cx="3858481" cy="369332"/>
              </a:xfrm>
              <a:prstGeom prst="rect">
                <a:avLst/>
              </a:prstGeom>
              <a:blipFill>
                <a:blip r:embed="rId7"/>
                <a:stretch>
                  <a:fillRect l="-1422" t="-15000" b="-2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本框 33">
            <a:extLst>
              <a:ext uri="{FF2B5EF4-FFF2-40B4-BE49-F238E27FC236}">
                <a16:creationId xmlns:a16="http://schemas.microsoft.com/office/drawing/2014/main" id="{E56E2097-B51B-DAED-229B-CABCC226DC26}"/>
              </a:ext>
            </a:extLst>
          </p:cNvPr>
          <p:cNvSpPr txBox="1"/>
          <p:nvPr/>
        </p:nvSpPr>
        <p:spPr>
          <a:xfrm>
            <a:off x="379529" y="1113550"/>
            <a:ext cx="6097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GB/T 150.3-2011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压力容器厚度的计算</a:t>
            </a:r>
          </a:p>
        </p:txBody>
      </p:sp>
      <p:sp>
        <p:nvSpPr>
          <p:cNvPr id="35" name="TextBox 7">
            <a:extLst>
              <a:ext uri="{FF2B5EF4-FFF2-40B4-BE49-F238E27FC236}">
                <a16:creationId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379529" y="134758"/>
            <a:ext cx="7593753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Weight optimization of the cryostat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398433" y="1190374"/>
            <a:ext cx="173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Helium tank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1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0C3C1-B0FA-1BD4-E040-78068CF68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A4DBC097-BC3A-C81C-A52E-BF8D21E85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7578" y="3292008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35" name="TextBox 7">
            <a:extLst>
              <a:ext uri="{FF2B5EF4-FFF2-40B4-BE49-F238E27FC236}">
                <a16:creationId xmlns:a16="http://schemas.microsoft.com/office/drawing/2014/main" id="{2694D43C-DB3B-E10D-8E2C-979A079F2958}"/>
              </a:ext>
            </a:extLst>
          </p:cNvPr>
          <p:cNvSpPr txBox="1"/>
          <p:nvPr/>
        </p:nvSpPr>
        <p:spPr>
          <a:xfrm>
            <a:off x="379529" y="134758"/>
            <a:ext cx="7593753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Weight optimization of the cryostat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9DAA21F5-1C3B-BF86-2D0E-D3FC56A61384}"/>
              </a:ext>
            </a:extLst>
          </p:cNvPr>
          <p:cNvSpPr txBox="1"/>
          <p:nvPr/>
        </p:nvSpPr>
        <p:spPr>
          <a:xfrm>
            <a:off x="379529" y="908720"/>
            <a:ext cx="173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Helium tank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17" name="图片 16" descr="图示&#10;&#10;描述已自动生成">
            <a:extLst>
              <a:ext uri="{FF2B5EF4-FFF2-40B4-BE49-F238E27FC236}">
                <a16:creationId xmlns:a16="http://schemas.microsoft.com/office/drawing/2014/main" id="{08DC292A-BB2F-A8AE-44D1-D1C961398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2" y="3150557"/>
            <a:ext cx="4248472" cy="3561111"/>
          </a:xfrm>
          <a:prstGeom prst="rect">
            <a:avLst/>
          </a:prstGeom>
        </p:spPr>
      </p:pic>
      <p:pic>
        <p:nvPicPr>
          <p:cNvPr id="25" name="图片 24" descr="图示, 日程表&#10;&#10;描述已自动生成">
            <a:extLst>
              <a:ext uri="{FF2B5EF4-FFF2-40B4-BE49-F238E27FC236}">
                <a16:creationId xmlns:a16="http://schemas.microsoft.com/office/drawing/2014/main" id="{68FA674B-5C13-1395-920F-029E0323B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6"/>
          <a:stretch/>
        </p:blipFill>
        <p:spPr>
          <a:xfrm>
            <a:off x="4655840" y="3162729"/>
            <a:ext cx="4367816" cy="3572686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D76F674F-611C-0C58-975E-4B1F3E89BA24}"/>
              </a:ext>
            </a:extLst>
          </p:cNvPr>
          <p:cNvSpPr txBox="1"/>
          <p:nvPr/>
        </p:nvSpPr>
        <p:spPr>
          <a:xfrm>
            <a:off x="9350744" y="4149080"/>
            <a:ext cx="26449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rgbClr val="C00000"/>
                </a:solidFill>
              </a:rPr>
              <a:t>Max stress:</a:t>
            </a:r>
          </a:p>
          <a:p>
            <a:r>
              <a:rPr lang="en-US" altLang="zh-CN" sz="2400" b="1" dirty="0">
                <a:solidFill>
                  <a:srgbClr val="C00000"/>
                </a:solidFill>
              </a:rPr>
              <a:t>2.3MPa</a:t>
            </a:r>
          </a:p>
          <a:p>
            <a:endParaRPr lang="en-US" altLang="zh-CN" sz="2400" b="1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rgbClr val="C00000"/>
                </a:solidFill>
              </a:rPr>
              <a:t>Max strain:</a:t>
            </a:r>
          </a:p>
          <a:p>
            <a:r>
              <a:rPr lang="en-US" altLang="zh-CN" sz="2400" b="1" dirty="0">
                <a:solidFill>
                  <a:srgbClr val="C00000"/>
                </a:solidFill>
              </a:rPr>
              <a:t>0.016mm/m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B8A87F7C-95E5-F893-2ECC-A12115B23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52" y="1370386"/>
            <a:ext cx="10049284" cy="185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5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应用程序&#10;&#10;描述已自动生成">
            <a:extLst>
              <a:ext uri="{FF2B5EF4-FFF2-40B4-BE49-F238E27FC236}">
                <a16:creationId xmlns:a16="http://schemas.microsoft.com/office/drawing/2014/main" id="{73682B7B-73EC-B72B-1922-CF7A1ECEE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77" y="4341377"/>
            <a:ext cx="9791827" cy="20846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471F1DE-3818-C148-BABD-725AD2511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01" y="1142699"/>
            <a:ext cx="9716676" cy="158411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51384" y="1036037"/>
            <a:ext cx="2073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Thermal shield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A57EECE-9A9D-5CC1-8B84-EF1C4040E584}"/>
              </a:ext>
            </a:extLst>
          </p:cNvPr>
          <p:cNvSpPr txBox="1"/>
          <p:nvPr/>
        </p:nvSpPr>
        <p:spPr>
          <a:xfrm>
            <a:off x="6312024" y="2358869"/>
            <a:ext cx="6097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Weight: 148kg   </a:t>
            </a:r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95A138A-FBD8-E6BC-8B12-1684922C0E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440" y="2798131"/>
            <a:ext cx="9791827" cy="133305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FEEF55A-970A-3D68-5BE4-D52A960E7147}"/>
              </a:ext>
            </a:extLst>
          </p:cNvPr>
          <p:cNvSpPr txBox="1"/>
          <p:nvPr/>
        </p:nvSpPr>
        <p:spPr>
          <a:xfrm>
            <a:off x="2849984" y="2319544"/>
            <a:ext cx="19062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Materials: Copper 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76849B4-3AAF-6084-21D0-0420FA1A15D8}"/>
              </a:ext>
            </a:extLst>
          </p:cNvPr>
          <p:cNvSpPr txBox="1"/>
          <p:nvPr/>
        </p:nvSpPr>
        <p:spPr>
          <a:xfrm>
            <a:off x="2897385" y="3863242"/>
            <a:ext cx="23251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Materials: Aluminum</a:t>
            </a:r>
          </a:p>
          <a:p>
            <a:r>
              <a:rPr lang="en-US" altLang="zh-CN" sz="1800" dirty="0"/>
              <a:t> 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D0534DD-101B-E5FB-70FA-0AAF14D27E57}"/>
              </a:ext>
            </a:extLst>
          </p:cNvPr>
          <p:cNvSpPr txBox="1"/>
          <p:nvPr/>
        </p:nvSpPr>
        <p:spPr>
          <a:xfrm>
            <a:off x="6456040" y="3879338"/>
            <a:ext cx="6097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Weight: 43kg   </a:t>
            </a:r>
          </a:p>
          <a:p>
            <a:endParaRPr lang="zh-CN" altLang="en-US" dirty="0"/>
          </a:p>
        </p:txBody>
      </p:sp>
      <p:sp>
        <p:nvSpPr>
          <p:cNvPr id="11" name="箭头: 下 15">
            <a:extLst>
              <a:ext uri="{FF2B5EF4-FFF2-40B4-BE49-F238E27FC236}">
                <a16:creationId xmlns:a16="http://schemas.microsoft.com/office/drawing/2014/main" id="{6460A8B5-4361-8216-1272-07768F2D844D}"/>
              </a:ext>
            </a:extLst>
          </p:cNvPr>
          <p:cNvSpPr/>
          <p:nvPr/>
        </p:nvSpPr>
        <p:spPr>
          <a:xfrm>
            <a:off x="5201119" y="2443128"/>
            <a:ext cx="864096" cy="56737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379529" y="134758"/>
            <a:ext cx="7593753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Weight optimization of the cryostat</a:t>
            </a:r>
          </a:p>
        </p:txBody>
      </p:sp>
    </p:spTree>
    <p:extLst>
      <p:ext uri="{BB962C8B-B14F-4D97-AF65-F5344CB8AC3E}">
        <p14:creationId xmlns:p14="http://schemas.microsoft.com/office/powerpoint/2010/main" val="47635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8879632" y="4511556"/>
            <a:ext cx="2960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Support of SC magnet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848205D-1268-3D7E-2543-D73CE1726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11953328" cy="139322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D105F6-FFAF-8775-7B18-FFCA8B513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225" y="3973556"/>
            <a:ext cx="2664296" cy="24988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A5F7FFC-92DD-31BE-C7AA-64044BC6A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" y="1257255"/>
            <a:ext cx="12000657" cy="14838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B3B9521-C3DD-543A-94F9-85C4C244D3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726"/>
          <a:stretch/>
        </p:blipFill>
        <p:spPr>
          <a:xfrm>
            <a:off x="1367249" y="3942667"/>
            <a:ext cx="2973505" cy="249885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AD5A6D5-0C9C-E9E7-2FF6-A7DDD4A0A457}"/>
              </a:ext>
            </a:extLst>
          </p:cNvPr>
          <p:cNvSpPr txBox="1"/>
          <p:nvPr/>
        </p:nvSpPr>
        <p:spPr>
          <a:xfrm>
            <a:off x="2783632" y="134782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Skeleton supports Weight: 142kg   </a:t>
            </a:r>
          </a:p>
          <a:p>
            <a:endParaRPr lang="en-US" altLang="zh-CN" sz="18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FF2792E-9B90-060B-BB31-4F96F06EEF5D}"/>
              </a:ext>
            </a:extLst>
          </p:cNvPr>
          <p:cNvSpPr txBox="1"/>
          <p:nvPr/>
        </p:nvSpPr>
        <p:spPr>
          <a:xfrm>
            <a:off x="2750225" y="346949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Skeleton supports Weight: 92kg   </a:t>
            </a:r>
          </a:p>
          <a:p>
            <a:endParaRPr lang="en-US" altLang="zh-CN" sz="1800" dirty="0"/>
          </a:p>
        </p:txBody>
      </p:sp>
      <p:sp>
        <p:nvSpPr>
          <p:cNvPr id="11" name="箭头: 下 19">
            <a:extLst>
              <a:ext uri="{FF2B5EF4-FFF2-40B4-BE49-F238E27FC236}">
                <a16:creationId xmlns:a16="http://schemas.microsoft.com/office/drawing/2014/main" id="{7538CB2A-D0F7-D0F4-F650-389BA972A3F9}"/>
              </a:ext>
            </a:extLst>
          </p:cNvPr>
          <p:cNvSpPr/>
          <p:nvPr/>
        </p:nvSpPr>
        <p:spPr>
          <a:xfrm>
            <a:off x="5231904" y="2389179"/>
            <a:ext cx="512423" cy="42074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箭头: 下 20">
            <a:extLst>
              <a:ext uri="{FF2B5EF4-FFF2-40B4-BE49-F238E27FC236}">
                <a16:creationId xmlns:a16="http://schemas.microsoft.com/office/drawing/2014/main" id="{A15FAC2C-0C21-9B5D-1156-ECA1E57960DA}"/>
              </a:ext>
            </a:extLst>
          </p:cNvPr>
          <p:cNvSpPr/>
          <p:nvPr/>
        </p:nvSpPr>
        <p:spPr>
          <a:xfrm rot="16047176">
            <a:off x="4729793" y="4573930"/>
            <a:ext cx="646969" cy="1354685"/>
          </a:xfrm>
          <a:prstGeom prst="downArrow">
            <a:avLst>
              <a:gd name="adj1" fmla="val 50000"/>
              <a:gd name="adj2" fmla="val 6035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379529" y="134758"/>
            <a:ext cx="7593753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Weight optimization of the cryostat</a:t>
            </a:r>
          </a:p>
        </p:txBody>
      </p:sp>
    </p:spTree>
    <p:extLst>
      <p:ext uri="{BB962C8B-B14F-4D97-AF65-F5344CB8AC3E}">
        <p14:creationId xmlns:p14="http://schemas.microsoft.com/office/powerpoint/2010/main" val="33888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A8CE9-9432-AC42-61CE-81C3A0CD3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>
            <a:extLst>
              <a:ext uri="{FF2B5EF4-FFF2-40B4-BE49-F238E27FC236}">
                <a16:creationId xmlns:a16="http://schemas.microsoft.com/office/drawing/2014/main" id="{A1931CED-69A2-A765-7161-8205DB9490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115889"/>
            <a:ext cx="8437563" cy="5810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zh-CN" sz="3200" dirty="0">
                <a:solidFill>
                  <a:srgbClr val="CC0066"/>
                </a:solidFill>
                <a:latin typeface="Times New Roman" panose="02020603050405020304" pitchFamily="18" charset="0"/>
              </a:rPr>
              <a:t>Summary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8126878-6E6B-8557-F7C2-058D8773F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437D1-81F7-4AD7-A431-028721C0C646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3F9902E-3B1F-7B8F-2300-FCCFDF02E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912" y="1179696"/>
            <a:ext cx="11620872" cy="2320023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000" b="1" dirty="0">
                <a:solidFill>
                  <a:srgbClr val="003399"/>
                </a:solidFill>
              </a:rPr>
              <a:t>Design status of </a:t>
            </a:r>
            <a:r>
              <a:rPr lang="en-US" altLang="zh-CN" sz="2000" b="1" dirty="0" err="1">
                <a:solidFill>
                  <a:srgbClr val="003399"/>
                </a:solidFill>
              </a:rPr>
              <a:t>cryomodule</a:t>
            </a:r>
            <a:r>
              <a:rPr lang="en-US" altLang="zh-CN" sz="2000" b="1" dirty="0">
                <a:solidFill>
                  <a:srgbClr val="003399"/>
                </a:solidFill>
              </a:rPr>
              <a:t>:</a:t>
            </a:r>
          </a:p>
          <a:p>
            <a:pPr marL="5400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1800" dirty="0">
                <a:solidFill>
                  <a:srgbClr val="0000CC"/>
                </a:solidFill>
              </a:rPr>
              <a:t>The cryostat weight has been optimized to be approximately </a:t>
            </a:r>
            <a:r>
              <a:rPr lang="en-US" altLang="zh-CN" sz="1800" dirty="0">
                <a:solidFill>
                  <a:srgbClr val="C00000"/>
                </a:solidFill>
              </a:rPr>
              <a:t>1.109 tons.</a:t>
            </a:r>
          </a:p>
          <a:p>
            <a:pPr marL="5400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1800" dirty="0">
                <a:solidFill>
                  <a:srgbClr val="0000CC"/>
                </a:solidFill>
              </a:rPr>
              <a:t>The strain and stress has been calculated and checked, which meets the requirement. 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2B343ABB-690A-BB32-DB5A-90F85E45D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07108"/>
              </p:ext>
            </p:extLst>
          </p:nvPr>
        </p:nvGraphicFramePr>
        <p:xfrm>
          <a:off x="695400" y="2492896"/>
          <a:ext cx="10026743" cy="275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840">
                  <a:extLst>
                    <a:ext uri="{9D8B030D-6E8A-4147-A177-3AD203B41FA5}">
                      <a16:colId xmlns:a16="http://schemas.microsoft.com/office/drawing/2014/main" val="2047208379"/>
                    </a:ext>
                  </a:extLst>
                </a:gridCol>
                <a:gridCol w="1735214">
                  <a:extLst>
                    <a:ext uri="{9D8B030D-6E8A-4147-A177-3AD203B41FA5}">
                      <a16:colId xmlns:a16="http://schemas.microsoft.com/office/drawing/2014/main" val="1712938671"/>
                    </a:ext>
                  </a:extLst>
                </a:gridCol>
                <a:gridCol w="1388317">
                  <a:extLst>
                    <a:ext uri="{9D8B030D-6E8A-4147-A177-3AD203B41FA5}">
                      <a16:colId xmlns:a16="http://schemas.microsoft.com/office/drawing/2014/main" val="4128946358"/>
                    </a:ext>
                  </a:extLst>
                </a:gridCol>
                <a:gridCol w="1671124">
                  <a:extLst>
                    <a:ext uri="{9D8B030D-6E8A-4147-A177-3AD203B41FA5}">
                      <a16:colId xmlns:a16="http://schemas.microsoft.com/office/drawing/2014/main" val="3932335195"/>
                    </a:ext>
                  </a:extLst>
                </a:gridCol>
                <a:gridCol w="1671124">
                  <a:extLst>
                    <a:ext uri="{9D8B030D-6E8A-4147-A177-3AD203B41FA5}">
                      <a16:colId xmlns:a16="http://schemas.microsoft.com/office/drawing/2014/main" val="4272012594"/>
                    </a:ext>
                  </a:extLst>
                </a:gridCol>
                <a:gridCol w="1671124">
                  <a:extLst>
                    <a:ext uri="{9D8B030D-6E8A-4147-A177-3AD203B41FA5}">
                      <a16:colId xmlns:a16="http://schemas.microsoft.com/office/drawing/2014/main" val="22904516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Main materials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Weight (kg)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Strain(m/m)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Stress(MPa)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Temperature difference(K)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214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/>
                        <a:t>Vacuum vessel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Titanium alloy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5E-4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----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025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/>
                        <a:t>Helium Vessel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Titanium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1.6E-5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----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506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/>
                        <a:t>Thermal shield and pipes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Aluminum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----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8K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416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Skeleton supports</a:t>
                      </a:r>
                    </a:p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Aluminum</a:t>
                      </a:r>
                      <a:endParaRPr lang="zh-CN" altLang="en-US" dirty="0"/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----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----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98342"/>
                  </a:ext>
                </a:extLst>
              </a:tr>
            </a:tbl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E0DDEC-9CC7-C4FC-20F7-A0880A6A42B5}"/>
              </a:ext>
            </a:extLst>
          </p:cNvPr>
          <p:cNvSpPr txBox="1">
            <a:spLocks/>
          </p:cNvSpPr>
          <p:nvPr/>
        </p:nvSpPr>
        <p:spPr>
          <a:xfrm>
            <a:off x="523800" y="5419902"/>
            <a:ext cx="10972800" cy="2876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000" b="1" dirty="0">
                <a:solidFill>
                  <a:srgbClr val="003399"/>
                </a:solidFill>
              </a:rPr>
              <a:t>Works to be done:</a:t>
            </a:r>
            <a:endParaRPr lang="zh-CN" altLang="en-US" sz="2000" b="1" dirty="0">
              <a:solidFill>
                <a:srgbClr val="003399"/>
              </a:solidFill>
            </a:endParaRPr>
          </a:p>
          <a:p>
            <a:pPr marL="5400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1800" dirty="0"/>
              <a:t>Optimization of the cryostat supports .</a:t>
            </a:r>
          </a:p>
          <a:p>
            <a:pPr marL="5400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</a:pPr>
            <a:endParaRPr lang="en-US" altLang="zh-CN" sz="1800" dirty="0"/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en-US" altLang="zh-CN" sz="2000" dirty="0"/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zh-CN" altLang="en-US" sz="2000" dirty="0"/>
          </a:p>
          <a:p>
            <a:pPr marL="0" indent="0">
              <a:spcAft>
                <a:spcPts val="0"/>
              </a:spcAft>
              <a:buFont typeface="Wingdings" pitchFamily="2" charset="2"/>
              <a:buNone/>
            </a:pPr>
            <a:endParaRPr lang="en-US" altLang="zh-CN" sz="2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8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99"/>
    </mc:Choice>
    <mc:Fallback xmlns="">
      <p:transition spd="slow" advTm="6149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87714" y="2781301"/>
            <a:ext cx="6192837" cy="9366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zh-CN" sz="36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33861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"/>
    </mc:Choice>
    <mc:Fallback xmlns="">
      <p:transition spd="slow" advTm="52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2796236" y="1700808"/>
            <a:ext cx="656684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Introduction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Weight optimization of the cryostat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6102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69"/>
    </mc:Choice>
    <mc:Fallback xmlns="">
      <p:transition spd="slow" advTm="3436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414B1AC2-0EB4-44A9-AF11-3DF6E9CEB144}"/>
              </a:ext>
            </a:extLst>
          </p:cNvPr>
          <p:cNvSpPr txBox="1"/>
          <p:nvPr/>
        </p:nvSpPr>
        <p:spPr>
          <a:xfrm>
            <a:off x="551384" y="188640"/>
            <a:ext cx="8868149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Introduction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1009DCFD-3176-4DD9-88D2-E698CC056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51" y="1028734"/>
            <a:ext cx="1197224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sz="2000" dirty="0"/>
              <a:t>In CEPC, there are two combined-function Superconducting magnets in MDI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sz="2000" dirty="0"/>
              <a:t>Each combined-function magnet includes double aperture </a:t>
            </a:r>
            <a:r>
              <a:rPr lang="en-US" altLang="zh-CN" sz="2000" dirty="0">
                <a:solidFill>
                  <a:srgbClr val="0000CC"/>
                </a:solidFill>
              </a:rPr>
              <a:t>high gradient quadrupole (Q1a, Q1b, Q2) and anti-solenoid</a:t>
            </a:r>
            <a:r>
              <a:rPr lang="en-US" altLang="zh-CN" sz="2000" dirty="0"/>
              <a:t>, around each side of the IP point.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sz="2000" dirty="0">
                <a:solidFill>
                  <a:srgbClr val="0000CC"/>
                </a:solidFill>
              </a:rPr>
              <a:t>The cryostat is used to provide the cryogenic environment for SC magnets, which is below 5.0 K. 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BDBBC07-1846-4024-A002-0F49A11DBCB9}"/>
              </a:ext>
            </a:extLst>
          </p:cNvPr>
          <p:cNvSpPr/>
          <p:nvPr/>
        </p:nvSpPr>
        <p:spPr>
          <a:xfrm>
            <a:off x="10602757" y="6536377"/>
            <a:ext cx="16219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From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Yingshun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Zhu</a:t>
            </a:r>
            <a:endParaRPr lang="zh-CN" altLang="en-US" sz="1200" dirty="0"/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7189C5D4-FFCF-467B-86B0-1FCB0123A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677103"/>
              </p:ext>
            </p:extLst>
          </p:nvPr>
        </p:nvGraphicFramePr>
        <p:xfrm>
          <a:off x="1055440" y="2395542"/>
          <a:ext cx="9721081" cy="41193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6432">
                  <a:extLst>
                    <a:ext uri="{9D8B030D-6E8A-4147-A177-3AD203B41FA5}">
                      <a16:colId xmlns:a16="http://schemas.microsoft.com/office/drawing/2014/main" val="2885348974"/>
                    </a:ext>
                  </a:extLst>
                </a:gridCol>
                <a:gridCol w="1657859">
                  <a:extLst>
                    <a:ext uri="{9D8B030D-6E8A-4147-A177-3AD203B41FA5}">
                      <a16:colId xmlns:a16="http://schemas.microsoft.com/office/drawing/2014/main" val="3024030177"/>
                    </a:ext>
                  </a:extLst>
                </a:gridCol>
                <a:gridCol w="1281073">
                  <a:extLst>
                    <a:ext uri="{9D8B030D-6E8A-4147-A177-3AD203B41FA5}">
                      <a16:colId xmlns:a16="http://schemas.microsoft.com/office/drawing/2014/main" val="1628440330"/>
                    </a:ext>
                  </a:extLst>
                </a:gridCol>
                <a:gridCol w="1431787">
                  <a:extLst>
                    <a:ext uri="{9D8B030D-6E8A-4147-A177-3AD203B41FA5}">
                      <a16:colId xmlns:a16="http://schemas.microsoft.com/office/drawing/2014/main" val="424932239"/>
                    </a:ext>
                  </a:extLst>
                </a:gridCol>
                <a:gridCol w="1883930">
                  <a:extLst>
                    <a:ext uri="{9D8B030D-6E8A-4147-A177-3AD203B41FA5}">
                      <a16:colId xmlns:a16="http://schemas.microsoft.com/office/drawing/2014/main" val="359396321"/>
                    </a:ext>
                  </a:extLst>
                </a:gridCol>
              </a:tblGrid>
              <a:tr h="39197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1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1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Q1</a:t>
                      </a:r>
                      <a:r>
                        <a:rPr lang="en-US" altLang="zh-CN" sz="1900" b="1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i="0" u="none" strike="noStrike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1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Q1b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1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Q2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1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Anti-solenoid</a:t>
                      </a:r>
                      <a:endParaRPr lang="zh-CN" altLang="en-US" sz="1900" b="1" i="0" u="none" strike="noStrike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1307757"/>
                  </a:ext>
                </a:extLst>
              </a:tr>
              <a:tr h="3543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Central field gradient (T/m)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142.3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81567485"/>
                  </a:ext>
                </a:extLst>
              </a:tr>
              <a:tr h="4403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Cooling type </a:t>
                      </a:r>
                      <a:endParaRPr 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LHe</a:t>
                      </a:r>
                      <a:endParaRPr lang="en-US" altLang="zh-CN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i="0" u="none" strike="noStrike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LHe</a:t>
                      </a:r>
                      <a:endParaRPr lang="en-US" altLang="zh-CN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i="0" u="none" strike="noStrike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LHe</a:t>
                      </a:r>
                      <a:endParaRPr lang="en-US" altLang="zh-CN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i="0" u="none" strike="noStrike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LHe</a:t>
                      </a:r>
                      <a:endParaRPr lang="zh-CN" alt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78858315"/>
                  </a:ext>
                </a:extLst>
              </a:tr>
              <a:tr h="4403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Operating current (A)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1300</a:t>
                      </a:r>
                      <a:endParaRPr lang="zh-CN" alt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89779999"/>
                  </a:ext>
                </a:extLst>
              </a:tr>
              <a:tr h="4403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Magnetic storage</a:t>
                      </a:r>
                      <a:r>
                        <a:rPr lang="en-US" sz="19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energy (KJ)</a:t>
                      </a:r>
                      <a:endParaRPr 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730</a:t>
                      </a:r>
                      <a:endParaRPr lang="zh-CN" alt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26097786"/>
                  </a:ext>
                </a:extLst>
              </a:tr>
              <a:tr h="4403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Cross</a:t>
                      </a:r>
                      <a:r>
                        <a:rPr lang="en-US" altLang="zh-CN" sz="1900" b="0" i="0" u="none" strike="noStrike" kern="1200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section parameter (mm)</a:t>
                      </a:r>
                      <a:endParaRPr lang="en-US" sz="1900" b="0" i="0" u="none" strike="noStrike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l-GR" altLang="zh-CN" sz="1900" b="0" i="0" u="none" strike="noStrike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en-US" altLang="zh-CN" sz="1900" b="0" i="0" u="none" strike="noStrike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40~61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900" b="0" i="0" u="none" strike="noStrike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en-US" altLang="zh-CN" sz="1900" b="0" i="0" u="none" strike="noStrike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52~78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900" b="0" i="0" u="none" strike="noStrike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en-US" altLang="zh-CN" sz="1900" b="0" i="0" u="none" strike="noStrike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62~88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i="0" u="none" strike="noStrike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 sections </a:t>
                      </a:r>
                      <a:endParaRPr lang="zh-CN" altLang="en-US" sz="1900" b="0" i="0" u="none" strike="noStrike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71193284"/>
                  </a:ext>
                </a:extLst>
              </a:tr>
              <a:tr h="4403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Magnet </a:t>
                      </a:r>
                      <a:r>
                        <a:rPr lang="en-US" altLang="zh-CN" sz="1900" b="0" i="0" u="none" strike="noStrike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mechanical </a:t>
                      </a:r>
                      <a:r>
                        <a:rPr lang="en-US" sz="1900" b="0" i="0" u="none" strike="noStrike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length (m)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i="0" u="none" strike="noStrike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5.1</a:t>
                      </a:r>
                      <a:endParaRPr lang="zh-CN" altLang="en-US" sz="1900" b="0" i="0" u="none" strike="noStrike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25175840"/>
                  </a:ext>
                </a:extLst>
              </a:tr>
              <a:tr h="4403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Net weight (Kg)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302</a:t>
                      </a:r>
                      <a:endParaRPr lang="zh-CN" alt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15198306"/>
                  </a:ext>
                </a:extLst>
              </a:tr>
              <a:tr h="440396"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Total weight of magnets (Kg)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endParaRPr lang="en-US" altLang="zh-CN" sz="1900" b="1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endParaRPr lang="en-US" altLang="zh-CN" sz="1900" b="1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endParaRPr lang="en-US" altLang="zh-CN" sz="1900" b="1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1" i="0" u="none" strike="noStrike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402</a:t>
                      </a:r>
                      <a:endParaRPr lang="zh-CN" altLang="en-US" sz="1900" b="1" i="0" u="none" strike="noStrike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25311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17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3602"/>
    </mc:Choice>
    <mc:Fallback xmlns="">
      <p:transition advTm="5360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191344" y="1484784"/>
            <a:ext cx="11449522" cy="5268477"/>
            <a:chOff x="408656" y="1412776"/>
            <a:chExt cx="11449522" cy="526847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51"/>
            <a:stretch/>
          </p:blipFill>
          <p:spPr>
            <a:xfrm>
              <a:off x="408656" y="1412776"/>
              <a:ext cx="11449522" cy="5256584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7FD3FFF8-4B5F-04D9-8095-E338BEBDB8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4069" b="22168"/>
            <a:stretch/>
          </p:blipFill>
          <p:spPr>
            <a:xfrm rot="936957">
              <a:off x="776047" y="4267281"/>
              <a:ext cx="7403979" cy="771230"/>
            </a:xfrm>
            <a:prstGeom prst="rect">
              <a:avLst/>
            </a:prstGeom>
          </p:spPr>
        </p:pic>
        <p:sp>
          <p:nvSpPr>
            <p:cNvPr id="10" name="右箭头 9"/>
            <p:cNvSpPr/>
            <p:nvPr/>
          </p:nvSpPr>
          <p:spPr>
            <a:xfrm rot="17165511">
              <a:off x="3994923" y="3756007"/>
              <a:ext cx="466282" cy="285240"/>
            </a:xfrm>
            <a:prstGeom prst="rightArrow">
              <a:avLst>
                <a:gd name="adj1" fmla="val 43840"/>
                <a:gd name="adj2" fmla="val 78679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/>
          </p:nvCxnSpPr>
          <p:spPr>
            <a:xfrm flipV="1">
              <a:off x="713232" y="1767994"/>
              <a:ext cx="233976" cy="44485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2962144" y="2139696"/>
              <a:ext cx="229112" cy="458801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8940536" y="3438507"/>
              <a:ext cx="206140" cy="355357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/>
            <p:nvPr/>
          </p:nvCxnSpPr>
          <p:spPr>
            <a:xfrm>
              <a:off x="7651802" y="3383405"/>
              <a:ext cx="1252510" cy="3336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 flipH="1" flipV="1">
              <a:off x="3143672" y="2230934"/>
              <a:ext cx="659217" cy="1899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5412144" y="2708920"/>
              <a:ext cx="251808" cy="436871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>
              <a:off x="4655594" y="2636912"/>
              <a:ext cx="896177" cy="2370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H="1" flipV="1">
              <a:off x="994124" y="1765421"/>
              <a:ext cx="493364" cy="1514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>
              <a:off x="2423592" y="2172564"/>
              <a:ext cx="655493" cy="1763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 flipH="1" flipV="1">
              <a:off x="5635336" y="2852936"/>
              <a:ext cx="1016970" cy="2725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 rot="842377">
              <a:off x="1444624" y="1838492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0000FF"/>
                  </a:solidFill>
                </a:rPr>
                <a:t>1985mm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 rot="842377">
              <a:off x="3749279" y="2365224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0000FF"/>
                  </a:solidFill>
                </a:rPr>
                <a:t>1915mm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 rot="842377">
              <a:off x="6681849" y="3069175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0000FF"/>
                  </a:solidFill>
                </a:rPr>
                <a:t>2885mm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637785" y="5423346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Q1a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3288299" y="5802493"/>
              <a:ext cx="6543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Q1b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5299436" y="6311921"/>
              <a:ext cx="5068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Q2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591024" y="3253841"/>
              <a:ext cx="16818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Anti-solenoid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1" name="加号 10"/>
            <p:cNvSpPr/>
            <p:nvPr/>
          </p:nvSpPr>
          <p:spPr>
            <a:xfrm>
              <a:off x="3755939" y="4848652"/>
              <a:ext cx="504056" cy="505806"/>
            </a:xfrm>
            <a:prstGeom prst="mathPlus">
              <a:avLst>
                <a:gd name="adj1" fmla="val 4623"/>
              </a:avLst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FF"/>
                </a:solidFill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721178" y="285163"/>
            <a:ext cx="3000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Cryostat of SC magnet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1BB76083-2DED-740D-FB88-393B087B90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843" b="16106"/>
          <a:stretch/>
        </p:blipFill>
        <p:spPr>
          <a:xfrm rot="806659">
            <a:off x="364486" y="5379189"/>
            <a:ext cx="6889223" cy="5858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626" y="1052736"/>
            <a:ext cx="2889903" cy="3109429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4791D1D5-2A62-0D76-E7BC-73ADABE89EC3}"/>
              </a:ext>
            </a:extLst>
          </p:cNvPr>
          <p:cNvSpPr txBox="1"/>
          <p:nvPr/>
        </p:nvSpPr>
        <p:spPr>
          <a:xfrm>
            <a:off x="24384" y="972062"/>
            <a:ext cx="99741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superconducting magnets Q1a,Q1b and Q2 are supported </a:t>
            </a:r>
            <a:r>
              <a:rPr lang="en-US" altLang="zh-CN" sz="1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on the inner wall of the solenoid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anti-solenoid is supported by a ring </a:t>
            </a:r>
            <a:r>
              <a:rPr lang="en-US" altLang="zh-CN" sz="1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on the inner wall of the helium tank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" name="矩形 52"/>
          <p:cNvSpPr/>
          <p:nvPr/>
        </p:nvSpPr>
        <p:spPr>
          <a:xfrm>
            <a:off x="11034183" y="1384983"/>
            <a:ext cx="1067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Vacuum</a:t>
            </a:r>
            <a:endParaRPr lang="zh-CN" altLang="en-US" dirty="0">
              <a:solidFill>
                <a:srgbClr val="660066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8040779" y="1638049"/>
            <a:ext cx="1804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Thermal shield</a:t>
            </a:r>
            <a:endParaRPr lang="zh-CN" altLang="en-US" dirty="0">
              <a:solidFill>
                <a:srgbClr val="660066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303957" y="2031810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LHe</a:t>
            </a:r>
            <a:r>
              <a:rPr lang="en-US" altLang="zh-CN" dirty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tank</a:t>
            </a:r>
            <a:endParaRPr lang="zh-CN" altLang="en-US" dirty="0">
              <a:solidFill>
                <a:srgbClr val="660066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8343616" y="2360283"/>
            <a:ext cx="108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Support</a:t>
            </a:r>
            <a:endParaRPr lang="zh-CN" altLang="en-US" dirty="0">
              <a:solidFill>
                <a:srgbClr val="660066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880243" y="2650605"/>
            <a:ext cx="1681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Anti-solenoid</a:t>
            </a:r>
            <a:endParaRPr lang="zh-CN" altLang="en-US" dirty="0">
              <a:solidFill>
                <a:srgbClr val="660066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9051386" y="3451985"/>
            <a:ext cx="63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Q1a</a:t>
            </a:r>
            <a:endParaRPr lang="zh-CN" altLang="en-US" dirty="0">
              <a:solidFill>
                <a:srgbClr val="660066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9758107" y="3996382"/>
            <a:ext cx="1843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Beam chamber</a:t>
            </a:r>
            <a:endParaRPr lang="zh-CN" altLang="en-US" dirty="0">
              <a:solidFill>
                <a:srgbClr val="660066"/>
              </a:solidFill>
            </a:endParaRPr>
          </a:p>
        </p:txBody>
      </p:sp>
      <p:cxnSp>
        <p:nvCxnSpPr>
          <p:cNvPr id="61" name="直接箭头连接符 60"/>
          <p:cNvCxnSpPr/>
          <p:nvPr/>
        </p:nvCxnSpPr>
        <p:spPr>
          <a:xfrm>
            <a:off x="9278317" y="1934923"/>
            <a:ext cx="602833" cy="12724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>
          <a:xfrm>
            <a:off x="9357475" y="2253526"/>
            <a:ext cx="602833" cy="12724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/>
          <p:nvPr/>
        </p:nvCxnSpPr>
        <p:spPr>
          <a:xfrm>
            <a:off x="9357474" y="2528879"/>
            <a:ext cx="801266" cy="180041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/>
          <p:nvPr/>
        </p:nvCxnSpPr>
        <p:spPr>
          <a:xfrm>
            <a:off x="9424680" y="2854927"/>
            <a:ext cx="602833" cy="12724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>
          <a:xfrm flipV="1">
            <a:off x="9658891" y="2981139"/>
            <a:ext cx="696579" cy="529377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>
          <a:xfrm flipV="1">
            <a:off x="10541783" y="2854927"/>
            <a:ext cx="236717" cy="1161178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7">
            <a:extLst>
              <a:ext uri="{FF2B5EF4-FFF2-40B4-BE49-F238E27FC236}">
                <a16:creationId xmlns:a16="http://schemas.microsoft.com/office/drawing/2014/main" id="{414B1AC2-0EB4-44A9-AF11-3DF6E9CEB144}"/>
              </a:ext>
            </a:extLst>
          </p:cNvPr>
          <p:cNvSpPr txBox="1"/>
          <p:nvPr/>
        </p:nvSpPr>
        <p:spPr>
          <a:xfrm>
            <a:off x="551384" y="188640"/>
            <a:ext cx="8868149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Introduction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260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87B1BEDC-4F30-4018-B077-F219D2B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A697C0D4-AE7B-47EE-B205-729AC21E81AC}"/>
              </a:ext>
            </a:extLst>
          </p:cNvPr>
          <p:cNvSpPr txBox="1">
            <a:spLocks/>
          </p:cNvSpPr>
          <p:nvPr/>
        </p:nvSpPr>
        <p:spPr>
          <a:xfrm>
            <a:off x="69042" y="2376046"/>
            <a:ext cx="3723497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Cryostat length: 5.75 m</a:t>
            </a:r>
          </a:p>
          <a:p>
            <a:r>
              <a:rPr lang="en-US" altLang="zh-CN" sz="2000" dirty="0"/>
              <a:t>Total weight: 2.111 ton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EF227C3-C711-43B2-8381-25F5B7FD7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4134611"/>
            <a:ext cx="9000000" cy="2674940"/>
          </a:xfrm>
          <a:prstGeom prst="rect">
            <a:avLst/>
          </a:prstGeom>
          <a:noFill/>
        </p:spPr>
      </p:pic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6D97E1EA-5048-47E0-93F0-280668DEF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521978"/>
              </p:ext>
            </p:extLst>
          </p:nvPr>
        </p:nvGraphicFramePr>
        <p:xfrm>
          <a:off x="3287688" y="1139951"/>
          <a:ext cx="487965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288">
                  <a:extLst>
                    <a:ext uri="{9D8B030D-6E8A-4147-A177-3AD203B41FA5}">
                      <a16:colId xmlns:a16="http://schemas.microsoft.com/office/drawing/2014/main" val="3979904113"/>
                    </a:ext>
                  </a:extLst>
                </a:gridCol>
                <a:gridCol w="1087833">
                  <a:extLst>
                    <a:ext uri="{9D8B030D-6E8A-4147-A177-3AD203B41FA5}">
                      <a16:colId xmlns:a16="http://schemas.microsoft.com/office/drawing/2014/main" val="3182336857"/>
                    </a:ext>
                  </a:extLst>
                </a:gridCol>
                <a:gridCol w="1740534">
                  <a:extLst>
                    <a:ext uri="{9D8B030D-6E8A-4147-A177-3AD203B41FA5}">
                      <a16:colId xmlns:a16="http://schemas.microsoft.com/office/drawing/2014/main" val="1369354583"/>
                    </a:ext>
                  </a:extLst>
                </a:gridCol>
              </a:tblGrid>
              <a:tr h="232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Weight (kg)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Main materials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510391"/>
                  </a:ext>
                </a:extLst>
              </a:tr>
              <a:tr h="276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Vacuum vessel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1184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880893"/>
                  </a:ext>
                </a:extLst>
              </a:tr>
              <a:tr h="276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Helium Vessel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165234"/>
                  </a:ext>
                </a:extLst>
              </a:tr>
              <a:tr h="276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Thermal shield and pipes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148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copper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153500"/>
                  </a:ext>
                </a:extLst>
              </a:tr>
              <a:tr h="276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SC quadrupoles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Copper &amp; Aluminum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859278"/>
                  </a:ext>
                </a:extLst>
              </a:tr>
              <a:tr h="276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Anti-solenoids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302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Copper &amp; Aluminum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428554"/>
                  </a:ext>
                </a:extLst>
              </a:tr>
              <a:tr h="276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Skeleton supports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Aluminum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342665"/>
                  </a:ext>
                </a:extLst>
              </a:tr>
              <a:tr h="276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Liquid Helium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Liquid Helium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472042"/>
                  </a:ext>
                </a:extLst>
              </a:tr>
              <a:tr h="276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Total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2111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7522"/>
                  </a:ext>
                </a:extLst>
              </a:tr>
            </a:tbl>
          </a:graphicData>
        </a:graphic>
      </p:graphicFrame>
      <p:sp>
        <p:nvSpPr>
          <p:cNvPr id="9" name="TextBox 7">
            <a:extLst>
              <a:ext uri="{FF2B5EF4-FFF2-40B4-BE49-F238E27FC236}">
                <a16:creationId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379529" y="134758"/>
            <a:ext cx="7593753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Weight optimization of the cryostat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4146" y="1329546"/>
            <a:ext cx="3882009" cy="209945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277375" y="1329546"/>
            <a:ext cx="3845583" cy="21714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581246" y="3479727"/>
            <a:ext cx="1354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latin typeface="Times-Roman"/>
              </a:rPr>
              <a:t>SuperKEKB</a:t>
            </a:r>
            <a:r>
              <a:rPr lang="en-US" altLang="zh-CN" b="1" dirty="0">
                <a:latin typeface="Times-Roman"/>
              </a:rPr>
              <a:t> </a:t>
            </a:r>
            <a:endParaRPr lang="zh-CN" altLang="en-US" b="1" dirty="0"/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ECD2EB7-57FF-FF48-7E77-9388F014A699}"/>
              </a:ext>
            </a:extLst>
          </p:cNvPr>
          <p:cNvSpPr txBox="1">
            <a:spLocks/>
          </p:cNvSpPr>
          <p:nvPr/>
        </p:nvSpPr>
        <p:spPr>
          <a:xfrm>
            <a:off x="12036" y="3688662"/>
            <a:ext cx="3347659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zh-CN" sz="2000" dirty="0"/>
              <a:t>The vacuum vessel is the primary optimization target.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4A56FB4-EEC0-DBF7-AB3D-511647556185}"/>
              </a:ext>
            </a:extLst>
          </p:cNvPr>
          <p:cNvSpPr txBox="1"/>
          <p:nvPr/>
        </p:nvSpPr>
        <p:spPr>
          <a:xfrm>
            <a:off x="232171" y="1258073"/>
            <a:ext cx="1291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u="sng" dirty="0">
                <a:solidFill>
                  <a:srgbClr val="C00000"/>
                </a:solidFill>
              </a:rPr>
              <a:t>before</a:t>
            </a:r>
            <a:endParaRPr lang="zh-CN" altLang="en-US" sz="3200" b="1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2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D4E8A-C22F-9915-E55E-A735B4663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94EC3A37-1FF9-59E2-68DC-C674DC71C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EA6AA53E-7B02-60C1-AEE1-E49783180E63}"/>
              </a:ext>
            </a:extLst>
          </p:cNvPr>
          <p:cNvSpPr txBox="1">
            <a:spLocks/>
          </p:cNvSpPr>
          <p:nvPr/>
        </p:nvSpPr>
        <p:spPr>
          <a:xfrm>
            <a:off x="32432" y="1847511"/>
            <a:ext cx="3723497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Cryostat length: 5.75 m</a:t>
            </a:r>
          </a:p>
          <a:p>
            <a:r>
              <a:rPr lang="en-US" altLang="zh-CN" sz="2000" dirty="0"/>
              <a:t>Total weight: 1.109 ton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2F95AF4D-24DD-69BC-00A8-C4861CC398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880368"/>
              </p:ext>
            </p:extLst>
          </p:nvPr>
        </p:nvGraphicFramePr>
        <p:xfrm>
          <a:off x="3935760" y="1118358"/>
          <a:ext cx="487965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288">
                  <a:extLst>
                    <a:ext uri="{9D8B030D-6E8A-4147-A177-3AD203B41FA5}">
                      <a16:colId xmlns:a16="http://schemas.microsoft.com/office/drawing/2014/main" val="3979904113"/>
                    </a:ext>
                  </a:extLst>
                </a:gridCol>
                <a:gridCol w="1087833">
                  <a:extLst>
                    <a:ext uri="{9D8B030D-6E8A-4147-A177-3AD203B41FA5}">
                      <a16:colId xmlns:a16="http://schemas.microsoft.com/office/drawing/2014/main" val="3182336857"/>
                    </a:ext>
                  </a:extLst>
                </a:gridCol>
                <a:gridCol w="1740534">
                  <a:extLst>
                    <a:ext uri="{9D8B030D-6E8A-4147-A177-3AD203B41FA5}">
                      <a16:colId xmlns:a16="http://schemas.microsoft.com/office/drawing/2014/main" val="1369354583"/>
                    </a:ext>
                  </a:extLst>
                </a:gridCol>
              </a:tblGrid>
              <a:tr h="232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Weight (kg)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Main materials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510391"/>
                  </a:ext>
                </a:extLst>
              </a:tr>
              <a:tr h="276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Vacuum vessel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510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880893"/>
                  </a:ext>
                </a:extLst>
              </a:tr>
              <a:tr h="276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Helium Vessel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165234"/>
                  </a:ext>
                </a:extLst>
              </a:tr>
              <a:tr h="276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Thermal shield and pipes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Aluminum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153500"/>
                  </a:ext>
                </a:extLst>
              </a:tr>
              <a:tr h="276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SC quadrupoles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Copper &amp; Aluminum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859278"/>
                  </a:ext>
                </a:extLst>
              </a:tr>
              <a:tr h="276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Anti-solenoids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302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Copper &amp; Aluminum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428554"/>
                  </a:ext>
                </a:extLst>
              </a:tr>
              <a:tr h="276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Skeleton supports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Aluminum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342665"/>
                  </a:ext>
                </a:extLst>
              </a:tr>
              <a:tr h="276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Liquid Helium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Liquid Helium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472042"/>
                  </a:ext>
                </a:extLst>
              </a:tr>
              <a:tr h="276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Total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7522"/>
                  </a:ext>
                </a:extLst>
              </a:tr>
            </a:tbl>
          </a:graphicData>
        </a:graphic>
      </p:graphicFrame>
      <p:sp>
        <p:nvSpPr>
          <p:cNvPr id="9" name="TextBox 7">
            <a:extLst>
              <a:ext uri="{FF2B5EF4-FFF2-40B4-BE49-F238E27FC236}">
                <a16:creationId xmlns:a16="http://schemas.microsoft.com/office/drawing/2014/main" id="{E5BCBEBB-4663-4D68-9569-C7BE38B7BB15}"/>
              </a:ext>
            </a:extLst>
          </p:cNvPr>
          <p:cNvSpPr txBox="1"/>
          <p:nvPr/>
        </p:nvSpPr>
        <p:spPr>
          <a:xfrm>
            <a:off x="379529" y="134758"/>
            <a:ext cx="7593753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Weight optimization of the cryostat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BB48A3F-C80D-3755-A55D-00497B86BB39}"/>
              </a:ext>
            </a:extLst>
          </p:cNvPr>
          <p:cNvSpPr txBox="1"/>
          <p:nvPr/>
        </p:nvSpPr>
        <p:spPr>
          <a:xfrm>
            <a:off x="551384" y="1063323"/>
            <a:ext cx="1016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u="sng" dirty="0">
                <a:solidFill>
                  <a:srgbClr val="C00000"/>
                </a:solidFill>
              </a:rPr>
              <a:t>after</a:t>
            </a:r>
            <a:endParaRPr lang="zh-CN" altLang="en-US" sz="3200" b="1" i="1" u="sng" dirty="0">
              <a:solidFill>
                <a:srgbClr val="C00000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45B44C1-63D0-439B-5FBA-4BC8CFD5F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" y="4035211"/>
            <a:ext cx="12059437" cy="248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6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913BE-7318-49B4-C5A9-3B96D83C7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03CFA5DD-F9C8-A1D1-ED00-AE0EA3759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6DF64293-D72A-4914-D384-575ABAF8B39F}"/>
              </a:ext>
            </a:extLst>
          </p:cNvPr>
          <p:cNvSpPr txBox="1"/>
          <p:nvPr/>
        </p:nvSpPr>
        <p:spPr>
          <a:xfrm>
            <a:off x="379529" y="134758"/>
            <a:ext cx="7593753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Weight optimization of the cryostat</a:t>
            </a:r>
          </a:p>
        </p:txBody>
      </p:sp>
      <p:sp>
        <p:nvSpPr>
          <p:cNvPr id="12" name="内容占位符 1">
            <a:extLst>
              <a:ext uri="{FF2B5EF4-FFF2-40B4-BE49-F238E27FC236}">
                <a16:creationId xmlns:a16="http://schemas.microsoft.com/office/drawing/2014/main" id="{35EBE3C3-3AA9-20FD-2A9B-08B227D825FB}"/>
              </a:ext>
            </a:extLst>
          </p:cNvPr>
          <p:cNvSpPr txBox="1">
            <a:spLocks/>
          </p:cNvSpPr>
          <p:nvPr/>
        </p:nvSpPr>
        <p:spPr>
          <a:xfrm>
            <a:off x="695400" y="1124744"/>
            <a:ext cx="11089232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Commonly used metals in vacuum system manufacturing:</a:t>
            </a:r>
          </a:p>
          <a:p>
            <a:pPr marL="0" indent="0">
              <a:buNone/>
            </a:pPr>
            <a:r>
              <a:rPr lang="en-US" altLang="zh-CN" sz="2000" dirty="0"/>
              <a:t>Low carbon steel, stainless steel, copper, aluminum, tungsten, niobium, titanium, indium, etc.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0FFA1CFE-A966-C342-B21A-F1A4A1CD2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560491"/>
              </p:ext>
            </p:extLst>
          </p:nvPr>
        </p:nvGraphicFramePr>
        <p:xfrm>
          <a:off x="670096" y="2420888"/>
          <a:ext cx="108012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132074916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302571878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56918248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1287947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919912966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221699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密度</a:t>
                      </a:r>
                      <a:r>
                        <a:rPr lang="en-US" altLang="zh-CN" dirty="0"/>
                        <a:t> (Kg/m³)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强度（</a:t>
                      </a:r>
                      <a:r>
                        <a:rPr lang="en-US" altLang="zh-CN" dirty="0"/>
                        <a:t>MPa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屈服点（</a:t>
                      </a:r>
                      <a:r>
                        <a:rPr lang="en-US" altLang="zh-CN" dirty="0"/>
                        <a:t>MPa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弹性模量（</a:t>
                      </a:r>
                      <a:r>
                        <a:rPr lang="en-US" altLang="zh-CN" dirty="0"/>
                        <a:t>MPa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比强度（</a:t>
                      </a:r>
                      <a:r>
                        <a:rPr lang="en-US" altLang="zh-CN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N·m</a:t>
                      </a:r>
                      <a:r>
                        <a:rPr lang="en-US" altLang="zh-CN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/kg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922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2024-T0 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145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71000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8671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carbon steel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7780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195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190000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5856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Aluminum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2698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42000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4669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Aluminum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alloy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2698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71000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0229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Copper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8960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108000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3330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Titanium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275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344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67000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5798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Titanium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alloy</a:t>
                      </a:r>
                      <a:endParaRPr lang="zh-CN" alt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4540</a:t>
                      </a:r>
                      <a:endParaRPr lang="zh-CN" alt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680</a:t>
                      </a:r>
                      <a:endParaRPr lang="zh-CN" alt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800</a:t>
                      </a:r>
                      <a:endParaRPr lang="zh-CN" alt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104000</a:t>
                      </a:r>
                      <a:endParaRPr lang="zh-CN" alt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0.149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260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304 Stainless Steel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7900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270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206000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0.076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9528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Indium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7330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---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---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---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altLang="zh-C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6951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18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CBEFB-B5F4-4FAF-E0A2-0BDBDF903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FE172B40-257E-70B4-09B8-50116148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FDCEE7E7-9106-4916-E6D4-D55140E25647}"/>
              </a:ext>
            </a:extLst>
          </p:cNvPr>
          <p:cNvSpPr txBox="1"/>
          <p:nvPr/>
        </p:nvSpPr>
        <p:spPr>
          <a:xfrm>
            <a:off x="379529" y="134758"/>
            <a:ext cx="7593753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Weight optimization of the cryostat</a:t>
            </a:r>
          </a:p>
        </p:txBody>
      </p:sp>
      <p:sp>
        <p:nvSpPr>
          <p:cNvPr id="12" name="内容占位符 1">
            <a:extLst>
              <a:ext uri="{FF2B5EF4-FFF2-40B4-BE49-F238E27FC236}">
                <a16:creationId xmlns:a16="http://schemas.microsoft.com/office/drawing/2014/main" id="{07B2B1F1-1054-CB31-CE63-BEFDBEA74C28}"/>
              </a:ext>
            </a:extLst>
          </p:cNvPr>
          <p:cNvSpPr txBox="1">
            <a:spLocks/>
          </p:cNvSpPr>
          <p:nvPr/>
        </p:nvSpPr>
        <p:spPr>
          <a:xfrm>
            <a:off x="455073" y="1118807"/>
            <a:ext cx="11089232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Carbon fiber and its composite materials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380EB233-4456-AB78-5ECA-97DE24140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815454"/>
              </p:ext>
            </p:extLst>
          </p:nvPr>
        </p:nvGraphicFramePr>
        <p:xfrm>
          <a:off x="367029" y="1628800"/>
          <a:ext cx="108012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132074916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302571878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56918248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1287947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919912966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221699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密度</a:t>
                      </a:r>
                      <a:r>
                        <a:rPr lang="en-US" altLang="zh-CN" dirty="0"/>
                        <a:t> (Kg/m³)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强度（</a:t>
                      </a:r>
                      <a:r>
                        <a:rPr lang="en-US" altLang="zh-CN" dirty="0"/>
                        <a:t>MPa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屈服点（</a:t>
                      </a:r>
                      <a:r>
                        <a:rPr lang="en-US" altLang="zh-CN" dirty="0"/>
                        <a:t>MPa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弹性模量（</a:t>
                      </a:r>
                      <a:r>
                        <a:rPr lang="en-US" altLang="zh-CN" dirty="0"/>
                        <a:t>MPa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比强度（</a:t>
                      </a:r>
                      <a:r>
                        <a:rPr lang="en-US" altLang="zh-CN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N·m</a:t>
                      </a:r>
                      <a:r>
                        <a:rPr lang="en-US" altLang="zh-CN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/kg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922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304 Stainless Steel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7900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270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206000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0.076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9528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Carbon composite materials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~1500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---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---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6951060"/>
                  </a:ext>
                </a:extLst>
              </a:tr>
            </a:tbl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F2E0A2AB-6D87-5C15-1CDF-EC31A42AA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3030459"/>
            <a:ext cx="7613383" cy="352684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B2F03D95-EFE6-17C7-0F7B-A099E167B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3520553"/>
            <a:ext cx="3982740" cy="28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31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918A6-5BE8-444D-DB29-D3CA8BC68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3CDE5F47-BE1D-645B-3D14-55B2FB5AA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2D4EB295-3FFF-25B2-514B-F931C5853E73}"/>
              </a:ext>
            </a:extLst>
          </p:cNvPr>
          <p:cNvSpPr txBox="1"/>
          <p:nvPr/>
        </p:nvSpPr>
        <p:spPr>
          <a:xfrm>
            <a:off x="379529" y="134758"/>
            <a:ext cx="7593753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Weight optimization of the cryostat</a:t>
            </a:r>
          </a:p>
        </p:txBody>
      </p:sp>
      <p:sp>
        <p:nvSpPr>
          <p:cNvPr id="12" name="内容占位符 1">
            <a:extLst>
              <a:ext uri="{FF2B5EF4-FFF2-40B4-BE49-F238E27FC236}">
                <a16:creationId xmlns:a16="http://schemas.microsoft.com/office/drawing/2014/main" id="{7A71F612-0EC7-08C6-0891-75C5093847CE}"/>
              </a:ext>
            </a:extLst>
          </p:cNvPr>
          <p:cNvSpPr txBox="1">
            <a:spLocks/>
          </p:cNvSpPr>
          <p:nvPr/>
        </p:nvSpPr>
        <p:spPr>
          <a:xfrm>
            <a:off x="263352" y="1626662"/>
            <a:ext cx="11089232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Carbon fiber and its composite materials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10B536E-055D-5446-2A01-8EC64A01E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709" y="1412776"/>
            <a:ext cx="5060327" cy="2880320"/>
          </a:xfrm>
          <a:prstGeom prst="rect">
            <a:avLst/>
          </a:prstGeom>
        </p:spPr>
      </p:pic>
      <p:pic>
        <p:nvPicPr>
          <p:cNvPr id="3" name="Picture 17" descr="newmaker.com">
            <a:extLst>
              <a:ext uri="{FF2B5EF4-FFF2-40B4-BE49-F238E27FC236}">
                <a16:creationId xmlns:a16="http://schemas.microsoft.com/office/drawing/2014/main" id="{9026FAF1-3CAF-DA55-DFC6-EA87C93CABC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8088" y="4308307"/>
            <a:ext cx="4914900" cy="232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C5D7CE4-9222-FF03-85F1-A6D8D7DC2C0F}"/>
              </a:ext>
            </a:extLst>
          </p:cNvPr>
          <p:cNvSpPr txBox="1"/>
          <p:nvPr/>
        </p:nvSpPr>
        <p:spPr>
          <a:xfrm>
            <a:off x="389012" y="2467456"/>
            <a:ext cx="6499994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缺点：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rgbClr val="C00000"/>
                </a:solidFill>
              </a:rPr>
              <a:t>Surface floating carbon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rgbClr val="C00000"/>
                </a:solidFill>
              </a:rPr>
              <a:t>Poor machinability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rgbClr val="C00000"/>
                </a:solidFill>
              </a:rPr>
              <a:t>Anisotropic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rgbClr val="C00000"/>
                </a:solidFill>
              </a:rPr>
              <a:t>Poor vacuum flange sealing performance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51336</TotalTime>
  <Words>1010</Words>
  <Application>Microsoft Office PowerPoint</Application>
  <PresentationFormat>宽屏</PresentationFormat>
  <Paragraphs>400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Times-Roman</vt:lpstr>
      <vt:lpstr>等线</vt:lpstr>
      <vt:lpstr>微软雅黑</vt:lpstr>
      <vt:lpstr>Arial</vt:lpstr>
      <vt:lpstr>Arial Black</vt:lpstr>
      <vt:lpstr>Calibri</vt:lpstr>
      <vt:lpstr>Cambria Math</vt:lpstr>
      <vt:lpstr>Times New Roman</vt:lpstr>
      <vt:lpstr>Wingdings</vt:lpstr>
      <vt:lpstr>Office 主题</vt:lpstr>
      <vt:lpstr>PowerPoint 演示文稿</vt:lpstr>
      <vt:lpstr>Content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e18248</cp:lastModifiedBy>
  <cp:revision>2430</cp:revision>
  <cp:lastPrinted>2022-11-06T05:19:21Z</cp:lastPrinted>
  <dcterms:created xsi:type="dcterms:W3CDTF">2012-09-04T11:33:36Z</dcterms:created>
  <dcterms:modified xsi:type="dcterms:W3CDTF">2024-12-11T00:41:35Z</dcterms:modified>
</cp:coreProperties>
</file>