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6">
  <p:sldMasterIdLst>
    <p:sldMasterId id="2147483648" r:id="rId1"/>
  </p:sldMasterIdLst>
  <p:notesMasterIdLst>
    <p:notesMasterId r:id="rId35"/>
  </p:notesMasterIdLst>
  <p:handoutMasterIdLst>
    <p:handoutMasterId r:id="rId36"/>
  </p:handoutMasterIdLst>
  <p:sldIdLst>
    <p:sldId id="953" r:id="rId2"/>
    <p:sldId id="957" r:id="rId3"/>
    <p:sldId id="1168" r:id="rId4"/>
    <p:sldId id="1181" r:id="rId5"/>
    <p:sldId id="1172" r:id="rId6"/>
    <p:sldId id="1171" r:id="rId7"/>
    <p:sldId id="1174" r:id="rId8"/>
    <p:sldId id="1594" r:id="rId9"/>
    <p:sldId id="1582" r:id="rId10"/>
    <p:sldId id="1593" r:id="rId11"/>
    <p:sldId id="1176" r:id="rId12"/>
    <p:sldId id="1225" r:id="rId13"/>
    <p:sldId id="1202" r:id="rId14"/>
    <p:sldId id="1216" r:id="rId15"/>
    <p:sldId id="1217" r:id="rId16"/>
    <p:sldId id="1218" r:id="rId17"/>
    <p:sldId id="1219" r:id="rId18"/>
    <p:sldId id="1220" r:id="rId19"/>
    <p:sldId id="1221" r:id="rId20"/>
    <p:sldId id="1222" r:id="rId21"/>
    <p:sldId id="1226" r:id="rId22"/>
    <p:sldId id="1192" r:id="rId23"/>
    <p:sldId id="1184" r:id="rId24"/>
    <p:sldId id="1185" r:id="rId25"/>
    <p:sldId id="1186" r:id="rId26"/>
    <p:sldId id="1187" r:id="rId27"/>
    <p:sldId id="1188" r:id="rId28"/>
    <p:sldId id="1189" r:id="rId29"/>
    <p:sldId id="1595" r:id="rId30"/>
    <p:sldId id="1204" r:id="rId31"/>
    <p:sldId id="1223" r:id="rId32"/>
    <p:sldId id="1224" r:id="rId33"/>
    <p:sldId id="289"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5" userDrawn="1">
          <p15:clr>
            <a:srgbClr val="A4A3A4"/>
          </p15:clr>
        </p15:guide>
        <p15:guide id="2" pos="38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33FF"/>
    <a:srgbClr val="3366FF"/>
    <a:srgbClr val="4B76FF"/>
    <a:srgbClr val="3B79CE"/>
    <a:srgbClr val="FF9900"/>
    <a:srgbClr val="759E00"/>
    <a:srgbClr val="638600"/>
    <a:srgbClr val="7199C9"/>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57" autoAdjust="0"/>
    <p:restoredTop sz="94563" autoAdjust="0"/>
  </p:normalViewPr>
  <p:slideViewPr>
    <p:cSldViewPr showGuides="1">
      <p:cViewPr varScale="1">
        <p:scale>
          <a:sx n="64" d="100"/>
          <a:sy n="64" d="100"/>
        </p:scale>
        <p:origin x="978" y="48"/>
      </p:cViewPr>
      <p:guideLst>
        <p:guide orient="horz" pos="2125"/>
        <p:guide pos="3845"/>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15007"/>
    </p:cViewPr>
  </p:sorterViewPr>
  <p:notesViewPr>
    <p:cSldViewPr>
      <p:cViewPr varScale="1">
        <p:scale>
          <a:sx n="85" d="100"/>
          <a:sy n="85" d="100"/>
        </p:scale>
        <p:origin x="31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C787CF-DF26-4A86-A01F-7CD7536027AC}" type="datetimeFigureOut">
              <a:rPr lang="zh-CN" altLang="en-US" smtClean="0"/>
              <a:t>2024/12/11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369B33-E269-410F-A93E-DBDAB0AF58E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0D183-6031-4C32-B44B-14746A336CF0}" type="datetimeFigureOut">
              <a:rPr lang="zh-CN" altLang="en-US" smtClean="0"/>
              <a:t>2024/12/11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1DF17-A28C-4D46-829F-D8D110C09314}" type="slidenum">
              <a:rPr lang="zh-CN" altLang="en-US" smtClean="0"/>
              <a:t>‹#›</a:t>
            </a:fld>
            <a:endParaRPr lang="zh-CN" altLang="en-US"/>
          </a:p>
        </p:txBody>
      </p:sp>
    </p:spTree>
    <p:extLst>
      <p:ext uri="{BB962C8B-B14F-4D97-AF65-F5344CB8AC3E}">
        <p14:creationId xmlns:p14="http://schemas.microsoft.com/office/powerpoint/2010/main" val="141019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t>1</a:t>
            </a:fld>
            <a:endParaRPr lang="zh-CN" altLang="en-US"/>
          </a:p>
        </p:txBody>
      </p:sp>
    </p:spTree>
    <p:extLst>
      <p:ext uri="{BB962C8B-B14F-4D97-AF65-F5344CB8AC3E}">
        <p14:creationId xmlns:p14="http://schemas.microsoft.com/office/powerpoint/2010/main" val="129202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25</a:t>
            </a:fld>
            <a:endParaRPr lang="zh-CN" altLang="en-US"/>
          </a:p>
        </p:txBody>
      </p:sp>
    </p:spTree>
    <p:extLst>
      <p:ext uri="{BB962C8B-B14F-4D97-AF65-F5344CB8AC3E}">
        <p14:creationId xmlns:p14="http://schemas.microsoft.com/office/powerpoint/2010/main" val="281651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26</a:t>
            </a:fld>
            <a:endParaRPr lang="zh-CN" altLang="en-US"/>
          </a:p>
        </p:txBody>
      </p:sp>
    </p:spTree>
    <p:extLst>
      <p:ext uri="{BB962C8B-B14F-4D97-AF65-F5344CB8AC3E}">
        <p14:creationId xmlns:p14="http://schemas.microsoft.com/office/powerpoint/2010/main" val="325865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27</a:t>
            </a:fld>
            <a:endParaRPr lang="zh-CN" altLang="en-US"/>
          </a:p>
        </p:txBody>
      </p:sp>
    </p:spTree>
    <p:extLst>
      <p:ext uri="{BB962C8B-B14F-4D97-AF65-F5344CB8AC3E}">
        <p14:creationId xmlns:p14="http://schemas.microsoft.com/office/powerpoint/2010/main" val="13750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28</a:t>
            </a:fld>
            <a:endParaRPr lang="zh-CN" altLang="en-US"/>
          </a:p>
        </p:txBody>
      </p:sp>
    </p:spTree>
    <p:extLst>
      <p:ext uri="{BB962C8B-B14F-4D97-AF65-F5344CB8AC3E}">
        <p14:creationId xmlns:p14="http://schemas.microsoft.com/office/powerpoint/2010/main" val="754876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29</a:t>
            </a:fld>
            <a:endParaRPr lang="zh-CN" altLang="en-US"/>
          </a:p>
        </p:txBody>
      </p:sp>
    </p:spTree>
    <p:extLst>
      <p:ext uri="{BB962C8B-B14F-4D97-AF65-F5344CB8AC3E}">
        <p14:creationId xmlns:p14="http://schemas.microsoft.com/office/powerpoint/2010/main" val="186587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30</a:t>
            </a:fld>
            <a:endParaRPr lang="zh-CN" altLang="en-US"/>
          </a:p>
        </p:txBody>
      </p:sp>
    </p:spTree>
    <p:extLst>
      <p:ext uri="{BB962C8B-B14F-4D97-AF65-F5344CB8AC3E}">
        <p14:creationId xmlns:p14="http://schemas.microsoft.com/office/powerpoint/2010/main" val="399450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31</a:t>
            </a:fld>
            <a:endParaRPr lang="zh-CN" altLang="en-US"/>
          </a:p>
        </p:txBody>
      </p:sp>
    </p:spTree>
    <p:extLst>
      <p:ext uri="{BB962C8B-B14F-4D97-AF65-F5344CB8AC3E}">
        <p14:creationId xmlns:p14="http://schemas.microsoft.com/office/powerpoint/2010/main" val="2145293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32</a:t>
            </a:fld>
            <a:endParaRPr lang="zh-CN" altLang="en-US"/>
          </a:p>
        </p:txBody>
      </p:sp>
    </p:spTree>
    <p:extLst>
      <p:ext uri="{BB962C8B-B14F-4D97-AF65-F5344CB8AC3E}">
        <p14:creationId xmlns:p14="http://schemas.microsoft.com/office/powerpoint/2010/main" val="285524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6658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6310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9</a:t>
            </a:fld>
            <a:endParaRPr lang="zh-CN" altLang="en-US"/>
          </a:p>
        </p:txBody>
      </p:sp>
    </p:spTree>
    <p:extLst>
      <p:ext uri="{BB962C8B-B14F-4D97-AF65-F5344CB8AC3E}">
        <p14:creationId xmlns:p14="http://schemas.microsoft.com/office/powerpoint/2010/main" val="497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10</a:t>
            </a:fld>
            <a:endParaRPr lang="zh-CN" altLang="en-US"/>
          </a:p>
        </p:txBody>
      </p:sp>
    </p:spTree>
    <p:extLst>
      <p:ext uri="{BB962C8B-B14F-4D97-AF65-F5344CB8AC3E}">
        <p14:creationId xmlns:p14="http://schemas.microsoft.com/office/powerpoint/2010/main" val="932935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8622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3574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23</a:t>
            </a:fld>
            <a:endParaRPr lang="zh-CN" altLang="en-US"/>
          </a:p>
        </p:txBody>
      </p:sp>
    </p:spTree>
    <p:extLst>
      <p:ext uri="{BB962C8B-B14F-4D97-AF65-F5344CB8AC3E}">
        <p14:creationId xmlns:p14="http://schemas.microsoft.com/office/powerpoint/2010/main" val="427247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24</a:t>
            </a:fld>
            <a:endParaRPr lang="zh-CN" altLang="en-US"/>
          </a:p>
        </p:txBody>
      </p:sp>
    </p:spTree>
    <p:extLst>
      <p:ext uri="{BB962C8B-B14F-4D97-AF65-F5344CB8AC3E}">
        <p14:creationId xmlns:p14="http://schemas.microsoft.com/office/powerpoint/2010/main" val="108297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p:txBody>
          <a:bodyPr/>
          <a:lstStyle/>
          <a:p>
            <a:fld id="{3BB1458B-513D-43CB-BACD-1BE66E46F38F}" type="datetime1">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5" name="图片 9" descr="F88FAF02F1F7CF3C134BB0A078BA7B0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67700" y="303239"/>
            <a:ext cx="3784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052736"/>
            <a:ext cx="10972800" cy="4840303"/>
          </a:xfrm>
        </p:spPr>
        <p:txBody>
          <a:bodyPr>
            <a:normAutofit/>
          </a:bodyPr>
          <a:lstStyle>
            <a:lvl1pPr>
              <a:lnSpc>
                <a:spcPct val="110000"/>
              </a:lnSpc>
              <a:spcBef>
                <a:spcPts val="800"/>
              </a:spcBef>
              <a:spcAft>
                <a:spcPts val="500"/>
              </a:spcAft>
              <a:buClr>
                <a:srgbClr val="FFC000"/>
              </a:buClr>
              <a:buSzPct val="80000"/>
              <a:buFont typeface="Wingdings" panose="05000000000000000000" pitchFamily="2" charset="2"/>
              <a:buChar char="n"/>
              <a:defRPr sz="2400" b="0" baseline="0">
                <a:latin typeface="Arial" panose="020B0604020202020204" pitchFamily="34" charset="0"/>
                <a:ea typeface="微软雅黑" panose="020B0503020204020204" pitchFamily="34" charset="-122"/>
              </a:defRPr>
            </a:lvl1pPr>
            <a:lvl2pPr marL="742950" indent="-285750">
              <a:buFont typeface="Wingdings" panose="05000000000000000000" pitchFamily="2" charset="2"/>
              <a:buChar char="Ø"/>
              <a:defRPr sz="2000" baseline="0">
                <a:latin typeface="Arial" panose="020B0604020202020204" pitchFamily="34" charset="0"/>
                <a:ea typeface="微软雅黑" panose="020B0503020204020204" pitchFamily="34" charset="-122"/>
              </a:defRPr>
            </a:lvl2pPr>
            <a:lvl3pPr>
              <a:defRPr sz="1800" baseline="0"/>
            </a:lvl3pPr>
            <a:lvl4pPr>
              <a:defRPr sz="1800" baseline="0"/>
            </a:lvl4pPr>
            <a:lvl5pPr>
              <a:defRPr sz="1800"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0135735B-F78A-4112-A27D-B436103B275F}" type="datetime1">
              <a:rPr lang="zh-CN" altLang="en-US" smtClean="0"/>
              <a:t>2024/12/11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B4EB0-06CE-481E-B32B-52DF58230A15}" type="slidenum">
              <a:rPr lang="zh-CN" altLang="en-US" smtClean="0"/>
              <a:t>‹#›</a:t>
            </a:fld>
            <a:endParaRPr lang="zh-CN" altLang="en-US" dirty="0"/>
          </a:p>
        </p:txBody>
      </p:sp>
      <p:sp>
        <p:nvSpPr>
          <p:cNvPr id="2" name="标题 1"/>
          <p:cNvSpPr>
            <a:spLocks noGrp="1"/>
          </p:cNvSpPr>
          <p:nvPr>
            <p:ph type="title" hasCustomPrompt="1"/>
          </p:nvPr>
        </p:nvSpPr>
        <p:spPr>
          <a:xfrm>
            <a:off x="-1" y="142847"/>
            <a:ext cx="12192000" cy="725470"/>
          </a:xfrm>
        </p:spPr>
        <p:txBody>
          <a:bodyPr>
            <a:normAutofit/>
          </a:bodyPr>
          <a:lstStyle>
            <a:lvl1pPr algn="ctr">
              <a:defRPr sz="3600" b="1"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Title</a:t>
            </a:r>
            <a:endParaRPr lang="zh-CN" altLang="en-US" dirty="0"/>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6063123-A9C5-4CC8-B47A-9F68924BFA92}" type="datetime1">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F8CD667-4ADA-4F34-BDE3-739AF70BA975}" type="datetime1">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97774-085C-4E02-85DA-B99EC4D1F4C8}" type="datetime1">
              <a:rPr lang="zh-CN" altLang="en-US" smtClean="0"/>
              <a:t>2024/12/11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2024/12/11</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91F27-5FA8-44C6-98F1-EC9F879B0AEC}" type="datetime1">
              <a:rPr lang="zh-CN" altLang="en-US" smtClean="0"/>
              <a:t>2024/12/11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00.png"/><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7.xml"/><Relationship Id="rId7" Type="http://schemas.openxmlformats.org/officeDocument/2006/relationships/image" Target="../media/image6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432875" y="2565351"/>
            <a:ext cx="11326250"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400" dirty="0">
                <a:solidFill>
                  <a:srgbClr val="C00000"/>
                </a:solidFill>
                <a:latin typeface="微软雅黑" panose="020B0503020204020204" pitchFamily="34" charset="-122"/>
                <a:ea typeface="微软雅黑" panose="020B0503020204020204" pitchFamily="34" charset="-122"/>
              </a:rPr>
              <a:t>CEPC</a:t>
            </a:r>
            <a:r>
              <a:rPr lang="zh-CN" altLang="en-US" sz="4400" dirty="0">
                <a:solidFill>
                  <a:srgbClr val="C00000"/>
                </a:solidFill>
                <a:latin typeface="微软雅黑" panose="020B0503020204020204" pitchFamily="34" charset="-122"/>
                <a:ea typeface="微软雅黑" panose="020B0503020204020204" pitchFamily="34" charset="-122"/>
              </a:rPr>
              <a:t>增强器二六极组合磁铁方案</a:t>
            </a:r>
            <a:endParaRPr lang="en-US" altLang="zh-CN" sz="4400" dirty="0">
              <a:solidFill>
                <a:srgbClr val="C00000"/>
              </a:solidFill>
              <a:latin typeface="微软雅黑" panose="020B0503020204020204" pitchFamily="34" charset="-122"/>
              <a:ea typeface="微软雅黑" panose="020B0503020204020204" pitchFamily="34" charset="-122"/>
            </a:endParaRPr>
          </a:p>
          <a:p>
            <a:r>
              <a:rPr lang="zh-CN" altLang="en-US" sz="4400" dirty="0">
                <a:solidFill>
                  <a:srgbClr val="C00000"/>
                </a:solidFill>
                <a:latin typeface="微软雅黑" panose="020B0503020204020204" pitchFamily="34" charset="-122"/>
                <a:ea typeface="微软雅黑" panose="020B0503020204020204" pitchFamily="34" charset="-122"/>
              </a:rPr>
              <a:t>可行性研究</a:t>
            </a:r>
          </a:p>
        </p:txBody>
      </p:sp>
      <p:sp>
        <p:nvSpPr>
          <p:cNvPr id="7" name="文本框 7"/>
          <p:cNvSpPr txBox="1"/>
          <p:nvPr/>
        </p:nvSpPr>
        <p:spPr>
          <a:xfrm>
            <a:off x="1633962" y="4061888"/>
            <a:ext cx="8479813" cy="737235"/>
          </a:xfrm>
          <a:prstGeom prst="rect">
            <a:avLst/>
          </a:prstGeom>
          <a:noFill/>
        </p:spPr>
        <p:txBody>
          <a:bodyPr wrap="square" rtlCol="0">
            <a:spAutoFit/>
          </a:bodyPr>
          <a:lstStyle/>
          <a:p>
            <a:pPr algn="ctr">
              <a:lnSpc>
                <a:spcPct val="150000"/>
              </a:lnSpc>
            </a:pPr>
            <a:r>
              <a:rPr lang="zh-CN" altLang="en-US" sz="2800" dirty="0">
                <a:latin typeface="Times New Roman" panose="02020603050405020304" pitchFamily="18" charset="0"/>
                <a:ea typeface="微软雅黑" panose="020B0503020204020204" pitchFamily="34" charset="-122"/>
              </a:rPr>
              <a:t>康 文、</a:t>
            </a:r>
            <a:r>
              <a:rPr lang="zh-CN" altLang="en-US" sz="2800" dirty="0">
                <a:latin typeface="Times New Roman" panose="02020603050405020304" pitchFamily="18" charset="0"/>
                <a:ea typeface="微软雅黑" panose="020B0503020204020204" pitchFamily="34" charset="-122"/>
                <a:sym typeface="+mn-ea"/>
              </a:rPr>
              <a:t>牟智慧、王小龙、</a:t>
            </a:r>
            <a:r>
              <a:rPr lang="zh-CN" altLang="en-US" sz="2800" dirty="0">
                <a:latin typeface="Times New Roman" panose="02020603050405020304" pitchFamily="18" charset="0"/>
                <a:ea typeface="微软雅黑" panose="020B0503020204020204" pitchFamily="34" charset="-122"/>
              </a:rPr>
              <a:t>王逗</a:t>
            </a:r>
            <a:r>
              <a:rPr lang="zh-CN" altLang="en-US" sz="2800" dirty="0">
                <a:latin typeface="Times New Roman" panose="02020603050405020304" pitchFamily="18" charset="0"/>
                <a:ea typeface="微软雅黑" panose="020B0503020204020204" pitchFamily="34" charset="-122"/>
                <a:sym typeface="+mn-ea"/>
              </a:rPr>
              <a:t>、季大恒</a:t>
            </a:r>
            <a:endParaRPr lang="en-US" altLang="zh-CN" sz="2800" dirty="0">
              <a:latin typeface="Times New Roman" panose="02020603050405020304" pitchFamily="18" charset="0"/>
              <a:ea typeface="微软雅黑" panose="020B0503020204020204" pitchFamily="34" charset="-122"/>
              <a:sym typeface="+mn-ea"/>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11, Dec. 2024, IHEP, CEPC Day</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
        <p:nvSpPr>
          <p:cNvPr id="2" name="文本框 1"/>
          <p:cNvSpPr txBox="1"/>
          <p:nvPr/>
        </p:nvSpPr>
        <p:spPr>
          <a:xfrm>
            <a:off x="2783840" y="5156835"/>
            <a:ext cx="6837045" cy="768350"/>
          </a:xfrm>
          <a:prstGeom prst="rect">
            <a:avLst/>
          </a:prstGeom>
          <a:noFill/>
        </p:spPr>
        <p:txBody>
          <a:bodyPr wrap="square" rtlCol="0">
            <a:spAutoFit/>
          </a:bodyPr>
          <a:lstStyle/>
          <a:p>
            <a:r>
              <a:rPr lang="zh-CN" altLang="en-US" sz="2400" dirty="0"/>
              <a:t>致谢</a:t>
            </a:r>
            <a:r>
              <a:rPr lang="zh-CN" altLang="en-US" sz="2000" dirty="0"/>
              <a:t>：高杰、李煜辉、屈化民、陈福三、戴旭文、</a:t>
            </a:r>
            <a:r>
              <a:rPr lang="zh-CN" altLang="en-US" sz="2000" dirty="0">
                <a:sym typeface="+mn-ea"/>
              </a:rPr>
              <a:t>王建力、</a:t>
            </a:r>
            <a:r>
              <a:rPr lang="zh-CN" altLang="en-US" sz="2000" dirty="0"/>
              <a:t>李春华、王海静、杨梅、王毅伟、郭润兵、王斌、彭月梅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a:extLst>
              <a:ext uri="{FF2B5EF4-FFF2-40B4-BE49-F238E27FC236}">
                <a16:creationId xmlns:a16="http://schemas.microsoft.com/office/drawing/2014/main" xmlns="" id="{358B0B7B-B43B-4116-B4BC-648AFB852BD4}"/>
              </a:ext>
            </a:extLst>
          </p:cNvPr>
          <p:cNvSpPr>
            <a:spLocks noGrp="1"/>
          </p:cNvSpPr>
          <p:nvPr>
            <p:ph type="sldNum" sz="quarter" idx="12"/>
          </p:nvPr>
        </p:nvSpPr>
        <p:spPr>
          <a:xfrm>
            <a:off x="9426545" y="6435436"/>
            <a:ext cx="2133600" cy="365125"/>
          </a:xfrm>
        </p:spPr>
        <p:txBody>
          <a:bodyPr/>
          <a:lstStyle/>
          <a:p>
            <a:pPr>
              <a:defRPr/>
            </a:pPr>
            <a:fld id="{521683DF-D507-43F4-81CB-95BA739AB1EA}" type="slidenum">
              <a:rPr lang="zh-CN" altLang="en-US" smtClean="0"/>
              <a:pPr>
                <a:defRPr/>
              </a:pPr>
              <a:t>10</a:t>
            </a:fld>
            <a:endParaRPr lang="zh-CN" altLang="en-US" dirty="0"/>
          </a:p>
        </p:txBody>
      </p:sp>
      <p:sp>
        <p:nvSpPr>
          <p:cNvPr id="34" name="内容占位符 2">
            <a:extLst>
              <a:ext uri="{FF2B5EF4-FFF2-40B4-BE49-F238E27FC236}">
                <a16:creationId xmlns:a16="http://schemas.microsoft.com/office/drawing/2014/main" xmlns="" id="{F25BF610-C78C-4E3C-A2C4-20CFC2FF7628}"/>
              </a:ext>
            </a:extLst>
          </p:cNvPr>
          <p:cNvSpPr>
            <a:spLocks noGrp="1"/>
          </p:cNvSpPr>
          <p:nvPr>
            <p:ph idx="1"/>
          </p:nvPr>
        </p:nvSpPr>
        <p:spPr>
          <a:xfrm>
            <a:off x="1048668" y="1104080"/>
            <a:ext cx="7214982" cy="1581992"/>
          </a:xfrm>
        </p:spPr>
        <p:txBody>
          <a:bodyPr>
            <a:noAutofit/>
          </a:bodyPr>
          <a:lstStyle/>
          <a:p>
            <a:pPr>
              <a:lnSpc>
                <a:spcPct val="100000"/>
              </a:lnSpc>
              <a:buClr>
                <a:srgbClr val="FF0000"/>
              </a:buClr>
              <a:buSzPct val="75000"/>
              <a:buFont typeface="Wingdings" pitchFamily="2" charset="2"/>
              <a:buChar char="l"/>
            </a:pPr>
            <a:r>
              <a:rPr lang="zh-CN" altLang="en-US" sz="2400" dirty="0">
                <a:latin typeface="Times New Roman" pitchFamily="18" charset="0"/>
                <a:cs typeface="Times New Roman" pitchFamily="18" charset="0"/>
              </a:rPr>
              <a:t>增强器二六极组合磁铁在隧道中的安装准直误差</a:t>
            </a:r>
            <a:endParaRPr lang="en-US" altLang="zh-CN" sz="2400" dirty="0">
              <a:latin typeface="Times New Roman" pitchFamily="18" charset="0"/>
              <a:cs typeface="Times New Roman" pitchFamily="18" charset="0"/>
            </a:endParaRPr>
          </a:p>
          <a:p>
            <a:pPr marL="857250" lvl="1" indent="-457200">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影响磁铁在隧道中准直精度的因素有：磁铁标定误差、磁铁位置测量误差、准直调整偏差。</a:t>
            </a:r>
            <a:endParaRPr lang="en-US" altLang="zh-CN" sz="2000" dirty="0">
              <a:latin typeface="Times New Roman" pitchFamily="18" charset="0"/>
              <a:cs typeface="Times New Roman" pitchFamily="18" charset="0"/>
            </a:endParaRPr>
          </a:p>
        </p:txBody>
      </p:sp>
      <p:graphicFrame>
        <p:nvGraphicFramePr>
          <p:cNvPr id="35" name="表格 34">
            <a:extLst>
              <a:ext uri="{FF2B5EF4-FFF2-40B4-BE49-F238E27FC236}">
                <a16:creationId xmlns:a16="http://schemas.microsoft.com/office/drawing/2014/main" xmlns="" id="{E84A830F-745F-463D-9717-3E81BBF17D6F}"/>
              </a:ext>
            </a:extLst>
          </p:cNvPr>
          <p:cNvGraphicFramePr>
            <a:graphicFrameLocks noGrp="1"/>
          </p:cNvGraphicFramePr>
          <p:nvPr>
            <p:extLst>
              <p:ext uri="{D42A27DB-BD31-4B8C-83A1-F6EECF244321}">
                <p14:modId xmlns:p14="http://schemas.microsoft.com/office/powerpoint/2010/main" val="1076939889"/>
              </p:ext>
            </p:extLst>
          </p:nvPr>
        </p:nvGraphicFramePr>
        <p:xfrm>
          <a:off x="1228010" y="2852019"/>
          <a:ext cx="7764048" cy="1381760"/>
        </p:xfrm>
        <a:graphic>
          <a:graphicData uri="http://schemas.openxmlformats.org/drawingml/2006/table">
            <a:tbl>
              <a:tblPr firstRow="1" bandRow="1">
                <a:tableStyleId>{5C22544A-7EE6-4342-B048-85BDC9FD1C3A}</a:tableStyleId>
              </a:tblPr>
              <a:tblGrid>
                <a:gridCol w="1708041">
                  <a:extLst>
                    <a:ext uri="{9D8B030D-6E8A-4147-A177-3AD203B41FA5}">
                      <a16:colId xmlns:a16="http://schemas.microsoft.com/office/drawing/2014/main" xmlns="" val="1663405367"/>
                    </a:ext>
                  </a:extLst>
                </a:gridCol>
                <a:gridCol w="1708041">
                  <a:extLst>
                    <a:ext uri="{9D8B030D-6E8A-4147-A177-3AD203B41FA5}">
                      <a16:colId xmlns:a16="http://schemas.microsoft.com/office/drawing/2014/main" xmlns="" val="20000"/>
                    </a:ext>
                  </a:extLst>
                </a:gridCol>
                <a:gridCol w="1649143">
                  <a:extLst>
                    <a:ext uri="{9D8B030D-6E8A-4147-A177-3AD203B41FA5}">
                      <a16:colId xmlns:a16="http://schemas.microsoft.com/office/drawing/2014/main" xmlns="" val="1284883733"/>
                    </a:ext>
                  </a:extLst>
                </a:gridCol>
                <a:gridCol w="1413551">
                  <a:extLst>
                    <a:ext uri="{9D8B030D-6E8A-4147-A177-3AD203B41FA5}">
                      <a16:colId xmlns:a16="http://schemas.microsoft.com/office/drawing/2014/main" xmlns="" val="20003"/>
                    </a:ext>
                  </a:extLst>
                </a:gridCol>
                <a:gridCol w="1285272">
                  <a:extLst>
                    <a:ext uri="{9D8B030D-6E8A-4147-A177-3AD203B41FA5}">
                      <a16:colId xmlns:a16="http://schemas.microsoft.com/office/drawing/2014/main" xmlns="" val="20004"/>
                    </a:ext>
                  </a:extLst>
                </a:gridCol>
              </a:tblGrid>
              <a:tr h="243804">
                <a:tc>
                  <a:txBody>
                    <a:bodyPr/>
                    <a:lstStyle/>
                    <a:p>
                      <a:pPr algn="ctr"/>
                      <a:endParaRPr lang="zh-CN" altLang="en-US" dirty="0"/>
                    </a:p>
                  </a:txBody>
                  <a:tcPr/>
                </a:tc>
                <a:tc>
                  <a:txBody>
                    <a:bodyPr/>
                    <a:lstStyle/>
                    <a:p>
                      <a:pPr algn="ctr"/>
                      <a:r>
                        <a:rPr lang="zh-CN" altLang="en-US" dirty="0"/>
                        <a:t>标定</a:t>
                      </a:r>
                      <a:r>
                        <a:rPr lang="en-US" altLang="zh-CN" dirty="0"/>
                        <a:t>/mm</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测量</a:t>
                      </a:r>
                      <a:r>
                        <a:rPr lang="en-US" altLang="zh-CN" dirty="0"/>
                        <a:t>/mm</a:t>
                      </a:r>
                      <a:endParaRPr lang="zh-CN" altLang="en-US" dirty="0"/>
                    </a:p>
                  </a:txBody>
                  <a:tcPr/>
                </a:tc>
                <a:tc>
                  <a:txBody>
                    <a:bodyPr/>
                    <a:lstStyle/>
                    <a:p>
                      <a:pPr algn="ctr"/>
                      <a:r>
                        <a:rPr lang="zh-CN" altLang="en-US" dirty="0"/>
                        <a:t>调整</a:t>
                      </a:r>
                      <a:r>
                        <a:rPr lang="en-US" altLang="zh-CN" dirty="0"/>
                        <a:t> /mm</a:t>
                      </a:r>
                      <a:endParaRPr lang="zh-CN" altLang="en-US" dirty="0"/>
                    </a:p>
                  </a:txBody>
                  <a:tcPr/>
                </a:tc>
                <a:tc>
                  <a:txBody>
                    <a:bodyPr/>
                    <a:lstStyle/>
                    <a:p>
                      <a:pPr algn="ctr"/>
                      <a:r>
                        <a:rPr lang="zh-CN" altLang="en-US" dirty="0"/>
                        <a:t>总误差</a:t>
                      </a:r>
                      <a:r>
                        <a:rPr lang="en-US" altLang="zh-CN" dirty="0"/>
                        <a:t>/mm</a:t>
                      </a:r>
                    </a:p>
                  </a:txBody>
                  <a:tcPr/>
                </a:tc>
                <a:extLst>
                  <a:ext uri="{0D108BD9-81ED-4DB2-BD59-A6C34878D82A}">
                    <a16:rowId xmlns:a16="http://schemas.microsoft.com/office/drawing/2014/main" xmlns="" val="10000"/>
                  </a:ext>
                </a:extLst>
              </a:tr>
              <a:tr h="370840">
                <a:tc>
                  <a:txBody>
                    <a:bodyPr/>
                    <a:lstStyle/>
                    <a:p>
                      <a:pPr algn="ctr"/>
                      <a:r>
                        <a:rPr lang="zh-CN" altLang="en-US" dirty="0"/>
                        <a:t>三坐标机标定</a:t>
                      </a:r>
                    </a:p>
                  </a:txBody>
                  <a:tcPr/>
                </a:tc>
                <a:tc>
                  <a:txBody>
                    <a:bodyPr/>
                    <a:lstStyle/>
                    <a:p>
                      <a:pPr algn="ctr"/>
                      <a:r>
                        <a:rPr lang="en-US" altLang="zh-CN" dirty="0"/>
                        <a:t>0.181</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b="1" dirty="0"/>
                        <a:t>0.194</a:t>
                      </a:r>
                      <a:endParaRPr lang="zh-CN" altLang="en-US" b="1" dirty="0"/>
                    </a:p>
                  </a:txBody>
                  <a:tcPr/>
                </a:tc>
                <a:extLst>
                  <a:ext uri="{0D108BD9-81ED-4DB2-BD59-A6C34878D82A}">
                    <a16:rowId xmlns:a16="http://schemas.microsoft.com/office/drawing/2014/main" xmlns="" val="10001"/>
                  </a:ext>
                </a:extLst>
              </a:tr>
              <a:tr h="370840">
                <a:tc>
                  <a:txBody>
                    <a:bodyPr/>
                    <a:lstStyle/>
                    <a:p>
                      <a:pPr algn="ctr"/>
                      <a:r>
                        <a:rPr lang="zh-CN" altLang="en-US" dirty="0"/>
                        <a:t>跟踪仪标定</a:t>
                      </a:r>
                    </a:p>
                  </a:txBody>
                  <a:tcPr/>
                </a:tc>
                <a:tc>
                  <a:txBody>
                    <a:bodyPr/>
                    <a:lstStyle/>
                    <a:p>
                      <a:pPr algn="ctr"/>
                      <a:r>
                        <a:rPr lang="en-US" altLang="zh-CN" dirty="0"/>
                        <a:t>0.187</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dirty="0"/>
                        <a:t>0.05</a:t>
                      </a:r>
                      <a:endParaRPr lang="zh-CN" altLang="en-US" dirty="0"/>
                    </a:p>
                  </a:txBody>
                  <a:tcPr/>
                </a:tc>
                <a:tc>
                  <a:txBody>
                    <a:bodyPr/>
                    <a:lstStyle/>
                    <a:p>
                      <a:pPr algn="ctr"/>
                      <a:r>
                        <a:rPr lang="en-US" altLang="zh-CN" b="1" dirty="0"/>
                        <a:t>0.2</a:t>
                      </a:r>
                      <a:endParaRPr lang="zh-CN" altLang="en-US" b="1" dirty="0"/>
                    </a:p>
                  </a:txBody>
                  <a:tcPr/>
                </a:tc>
                <a:extLst>
                  <a:ext uri="{0D108BD9-81ED-4DB2-BD59-A6C34878D82A}">
                    <a16:rowId xmlns:a16="http://schemas.microsoft.com/office/drawing/2014/main" xmlns="" val="3138015677"/>
                  </a:ext>
                </a:extLst>
              </a:tr>
            </a:tbl>
          </a:graphicData>
        </a:graphic>
      </p:graphicFrame>
      <p:sp>
        <p:nvSpPr>
          <p:cNvPr id="36" name="内容占位符 2">
            <a:extLst>
              <a:ext uri="{FF2B5EF4-FFF2-40B4-BE49-F238E27FC236}">
                <a16:creationId xmlns:a16="http://schemas.microsoft.com/office/drawing/2014/main" xmlns="" id="{84E05673-A090-46C6-A052-B1FCDA4FAF58}"/>
              </a:ext>
            </a:extLst>
          </p:cNvPr>
          <p:cNvSpPr txBox="1">
            <a:spLocks/>
          </p:cNvSpPr>
          <p:nvPr/>
        </p:nvSpPr>
        <p:spPr bwMode="auto">
          <a:xfrm>
            <a:off x="1228010" y="2307236"/>
            <a:ext cx="6557094" cy="6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a:pPr>
            <a:r>
              <a:rPr lang="zh-CN" altLang="en-US" sz="2000" dirty="0">
                <a:latin typeface="Times New Roman" pitchFamily="18" charset="0"/>
                <a:cs typeface="Times New Roman" pitchFamily="18" charset="0"/>
              </a:rPr>
              <a:t>相邻磁铁间磁中心横向、高程准直精度</a:t>
            </a:r>
          </a:p>
        </p:txBody>
      </p:sp>
      <p:sp>
        <p:nvSpPr>
          <p:cNvPr id="39" name="内容占位符 2">
            <a:extLst>
              <a:ext uri="{FF2B5EF4-FFF2-40B4-BE49-F238E27FC236}">
                <a16:creationId xmlns:a16="http://schemas.microsoft.com/office/drawing/2014/main" xmlns="" id="{EA977B7F-6F4B-4361-BA7B-B5DD12709E46}"/>
              </a:ext>
            </a:extLst>
          </p:cNvPr>
          <p:cNvSpPr txBox="1">
            <a:spLocks/>
          </p:cNvSpPr>
          <p:nvPr/>
        </p:nvSpPr>
        <p:spPr bwMode="auto">
          <a:xfrm>
            <a:off x="1232039" y="4411505"/>
            <a:ext cx="8075557" cy="154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startAt="2"/>
            </a:pPr>
            <a:r>
              <a:rPr lang="zh-CN" altLang="en-US" sz="2000" dirty="0">
                <a:latin typeface="Times New Roman" pitchFamily="18" charset="0"/>
                <a:cs typeface="Times New Roman" pitchFamily="18" charset="0"/>
              </a:rPr>
              <a:t>磁铁滚动角准直精度</a:t>
            </a:r>
            <a:endParaRPr lang="en-US" altLang="zh-CN" sz="2000"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隧道中准直：磁铁横向两靶标点跟踪仪高差测量精度</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，磁铁横向两靶标点高程调整偏差</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。则该两点高差中误差</a:t>
            </a:r>
            <a:r>
              <a:rPr lang="en-US" altLang="zh-CN" sz="2000" dirty="0">
                <a:latin typeface="Times New Roman" pitchFamily="18" charset="0"/>
                <a:cs typeface="Times New Roman" pitchFamily="18" charset="0"/>
              </a:rPr>
              <a:t>0.071mm</a:t>
            </a:r>
            <a:r>
              <a:rPr lang="zh-CN" altLang="en-US" sz="2000" dirty="0">
                <a:latin typeface="Times New Roman" pitchFamily="18" charset="0"/>
                <a:cs typeface="Times New Roman" pitchFamily="18" charset="0"/>
              </a:rPr>
              <a:t>。由此造成滚动角中误差：</a:t>
            </a:r>
            <a:r>
              <a:rPr lang="en-US" altLang="zh-CN" sz="2000" dirty="0">
                <a:latin typeface="Times New Roman" pitchFamily="18" charset="0"/>
                <a:cs typeface="Times New Roman" pitchFamily="18" charset="0"/>
              </a:rPr>
              <a:t>0.071/0.28=0.254mrad</a:t>
            </a:r>
            <a:r>
              <a:rPr lang="zh-CN" altLang="en-US" sz="2000" dirty="0">
                <a:latin typeface="Times New Roman" pitchFamily="18" charset="0"/>
                <a:cs typeface="Times New Roman" pitchFamily="18" charset="0"/>
              </a:rPr>
              <a:t>。</a:t>
            </a:r>
          </a:p>
        </p:txBody>
      </p:sp>
      <p:grpSp>
        <p:nvGrpSpPr>
          <p:cNvPr id="8" name="组合 7">
            <a:extLst>
              <a:ext uri="{FF2B5EF4-FFF2-40B4-BE49-F238E27FC236}">
                <a16:creationId xmlns:a16="http://schemas.microsoft.com/office/drawing/2014/main" xmlns="" id="{BA2F056E-087E-4789-B7B3-D40E81A5A427}"/>
              </a:ext>
            </a:extLst>
          </p:cNvPr>
          <p:cNvGrpSpPr/>
          <p:nvPr/>
        </p:nvGrpSpPr>
        <p:grpSpPr>
          <a:xfrm>
            <a:off x="9426545" y="1895076"/>
            <a:ext cx="2476873" cy="3495233"/>
            <a:chOff x="9326630" y="593362"/>
            <a:chExt cx="2476873" cy="3495233"/>
          </a:xfrm>
        </p:grpSpPr>
        <p:grpSp>
          <p:nvGrpSpPr>
            <p:cNvPr id="55" name="组合 54">
              <a:extLst>
                <a:ext uri="{FF2B5EF4-FFF2-40B4-BE49-F238E27FC236}">
                  <a16:creationId xmlns:a16="http://schemas.microsoft.com/office/drawing/2014/main" xmlns="" id="{5F1CE82E-2B12-4D87-B903-A8F815664FA1}"/>
                </a:ext>
              </a:extLst>
            </p:cNvPr>
            <p:cNvGrpSpPr/>
            <p:nvPr/>
          </p:nvGrpSpPr>
          <p:grpSpPr>
            <a:xfrm>
              <a:off x="9326630" y="593362"/>
              <a:ext cx="2357925" cy="3495233"/>
              <a:chOff x="8472264" y="1052736"/>
              <a:chExt cx="2844800" cy="4347905"/>
            </a:xfrm>
          </p:grpSpPr>
          <p:pic>
            <p:nvPicPr>
              <p:cNvPr id="56" name="图片 55">
                <a:extLst>
                  <a:ext uri="{FF2B5EF4-FFF2-40B4-BE49-F238E27FC236}">
                    <a16:creationId xmlns:a16="http://schemas.microsoft.com/office/drawing/2014/main" xmlns="" id="{DCAAC3DE-C4D2-45FA-9438-48273B346530}"/>
                  </a:ext>
                </a:extLst>
              </p:cNvPr>
              <p:cNvPicPr>
                <a:picLocks noChangeAspect="1"/>
              </p:cNvPicPr>
              <p:nvPr/>
            </p:nvPicPr>
            <p:blipFill>
              <a:blip r:embed="rId3"/>
              <a:stretch>
                <a:fillRect/>
              </a:stretch>
            </p:blipFill>
            <p:spPr>
              <a:xfrm>
                <a:off x="8472264" y="1052736"/>
                <a:ext cx="2844800" cy="4347905"/>
              </a:xfrm>
              <a:prstGeom prst="rect">
                <a:avLst/>
              </a:prstGeom>
            </p:spPr>
          </p:pic>
          <p:cxnSp>
            <p:nvCxnSpPr>
              <p:cNvPr id="57" name="直接连接符 56">
                <a:extLst>
                  <a:ext uri="{FF2B5EF4-FFF2-40B4-BE49-F238E27FC236}">
                    <a16:creationId xmlns:a16="http://schemas.microsoft.com/office/drawing/2014/main" xmlns="" id="{1D5090B8-313C-40D2-9723-FE3919F4D8DB}"/>
                  </a:ext>
                </a:extLst>
              </p:cNvPr>
              <p:cNvCxnSpPr/>
              <p:nvPr/>
            </p:nvCxnSpPr>
            <p:spPr>
              <a:xfrm>
                <a:off x="8976320" y="213285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xmlns="" id="{AD960984-14DF-42EC-B8EB-3B21B5BDBE48}"/>
                  </a:ext>
                </a:extLst>
              </p:cNvPr>
              <p:cNvCxnSpPr/>
              <p:nvPr/>
            </p:nvCxnSpPr>
            <p:spPr>
              <a:xfrm>
                <a:off x="10597779" y="2132856"/>
                <a:ext cx="0" cy="6480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xmlns="" id="{EE66E73A-9529-4F26-822D-FC4C507ED2DB}"/>
                  </a:ext>
                </a:extLst>
              </p:cNvPr>
              <p:cNvCxnSpPr>
                <a:cxnSpLocks/>
              </p:cNvCxnSpPr>
              <p:nvPr/>
            </p:nvCxnSpPr>
            <p:spPr>
              <a:xfrm>
                <a:off x="8976320" y="2204864"/>
                <a:ext cx="1621459"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26A4AFB7-76D5-4A7A-95B9-9DA90F74F91B}"/>
                  </a:ext>
                </a:extLst>
              </p:cNvPr>
              <p:cNvSpPr txBox="1"/>
              <p:nvPr/>
            </p:nvSpPr>
            <p:spPr>
              <a:xfrm>
                <a:off x="9263339" y="1843732"/>
                <a:ext cx="825867" cy="369332"/>
              </a:xfrm>
              <a:prstGeom prst="rect">
                <a:avLst/>
              </a:prstGeom>
              <a:noFill/>
            </p:spPr>
            <p:txBody>
              <a:bodyPr wrap="none" rtlCol="0">
                <a:spAutoFit/>
              </a:bodyPr>
              <a:lstStyle/>
              <a:p>
                <a:r>
                  <a:rPr lang="en-US" altLang="zh-CN" dirty="0">
                    <a:solidFill>
                      <a:srgbClr val="FF0000"/>
                    </a:solidFill>
                  </a:rPr>
                  <a:t>0.28m</a:t>
                </a:r>
                <a:endParaRPr lang="zh-CN" altLang="en-US" dirty="0">
                  <a:solidFill>
                    <a:srgbClr val="FF0000"/>
                  </a:solidFill>
                </a:endParaRPr>
              </a:p>
            </p:txBody>
          </p:sp>
        </p:grpSp>
        <p:grpSp>
          <p:nvGrpSpPr>
            <p:cNvPr id="61" name="组合 60">
              <a:extLst>
                <a:ext uri="{FF2B5EF4-FFF2-40B4-BE49-F238E27FC236}">
                  <a16:creationId xmlns:a16="http://schemas.microsoft.com/office/drawing/2014/main" xmlns="" id="{9060AD39-6517-4618-A56C-7DB691217477}"/>
                </a:ext>
              </a:extLst>
            </p:cNvPr>
            <p:cNvGrpSpPr/>
            <p:nvPr/>
          </p:nvGrpSpPr>
          <p:grpSpPr>
            <a:xfrm>
              <a:off x="10120803" y="1558984"/>
              <a:ext cx="1682700" cy="1124751"/>
              <a:chOff x="7429524" y="140577"/>
              <a:chExt cx="1682700" cy="1124751"/>
            </a:xfrm>
          </p:grpSpPr>
          <p:sp>
            <p:nvSpPr>
              <p:cNvPr id="19" name="文本框 18">
                <a:extLst>
                  <a:ext uri="{FF2B5EF4-FFF2-40B4-BE49-F238E27FC236}">
                    <a16:creationId xmlns:a16="http://schemas.microsoft.com/office/drawing/2014/main" xmlns="" id="{3043EFC2-8BE2-4CFA-872C-9C447D2B0A97}"/>
                  </a:ext>
                </a:extLst>
              </p:cNvPr>
              <p:cNvSpPr txBox="1"/>
              <p:nvPr/>
            </p:nvSpPr>
            <p:spPr>
              <a:xfrm>
                <a:off x="7764722" y="140577"/>
                <a:ext cx="312684" cy="302885"/>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a:extLst>
                  <a:ext uri="{FF2B5EF4-FFF2-40B4-BE49-F238E27FC236}">
                    <a16:creationId xmlns:a16="http://schemas.microsoft.com/office/drawing/2014/main" xmlns="" id="{54051CE7-88E4-4DD3-AF88-A9AC1BDFD8E5}"/>
                  </a:ext>
                </a:extLst>
              </p:cNvPr>
              <p:cNvSpPr txBox="1"/>
              <p:nvPr/>
            </p:nvSpPr>
            <p:spPr>
              <a:xfrm>
                <a:off x="8799540" y="962443"/>
                <a:ext cx="312684" cy="302885"/>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cxnSp>
            <p:nvCxnSpPr>
              <p:cNvPr id="51" name="直接箭头连接符 50">
                <a:extLst>
                  <a:ext uri="{FF2B5EF4-FFF2-40B4-BE49-F238E27FC236}">
                    <a16:creationId xmlns:a16="http://schemas.microsoft.com/office/drawing/2014/main" xmlns="" id="{5BA97443-B80B-4DC1-8203-6D2D72168B0A}"/>
                  </a:ext>
                </a:extLst>
              </p:cNvPr>
              <p:cNvCxnSpPr>
                <a:cxnSpLocks/>
              </p:cNvCxnSpPr>
              <p:nvPr/>
            </p:nvCxnSpPr>
            <p:spPr>
              <a:xfrm flipV="1">
                <a:off x="7730364" y="250435"/>
                <a:ext cx="0" cy="8665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xmlns="" id="{8DFC3DFC-0D67-40D5-B5BD-6E2EFBA0E5B1}"/>
                  </a:ext>
                </a:extLst>
              </p:cNvPr>
              <p:cNvCxnSpPr>
                <a:cxnSpLocks/>
              </p:cNvCxnSpPr>
              <p:nvPr/>
            </p:nvCxnSpPr>
            <p:spPr>
              <a:xfrm>
                <a:off x="7720657" y="1117006"/>
                <a:ext cx="105634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xmlns="" id="{001561B3-5F0E-436F-B166-477327569AA4}"/>
                  </a:ext>
                </a:extLst>
              </p:cNvPr>
              <p:cNvSpPr txBox="1"/>
              <p:nvPr/>
            </p:nvSpPr>
            <p:spPr>
              <a:xfrm>
                <a:off x="7429524" y="944334"/>
                <a:ext cx="300840" cy="302885"/>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grpSp>
      <p:sp>
        <p:nvSpPr>
          <p:cNvPr id="48" name="标题 3">
            <a:extLst>
              <a:ext uri="{FF2B5EF4-FFF2-40B4-BE49-F238E27FC236}">
                <a16:creationId xmlns:a16="http://schemas.microsoft.com/office/drawing/2014/main" xmlns="" id="{FF5F4F3E-010E-4211-AC36-E71017894357}"/>
              </a:ext>
            </a:extLst>
          </p:cNvPr>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p:spTree>
    <p:extLst>
      <p:ext uri="{BB962C8B-B14F-4D97-AF65-F5344CB8AC3E}">
        <p14:creationId xmlns:p14="http://schemas.microsoft.com/office/powerpoint/2010/main" val="296771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11</a:t>
            </a:fld>
            <a:endParaRPr lang="zh-CN" altLang="en-US" dirty="0"/>
          </a:p>
        </p:txBody>
      </p:sp>
      <p:sp>
        <p:nvSpPr>
          <p:cNvPr id="41" name="标题 3"/>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p:sp>
        <p:nvSpPr>
          <p:cNvPr id="13" name="内容占位符 2">
            <a:extLst>
              <a:ext uri="{FF2B5EF4-FFF2-40B4-BE49-F238E27FC236}">
                <a16:creationId xmlns:a16="http://schemas.microsoft.com/office/drawing/2014/main" xmlns="" id="{F5A812A6-302B-47CE-B2C1-61616658206C}"/>
              </a:ext>
            </a:extLst>
          </p:cNvPr>
          <p:cNvSpPr txBox="1">
            <a:spLocks/>
          </p:cNvSpPr>
          <p:nvPr/>
        </p:nvSpPr>
        <p:spPr>
          <a:xfrm>
            <a:off x="1055440" y="1268450"/>
            <a:ext cx="8080333" cy="2952326"/>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anose="05000000000000000000" pitchFamily="2" charset="2"/>
              <a:buChar char="n"/>
              <a:defRPr sz="2400" b="0"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pPr>
            <a:r>
              <a:rPr lang="zh-CN" altLang="en-US" dirty="0">
                <a:latin typeface="Times New Roman" pitchFamily="18" charset="0"/>
                <a:cs typeface="Times New Roman" pitchFamily="18" charset="0"/>
              </a:rPr>
              <a:t>磁铁滚动角准直误差（标定</a:t>
            </a:r>
            <a:r>
              <a:rPr lang="en-US" altLang="zh-CN" dirty="0">
                <a:latin typeface="Times New Roman" pitchFamily="18" charset="0"/>
                <a:cs typeface="Times New Roman" pitchFamily="18" charset="0"/>
              </a:rPr>
              <a:t>+</a:t>
            </a:r>
            <a:r>
              <a:rPr lang="zh-CN" altLang="en-US" dirty="0">
                <a:latin typeface="Times New Roman" pitchFamily="18" charset="0"/>
                <a:cs typeface="Times New Roman" pitchFamily="18" charset="0"/>
              </a:rPr>
              <a:t>隧道准直）</a:t>
            </a:r>
            <a:endParaRPr lang="en-US" altLang="zh-CN" dirty="0">
              <a:latin typeface="Times New Roman" pitchFamily="18" charset="0"/>
              <a:cs typeface="Times New Roman" pitchFamily="18" charset="0"/>
            </a:endParaRPr>
          </a:p>
          <a:p>
            <a:pPr marL="1257300" lvl="2" indent="-457200">
              <a:lnSpc>
                <a:spcPct val="150000"/>
              </a:lnSpc>
              <a:buClr>
                <a:srgbClr val="FF0000"/>
              </a:buClr>
              <a:buSzPct val="75000"/>
              <a:buFont typeface="+mj-ea"/>
              <a:buAutoNum type="circleNumDbPlain"/>
            </a:pPr>
            <a:r>
              <a:rPr lang="zh-CN" altLang="en-US" sz="2000" dirty="0">
                <a:latin typeface="Times New Roman" pitchFamily="18" charset="0"/>
                <a:cs typeface="Times New Roman" pitchFamily="18" charset="0"/>
              </a:rPr>
              <a:t>三坐标机标定滚动角情况</a:t>
            </a:r>
            <a:r>
              <a:rPr lang="en-US" altLang="zh-CN" sz="2000" dirty="0">
                <a:latin typeface="Times New Roman" pitchFamily="18" charset="0"/>
                <a:cs typeface="Times New Roman" pitchFamily="18" charset="0"/>
              </a:rPr>
              <a:t>:</a:t>
            </a:r>
          </a:p>
          <a:p>
            <a:pPr marL="1257300" lvl="2" indent="-457200">
              <a:lnSpc>
                <a:spcPct val="150000"/>
              </a:lnSpc>
              <a:buClr>
                <a:srgbClr val="FF0000"/>
              </a:buClr>
              <a:buSzPct val="75000"/>
              <a:buFont typeface="+mj-ea"/>
              <a:buAutoNum type="circleNumDbPlain"/>
            </a:pPr>
            <a:r>
              <a:rPr lang="zh-CN" altLang="en-US" sz="2000" dirty="0">
                <a:latin typeface="Times New Roman" pitchFamily="18" charset="0"/>
                <a:cs typeface="Times New Roman" pitchFamily="18" charset="0"/>
              </a:rPr>
              <a:t>跟踪仪标定滚动角情况</a:t>
            </a:r>
            <a:r>
              <a:rPr lang="en-US" altLang="zh-CN" sz="2000" dirty="0">
                <a:latin typeface="Times New Roman" pitchFamily="18" charset="0"/>
                <a:cs typeface="Times New Roman" pitchFamily="18" charset="0"/>
              </a:rPr>
              <a:t>:</a:t>
            </a:r>
          </a:p>
        </p:txBody>
      </p:sp>
      <p:pic>
        <p:nvPicPr>
          <p:cNvPr id="4" name="图片 3">
            <a:extLst>
              <a:ext uri="{FF2B5EF4-FFF2-40B4-BE49-F238E27FC236}">
                <a16:creationId xmlns:a16="http://schemas.microsoft.com/office/drawing/2014/main" xmlns="" id="{5C81CF3E-96F3-4D06-B39E-644D4F568904}"/>
              </a:ext>
            </a:extLst>
          </p:cNvPr>
          <p:cNvPicPr>
            <a:picLocks noChangeAspect="1"/>
          </p:cNvPicPr>
          <p:nvPr/>
        </p:nvPicPr>
        <p:blipFill>
          <a:blip r:embed="rId2"/>
          <a:stretch>
            <a:fillRect/>
          </a:stretch>
        </p:blipFill>
        <p:spPr>
          <a:xfrm>
            <a:off x="8737600" y="1268450"/>
            <a:ext cx="3145809" cy="2566638"/>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xmlns="" id="{EA1907F6-8843-49E6-936E-747C357F138E}"/>
                  </a:ext>
                </a:extLst>
              </p:cNvPr>
              <p:cNvSpPr txBox="1"/>
              <p:nvPr/>
            </p:nvSpPr>
            <p:spPr>
              <a:xfrm>
                <a:off x="5303912" y="1916832"/>
                <a:ext cx="328205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0.028</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0.254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=0.256</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17" name="文本框 16">
                <a:extLst>
                  <a:ext uri="{FF2B5EF4-FFF2-40B4-BE49-F238E27FC236}">
                    <a16:creationId xmlns:a16="http://schemas.microsoft.com/office/drawing/2014/main" id="{EA1907F6-8843-49E6-936E-747C357F138E}"/>
                  </a:ext>
                </a:extLst>
              </p:cNvPr>
              <p:cNvSpPr txBox="1">
                <a:spLocks noRot="1" noChangeAspect="1" noMove="1" noResize="1" noEditPoints="1" noAdjustHandles="1" noChangeArrowheads="1" noChangeShapeType="1" noTextEdit="1"/>
              </p:cNvSpPr>
              <p:nvPr/>
            </p:nvSpPr>
            <p:spPr>
              <a:xfrm>
                <a:off x="5303912" y="1916832"/>
                <a:ext cx="3282052" cy="343107"/>
              </a:xfrm>
              <a:prstGeom prst="rect">
                <a:avLst/>
              </a:prstGeom>
              <a:blipFill>
                <a:blip r:embed="rId3"/>
                <a:stretch>
                  <a:fillRect r="-1115" b="-5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xmlns="" id="{0BA04479-A87A-4721-B81F-3BEB75266CF4}"/>
                  </a:ext>
                </a:extLst>
              </p:cNvPr>
              <p:cNvSpPr txBox="1"/>
              <p:nvPr/>
            </p:nvSpPr>
            <p:spPr>
              <a:xfrm>
                <a:off x="5095606" y="2443748"/>
                <a:ext cx="302557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0.14</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0.254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=0.29</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18" name="文本框 17">
                <a:extLst>
                  <a:ext uri="{FF2B5EF4-FFF2-40B4-BE49-F238E27FC236}">
                    <a16:creationId xmlns:a16="http://schemas.microsoft.com/office/drawing/2014/main" id="{0BA04479-A87A-4721-B81F-3BEB75266CF4}"/>
                  </a:ext>
                </a:extLst>
              </p:cNvPr>
              <p:cNvSpPr txBox="1">
                <a:spLocks noRot="1" noChangeAspect="1" noMove="1" noResize="1" noEditPoints="1" noAdjustHandles="1" noChangeArrowheads="1" noChangeShapeType="1" noTextEdit="1"/>
              </p:cNvSpPr>
              <p:nvPr/>
            </p:nvSpPr>
            <p:spPr>
              <a:xfrm>
                <a:off x="5095606" y="2443748"/>
                <a:ext cx="3025572" cy="343107"/>
              </a:xfrm>
              <a:prstGeom prst="rect">
                <a:avLst/>
              </a:prstGeom>
              <a:blipFill>
                <a:blip r:embed="rId4"/>
                <a:stretch>
                  <a:fillRect r="-1210" b="-7143"/>
                </a:stretch>
              </a:blipFill>
            </p:spPr>
            <p:txBody>
              <a:bodyPr/>
              <a:lstStyle/>
              <a:p>
                <a:r>
                  <a:rPr lang="zh-CN" altLang="en-US">
                    <a:noFill/>
                  </a:rPr>
                  <a:t> </a:t>
                </a:r>
              </a:p>
            </p:txBody>
          </p:sp>
        </mc:Fallback>
      </mc:AlternateContent>
      <p:sp>
        <p:nvSpPr>
          <p:cNvPr id="19" name="内容占位符 2">
            <a:extLst>
              <a:ext uri="{FF2B5EF4-FFF2-40B4-BE49-F238E27FC236}">
                <a16:creationId xmlns:a16="http://schemas.microsoft.com/office/drawing/2014/main" xmlns="" id="{6B1D7CB0-99E3-4775-8F5B-442CDF6C5F9C}"/>
              </a:ext>
            </a:extLst>
          </p:cNvPr>
          <p:cNvSpPr txBox="1">
            <a:spLocks/>
          </p:cNvSpPr>
          <p:nvPr/>
        </p:nvSpPr>
        <p:spPr bwMode="auto">
          <a:xfrm>
            <a:off x="1060216" y="2908321"/>
            <a:ext cx="8075557" cy="154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mj-lt"/>
              <a:buAutoNum type="arabicPeriod" startAt="2"/>
            </a:pPr>
            <a:r>
              <a:rPr lang="zh-CN" altLang="en-US" sz="2000" dirty="0">
                <a:latin typeface="Times New Roman" pitchFamily="18" charset="0"/>
                <a:cs typeface="Times New Roman" pitchFamily="18" charset="0"/>
              </a:rPr>
              <a:t>磁铁俯仰、摆动角准直精度</a:t>
            </a:r>
            <a:endParaRPr lang="en-US" altLang="zh-CN" sz="2000"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隧道中准直：磁铁纵向两靶标点跟踪仪测量精度</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，磁铁纵向两靶标点横向、高程调整偏差</a:t>
            </a:r>
            <a:r>
              <a:rPr lang="en-US" altLang="zh-CN" sz="2000" dirty="0">
                <a:latin typeface="Times New Roman" pitchFamily="18" charset="0"/>
                <a:cs typeface="Times New Roman" pitchFamily="18" charset="0"/>
              </a:rPr>
              <a:t>0.05mm</a:t>
            </a:r>
            <a:r>
              <a:rPr lang="zh-CN" altLang="en-US" sz="2000" dirty="0">
                <a:latin typeface="Times New Roman" pitchFamily="18" charset="0"/>
                <a:cs typeface="Times New Roman" pitchFamily="18" charset="0"/>
              </a:rPr>
              <a:t>。则该两点横向、高差中误差</a:t>
            </a:r>
            <a:r>
              <a:rPr lang="en-US" altLang="zh-CN" sz="2000" dirty="0">
                <a:latin typeface="Times New Roman" pitchFamily="18" charset="0"/>
                <a:cs typeface="Times New Roman" pitchFamily="18" charset="0"/>
              </a:rPr>
              <a:t>0.071mm</a:t>
            </a:r>
            <a:r>
              <a:rPr lang="zh-CN" altLang="en-US" sz="2000" dirty="0">
                <a:latin typeface="Times New Roman" pitchFamily="18" charset="0"/>
                <a:cs typeface="Times New Roman" pitchFamily="18" charset="0"/>
              </a:rPr>
              <a:t>。由此造成俯仰角、摆动角中误差：</a:t>
            </a:r>
            <a:r>
              <a:rPr lang="en-US" altLang="zh-CN" sz="2000" dirty="0">
                <a:latin typeface="Times New Roman" pitchFamily="18" charset="0"/>
                <a:cs typeface="Times New Roman" pitchFamily="18" charset="0"/>
              </a:rPr>
              <a:t>0.071/5=0.014mrad</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itchFamily="18" charset="0"/>
                <a:cs typeface="Times New Roman" pitchFamily="18" charset="0"/>
              </a:rPr>
              <a:t>磁铁俯仰、摆动角准直误差（标定</a:t>
            </a:r>
            <a:r>
              <a:rPr lang="en-US" altLang="zh-CN" sz="2000" b="1" dirty="0">
                <a:latin typeface="Times New Roman" pitchFamily="18" charset="0"/>
                <a:cs typeface="Times New Roman" pitchFamily="18" charset="0"/>
              </a:rPr>
              <a:t>+</a:t>
            </a:r>
            <a:r>
              <a:rPr lang="zh-CN" altLang="en-US" sz="2000" b="1" dirty="0">
                <a:latin typeface="Times New Roman" pitchFamily="18" charset="0"/>
                <a:cs typeface="Times New Roman" pitchFamily="18" charset="0"/>
              </a:rPr>
              <a:t>隧道准直）</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xmlns="" id="{9A02E2A0-4EE6-4EB7-8309-5E3D53B174F2}"/>
                  </a:ext>
                </a:extLst>
              </p:cNvPr>
              <p:cNvSpPr txBox="1"/>
              <p:nvPr/>
            </p:nvSpPr>
            <p:spPr>
              <a:xfrm>
                <a:off x="7284932" y="5451821"/>
                <a:ext cx="3270832"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0.062</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0.014</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=0.064</m:t>
                      </m:r>
                      <m:r>
                        <a:rPr lang="en-US" altLang="zh-CN" b="0" i="1" smtClean="0">
                          <a:latin typeface="Cambria Math" panose="02040503050406030204" pitchFamily="18" charset="0"/>
                        </a:rPr>
                        <m:t>𝑚𝑟𝑎𝑑</m:t>
                      </m:r>
                    </m:oMath>
                  </m:oMathPara>
                </a14:m>
                <a:endParaRPr lang="zh-CN" altLang="en-US" dirty="0"/>
              </a:p>
            </p:txBody>
          </p:sp>
        </mc:Choice>
        <mc:Fallback xmlns="">
          <p:sp>
            <p:nvSpPr>
              <p:cNvPr id="20" name="文本框 19">
                <a:extLst>
                  <a:ext uri="{FF2B5EF4-FFF2-40B4-BE49-F238E27FC236}">
                    <a16:creationId xmlns:a16="http://schemas.microsoft.com/office/drawing/2014/main" id="{9A02E2A0-4EE6-4EB7-8309-5E3D53B174F2}"/>
                  </a:ext>
                </a:extLst>
              </p:cNvPr>
              <p:cNvSpPr txBox="1">
                <a:spLocks noRot="1" noChangeAspect="1" noMove="1" noResize="1" noEditPoints="1" noAdjustHandles="1" noChangeArrowheads="1" noChangeShapeType="1" noTextEdit="1"/>
              </p:cNvSpPr>
              <p:nvPr/>
            </p:nvSpPr>
            <p:spPr>
              <a:xfrm>
                <a:off x="7284932" y="5451821"/>
                <a:ext cx="3270832" cy="343107"/>
              </a:xfrm>
              <a:prstGeom prst="rect">
                <a:avLst/>
              </a:prstGeom>
              <a:blipFill>
                <a:blip r:embed="rId5"/>
                <a:stretch>
                  <a:fillRect r="-1117" b="-5263"/>
                </a:stretch>
              </a:blipFill>
            </p:spPr>
            <p:txBody>
              <a:bodyPr/>
              <a:lstStyle/>
              <a:p>
                <a:r>
                  <a:rPr lang="zh-CN" alt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12</a:t>
            </a:fld>
            <a:endParaRPr lang="zh-CN" altLang="en-US" dirty="0"/>
          </a:p>
        </p:txBody>
      </p:sp>
      <p:sp>
        <p:nvSpPr>
          <p:cNvPr id="7" name="标题 3"/>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p:sp>
        <p:nvSpPr>
          <p:cNvPr id="6" name="文本框 5"/>
          <p:cNvSpPr txBox="1"/>
          <p:nvPr/>
        </p:nvSpPr>
        <p:spPr>
          <a:xfrm>
            <a:off x="263099" y="1628929"/>
            <a:ext cx="11521360" cy="2122805"/>
          </a:xfrm>
          <a:prstGeom prst="rect">
            <a:avLst/>
          </a:prstGeom>
          <a:noFill/>
        </p:spPr>
        <p:txBody>
          <a:bodyPr wrap="square" rtlCol="0">
            <a:spAutoFit/>
          </a:bodyPr>
          <a:lstStyle/>
          <a:p>
            <a:pPr lvl="1">
              <a:lnSpc>
                <a:spcPct val="150000"/>
              </a:lnSpc>
              <a:buClr>
                <a:srgbClr val="FF0000"/>
              </a:buClr>
            </a:pPr>
            <a:r>
              <a:rPr lang="zh-CN" altLang="en-US" sz="2800" dirty="0">
                <a:latin typeface="楷体" panose="02010609060101010101" charset="-122"/>
                <a:ea typeface="楷体" panose="02010609060101010101" charset="-122"/>
                <a:cs typeface="楷体" panose="02010609060101010101" charset="-122"/>
              </a:rPr>
              <a:t>如果按照六极场磁中心最大偏差</a:t>
            </a:r>
            <a:r>
              <a:rPr lang="en-US" altLang="zh-CN" sz="2800" dirty="0" smtClean="0">
                <a:latin typeface="楷体" panose="02010609060101010101" charset="-122"/>
                <a:ea typeface="楷体" panose="02010609060101010101" charset="-122"/>
                <a:cs typeface="楷体" panose="02010609060101010101" charset="-122"/>
              </a:rPr>
              <a:t>x=0.2mm</a:t>
            </a:r>
            <a:r>
              <a:rPr lang="en-US" altLang="zh-CN" sz="2800" dirty="0">
                <a:latin typeface="楷体" panose="02010609060101010101" charset="-122"/>
                <a:ea typeface="楷体" panose="02010609060101010101" charset="-122"/>
                <a:cs typeface="楷体" panose="02010609060101010101" charset="-122"/>
              </a:rPr>
              <a:t>, </a:t>
            </a:r>
            <a:r>
              <a:rPr lang="en-US" altLang="zh-CN" sz="2800" dirty="0" smtClean="0">
                <a:latin typeface="楷体" panose="02010609060101010101" charset="-122"/>
                <a:ea typeface="楷体" panose="02010609060101010101" charset="-122"/>
                <a:cs typeface="楷体" panose="02010609060101010101" charset="-122"/>
              </a:rPr>
              <a:t>y=0.2mm</a:t>
            </a:r>
            <a:r>
              <a:rPr lang="zh-CN" altLang="en-US" sz="2800" dirty="0">
                <a:latin typeface="楷体" panose="02010609060101010101" charset="-122"/>
                <a:ea typeface="楷体" panose="02010609060101010101" charset="-122"/>
                <a:cs typeface="楷体" panose="02010609060101010101" charset="-122"/>
              </a:rPr>
              <a:t>考虑，</a:t>
            </a:r>
          </a:p>
          <a:p>
            <a:pPr lvl="1">
              <a:lnSpc>
                <a:spcPct val="150000"/>
              </a:lnSpc>
              <a:buClr>
                <a:srgbClr val="FF0000"/>
              </a:buClr>
            </a:pPr>
            <a:r>
              <a:rPr lang="zh-CN" altLang="en-US" sz="3200" b="1" dirty="0">
                <a:solidFill>
                  <a:srgbClr val="FF0000"/>
                </a:solidFill>
                <a:latin typeface="楷体" panose="02010609060101010101" charset="-122"/>
                <a:ea typeface="楷体" panose="02010609060101010101" charset="-122"/>
                <a:cs typeface="楷体" panose="02010609060101010101" charset="-122"/>
              </a:rPr>
              <a:t>仅因磁中心偏移</a:t>
            </a:r>
            <a:r>
              <a:rPr lang="zh-CN" altLang="en-US" sz="2800" dirty="0">
                <a:latin typeface="楷体" panose="02010609060101010101" charset="-122"/>
                <a:ea typeface="楷体" panose="02010609060101010101" charset="-122"/>
                <a:cs typeface="楷体" panose="02010609060101010101" charset="-122"/>
              </a:rPr>
              <a:t>带来的误差为：</a:t>
            </a:r>
          </a:p>
          <a:p>
            <a:pPr lvl="1">
              <a:lnSpc>
                <a:spcPct val="150000"/>
              </a:lnSpc>
              <a:buClr>
                <a:srgbClr val="FF0000"/>
              </a:buClr>
            </a:pPr>
            <a:endParaRPr lang="zh-CN" altLang="en-US" sz="2800" dirty="0">
              <a:latin typeface="楷体" panose="02010609060101010101" charset="-122"/>
              <a:ea typeface="楷体" panose="02010609060101010101" charset="-122"/>
              <a:cs typeface="楷体" panose="02010609060101010101" charset="-122"/>
            </a:endParaRPr>
          </a:p>
        </p:txBody>
      </p:sp>
      <p:graphicFrame>
        <p:nvGraphicFramePr>
          <p:cNvPr id="4" name="表格 3"/>
          <p:cNvGraphicFramePr/>
          <p:nvPr>
            <p:custDataLst>
              <p:tags r:id="rId1"/>
            </p:custDataLst>
          </p:nvPr>
        </p:nvGraphicFramePr>
        <p:xfrm>
          <a:off x="509270" y="3393440"/>
          <a:ext cx="11075670" cy="2352675"/>
        </p:xfrm>
        <a:graphic>
          <a:graphicData uri="http://schemas.openxmlformats.org/drawingml/2006/table">
            <a:tbl>
              <a:tblPr firstRow="1" bandRow="1">
                <a:tableStyleId>{5C22544A-7EE6-4342-B048-85BDC9FD1C3A}</a:tableStyleId>
              </a:tblPr>
              <a:tblGrid>
                <a:gridCol w="1230630">
                  <a:extLst>
                    <a:ext uri="{9D8B030D-6E8A-4147-A177-3AD203B41FA5}">
                      <a16:colId xmlns:a16="http://schemas.microsoft.com/office/drawing/2014/main" xmlns="" val="20000"/>
                    </a:ext>
                  </a:extLst>
                </a:gridCol>
                <a:gridCol w="1230630">
                  <a:extLst>
                    <a:ext uri="{9D8B030D-6E8A-4147-A177-3AD203B41FA5}">
                      <a16:colId xmlns:a16="http://schemas.microsoft.com/office/drawing/2014/main" xmlns="" val="20001"/>
                    </a:ext>
                  </a:extLst>
                </a:gridCol>
                <a:gridCol w="1230630">
                  <a:extLst>
                    <a:ext uri="{9D8B030D-6E8A-4147-A177-3AD203B41FA5}">
                      <a16:colId xmlns:a16="http://schemas.microsoft.com/office/drawing/2014/main" xmlns="" val="20002"/>
                    </a:ext>
                  </a:extLst>
                </a:gridCol>
                <a:gridCol w="1230630">
                  <a:extLst>
                    <a:ext uri="{9D8B030D-6E8A-4147-A177-3AD203B41FA5}">
                      <a16:colId xmlns:a16="http://schemas.microsoft.com/office/drawing/2014/main" xmlns="" val="20003"/>
                    </a:ext>
                  </a:extLst>
                </a:gridCol>
                <a:gridCol w="1230630">
                  <a:extLst>
                    <a:ext uri="{9D8B030D-6E8A-4147-A177-3AD203B41FA5}">
                      <a16:colId xmlns:a16="http://schemas.microsoft.com/office/drawing/2014/main" xmlns="" val="20004"/>
                    </a:ext>
                  </a:extLst>
                </a:gridCol>
                <a:gridCol w="1230630">
                  <a:extLst>
                    <a:ext uri="{9D8B030D-6E8A-4147-A177-3AD203B41FA5}">
                      <a16:colId xmlns:a16="http://schemas.microsoft.com/office/drawing/2014/main" xmlns="" val="20005"/>
                    </a:ext>
                  </a:extLst>
                </a:gridCol>
                <a:gridCol w="1230630">
                  <a:extLst>
                    <a:ext uri="{9D8B030D-6E8A-4147-A177-3AD203B41FA5}">
                      <a16:colId xmlns:a16="http://schemas.microsoft.com/office/drawing/2014/main" xmlns="" val="20006"/>
                    </a:ext>
                  </a:extLst>
                </a:gridCol>
                <a:gridCol w="1230630">
                  <a:extLst>
                    <a:ext uri="{9D8B030D-6E8A-4147-A177-3AD203B41FA5}">
                      <a16:colId xmlns:a16="http://schemas.microsoft.com/office/drawing/2014/main" xmlns="" val="20007"/>
                    </a:ext>
                  </a:extLst>
                </a:gridCol>
                <a:gridCol w="1230630">
                  <a:extLst>
                    <a:ext uri="{9D8B030D-6E8A-4147-A177-3AD203B41FA5}">
                      <a16:colId xmlns:a16="http://schemas.microsoft.com/office/drawing/2014/main" xmlns="" val="20008"/>
                    </a:ext>
                  </a:extLst>
                </a:gridCol>
              </a:tblGrid>
              <a:tr h="542290">
                <a:tc rowSpan="2" gridSpan="2">
                  <a:txBody>
                    <a:bodyPr/>
                    <a:lstStyle/>
                    <a:p>
                      <a:pPr algn="ctr" fontAlgn="ctr"/>
                      <a:r>
                        <a:rPr lang="zh-CN" altLang="en-US" sz="1800" b="0" i="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设计要求</a:t>
                      </a:r>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rowSpan="2" hMerge="1">
                  <a:txBody>
                    <a:bodyPr/>
                    <a:lstStyle/>
                    <a:p>
                      <a:endParaRPr lang="zh-CN"/>
                    </a:p>
                  </a:txBody>
                  <a:tcPr marL="9842" marR="9842" marT="9842" marB="0" anchor="ctr">
                    <a:lnR w="19050" cmpd="sng">
                      <a:solidFill>
                        <a:schemeClr val="tx1"/>
                      </a:solidFill>
                      <a:prstDash val="solid"/>
                    </a:lnR>
                    <a:lnT w="19050" cmpd="sng">
                      <a:solidFill>
                        <a:schemeClr val="tx1"/>
                      </a:solidFill>
                      <a:prstDash val="solid"/>
                    </a:lnT>
                  </a:tcPr>
                </a:tc>
                <a:tc gridSpan="3">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sym typeface="宋体" panose="02010600030101010101" pitchFamily="2" charset="-122"/>
                        </a:rPr>
                        <a:t>磁中心偏移后仿真结果</a:t>
                      </a:r>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CN"/>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CN"/>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rowSpan="2">
                  <a:txBody>
                    <a:bodyPr/>
                    <a:lstStyle/>
                    <a:p>
                      <a:pPr algn="ctr" fontAlgn="ctr">
                        <a:buNone/>
                      </a:pPr>
                      <a:r>
                        <a:rPr lang="zh-CN" altLang="en-US" sz="1800" b="0" i="0" dirty="0">
                          <a:solidFill>
                            <a:srgbClr val="000000"/>
                          </a:solidFill>
                          <a:latin typeface="微软雅黑" panose="020B0503020204020204" pitchFamily="34" charset="-122"/>
                          <a:ea typeface="微软雅黑" panose="020B0503020204020204" pitchFamily="34" charset="-122"/>
                        </a:rPr>
                        <a:t>数值偏差</a:t>
                      </a:r>
                    </a:p>
                  </a:txBody>
                  <a:tcPr marL="9842" marR="9842" marT="9842" marB="0" anchor="ctr">
                    <a:lnT w="19050" cmpd="sng">
                      <a:solidFill>
                        <a:schemeClr val="tx1"/>
                      </a:solidFill>
                      <a:prstDash val="solid"/>
                    </a:lnT>
                  </a:tcPr>
                </a:tc>
                <a:tc rowSpan="2">
                  <a:txBody>
                    <a:bodyPr/>
                    <a:lstStyle/>
                    <a:p>
                      <a:pPr algn="ctr" fontAlgn="ctr">
                        <a:buNone/>
                      </a:pPr>
                      <a:r>
                        <a:rPr lang="el-GR" altLang="zh-CN" sz="18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sz="1800" b="0">
                          <a:solidFill>
                            <a:srgbClr val="000000"/>
                          </a:solidFill>
                          <a:latin typeface="微软雅黑" panose="020B0503020204020204" pitchFamily="34" charset="-122"/>
                          <a:ea typeface="微软雅黑" panose="020B0503020204020204" pitchFamily="34" charset="-122"/>
                          <a:sym typeface="+mn-ea"/>
                        </a:rPr>
                        <a:t>B3/B</a:t>
                      </a:r>
                      <a:endParaRPr lang="en-US" altLang="zh-CN" sz="1800" b="0" i="0" dirty="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T w="19050" cmpd="sng">
                      <a:solidFill>
                        <a:schemeClr val="tx1"/>
                      </a:solidFill>
                      <a:prstDash val="solid"/>
                    </a:lnT>
                  </a:tcPr>
                </a:tc>
                <a:tc rowSpan="2">
                  <a:txBody>
                    <a:bodyPr/>
                    <a:lstStyle/>
                    <a:p>
                      <a:pPr algn="ctr" fontAlgn="ctr">
                        <a:buNone/>
                      </a:pPr>
                      <a:r>
                        <a:rPr lang="zh-CN" altLang="en-US" sz="1800" b="0" i="0" dirty="0">
                          <a:solidFill>
                            <a:srgbClr val="000000"/>
                          </a:solidFill>
                          <a:latin typeface="微软雅黑" panose="020B0503020204020204" pitchFamily="34" charset="-122"/>
                          <a:ea typeface="微软雅黑" panose="020B0503020204020204" pitchFamily="34" charset="-122"/>
                        </a:rPr>
                        <a:t>要求</a:t>
                      </a:r>
                    </a:p>
                  </a:txBody>
                  <a:tcPr marL="9842" marR="9842" marT="9842" marB="0" anchor="ctr">
                    <a:lnT w="19050" cmpd="sng">
                      <a:solidFill>
                        <a:schemeClr val="tx1"/>
                      </a:solidFill>
                      <a:prstDash val="solid"/>
                    </a:lnT>
                  </a:tcPr>
                </a:tc>
                <a:tc rowSpan="2">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rPr>
                        <a:t>判断</a:t>
                      </a:r>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xmlns="" val="10000"/>
                  </a:ext>
                </a:extLst>
              </a:tr>
              <a:tr h="508635">
                <a:tc gridSpan="2" vMerge="1">
                  <a:txBody>
                    <a:bodyPr/>
                    <a:lstStyle/>
                    <a:p>
                      <a:endParaRPr lang="zh-CN"/>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hMerge="1" vMerge="1">
                  <a:txBody>
                    <a:bodyPr/>
                    <a:lstStyle/>
                    <a:p>
                      <a:endParaRPr lang="zh-CN"/>
                    </a:p>
                  </a:txBody>
                  <a:tcPr marL="9842" marR="9842" marT="9842" marB="0" anchor="ctr">
                    <a:lnR w="19050">
                      <a:solidFill>
                        <a:schemeClr val="tx1"/>
                      </a:solidFill>
                      <a:prstDash val="solid"/>
                    </a:lnR>
                    <a:lnT w="19050" cmpd="sng">
                      <a:solidFill>
                        <a:schemeClr val="tx1"/>
                      </a:solidFill>
                      <a:prstDash val="solid"/>
                    </a:lnT>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Bx</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w="19050">
                      <a:solidFill>
                        <a:schemeClr val="tx1"/>
                      </a:solidFill>
                      <a:prstDash val="solid"/>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By</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Bmod</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w="12700">
                      <a:solidFill>
                        <a:schemeClr val="bg1"/>
                      </a:solidFill>
                      <a:prstDash val="solid"/>
                    </a:lnR>
                    <a:lnT w="12700">
                      <a:solidFill>
                        <a:schemeClr val="bg1"/>
                      </a:solidFill>
                      <a:prstDash val="solid"/>
                    </a:lnT>
                    <a:lnB w="28575">
                      <a:solidFill>
                        <a:schemeClr val="bg1"/>
                      </a:solidFill>
                      <a:prstDash val="solid"/>
                    </a:lnB>
                    <a:lnTlToBr>
                      <a:noFill/>
                    </a:lnTlToBr>
                    <a:lnBlToTr>
                      <a:noFill/>
                    </a:lnBlToTr>
                    <a:solidFill>
                      <a:srgbClr val="4F80BD"/>
                    </a:solidFill>
                  </a:tcPr>
                </a:tc>
                <a:tc vMerge="1">
                  <a:txBody>
                    <a:bodyPr/>
                    <a:lstStyle/>
                    <a:p>
                      <a:endParaRPr lang="zh-CN"/>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CN"/>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CN"/>
                    </a:p>
                  </a:txBody>
                  <a:tcPr marL="9842" marR="9842" marT="9842" marB="0" anchor="ctr">
                    <a:lnT w="19050" cmpd="sng">
                      <a:solidFill>
                        <a:schemeClr val="tx1"/>
                      </a:solidFill>
                      <a:prstDash val="solid"/>
                    </a:lnT>
                  </a:tcPr>
                </a:tc>
                <a:tc vMerge="1">
                  <a:txBody>
                    <a:bodyPr/>
                    <a:lstStyle/>
                    <a:p>
                      <a:endParaRPr lang="zh-CN"/>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xmlns="" val="10001"/>
                  </a:ext>
                </a:extLst>
              </a:tr>
              <a:tr h="644525">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B[Gs]</a:t>
                      </a:r>
                    </a:p>
                  </a:txBody>
                  <a:tcPr marL="9842" marR="9842" marT="9842" marB="0" anchor="ctr">
                    <a:lnL w="19050" cmpd="sng">
                      <a:solidFill>
                        <a:schemeClr val="tx1"/>
                      </a:solidFill>
                      <a:prstDash val="solid"/>
                    </a:lnL>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a:t>
                      </a:r>
                    </a:p>
                  </a:txBody>
                  <a:tcPr marL="9842" marR="9842" marT="9842" marB="0" anchor="ctr">
                    <a:lnR w="19050" cmpd="sng">
                      <a:solidFill>
                        <a:schemeClr val="tx1"/>
                      </a:solidFill>
                      <a:prstDash val="solid"/>
                    </a:lnR>
                  </a:tcPr>
                </a:tc>
                <a:tc>
                  <a:txBody>
                    <a:bodyPr/>
                    <a:lstStyle/>
                    <a:p>
                      <a:pPr indent="0" algn="ctr" fontAlgn="ctr"/>
                      <a:r>
                        <a:rPr lang="en-US" altLang="zh-CN" sz="1600" b="0" i="0">
                          <a:solidFill>
                            <a:srgbClr val="000000"/>
                          </a:solidFill>
                          <a:latin typeface="微软雅黑" panose="020B0503020204020204" pitchFamily="34" charset="-122"/>
                          <a:ea typeface="微软雅黑" panose="020B0503020204020204" pitchFamily="34" charset="-122"/>
                        </a:rPr>
                        <a:t>-3.73E-03</a:t>
                      </a:r>
                    </a:p>
                  </a:txBody>
                  <a:tcPr marL="9842" marR="9842" marT="9842" marB="0" anchor="ctr">
                    <a:lnL w="19050" cmpd="sng">
                      <a:solidFill>
                        <a:schemeClr val="tx1"/>
                      </a:solidFill>
                      <a:prstDash val="solid"/>
                    </a:lnL>
                    <a:lnT w="28575">
                      <a:solidFill>
                        <a:schemeClr val="bg1"/>
                      </a:solidFill>
                      <a:prstDash val="solid"/>
                    </a:lnT>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376.0049</a:t>
                      </a:r>
                    </a:p>
                  </a:txBody>
                  <a:tcPr marL="9842" marR="9842" marT="9842" marB="0" anchor="ctr">
                    <a:lnT w="28575">
                      <a:solidFill>
                        <a:schemeClr val="bg1"/>
                      </a:solidFill>
                      <a:prstDash val="solid"/>
                    </a:lnT>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376.0049</a:t>
                      </a:r>
                    </a:p>
                  </a:txBody>
                  <a:tcPr marL="9842" marR="9842" marT="9842" marB="0" anchor="ctr">
                    <a:lnT w="28575">
                      <a:solidFill>
                        <a:schemeClr val="bg1"/>
                      </a:solidFill>
                      <a:prstDash val="solid"/>
                    </a:lnT>
                  </a:tcPr>
                </a:tc>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1.30E-05</a:t>
                      </a:r>
                    </a:p>
                  </a:txBody>
                  <a:tcPr marL="9842" marR="9842" marT="9842" marB="0" anchor="ct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&lt;</a:t>
                      </a:r>
                      <a:r>
                        <a:rPr lang="en-US" altLang="en-US" sz="1600" b="1" i="0">
                          <a:solidFill>
                            <a:srgbClr val="FF0000"/>
                          </a:solidFill>
                          <a:latin typeface="微软雅黑" panose="020B0503020204020204" pitchFamily="34" charset="-122"/>
                          <a:ea typeface="微软雅黑" panose="020B0503020204020204" pitchFamily="34" charset="-122"/>
                        </a:rPr>
                        <a:t>±</a:t>
                      </a:r>
                      <a:r>
                        <a:rPr lang="en-US" altLang="zh-CN" sz="1600" b="1">
                          <a:solidFill>
                            <a:srgbClr val="FF0000"/>
                          </a:solidFill>
                          <a:latin typeface="微软雅黑" panose="020B0503020204020204" pitchFamily="34" charset="-122"/>
                          <a:ea typeface="微软雅黑" panose="020B0503020204020204" pitchFamily="34" charset="-122"/>
                          <a:sym typeface="+mn-ea"/>
                        </a:rPr>
                        <a:t>1E-03</a:t>
                      </a:r>
                      <a:r>
                        <a:rPr lang="en-US" altLang="zh-CN" sz="1600" b="1" i="0">
                          <a:solidFill>
                            <a:srgbClr val="FF0000"/>
                          </a:solidFill>
                          <a:latin typeface="微软雅黑" panose="020B0503020204020204" pitchFamily="34" charset="-122"/>
                          <a:ea typeface="微软雅黑" panose="020B0503020204020204" pitchFamily="34" charset="-122"/>
                        </a:rPr>
                        <a:t> </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a:t>
                      </a:r>
                    </a:p>
                  </a:txBody>
                  <a:tcPr marL="9842" marR="9842" marT="9842" marB="0" anchor="ctr">
                    <a:lnR w="19050" cmpd="sng">
                      <a:solidFill>
                        <a:schemeClr val="tx1"/>
                      </a:solidFill>
                      <a:prstDash val="solid"/>
                    </a:lnR>
                  </a:tcPr>
                </a:tc>
                <a:extLst>
                  <a:ext uri="{0D108BD9-81ED-4DB2-BD59-A6C34878D82A}">
                    <a16:rowId xmlns:a16="http://schemas.microsoft.com/office/drawing/2014/main" xmlns="" val="10002"/>
                  </a:ext>
                </a:extLst>
              </a:tr>
              <a:tr h="657225">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S[Gs/mm</a:t>
                      </a:r>
                      <a:r>
                        <a:rPr lang="en-US" altLang="zh-CN" sz="1600" b="1" i="0" baseline="30000">
                          <a:solidFill>
                            <a:srgbClr val="FF0000"/>
                          </a:solidFill>
                          <a:latin typeface="微软雅黑" panose="020B0503020204020204" pitchFamily="34" charset="-122"/>
                          <a:ea typeface="微软雅黑" panose="020B0503020204020204" pitchFamily="34" charset="-122"/>
                        </a:rPr>
                        <a:t>2</a:t>
                      </a:r>
                      <a:r>
                        <a:rPr lang="en-US" altLang="zh-CN" sz="1600" b="1" i="0">
                          <a:solidFill>
                            <a:srgbClr val="FF0000"/>
                          </a:solidFill>
                          <a:latin typeface="微软雅黑" panose="020B0503020204020204" pitchFamily="34" charset="-122"/>
                          <a:ea typeface="微软雅黑" panose="020B0503020204020204" pitchFamily="34" charset="-122"/>
                        </a:rPr>
                        <a:t>]</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0.106925</a:t>
                      </a:r>
                    </a:p>
                  </a:txBody>
                  <a:tcPr marL="9842" marR="9842" marT="9842" marB="0" anchor="ctr">
                    <a:lnR w="19050" cmpd="sng">
                      <a:solidFill>
                        <a:schemeClr val="tx1"/>
                      </a:solidFill>
                      <a:prstDash val="solid"/>
                    </a:lnR>
                    <a:lnB w="19050" cmpd="sng">
                      <a:solidFill>
                        <a:schemeClr val="tx1"/>
                      </a:solidFill>
                      <a:prstDash val="solid"/>
                    </a:lnB>
                  </a:tcPr>
                </a:tc>
                <a:tc>
                  <a:txBody>
                    <a:bodyPr/>
                    <a:lstStyle/>
                    <a:p>
                      <a:pPr indent="0"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2.61E-05</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0.106802</a:t>
                      </a:r>
                    </a:p>
                  </a:txBody>
                  <a:tcPr marL="9842" marR="9842" marT="9842" marB="0" anchor="ctr">
                    <a:lnB w="19050" cmpd="sng">
                      <a:solidFill>
                        <a:schemeClr val="tx1"/>
                      </a:solidFill>
                      <a:prstDash val="solid"/>
                    </a:lnB>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0.106802</a:t>
                      </a:r>
                    </a:p>
                  </a:txBody>
                  <a:tcPr marL="9842" marR="9842" marT="9842" marB="0" anchor="ctr">
                    <a:lnB w="19050" cmpd="sng">
                      <a:solidFill>
                        <a:schemeClr val="tx1"/>
                      </a:solidFill>
                      <a:prstDash val="solid"/>
                    </a:lnB>
                  </a:tcPr>
                </a:tc>
                <a:tc>
                  <a:txBody>
                    <a:bodyPr/>
                    <a:lstStyle/>
                    <a:p>
                      <a:pPr algn="ctr" fontAlgn="ctr"/>
                      <a:r>
                        <a:rPr lang="en-US" altLang="zh-CN" sz="1600" b="0" i="0">
                          <a:solidFill>
                            <a:schemeClr val="tx1"/>
                          </a:solidFill>
                          <a:latin typeface="微软雅黑" panose="020B0503020204020204" pitchFamily="34" charset="-122"/>
                          <a:ea typeface="微软雅黑" panose="020B0503020204020204" pitchFamily="34" charset="-122"/>
                        </a:rPr>
                        <a:t>-1.15E-03</a:t>
                      </a:r>
                    </a:p>
                  </a:txBody>
                  <a:tcPr marL="9842" marR="9842" marT="9842" marB="0" anchor="ctr">
                    <a:lnB w="19050" cmpd="sng">
                      <a:solidFill>
                        <a:schemeClr val="tx1"/>
                      </a:solidFill>
                      <a:prstDash val="solid"/>
                    </a:lnB>
                  </a:tcP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8.30E-5</a:t>
                      </a: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&lt;</a:t>
                      </a:r>
                      <a:r>
                        <a:rPr lang="en-US" altLang="en-US" sz="1600" b="1">
                          <a:solidFill>
                            <a:srgbClr val="FF0000"/>
                          </a:solidFill>
                          <a:latin typeface="微软雅黑" panose="020B0503020204020204" pitchFamily="34" charset="-122"/>
                          <a:ea typeface="微软雅黑" panose="020B0503020204020204" pitchFamily="34" charset="-122"/>
                          <a:sym typeface="+mn-ea"/>
                        </a:rPr>
                        <a:t>±</a:t>
                      </a:r>
                      <a:r>
                        <a:rPr lang="en-US" altLang="zh-CN" sz="1600" b="1">
                          <a:solidFill>
                            <a:srgbClr val="FF0000"/>
                          </a:solidFill>
                          <a:latin typeface="微软雅黑" panose="020B0503020204020204" pitchFamily="34" charset="-122"/>
                          <a:ea typeface="微软雅黑" panose="020B0503020204020204" pitchFamily="34" charset="-122"/>
                          <a:sym typeface="+mn-ea"/>
                        </a:rPr>
                        <a:t>5E-04</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R w="19050" cmpd="sng">
                      <a:solidFill>
                        <a:schemeClr val="tx1"/>
                      </a:solidFill>
                      <a:prstDash val="solid"/>
                    </a:lnR>
                    <a:lnB w="19050" cmpd="sng">
                      <a:solidFill>
                        <a:schemeClr val="tx1"/>
                      </a:solidFill>
                      <a:prstDash val="solid"/>
                    </a:lnB>
                  </a:tcPr>
                </a:tc>
                <a:extLst>
                  <a:ext uri="{0D108BD9-81ED-4DB2-BD59-A6C34878D82A}">
                    <a16:rowId xmlns:a16="http://schemas.microsoft.com/office/drawing/2014/main" xmlns="" val="10003"/>
                  </a:ext>
                </a:extLst>
              </a:tr>
            </a:tbl>
          </a:graphicData>
        </a:graphic>
      </p:graphicFrame>
      <p:sp>
        <p:nvSpPr>
          <p:cNvPr id="14" name="文本框 13"/>
          <p:cNvSpPr txBox="1"/>
          <p:nvPr/>
        </p:nvSpPr>
        <p:spPr>
          <a:xfrm>
            <a:off x="1016987" y="6021159"/>
            <a:ext cx="7167245" cy="1198880"/>
          </a:xfrm>
          <a:prstGeom prst="rect">
            <a:avLst/>
          </a:prstGeom>
          <a:noFill/>
        </p:spPr>
        <p:txBody>
          <a:bodyPr wrap="square" rtlCol="0">
            <a:spAutoFit/>
          </a:bodyPr>
          <a:lstStyle/>
          <a:p>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数值偏差</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（磁中心偏移后仿真值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p>
          <a:p>
            <a:r>
              <a:rPr lang="en-US" altLang="zh-CN" dirty="0">
                <a:solidFill>
                  <a:srgbClr val="000000"/>
                </a:solidFill>
                <a:latin typeface="微软雅黑" panose="020B0503020204020204" pitchFamily="34" charset="-122"/>
                <a:ea typeface="微软雅黑" panose="020B0503020204020204" pitchFamily="34" charset="-122"/>
                <a:sym typeface="+mn-ea"/>
              </a:rPr>
              <a:t>*</a:t>
            </a:r>
            <a:r>
              <a:rPr lang="el-GR" altLang="zh-CN" dirty="0">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a:solidFill>
                  <a:srgbClr val="000000"/>
                </a:solidFill>
                <a:latin typeface="微软雅黑" panose="020B0503020204020204" pitchFamily="34" charset="-122"/>
                <a:ea typeface="微软雅黑" panose="020B0503020204020204" pitchFamily="34" charset="-122"/>
                <a:sym typeface="+mn-ea"/>
              </a:rPr>
              <a:t>B3/B=</a:t>
            </a:r>
            <a:r>
              <a:rPr lang="zh-CN" altLang="en-US" dirty="0">
                <a:solidFill>
                  <a:srgbClr val="000000"/>
                </a:solidFill>
                <a:latin typeface="微软雅黑" panose="020B0503020204020204" pitchFamily="34" charset="-122"/>
                <a:ea typeface="微软雅黑" panose="020B0503020204020204" pitchFamily="34" charset="-122"/>
                <a:sym typeface="+mn-ea"/>
              </a:rPr>
              <a:t>（磁中心偏移后仿真值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a:solidFill>
                  <a:srgbClr val="000000"/>
                </a:solidFill>
                <a:latin typeface="微软雅黑" panose="020B0503020204020204" pitchFamily="34" charset="-122"/>
                <a:ea typeface="微软雅黑" panose="020B0503020204020204" pitchFamily="34" charset="-122"/>
                <a:sym typeface="+mn-ea"/>
              </a:rPr>
              <a:t>*R^2/2/Bmod</a:t>
            </a:r>
            <a:endParaRPr lang="en-US" altLang="zh-CN" b="0" i="0" dirty="0">
              <a:solidFill>
                <a:srgbClr val="000000"/>
              </a:solidFill>
              <a:latin typeface="微软雅黑" panose="020B0503020204020204" pitchFamily="34" charset="-122"/>
              <a:ea typeface="微软雅黑" panose="020B0503020204020204" pitchFamily="34" charset="-122"/>
            </a:endParaRPr>
          </a:p>
          <a:p>
            <a:endParaRPr lang="zh-CN" altLang="en-US" dirty="0">
              <a:solidFill>
                <a:srgbClr val="000000"/>
              </a:solidFill>
              <a:latin typeface="微软雅黑" panose="020B0503020204020204" pitchFamily="34" charset="-122"/>
              <a:ea typeface="微软雅黑" panose="020B0503020204020204" pitchFamily="34" charset="-122"/>
              <a:sym typeface="+mn-ea"/>
            </a:endParaRPr>
          </a:p>
          <a:p>
            <a:r>
              <a:rPr lang="en-US" altLang="zh-CN" dirty="0">
                <a:solidFill>
                  <a:srgbClr val="000000"/>
                </a:solidFill>
                <a:latin typeface="微软雅黑" panose="020B0503020204020204" pitchFamily="34" charset="-122"/>
                <a:ea typeface="微软雅黑" panose="020B0503020204020204" pitchFamily="34" charset="-122"/>
                <a:sym typeface="+mn-ea"/>
              </a:rPr>
              <a:t> </a:t>
            </a:r>
          </a:p>
        </p:txBody>
      </p:sp>
      <p:sp>
        <p:nvSpPr>
          <p:cNvPr id="2" name="内容占位符 1"/>
          <p:cNvSpPr>
            <a:spLocks noGrp="1"/>
          </p:cNvSpPr>
          <p:nvPr>
            <p:ph idx="1"/>
          </p:nvPr>
        </p:nvSpPr>
        <p:spPr>
          <a:xfrm>
            <a:off x="609600" y="1052830"/>
            <a:ext cx="10972800" cy="939800"/>
          </a:xfrm>
        </p:spPr>
        <p:txBody>
          <a:bodyPr/>
          <a:lstStyle/>
          <a:p>
            <a:r>
              <a:rPr lang="zh-CN" altLang="en-US" dirty="0">
                <a:solidFill>
                  <a:srgbClr val="FF0000"/>
                </a:solidFill>
                <a:sym typeface="+mn-ea"/>
              </a:rPr>
              <a:t>六极磁铁磁中心偏差</a:t>
            </a:r>
            <a:r>
              <a:rPr lang="zh-CN" altLang="en-US" dirty="0">
                <a:sym typeface="+mn-ea"/>
              </a:rPr>
              <a:t>造成磁场误差</a:t>
            </a:r>
            <a:endParaRPr lang="zh-CN" altLang="en-US"/>
          </a:p>
        </p:txBody>
      </p:sp>
      <p:sp>
        <p:nvSpPr>
          <p:cNvPr id="8" name="圆角矩形标注 7"/>
          <p:cNvSpPr/>
          <p:nvPr/>
        </p:nvSpPr>
        <p:spPr>
          <a:xfrm>
            <a:off x="7752080" y="2708910"/>
            <a:ext cx="1623060" cy="791845"/>
          </a:xfrm>
          <a:prstGeom prst="wedgeRoundRectCallout">
            <a:avLst>
              <a:gd name="adj1" fmla="val -39906"/>
              <a:gd name="adj2" fmla="val 84562"/>
              <a:gd name="adj3" fmla="val 16667"/>
            </a:avLst>
          </a:prstGeom>
        </p:spPr>
        <p:style>
          <a:lnRef idx="0">
            <a:srgbClr val="FFFFFF"/>
          </a:lnRef>
          <a:fillRef idx="3">
            <a:schemeClr val="accent6"/>
          </a:fillRef>
          <a:effectRef idx="0">
            <a:srgbClr val="FFFFFF"/>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误差来源：</a:t>
            </a:r>
          </a:p>
          <a:p>
            <a:pPr algn="ctr"/>
            <a:r>
              <a:rPr lang="zh-CN" altLang="en-US">
                <a:solidFill>
                  <a:srgbClr val="0000FF"/>
                </a:solidFill>
                <a:latin typeface="微软雅黑" panose="020B0503020204020204" pitchFamily="34" charset="-122"/>
                <a:ea typeface="微软雅黑" panose="020B0503020204020204" pitchFamily="34" charset="-122"/>
              </a:rPr>
              <a:t>磁中心偏移</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8737600" y="6643371"/>
            <a:ext cx="2844800" cy="365125"/>
          </a:xfrm>
        </p:spPr>
        <p:txBody>
          <a:bodyPr/>
          <a:lstStyle/>
          <a:p>
            <a:fld id="{098B4EB0-06CE-481E-B32B-52DF58230A15}" type="slidenum">
              <a:rPr lang="zh-CN" altLang="en-US" smtClean="0"/>
              <a:t>13</a:t>
            </a:fld>
            <a:endParaRPr lang="zh-CN" altLang="en-US" dirty="0"/>
          </a:p>
        </p:txBody>
      </p:sp>
      <p:sp>
        <p:nvSpPr>
          <p:cNvPr id="10" name="内容占位符 1"/>
          <p:cNvSpPr>
            <a:spLocks noGrp="1"/>
          </p:cNvSpPr>
          <p:nvPr>
            <p:ph idx="1"/>
          </p:nvPr>
        </p:nvSpPr>
        <p:spPr>
          <a:xfrm>
            <a:off x="479425" y="1124585"/>
            <a:ext cx="10296525" cy="864235"/>
          </a:xfrm>
        </p:spPr>
        <p:txBody>
          <a:bodyPr>
            <a:normAutofit/>
          </a:bodyPr>
          <a:lstStyle/>
          <a:p>
            <a:r>
              <a:rPr lang="en-US" altLang="zh-CN" b="1" dirty="0">
                <a:solidFill>
                  <a:srgbClr val="FF0000"/>
                </a:solidFill>
                <a:latin typeface="微软雅黑" panose="020B0503020204020204" pitchFamily="34" charset="-122"/>
                <a:cs typeface="微软雅黑" panose="020B0503020204020204" pitchFamily="34" charset="-122"/>
                <a:sym typeface="+mn-ea"/>
              </a:rPr>
              <a:t> </a:t>
            </a:r>
            <a:r>
              <a:rPr lang="zh-CN" altLang="en-US" dirty="0">
                <a:solidFill>
                  <a:srgbClr val="FF0000"/>
                </a:solidFill>
              </a:rPr>
              <a:t>磁中心偏移</a:t>
            </a:r>
            <a:r>
              <a:rPr lang="en-US" altLang="zh-CN" dirty="0">
                <a:solidFill>
                  <a:srgbClr val="FF0000"/>
                </a:solidFill>
              </a:rPr>
              <a:t>+</a:t>
            </a:r>
            <a:r>
              <a:rPr lang="zh-CN" altLang="en-US" dirty="0">
                <a:solidFill>
                  <a:srgbClr val="FF0000"/>
                </a:solidFill>
              </a:rPr>
              <a:t>磁铁加工误差</a:t>
            </a:r>
            <a:r>
              <a:rPr lang="zh-CN" altLang="en-US" dirty="0">
                <a:solidFill>
                  <a:schemeClr val="tx1"/>
                </a:solidFill>
              </a:rPr>
              <a:t>带来的磁场误差</a:t>
            </a:r>
            <a:endParaRPr lang="en-US" altLang="zh-CN" b="1" dirty="0">
              <a:solidFill>
                <a:srgbClr val="FF0000"/>
              </a:solidFill>
              <a:latin typeface="微软雅黑" panose="020B0503020204020204" pitchFamily="34" charset="-122"/>
              <a:cs typeface="微软雅黑" panose="020B0503020204020204" pitchFamily="34" charset="-122"/>
              <a:sym typeface="+mn-ea"/>
            </a:endParaRPr>
          </a:p>
        </p:txBody>
      </p:sp>
      <p:sp>
        <p:nvSpPr>
          <p:cNvPr id="7" name="标题 3"/>
          <p:cNvSpPr>
            <a:spLocks noGrp="1"/>
          </p:cNvSpPr>
          <p:nvPr>
            <p:ph type="title"/>
          </p:nvPr>
        </p:nvSpPr>
        <p:spPr>
          <a:xfrm>
            <a:off x="407368" y="187617"/>
            <a:ext cx="10763325" cy="725470"/>
          </a:xfrm>
        </p:spPr>
        <p:txBody>
          <a:bodyPr/>
          <a:lstStyle/>
          <a:p>
            <a:pPr algn="ctr"/>
            <a:r>
              <a:rPr lang="zh-CN" altLang="en-US" dirty="0"/>
              <a:t>增强器二六极组合磁铁误差</a:t>
            </a:r>
          </a:p>
        </p:txBody>
      </p:sp>
      <p:sp>
        <p:nvSpPr>
          <p:cNvPr id="9" name="文本框 8"/>
          <p:cNvSpPr txBox="1"/>
          <p:nvPr/>
        </p:nvSpPr>
        <p:spPr>
          <a:xfrm>
            <a:off x="767533" y="1629053"/>
            <a:ext cx="10948738" cy="2491740"/>
          </a:xfrm>
          <a:prstGeom prst="rect">
            <a:avLst/>
          </a:prstGeom>
          <a:noFill/>
        </p:spPr>
        <p:txBody>
          <a:bodyPr wrap="square" rtlCol="0">
            <a:spAutoFit/>
          </a:bodyPr>
          <a:lstStyle/>
          <a:p>
            <a:pPr>
              <a:lnSpc>
                <a:spcPct val="150000"/>
              </a:lnSpc>
              <a:spcBef>
                <a:spcPts val="0"/>
              </a:spcBef>
              <a:spcAft>
                <a:spcPts val="0"/>
              </a:spcAf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加工误差会使二极场和六极场同时变化，但是可以通过</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微调电流</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保证二极磁场（主场）</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在磁中心偏移以及最大机械加工误差下（</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X0.30,Y0.10</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a:lnSpc>
                <a:spcPct val="150000"/>
              </a:lnSpc>
              <a:spcBef>
                <a:spcPts val="0"/>
              </a:spcBef>
              <a:spcAft>
                <a:spcPts val="0"/>
              </a:spcAf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计算得出磁场偏差：</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spcBef>
                <a:spcPts val="0"/>
              </a:spcBef>
              <a:spcAft>
                <a:spcPts val="0"/>
              </a:spcAft>
            </a:pPr>
            <a:endParaRPr lang="zh-CN" altLang="en-US" sz="1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spcBef>
                <a:spcPts val="0"/>
              </a:spcBef>
              <a:spcAft>
                <a:spcPts val="0"/>
              </a:spcAft>
            </a:pPr>
            <a:endPar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6" name="表格 5"/>
          <p:cNvGraphicFramePr/>
          <p:nvPr>
            <p:custDataLst>
              <p:tags r:id="rId1"/>
            </p:custDataLst>
          </p:nvPr>
        </p:nvGraphicFramePr>
        <p:xfrm>
          <a:off x="689610" y="3585845"/>
          <a:ext cx="10887075" cy="2157730"/>
        </p:xfrm>
        <a:graphic>
          <a:graphicData uri="http://schemas.openxmlformats.org/drawingml/2006/table">
            <a:tbl>
              <a:tblPr firstRow="1" bandRow="1">
                <a:tableStyleId>{5C22544A-7EE6-4342-B048-85BDC9FD1C3A}</a:tableStyleId>
              </a:tblPr>
              <a:tblGrid>
                <a:gridCol w="1209675">
                  <a:extLst>
                    <a:ext uri="{9D8B030D-6E8A-4147-A177-3AD203B41FA5}">
                      <a16:colId xmlns:a16="http://schemas.microsoft.com/office/drawing/2014/main" xmlns="" val="20000"/>
                    </a:ext>
                  </a:extLst>
                </a:gridCol>
                <a:gridCol w="1209675">
                  <a:extLst>
                    <a:ext uri="{9D8B030D-6E8A-4147-A177-3AD203B41FA5}">
                      <a16:colId xmlns:a16="http://schemas.microsoft.com/office/drawing/2014/main" xmlns="" val="20001"/>
                    </a:ext>
                  </a:extLst>
                </a:gridCol>
                <a:gridCol w="1209675">
                  <a:extLst>
                    <a:ext uri="{9D8B030D-6E8A-4147-A177-3AD203B41FA5}">
                      <a16:colId xmlns:a16="http://schemas.microsoft.com/office/drawing/2014/main" xmlns="" val="20002"/>
                    </a:ext>
                  </a:extLst>
                </a:gridCol>
                <a:gridCol w="1209675">
                  <a:extLst>
                    <a:ext uri="{9D8B030D-6E8A-4147-A177-3AD203B41FA5}">
                      <a16:colId xmlns:a16="http://schemas.microsoft.com/office/drawing/2014/main" xmlns="" val="20003"/>
                    </a:ext>
                  </a:extLst>
                </a:gridCol>
                <a:gridCol w="1209675">
                  <a:extLst>
                    <a:ext uri="{9D8B030D-6E8A-4147-A177-3AD203B41FA5}">
                      <a16:colId xmlns:a16="http://schemas.microsoft.com/office/drawing/2014/main" xmlns="" val="20004"/>
                    </a:ext>
                  </a:extLst>
                </a:gridCol>
                <a:gridCol w="1209675">
                  <a:extLst>
                    <a:ext uri="{9D8B030D-6E8A-4147-A177-3AD203B41FA5}">
                      <a16:colId xmlns:a16="http://schemas.microsoft.com/office/drawing/2014/main" xmlns="" val="20005"/>
                    </a:ext>
                  </a:extLst>
                </a:gridCol>
                <a:gridCol w="1209675">
                  <a:extLst>
                    <a:ext uri="{9D8B030D-6E8A-4147-A177-3AD203B41FA5}">
                      <a16:colId xmlns:a16="http://schemas.microsoft.com/office/drawing/2014/main" xmlns="" val="20006"/>
                    </a:ext>
                  </a:extLst>
                </a:gridCol>
                <a:gridCol w="1209675">
                  <a:extLst>
                    <a:ext uri="{9D8B030D-6E8A-4147-A177-3AD203B41FA5}">
                      <a16:colId xmlns:a16="http://schemas.microsoft.com/office/drawing/2014/main" xmlns="" val="20007"/>
                    </a:ext>
                  </a:extLst>
                </a:gridCol>
                <a:gridCol w="1209675">
                  <a:extLst>
                    <a:ext uri="{9D8B030D-6E8A-4147-A177-3AD203B41FA5}">
                      <a16:colId xmlns:a16="http://schemas.microsoft.com/office/drawing/2014/main" xmlns="" val="20008"/>
                    </a:ext>
                  </a:extLst>
                </a:gridCol>
              </a:tblGrid>
              <a:tr h="579755">
                <a:tc rowSpan="2" gridSpan="2">
                  <a:txBody>
                    <a:bodyPr/>
                    <a:lstStyle/>
                    <a:p>
                      <a:pPr algn="ctr" fontAlgn="ctr"/>
                      <a:r>
                        <a:rPr lang="zh-CN" altLang="en-US" sz="1800" b="0" i="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设计要求</a:t>
                      </a:r>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rowSpan="2" hMerge="1">
                  <a:txBody>
                    <a:bodyPr/>
                    <a:lstStyle/>
                    <a:p>
                      <a:endParaRPr lang="zh-CN"/>
                    </a:p>
                  </a:txBody>
                  <a:tcPr marL="9842" marR="9842" marT="9842" marB="0" anchor="ctr">
                    <a:lnR w="19050" cmpd="sng">
                      <a:solidFill>
                        <a:schemeClr val="tx1"/>
                      </a:solidFill>
                      <a:prstDash val="solid"/>
                    </a:lnR>
                    <a:lnT w="19050" cmpd="sng">
                      <a:solidFill>
                        <a:schemeClr val="tx1"/>
                      </a:solidFill>
                      <a:prstDash val="solid"/>
                    </a:lnT>
                  </a:tcPr>
                </a:tc>
                <a:tc gridSpan="3">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sym typeface="宋体" panose="02010600030101010101" pitchFamily="2" charset="-122"/>
                        </a:rPr>
                        <a:t>加工误差仿真结果</a:t>
                      </a:r>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CN"/>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hMerge="1">
                  <a:txBody>
                    <a:bodyPr/>
                    <a:lstStyle/>
                    <a:p>
                      <a:endParaRPr lang="zh-CN"/>
                    </a:p>
                  </a:txBody>
                  <a:tcPr marL="9842" marR="9842" marT="9842" marB="0" anchor="ctr">
                    <a:lnL w="19050" cmpd="sng">
                      <a:solidFill>
                        <a:schemeClr val="tx1"/>
                      </a:solidFill>
                      <a:prstDash val="solid"/>
                    </a:lnL>
                    <a:lnT w="19050" cmpd="sng">
                      <a:solidFill>
                        <a:schemeClr val="tx1"/>
                      </a:solidFill>
                      <a:prstDash val="solid"/>
                    </a:lnT>
                    <a:lnB w="12700">
                      <a:solidFill>
                        <a:schemeClr val="bg1"/>
                      </a:solidFill>
                      <a:prstDash val="solid"/>
                    </a:lnB>
                  </a:tcPr>
                </a:tc>
                <a:tc rowSpan="2">
                  <a:txBody>
                    <a:bodyPr/>
                    <a:lstStyle/>
                    <a:p>
                      <a:pPr algn="ctr" fontAlgn="ctr">
                        <a:buNone/>
                      </a:pPr>
                      <a:r>
                        <a:rPr lang="zh-CN" altLang="en-US" sz="1800" b="0" i="0" dirty="0">
                          <a:solidFill>
                            <a:srgbClr val="000000"/>
                          </a:solidFill>
                          <a:latin typeface="微软雅黑" panose="020B0503020204020204" pitchFamily="34" charset="-122"/>
                          <a:ea typeface="微软雅黑" panose="020B0503020204020204" pitchFamily="34" charset="-122"/>
                        </a:rPr>
                        <a:t>数值偏差</a:t>
                      </a:r>
                    </a:p>
                  </a:txBody>
                  <a:tcPr marL="9842" marR="9842" marT="9842" marB="0" anchor="ctr">
                    <a:lnT w="19050" cmpd="sng">
                      <a:solidFill>
                        <a:schemeClr val="tx1"/>
                      </a:solidFill>
                      <a:prstDash val="solid"/>
                    </a:lnT>
                  </a:tcPr>
                </a:tc>
                <a:tc rowSpan="2">
                  <a:txBody>
                    <a:bodyPr/>
                    <a:lstStyle/>
                    <a:p>
                      <a:pPr algn="ctr" fontAlgn="ctr">
                        <a:buNone/>
                      </a:pPr>
                      <a:r>
                        <a:rPr lang="el-GR" altLang="zh-CN" sz="18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sz="1800" b="0">
                          <a:solidFill>
                            <a:srgbClr val="000000"/>
                          </a:solidFill>
                          <a:latin typeface="微软雅黑" panose="020B0503020204020204" pitchFamily="34" charset="-122"/>
                          <a:ea typeface="微软雅黑" panose="020B0503020204020204" pitchFamily="34" charset="-122"/>
                          <a:sym typeface="+mn-ea"/>
                        </a:rPr>
                        <a:t>B3/B</a:t>
                      </a:r>
                      <a:endParaRPr lang="en-US" altLang="zh-CN" sz="1800" b="0" i="0" dirty="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T w="19050" cmpd="sng">
                      <a:solidFill>
                        <a:schemeClr val="tx1"/>
                      </a:solidFill>
                      <a:prstDash val="solid"/>
                    </a:lnT>
                  </a:tcPr>
                </a:tc>
                <a:tc rowSpan="2">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rPr>
                        <a:t>要求</a:t>
                      </a:r>
                    </a:p>
                  </a:txBody>
                  <a:tcPr marL="9842" marR="9842" marT="9842" marB="0" anchor="ctr">
                    <a:lnT w="19050" cmpd="sng">
                      <a:solidFill>
                        <a:schemeClr val="tx1"/>
                      </a:solidFill>
                      <a:prstDash val="solid"/>
                    </a:lnT>
                  </a:tcPr>
                </a:tc>
                <a:tc rowSpan="2">
                  <a:txBody>
                    <a:bodyPr/>
                    <a:lstStyle/>
                    <a:p>
                      <a:pPr algn="ctr" fontAlgn="ctr">
                        <a:buNone/>
                      </a:pPr>
                      <a:r>
                        <a:rPr lang="zh-CN" altLang="en-US" sz="1800" b="0" i="0">
                          <a:solidFill>
                            <a:srgbClr val="000000"/>
                          </a:solidFill>
                          <a:latin typeface="微软雅黑" panose="020B0503020204020204" pitchFamily="34" charset="-122"/>
                          <a:ea typeface="微软雅黑" panose="020B0503020204020204" pitchFamily="34" charset="-122"/>
                        </a:rPr>
                        <a:t>判断</a:t>
                      </a:r>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xmlns="" val="10000"/>
                  </a:ext>
                </a:extLst>
              </a:tr>
              <a:tr h="346710">
                <a:tc gridSpan="2" vMerge="1">
                  <a:txBody>
                    <a:bodyPr/>
                    <a:lstStyle/>
                    <a:p>
                      <a:endParaRPr lang="zh-CN"/>
                    </a:p>
                  </a:txBody>
                  <a:tcPr marL="9842" marR="9842" marT="9842" marB="0" anchor="ctr">
                    <a:lnL w="19050" cmpd="sng">
                      <a:solidFill>
                        <a:schemeClr val="tx1"/>
                      </a:solidFill>
                      <a:prstDash val="solid"/>
                    </a:lnL>
                    <a:lnR w="19050" cmpd="sng">
                      <a:solidFill>
                        <a:schemeClr val="tx1"/>
                      </a:solidFill>
                      <a:prstDash val="solid"/>
                    </a:lnR>
                    <a:lnT w="19050" cmpd="sng">
                      <a:solidFill>
                        <a:schemeClr val="tx1"/>
                      </a:solidFill>
                      <a:prstDash val="solid"/>
                    </a:lnT>
                  </a:tcPr>
                </a:tc>
                <a:tc hMerge="1" vMerge="1">
                  <a:txBody>
                    <a:bodyPr/>
                    <a:lstStyle/>
                    <a:p>
                      <a:endParaRPr lang="zh-CN"/>
                    </a:p>
                  </a:txBody>
                  <a:tcPr marL="9842" marR="9842" marT="9842" marB="0" anchor="ctr">
                    <a:lnR w="19050">
                      <a:solidFill>
                        <a:schemeClr val="tx1"/>
                      </a:solidFill>
                      <a:prstDash val="solid"/>
                    </a:lnR>
                    <a:lnT w="19050" cmpd="sng">
                      <a:solidFill>
                        <a:schemeClr val="tx1"/>
                      </a:solidFill>
                      <a:prstDash val="solid"/>
                    </a:lnT>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Bx</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w="19050">
                      <a:solidFill>
                        <a:schemeClr val="tx1"/>
                      </a:solidFill>
                      <a:prstDash val="solid"/>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By</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a:noFill/>
                    </a:lnR>
                    <a:lnT w="12700">
                      <a:solidFill>
                        <a:schemeClr val="bg1"/>
                      </a:solidFill>
                      <a:prstDash val="solid"/>
                    </a:lnT>
                    <a:lnB w="28575">
                      <a:solidFill>
                        <a:schemeClr val="bg1"/>
                      </a:solidFill>
                      <a:prstDash val="solid"/>
                    </a:lnB>
                    <a:lnTlToBr>
                      <a:noFill/>
                    </a:lnTlToBr>
                    <a:lnBlToTr>
                      <a:noFill/>
                    </a:lnBlToTr>
                    <a:solidFill>
                      <a:srgbClr val="4F80BD"/>
                    </a:solidFill>
                  </a:tcPr>
                </a:tc>
                <a:tc>
                  <a:txBody>
                    <a:bodyPr/>
                    <a:lstStyle/>
                    <a:p>
                      <a:pPr algn="ctr" fontAlgn="ctr">
                        <a:buNone/>
                      </a:pPr>
                      <a:r>
                        <a:rPr lang="en-US" altLang="zh-CN" sz="1800">
                          <a:solidFill>
                            <a:srgbClr val="000000"/>
                          </a:solidFill>
                          <a:latin typeface="微软雅黑" panose="020B0503020204020204" pitchFamily="34" charset="-122"/>
                          <a:ea typeface="微软雅黑" panose="020B0503020204020204" pitchFamily="34" charset="-122"/>
                          <a:sym typeface="+mn-ea"/>
                        </a:rPr>
                        <a:t>Bmod</a:t>
                      </a:r>
                      <a:endParaRPr lang="en-US" altLang="zh-CN" sz="1800" b="0" i="0">
                        <a:solidFill>
                          <a:srgbClr val="000000"/>
                        </a:solidFill>
                        <a:latin typeface="微软雅黑" panose="020B0503020204020204" pitchFamily="34" charset="-122"/>
                        <a:ea typeface="微软雅黑" panose="020B0503020204020204" pitchFamily="34" charset="-122"/>
                        <a:sym typeface="+mn-ea"/>
                      </a:endParaRPr>
                    </a:p>
                  </a:txBody>
                  <a:tcPr marL="9842" marR="9842" marT="9842" marB="0" anchor="ctr">
                    <a:lnL>
                      <a:noFill/>
                    </a:lnL>
                    <a:lnR w="12700">
                      <a:solidFill>
                        <a:schemeClr val="bg1"/>
                      </a:solidFill>
                      <a:prstDash val="solid"/>
                    </a:lnR>
                    <a:lnT w="12700">
                      <a:solidFill>
                        <a:schemeClr val="bg1"/>
                      </a:solidFill>
                      <a:prstDash val="solid"/>
                    </a:lnT>
                    <a:lnB w="28575">
                      <a:solidFill>
                        <a:schemeClr val="bg1"/>
                      </a:solidFill>
                      <a:prstDash val="solid"/>
                    </a:lnB>
                    <a:lnTlToBr>
                      <a:noFill/>
                    </a:lnTlToBr>
                    <a:lnBlToTr>
                      <a:noFill/>
                    </a:lnBlToTr>
                    <a:solidFill>
                      <a:srgbClr val="4F80BD"/>
                    </a:solidFill>
                  </a:tcPr>
                </a:tc>
                <a:tc vMerge="1">
                  <a:txBody>
                    <a:bodyPr/>
                    <a:lstStyle/>
                    <a:p>
                      <a:endParaRPr lang="zh-CN"/>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CN"/>
                    </a:p>
                  </a:txBody>
                  <a:tcPr marL="9842" marR="9842" marT="9842" marB="0" anchor="ctr">
                    <a:lnL w="12700">
                      <a:solidFill>
                        <a:schemeClr val="bg1"/>
                      </a:solidFill>
                      <a:prstDash val="solid"/>
                    </a:lnL>
                    <a:lnT w="19050" cmpd="sng">
                      <a:solidFill>
                        <a:schemeClr val="tx1"/>
                      </a:solidFill>
                      <a:prstDash val="solid"/>
                    </a:lnT>
                  </a:tcPr>
                </a:tc>
                <a:tc vMerge="1">
                  <a:txBody>
                    <a:bodyPr/>
                    <a:lstStyle/>
                    <a:p>
                      <a:endParaRPr lang="zh-CN"/>
                    </a:p>
                  </a:txBody>
                  <a:tcPr marL="9842" marR="9842" marT="9842" marB="0" anchor="ctr">
                    <a:lnT w="19050" cmpd="sng">
                      <a:solidFill>
                        <a:schemeClr val="tx1"/>
                      </a:solidFill>
                      <a:prstDash val="solid"/>
                    </a:lnT>
                  </a:tcPr>
                </a:tc>
                <a:tc vMerge="1">
                  <a:txBody>
                    <a:bodyPr/>
                    <a:lstStyle/>
                    <a:p>
                      <a:endParaRPr lang="zh-CN"/>
                    </a:p>
                  </a:txBody>
                  <a:tcPr marL="9842" marR="9842" marT="9842" marB="0" anchor="ctr">
                    <a:lnR w="19050" cmpd="sng">
                      <a:solidFill>
                        <a:schemeClr val="tx1"/>
                      </a:solidFill>
                      <a:prstDash val="solid"/>
                    </a:lnR>
                    <a:lnT w="19050" cmpd="sng">
                      <a:solidFill>
                        <a:schemeClr val="tx1"/>
                      </a:solidFill>
                      <a:prstDash val="solid"/>
                    </a:lnT>
                  </a:tcPr>
                </a:tc>
                <a:extLst>
                  <a:ext uri="{0D108BD9-81ED-4DB2-BD59-A6C34878D82A}">
                    <a16:rowId xmlns:a16="http://schemas.microsoft.com/office/drawing/2014/main" xmlns="" val="10001"/>
                  </a:ext>
                </a:extLst>
              </a:tr>
              <a:tr h="610235">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B[Gs]</a:t>
                      </a:r>
                    </a:p>
                  </a:txBody>
                  <a:tcPr marL="9842" marR="9842" marT="9842" marB="0" anchor="ctr">
                    <a:lnL w="19050" cmpd="sng">
                      <a:solidFill>
                        <a:schemeClr val="tx1"/>
                      </a:solidFill>
                      <a:prstDash val="solid"/>
                    </a:lnL>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a:t>
                      </a:r>
                    </a:p>
                  </a:txBody>
                  <a:tcPr marL="9842" marR="9842" marT="9842" marB="0" anchor="ctr">
                    <a:lnR w="19050" cmpd="sng">
                      <a:solidFill>
                        <a:schemeClr val="tx1"/>
                      </a:solidFill>
                      <a:prstDash val="solid"/>
                    </a:lnR>
                  </a:tcPr>
                </a:tc>
                <a:tc>
                  <a:txBody>
                    <a:bodyPr/>
                    <a:lstStyle/>
                    <a:p>
                      <a:pPr indent="0" algn="ctr" fontAlgn="ctr"/>
                      <a:r>
                        <a:rPr lang="en-US" altLang="zh-CN" sz="1600" b="0" i="0">
                          <a:solidFill>
                            <a:srgbClr val="000000"/>
                          </a:solidFill>
                          <a:latin typeface="微软雅黑" panose="020B0503020204020204" pitchFamily="34" charset="-122"/>
                          <a:ea typeface="微软雅黑" panose="020B0503020204020204" pitchFamily="34" charset="-122"/>
                        </a:rPr>
                        <a:t>-0.1879</a:t>
                      </a:r>
                    </a:p>
                  </a:txBody>
                  <a:tcPr marL="9842" marR="9842" marT="9842" marB="0" anchor="ctr">
                    <a:lnL w="19050" cmpd="sng">
                      <a:solidFill>
                        <a:schemeClr val="tx1"/>
                      </a:solidFill>
                      <a:prstDash val="solid"/>
                    </a:lnL>
                    <a:lnT w="28575">
                      <a:solidFill>
                        <a:schemeClr val="bg1"/>
                      </a:solidFill>
                      <a:prstDash val="solid"/>
                    </a:lnT>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376.0000</a:t>
                      </a:r>
                    </a:p>
                  </a:txBody>
                  <a:tcPr marL="9842" marR="9842" marT="9842" marB="0" anchor="ctr">
                    <a:lnT w="28575">
                      <a:solidFill>
                        <a:schemeClr val="bg1"/>
                      </a:solidFill>
                      <a:prstDash val="solid"/>
                    </a:lnT>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376.0000</a:t>
                      </a:r>
                    </a:p>
                  </a:txBody>
                  <a:tcPr marL="9842" marR="9842" marT="9842" marB="0" anchor="ctr">
                    <a:lnT w="28575">
                      <a:solidFill>
                        <a:schemeClr val="bg1"/>
                      </a:solidFill>
                      <a:prstDash val="solid"/>
                    </a:lnT>
                  </a:tcPr>
                </a:tc>
                <a:tc>
                  <a:txBody>
                    <a:bodyPr/>
                    <a:lstStyle/>
                    <a:p>
                      <a:pPr algn="ctr" fontAlgn="ctr"/>
                      <a:r>
                        <a:rPr lang="en-US" altLang="zh-CN" sz="1600" b="1" i="0">
                          <a:solidFill>
                            <a:srgbClr val="FF0000"/>
                          </a:solidFill>
                          <a:latin typeface="微软雅黑" panose="020B0503020204020204" pitchFamily="34" charset="-122"/>
                          <a:ea typeface="微软雅黑" panose="020B0503020204020204" pitchFamily="34" charset="-122"/>
                        </a:rPr>
                        <a:t>2.58E-07</a:t>
                      </a:r>
                    </a:p>
                  </a:txBody>
                  <a:tcPr marL="9842" marR="9842" marT="9842" marB="0" anchor="ct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&lt;</a:t>
                      </a:r>
                      <a:r>
                        <a:rPr lang="en-US" altLang="en-US" sz="1600" b="1" i="0">
                          <a:solidFill>
                            <a:srgbClr val="FF0000"/>
                          </a:solidFill>
                          <a:latin typeface="微软雅黑" panose="020B0503020204020204" pitchFamily="34" charset="-122"/>
                          <a:ea typeface="微软雅黑" panose="020B0503020204020204" pitchFamily="34" charset="-122"/>
                        </a:rPr>
                        <a:t>±</a:t>
                      </a:r>
                      <a:r>
                        <a:rPr lang="en-US" altLang="zh-CN" sz="1600" b="1">
                          <a:solidFill>
                            <a:srgbClr val="FF0000"/>
                          </a:solidFill>
                          <a:latin typeface="微软雅黑" panose="020B0503020204020204" pitchFamily="34" charset="-122"/>
                          <a:ea typeface="微软雅黑" panose="020B0503020204020204" pitchFamily="34" charset="-122"/>
                          <a:sym typeface="+mn-ea"/>
                        </a:rPr>
                        <a:t>1E-03</a:t>
                      </a:r>
                      <a:r>
                        <a:rPr lang="en-US" altLang="zh-CN" sz="1600" b="1" i="0">
                          <a:solidFill>
                            <a:srgbClr val="FF0000"/>
                          </a:solidFill>
                          <a:latin typeface="微软雅黑" panose="020B0503020204020204" pitchFamily="34" charset="-122"/>
                          <a:ea typeface="微软雅黑" panose="020B0503020204020204" pitchFamily="34" charset="-122"/>
                        </a:rPr>
                        <a:t> </a:t>
                      </a:r>
                    </a:p>
                  </a:txBody>
                  <a:tcPr marL="9842" marR="9842" marT="9842" marB="0" anchor="ct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a:t>
                      </a:r>
                    </a:p>
                  </a:txBody>
                  <a:tcPr marL="9842" marR="9842" marT="9842" marB="0" anchor="ctr">
                    <a:lnR w="19050" cmpd="sng">
                      <a:solidFill>
                        <a:schemeClr val="tx1"/>
                      </a:solidFill>
                      <a:prstDash val="solid"/>
                    </a:lnR>
                  </a:tcPr>
                </a:tc>
                <a:extLst>
                  <a:ext uri="{0D108BD9-81ED-4DB2-BD59-A6C34878D82A}">
                    <a16:rowId xmlns:a16="http://schemas.microsoft.com/office/drawing/2014/main" xmlns="" val="10002"/>
                  </a:ext>
                </a:extLst>
              </a:tr>
              <a:tr h="621030">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S[Gs/mm</a:t>
                      </a:r>
                      <a:r>
                        <a:rPr lang="en-US" altLang="zh-CN" sz="1600" b="0" i="0" baseline="30000">
                          <a:solidFill>
                            <a:srgbClr val="000000"/>
                          </a:solidFill>
                          <a:latin typeface="微软雅黑" panose="020B0503020204020204" pitchFamily="34" charset="-122"/>
                          <a:ea typeface="微软雅黑" panose="020B0503020204020204" pitchFamily="34" charset="-122"/>
                        </a:rPr>
                        <a:t>2</a:t>
                      </a:r>
                      <a:r>
                        <a:rPr lang="en-US" altLang="zh-CN" sz="1600" b="0" i="0">
                          <a:solidFill>
                            <a:srgbClr val="000000"/>
                          </a:solidFill>
                          <a:latin typeface="微软雅黑" panose="020B0503020204020204" pitchFamily="34" charset="-122"/>
                          <a:ea typeface="微软雅黑" panose="020B0503020204020204" pitchFamily="34" charset="-122"/>
                        </a:rPr>
                        <a:t>]</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0.106925</a:t>
                      </a:r>
                    </a:p>
                  </a:txBody>
                  <a:tcPr marL="9842" marR="9842" marT="9842" marB="0" anchor="ctr">
                    <a:lnR w="19050" cmpd="sng">
                      <a:solidFill>
                        <a:schemeClr val="tx1"/>
                      </a:solidFill>
                      <a:prstDash val="solid"/>
                    </a:lnR>
                    <a:lnB w="19050" cmpd="sng">
                      <a:solidFill>
                        <a:schemeClr val="tx1"/>
                      </a:solidFill>
                      <a:prstDash val="solid"/>
                    </a:lnB>
                  </a:tcPr>
                </a:tc>
                <a:tc>
                  <a:txBody>
                    <a:bodyPr/>
                    <a:lstStyle/>
                    <a:p>
                      <a:pPr indent="0"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0.0013</a:t>
                      </a:r>
                    </a:p>
                  </a:txBody>
                  <a:tcPr marL="9842" marR="9842" marT="9842" marB="0" anchor="ctr">
                    <a:lnL w="19050" cmpd="sng">
                      <a:solidFill>
                        <a:schemeClr val="tx1"/>
                      </a:solidFill>
                      <a:prstDash val="solid"/>
                    </a:lnL>
                    <a:lnB w="19050" cmpd="sng">
                      <a:solidFill>
                        <a:schemeClr val="tx1"/>
                      </a:solidFill>
                      <a:prstDash val="solid"/>
                    </a:lnB>
                  </a:tcPr>
                </a:tc>
                <a:tc>
                  <a:txBody>
                    <a:bodyPr/>
                    <a:lstStyle/>
                    <a:p>
                      <a:pPr algn="ctr" fontAlgn="ctr">
                        <a:buNone/>
                      </a:pPr>
                      <a:r>
                        <a:rPr lang="en-US" altLang="zh-CN" sz="1600" b="0" i="0">
                          <a:solidFill>
                            <a:srgbClr val="000000"/>
                          </a:solidFill>
                          <a:latin typeface="微软雅黑" panose="020B0503020204020204" pitchFamily="34" charset="-122"/>
                          <a:ea typeface="微软雅黑" panose="020B0503020204020204" pitchFamily="34" charset="-122"/>
                        </a:rPr>
                        <a:t>0.1063</a:t>
                      </a:r>
                    </a:p>
                  </a:txBody>
                  <a:tcPr marL="9842" marR="9842" marT="9842" marB="0" anchor="ctr">
                    <a:lnB w="19050" cmpd="sng">
                      <a:solidFill>
                        <a:schemeClr val="tx1"/>
                      </a:solidFill>
                      <a:prstDash val="solid"/>
                    </a:lnB>
                  </a:tcPr>
                </a:tc>
                <a:tc>
                  <a:txBody>
                    <a:bodyPr/>
                    <a:lstStyle/>
                    <a:p>
                      <a:pPr algn="ctr" fontAlgn="ctr"/>
                      <a:r>
                        <a:rPr lang="en-US" altLang="zh-CN" sz="1600" b="0" i="0" dirty="0">
                          <a:solidFill>
                            <a:srgbClr val="000000"/>
                          </a:solidFill>
                          <a:latin typeface="微软雅黑" panose="020B0503020204020204" pitchFamily="34" charset="-122"/>
                          <a:ea typeface="微软雅黑" panose="020B0503020204020204" pitchFamily="34" charset="-122"/>
                        </a:rPr>
                        <a:t>0.106349</a:t>
                      </a:r>
                    </a:p>
                  </a:txBody>
                  <a:tcPr marL="9842" marR="9842" marT="9842" marB="0" anchor="ctr">
                    <a:lnB w="19050" cmpd="sng">
                      <a:solidFill>
                        <a:schemeClr val="tx1"/>
                      </a:solidFill>
                      <a:prstDash val="solid"/>
                    </a:lnB>
                  </a:tcPr>
                </a:tc>
                <a:tc>
                  <a:txBody>
                    <a:bodyPr/>
                    <a:lstStyle/>
                    <a:p>
                      <a:pPr algn="ctr" fontAlgn="ctr"/>
                      <a:r>
                        <a:rPr lang="en-US" altLang="zh-CN" sz="1600" b="0" i="0">
                          <a:solidFill>
                            <a:schemeClr val="tx1"/>
                          </a:solidFill>
                          <a:latin typeface="微软雅黑" panose="020B0503020204020204" pitchFamily="34" charset="-122"/>
                          <a:ea typeface="微软雅黑" panose="020B0503020204020204" pitchFamily="34" charset="-122"/>
                        </a:rPr>
                        <a:t>5.39E-03</a:t>
                      </a:r>
                    </a:p>
                  </a:txBody>
                  <a:tcPr marL="9842" marR="9842" marT="9842" marB="0" anchor="ctr">
                    <a:lnB w="19050" cmpd="sng">
                      <a:solidFill>
                        <a:schemeClr val="tx1"/>
                      </a:solidFill>
                      <a:prstDash val="solid"/>
                    </a:lnB>
                  </a:tcPr>
                </a:tc>
                <a:tc>
                  <a:txBody>
                    <a:bodyPr/>
                    <a:lstStyle/>
                    <a:p>
                      <a:pPr algn="ctr" fontAlgn="ctr">
                        <a:buNone/>
                      </a:pPr>
                      <a:r>
                        <a:rPr lang="en-US" altLang="zh-CN" sz="1600" b="1" i="0">
                          <a:solidFill>
                            <a:srgbClr val="FF0000"/>
                          </a:solidFill>
                          <a:latin typeface="微软雅黑" panose="020B0503020204020204" pitchFamily="34" charset="-122"/>
                          <a:ea typeface="微软雅黑" panose="020B0503020204020204" pitchFamily="34" charset="-122"/>
                        </a:rPr>
                        <a:t>3.88E-4</a:t>
                      </a: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&lt;</a:t>
                      </a:r>
                      <a:r>
                        <a:rPr lang="en-US" altLang="en-US" sz="1600" b="1">
                          <a:solidFill>
                            <a:srgbClr val="FF0000"/>
                          </a:solidFill>
                          <a:latin typeface="微软雅黑" panose="020B0503020204020204" pitchFamily="34" charset="-122"/>
                          <a:ea typeface="微软雅黑" panose="020B0503020204020204" pitchFamily="34" charset="-122"/>
                          <a:sym typeface="+mn-ea"/>
                        </a:rPr>
                        <a:t>±</a:t>
                      </a:r>
                      <a:r>
                        <a:rPr lang="en-US" altLang="zh-CN" sz="1600" b="1">
                          <a:solidFill>
                            <a:srgbClr val="FF0000"/>
                          </a:solidFill>
                          <a:latin typeface="微软雅黑" panose="020B0503020204020204" pitchFamily="34" charset="-122"/>
                          <a:ea typeface="微软雅黑" panose="020B0503020204020204" pitchFamily="34" charset="-122"/>
                          <a:sym typeface="+mn-ea"/>
                        </a:rPr>
                        <a:t>5E-04</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B w="19050" cmpd="sng">
                      <a:solidFill>
                        <a:schemeClr val="tx1"/>
                      </a:solidFill>
                      <a:prstDash val="solid"/>
                    </a:lnB>
                  </a:tcPr>
                </a:tc>
                <a:tc>
                  <a:txBody>
                    <a:bodyPr/>
                    <a:lstStyle/>
                    <a:p>
                      <a:pPr algn="ctr" fontAlgn="ctr">
                        <a:buNone/>
                      </a:pPr>
                      <a:r>
                        <a:rPr lang="en-US" altLang="zh-CN" sz="1600" b="1">
                          <a:solidFill>
                            <a:srgbClr val="FF0000"/>
                          </a:solidFill>
                          <a:latin typeface="微软雅黑" panose="020B0503020204020204" pitchFamily="34" charset="-122"/>
                          <a:ea typeface="微软雅黑" panose="020B0503020204020204" pitchFamily="34" charset="-122"/>
                          <a:sym typeface="+mn-ea"/>
                        </a:rPr>
                        <a:t>√</a:t>
                      </a:r>
                      <a:endParaRPr lang="en-US" altLang="zh-CN" sz="1600" b="1" i="0" dirty="0">
                        <a:solidFill>
                          <a:srgbClr val="FF0000"/>
                        </a:solidFill>
                        <a:latin typeface="微软雅黑" panose="020B0503020204020204" pitchFamily="34" charset="-122"/>
                        <a:ea typeface="微软雅黑" panose="020B0503020204020204" pitchFamily="34" charset="-122"/>
                        <a:sym typeface="+mn-ea"/>
                      </a:endParaRPr>
                    </a:p>
                  </a:txBody>
                  <a:tcPr marL="9842" marR="9842" marT="9842" marB="0" anchor="ctr">
                    <a:lnR w="19050" cmpd="sng">
                      <a:solidFill>
                        <a:schemeClr val="tx1"/>
                      </a:solidFill>
                      <a:prstDash val="solid"/>
                    </a:lnR>
                    <a:lnB w="19050" cmpd="sng">
                      <a:solidFill>
                        <a:schemeClr val="tx1"/>
                      </a:solidFill>
                      <a:prstDash val="solid"/>
                    </a:lnB>
                  </a:tcPr>
                </a:tc>
                <a:extLst>
                  <a:ext uri="{0D108BD9-81ED-4DB2-BD59-A6C34878D82A}">
                    <a16:rowId xmlns:a16="http://schemas.microsoft.com/office/drawing/2014/main" xmlns="" val="10003"/>
                  </a:ext>
                </a:extLst>
              </a:tr>
            </a:tbl>
          </a:graphicData>
        </a:graphic>
      </p:graphicFrame>
      <p:sp>
        <p:nvSpPr>
          <p:cNvPr id="14" name="文本框 13"/>
          <p:cNvSpPr txBox="1"/>
          <p:nvPr/>
        </p:nvSpPr>
        <p:spPr>
          <a:xfrm>
            <a:off x="958215" y="5876290"/>
            <a:ext cx="10530205" cy="645160"/>
          </a:xfrm>
          <a:prstGeom prst="rect">
            <a:avLst/>
          </a:prstGeom>
          <a:noFill/>
        </p:spPr>
        <p:txBody>
          <a:bodyPr wrap="square" rtlCol="0">
            <a:spAutoFit/>
          </a:bodyPr>
          <a:lstStyle/>
          <a:p>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数值偏差</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（加工误差仿真值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dirty="0">
                <a:solidFill>
                  <a:srgbClr val="000000"/>
                </a:solidFill>
                <a:latin typeface="微软雅黑" panose="020B0503020204020204" pitchFamily="34" charset="-122"/>
                <a:ea typeface="微软雅黑" panose="020B0503020204020204" pitchFamily="34" charset="-122"/>
                <a:sym typeface="+mn-ea"/>
              </a:rPr>
              <a:t> </a:t>
            </a:r>
          </a:p>
          <a:p>
            <a:r>
              <a:rPr lang="en-US" altLang="el-GR"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l-GR" altLang="zh-CN" dirty="0">
                <a:latin typeface="微软雅黑" panose="020B0503020204020204" pitchFamily="34" charset="-122"/>
                <a:ea typeface="微软雅黑" panose="020B0503020204020204" pitchFamily="34" charset="-122"/>
                <a:cs typeface="微软雅黑" panose="020B0503020204020204" pitchFamily="34" charset="-122"/>
                <a:sym typeface="+mn-ea"/>
              </a:rPr>
              <a:t>Δ</a:t>
            </a:r>
            <a:r>
              <a:rPr lang="en-US" altLang="zh-CN">
                <a:solidFill>
                  <a:srgbClr val="000000"/>
                </a:solidFill>
                <a:latin typeface="微软雅黑" panose="020B0503020204020204" pitchFamily="34" charset="-122"/>
                <a:ea typeface="微软雅黑" panose="020B0503020204020204" pitchFamily="34" charset="-122"/>
                <a:sym typeface="+mn-ea"/>
              </a:rPr>
              <a:t>B3/B=</a:t>
            </a:r>
            <a:r>
              <a:rPr lang="zh-CN" altLang="en-US" dirty="0">
                <a:solidFill>
                  <a:srgbClr val="000000"/>
                </a:solidFill>
                <a:latin typeface="微软雅黑" panose="020B0503020204020204" pitchFamily="34" charset="-122"/>
                <a:ea typeface="微软雅黑" panose="020B0503020204020204" pitchFamily="34" charset="-122"/>
                <a:sym typeface="+mn-ea"/>
              </a:rPr>
              <a:t>（磁中心偏移后仿真值</a:t>
            </a:r>
            <a:r>
              <a:rPr lang="en-US" altLang="zh-CN" dirty="0">
                <a:solidFill>
                  <a:srgbClr val="000000"/>
                </a:solidFill>
                <a:latin typeface="微软雅黑" panose="020B0503020204020204" pitchFamily="34" charset="-122"/>
                <a:ea typeface="微软雅黑" panose="020B0503020204020204" pitchFamily="34" charset="-122"/>
                <a:sym typeface="+mn-ea"/>
              </a:rPr>
              <a:t>-</a:t>
            </a:r>
            <a:r>
              <a:rPr lang="zh-CN" altLang="en-US" dirty="0">
                <a:solidFill>
                  <a:srgbClr val="000000"/>
                </a:solidFill>
                <a:latin typeface="微软雅黑" panose="020B0503020204020204" pitchFamily="34" charset="-122"/>
                <a:ea typeface="微软雅黑" panose="020B0503020204020204" pitchFamily="34" charset="-122"/>
                <a:sym typeface="+mn-ea"/>
              </a:rPr>
              <a:t>设计要求值）</a:t>
            </a:r>
            <a:r>
              <a:rPr lang="en-US" altLang="zh-CN">
                <a:solidFill>
                  <a:srgbClr val="000000"/>
                </a:solidFill>
                <a:latin typeface="微软雅黑" panose="020B0503020204020204" pitchFamily="34" charset="-122"/>
                <a:ea typeface="微软雅黑" panose="020B0503020204020204" pitchFamily="34" charset="-122"/>
                <a:sym typeface="+mn-ea"/>
              </a:rPr>
              <a:t>*R^2/2/Bmod</a:t>
            </a:r>
            <a:endParaRPr lang="zh-CN" altLang="en-US" dirty="0">
              <a:solidFill>
                <a:srgbClr val="000000"/>
              </a:solidFill>
              <a:latin typeface="微软雅黑" panose="020B0503020204020204" pitchFamily="34" charset="-122"/>
              <a:ea typeface="微软雅黑" panose="020B0503020204020204" pitchFamily="34" charset="-122"/>
              <a:sym typeface="+mn-ea"/>
            </a:endParaRPr>
          </a:p>
        </p:txBody>
      </p:sp>
      <p:sp>
        <p:nvSpPr>
          <p:cNvPr id="8" name="圆角矩形标注 7"/>
          <p:cNvSpPr/>
          <p:nvPr/>
        </p:nvSpPr>
        <p:spPr>
          <a:xfrm>
            <a:off x="7607935" y="2708910"/>
            <a:ext cx="2533650" cy="791845"/>
          </a:xfrm>
          <a:prstGeom prst="wedgeRoundRectCallout">
            <a:avLst>
              <a:gd name="adj1" fmla="val -39906"/>
              <a:gd name="adj2" fmla="val 84562"/>
              <a:gd name="adj3" fmla="val 16667"/>
            </a:avLst>
          </a:prstGeom>
        </p:spPr>
        <p:style>
          <a:lnRef idx="0">
            <a:srgbClr val="FFFFFF"/>
          </a:lnRef>
          <a:fillRef idx="3">
            <a:schemeClr val="accent6"/>
          </a:fillRef>
          <a:effectRef idx="0">
            <a:srgbClr val="FFFFFF"/>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误差来源：</a:t>
            </a:r>
          </a:p>
          <a:p>
            <a:pPr algn="just"/>
            <a:r>
              <a:rPr lang="zh-CN" altLang="en-US">
                <a:solidFill>
                  <a:srgbClr val="0000FF"/>
                </a:solidFill>
                <a:latin typeface="微软雅黑" panose="020B0503020204020204" pitchFamily="34" charset="-122"/>
                <a:ea typeface="微软雅黑" panose="020B0503020204020204" pitchFamily="34" charset="-122"/>
                <a:sym typeface="+mn-ea"/>
              </a:rPr>
              <a:t>磁中心偏移</a:t>
            </a:r>
            <a:r>
              <a:rPr lang="en-US" altLang="zh-CN">
                <a:solidFill>
                  <a:srgbClr val="0000FF"/>
                </a:solidFill>
                <a:latin typeface="微软雅黑" panose="020B0503020204020204" pitchFamily="34" charset="-122"/>
                <a:ea typeface="微软雅黑" panose="020B0503020204020204" pitchFamily="34" charset="-122"/>
                <a:sym typeface="+mn-ea"/>
              </a:rPr>
              <a:t>+</a:t>
            </a:r>
            <a:r>
              <a:rPr lang="zh-CN" altLang="en-US">
                <a:solidFill>
                  <a:srgbClr val="0000FF"/>
                </a:solidFill>
                <a:latin typeface="微软雅黑" panose="020B0503020204020204" pitchFamily="34" charset="-122"/>
                <a:ea typeface="微软雅黑" panose="020B0503020204020204" pitchFamily="34" charset="-122"/>
              </a:rPr>
              <a:t>加工误差</a:t>
            </a:r>
          </a:p>
        </p:txBody>
      </p:sp>
      <p:sp>
        <p:nvSpPr>
          <p:cNvPr id="2" name="圆角矩形 1"/>
          <p:cNvSpPr/>
          <p:nvPr/>
        </p:nvSpPr>
        <p:spPr>
          <a:xfrm>
            <a:off x="5591810" y="4581525"/>
            <a:ext cx="1016635" cy="431800"/>
          </a:xfrm>
          <a:prstGeom prst="roundRect">
            <a:avLst/>
          </a:prstGeom>
        </p:spPr>
        <p:style>
          <a:lnRef idx="3">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9456" y="116632"/>
            <a:ext cx="10118850" cy="707886"/>
          </a:xfrm>
          <a:prstGeom prst="rect">
            <a:avLst/>
          </a:prstGeom>
          <a:noFill/>
        </p:spPr>
        <p:txBody>
          <a:bodyPr wrap="square" rtlCol="0">
            <a:spAutoFit/>
          </a:bodyPr>
          <a:lstStyle/>
          <a:p>
            <a:pPr algn="ctr">
              <a:spcBef>
                <a:spcPct val="0"/>
              </a:spcBef>
            </a:pPr>
            <a:r>
              <a:rPr lang="en-US" sz="4000" b="1"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Error setting in TDR</a:t>
            </a:r>
          </a:p>
        </p:txBody>
      </p:sp>
      <p:graphicFrame>
        <p:nvGraphicFramePr>
          <p:cNvPr id="8" name="内容占位符 3"/>
          <p:cNvGraphicFramePr/>
          <p:nvPr/>
        </p:nvGraphicFramePr>
        <p:xfrm>
          <a:off x="1498612" y="1575608"/>
          <a:ext cx="4674328" cy="1691640"/>
        </p:xfrm>
        <a:graphic>
          <a:graphicData uri="http://schemas.openxmlformats.org/drawingml/2006/table">
            <a:tbl>
              <a:tblPr firstRow="1" firstCol="1" bandRow="1">
                <a:tableStyleId>{1FECB4D8-DB02-4DC6-A0A2-4F2EBAE1DC90}</a:tableStyleId>
              </a:tblPr>
              <a:tblGrid>
                <a:gridCol w="2176745">
                  <a:extLst>
                    <a:ext uri="{9D8B030D-6E8A-4147-A177-3AD203B41FA5}">
                      <a16:colId xmlns:a16="http://schemas.microsoft.com/office/drawing/2014/main" xmlns="" val="20000"/>
                    </a:ext>
                  </a:extLst>
                </a:gridCol>
                <a:gridCol w="629593">
                  <a:extLst>
                    <a:ext uri="{9D8B030D-6E8A-4147-A177-3AD203B41FA5}">
                      <a16:colId xmlns:a16="http://schemas.microsoft.com/office/drawing/2014/main" xmlns="" val="20001"/>
                    </a:ext>
                  </a:extLst>
                </a:gridCol>
                <a:gridCol w="933995">
                  <a:extLst>
                    <a:ext uri="{9D8B030D-6E8A-4147-A177-3AD203B41FA5}">
                      <a16:colId xmlns:a16="http://schemas.microsoft.com/office/drawing/2014/main" xmlns="" val="20002"/>
                    </a:ext>
                  </a:extLst>
                </a:gridCol>
                <a:gridCol w="933995">
                  <a:extLst>
                    <a:ext uri="{9D8B030D-6E8A-4147-A177-3AD203B41FA5}">
                      <a16:colId xmlns:a16="http://schemas.microsoft.com/office/drawing/2014/main" xmlns="" val="20003"/>
                    </a:ext>
                  </a:extLst>
                </a:gridCol>
              </a:tblGrid>
              <a:tr h="278130">
                <a:tc>
                  <a:txBody>
                    <a:bodyPr/>
                    <a:lstStyle/>
                    <a:p>
                      <a:endParaRPr lang="zh-CN" altLang="en-US" sz="1400" dirty="0">
                        <a:solidFill>
                          <a:schemeClr val="tx1"/>
                        </a:solidFill>
                      </a:endParaRPr>
                    </a:p>
                  </a:txBody>
                  <a:tcPr marL="68580" marR="68580" marT="34290" marB="34290"/>
                </a:tc>
                <a:tc>
                  <a:txBody>
                    <a:bodyPr/>
                    <a:lstStyle/>
                    <a:p>
                      <a:pPr algn="ctr"/>
                      <a:r>
                        <a:rPr lang="en-US" altLang="zh-CN" sz="1200" dirty="0"/>
                        <a:t>Dipole</a:t>
                      </a:r>
                      <a:endParaRPr lang="zh-CN" altLang="en-US" sz="1200" dirty="0">
                        <a:solidFill>
                          <a:schemeClr val="bg1"/>
                        </a:solidFill>
                      </a:endParaRPr>
                    </a:p>
                  </a:txBody>
                  <a:tcPr marL="68580" marR="68580" marT="34290" marB="34290"/>
                </a:tc>
                <a:tc>
                  <a:txBody>
                    <a:bodyPr/>
                    <a:lstStyle/>
                    <a:p>
                      <a:pPr algn="ctr"/>
                      <a:r>
                        <a:rPr lang="en-US" altLang="zh-CN" sz="1200" dirty="0"/>
                        <a:t>Quadrupole</a:t>
                      </a:r>
                      <a:endParaRPr lang="zh-CN" altLang="en-US" sz="1200" dirty="0">
                        <a:solidFill>
                          <a:schemeClr val="bg1"/>
                        </a:solidFill>
                      </a:endParaRPr>
                    </a:p>
                  </a:txBody>
                  <a:tcPr marL="68580" marR="68580" marT="34290" marB="34290"/>
                </a:tc>
                <a:tc>
                  <a:txBody>
                    <a:bodyPr/>
                    <a:lstStyle/>
                    <a:p>
                      <a:pPr algn="ctr"/>
                      <a:r>
                        <a:rPr lang="en-US" altLang="zh-CN" sz="1200" dirty="0"/>
                        <a:t>Sextupole</a:t>
                      </a:r>
                      <a:endParaRPr lang="zh-CN" altLang="en-US" sz="1200" dirty="0">
                        <a:solidFill>
                          <a:schemeClr val="bg1"/>
                        </a:solidFill>
                      </a:endParaRPr>
                    </a:p>
                  </a:txBody>
                  <a:tcPr marL="68580" marR="68580" marT="34290" marB="34290"/>
                </a:tc>
                <a:extLst>
                  <a:ext uri="{0D108BD9-81ED-4DB2-BD59-A6C34878D82A}">
                    <a16:rowId xmlns:a16="http://schemas.microsoft.com/office/drawing/2014/main" xmlns="" val="10000"/>
                  </a:ext>
                </a:extLst>
              </a:tr>
              <a:tr h="278130">
                <a:tc>
                  <a:txBody>
                    <a:bodyPr/>
                    <a:lstStyle/>
                    <a:p>
                      <a:r>
                        <a:rPr lang="en-US" altLang="zh-CN" sz="1400" dirty="0"/>
                        <a:t>Transverse shift X/Y</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1"/>
                  </a:ext>
                </a:extLst>
              </a:tr>
              <a:tr h="278130">
                <a:tc>
                  <a:txBody>
                    <a:bodyPr/>
                    <a:lstStyle/>
                    <a:p>
                      <a:r>
                        <a:rPr lang="en-US" altLang="zh-CN" sz="1400" dirty="0"/>
                        <a:t>Longitudinal shift Z</a:t>
                      </a:r>
                      <a:r>
                        <a:rPr lang="en-US" altLang="zh-CN" sz="1400" kern="100" dirty="0"/>
                        <a:t> (μm)</a:t>
                      </a:r>
                      <a:endParaRPr lang="zh-CN" altLang="en-US" sz="1400" dirty="0">
                        <a:solidFill>
                          <a:schemeClr val="tx1"/>
                        </a:solidFill>
                      </a:endParaRPr>
                    </a:p>
                  </a:txBody>
                  <a:tcPr marL="68580" marR="68580" marT="34290" marB="34290"/>
                </a:tc>
                <a:tc>
                  <a:txBody>
                    <a:bodyPr/>
                    <a:lstStyle/>
                    <a:p>
                      <a:pPr algn="ctr"/>
                      <a:r>
                        <a:rPr lang="en-US" altLang="zh-CN" sz="1400" dirty="0"/>
                        <a:t>100</a:t>
                      </a:r>
                      <a:endParaRPr lang="zh-CN" altLang="en-US" sz="1400" dirty="0">
                        <a:solidFill>
                          <a:schemeClr val="tx1"/>
                        </a:solidFill>
                      </a:endParaRPr>
                    </a:p>
                  </a:txBody>
                  <a:tcPr marL="68580" marR="68580" marT="34290" marB="34290"/>
                </a:tc>
                <a:tc>
                  <a:txBody>
                    <a:bodyPr/>
                    <a:lstStyle/>
                    <a:p>
                      <a:pPr algn="ctr"/>
                      <a:r>
                        <a:rPr lang="en-US" altLang="zh-CN" sz="1400" dirty="0"/>
                        <a:t>150</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2"/>
                  </a:ext>
                </a:extLst>
              </a:tr>
              <a:tr h="278130">
                <a:tc>
                  <a:txBody>
                    <a:bodyPr/>
                    <a:lstStyle/>
                    <a:p>
                      <a:pPr marL="0" algn="l" defTabSz="914400" rtl="0" eaLnBrk="1" latinLnBrk="0" hangingPunct="1"/>
                      <a:r>
                        <a:rPr lang="en-US" altLang="zh-CN" sz="1400" kern="1200" dirty="0"/>
                        <a:t>Tilt about X/Y (mrad)</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tc>
                <a:tc>
                  <a:txBody>
                    <a:bodyPr/>
                    <a:lstStyle/>
                    <a:p>
                      <a:pPr marL="0" algn="ctr" defTabSz="914400" rtl="0" eaLnBrk="1" latinLnBrk="0" hangingPunct="1"/>
                      <a:r>
                        <a:rPr lang="en-US" altLang="zh-CN" sz="1400" kern="1200" dirty="0">
                          <a:solidFill>
                            <a:schemeClr val="tx1"/>
                          </a:solidFill>
                          <a:latin typeface="+mn-lt"/>
                          <a:ea typeface="+mn-ea"/>
                          <a:cs typeface="+mn-cs"/>
                        </a:rPr>
                        <a:t>-</a:t>
                      </a:r>
                      <a:endParaRPr lang="zh-CN" altLang="en-US" sz="14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xmlns="" val="1000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a:t>Tilt about Z (mrad)</a:t>
                      </a:r>
                      <a:endParaRPr lang="zh-CN" altLang="en-US" sz="1400" dirty="0">
                        <a:solidFill>
                          <a:schemeClr val="tx1"/>
                        </a:solidFill>
                      </a:endParaRPr>
                    </a:p>
                  </a:txBody>
                  <a:tcPr marL="68580" marR="68580" marT="34290" marB="34290"/>
                </a:tc>
                <a:tc>
                  <a:txBody>
                    <a:bodyPr/>
                    <a:lstStyle/>
                    <a:p>
                      <a:pPr algn="ctr"/>
                      <a:r>
                        <a:rPr lang="en-US" altLang="zh-CN" sz="1400" dirty="0"/>
                        <a:t>0.1</a:t>
                      </a:r>
                      <a:endParaRPr lang="zh-CN" altLang="en-US" sz="1400" dirty="0">
                        <a:solidFill>
                          <a:schemeClr val="tx1"/>
                        </a:solidFill>
                      </a:endParaRPr>
                    </a:p>
                  </a:txBody>
                  <a:tcPr marL="68580" marR="68580" marT="34290" marB="34290"/>
                </a:tc>
                <a:tc>
                  <a:txBody>
                    <a:bodyPr/>
                    <a:lstStyle/>
                    <a:p>
                      <a:pPr algn="ctr"/>
                      <a:r>
                        <a:rPr lang="en-US" altLang="zh-CN" sz="1400" dirty="0"/>
                        <a:t>0.2</a:t>
                      </a:r>
                      <a:endParaRPr lang="zh-CN" altLang="en-US" sz="1400" dirty="0">
                        <a:solidFill>
                          <a:schemeClr val="tx1"/>
                        </a:solidFill>
                      </a:endParaRPr>
                    </a:p>
                  </a:txBody>
                  <a:tcPr marL="68580" marR="68580" marT="34290" marB="34290"/>
                </a:tc>
                <a:tc>
                  <a:txBody>
                    <a:bodyPr/>
                    <a:lstStyle/>
                    <a:p>
                      <a:pPr algn="ctr"/>
                      <a:r>
                        <a:rPr lang="en-US" altLang="zh-CN" sz="1400" dirty="0">
                          <a:solidFill>
                            <a:schemeClr val="tx1"/>
                          </a:solidFill>
                        </a:rPr>
                        <a:t>-</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4"/>
                  </a:ext>
                </a:extLst>
              </a:tr>
              <a:tr h="278130">
                <a:tc>
                  <a:txBody>
                    <a:bodyPr/>
                    <a:lstStyle/>
                    <a:p>
                      <a:r>
                        <a:rPr lang="en-US" altLang="zh-CN" sz="1400" dirty="0"/>
                        <a:t>Nominal field </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tc>
                  <a:txBody>
                    <a:bodyPr/>
                    <a:lstStyle/>
                    <a:p>
                      <a:pPr algn="ctr"/>
                      <a:r>
                        <a:rPr lang="en-US" altLang="zh-CN" sz="1400" dirty="0"/>
                        <a:t>2e-4</a:t>
                      </a:r>
                      <a:endParaRPr lang="zh-CN" altLang="en-US" sz="1400" dirty="0">
                        <a:solidFill>
                          <a:schemeClr val="tx1"/>
                        </a:solidFill>
                      </a:endParaRPr>
                    </a:p>
                  </a:txBody>
                  <a:tcPr marL="68580" marR="68580" marT="34290" marB="34290"/>
                </a:tc>
                <a:tc>
                  <a:txBody>
                    <a:bodyPr/>
                    <a:lstStyle/>
                    <a:p>
                      <a:pPr algn="ctr"/>
                      <a:r>
                        <a:rPr lang="en-US" altLang="zh-CN" sz="1400" dirty="0"/>
                        <a:t>1e-3</a:t>
                      </a:r>
                      <a:endParaRPr lang="zh-CN" altLang="en-US" sz="1400" dirty="0">
                        <a:solidFill>
                          <a:schemeClr val="tx1"/>
                        </a:solidFill>
                      </a:endParaRPr>
                    </a:p>
                  </a:txBody>
                  <a:tcPr marL="68580" marR="68580" marT="34290" marB="34290"/>
                </a:tc>
                <a:extLst>
                  <a:ext uri="{0D108BD9-81ED-4DB2-BD59-A6C34878D82A}">
                    <a16:rowId xmlns:a16="http://schemas.microsoft.com/office/drawing/2014/main" xmlns="" val="10005"/>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3475006770"/>
              </p:ext>
            </p:extLst>
          </p:nvPr>
        </p:nvGraphicFramePr>
        <p:xfrm>
          <a:off x="6203448" y="1578240"/>
          <a:ext cx="4583720" cy="640080"/>
        </p:xfrm>
        <a:graphic>
          <a:graphicData uri="http://schemas.openxmlformats.org/drawingml/2006/table">
            <a:tbl>
              <a:tblPr firstRow="1" firstCol="1" bandRow="1">
                <a:tableStyleId>{1FECB4D8-DB02-4DC6-A0A2-4F2EBAE1DC90}</a:tableStyleId>
              </a:tblPr>
              <a:tblGrid>
                <a:gridCol w="947084">
                  <a:extLst>
                    <a:ext uri="{9D8B030D-6E8A-4147-A177-3AD203B41FA5}">
                      <a16:colId xmlns:a16="http://schemas.microsoft.com/office/drawing/2014/main" xmlns="" val="20000"/>
                    </a:ext>
                  </a:extLst>
                </a:gridCol>
                <a:gridCol w="1040023">
                  <a:extLst>
                    <a:ext uri="{9D8B030D-6E8A-4147-A177-3AD203B41FA5}">
                      <a16:colId xmlns:a16="http://schemas.microsoft.com/office/drawing/2014/main" xmlns="" val="20001"/>
                    </a:ext>
                  </a:extLst>
                </a:gridCol>
                <a:gridCol w="843796">
                  <a:extLst>
                    <a:ext uri="{9D8B030D-6E8A-4147-A177-3AD203B41FA5}">
                      <a16:colId xmlns:a16="http://schemas.microsoft.com/office/drawing/2014/main" xmlns="" val="20002"/>
                    </a:ext>
                  </a:extLst>
                </a:gridCol>
                <a:gridCol w="543473">
                  <a:extLst>
                    <a:ext uri="{9D8B030D-6E8A-4147-A177-3AD203B41FA5}">
                      <a16:colId xmlns:a16="http://schemas.microsoft.com/office/drawing/2014/main" xmlns="" val="20003"/>
                    </a:ext>
                  </a:extLst>
                </a:gridCol>
                <a:gridCol w="1209344">
                  <a:extLst>
                    <a:ext uri="{9D8B030D-6E8A-4147-A177-3AD203B41FA5}">
                      <a16:colId xmlns:a16="http://schemas.microsoft.com/office/drawing/2014/main" xmlns="" val="20004"/>
                    </a:ext>
                  </a:extLst>
                </a:gridCol>
              </a:tblGrid>
              <a:tr h="291459">
                <a:tc>
                  <a:txBody>
                    <a:bodyPr/>
                    <a:lstStyle/>
                    <a:p>
                      <a:pPr algn="ctr">
                        <a:spcAft>
                          <a:spcPts val="0"/>
                        </a:spcAft>
                      </a:pPr>
                      <a:r>
                        <a:rPr lang="en-US" sz="1400" kern="100" dirty="0">
                          <a:effectLst/>
                        </a:rPr>
                        <a:t> </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Accuracy (um)</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Tilt (mrad)</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Gain</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Offset w/ BBA(um)</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0"/>
                  </a:ext>
                </a:extLst>
              </a:tr>
              <a:tr h="202206">
                <a:tc>
                  <a:txBody>
                    <a:bodyPr/>
                    <a:lstStyle/>
                    <a:p>
                      <a:pPr algn="ctr">
                        <a:spcAft>
                          <a:spcPts val="0"/>
                        </a:spcAft>
                      </a:pPr>
                      <a:r>
                        <a:rPr lang="en-US" sz="1400" kern="100" dirty="0">
                          <a:effectLst/>
                        </a:rPr>
                        <a:t>BPM(10Hz)</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0.1</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5%</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30</a:t>
                      </a:r>
                      <a:endParaRPr lang="zh-CN" sz="1400" b="1" kern="100" dirty="0">
                        <a:solidFill>
                          <a:srgbClr val="C00000"/>
                        </a:solidFill>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1"/>
                  </a:ext>
                </a:extLst>
              </a:tr>
            </a:tbl>
          </a:graphicData>
        </a:graphic>
      </p:graphicFrame>
      <p:sp>
        <p:nvSpPr>
          <p:cNvPr id="11" name="文本框 10"/>
          <p:cNvSpPr txBox="1"/>
          <p:nvPr/>
        </p:nvSpPr>
        <p:spPr>
          <a:xfrm>
            <a:off x="11064552" y="1052736"/>
            <a:ext cx="121003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 H. Ji</a:t>
            </a:r>
          </a:p>
        </p:txBody>
      </p:sp>
      <p:sp>
        <p:nvSpPr>
          <p:cNvPr id="12" name="灯片编号占位符 11"/>
          <p:cNvSpPr>
            <a:spLocks noGrp="1"/>
          </p:cNvSpPr>
          <p:nvPr>
            <p:ph type="sldNum" sz="quarter" idx="12"/>
          </p:nvPr>
        </p:nvSpPr>
        <p:spPr/>
        <p:txBody>
          <a:bodyPr/>
          <a:lstStyle/>
          <a:p>
            <a:fld id="{3E80639A-74FB-4196-9892-1DEBA969028F}" type="slidenum">
              <a:rPr lang="en-US" smtClean="0"/>
              <a:t>14</a:t>
            </a:fld>
            <a:endParaRPr lang="en-US"/>
          </a:p>
        </p:txBody>
      </p:sp>
      <p:graphicFrame>
        <p:nvGraphicFramePr>
          <p:cNvPr id="13" name="表格 12"/>
          <p:cNvGraphicFramePr>
            <a:graphicFrameLocks noGrp="1"/>
          </p:cNvGraphicFramePr>
          <p:nvPr/>
        </p:nvGraphicFramePr>
        <p:xfrm>
          <a:off x="1797151" y="3730297"/>
          <a:ext cx="3537946" cy="2839681"/>
        </p:xfrm>
        <a:graphic>
          <a:graphicData uri="http://schemas.openxmlformats.org/drawingml/2006/table">
            <a:tbl>
              <a:tblPr firstRow="1" bandRow="1">
                <a:tableStyleId>{F5AB1C69-6EDB-4FF4-983F-18BD219EF322}</a:tableStyleId>
              </a:tblPr>
              <a:tblGrid>
                <a:gridCol w="1754199">
                  <a:extLst>
                    <a:ext uri="{9D8B030D-6E8A-4147-A177-3AD203B41FA5}">
                      <a16:colId xmlns:a16="http://schemas.microsoft.com/office/drawing/2014/main" xmlns="" val="20000"/>
                    </a:ext>
                  </a:extLst>
                </a:gridCol>
                <a:gridCol w="1783747">
                  <a:extLst>
                    <a:ext uri="{9D8B030D-6E8A-4147-A177-3AD203B41FA5}">
                      <a16:colId xmlns:a16="http://schemas.microsoft.com/office/drawing/2014/main" xmlns="" val="20001"/>
                    </a:ext>
                  </a:extLst>
                </a:gridCol>
              </a:tblGrid>
              <a:tr h="307628">
                <a:tc>
                  <a:txBody>
                    <a:bodyPr/>
                    <a:lstStyle/>
                    <a:p>
                      <a:pPr algn="ctr"/>
                      <a:r>
                        <a:rPr lang="en-US" altLang="zh-CN" sz="1600" dirty="0"/>
                        <a:t>dipole</a:t>
                      </a:r>
                      <a:endParaRPr lang="zh-CN" altLang="en-US" sz="16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600" dirty="0" err="1"/>
                        <a:t>quadrupole</a:t>
                      </a:r>
                      <a:endParaRPr lang="zh-CN" altLang="en-US" sz="16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0"/>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B1/B0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1"/>
                  </a:ext>
                </a:extLst>
              </a:tr>
              <a:tr h="21973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B2/B0 </a:t>
                      </a:r>
                      <a:r>
                        <a:rPr lang="en-US" altLang="zh-CN" sz="1200" dirty="0">
                          <a:sym typeface="Symbol" panose="05050102010706020507"/>
                        </a:rPr>
                        <a:t> </a:t>
                      </a:r>
                      <a:r>
                        <a:rPr lang="en-US" altLang="zh-CN" sz="1200" dirty="0">
                          <a:solidFill>
                            <a:schemeClr val="tx1"/>
                          </a:solidFill>
                          <a:sym typeface="Symbol" panose="05050102010706020507"/>
                        </a:rPr>
                        <a:t>5</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L="90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a:t>B2/B1 </a:t>
                      </a:r>
                      <a:r>
                        <a:rPr lang="en-US" altLang="zh-CN" sz="1200" dirty="0">
                          <a:sym typeface="Symbol" panose="05050102010706020507"/>
                        </a:rPr>
                        <a:t> 310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2"/>
                  </a:ext>
                </a:extLst>
              </a:tr>
              <a:tr h="219735">
                <a:tc>
                  <a:txBody>
                    <a:bodyPr/>
                    <a:lstStyle/>
                    <a:p>
                      <a:pPr algn="ctr"/>
                      <a:r>
                        <a:rPr lang="en-US" altLang="zh-CN" sz="1200" dirty="0"/>
                        <a:t>B3/B0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B3/B1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3"/>
                  </a:ext>
                </a:extLst>
              </a:tr>
              <a:tr h="272388">
                <a:tc>
                  <a:txBody>
                    <a:bodyPr/>
                    <a:lstStyle/>
                    <a:p>
                      <a:pPr algn="ctr"/>
                      <a:r>
                        <a:rPr lang="en-US" altLang="zh-CN" sz="1200" dirty="0"/>
                        <a:t>B4/B0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B4/B1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4"/>
                  </a:ext>
                </a:extLst>
              </a:tr>
              <a:tr h="276145">
                <a:tc>
                  <a:txBody>
                    <a:bodyPr/>
                    <a:lstStyle/>
                    <a:p>
                      <a:pPr algn="ctr"/>
                      <a:r>
                        <a:rPr lang="en-US" altLang="zh-CN" sz="1200" dirty="0"/>
                        <a:t>B5/B0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B5/B1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5"/>
                  </a:ext>
                </a:extLst>
              </a:tr>
              <a:tr h="276145">
                <a:tc>
                  <a:txBody>
                    <a:bodyPr/>
                    <a:lstStyle/>
                    <a:p>
                      <a:pPr algn="ctr"/>
                      <a:r>
                        <a:rPr lang="en-US" altLang="zh-CN" sz="1200" dirty="0"/>
                        <a:t>B6/B0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B6/B1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6"/>
                  </a:ext>
                </a:extLst>
              </a:tr>
              <a:tr h="276145">
                <a:tc>
                  <a:txBody>
                    <a:bodyPr/>
                    <a:lstStyle/>
                    <a:p>
                      <a:pPr algn="ctr"/>
                      <a:r>
                        <a:rPr lang="en-US" altLang="zh-CN" sz="1200" dirty="0"/>
                        <a:t>B7/B0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B7/B1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7"/>
                  </a:ext>
                </a:extLst>
              </a:tr>
              <a:tr h="276145">
                <a:tc>
                  <a:txBody>
                    <a:bodyPr/>
                    <a:lstStyle/>
                    <a:p>
                      <a:pPr algn="ctr"/>
                      <a:r>
                        <a:rPr lang="en-US" altLang="zh-CN" sz="1200" dirty="0"/>
                        <a:t>B8/B0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B8/B1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8"/>
                  </a:ext>
                </a:extLst>
              </a:tr>
              <a:tr h="219735">
                <a:tc>
                  <a:txBody>
                    <a:bodyPr/>
                    <a:lstStyle/>
                    <a:p>
                      <a:pPr algn="ctr"/>
                      <a:r>
                        <a:rPr lang="en-US" altLang="zh-CN" sz="1200" dirty="0"/>
                        <a:t>B9/B0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B9/B1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09"/>
                  </a:ext>
                </a:extLst>
              </a:tr>
              <a:tr h="276145">
                <a:tc>
                  <a:txBody>
                    <a:bodyPr/>
                    <a:lstStyle/>
                    <a:p>
                      <a:pPr algn="ctr"/>
                      <a:r>
                        <a:rPr lang="en-US" altLang="zh-CN" sz="1200" dirty="0"/>
                        <a:t>B10/B0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tc>
                  <a:txBody>
                    <a:bodyPr/>
                    <a:lstStyle/>
                    <a:p>
                      <a:pPr algn="ctr"/>
                      <a:r>
                        <a:rPr lang="en-US" altLang="zh-CN" sz="1200" dirty="0"/>
                        <a:t>B10/B1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xmlns="" val="10010"/>
                  </a:ext>
                </a:extLst>
              </a:tr>
            </a:tbl>
          </a:graphicData>
        </a:graphic>
      </p:graphicFrame>
      <p:sp>
        <p:nvSpPr>
          <p:cNvPr id="5" name="文本框 4"/>
          <p:cNvSpPr txBox="1"/>
          <p:nvPr/>
        </p:nvSpPr>
        <p:spPr>
          <a:xfrm>
            <a:off x="1434095" y="3356422"/>
            <a:ext cx="2960287" cy="33855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Include multipole errors</a:t>
            </a:r>
            <a:endParaRPr lang="en-US" sz="16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rotWithShape="1">
          <a:blip r:embed="rId2"/>
          <a:srcRect b="25119"/>
          <a:stretch>
            <a:fillRect/>
          </a:stretch>
        </p:blipFill>
        <p:spPr>
          <a:xfrm>
            <a:off x="6506061" y="2230014"/>
            <a:ext cx="2873124" cy="1000105"/>
          </a:xfrm>
          <a:prstGeom prst="rect">
            <a:avLst/>
          </a:prstGeom>
        </p:spPr>
      </p:pic>
      <p:sp>
        <p:nvSpPr>
          <p:cNvPr id="14" name="文本框 13"/>
          <p:cNvSpPr txBox="1"/>
          <p:nvPr/>
        </p:nvSpPr>
        <p:spPr>
          <a:xfrm>
            <a:off x="8904312" y="2253635"/>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(100 seeds)</a:t>
            </a:r>
          </a:p>
        </p:txBody>
      </p:sp>
      <p:sp>
        <p:nvSpPr>
          <p:cNvPr id="15" name="文本框 14"/>
          <p:cNvSpPr txBox="1"/>
          <p:nvPr/>
        </p:nvSpPr>
        <p:spPr>
          <a:xfrm>
            <a:off x="8099133" y="2711529"/>
            <a:ext cx="13748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(93 seeds)</a:t>
            </a:r>
          </a:p>
        </p:txBody>
      </p:sp>
      <p:sp>
        <p:nvSpPr>
          <p:cNvPr id="10" name="文本框 9"/>
          <p:cNvSpPr txBox="1"/>
          <p:nvPr/>
        </p:nvSpPr>
        <p:spPr>
          <a:xfrm>
            <a:off x="6519212" y="3190650"/>
            <a:ext cx="3473405" cy="307777"/>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solidFill>
                  <a:srgbClr val="002060"/>
                </a:solidFill>
                <a:latin typeface="Times New Roman" panose="02020603050405020304" pitchFamily="18" charset="0"/>
                <a:cs typeface="Times New Roman" panose="02020603050405020304" pitchFamily="18" charset="0"/>
              </a:rPr>
              <a:t>DA track in AT  w/o SR</a:t>
            </a:r>
          </a:p>
        </p:txBody>
      </p:sp>
      <p:sp>
        <p:nvSpPr>
          <p:cNvPr id="17" name="文本框 16"/>
          <p:cNvSpPr txBox="1"/>
          <p:nvPr/>
        </p:nvSpPr>
        <p:spPr>
          <a:xfrm>
            <a:off x="5906621" y="3479670"/>
            <a:ext cx="6138582" cy="338554"/>
          </a:xfrm>
          <a:prstGeom prst="rect">
            <a:avLst/>
          </a:prstGeom>
          <a:noFill/>
        </p:spPr>
        <p:txBody>
          <a:bodyPr wrap="square">
            <a:spAutoFit/>
          </a:bodyPr>
          <a:lstStyle/>
          <a:p>
            <a:pPr marL="285750" indent="-285750">
              <a:buFont typeface="Arial" panose="020B0604020202020204" pitchFamily="34" charset="0"/>
              <a:buChar char="•"/>
            </a:pPr>
            <a:r>
              <a:rPr lang="zh-SG" altLang="en-US" sz="1600" dirty="0">
                <a:latin typeface="Times New Roman" panose="02020603050405020304" pitchFamily="18" charset="0"/>
                <a:cs typeface="Times New Roman" panose="02020603050405020304" pitchFamily="18" charset="0"/>
              </a:rPr>
              <a:t>Residual errors after correction with 100 random seeds</a:t>
            </a:r>
          </a:p>
        </p:txBody>
      </p:sp>
      <p:pic>
        <p:nvPicPr>
          <p:cNvPr id="19" name="图片 18"/>
          <p:cNvPicPr>
            <a:picLocks noChangeAspect="1"/>
          </p:cNvPicPr>
          <p:nvPr/>
        </p:nvPicPr>
        <p:blipFill>
          <a:blip r:embed="rId3"/>
          <a:stretch>
            <a:fillRect/>
          </a:stretch>
        </p:blipFill>
        <p:spPr>
          <a:xfrm>
            <a:off x="6864724" y="3814936"/>
            <a:ext cx="2956391" cy="816464"/>
          </a:xfrm>
          <a:prstGeom prst="rect">
            <a:avLst/>
          </a:prstGeom>
        </p:spPr>
      </p:pic>
      <p:pic>
        <p:nvPicPr>
          <p:cNvPr id="20" name="图片 19"/>
          <p:cNvPicPr/>
          <p:nvPr/>
        </p:nvPicPr>
        <p:blipFill rotWithShape="1">
          <a:blip r:embed="rId4" cstate="print">
            <a:extLst>
              <a:ext uri="{28A0092B-C50C-407E-A947-70E740481C1C}">
                <a14:useLocalDpi xmlns:a14="http://schemas.microsoft.com/office/drawing/2010/main" val="0"/>
              </a:ext>
            </a:extLst>
          </a:blip>
          <a:srcRect l="5100" r="6645"/>
          <a:stretch>
            <a:fillRect/>
          </a:stretch>
        </p:blipFill>
        <p:spPr bwMode="auto">
          <a:xfrm>
            <a:off x="5645711" y="4657318"/>
            <a:ext cx="2644401" cy="1958639"/>
          </a:xfrm>
          <a:prstGeom prst="rect">
            <a:avLst/>
          </a:prstGeom>
          <a:noFill/>
          <a:ln>
            <a:noFill/>
          </a:ln>
        </p:spPr>
      </p:pic>
      <p:pic>
        <p:nvPicPr>
          <p:cNvPr id="21" name="图片 20"/>
          <p:cNvPicPr/>
          <p:nvPr/>
        </p:nvPicPr>
        <p:blipFill rotWithShape="1">
          <a:blip r:embed="rId5" cstate="print">
            <a:extLst>
              <a:ext uri="{28A0092B-C50C-407E-A947-70E740481C1C}">
                <a14:useLocalDpi xmlns:a14="http://schemas.microsoft.com/office/drawing/2010/main" val="0"/>
              </a:ext>
            </a:extLst>
          </a:blip>
          <a:srcRect l="4738" r="6825"/>
          <a:stretch>
            <a:fillRect/>
          </a:stretch>
        </p:blipFill>
        <p:spPr bwMode="auto">
          <a:xfrm>
            <a:off x="8343900" y="4672857"/>
            <a:ext cx="2449120" cy="1933705"/>
          </a:xfrm>
          <a:prstGeom prst="rect">
            <a:avLst/>
          </a:prstGeom>
          <a:noFill/>
          <a:ln>
            <a:noFill/>
          </a:ln>
        </p:spPr>
      </p:pic>
      <p:sp>
        <p:nvSpPr>
          <p:cNvPr id="23" name="文本框 22"/>
          <p:cNvSpPr txBox="1"/>
          <p:nvPr/>
        </p:nvSpPr>
        <p:spPr>
          <a:xfrm>
            <a:off x="1388408" y="1108947"/>
            <a:ext cx="746648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zh-SG" altLang="en-US" dirty="0">
                <a:latin typeface="Times New Roman" panose="02020603050405020304" pitchFamily="18" charset="0"/>
                <a:cs typeface="Times New Roman" panose="02020603050405020304" pitchFamily="18" charset="0"/>
              </a:rPr>
              <a:t>Gaussian distributions are used for the errors, and they are truncated at 3σ.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r>
              <a:rPr lang="en-US" altLang="zh-SG" sz="3600" dirty="0">
                <a:solidFill>
                  <a:srgbClr val="C00000"/>
                </a:solidFill>
                <a:latin typeface="Arial" panose="020B0604020202020204" pitchFamily="34" charset="0"/>
                <a:ea typeface="+mj-ea"/>
                <a:cs typeface="Arial" panose="020B0604020202020204" pitchFamily="34" charset="0"/>
              </a:rPr>
              <a:t>Booster DA with error correction &amp; SR</a:t>
            </a:r>
            <a:endParaRPr lang="zh-SG" altLang="en-US" sz="3600" dirty="0">
              <a:solidFill>
                <a:srgbClr val="C00000"/>
              </a:solidFill>
              <a:latin typeface="Arial" panose="020B0604020202020204" pitchFamily="34" charset="0"/>
              <a:ea typeface="+mj-ea"/>
              <a:cs typeface="Arial" panose="020B0604020202020204" pitchFamily="34" charset="0"/>
            </a:endParaRPr>
          </a:p>
        </p:txBody>
      </p:sp>
      <p:sp>
        <p:nvSpPr>
          <p:cNvPr id="5" name="灯片编号占位符 4"/>
          <p:cNvSpPr>
            <a:spLocks noGrp="1"/>
          </p:cNvSpPr>
          <p:nvPr>
            <p:ph type="sldNum" sz="quarter" idx="12"/>
          </p:nvPr>
        </p:nvSpPr>
        <p:spPr/>
        <p:txBody>
          <a:bodyPr/>
          <a:lstStyle/>
          <a:p>
            <a:fld id="{F15E9139-A00B-4B2A-98A6-095DC08F1345}" type="slidenum">
              <a:rPr lang="zh-CN" altLang="en-US" smtClean="0"/>
              <a:t>15</a:t>
            </a:fld>
            <a:endParaRPr lang="zh-CN" altLang="en-US"/>
          </a:p>
        </p:txBody>
      </p:sp>
      <p:pic>
        <p:nvPicPr>
          <p:cNvPr id="7" name="图片 6"/>
          <p:cNvPicPr>
            <a:picLocks noChangeAspect="1"/>
          </p:cNvPicPr>
          <p:nvPr/>
        </p:nvPicPr>
        <p:blipFill>
          <a:blip r:embed="rId2"/>
          <a:stretch>
            <a:fillRect/>
          </a:stretch>
        </p:blipFill>
        <p:spPr>
          <a:xfrm>
            <a:off x="659323" y="1352179"/>
            <a:ext cx="2887644" cy="2016310"/>
          </a:xfrm>
          <a:prstGeom prst="rect">
            <a:avLst/>
          </a:prstGeom>
        </p:spPr>
      </p:pic>
      <p:pic>
        <p:nvPicPr>
          <p:cNvPr id="8" name="图片 7"/>
          <p:cNvPicPr>
            <a:picLocks noChangeAspect="1"/>
          </p:cNvPicPr>
          <p:nvPr/>
        </p:nvPicPr>
        <p:blipFill>
          <a:blip r:embed="rId3"/>
          <a:stretch>
            <a:fillRect/>
          </a:stretch>
        </p:blipFill>
        <p:spPr>
          <a:xfrm>
            <a:off x="3650876" y="1342859"/>
            <a:ext cx="3291446" cy="2018903"/>
          </a:xfrm>
          <a:prstGeom prst="rect">
            <a:avLst/>
          </a:prstGeom>
        </p:spPr>
      </p:pic>
      <p:pic>
        <p:nvPicPr>
          <p:cNvPr id="9" name="图片 8"/>
          <p:cNvPicPr>
            <a:picLocks noChangeAspect="1"/>
          </p:cNvPicPr>
          <p:nvPr/>
        </p:nvPicPr>
        <p:blipFill>
          <a:blip r:embed="rId4"/>
          <a:stretch>
            <a:fillRect/>
          </a:stretch>
        </p:blipFill>
        <p:spPr>
          <a:xfrm>
            <a:off x="7024877" y="1304365"/>
            <a:ext cx="3371457" cy="2080584"/>
          </a:xfrm>
          <a:prstGeom prst="rect">
            <a:avLst/>
          </a:prstGeom>
        </p:spPr>
      </p:pic>
      <p:pic>
        <p:nvPicPr>
          <p:cNvPr id="10" name="图片 9"/>
          <p:cNvPicPr>
            <a:picLocks noChangeAspect="1"/>
          </p:cNvPicPr>
          <p:nvPr/>
        </p:nvPicPr>
        <p:blipFill>
          <a:blip r:embed="rId5"/>
          <a:stretch>
            <a:fillRect/>
          </a:stretch>
        </p:blipFill>
        <p:spPr>
          <a:xfrm>
            <a:off x="623413" y="3524871"/>
            <a:ext cx="3047634" cy="1818308"/>
          </a:xfrm>
          <a:prstGeom prst="rect">
            <a:avLst/>
          </a:prstGeom>
        </p:spPr>
      </p:pic>
      <p:pic>
        <p:nvPicPr>
          <p:cNvPr id="11" name="图片 10"/>
          <p:cNvPicPr>
            <a:picLocks noChangeAspect="1"/>
          </p:cNvPicPr>
          <p:nvPr/>
        </p:nvPicPr>
        <p:blipFill>
          <a:blip r:embed="rId6"/>
          <a:stretch>
            <a:fillRect/>
          </a:stretch>
        </p:blipFill>
        <p:spPr>
          <a:xfrm>
            <a:off x="3765176" y="3400087"/>
            <a:ext cx="3181882" cy="2004122"/>
          </a:xfrm>
          <a:prstGeom prst="rect">
            <a:avLst/>
          </a:prstGeom>
        </p:spPr>
      </p:pic>
      <p:pic>
        <p:nvPicPr>
          <p:cNvPr id="17" name="图片 16"/>
          <p:cNvPicPr>
            <a:picLocks noChangeAspect="1"/>
          </p:cNvPicPr>
          <p:nvPr/>
        </p:nvPicPr>
        <p:blipFill>
          <a:blip r:embed="rId7"/>
          <a:stretch>
            <a:fillRect/>
          </a:stretch>
        </p:blipFill>
        <p:spPr>
          <a:xfrm>
            <a:off x="6965577" y="3860179"/>
            <a:ext cx="4336294" cy="1969341"/>
          </a:xfrm>
          <a:prstGeom prst="rect">
            <a:avLst/>
          </a:prstGeom>
        </p:spPr>
      </p:pic>
      <p:sp>
        <p:nvSpPr>
          <p:cNvPr id="19" name="文本框 18"/>
          <p:cNvSpPr txBox="1"/>
          <p:nvPr/>
        </p:nvSpPr>
        <p:spPr>
          <a:xfrm>
            <a:off x="7068111" y="3493105"/>
            <a:ext cx="3938307"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altLang="zh-SG" sz="1200" dirty="0">
                <a:effectLst/>
                <a:latin typeface="Times New Roman" panose="02020603050405020304" pitchFamily="18" charset="0"/>
                <a:ea typeface="等线" panose="02010600030101010101" pitchFamily="2" charset="-122"/>
              </a:rPr>
              <a:t>The definition of beam stay clear region at different energies</a:t>
            </a:r>
            <a:endParaRPr lang="zh-SG" altLang="en-US" sz="1200" dirty="0"/>
          </a:p>
        </p:txBody>
      </p:sp>
      <p:sp>
        <p:nvSpPr>
          <p:cNvPr id="20" name="内容占位符 1"/>
          <p:cNvSpPr>
            <a:spLocks noGrp="1"/>
          </p:cNvSpPr>
          <p:nvPr>
            <p:ph idx="1"/>
          </p:nvPr>
        </p:nvSpPr>
        <p:spPr>
          <a:xfrm>
            <a:off x="581297" y="5777902"/>
            <a:ext cx="6828031" cy="758642"/>
          </a:xfrm>
          <a:solidFill>
            <a:schemeClr val="accent6">
              <a:lumMod val="40000"/>
              <a:lumOff val="60000"/>
            </a:schemeClr>
          </a:solidFill>
          <a:ln>
            <a:solidFill>
              <a:srgbClr val="002060"/>
            </a:solidFill>
          </a:ln>
        </p:spPr>
        <p:txBody>
          <a:bodyPr>
            <a:noAutofit/>
          </a:bodyPr>
          <a:lstStyle/>
          <a:p>
            <a:pPr>
              <a:spcBef>
                <a:spcPts val="0"/>
              </a:spcBef>
              <a:spcAft>
                <a:spcPts val="600"/>
              </a:spcAft>
            </a:pPr>
            <a:r>
              <a:rPr lang="en-US" altLang="zh-CN" sz="1800" dirty="0"/>
              <a:t>TDR error setting meet the requirement of beam dynamics.</a:t>
            </a:r>
          </a:p>
          <a:p>
            <a:pPr>
              <a:spcBef>
                <a:spcPts val="0"/>
              </a:spcBef>
              <a:spcAft>
                <a:spcPts val="600"/>
              </a:spcAft>
            </a:pPr>
            <a:r>
              <a:rPr lang="en-US" altLang="zh-CN" sz="1800" dirty="0"/>
              <a:t>TDR error setting is close to the real error of combined dipole.</a:t>
            </a:r>
          </a:p>
        </p:txBody>
      </p:sp>
      <p:sp>
        <p:nvSpPr>
          <p:cNvPr id="21" name="文本框 20"/>
          <p:cNvSpPr txBox="1"/>
          <p:nvPr/>
        </p:nvSpPr>
        <p:spPr>
          <a:xfrm>
            <a:off x="1297640" y="1411941"/>
            <a:ext cx="934571" cy="338554"/>
          </a:xfrm>
          <a:prstGeom prst="rect">
            <a:avLst/>
          </a:prstGeom>
          <a:noFill/>
        </p:spPr>
        <p:txBody>
          <a:bodyPr wrap="square" rtlCol="0">
            <a:spAutoFit/>
          </a:bodyPr>
          <a:lstStyle/>
          <a:p>
            <a:r>
              <a:rPr lang="en-US" altLang="zh-SG" sz="1600" dirty="0"/>
              <a:t>30GeV</a:t>
            </a:r>
            <a:endParaRPr lang="zh-SG" altLang="en-US" sz="1600" dirty="0"/>
          </a:p>
        </p:txBody>
      </p:sp>
      <p:sp>
        <p:nvSpPr>
          <p:cNvPr id="22" name="文本框 21"/>
          <p:cNvSpPr txBox="1"/>
          <p:nvPr/>
        </p:nvSpPr>
        <p:spPr>
          <a:xfrm>
            <a:off x="4199963" y="1362635"/>
            <a:ext cx="934571" cy="338554"/>
          </a:xfrm>
          <a:prstGeom prst="rect">
            <a:avLst/>
          </a:prstGeom>
          <a:noFill/>
        </p:spPr>
        <p:txBody>
          <a:bodyPr wrap="square" rtlCol="0">
            <a:spAutoFit/>
          </a:bodyPr>
          <a:lstStyle/>
          <a:p>
            <a:r>
              <a:rPr lang="en-US" altLang="zh-SG" sz="1600" dirty="0"/>
              <a:t>45GeV</a:t>
            </a:r>
            <a:endParaRPr lang="zh-SG" altLang="en-US" sz="1600" dirty="0"/>
          </a:p>
        </p:txBody>
      </p:sp>
      <p:sp>
        <p:nvSpPr>
          <p:cNvPr id="23" name="文本框 22"/>
          <p:cNvSpPr txBox="1"/>
          <p:nvPr/>
        </p:nvSpPr>
        <p:spPr>
          <a:xfrm>
            <a:off x="7655858" y="1315571"/>
            <a:ext cx="934571" cy="338554"/>
          </a:xfrm>
          <a:prstGeom prst="rect">
            <a:avLst/>
          </a:prstGeom>
          <a:noFill/>
        </p:spPr>
        <p:txBody>
          <a:bodyPr wrap="square" rtlCol="0">
            <a:spAutoFit/>
          </a:bodyPr>
          <a:lstStyle/>
          <a:p>
            <a:r>
              <a:rPr lang="en-US" altLang="zh-SG" sz="1600" dirty="0"/>
              <a:t>80GeV</a:t>
            </a:r>
            <a:endParaRPr lang="zh-SG" altLang="en-US" sz="1600" dirty="0"/>
          </a:p>
        </p:txBody>
      </p:sp>
      <p:sp>
        <p:nvSpPr>
          <p:cNvPr id="24" name="文本框 23"/>
          <p:cNvSpPr txBox="1"/>
          <p:nvPr/>
        </p:nvSpPr>
        <p:spPr>
          <a:xfrm>
            <a:off x="1046628" y="3527612"/>
            <a:ext cx="934571" cy="338554"/>
          </a:xfrm>
          <a:prstGeom prst="rect">
            <a:avLst/>
          </a:prstGeom>
          <a:noFill/>
        </p:spPr>
        <p:txBody>
          <a:bodyPr wrap="square" rtlCol="0">
            <a:spAutoFit/>
          </a:bodyPr>
          <a:lstStyle/>
          <a:p>
            <a:r>
              <a:rPr lang="en-US" altLang="zh-SG" sz="1600" dirty="0"/>
              <a:t>120GeV</a:t>
            </a:r>
            <a:endParaRPr lang="zh-SG" altLang="en-US" sz="1600" dirty="0"/>
          </a:p>
        </p:txBody>
      </p:sp>
      <p:sp>
        <p:nvSpPr>
          <p:cNvPr id="25" name="文本框 24"/>
          <p:cNvSpPr txBox="1"/>
          <p:nvPr/>
        </p:nvSpPr>
        <p:spPr>
          <a:xfrm>
            <a:off x="4327710" y="3460375"/>
            <a:ext cx="934571" cy="338554"/>
          </a:xfrm>
          <a:prstGeom prst="rect">
            <a:avLst/>
          </a:prstGeom>
          <a:noFill/>
        </p:spPr>
        <p:txBody>
          <a:bodyPr wrap="square" rtlCol="0">
            <a:spAutoFit/>
          </a:bodyPr>
          <a:lstStyle/>
          <a:p>
            <a:r>
              <a:rPr lang="en-US" altLang="zh-SG" sz="1600" dirty="0"/>
              <a:t>180GeV</a:t>
            </a:r>
            <a:endParaRPr lang="zh-SG" altLang="en-US" sz="1600" dirty="0"/>
          </a:p>
        </p:txBody>
      </p:sp>
      <p:sp>
        <p:nvSpPr>
          <p:cNvPr id="26" name="文本框 25"/>
          <p:cNvSpPr txBox="1"/>
          <p:nvPr/>
        </p:nvSpPr>
        <p:spPr>
          <a:xfrm>
            <a:off x="7609856" y="5796986"/>
            <a:ext cx="3888239" cy="523220"/>
          </a:xfrm>
          <a:prstGeom prst="rect">
            <a:avLst/>
          </a:prstGeom>
          <a:noFill/>
        </p:spPr>
        <p:txBody>
          <a:bodyPr wrap="square">
            <a:spAutoFit/>
          </a:bodyPr>
          <a:lstStyle/>
          <a:p>
            <a:r>
              <a:rPr lang="en-US" altLang="zh-SG" sz="1400" dirty="0"/>
              <a:t>Ref:  D. Wang, et al., “Low emittance optics design for CEPC booster”, NIMA, 1062 (2024) 169159.</a:t>
            </a:r>
            <a:endParaRPr lang="zh-SG" altLang="en-US" sz="1400" dirty="0"/>
          </a:p>
        </p:txBody>
      </p:sp>
      <p:sp>
        <p:nvSpPr>
          <p:cNvPr id="27" name="文本框 26"/>
          <p:cNvSpPr txBox="1"/>
          <p:nvPr/>
        </p:nvSpPr>
        <p:spPr>
          <a:xfrm>
            <a:off x="10675062" y="1039289"/>
            <a:ext cx="1584173"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D. Wang, D. H. Ji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16</a:t>
            </a:fld>
            <a:endParaRPr lang="zh-CN" altLang="en-US" dirty="0"/>
          </a:p>
        </p:txBody>
      </p:sp>
      <p:sp>
        <p:nvSpPr>
          <p:cNvPr id="4" name="标题 3"/>
          <p:cNvSpPr>
            <a:spLocks noGrp="1"/>
          </p:cNvSpPr>
          <p:nvPr>
            <p:ph type="title"/>
          </p:nvPr>
        </p:nvSpPr>
        <p:spPr/>
        <p:txBody>
          <a:bodyPr>
            <a:normAutofit/>
          </a:bodyPr>
          <a:lstStyle/>
          <a:p>
            <a:r>
              <a:rPr lang="en-US" altLang="zh-SG" sz="3600" b="1" dirty="0">
                <a:solidFill>
                  <a:srgbClr val="C0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Error setting in EDR</a:t>
            </a:r>
            <a:endParaRPr lang="zh-SG" altLang="en-US" dirty="0"/>
          </a:p>
        </p:txBody>
      </p:sp>
      <p:graphicFrame>
        <p:nvGraphicFramePr>
          <p:cNvPr id="11" name="内容占位符 3"/>
          <p:cNvGraphicFramePr/>
          <p:nvPr/>
        </p:nvGraphicFramePr>
        <p:xfrm>
          <a:off x="1390368" y="1677974"/>
          <a:ext cx="3740333" cy="1691640"/>
        </p:xfrm>
        <a:graphic>
          <a:graphicData uri="http://schemas.openxmlformats.org/drawingml/2006/table">
            <a:tbl>
              <a:tblPr firstRow="1" firstCol="1" bandRow="1"/>
              <a:tblGrid>
                <a:gridCol w="2176745">
                  <a:extLst>
                    <a:ext uri="{9D8B030D-6E8A-4147-A177-3AD203B41FA5}">
                      <a16:colId xmlns:a16="http://schemas.microsoft.com/office/drawing/2014/main" xmlns="" val="20000"/>
                    </a:ext>
                  </a:extLst>
                </a:gridCol>
                <a:gridCol w="629593">
                  <a:extLst>
                    <a:ext uri="{9D8B030D-6E8A-4147-A177-3AD203B41FA5}">
                      <a16:colId xmlns:a16="http://schemas.microsoft.com/office/drawing/2014/main" xmlns="" val="20001"/>
                    </a:ext>
                  </a:extLst>
                </a:gridCol>
                <a:gridCol w="933995">
                  <a:extLst>
                    <a:ext uri="{9D8B030D-6E8A-4147-A177-3AD203B41FA5}">
                      <a16:colId xmlns:a16="http://schemas.microsoft.com/office/drawing/2014/main" xmlns="" val="20002"/>
                    </a:ext>
                  </a:extLst>
                </a:gridCol>
              </a:tblGrid>
              <a:tr h="2781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altLang="zh-CN" sz="1400" dirty="0">
                          <a:solidFill>
                            <a:schemeClr val="tx1"/>
                          </a:solidFill>
                        </a:rPr>
                        <a:t>3</a:t>
                      </a:r>
                      <a:r>
                        <a:rPr lang="el-GR" altLang="zh-CN" sz="1400" dirty="0">
                          <a:solidFill>
                            <a:schemeClr val="tx1"/>
                          </a:solidFill>
                        </a:rPr>
                        <a:t>σ</a:t>
                      </a:r>
                      <a:r>
                        <a:rPr lang="en-US" altLang="zh-CN" sz="1400" dirty="0">
                          <a:solidFill>
                            <a:schemeClr val="tx1"/>
                          </a:solidFill>
                        </a:rPr>
                        <a:t> cutoff</a:t>
                      </a:r>
                      <a:endParaRPr lang="zh-CN" altLang="en-US" sz="1400" dirty="0">
                        <a:solidFill>
                          <a:schemeClr val="tx1"/>
                        </a:solidFill>
                      </a:endParaRPr>
                    </a:p>
                  </a:txBody>
                  <a:tcPr marL="68580" marR="68580" marT="34290" marB="3429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200" dirty="0"/>
                        <a:t>Dipole</a:t>
                      </a:r>
                      <a:endParaRPr lang="zh-CN" altLang="en-US" sz="1200" dirty="0">
                        <a:solidFill>
                          <a:schemeClr val="bg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200" dirty="0"/>
                        <a:t>Quadrupole</a:t>
                      </a:r>
                      <a:endParaRPr lang="zh-CN" altLang="en-US" sz="1200" dirty="0">
                        <a:solidFill>
                          <a:schemeClr val="bg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xmlns="" val="10000"/>
                  </a:ext>
                </a:extLst>
              </a:tr>
              <a:tr h="278130">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r>
                        <a:rPr lang="en-US" altLang="zh-CN" sz="1400" dirty="0"/>
                        <a:t>Transverse shift X/Y</a:t>
                      </a:r>
                      <a:r>
                        <a:rPr lang="en-US" altLang="zh-CN" sz="1400" kern="100" dirty="0"/>
                        <a:t> (μm)</a:t>
                      </a:r>
                      <a:endParaRPr lang="zh-CN" altLang="en-US" sz="1400" dirty="0">
                        <a:solidFill>
                          <a:schemeClr val="tx1"/>
                        </a:solidFill>
                      </a:endParaRPr>
                    </a:p>
                  </a:txBody>
                  <a:tcPr marL="68580" marR="68580" marT="34290" marB="3429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b="1" dirty="0">
                          <a:solidFill>
                            <a:srgbClr val="FF0000"/>
                          </a:solidFill>
                        </a:rPr>
                        <a:t>200</a:t>
                      </a:r>
                      <a:endParaRPr lang="zh-CN" altLang="en-US" sz="1400" b="1" dirty="0">
                        <a:solidFill>
                          <a:srgbClr val="FF0000"/>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t>100</a:t>
                      </a:r>
                      <a:endParaRPr lang="zh-CN" altLang="en-US" sz="1400" dirty="0">
                        <a:solidFill>
                          <a:schemeClr val="tx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1"/>
                  </a:ext>
                </a:extLst>
              </a:tr>
              <a:tr h="278130">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r>
                        <a:rPr lang="en-US" altLang="zh-CN" sz="1400" dirty="0"/>
                        <a:t>Longitudinal shift Z</a:t>
                      </a:r>
                      <a:r>
                        <a:rPr lang="en-US" altLang="zh-CN" sz="1400" kern="100" dirty="0"/>
                        <a:t> (μm)</a:t>
                      </a:r>
                      <a:endParaRPr lang="zh-CN" altLang="en-US" sz="1400" dirty="0">
                        <a:solidFill>
                          <a:schemeClr val="tx1"/>
                        </a:solidFill>
                      </a:endParaRPr>
                    </a:p>
                  </a:txBody>
                  <a:tcPr marL="68580" marR="68580" marT="34290" marB="3429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t>100</a:t>
                      </a:r>
                      <a:endParaRPr lang="zh-CN" altLang="en-US" sz="1400" dirty="0">
                        <a:solidFill>
                          <a:schemeClr val="tx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t>150</a:t>
                      </a:r>
                      <a:endParaRPr lang="zh-CN" altLang="en-US" sz="1400" dirty="0">
                        <a:solidFill>
                          <a:schemeClr val="tx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2"/>
                  </a:ext>
                </a:extLst>
              </a:tr>
              <a:tr h="278130">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algn="l" defTabSz="914400" rtl="0" eaLnBrk="1" latinLnBrk="0" hangingPunct="1"/>
                      <a:r>
                        <a:rPr lang="en-US" altLang="zh-CN" sz="1400" kern="1200" dirty="0"/>
                        <a:t>Tilt about X/Y (mrad)</a:t>
                      </a:r>
                      <a:endParaRPr lang="zh-CN" altLang="en-US" sz="1400" kern="1200" dirty="0">
                        <a:solidFill>
                          <a:schemeClr val="tx1"/>
                        </a:solidFill>
                        <a:latin typeface="+mn-lt"/>
                        <a:ea typeface="+mn-ea"/>
                        <a:cs typeface="+mn-cs"/>
                      </a:endParaRPr>
                    </a:p>
                  </a:txBody>
                  <a:tcPr marL="68580" marR="68580" marT="34290" marB="3429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en-US" altLang="zh-CN" sz="1400" kern="1200" dirty="0"/>
                        <a:t>0.2</a:t>
                      </a:r>
                      <a:endParaRPr lang="zh-CN" altLang="en-US" sz="1400" kern="1200" dirty="0">
                        <a:solidFill>
                          <a:schemeClr val="tx1"/>
                        </a:solidFill>
                        <a:latin typeface="+mn-lt"/>
                        <a:ea typeface="+mn-ea"/>
                        <a:cs typeface="+mn-cs"/>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3"/>
                  </a:ext>
                </a:extLst>
              </a:tr>
              <a:tr h="278130">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a:t>Tilt about Z (mrad)</a:t>
                      </a:r>
                      <a:endParaRPr lang="zh-CN" altLang="en-US" sz="1400" dirty="0">
                        <a:solidFill>
                          <a:schemeClr val="tx1"/>
                        </a:solidFill>
                      </a:endParaRPr>
                    </a:p>
                  </a:txBody>
                  <a:tcPr marL="68580" marR="68580" marT="34290" marB="3429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b="1" dirty="0">
                          <a:solidFill>
                            <a:srgbClr val="FF0000"/>
                          </a:solidFill>
                        </a:rPr>
                        <a:t>0.3</a:t>
                      </a:r>
                      <a:endParaRPr lang="zh-CN" altLang="en-US" sz="1400" b="1" dirty="0">
                        <a:solidFill>
                          <a:srgbClr val="FF0000"/>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t>0.2</a:t>
                      </a:r>
                      <a:endParaRPr lang="zh-CN" altLang="en-US" sz="1400" dirty="0">
                        <a:solidFill>
                          <a:schemeClr val="tx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4"/>
                  </a:ext>
                </a:extLst>
              </a:tr>
              <a:tr h="278130">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r>
                        <a:rPr lang="en-US" altLang="zh-CN" sz="1400" dirty="0"/>
                        <a:t>Nominal field </a:t>
                      </a:r>
                      <a:endParaRPr lang="zh-CN" altLang="en-US" sz="1400" dirty="0">
                        <a:solidFill>
                          <a:schemeClr val="tx1"/>
                        </a:solidFill>
                      </a:endParaRPr>
                    </a:p>
                  </a:txBody>
                  <a:tcPr marL="68580" marR="68580" marT="34290" marB="3429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t>1e-3</a:t>
                      </a:r>
                      <a:endParaRPr lang="zh-CN" altLang="en-US" sz="1400" dirty="0">
                        <a:solidFill>
                          <a:schemeClr val="tx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t>2e-4</a:t>
                      </a:r>
                      <a:endParaRPr lang="zh-CN" altLang="en-US" sz="1400" dirty="0">
                        <a:solidFill>
                          <a:schemeClr val="tx1"/>
                        </a:solidFill>
                      </a:endParaRPr>
                    </a:p>
                  </a:txBody>
                  <a:tcPr marL="68580" marR="68580" marT="34290" marB="3429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5"/>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418869919"/>
              </p:ext>
            </p:extLst>
          </p:nvPr>
        </p:nvGraphicFramePr>
        <p:xfrm>
          <a:off x="6389397" y="1651082"/>
          <a:ext cx="4696406" cy="640080"/>
        </p:xfrm>
        <a:graphic>
          <a:graphicData uri="http://schemas.openxmlformats.org/drawingml/2006/table">
            <a:tbl>
              <a:tblPr firstRow="1" firstCol="1" bandRow="1"/>
              <a:tblGrid>
                <a:gridCol w="970367">
                  <a:extLst>
                    <a:ext uri="{9D8B030D-6E8A-4147-A177-3AD203B41FA5}">
                      <a16:colId xmlns:a16="http://schemas.microsoft.com/office/drawing/2014/main" xmlns="" val="20000"/>
                    </a:ext>
                  </a:extLst>
                </a:gridCol>
                <a:gridCol w="1065591">
                  <a:extLst>
                    <a:ext uri="{9D8B030D-6E8A-4147-A177-3AD203B41FA5}">
                      <a16:colId xmlns:a16="http://schemas.microsoft.com/office/drawing/2014/main" xmlns="" val="20001"/>
                    </a:ext>
                  </a:extLst>
                </a:gridCol>
                <a:gridCol w="864540">
                  <a:extLst>
                    <a:ext uri="{9D8B030D-6E8A-4147-A177-3AD203B41FA5}">
                      <a16:colId xmlns:a16="http://schemas.microsoft.com/office/drawing/2014/main" xmlns="" val="20002"/>
                    </a:ext>
                  </a:extLst>
                </a:gridCol>
                <a:gridCol w="556834">
                  <a:extLst>
                    <a:ext uri="{9D8B030D-6E8A-4147-A177-3AD203B41FA5}">
                      <a16:colId xmlns:a16="http://schemas.microsoft.com/office/drawing/2014/main" xmlns="" val="20003"/>
                    </a:ext>
                  </a:extLst>
                </a:gridCol>
                <a:gridCol w="1239074">
                  <a:extLst>
                    <a:ext uri="{9D8B030D-6E8A-4147-A177-3AD203B41FA5}">
                      <a16:colId xmlns:a16="http://schemas.microsoft.com/office/drawing/2014/main" xmlns="" val="20004"/>
                    </a:ext>
                  </a:extLst>
                </a:gridCol>
              </a:tblGrid>
              <a:tr h="29145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400" kern="100" dirty="0">
                          <a:effectLst/>
                        </a:rPr>
                        <a:t> </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400" kern="100" dirty="0">
                          <a:effectLst/>
                        </a:rPr>
                        <a:t>Accuracy </a:t>
                      </a:r>
                    </a:p>
                    <a:p>
                      <a:pPr algn="ctr">
                        <a:spcAft>
                          <a:spcPts val="0"/>
                        </a:spcAft>
                      </a:pPr>
                      <a:r>
                        <a:rPr lang="en-US" sz="1400" kern="100" dirty="0">
                          <a:effectLst/>
                        </a:rPr>
                        <a:t>(</a:t>
                      </a:r>
                      <a:r>
                        <a:rPr lang="en-US" altLang="zh-CN" sz="1400" kern="100" dirty="0">
                          <a:effectLst/>
                        </a:rPr>
                        <a:t>um</a:t>
                      </a:r>
                      <a:r>
                        <a:rPr lang="en-US" sz="1400" kern="100" dirty="0">
                          <a:effectLst/>
                        </a:rPr>
                        <a:t>)</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400" kern="100" dirty="0">
                          <a:effectLst/>
                        </a:rPr>
                        <a:t>Tilt (mrad)</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400" kern="100" dirty="0">
                          <a:effectLst/>
                        </a:rPr>
                        <a:t>Gain</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400" kern="100" dirty="0">
                          <a:effectLst/>
                        </a:rPr>
                        <a:t>Offset w/ BBA</a:t>
                      </a:r>
                    </a:p>
                    <a:p>
                      <a:pPr algn="ctr">
                        <a:spcAft>
                          <a:spcPts val="0"/>
                        </a:spcAft>
                      </a:pPr>
                      <a:r>
                        <a:rPr lang="en-US" sz="1400" kern="100" dirty="0">
                          <a:effectLst/>
                        </a:rPr>
                        <a:t>(um)</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xmlns="" val="10000"/>
                  </a:ext>
                </a:extLst>
              </a:tr>
              <a:tr h="202206">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a:spcAft>
                          <a:spcPts val="0"/>
                        </a:spcAft>
                      </a:pPr>
                      <a:r>
                        <a:rPr lang="en-US" sz="1400" kern="100" dirty="0">
                          <a:effectLst/>
                        </a:rPr>
                        <a:t>BPM(10Hz)</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w="12700" cmpd="sng">
                      <a:solidFill>
                        <a:srgbClr val="A5A5A5"/>
                      </a:solid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altLang="zh-CN" sz="1400" kern="100" dirty="0">
                          <a:effectLst/>
                          <a:latin typeface="Calibri" panose="020F0502020204030204" charset="0"/>
                          <a:ea typeface="宋体" panose="02010600030101010101" pitchFamily="2" charset="-122"/>
                          <a:cs typeface="Times New Roman" panose="02020603050405020304" pitchFamily="18" charset="0"/>
                        </a:rPr>
                        <a:t>0.3</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altLang="zh-CN" sz="1400" kern="100" dirty="0">
                          <a:effectLst/>
                        </a:rPr>
                        <a:t>10</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altLang="zh-CN" sz="1400" kern="100" dirty="0">
                          <a:effectLst/>
                        </a:rPr>
                        <a:t>5%</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a:no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altLang="zh-CN" sz="1400" kern="100" dirty="0">
                          <a:solidFill>
                            <a:srgbClr val="FF0000"/>
                          </a:solidFill>
                          <a:effectLst/>
                        </a:rPr>
                        <a:t>50</a:t>
                      </a:r>
                      <a:endParaRPr lang="zh-CN" sz="1400" b="1" kern="100" dirty="0">
                        <a:solidFill>
                          <a:srgbClr val="FF0000"/>
                        </a:solidFill>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lnL>
                      <a:no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1"/>
                  </a:ext>
                </a:extLst>
              </a:tr>
            </a:tbl>
          </a:graphicData>
        </a:graphic>
      </p:graphicFrame>
      <p:graphicFrame>
        <p:nvGraphicFramePr>
          <p:cNvPr id="13" name="表格 12"/>
          <p:cNvGraphicFramePr>
            <a:graphicFrameLocks noGrp="1"/>
          </p:cNvGraphicFramePr>
          <p:nvPr/>
        </p:nvGraphicFramePr>
        <p:xfrm>
          <a:off x="1324404" y="3526932"/>
          <a:ext cx="3537946" cy="2839681"/>
        </p:xfrm>
        <a:graphic>
          <a:graphicData uri="http://schemas.openxmlformats.org/drawingml/2006/table">
            <a:tbl>
              <a:tblPr firstRow="1" bandRow="1"/>
              <a:tblGrid>
                <a:gridCol w="1754199">
                  <a:extLst>
                    <a:ext uri="{9D8B030D-6E8A-4147-A177-3AD203B41FA5}">
                      <a16:colId xmlns:a16="http://schemas.microsoft.com/office/drawing/2014/main" xmlns="" val="20000"/>
                    </a:ext>
                  </a:extLst>
                </a:gridCol>
                <a:gridCol w="1783747">
                  <a:extLst>
                    <a:ext uri="{9D8B030D-6E8A-4147-A177-3AD203B41FA5}">
                      <a16:colId xmlns:a16="http://schemas.microsoft.com/office/drawing/2014/main" xmlns="" val="20001"/>
                    </a:ext>
                  </a:extLst>
                </a:gridCol>
              </a:tblGrid>
              <a:tr h="3076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t>dipole</a:t>
                      </a:r>
                      <a:endParaRPr lang="zh-CN" altLang="en-US" sz="16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err="1"/>
                        <a:t>quadrupole</a:t>
                      </a:r>
                      <a:endParaRPr lang="zh-CN" altLang="en-US" sz="16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xmlns="" val="10000"/>
                  </a:ext>
                </a:extLst>
              </a:tr>
              <a:tr h="219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B1/B0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aseline="300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xmlns="" val="10001"/>
                  </a:ext>
                </a:extLst>
              </a:tr>
              <a:tr h="219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B2/B0 </a:t>
                      </a:r>
                      <a:r>
                        <a:rPr lang="en-US" altLang="zh-CN" sz="1200" dirty="0">
                          <a:sym typeface="Symbol" panose="05050102010706020507"/>
                        </a:rPr>
                        <a:t> </a:t>
                      </a:r>
                      <a:r>
                        <a:rPr lang="en-US" altLang="zh-CN" sz="1200" dirty="0">
                          <a:solidFill>
                            <a:schemeClr val="tx1"/>
                          </a:solidFill>
                          <a:sym typeface="Symbol" panose="05050102010706020507"/>
                        </a:rPr>
                        <a:t>5</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L="90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a:t>B2/B1 </a:t>
                      </a:r>
                      <a:r>
                        <a:rPr lang="en-US" altLang="zh-CN" sz="1200" dirty="0">
                          <a:sym typeface="Symbol" panose="05050102010706020507"/>
                        </a:rPr>
                        <a:t> 310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2"/>
                  </a:ext>
                </a:extLst>
              </a:tr>
              <a:tr h="219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B3/B0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t>B3/B1 </a:t>
                      </a:r>
                      <a:r>
                        <a:rPr lang="en-US" altLang="zh-CN" sz="1200" dirty="0">
                          <a:sym typeface="Symbol" panose="05050102010706020507"/>
                        </a:rPr>
                        <a:t> </a:t>
                      </a:r>
                      <a:r>
                        <a:rPr lang="en-US" altLang="zh-CN" sz="1200" dirty="0">
                          <a:solidFill>
                            <a:schemeClr val="tx1"/>
                          </a:solidFill>
                          <a:sym typeface="Symbol" panose="05050102010706020507"/>
                        </a:rPr>
                        <a:t>2</a:t>
                      </a:r>
                      <a:r>
                        <a:rPr lang="en-US" altLang="zh-CN" sz="1200" dirty="0">
                          <a:sym typeface="Symbol" panose="05050102010706020507"/>
                        </a:rPr>
                        <a:t>10</a:t>
                      </a:r>
                      <a:r>
                        <a:rPr lang="en-US" altLang="zh-CN" sz="1200" baseline="30000" dirty="0">
                          <a:sym typeface="Symbol" panose="05050102010706020507"/>
                        </a:rPr>
                        <a:t>-4</a:t>
                      </a:r>
                      <a:endParaRPr lang="zh-CN" altLang="en-US" sz="1200" baseline="300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xmlns="" val="10003"/>
                  </a:ext>
                </a:extLst>
              </a:tr>
              <a:tr h="2723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B4/B0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B4/B1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4"/>
                  </a:ext>
                </a:extLst>
              </a:tr>
              <a:tr h="2761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B5/B0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B5/B1 </a:t>
                      </a:r>
                      <a:r>
                        <a:rPr lang="en-US" altLang="zh-CN" sz="1200" dirty="0">
                          <a:sym typeface="Symbol" panose="05050102010706020507"/>
                        </a:rPr>
                        <a:t> 110</a:t>
                      </a:r>
                      <a:r>
                        <a:rPr lang="en-US" altLang="zh-CN" sz="1200" baseline="30000" dirty="0">
                          <a:sym typeface="Symbol" panose="05050102010706020507"/>
                        </a:rPr>
                        <a:t>-4</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xmlns="" val="10005"/>
                  </a:ext>
                </a:extLst>
              </a:tr>
              <a:tr h="2761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B6/B0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B6/B1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6"/>
                  </a:ext>
                </a:extLst>
              </a:tr>
              <a:tr h="2761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B7/B0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B7/B1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xmlns="" val="10007"/>
                  </a:ext>
                </a:extLst>
              </a:tr>
              <a:tr h="2761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B8/B0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B8/B1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08"/>
                  </a:ext>
                </a:extLst>
              </a:tr>
              <a:tr h="2197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B9/B0 </a:t>
                      </a:r>
                      <a:r>
                        <a:rPr lang="en-US" altLang="zh-CN" sz="1200" dirty="0">
                          <a:sym typeface="Symbol" panose="05050102010706020507"/>
                        </a:rPr>
                        <a:t> 210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B9/B1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xmlns="" val="10009"/>
                  </a:ext>
                </a:extLst>
              </a:tr>
              <a:tr h="2761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B10/B0 </a:t>
                      </a:r>
                      <a:r>
                        <a:rPr lang="en-US" altLang="zh-CN" sz="1200" dirty="0">
                          <a:sym typeface="Symbol" panose="05050102010706020507"/>
                        </a:rPr>
                        <a:t> 810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200" dirty="0"/>
                        <a:t>B10/B1 </a:t>
                      </a:r>
                      <a:r>
                        <a:rPr lang="en-US" altLang="zh-CN" sz="1200" dirty="0">
                          <a:sym typeface="Symbol" panose="05050102010706020507"/>
                        </a:rPr>
                        <a:t> 510</a:t>
                      </a:r>
                      <a:r>
                        <a:rPr lang="en-US" altLang="zh-CN" sz="1200" baseline="30000" dirty="0">
                          <a:sym typeface="Symbol" panose="05050102010706020507"/>
                        </a:rPr>
                        <a:t>-5</a:t>
                      </a:r>
                      <a:endParaRPr lang="zh-CN" altLang="en-US" sz="1200" dirty="0">
                        <a:latin typeface="Times New Roman" panose="02020603050405020304" pitchFamily="18" charset="0"/>
                        <a:cs typeface="Times New Roman" panose="02020603050405020304" pitchFamily="18" charset="0"/>
                      </a:endParaRP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xmlns="" val="10010"/>
                  </a:ext>
                </a:extLst>
              </a:tr>
            </a:tbl>
          </a:graphicData>
        </a:graphic>
      </p:graphicFrame>
      <p:sp>
        <p:nvSpPr>
          <p:cNvPr id="14" name="文本框 13"/>
          <p:cNvSpPr txBox="1"/>
          <p:nvPr/>
        </p:nvSpPr>
        <p:spPr>
          <a:xfrm>
            <a:off x="6630852" y="2733688"/>
            <a:ext cx="5232290" cy="951543"/>
          </a:xfrm>
          <a:prstGeom prst="rect">
            <a:avLst/>
          </a:prstGeom>
          <a:noFill/>
        </p:spPr>
        <p:txBody>
          <a:bodyPr wrap="square" rtlCol="0">
            <a:spAutoFit/>
          </a:bodyPr>
          <a:lstStyle/>
          <a:p>
            <a:pPr lvl="1">
              <a:lnSpc>
                <a:spcPts val="2300"/>
              </a:lnSpc>
            </a:pPr>
            <a:r>
              <a:rPr lang="en-US"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BPM~2300</a:t>
            </a:r>
          </a:p>
          <a:p>
            <a:pPr lvl="1">
              <a:lnSpc>
                <a:spcPts val="2300"/>
              </a:lnSpc>
            </a:pPr>
            <a:r>
              <a:rPr lang="en-US"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Corrector~1900</a:t>
            </a:r>
          </a:p>
          <a:p>
            <a:pPr marL="285750" indent="-285750">
              <a:lnSpc>
                <a:spcPts val="2300"/>
              </a:lnSpc>
              <a:buFont typeface="Arial" panose="020B0604020202020204" pitchFamily="34" charset="0"/>
              <a:buChar char="•"/>
            </a:pPr>
            <a:endParaRPr lang="en-US" sz="1600" dirty="0">
              <a:solidFill>
                <a:prstClr val="black"/>
              </a:solidFill>
              <a:latin typeface="Times New Roman" panose="02020603050405020304" pitchFamily="18" charset="0"/>
              <a:cs typeface="Times New Roman" panose="02020603050405020304" pitchFamily="18" charset="0"/>
            </a:endParaRPr>
          </a:p>
        </p:txBody>
      </p:sp>
      <p:graphicFrame>
        <p:nvGraphicFramePr>
          <p:cNvPr id="15" name="表格 14"/>
          <p:cNvGraphicFramePr>
            <a:graphicFrameLocks noGrp="1"/>
          </p:cNvGraphicFramePr>
          <p:nvPr>
            <p:extLst>
              <p:ext uri="{D42A27DB-BD31-4B8C-83A1-F6EECF244321}">
                <p14:modId xmlns:p14="http://schemas.microsoft.com/office/powerpoint/2010/main" val="4172208518"/>
              </p:ext>
            </p:extLst>
          </p:nvPr>
        </p:nvGraphicFramePr>
        <p:xfrm>
          <a:off x="6672064" y="4365104"/>
          <a:ext cx="3652044" cy="605456"/>
        </p:xfrm>
        <a:graphic>
          <a:graphicData uri="http://schemas.openxmlformats.org/drawingml/2006/table">
            <a:tbl>
              <a:tblPr firstRow="1" firstCol="1" bandRow="1">
                <a:tableStyleId>{9D7B26C5-4107-4FEC-AEDC-1716B250A1EF}</a:tableStyleId>
              </a:tblPr>
              <a:tblGrid>
                <a:gridCol w="608674">
                  <a:extLst>
                    <a:ext uri="{9D8B030D-6E8A-4147-A177-3AD203B41FA5}">
                      <a16:colId xmlns:a16="http://schemas.microsoft.com/office/drawing/2014/main" xmlns="" val="20000"/>
                    </a:ext>
                  </a:extLst>
                </a:gridCol>
                <a:gridCol w="1396158">
                  <a:extLst>
                    <a:ext uri="{9D8B030D-6E8A-4147-A177-3AD203B41FA5}">
                      <a16:colId xmlns:a16="http://schemas.microsoft.com/office/drawing/2014/main" xmlns="" val="20001"/>
                    </a:ext>
                  </a:extLst>
                </a:gridCol>
                <a:gridCol w="1647212">
                  <a:extLst>
                    <a:ext uri="{9D8B030D-6E8A-4147-A177-3AD203B41FA5}">
                      <a16:colId xmlns:a16="http://schemas.microsoft.com/office/drawing/2014/main" xmlns="" val="20002"/>
                    </a:ext>
                  </a:extLst>
                </a:gridCol>
              </a:tblGrid>
              <a:tr h="302728">
                <a:tc>
                  <a:txBody>
                    <a:bodyPr/>
                    <a:lstStyle/>
                    <a:p>
                      <a:pPr algn="ctr">
                        <a:spcAft>
                          <a:spcPts val="0"/>
                        </a:spcAft>
                      </a:pPr>
                      <a:r>
                        <a:rPr lang="en-US" sz="1400" kern="100" dirty="0">
                          <a:effectLst/>
                        </a:rPr>
                        <a:t> </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Accuracy (um)</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400" kern="100" dirty="0">
                          <a:effectLst/>
                        </a:rPr>
                        <a:t>Offset w/</a:t>
                      </a:r>
                      <a:r>
                        <a:rPr lang="en-US" altLang="zh-CN" sz="1400" kern="100" dirty="0">
                          <a:effectLst/>
                        </a:rPr>
                        <a:t>o</a:t>
                      </a:r>
                      <a:r>
                        <a:rPr lang="en-US" sz="1400" kern="100" dirty="0">
                          <a:effectLst/>
                        </a:rPr>
                        <a:t> BBA(um)</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0"/>
                  </a:ext>
                </a:extLst>
              </a:tr>
              <a:tr h="302728">
                <a:tc>
                  <a:txBody>
                    <a:bodyPr/>
                    <a:lstStyle/>
                    <a:p>
                      <a:pPr algn="ctr">
                        <a:spcAft>
                          <a:spcPts val="0"/>
                        </a:spcAft>
                      </a:pPr>
                      <a:r>
                        <a:rPr lang="en-US" sz="1400" kern="100" dirty="0">
                          <a:effectLst/>
                        </a:rPr>
                        <a:t>BPM</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kern="100" dirty="0">
                          <a:effectLst/>
                        </a:rPr>
                        <a:t>100</a:t>
                      </a:r>
                      <a:endParaRPr lang="zh-CN" sz="1400" kern="100" dirty="0">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altLang="zh-CN" sz="1400" b="1" kern="100" dirty="0">
                          <a:solidFill>
                            <a:srgbClr val="FF0000"/>
                          </a:solidFill>
                          <a:effectLst/>
                        </a:rPr>
                        <a:t>300</a:t>
                      </a:r>
                      <a:endParaRPr lang="zh-CN" sz="1400" b="1" kern="100" dirty="0">
                        <a:solidFill>
                          <a:srgbClr val="FF0000"/>
                        </a:solidFill>
                        <a:effectLst/>
                        <a:latin typeface="Calibri" panose="020F050202020403020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1"/>
                  </a:ext>
                </a:extLst>
              </a:tr>
            </a:tbl>
          </a:graphicData>
        </a:graphic>
      </p:graphicFrame>
      <p:sp>
        <p:nvSpPr>
          <p:cNvPr id="17" name="文本框 16"/>
          <p:cNvSpPr txBox="1"/>
          <p:nvPr/>
        </p:nvSpPr>
        <p:spPr>
          <a:xfrm>
            <a:off x="6600056" y="3645024"/>
            <a:ext cx="2775137"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US" altLang="zh-SG" sz="2000" dirty="0">
                <a:latin typeface="Times New Roman" panose="02020603050405020304" pitchFamily="18" charset="0"/>
                <a:cs typeface="Times New Roman" panose="02020603050405020304" pitchFamily="18" charset="0"/>
              </a:rPr>
              <a:t>First turn simulation</a:t>
            </a:r>
            <a:endParaRPr lang="zh-SG" altLang="en-US" sz="20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1028699" y="1116106"/>
            <a:ext cx="5641041" cy="400110"/>
          </a:xfrm>
          <a:prstGeom prst="rect">
            <a:avLst/>
          </a:prstGeom>
          <a:noFill/>
        </p:spPr>
        <p:txBody>
          <a:bodyPr wrap="square" rtlCol="0">
            <a:spAutoFit/>
          </a:bodyPr>
          <a:lstStyle/>
          <a:p>
            <a:pPr marL="285750" indent="-285750">
              <a:buFont typeface="Arial" panose="020B0604020202020204" pitchFamily="34" charset="0"/>
              <a:buChar char="•"/>
            </a:pPr>
            <a:r>
              <a:rPr lang="en-US" altLang="zh-SG" sz="2000" dirty="0">
                <a:latin typeface="Times New Roman" panose="02020603050405020304" pitchFamily="18" charset="0"/>
                <a:cs typeface="Times New Roman" panose="02020603050405020304" pitchFamily="18" charset="0"/>
              </a:rPr>
              <a:t>The misalignment of dipoles are relaxed.</a:t>
            </a:r>
            <a:endParaRPr lang="zh-SG" altLang="en-US" sz="20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10981967" y="1059460"/>
            <a:ext cx="121003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 H. Ji</a:t>
            </a:r>
          </a:p>
        </p:txBody>
      </p:sp>
      <p:sp>
        <p:nvSpPr>
          <p:cNvPr id="2" name="文本框 1">
            <a:extLst>
              <a:ext uri="{FF2B5EF4-FFF2-40B4-BE49-F238E27FC236}">
                <a16:creationId xmlns:a16="http://schemas.microsoft.com/office/drawing/2014/main" xmlns="" id="{16D6ECFE-2BCB-478F-B958-68B9DACDAE62}"/>
              </a:ext>
            </a:extLst>
          </p:cNvPr>
          <p:cNvSpPr txBox="1"/>
          <p:nvPr/>
        </p:nvSpPr>
        <p:spPr>
          <a:xfrm>
            <a:off x="6816080" y="5301208"/>
            <a:ext cx="3888432" cy="786754"/>
          </a:xfrm>
          <a:prstGeom prst="rect">
            <a:avLst/>
          </a:prstGeom>
          <a:noFill/>
        </p:spPr>
        <p:txBody>
          <a:bodyPr wrap="square" rtlCol="0">
            <a:spAutoFit/>
          </a:bodyPr>
          <a:lstStyle/>
          <a:p>
            <a:pPr>
              <a:lnSpc>
                <a:spcPct val="150000"/>
              </a:lnSpc>
            </a:pPr>
            <a:r>
              <a:rPr lang="en-US" altLang="zh-SG" sz="1600" dirty="0">
                <a:latin typeface="Times New Roman" panose="02020603050405020304" pitchFamily="18" charset="0"/>
                <a:cs typeface="Times New Roman" panose="02020603050405020304" pitchFamily="18" charset="0"/>
              </a:rPr>
              <a:t>-- </a:t>
            </a:r>
            <a:r>
              <a:rPr lang="en-US" altLang="zh-SG" sz="1600" b="0" i="0" dirty="0">
                <a:solidFill>
                  <a:srgbClr val="24292F"/>
                </a:solidFill>
                <a:effectLst/>
                <a:latin typeface="Times New Roman" panose="02020603050405020304" pitchFamily="18" charset="0"/>
                <a:cs typeface="Times New Roman" panose="02020603050405020304" pitchFamily="18" charset="0"/>
              </a:rPr>
              <a:t>Successful </a:t>
            </a:r>
            <a:r>
              <a:rPr lang="en-US" altLang="zh-CN" sz="1600" dirty="0">
                <a:latin typeface="Times New Roman" panose="02020603050405020304" pitchFamily="18" charset="0"/>
                <a:cs typeface="Times New Roman" panose="02020603050405020304" pitchFamily="18" charset="0"/>
              </a:rPr>
              <a:t>first turn injection for 5 seeds.</a:t>
            </a:r>
          </a:p>
          <a:p>
            <a:pPr>
              <a:lnSpc>
                <a:spcPct val="150000"/>
              </a:lnSpc>
            </a:pPr>
            <a:r>
              <a:rPr lang="en-US" altLang="zh-CN" sz="1600" dirty="0">
                <a:latin typeface="Times New Roman" panose="02020603050405020304" pitchFamily="18" charset="0"/>
                <a:cs typeface="Times New Roman" panose="02020603050405020304" pitchFamily="18" charset="0"/>
              </a:rPr>
              <a:t>-- Simulations with more seeds are underway. </a:t>
            </a:r>
            <a:endParaRPr lang="zh-SG" alt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17</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27106"/>
            <a:ext cx="10763325" cy="725470"/>
          </a:xfrm>
        </p:spPr>
        <p:txBody>
          <a:bodyPr/>
          <a:lstStyle/>
          <a:p>
            <a:pPr algn="ctr"/>
            <a:r>
              <a:rPr lang="en-US" altLang="zh-CN" dirty="0"/>
              <a:t>SLS Booster dipoles </a:t>
            </a:r>
            <a:endParaRPr lang="zh-CN" altLang="en-US" dirty="0"/>
          </a:p>
        </p:txBody>
      </p:sp>
      <p:sp>
        <p:nvSpPr>
          <p:cNvPr id="16" name="文本框 15"/>
          <p:cNvSpPr txBox="1"/>
          <p:nvPr/>
        </p:nvSpPr>
        <p:spPr>
          <a:xfrm>
            <a:off x="1479175" y="2548222"/>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Booster: 100 MeV ~ 2.4 GeV </a:t>
            </a:r>
            <a:endParaRPr lang="zh-SG" altLang="en-US"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490380" y="1819838"/>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Storage ring: 2.4 GeV </a:t>
            </a:r>
            <a:endParaRPr lang="zh-SG" altLang="en-US" dirty="0">
              <a:latin typeface="Times New Roman" panose="02020603050405020304" pitchFamily="18" charset="0"/>
              <a:cs typeface="Times New Roman" panose="02020603050405020304" pitchFamily="18" charset="0"/>
            </a:endParaRPr>
          </a:p>
        </p:txBody>
      </p:sp>
      <p:sp>
        <p:nvSpPr>
          <p:cNvPr id="21" name="内容占位符 1"/>
          <p:cNvSpPr>
            <a:spLocks noGrp="1"/>
          </p:cNvSpPr>
          <p:nvPr>
            <p:ph idx="1"/>
          </p:nvPr>
        </p:nvSpPr>
        <p:spPr>
          <a:xfrm>
            <a:off x="702123" y="1104002"/>
            <a:ext cx="6478607" cy="785309"/>
          </a:xfrm>
        </p:spPr>
        <p:txBody>
          <a:bodyPr>
            <a:noAutofit/>
          </a:bodyPr>
          <a:lstStyle/>
          <a:p>
            <a:r>
              <a:rPr lang="en-US" altLang="zh-SG" sz="2000" dirty="0">
                <a:latin typeface="Times New Roman" panose="02020603050405020304" pitchFamily="18" charset="0"/>
                <a:cs typeface="Times New Roman" panose="02020603050405020304" pitchFamily="18" charset="0"/>
              </a:rPr>
              <a:t>Swiss Light Source (SLS) --The full energy booster shared the same tunnel as the storage ring.</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2023781" y="2904569"/>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Circumference:270 m</a:t>
            </a:r>
            <a:endParaRPr lang="zh-SG" altLang="en-US" sz="16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2068604" y="2182910"/>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Circumference:288 m</a:t>
            </a:r>
            <a:endParaRPr lang="zh-SG" altLang="en-US" sz="16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7684994" y="2813477"/>
            <a:ext cx="3612216" cy="3540259"/>
          </a:xfrm>
          <a:prstGeom prst="rect">
            <a:avLst/>
          </a:prstGeom>
        </p:spPr>
      </p:pic>
      <p:pic>
        <p:nvPicPr>
          <p:cNvPr id="6" name="图片 5"/>
          <p:cNvPicPr>
            <a:picLocks noChangeAspect="1"/>
          </p:cNvPicPr>
          <p:nvPr/>
        </p:nvPicPr>
        <p:blipFill>
          <a:blip r:embed="rId3"/>
          <a:stretch>
            <a:fillRect/>
          </a:stretch>
        </p:blipFill>
        <p:spPr>
          <a:xfrm>
            <a:off x="1075762" y="3319530"/>
            <a:ext cx="3685055" cy="3248518"/>
          </a:xfrm>
          <a:prstGeom prst="rect">
            <a:avLst/>
          </a:prstGeom>
        </p:spPr>
      </p:pic>
      <p:pic>
        <p:nvPicPr>
          <p:cNvPr id="18" name="图片 17"/>
          <p:cNvPicPr>
            <a:picLocks noChangeAspect="1"/>
          </p:cNvPicPr>
          <p:nvPr/>
        </p:nvPicPr>
        <p:blipFill>
          <a:blip r:embed="rId4"/>
          <a:stretch>
            <a:fillRect/>
          </a:stretch>
        </p:blipFill>
        <p:spPr>
          <a:xfrm>
            <a:off x="7214347" y="1309968"/>
            <a:ext cx="3830450" cy="1059349"/>
          </a:xfrm>
          <a:prstGeom prst="rect">
            <a:avLst/>
          </a:prstGeom>
        </p:spPr>
      </p:pic>
      <p:pic>
        <p:nvPicPr>
          <p:cNvPr id="20" name="图片 19"/>
          <p:cNvPicPr>
            <a:picLocks noChangeAspect="1"/>
          </p:cNvPicPr>
          <p:nvPr/>
        </p:nvPicPr>
        <p:blipFill>
          <a:blip r:embed="rId5"/>
          <a:stretch>
            <a:fillRect/>
          </a:stretch>
        </p:blipFill>
        <p:spPr>
          <a:xfrm>
            <a:off x="4964206" y="4484874"/>
            <a:ext cx="2458571" cy="105467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18</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27106"/>
            <a:ext cx="10763325" cy="725470"/>
          </a:xfrm>
        </p:spPr>
        <p:txBody>
          <a:bodyPr/>
          <a:lstStyle/>
          <a:p>
            <a:pPr algn="ctr"/>
            <a:r>
              <a:rPr lang="en-US" altLang="zh-CN" dirty="0"/>
              <a:t>ALBA Booster dipoles  </a:t>
            </a:r>
            <a:endParaRPr lang="zh-CN" altLang="en-US" dirty="0"/>
          </a:p>
        </p:txBody>
      </p:sp>
      <p:sp>
        <p:nvSpPr>
          <p:cNvPr id="16" name="文本框 15"/>
          <p:cNvSpPr txBox="1"/>
          <p:nvPr/>
        </p:nvSpPr>
        <p:spPr>
          <a:xfrm>
            <a:off x="1479175" y="2433922"/>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Booster: 100 MeV ~ 3 GeV </a:t>
            </a:r>
            <a:endParaRPr lang="zh-SG" altLang="en-US"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490380" y="1705538"/>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Storage ring: 3 GeV </a:t>
            </a:r>
            <a:endParaRPr lang="zh-SG" altLang="en-US" dirty="0">
              <a:latin typeface="Times New Roman" panose="02020603050405020304" pitchFamily="18" charset="0"/>
              <a:cs typeface="Times New Roman" panose="02020603050405020304" pitchFamily="18" charset="0"/>
            </a:endParaRPr>
          </a:p>
        </p:txBody>
      </p:sp>
      <p:sp>
        <p:nvSpPr>
          <p:cNvPr id="21" name="内容占位符 1"/>
          <p:cNvSpPr>
            <a:spLocks noGrp="1"/>
          </p:cNvSpPr>
          <p:nvPr>
            <p:ph idx="1"/>
          </p:nvPr>
        </p:nvSpPr>
        <p:spPr>
          <a:xfrm>
            <a:off x="702123" y="1104002"/>
            <a:ext cx="6478607" cy="785309"/>
          </a:xfrm>
        </p:spPr>
        <p:txBody>
          <a:bodyPr>
            <a:noAutofit/>
          </a:bodyPr>
          <a:lstStyle/>
          <a:p>
            <a:r>
              <a:rPr lang="en-US" altLang="zh-SG" sz="2000" dirty="0">
                <a:latin typeface="Times New Roman" panose="02020603050405020304" pitchFamily="18" charset="0"/>
                <a:cs typeface="Times New Roman" panose="02020603050405020304" pitchFamily="18" charset="0"/>
              </a:rPr>
              <a:t>Alba is a third generation synchrotron located in Spain.</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2023781" y="2790269"/>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Circumference:250 m</a:t>
            </a:r>
            <a:endParaRPr lang="zh-SG" altLang="en-US" sz="16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2068604" y="2068610"/>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Circumference:269 m</a:t>
            </a:r>
            <a:endParaRPr lang="zh-SG" altLang="en-US" sz="16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7036332" y="1131233"/>
            <a:ext cx="4190561" cy="2526367"/>
          </a:xfrm>
          <a:prstGeom prst="rect">
            <a:avLst/>
          </a:prstGeom>
        </p:spPr>
      </p:pic>
      <p:pic>
        <p:nvPicPr>
          <p:cNvPr id="11" name="图片 10"/>
          <p:cNvPicPr>
            <a:picLocks noChangeAspect="1"/>
          </p:cNvPicPr>
          <p:nvPr/>
        </p:nvPicPr>
        <p:blipFill>
          <a:blip r:embed="rId3"/>
          <a:stretch>
            <a:fillRect/>
          </a:stretch>
        </p:blipFill>
        <p:spPr>
          <a:xfrm>
            <a:off x="1216959" y="3302988"/>
            <a:ext cx="4282888" cy="3182696"/>
          </a:xfrm>
          <a:prstGeom prst="rect">
            <a:avLst/>
          </a:prstGeom>
        </p:spPr>
      </p:pic>
      <p:sp>
        <p:nvSpPr>
          <p:cNvPr id="13" name="矩形: 圆角 12"/>
          <p:cNvSpPr/>
          <p:nvPr/>
        </p:nvSpPr>
        <p:spPr>
          <a:xfrm>
            <a:off x="1183341" y="5103158"/>
            <a:ext cx="4101353"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14" name="矩形: 圆角 13"/>
          <p:cNvSpPr/>
          <p:nvPr/>
        </p:nvSpPr>
        <p:spPr>
          <a:xfrm>
            <a:off x="3469341" y="6125135"/>
            <a:ext cx="571500" cy="2689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9" name="图片 18"/>
          <p:cNvPicPr>
            <a:picLocks noChangeAspect="1"/>
          </p:cNvPicPr>
          <p:nvPr/>
        </p:nvPicPr>
        <p:blipFill rotWithShape="1">
          <a:blip r:embed="rId4"/>
          <a:srcRect b="5966"/>
          <a:stretch>
            <a:fillRect/>
          </a:stretch>
        </p:blipFill>
        <p:spPr>
          <a:xfrm>
            <a:off x="8061510" y="4066192"/>
            <a:ext cx="3166783" cy="2569931"/>
          </a:xfrm>
          <a:prstGeom prst="rect">
            <a:avLst/>
          </a:prstGeom>
        </p:spPr>
      </p:pic>
      <p:sp>
        <p:nvSpPr>
          <p:cNvPr id="24" name="文本框 23"/>
          <p:cNvSpPr txBox="1"/>
          <p:nvPr/>
        </p:nvSpPr>
        <p:spPr>
          <a:xfrm>
            <a:off x="6828863" y="3729322"/>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Combined dipoles and quadrupoles</a:t>
            </a:r>
            <a:endParaRPr lang="zh-SG" altLang="en-US" dirty="0">
              <a:latin typeface="Times New Roman" panose="02020603050405020304" pitchFamily="18" charset="0"/>
              <a:cs typeface="Times New Roman" panose="02020603050405020304" pitchFamily="18" charset="0"/>
            </a:endParaRPr>
          </a:p>
        </p:txBody>
      </p:sp>
      <p:pic>
        <p:nvPicPr>
          <p:cNvPr id="25" name="图片 24"/>
          <p:cNvPicPr>
            <a:picLocks noChangeAspect="1"/>
          </p:cNvPicPr>
          <p:nvPr/>
        </p:nvPicPr>
        <p:blipFill>
          <a:blip r:embed="rId5"/>
          <a:stretch>
            <a:fillRect/>
          </a:stretch>
        </p:blipFill>
        <p:spPr>
          <a:xfrm>
            <a:off x="5346870" y="4215653"/>
            <a:ext cx="2297783" cy="21821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87617"/>
            <a:ext cx="10763325" cy="725470"/>
          </a:xfrm>
        </p:spPr>
        <p:txBody>
          <a:bodyPr/>
          <a:lstStyle/>
          <a:p>
            <a:pPr algn="ctr"/>
            <a:r>
              <a:rPr lang="en-US" altLang="zh-CN" dirty="0"/>
              <a:t>NSLS-II Booster dipoles </a:t>
            </a:r>
            <a:endParaRPr lang="zh-CN" altLang="en-US" dirty="0"/>
          </a:p>
        </p:txBody>
      </p:sp>
      <p:pic>
        <p:nvPicPr>
          <p:cNvPr id="8" name="图片 7"/>
          <p:cNvPicPr>
            <a:picLocks noChangeAspect="1"/>
          </p:cNvPicPr>
          <p:nvPr/>
        </p:nvPicPr>
        <p:blipFill>
          <a:blip r:embed="rId2"/>
          <a:stretch>
            <a:fillRect/>
          </a:stretch>
        </p:blipFill>
        <p:spPr>
          <a:xfrm>
            <a:off x="7550524" y="1050433"/>
            <a:ext cx="3618659" cy="2804110"/>
          </a:xfrm>
          <a:prstGeom prst="rect">
            <a:avLst/>
          </a:prstGeom>
        </p:spPr>
      </p:pic>
      <p:pic>
        <p:nvPicPr>
          <p:cNvPr id="11" name="图片 10"/>
          <p:cNvPicPr>
            <a:picLocks noChangeAspect="1"/>
          </p:cNvPicPr>
          <p:nvPr/>
        </p:nvPicPr>
        <p:blipFill>
          <a:blip r:embed="rId3"/>
          <a:stretch>
            <a:fillRect/>
          </a:stretch>
        </p:blipFill>
        <p:spPr>
          <a:xfrm>
            <a:off x="1896036" y="3516406"/>
            <a:ext cx="3323171" cy="2979083"/>
          </a:xfrm>
          <a:prstGeom prst="rect">
            <a:avLst/>
          </a:prstGeom>
        </p:spPr>
      </p:pic>
      <p:pic>
        <p:nvPicPr>
          <p:cNvPr id="13" name="图片 12"/>
          <p:cNvPicPr>
            <a:picLocks noChangeAspect="1"/>
          </p:cNvPicPr>
          <p:nvPr/>
        </p:nvPicPr>
        <p:blipFill>
          <a:blip r:embed="rId4"/>
          <a:stretch>
            <a:fillRect/>
          </a:stretch>
        </p:blipFill>
        <p:spPr>
          <a:xfrm>
            <a:off x="7887966" y="4000499"/>
            <a:ext cx="3045332" cy="2415427"/>
          </a:xfrm>
          <a:prstGeom prst="rect">
            <a:avLst/>
          </a:prstGeom>
        </p:spPr>
      </p:pic>
      <p:sp>
        <p:nvSpPr>
          <p:cNvPr id="14" name="文本框 13"/>
          <p:cNvSpPr txBox="1"/>
          <p:nvPr/>
        </p:nvSpPr>
        <p:spPr>
          <a:xfrm>
            <a:off x="9621370" y="5049371"/>
            <a:ext cx="497541"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BF</a:t>
            </a:r>
            <a:endParaRPr lang="zh-SG" altLang="en-US" sz="12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9625852" y="6338047"/>
            <a:ext cx="497541" cy="276999"/>
          </a:xfrm>
          <a:prstGeom prst="rect">
            <a:avLst/>
          </a:prstGeom>
          <a:noFill/>
        </p:spPr>
        <p:txBody>
          <a:bodyPr wrap="square" rtlCol="0">
            <a:spAutoFit/>
          </a:bodyPr>
          <a:lstStyle/>
          <a:p>
            <a:r>
              <a:rPr lang="en-US" altLang="zh-SG" sz="1200" dirty="0">
                <a:latin typeface="Times New Roman" panose="02020603050405020304" pitchFamily="18" charset="0"/>
                <a:cs typeface="Times New Roman" panose="02020603050405020304" pitchFamily="18" charset="0"/>
              </a:rPr>
              <a:t>BD</a:t>
            </a:r>
            <a:endParaRPr lang="zh-SG" altLang="en-US" sz="12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492622" y="2628900"/>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Booster: 170 MeV ~ 3.15 GeV </a:t>
            </a:r>
            <a:endParaRPr lang="zh-SG" altLang="en-US"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503827" y="1900516"/>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Storage ring: 3.15 GeV </a:t>
            </a:r>
            <a:endParaRPr lang="zh-SG" altLang="en-US" dirty="0">
              <a:latin typeface="Times New Roman" panose="02020603050405020304" pitchFamily="18" charset="0"/>
              <a:cs typeface="Times New Roman" panose="02020603050405020304" pitchFamily="18" charset="0"/>
            </a:endParaRPr>
          </a:p>
        </p:txBody>
      </p:sp>
      <p:sp>
        <p:nvSpPr>
          <p:cNvPr id="21" name="内容占位符 1"/>
          <p:cNvSpPr>
            <a:spLocks noGrp="1"/>
          </p:cNvSpPr>
          <p:nvPr>
            <p:ph idx="1"/>
          </p:nvPr>
        </p:nvSpPr>
        <p:spPr>
          <a:xfrm>
            <a:off x="702123" y="1104002"/>
            <a:ext cx="6478607" cy="785309"/>
          </a:xfrm>
        </p:spPr>
        <p:txBody>
          <a:bodyPr>
            <a:noAutofit/>
          </a:bodyPr>
          <a:lstStyle/>
          <a:p>
            <a:r>
              <a:rPr lang="en-US" altLang="zh-SG" sz="2000" dirty="0">
                <a:latin typeface="Times New Roman" panose="02020603050405020304" pitchFamily="18" charset="0"/>
                <a:cs typeface="Times New Roman" panose="02020603050405020304" pitchFamily="18" charset="0"/>
              </a:rPr>
              <a:t>Brookhaven National Laboratory, USA, NSLS II - the synchrotron radiation source (SR) of a third generation</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2037228" y="2985247"/>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Circumference:158 m</a:t>
            </a:r>
            <a:endParaRPr lang="zh-SG" altLang="en-US" sz="16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2082051" y="2263588"/>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Circumference:792 m</a:t>
            </a:r>
            <a:endParaRPr lang="zh-SG" alt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9600" y="1052737"/>
            <a:ext cx="10972800" cy="576064"/>
          </a:xfrm>
        </p:spPr>
        <p:txBody>
          <a:bodyPr/>
          <a:lstStyle/>
          <a:p>
            <a:r>
              <a:rPr lang="zh-CN" altLang="en-US" dirty="0"/>
              <a:t>为了降低造价和电功耗，</a:t>
            </a:r>
            <a:r>
              <a:rPr lang="en-US" altLang="zh-CN" dirty="0"/>
              <a:t>TDR</a:t>
            </a:r>
            <a:r>
              <a:rPr lang="zh-CN" altLang="en-US" dirty="0"/>
              <a:t>阶段增强器物理设计提出采用二六极组合磁铁。</a:t>
            </a:r>
            <a:endParaRPr lang="en-US" altLang="zh-CN" dirty="0"/>
          </a:p>
        </p:txBody>
      </p:sp>
      <p:sp>
        <p:nvSpPr>
          <p:cNvPr id="3" name="灯片编号占位符 2"/>
          <p:cNvSpPr>
            <a:spLocks noGrp="1"/>
          </p:cNvSpPr>
          <p:nvPr>
            <p:ph type="sldNum" sz="quarter" idx="12"/>
          </p:nvPr>
        </p:nvSpPr>
        <p:spPr/>
        <p:txBody>
          <a:bodyPr/>
          <a:lstStyle/>
          <a:p>
            <a:fld id="{098B4EB0-06CE-481E-B32B-52DF58230A15}" type="slidenum">
              <a:rPr lang="zh-CN" altLang="en-US" smtClean="0"/>
              <a:t>2</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dirty="0"/>
              <a:t>引言</a:t>
            </a:r>
          </a:p>
        </p:txBody>
      </p:sp>
      <p:pic>
        <p:nvPicPr>
          <p:cNvPr id="12" name="picture" descr="descript"/>
          <p:cNvPicPr>
            <a:picLocks noChangeAspect="1"/>
          </p:cNvPicPr>
          <p:nvPr/>
        </p:nvPicPr>
        <p:blipFill rotWithShape="1">
          <a:blip r:embed="rId2"/>
          <a:srcRect b="3503"/>
          <a:stretch>
            <a:fillRect/>
          </a:stretch>
        </p:blipFill>
        <p:spPr>
          <a:xfrm>
            <a:off x="1559496" y="1805058"/>
            <a:ext cx="2799733" cy="1994703"/>
          </a:xfrm>
          <a:prstGeom prst="rect">
            <a:avLst/>
          </a:prstGeom>
        </p:spPr>
      </p:pic>
      <p:pic>
        <p:nvPicPr>
          <p:cNvPr id="13" name="picture" descr="descript"/>
          <p:cNvPicPr>
            <a:picLocks noChangeAspect="1"/>
          </p:cNvPicPr>
          <p:nvPr/>
        </p:nvPicPr>
        <p:blipFill rotWithShape="1">
          <a:blip r:embed="rId3"/>
          <a:srcRect/>
          <a:stretch>
            <a:fillRect/>
          </a:stretch>
        </p:blipFill>
        <p:spPr>
          <a:xfrm>
            <a:off x="4705596" y="1749089"/>
            <a:ext cx="2911032" cy="2106640"/>
          </a:xfrm>
          <a:prstGeom prst="rect">
            <a:avLst/>
          </a:prstGeom>
        </p:spPr>
      </p:pic>
      <p:pic>
        <p:nvPicPr>
          <p:cNvPr id="14" name="picture" descr="descript"/>
          <p:cNvPicPr>
            <a:picLocks noChangeAspect="1"/>
          </p:cNvPicPr>
          <p:nvPr/>
        </p:nvPicPr>
        <p:blipFill rotWithShape="1">
          <a:blip r:embed="rId4"/>
          <a:srcRect/>
          <a:stretch>
            <a:fillRect/>
          </a:stretch>
        </p:blipFill>
        <p:spPr>
          <a:xfrm>
            <a:off x="7824192" y="1700808"/>
            <a:ext cx="3019120" cy="2203201"/>
          </a:xfrm>
          <a:prstGeom prst="rect">
            <a:avLst/>
          </a:prstGeom>
        </p:spPr>
      </p:pic>
      <p:sp>
        <p:nvSpPr>
          <p:cNvPr id="15" name="内容占位符 1"/>
          <p:cNvSpPr txBox="1"/>
          <p:nvPr/>
        </p:nvSpPr>
        <p:spPr>
          <a:xfrm>
            <a:off x="767408" y="4059414"/>
            <a:ext cx="11017224" cy="188986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800"/>
              </a:spcBef>
              <a:spcAft>
                <a:spcPts val="500"/>
              </a:spcAft>
              <a:buClr>
                <a:srgbClr val="FFC000"/>
              </a:buClr>
              <a:buSzPct val="80000"/>
              <a:buFont typeface="Wingdings" panose="05000000000000000000" pitchFamily="2" charset="2"/>
              <a:buChar char="n"/>
              <a:defRPr sz="2400" b="0"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Wingdings" panose="05000000000000000000" pitchFamily="2" charset="2"/>
              <a:buChar char="Ø"/>
              <a:defRPr sz="20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300" dirty="0"/>
              <a:t>在今年</a:t>
            </a:r>
            <a:r>
              <a:rPr lang="en-US" altLang="zh-CN" sz="2300" dirty="0"/>
              <a:t>9</a:t>
            </a:r>
            <a:r>
              <a:rPr lang="zh-CN" altLang="en-US" sz="2300" dirty="0"/>
              <a:t>月召开的</a:t>
            </a:r>
            <a:r>
              <a:rPr lang="en-US" altLang="zh-CN" sz="2300" dirty="0"/>
              <a:t>CEPC</a:t>
            </a:r>
            <a:r>
              <a:rPr lang="zh-CN" altLang="en-US" sz="2300" dirty="0"/>
              <a:t>加速器</a:t>
            </a:r>
            <a:r>
              <a:rPr lang="en-US" altLang="zh-CN" sz="2300" dirty="0"/>
              <a:t>EDR</a:t>
            </a:r>
            <a:r>
              <a:rPr lang="zh-CN" altLang="en-US" sz="2300" dirty="0"/>
              <a:t>国际评审会议上，专家对二六极组合磁铁方案可行性提出了质疑</a:t>
            </a:r>
            <a:endParaRPr lang="en-US" altLang="zh-CN" sz="2300" dirty="0"/>
          </a:p>
          <a:p>
            <a:pPr lvl="1" indent="-342900">
              <a:buClr>
                <a:srgbClr val="FF0000"/>
              </a:buClr>
              <a:buFont typeface="Wingdings" panose="05000000000000000000" pitchFamily="2" charset="2"/>
              <a:buChar char="ü"/>
            </a:pPr>
            <a:r>
              <a:rPr lang="zh-CN" altLang="en-US" dirty="0">
                <a:solidFill>
                  <a:srgbClr val="FF0000"/>
                </a:solidFill>
              </a:rPr>
              <a:t>二六极组合磁铁六极场磁中心与束流中心偏差带来的磁场误差对束流的影响需要评估</a:t>
            </a:r>
            <a:endParaRPr lang="en-US" altLang="zh-CN" dirty="0">
              <a:solidFill>
                <a:srgbClr val="FF0000"/>
              </a:solidFill>
            </a:endParaRPr>
          </a:p>
          <a:p>
            <a:pPr lvl="1" indent="-342900">
              <a:buClr>
                <a:srgbClr val="FF0000"/>
              </a:buClr>
              <a:buFont typeface="Wingdings" panose="05000000000000000000" pitchFamily="2" charset="2"/>
              <a:buChar char="ü"/>
            </a:pPr>
            <a:r>
              <a:rPr lang="zh-CN" altLang="en-US" dirty="0">
                <a:solidFill>
                  <a:srgbClr val="FF0000"/>
                </a:solidFill>
              </a:rPr>
              <a:t>组合磁铁造成六极磁场无法独立调节，对增强器调束运行带来难度</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8B4EB0-06CE-481E-B32B-52DF58230A15}"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t>20</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标题 3"/>
          <p:cNvSpPr>
            <a:spLocks noGrp="1"/>
          </p:cNvSpPr>
          <p:nvPr>
            <p:ph type="title"/>
          </p:nvPr>
        </p:nvSpPr>
        <p:spPr>
          <a:xfrm>
            <a:off x="407368" y="127106"/>
            <a:ext cx="10763325" cy="725470"/>
          </a:xfrm>
        </p:spPr>
        <p:txBody>
          <a:bodyPr/>
          <a:lstStyle/>
          <a:p>
            <a:pPr algn="ctr"/>
            <a:r>
              <a:rPr lang="en-US" altLang="zh-CN" dirty="0"/>
              <a:t>TPS Booster dipoles </a:t>
            </a:r>
            <a:endParaRPr lang="zh-CN" altLang="en-US" dirty="0"/>
          </a:p>
        </p:txBody>
      </p:sp>
      <p:sp>
        <p:nvSpPr>
          <p:cNvPr id="16" name="文本框 15"/>
          <p:cNvSpPr txBox="1"/>
          <p:nvPr/>
        </p:nvSpPr>
        <p:spPr>
          <a:xfrm>
            <a:off x="1425387" y="2830615"/>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Booster: 150 MeV ~ 3 GeV </a:t>
            </a:r>
            <a:endParaRPr lang="zh-SG" altLang="en-US"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1436592" y="2102231"/>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Storage ring: 3 GeV </a:t>
            </a:r>
            <a:endParaRPr lang="zh-SG" altLang="en-US" dirty="0">
              <a:latin typeface="Times New Roman" panose="02020603050405020304" pitchFamily="18" charset="0"/>
              <a:cs typeface="Times New Roman" panose="02020603050405020304" pitchFamily="18" charset="0"/>
            </a:endParaRPr>
          </a:p>
        </p:txBody>
      </p:sp>
      <p:sp>
        <p:nvSpPr>
          <p:cNvPr id="21" name="内容占位符 1"/>
          <p:cNvSpPr>
            <a:spLocks noGrp="1"/>
          </p:cNvSpPr>
          <p:nvPr>
            <p:ph idx="1"/>
          </p:nvPr>
        </p:nvSpPr>
        <p:spPr>
          <a:xfrm>
            <a:off x="702123" y="1104002"/>
            <a:ext cx="10290848" cy="1430769"/>
          </a:xfrm>
        </p:spPr>
        <p:txBody>
          <a:bodyPr>
            <a:noAutofit/>
          </a:bodyPr>
          <a:lstStyle/>
          <a:p>
            <a:pPr>
              <a:spcBef>
                <a:spcPts val="0"/>
              </a:spcBef>
            </a:pPr>
            <a:r>
              <a:rPr lang="en-US" altLang="zh-SG" sz="2000" dirty="0">
                <a:latin typeface="Times New Roman" panose="02020603050405020304" pitchFamily="18" charset="0"/>
                <a:cs typeface="Times New Roman" panose="02020603050405020304" pitchFamily="18" charset="0"/>
              </a:rPr>
              <a:t>Taiwan Photon Source (TPS) -- third-generation synchrotron light source.</a:t>
            </a:r>
          </a:p>
          <a:p>
            <a:pPr>
              <a:spcBef>
                <a:spcPts val="0"/>
              </a:spcBef>
            </a:pPr>
            <a:r>
              <a:rPr lang="en-US" altLang="zh-SG" sz="2000" dirty="0">
                <a:latin typeface="Times New Roman" panose="02020603050405020304" pitchFamily="18" charset="0"/>
                <a:cs typeface="Times New Roman" panose="02020603050405020304" pitchFamily="18" charset="0"/>
              </a:rPr>
              <a:t>Booster shares the same tunnel with the storage ring</a:t>
            </a:r>
            <a:endParaRPr lang="zh-SG" altLang="en-US" sz="20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1969993" y="3186962"/>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 497 m</a:t>
            </a:r>
            <a:endParaRPr lang="zh-SG" altLang="en-US" sz="16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2014816" y="2465303"/>
            <a:ext cx="2931459" cy="369332"/>
          </a:xfrm>
          <a:prstGeom prst="rect">
            <a:avLst/>
          </a:prstGeom>
          <a:noFill/>
        </p:spPr>
        <p:txBody>
          <a:bodyPr wrap="square" rtlCol="0">
            <a:spAutoFit/>
          </a:bodyPr>
          <a:lstStyle/>
          <a:p>
            <a:r>
              <a:rPr lang="en-US" altLang="zh-SG" dirty="0"/>
              <a:t>- </a:t>
            </a:r>
            <a:r>
              <a:rPr lang="en-US" altLang="zh-SG" sz="1600" dirty="0">
                <a:latin typeface="Times New Roman" panose="02020603050405020304" pitchFamily="18" charset="0"/>
                <a:cs typeface="Times New Roman" panose="02020603050405020304" pitchFamily="18" charset="0"/>
              </a:rPr>
              <a:t>Circumference: 518 m</a:t>
            </a:r>
            <a:endParaRPr lang="zh-SG" altLang="en-US" sz="16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6078095" y="1963270"/>
            <a:ext cx="5106773" cy="4011987"/>
          </a:xfrm>
          <a:prstGeom prst="rect">
            <a:avLst/>
          </a:prstGeom>
        </p:spPr>
      </p:pic>
      <p:sp>
        <p:nvSpPr>
          <p:cNvPr id="8" name="矩形: 圆角 7"/>
          <p:cNvSpPr/>
          <p:nvPr/>
        </p:nvSpPr>
        <p:spPr>
          <a:xfrm>
            <a:off x="6064624" y="4914900"/>
            <a:ext cx="5304863" cy="1028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0" name="图片 9"/>
          <p:cNvPicPr>
            <a:picLocks noChangeAspect="1"/>
          </p:cNvPicPr>
          <p:nvPr/>
        </p:nvPicPr>
        <p:blipFill>
          <a:blip r:embed="rId3"/>
          <a:stretch>
            <a:fillRect/>
          </a:stretch>
        </p:blipFill>
        <p:spPr>
          <a:xfrm>
            <a:off x="705971" y="4096614"/>
            <a:ext cx="4935070" cy="2359376"/>
          </a:xfrm>
          <a:prstGeom prst="rect">
            <a:avLst/>
          </a:prstGeom>
        </p:spPr>
      </p:pic>
      <p:sp>
        <p:nvSpPr>
          <p:cNvPr id="19" name="文本框 18"/>
          <p:cNvSpPr txBox="1"/>
          <p:nvPr/>
        </p:nvSpPr>
        <p:spPr>
          <a:xfrm>
            <a:off x="1429869" y="3641916"/>
            <a:ext cx="4222377" cy="369332"/>
          </a:xfrm>
          <a:prstGeom prst="rect">
            <a:avLst/>
          </a:prstGeom>
          <a:noFill/>
        </p:spPr>
        <p:txBody>
          <a:bodyPr wrap="square" rtlCol="0">
            <a:spAutoFit/>
          </a:bodyPr>
          <a:lstStyle/>
          <a:p>
            <a:pPr marL="285750" indent="-285750">
              <a:buFont typeface="Arial" panose="020B0604020202020204" pitchFamily="34" charset="0"/>
              <a:buChar char="•"/>
            </a:pPr>
            <a:r>
              <a:rPr lang="en-US" altLang="zh-SG" dirty="0">
                <a:latin typeface="Times New Roman" panose="02020603050405020304" pitchFamily="18" charset="0"/>
                <a:cs typeface="Times New Roman" panose="02020603050405020304" pitchFamily="18" charset="0"/>
              </a:rPr>
              <a:t>Combined dipoles and quadrupoles</a:t>
            </a:r>
            <a:endParaRPr lang="zh-SG"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7553" y="1124744"/>
            <a:ext cx="10972800" cy="4840303"/>
          </a:xfrm>
        </p:spPr>
        <p:txBody>
          <a:bodyPr>
            <a:normAutofit/>
          </a:bodyPr>
          <a:lstStyle/>
          <a:p>
            <a:r>
              <a:rPr lang="en-US" altLang="zh-CN" sz="2400" dirty="0"/>
              <a:t>Offset quadrupole with dipole component</a:t>
            </a:r>
          </a:p>
          <a:p>
            <a:pPr lvl="1"/>
            <a:r>
              <a:rPr lang="en-US" altLang="zh-CN" sz="2000" dirty="0"/>
              <a:t>Φ=45mm, B=0.5T,G=34.54T/m, </a:t>
            </a:r>
            <a:r>
              <a:rPr lang="en-US" altLang="zh-CN" sz="2000" dirty="0" err="1"/>
              <a:t>Leff</a:t>
            </a:r>
            <a:r>
              <a:rPr lang="en-US" altLang="zh-CN" sz="2000" dirty="0"/>
              <a:t>=1.09m</a:t>
            </a:r>
          </a:p>
          <a:p>
            <a:pPr lvl="1"/>
            <a:r>
              <a:rPr lang="en-US" altLang="zh-CN" sz="2000" dirty="0" err="1"/>
              <a:t>Xoffset</a:t>
            </a:r>
            <a:r>
              <a:rPr lang="en-US" altLang="zh-CN" sz="2000" dirty="0"/>
              <a:t>=14.7mm</a:t>
            </a:r>
          </a:p>
          <a:p>
            <a:pPr lvl="1"/>
            <a:endParaRPr lang="en-US" altLang="zh-CN" sz="2000" dirty="0"/>
          </a:p>
          <a:p>
            <a:pPr>
              <a:spcAft>
                <a:spcPts val="600"/>
              </a:spcAft>
            </a:pPr>
            <a:r>
              <a:rPr lang="en-US" altLang="zh-CN" sz="2400" dirty="0"/>
              <a:t>Magnetic center to target extraction error</a:t>
            </a:r>
          </a:p>
          <a:p>
            <a:pPr marL="0" indent="0">
              <a:spcAft>
                <a:spcPts val="600"/>
              </a:spcAft>
              <a:buNone/>
            </a:pPr>
            <a:r>
              <a:rPr lang="en-US" altLang="zh-CN" sz="2400" dirty="0"/>
              <a:t>~10 </a:t>
            </a:r>
            <a:r>
              <a:rPr lang="el-GR" altLang="zh-CN" sz="2400" dirty="0"/>
              <a:t>μ</a:t>
            </a:r>
            <a:r>
              <a:rPr lang="en-US" altLang="zh-CN" sz="2400" dirty="0"/>
              <a:t>m</a:t>
            </a:r>
          </a:p>
          <a:p>
            <a:pPr lvl="1">
              <a:spcAft>
                <a:spcPts val="600"/>
              </a:spcAft>
            </a:pPr>
            <a:r>
              <a:rPr lang="en-US" altLang="zh-CN" sz="2000" dirty="0"/>
              <a:t>Alignment error with CMM~7</a:t>
            </a:r>
            <a:r>
              <a:rPr lang="el-GR" altLang="zh-CN" sz="2000" dirty="0"/>
              <a:t>μ</a:t>
            </a:r>
            <a:r>
              <a:rPr lang="en-US" altLang="zh-CN" sz="2000" dirty="0"/>
              <a:t>m</a:t>
            </a:r>
          </a:p>
          <a:p>
            <a:pPr lvl="2">
              <a:spcBef>
                <a:spcPts val="0"/>
              </a:spcBef>
            </a:pPr>
            <a:r>
              <a:rPr lang="en-US" altLang="zh-CN" sz="2000" dirty="0"/>
              <a:t>3.5um+3.5</a:t>
            </a:r>
            <a:r>
              <a:rPr lang="el-GR" altLang="zh-CN" sz="2000" dirty="0"/>
              <a:t>μ</a:t>
            </a:r>
            <a:r>
              <a:rPr lang="en-US" altLang="zh-CN" sz="2000" dirty="0"/>
              <a:t>m/m</a:t>
            </a:r>
          </a:p>
          <a:p>
            <a:pPr lvl="1">
              <a:spcBef>
                <a:spcPts val="0"/>
              </a:spcBef>
            </a:pPr>
            <a:r>
              <a:rPr lang="en-US" altLang="zh-CN" sz="2000" dirty="0"/>
              <a:t>Measurement error with RCS~</a:t>
            </a:r>
            <a:r>
              <a:rPr lang="el-GR" altLang="zh-CN" sz="2000" dirty="0"/>
              <a:t> </a:t>
            </a:r>
            <a:r>
              <a:rPr lang="en-US" altLang="zh-CN" sz="2000" dirty="0"/>
              <a:t>5 </a:t>
            </a:r>
            <a:r>
              <a:rPr lang="el-GR" altLang="zh-CN" sz="2000" dirty="0"/>
              <a:t>μ</a:t>
            </a:r>
            <a:r>
              <a:rPr lang="en-US" altLang="zh-CN" sz="2000" dirty="0"/>
              <a:t>m</a:t>
            </a:r>
          </a:p>
          <a:p>
            <a:pPr lvl="1">
              <a:spcBef>
                <a:spcPts val="0"/>
              </a:spcBef>
            </a:pPr>
            <a:r>
              <a:rPr lang="en-US" altLang="zh-CN" sz="2000" dirty="0"/>
              <a:t>Coil calibration error~5</a:t>
            </a:r>
            <a:r>
              <a:rPr lang="el-GR" altLang="zh-CN" sz="2000" dirty="0"/>
              <a:t> μ</a:t>
            </a:r>
            <a:r>
              <a:rPr lang="en-US" altLang="zh-CN" sz="2000" dirty="0"/>
              <a:t>m</a:t>
            </a:r>
          </a:p>
          <a:p>
            <a:pPr lvl="1">
              <a:spcBef>
                <a:spcPts val="0"/>
              </a:spcBef>
            </a:pPr>
            <a:r>
              <a:rPr lang="en-US" altLang="zh-CN" sz="2000" dirty="0"/>
              <a:t>Target sphere shape error~2</a:t>
            </a:r>
            <a:r>
              <a:rPr lang="el-GR" altLang="zh-CN" sz="2000" dirty="0"/>
              <a:t> μ</a:t>
            </a:r>
            <a:r>
              <a:rPr lang="en-US" altLang="zh-CN" sz="2000" dirty="0"/>
              <a:t>m</a:t>
            </a:r>
          </a:p>
          <a:p>
            <a:pPr lvl="1">
              <a:spcBef>
                <a:spcPts val="0"/>
              </a:spcBef>
            </a:pPr>
            <a:endParaRPr lang="en-US" altLang="zh-CN" sz="2000" dirty="0"/>
          </a:p>
          <a:p>
            <a:pPr lvl="1">
              <a:spcBef>
                <a:spcPts val="0"/>
              </a:spcBef>
            </a:pPr>
            <a:endParaRPr lang="en-US" altLang="zh-CN" sz="2000" dirty="0"/>
          </a:p>
          <a:p>
            <a:pPr lvl="1">
              <a:spcBef>
                <a:spcPts val="0"/>
              </a:spcBef>
            </a:pPr>
            <a:endParaRPr lang="en-US" altLang="zh-CN" sz="2000" dirty="0"/>
          </a:p>
          <a:p>
            <a:pPr lvl="1">
              <a:spcBef>
                <a:spcPts val="0"/>
              </a:spcBef>
            </a:pPr>
            <a:endParaRPr lang="en-US" altLang="zh-CN" sz="2000" dirty="0"/>
          </a:p>
          <a:p>
            <a:pPr lvl="2">
              <a:spcBef>
                <a:spcPts val="0"/>
              </a:spcBef>
            </a:pPr>
            <a:endParaRPr lang="en-US" altLang="zh-CN" sz="2000" dirty="0"/>
          </a:p>
          <a:p>
            <a:pPr lvl="1">
              <a:spcBef>
                <a:spcPts val="0"/>
              </a:spcBef>
            </a:pPr>
            <a:endParaRPr lang="en-US" altLang="zh-CN" sz="2000" dirty="0"/>
          </a:p>
          <a:p>
            <a:pPr lvl="1">
              <a:spcBef>
                <a:spcPts val="0"/>
              </a:spcBef>
            </a:pPr>
            <a:endParaRPr lang="en-US" altLang="zh-CN" sz="2000" dirty="0"/>
          </a:p>
          <a:p>
            <a:pPr lvl="1"/>
            <a:endParaRPr lang="en-US" altLang="zh-CN" sz="2000" dirty="0"/>
          </a:p>
          <a:p>
            <a:pPr lvl="1"/>
            <a:endParaRPr lang="en-US" altLang="zh-CN" sz="2000" dirty="0"/>
          </a:p>
          <a:p>
            <a:pPr lvl="1"/>
            <a:endParaRPr lang="en-US" altLang="zh-CN" sz="2000" dirty="0"/>
          </a:p>
        </p:txBody>
      </p:sp>
      <p:sp>
        <p:nvSpPr>
          <p:cNvPr id="3" name="标题 2"/>
          <p:cNvSpPr>
            <a:spLocks noGrp="1"/>
          </p:cNvSpPr>
          <p:nvPr>
            <p:ph type="title"/>
          </p:nvPr>
        </p:nvSpPr>
        <p:spPr/>
        <p:txBody>
          <a:bodyPr/>
          <a:lstStyle/>
          <a:p>
            <a:r>
              <a:rPr lang="en-US" altLang="zh-CN" dirty="0"/>
              <a:t>Offset quadrupole in HEPS Main Ring</a:t>
            </a:r>
            <a:endParaRPr lang="zh-CN" altLang="en-US" dirty="0"/>
          </a:p>
        </p:txBody>
      </p:sp>
      <p:sp>
        <p:nvSpPr>
          <p:cNvPr id="5" name="灯片编号占位符 4"/>
          <p:cNvSpPr>
            <a:spLocks noGrp="1"/>
          </p:cNvSpPr>
          <p:nvPr>
            <p:ph type="sldNum" sz="quarter" idx="12"/>
          </p:nvPr>
        </p:nvSpPr>
        <p:spPr/>
        <p:txBody>
          <a:bodyPr/>
          <a:lstStyle/>
          <a:p>
            <a:fld id="{F15E9139-A00B-4B2A-98A6-095DC08F1345}" type="slidenum">
              <a:rPr lang="zh-CN" altLang="en-US" smtClean="0"/>
              <a:t>21</a:t>
            </a:fld>
            <a:endParaRPr lang="zh-CN" altLang="en-US"/>
          </a:p>
        </p:txBody>
      </p:sp>
      <p:pic>
        <p:nvPicPr>
          <p:cNvPr id="7" name="图片 6"/>
          <p:cNvPicPr>
            <a:picLocks noChangeAspect="1"/>
          </p:cNvPicPr>
          <p:nvPr/>
        </p:nvPicPr>
        <p:blipFill>
          <a:blip r:embed="rId3"/>
          <a:stretch>
            <a:fillRect/>
          </a:stretch>
        </p:blipFill>
        <p:spPr>
          <a:xfrm>
            <a:off x="6400525" y="1146120"/>
            <a:ext cx="5312099" cy="2580042"/>
          </a:xfrm>
          <a:prstGeom prst="rect">
            <a:avLst/>
          </a:prstGeom>
        </p:spPr>
      </p:pic>
      <p:sp>
        <p:nvSpPr>
          <p:cNvPr id="8" name="文本框 7"/>
          <p:cNvSpPr txBox="1"/>
          <p:nvPr/>
        </p:nvSpPr>
        <p:spPr>
          <a:xfrm>
            <a:off x="10463947" y="1340768"/>
            <a:ext cx="686406" cy="369332"/>
          </a:xfrm>
          <a:prstGeom prst="rect">
            <a:avLst/>
          </a:prstGeom>
          <a:noFill/>
        </p:spPr>
        <p:txBody>
          <a:bodyPr wrap="none" rtlCol="0">
            <a:spAutoFit/>
          </a:bodyPr>
          <a:lstStyle/>
          <a:p>
            <a:r>
              <a:rPr lang="en-US" altLang="zh-CN" dirty="0"/>
              <a:t>BD12</a:t>
            </a:r>
            <a:endParaRPr lang="zh-CN" altLang="en-US" dirty="0"/>
          </a:p>
        </p:txBody>
      </p:sp>
      <p:pic>
        <p:nvPicPr>
          <p:cNvPr id="9" name="图片 8"/>
          <p:cNvPicPr>
            <a:picLocks noChangeAspect="1"/>
          </p:cNvPicPr>
          <p:nvPr/>
        </p:nvPicPr>
        <p:blipFill>
          <a:blip r:embed="rId4"/>
          <a:stretch>
            <a:fillRect/>
          </a:stretch>
        </p:blipFill>
        <p:spPr>
          <a:xfrm>
            <a:off x="6672064" y="3895786"/>
            <a:ext cx="4775565" cy="2684197"/>
          </a:xfrm>
          <a:prstGeom prst="rect">
            <a:avLst/>
          </a:prstGeom>
        </p:spPr>
      </p:pic>
      <p:sp>
        <p:nvSpPr>
          <p:cNvPr id="4" name="文本框 3"/>
          <p:cNvSpPr txBox="1"/>
          <p:nvPr/>
        </p:nvSpPr>
        <p:spPr>
          <a:xfrm>
            <a:off x="10704830" y="548640"/>
            <a:ext cx="2469515" cy="36830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sym typeface="+mn-ea"/>
              </a:rPr>
              <a:t>M. Yang</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22</a:t>
            </a:fld>
            <a:endParaRPr lang="zh-CN" altLang="en-US" dirty="0"/>
          </a:p>
        </p:txBody>
      </p:sp>
      <p:sp>
        <p:nvSpPr>
          <p:cNvPr id="10" name="内容占位符 1"/>
          <p:cNvSpPr>
            <a:spLocks noGrp="1"/>
          </p:cNvSpPr>
          <p:nvPr>
            <p:ph idx="1"/>
          </p:nvPr>
        </p:nvSpPr>
        <p:spPr>
          <a:xfrm>
            <a:off x="2567608" y="2852936"/>
            <a:ext cx="6984776" cy="864096"/>
          </a:xfrm>
        </p:spPr>
        <p:txBody>
          <a:bodyPr>
            <a:normAutofit/>
          </a:bodyPr>
          <a:lstStyle/>
          <a:p>
            <a:pPr marL="0" indent="0">
              <a:buNone/>
            </a:pPr>
            <a:r>
              <a:rPr lang="zh-CN" altLang="en-US" sz="3600" dirty="0">
                <a:solidFill>
                  <a:srgbClr val="FF0000"/>
                </a:solidFill>
              </a:rPr>
              <a:t>增强器二六极组合磁铁工作进展</a:t>
            </a:r>
            <a:endParaRPr lang="en-US" altLang="zh-CN"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5979848"/>
            <a:ext cx="2844800" cy="365125"/>
          </a:xfrm>
        </p:spPr>
        <p:txBody>
          <a:bodyPr/>
          <a:lstStyle/>
          <a:p>
            <a:fld id="{F15E9139-A00B-4B2A-98A6-095DC08F1345}" type="slidenum">
              <a:rPr lang="zh-CN" altLang="en-US" smtClean="0"/>
              <a:t>23</a:t>
            </a:fld>
            <a:endParaRPr lang="zh-CN" altLang="en-US" dirty="0"/>
          </a:p>
        </p:txBody>
      </p:sp>
      <p:sp>
        <p:nvSpPr>
          <p:cNvPr id="12" name="文本框 23"/>
          <p:cNvSpPr txBox="1"/>
          <p:nvPr/>
        </p:nvSpPr>
        <p:spPr>
          <a:xfrm>
            <a:off x="335280" y="188595"/>
            <a:ext cx="5509260" cy="73279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gn="l">
              <a:lnSpc>
                <a:spcPct val="120000"/>
              </a:lnSpc>
              <a:spcBef>
                <a:spcPts val="1000"/>
              </a:spcBef>
              <a:buClr>
                <a:srgbClr val="C00000"/>
              </a:buClr>
            </a:pPr>
            <a:r>
              <a:rPr lang="zh-CN" altLang="en-US" sz="3200" b="1" dirty="0">
                <a:solidFill>
                  <a:srgbClr val="C00000"/>
                </a:solidFill>
                <a:ea typeface="微软雅黑" panose="020B0503020204020204" pitchFamily="34" charset="-122"/>
                <a:sym typeface="+mn-ea"/>
              </a:rPr>
              <a:t>二六极组合磁铁</a:t>
            </a:r>
          </a:p>
        </p:txBody>
      </p:sp>
      <p:pic>
        <p:nvPicPr>
          <p:cNvPr id="9" name="图片 8" descr="加工YH3-23.55-复算六极0.05347-B-SF-AZ1064.34-39.31-0.1653"/>
          <p:cNvPicPr>
            <a:picLocks noChangeAspect="1"/>
          </p:cNvPicPr>
          <p:nvPr>
            <p:custDataLst>
              <p:tags r:id="rId1"/>
            </p:custDataLst>
          </p:nvPr>
        </p:nvPicPr>
        <p:blipFill>
          <a:blip r:embed="rId5"/>
          <a:stretch>
            <a:fillRect/>
          </a:stretch>
        </p:blipFill>
        <p:spPr>
          <a:xfrm>
            <a:off x="624242" y="4077072"/>
            <a:ext cx="3731895" cy="2682875"/>
          </a:xfrm>
          <a:prstGeom prst="rect">
            <a:avLst/>
          </a:prstGeom>
        </p:spPr>
      </p:pic>
      <mc:AlternateContent xmlns:mc="http://schemas.openxmlformats.org/markup-compatibility/2006" xmlns:a14="http://schemas.microsoft.com/office/drawing/2010/main">
        <mc:Choice Requires="a14">
          <p:sp>
            <p:nvSpPr>
              <p:cNvPr id="2" name="文本框 1"/>
              <p:cNvSpPr txBox="1"/>
              <p:nvPr/>
            </p:nvSpPr>
            <p:spPr>
              <a:xfrm>
                <a:off x="5375910" y="3644900"/>
                <a:ext cx="7003415" cy="2552065"/>
              </a:xfrm>
              <a:prstGeom prst="rect">
                <a:avLst/>
              </a:prstGeom>
              <a:noFill/>
            </p:spPr>
            <p:txBody>
              <a:bodyPr wrap="square" rtlCol="0" anchor="t">
                <a:spAutoFit/>
              </a:bodyPr>
              <a:lstStyle/>
              <a:p>
                <a:pPr algn="l">
                  <a:lnSpc>
                    <a:spcPct val="150000"/>
                  </a:lnSpc>
                </a:pPr>
                <a14:m>
                  <m:oMath xmlns:m="http://schemas.openxmlformats.org/officeDocument/2006/math">
                    <m:r>
                      <a:rPr lang="zh-CN" altLang="en-US" sz="2000" i="1">
                        <a:latin typeface="Cambria Math" panose="02040503050406030204" charset="0"/>
                        <a:ea typeface="微软雅黑" panose="020B0503020204020204" pitchFamily="34" charset="-122"/>
                        <a:cs typeface="Cambria Math" panose="02040503050406030204" charset="0"/>
                      </a:rPr>
                      <m:t>工艺模型</m:t>
                    </m:r>
                  </m:oMath>
                </a14:m>
                <a:r>
                  <a:rPr lang="zh-CN" altLang="en-US" sz="2000" dirty="0">
                    <a:latin typeface="微软雅黑" panose="020B0503020204020204" pitchFamily="34" charset="-122"/>
                    <a:ea typeface="微软雅黑" panose="020B0503020204020204" pitchFamily="34" charset="-122"/>
                    <a:cs typeface="Cambria Math" panose="02040503050406030204" charset="0"/>
                  </a:rPr>
                  <a:t>优化结果</a:t>
                </a:r>
              </a:p>
              <a:p>
                <a:pPr algn="l">
                  <a:lnSpc>
                    <a:spcPct val="150000"/>
                  </a:lnSpc>
                </a:pPr>
                <a:r>
                  <a:rPr lang="en-US" altLang="zh-CN" sz="2000" dirty="0">
                    <a:latin typeface="微软雅黑" panose="020B0503020204020204" pitchFamily="34" charset="-122"/>
                    <a:ea typeface="微软雅黑" panose="020B0503020204020204" pitchFamily="34" charset="-122"/>
                    <a:cs typeface="Cambria Math" panose="02040503050406030204" charset="0"/>
                  </a:rPr>
                  <a:t>         </a:t>
                </a:r>
                <a:endParaRPr lang="zh-CN" altLang="en-US" sz="2000" i="1" dirty="0">
                  <a:latin typeface="微软雅黑" panose="020B0503020204020204" pitchFamily="34" charset="-122"/>
                  <a:ea typeface="微软雅黑" panose="020B0503020204020204" pitchFamily="34" charset="-122"/>
                  <a:cs typeface="Cambria Math" panose="02040503050406030204" charset="0"/>
                </a:endParaRPr>
              </a:p>
              <a:p>
                <a:pPr algn="l">
                  <a:lnSpc>
                    <a:spcPct val="150000"/>
                  </a:lnSpc>
                </a:pPr>
                <a14:m>
                  <m:oMathPara xmlns:m="http://schemas.openxmlformats.org/officeDocument/2006/math">
                    <m:oMathParaPr>
                      <m:jc m:val="left"/>
                    </m:oMathParaPr>
                    <m:oMath xmlns:m="http://schemas.openxmlformats.org/officeDocument/2006/math">
                      <m:r>
                        <a:rPr lang="en-US" altLang="zh-CN" sz="2000" i="1">
                          <a:latin typeface="Cambria Math" panose="02040503050406030204" charset="0"/>
                          <a:cs typeface="Cambria Math" panose="02040503050406030204" charset="0"/>
                        </a:rPr>
                        <m:t>𝑦</m:t>
                      </m:r>
                      <m:r>
                        <a:rPr lang="en-US" altLang="zh-CN" sz="2000" i="1">
                          <a:latin typeface="Cambria Math" panose="02040503050406030204" charset="0"/>
                          <a:cs typeface="Cambria Math" panose="02040503050406030204" charset="0"/>
                        </a:rPr>
                        <m:t>=376.0041+5.2734×</m:t>
                      </m:r>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10</m:t>
                          </m:r>
                        </m:e>
                        <m:sup>
                          <m:r>
                            <a:rPr lang="en-US" altLang="zh-CN" sz="2000" i="1">
                              <a:latin typeface="Cambria Math" panose="02040503050406030204" charset="0"/>
                              <a:cs typeface="Cambria Math" panose="02040503050406030204" charset="0"/>
                            </a:rPr>
                            <m:t>−6</m:t>
                          </m:r>
                        </m:sup>
                      </m:sSup>
                      <m:r>
                        <a:rPr lang="en-US" altLang="zh-CN" sz="2000" i="1">
                          <a:latin typeface="Cambria Math" panose="02040503050406030204" charset="0"/>
                          <a:cs typeface="Cambria Math" panose="02040503050406030204" charset="0"/>
                        </a:rPr>
                        <m:t>𝑥</m:t>
                      </m:r>
                      <m:r>
                        <a:rPr lang="en-US" altLang="zh-CN" sz="2000" i="1">
                          <a:latin typeface="Cambria Math" panose="02040503050406030204" charset="0"/>
                          <a:cs typeface="Cambria Math" panose="02040503050406030204" charset="0"/>
                        </a:rPr>
                        <m:t>+5.3464×</m:t>
                      </m:r>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10</m:t>
                          </m:r>
                        </m:e>
                        <m:sup>
                          <m:r>
                            <a:rPr lang="en-US" altLang="zh-CN" sz="2000" i="1">
                              <a:latin typeface="Cambria Math" panose="02040503050406030204" charset="0"/>
                              <a:cs typeface="Cambria Math" panose="02040503050406030204" charset="0"/>
                            </a:rPr>
                            <m:t>−2</m:t>
                          </m:r>
                        </m:sup>
                      </m:sSup>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𝑥</m:t>
                          </m:r>
                        </m:e>
                        <m:sup>
                          <m:r>
                            <a:rPr lang="en-US" altLang="zh-CN" sz="2000" i="1">
                              <a:latin typeface="Cambria Math" panose="02040503050406030204" charset="0"/>
                              <a:cs typeface="Cambria Math" panose="02040503050406030204" charset="0"/>
                            </a:rPr>
                            <m:t>2</m:t>
                          </m:r>
                        </m:sup>
                      </m:sSup>
                    </m:oMath>
                  </m:oMathPara>
                </a14:m>
                <a:endParaRPr lang="en-US" altLang="zh-CN" sz="2000" i="1" dirty="0">
                  <a:latin typeface="Cambria Math" panose="02040503050406030204" charset="0"/>
                  <a:cs typeface="Cambria Math" panose="02040503050406030204" charset="0"/>
                </a:endParaRPr>
              </a:p>
              <a:p>
                <a:pPr algn="l">
                  <a:lnSpc>
                    <a:spcPct val="150000"/>
                  </a:lnSpc>
                </a:pPr>
                <a:r>
                  <a:rPr lang="en-US" altLang="zh-CN" sz="2000" i="1" dirty="0">
                    <a:latin typeface="Cambria Math" panose="02040503050406030204" charset="0"/>
                    <a:cs typeface="Cambria Math" panose="02040503050406030204" charset="0"/>
                  </a:rPr>
                  <a:t>         </a:t>
                </a:r>
                <a14:m>
                  <m:oMath xmlns:m="http://schemas.openxmlformats.org/officeDocument/2006/math">
                    <m:r>
                      <a:rPr lang="en-US" altLang="zh-CN" sz="2000" i="1">
                        <a:latin typeface="Cambria Math" panose="02040503050406030204" charset="0"/>
                        <a:cs typeface="Cambria Math" panose="02040503050406030204" charset="0"/>
                      </a:rPr>
                      <m:t>−4.6946×</m:t>
                    </m:r>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10</m:t>
                        </m:r>
                      </m:e>
                      <m:sup>
                        <m:r>
                          <a:rPr lang="en-US" altLang="zh-CN" sz="2000" i="1">
                            <a:latin typeface="Cambria Math" panose="02040503050406030204" charset="0"/>
                            <a:cs typeface="Cambria Math" panose="02040503050406030204" charset="0"/>
                          </a:rPr>
                          <m:t>−8</m:t>
                        </m:r>
                      </m:sup>
                    </m:sSup>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𝑥</m:t>
                        </m:r>
                      </m:e>
                      <m:sup>
                        <m:r>
                          <a:rPr lang="en-US" altLang="zh-CN" sz="2000" i="1">
                            <a:latin typeface="Cambria Math" panose="02040503050406030204" charset="0"/>
                            <a:cs typeface="Cambria Math" panose="02040503050406030204" charset="0"/>
                          </a:rPr>
                          <m:t>3</m:t>
                        </m:r>
                      </m:sup>
                    </m:sSup>
                    <m:r>
                      <a:rPr lang="en-US" altLang="zh-CN" sz="2000" i="1">
                        <a:latin typeface="Cambria Math" panose="02040503050406030204" charset="0"/>
                        <a:cs typeface="Cambria Math" panose="02040503050406030204" charset="0"/>
                      </a:rPr>
                      <m:t>−3.0196×</m:t>
                    </m:r>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10</m:t>
                        </m:r>
                      </m:e>
                      <m:sup>
                        <m:r>
                          <a:rPr lang="en-US" altLang="zh-CN" sz="2000" i="1">
                            <a:latin typeface="Cambria Math" panose="02040503050406030204" charset="0"/>
                            <a:cs typeface="Cambria Math" panose="02040503050406030204" charset="0"/>
                          </a:rPr>
                          <m:t>−5</m:t>
                        </m:r>
                      </m:sup>
                    </m:sSup>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𝑥</m:t>
                        </m:r>
                      </m:e>
                      <m:sup>
                        <m:r>
                          <a:rPr lang="en-US" altLang="zh-CN" sz="2000" i="1">
                            <a:latin typeface="Cambria Math" panose="02040503050406030204" charset="0"/>
                            <a:cs typeface="Cambria Math" panose="02040503050406030204" charset="0"/>
                          </a:rPr>
                          <m:t>4</m:t>
                        </m:r>
                      </m:sup>
                    </m:sSup>
                  </m:oMath>
                </a14:m>
                <a:endParaRPr lang="en-US" altLang="zh-CN" sz="2000" i="1" dirty="0">
                  <a:latin typeface="Cambria Math" panose="02040503050406030204" charset="0"/>
                  <a:cs typeface="Cambria Math" panose="02040503050406030204" charset="0"/>
                </a:endParaRPr>
              </a:p>
              <a:p>
                <a:pPr algn="l">
                  <a:lnSpc>
                    <a:spcPct val="150000"/>
                  </a:lnSpc>
                </a:pPr>
                <a:r>
                  <a:rPr lang="en-US" altLang="zh-CN" sz="2000" i="1" dirty="0">
                    <a:latin typeface="Cambria Math" panose="02040503050406030204" charset="0"/>
                    <a:cs typeface="Cambria Math" panose="02040503050406030204" charset="0"/>
                  </a:rPr>
                  <a:t>         </a:t>
                </a:r>
                <a14:m>
                  <m:oMath xmlns:m="http://schemas.openxmlformats.org/officeDocument/2006/math">
                    <m:r>
                      <a:rPr lang="en-US" altLang="zh-CN" sz="2000" i="1">
                        <a:latin typeface="Cambria Math" panose="02040503050406030204" charset="0"/>
                        <a:cs typeface="Cambria Math" panose="02040503050406030204" charset="0"/>
                      </a:rPr>
                      <m:t>+7.6261×</m:t>
                    </m:r>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10</m:t>
                        </m:r>
                      </m:e>
                      <m:sup>
                        <m:r>
                          <a:rPr lang="en-US" altLang="zh-CN" sz="2000" i="1">
                            <a:latin typeface="Cambria Math" panose="02040503050406030204" charset="0"/>
                            <a:cs typeface="Cambria Math" panose="02040503050406030204" charset="0"/>
                          </a:rPr>
                          <m:t>−11</m:t>
                        </m:r>
                      </m:sup>
                    </m:sSup>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𝑥</m:t>
                        </m:r>
                      </m:e>
                      <m:sup>
                        <m:r>
                          <a:rPr lang="en-US" altLang="zh-CN" sz="2000" i="1">
                            <a:latin typeface="Cambria Math" panose="02040503050406030204" charset="0"/>
                            <a:cs typeface="Cambria Math" panose="02040503050406030204" charset="0"/>
                          </a:rPr>
                          <m:t>5</m:t>
                        </m:r>
                      </m:sup>
                    </m:sSup>
                    <m:r>
                      <a:rPr lang="en-US" altLang="zh-CN" sz="2000" i="1">
                        <a:latin typeface="Cambria Math" panose="02040503050406030204" charset="0"/>
                        <a:cs typeface="Cambria Math" panose="02040503050406030204" charset="0"/>
                      </a:rPr>
                      <m:t>+7.2944×</m:t>
                    </m:r>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10</m:t>
                        </m:r>
                      </m:e>
                      <m:sup>
                        <m:r>
                          <a:rPr lang="en-US" altLang="zh-CN" sz="2000" i="1">
                            <a:latin typeface="Cambria Math" panose="02040503050406030204" charset="0"/>
                            <a:cs typeface="Cambria Math" panose="02040503050406030204" charset="0"/>
                          </a:rPr>
                          <m:t>−9</m:t>
                        </m:r>
                      </m:sup>
                    </m:sSup>
                    <m:sSup>
                      <m:sSupPr>
                        <m:ctrlPr>
                          <a:rPr lang="en-US" altLang="zh-CN" sz="2000" i="1">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𝑥</m:t>
                        </m:r>
                      </m:e>
                      <m:sup>
                        <m:r>
                          <a:rPr lang="en-US" altLang="zh-CN" sz="2000" i="1">
                            <a:latin typeface="Cambria Math" panose="02040503050406030204" charset="0"/>
                            <a:cs typeface="Cambria Math" panose="02040503050406030204" charset="0"/>
                          </a:rPr>
                          <m:t>6</m:t>
                        </m:r>
                      </m:sup>
                    </m:sSup>
                  </m:oMath>
                </a14:m>
                <a:endParaRPr lang="en-US" altLang="zh-CN" sz="2000" i="1" dirty="0">
                  <a:latin typeface="Cambria Math" panose="02040503050406030204" charset="0"/>
                  <a:cs typeface="Cambria Math" panose="02040503050406030204" charset="0"/>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5375910" y="3644900"/>
                <a:ext cx="7003415" cy="2552065"/>
              </a:xfrm>
              <a:prstGeom prst="rect">
                <a:avLst/>
              </a:prstGeom>
              <a:blipFill rotWithShape="1">
                <a:blip r:embed="rId6"/>
                <a:stretch>
                  <a:fillRect/>
                </a:stretch>
              </a:blipFill>
            </p:spPr>
            <p:txBody>
              <a:bodyPr/>
              <a:lstStyle/>
              <a:p>
                <a:r>
                  <a:rPr lang="zh-CN" altLang="en-US">
                    <a:noFill/>
                  </a:rPr>
                  <a:t> </a:t>
                </a:r>
              </a:p>
            </p:txBody>
          </p:sp>
        </mc:Fallback>
      </mc:AlternateContent>
      <p:graphicFrame>
        <p:nvGraphicFramePr>
          <p:cNvPr id="7" name="表格 6"/>
          <p:cNvGraphicFramePr/>
          <p:nvPr>
            <p:custDataLst>
              <p:tags r:id="rId2"/>
            </p:custDataLst>
            <p:extLst>
              <p:ext uri="{D42A27DB-BD31-4B8C-83A1-F6EECF244321}">
                <p14:modId xmlns:p14="http://schemas.microsoft.com/office/powerpoint/2010/main" val="2869146514"/>
              </p:ext>
            </p:extLst>
          </p:nvPr>
        </p:nvGraphicFramePr>
        <p:xfrm>
          <a:off x="4871720" y="1709544"/>
          <a:ext cx="6819900" cy="1935480"/>
        </p:xfrm>
        <a:graphic>
          <a:graphicData uri="http://schemas.openxmlformats.org/drawingml/2006/table">
            <a:tbl>
              <a:tblPr firstRow="1" bandRow="1">
                <a:tableStyleId>{5C22544A-7EE6-4342-B048-85BDC9FD1C3A}</a:tableStyleId>
              </a:tblPr>
              <a:tblGrid>
                <a:gridCol w="1363980">
                  <a:extLst>
                    <a:ext uri="{9D8B030D-6E8A-4147-A177-3AD203B41FA5}">
                      <a16:colId xmlns:a16="http://schemas.microsoft.com/office/drawing/2014/main" xmlns="" val="20000"/>
                    </a:ext>
                  </a:extLst>
                </a:gridCol>
                <a:gridCol w="1363980">
                  <a:extLst>
                    <a:ext uri="{9D8B030D-6E8A-4147-A177-3AD203B41FA5}">
                      <a16:colId xmlns:a16="http://schemas.microsoft.com/office/drawing/2014/main" xmlns="" val="20001"/>
                    </a:ext>
                  </a:extLst>
                </a:gridCol>
                <a:gridCol w="1363980">
                  <a:extLst>
                    <a:ext uri="{9D8B030D-6E8A-4147-A177-3AD203B41FA5}">
                      <a16:colId xmlns:a16="http://schemas.microsoft.com/office/drawing/2014/main" xmlns="" val="20002"/>
                    </a:ext>
                  </a:extLst>
                </a:gridCol>
                <a:gridCol w="1363980">
                  <a:extLst>
                    <a:ext uri="{9D8B030D-6E8A-4147-A177-3AD203B41FA5}">
                      <a16:colId xmlns:a16="http://schemas.microsoft.com/office/drawing/2014/main" xmlns="" val="20003"/>
                    </a:ext>
                  </a:extLst>
                </a:gridCol>
                <a:gridCol w="1363980">
                  <a:extLst>
                    <a:ext uri="{9D8B030D-6E8A-4147-A177-3AD203B41FA5}">
                      <a16:colId xmlns:a16="http://schemas.microsoft.com/office/drawing/2014/main" xmlns="" val="20004"/>
                    </a:ext>
                  </a:extLst>
                </a:gridCol>
              </a:tblGrid>
              <a:tr h="483870">
                <a:tc gridSpan="4">
                  <a:txBody>
                    <a:bodyPr/>
                    <a:lstStyle/>
                    <a:p>
                      <a:pPr algn="ctr" fontAlgn="ctr"/>
                      <a:r>
                        <a:rPr lang="zh-CN" altLang="en-US" sz="1800" b="0" i="0">
                          <a:solidFill>
                            <a:srgbClr val="000000"/>
                          </a:solidFill>
                          <a:latin typeface="微软雅黑" panose="020B0503020204020204" pitchFamily="34" charset="-122"/>
                          <a:ea typeface="微软雅黑" panose="020B0503020204020204" pitchFamily="34" charset="-122"/>
                          <a:sym typeface="Arial" panose="020B0604020202020204" pitchFamily="34" charset="0"/>
                        </a:rPr>
                        <a:t>设计要求</a:t>
                      </a:r>
                    </a:p>
                  </a:txBody>
                  <a:tcPr marL="9842" marR="9842" marT="9842" marB="0" anchor="ctr"/>
                </a:tc>
                <a:tc hMerge="1">
                  <a:txBody>
                    <a:bodyPr/>
                    <a:lstStyle/>
                    <a:p>
                      <a:endParaRPr lang="zh-CN"/>
                    </a:p>
                  </a:txBody>
                  <a:tcPr marL="9842" marR="9842" marT="9842" marB="0" anchor="ctr"/>
                </a:tc>
                <a:tc hMerge="1">
                  <a:txBody>
                    <a:bodyPr/>
                    <a:lstStyle/>
                    <a:p>
                      <a:endParaRPr lang="zh-CN"/>
                    </a:p>
                  </a:txBody>
                  <a:tcPr marL="9842" marR="9842" marT="9842" marB="0" anchor="ctr"/>
                </a:tc>
                <a:tc hMerge="1">
                  <a:txBody>
                    <a:bodyPr/>
                    <a:lstStyle/>
                    <a:p>
                      <a:endParaRPr lang="zh-CN"/>
                    </a:p>
                  </a:txBody>
                  <a:tcPr marL="9842" marR="9842" marT="9842" marB="0" anchor="ctr"/>
                </a:tc>
                <a:tc>
                  <a:txBody>
                    <a:bodyPr/>
                    <a:lstStyle/>
                    <a:p>
                      <a:pPr algn="ctr" fontAlgn="ctr"/>
                      <a:r>
                        <a:rPr lang="zh-CN" altLang="en-US" sz="1800" b="0" i="0">
                          <a:solidFill>
                            <a:srgbClr val="000000"/>
                          </a:solidFill>
                          <a:latin typeface="微软雅黑" panose="020B0503020204020204" pitchFamily="34" charset="-122"/>
                          <a:ea typeface="微软雅黑" panose="020B0503020204020204" pitchFamily="34" charset="-122"/>
                        </a:rPr>
                        <a:t>模拟结果</a:t>
                      </a:r>
                    </a:p>
                  </a:txBody>
                  <a:tcPr marL="9842" marR="9842" marT="9842" marB="0" anchor="ctr"/>
                </a:tc>
                <a:extLst>
                  <a:ext uri="{0D108BD9-81ED-4DB2-BD59-A6C34878D82A}">
                    <a16:rowId xmlns:a16="http://schemas.microsoft.com/office/drawing/2014/main" xmlns="" val="10000"/>
                  </a:ext>
                </a:extLst>
              </a:tr>
              <a:tr h="483870">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B0[T]</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0.0376</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B0[Gs]</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376.004</a:t>
                      </a:r>
                    </a:p>
                  </a:txBody>
                  <a:tcPr marL="9842" marR="9842" marT="9842" marB="0" anchor="ctr"/>
                </a:tc>
                <a:extLst>
                  <a:ext uri="{0D108BD9-81ED-4DB2-BD59-A6C34878D82A}">
                    <a16:rowId xmlns:a16="http://schemas.microsoft.com/office/drawing/2014/main" xmlns="" val="10001"/>
                  </a:ext>
                </a:extLst>
              </a:tr>
              <a:tr h="483870">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S[T/m^2]</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10.6925</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S[Gs/mm^2]</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0.106925</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0.106928</a:t>
                      </a:r>
                    </a:p>
                  </a:txBody>
                  <a:tcPr marL="9842" marR="9842" marT="9842" marB="0" anchor="ctr"/>
                </a:tc>
                <a:extLst>
                  <a:ext uri="{0D108BD9-81ED-4DB2-BD59-A6C34878D82A}">
                    <a16:rowId xmlns:a16="http://schemas.microsoft.com/office/drawing/2014/main" xmlns="" val="10002"/>
                  </a:ext>
                </a:extLst>
              </a:tr>
              <a:tr h="483870">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h[m]</a:t>
                      </a:r>
                    </a:p>
                  </a:txBody>
                  <a:tcPr marL="9842" marR="9842" marT="9842" marB="0" anchor="ctr"/>
                </a:tc>
                <a:tc>
                  <a:txBody>
                    <a:bodyPr/>
                    <a:lstStyle/>
                    <a:p>
                      <a:pPr algn="ctr" fontAlgn="ctr"/>
                      <a:r>
                        <a:rPr lang="en-US" altLang="zh-CN" sz="1600">
                          <a:solidFill>
                            <a:srgbClr val="000000"/>
                          </a:solidFill>
                          <a:latin typeface="微软雅黑" panose="020B0503020204020204" pitchFamily="34" charset="-122"/>
                          <a:ea typeface="微软雅黑" panose="020B0503020204020204" pitchFamily="34" charset="-122"/>
                          <a:sym typeface="+mn-ea"/>
                        </a:rPr>
                        <a:t>≥</a:t>
                      </a:r>
                      <a:r>
                        <a:rPr lang="en-US" altLang="zh-CN" sz="1600" b="0" i="0">
                          <a:solidFill>
                            <a:srgbClr val="000000"/>
                          </a:solidFill>
                          <a:latin typeface="微软雅黑" panose="020B0503020204020204" pitchFamily="34" charset="-122"/>
                          <a:ea typeface="微软雅黑" panose="020B0503020204020204" pitchFamily="34" charset="-122"/>
                        </a:rPr>
                        <a:t>0.0315</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h[mm]</a:t>
                      </a:r>
                    </a:p>
                  </a:txBody>
                  <a:tcPr marL="9842" marR="9842" marT="9842" marB="0" anchor="ctr"/>
                </a:tc>
                <a:tc>
                  <a:txBody>
                    <a:bodyPr/>
                    <a:lstStyle/>
                    <a:p>
                      <a:pPr algn="ctr" fontAlgn="ctr"/>
                      <a:r>
                        <a:rPr lang="en-US" altLang="zh-CN" sz="1600" b="0" i="0">
                          <a:solidFill>
                            <a:srgbClr val="000000"/>
                          </a:solidFill>
                          <a:latin typeface="微软雅黑" panose="020B0503020204020204" pitchFamily="34" charset="-122"/>
                          <a:ea typeface="微软雅黑" panose="020B0503020204020204" pitchFamily="34" charset="-122"/>
                        </a:rPr>
                        <a:t>≥31.5</a:t>
                      </a:r>
                    </a:p>
                  </a:txBody>
                  <a:tcPr marL="9842" marR="9842" marT="9842" marB="0" anchor="ctr"/>
                </a:tc>
                <a:tc>
                  <a:txBody>
                    <a:bodyPr/>
                    <a:lstStyle/>
                    <a:p>
                      <a:pPr algn="ctr" fontAlgn="ctr"/>
                      <a:r>
                        <a:rPr lang="en-US" altLang="zh-CN" sz="1600" b="0" i="0" dirty="0">
                          <a:solidFill>
                            <a:srgbClr val="000000"/>
                          </a:solidFill>
                          <a:latin typeface="微软雅黑" panose="020B0503020204020204" pitchFamily="34" charset="-122"/>
                          <a:ea typeface="微软雅黑" panose="020B0503020204020204" pitchFamily="34" charset="-122"/>
                        </a:rPr>
                        <a:t>31.5</a:t>
                      </a:r>
                    </a:p>
                  </a:txBody>
                  <a:tcPr marL="9842" marR="9842" marT="9842" marB="0" anchor="ctr"/>
                </a:tc>
                <a:extLst>
                  <a:ext uri="{0D108BD9-81ED-4DB2-BD59-A6C34878D82A}">
                    <a16:rowId xmlns:a16="http://schemas.microsoft.com/office/drawing/2014/main" xmlns="" val="10003"/>
                  </a:ext>
                </a:extLst>
              </a:tr>
            </a:tbl>
          </a:graphicData>
        </a:graphic>
      </p:graphicFrame>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376" y="1605984"/>
            <a:ext cx="3939694" cy="2338834"/>
          </a:xfrm>
          <a:prstGeom prst="rect">
            <a:avLst/>
          </a:prstGeom>
        </p:spPr>
      </p:pic>
      <p:sp>
        <p:nvSpPr>
          <p:cNvPr id="8" name="矩形 7"/>
          <p:cNvSpPr/>
          <p:nvPr/>
        </p:nvSpPr>
        <p:spPr>
          <a:xfrm>
            <a:off x="5880100" y="4438015"/>
            <a:ext cx="1143635" cy="791845"/>
          </a:xfrm>
          <a:prstGeom prst="rect">
            <a:avLst/>
          </a:prstGeom>
        </p:spPr>
        <p:style>
          <a:lnRef idx="3">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
        <p:nvSpPr>
          <p:cNvPr id="10" name="矩形 9"/>
          <p:cNvSpPr/>
          <p:nvPr/>
        </p:nvSpPr>
        <p:spPr>
          <a:xfrm>
            <a:off x="9336405" y="4438015"/>
            <a:ext cx="1973580" cy="791845"/>
          </a:xfrm>
          <a:prstGeom prst="rect">
            <a:avLst/>
          </a:prstGeom>
        </p:spPr>
        <p:style>
          <a:lnRef idx="3">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矩形 10"/>
          <p:cNvSpPr/>
          <p:nvPr/>
        </p:nvSpPr>
        <p:spPr>
          <a:xfrm>
            <a:off x="5015865" y="3790315"/>
            <a:ext cx="6696710" cy="2505075"/>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文本框 12"/>
          <p:cNvSpPr txBox="1"/>
          <p:nvPr/>
        </p:nvSpPr>
        <p:spPr>
          <a:xfrm>
            <a:off x="6096000" y="4438015"/>
            <a:ext cx="831850" cy="398780"/>
          </a:xfrm>
          <a:prstGeom prst="rect">
            <a:avLst/>
          </a:prstGeom>
          <a:noFill/>
        </p:spPr>
        <p:txBody>
          <a:bodyPr wrap="square" rtlCol="0">
            <a:spAutoFit/>
          </a:bodyPr>
          <a:lstStyle/>
          <a:p>
            <a:r>
              <a:rPr lang="zh-CN" altLang="en-US" sz="2000">
                <a:latin typeface="微软雅黑" panose="020B0503020204020204" pitchFamily="34" charset="-122"/>
                <a:ea typeface="微软雅黑" panose="020B0503020204020204" pitchFamily="34" charset="-122"/>
              </a:rPr>
              <a:t>二极</a:t>
            </a:r>
          </a:p>
        </p:txBody>
      </p:sp>
      <p:sp>
        <p:nvSpPr>
          <p:cNvPr id="14" name="文本框 13"/>
          <p:cNvSpPr txBox="1"/>
          <p:nvPr/>
        </p:nvSpPr>
        <p:spPr>
          <a:xfrm>
            <a:off x="9912350" y="4438015"/>
            <a:ext cx="831850" cy="716280"/>
          </a:xfrm>
          <a:prstGeom prst="rect">
            <a:avLst/>
          </a:prstGeom>
          <a:noFill/>
        </p:spPr>
        <p:txBody>
          <a:bodyPr wrap="square" rtlCol="0">
            <a:noAutofit/>
          </a:bodyPr>
          <a:lstStyle/>
          <a:p>
            <a:r>
              <a:rPr lang="zh-CN" altLang="en-US" sz="2000">
                <a:latin typeface="微软雅黑" panose="020B0503020204020204" pitchFamily="34" charset="-122"/>
                <a:ea typeface="微软雅黑" panose="020B0503020204020204" pitchFamily="34" charset="-122"/>
              </a:rPr>
              <a:t>六极</a:t>
            </a:r>
          </a:p>
        </p:txBody>
      </p:sp>
      <p:sp>
        <p:nvSpPr>
          <p:cNvPr id="15" name="内容占位符 1"/>
          <p:cNvSpPr>
            <a:spLocks noGrp="1"/>
          </p:cNvSpPr>
          <p:nvPr>
            <p:ph idx="1"/>
          </p:nvPr>
        </p:nvSpPr>
        <p:spPr>
          <a:xfrm>
            <a:off x="479376" y="1052736"/>
            <a:ext cx="11102477" cy="864096"/>
          </a:xfrm>
        </p:spPr>
        <p:txBody>
          <a:bodyPr>
            <a:normAutofit/>
          </a:bodyPr>
          <a:lstStyle/>
          <a:p>
            <a:pPr marL="0" indent="0">
              <a:buNone/>
            </a:pPr>
            <a:r>
              <a:rPr lang="zh-CN" altLang="en-US" dirty="0" smtClean="0"/>
              <a:t>完成了磁铁设计和技术方案评审，等待完成采购流程后，启动磁铁加工制造</a:t>
            </a:r>
            <a:endParaRPr lang="en-US" altLang="zh-CN" dirty="0" smtClean="0"/>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24</a:t>
            </a:fld>
            <a:endParaRPr lang="zh-CN" altLang="en-US" dirty="0"/>
          </a:p>
        </p:txBody>
      </p:sp>
      <p:sp>
        <p:nvSpPr>
          <p:cNvPr id="8" name="Rectangle 8"/>
          <p:cNvSpPr>
            <a:spLocks noChangeArrowheads="1"/>
          </p:cNvSpPr>
          <p:nvPr/>
        </p:nvSpPr>
        <p:spPr bwMode="auto">
          <a:xfrm>
            <a:off x="249312" y="1052736"/>
            <a:ext cx="11881320" cy="923330"/>
          </a:xfrm>
          <a:prstGeom prst="rect">
            <a:avLst/>
          </a:prstGeom>
          <a:noFill/>
          <a:ln w="9525">
            <a:noFill/>
            <a:miter lim="800000"/>
          </a:ln>
        </p:spPr>
        <p:txBody>
          <a:bodyPr wrap="square" anchor="t" anchorCtr="0">
            <a:spAutoFit/>
          </a:bodyPr>
          <a:lstStyle/>
          <a:p>
            <a:pPr marL="285750" indent="-28575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按照物理设计要求，进行机械结构设计，满足物理设计要求、相关接口要求、空间限制要求。</a:t>
            </a:r>
          </a:p>
          <a:p>
            <a:pPr marL="285750" indent="-285750">
              <a:lnSpc>
                <a:spcPct val="150000"/>
              </a:lnSpc>
              <a:buFont typeface="Wingdings" panose="05000000000000000000" pitchFamily="2" charset="2"/>
              <a:buChar char="n"/>
            </a:pPr>
            <a:r>
              <a:rPr lang="zh-CN" altLang="en-US" dirty="0">
                <a:solidFill>
                  <a:srgbClr val="FF0000"/>
                </a:solidFill>
                <a:latin typeface="微软雅黑" panose="020B0503020204020204" pitchFamily="34" charset="-122"/>
                <a:ea typeface="微软雅黑" panose="020B0503020204020204" pitchFamily="34" charset="-122"/>
              </a:rPr>
              <a:t>构成：铁芯本体、磁铁支架、磁铁吊架、线圈组件、接电排、铭牌等</a:t>
            </a:r>
            <a:r>
              <a:rPr lang="zh-CN" altLang="en-US" dirty="0">
                <a:latin typeface="微软雅黑" panose="020B0503020204020204" pitchFamily="34" charset="-122"/>
                <a:ea typeface="微软雅黑" panose="020B0503020204020204" pitchFamily="34" charset="-122"/>
              </a:rPr>
              <a:t>。</a:t>
            </a:r>
          </a:p>
        </p:txBody>
      </p:sp>
      <p:sp>
        <p:nvSpPr>
          <p:cNvPr id="12" name="文本框 23"/>
          <p:cNvSpPr txBox="1"/>
          <p:nvPr/>
        </p:nvSpPr>
        <p:spPr>
          <a:xfrm>
            <a:off x="302292" y="192259"/>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a:t>3.1 </a:t>
            </a:r>
            <a:r>
              <a:rPr lang="zh-CN" altLang="en-US" dirty="0"/>
              <a:t>整体结构设计</a:t>
            </a:r>
            <a:endParaRPr lang="zh-CN" altLang="en-US" dirty="0">
              <a:sym typeface="+mn-ea"/>
            </a:endParaRPr>
          </a:p>
        </p:txBody>
      </p:sp>
      <p:sp>
        <p:nvSpPr>
          <p:cNvPr id="61" name="矩形 60"/>
          <p:cNvSpPr/>
          <p:nvPr/>
        </p:nvSpPr>
        <p:spPr>
          <a:xfrm>
            <a:off x="418194" y="1935683"/>
            <a:ext cx="6676326" cy="2354491"/>
          </a:xfrm>
          <a:prstGeom prst="rect">
            <a:avLst/>
          </a:prstGeom>
        </p:spPr>
        <p:txBody>
          <a:bodyPr wrap="square">
            <a:spAutoFit/>
          </a:bodyPr>
          <a:lstStyle/>
          <a:p>
            <a:pPr>
              <a:lnSpc>
                <a:spcPct val="150000"/>
              </a:lnSpc>
              <a:defRPr/>
            </a:pPr>
            <a:r>
              <a:rPr lang="en-US" altLang="zh-CN" dirty="0">
                <a:latin typeface="黑体" panose="02010609060101010101" pitchFamily="49" charset="-122"/>
                <a:ea typeface="黑体" panose="02010609060101010101" pitchFamily="49" charset="-122"/>
              </a:rPr>
              <a:t>2.2.1 </a:t>
            </a:r>
            <a:r>
              <a:rPr lang="zh-CN" altLang="en-US" dirty="0">
                <a:latin typeface="黑体" panose="02010609060101010101" pitchFamily="49" charset="-122"/>
                <a:ea typeface="黑体" panose="02010609060101010101" pitchFamily="49" charset="-122"/>
              </a:rPr>
              <a:t>整体结构</a:t>
            </a:r>
            <a:endParaRPr lang="en-US" altLang="zh-CN" dirty="0">
              <a:latin typeface="黑体" panose="02010609060101010101" pitchFamily="49" charset="-122"/>
              <a:ea typeface="黑体" panose="02010609060101010101" pitchFamily="49" charset="-122"/>
            </a:endParaRPr>
          </a:p>
          <a:p>
            <a:pPr marL="742950" lvl="1" indent="-285750">
              <a:lnSpc>
                <a:spcPct val="150000"/>
              </a:lnSpc>
              <a:buFont typeface="Wingdings" panose="05000000000000000000" pitchFamily="2" charset="2"/>
              <a:buChar char="Ø"/>
              <a:defRPr/>
            </a:pPr>
            <a:r>
              <a:rPr lang="zh-CN" altLang="en-US" sz="1600" dirty="0">
                <a:solidFill>
                  <a:srgbClr val="FF0000"/>
                </a:solidFill>
                <a:latin typeface="黑体" panose="02010609060101010101" pitchFamily="49" charset="-122"/>
                <a:ea typeface="黑体" panose="02010609060101010101" pitchFamily="49" charset="-122"/>
              </a:rPr>
              <a:t>磁铁</a:t>
            </a:r>
            <a:r>
              <a:rPr lang="zh-CN" altLang="en-US" sz="1600" kern="0" dirty="0">
                <a:solidFill>
                  <a:srgbClr val="FF0000"/>
                </a:solidFill>
                <a:latin typeface="黑体" panose="02010609060101010101" pitchFamily="49" charset="-122"/>
                <a:ea typeface="黑体" panose="02010609060101010101" pitchFamily="49" charset="-122"/>
              </a:rPr>
              <a:t>最大外形尺寸</a:t>
            </a:r>
            <a:r>
              <a:rPr lang="en-US" altLang="zh-CN" sz="1600" kern="0" dirty="0">
                <a:solidFill>
                  <a:srgbClr val="FF0000"/>
                </a:solidFill>
                <a:latin typeface="黑体" panose="02010609060101010101" pitchFamily="49" charset="-122"/>
                <a:ea typeface="黑体" panose="02010609060101010101" pitchFamily="49" charset="-122"/>
              </a:rPr>
              <a:t>4750mm</a:t>
            </a:r>
            <a:r>
              <a:rPr lang="zh-CN" altLang="en-US" sz="1600" kern="0" dirty="0">
                <a:solidFill>
                  <a:srgbClr val="FF0000"/>
                </a:solidFill>
                <a:latin typeface="黑体" panose="02010609060101010101" pitchFamily="49" charset="-122"/>
                <a:ea typeface="黑体" panose="02010609060101010101" pitchFamily="49" charset="-122"/>
              </a:rPr>
              <a:t>长</a:t>
            </a:r>
            <a:r>
              <a:rPr lang="en-US" altLang="zh-CN" sz="1600" kern="0" dirty="0">
                <a:solidFill>
                  <a:srgbClr val="FF0000"/>
                </a:solidFill>
                <a:latin typeface="黑体" panose="02010609060101010101" pitchFamily="49" charset="-122"/>
                <a:ea typeface="黑体" panose="02010609060101010101" pitchFamily="49" charset="-122"/>
              </a:rPr>
              <a:t>*402mm</a:t>
            </a:r>
            <a:r>
              <a:rPr lang="zh-CN" altLang="en-US" sz="1600" kern="0" dirty="0">
                <a:solidFill>
                  <a:srgbClr val="FF0000"/>
                </a:solidFill>
                <a:latin typeface="黑体" panose="02010609060101010101" pitchFamily="49" charset="-122"/>
                <a:ea typeface="黑体" panose="02010609060101010101" pitchFamily="49" charset="-122"/>
              </a:rPr>
              <a:t>宽</a:t>
            </a:r>
            <a:r>
              <a:rPr lang="en-US" altLang="zh-CN" sz="1600" kern="0" dirty="0">
                <a:solidFill>
                  <a:srgbClr val="FF0000"/>
                </a:solidFill>
                <a:latin typeface="黑体" panose="02010609060101010101" pitchFamily="49" charset="-122"/>
                <a:ea typeface="黑体" panose="02010609060101010101" pitchFamily="49" charset="-122"/>
              </a:rPr>
              <a:t>*292mm</a:t>
            </a:r>
            <a:r>
              <a:rPr lang="zh-CN" altLang="en-US" sz="1600" kern="0" dirty="0">
                <a:solidFill>
                  <a:srgbClr val="FF0000"/>
                </a:solidFill>
                <a:latin typeface="黑体" panose="02010609060101010101" pitchFamily="49" charset="-122"/>
                <a:ea typeface="黑体" panose="02010609060101010101" pitchFamily="49" charset="-122"/>
              </a:rPr>
              <a:t>高</a:t>
            </a:r>
            <a:r>
              <a:rPr lang="zh-CN" altLang="en-US" sz="1600" kern="0" dirty="0">
                <a:latin typeface="黑体" panose="02010609060101010101" pitchFamily="49" charset="-122"/>
                <a:ea typeface="黑体" panose="02010609060101010101" pitchFamily="49" charset="-122"/>
              </a:rPr>
              <a:t>，中心高</a:t>
            </a:r>
            <a:r>
              <a:rPr lang="en-US" altLang="zh-CN" sz="1600" kern="0" dirty="0">
                <a:latin typeface="黑体" panose="02010609060101010101" pitchFamily="49" charset="-122"/>
                <a:ea typeface="黑体" panose="02010609060101010101" pitchFamily="49" charset="-122"/>
              </a:rPr>
              <a:t>326mm</a:t>
            </a:r>
            <a:r>
              <a:rPr lang="zh-CN" altLang="en-US" sz="1600" kern="0" dirty="0">
                <a:latin typeface="黑体" panose="02010609060101010101" pitchFamily="49" charset="-122"/>
                <a:ea typeface="黑体" panose="02010609060101010101" pitchFamily="49" charset="-122"/>
              </a:rPr>
              <a:t>，</a:t>
            </a:r>
            <a:endParaRPr lang="en-US" altLang="zh-CN" sz="1600" kern="0" dirty="0">
              <a:latin typeface="黑体" panose="02010609060101010101" pitchFamily="49" charset="-122"/>
              <a:ea typeface="黑体" panose="02010609060101010101" pitchFamily="49" charset="-122"/>
            </a:endParaRPr>
          </a:p>
          <a:p>
            <a:pPr marL="742950" lvl="1" indent="-285750">
              <a:lnSpc>
                <a:spcPct val="150000"/>
              </a:lnSpc>
              <a:buFont typeface="Wingdings" panose="05000000000000000000" pitchFamily="2" charset="2"/>
              <a:buChar char="Ø"/>
              <a:defRPr/>
            </a:pPr>
            <a:r>
              <a:rPr lang="zh-CN" altLang="en-US" sz="1600" kern="0" dirty="0">
                <a:latin typeface="黑体" panose="02010609060101010101" pitchFamily="49" charset="-122"/>
                <a:ea typeface="黑体" panose="02010609060101010101" pitchFamily="49" charset="-122"/>
              </a:rPr>
              <a:t>气隙尺寸：</a:t>
            </a:r>
            <a:r>
              <a:rPr lang="en-US" altLang="zh-CN" sz="1600" kern="0" dirty="0">
                <a:latin typeface="黑体" panose="02010609060101010101" pitchFamily="49" charset="-122"/>
                <a:ea typeface="黑体" panose="02010609060101010101" pitchFamily="49" charset="-122"/>
              </a:rPr>
              <a:t>63±0.05mm</a:t>
            </a:r>
          </a:p>
          <a:p>
            <a:pPr marL="742950" lvl="1" indent="-285750">
              <a:lnSpc>
                <a:spcPct val="150000"/>
              </a:lnSpc>
              <a:buFont typeface="Wingdings" panose="05000000000000000000" pitchFamily="2" charset="2"/>
              <a:buChar char="Ø"/>
              <a:defRPr/>
            </a:pPr>
            <a:r>
              <a:rPr lang="zh-CN" altLang="en-US" sz="1600" dirty="0">
                <a:solidFill>
                  <a:srgbClr val="FF0000"/>
                </a:solidFill>
                <a:latin typeface="黑体" panose="02010609060101010101" pitchFamily="49" charset="-122"/>
                <a:ea typeface="黑体" panose="02010609060101010101" pitchFamily="49" charset="-122"/>
              </a:rPr>
              <a:t>总质量约</a:t>
            </a:r>
            <a:r>
              <a:rPr lang="en-US" altLang="zh-CN" sz="1600" dirty="0">
                <a:solidFill>
                  <a:srgbClr val="FF0000"/>
                </a:solidFill>
                <a:latin typeface="黑体" panose="02010609060101010101" pitchFamily="49" charset="-122"/>
                <a:ea typeface="黑体" panose="02010609060101010101" pitchFamily="49" charset="-122"/>
              </a:rPr>
              <a:t>1750g</a:t>
            </a:r>
            <a:r>
              <a:rPr lang="zh-CN" altLang="en-US" sz="1600" dirty="0">
                <a:latin typeface="黑体" panose="02010609060101010101" pitchFamily="49" charset="-122"/>
                <a:ea typeface="黑体" panose="02010609060101010101" pitchFamily="49" charset="-122"/>
              </a:rPr>
              <a:t>（含上下磁铁吊架</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支架）</a:t>
            </a:r>
            <a:endParaRPr lang="en-US" altLang="zh-CN" sz="1600"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sz="1600" dirty="0">
                <a:latin typeface="黑体" panose="02010609060101010101" pitchFamily="49" charset="-122"/>
                <a:ea typeface="黑体" panose="02010609060101010101" pitchFamily="49" charset="-122"/>
              </a:rPr>
              <a:t>磁铁供磁铁吊装及隧道安装磁铁使用</a:t>
            </a:r>
            <a:endParaRPr lang="en-US" altLang="zh-CN" sz="1600"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sz="1600" dirty="0">
                <a:latin typeface="黑体" panose="02010609060101010101" pitchFamily="49" charset="-122"/>
                <a:ea typeface="黑体" panose="02010609060101010101" pitchFamily="49" charset="-122"/>
              </a:rPr>
              <a:t>磁铁支架为磁铁转运、测试使用</a:t>
            </a:r>
            <a:endParaRPr lang="en-US" altLang="zh-CN" sz="1600" dirty="0">
              <a:latin typeface="黑体" panose="02010609060101010101" pitchFamily="49" charset="-122"/>
              <a:ea typeface="黑体" panose="02010609060101010101" pitchFamily="49" charset="-122"/>
            </a:endParaRPr>
          </a:p>
        </p:txBody>
      </p:sp>
      <p:pic>
        <p:nvPicPr>
          <p:cNvPr id="62" name="图片 61"/>
          <p:cNvPicPr>
            <a:picLocks noChangeAspect="1"/>
          </p:cNvPicPr>
          <p:nvPr/>
        </p:nvPicPr>
        <p:blipFill>
          <a:blip r:embed="rId3">
            <a:clrChange>
              <a:clrFrom>
                <a:srgbClr val="E6E6DB">
                  <a:alpha val="100000"/>
                </a:srgbClr>
              </a:clrFrom>
              <a:clrTo>
                <a:srgbClr val="E6E6DB">
                  <a:alpha val="100000"/>
                  <a:alpha val="0"/>
                </a:srgbClr>
              </a:clrTo>
            </a:clrChange>
          </a:blip>
          <a:stretch>
            <a:fillRect/>
          </a:stretch>
        </p:blipFill>
        <p:spPr>
          <a:xfrm>
            <a:off x="407670" y="4293235"/>
            <a:ext cx="5778500" cy="2351405"/>
          </a:xfrm>
          <a:prstGeom prst="rect">
            <a:avLst/>
          </a:prstGeom>
        </p:spPr>
      </p:pic>
      <p:grpSp>
        <p:nvGrpSpPr>
          <p:cNvPr id="64" name="组合 63"/>
          <p:cNvGrpSpPr/>
          <p:nvPr/>
        </p:nvGrpSpPr>
        <p:grpSpPr>
          <a:xfrm>
            <a:off x="6726755" y="3983627"/>
            <a:ext cx="4714104" cy="2521683"/>
            <a:chOff x="5576657" y="2633698"/>
            <a:chExt cx="5463355" cy="3261233"/>
          </a:xfrm>
        </p:grpSpPr>
        <p:pic>
          <p:nvPicPr>
            <p:cNvPr id="63" name="图片 62"/>
            <p:cNvPicPr>
              <a:picLocks noChangeAspect="1"/>
            </p:cNvPicPr>
            <p:nvPr/>
          </p:nvPicPr>
          <p:blipFill>
            <a:blip r:embed="rId4"/>
            <a:stretch>
              <a:fillRect/>
            </a:stretch>
          </p:blipFill>
          <p:spPr>
            <a:xfrm>
              <a:off x="6768985" y="2633698"/>
              <a:ext cx="4271027" cy="2650529"/>
            </a:xfrm>
            <a:prstGeom prst="rect">
              <a:avLst/>
            </a:prstGeom>
          </p:spPr>
        </p:pic>
        <p:grpSp>
          <p:nvGrpSpPr>
            <p:cNvPr id="53" name="组合 52"/>
            <p:cNvGrpSpPr/>
            <p:nvPr/>
          </p:nvGrpSpPr>
          <p:grpSpPr>
            <a:xfrm>
              <a:off x="5576657" y="2728182"/>
              <a:ext cx="5101796" cy="3166749"/>
              <a:chOff x="5297660" y="3047442"/>
              <a:chExt cx="5190044" cy="2891318"/>
            </a:xfrm>
          </p:grpSpPr>
          <p:grpSp>
            <p:nvGrpSpPr>
              <p:cNvPr id="4" name="组合 3"/>
              <p:cNvGrpSpPr/>
              <p:nvPr/>
            </p:nvGrpSpPr>
            <p:grpSpPr>
              <a:xfrm>
                <a:off x="5297660" y="4248335"/>
                <a:ext cx="1651834" cy="436105"/>
                <a:chOff x="4324321" y="4326630"/>
                <a:chExt cx="1651834" cy="436105"/>
              </a:xfrm>
            </p:grpSpPr>
            <p:cxnSp>
              <p:nvCxnSpPr>
                <p:cNvPr id="6" name="直接箭头连接符 5"/>
                <p:cNvCxnSpPr>
                  <a:stCxn id="7" idx="3"/>
                </p:cNvCxnSpPr>
                <p:nvPr/>
              </p:nvCxnSpPr>
              <p:spPr>
                <a:xfrm>
                  <a:off x="5699216" y="4544684"/>
                  <a:ext cx="276939" cy="177459"/>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7" name="文本框 6"/>
                <p:cNvSpPr txBox="1"/>
                <p:nvPr/>
              </p:nvSpPr>
              <p:spPr>
                <a:xfrm>
                  <a:off x="4324321" y="4326630"/>
                  <a:ext cx="1374895" cy="436105"/>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铁芯本体</a:t>
                  </a:r>
                </a:p>
              </p:txBody>
            </p:sp>
          </p:grpSp>
          <p:grpSp>
            <p:nvGrpSpPr>
              <p:cNvPr id="10" name="组合 9"/>
              <p:cNvGrpSpPr/>
              <p:nvPr/>
            </p:nvGrpSpPr>
            <p:grpSpPr>
              <a:xfrm>
                <a:off x="9002085" y="4496739"/>
                <a:ext cx="1485619" cy="1143137"/>
                <a:chOff x="4329643" y="3010958"/>
                <a:chExt cx="1485619" cy="1143137"/>
              </a:xfrm>
            </p:grpSpPr>
            <p:cxnSp>
              <p:nvCxnSpPr>
                <p:cNvPr id="11" name="直接箭头连接符 10"/>
                <p:cNvCxnSpPr>
                  <a:stCxn id="13" idx="0"/>
                </p:cNvCxnSpPr>
                <p:nvPr/>
              </p:nvCxnSpPr>
              <p:spPr>
                <a:xfrm flipH="1" flipV="1">
                  <a:off x="4619798" y="3010958"/>
                  <a:ext cx="452655" cy="707034"/>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13" name="文本框 12"/>
                <p:cNvSpPr txBox="1"/>
                <p:nvPr/>
              </p:nvSpPr>
              <p:spPr>
                <a:xfrm>
                  <a:off x="4329643" y="3717992"/>
                  <a:ext cx="1485619" cy="436103"/>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磁铁支架</a:t>
                  </a:r>
                </a:p>
              </p:txBody>
            </p:sp>
          </p:grpSp>
          <p:grpSp>
            <p:nvGrpSpPr>
              <p:cNvPr id="19" name="组合 18"/>
              <p:cNvGrpSpPr/>
              <p:nvPr/>
            </p:nvGrpSpPr>
            <p:grpSpPr>
              <a:xfrm>
                <a:off x="6879090" y="3359408"/>
                <a:ext cx="1369075" cy="767999"/>
                <a:chOff x="3747507" y="4803091"/>
                <a:chExt cx="1369075" cy="767999"/>
              </a:xfrm>
            </p:grpSpPr>
            <p:cxnSp>
              <p:nvCxnSpPr>
                <p:cNvPr id="20" name="直接箭头连接符 19"/>
                <p:cNvCxnSpPr>
                  <a:stCxn id="21" idx="2"/>
                </p:cNvCxnSpPr>
                <p:nvPr/>
              </p:nvCxnSpPr>
              <p:spPr>
                <a:xfrm>
                  <a:off x="4432046" y="5172422"/>
                  <a:ext cx="34071" cy="398668"/>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21" name="文本框 20"/>
                <p:cNvSpPr txBox="1"/>
                <p:nvPr/>
              </p:nvSpPr>
              <p:spPr>
                <a:xfrm>
                  <a:off x="3747507" y="4803091"/>
                  <a:ext cx="1369075" cy="369332"/>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磁铁吊架</a:t>
                  </a:r>
                </a:p>
              </p:txBody>
            </p:sp>
          </p:grpSp>
          <p:grpSp>
            <p:nvGrpSpPr>
              <p:cNvPr id="24" name="组合 23"/>
              <p:cNvGrpSpPr/>
              <p:nvPr/>
            </p:nvGrpSpPr>
            <p:grpSpPr>
              <a:xfrm>
                <a:off x="5328823" y="4904876"/>
                <a:ext cx="1773284" cy="694349"/>
                <a:chOff x="2764655" y="3599164"/>
                <a:chExt cx="1773284" cy="694349"/>
              </a:xfrm>
            </p:grpSpPr>
            <p:cxnSp>
              <p:nvCxnSpPr>
                <p:cNvPr id="25" name="直接箭头连接符 24"/>
                <p:cNvCxnSpPr>
                  <a:stCxn id="26" idx="3"/>
                </p:cNvCxnSpPr>
                <p:nvPr/>
              </p:nvCxnSpPr>
              <p:spPr>
                <a:xfrm flipV="1">
                  <a:off x="4108386" y="3599164"/>
                  <a:ext cx="429553" cy="476298"/>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26" name="文本框 25"/>
                <p:cNvSpPr txBox="1"/>
                <p:nvPr/>
              </p:nvSpPr>
              <p:spPr>
                <a:xfrm>
                  <a:off x="2764655" y="3857409"/>
                  <a:ext cx="1343732" cy="436104"/>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线圈组件</a:t>
                  </a:r>
                </a:p>
              </p:txBody>
            </p:sp>
          </p:grpSp>
          <p:grpSp>
            <p:nvGrpSpPr>
              <p:cNvPr id="33" name="组合 32"/>
              <p:cNvGrpSpPr/>
              <p:nvPr/>
            </p:nvGrpSpPr>
            <p:grpSpPr>
              <a:xfrm>
                <a:off x="7322787" y="4977613"/>
                <a:ext cx="1041622" cy="961147"/>
                <a:chOff x="4313856" y="3471703"/>
                <a:chExt cx="1041622" cy="961147"/>
              </a:xfrm>
            </p:grpSpPr>
            <p:cxnSp>
              <p:nvCxnSpPr>
                <p:cNvPr id="34" name="直接箭头连接符 33"/>
                <p:cNvCxnSpPr>
                  <a:stCxn id="35" idx="0"/>
                </p:cNvCxnSpPr>
                <p:nvPr/>
              </p:nvCxnSpPr>
              <p:spPr>
                <a:xfrm flipH="1" flipV="1">
                  <a:off x="4647057" y="3471703"/>
                  <a:ext cx="187611" cy="624536"/>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35" name="文本框 34"/>
                <p:cNvSpPr txBox="1"/>
                <p:nvPr/>
              </p:nvSpPr>
              <p:spPr>
                <a:xfrm>
                  <a:off x="4313856" y="4096239"/>
                  <a:ext cx="1041622" cy="336611"/>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接电排</a:t>
                  </a:r>
                </a:p>
              </p:txBody>
            </p:sp>
          </p:grpSp>
          <p:grpSp>
            <p:nvGrpSpPr>
              <p:cNvPr id="47" name="组合 46"/>
              <p:cNvGrpSpPr/>
              <p:nvPr/>
            </p:nvGrpSpPr>
            <p:grpSpPr>
              <a:xfrm>
                <a:off x="8612762" y="3047442"/>
                <a:ext cx="800167" cy="1079965"/>
                <a:chOff x="3811695" y="4627380"/>
                <a:chExt cx="800167" cy="1079965"/>
              </a:xfrm>
            </p:grpSpPr>
            <p:cxnSp>
              <p:nvCxnSpPr>
                <p:cNvPr id="48" name="直接箭头连接符 47"/>
                <p:cNvCxnSpPr>
                  <a:stCxn id="49" idx="2"/>
                </p:cNvCxnSpPr>
                <p:nvPr/>
              </p:nvCxnSpPr>
              <p:spPr>
                <a:xfrm>
                  <a:off x="4211779" y="4996712"/>
                  <a:ext cx="59166" cy="710633"/>
                </a:xfrm>
                <a:prstGeom prst="straightConnector1">
                  <a:avLst/>
                </a:prstGeom>
                <a:ln>
                  <a:tailEnd type="arrow" w="med" len="med"/>
                </a:ln>
              </p:spPr>
              <p:style>
                <a:lnRef idx="2">
                  <a:schemeClr val="accent6"/>
                </a:lnRef>
                <a:fillRef idx="0">
                  <a:srgbClr val="FFFFFF"/>
                </a:fillRef>
                <a:effectRef idx="0">
                  <a:srgbClr val="FFFFFF"/>
                </a:effectRef>
                <a:fontRef idx="minor">
                  <a:schemeClr val="tx1"/>
                </a:fontRef>
              </p:style>
            </p:cxnSp>
            <p:sp>
              <p:nvSpPr>
                <p:cNvPr id="49" name="文本框 48"/>
                <p:cNvSpPr txBox="1"/>
                <p:nvPr/>
              </p:nvSpPr>
              <p:spPr>
                <a:xfrm>
                  <a:off x="3811695" y="4627380"/>
                  <a:ext cx="800167" cy="369332"/>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zh-CN" altLang="en-US" dirty="0">
                      <a:latin typeface="微软雅黑" panose="020B0503020204020204" pitchFamily="34" charset="-122"/>
                      <a:ea typeface="微软雅黑" panose="020B0503020204020204" pitchFamily="34" charset="-122"/>
                    </a:rPr>
                    <a:t>铭牌</a:t>
                  </a:r>
                </a:p>
              </p:txBody>
            </p:sp>
          </p:grpSp>
        </p:grpSp>
      </p:grpSp>
      <p:grpSp>
        <p:nvGrpSpPr>
          <p:cNvPr id="37" name="组合 36"/>
          <p:cNvGrpSpPr/>
          <p:nvPr/>
        </p:nvGrpSpPr>
        <p:grpSpPr>
          <a:xfrm>
            <a:off x="7371655" y="1720378"/>
            <a:ext cx="4069080" cy="1957705"/>
            <a:chOff x="8040370" y="1052830"/>
            <a:chExt cx="4069080" cy="1957705"/>
          </a:xfrm>
        </p:grpSpPr>
        <p:pic>
          <p:nvPicPr>
            <p:cNvPr id="38" name="图片 37"/>
            <p:cNvPicPr>
              <a:picLocks noChangeAspect="1"/>
            </p:cNvPicPr>
            <p:nvPr/>
          </p:nvPicPr>
          <p:blipFill>
            <a:blip r:embed="rId5"/>
            <a:srcRect r="10791"/>
            <a:stretch>
              <a:fillRect/>
            </a:stretch>
          </p:blipFill>
          <p:spPr>
            <a:xfrm>
              <a:off x="9048750" y="1052830"/>
              <a:ext cx="3060700" cy="1957705"/>
            </a:xfrm>
            <a:prstGeom prst="rect">
              <a:avLst/>
            </a:prstGeom>
          </p:spPr>
        </p:pic>
        <p:cxnSp>
          <p:nvCxnSpPr>
            <p:cNvPr id="39" name="直接箭头连接符 38"/>
            <p:cNvCxnSpPr/>
            <p:nvPr/>
          </p:nvCxnSpPr>
          <p:spPr>
            <a:xfrm>
              <a:off x="9624060" y="1988820"/>
              <a:ext cx="0" cy="360045"/>
            </a:xfrm>
            <a:prstGeom prst="straightConnector1">
              <a:avLst/>
            </a:prstGeom>
            <a:ln>
              <a:headEnd type="arrow" w="med" len="med"/>
              <a:tailEnd type="arrow" w="med" len="med"/>
            </a:ln>
          </p:spPr>
          <p:style>
            <a:lnRef idx="3">
              <a:schemeClr val="accent6"/>
            </a:lnRef>
            <a:fillRef idx="0">
              <a:srgbClr val="FFFFFF"/>
            </a:fillRef>
            <a:effectRef idx="0">
              <a:srgbClr val="FFFFFF"/>
            </a:effectRef>
            <a:fontRef idx="minor">
              <a:schemeClr val="tx1"/>
            </a:fontRef>
          </p:style>
        </p:cxnSp>
        <p:sp>
          <p:nvSpPr>
            <p:cNvPr id="40" name="文本框 39"/>
            <p:cNvSpPr txBox="1"/>
            <p:nvPr/>
          </p:nvSpPr>
          <p:spPr>
            <a:xfrm>
              <a:off x="8040370" y="1831975"/>
              <a:ext cx="975360" cy="398780"/>
            </a:xfrm>
            <a:prstGeom prst="rect">
              <a:avLst/>
            </a:prstGeom>
          </p:spPr>
          <p:style>
            <a:lnRef idx="0">
              <a:srgbClr val="FFFFFF"/>
            </a:lnRef>
            <a:fillRef idx="1">
              <a:schemeClr val="accent6"/>
            </a:fillRef>
            <a:effectRef idx="2">
              <a:schemeClr val="accent6"/>
            </a:effectRef>
            <a:fontRef idx="minor">
              <a:schemeClr val="dk1"/>
            </a:fontRef>
          </p:style>
          <p:txBody>
            <a:bodyPr wrap="square" rtlCol="0">
              <a:spAutoFit/>
            </a:bodyPr>
            <a:lstStyle/>
            <a:p>
              <a:r>
                <a:rPr lang="en-US" altLang="zh-CN" sz="2000"/>
                <a:t>63mm</a:t>
              </a:r>
            </a:p>
          </p:txBody>
        </p:sp>
        <p:cxnSp>
          <p:nvCxnSpPr>
            <p:cNvPr id="41" name="曲线连接符 40"/>
            <p:cNvCxnSpPr>
              <a:endCxn id="40" idx="3"/>
            </p:cNvCxnSpPr>
            <p:nvPr/>
          </p:nvCxnSpPr>
          <p:spPr>
            <a:xfrm rot="10800000">
              <a:off x="9015730" y="2030730"/>
              <a:ext cx="608330" cy="173355"/>
            </a:xfrm>
            <a:prstGeom prst="curvedConnector3">
              <a:avLst>
                <a:gd name="adj1" fmla="val 50000"/>
              </a:avLst>
            </a:prstGeom>
            <a:ln>
              <a:tailEnd type="arrow" w="med" len="med"/>
            </a:ln>
          </p:spPr>
          <p:style>
            <a:lnRef idx="2">
              <a:schemeClr val="accent6"/>
            </a:lnRef>
            <a:fillRef idx="0">
              <a:srgbClr val="FFFFFF"/>
            </a:fillRef>
            <a:effectRef idx="0">
              <a:srgbClr val="FFFFFF"/>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25</a:t>
            </a:fld>
            <a:endParaRPr lang="zh-CN" altLang="en-US" dirty="0"/>
          </a:p>
        </p:txBody>
      </p:sp>
      <p:sp>
        <p:nvSpPr>
          <p:cNvPr id="12" name="文本框 23"/>
          <p:cNvSpPr txBox="1"/>
          <p:nvPr/>
        </p:nvSpPr>
        <p:spPr>
          <a:xfrm>
            <a:off x="335360" y="188640"/>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a:t>3.2 </a:t>
            </a:r>
            <a:r>
              <a:rPr lang="zh-CN" altLang="en-US" dirty="0"/>
              <a:t>铁芯结构设计</a:t>
            </a:r>
            <a:endParaRPr lang="zh-CN" altLang="en-US" dirty="0">
              <a:sym typeface="+mn-ea"/>
            </a:endParaRPr>
          </a:p>
        </p:txBody>
      </p:sp>
      <p:sp>
        <p:nvSpPr>
          <p:cNvPr id="4" name="矩形 3"/>
          <p:cNvSpPr/>
          <p:nvPr/>
        </p:nvSpPr>
        <p:spPr>
          <a:xfrm>
            <a:off x="551383" y="1052736"/>
            <a:ext cx="6768753" cy="553998"/>
          </a:xfrm>
          <a:prstGeom prst="rect">
            <a:avLst/>
          </a:prstGeom>
        </p:spPr>
        <p:txBody>
          <a:bodyPr wrap="square">
            <a:spAutoFit/>
          </a:bodyPr>
          <a:lstStyle/>
          <a:p>
            <a:pPr>
              <a:lnSpc>
                <a:spcPct val="150000"/>
              </a:lnSpc>
            </a:pPr>
            <a:r>
              <a:rPr lang="en-US" altLang="zh-CN" sz="2000" b="1" dirty="0">
                <a:latin typeface="黑体" panose="02010609060101010101" pitchFamily="49" charset="-122"/>
                <a:ea typeface="黑体" panose="02010609060101010101" pitchFamily="49" charset="-122"/>
              </a:rPr>
              <a:t>3.2.1</a:t>
            </a:r>
            <a:r>
              <a:rPr lang="zh-CN" altLang="en-US" sz="2000" b="1" dirty="0">
                <a:latin typeface="黑体" panose="02010609060101010101" pitchFamily="49" charset="-122"/>
                <a:ea typeface="黑体" panose="02010609060101010101" pitchFamily="49" charset="-122"/>
              </a:rPr>
              <a:t> 铁芯结构</a:t>
            </a:r>
            <a:endParaRPr lang="en-US" altLang="zh-CN" sz="2000" b="1"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a:stretch>
            <a:fillRect/>
          </a:stretch>
        </p:blipFill>
        <p:spPr>
          <a:xfrm>
            <a:off x="348615" y="1637030"/>
            <a:ext cx="6494780" cy="4701540"/>
          </a:xfrm>
          <a:prstGeom prst="rect">
            <a:avLst/>
          </a:prstGeom>
        </p:spPr>
      </p:pic>
      <p:pic>
        <p:nvPicPr>
          <p:cNvPr id="7" name="图片 6"/>
          <p:cNvPicPr>
            <a:picLocks noChangeAspect="1"/>
          </p:cNvPicPr>
          <p:nvPr/>
        </p:nvPicPr>
        <p:blipFill>
          <a:blip r:embed="rId4"/>
          <a:stretch>
            <a:fillRect/>
          </a:stretch>
        </p:blipFill>
        <p:spPr>
          <a:xfrm>
            <a:off x="7354587" y="1133586"/>
            <a:ext cx="3856533" cy="2997465"/>
          </a:xfrm>
          <a:prstGeom prst="rect">
            <a:avLst/>
          </a:prstGeom>
        </p:spPr>
      </p:pic>
      <p:pic>
        <p:nvPicPr>
          <p:cNvPr id="19" name="图片 18"/>
          <p:cNvPicPr>
            <a:picLocks noChangeAspect="1"/>
          </p:cNvPicPr>
          <p:nvPr/>
        </p:nvPicPr>
        <p:blipFill>
          <a:blip r:embed="rId5"/>
          <a:srcRect t="3241"/>
          <a:stretch>
            <a:fillRect/>
          </a:stretch>
        </p:blipFill>
        <p:spPr>
          <a:xfrm>
            <a:off x="7354587" y="4177718"/>
            <a:ext cx="4124325" cy="2160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26</a:t>
            </a:fld>
            <a:endParaRPr lang="zh-CN" altLang="en-US" dirty="0"/>
          </a:p>
        </p:txBody>
      </p:sp>
      <p:sp>
        <p:nvSpPr>
          <p:cNvPr id="12" name="文本框 23"/>
          <p:cNvSpPr txBox="1"/>
          <p:nvPr/>
        </p:nvSpPr>
        <p:spPr>
          <a:xfrm>
            <a:off x="335360" y="188640"/>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a:t>3.2 </a:t>
            </a:r>
            <a:r>
              <a:rPr lang="zh-CN" altLang="en-US" dirty="0"/>
              <a:t>铁芯结构设计</a:t>
            </a:r>
            <a:endParaRPr lang="zh-CN" altLang="en-US" dirty="0">
              <a:sym typeface="+mn-ea"/>
            </a:endParaRPr>
          </a:p>
        </p:txBody>
      </p:sp>
      <p:sp>
        <p:nvSpPr>
          <p:cNvPr id="28" name="矩形 27"/>
          <p:cNvSpPr/>
          <p:nvPr/>
        </p:nvSpPr>
        <p:spPr>
          <a:xfrm>
            <a:off x="5951984" y="1442872"/>
            <a:ext cx="5531485" cy="4662815"/>
          </a:xfrm>
          <a:prstGeom prst="rect">
            <a:avLst/>
          </a:prstGeom>
        </p:spPr>
        <p:txBody>
          <a:bodyPr wrap="square">
            <a:spAutoFit/>
          </a:bodyPr>
          <a:lstStyle/>
          <a:p>
            <a:pPr marL="285750" indent="-285750" algn="l">
              <a:lnSpc>
                <a:spcPct val="150000"/>
              </a:lnSpc>
              <a:buFont typeface="Wingdings" panose="05000000000000000000" charset="0"/>
              <a:buChar char="l"/>
            </a:pPr>
            <a:r>
              <a:rPr lang="zh-CN" altLang="en-US" dirty="0">
                <a:solidFill>
                  <a:srgbClr val="FF0000"/>
                </a:solidFill>
                <a:latin typeface="微软雅黑" panose="020B0503020204020204" pitchFamily="34" charset="-122"/>
                <a:ea typeface="微软雅黑" panose="020B0503020204020204" pitchFamily="34" charset="-122"/>
              </a:rPr>
              <a:t>铁芯形式：</a:t>
            </a:r>
            <a:r>
              <a:rPr lang="en-US" altLang="zh-CN" dirty="0">
                <a:solidFill>
                  <a:srgbClr val="FF0000"/>
                </a:solidFill>
                <a:latin typeface="微软雅黑" panose="020B0503020204020204" pitchFamily="34" charset="-122"/>
                <a:ea typeface="微软雅黑" panose="020B0503020204020204" pitchFamily="34" charset="-122"/>
              </a:rPr>
              <a:t>H</a:t>
            </a:r>
            <a:r>
              <a:rPr lang="zh-CN" altLang="en-US" dirty="0">
                <a:solidFill>
                  <a:srgbClr val="FF0000"/>
                </a:solidFill>
                <a:latin typeface="微软雅黑" panose="020B0503020204020204" pitchFamily="34" charset="-122"/>
                <a:ea typeface="微软雅黑" panose="020B0503020204020204" pitchFamily="34" charset="-122"/>
              </a:rPr>
              <a:t>型</a:t>
            </a:r>
            <a:endParaRPr lang="en-US" altLang="zh-CN" dirty="0">
              <a:solidFill>
                <a:srgbClr val="FF0000"/>
              </a:solidFill>
              <a:latin typeface="微软雅黑" panose="020B0503020204020204" pitchFamily="34" charset="-122"/>
              <a:ea typeface="微软雅黑" panose="020B0503020204020204" pitchFamily="34" charset="-122"/>
            </a:endParaRPr>
          </a:p>
          <a:p>
            <a:pPr marL="285750" indent="-285750" algn="l">
              <a:lnSpc>
                <a:spcPct val="150000"/>
              </a:lnSpc>
              <a:buFont typeface="Wingdings" panose="05000000000000000000" charset="0"/>
              <a:buChar char="l"/>
            </a:pPr>
            <a:r>
              <a:rPr lang="zh-CN" altLang="en-US" dirty="0">
                <a:solidFill>
                  <a:srgbClr val="FF0000"/>
                </a:solidFill>
                <a:latin typeface="微软雅黑" panose="020B0503020204020204" pitchFamily="34" charset="-122"/>
                <a:ea typeface="微软雅黑" panose="020B0503020204020204" pitchFamily="34" charset="-122"/>
              </a:rPr>
              <a:t>组成：铁芯本体、磁铁吊架、磁铁支架、准直件等</a:t>
            </a:r>
            <a:r>
              <a:rPr lang="zh-CN" altLang="en-US" dirty="0">
                <a:latin typeface="微软雅黑" panose="020B0503020204020204" pitchFamily="34" charset="-122"/>
                <a:ea typeface="微软雅黑" panose="020B0503020204020204" pitchFamily="34" charset="-122"/>
              </a:rPr>
              <a:t>。</a:t>
            </a:r>
          </a:p>
          <a:p>
            <a:pPr marL="285750" indent="-285750">
              <a:lnSpc>
                <a:spcPct val="150000"/>
              </a:lnSpc>
              <a:buFont typeface="Wingdings" panose="05000000000000000000" pitchFamily="2" charset="2"/>
              <a:buChar char="l"/>
            </a:pPr>
            <a:r>
              <a:rPr lang="zh-CN" altLang="en-US" dirty="0">
                <a:solidFill>
                  <a:srgbClr val="FF0000"/>
                </a:solidFill>
                <a:latin typeface="微软雅黑" panose="020B0503020204020204" pitchFamily="34" charset="-122"/>
                <a:ea typeface="微软雅黑" panose="020B0503020204020204" pitchFamily="34" charset="-122"/>
              </a:rPr>
              <a:t>铁芯本体为二合一结构。</a:t>
            </a:r>
          </a:p>
          <a:p>
            <a:pPr marL="285750" indent="-285750">
              <a:lnSpc>
                <a:spcPct val="15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sym typeface="+mn-ea"/>
              </a:rPr>
              <a:t>合铁螺栓</a:t>
            </a:r>
            <a:r>
              <a:rPr lang="en-US" altLang="zh-CN" dirty="0">
                <a:latin typeface="微软雅黑" panose="020B0503020204020204" pitchFamily="34" charset="-122"/>
                <a:ea typeface="微软雅黑" panose="020B0503020204020204" pitchFamily="34" charset="-122"/>
                <a:sym typeface="+mn-ea"/>
              </a:rPr>
              <a:t>: M12</a:t>
            </a:r>
            <a:r>
              <a:rPr lang="zh-CN" altLang="en-US" dirty="0">
                <a:latin typeface="微软雅黑" panose="020B0503020204020204" pitchFamily="34" charset="-122"/>
                <a:ea typeface="微软雅黑" panose="020B0503020204020204" pitchFamily="34" charset="-122"/>
                <a:sym typeface="+mn-ea"/>
              </a:rPr>
              <a:t>内六角不锈钢螺钉，共</a:t>
            </a:r>
            <a:r>
              <a:rPr lang="en-US" altLang="zh-CN" dirty="0">
                <a:latin typeface="微软雅黑" panose="020B0503020204020204" pitchFamily="34" charset="-122"/>
                <a:ea typeface="微软雅黑" panose="020B0503020204020204" pitchFamily="34" charset="-122"/>
                <a:sym typeface="+mn-ea"/>
              </a:rPr>
              <a:t>72</a:t>
            </a:r>
            <a:r>
              <a:rPr lang="zh-CN" altLang="en-US" dirty="0">
                <a:latin typeface="微软雅黑" panose="020B0503020204020204" pitchFamily="34" charset="-122"/>
                <a:ea typeface="微软雅黑" panose="020B0503020204020204" pitchFamily="34" charset="-122"/>
                <a:sym typeface="+mn-ea"/>
              </a:rPr>
              <a:t>条，上半铁芯为</a:t>
            </a:r>
            <a:r>
              <a:rPr lang="en-US" altLang="zh-CN" dirty="0">
                <a:latin typeface="微软雅黑" panose="020B0503020204020204" pitchFamily="34" charset="-122"/>
                <a:ea typeface="微软雅黑" panose="020B0503020204020204" pitchFamily="34" charset="-122"/>
                <a:sym typeface="+mn-ea"/>
              </a:rPr>
              <a:t>φ13.5</a:t>
            </a:r>
            <a:r>
              <a:rPr lang="zh-CN" altLang="en-US" dirty="0">
                <a:latin typeface="微软雅黑" panose="020B0503020204020204" pitchFamily="34" charset="-122"/>
                <a:ea typeface="微软雅黑" panose="020B0503020204020204" pitchFamily="34" charset="-122"/>
                <a:sym typeface="+mn-ea"/>
              </a:rPr>
              <a:t>通孔，下半铁芯为</a:t>
            </a:r>
            <a:r>
              <a:rPr lang="en-US" altLang="zh-CN" dirty="0">
                <a:latin typeface="微软雅黑" panose="020B0503020204020204" pitchFamily="34" charset="-122"/>
                <a:ea typeface="微软雅黑" panose="020B0503020204020204" pitchFamily="34" charset="-122"/>
                <a:sym typeface="+mn-ea"/>
              </a:rPr>
              <a:t>M12</a:t>
            </a:r>
            <a:r>
              <a:rPr lang="zh-CN" altLang="en-US" dirty="0">
                <a:latin typeface="微软雅黑" panose="020B0503020204020204" pitchFamily="34" charset="-122"/>
                <a:ea typeface="微软雅黑" panose="020B0503020204020204" pitchFamily="34" charset="-122"/>
                <a:sym typeface="+mn-ea"/>
              </a:rPr>
              <a:t>螺纹孔</a:t>
            </a:r>
            <a:r>
              <a:rPr lang="zh-CN" altLang="en-US" dirty="0">
                <a:solidFill>
                  <a:srgbClr val="FF0000"/>
                </a:solidFill>
                <a:latin typeface="微软雅黑" panose="020B0503020204020204" pitchFamily="34" charset="-122"/>
                <a:ea typeface="微软雅黑" panose="020B0503020204020204" pitchFamily="34" charset="-122"/>
                <a:sym typeface="+mn-ea"/>
              </a:rPr>
              <a:t>（便于自动线生产机械手紧固螺钉）</a:t>
            </a:r>
            <a:r>
              <a:rPr lang="zh-CN" altLang="en-US" dirty="0">
                <a:latin typeface="微软雅黑" panose="020B0503020204020204" pitchFamily="34" charset="-122"/>
                <a:ea typeface="微软雅黑" panose="020B0503020204020204" pitchFamily="34" charset="-122"/>
                <a:sym typeface="+mn-ea"/>
              </a:rPr>
              <a:t>。</a:t>
            </a:r>
            <a:endParaRPr lang="zh-CN" altLang="en-US"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sym typeface="+mn-ea"/>
              </a:rPr>
              <a:t>合理布局极头拉杆、定位销与合铁螺栓，保证铁芯重复拆装精度≤</a:t>
            </a:r>
            <a:r>
              <a:rPr lang="en-US" altLang="zh-CN" dirty="0">
                <a:latin typeface="微软雅黑" panose="020B0503020204020204" pitchFamily="34" charset="-122"/>
                <a:ea typeface="微软雅黑" panose="020B0503020204020204" pitchFamily="34" charset="-122"/>
                <a:sym typeface="+mn-ea"/>
              </a:rPr>
              <a:t>0.03</a:t>
            </a:r>
            <a:r>
              <a:rPr lang="zh-CN" altLang="en-US" dirty="0">
                <a:latin typeface="微软雅黑" panose="020B0503020204020204" pitchFamily="34" charset="-122"/>
                <a:ea typeface="微软雅黑" panose="020B0503020204020204" pitchFamily="34" charset="-122"/>
                <a:sym typeface="+mn-ea"/>
              </a:rPr>
              <a:t>。</a:t>
            </a:r>
          </a:p>
          <a:p>
            <a:pPr indent="0">
              <a:lnSpc>
                <a:spcPct val="150000"/>
              </a:lnSpc>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sym typeface="+mn-ea"/>
              </a:rPr>
              <a:t>    端面：</a:t>
            </a:r>
            <a:r>
              <a:rPr lang="en-US" altLang="zh-CN" dirty="0">
                <a:latin typeface="微软雅黑" panose="020B0503020204020204" pitchFamily="34" charset="-122"/>
                <a:ea typeface="微软雅黑" panose="020B0503020204020204" pitchFamily="34" charset="-122"/>
                <a:sym typeface="+mn-ea"/>
              </a:rPr>
              <a:t>4-</a:t>
            </a:r>
            <a:r>
              <a:rPr lang="el-GR" altLang="zh-CN" dirty="0">
                <a:latin typeface="微软雅黑" panose="020B0503020204020204" pitchFamily="34" charset="-122"/>
                <a:ea typeface="微软雅黑" panose="020B0503020204020204" pitchFamily="34" charset="-122"/>
                <a:sym typeface="+mn-ea"/>
              </a:rPr>
              <a:t>Φ</a:t>
            </a:r>
            <a:r>
              <a:rPr lang="en-US" altLang="zh-CN" dirty="0">
                <a:latin typeface="微软雅黑" panose="020B0503020204020204" pitchFamily="34" charset="-122"/>
                <a:ea typeface="微软雅黑" panose="020B0503020204020204" pitchFamily="34" charset="-122"/>
                <a:sym typeface="+mn-ea"/>
              </a:rPr>
              <a:t>10</a:t>
            </a:r>
            <a:r>
              <a:rPr lang="zh-CN" altLang="en-US" dirty="0">
                <a:latin typeface="微软雅黑" panose="020B0503020204020204" pitchFamily="34" charset="-122"/>
                <a:ea typeface="微软雅黑" panose="020B0503020204020204" pitchFamily="34" charset="-122"/>
                <a:sym typeface="+mn-ea"/>
              </a:rPr>
              <a:t>骑缝销，碳钢，保证</a:t>
            </a:r>
            <a:r>
              <a:rPr lang="en-US" altLang="zh-CN" dirty="0">
                <a:latin typeface="微软雅黑" panose="020B0503020204020204" pitchFamily="34" charset="-122"/>
                <a:ea typeface="微软雅黑" panose="020B0503020204020204" pitchFamily="34" charset="-122"/>
                <a:sym typeface="+mn-ea"/>
              </a:rPr>
              <a:t>X/Y</a:t>
            </a:r>
            <a:r>
              <a:rPr lang="zh-CN" altLang="en-US" dirty="0">
                <a:latin typeface="微软雅黑" panose="020B0503020204020204" pitchFamily="34" charset="-122"/>
                <a:ea typeface="微软雅黑" panose="020B0503020204020204" pitchFamily="34" charset="-122"/>
                <a:sym typeface="+mn-ea"/>
              </a:rPr>
              <a:t>向拆装精度</a:t>
            </a:r>
          </a:p>
          <a:p>
            <a:pPr indent="0">
              <a:lnSpc>
                <a:spcPct val="150000"/>
              </a:lnSpc>
              <a:buFont typeface="Wingdings" panose="05000000000000000000" pitchFamily="2" charset="2"/>
              <a:buNone/>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侧面：</a:t>
            </a:r>
            <a:r>
              <a:rPr lang="en-US" altLang="zh-CN" dirty="0">
                <a:latin typeface="微软雅黑" panose="020B0503020204020204" pitchFamily="34" charset="-122"/>
                <a:ea typeface="微软雅黑" panose="020B0503020204020204" pitchFamily="34" charset="-122"/>
                <a:sym typeface="+mn-ea"/>
              </a:rPr>
              <a:t>4-</a:t>
            </a:r>
            <a:r>
              <a:rPr lang="el-GR" altLang="zh-CN" dirty="0">
                <a:latin typeface="微软雅黑" panose="020B0503020204020204" pitchFamily="34" charset="-122"/>
                <a:ea typeface="微软雅黑" panose="020B0503020204020204" pitchFamily="34" charset="-122"/>
                <a:sym typeface="+mn-ea"/>
              </a:rPr>
              <a:t>Φ</a:t>
            </a:r>
            <a:r>
              <a:rPr lang="en-US" altLang="zh-CN" dirty="0">
                <a:latin typeface="微软雅黑" panose="020B0503020204020204" pitchFamily="34" charset="-122"/>
                <a:ea typeface="微软雅黑" panose="020B0503020204020204" pitchFamily="34" charset="-122"/>
                <a:sym typeface="+mn-ea"/>
              </a:rPr>
              <a:t>10</a:t>
            </a:r>
            <a:r>
              <a:rPr lang="zh-CN" altLang="en-US" dirty="0">
                <a:latin typeface="微软雅黑" panose="020B0503020204020204" pitchFamily="34" charset="-122"/>
                <a:ea typeface="微软雅黑" panose="020B0503020204020204" pitchFamily="34" charset="-122"/>
                <a:sym typeface="+mn-ea"/>
              </a:rPr>
              <a:t>骑缝销，碳钢，保证</a:t>
            </a:r>
            <a:r>
              <a:rPr lang="en-US" altLang="zh-CN" dirty="0">
                <a:latin typeface="微软雅黑" panose="020B0503020204020204" pitchFamily="34" charset="-122"/>
                <a:ea typeface="微软雅黑" panose="020B0503020204020204" pitchFamily="34" charset="-122"/>
                <a:sym typeface="+mn-ea"/>
              </a:rPr>
              <a:t>Z</a:t>
            </a:r>
            <a:r>
              <a:rPr lang="zh-CN" altLang="en-US" dirty="0">
                <a:latin typeface="微软雅黑" panose="020B0503020204020204" pitchFamily="34" charset="-122"/>
                <a:ea typeface="微软雅黑" panose="020B0503020204020204" pitchFamily="34" charset="-122"/>
                <a:sym typeface="+mn-ea"/>
              </a:rPr>
              <a:t>向拆装精度</a:t>
            </a:r>
            <a:endParaRPr lang="en-US" altLang="zh-CN" dirty="0">
              <a:latin typeface="微软雅黑" panose="020B0503020204020204" pitchFamily="34" charset="-122"/>
              <a:ea typeface="微软雅黑" panose="020B0503020204020204" pitchFamily="34" charset="-122"/>
            </a:endParaRPr>
          </a:p>
          <a:p>
            <a:pPr marL="285750" indent="-285750" algn="l">
              <a:lnSpc>
                <a:spcPct val="150000"/>
              </a:lnSpc>
              <a:buFont typeface="Wingdings" panose="05000000000000000000" charset="0"/>
              <a:buChar char="l"/>
            </a:pPr>
            <a:r>
              <a:rPr lang="zh-CN" altLang="en-US" dirty="0">
                <a:latin typeface="微软雅黑" panose="020B0503020204020204" pitchFamily="34" charset="-122"/>
                <a:ea typeface="微软雅黑" panose="020B0503020204020204" pitchFamily="34" charset="-122"/>
              </a:rPr>
              <a:t>准直件：</a:t>
            </a:r>
            <a:r>
              <a:rPr lang="en-US" altLang="zh-CN" dirty="0">
                <a:latin typeface="微软雅黑" panose="020B0503020204020204" pitchFamily="34" charset="-122"/>
                <a:ea typeface="微软雅黑" panose="020B0503020204020204" pitchFamily="34" charset="-122"/>
              </a:rPr>
              <a:t>4-φ25</a:t>
            </a:r>
            <a:r>
              <a:rPr lang="zh-CN" altLang="en-US" dirty="0">
                <a:latin typeface="微软雅黑" panose="020B0503020204020204" pitchFamily="34" charset="-122"/>
                <a:ea typeface="微软雅黑" panose="020B0503020204020204" pitchFamily="34" charset="-122"/>
              </a:rPr>
              <a:t>靶标座</a:t>
            </a:r>
            <a:endParaRPr lang="en-US" altLang="zh-CN" dirty="0">
              <a:highlight>
                <a:srgbClr val="FFFF00"/>
              </a:highligh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clrChange>
              <a:clrFrom>
                <a:srgbClr val="E6E6DB">
                  <a:alpha val="100000"/>
                </a:srgbClr>
              </a:clrFrom>
              <a:clrTo>
                <a:srgbClr val="E6E6DB">
                  <a:alpha val="100000"/>
                  <a:alpha val="0"/>
                </a:srgbClr>
              </a:clrTo>
            </a:clrChange>
          </a:blip>
          <a:stretch>
            <a:fillRect/>
          </a:stretch>
        </p:blipFill>
        <p:spPr>
          <a:xfrm>
            <a:off x="412115" y="1611630"/>
            <a:ext cx="5323840" cy="5027295"/>
          </a:xfrm>
          <a:prstGeom prst="rect">
            <a:avLst/>
          </a:prstGeom>
        </p:spPr>
      </p:pic>
      <p:sp>
        <p:nvSpPr>
          <p:cNvPr id="6" name="矩形 5"/>
          <p:cNvSpPr/>
          <p:nvPr/>
        </p:nvSpPr>
        <p:spPr>
          <a:xfrm>
            <a:off x="551383" y="1052736"/>
            <a:ext cx="6768753" cy="553998"/>
          </a:xfrm>
          <a:prstGeom prst="rect">
            <a:avLst/>
          </a:prstGeom>
        </p:spPr>
        <p:txBody>
          <a:bodyPr wrap="square">
            <a:spAutoFit/>
          </a:bodyPr>
          <a:lstStyle/>
          <a:p>
            <a:pPr>
              <a:lnSpc>
                <a:spcPct val="150000"/>
              </a:lnSpc>
            </a:pPr>
            <a:r>
              <a:rPr lang="en-US" altLang="zh-CN" sz="2000" b="1" dirty="0">
                <a:latin typeface="黑体" panose="02010609060101010101" pitchFamily="49" charset="-122"/>
                <a:ea typeface="黑体" panose="02010609060101010101" pitchFamily="49" charset="-122"/>
              </a:rPr>
              <a:t>3.2.1</a:t>
            </a:r>
            <a:r>
              <a:rPr lang="zh-CN" altLang="en-US" sz="2000" b="1" dirty="0">
                <a:latin typeface="黑体" panose="02010609060101010101" pitchFamily="49" charset="-122"/>
                <a:ea typeface="黑体" panose="02010609060101010101" pitchFamily="49" charset="-122"/>
              </a:rPr>
              <a:t> 铁芯结构</a:t>
            </a:r>
            <a:endParaRPr lang="en-US" altLang="zh-CN" sz="20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27</a:t>
            </a:fld>
            <a:endParaRPr lang="zh-CN" altLang="en-US" dirty="0"/>
          </a:p>
        </p:txBody>
      </p:sp>
      <p:sp>
        <p:nvSpPr>
          <p:cNvPr id="12" name="文本框 23"/>
          <p:cNvSpPr txBox="1"/>
          <p:nvPr/>
        </p:nvSpPr>
        <p:spPr>
          <a:xfrm>
            <a:off x="335360" y="188640"/>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a:t>3.2 </a:t>
            </a:r>
            <a:r>
              <a:rPr lang="zh-CN" altLang="en-US" dirty="0"/>
              <a:t>铁芯结构设计</a:t>
            </a:r>
            <a:endParaRPr lang="zh-CN" altLang="en-US" dirty="0">
              <a:sym typeface="+mn-ea"/>
            </a:endParaRPr>
          </a:p>
        </p:txBody>
      </p:sp>
      <p:sp>
        <p:nvSpPr>
          <p:cNvPr id="4" name="矩形 3"/>
          <p:cNvSpPr/>
          <p:nvPr/>
        </p:nvSpPr>
        <p:spPr>
          <a:xfrm>
            <a:off x="551383" y="1052736"/>
            <a:ext cx="10945217" cy="1538883"/>
          </a:xfrm>
          <a:prstGeom prst="rect">
            <a:avLst/>
          </a:prstGeom>
        </p:spPr>
        <p:txBody>
          <a:bodyPr wrap="square">
            <a:spAutoFit/>
          </a:bodyPr>
          <a:lstStyle/>
          <a:p>
            <a:pPr>
              <a:lnSpc>
                <a:spcPct val="200000"/>
              </a:lnSpc>
            </a:pPr>
            <a:r>
              <a:rPr lang="en-US" altLang="zh-CN" sz="2000" b="1" dirty="0">
                <a:latin typeface="黑体" panose="02010609060101010101" pitchFamily="49" charset="-122"/>
                <a:ea typeface="黑体" panose="02010609060101010101" pitchFamily="49" charset="-122"/>
              </a:rPr>
              <a:t>3.2.2 </a:t>
            </a:r>
            <a:r>
              <a:rPr lang="zh-CN" altLang="en-US" sz="2000" b="1" dirty="0">
                <a:latin typeface="黑体" panose="02010609060101010101" pitchFamily="49" charset="-122"/>
                <a:ea typeface="黑体" panose="02010609060101010101" pitchFamily="49" charset="-122"/>
              </a:rPr>
              <a:t>半铁芯结构</a:t>
            </a:r>
          </a:p>
          <a:p>
            <a:pPr marL="342900" indent="-342900">
              <a:lnSpc>
                <a:spcPct val="150000"/>
              </a:lnSpc>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上下半铁芯由三段</a:t>
            </a:r>
            <a:r>
              <a:rPr lang="en-US" altLang="zh-CN" dirty="0">
                <a:latin typeface="黑体" panose="02010609060101010101" pitchFamily="49" charset="-122"/>
                <a:ea typeface="黑体" panose="02010609060101010101" pitchFamily="49" charset="-122"/>
              </a:rPr>
              <a:t>1/3</a:t>
            </a:r>
            <a:r>
              <a:rPr lang="zh-CN" altLang="en-US" dirty="0">
                <a:latin typeface="黑体" panose="02010609060101010101" pitchFamily="49" charset="-122"/>
                <a:ea typeface="黑体" panose="02010609060101010101" pitchFamily="49" charset="-122"/>
              </a:rPr>
              <a:t>铁芯沿纵向拼装，在铁芯段与段拼接部位采用氩弧焊对称自熔施焊成整体。</a:t>
            </a:r>
            <a:endParaRPr lang="en-US" altLang="zh-CN"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拼焊后的铁芯与磁铁吊架</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支座连接固定，此后</a:t>
            </a:r>
            <a:r>
              <a:rPr lang="zh-CN" altLang="en-US" dirty="0">
                <a:solidFill>
                  <a:srgbClr val="FF0000"/>
                </a:solidFill>
                <a:latin typeface="黑体" panose="02010609060101010101" pitchFamily="49" charset="-122"/>
                <a:ea typeface="黑体" panose="02010609060101010101" pitchFamily="49" charset="-122"/>
              </a:rPr>
              <a:t>吊梁不再拆除，直至隧道安装拆除底部</a:t>
            </a:r>
            <a:r>
              <a:rPr lang="zh-CN" altLang="en-US" dirty="0" smtClean="0">
                <a:solidFill>
                  <a:srgbClr val="FF0000"/>
                </a:solidFill>
                <a:latin typeface="黑体" panose="02010609060101010101" pitchFamily="49" charset="-122"/>
                <a:ea typeface="黑体" panose="02010609060101010101" pitchFamily="49" charset="-122"/>
              </a:rPr>
              <a:t>工字钢</a:t>
            </a:r>
            <a:r>
              <a:rPr lang="zh-CN" altLang="en-US" dirty="0">
                <a:solidFill>
                  <a:srgbClr val="FF0000"/>
                </a:solidFill>
                <a:latin typeface="黑体" panose="02010609060101010101" pitchFamily="49" charset="-122"/>
                <a:ea typeface="黑体" panose="02010609060101010101" pitchFamily="49" charset="-122"/>
              </a:rPr>
              <a:t>支座</a:t>
            </a:r>
            <a:r>
              <a:rPr lang="zh-CN" altLang="en-US" dirty="0" smtClean="0">
                <a:solidFill>
                  <a:srgbClr val="FF0000"/>
                </a:solidFill>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pic>
        <p:nvPicPr>
          <p:cNvPr id="28" name="图片 27"/>
          <p:cNvPicPr>
            <a:picLocks noChangeAspect="1"/>
          </p:cNvPicPr>
          <p:nvPr/>
        </p:nvPicPr>
        <p:blipFill>
          <a:blip r:embed="rId3"/>
          <a:stretch>
            <a:fillRect/>
          </a:stretch>
        </p:blipFill>
        <p:spPr>
          <a:xfrm>
            <a:off x="3423920" y="4180840"/>
            <a:ext cx="3689985" cy="1724660"/>
          </a:xfrm>
          <a:prstGeom prst="rect">
            <a:avLst/>
          </a:prstGeom>
        </p:spPr>
      </p:pic>
      <p:grpSp>
        <p:nvGrpSpPr>
          <p:cNvPr id="35" name="组合 34"/>
          <p:cNvGrpSpPr/>
          <p:nvPr/>
        </p:nvGrpSpPr>
        <p:grpSpPr>
          <a:xfrm>
            <a:off x="553038" y="3969178"/>
            <a:ext cx="2833831" cy="1924281"/>
            <a:chOff x="7464152" y="2703116"/>
            <a:chExt cx="4009385" cy="2912143"/>
          </a:xfrm>
        </p:grpSpPr>
        <p:pic>
          <p:nvPicPr>
            <p:cNvPr id="29" name="图片 28"/>
            <p:cNvPicPr>
              <a:picLocks noChangeAspect="1"/>
            </p:cNvPicPr>
            <p:nvPr/>
          </p:nvPicPr>
          <p:blipFill>
            <a:blip r:embed="rId4"/>
            <a:stretch>
              <a:fillRect/>
            </a:stretch>
          </p:blipFill>
          <p:spPr>
            <a:xfrm>
              <a:off x="7464152" y="2703116"/>
              <a:ext cx="4009385" cy="2077084"/>
            </a:xfrm>
            <a:prstGeom prst="rect">
              <a:avLst/>
            </a:prstGeom>
          </p:spPr>
        </p:pic>
        <p:pic>
          <p:nvPicPr>
            <p:cNvPr id="30" name="图片 29"/>
            <p:cNvPicPr>
              <a:picLocks noChangeAspect="1"/>
            </p:cNvPicPr>
            <p:nvPr/>
          </p:nvPicPr>
          <p:blipFill>
            <a:blip r:embed="rId5"/>
            <a:stretch>
              <a:fillRect/>
            </a:stretch>
          </p:blipFill>
          <p:spPr>
            <a:xfrm>
              <a:off x="9600639" y="4129279"/>
              <a:ext cx="1645826" cy="1485980"/>
            </a:xfrm>
            <a:prstGeom prst="rect">
              <a:avLst/>
            </a:prstGeom>
          </p:spPr>
        </p:pic>
        <p:sp>
          <p:nvSpPr>
            <p:cNvPr id="31" name="椭圆 30"/>
            <p:cNvSpPr/>
            <p:nvPr/>
          </p:nvSpPr>
          <p:spPr>
            <a:xfrm>
              <a:off x="8262710" y="4221088"/>
              <a:ext cx="281562" cy="28803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cxnSp>
          <p:nvCxnSpPr>
            <p:cNvPr id="33" name="直接箭头连接符 32"/>
            <p:cNvCxnSpPr>
              <a:stCxn id="31" idx="5"/>
              <a:endCxn id="30" idx="1"/>
            </p:cNvCxnSpPr>
            <p:nvPr/>
          </p:nvCxnSpPr>
          <p:spPr>
            <a:xfrm>
              <a:off x="8503038" y="4466939"/>
              <a:ext cx="1097601" cy="40533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7680176" y="3212975"/>
            <a:ext cx="2999191" cy="2754769"/>
            <a:chOff x="8433549" y="3169721"/>
            <a:chExt cx="2250614" cy="3055914"/>
          </a:xfrm>
        </p:grpSpPr>
        <p:pic>
          <p:nvPicPr>
            <p:cNvPr id="37" name="图片 36"/>
            <p:cNvPicPr>
              <a:picLocks noChangeAspect="1"/>
            </p:cNvPicPr>
            <p:nvPr/>
          </p:nvPicPr>
          <p:blipFill>
            <a:blip r:embed="rId6"/>
            <a:stretch>
              <a:fillRect/>
            </a:stretch>
          </p:blipFill>
          <p:spPr>
            <a:xfrm>
              <a:off x="9622276" y="4512089"/>
              <a:ext cx="1017583" cy="1713546"/>
            </a:xfrm>
            <a:prstGeom prst="rect">
              <a:avLst/>
            </a:prstGeom>
          </p:spPr>
        </p:pic>
        <p:pic>
          <p:nvPicPr>
            <p:cNvPr id="38" name="图片 37"/>
            <p:cNvPicPr>
              <a:picLocks noChangeAspect="1"/>
            </p:cNvPicPr>
            <p:nvPr/>
          </p:nvPicPr>
          <p:blipFill>
            <a:blip r:embed="rId7"/>
            <a:stretch>
              <a:fillRect/>
            </a:stretch>
          </p:blipFill>
          <p:spPr>
            <a:xfrm>
              <a:off x="8433549" y="4565563"/>
              <a:ext cx="880470" cy="1658743"/>
            </a:xfrm>
            <a:prstGeom prst="rect">
              <a:avLst/>
            </a:prstGeom>
          </p:spPr>
        </p:pic>
        <p:pic>
          <p:nvPicPr>
            <p:cNvPr id="39" name="图片 38"/>
            <p:cNvPicPr>
              <a:picLocks noChangeAspect="1"/>
            </p:cNvPicPr>
            <p:nvPr/>
          </p:nvPicPr>
          <p:blipFill>
            <a:blip r:embed="rId8"/>
            <a:stretch>
              <a:fillRect/>
            </a:stretch>
          </p:blipFill>
          <p:spPr>
            <a:xfrm>
              <a:off x="8672649" y="3169721"/>
              <a:ext cx="2011514" cy="1229150"/>
            </a:xfrm>
            <a:prstGeom prst="rect">
              <a:avLst/>
            </a:prstGeom>
          </p:spPr>
        </p:pic>
        <p:grpSp>
          <p:nvGrpSpPr>
            <p:cNvPr id="40" name="组合 39"/>
            <p:cNvGrpSpPr/>
            <p:nvPr/>
          </p:nvGrpSpPr>
          <p:grpSpPr>
            <a:xfrm>
              <a:off x="9038111" y="3976396"/>
              <a:ext cx="1328913" cy="881629"/>
              <a:chOff x="9169338" y="3789040"/>
              <a:chExt cx="1328913" cy="997756"/>
            </a:xfrm>
          </p:grpSpPr>
          <p:cxnSp>
            <p:nvCxnSpPr>
              <p:cNvPr id="41" name="直接箭头连接符 40"/>
              <p:cNvCxnSpPr/>
              <p:nvPr/>
            </p:nvCxnSpPr>
            <p:spPr>
              <a:xfrm>
                <a:off x="9726912" y="3789040"/>
                <a:ext cx="771339" cy="9977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9169338" y="3855870"/>
                <a:ext cx="557573" cy="8640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3" name="文本框 42"/>
          <p:cNvSpPr txBox="1"/>
          <p:nvPr/>
        </p:nvSpPr>
        <p:spPr>
          <a:xfrm>
            <a:off x="7909150" y="5995822"/>
            <a:ext cx="2321316" cy="369332"/>
          </a:xfrm>
          <a:prstGeom prst="rect">
            <a:avLst/>
          </a:prstGeom>
          <a:noFill/>
        </p:spPr>
        <p:txBody>
          <a:bodyPr wrap="square" rtlCol="0">
            <a:spAutoFit/>
          </a:bodyPr>
          <a:lstStyle/>
          <a:p>
            <a:r>
              <a:rPr lang="zh-CN" altLang="en-US" dirty="0"/>
              <a:t>铁芯段与段焊接部位</a:t>
            </a:r>
          </a:p>
        </p:txBody>
      </p:sp>
      <p:cxnSp>
        <p:nvCxnSpPr>
          <p:cNvPr id="46" name="直接箭头连接符 45"/>
          <p:cNvCxnSpPr/>
          <p:nvPr/>
        </p:nvCxnSpPr>
        <p:spPr>
          <a:xfrm>
            <a:off x="7608640" y="4131014"/>
            <a:ext cx="1197157" cy="7744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7642741" y="4169058"/>
            <a:ext cx="406091" cy="146944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10504990" y="3732542"/>
            <a:ext cx="1202921" cy="369332"/>
          </a:xfrm>
          <a:prstGeom prst="rect">
            <a:avLst/>
          </a:prstGeom>
          <a:noFill/>
        </p:spPr>
        <p:txBody>
          <a:bodyPr wrap="square" rtlCol="0">
            <a:spAutoFit/>
          </a:bodyPr>
          <a:lstStyle/>
          <a:p>
            <a:r>
              <a:rPr lang="en-US" altLang="zh-CN" dirty="0"/>
              <a:t>DT4</a:t>
            </a:r>
            <a:r>
              <a:rPr lang="zh-CN" altLang="en-US" dirty="0"/>
              <a:t>隔板</a:t>
            </a:r>
          </a:p>
        </p:txBody>
      </p:sp>
      <p:cxnSp>
        <p:nvCxnSpPr>
          <p:cNvPr id="52" name="直接箭头连接符 51"/>
          <p:cNvCxnSpPr/>
          <p:nvPr/>
        </p:nvCxnSpPr>
        <p:spPr>
          <a:xfrm flipH="1">
            <a:off x="10562861" y="4016655"/>
            <a:ext cx="285667" cy="53112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H="1">
            <a:off x="10317006" y="4016655"/>
            <a:ext cx="506587" cy="49520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7063164" y="3803912"/>
            <a:ext cx="1202921" cy="369332"/>
          </a:xfrm>
          <a:prstGeom prst="rect">
            <a:avLst/>
          </a:prstGeom>
          <a:noFill/>
        </p:spPr>
        <p:txBody>
          <a:bodyPr wrap="square" rtlCol="0">
            <a:spAutoFit/>
          </a:bodyPr>
          <a:lstStyle/>
          <a:p>
            <a:r>
              <a:rPr lang="zh-CN" altLang="en-US" dirty="0"/>
              <a:t>铁芯拉板</a:t>
            </a:r>
          </a:p>
        </p:txBody>
      </p:sp>
      <p:cxnSp>
        <p:nvCxnSpPr>
          <p:cNvPr id="65" name="直接箭头连接符 64"/>
          <p:cNvCxnSpPr/>
          <p:nvPr/>
        </p:nvCxnSpPr>
        <p:spPr>
          <a:xfrm>
            <a:off x="7675440" y="4202749"/>
            <a:ext cx="529397" cy="62970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a:off x="7642740" y="4185394"/>
            <a:ext cx="844882" cy="148282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1427878" y="6056305"/>
            <a:ext cx="1656184" cy="369332"/>
          </a:xfrm>
          <a:prstGeom prst="rect">
            <a:avLst/>
          </a:prstGeom>
          <a:noFill/>
        </p:spPr>
        <p:txBody>
          <a:bodyPr wrap="square" rtlCol="0">
            <a:spAutoFit/>
          </a:bodyPr>
          <a:lstStyle/>
          <a:p>
            <a:r>
              <a:rPr lang="en-US" altLang="zh-CN" dirty="0"/>
              <a:t>M10</a:t>
            </a:r>
            <a:r>
              <a:rPr lang="zh-CN" altLang="en-US" dirty="0"/>
              <a:t>螺钉连接</a:t>
            </a: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28</a:t>
            </a:fld>
            <a:endParaRPr lang="zh-CN" altLang="en-US" dirty="0"/>
          </a:p>
        </p:txBody>
      </p:sp>
      <p:sp>
        <p:nvSpPr>
          <p:cNvPr id="12" name="文本框 23"/>
          <p:cNvSpPr txBox="1"/>
          <p:nvPr/>
        </p:nvSpPr>
        <p:spPr>
          <a:xfrm>
            <a:off x="335360" y="188640"/>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a:t>3.3 </a:t>
            </a:r>
            <a:r>
              <a:rPr lang="zh-CN" altLang="en-US" dirty="0"/>
              <a:t>线圈结构设计</a:t>
            </a:r>
            <a:endParaRPr lang="zh-CN" altLang="en-US" dirty="0">
              <a:sym typeface="+mn-ea"/>
            </a:endParaRPr>
          </a:p>
        </p:txBody>
      </p:sp>
      <p:sp>
        <p:nvSpPr>
          <p:cNvPr id="4" name="矩形 3"/>
          <p:cNvSpPr/>
          <p:nvPr/>
        </p:nvSpPr>
        <p:spPr>
          <a:xfrm>
            <a:off x="551383" y="1052736"/>
            <a:ext cx="11161241" cy="2631490"/>
          </a:xfrm>
          <a:prstGeom prst="rect">
            <a:avLst/>
          </a:prstGeom>
        </p:spPr>
        <p:txBody>
          <a:bodyPr wrap="square">
            <a:spAutoFit/>
          </a:bodyPr>
          <a:lstStyle/>
          <a:p>
            <a:pPr>
              <a:lnSpc>
                <a:spcPct val="150000"/>
              </a:lnSpc>
            </a:pPr>
            <a:r>
              <a:rPr lang="en-US" altLang="zh-CN" sz="2000" b="1" dirty="0">
                <a:latin typeface="黑体" panose="02010609060101010101" pitchFamily="49" charset="-122"/>
                <a:ea typeface="黑体" panose="02010609060101010101" pitchFamily="49" charset="-122"/>
              </a:rPr>
              <a:t>3.3.1 </a:t>
            </a:r>
            <a:r>
              <a:rPr lang="zh-CN" altLang="en-US" sz="2000" b="1" dirty="0">
                <a:latin typeface="黑体" panose="02010609060101010101" pitchFamily="49" charset="-122"/>
                <a:ea typeface="黑体" panose="02010609060101010101" pitchFamily="49" charset="-122"/>
              </a:rPr>
              <a:t>电路布局</a:t>
            </a:r>
            <a:endParaRPr lang="en-US" altLang="zh-CN" sz="2000" b="1"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dirty="0">
                <a:solidFill>
                  <a:srgbClr val="FF0000"/>
                </a:solidFill>
                <a:latin typeface="黑体" panose="02010609060101010101" pitchFamily="49" charset="-122"/>
                <a:ea typeface="黑体" panose="02010609060101010101" pitchFamily="49" charset="-122"/>
              </a:rPr>
              <a:t>上下铁芯极头各装一个线圈，每个线圈有</a:t>
            </a:r>
            <a:r>
              <a:rPr lang="en-US" altLang="zh-CN" dirty="0">
                <a:solidFill>
                  <a:srgbClr val="FF0000"/>
                </a:solidFill>
                <a:latin typeface="黑体" panose="02010609060101010101" pitchFamily="49" charset="-122"/>
                <a:ea typeface="黑体" panose="02010609060101010101" pitchFamily="49" charset="-122"/>
              </a:rPr>
              <a:t>2</a:t>
            </a:r>
            <a:r>
              <a:rPr lang="zh-CN" altLang="en-US" dirty="0">
                <a:solidFill>
                  <a:srgbClr val="FF0000"/>
                </a:solidFill>
                <a:latin typeface="黑体" panose="02010609060101010101" pitchFamily="49" charset="-122"/>
                <a:ea typeface="黑体" panose="02010609060101010101" pitchFamily="49" charset="-122"/>
              </a:rPr>
              <a:t>匝，由纯铝导体拼接而成</a:t>
            </a:r>
            <a:r>
              <a:rPr lang="zh-CN" altLang="en-US" dirty="0" smtClean="0">
                <a:solidFill>
                  <a:srgbClr val="FF0000"/>
                </a:solidFill>
                <a:latin typeface="黑体" panose="02010609060101010101" pitchFamily="49" charset="-122"/>
                <a:ea typeface="黑体" panose="02010609060101010101" pitchFamily="49" charset="-122"/>
              </a:rPr>
              <a:t>。</a:t>
            </a:r>
            <a:endParaRPr lang="en-US" altLang="zh-CN" dirty="0" smtClean="0">
              <a:solidFill>
                <a:srgbClr val="FF0000"/>
              </a:solidFill>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dirty="0" smtClean="0">
                <a:latin typeface="黑体" panose="02010609060101010101" pitchFamily="49" charset="-122"/>
                <a:ea typeface="黑体" panose="02010609060101010101" pitchFamily="49" charset="-122"/>
              </a:rPr>
              <a:t>线圈</a:t>
            </a:r>
            <a:r>
              <a:rPr lang="zh-CN" altLang="en-US" dirty="0">
                <a:latin typeface="黑体" panose="02010609060101010101" pitchFamily="49" charset="-122"/>
                <a:ea typeface="黑体" panose="02010609060101010101" pitchFamily="49" charset="-122"/>
              </a:rPr>
              <a:t>与铁芯固定：</a:t>
            </a:r>
            <a:endParaRPr lang="en-US" altLang="zh-CN"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dirty="0">
                <a:latin typeface="黑体" panose="02010609060101010101" pitchFamily="49" charset="-122"/>
                <a:ea typeface="黑体" panose="02010609060101010101" pitchFamily="49" charset="-122"/>
              </a:rPr>
              <a:t>由不锈钢螺钉套</a:t>
            </a:r>
            <a:r>
              <a:rPr lang="en-US" altLang="zh-CN" dirty="0">
                <a:latin typeface="黑体" panose="02010609060101010101" pitchFamily="49" charset="-122"/>
                <a:ea typeface="黑体" panose="02010609060101010101" pitchFamily="49" charset="-122"/>
              </a:rPr>
              <a:t>G10</a:t>
            </a:r>
            <a:r>
              <a:rPr lang="zh-CN" altLang="en-US" dirty="0">
                <a:latin typeface="黑体" panose="02010609060101010101" pitchFamily="49" charset="-122"/>
                <a:ea typeface="黑体" panose="02010609060101010101" pitchFamily="49" charset="-122"/>
              </a:rPr>
              <a:t>管后，固定于铁芯隔板上</a:t>
            </a:r>
            <a:endParaRPr lang="en-US" altLang="zh-CN"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dirty="0">
                <a:latin typeface="黑体" panose="02010609060101010101" pitchFamily="49" charset="-122"/>
                <a:ea typeface="黑体" panose="02010609060101010101" pitchFamily="49" charset="-122"/>
              </a:rPr>
              <a:t>线圈与铁芯之间采用厚度</a:t>
            </a:r>
            <a:r>
              <a:rPr lang="en-US" altLang="zh-CN" dirty="0">
                <a:latin typeface="黑体" panose="02010609060101010101" pitchFamily="49" charset="-122"/>
                <a:ea typeface="黑体" panose="02010609060101010101" pitchFamily="49" charset="-122"/>
              </a:rPr>
              <a:t>4mm</a:t>
            </a:r>
            <a:r>
              <a:rPr lang="zh-CN" altLang="en-US" dirty="0">
                <a:latin typeface="黑体" panose="02010609060101010101" pitchFamily="49" charset="-122"/>
                <a:ea typeface="黑体" panose="02010609060101010101" pitchFamily="49" charset="-122"/>
              </a:rPr>
              <a:t>的</a:t>
            </a:r>
            <a:r>
              <a:rPr lang="en-US" altLang="zh-CN" dirty="0">
                <a:latin typeface="黑体" panose="02010609060101010101" pitchFamily="49" charset="-122"/>
                <a:ea typeface="黑体" panose="02010609060101010101" pitchFamily="49" charset="-122"/>
              </a:rPr>
              <a:t>G10</a:t>
            </a:r>
            <a:r>
              <a:rPr lang="zh-CN" altLang="en-US" dirty="0">
                <a:latin typeface="黑体" panose="02010609060101010101" pitchFamily="49" charset="-122"/>
                <a:ea typeface="黑体" panose="02010609060101010101" pitchFamily="49" charset="-122"/>
              </a:rPr>
              <a:t>板进行绝缘</a:t>
            </a:r>
            <a:endParaRPr lang="en-US" altLang="zh-CN"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dirty="0" smtClean="0">
                <a:latin typeface="黑体" panose="02010609060101010101" pitchFamily="49" charset="-122"/>
                <a:ea typeface="黑体" panose="02010609060101010101" pitchFamily="49" charset="-122"/>
              </a:rPr>
              <a:t>上下</a:t>
            </a:r>
            <a:r>
              <a:rPr lang="zh-CN" altLang="en-US" dirty="0">
                <a:latin typeface="黑体" panose="02010609060101010101" pitchFamily="49" charset="-122"/>
                <a:ea typeface="黑体" panose="02010609060101010101" pitchFamily="49" charset="-122"/>
              </a:rPr>
              <a:t>半铁芯合铁后，铜电排连接上下线圈。</a:t>
            </a:r>
            <a:endParaRPr lang="en-US" altLang="zh-CN" dirty="0">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3"/>
          <a:stretch>
            <a:fillRect/>
          </a:stretch>
        </p:blipFill>
        <p:spPr>
          <a:xfrm>
            <a:off x="886922" y="3862493"/>
            <a:ext cx="2400766" cy="2080302"/>
          </a:xfrm>
          <a:prstGeom prst="rect">
            <a:avLst/>
          </a:prstGeom>
        </p:spPr>
      </p:pic>
      <p:grpSp>
        <p:nvGrpSpPr>
          <p:cNvPr id="10" name="组合 9"/>
          <p:cNvGrpSpPr/>
          <p:nvPr/>
        </p:nvGrpSpPr>
        <p:grpSpPr>
          <a:xfrm>
            <a:off x="7533694" y="3525720"/>
            <a:ext cx="3356483" cy="2548453"/>
            <a:chOff x="4367060" y="3542259"/>
            <a:chExt cx="3714884" cy="3230301"/>
          </a:xfrm>
        </p:grpSpPr>
        <p:pic>
          <p:nvPicPr>
            <p:cNvPr id="11" name="图片 10"/>
            <p:cNvPicPr>
              <a:picLocks noChangeAspect="1"/>
            </p:cNvPicPr>
            <p:nvPr/>
          </p:nvPicPr>
          <p:blipFill>
            <a:blip r:embed="rId4"/>
            <a:stretch>
              <a:fillRect/>
            </a:stretch>
          </p:blipFill>
          <p:spPr>
            <a:xfrm>
              <a:off x="4367060" y="3922631"/>
              <a:ext cx="2865755" cy="2616281"/>
            </a:xfrm>
            <a:prstGeom prst="rect">
              <a:avLst/>
            </a:prstGeom>
          </p:spPr>
        </p:pic>
        <p:cxnSp>
          <p:nvCxnSpPr>
            <p:cNvPr id="13" name="直接箭头连接符 12"/>
            <p:cNvCxnSpPr/>
            <p:nvPr/>
          </p:nvCxnSpPr>
          <p:spPr bwMode="auto">
            <a:xfrm flipV="1">
              <a:off x="4791028" y="4351998"/>
              <a:ext cx="556398" cy="598682"/>
            </a:xfrm>
            <a:prstGeom prst="straightConnector1">
              <a:avLst/>
            </a:prstGeom>
            <a:solidFill>
              <a:schemeClr val="accent1"/>
            </a:solidFill>
            <a:ln w="50800" cap="flat" cmpd="sng" algn="ctr">
              <a:solidFill>
                <a:srgbClr val="FF0000"/>
              </a:solidFill>
              <a:prstDash val="solid"/>
              <a:round/>
              <a:headEnd type="none" w="med" len="med"/>
              <a:tailEnd type="arrow"/>
            </a:ln>
          </p:spPr>
        </p:cxnSp>
        <p:sp>
          <p:nvSpPr>
            <p:cNvPr id="14" name="矩形 13"/>
            <p:cNvSpPr/>
            <p:nvPr/>
          </p:nvSpPr>
          <p:spPr>
            <a:xfrm rot="18900000">
              <a:off x="6259114" y="3684535"/>
              <a:ext cx="1547927" cy="444202"/>
            </a:xfrm>
            <a:prstGeom prst="rect">
              <a:avLst/>
            </a:prstGeom>
          </p:spPr>
          <p:txBody>
            <a:bodyPr wrap="square">
              <a:spAutoFit/>
            </a:bodyPr>
            <a:lstStyle/>
            <a:p>
              <a:r>
                <a:rPr lang="zh-CN" altLang="en-US"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电流方向</a:t>
              </a:r>
              <a:endParaRPr lang="en-US" altLang="zh-CN"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5" name="直接箭头连接符 14"/>
            <p:cNvCxnSpPr/>
            <p:nvPr/>
          </p:nvCxnSpPr>
          <p:spPr bwMode="auto">
            <a:xfrm flipH="1">
              <a:off x="6004058" y="4477908"/>
              <a:ext cx="656174" cy="595373"/>
            </a:xfrm>
            <a:prstGeom prst="straightConnector1">
              <a:avLst/>
            </a:prstGeom>
            <a:solidFill>
              <a:schemeClr val="accent1"/>
            </a:solidFill>
            <a:ln w="50800" cap="flat" cmpd="sng" algn="ctr">
              <a:solidFill>
                <a:srgbClr val="FF0000"/>
              </a:solidFill>
              <a:prstDash val="solid"/>
              <a:round/>
              <a:headEnd type="none" w="med" len="med"/>
              <a:tailEnd type="arrow"/>
            </a:ln>
          </p:spPr>
        </p:cxnSp>
        <p:sp>
          <p:nvSpPr>
            <p:cNvPr id="16" name="矩形 15"/>
            <p:cNvSpPr/>
            <p:nvPr/>
          </p:nvSpPr>
          <p:spPr>
            <a:xfrm rot="18900000">
              <a:off x="5167764" y="3542259"/>
              <a:ext cx="1479535" cy="444202"/>
            </a:xfrm>
            <a:prstGeom prst="rect">
              <a:avLst/>
            </a:prstGeom>
          </p:spPr>
          <p:txBody>
            <a:bodyPr wrap="square">
              <a:spAutoFit/>
            </a:bodyPr>
            <a:lstStyle/>
            <a:p>
              <a:r>
                <a:rPr lang="zh-CN" altLang="en-US"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电流方向</a:t>
              </a:r>
              <a:endParaRPr lang="en-US" altLang="zh-CN"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7" name="直接箭头连接符 16"/>
            <p:cNvCxnSpPr>
              <a:endCxn id="11" idx="3"/>
            </p:cNvCxnSpPr>
            <p:nvPr/>
          </p:nvCxnSpPr>
          <p:spPr bwMode="auto">
            <a:xfrm>
              <a:off x="6553199" y="5199980"/>
              <a:ext cx="679615" cy="30792"/>
            </a:xfrm>
            <a:prstGeom prst="straightConnector1">
              <a:avLst/>
            </a:prstGeom>
            <a:solidFill>
              <a:schemeClr val="accent1"/>
            </a:solidFill>
            <a:ln w="38100" cap="flat" cmpd="sng" algn="ctr">
              <a:solidFill>
                <a:srgbClr val="FF0000"/>
              </a:solidFill>
              <a:prstDash val="solid"/>
              <a:round/>
              <a:headEnd type="none" w="med" len="med"/>
              <a:tailEnd type="arrow"/>
            </a:ln>
          </p:spPr>
        </p:cxnSp>
        <p:sp>
          <p:nvSpPr>
            <p:cNvPr id="18" name="矩形 17"/>
            <p:cNvSpPr/>
            <p:nvPr/>
          </p:nvSpPr>
          <p:spPr>
            <a:xfrm>
              <a:off x="7187296" y="5008669"/>
              <a:ext cx="894648" cy="354184"/>
            </a:xfrm>
            <a:prstGeom prst="rect">
              <a:avLst/>
            </a:prstGeom>
          </p:spPr>
          <p:txBody>
            <a:bodyPr wrap="square">
              <a:spAutoFit/>
            </a:bodyPr>
            <a:lstStyle/>
            <a:p>
              <a:r>
                <a:rPr lang="zh-CN" altLang="en-US"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”极</a:t>
              </a:r>
              <a:endParaRPr lang="en-US" altLang="zh-CN"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矩形 18"/>
            <p:cNvSpPr/>
            <p:nvPr/>
          </p:nvSpPr>
          <p:spPr>
            <a:xfrm>
              <a:off x="7106499" y="5962467"/>
              <a:ext cx="975445" cy="354184"/>
            </a:xfrm>
            <a:prstGeom prst="rect">
              <a:avLst/>
            </a:prstGeom>
          </p:spPr>
          <p:txBody>
            <a:bodyPr wrap="square">
              <a:spAutoFit/>
            </a:bodyPr>
            <a:lstStyle/>
            <a:p>
              <a:r>
                <a:rPr lang="zh-CN" altLang="en-US" sz="1400" b="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“一”极</a:t>
              </a:r>
              <a:endParaRPr lang="en-US" altLang="zh-CN" sz="1400" b="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0" name="直接箭头连接符 19"/>
            <p:cNvCxnSpPr/>
            <p:nvPr/>
          </p:nvCxnSpPr>
          <p:spPr bwMode="auto">
            <a:xfrm>
              <a:off x="6553201" y="6109229"/>
              <a:ext cx="696277" cy="23581"/>
            </a:xfrm>
            <a:prstGeom prst="straightConnector1">
              <a:avLst/>
            </a:prstGeom>
            <a:solidFill>
              <a:schemeClr val="accent1"/>
            </a:solidFill>
            <a:ln w="38100" cap="flat" cmpd="sng" algn="ctr">
              <a:solidFill>
                <a:srgbClr val="0000FF"/>
              </a:solidFill>
              <a:prstDash val="solid"/>
              <a:round/>
              <a:headEnd type="none" w="med" len="med"/>
              <a:tailEnd type="arrow"/>
            </a:ln>
          </p:spPr>
        </p:cxnSp>
        <p:cxnSp>
          <p:nvCxnSpPr>
            <p:cNvPr id="21" name="直接箭头连接符 20"/>
            <p:cNvCxnSpPr/>
            <p:nvPr/>
          </p:nvCxnSpPr>
          <p:spPr bwMode="auto">
            <a:xfrm flipH="1">
              <a:off x="5364088" y="5648830"/>
              <a:ext cx="504056" cy="634082"/>
            </a:xfrm>
            <a:prstGeom prst="straightConnector1">
              <a:avLst/>
            </a:prstGeom>
            <a:solidFill>
              <a:schemeClr val="accent1"/>
            </a:solidFill>
            <a:ln w="38100" cap="flat" cmpd="sng" algn="ctr">
              <a:solidFill>
                <a:srgbClr val="FF0000"/>
              </a:solidFill>
              <a:prstDash val="solid"/>
              <a:round/>
              <a:headEnd type="none" w="med" len="med"/>
              <a:tailEnd type="arrow"/>
            </a:ln>
          </p:spPr>
        </p:cxnSp>
        <p:sp>
          <p:nvSpPr>
            <p:cNvPr id="22" name="矩形 21"/>
            <p:cNvSpPr/>
            <p:nvPr/>
          </p:nvSpPr>
          <p:spPr>
            <a:xfrm>
              <a:off x="5052565" y="6328358"/>
              <a:ext cx="1127101" cy="444202"/>
            </a:xfrm>
            <a:prstGeom prst="rect">
              <a:avLst/>
            </a:prstGeom>
          </p:spPr>
          <p:txBody>
            <a:bodyPr wrap="square">
              <a:spAutoFit/>
            </a:bodyPr>
            <a:lstStyle/>
            <a:p>
              <a:r>
                <a:rPr lang="zh-CN" altLang="en-US"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串联端</a:t>
              </a:r>
              <a:endParaRPr lang="en-US" altLang="zh-CN" sz="1400" b="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3" name="直接箭头连接符 22"/>
            <p:cNvCxnSpPr/>
            <p:nvPr/>
          </p:nvCxnSpPr>
          <p:spPr bwMode="auto">
            <a:xfrm flipH="1">
              <a:off x="5347426" y="5345076"/>
              <a:ext cx="411963" cy="937836"/>
            </a:xfrm>
            <a:prstGeom prst="straightConnector1">
              <a:avLst/>
            </a:prstGeom>
            <a:solidFill>
              <a:schemeClr val="accent1"/>
            </a:solidFill>
            <a:ln w="38100" cap="flat" cmpd="sng" algn="ctr">
              <a:solidFill>
                <a:srgbClr val="FF0000"/>
              </a:solidFill>
              <a:prstDash val="solid"/>
              <a:round/>
              <a:headEnd type="none" w="med" len="med"/>
              <a:tailEnd type="arrow"/>
            </a:ln>
          </p:spPr>
        </p:cxnSp>
        <p:cxnSp>
          <p:nvCxnSpPr>
            <p:cNvPr id="24" name="直接箭头连接符 23"/>
            <p:cNvCxnSpPr/>
            <p:nvPr/>
          </p:nvCxnSpPr>
          <p:spPr bwMode="auto">
            <a:xfrm flipH="1">
              <a:off x="5364088" y="5997445"/>
              <a:ext cx="741409" cy="270734"/>
            </a:xfrm>
            <a:prstGeom prst="straightConnector1">
              <a:avLst/>
            </a:prstGeom>
            <a:solidFill>
              <a:schemeClr val="accent1"/>
            </a:solidFill>
            <a:ln w="38100" cap="flat" cmpd="sng" algn="ctr">
              <a:solidFill>
                <a:srgbClr val="FF0000"/>
              </a:solidFill>
              <a:prstDash val="solid"/>
              <a:round/>
              <a:headEnd type="none" w="med" len="med"/>
              <a:tailEnd type="arrow"/>
            </a:ln>
          </p:spPr>
        </p:cxnSp>
      </p:grpSp>
      <p:grpSp>
        <p:nvGrpSpPr>
          <p:cNvPr id="5" name="组合 4"/>
          <p:cNvGrpSpPr/>
          <p:nvPr/>
        </p:nvGrpSpPr>
        <p:grpSpPr>
          <a:xfrm>
            <a:off x="4422759" y="3933056"/>
            <a:ext cx="2834000" cy="2088806"/>
            <a:chOff x="1462687" y="4226773"/>
            <a:chExt cx="3562816" cy="2406972"/>
          </a:xfrm>
        </p:grpSpPr>
        <p:pic>
          <p:nvPicPr>
            <p:cNvPr id="8" name="图片 7"/>
            <p:cNvPicPr>
              <a:picLocks noChangeAspect="1"/>
            </p:cNvPicPr>
            <p:nvPr/>
          </p:nvPicPr>
          <p:blipFill>
            <a:blip r:embed="rId5"/>
            <a:stretch>
              <a:fillRect/>
            </a:stretch>
          </p:blipFill>
          <p:spPr>
            <a:xfrm>
              <a:off x="1462687" y="4226773"/>
              <a:ext cx="3562816" cy="2406972"/>
            </a:xfrm>
            <a:prstGeom prst="rect">
              <a:avLst/>
            </a:prstGeom>
          </p:spPr>
        </p:pic>
        <p:sp>
          <p:nvSpPr>
            <p:cNvPr id="2" name="文本框 1"/>
            <p:cNvSpPr txBox="1"/>
            <p:nvPr/>
          </p:nvSpPr>
          <p:spPr>
            <a:xfrm>
              <a:off x="3108800" y="4616596"/>
              <a:ext cx="526367" cy="461665"/>
            </a:xfrm>
            <a:prstGeom prst="rect">
              <a:avLst/>
            </a:prstGeom>
            <a:noFill/>
          </p:spPr>
          <p:txBody>
            <a:bodyPr wrap="square" rtlCol="0">
              <a:spAutoFit/>
            </a:bodyPr>
            <a:lstStyle/>
            <a:p>
              <a:r>
                <a:rPr lang="en-US" altLang="zh-CN" sz="2400" dirty="0"/>
                <a:t>N</a:t>
              </a:r>
              <a:endParaRPr lang="zh-CN" altLang="en-US" sz="2400" dirty="0"/>
            </a:p>
          </p:txBody>
        </p:sp>
        <p:sp>
          <p:nvSpPr>
            <p:cNvPr id="25" name="文本框 24"/>
            <p:cNvSpPr txBox="1"/>
            <p:nvPr/>
          </p:nvSpPr>
          <p:spPr>
            <a:xfrm>
              <a:off x="3108800" y="5740698"/>
              <a:ext cx="526367" cy="461665"/>
            </a:xfrm>
            <a:prstGeom prst="rect">
              <a:avLst/>
            </a:prstGeom>
            <a:noFill/>
          </p:spPr>
          <p:txBody>
            <a:bodyPr wrap="square" rtlCol="0">
              <a:spAutoFit/>
            </a:bodyPr>
            <a:lstStyle/>
            <a:p>
              <a:r>
                <a:rPr lang="en-US" altLang="zh-CN" sz="2400" dirty="0"/>
                <a:t>S</a:t>
              </a:r>
              <a:endParaRPr lang="zh-CN" altLang="en-US" sz="2400" dirty="0"/>
            </a:p>
          </p:txBody>
        </p:sp>
      </p:grpSp>
      <p:sp>
        <p:nvSpPr>
          <p:cNvPr id="26" name="文本框 25"/>
          <p:cNvSpPr txBox="1"/>
          <p:nvPr/>
        </p:nvSpPr>
        <p:spPr>
          <a:xfrm>
            <a:off x="1127448" y="6232261"/>
            <a:ext cx="2160240" cy="369332"/>
          </a:xfrm>
          <a:prstGeom prst="rect">
            <a:avLst/>
          </a:prstGeom>
          <a:noFill/>
        </p:spPr>
        <p:txBody>
          <a:bodyPr wrap="square" rtlCol="0">
            <a:spAutoFit/>
          </a:bodyPr>
          <a:lstStyle/>
          <a:p>
            <a:r>
              <a:rPr lang="zh-CN" altLang="en-US" dirty="0"/>
              <a:t>上下线圈铜排串联</a:t>
            </a:r>
          </a:p>
        </p:txBody>
      </p:sp>
      <p:sp>
        <p:nvSpPr>
          <p:cNvPr id="27" name="文本框 26"/>
          <p:cNvSpPr txBox="1"/>
          <p:nvPr/>
        </p:nvSpPr>
        <p:spPr>
          <a:xfrm>
            <a:off x="5756408" y="6175256"/>
            <a:ext cx="3455528" cy="369332"/>
          </a:xfrm>
          <a:prstGeom prst="rect">
            <a:avLst/>
          </a:prstGeom>
          <a:noFill/>
        </p:spPr>
        <p:txBody>
          <a:bodyPr wrap="square" rtlCol="0">
            <a:spAutoFit/>
          </a:bodyPr>
          <a:lstStyle/>
          <a:p>
            <a:r>
              <a:rPr lang="zh-CN" altLang="en-US" dirty="0"/>
              <a:t>磁铁极性及线圈接电形式</a:t>
            </a: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29</a:t>
            </a:fld>
            <a:endParaRPr lang="zh-CN" altLang="en-US" dirty="0"/>
          </a:p>
        </p:txBody>
      </p:sp>
      <p:sp>
        <p:nvSpPr>
          <p:cNvPr id="12" name="文本框 23"/>
          <p:cNvSpPr txBox="1"/>
          <p:nvPr/>
        </p:nvSpPr>
        <p:spPr>
          <a:xfrm>
            <a:off x="335360" y="188640"/>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smtClean="0"/>
              <a:t>3.4 </a:t>
            </a:r>
            <a:r>
              <a:rPr lang="zh-CN" altLang="en-US" dirty="0" smtClean="0"/>
              <a:t>接口</a:t>
            </a:r>
            <a:r>
              <a:rPr lang="zh-CN" altLang="en-US" dirty="0" smtClean="0"/>
              <a:t>设计</a:t>
            </a:r>
            <a:endParaRPr lang="zh-CN" altLang="en-US" dirty="0">
              <a:sym typeface="+mn-ea"/>
            </a:endParaRPr>
          </a:p>
        </p:txBody>
      </p:sp>
      <p:sp>
        <p:nvSpPr>
          <p:cNvPr id="4" name="矩形 3"/>
          <p:cNvSpPr/>
          <p:nvPr/>
        </p:nvSpPr>
        <p:spPr>
          <a:xfrm>
            <a:off x="551383" y="1052736"/>
            <a:ext cx="6696745" cy="3000821"/>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准直：</a:t>
            </a:r>
            <a:endParaRPr lang="en-US" altLang="zh-CN"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dirty="0">
                <a:latin typeface="黑体" panose="02010609060101010101" pitchFamily="49" charset="-122"/>
                <a:ea typeface="黑体" panose="02010609060101010101" pitchFamily="49" charset="-122"/>
              </a:rPr>
              <a:t>铁芯下侧四角处布置</a:t>
            </a:r>
            <a:r>
              <a:rPr lang="en-US" altLang="zh-CN" dirty="0" smtClean="0">
                <a:latin typeface="黑体" panose="02010609060101010101" pitchFamily="49" charset="-122"/>
                <a:ea typeface="黑体" panose="02010609060101010101" pitchFamily="49" charset="-122"/>
              </a:rPr>
              <a:t>4</a:t>
            </a:r>
            <a:r>
              <a:rPr lang="zh-CN" altLang="en-US" dirty="0" smtClean="0">
                <a:latin typeface="黑体" panose="02010609060101010101" pitchFamily="49" charset="-122"/>
                <a:ea typeface="黑体" panose="02010609060101010101" pitchFamily="49" charset="-122"/>
              </a:rPr>
              <a:t>个准直</a:t>
            </a:r>
            <a:r>
              <a:rPr lang="zh-CN" altLang="en-US" dirty="0">
                <a:latin typeface="黑体" panose="02010609060101010101" pitchFamily="49" charset="-122"/>
                <a:ea typeface="黑体" panose="02010609060101010101" pitchFamily="49" charset="-122"/>
              </a:rPr>
              <a:t>靶座。</a:t>
            </a:r>
            <a:endParaRPr lang="en-US" altLang="zh-CN"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zh-CN" altLang="en-US" dirty="0">
                <a:latin typeface="黑体" panose="02010609060101010101" pitchFamily="49" charset="-122"/>
                <a:ea typeface="黑体" panose="02010609060101010101" pitchFamily="49" charset="-122"/>
              </a:rPr>
              <a:t>四处靶标座位置尺寸：</a:t>
            </a:r>
            <a:r>
              <a:rPr lang="en-US" altLang="zh-CN" dirty="0">
                <a:latin typeface="黑体" panose="02010609060101010101" pitchFamily="49" charset="-122"/>
                <a:ea typeface="黑体" panose="02010609060101010101" pitchFamily="49" charset="-122"/>
              </a:rPr>
              <a:t>4583X196</a:t>
            </a:r>
          </a:p>
          <a:p>
            <a:pPr marL="342900" indent="-342900">
              <a:lnSpc>
                <a:spcPct val="150000"/>
              </a:lnSpc>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吊装：上侧工字钢吊梁</a:t>
            </a:r>
            <a:r>
              <a:rPr lang="en-US" altLang="zh-CN" dirty="0">
                <a:latin typeface="黑体" panose="02010609060101010101" pitchFamily="49" charset="-122"/>
                <a:ea typeface="黑体" panose="02010609060101010101" pitchFamily="49" charset="-122"/>
              </a:rPr>
              <a:t>4-M16</a:t>
            </a:r>
            <a:r>
              <a:rPr lang="zh-CN" altLang="en-US" dirty="0">
                <a:latin typeface="黑体" panose="02010609060101010101" pitchFamily="49" charset="-122"/>
                <a:ea typeface="黑体" panose="02010609060101010101" pitchFamily="49" charset="-122"/>
              </a:rPr>
              <a:t>吊环螺钉。</a:t>
            </a:r>
            <a:endParaRPr lang="en-US" altLang="zh-CN"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电路接口</a:t>
            </a:r>
            <a:r>
              <a:rPr lang="zh-CN" altLang="en-US" dirty="0" smtClean="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en-US" altLang="zh-CN" sz="1600" dirty="0">
                <a:latin typeface="黑体" panose="02010609060101010101" pitchFamily="49" charset="-122"/>
                <a:ea typeface="黑体" panose="02010609060101010101" pitchFamily="49" charset="-122"/>
              </a:rPr>
              <a:t>50*16</a:t>
            </a:r>
            <a:r>
              <a:rPr lang="zh-CN" altLang="en-US" sz="1600" dirty="0">
                <a:latin typeface="黑体" panose="02010609060101010101" pitchFamily="49" charset="-122"/>
                <a:ea typeface="黑体" panose="02010609060101010101" pitchFamily="49" charset="-122"/>
              </a:rPr>
              <a:t>铜排</a:t>
            </a:r>
            <a:endParaRPr lang="en-US" altLang="zh-CN" sz="1600" dirty="0">
              <a:latin typeface="黑体" panose="02010609060101010101" pitchFamily="49" charset="-122"/>
              <a:ea typeface="黑体" panose="02010609060101010101" pitchFamily="49" charset="-122"/>
            </a:endParaRPr>
          </a:p>
          <a:p>
            <a:pPr marL="800100" lvl="1" indent="-342900">
              <a:lnSpc>
                <a:spcPct val="150000"/>
              </a:lnSpc>
              <a:buFont typeface="+mj-ea"/>
              <a:buAutoNum type="circleNumDbPlain"/>
            </a:pPr>
            <a:r>
              <a:rPr lang="en-US" altLang="zh-CN" sz="1600" dirty="0">
                <a:latin typeface="黑体" panose="02010609060101010101" pitchFamily="49" charset="-122"/>
                <a:ea typeface="黑体" panose="02010609060101010101" pitchFamily="49" charset="-122"/>
              </a:rPr>
              <a:t>2-φ14.5</a:t>
            </a:r>
            <a:r>
              <a:rPr lang="zh-CN" altLang="en-US" sz="1600" dirty="0">
                <a:latin typeface="黑体" panose="02010609060101010101" pitchFamily="49" charset="-122"/>
                <a:ea typeface="黑体" panose="02010609060101010101" pitchFamily="49" charset="-122"/>
              </a:rPr>
              <a:t>通孔</a:t>
            </a:r>
            <a:endParaRPr lang="en-US" altLang="zh-CN" sz="1600" dirty="0">
              <a:latin typeface="黑体" panose="02010609060101010101" pitchFamily="49" charset="-122"/>
              <a:ea typeface="黑体" panose="02010609060101010101" pitchFamily="49" charset="-122"/>
            </a:endParaRPr>
          </a:p>
        </p:txBody>
      </p:sp>
      <p:sp>
        <p:nvSpPr>
          <p:cNvPr id="29" name="文本框 28"/>
          <p:cNvSpPr txBox="1"/>
          <p:nvPr/>
        </p:nvSpPr>
        <p:spPr>
          <a:xfrm>
            <a:off x="2687864" y="6292945"/>
            <a:ext cx="1015888" cy="369332"/>
          </a:xfrm>
          <a:prstGeom prst="rect">
            <a:avLst/>
          </a:prstGeom>
          <a:noFill/>
        </p:spPr>
        <p:txBody>
          <a:bodyPr wrap="square" rtlCol="0">
            <a:spAutoFit/>
          </a:bodyPr>
          <a:lstStyle/>
          <a:p>
            <a:r>
              <a:rPr lang="zh-CN" altLang="en-US" dirty="0"/>
              <a:t>靶标座</a:t>
            </a:r>
          </a:p>
        </p:txBody>
      </p:sp>
      <p:pic>
        <p:nvPicPr>
          <p:cNvPr id="2" name="图片 1"/>
          <p:cNvPicPr>
            <a:picLocks noChangeAspect="1"/>
          </p:cNvPicPr>
          <p:nvPr/>
        </p:nvPicPr>
        <p:blipFill>
          <a:blip r:embed="rId3"/>
          <a:stretch>
            <a:fillRect/>
          </a:stretch>
        </p:blipFill>
        <p:spPr>
          <a:xfrm>
            <a:off x="3030855" y="4097020"/>
            <a:ext cx="1922145" cy="2195830"/>
          </a:xfrm>
          <a:prstGeom prst="rect">
            <a:avLst/>
          </a:prstGeom>
        </p:spPr>
      </p:pic>
      <p:pic>
        <p:nvPicPr>
          <p:cNvPr id="10" name="图片 9"/>
          <p:cNvPicPr>
            <a:picLocks noChangeAspect="1"/>
          </p:cNvPicPr>
          <p:nvPr/>
        </p:nvPicPr>
        <p:blipFill>
          <a:blip r:embed="rId4"/>
          <a:stretch>
            <a:fillRect/>
          </a:stretch>
        </p:blipFill>
        <p:spPr>
          <a:xfrm>
            <a:off x="1064260" y="4947920"/>
            <a:ext cx="2131695" cy="1313180"/>
          </a:xfrm>
          <a:prstGeom prst="rect">
            <a:avLst/>
          </a:prstGeom>
        </p:spPr>
      </p:pic>
      <p:cxnSp>
        <p:nvCxnSpPr>
          <p:cNvPr id="23" name="直接箭头连接符 22"/>
          <p:cNvCxnSpPr/>
          <p:nvPr/>
        </p:nvCxnSpPr>
        <p:spPr>
          <a:xfrm flipH="1" flipV="1">
            <a:off x="2430145" y="5791200"/>
            <a:ext cx="1311275" cy="30035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flipV="1">
            <a:off x="2430145" y="5791200"/>
            <a:ext cx="1793875" cy="23495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5"/>
          <a:stretch>
            <a:fillRect/>
          </a:stretch>
        </p:blipFill>
        <p:spPr>
          <a:xfrm>
            <a:off x="6816090" y="1059180"/>
            <a:ext cx="3766820" cy="2331085"/>
          </a:xfrm>
          <a:prstGeom prst="rect">
            <a:avLst/>
          </a:prstGeom>
        </p:spPr>
      </p:pic>
      <p:pic>
        <p:nvPicPr>
          <p:cNvPr id="25" name="图片 24"/>
          <p:cNvPicPr>
            <a:picLocks noChangeAspect="1"/>
          </p:cNvPicPr>
          <p:nvPr/>
        </p:nvPicPr>
        <p:blipFill>
          <a:blip r:embed="rId6">
            <a:clrChange>
              <a:clrFrom>
                <a:srgbClr val="E6E6DB">
                  <a:alpha val="100000"/>
                </a:srgbClr>
              </a:clrFrom>
              <a:clrTo>
                <a:srgbClr val="E6E6DB">
                  <a:alpha val="100000"/>
                  <a:alpha val="0"/>
                </a:srgbClr>
              </a:clrTo>
            </a:clrChange>
          </a:blip>
          <a:stretch>
            <a:fillRect/>
          </a:stretch>
        </p:blipFill>
        <p:spPr>
          <a:xfrm>
            <a:off x="7536180" y="3284855"/>
            <a:ext cx="3521075" cy="3246120"/>
          </a:xfrm>
          <a:prstGeom prst="rect">
            <a:avLst/>
          </a:prstGeom>
        </p:spPr>
      </p:pic>
    </p:spTree>
    <p:extLst>
      <p:ext uri="{BB962C8B-B14F-4D97-AF65-F5344CB8AC3E}">
        <p14:creationId xmlns:p14="http://schemas.microsoft.com/office/powerpoint/2010/main" val="31609293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p:sp>
        <p:nvSpPr>
          <p:cNvPr id="10" name="内容占位符 1"/>
          <p:cNvSpPr>
            <a:spLocks noGrp="1"/>
          </p:cNvSpPr>
          <p:nvPr>
            <p:ph idx="1"/>
          </p:nvPr>
        </p:nvSpPr>
        <p:spPr>
          <a:xfrm>
            <a:off x="767408" y="1268760"/>
            <a:ext cx="10972800" cy="4392487"/>
          </a:xfrm>
        </p:spPr>
        <p:txBody>
          <a:bodyPr>
            <a:normAutofit fontScale="92500"/>
          </a:bodyPr>
          <a:lstStyle/>
          <a:p>
            <a:r>
              <a:rPr lang="zh-CN" altLang="en-US" dirty="0"/>
              <a:t>增强器二六极组合磁铁六极场磁中心与束流中心偏差来源：</a:t>
            </a:r>
            <a:endParaRPr lang="en-US" altLang="zh-CN" dirty="0"/>
          </a:p>
          <a:p>
            <a:pPr lvl="1" indent="-342900">
              <a:buClr>
                <a:srgbClr val="FF0000"/>
              </a:buClr>
              <a:buFont typeface="Wingdings" panose="05000000000000000000" pitchFamily="2" charset="2"/>
              <a:buChar char="ü"/>
            </a:pPr>
            <a:r>
              <a:rPr lang="zh-CN" altLang="en-US" dirty="0"/>
              <a:t>磁铁加工误差</a:t>
            </a:r>
            <a:endParaRPr lang="en-US" altLang="zh-CN" dirty="0"/>
          </a:p>
          <a:p>
            <a:pPr lvl="1" indent="-342900">
              <a:buClr>
                <a:srgbClr val="FF0000"/>
              </a:buClr>
              <a:buFont typeface="Wingdings" panose="05000000000000000000" pitchFamily="2" charset="2"/>
              <a:buChar char="ü"/>
            </a:pPr>
            <a:r>
              <a:rPr lang="zh-CN" altLang="en-US" dirty="0"/>
              <a:t>磁中心相对测磁线圈旋转中心位置误差（用</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旋转线圈测量</a:t>
            </a:r>
            <a:r>
              <a:rPr lang="zh-CN" altLang="en-US" dirty="0"/>
              <a:t>）</a:t>
            </a:r>
            <a:endParaRPr lang="en-US" altLang="zh-CN" dirty="0"/>
          </a:p>
          <a:p>
            <a:pPr marL="1085850" lvl="2" indent="-285750">
              <a:buClr>
                <a:srgbClr val="FF0000"/>
              </a:buClr>
              <a:buFont typeface="Wingdings" panose="05000000000000000000" pitchFamily="2" charset="2"/>
              <a:buChar char="l"/>
            </a:pPr>
            <a:r>
              <a:rPr lang="zh-CN" altLang="en-US" dirty="0"/>
              <a:t>磁测准直误差</a:t>
            </a:r>
            <a:endParaRPr lang="en-US" altLang="zh-CN" dirty="0"/>
          </a:p>
          <a:p>
            <a:pPr marL="1085850" lvl="2" indent="-285750">
              <a:buClr>
                <a:srgbClr val="FF0000"/>
              </a:buClr>
              <a:buFont typeface="Wingdings" panose="05000000000000000000" pitchFamily="2" charset="2"/>
              <a:buChar char="l"/>
            </a:pPr>
            <a:r>
              <a:rPr lang="zh-CN" altLang="en-US" dirty="0"/>
              <a:t>磁测线圈制造误差</a:t>
            </a:r>
            <a:endParaRPr lang="en-US" altLang="zh-CN" dirty="0"/>
          </a:p>
          <a:p>
            <a:pPr marL="1085850" lvl="2" indent="-285750">
              <a:buClr>
                <a:srgbClr val="FF0000"/>
              </a:buClr>
              <a:buFont typeface="Wingdings" panose="05000000000000000000" pitchFamily="2" charset="2"/>
              <a:buChar char="l"/>
            </a:pPr>
            <a:r>
              <a:rPr lang="zh-CN" altLang="en-US" dirty="0"/>
              <a:t>环境干扰及电子学噪声</a:t>
            </a:r>
            <a:endParaRPr lang="en-US" altLang="zh-CN" dirty="0"/>
          </a:p>
          <a:p>
            <a:pPr lvl="1" indent="-342900">
              <a:buClr>
                <a:srgbClr val="FF0000"/>
              </a:buClr>
              <a:buFont typeface="Wingdings" panose="05000000000000000000" pitchFamily="2" charset="2"/>
              <a:buChar char="ü"/>
            </a:pPr>
            <a:r>
              <a:rPr lang="zh-CN" altLang="en-US" dirty="0"/>
              <a:t>测磁线圈旋转中心到磁铁准直基准点引出测量误差</a:t>
            </a:r>
          </a:p>
          <a:p>
            <a:pPr lvl="1" indent="-342900">
              <a:buClr>
                <a:srgbClr val="FF0000"/>
              </a:buClr>
              <a:buFont typeface="Wingdings" panose="05000000000000000000" pitchFamily="2" charset="2"/>
              <a:buChar char="ü"/>
            </a:pPr>
            <a:r>
              <a:rPr lang="zh-CN" altLang="en-US" dirty="0"/>
              <a:t>磁铁隧道安装误差</a:t>
            </a:r>
            <a:endParaRPr lang="en-US" altLang="zh-CN" dirty="0"/>
          </a:p>
          <a:p>
            <a:pPr marL="0" indent="0">
              <a:buClr>
                <a:srgbClr val="FF0000"/>
              </a:buClr>
              <a:buNone/>
            </a:pPr>
            <a:endParaRPr lang="en-US" altLang="zh-CN" dirty="0"/>
          </a:p>
          <a:p>
            <a:pPr marL="0" indent="0">
              <a:buClr>
                <a:srgbClr val="FF0000"/>
              </a:buClr>
              <a:buNone/>
            </a:pPr>
            <a:r>
              <a:rPr lang="zh-CN" altLang="en-US" dirty="0"/>
              <a:t>从加速器物理的角度看，希望六极场磁中心轴线与束流理想中心轨道重合，但是无论磁中心还是轨道中心都是虚拟中心，必须借助实物，以实物位置为参考才能实现。</a:t>
            </a:r>
            <a:endParaRPr lang="en-US" altLang="zh-C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6"/>
          <a:srcRect l="1224" r="1406"/>
          <a:stretch>
            <a:fillRect/>
          </a:stretch>
        </p:blipFill>
        <p:spPr>
          <a:xfrm>
            <a:off x="120015" y="4036060"/>
            <a:ext cx="5760720" cy="2447925"/>
          </a:xfrm>
          <a:prstGeom prst="rect">
            <a:avLst/>
          </a:prstGeom>
          <a:ln>
            <a:solidFill>
              <a:schemeClr val="accent1"/>
            </a:solidFill>
          </a:ln>
        </p:spPr>
      </p:pic>
      <p:sp>
        <p:nvSpPr>
          <p:cNvPr id="3" name="Slide Number Placeholder 2"/>
          <p:cNvSpPr>
            <a:spLocks noGrp="1"/>
          </p:cNvSpPr>
          <p:nvPr>
            <p:ph type="sldNum" sz="quarter" idx="12"/>
          </p:nvPr>
        </p:nvSpPr>
        <p:spPr>
          <a:xfrm>
            <a:off x="8782788" y="6338623"/>
            <a:ext cx="2844800" cy="365125"/>
          </a:xfrm>
        </p:spPr>
        <p:txBody>
          <a:bodyPr/>
          <a:lstStyle/>
          <a:p>
            <a:fld id="{F15E9139-A00B-4B2A-98A6-095DC08F1345}" type="slidenum">
              <a:rPr lang="zh-CN" altLang="en-US" smtClean="0"/>
              <a:t>30</a:t>
            </a:fld>
            <a:endParaRPr lang="zh-CN" altLang="en-US" dirty="0"/>
          </a:p>
        </p:txBody>
      </p:sp>
      <p:sp>
        <p:nvSpPr>
          <p:cNvPr id="12" name="文本框 23"/>
          <p:cNvSpPr txBox="1"/>
          <p:nvPr/>
        </p:nvSpPr>
        <p:spPr>
          <a:xfrm>
            <a:off x="335360" y="188640"/>
            <a:ext cx="4464496"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dirty="0" smtClean="0"/>
              <a:t>3.5 </a:t>
            </a:r>
            <a:r>
              <a:rPr lang="zh-CN" altLang="en-US" dirty="0"/>
              <a:t>磁铁隧道吊装设计</a:t>
            </a:r>
            <a:endParaRPr lang="zh-CN" altLang="en-US" dirty="0">
              <a:sym typeface="+mn-ea"/>
            </a:endParaRPr>
          </a:p>
        </p:txBody>
      </p:sp>
      <p:sp>
        <p:nvSpPr>
          <p:cNvPr id="9" name="文本框 8"/>
          <p:cNvSpPr txBox="1"/>
          <p:nvPr/>
        </p:nvSpPr>
        <p:spPr>
          <a:xfrm>
            <a:off x="135890" y="1124585"/>
            <a:ext cx="7361555" cy="2795270"/>
          </a:xfrm>
          <a:prstGeom prst="rect">
            <a:avLst/>
          </a:prstGeom>
        </p:spPr>
        <p:style>
          <a:lnRef idx="0">
            <a:srgbClr val="FFFFFF"/>
          </a:lnRef>
          <a:fillRef idx="2">
            <a:schemeClr val="accent6"/>
          </a:fillRef>
          <a:effectRef idx="0">
            <a:srgbClr val="FFFFFF"/>
          </a:effectRef>
          <a:fontRef idx="minor">
            <a:schemeClr val="dk1"/>
          </a:fontRef>
        </p:style>
        <p:txBody>
          <a:bodyPr wrap="square" rtlCol="0" anchor="t">
            <a:noAutofit/>
          </a:bodyPr>
          <a:lstStyle/>
          <a:p>
            <a:pPr marL="285750" indent="-285750" algn="l">
              <a:lnSpc>
                <a:spcPct val="110000"/>
              </a:lnSpc>
              <a:spcBef>
                <a:spcPts val="0"/>
              </a:spcBef>
              <a:spcAft>
                <a:spcPts val="0"/>
              </a:spcAft>
              <a:buFont typeface="Wingdings" panose="05000000000000000000" charset="0"/>
              <a:buChar char="u"/>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铁芯由端板和拉板包络成稳定的支撑框架结构</a:t>
            </a:r>
          </a:p>
          <a:p>
            <a:pPr marL="285750" indent="-285750" algn="l">
              <a:lnSpc>
                <a:spcPct val="110000"/>
              </a:lnSpc>
              <a:spcBef>
                <a:spcPts val="0"/>
              </a:spcBef>
              <a:spcAft>
                <a:spcPts val="0"/>
              </a:spcAft>
              <a:buFont typeface="Wingdings" panose="05000000000000000000" charset="0"/>
              <a:buChar char="u"/>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吊梁</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磁铁支撑框架结构一起仿真来评估磁铁变形情况</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10000"/>
              </a:lnSpc>
              <a:spcBef>
                <a:spcPts val="0"/>
              </a:spcBef>
              <a:spcAft>
                <a:spcPts val="0"/>
              </a:spcAft>
              <a:buFont typeface="Wingdings" panose="05000000000000000000" charset="0"/>
              <a:buChar char="u"/>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分别沿磁铁的长度方向布置</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组</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组吊点</a:t>
            </a:r>
          </a:p>
          <a:p>
            <a:pPr marL="285750" indent="-285750" algn="l">
              <a:lnSpc>
                <a:spcPct val="110000"/>
              </a:lnSpc>
              <a:spcBef>
                <a:spcPts val="0"/>
              </a:spcBef>
              <a:spcAft>
                <a:spcPts val="0"/>
              </a:spcAft>
              <a:buFont typeface="Wingdings" panose="05000000000000000000" charset="0"/>
              <a:buChar char="u"/>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10000"/>
              </a:lnSpc>
              <a:spcBef>
                <a:spcPts val="0"/>
              </a:spcBef>
              <a:spcAft>
                <a:spcPts val="0"/>
              </a:spcAft>
              <a:buFont typeface="Wingdings" panose="05000000000000000000" charset="0"/>
              <a:buChar char="Ø"/>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组吊点最大变形为</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20μm</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组吊点最大变形为</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28μm</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l">
              <a:lnSpc>
                <a:spcPct val="110000"/>
              </a:lnSpc>
              <a:spcBef>
                <a:spcPts val="0"/>
              </a:spcBef>
              <a:spcAft>
                <a:spcPts val="0"/>
              </a:spcAft>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纵向切片查看磁间隙变化分别为</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10μm</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15μm</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l">
              <a:lnSpc>
                <a:spcPct val="110000"/>
              </a:lnSpc>
              <a:spcBef>
                <a:spcPts val="0"/>
              </a:spcBef>
              <a:spcAft>
                <a:spcPts val="0"/>
              </a:spcAft>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在进行二四极样机制造时，将在吊梁预留</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组和</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组吊装接口，</a:t>
            </a:r>
          </a:p>
          <a:p>
            <a:pPr indent="0" algn="l">
              <a:lnSpc>
                <a:spcPct val="110000"/>
              </a:lnSpc>
              <a:spcBef>
                <a:spcPts val="0"/>
              </a:spcBef>
              <a:spcAft>
                <a:spcPts val="0"/>
              </a:spcAft>
              <a:buFont typeface="Wingdings" panose="05000000000000000000" charset="0"/>
              <a:buNone/>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便于进行两种工况下的实验</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Wingdings" panose="05000000000000000000" charset="0"/>
              <a:buChar char="u"/>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237173" y="4036060"/>
            <a:ext cx="3156585" cy="506730"/>
          </a:xfrm>
          <a:prstGeom prst="rect">
            <a:avLst/>
          </a:prstGeom>
          <a:noFill/>
        </p:spPr>
        <p:txBody>
          <a:bodyPr wrap="square" rtlCol="0">
            <a:spAutoFit/>
          </a:bodyPr>
          <a:lstStyle/>
          <a:p>
            <a:r>
              <a:rPr lang="zh-CN" altLang="en-US" sz="1350">
                <a:latin typeface="黑体" panose="02010609060101010101" pitchFamily="49" charset="-122"/>
                <a:ea typeface="黑体" panose="02010609060101010101" pitchFamily="49" charset="-122"/>
                <a:cs typeface="黑体" panose="02010609060101010101" pitchFamily="49" charset="-122"/>
              </a:rPr>
              <a:t>纵向</a:t>
            </a:r>
            <a:r>
              <a:rPr lang="en-US" altLang="zh-CN" sz="1350">
                <a:latin typeface="黑体" panose="02010609060101010101" pitchFamily="49" charset="-122"/>
                <a:ea typeface="黑体" panose="02010609060101010101" pitchFamily="49" charset="-122"/>
                <a:cs typeface="黑体" panose="02010609060101010101" pitchFamily="49" charset="-122"/>
              </a:rPr>
              <a:t>4</a:t>
            </a:r>
            <a:r>
              <a:rPr lang="zh-CN" altLang="en-US" sz="1350">
                <a:latin typeface="黑体" panose="02010609060101010101" pitchFamily="49" charset="-122"/>
                <a:ea typeface="黑体" panose="02010609060101010101" pitchFamily="49" charset="-122"/>
                <a:cs typeface="黑体" panose="02010609060101010101" pitchFamily="49" charset="-122"/>
              </a:rPr>
              <a:t>组吊装，最大变形</a:t>
            </a:r>
            <a:r>
              <a:rPr lang="en-US" altLang="zh-CN" sz="1350">
                <a:latin typeface="黑体" panose="02010609060101010101" pitchFamily="49" charset="-122"/>
                <a:ea typeface="黑体" panose="02010609060101010101" pitchFamily="49" charset="-122"/>
                <a:cs typeface="黑体" panose="02010609060101010101" pitchFamily="49" charset="-122"/>
              </a:rPr>
              <a:t>0.020mm</a:t>
            </a:r>
          </a:p>
          <a:p>
            <a:r>
              <a:rPr lang="zh-CN" altLang="en-US" sz="1350">
                <a:latin typeface="黑体" panose="02010609060101010101" pitchFamily="49" charset="-122"/>
                <a:ea typeface="黑体" panose="02010609060101010101" pitchFamily="49" charset="-122"/>
                <a:cs typeface="黑体" panose="02010609060101010101" pitchFamily="49" charset="-122"/>
              </a:rPr>
              <a:t>纵向切片查看磁间隙变化小于</a:t>
            </a:r>
            <a:r>
              <a:rPr lang="en-US" altLang="zh-CN" sz="1350">
                <a:latin typeface="黑体" panose="02010609060101010101" pitchFamily="49" charset="-122"/>
                <a:ea typeface="黑体" panose="02010609060101010101" pitchFamily="49" charset="-122"/>
                <a:cs typeface="黑体" panose="02010609060101010101" pitchFamily="49" charset="-122"/>
              </a:rPr>
              <a:t>0.010mm</a:t>
            </a:r>
          </a:p>
        </p:txBody>
      </p:sp>
      <p:sp>
        <p:nvSpPr>
          <p:cNvPr id="8" name="文本框 7"/>
          <p:cNvSpPr txBox="1"/>
          <p:nvPr/>
        </p:nvSpPr>
        <p:spPr>
          <a:xfrm>
            <a:off x="1014095" y="5969000"/>
            <a:ext cx="3277870" cy="521970"/>
          </a:xfrm>
          <a:prstGeom prst="rect">
            <a:avLst/>
          </a:prstGeom>
          <a:noFill/>
        </p:spPr>
        <p:txBody>
          <a:bodyPr wrap="square" rtlCol="0">
            <a:spAutoFit/>
          </a:bodyPr>
          <a:lstStyle/>
          <a:p>
            <a:r>
              <a:rPr lang="zh-CN" altLang="en-US" sz="1400">
                <a:latin typeface="黑体" panose="02010609060101010101" pitchFamily="49" charset="-122"/>
                <a:ea typeface="黑体" panose="02010609060101010101" pitchFamily="49" charset="-122"/>
              </a:rPr>
              <a:t>最大变形位于中间位置（长尺寸件最大变形位置），此处无吊点且无端板支撑</a:t>
            </a:r>
          </a:p>
        </p:txBody>
      </p:sp>
      <p:pic>
        <p:nvPicPr>
          <p:cNvPr id="20" name="图片 19"/>
          <p:cNvPicPr>
            <a:picLocks noChangeAspect="1"/>
          </p:cNvPicPr>
          <p:nvPr>
            <p:custDataLst>
              <p:tags r:id="rId1"/>
            </p:custDataLst>
          </p:nvPr>
        </p:nvPicPr>
        <p:blipFill>
          <a:blip r:embed="rId7"/>
          <a:srcRect l="4369" t="14902" r="2596" b="5384"/>
          <a:stretch>
            <a:fillRect/>
          </a:stretch>
        </p:blipFill>
        <p:spPr>
          <a:xfrm>
            <a:off x="5952490" y="4036060"/>
            <a:ext cx="6154279" cy="2448000"/>
          </a:xfrm>
          <a:prstGeom prst="rect">
            <a:avLst/>
          </a:prstGeom>
          <a:ln>
            <a:solidFill>
              <a:schemeClr val="accent1"/>
            </a:solidFill>
          </a:ln>
        </p:spPr>
      </p:pic>
      <p:sp>
        <p:nvSpPr>
          <p:cNvPr id="21" name="文本框 20"/>
          <p:cNvSpPr txBox="1"/>
          <p:nvPr>
            <p:custDataLst>
              <p:tags r:id="rId2"/>
            </p:custDataLst>
          </p:nvPr>
        </p:nvSpPr>
        <p:spPr>
          <a:xfrm>
            <a:off x="6168073" y="4025265"/>
            <a:ext cx="3156585" cy="714375"/>
          </a:xfrm>
          <a:prstGeom prst="rect">
            <a:avLst/>
          </a:prstGeom>
          <a:noFill/>
        </p:spPr>
        <p:txBody>
          <a:bodyPr wrap="square" rtlCol="0">
            <a:spAutoFit/>
          </a:bodyPr>
          <a:lstStyle/>
          <a:p>
            <a:r>
              <a:rPr lang="zh-CN" altLang="en-US" sz="1350">
                <a:latin typeface="黑体" panose="02010609060101010101" pitchFamily="49" charset="-122"/>
                <a:ea typeface="黑体" panose="02010609060101010101" pitchFamily="49" charset="-122"/>
                <a:cs typeface="黑体" panose="02010609060101010101" pitchFamily="49" charset="-122"/>
              </a:rPr>
              <a:t>纵向</a:t>
            </a:r>
            <a:r>
              <a:rPr lang="en-US" altLang="zh-CN" sz="1350">
                <a:latin typeface="黑体" panose="02010609060101010101" pitchFamily="49" charset="-122"/>
                <a:ea typeface="黑体" panose="02010609060101010101" pitchFamily="49" charset="-122"/>
                <a:cs typeface="黑体" panose="02010609060101010101" pitchFamily="49" charset="-122"/>
              </a:rPr>
              <a:t>3</a:t>
            </a:r>
            <a:r>
              <a:rPr lang="zh-CN" altLang="en-US" sz="1350">
                <a:latin typeface="黑体" panose="02010609060101010101" pitchFamily="49" charset="-122"/>
                <a:ea typeface="黑体" panose="02010609060101010101" pitchFamily="49" charset="-122"/>
                <a:cs typeface="黑体" panose="02010609060101010101" pitchFamily="49" charset="-122"/>
              </a:rPr>
              <a:t>组吊装，最大变形</a:t>
            </a:r>
            <a:r>
              <a:rPr lang="en-US" altLang="zh-CN" sz="1350">
                <a:latin typeface="黑体" panose="02010609060101010101" pitchFamily="49" charset="-122"/>
                <a:ea typeface="黑体" panose="02010609060101010101" pitchFamily="49" charset="-122"/>
                <a:cs typeface="黑体" panose="02010609060101010101" pitchFamily="49" charset="-122"/>
              </a:rPr>
              <a:t>0.028mm</a:t>
            </a:r>
          </a:p>
          <a:p>
            <a:r>
              <a:rPr lang="zh-CN" altLang="en-US" sz="1350">
                <a:latin typeface="黑体" panose="02010609060101010101" pitchFamily="49" charset="-122"/>
                <a:ea typeface="黑体" panose="02010609060101010101" pitchFamily="49" charset="-122"/>
                <a:cs typeface="黑体" panose="02010609060101010101" pitchFamily="49" charset="-122"/>
                <a:sym typeface="+mn-ea"/>
              </a:rPr>
              <a:t>纵向切片查看磁间隙变化小于</a:t>
            </a:r>
            <a:r>
              <a:rPr lang="en-US" altLang="zh-CN" sz="1350">
                <a:latin typeface="黑体" panose="02010609060101010101" pitchFamily="49" charset="-122"/>
                <a:ea typeface="黑体" panose="02010609060101010101" pitchFamily="49" charset="-122"/>
                <a:cs typeface="黑体" panose="02010609060101010101" pitchFamily="49" charset="-122"/>
                <a:sym typeface="+mn-ea"/>
              </a:rPr>
              <a:t>0.015mm</a:t>
            </a:r>
            <a:endParaRPr lang="en-US" altLang="zh-CN" sz="1350">
              <a:latin typeface="黑体" panose="02010609060101010101" pitchFamily="49" charset="-122"/>
              <a:ea typeface="黑体" panose="02010609060101010101" pitchFamily="49" charset="-122"/>
              <a:cs typeface="黑体" panose="02010609060101010101" pitchFamily="49" charset="-122"/>
            </a:endParaRPr>
          </a:p>
          <a:p>
            <a:endParaRPr lang="en-US" altLang="zh-CN" sz="1350">
              <a:latin typeface="黑体" panose="02010609060101010101" pitchFamily="49" charset="-122"/>
              <a:ea typeface="黑体" panose="02010609060101010101" pitchFamily="49" charset="-122"/>
              <a:cs typeface="黑体" panose="02010609060101010101" pitchFamily="49" charset="-122"/>
            </a:endParaRPr>
          </a:p>
        </p:txBody>
      </p:sp>
      <p:sp>
        <p:nvSpPr>
          <p:cNvPr id="22" name="文本框 21"/>
          <p:cNvSpPr txBox="1"/>
          <p:nvPr>
            <p:custDataLst>
              <p:tags r:id="rId3"/>
            </p:custDataLst>
          </p:nvPr>
        </p:nvSpPr>
        <p:spPr>
          <a:xfrm>
            <a:off x="7496810" y="5949315"/>
            <a:ext cx="2906395" cy="521970"/>
          </a:xfrm>
          <a:prstGeom prst="rect">
            <a:avLst/>
          </a:prstGeom>
          <a:noFill/>
        </p:spPr>
        <p:txBody>
          <a:bodyPr wrap="square" rtlCol="0">
            <a:spAutoFit/>
          </a:bodyPr>
          <a:lstStyle/>
          <a:p>
            <a:r>
              <a:rPr lang="zh-CN" altLang="en-US" sz="1400">
                <a:latin typeface="黑体" panose="02010609060101010101" pitchFamily="49" charset="-122"/>
                <a:ea typeface="黑体" panose="02010609060101010101" pitchFamily="49" charset="-122"/>
                <a:cs typeface="黑体" panose="02010609060101010101" pitchFamily="49" charset="-122"/>
              </a:rPr>
              <a:t>最大变形</a:t>
            </a:r>
            <a:r>
              <a:rPr lang="en-US" altLang="zh-CN" sz="1400">
                <a:latin typeface="黑体" panose="02010609060101010101" pitchFamily="49" charset="-122"/>
                <a:ea typeface="黑体" panose="02010609060101010101" pitchFamily="49" charset="-122"/>
                <a:cs typeface="黑体" panose="02010609060101010101" pitchFamily="49" charset="-122"/>
              </a:rPr>
              <a:t>2</a:t>
            </a:r>
            <a:r>
              <a:rPr lang="zh-CN" altLang="en-US" sz="1400">
                <a:latin typeface="黑体" panose="02010609060101010101" pitchFamily="49" charset="-122"/>
                <a:ea typeface="黑体" panose="02010609060101010101" pitchFamily="49" charset="-122"/>
                <a:cs typeface="黑体" panose="02010609060101010101" pitchFamily="49" charset="-122"/>
              </a:rPr>
              <a:t>处，位于相邻吊点的中间位置，考虑原因是吊点间距稍大。</a:t>
            </a:r>
          </a:p>
        </p:txBody>
      </p:sp>
      <p:pic>
        <p:nvPicPr>
          <p:cNvPr id="2" name="图片 1"/>
          <p:cNvPicPr>
            <a:picLocks noChangeAspect="1"/>
          </p:cNvPicPr>
          <p:nvPr/>
        </p:nvPicPr>
        <p:blipFill>
          <a:blip r:embed="rId8"/>
          <a:stretch>
            <a:fillRect/>
          </a:stretch>
        </p:blipFill>
        <p:spPr>
          <a:xfrm>
            <a:off x="7607935" y="284480"/>
            <a:ext cx="4484370" cy="3632200"/>
          </a:xfrm>
          <a:prstGeom prst="rect">
            <a:avLst/>
          </a:prstGeom>
        </p:spPr>
      </p:pic>
      <p:sp>
        <p:nvSpPr>
          <p:cNvPr id="4" name="文本框 3"/>
          <p:cNvSpPr txBox="1"/>
          <p:nvPr/>
        </p:nvSpPr>
        <p:spPr>
          <a:xfrm>
            <a:off x="9696450" y="3140710"/>
            <a:ext cx="2007235" cy="645160"/>
          </a:xfrm>
          <a:prstGeom prst="rect">
            <a:avLst/>
          </a:prstGeom>
          <a:noFill/>
        </p:spPr>
        <p:txBody>
          <a:bodyPr wrap="square" rtlCol="0">
            <a:spAutoFit/>
          </a:bodyPr>
          <a:lstStyle/>
          <a:p>
            <a:pPr algn="ctr"/>
            <a:r>
              <a:rPr lang="zh-CN" altLang="en-US" b="1">
                <a:latin typeface="华文楷体" panose="02010600040101010101" charset="-122"/>
                <a:ea typeface="华文楷体" panose="02010600040101010101" charset="-122"/>
              </a:rPr>
              <a:t>隧道吊装示意图</a:t>
            </a:r>
          </a:p>
          <a:p>
            <a:pPr algn="ctr"/>
            <a:r>
              <a:rPr lang="zh-CN" altLang="en-US" b="1">
                <a:latin typeface="华文楷体" panose="02010600040101010101" charset="-122"/>
                <a:ea typeface="华文楷体" panose="02010600040101010101" charset="-122"/>
              </a:rPr>
              <a:t>王海静提供</a:t>
            </a: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31</a:t>
            </a:fld>
            <a:endParaRPr lang="zh-CN" altLang="en-US" dirty="0"/>
          </a:p>
        </p:txBody>
      </p:sp>
      <p:sp>
        <p:nvSpPr>
          <p:cNvPr id="12" name="文本框 23"/>
          <p:cNvSpPr txBox="1"/>
          <p:nvPr/>
        </p:nvSpPr>
        <p:spPr>
          <a:xfrm>
            <a:off x="335360" y="188640"/>
            <a:ext cx="9289032"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zh-CN" altLang="en-US" dirty="0"/>
              <a:t>问题</a:t>
            </a:r>
            <a:r>
              <a:rPr lang="en-US" altLang="zh-CN" dirty="0"/>
              <a:t>1</a:t>
            </a:r>
            <a:r>
              <a:rPr lang="zh-CN" altLang="en-US" dirty="0"/>
              <a:t>：</a:t>
            </a:r>
            <a:r>
              <a:rPr lang="en-US" altLang="zh-CN" dirty="0"/>
              <a:t>0.5mm</a:t>
            </a:r>
            <a:r>
              <a:rPr lang="zh-CN" altLang="en-US" dirty="0"/>
              <a:t>厚钢片可否用</a:t>
            </a:r>
            <a:r>
              <a:rPr lang="en-US" altLang="zh-CN" dirty="0"/>
              <a:t>1mm</a:t>
            </a:r>
            <a:r>
              <a:rPr lang="zh-CN" altLang="en-US" dirty="0"/>
              <a:t>厚钢片替代</a:t>
            </a:r>
            <a:endParaRPr lang="zh-CN" altLang="en-US" dirty="0">
              <a:sym typeface="+mn-ea"/>
            </a:endParaRPr>
          </a:p>
        </p:txBody>
      </p:sp>
      <p:pic>
        <p:nvPicPr>
          <p:cNvPr id="7" name="图片 6"/>
          <p:cNvPicPr>
            <a:picLocks noChangeAspect="1"/>
          </p:cNvPicPr>
          <p:nvPr/>
        </p:nvPicPr>
        <p:blipFill>
          <a:blip r:embed="rId3"/>
          <a:stretch>
            <a:fillRect/>
          </a:stretch>
        </p:blipFill>
        <p:spPr>
          <a:xfrm>
            <a:off x="6387752" y="3429000"/>
            <a:ext cx="4104456" cy="2844085"/>
          </a:xfrm>
          <a:prstGeom prst="rect">
            <a:avLst/>
          </a:prstGeom>
        </p:spPr>
      </p:pic>
      <p:pic>
        <p:nvPicPr>
          <p:cNvPr id="10" name="图片 9"/>
          <p:cNvPicPr>
            <a:picLocks noChangeAspect="1"/>
          </p:cNvPicPr>
          <p:nvPr/>
        </p:nvPicPr>
        <p:blipFill>
          <a:blip r:embed="rId4"/>
          <a:stretch>
            <a:fillRect/>
          </a:stretch>
        </p:blipFill>
        <p:spPr>
          <a:xfrm>
            <a:off x="983432" y="3140968"/>
            <a:ext cx="4464496" cy="2685021"/>
          </a:xfrm>
          <a:prstGeom prst="rect">
            <a:avLst/>
          </a:prstGeom>
        </p:spPr>
      </p:pic>
      <p:sp>
        <p:nvSpPr>
          <p:cNvPr id="11" name="矩形 10"/>
          <p:cNvSpPr/>
          <p:nvPr/>
        </p:nvSpPr>
        <p:spPr>
          <a:xfrm>
            <a:off x="695400" y="1051720"/>
            <a:ext cx="11161240" cy="1753235"/>
          </a:xfrm>
          <a:prstGeom prst="rect">
            <a:avLst/>
          </a:prstGeom>
        </p:spPr>
        <p:txBody>
          <a:bodyPr wrap="square">
            <a:spAutoFit/>
          </a:bodyPr>
          <a:lstStyle/>
          <a:p>
            <a:pPr>
              <a:lnSpc>
                <a:spcPct val="150000"/>
              </a:lnSpc>
              <a:buClr>
                <a:srgbClr val="FF0000"/>
              </a:buCl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为了研究新开发的厚度</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1mm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的钢片的性能，</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今年上半年制造了小型二极磁铁样机，</a:t>
            </a:r>
            <a:r>
              <a:rPr lang="zh-CN" altLang="en-US" dirty="0">
                <a:latin typeface="黑体" panose="02010609060101010101" pitchFamily="49" charset="-122"/>
                <a:ea typeface="黑体" panose="02010609060101010101" pitchFamily="49" charset="-122"/>
              </a:rPr>
              <a:t>从实验结果看，</a:t>
            </a:r>
            <a:endParaRPr lang="en-US" altLang="zh-CN" dirty="0">
              <a:latin typeface="黑体" panose="02010609060101010101" pitchFamily="49" charset="-122"/>
              <a:ea typeface="黑体" panose="02010609060101010101" pitchFamily="49" charset="-122"/>
            </a:endParaRPr>
          </a:p>
          <a:p>
            <a:pPr marL="285750" indent="-285750">
              <a:lnSpc>
                <a:spcPct val="150000"/>
              </a:lnSpc>
              <a:buClr>
                <a:srgbClr val="FF0000"/>
              </a:buCl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两种钢片制造的磁铁磁场均匀性相差不大，</a:t>
            </a:r>
            <a:r>
              <a:rPr lang="en-US" altLang="zh-CN" dirty="0">
                <a:latin typeface="黑体" panose="02010609060101010101" pitchFamily="49" charset="-122"/>
                <a:ea typeface="黑体" panose="02010609060101010101" pitchFamily="49" charset="-122"/>
              </a:rPr>
              <a:t>1mm</a:t>
            </a:r>
            <a:r>
              <a:rPr lang="zh-CN" altLang="en-US" dirty="0">
                <a:latin typeface="黑体" panose="02010609060101010101" pitchFamily="49" charset="-122"/>
                <a:ea typeface="黑体" panose="02010609060101010101" pitchFamily="49" charset="-122"/>
              </a:rPr>
              <a:t>钢片磁铁略差，但也满足设计要求。</a:t>
            </a:r>
            <a:endParaRPr lang="en-US" altLang="zh-CN" dirty="0">
              <a:latin typeface="黑体" panose="02010609060101010101" pitchFamily="49" charset="-122"/>
              <a:ea typeface="黑体" panose="02010609060101010101" pitchFamily="49" charset="-122"/>
            </a:endParaRPr>
          </a:p>
          <a:p>
            <a:pPr marL="285750" indent="-285750">
              <a:lnSpc>
                <a:spcPct val="150000"/>
              </a:lnSpc>
              <a:buClr>
                <a:srgbClr val="FF0000"/>
              </a:buCl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以</a:t>
            </a:r>
            <a:r>
              <a:rPr lang="en-US" altLang="zh-CN" dirty="0">
                <a:latin typeface="黑体" panose="02010609060101010101" pitchFamily="49" charset="-122"/>
                <a:ea typeface="黑体" panose="02010609060101010101" pitchFamily="49" charset="-122"/>
              </a:rPr>
              <a:t>200A/s</a:t>
            </a:r>
            <a:r>
              <a:rPr lang="zh-CN" altLang="en-US" dirty="0">
                <a:latin typeface="黑体" panose="02010609060101010101" pitchFamily="49" charset="-122"/>
                <a:ea typeface="黑体" panose="02010609060101010101" pitchFamily="49" charset="-122"/>
              </a:rPr>
              <a:t>速度加载励磁电流，同步测量两种钢片磁铁内的磁场上升特性，研究涡流造成的磁场滞后，从下图看，两种钢片磁铁内磁场上升基本同步，说明两种不同厚度的钢片内涡流差异较小。</a:t>
            </a:r>
            <a:endParaRPr lang="en-US" altLang="zh-CN"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t>32</a:t>
            </a:fld>
            <a:endParaRPr lang="zh-CN" altLang="en-US" dirty="0"/>
          </a:p>
        </p:txBody>
      </p:sp>
      <p:sp>
        <p:nvSpPr>
          <p:cNvPr id="12" name="文本框 23"/>
          <p:cNvSpPr txBox="1"/>
          <p:nvPr/>
        </p:nvSpPr>
        <p:spPr>
          <a:xfrm>
            <a:off x="335360" y="188640"/>
            <a:ext cx="6552728" cy="733031"/>
          </a:xfrm>
          <a:prstGeom prst="rect">
            <a:avLst/>
          </a:prstGeom>
          <a:solidFill>
            <a:schemeClr val="bg1"/>
          </a:solidFill>
        </p:spPr>
        <p:txBody>
          <a:bodyPr vert="horz" lIns="91440" tIns="45720" rIns="91440" bIns="45720" rtlCol="0" anchor="ctr">
            <a:noAutofit/>
          </a:bodyPr>
          <a:lstStyle>
            <a:defPPr>
              <a:defRPr lang="zh-CN"/>
            </a:defPPr>
            <a:lvl1pPr algn="ctr">
              <a:lnSpc>
                <a:spcPct val="120000"/>
              </a:lnSpc>
              <a:spcBef>
                <a:spcPts val="1000"/>
              </a:spcBef>
              <a:buClr>
                <a:srgbClr val="C00000"/>
              </a:buClr>
              <a:buNone/>
              <a:defRPr sz="3200" b="1">
                <a:solidFill>
                  <a:srgbClr val="C00000"/>
                </a:solidFill>
                <a:latin typeface="Arial" panose="020B0604020202020204" pitchFamily="34" charset="0"/>
                <a:ea typeface="微软雅黑" panose="020B0503020204020204" pitchFamily="34" charset="-122"/>
                <a:cs typeface="Arial" panose="020B0604020202020204" pitchFamily="34" charset="0"/>
              </a:defRPr>
            </a:lvl1pPr>
          </a:lstStyle>
          <a:p>
            <a:pPr algn="l"/>
            <a:r>
              <a:rPr lang="zh-CN" altLang="en-US" dirty="0"/>
              <a:t>问题</a:t>
            </a:r>
            <a:r>
              <a:rPr lang="en-US" altLang="zh-CN" dirty="0"/>
              <a:t>2</a:t>
            </a:r>
            <a:r>
              <a:rPr lang="zh-CN" altLang="en-US" dirty="0"/>
              <a:t>：铝片可否用塑料片替代</a:t>
            </a:r>
            <a:endParaRPr lang="zh-CN" altLang="en-US" dirty="0">
              <a:sym typeface="+mn-ea"/>
            </a:endParaRPr>
          </a:p>
        </p:txBody>
      </p:sp>
      <p:sp>
        <p:nvSpPr>
          <p:cNvPr id="4" name="矩形 3"/>
          <p:cNvSpPr/>
          <p:nvPr/>
        </p:nvSpPr>
        <p:spPr>
          <a:xfrm>
            <a:off x="407035" y="1348105"/>
            <a:ext cx="5827395" cy="4990465"/>
          </a:xfrm>
          <a:prstGeom prst="rect">
            <a:avLst/>
          </a:prstGeom>
        </p:spPr>
        <p:txBody>
          <a:bodyPr wrap="square">
            <a:spAutoFit/>
          </a:bodyPr>
          <a:lstStyle/>
          <a:p>
            <a:pPr>
              <a:lnSpc>
                <a:spcPct val="150000"/>
              </a:lnSpc>
            </a:pPr>
            <a:r>
              <a:rPr lang="zh-CN" altLang="en-US" dirty="0">
                <a:latin typeface="黑体" panose="02010609060101010101" pitchFamily="49" charset="-122"/>
                <a:ea typeface="黑体" panose="02010609060101010101" pitchFamily="49" charset="-122"/>
              </a:rPr>
              <a:t>与相关厂家合作，对</a:t>
            </a:r>
            <a:r>
              <a:rPr lang="en-US" altLang="zh-CN" dirty="0">
                <a:latin typeface="黑体" panose="02010609060101010101" pitchFamily="49" charset="-122"/>
                <a:ea typeface="黑体" panose="02010609060101010101" pitchFamily="49" charset="-122"/>
              </a:rPr>
              <a:t>PET</a:t>
            </a:r>
            <a:r>
              <a:rPr lang="zh-CN" altLang="en-US" dirty="0">
                <a:latin typeface="黑体" panose="02010609060101010101" pitchFamily="49" charset="-122"/>
                <a:ea typeface="黑体" panose="02010609060101010101" pitchFamily="49" charset="-122"/>
              </a:rPr>
              <a:t>片和环氧片进行了辐照对比试验：</a:t>
            </a:r>
            <a:endParaRPr lang="en-US" altLang="zh-CN" dirty="0">
              <a:latin typeface="黑体" panose="02010609060101010101" pitchFamily="49" charset="-122"/>
              <a:ea typeface="黑体" panose="02010609060101010101" pitchFamily="49" charset="-122"/>
            </a:endParaRPr>
          </a:p>
          <a:p>
            <a:pPr marL="285750" indent="-285750">
              <a:lnSpc>
                <a:spcPct val="180000"/>
              </a:lnSpc>
              <a:spcBef>
                <a:spcPts val="0"/>
              </a:spcBef>
              <a:spcAft>
                <a:spcPts val="0"/>
              </a:spcAft>
              <a:buClr>
                <a:srgbClr val="FF0000"/>
              </a:buCl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从外观看，经过</a:t>
            </a:r>
            <a:r>
              <a:rPr lang="en-US" altLang="zh-CN" dirty="0">
                <a:latin typeface="黑体" panose="02010609060101010101" pitchFamily="49" charset="-122"/>
                <a:ea typeface="黑体" panose="02010609060101010101" pitchFamily="49" charset="-122"/>
              </a:rPr>
              <a:t>1×10</a:t>
            </a:r>
            <a:r>
              <a:rPr lang="en-US" altLang="zh-CN" baseline="30000" dirty="0">
                <a:latin typeface="黑体" panose="02010609060101010101" pitchFamily="49" charset="-122"/>
                <a:ea typeface="黑体" panose="02010609060101010101" pitchFamily="49" charset="-122"/>
              </a:rPr>
              <a:t>5</a:t>
            </a:r>
            <a:r>
              <a:rPr lang="en-US" altLang="zh-CN" dirty="0">
                <a:latin typeface="黑体" panose="02010609060101010101" pitchFamily="49" charset="-122"/>
                <a:ea typeface="黑体" panose="02010609060101010101" pitchFamily="49" charset="-122"/>
              </a:rPr>
              <a:t>GY</a:t>
            </a:r>
            <a:r>
              <a:rPr lang="zh-CN" altLang="en-US" dirty="0">
                <a:latin typeface="黑体" panose="02010609060101010101" pitchFamily="49" charset="-122"/>
                <a:ea typeface="黑体" panose="02010609060101010101" pitchFamily="49" charset="-122"/>
              </a:rPr>
              <a:t>的辐照后，</a:t>
            </a:r>
            <a:r>
              <a:rPr lang="en-US" altLang="zh-CN" dirty="0">
                <a:latin typeface="黑体" panose="02010609060101010101" pitchFamily="49" charset="-122"/>
                <a:ea typeface="黑体" panose="02010609060101010101" pitchFamily="49" charset="-122"/>
              </a:rPr>
              <a:t>PET</a:t>
            </a:r>
            <a:r>
              <a:rPr lang="zh-CN" altLang="en-US" dirty="0">
                <a:latin typeface="黑体" panose="02010609060101010101" pitchFamily="49" charset="-122"/>
                <a:ea typeface="黑体" panose="02010609060101010101" pitchFamily="49" charset="-122"/>
              </a:rPr>
              <a:t>片只是颜色有所变化，没有出现脆裂现象</a:t>
            </a:r>
            <a:endParaRPr lang="en-US" altLang="zh-CN" dirty="0">
              <a:latin typeface="黑体" panose="02010609060101010101" pitchFamily="49" charset="-122"/>
              <a:ea typeface="黑体" panose="02010609060101010101" pitchFamily="49" charset="-122"/>
            </a:endParaRPr>
          </a:p>
          <a:p>
            <a:pPr marL="285750" indent="-285750">
              <a:lnSpc>
                <a:spcPct val="180000"/>
              </a:lnSpc>
              <a:spcBef>
                <a:spcPts val="0"/>
              </a:spcBef>
              <a:spcAft>
                <a:spcPts val="0"/>
              </a:spcAft>
              <a:buClr>
                <a:srgbClr val="FF0000"/>
              </a:buCl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通过力学拉伸和弯曲实验发现，经过</a:t>
            </a:r>
            <a:r>
              <a:rPr lang="en-US" altLang="zh-CN" dirty="0">
                <a:latin typeface="黑体" panose="02010609060101010101" pitchFamily="49" charset="-122"/>
                <a:ea typeface="黑体" panose="02010609060101010101" pitchFamily="49" charset="-122"/>
              </a:rPr>
              <a:t>3×10</a:t>
            </a:r>
            <a:r>
              <a:rPr lang="en-US" altLang="zh-CN" baseline="30000" dirty="0">
                <a:latin typeface="黑体" panose="02010609060101010101" pitchFamily="49" charset="-122"/>
                <a:ea typeface="黑体" panose="02010609060101010101" pitchFamily="49" charset="-122"/>
              </a:rPr>
              <a:t>5</a:t>
            </a:r>
            <a:r>
              <a:rPr lang="en-US" altLang="zh-CN" dirty="0">
                <a:latin typeface="黑体" panose="02010609060101010101" pitchFamily="49" charset="-122"/>
                <a:ea typeface="黑体" panose="02010609060101010101" pitchFamily="49" charset="-122"/>
              </a:rPr>
              <a:t>GY</a:t>
            </a:r>
            <a:r>
              <a:rPr lang="zh-CN" altLang="en-US" dirty="0">
                <a:latin typeface="黑体" panose="02010609060101010101" pitchFamily="49" charset="-122"/>
                <a:ea typeface="黑体" panose="02010609060101010101" pitchFamily="49" charset="-122"/>
              </a:rPr>
              <a:t>辐照后，无论拉伸强度还是抗弯强度都没有明显改变</a:t>
            </a:r>
            <a:endParaRPr lang="en-US" altLang="zh-CN" dirty="0">
              <a:latin typeface="黑体" panose="02010609060101010101" pitchFamily="49" charset="-122"/>
              <a:ea typeface="黑体" panose="02010609060101010101" pitchFamily="49" charset="-122"/>
            </a:endParaRPr>
          </a:p>
          <a:p>
            <a:pPr marL="285750" indent="-285750">
              <a:lnSpc>
                <a:spcPct val="180000"/>
              </a:lnSpc>
              <a:spcBef>
                <a:spcPts val="0"/>
              </a:spcBef>
              <a:spcAft>
                <a:spcPts val="0"/>
              </a:spcAft>
              <a:buClr>
                <a:srgbClr val="FF0000"/>
              </a:buCl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环氧片经过</a:t>
            </a:r>
            <a:r>
              <a:rPr lang="en-US" altLang="zh-CN" dirty="0">
                <a:latin typeface="黑体" panose="02010609060101010101" pitchFamily="49" charset="-122"/>
                <a:ea typeface="黑体" panose="02010609060101010101" pitchFamily="49" charset="-122"/>
              </a:rPr>
              <a:t>3×10</a:t>
            </a:r>
            <a:r>
              <a:rPr lang="en-US" altLang="zh-CN" baseline="30000" dirty="0">
                <a:latin typeface="黑体" panose="02010609060101010101" pitchFamily="49" charset="-122"/>
                <a:ea typeface="黑体" panose="02010609060101010101" pitchFamily="49" charset="-122"/>
              </a:rPr>
              <a:t>5</a:t>
            </a:r>
            <a:r>
              <a:rPr lang="en-US" altLang="zh-CN" dirty="0">
                <a:latin typeface="黑体" panose="02010609060101010101" pitchFamily="49" charset="-122"/>
                <a:ea typeface="黑体" panose="02010609060101010101" pitchFamily="49" charset="-122"/>
              </a:rPr>
              <a:t>GY</a:t>
            </a:r>
            <a:r>
              <a:rPr lang="zh-CN" altLang="en-US" dirty="0">
                <a:latin typeface="黑体" panose="02010609060101010101" pitchFamily="49" charset="-122"/>
                <a:ea typeface="黑体" panose="02010609060101010101" pitchFamily="49" charset="-122"/>
              </a:rPr>
              <a:t>辐照后，拉伸强度和抗弯强度也没有明显变化，说明线圈采用环氧绝缘方案可行</a:t>
            </a:r>
            <a:endParaRPr lang="en-US" altLang="zh-CN" dirty="0">
              <a:latin typeface="黑体" panose="02010609060101010101" pitchFamily="49" charset="-122"/>
              <a:ea typeface="黑体" panose="02010609060101010101" pitchFamily="49" charset="-122"/>
            </a:endParaRPr>
          </a:p>
          <a:p>
            <a:pPr marL="285750" indent="-285750">
              <a:lnSpc>
                <a:spcPct val="180000"/>
              </a:lnSpc>
              <a:spcBef>
                <a:spcPts val="0"/>
              </a:spcBef>
              <a:spcAft>
                <a:spcPts val="0"/>
              </a:spcAft>
              <a:buClr>
                <a:srgbClr val="FF0000"/>
              </a:buCl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根据唐光毅给的辐射剂量模拟数据，增强器磁铁周围大约为</a:t>
            </a:r>
            <a:r>
              <a:rPr lang="en-US" altLang="zh-CN" dirty="0">
                <a:latin typeface="黑体" panose="02010609060101010101" pitchFamily="49" charset="-122"/>
                <a:ea typeface="黑体" panose="02010609060101010101" pitchFamily="49" charset="-122"/>
              </a:rPr>
              <a:t>30GY/h</a:t>
            </a:r>
            <a:r>
              <a:rPr lang="zh-CN" altLang="en-US" dirty="0">
                <a:latin typeface="黑体" panose="02010609060101010101" pitchFamily="49" charset="-122"/>
                <a:ea typeface="黑体" panose="02010609060101010101" pitchFamily="49" charset="-122"/>
              </a:rPr>
              <a:t>，如果按照</a:t>
            </a:r>
            <a:r>
              <a:rPr lang="en-US" altLang="zh-CN" dirty="0">
                <a:latin typeface="黑体" panose="02010609060101010101" pitchFamily="49" charset="-122"/>
                <a:ea typeface="黑体" panose="02010609060101010101" pitchFamily="49" charset="-122"/>
              </a:rPr>
              <a:t>30</a:t>
            </a:r>
            <a:r>
              <a:rPr lang="zh-CN" altLang="en-US" dirty="0">
                <a:latin typeface="黑体" panose="02010609060101010101" pitchFamily="49" charset="-122"/>
                <a:ea typeface="黑体" panose="02010609060101010101" pitchFamily="49" charset="-122"/>
              </a:rPr>
              <a:t>年运行时间算，总累计剂量大约为</a:t>
            </a:r>
            <a:r>
              <a:rPr lang="en-US" altLang="zh-CN" dirty="0">
                <a:latin typeface="黑体" panose="02010609060101010101" pitchFamily="49" charset="-122"/>
                <a:ea typeface="黑体" panose="02010609060101010101" pitchFamily="49" charset="-122"/>
              </a:rPr>
              <a:t>1.8×10</a:t>
            </a:r>
            <a:r>
              <a:rPr lang="en-US" altLang="zh-CN" baseline="30000" dirty="0">
                <a:latin typeface="黑体" panose="02010609060101010101" pitchFamily="49" charset="-122"/>
                <a:ea typeface="黑体" panose="02010609060101010101" pitchFamily="49" charset="-122"/>
              </a:rPr>
              <a:t>5</a:t>
            </a:r>
            <a:r>
              <a:rPr lang="en-US" altLang="zh-CN" dirty="0">
                <a:latin typeface="黑体" panose="02010609060101010101" pitchFamily="49" charset="-122"/>
                <a:ea typeface="黑体" panose="02010609060101010101" pitchFamily="49" charset="-122"/>
              </a:rPr>
              <a:t>GY</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152" y="1196752"/>
            <a:ext cx="3917019" cy="1859441"/>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320" y="1196752"/>
            <a:ext cx="1333616" cy="182895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024" y="3284984"/>
            <a:ext cx="5303808" cy="32116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Thank </a:t>
            </a:r>
            <a:r>
              <a:rPr lang="en-US" altLang="zh-CN"/>
              <a:t>you very much!</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4</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磁铁加工误差</a:t>
            </a:r>
            <a:endParaRPr lang="en-US" altLang="zh-CN" dirty="0">
              <a:solidFill>
                <a:srgbClr val="FF0000"/>
              </a:solidFill>
            </a:endParaRPr>
          </a:p>
          <a:p>
            <a:pPr marL="0" indent="0">
              <a:buClr>
                <a:srgbClr val="FF0000"/>
              </a:buClr>
              <a:buNone/>
            </a:pPr>
            <a:endParaRPr lang="en-US" altLang="zh-CN" dirty="0"/>
          </a:p>
        </p:txBody>
      </p:sp>
      <p:sp>
        <p:nvSpPr>
          <p:cNvPr id="5" name="文本框 4"/>
          <p:cNvSpPr txBox="1"/>
          <p:nvPr/>
        </p:nvSpPr>
        <p:spPr>
          <a:xfrm>
            <a:off x="335280" y="1565275"/>
            <a:ext cx="11484610" cy="3476625"/>
          </a:xfrm>
          <a:prstGeom prst="rect">
            <a:avLst/>
          </a:prstGeom>
          <a:noFill/>
        </p:spPr>
        <p:txBody>
          <a:bodyPr wrap="square" rtlCol="0">
            <a:spAutoFit/>
          </a:bodyPr>
          <a:lstStyle/>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冲片</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端板保证铁芯原始尺寸精度</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使用工装进行纵向叠装</a:t>
            </a:r>
            <a:r>
              <a:rPr lang="zh-CN" altLang="en-US" sz="2000" dirty="0">
                <a:uFillTx/>
                <a:latin typeface="Arial" panose="020B0604020202020204" pitchFamily="34" charset="0"/>
                <a:ea typeface="微软雅黑" panose="020B0503020204020204" pitchFamily="34" charset="-122"/>
                <a:cs typeface="微软雅黑" panose="020B0503020204020204" pitchFamily="34" charset="-122"/>
                <a:sym typeface="+mn-ea"/>
              </a:rPr>
              <a:t>、</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三段拼接</a:t>
            </a:r>
            <a:r>
              <a:rPr lang="zh-CN" altLang="en-US" sz="2000" dirty="0">
                <a:uFillTx/>
                <a:latin typeface="Arial" panose="020B0604020202020204" pitchFamily="34" charset="0"/>
                <a:ea typeface="微软雅黑" panose="020B0503020204020204" pitchFamily="34" charset="-122"/>
                <a:cs typeface="微软雅黑" panose="020B0503020204020204" pitchFamily="34" charset="-122"/>
                <a:sym typeface="+mn-ea"/>
              </a:rPr>
              <a:t>、</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上下合铁</a:t>
            </a:r>
            <a:r>
              <a:rPr lang="zh-CN" altLang="en-US" sz="2000" dirty="0">
                <a:solidFill>
                  <a:srgbClr val="0000FF"/>
                </a:solidFill>
                <a:uFillTx/>
                <a:latin typeface="Arial" panose="020B0604020202020204" pitchFamily="34" charset="0"/>
                <a:ea typeface="微软雅黑" panose="020B0503020204020204" pitchFamily="34" charset="-122"/>
                <a:cs typeface="微软雅黑" panose="020B0503020204020204" pitchFamily="34" charset="-122"/>
              </a:rPr>
              <a:t>→</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X</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向尺寸依靠工装精度</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气隙受到零件尺寸、合铁螺栓布局、叠装与合铁定位面平面度等影响</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焊接变形，主要影响直线度，对机械精度产生难以预估的影响，</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X</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向的对中尺寸难以保证</a:t>
            </a:r>
          </a:p>
          <a:p>
            <a:pPr marL="457200" indent="-457200">
              <a:lnSpc>
                <a:spcPct val="100000"/>
              </a:lnSpc>
              <a:buFont typeface="+mj-lt"/>
              <a:buAutoNum type="arabicPeriod"/>
            </a:pP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总体看，铁芯</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X</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向偏差更难控制，</a:t>
            </a:r>
            <a:r>
              <a:rPr lang="en-US" altLang="zh-CN"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Y</a:t>
            </a:r>
            <a:r>
              <a:rPr lang="zh-CN" altLang="en-US" sz="2000" dirty="0">
                <a:solidFill>
                  <a:schemeClr val="tx1"/>
                </a:solidFill>
                <a:uFillTx/>
                <a:latin typeface="Arial" panose="020B0604020202020204" pitchFamily="34" charset="0"/>
                <a:ea typeface="微软雅黑" panose="020B0503020204020204" pitchFamily="34" charset="-122"/>
                <a:cs typeface="微软雅黑" panose="020B0503020204020204" pitchFamily="34" charset="-122"/>
              </a:rPr>
              <a:t>向气隙值控制相对容易</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评估：</a:t>
            </a:r>
          </a:p>
          <a:p>
            <a:pPr indent="0">
              <a:lnSpc>
                <a:spcPct val="150000"/>
              </a:lnSpc>
              <a:buFont typeface="Wingdings" panose="05000000000000000000" charset="0"/>
              <a:buNone/>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综合零部件、装配</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焊接误差等因素</a:t>
            </a:r>
          </a:p>
          <a:p>
            <a:pPr marL="342900" indent="-342900">
              <a:lnSpc>
                <a:spcPct val="150000"/>
              </a:lnSpc>
              <a:buFont typeface="Wingdings" panose="05000000000000000000" charset="0"/>
              <a:buChar char="l"/>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x</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向偏差：</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0.30mm</a:t>
            </a:r>
          </a:p>
          <a:p>
            <a:pPr marL="342900" indent="-342900">
              <a:lnSpc>
                <a:spcPct val="150000"/>
              </a:lnSpc>
              <a:buFont typeface="Wingdings" panose="05000000000000000000" charset="0"/>
              <a:buChar char="l"/>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y</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向偏差：</a:t>
            </a:r>
            <a:r>
              <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0.10mm  </a:t>
            </a:r>
            <a:r>
              <a:rPr lang="en-US" altLang="zh-CN" dirty="0">
                <a:latin typeface="Arial" panose="020B0604020202020204" pitchFamily="34" charset="0"/>
                <a:cs typeface="Arial" panose="020B0604020202020204" pitchFamily="34" charset="0"/>
              </a:rPr>
              <a:t>                                                                                                                                                                                                                                                                                                                                                                                                                       </a:t>
            </a:r>
          </a:p>
        </p:txBody>
      </p:sp>
      <p:sp>
        <p:nvSpPr>
          <p:cNvPr id="6" name="文本框 5"/>
          <p:cNvSpPr txBox="1"/>
          <p:nvPr/>
        </p:nvSpPr>
        <p:spPr>
          <a:xfrm>
            <a:off x="9480550" y="4149080"/>
            <a:ext cx="2771775" cy="2584450"/>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铁芯</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@1.57m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rPr>
              <a:t>Xerror</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=0.05</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rPr>
              <a:t>Ghalf</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0.02</a:t>
            </a:r>
          </a:p>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三段集成</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@4.7m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sym typeface="+mn-ea"/>
              </a:rPr>
              <a:t>Xerror</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=0.15</a:t>
            </a:r>
          </a:p>
          <a:p>
            <a:r>
              <a:rPr lang="en-US" altLang="zh-CN" dirty="0" err="1">
                <a:latin typeface="微软雅黑" panose="020B0503020204020204" pitchFamily="34" charset="-122"/>
                <a:ea typeface="微软雅黑" panose="020B0503020204020204" pitchFamily="34" charset="-122"/>
                <a:cs typeface="微软雅黑" panose="020B0503020204020204" pitchFamily="34" charset="-122"/>
                <a:sym typeface="+mn-ea"/>
              </a:rPr>
              <a:t>Ghalf</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0.05</a:t>
            </a:r>
          </a:p>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整铁</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@4.7m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p>
          <a:p>
            <a:r>
              <a:rPr lang="en-US" altLang="zh-CN"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Xerror</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=0.30</a:t>
            </a:r>
            <a:endPar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Gerror</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0.10</a:t>
            </a:r>
          </a:p>
        </p:txBody>
      </p:sp>
      <p:pic>
        <p:nvPicPr>
          <p:cNvPr id="7" name="图片 6"/>
          <p:cNvPicPr>
            <a:picLocks noChangeAspect="1"/>
          </p:cNvPicPr>
          <p:nvPr/>
        </p:nvPicPr>
        <p:blipFill>
          <a:blip r:embed="rId3"/>
          <a:srcRect t="3241"/>
          <a:stretch>
            <a:fillRect/>
          </a:stretch>
        </p:blipFill>
        <p:spPr>
          <a:xfrm>
            <a:off x="5304172" y="4365104"/>
            <a:ext cx="4124325" cy="2160905"/>
          </a:xfrm>
          <a:prstGeom prst="rect">
            <a:avLst/>
          </a:prstGeom>
        </p:spPr>
      </p:pic>
      <p:sp>
        <p:nvSpPr>
          <p:cNvPr id="8" name="矩形 7"/>
          <p:cNvSpPr/>
          <p:nvPr/>
        </p:nvSpPr>
        <p:spPr>
          <a:xfrm>
            <a:off x="5231765" y="4149080"/>
            <a:ext cx="6697980" cy="2520315"/>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标题 3"/>
          <p:cNvSpPr txBox="1"/>
          <p:nvPr/>
        </p:nvSpPr>
        <p:spPr>
          <a:xfrm>
            <a:off x="550878" y="188887"/>
            <a:ext cx="10763325" cy="7254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zh-CN" altLang="en-US"/>
              <a:t>增强器二六极组合磁铁六极场磁中心偏差</a:t>
            </a:r>
            <a:endParaRPr lang="zh-CN" altLang="en-US" dirty="0"/>
          </a:p>
        </p:txBody>
      </p:sp>
      <p:sp>
        <p:nvSpPr>
          <p:cNvPr id="2" name="文本框 1"/>
          <p:cNvSpPr txBox="1"/>
          <p:nvPr/>
        </p:nvSpPr>
        <p:spPr>
          <a:xfrm>
            <a:off x="335280" y="5085080"/>
            <a:ext cx="4686935" cy="1476375"/>
          </a:xfrm>
          <a:prstGeom prst="rect">
            <a:avLst/>
          </a:prstGeom>
          <a:noFill/>
        </p:spPr>
        <p:txBody>
          <a:bodyPr wrap="square" rtlCol="0" anchor="t">
            <a:spAutoFit/>
          </a:bodyPr>
          <a:lstStyle/>
          <a:p>
            <a:pPr marL="342900" indent="-342900">
              <a:lnSpc>
                <a:spcPct val="150000"/>
              </a:lnSpc>
              <a:buClr>
                <a:srgbClr val="FF0000"/>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加工误差会造成六极场磁中心偏差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Wingdings" panose="05000000000000000000" charset="0"/>
              <a:buChar char="l"/>
            </a:pP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磁场测量可以找到六极场的磁中心，然后通过磁铁偏置安装加以消除</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5</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磁中心相对测磁线圈旋转中心位置误差</a:t>
            </a:r>
          </a:p>
        </p:txBody>
      </p:sp>
      <p:sp>
        <p:nvSpPr>
          <p:cNvPr id="5" name="文本框 4"/>
          <p:cNvSpPr txBox="1"/>
          <p:nvPr/>
        </p:nvSpPr>
        <p:spPr>
          <a:xfrm>
            <a:off x="335280" y="1564972"/>
            <a:ext cx="11521360" cy="5116272"/>
          </a:xfrm>
          <a:prstGeom prst="rect">
            <a:avLst/>
          </a:prstGeom>
          <a:noFill/>
        </p:spPr>
        <p:txBody>
          <a:bodyPr wrap="square" rtlCol="0">
            <a:spAutoFit/>
          </a:bodyPr>
          <a:lstStyle/>
          <a:p>
            <a:pPr marL="342900" indent="-342900">
              <a:lnSpc>
                <a:spcPct val="150000"/>
              </a:lnSpc>
              <a:buClr>
                <a:srgbClr val="FF0000"/>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磁测准直误差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多极场磁中心位置通常采用旋转线圈进行测量，测量出磁场中心和线圈旋转中心的偏差。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磁测准直基本步骤是：</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以磁铁机械中心为坐标轴建立磁铁坐标系。</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把磁测线圈旋转中心准直到磁铁机械中心上使它们重合。</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的理想情况是使磁测线圈旋转中心与磁场中心轴线重合，但是由于磁铁制造误差、磁测准直误差，实际两者存在夹角和偏移，造成磁场中心轴线相对于线圈旋转中心轴线的俯仰、摆动误差，以及横向、高程方向的偏差。</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lvl="1">
              <a:lnSpc>
                <a:spcPct val="150000"/>
              </a:lnSpc>
              <a:buClr>
                <a:srgbClr val="FF0000"/>
              </a:buCl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磁铁制造误差产生的夹角：</a:t>
            </a:r>
            <a:r>
              <a:rPr lang="el-GR" altLang="zh-CN" sz="2000" dirty="0">
                <a:latin typeface="Times New Roman" panose="02020603050405020304" pitchFamily="18" charset="0"/>
                <a:cs typeface="Times New Roman" pitchFamily="18" charset="0"/>
              </a:rPr>
              <a:t> θ</a:t>
            </a:r>
            <a:r>
              <a:rPr lang="en-US" altLang="zh-CN" sz="2000" dirty="0">
                <a:latin typeface="Times New Roman" panose="02020603050405020304" pitchFamily="18" charset="0"/>
                <a:cs typeface="Times New Roman" pitchFamily="18" charset="0"/>
              </a:rPr>
              <a:t>1=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0.3mm/5m=0.06mrad</a:t>
            </a:r>
          </a:p>
          <a:p>
            <a:pPr lvl="1">
              <a:lnSpc>
                <a:spcPct val="150000"/>
              </a:lnSpc>
              <a:buClr>
                <a:srgbClr val="FF0000"/>
              </a:buCl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磁测准直误差产生的夹角：</a:t>
            </a:r>
            <a:r>
              <a:rPr lang="el-GR" altLang="zh-CN" sz="2000" dirty="0">
                <a:latin typeface="Times New Roman" panose="02020603050405020304" pitchFamily="18" charset="0"/>
                <a:cs typeface="Times New Roman" pitchFamily="18" charset="0"/>
              </a:rPr>
              <a:t> θ</a:t>
            </a:r>
            <a:r>
              <a:rPr lang="en-US" altLang="zh-CN" sz="2000" dirty="0">
                <a:latin typeface="Times New Roman" panose="02020603050405020304" pitchFamily="18" charset="0"/>
                <a:cs typeface="Times New Roman" pitchFamily="18" charset="0"/>
              </a:rPr>
              <a:t>2=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0.071mm/5m</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0.014mrad</a:t>
            </a:r>
          </a:p>
          <a:p>
            <a:pPr lvl="1">
              <a:lnSpc>
                <a:spcPct val="150000"/>
              </a:lnSpc>
              <a:buClr>
                <a:srgbClr val="FF0000"/>
              </a:buCl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总夹角误差：</a:t>
            </a:r>
            <a:r>
              <a:rPr lang="el-GR" altLang="zh-CN" sz="2000" dirty="0">
                <a:latin typeface="Times New Roman" panose="02020603050405020304" pitchFamily="18" charset="0"/>
                <a:cs typeface="Times New Roman" pitchFamily="18" charset="0"/>
              </a:rPr>
              <a:t> θ</a:t>
            </a:r>
            <a:r>
              <a:rPr lang="en-US" altLang="zh-CN" sz="2000" dirty="0">
                <a:latin typeface="Times New Roman" panose="02020603050405020304" pitchFamily="18" charset="0"/>
                <a:cs typeface="Times New Roman" pitchFamily="18" charset="0"/>
              </a:rPr>
              <a:t>3=</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磁测准直造成的横向、高程方向偏差可以通过磁中心位置测量予以修正。</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3"/>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xmlns="" id="{5E70C952-8FB4-4627-BE73-6F3C2F2AC14A}"/>
                  </a:ext>
                </a:extLst>
              </p:cNvPr>
              <p:cNvSpPr txBox="1"/>
              <p:nvPr/>
            </p:nvSpPr>
            <p:spPr>
              <a:xfrm>
                <a:off x="3791744" y="5826259"/>
                <a:ext cx="2892138"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sz="2000" i="1" smtClean="0">
                              <a:latin typeface="Cambria Math" panose="02040503050406030204" pitchFamily="18" charset="0"/>
                            </a:rPr>
                          </m:ctrlPr>
                        </m:radPr>
                        <m:deg/>
                        <m:e>
                          <m:sSup>
                            <m:sSupPr>
                              <m:ctrlPr>
                                <a:rPr lang="en-US" altLang="zh-CN" sz="2000" i="1" smtClean="0">
                                  <a:latin typeface="Cambria Math" panose="02040503050406030204" pitchFamily="18" charset="0"/>
                                </a:rPr>
                              </m:ctrlPr>
                            </m:sSupPr>
                            <m:e>
                              <m:r>
                                <m:rPr>
                                  <m:nor/>
                                </m:rPr>
                                <a:rPr lang="el-GR" altLang="zh-CN" sz="2000" dirty="0">
                                  <a:latin typeface="Times New Roman" panose="02020603050405020304" pitchFamily="18" charset="0"/>
                                  <a:cs typeface="Times New Roman" pitchFamily="18" charset="0"/>
                                </a:rPr>
                                <m:t>θ</m:t>
                              </m:r>
                              <m:r>
                                <m:rPr>
                                  <m:nor/>
                                </m:rPr>
                                <a:rPr lang="en-US" altLang="zh-CN" sz="2000" dirty="0">
                                  <a:latin typeface="Times New Roman" panose="02020603050405020304" pitchFamily="18" charset="0"/>
                                  <a:cs typeface="Times New Roman" pitchFamily="18" charset="0"/>
                                </a:rPr>
                                <m:t>1</m:t>
                              </m:r>
                            </m:e>
                            <m:sup>
                              <m:r>
                                <a:rPr lang="en-US" altLang="zh-CN" sz="2000" b="0" i="1" smtClean="0">
                                  <a:latin typeface="Cambria Math" panose="02040503050406030204" pitchFamily="18" charset="0"/>
                                </a:rPr>
                                <m:t>2</m:t>
                              </m:r>
                            </m:sup>
                          </m:sSup>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m:rPr>
                                  <m:nor/>
                                </m:rPr>
                                <a:rPr lang="el-GR" altLang="zh-CN" sz="2000" dirty="0">
                                  <a:latin typeface="Times New Roman" panose="02020603050405020304" pitchFamily="18" charset="0"/>
                                  <a:cs typeface="Times New Roman" pitchFamily="18" charset="0"/>
                                </a:rPr>
                                <m:t>θ</m:t>
                              </m:r>
                              <m:r>
                                <m:rPr>
                                  <m:nor/>
                                </m:rPr>
                                <a:rPr lang="en-US" altLang="zh-CN" sz="2000" dirty="0">
                                  <a:latin typeface="Times New Roman" panose="02020603050405020304" pitchFamily="18" charset="0"/>
                                  <a:cs typeface="Times New Roman" pitchFamily="18" charset="0"/>
                                </a:rPr>
                                <m:t>2</m:t>
                              </m:r>
                            </m:e>
                            <m:sup>
                              <m:r>
                                <a:rPr lang="en-US" altLang="zh-CN" sz="2000" b="0" i="1" smtClean="0">
                                  <a:latin typeface="Cambria Math" panose="02040503050406030204" pitchFamily="18" charset="0"/>
                                </a:rPr>
                                <m:t>2</m:t>
                              </m:r>
                            </m:sup>
                          </m:sSup>
                        </m:e>
                      </m:rad>
                      <m:r>
                        <a:rPr lang="en-US" altLang="zh-CN" sz="2000" b="0" i="1" smtClean="0">
                          <a:latin typeface="Cambria Math" panose="02040503050406030204" pitchFamily="18" charset="0"/>
                        </a:rPr>
                        <m:t>=0.062</m:t>
                      </m:r>
                      <m:r>
                        <a:rPr lang="en-US" altLang="zh-CN" sz="2000" b="0" i="1" smtClean="0">
                          <a:latin typeface="Cambria Math" panose="02040503050406030204" pitchFamily="18" charset="0"/>
                        </a:rPr>
                        <m:t>𝑚𝑟𝑎𝑑</m:t>
                      </m:r>
                    </m:oMath>
                  </m:oMathPara>
                </a14:m>
                <a:endParaRPr lang="zh-CN" altLang="en-US" sz="2000" dirty="0"/>
              </a:p>
            </p:txBody>
          </p:sp>
        </mc:Choice>
        <mc:Fallback xmlns="">
          <p:sp>
            <p:nvSpPr>
              <p:cNvPr id="7" name="文本框 6">
                <a:extLst>
                  <a:ext uri="{FF2B5EF4-FFF2-40B4-BE49-F238E27FC236}">
                    <a16:creationId xmlns:a16="http://schemas.microsoft.com/office/drawing/2014/main" id="{5E70C952-8FB4-4627-BE73-6F3C2F2AC14A}"/>
                  </a:ext>
                </a:extLst>
              </p:cNvPr>
              <p:cNvSpPr txBox="1">
                <a:spLocks noRot="1" noChangeAspect="1" noMove="1" noResize="1" noEditPoints="1" noAdjustHandles="1" noChangeArrowheads="1" noChangeShapeType="1" noTextEdit="1"/>
              </p:cNvSpPr>
              <p:nvPr/>
            </p:nvSpPr>
            <p:spPr>
              <a:xfrm>
                <a:off x="3791744" y="5826259"/>
                <a:ext cx="2892138" cy="381258"/>
              </a:xfrm>
              <a:prstGeom prst="rect">
                <a:avLst/>
              </a:prstGeom>
              <a:blipFill>
                <a:blip r:embed="rId2"/>
                <a:stretch>
                  <a:fillRect/>
                </a:stretch>
              </a:blipFill>
            </p:spPr>
            <p:txBody>
              <a:bodyPr/>
              <a:lstStyle/>
              <a:p>
                <a:r>
                  <a:rPr lang="zh-CN" altLang="en-US">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6</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磁中心相对测磁线圈旋转中心位置误差</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0330" y="2448440"/>
            <a:ext cx="4497358" cy="2372558"/>
          </a:xfrm>
          <a:prstGeom prst="rect">
            <a:avLst/>
          </a:prstGeom>
        </p:spPr>
      </p:pic>
      <p:sp>
        <p:nvSpPr>
          <p:cNvPr id="8" name="标题 3"/>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p:sp>
        <p:nvSpPr>
          <p:cNvPr id="4" name="文本框 3"/>
          <p:cNvSpPr txBox="1"/>
          <p:nvPr/>
        </p:nvSpPr>
        <p:spPr>
          <a:xfrm>
            <a:off x="409680" y="1692900"/>
            <a:ext cx="5854065" cy="4201150"/>
          </a:xfrm>
          <a:prstGeom prst="rect">
            <a:avLst/>
          </a:prstGeom>
          <a:noFill/>
        </p:spPr>
        <p:txBody>
          <a:bodyPr wrap="square" rtlCol="0">
            <a:spAutoFit/>
          </a:bodyPr>
          <a:lstStyle/>
          <a:p>
            <a:pPr marL="342900" indent="-342900">
              <a:lnSpc>
                <a:spcPct val="150000"/>
              </a:lnSpc>
              <a:buClr>
                <a:srgbClr val="FF0000"/>
              </a:buClr>
              <a:buFont typeface="Wingdings" panose="05000000000000000000" charset="0"/>
              <a:buChar char="l"/>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旋测线圈制作误差：</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0.18mm</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lvl="1">
              <a:lnSpc>
                <a:spcPct val="150000"/>
              </a:lnSpc>
              <a:buClr>
                <a:srgbClr val="FF0000"/>
              </a:buCl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理想的旋测线圈：线圈轴线与旋转轴重合。</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buClr>
                <a:srgbClr val="FF000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由于</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加工误差</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，实际情况会有偏差，根据以往经验对于长</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的线圈偏差大约</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0.03mm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；此外长尺寸线圈在旋转过程中已发生</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形变和跳动</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742950" lvl="1" indent="-285750">
              <a:lnSpc>
                <a:spcPct val="150000"/>
              </a:lnSpc>
              <a:buClr>
                <a:srgbClr val="FF000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综合以上两点因素，对于</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长</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5m</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直径只有</a:t>
            </a:r>
            <a:r>
              <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56mm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的增强器二六极组合磁铁旋测线圈，这个偏差尽可能控制在</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0.18mm</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以内。</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buClr>
                <a:srgbClr val="FF0000"/>
              </a:buClr>
              <a:buFont typeface="Wingdings" panose="05000000000000000000" pitchFamily="2" charset="2"/>
              <a:buChar char="l"/>
            </a:pPr>
            <a:r>
              <a:rPr lang="zh-CN" altLang="en-US" sz="2000" b="1" dirty="0">
                <a:solidFill>
                  <a:srgbClr val="FF0000"/>
                </a:solidFill>
                <a:latin typeface="微软雅黑" panose="020B0503020204020204" pitchFamily="34" charset="-122"/>
                <a:ea typeface="微软雅黑" panose="020B0503020204020204" pitchFamily="34" charset="-122"/>
              </a:rPr>
              <a:t>环境干扰、采集系统电子学噪声：</a:t>
            </a:r>
            <a:r>
              <a:rPr lang="en-US" altLang="zh-CN" sz="2000" b="1" dirty="0">
                <a:solidFill>
                  <a:srgbClr val="FF0000"/>
                </a:solidFill>
                <a:latin typeface="微软雅黑" panose="020B0503020204020204" pitchFamily="34" charset="-122"/>
                <a:ea typeface="微软雅黑" panose="020B0503020204020204" pitchFamily="34" charset="-122"/>
              </a:rPr>
              <a:t>0.01mm</a:t>
            </a:r>
            <a:endParaRPr lang="zh-CN" altLang="en-US" sz="2000" b="1" dirty="0">
              <a:solidFill>
                <a:srgbClr val="FF0000"/>
              </a:solidFill>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7</a:t>
            </a:fld>
            <a:endParaRPr lang="zh-CN" altLang="en-US" dirty="0"/>
          </a:p>
        </p:txBody>
      </p:sp>
      <p:sp>
        <p:nvSpPr>
          <p:cNvPr id="10" name="内容占位符 1"/>
          <p:cNvSpPr>
            <a:spLocks noGrp="1"/>
          </p:cNvSpPr>
          <p:nvPr>
            <p:ph idx="1"/>
          </p:nvPr>
        </p:nvSpPr>
        <p:spPr>
          <a:xfrm>
            <a:off x="47328" y="1057285"/>
            <a:ext cx="10972800" cy="576064"/>
          </a:xfrm>
        </p:spPr>
        <p:txBody>
          <a:bodyPr>
            <a:normAutofit/>
          </a:bodyPr>
          <a:lstStyle/>
          <a:p>
            <a:r>
              <a:rPr lang="zh-CN" altLang="en-US" dirty="0">
                <a:solidFill>
                  <a:srgbClr val="FF0000"/>
                </a:solidFill>
              </a:rPr>
              <a:t>磁测线圈旋转中心到磁铁准直基准点引出测量误差</a:t>
            </a:r>
          </a:p>
        </p:txBody>
      </p:sp>
      <p:sp>
        <p:nvSpPr>
          <p:cNvPr id="5" name="文本框 4"/>
          <p:cNvSpPr txBox="1"/>
          <p:nvPr/>
        </p:nvSpPr>
        <p:spPr>
          <a:xfrm>
            <a:off x="335280" y="1564972"/>
            <a:ext cx="11521360" cy="2807948"/>
          </a:xfrm>
          <a:prstGeom prst="rect">
            <a:avLst/>
          </a:prstGeom>
          <a:noFill/>
        </p:spPr>
        <p:txBody>
          <a:bodyPr wrap="square" rtlCol="0">
            <a:spAutoFit/>
          </a:bodyPr>
          <a:lstStyle/>
          <a:p>
            <a:pPr lvl="1">
              <a:lnSpc>
                <a:spcPct val="150000"/>
              </a:lnSpc>
              <a:buClr>
                <a:srgbClr val="FF0000"/>
              </a:buClr>
            </a:pPr>
            <a:r>
              <a:rPr lang="zh-CN" altLang="en-US" sz="2000" dirty="0">
                <a:latin typeface="微软雅黑" panose="020B0503020204020204" pitchFamily="34" charset="-122"/>
                <a:ea typeface="微软雅黑" panose="020B0503020204020204" pitchFamily="34" charset="-122"/>
              </a:rPr>
              <a:t>磁测线圈旋转中心引出是建立线圈旋转中心与磁铁顶部准直基准点之间的坐标关系。</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根据磁场测量得到的磁中心相对于线圈旋转中心的偏差，可以进一步实现磁中心引出标定，</a:t>
            </a:r>
            <a:r>
              <a:rPr lang="zh-CN" altLang="en-US" sz="2000" dirty="0">
                <a:latin typeface="微软雅黑" panose="020B0503020204020204" pitchFamily="34" charset="-122"/>
                <a:ea typeface="微软雅黑" panose="020B0503020204020204" pitchFamily="34" charset="-122"/>
              </a:rPr>
              <a:t>用于磁铁隧道安装准直</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采用三坐标平台进行线圈旋转中心引出：</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0.02mm</a:t>
            </a:r>
          </a:p>
          <a:p>
            <a:pPr marL="800100" lvl="1" indent="-342900">
              <a:lnSpc>
                <a:spcPct val="150000"/>
              </a:lnSpc>
              <a:buClr>
                <a:srgbClr val="FF0000"/>
              </a:buClr>
              <a:buFont typeface="Wingdings" panose="05000000000000000000" pitchFamily="2" charset="2"/>
              <a:buChar char="ü"/>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采用激光跟踪仪进行线圈旋转中心引出：</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0.05mm</a:t>
            </a:r>
          </a:p>
          <a:p>
            <a:pPr lvl="1">
              <a:lnSpc>
                <a:spcPct val="150000"/>
              </a:lnSpc>
              <a:buClr>
                <a:srgbClr val="FF0000"/>
              </a:buClr>
            </a:pPr>
            <a:endParaRPr lang="en-US"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8400256" y="4187663"/>
            <a:ext cx="2364906" cy="2375863"/>
            <a:chOff x="6054560" y="3513606"/>
            <a:chExt cx="2700437" cy="2877849"/>
          </a:xfrm>
        </p:grpSpPr>
        <p:grpSp>
          <p:nvGrpSpPr>
            <p:cNvPr id="7" name="组合 6"/>
            <p:cNvGrpSpPr/>
            <p:nvPr/>
          </p:nvGrpSpPr>
          <p:grpSpPr>
            <a:xfrm>
              <a:off x="6054560" y="3513606"/>
              <a:ext cx="2700437" cy="2877849"/>
              <a:chOff x="5785067" y="3451440"/>
              <a:chExt cx="2700437" cy="2877849"/>
            </a:xfrm>
          </p:grpSpPr>
          <p:pic>
            <p:nvPicPr>
              <p:cNvPr id="9" name="图片 8"/>
              <p:cNvPicPr>
                <a:picLocks noChangeAspect="1"/>
              </p:cNvPicPr>
              <p:nvPr/>
            </p:nvPicPr>
            <p:blipFill>
              <a:blip r:embed="rId2"/>
              <a:stretch>
                <a:fillRect/>
              </a:stretch>
            </p:blipFill>
            <p:spPr>
              <a:xfrm>
                <a:off x="5785067" y="3820772"/>
                <a:ext cx="2692275" cy="2508517"/>
              </a:xfrm>
              <a:prstGeom prst="rect">
                <a:avLst/>
              </a:prstGeom>
            </p:spPr>
          </p:pic>
          <p:cxnSp>
            <p:nvCxnSpPr>
              <p:cNvPr id="11" name="直接箭头连接符 10"/>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14" name="文本框 13"/>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8" name="文本框 7"/>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grpSp>
        <p:nvGrpSpPr>
          <p:cNvPr id="15" name="组合 14"/>
          <p:cNvGrpSpPr/>
          <p:nvPr/>
        </p:nvGrpSpPr>
        <p:grpSpPr>
          <a:xfrm>
            <a:off x="839416" y="4495811"/>
            <a:ext cx="6347082" cy="1914870"/>
            <a:chOff x="5342258" y="3624004"/>
            <a:chExt cx="6714904" cy="2219474"/>
          </a:xfrm>
        </p:grpSpPr>
        <p:pic>
          <p:nvPicPr>
            <p:cNvPr id="16" name="图片 15"/>
            <p:cNvPicPr>
              <a:picLocks noChangeAspect="1"/>
            </p:cNvPicPr>
            <p:nvPr/>
          </p:nvPicPr>
          <p:blipFill>
            <a:blip r:embed="rId3"/>
            <a:stretch>
              <a:fillRect/>
            </a:stretch>
          </p:blipFill>
          <p:spPr>
            <a:xfrm>
              <a:off x="5846324" y="3999278"/>
              <a:ext cx="6210838" cy="1844200"/>
            </a:xfrm>
            <a:prstGeom prst="rect">
              <a:avLst/>
            </a:prstGeom>
          </p:spPr>
        </p:pic>
        <p:cxnSp>
          <p:nvCxnSpPr>
            <p:cNvPr id="17" name="直接连接符 16"/>
            <p:cNvCxnSpPr/>
            <p:nvPr/>
          </p:nvCxnSpPr>
          <p:spPr>
            <a:xfrm flipH="1" flipV="1">
              <a:off x="6524712" y="4123060"/>
              <a:ext cx="1797" cy="10597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12000656" y="3624004"/>
              <a:ext cx="0" cy="9361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6524712" y="3731172"/>
              <a:ext cx="5478102" cy="51552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rot="21178393">
              <a:off x="8957437" y="3651163"/>
              <a:ext cx="697627" cy="369332"/>
            </a:xfrm>
            <a:prstGeom prst="rect">
              <a:avLst/>
            </a:prstGeom>
            <a:noFill/>
          </p:spPr>
          <p:txBody>
            <a:bodyPr wrap="none" rtlCol="0">
              <a:spAutoFit/>
            </a:bodyPr>
            <a:lstStyle/>
            <a:p>
              <a:r>
                <a:rPr lang="en-US" altLang="zh-CN" dirty="0">
                  <a:solidFill>
                    <a:srgbClr val="FF0000"/>
                  </a:solidFill>
                </a:rPr>
                <a:t>4.6m</a:t>
              </a:r>
              <a:endParaRPr lang="zh-CN" altLang="en-US" dirty="0">
                <a:solidFill>
                  <a:srgbClr val="FF0000"/>
                </a:solidFill>
              </a:endParaRPr>
            </a:p>
          </p:txBody>
        </p:sp>
        <p:cxnSp>
          <p:nvCxnSpPr>
            <p:cNvPr id="21" name="直接连接符 20"/>
            <p:cNvCxnSpPr/>
            <p:nvPr/>
          </p:nvCxnSpPr>
          <p:spPr>
            <a:xfrm flipV="1">
              <a:off x="5911506" y="4111695"/>
              <a:ext cx="4253" cy="9979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911506" y="4246692"/>
              <a:ext cx="613206"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875210" y="3835829"/>
              <a:ext cx="697627" cy="369332"/>
            </a:xfrm>
            <a:prstGeom prst="rect">
              <a:avLst/>
            </a:prstGeom>
            <a:noFill/>
          </p:spPr>
          <p:txBody>
            <a:bodyPr wrap="none" rtlCol="0">
              <a:spAutoFit/>
            </a:bodyPr>
            <a:lstStyle/>
            <a:p>
              <a:r>
                <a:rPr lang="en-US" altLang="zh-CN" dirty="0">
                  <a:solidFill>
                    <a:srgbClr val="FF0000"/>
                  </a:solidFill>
                </a:rPr>
                <a:t>0.4m</a:t>
              </a:r>
              <a:endParaRPr lang="zh-CN" altLang="en-US" dirty="0">
                <a:solidFill>
                  <a:srgbClr val="FF0000"/>
                </a:solidFill>
              </a:endParaRPr>
            </a:p>
          </p:txBody>
        </p:sp>
        <p:sp>
          <p:nvSpPr>
            <p:cNvPr id="24" name="文本框 23"/>
            <p:cNvSpPr txBox="1"/>
            <p:nvPr/>
          </p:nvSpPr>
          <p:spPr>
            <a:xfrm rot="16200000">
              <a:off x="5113990" y="4979882"/>
              <a:ext cx="825867" cy="369332"/>
            </a:xfrm>
            <a:prstGeom prst="rect">
              <a:avLst/>
            </a:prstGeom>
            <a:noFill/>
          </p:spPr>
          <p:txBody>
            <a:bodyPr wrap="none" rtlCol="0">
              <a:spAutoFit/>
            </a:bodyPr>
            <a:lstStyle/>
            <a:p>
              <a:r>
                <a:rPr lang="en-US" altLang="zh-CN" dirty="0">
                  <a:solidFill>
                    <a:srgbClr val="FF0000"/>
                  </a:solidFill>
                </a:rPr>
                <a:t>0.26m</a:t>
              </a:r>
              <a:endParaRPr lang="zh-CN" altLang="en-US" dirty="0">
                <a:solidFill>
                  <a:srgbClr val="FF0000"/>
                </a:solidFill>
              </a:endParaRPr>
            </a:p>
          </p:txBody>
        </p:sp>
        <p:cxnSp>
          <p:nvCxnSpPr>
            <p:cNvPr id="25" name="直接连接符 24"/>
            <p:cNvCxnSpPr/>
            <p:nvPr/>
          </p:nvCxnSpPr>
          <p:spPr>
            <a:xfrm flipH="1" flipV="1">
              <a:off x="5675945" y="4883419"/>
              <a:ext cx="703828" cy="58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5663952" y="5390423"/>
              <a:ext cx="703828" cy="588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756500" y="4909276"/>
              <a:ext cx="0" cy="510547"/>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7610743" y="2379398"/>
            <a:ext cx="3971657" cy="1942197"/>
            <a:chOff x="8688288" y="4274172"/>
            <a:chExt cx="3088810" cy="1230626"/>
          </a:xfrm>
        </p:grpSpPr>
        <p:pic>
          <p:nvPicPr>
            <p:cNvPr id="29" name="图片 28"/>
            <p:cNvPicPr>
              <a:picLocks noChangeAspect="1"/>
            </p:cNvPicPr>
            <p:nvPr/>
          </p:nvPicPr>
          <p:blipFill>
            <a:blip r:embed="rId4"/>
            <a:stretch>
              <a:fillRect/>
            </a:stretch>
          </p:blipFill>
          <p:spPr>
            <a:xfrm>
              <a:off x="8688288" y="4805330"/>
              <a:ext cx="3088810" cy="514802"/>
            </a:xfrm>
            <a:prstGeom prst="rect">
              <a:avLst/>
            </a:prstGeom>
          </p:spPr>
        </p:pic>
        <p:cxnSp>
          <p:nvCxnSpPr>
            <p:cNvPr id="30" name="直接箭头连接符 29"/>
            <p:cNvCxnSpPr/>
            <p:nvPr/>
          </p:nvCxnSpPr>
          <p:spPr>
            <a:xfrm flipV="1">
              <a:off x="10249142" y="4509120"/>
              <a:ext cx="0" cy="5760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9490886" y="5075030"/>
              <a:ext cx="7580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0187169" y="4274172"/>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33" name="文本框 32"/>
            <p:cNvSpPr txBox="1"/>
            <p:nvPr/>
          </p:nvSpPr>
          <p:spPr>
            <a:xfrm>
              <a:off x="9395404" y="5135466"/>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34" name="文本框 33"/>
            <p:cNvSpPr txBox="1"/>
            <p:nvPr/>
          </p:nvSpPr>
          <p:spPr>
            <a:xfrm>
              <a:off x="10176226" y="5114419"/>
              <a:ext cx="364202" cy="369332"/>
            </a:xfrm>
            <a:prstGeom prst="rect">
              <a:avLst/>
            </a:prstGeom>
            <a:noFill/>
          </p:spPr>
          <p:txBody>
            <a:bodyPr wrap="none" rtlCol="0">
              <a:spAutoFit/>
            </a:bodyPr>
            <a:lstStyle/>
            <a:p>
              <a:r>
                <a:rPr lang="en-US" altLang="zh-CN" dirty="0">
                  <a:solidFill>
                    <a:srgbClr val="FF0000"/>
                  </a:solidFill>
                </a:rPr>
                <a:t>O</a:t>
              </a:r>
              <a:endParaRPr lang="zh-CN" altLang="en-US" dirty="0">
                <a:solidFill>
                  <a:srgbClr val="FF0000"/>
                </a:solidFill>
              </a:endParaRPr>
            </a:p>
          </p:txBody>
        </p:sp>
      </p:grpSp>
      <p:sp>
        <p:nvSpPr>
          <p:cNvPr id="35" name="标题 3"/>
          <p:cNvSpPr>
            <a:spLocks noGrp="1"/>
          </p:cNvSpPr>
          <p:nvPr>
            <p:ph type="title"/>
          </p:nvPr>
        </p:nvSpPr>
        <p:spPr>
          <a:xfrm>
            <a:off x="407368" y="187617"/>
            <a:ext cx="10763325" cy="725470"/>
          </a:xfrm>
        </p:spPr>
        <p:txBody>
          <a:bodyPr/>
          <a:lstStyle/>
          <a:p>
            <a:pPr algn="ctr"/>
            <a:r>
              <a:rPr lang="zh-CN" altLang="en-US" dirty="0"/>
              <a:t>增强器二六极组合磁铁六极场磁中心偏差</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xmlns="" id="{4053F20F-02D7-472B-89BD-DB72AB967981}"/>
              </a:ext>
            </a:extLst>
          </p:cNvPr>
          <p:cNvSpPr>
            <a:spLocks noGrp="1"/>
          </p:cNvSpPr>
          <p:nvPr>
            <p:ph idx="1"/>
          </p:nvPr>
        </p:nvSpPr>
        <p:spPr>
          <a:xfrm>
            <a:off x="609600" y="1268760"/>
            <a:ext cx="10972800" cy="4624279"/>
          </a:xfrm>
        </p:spPr>
        <p:txBody>
          <a:bodyPr/>
          <a:lstStyle/>
          <a:p>
            <a:r>
              <a:rPr lang="zh-CN" altLang="en-US" dirty="0"/>
              <a:t>增强器二六极组合磁铁六极场磁中心引出标定误差</a:t>
            </a:r>
            <a:endParaRPr lang="en-US" altLang="zh-CN" dirty="0"/>
          </a:p>
          <a:p>
            <a:pPr lvl="1">
              <a:lnSpc>
                <a:spcPct val="150000"/>
              </a:lnSpc>
              <a:buClr>
                <a:srgbClr val="FF0000"/>
              </a:buClr>
              <a:buSzPct val="75000"/>
            </a:pPr>
            <a:r>
              <a:rPr lang="zh-CN" altLang="en-US" dirty="0"/>
              <a:t>磁中心引出标定误差包括前面提到的：</a:t>
            </a:r>
            <a:r>
              <a:rPr lang="en-US" altLang="zh-CN" dirty="0"/>
              <a:t>1. </a:t>
            </a:r>
            <a:r>
              <a:rPr lang="zh-CN" altLang="en-US" dirty="0"/>
              <a:t>磁中心相对测磁线圈旋转中心位置误差（磁测准直误差、磁测线圈制造误差、环境干扰及电子学噪声）；</a:t>
            </a:r>
            <a:r>
              <a:rPr lang="en-US" altLang="zh-CN" dirty="0"/>
              <a:t>2.</a:t>
            </a:r>
            <a:r>
              <a:rPr lang="zh-CN" altLang="en-US" dirty="0"/>
              <a:t>测磁线圈旋转中心到磁铁准直基准点引出测量误差。</a:t>
            </a:r>
            <a:endParaRPr lang="en-US" altLang="zh-CN" dirty="0"/>
          </a:p>
          <a:p>
            <a:pPr lvl="1">
              <a:lnSpc>
                <a:spcPct val="150000"/>
              </a:lnSpc>
              <a:buClr>
                <a:srgbClr val="FF0000"/>
              </a:buClr>
              <a:buSzPct val="75000"/>
            </a:pPr>
            <a:r>
              <a:rPr lang="zh-CN" altLang="en-US" dirty="0"/>
              <a:t>磁中心引出到准直靶标的</a:t>
            </a:r>
            <a:r>
              <a:rPr lang="en-US" altLang="zh-CN" dirty="0"/>
              <a:t>X</a:t>
            </a:r>
            <a:r>
              <a:rPr lang="zh-CN" altLang="en-US" dirty="0"/>
              <a:t>、</a:t>
            </a:r>
            <a:r>
              <a:rPr lang="en-US" altLang="zh-CN" dirty="0"/>
              <a:t>Y</a:t>
            </a:r>
            <a:r>
              <a:rPr lang="zh-CN" altLang="en-US" dirty="0"/>
              <a:t>向标定误差：</a:t>
            </a:r>
            <a:endParaRPr lang="en-US" altLang="zh-CN" dirty="0"/>
          </a:p>
          <a:p>
            <a:pPr marL="457200" lvl="1" indent="0">
              <a:lnSpc>
                <a:spcPct val="150000"/>
              </a:lnSpc>
              <a:buClr>
                <a:srgbClr val="FF0000"/>
              </a:buClr>
              <a:buSzPct val="75000"/>
              <a:buNone/>
            </a:pPr>
            <a:r>
              <a:rPr lang="en-US" altLang="zh-CN" dirty="0"/>
              <a:t>        </a:t>
            </a:r>
            <a:r>
              <a:rPr lang="zh-CN" altLang="en-US" dirty="0"/>
              <a:t>（三坐标机测量）：</a:t>
            </a:r>
            <a:endParaRPr lang="en-US" altLang="zh-CN" dirty="0"/>
          </a:p>
          <a:p>
            <a:pPr marL="457200" lvl="1" indent="0">
              <a:lnSpc>
                <a:spcPct val="150000"/>
              </a:lnSpc>
              <a:buClr>
                <a:srgbClr val="FF0000"/>
              </a:buClr>
              <a:buSzPct val="75000"/>
              <a:buNone/>
            </a:pPr>
            <a:r>
              <a:rPr lang="en-US" altLang="zh-CN" dirty="0"/>
              <a:t>        </a:t>
            </a:r>
            <a:r>
              <a:rPr lang="zh-CN" altLang="en-US" dirty="0"/>
              <a:t>（跟踪仪测量）：</a:t>
            </a:r>
            <a:endParaRPr lang="en-US" altLang="zh-CN" dirty="0"/>
          </a:p>
          <a:p>
            <a:pPr lvl="1">
              <a:lnSpc>
                <a:spcPct val="150000"/>
              </a:lnSpc>
              <a:buClr>
                <a:srgbClr val="FF0000"/>
              </a:buClr>
              <a:buSzPct val="75000"/>
            </a:pPr>
            <a:r>
              <a:rPr lang="zh-CN" altLang="en-US" dirty="0"/>
              <a:t>磁铁俯仰角、摆动角标定误差：</a:t>
            </a:r>
            <a:r>
              <a:rPr lang="en-US" altLang="zh-CN" dirty="0"/>
              <a:t>0.062</a:t>
            </a:r>
            <a:r>
              <a:rPr lang="zh-CN" altLang="en-US" dirty="0"/>
              <a:t>𝑚𝑟𝑎𝑑</a:t>
            </a:r>
          </a:p>
        </p:txBody>
      </p:sp>
      <p:sp>
        <p:nvSpPr>
          <p:cNvPr id="3" name="灯片编号占位符 2">
            <a:extLst>
              <a:ext uri="{FF2B5EF4-FFF2-40B4-BE49-F238E27FC236}">
                <a16:creationId xmlns:a16="http://schemas.microsoft.com/office/drawing/2014/main" xmlns="" id="{4B6D658D-187E-4569-AEE2-BF9E0AC0699A}"/>
              </a:ext>
            </a:extLst>
          </p:cNvPr>
          <p:cNvSpPr>
            <a:spLocks noGrp="1"/>
          </p:cNvSpPr>
          <p:nvPr>
            <p:ph type="sldNum" sz="quarter" idx="12"/>
          </p:nvPr>
        </p:nvSpPr>
        <p:spPr/>
        <p:txBody>
          <a:bodyPr/>
          <a:lstStyle/>
          <a:p>
            <a:fld id="{098B4EB0-06CE-481E-B32B-52DF58230A15}" type="slidenum">
              <a:rPr lang="zh-CN" altLang="en-US" smtClean="0"/>
              <a:t>8</a:t>
            </a:fld>
            <a:endParaRPr lang="zh-CN" altLang="en-US" dirty="0"/>
          </a:p>
        </p:txBody>
      </p:sp>
      <p:sp>
        <p:nvSpPr>
          <p:cNvPr id="5" name="标题 3">
            <a:extLst>
              <a:ext uri="{FF2B5EF4-FFF2-40B4-BE49-F238E27FC236}">
                <a16:creationId xmlns:a16="http://schemas.microsoft.com/office/drawing/2014/main" xmlns="" id="{A656ADB9-1D12-49DF-9AC0-BED44824AE6D}"/>
              </a:ext>
            </a:extLst>
          </p:cNvPr>
          <p:cNvSpPr>
            <a:spLocks noGrp="1"/>
          </p:cNvSpPr>
          <p:nvPr>
            <p:ph type="title"/>
          </p:nvPr>
        </p:nvSpPr>
        <p:spPr>
          <a:xfrm>
            <a:off x="0" y="142875"/>
            <a:ext cx="12192000" cy="725488"/>
          </a:xfrm>
        </p:spPr>
        <p:txBody>
          <a:bodyPr/>
          <a:lstStyle/>
          <a:p>
            <a:pPr algn="ctr"/>
            <a:r>
              <a:rPr lang="zh-CN" altLang="en-US" dirty="0"/>
              <a:t>增强器二六极组合磁铁六极场磁中心偏差</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xmlns="" id="{7AAC15AA-F08D-4045-95B9-7E639FEB6567}"/>
                  </a:ext>
                </a:extLst>
              </p:cNvPr>
              <p:cNvSpPr txBox="1"/>
              <p:nvPr/>
            </p:nvSpPr>
            <p:spPr>
              <a:xfrm>
                <a:off x="4007768" y="3903864"/>
                <a:ext cx="3650551"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0.18</m:t>
                              </m:r>
                            </m:e>
                            <m:sup>
                              <m:r>
                                <a:rPr lang="en-US" altLang="zh-CN" b="0" i="1" smtClean="0">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smtClean="0">
                                  <a:latin typeface="Cambria Math" panose="02040503050406030204" pitchFamily="18" charset="0"/>
                                </a:rPr>
                                <m:t>0.0</m:t>
                              </m:r>
                              <m:r>
                                <a:rPr lang="en-US" altLang="zh-CN" b="0" i="1" smtClean="0">
                                  <a:latin typeface="Cambria Math" panose="02040503050406030204" pitchFamily="18" charset="0"/>
                                </a:rPr>
                                <m:t>1</m:t>
                              </m:r>
                            </m:e>
                            <m:sup>
                              <m:r>
                                <a:rPr lang="en-US" altLang="zh-CN" i="1">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0.02</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=0.181</m:t>
                      </m:r>
                      <m:r>
                        <a:rPr lang="en-US" altLang="zh-CN" b="0" i="1" smtClean="0">
                          <a:latin typeface="Cambria Math" panose="02040503050406030204" pitchFamily="18" charset="0"/>
                        </a:rPr>
                        <m:t>𝑚𝑚</m:t>
                      </m:r>
                    </m:oMath>
                  </m:oMathPara>
                </a14:m>
                <a:endParaRPr lang="zh-CN" altLang="en-US" dirty="0"/>
              </a:p>
            </p:txBody>
          </p:sp>
        </mc:Choice>
        <mc:Fallback xmlns="">
          <p:sp>
            <p:nvSpPr>
              <p:cNvPr id="6" name="文本框 5">
                <a:extLst>
                  <a:ext uri="{FF2B5EF4-FFF2-40B4-BE49-F238E27FC236}">
                    <a16:creationId xmlns:a16="http://schemas.microsoft.com/office/drawing/2014/main" id="{7AAC15AA-F08D-4045-95B9-7E639FEB6567}"/>
                  </a:ext>
                </a:extLst>
              </p:cNvPr>
              <p:cNvSpPr txBox="1">
                <a:spLocks noRot="1" noChangeAspect="1" noMove="1" noResize="1" noEditPoints="1" noAdjustHandles="1" noChangeArrowheads="1" noChangeShapeType="1" noTextEdit="1"/>
              </p:cNvSpPr>
              <p:nvPr/>
            </p:nvSpPr>
            <p:spPr>
              <a:xfrm>
                <a:off x="4007768" y="3903864"/>
                <a:ext cx="3650551" cy="343107"/>
              </a:xfrm>
              <a:prstGeom prst="rect">
                <a:avLst/>
              </a:prstGeom>
              <a:blipFill>
                <a:blip r:embed="rId2"/>
                <a:stretch>
                  <a:fillRect r="-501" b="-5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xmlns="" id="{D69A5C50-FC37-4C01-90D5-3A0DAB5FB647}"/>
                  </a:ext>
                </a:extLst>
              </p:cNvPr>
              <p:cNvSpPr txBox="1"/>
              <p:nvPr/>
            </p:nvSpPr>
            <p:spPr>
              <a:xfrm>
                <a:off x="4007767" y="4365104"/>
                <a:ext cx="3650551"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0.18</m:t>
                              </m:r>
                            </m:e>
                            <m:sup>
                              <m:r>
                                <a:rPr lang="en-US" altLang="zh-CN" b="0" i="1" smtClean="0">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smtClean="0">
                                  <a:latin typeface="Cambria Math" panose="02040503050406030204" pitchFamily="18" charset="0"/>
                                </a:rPr>
                                <m:t>0.0</m:t>
                              </m:r>
                              <m:r>
                                <a:rPr lang="en-US" altLang="zh-CN" b="0" i="1" smtClean="0">
                                  <a:latin typeface="Cambria Math" panose="02040503050406030204" pitchFamily="18" charset="0"/>
                                </a:rPr>
                                <m:t>1</m:t>
                              </m:r>
                            </m:e>
                            <m:sup>
                              <m:r>
                                <a:rPr lang="en-US" altLang="zh-CN" i="1">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0.05</m:t>
                              </m:r>
                            </m:e>
                            <m:sup>
                              <m:r>
                                <a:rPr lang="en-US" altLang="zh-CN" b="0" i="1" smtClean="0">
                                  <a:latin typeface="Cambria Math" panose="02040503050406030204" pitchFamily="18" charset="0"/>
                                </a:rPr>
                                <m:t>2</m:t>
                              </m:r>
                            </m:sup>
                          </m:sSup>
                        </m:e>
                      </m:rad>
                      <m:r>
                        <a:rPr lang="en-US" altLang="zh-CN" b="0" i="1" smtClean="0">
                          <a:latin typeface="Cambria Math" panose="02040503050406030204" pitchFamily="18" charset="0"/>
                        </a:rPr>
                        <m:t>=0.187</m:t>
                      </m:r>
                      <m:r>
                        <a:rPr lang="en-US" altLang="zh-CN" b="0" i="1" smtClean="0">
                          <a:latin typeface="Cambria Math" panose="02040503050406030204" pitchFamily="18" charset="0"/>
                        </a:rPr>
                        <m:t>𝑚𝑚</m:t>
                      </m:r>
                    </m:oMath>
                  </m:oMathPara>
                </a14:m>
                <a:endParaRPr lang="zh-CN" altLang="en-US" dirty="0"/>
              </a:p>
            </p:txBody>
          </p:sp>
        </mc:Choice>
        <mc:Fallback xmlns="">
          <p:sp>
            <p:nvSpPr>
              <p:cNvPr id="7" name="文本框 6">
                <a:extLst>
                  <a:ext uri="{FF2B5EF4-FFF2-40B4-BE49-F238E27FC236}">
                    <a16:creationId xmlns:a16="http://schemas.microsoft.com/office/drawing/2014/main" id="{D69A5C50-FC37-4C01-90D5-3A0DAB5FB647}"/>
                  </a:ext>
                </a:extLst>
              </p:cNvPr>
              <p:cNvSpPr txBox="1">
                <a:spLocks noRot="1" noChangeAspect="1" noMove="1" noResize="1" noEditPoints="1" noAdjustHandles="1" noChangeArrowheads="1" noChangeShapeType="1" noTextEdit="1"/>
              </p:cNvSpPr>
              <p:nvPr/>
            </p:nvSpPr>
            <p:spPr>
              <a:xfrm>
                <a:off x="4007767" y="4365104"/>
                <a:ext cx="3650551" cy="343107"/>
              </a:xfrm>
              <a:prstGeom prst="rect">
                <a:avLst/>
              </a:prstGeom>
              <a:blipFill>
                <a:blip r:embed="rId3"/>
                <a:stretch>
                  <a:fillRect r="-501" b="-71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9987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
            <a:extLst>
              <a:ext uri="{FF2B5EF4-FFF2-40B4-BE49-F238E27FC236}">
                <a16:creationId xmlns:a16="http://schemas.microsoft.com/office/drawing/2014/main" xmlns="" id="{358B0B7B-B43B-4116-B4BC-648AFB852BD4}"/>
              </a:ext>
            </a:extLst>
          </p:cNvPr>
          <p:cNvSpPr>
            <a:spLocks noGrp="1"/>
          </p:cNvSpPr>
          <p:nvPr>
            <p:ph type="sldNum" sz="quarter" idx="12"/>
          </p:nvPr>
        </p:nvSpPr>
        <p:spPr>
          <a:xfrm>
            <a:off x="9643498" y="6356352"/>
            <a:ext cx="2133600" cy="365125"/>
          </a:xfrm>
        </p:spPr>
        <p:txBody>
          <a:bodyPr/>
          <a:lstStyle/>
          <a:p>
            <a:pPr>
              <a:defRPr/>
            </a:pPr>
            <a:fld id="{521683DF-D507-43F4-81CB-95BA739AB1EA}" type="slidenum">
              <a:rPr lang="zh-CN" altLang="en-US" smtClean="0"/>
              <a:pPr>
                <a:defRPr/>
              </a:pPr>
              <a:t>9</a:t>
            </a:fld>
            <a:endParaRPr lang="zh-CN" altLang="en-US" dirty="0"/>
          </a:p>
        </p:txBody>
      </p:sp>
      <p:sp>
        <p:nvSpPr>
          <p:cNvPr id="7" name="标题 1">
            <a:extLst>
              <a:ext uri="{FF2B5EF4-FFF2-40B4-BE49-F238E27FC236}">
                <a16:creationId xmlns:a16="http://schemas.microsoft.com/office/drawing/2014/main" xmlns="" id="{3FC2A9DE-B1B9-E0DB-5E65-BABE5FF928C6}"/>
              </a:ext>
            </a:extLst>
          </p:cNvPr>
          <p:cNvSpPr txBox="1">
            <a:spLocks/>
          </p:cNvSpPr>
          <p:nvPr/>
        </p:nvSpPr>
        <p:spPr bwMode="auto">
          <a:xfrm>
            <a:off x="1025750" y="227824"/>
            <a:ext cx="8229600" cy="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kumimoji="0" lang="zh-CN" altLang="en-US" sz="36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增强器二六极组合磁铁滚动角标定</a:t>
            </a:r>
            <a:endParaRPr lang="zh-CN" altLang="en-US" sz="2800" b="1" dirty="0">
              <a:latin typeface="Arial Unicode MS" pitchFamily="34" charset="-122"/>
              <a:ea typeface="Arial Unicode MS" panose="020B0604020202020204" pitchFamily="34" charset="-122"/>
              <a:cs typeface="Arial Unicode MS" pitchFamily="34" charset="-122"/>
            </a:endParaRPr>
          </a:p>
        </p:txBody>
      </p:sp>
      <p:sp>
        <p:nvSpPr>
          <p:cNvPr id="11" name="内容占位符 2">
            <a:extLst>
              <a:ext uri="{FF2B5EF4-FFF2-40B4-BE49-F238E27FC236}">
                <a16:creationId xmlns:a16="http://schemas.microsoft.com/office/drawing/2014/main" xmlns="" id="{4358B57F-0960-4770-BDD1-CFD948648ADE}"/>
              </a:ext>
            </a:extLst>
          </p:cNvPr>
          <p:cNvSpPr txBox="1">
            <a:spLocks/>
          </p:cNvSpPr>
          <p:nvPr/>
        </p:nvSpPr>
        <p:spPr bwMode="auto">
          <a:xfrm>
            <a:off x="729723" y="1212153"/>
            <a:ext cx="7061194" cy="481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1" indent="-457200">
              <a:lnSpc>
                <a:spcPct val="150000"/>
              </a:lnSpc>
              <a:buClr>
                <a:srgbClr val="FF0000"/>
              </a:buClr>
              <a:buSzPct val="75000"/>
              <a:buFont typeface="Wingdings" panose="05000000000000000000" pitchFamily="2" charset="2"/>
              <a:buChar char="n"/>
            </a:pPr>
            <a:r>
              <a:rPr lang="zh-CN" altLang="en-US" sz="2400" b="1" dirty="0">
                <a:latin typeface="Times New Roman" pitchFamily="18" charset="0"/>
                <a:cs typeface="Times New Roman" pitchFamily="18" charset="0"/>
              </a:rPr>
              <a:t>增强器二六极组合磁铁滚动角标定</a:t>
            </a:r>
            <a:endParaRPr lang="en-US" altLang="zh-CN" sz="2400" b="1" dirty="0">
              <a:latin typeface="Times New Roman" pitchFamily="18" charset="0"/>
              <a:cs typeface="Times New Roman" pitchFamily="18" charset="0"/>
            </a:endParaRPr>
          </a:p>
          <a:p>
            <a:pPr marL="857250" lvl="1" indent="-457200">
              <a:lnSpc>
                <a:spcPct val="150000"/>
              </a:lnSpc>
              <a:buClr>
                <a:srgbClr val="FF0000"/>
              </a:buClr>
              <a:buSzPct val="75000"/>
              <a:buFont typeface="Wingdings" panose="05000000000000000000" pitchFamily="2" charset="2"/>
              <a:buChar char="Ø"/>
            </a:pPr>
            <a:r>
              <a:rPr lang="zh-CN" altLang="en-US" sz="2000" b="1" dirty="0">
                <a:latin typeface="Times New Roman" pitchFamily="18" charset="0"/>
                <a:cs typeface="Times New Roman" pitchFamily="18" charset="0"/>
              </a:rPr>
              <a:t>测量二极铁下极面多点拟合确定磁铁坐标系的</a:t>
            </a:r>
            <a:r>
              <a:rPr lang="en-US" altLang="zh-CN" sz="2000" b="1" dirty="0">
                <a:latin typeface="Times New Roman" pitchFamily="18" charset="0"/>
                <a:cs typeface="Times New Roman" pitchFamily="18" charset="0"/>
              </a:rPr>
              <a:t>XZ</a:t>
            </a:r>
            <a:r>
              <a:rPr lang="zh-CN" altLang="en-US" sz="2000" b="1" dirty="0">
                <a:latin typeface="Times New Roman" pitchFamily="18" charset="0"/>
                <a:cs typeface="Times New Roman" pitchFamily="18" charset="0"/>
              </a:rPr>
              <a:t>平面，由于测量误差使得拟合得到的</a:t>
            </a:r>
            <a:r>
              <a:rPr lang="en-US" altLang="zh-CN" sz="2000" b="1" dirty="0">
                <a:latin typeface="Times New Roman" pitchFamily="18" charset="0"/>
                <a:cs typeface="Times New Roman" pitchFamily="18" charset="0"/>
              </a:rPr>
              <a:t>XZ</a:t>
            </a:r>
            <a:r>
              <a:rPr lang="zh-CN" altLang="en-US" sz="2000" b="1" dirty="0">
                <a:latin typeface="Times New Roman" pitchFamily="18" charset="0"/>
                <a:cs typeface="Times New Roman" pitchFamily="18" charset="0"/>
              </a:rPr>
              <a:t>面与真实</a:t>
            </a:r>
            <a:r>
              <a:rPr lang="en-US" altLang="zh-CN" sz="2000" b="1" dirty="0">
                <a:latin typeface="Times New Roman" pitchFamily="18" charset="0"/>
                <a:cs typeface="Times New Roman" pitchFamily="18" charset="0"/>
              </a:rPr>
              <a:t>XZ</a:t>
            </a:r>
            <a:r>
              <a:rPr lang="zh-CN" altLang="en-US" sz="2000" b="1" dirty="0">
                <a:latin typeface="Times New Roman" pitchFamily="18" charset="0"/>
                <a:cs typeface="Times New Roman" pitchFamily="18" charset="0"/>
              </a:rPr>
              <a:t>面在绕</a:t>
            </a:r>
            <a:r>
              <a:rPr lang="en-US" altLang="zh-CN" sz="2000" b="1" dirty="0">
                <a:latin typeface="Times New Roman" pitchFamily="18" charset="0"/>
                <a:cs typeface="Times New Roman" pitchFamily="18" charset="0"/>
              </a:rPr>
              <a:t>Z</a:t>
            </a:r>
            <a:r>
              <a:rPr lang="zh-CN" altLang="en-US" sz="2000" b="1" dirty="0">
                <a:latin typeface="Times New Roman" pitchFamily="18" charset="0"/>
                <a:cs typeface="Times New Roman" pitchFamily="18" charset="0"/>
              </a:rPr>
              <a:t>轴方向有一夹角</a:t>
            </a:r>
            <a:r>
              <a:rPr lang="el-GR" altLang="zh-CN" sz="2000" b="1" dirty="0">
                <a:latin typeface="Times New Roman" panose="02020603050405020304" pitchFamily="18" charset="0"/>
                <a:cs typeface="Times New Roman" pitchFamily="18" charset="0"/>
              </a:rPr>
              <a:t>ϴ</a:t>
            </a:r>
            <a:r>
              <a:rPr lang="en-US" altLang="zh-CN" sz="2000" b="1" dirty="0">
                <a:latin typeface="Times New Roman" panose="02020603050405020304" pitchFamily="18" charset="0"/>
                <a:cs typeface="Times New Roman" pitchFamily="18" charset="0"/>
              </a:rPr>
              <a:t>z</a:t>
            </a:r>
            <a:r>
              <a:rPr lang="zh-CN" altLang="en-US" sz="2000" b="1" dirty="0">
                <a:latin typeface="Times New Roman" pitchFamily="18" charset="0"/>
                <a:cs typeface="Times New Roman" pitchFamily="18" charset="0"/>
              </a:rPr>
              <a:t>（滚动角标定误差），可以采用两种方法测量磁铁下极面：</a:t>
            </a:r>
            <a:endParaRPr lang="en-US" altLang="zh-CN" sz="2000" b="1" dirty="0">
              <a:latin typeface="Times New Roman" pitchFamily="18" charset="0"/>
              <a:cs typeface="Times New Roman" pitchFamily="18" charset="0"/>
            </a:endParaRPr>
          </a:p>
          <a:p>
            <a:pPr marL="1257300" lvl="2" indent="-457200">
              <a:lnSpc>
                <a:spcPct val="150000"/>
              </a:lnSpc>
              <a:buClr>
                <a:srgbClr val="FF0000"/>
              </a:buClr>
              <a:buSzPct val="75000"/>
              <a:buFont typeface="+mj-ea"/>
              <a:buAutoNum type="circleNumDbPlain"/>
            </a:pPr>
            <a:r>
              <a:rPr lang="zh-CN" altLang="en-US" sz="2000" b="1" dirty="0">
                <a:latin typeface="Times New Roman" pitchFamily="18" charset="0"/>
                <a:cs typeface="Times New Roman" pitchFamily="18" charset="0"/>
              </a:rPr>
              <a:t>三坐标机滚动角标定误差：</a:t>
            </a:r>
            <a:r>
              <a:rPr lang="en-US" altLang="zh-CN" sz="2000" b="1" dirty="0">
                <a:latin typeface="Times New Roman" pitchFamily="18" charset="0"/>
                <a:cs typeface="Times New Roman" pitchFamily="18" charset="0"/>
              </a:rPr>
              <a:t>0.004mm/0.142m=0.028</a:t>
            </a:r>
            <a:r>
              <a:rPr lang="en-US" altLang="zh-CN" sz="2000" b="1" u="none" strike="noStrike" dirty="0">
                <a:effectLst/>
              </a:rPr>
              <a:t> mrad</a:t>
            </a:r>
          </a:p>
          <a:p>
            <a:pPr marL="1257300" lvl="2" indent="-457200">
              <a:lnSpc>
                <a:spcPct val="150000"/>
              </a:lnSpc>
              <a:buClr>
                <a:srgbClr val="FF0000"/>
              </a:buClr>
              <a:buSzPct val="75000"/>
              <a:buFont typeface="+mj-ea"/>
              <a:buAutoNum type="circleNumDbPlain"/>
            </a:pPr>
            <a:r>
              <a:rPr lang="zh-CN" altLang="en-US" sz="2000" b="1" dirty="0">
                <a:latin typeface="Times New Roman" pitchFamily="18" charset="0"/>
                <a:cs typeface="Times New Roman" pitchFamily="18" charset="0"/>
              </a:rPr>
              <a:t>跟踪仪滚动角标定误差：</a:t>
            </a:r>
            <a:endParaRPr lang="en-US" altLang="zh-CN" sz="2000" b="1" dirty="0">
              <a:latin typeface="Times New Roman" pitchFamily="18" charset="0"/>
              <a:cs typeface="Times New Roman" pitchFamily="18" charset="0"/>
            </a:endParaRPr>
          </a:p>
          <a:p>
            <a:pPr marL="800100" lvl="2" indent="0">
              <a:lnSpc>
                <a:spcPct val="150000"/>
              </a:lnSpc>
              <a:buClr>
                <a:srgbClr val="FF0000"/>
              </a:buClr>
              <a:buSzPct val="75000"/>
              <a:buNone/>
            </a:pPr>
            <a:r>
              <a:rPr lang="en-US" altLang="zh-CN" sz="2000" b="1" dirty="0">
                <a:latin typeface="Times New Roman" pitchFamily="18" charset="0"/>
                <a:cs typeface="Times New Roman" pitchFamily="18" charset="0"/>
              </a:rPr>
              <a:t>       0.02mm/0.142m=0.14</a:t>
            </a:r>
            <a:r>
              <a:rPr lang="en-US" altLang="zh-CN" sz="2000" b="1" u="none" strike="noStrike" dirty="0">
                <a:effectLst/>
              </a:rPr>
              <a:t> mrad</a:t>
            </a:r>
            <a:endParaRPr lang="en-US" altLang="zh-CN" sz="2000" b="1" dirty="0">
              <a:latin typeface="Times New Roman" pitchFamily="18" charset="0"/>
              <a:cs typeface="Times New Roman" pitchFamily="18" charset="0"/>
            </a:endParaRPr>
          </a:p>
        </p:txBody>
      </p:sp>
      <p:grpSp>
        <p:nvGrpSpPr>
          <p:cNvPr id="12" name="组合 11">
            <a:extLst>
              <a:ext uri="{FF2B5EF4-FFF2-40B4-BE49-F238E27FC236}">
                <a16:creationId xmlns:a16="http://schemas.microsoft.com/office/drawing/2014/main" xmlns="" id="{0F03C263-11ED-4C4C-8EF5-A8B90C8D053A}"/>
              </a:ext>
            </a:extLst>
          </p:cNvPr>
          <p:cNvGrpSpPr/>
          <p:nvPr/>
        </p:nvGrpSpPr>
        <p:grpSpPr>
          <a:xfrm>
            <a:off x="8472263" y="1715937"/>
            <a:ext cx="2736304" cy="2704220"/>
            <a:chOff x="6054560" y="3513606"/>
            <a:chExt cx="2700437" cy="2877849"/>
          </a:xfrm>
        </p:grpSpPr>
        <p:grpSp>
          <p:nvGrpSpPr>
            <p:cNvPr id="14" name="组合 13">
              <a:extLst>
                <a:ext uri="{FF2B5EF4-FFF2-40B4-BE49-F238E27FC236}">
                  <a16:creationId xmlns:a16="http://schemas.microsoft.com/office/drawing/2014/main" xmlns="" id="{28A8917D-B882-4028-A46E-941BC451450A}"/>
                </a:ext>
              </a:extLst>
            </p:cNvPr>
            <p:cNvGrpSpPr/>
            <p:nvPr/>
          </p:nvGrpSpPr>
          <p:grpSpPr>
            <a:xfrm>
              <a:off x="6054560" y="3513606"/>
              <a:ext cx="2700437" cy="2877849"/>
              <a:chOff x="5785067" y="3451440"/>
              <a:chExt cx="2700437" cy="2877849"/>
            </a:xfrm>
          </p:grpSpPr>
          <p:pic>
            <p:nvPicPr>
              <p:cNvPr id="16" name="图片 15">
                <a:extLst>
                  <a:ext uri="{FF2B5EF4-FFF2-40B4-BE49-F238E27FC236}">
                    <a16:creationId xmlns:a16="http://schemas.microsoft.com/office/drawing/2014/main" xmlns="" id="{AB56732B-8E68-41BC-B200-0ADF180D57EC}"/>
                  </a:ext>
                </a:extLst>
              </p:cNvPr>
              <p:cNvPicPr>
                <a:picLocks noChangeAspect="1"/>
              </p:cNvPicPr>
              <p:nvPr/>
            </p:nvPicPr>
            <p:blipFill>
              <a:blip r:embed="rId3"/>
              <a:stretch>
                <a:fillRect/>
              </a:stretch>
            </p:blipFill>
            <p:spPr>
              <a:xfrm>
                <a:off x="5785067" y="3820772"/>
                <a:ext cx="2692275" cy="2508517"/>
              </a:xfrm>
              <a:prstGeom prst="rect">
                <a:avLst/>
              </a:prstGeom>
            </p:spPr>
          </p:pic>
          <p:cxnSp>
            <p:nvCxnSpPr>
              <p:cNvPr id="17" name="直接箭头连接符 16">
                <a:extLst>
                  <a:ext uri="{FF2B5EF4-FFF2-40B4-BE49-F238E27FC236}">
                    <a16:creationId xmlns:a16="http://schemas.microsoft.com/office/drawing/2014/main" xmlns="" id="{D5F46810-649C-4934-9706-1EE12F13E1AB}"/>
                  </a:ext>
                </a:extLst>
              </p:cNvPr>
              <p:cNvCxnSpPr/>
              <p:nvPr/>
            </p:nvCxnSpPr>
            <p:spPr>
              <a:xfrm flipV="1">
                <a:off x="7032104" y="3645024"/>
                <a:ext cx="0" cy="14401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xmlns="" id="{3265DE6F-C914-4C25-88E7-578BB2C3C30D}"/>
                  </a:ext>
                </a:extLst>
              </p:cNvPr>
              <p:cNvCxnSpPr>
                <a:cxnSpLocks/>
              </p:cNvCxnSpPr>
              <p:nvPr/>
            </p:nvCxnSpPr>
            <p:spPr>
              <a:xfrm>
                <a:off x="7021594" y="5085184"/>
                <a:ext cx="11437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xmlns="" id="{3043EFC2-8BE2-4CFA-872C-9C447D2B0A97}"/>
                  </a:ext>
                </a:extLst>
              </p:cNvPr>
              <p:cNvSpPr txBox="1"/>
              <p:nvPr/>
            </p:nvSpPr>
            <p:spPr>
              <a:xfrm>
                <a:off x="7021594" y="3451440"/>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20" name="文本框 19">
                <a:extLst>
                  <a:ext uri="{FF2B5EF4-FFF2-40B4-BE49-F238E27FC236}">
                    <a16:creationId xmlns:a16="http://schemas.microsoft.com/office/drawing/2014/main" xmlns="" id="{54051CE7-88E4-4DD3-AF88-A9AC1BDFD8E5}"/>
                  </a:ext>
                </a:extLst>
              </p:cNvPr>
              <p:cNvSpPr txBox="1"/>
              <p:nvPr/>
            </p:nvSpPr>
            <p:spPr>
              <a:xfrm>
                <a:off x="8146950" y="4805330"/>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sp>
          <p:nvSpPr>
            <p:cNvPr id="15" name="文本框 14">
              <a:extLst>
                <a:ext uri="{FF2B5EF4-FFF2-40B4-BE49-F238E27FC236}">
                  <a16:creationId xmlns:a16="http://schemas.microsoft.com/office/drawing/2014/main" xmlns="" id="{8744AD4C-DF90-4F10-97CC-DDECA1F0BF42}"/>
                </a:ext>
              </a:extLst>
            </p:cNvPr>
            <p:cNvSpPr txBox="1"/>
            <p:nvPr/>
          </p:nvSpPr>
          <p:spPr>
            <a:xfrm>
              <a:off x="6975867" y="4936798"/>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grpSp>
      <p:cxnSp>
        <p:nvCxnSpPr>
          <p:cNvPr id="4" name="直接连接符 3">
            <a:extLst>
              <a:ext uri="{FF2B5EF4-FFF2-40B4-BE49-F238E27FC236}">
                <a16:creationId xmlns:a16="http://schemas.microsoft.com/office/drawing/2014/main" xmlns="" id="{AD546D46-7EB8-4C5A-93C7-A3F8617ACF22}"/>
              </a:ext>
            </a:extLst>
          </p:cNvPr>
          <p:cNvCxnSpPr/>
          <p:nvPr/>
        </p:nvCxnSpPr>
        <p:spPr>
          <a:xfrm>
            <a:off x="8904467" y="5949280"/>
            <a:ext cx="22073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xmlns="" id="{B6D151D9-E50B-440F-98F9-5FE437FF88A7}"/>
              </a:ext>
            </a:extLst>
          </p:cNvPr>
          <p:cNvCxnSpPr/>
          <p:nvPr/>
        </p:nvCxnSpPr>
        <p:spPr>
          <a:xfrm flipV="1">
            <a:off x="10008130" y="4596009"/>
            <a:ext cx="0" cy="13532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xmlns="" id="{41183337-E938-4A5F-A723-B3A8BCD6DEB7}"/>
              </a:ext>
            </a:extLst>
          </p:cNvPr>
          <p:cNvGrpSpPr/>
          <p:nvPr/>
        </p:nvGrpSpPr>
        <p:grpSpPr>
          <a:xfrm rot="20881188">
            <a:off x="8761334" y="4606510"/>
            <a:ext cx="2207326" cy="1353271"/>
            <a:chOff x="9056867" y="4748409"/>
            <a:chExt cx="2207326" cy="1353271"/>
          </a:xfrm>
        </p:grpSpPr>
        <p:cxnSp>
          <p:nvCxnSpPr>
            <p:cNvPr id="22" name="直接连接符 21">
              <a:extLst>
                <a:ext uri="{FF2B5EF4-FFF2-40B4-BE49-F238E27FC236}">
                  <a16:creationId xmlns:a16="http://schemas.microsoft.com/office/drawing/2014/main" xmlns="" id="{94281C5F-1360-4CC5-BF44-A583A05A4C8C}"/>
                </a:ext>
              </a:extLst>
            </p:cNvPr>
            <p:cNvCxnSpPr/>
            <p:nvPr/>
          </p:nvCxnSpPr>
          <p:spPr>
            <a:xfrm>
              <a:off x="9056867" y="6101680"/>
              <a:ext cx="2207326"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xmlns="" id="{70517AEC-9317-4A02-9B02-3B31B083C495}"/>
                </a:ext>
              </a:extLst>
            </p:cNvPr>
            <p:cNvCxnSpPr/>
            <p:nvPr/>
          </p:nvCxnSpPr>
          <p:spPr>
            <a:xfrm flipV="1">
              <a:off x="10160530" y="4748409"/>
              <a:ext cx="0" cy="1353271"/>
            </a:xfrm>
            <a:prstGeom prst="straightConnector1">
              <a:avLst/>
            </a:prstGeom>
            <a:ln w="254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grpSp>
      <p:cxnSp>
        <p:nvCxnSpPr>
          <p:cNvPr id="24" name="直接连接符 23">
            <a:extLst>
              <a:ext uri="{FF2B5EF4-FFF2-40B4-BE49-F238E27FC236}">
                <a16:creationId xmlns:a16="http://schemas.microsoft.com/office/drawing/2014/main" xmlns="" id="{5966CD84-9708-4B65-B0DE-D5D8055AE198}"/>
              </a:ext>
            </a:extLst>
          </p:cNvPr>
          <p:cNvCxnSpPr>
            <a:cxnSpLocks/>
          </p:cNvCxnSpPr>
          <p:nvPr/>
        </p:nvCxnSpPr>
        <p:spPr>
          <a:xfrm>
            <a:off x="9336360" y="3335192"/>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xmlns="" id="{D3DA1AF4-0C05-47AC-A3CC-5C3DAED40417}"/>
              </a:ext>
            </a:extLst>
          </p:cNvPr>
          <p:cNvCxnSpPr>
            <a:cxnSpLocks/>
          </p:cNvCxnSpPr>
          <p:nvPr/>
        </p:nvCxnSpPr>
        <p:spPr>
          <a:xfrm>
            <a:off x="10128448" y="3335192"/>
            <a:ext cx="0" cy="515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17E03411-15BD-4739-95C6-571A8679A034}"/>
              </a:ext>
            </a:extLst>
          </p:cNvPr>
          <p:cNvCxnSpPr>
            <a:cxnSpLocks/>
          </p:cNvCxnSpPr>
          <p:nvPr/>
        </p:nvCxnSpPr>
        <p:spPr>
          <a:xfrm>
            <a:off x="9336360" y="3789040"/>
            <a:ext cx="792088" cy="0"/>
          </a:xfrm>
          <a:prstGeom prst="line">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xmlns="" id="{11ED469C-B1B8-4D77-844F-6A1E00205559}"/>
              </a:ext>
            </a:extLst>
          </p:cNvPr>
          <p:cNvSpPr txBox="1"/>
          <p:nvPr/>
        </p:nvSpPr>
        <p:spPr>
          <a:xfrm>
            <a:off x="9255350" y="3400313"/>
            <a:ext cx="954107" cy="369332"/>
          </a:xfrm>
          <a:prstGeom prst="rect">
            <a:avLst/>
          </a:prstGeom>
          <a:noFill/>
        </p:spPr>
        <p:txBody>
          <a:bodyPr wrap="none" rtlCol="0">
            <a:spAutoFit/>
          </a:bodyPr>
          <a:lstStyle/>
          <a:p>
            <a:r>
              <a:rPr lang="en-US" altLang="zh-CN" dirty="0">
                <a:solidFill>
                  <a:srgbClr val="FF0000"/>
                </a:solidFill>
              </a:rPr>
              <a:t>0.142m</a:t>
            </a:r>
            <a:endParaRPr lang="zh-CN" altLang="en-US" dirty="0">
              <a:solidFill>
                <a:srgbClr val="FF0000"/>
              </a:solidFill>
            </a:endParaRPr>
          </a:p>
        </p:txBody>
      </p:sp>
      <p:sp>
        <p:nvSpPr>
          <p:cNvPr id="31" name="文本框 30">
            <a:extLst>
              <a:ext uri="{FF2B5EF4-FFF2-40B4-BE49-F238E27FC236}">
                <a16:creationId xmlns:a16="http://schemas.microsoft.com/office/drawing/2014/main" xmlns="" id="{90462D94-2D3D-4378-A574-EB3652601006}"/>
              </a:ext>
            </a:extLst>
          </p:cNvPr>
          <p:cNvSpPr txBox="1"/>
          <p:nvPr/>
        </p:nvSpPr>
        <p:spPr>
          <a:xfrm>
            <a:off x="11160440" y="5779499"/>
            <a:ext cx="710451" cy="369332"/>
          </a:xfrm>
          <a:prstGeom prst="rect">
            <a:avLst/>
          </a:prstGeom>
          <a:noFill/>
        </p:spPr>
        <p:txBody>
          <a:bodyPr wrap="none" rtlCol="0">
            <a:spAutoFit/>
          </a:bodyPr>
          <a:lstStyle/>
          <a:p>
            <a:r>
              <a:rPr lang="en-US" altLang="zh-CN" dirty="0">
                <a:solidFill>
                  <a:srgbClr val="FF0000"/>
                </a:solidFill>
              </a:rPr>
              <a:t>XZ</a:t>
            </a:r>
            <a:r>
              <a:rPr lang="zh-CN" altLang="en-US" dirty="0">
                <a:solidFill>
                  <a:srgbClr val="FF0000"/>
                </a:solidFill>
              </a:rPr>
              <a:t>面</a:t>
            </a:r>
          </a:p>
        </p:txBody>
      </p:sp>
      <p:sp>
        <p:nvSpPr>
          <p:cNvPr id="32" name="文本框 31">
            <a:extLst>
              <a:ext uri="{FF2B5EF4-FFF2-40B4-BE49-F238E27FC236}">
                <a16:creationId xmlns:a16="http://schemas.microsoft.com/office/drawing/2014/main" xmlns="" id="{A3F47F9B-01E4-4333-B583-C22639652645}"/>
              </a:ext>
            </a:extLst>
          </p:cNvPr>
          <p:cNvSpPr txBox="1"/>
          <p:nvPr/>
        </p:nvSpPr>
        <p:spPr>
          <a:xfrm>
            <a:off x="9724545" y="4439239"/>
            <a:ext cx="343051" cy="347049"/>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33" name="弧形 32">
            <a:extLst>
              <a:ext uri="{FF2B5EF4-FFF2-40B4-BE49-F238E27FC236}">
                <a16:creationId xmlns:a16="http://schemas.microsoft.com/office/drawing/2014/main" xmlns="" id="{6679AF2D-9256-4530-A424-D6B824E16CA0}"/>
              </a:ext>
            </a:extLst>
          </p:cNvPr>
          <p:cNvSpPr/>
          <p:nvPr/>
        </p:nvSpPr>
        <p:spPr>
          <a:xfrm rot="1316792">
            <a:off x="10491982" y="5809059"/>
            <a:ext cx="204642" cy="239612"/>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xmlns="" id="{29460F38-64C1-4176-900D-FE61993ACD66}"/>
              </a:ext>
            </a:extLst>
          </p:cNvPr>
          <p:cNvSpPr txBox="1"/>
          <p:nvPr/>
        </p:nvSpPr>
        <p:spPr>
          <a:xfrm>
            <a:off x="10726060" y="5653289"/>
            <a:ext cx="511483" cy="369332"/>
          </a:xfrm>
          <a:prstGeom prst="rect">
            <a:avLst/>
          </a:prstGeom>
          <a:noFill/>
        </p:spPr>
        <p:txBody>
          <a:bodyPr wrap="square">
            <a:spAutoFit/>
          </a:bodyPr>
          <a:lstStyle/>
          <a:p>
            <a:r>
              <a:rPr lang="el-GR" altLang="zh-CN" sz="1800" dirty="0">
                <a:solidFill>
                  <a:srgbClr val="FF0000"/>
                </a:solidFill>
                <a:latin typeface="Times New Roman" panose="02020603050405020304" pitchFamily="18" charset="0"/>
                <a:cs typeface="Times New Roman" pitchFamily="18" charset="0"/>
              </a:rPr>
              <a:t>ϴ</a:t>
            </a:r>
            <a:r>
              <a:rPr lang="en-US" altLang="zh-CN" sz="1800" dirty="0">
                <a:solidFill>
                  <a:srgbClr val="FF0000"/>
                </a:solidFill>
                <a:latin typeface="Times New Roman" panose="02020603050405020304" pitchFamily="18" charset="0"/>
                <a:cs typeface="Times New Roman" pitchFamily="18" charset="0"/>
              </a:rPr>
              <a:t>1</a:t>
            </a:r>
            <a:endParaRPr lang="zh-CN" altLang="en-US" dirty="0">
              <a:solidFill>
                <a:srgbClr val="FF0000"/>
              </a:solidFill>
            </a:endParaRPr>
          </a:p>
        </p:txBody>
      </p:sp>
    </p:spTree>
    <p:extLst>
      <p:ext uri="{BB962C8B-B14F-4D97-AF65-F5344CB8AC3E}">
        <p14:creationId xmlns:p14="http://schemas.microsoft.com/office/powerpoint/2010/main" val="5626016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872*185"/>
  <p:tag name="TABLE_ENDDRAG_RECT" val="40*267*872*185"/>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857*169"/>
  <p:tag name="TABLE_ENDDRAG_RECT" val="54*282*857*16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30.15,&quot;left&quot;:413.95,&quot;top&quot;:63.55,&quot;width&quot;:532.4}"/>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536*152"/>
  <p:tag name="TABLE_ENDDRAG_RECT" val="366*99*536*152"/>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33.8,&quot;left&quot;:116.4,&quot;top&quot;:88.1,&quot;width&quot;:460.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33.8,&quot;left&quot;:116.4,&quot;top&quot;:88.1,&quot;width&quot;:460.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33.8,&quot;left&quot;:116.4,&quot;top&quot;:88.1,&quot;width&quot;:4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蓝色模板1</Template>
  <TotalTime>129</TotalTime>
  <Words>3329</Words>
  <Application>Microsoft Office PowerPoint</Application>
  <PresentationFormat>宽屏</PresentationFormat>
  <Paragraphs>554</Paragraphs>
  <Slides>33</Slides>
  <Notes>17</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33</vt:i4>
      </vt:variant>
    </vt:vector>
  </HeadingPairs>
  <TitlesOfParts>
    <vt:vector size="47" baseType="lpstr">
      <vt:lpstr>Arial Unicode MS</vt:lpstr>
      <vt:lpstr>等线</vt:lpstr>
      <vt:lpstr>黑体</vt:lpstr>
      <vt:lpstr>华文楷体</vt:lpstr>
      <vt:lpstr>楷体</vt:lpstr>
      <vt:lpstr>宋体</vt:lpstr>
      <vt:lpstr>微软雅黑</vt:lpstr>
      <vt:lpstr>Arial</vt:lpstr>
      <vt:lpstr>Calibri</vt:lpstr>
      <vt:lpstr>Cambria Math</vt:lpstr>
      <vt:lpstr>Symbol</vt:lpstr>
      <vt:lpstr>Times New Roman</vt:lpstr>
      <vt:lpstr>Wingdings</vt:lpstr>
      <vt:lpstr>Office 主题</vt:lpstr>
      <vt:lpstr>PowerPoint 演示文稿</vt:lpstr>
      <vt:lpstr>引言</vt:lpstr>
      <vt:lpstr>增强器二六极组合磁铁六极场磁中心偏差</vt:lpstr>
      <vt:lpstr>PowerPoint 演示文稿</vt:lpstr>
      <vt:lpstr>增强器二六极组合磁铁六极场磁中心偏差</vt:lpstr>
      <vt:lpstr>增强器二六极组合磁铁六极场磁中心偏差</vt:lpstr>
      <vt:lpstr>增强器二六极组合磁铁六极场磁中心偏差</vt:lpstr>
      <vt:lpstr>增强器二六极组合磁铁六极场磁中心偏差</vt:lpstr>
      <vt:lpstr>PowerPoint 演示文稿</vt:lpstr>
      <vt:lpstr>增强器二六极组合磁铁六极场磁中心偏差</vt:lpstr>
      <vt:lpstr>增强器二六极组合磁铁六极场磁中心偏差</vt:lpstr>
      <vt:lpstr>增强器二六极组合磁铁六极场磁中心偏差</vt:lpstr>
      <vt:lpstr>增强器二六极组合磁铁误差</vt:lpstr>
      <vt:lpstr>PowerPoint 演示文稿</vt:lpstr>
      <vt:lpstr>Booster DA with error correction &amp; SR</vt:lpstr>
      <vt:lpstr>Error setting in EDR</vt:lpstr>
      <vt:lpstr>SLS Booster dipoles </vt:lpstr>
      <vt:lpstr>ALBA Booster dipoles  </vt:lpstr>
      <vt:lpstr>NSLS-II Booster dipoles </vt:lpstr>
      <vt:lpstr>TPS Booster dipoles </vt:lpstr>
      <vt:lpstr>Offset quadrupole in HEPS Main Ring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very much!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 of the twin aperture magnets</dc:title>
  <dc:creator>ym</dc:creator>
  <cp:lastModifiedBy>8615699787073</cp:lastModifiedBy>
  <cp:revision>1406</cp:revision>
  <cp:lastPrinted>2013-10-17T01:59:00Z</cp:lastPrinted>
  <dcterms:created xsi:type="dcterms:W3CDTF">2021-06-21T06:39:00Z</dcterms:created>
  <dcterms:modified xsi:type="dcterms:W3CDTF">2024-12-11T00:41:35Z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310FF15D7F6B49D288674E75B2151912_13</vt:lpwstr>
  </property>
  <property fmtid="{D5CDD505-2E9C-101B-9397-08002B2CF9AE}" pid="3" name="KSOProductBuildVer">
    <vt:lpwstr>2052-12.1.0.19302</vt:lpwstr>
  </property>
</Properties>
</file>