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
  </p:notesMasterIdLst>
  <p:handoutMasterIdLst>
    <p:handoutMasterId r:id="rId20"/>
  </p:handoutMasterIdLst>
  <p:sldIdLst>
    <p:sldId id="1515" r:id="rId3"/>
    <p:sldId id="1516" r:id="rId4"/>
    <p:sldId id="2362" r:id="rId5"/>
    <p:sldId id="2366" r:id="rId7"/>
    <p:sldId id="2349" r:id="rId8"/>
    <p:sldId id="2352" r:id="rId9"/>
    <p:sldId id="2364" r:id="rId10"/>
    <p:sldId id="2365" r:id="rId11"/>
    <p:sldId id="2354" r:id="rId12"/>
    <p:sldId id="2356" r:id="rId13"/>
    <p:sldId id="2348" r:id="rId14"/>
    <p:sldId id="2360" r:id="rId15"/>
    <p:sldId id="2361" r:id="rId16"/>
    <p:sldId id="2353" r:id="rId17"/>
    <p:sldId id="1519" r:id="rId18"/>
    <p:sldId id="1520" r:id="rId19"/>
  </p:sldIdLst>
  <p:sldSz cx="12192000" cy="6858000"/>
  <p:notesSz cx="7103745" cy="10234295"/>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沙 鹏" initials="沙"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BA3F3F"/>
    <a:srgbClr val="FFFFFF"/>
    <a:srgbClr val="090708"/>
    <a:srgbClr val="D0D8E8"/>
    <a:srgbClr val="4F81BD"/>
    <a:srgbClr val="003399"/>
    <a:srgbClr val="E6E6E6"/>
    <a:srgbClr val="0070C0"/>
    <a:srgbClr val="4D83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47" autoAdjust="0"/>
    <p:restoredTop sz="91732" autoAdjust="0"/>
  </p:normalViewPr>
  <p:slideViewPr>
    <p:cSldViewPr showGuides="1">
      <p:cViewPr varScale="1">
        <p:scale>
          <a:sx n="150" d="100"/>
          <a:sy n="150" d="100"/>
        </p:scale>
        <p:origin x="372" y="76"/>
      </p:cViewPr>
      <p:guideLst>
        <p:guide orient="horz" pos="2160"/>
        <p:guide pos="3847"/>
      </p:guideLst>
    </p:cSldViewPr>
  </p:slideViewPr>
  <p:notesTextViewPr>
    <p:cViewPr>
      <p:scale>
        <a:sx n="3" d="2"/>
        <a:sy n="3" d="2"/>
      </p:scale>
      <p:origin x="0" y="0"/>
    </p:cViewPr>
  </p:notesTextViewPr>
  <p:sorterViewPr>
    <p:cViewPr>
      <p:scale>
        <a:sx n="90" d="100"/>
        <a:sy n="90" d="100"/>
      </p:scale>
      <p:origin x="0" y="9182"/>
    </p:cViewPr>
  </p:sorterViewPr>
  <p:notesViewPr>
    <p:cSldViewPr>
      <p:cViewPr varScale="1">
        <p:scale>
          <a:sx n="53" d="100"/>
          <a:sy n="53" d="100"/>
        </p:scale>
        <p:origin x="3312" y="77"/>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3.xml"/><Relationship Id="rId24" Type="http://schemas.openxmlformats.org/officeDocument/2006/relationships/commentAuthors" Target="commentAuthors.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7F9E6D00-2C1C-47F1-8495-043F093F9ED6}" type="datetimeFigureOut">
              <a:rPr lang="zh-CN" altLang="en-US" smtClean="0"/>
            </a:fld>
            <a:endParaRPr lang="zh-CN" altLang="en-US"/>
          </a:p>
        </p:txBody>
      </p:sp>
      <p:sp>
        <p:nvSpPr>
          <p:cNvPr id="4" name="Footer Placeholder 3"/>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5" name="Slide Number Placeholder 4"/>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EB5A05AE-EECD-457A-A033-312F4EB81B8B}"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zh-CN" altLang="en-US"/>
          </a:p>
        </p:txBody>
      </p:sp>
      <p:sp>
        <p:nvSpPr>
          <p:cNvPr id="3" name="日期占位符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A3E0D183-6031-4C32-B44B-14746A336CF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03A1DF17-A28C-4D46-829F-D8D110C0931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21308" y="1718148"/>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anose="020B0503020204020204" pitchFamily="34" charset="-122"/>
                <a:ea typeface="微软雅黑" panose="020B0503020204020204" pitchFamily="34" charset="-122"/>
                <a:cs typeface="+mn-cs"/>
              </a:defRPr>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p:txBody>
          <a:bodyPr/>
          <a:lstStyle/>
          <a:p>
            <a:fld id="{EEB30B2B-8DAF-4635-9F01-0B9C458933E3}" type="datetime1">
              <a:rPr lang="zh-CN" altLang="en-US" smtClean="0"/>
            </a:fld>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114731"/>
            <a:ext cx="10972800" cy="5011434"/>
          </a:xfrm>
        </p:spPr>
        <p:txBody>
          <a:bodyPr/>
          <a:lstStyle>
            <a:lvl1pPr>
              <a:lnSpc>
                <a:spcPct val="110000"/>
              </a:lnSpc>
              <a:spcBef>
                <a:spcPts val="0"/>
              </a:spcBef>
              <a:spcAft>
                <a:spcPts val="1000"/>
              </a:spcAft>
              <a:buClr>
                <a:srgbClr val="FFC000"/>
              </a:buClr>
              <a:buSzPct val="80000"/>
              <a:buFont typeface="Wingdings" panose="05000000000000000000" pitchFamily="2" charset="2"/>
              <a:buChar char="n"/>
              <a:defRPr sz="2400" b="0" baseline="0">
                <a:latin typeface="Arial" panose="020B0604020202020204" pitchFamily="34" charset="0"/>
                <a:ea typeface="微软雅黑" panose="020B0503020204020204" pitchFamily="34" charset="-122"/>
              </a:defRPr>
            </a:lvl1pPr>
            <a:lvl2pPr>
              <a:defRPr sz="2000" baseline="0">
                <a:latin typeface="Arial" panose="020B0604020202020204" pitchFamily="34" charset="0"/>
                <a:ea typeface="微软雅黑" panose="020B0503020204020204" pitchFamily="34" charset="-122"/>
              </a:defRPr>
            </a:lvl2pPr>
            <a:lvl3pPr>
              <a:defRPr baseline="0"/>
            </a:lvl3pPr>
            <a:lvl4pPr>
              <a:defRPr baseline="0"/>
            </a:lvl4pPr>
            <a:lvl5pPr>
              <a:defRPr baseline="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ACAB315D-5845-4E10-96EE-900B6420E4E9}" type="datetime1">
              <a:rPr lang="zh-CN" altLang="en-US" smtClean="0"/>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C00000"/>
                </a:solidFill>
                <a:effectLst>
                  <a:outerShdw blurRad="38100" dist="38100" dir="2700000" algn="tl">
                    <a:srgbClr val="000000">
                      <a:alpha val="43137"/>
                    </a:srgbClr>
                  </a:outerShdw>
                </a:effectLst>
                <a:latin typeface="Arial Black" panose="020B0A040201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586586" y="6386391"/>
            <a:ext cx="5040560" cy="354977"/>
          </a:xfrm>
        </p:spPr>
        <p:txBody>
          <a:bodyPr/>
          <a:lstStyle/>
          <a:p>
            <a:endParaRPr lang="zh-CN" altLang="en-US" dirty="0"/>
          </a:p>
        </p:txBody>
      </p:sp>
      <p:sp>
        <p:nvSpPr>
          <p:cNvPr id="6" name="灯片编号占位符 5"/>
          <p:cNvSpPr>
            <a:spLocks noGrp="1"/>
          </p:cNvSpPr>
          <p:nvPr>
            <p:ph type="sldNum" sz="quarter" idx="12"/>
          </p:nvPr>
        </p:nvSpPr>
        <p:spPr/>
        <p:txBody>
          <a:bodyPr/>
          <a:lstStyle/>
          <a:p>
            <a:fld id="{F15E9139-A00B-4B2A-98A6-095DC08F134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AE8D2C3-E4EE-4507-8B92-8AE7B7B616F4}" type="datetime1">
              <a:rPr lang="zh-CN" altLang="en-US" smtClean="0"/>
            </a:fld>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fld>
            <a:endParaRPr lang="zh-CN" altLang="en-US"/>
          </a:p>
        </p:txBody>
      </p:sp>
      <p:sp>
        <p:nvSpPr>
          <p:cNvPr id="6" name="页脚占位符 4"/>
          <p:cNvSpPr>
            <a:spLocks noGrp="1"/>
          </p:cNvSpPr>
          <p:nvPr>
            <p:ph type="ftr" sz="quarter" idx="11"/>
          </p:nvPr>
        </p:nvSpPr>
        <p:spPr>
          <a:xfrm>
            <a:off x="3586586" y="6386391"/>
            <a:ext cx="5040560" cy="354977"/>
          </a:xfrm>
        </p:spPr>
        <p:txBody>
          <a:bodyPr/>
          <a:lstStyle/>
          <a:p>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56793"/>
            <a:ext cx="10972800" cy="4569372"/>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CE2C9-0858-40D0-852F-2215466EB8FC}" type="datetime1">
              <a:rPr lang="zh-CN" altLang="en-US" smtClean="0"/>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png"/><Relationship Id="rId1"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jpeg"/><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623392" y="1718148"/>
            <a:ext cx="10729192" cy="1470025"/>
          </a:xfrm>
        </p:spPr>
        <p:txBody>
          <a:bodyPr/>
          <a:lstStyle/>
          <a:p>
            <a:r>
              <a:rPr lang="en-US" altLang="zh-CN" sz="5400"/>
              <a:t>CEPC C-band test facility plan</a:t>
            </a:r>
            <a:endParaRPr lang="zh-CN" altLang="en-US" sz="5400" dirty="0"/>
          </a:p>
        </p:txBody>
      </p:sp>
      <p:sp>
        <p:nvSpPr>
          <p:cNvPr id="3" name="副标题 2"/>
          <p:cNvSpPr>
            <a:spLocks noGrp="1"/>
          </p:cNvSpPr>
          <p:nvPr>
            <p:ph type="subTitle" idx="1"/>
          </p:nvPr>
        </p:nvSpPr>
        <p:spPr/>
        <p:txBody>
          <a:bodyPr>
            <a:normAutofit/>
          </a:bodyPr>
          <a:lstStyle/>
          <a:p>
            <a:r>
              <a:rPr lang="zh-CN" altLang="en-US" dirty="0"/>
              <a:t>张敬如</a:t>
            </a:r>
            <a:endParaRPr lang="en-US" altLang="zh-CN" dirty="0"/>
          </a:p>
          <a:p>
            <a:endParaRPr lang="en-US" altLang="zh-CN" dirty="0"/>
          </a:p>
          <a:p>
            <a:r>
              <a:rPr lang="en-US" altLang="zh-CN" dirty="0"/>
              <a:t>2024.12.11</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a:t>High directional coupler</a:t>
            </a:r>
            <a:endParaRPr lang="en-US" altLang="zh-CN"/>
          </a:p>
          <a:p>
            <a:endParaRPr lang="en-US" altLang="zh-CN"/>
          </a:p>
          <a:p>
            <a:endParaRPr lang="en-US" altLang="zh-CN"/>
          </a:p>
          <a:p>
            <a:endParaRPr lang="en-US" altLang="zh-CN"/>
          </a:p>
          <a:p>
            <a:r>
              <a:rPr lang="en-US" altLang="zh-CN"/>
              <a:t> Load</a:t>
            </a:r>
            <a:endParaRPr lang="en-US" altLang="zh-CN"/>
          </a:p>
          <a:p>
            <a:endParaRPr lang="en-US" altLang="zh-CN"/>
          </a:p>
          <a:p>
            <a:endParaRPr lang="en-US" altLang="zh-CN"/>
          </a:p>
          <a:p>
            <a:r>
              <a:rPr lang="en-US" altLang="zh-CN"/>
              <a:t>waveguide</a:t>
            </a:r>
            <a:r>
              <a:rPr lang="zh-CN" altLang="en-US"/>
              <a:t>（</a:t>
            </a:r>
            <a:r>
              <a:rPr lang="en-US" altLang="zh-CN"/>
              <a:t>Localization</a:t>
            </a:r>
            <a:r>
              <a:rPr lang="zh-CN" altLang="en-US"/>
              <a:t>）</a:t>
            </a:r>
            <a:r>
              <a:rPr lang="en-US" altLang="zh-CN"/>
              <a:t> </a:t>
            </a:r>
            <a:endParaRPr lang="en-US" altLang="zh-CN"/>
          </a:p>
          <a:p>
            <a:pPr lvl="1"/>
            <a:r>
              <a:rPr lang="en-US" altLang="zh-CN" sz="2000"/>
              <a:t>E-bend, H-bend, </a:t>
            </a:r>
            <a:r>
              <a:rPr lang="en-US" altLang="zh-CN"/>
              <a:t>Straight waveguide, Extraction waveguide, Power divider etc.</a:t>
            </a:r>
            <a:endParaRPr lang="en-US" altLang="zh-CN"/>
          </a:p>
          <a:p>
            <a:endParaRPr lang="en-US" altLang="zh-CN"/>
          </a:p>
        </p:txBody>
      </p:sp>
      <p:sp>
        <p:nvSpPr>
          <p:cNvPr id="3" name="标题 2"/>
          <p:cNvSpPr>
            <a:spLocks noGrp="1"/>
          </p:cNvSpPr>
          <p:nvPr>
            <p:ph type="title"/>
          </p:nvPr>
        </p:nvSpPr>
        <p:spPr/>
        <p:txBody>
          <a:bodyPr/>
          <a:lstStyle/>
          <a:p>
            <a:r>
              <a:rPr lang="en-US" altLang="zh-CN"/>
              <a:t>Waveguid &amp; Load </a:t>
            </a:r>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pic>
        <p:nvPicPr>
          <p:cNvPr id="6" name="图片 5"/>
          <p:cNvPicPr>
            <a:picLocks noChangeAspect="1"/>
          </p:cNvPicPr>
          <p:nvPr/>
        </p:nvPicPr>
        <p:blipFill>
          <a:blip r:embed="rId1"/>
          <a:stretch>
            <a:fillRect/>
          </a:stretch>
        </p:blipFill>
        <p:spPr>
          <a:xfrm>
            <a:off x="3150235" y="1844675"/>
            <a:ext cx="3255010" cy="1224280"/>
          </a:xfrm>
          <a:prstGeom prst="rect">
            <a:avLst/>
          </a:prstGeom>
        </p:spPr>
      </p:pic>
      <p:grpSp>
        <p:nvGrpSpPr>
          <p:cNvPr id="8" name="组合 7"/>
          <p:cNvGrpSpPr/>
          <p:nvPr/>
        </p:nvGrpSpPr>
        <p:grpSpPr>
          <a:xfrm>
            <a:off x="3791585" y="3676650"/>
            <a:ext cx="2973705" cy="932930"/>
            <a:chOff x="620088" y="3400282"/>
            <a:chExt cx="5233946" cy="3385193"/>
          </a:xfrm>
        </p:grpSpPr>
        <p:pic>
          <p:nvPicPr>
            <p:cNvPr id="14" name="图片 13"/>
            <p:cNvPicPr>
              <a:picLocks noChangeAspect="1"/>
            </p:cNvPicPr>
            <p:nvPr/>
          </p:nvPicPr>
          <p:blipFill>
            <a:blip r:embed="rId2"/>
            <a:stretch>
              <a:fillRect/>
            </a:stretch>
          </p:blipFill>
          <p:spPr>
            <a:xfrm rot="534273">
              <a:off x="894551" y="3403415"/>
              <a:ext cx="4409394" cy="2955376"/>
            </a:xfrm>
            <a:prstGeom prst="rect">
              <a:avLst/>
            </a:prstGeom>
          </p:spPr>
        </p:pic>
        <p:sp>
          <p:nvSpPr>
            <p:cNvPr id="11" name="文本框 10"/>
            <p:cNvSpPr txBox="1"/>
            <p:nvPr/>
          </p:nvSpPr>
          <p:spPr>
            <a:xfrm>
              <a:off x="5159090" y="3400282"/>
              <a:ext cx="694944" cy="1223496"/>
            </a:xfrm>
            <a:prstGeom prst="rect">
              <a:avLst/>
            </a:prstGeom>
            <a:noFill/>
          </p:spPr>
          <p:txBody>
            <a:bodyPr wrap="square" rtlCol="0">
              <a:spAutoFit/>
            </a:bodyPr>
            <a:lstStyle/>
            <a:p>
              <a:r>
                <a:rPr lang="en-US" altLang="zh-CN" sz="800" dirty="0">
                  <a:solidFill>
                    <a:srgbClr val="0070C0"/>
                  </a:solidFill>
                </a:rPr>
                <a:t>BJ48</a:t>
              </a:r>
              <a:endParaRPr lang="en-US" altLang="zh-CN" sz="800" dirty="0">
                <a:solidFill>
                  <a:srgbClr val="0070C0"/>
                </a:solidFill>
              </a:endParaRPr>
            </a:p>
          </p:txBody>
        </p:sp>
        <p:sp>
          <p:nvSpPr>
            <p:cNvPr id="12" name="文本框 11"/>
            <p:cNvSpPr txBox="1"/>
            <p:nvPr/>
          </p:nvSpPr>
          <p:spPr>
            <a:xfrm>
              <a:off x="3614627" y="3516289"/>
              <a:ext cx="1663844" cy="776493"/>
            </a:xfrm>
            <a:prstGeom prst="rect">
              <a:avLst/>
            </a:prstGeom>
            <a:noFill/>
          </p:spPr>
          <p:txBody>
            <a:bodyPr wrap="square" rtlCol="0">
              <a:spAutoFit/>
            </a:bodyPr>
            <a:lstStyle/>
            <a:p>
              <a:r>
                <a:rPr lang="en-US" altLang="zh-CN" sz="800" dirty="0">
                  <a:solidFill>
                    <a:srgbClr val="0070C0"/>
                  </a:solidFill>
                </a:rPr>
                <a:t>Waveguide taper</a:t>
              </a:r>
              <a:endParaRPr lang="en-US" altLang="zh-CN" sz="800" dirty="0">
                <a:solidFill>
                  <a:srgbClr val="0070C0"/>
                </a:solidFill>
              </a:endParaRPr>
            </a:p>
          </p:txBody>
        </p:sp>
        <p:sp>
          <p:nvSpPr>
            <p:cNvPr id="15" name="文本框 14"/>
            <p:cNvSpPr txBox="1"/>
            <p:nvPr/>
          </p:nvSpPr>
          <p:spPr>
            <a:xfrm>
              <a:off x="3822094" y="4863733"/>
              <a:ext cx="1475231" cy="776493"/>
            </a:xfrm>
            <a:prstGeom prst="rect">
              <a:avLst/>
            </a:prstGeom>
            <a:noFill/>
          </p:spPr>
          <p:txBody>
            <a:bodyPr wrap="square" rtlCol="0">
              <a:spAutoFit/>
            </a:bodyPr>
            <a:lstStyle/>
            <a:p>
              <a:r>
                <a:rPr lang="en-US" altLang="zh-CN" sz="800" dirty="0">
                  <a:solidFill>
                    <a:srgbClr val="0070C0"/>
                  </a:solidFill>
                </a:rPr>
                <a:t>Match section</a:t>
              </a:r>
              <a:endParaRPr lang="en-US" altLang="zh-CN" sz="800" dirty="0">
                <a:solidFill>
                  <a:srgbClr val="0070C0"/>
                </a:solidFill>
              </a:endParaRPr>
            </a:p>
          </p:txBody>
        </p:sp>
        <p:sp>
          <p:nvSpPr>
            <p:cNvPr id="16" name="文本框 15"/>
            <p:cNvSpPr txBox="1"/>
            <p:nvPr/>
          </p:nvSpPr>
          <p:spPr>
            <a:xfrm>
              <a:off x="2139396" y="5561979"/>
              <a:ext cx="1475231" cy="1223496"/>
            </a:xfrm>
            <a:prstGeom prst="rect">
              <a:avLst/>
            </a:prstGeom>
            <a:noFill/>
          </p:spPr>
          <p:txBody>
            <a:bodyPr wrap="square" rtlCol="0">
              <a:spAutoFit/>
            </a:bodyPr>
            <a:lstStyle/>
            <a:p>
              <a:r>
                <a:rPr lang="en-US" altLang="zh-CN" sz="800" dirty="0">
                  <a:solidFill>
                    <a:srgbClr val="0070C0"/>
                  </a:solidFill>
                </a:rPr>
                <a:t>Regular section</a:t>
              </a:r>
              <a:endParaRPr lang="en-US" altLang="zh-CN" sz="800" dirty="0">
                <a:solidFill>
                  <a:srgbClr val="0070C0"/>
                </a:solidFill>
              </a:endParaRPr>
            </a:p>
          </p:txBody>
        </p:sp>
        <p:sp>
          <p:nvSpPr>
            <p:cNvPr id="17" name="文本框 16"/>
            <p:cNvSpPr txBox="1"/>
            <p:nvPr/>
          </p:nvSpPr>
          <p:spPr>
            <a:xfrm>
              <a:off x="620088" y="3923027"/>
              <a:ext cx="781614" cy="1223496"/>
            </a:xfrm>
            <a:prstGeom prst="rect">
              <a:avLst/>
            </a:prstGeom>
            <a:noFill/>
          </p:spPr>
          <p:txBody>
            <a:bodyPr wrap="square" rtlCol="0">
              <a:spAutoFit/>
            </a:bodyPr>
            <a:lstStyle/>
            <a:p>
              <a:pPr algn="ctr"/>
              <a:r>
                <a:rPr lang="en-US" altLang="zh-CN" sz="800" dirty="0">
                  <a:solidFill>
                    <a:srgbClr val="0070C0"/>
                  </a:solidFill>
                </a:rPr>
                <a:t>End cavity</a:t>
              </a:r>
              <a:endParaRPr lang="en-US" altLang="zh-CN" sz="800" dirty="0">
                <a:solidFill>
                  <a:srgbClr val="0070C0"/>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600" y="1114425"/>
            <a:ext cx="9994900" cy="5011420"/>
          </a:xfrm>
        </p:spPr>
        <p:txBody>
          <a:bodyPr/>
          <a:lstStyle/>
          <a:p>
            <a:pPr algn="l"/>
            <a:r>
              <a:rPr lang="zh-CN" altLang="en-US"/>
              <a:t>场地</a:t>
            </a:r>
            <a:r>
              <a:rPr lang="en-US" altLang="zh-CN"/>
              <a:t>&amp;</a:t>
            </a:r>
            <a:r>
              <a:rPr lang="zh-CN" altLang="en-US">
                <a:sym typeface="+mn-ea"/>
              </a:rPr>
              <a:t>功率源</a:t>
            </a:r>
            <a:endParaRPr lang="zh-CN" altLang="en-US">
              <a:sym typeface="+mn-ea"/>
            </a:endParaRPr>
          </a:p>
          <a:p>
            <a:pPr lvl="1" algn="l"/>
            <a:r>
              <a:rPr lang="en-US" altLang="zh-CN">
                <a:sym typeface="+mn-ea"/>
              </a:rPr>
              <a:t>HEPS</a:t>
            </a:r>
            <a:r>
              <a:rPr lang="zh-CN" altLang="en-US">
                <a:sym typeface="+mn-ea"/>
              </a:rPr>
              <a:t>直线末端，</a:t>
            </a:r>
            <a:r>
              <a:rPr lang="zh-CN" altLang="en-US" dirty="0">
                <a:sym typeface="+mn-ea"/>
              </a:rPr>
              <a:t>加速管测试厅屏蔽设计，可进行高功率测试</a:t>
            </a:r>
            <a:endParaRPr lang="zh-CN" altLang="en-US">
              <a:sym typeface="+mn-ea"/>
            </a:endParaRPr>
          </a:p>
          <a:p>
            <a:pPr lvl="1" algn="l"/>
            <a:r>
              <a:rPr lang="zh-CN" altLang="en-US">
                <a:sym typeface="+mn-ea"/>
              </a:rPr>
              <a:t>80MW</a:t>
            </a:r>
            <a:r>
              <a:rPr lang="en-US" altLang="zh-CN">
                <a:sym typeface="+mn-ea"/>
              </a:rPr>
              <a:t>, 100Hz (Baseline: 50MW, 100Hz)</a:t>
            </a:r>
            <a:r>
              <a:rPr lang="zh-CN" altLang="en-US">
                <a:sym typeface="+mn-ea"/>
              </a:rPr>
              <a:t>速调管和配套调制器2025年7月可以加工完毕（周祖圣）</a:t>
            </a:r>
            <a:endParaRPr lang="zh-CN" altLang="en-US">
              <a:latin typeface="Arial" panose="020B0604020202020204" pitchFamily="34" charset="0"/>
              <a:ea typeface="微软雅黑" panose="020B0503020204020204" pitchFamily="34" charset="-122"/>
            </a:endParaRPr>
          </a:p>
          <a:p>
            <a:pPr algn="l"/>
            <a:endParaRPr lang="zh-CN" altLang="en-US"/>
          </a:p>
          <a:p>
            <a:endParaRPr lang="zh-CN" altLang="en-US"/>
          </a:p>
        </p:txBody>
      </p:sp>
      <p:sp>
        <p:nvSpPr>
          <p:cNvPr id="3" name="标题 2"/>
          <p:cNvSpPr>
            <a:spLocks noGrp="1"/>
          </p:cNvSpPr>
          <p:nvPr>
            <p:ph type="title"/>
          </p:nvPr>
        </p:nvSpPr>
        <p:spPr/>
        <p:txBody>
          <a:bodyPr/>
          <a:lstStyle/>
          <a:p>
            <a:r>
              <a:rPr lang="zh-CN" altLang="en-US"/>
              <a:t>现有条件</a:t>
            </a:r>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559560" y="3428365"/>
            <a:ext cx="1438275" cy="1040765"/>
          </a:xfrm>
          <a:prstGeom prst="rect">
            <a:avLst/>
          </a:prstGeom>
        </p:spPr>
      </p:pic>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9560" y="4869180"/>
            <a:ext cx="6893560" cy="125793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合计：</a:t>
            </a:r>
            <a:r>
              <a:rPr lang="en-US" altLang="zh-CN" dirty="0"/>
              <a:t>200</a:t>
            </a:r>
            <a:r>
              <a:rPr lang="zh-CN" altLang="en-US" dirty="0"/>
              <a:t>万</a:t>
            </a:r>
            <a:endParaRPr lang="zh-CN" altLang="en-US" dirty="0"/>
          </a:p>
        </p:txBody>
      </p:sp>
      <p:sp>
        <p:nvSpPr>
          <p:cNvPr id="3" name="标题 2"/>
          <p:cNvSpPr>
            <a:spLocks noGrp="1"/>
          </p:cNvSpPr>
          <p:nvPr>
            <p:ph type="title"/>
          </p:nvPr>
        </p:nvSpPr>
        <p:spPr/>
        <p:txBody>
          <a:bodyPr/>
          <a:lstStyle/>
          <a:p>
            <a:r>
              <a:rPr lang="zh-CN" altLang="en-US"/>
              <a:t>经费需求</a:t>
            </a:r>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graphicFrame>
        <p:nvGraphicFramePr>
          <p:cNvPr id="8" name="表格 7"/>
          <p:cNvGraphicFramePr>
            <a:graphicFrameLocks noGrp="1"/>
          </p:cNvGraphicFramePr>
          <p:nvPr>
            <p:custDataLst>
              <p:tags r:id="rId1"/>
            </p:custDataLst>
          </p:nvPr>
        </p:nvGraphicFramePr>
        <p:xfrm>
          <a:off x="983615" y="1990725"/>
          <a:ext cx="10368915" cy="3238500"/>
        </p:xfrm>
        <a:graphic>
          <a:graphicData uri="http://schemas.openxmlformats.org/drawingml/2006/table">
            <a:tbl>
              <a:tblPr firstRow="1" bandRow="1">
                <a:tableStyleId>{5C22544A-7EE6-4342-B048-85BDC9FD1C3A}</a:tableStyleId>
              </a:tblPr>
              <a:tblGrid>
                <a:gridCol w="3669665"/>
                <a:gridCol w="797560"/>
                <a:gridCol w="989965"/>
                <a:gridCol w="805815"/>
                <a:gridCol w="4105910"/>
              </a:tblGrid>
              <a:tr h="475615">
                <a:tc>
                  <a:txBody>
                    <a:bodyPr/>
                    <a:lstStyle/>
                    <a:p>
                      <a:endParaRPr lang="zh-CN" altLang="en-US" sz="2000" dirty="0"/>
                    </a:p>
                  </a:txBody>
                  <a:tcPr/>
                </a:tc>
                <a:tc>
                  <a:txBody>
                    <a:bodyPr/>
                    <a:lstStyle/>
                    <a:p>
                      <a:r>
                        <a:rPr lang="zh-CN" altLang="en-US" sz="2000" dirty="0"/>
                        <a:t>数量</a:t>
                      </a:r>
                      <a:endParaRPr lang="zh-CN" altLang="en-US" sz="2000" dirty="0"/>
                    </a:p>
                  </a:txBody>
                  <a:tcPr/>
                </a:tc>
                <a:tc>
                  <a:txBody>
                    <a:bodyPr/>
                    <a:lstStyle/>
                    <a:p>
                      <a:r>
                        <a:rPr lang="zh-CN" altLang="en-US" sz="2000" dirty="0"/>
                        <a:t>单价</a:t>
                      </a:r>
                      <a:endParaRPr lang="zh-CN" altLang="en-US" sz="2000" dirty="0"/>
                    </a:p>
                  </a:txBody>
                  <a:tcPr/>
                </a:tc>
                <a:tc>
                  <a:txBody>
                    <a:bodyPr/>
                    <a:lstStyle/>
                    <a:p>
                      <a:r>
                        <a:rPr lang="zh-CN" altLang="en-US" sz="2000" dirty="0"/>
                        <a:t>总价</a:t>
                      </a:r>
                      <a:endParaRPr lang="zh-CN" altLang="en-US" sz="2000" dirty="0"/>
                    </a:p>
                  </a:txBody>
                  <a:tcPr/>
                </a:tc>
                <a:tc>
                  <a:txBody>
                    <a:bodyPr/>
                    <a:lstStyle/>
                    <a:p>
                      <a:r>
                        <a:rPr lang="zh-CN" altLang="en-US" sz="2000" dirty="0"/>
                        <a:t>说明</a:t>
                      </a:r>
                      <a:endParaRPr lang="zh-CN" altLang="en-US" sz="2000" dirty="0"/>
                    </a:p>
                  </a:txBody>
                  <a:tcPr/>
                </a:tc>
              </a:tr>
              <a:tr h="743585">
                <a:tc>
                  <a:txBody>
                    <a:bodyPr/>
                    <a:lstStyle/>
                    <a:p>
                      <a:r>
                        <a:rPr lang="zh-CN" altLang="en-US" sz="2000" dirty="0"/>
                        <a:t>加速结构及二层支架</a:t>
                      </a:r>
                      <a:r>
                        <a:rPr lang="en-US" altLang="zh-CN" sz="2000" dirty="0"/>
                        <a:t>*</a:t>
                      </a:r>
                      <a:endParaRPr lang="zh-CN" altLang="en-US" sz="2000" dirty="0"/>
                    </a:p>
                  </a:txBody>
                  <a:tcPr/>
                </a:tc>
                <a:tc>
                  <a:txBody>
                    <a:bodyPr/>
                    <a:lstStyle/>
                    <a:p>
                      <a:r>
                        <a:rPr lang="en-US" altLang="zh-CN" sz="2000" dirty="0"/>
                        <a:t>1</a:t>
                      </a:r>
                      <a:endParaRPr lang="en-US" altLang="zh-CN" sz="2000" dirty="0"/>
                    </a:p>
                  </a:txBody>
                  <a:tcPr/>
                </a:tc>
                <a:tc>
                  <a:txBody>
                    <a:bodyPr/>
                    <a:lstStyle/>
                    <a:p>
                      <a:r>
                        <a:rPr lang="en-US" altLang="zh-CN" sz="2000" dirty="0"/>
                        <a:t>60</a:t>
                      </a:r>
                      <a:endParaRPr lang="en-US" altLang="zh-CN" sz="2000" dirty="0"/>
                    </a:p>
                  </a:txBody>
                  <a:tcPr/>
                </a:tc>
                <a:tc>
                  <a:txBody>
                    <a:bodyPr/>
                    <a:lstStyle/>
                    <a:p>
                      <a:r>
                        <a:rPr lang="en-US" altLang="zh-CN" sz="2000" dirty="0"/>
                        <a:t>60</a:t>
                      </a:r>
                      <a:endParaRPr lang="en-US" altLang="zh-CN" sz="2000" dirty="0"/>
                    </a:p>
                  </a:txBody>
                  <a:tcPr/>
                </a:tc>
                <a:tc>
                  <a:txBody>
                    <a:bodyPr/>
                    <a:lstStyle/>
                    <a:p>
                      <a:r>
                        <a:rPr lang="zh-CN" altLang="en-US" sz="2000" dirty="0"/>
                        <a:t>含材料、安装、测试费等</a:t>
                      </a:r>
                      <a:endParaRPr lang="zh-CN" altLang="en-US" sz="2000" dirty="0"/>
                    </a:p>
                  </a:txBody>
                  <a:tcPr/>
                </a:tc>
              </a:tr>
              <a:tr h="812165">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dirty="0"/>
                        <a:t>脉冲压缩器、波导、功分器、负载等</a:t>
                      </a:r>
                      <a:endParaRPr lang="zh-CN" altLang="en-US" sz="2000" dirty="0"/>
                    </a:p>
                  </a:txBody>
                  <a:tcPr/>
                </a:tc>
                <a:tc>
                  <a:txBody>
                    <a:bodyPr/>
                    <a:lstStyle/>
                    <a:p>
                      <a:r>
                        <a:rPr lang="en-US" altLang="zh-CN" sz="2000" dirty="0"/>
                        <a:t>1</a:t>
                      </a:r>
                      <a:r>
                        <a:rPr lang="zh-CN" altLang="en-US" sz="2000" dirty="0"/>
                        <a:t>套</a:t>
                      </a:r>
                      <a:endParaRPr lang="zh-CN" altLang="en-US" sz="2000" dirty="0"/>
                    </a:p>
                  </a:txBody>
                  <a:tcPr/>
                </a:tc>
                <a:tc>
                  <a:txBody>
                    <a:bodyPr/>
                    <a:lstStyle/>
                    <a:p>
                      <a:r>
                        <a:rPr lang="en-US" altLang="zh-CN" sz="2000" dirty="0"/>
                        <a:t>80</a:t>
                      </a:r>
                      <a:endParaRPr lang="en-US" altLang="zh-CN" sz="2000" dirty="0"/>
                    </a:p>
                  </a:txBody>
                  <a:tcPr/>
                </a:tc>
                <a:tc>
                  <a:txBody>
                    <a:bodyPr/>
                    <a:lstStyle/>
                    <a:p>
                      <a:r>
                        <a:rPr lang="en-US" altLang="zh-CN" sz="2000" dirty="0"/>
                        <a:t>80</a:t>
                      </a:r>
                      <a:endParaRPr lang="en-US" altLang="zh-CN" sz="2000" dirty="0"/>
                    </a:p>
                  </a:txBody>
                  <a:tcPr/>
                </a:tc>
                <a:tc>
                  <a:txBody>
                    <a:bodyPr/>
                    <a:lstStyle/>
                    <a:p>
                      <a:r>
                        <a:rPr lang="zh-CN" altLang="en-US" sz="2000" dirty="0">
                          <a:sym typeface="+mn-ea"/>
                        </a:rPr>
                        <a:t>含材料、加工、安装、测试费等</a:t>
                      </a:r>
                      <a:endParaRPr lang="zh-CN" altLang="en-US" sz="2000"/>
                    </a:p>
                  </a:txBody>
                  <a:tcPr/>
                </a:tc>
              </a:tr>
              <a:tr h="1207135">
                <a:tc>
                  <a:txBody>
                    <a:bodyPr/>
                    <a:lstStyle/>
                    <a:p>
                      <a:r>
                        <a:rPr lang="zh-CN" altLang="en-US" sz="2000" dirty="0">
                          <a:sym typeface="+mn-ea"/>
                        </a:rPr>
                        <a:t>性能诊断、</a:t>
                      </a:r>
                      <a:r>
                        <a:rPr lang="zh-CN" altLang="en-US" sz="2000" dirty="0"/>
                        <a:t>真空设备及</a:t>
                      </a:r>
                      <a:r>
                        <a:rPr lang="zh-CN" altLang="en-US" sz="2000" dirty="0">
                          <a:sym typeface="+mn-ea"/>
                        </a:rPr>
                        <a:t>其它辅助设备</a:t>
                      </a:r>
                      <a:endParaRPr lang="zh-CN" altLang="en-US" sz="2000" dirty="0"/>
                    </a:p>
                  </a:txBody>
                  <a:tcPr/>
                </a:tc>
                <a:tc>
                  <a:txBody>
                    <a:bodyPr/>
                    <a:lstStyle/>
                    <a:p>
                      <a:r>
                        <a:rPr lang="en-US" altLang="zh-CN" sz="2000" dirty="0"/>
                        <a:t>1</a:t>
                      </a:r>
                      <a:r>
                        <a:rPr lang="zh-CN" altLang="en-US" sz="2000" dirty="0"/>
                        <a:t>套</a:t>
                      </a:r>
                      <a:endParaRPr lang="zh-CN" altLang="en-US" sz="2000" dirty="0"/>
                    </a:p>
                  </a:txBody>
                  <a:tcPr/>
                </a:tc>
                <a:tc>
                  <a:txBody>
                    <a:bodyPr/>
                    <a:lstStyle/>
                    <a:p>
                      <a:r>
                        <a:rPr lang="en-US" altLang="zh-CN" sz="2000" dirty="0"/>
                        <a:t>60</a:t>
                      </a:r>
                      <a:endParaRPr lang="en-US" altLang="zh-CN" sz="2000" dirty="0"/>
                    </a:p>
                  </a:txBody>
                  <a:tcPr/>
                </a:tc>
                <a:tc>
                  <a:txBody>
                    <a:bodyPr/>
                    <a:lstStyle/>
                    <a:p>
                      <a:r>
                        <a:rPr lang="en-US" altLang="zh-CN" sz="2000" dirty="0"/>
                        <a:t>60</a:t>
                      </a:r>
                      <a:endParaRPr lang="en-US" altLang="zh-CN" sz="2000" dirty="0"/>
                    </a:p>
                  </a:txBody>
                  <a:tcPr/>
                </a:tc>
                <a:tc>
                  <a:txBody>
                    <a:bodyPr/>
                    <a:lstStyle/>
                    <a:p>
                      <a:r>
                        <a:rPr lang="zh-CN" altLang="en-US" sz="2000" dirty="0"/>
                        <a:t>离子泵、真空规，角阀，</a:t>
                      </a:r>
                      <a:r>
                        <a:rPr lang="zh-CN" altLang="en-US" sz="2000" dirty="0">
                          <a:sym typeface="+mn-ea"/>
                        </a:rPr>
                        <a:t>暗电流测试，打火测试，场地改造等</a:t>
                      </a:r>
                      <a:endParaRPr lang="zh-CN" altLang="en-US" sz="2000" dirty="0"/>
                    </a:p>
                  </a:txBody>
                  <a:tcPr/>
                </a:tc>
              </a:tr>
            </a:tbl>
          </a:graphicData>
        </a:graphic>
      </p:graphicFrame>
      <p:sp>
        <p:nvSpPr>
          <p:cNvPr id="9" name="文本框 8"/>
          <p:cNvSpPr txBox="1"/>
          <p:nvPr/>
        </p:nvSpPr>
        <p:spPr>
          <a:xfrm>
            <a:off x="479376" y="5440830"/>
            <a:ext cx="10513168" cy="369332"/>
          </a:xfrm>
          <a:prstGeom prst="rect">
            <a:avLst/>
          </a:prstGeom>
          <a:noFill/>
        </p:spPr>
        <p:txBody>
          <a:bodyPr wrap="square">
            <a:spAutoFit/>
          </a:bodyPr>
          <a:lstStyle/>
          <a:p>
            <a:pPr lvl="1"/>
            <a:r>
              <a:rPr lang="en-US" altLang="zh-CN" dirty="0"/>
              <a:t>*</a:t>
            </a:r>
            <a:r>
              <a:rPr lang="zh-CN" altLang="en-US" dirty="0"/>
              <a:t>为节省经费，将利用之前的加速结构，只新加工一个加速结构</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a:t>主要参加人员</a:t>
            </a:r>
            <a:endParaRPr lang="zh-CN" altLang="en-US"/>
          </a:p>
        </p:txBody>
      </p:sp>
      <p:sp>
        <p:nvSpPr>
          <p:cNvPr id="3" name="标题 2"/>
          <p:cNvSpPr>
            <a:spLocks noGrp="1"/>
          </p:cNvSpPr>
          <p:nvPr>
            <p:ph type="title"/>
          </p:nvPr>
        </p:nvSpPr>
        <p:spPr/>
        <p:txBody>
          <a:bodyPr/>
          <a:lstStyle/>
          <a:p>
            <a:r>
              <a:rPr lang="zh-CN" altLang="en-US"/>
              <a:t>人员</a:t>
            </a:r>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graphicFrame>
        <p:nvGraphicFramePr>
          <p:cNvPr id="7" name="表格 6"/>
          <p:cNvGraphicFramePr>
            <a:graphicFrameLocks noGrp="1"/>
          </p:cNvGraphicFramePr>
          <p:nvPr/>
        </p:nvGraphicFramePr>
        <p:xfrm>
          <a:off x="1991162" y="1701079"/>
          <a:ext cx="6319313" cy="3806475"/>
        </p:xfrm>
        <a:graphic>
          <a:graphicData uri="http://schemas.openxmlformats.org/drawingml/2006/table">
            <a:tbl>
              <a:tblPr>
                <a:tableStyleId>{5940675A-B579-460E-94D1-54222C63F5DA}</a:tableStyleId>
              </a:tblPr>
              <a:tblGrid>
                <a:gridCol w="247584"/>
                <a:gridCol w="506961"/>
                <a:gridCol w="2782384"/>
                <a:gridCol w="2782384"/>
              </a:tblGrid>
              <a:tr h="253765">
                <a:tc>
                  <a:txBody>
                    <a:bodyPr/>
                    <a:lstStyle/>
                    <a:p>
                      <a:pPr algn="ctr" fontAlgn="b"/>
                      <a:endParaRPr lang="zh-CN" altLang="en-US"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r>
                        <a:rPr lang="zh-CN" altLang="en-US" sz="1100" u="none" strike="noStrike">
                          <a:effectLst/>
                        </a:rPr>
                        <a:t>姓名</a:t>
                      </a:r>
                      <a:endParaRPr lang="zh-CN" altLang="en-US"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r>
                        <a:rPr lang="zh-CN" altLang="en-US" sz="1100" u="none" strike="noStrike">
                          <a:effectLst/>
                        </a:rPr>
                        <a:t>主要负责</a:t>
                      </a:r>
                      <a:endParaRPr lang="zh-CN" altLang="en-US"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r>
                        <a:rPr lang="zh-CN" altLang="en-US" sz="1100" b="0" u="none" strike="noStrike" dirty="0">
                          <a:solidFill>
                            <a:srgbClr val="000000"/>
                          </a:solidFill>
                          <a:effectLst/>
                        </a:rPr>
                        <a:t>职称</a:t>
                      </a:r>
                      <a:endParaRPr lang="zh-CN" altLang="en-US" sz="1100" b="0" i="0" u="none" strike="noStrike" dirty="0">
                        <a:solidFill>
                          <a:srgbClr val="000000"/>
                        </a:solidFill>
                        <a:effectLst/>
                        <a:latin typeface="等线" panose="02010600030101010101" charset="-122"/>
                        <a:ea typeface="等线" panose="02010600030101010101" charset="-122"/>
                      </a:endParaRPr>
                    </a:p>
                  </a:txBody>
                  <a:tcPr marL="9525" marR="9525" marT="9525" marB="0" anchor="b"/>
                </a:tc>
              </a:tr>
              <a:tr h="253765">
                <a:tc>
                  <a:txBody>
                    <a:bodyPr/>
                    <a:lstStyle/>
                    <a:p>
                      <a:pPr algn="ctr" fontAlgn="b"/>
                      <a:r>
                        <a:rPr lang="en-US" altLang="zh-CN" sz="1100" u="none" strike="noStrike">
                          <a:effectLst/>
                        </a:rPr>
                        <a:t>1</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李京祎</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b="0" i="0" u="none" strike="noStrike">
                          <a:effectLst/>
                        </a:rPr>
                        <a:t>场地等的总体协调</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b="0" u="none" strike="noStrike">
                          <a:effectLst/>
                        </a:rPr>
                        <a:t>研究员</a:t>
                      </a:r>
                      <a:endParaRPr lang="zh-CN" altLang="en-US" sz="1100" b="0" i="0" u="none" strike="noStrike">
                        <a:effectLst/>
                      </a:endParaRPr>
                    </a:p>
                  </a:txBody>
                  <a:tcPr marL="9525" marR="9525" marT="9525" marB="0" anchor="b"/>
                </a:tc>
              </a:tr>
              <a:tr h="253765">
                <a:tc>
                  <a:txBody>
                    <a:bodyPr/>
                    <a:lstStyle/>
                    <a:p>
                      <a:pPr algn="ctr" fontAlgn="b"/>
                      <a:r>
                        <a:rPr lang="en-US" altLang="zh-CN" sz="1100" b="0" i="0" u="none" strike="noStrike">
                          <a:solidFill>
                            <a:srgbClr val="000000"/>
                          </a:solidFill>
                          <a:effectLst/>
                          <a:latin typeface="等线" panose="02010600030101010101" charset="-122"/>
                          <a:ea typeface="等线" panose="02010600030101010101" charset="-122"/>
                        </a:rPr>
                        <a:t>2</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何大勇</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C波段功率源调制器</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高级工程师</a:t>
                      </a:r>
                      <a:endParaRPr lang="zh-CN" altLang="en-US" sz="1100" b="0" i="0" u="none" strike="noStrike">
                        <a:effectLst/>
                      </a:endParaRPr>
                    </a:p>
                  </a:txBody>
                  <a:tcPr marL="9525" marR="9525" marT="9525" marB="0" anchor="b"/>
                </a:tc>
              </a:tr>
              <a:tr h="253765">
                <a:tc>
                  <a:txBody>
                    <a:bodyPr/>
                    <a:lstStyle/>
                    <a:p>
                      <a:pPr algn="ctr" fontAlgn="b"/>
                      <a:r>
                        <a:rPr lang="en-US" altLang="zh-CN" sz="1100" b="0" i="0" u="none" strike="noStrike">
                          <a:solidFill>
                            <a:srgbClr val="000000"/>
                          </a:solidFill>
                          <a:effectLst/>
                          <a:latin typeface="等线" panose="02010600030101010101" charset="-122"/>
                          <a:ea typeface="等线" panose="02010600030101010101" charset="-122"/>
                        </a:rPr>
                        <a:t>3</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刘劲东</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C波段测试台控制</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工程师</a:t>
                      </a:r>
                      <a:endParaRPr lang="zh-CN" altLang="en-US" sz="1100" b="0" i="0" u="none" strike="noStrike">
                        <a:effectLst/>
                      </a:endParaRPr>
                    </a:p>
                  </a:txBody>
                  <a:tcPr marL="9525" marR="9525" marT="9525" marB="0" anchor="b"/>
                </a:tc>
              </a:tr>
              <a:tr h="253765">
                <a:tc>
                  <a:txBody>
                    <a:bodyPr/>
                    <a:lstStyle/>
                    <a:p>
                      <a:pPr algn="ctr" fontAlgn="b"/>
                      <a:r>
                        <a:rPr lang="en-US" altLang="zh-CN" sz="1100" b="0" i="0" u="none" strike="noStrike">
                          <a:solidFill>
                            <a:srgbClr val="000000"/>
                          </a:solidFill>
                          <a:effectLst/>
                          <a:latin typeface="等线" panose="02010600030101010101" charset="-122"/>
                          <a:ea typeface="等线" panose="02010600030101010101" charset="-122"/>
                        </a:rPr>
                        <a:t>4</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张敬如</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C波段加速结构的设计及高功率实验总协调</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u="none" strike="noStrike">
                          <a:effectLst/>
                        </a:rPr>
                        <a:t>研究员</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5</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施华</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b="0" i="0" u="none" strike="noStrike">
                          <a:effectLst/>
                        </a:rPr>
                        <a:t>波导元器件的设计及研制</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b="0" i="0" u="none" strike="noStrike">
                          <a:effectLst/>
                        </a:rPr>
                        <a:t>副研究员</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6</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贺祥</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微波传输部分的设计及高功率实验</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高级工程师</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7</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马新朋</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微波信号源</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副研究员</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8</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甘楠</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微波低电平</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副研究员</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9</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肖欧正</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b="0" i="0" u="none" strike="noStrike">
                          <a:effectLst/>
                        </a:rPr>
                        <a:t>脉冲压缩器的研制及调试</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副研究员</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10</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李飞</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功率源调制器</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b="0" i="0" u="none" strike="noStrike">
                          <a:effectLst/>
                        </a:rPr>
                        <a:t>工程师</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11</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周祖圣</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功率源速调管</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u="none" strike="noStrike">
                          <a:effectLst/>
                        </a:rPr>
                        <a:t>研究员</a:t>
                      </a:r>
                      <a:endParaRPr lang="zh-CN" altLang="en-US" sz="1100" b="0" i="0" u="none" strike="noStrike">
                        <a:effectLst/>
                      </a:endParaRPr>
                    </a:p>
                  </a:txBody>
                  <a:tcPr marL="9525" marR="9525" marT="9525" marB="0" anchor="b"/>
                </a:tc>
              </a:tr>
              <a:tr h="253765">
                <a:tc>
                  <a:txBody>
                    <a:bodyPr/>
                    <a:lstStyle/>
                    <a:p>
                      <a:pPr algn="ctr" fontAlgn="b"/>
                      <a:r>
                        <a:rPr lang="en-US" altLang="zh-CN" sz="1100" u="none" strike="noStrike">
                          <a:effectLst/>
                        </a:rPr>
                        <a:t>12</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pPr>
                      <a:r>
                        <a:rPr lang="zh-CN" altLang="en-US" sz="1100" u="none" strike="noStrike">
                          <a:effectLst/>
                        </a:rPr>
                        <a:t>邓秉林</a:t>
                      </a:r>
                      <a:endParaRPr lang="zh-CN" altLang="en-US" sz="1100" b="0" i="0" u="none" strike="noStrike">
                        <a:effectLst/>
                      </a:endParaRPr>
                    </a:p>
                  </a:txBody>
                  <a:tcPr marL="9525" marR="9525" marT="9525" marB="0" anchor="b"/>
                </a:tc>
                <a:tc>
                  <a:txBody>
                    <a:bodyPr/>
                    <a:lstStyle/>
                    <a:p>
                      <a:pPr algn="ctr" fontAlgn="b">
                        <a:buClrTx/>
                        <a:buSzTx/>
                        <a:buFontTx/>
                      </a:pPr>
                      <a:r>
                        <a:rPr lang="zh-CN" altLang="en-US" sz="1100" u="none" strike="noStrike">
                          <a:effectLst/>
                        </a:rPr>
                        <a:t>真空及支架</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高级工程师</a:t>
                      </a:r>
                      <a:endParaRPr lang="zh-CN" altLang="en-US" sz="1100" b="0" i="0" u="none" strike="noStrike">
                        <a:effectLst/>
                      </a:endParaRPr>
                    </a:p>
                  </a:txBody>
                  <a:tcPr marL="9525" marR="9525" marT="9525" marB="0" anchor="b"/>
                </a:tc>
              </a:tr>
              <a:tr h="253765">
                <a:tc>
                  <a:txBody>
                    <a:bodyPr/>
                    <a:lstStyle/>
                    <a:p>
                      <a:pPr algn="ctr" fontAlgn="b">
                        <a:buNone/>
                      </a:pPr>
                      <a:r>
                        <a:rPr lang="en-US" altLang="zh-CN" sz="1100" b="0" i="0" u="none" strike="noStrike">
                          <a:solidFill>
                            <a:srgbClr val="000000"/>
                          </a:solidFill>
                          <a:effectLst/>
                          <a:latin typeface="等线" panose="02010600030101010101" charset="-122"/>
                          <a:ea typeface="等线" panose="02010600030101010101" charset="-122"/>
                        </a:rPr>
                        <a:t>13</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buNone/>
                      </a:pPr>
                      <a:r>
                        <a:rPr lang="zh-CN" altLang="en-US" sz="1100" b="0" i="0" u="none" strike="noStrike">
                          <a:effectLst/>
                        </a:rPr>
                        <a:t>彭永宜</a:t>
                      </a:r>
                      <a:endParaRPr lang="zh-CN" altLang="en-US" sz="1100" b="0" i="0" u="none" strike="noStrike">
                        <a:effectLst/>
                      </a:endParaRPr>
                    </a:p>
                  </a:txBody>
                  <a:tcPr marL="9525" marR="9525" marT="9525" marB="0" anchor="b"/>
                </a:tc>
                <a:tc>
                  <a:txBody>
                    <a:bodyPr/>
                    <a:lstStyle/>
                    <a:p>
                      <a:pPr algn="ctr" fontAlgn="b">
                        <a:buClrTx/>
                        <a:buSzTx/>
                        <a:buFontTx/>
                        <a:buNone/>
                      </a:pPr>
                      <a:r>
                        <a:rPr lang="zh-CN" altLang="en-US" sz="1100" b="0" i="0" u="none" strike="noStrike">
                          <a:effectLst/>
                        </a:rPr>
                        <a:t>高功率性能诊断</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助理研究员</a:t>
                      </a:r>
                      <a:endParaRPr lang="zh-CN" altLang="en-US" sz="1100" b="0" i="0" u="none" strike="noStrike">
                        <a:effectLst/>
                      </a:endParaRPr>
                    </a:p>
                  </a:txBody>
                  <a:tcPr marL="9525" marR="9525" marT="9525" marB="0" anchor="b"/>
                </a:tc>
              </a:tr>
              <a:tr h="253765">
                <a:tc>
                  <a:txBody>
                    <a:bodyPr/>
                    <a:lstStyle/>
                    <a:p>
                      <a:pPr algn="ctr" fontAlgn="b">
                        <a:buNone/>
                      </a:pPr>
                      <a:r>
                        <a:rPr lang="en-US" altLang="zh-CN" sz="1100" b="0" i="0" u="none" strike="noStrike">
                          <a:solidFill>
                            <a:srgbClr val="000000"/>
                          </a:solidFill>
                          <a:effectLst/>
                          <a:latin typeface="等线" panose="02010600030101010101" charset="-122"/>
                          <a:ea typeface="等线" panose="02010600030101010101" charset="-122"/>
                        </a:rPr>
                        <a:t>14</a:t>
                      </a:r>
                      <a:endParaRPr lang="en-US" altLang="zh-CN" sz="1100" b="0" i="0" u="none" strike="noStrike">
                        <a:solidFill>
                          <a:srgbClr val="000000"/>
                        </a:solidFill>
                        <a:effectLst/>
                        <a:latin typeface="等线" panose="02010600030101010101" charset="-122"/>
                        <a:ea typeface="等线" panose="02010600030101010101" charset="-122"/>
                      </a:endParaRPr>
                    </a:p>
                  </a:txBody>
                  <a:tcPr marL="9525" marR="9525" marT="9525" marB="0" anchor="b"/>
                </a:tc>
                <a:tc>
                  <a:txBody>
                    <a:bodyPr/>
                    <a:lstStyle/>
                    <a:p>
                      <a:pPr algn="ctr" fontAlgn="b">
                        <a:buClrTx/>
                        <a:buSzTx/>
                        <a:buFontTx/>
                        <a:buNone/>
                      </a:pPr>
                      <a:r>
                        <a:rPr lang="zh-CN" altLang="en-US" sz="1100" b="0" i="0" u="none" strike="noStrike">
                          <a:effectLst/>
                        </a:rPr>
                        <a:t>曹恒郡</a:t>
                      </a:r>
                      <a:endParaRPr lang="zh-CN" altLang="en-US" sz="1100" b="0" i="0" u="none" strike="noStrike">
                        <a:effectLst/>
                      </a:endParaRPr>
                    </a:p>
                  </a:txBody>
                  <a:tcPr marL="9525" marR="9525" marT="9525" marB="0" anchor="b"/>
                </a:tc>
                <a:tc>
                  <a:txBody>
                    <a:bodyPr/>
                    <a:lstStyle/>
                    <a:p>
                      <a:pPr algn="ctr" fontAlgn="b">
                        <a:buClrTx/>
                        <a:buSzTx/>
                        <a:buFontTx/>
                        <a:buNone/>
                      </a:pPr>
                      <a:r>
                        <a:rPr lang="zh-CN" altLang="en-US" sz="1100" b="0" i="0" u="none" strike="noStrike">
                          <a:effectLst/>
                        </a:rPr>
                        <a:t>脉冲压缩器的研制</a:t>
                      </a:r>
                      <a:endParaRPr lang="zh-CN" altLang="en-US" sz="1100" b="0" i="0" u="none" strike="noStrike">
                        <a:effectLst/>
                      </a:endParaRPr>
                    </a:p>
                  </a:txBody>
                  <a:tcPr marL="9525" marR="9525" marT="9525" marB="0" anchor="b"/>
                </a:tc>
                <a:tc>
                  <a:txBody>
                    <a:bodyPr/>
                    <a:lstStyle/>
                    <a:p>
                      <a:pPr marL="0" marR="0" lvl="0" algn="ctr" defTabSz="914400" rtl="0" eaLnBrk="1" fontAlgn="b" latinLnBrk="0" hangingPunct="1">
                        <a:lnSpc>
                          <a:spcPct val="100000"/>
                        </a:lnSpc>
                        <a:spcBef>
                          <a:spcPts val="0"/>
                        </a:spcBef>
                        <a:buClrTx/>
                        <a:buSzTx/>
                        <a:buFontTx/>
                        <a:buNone/>
                      </a:pPr>
                      <a:r>
                        <a:rPr lang="zh-CN" altLang="en-US" sz="1100" b="0" i="0" u="none" strike="noStrike">
                          <a:effectLst/>
                        </a:rPr>
                        <a:t>学生</a:t>
                      </a:r>
                      <a:endParaRPr lang="zh-CN" altLang="en-US" sz="1100" b="0" i="0" u="none" strike="noStrike">
                        <a:effectLst/>
                      </a:endParaRPr>
                    </a:p>
                  </a:txBody>
                  <a:tcPr marL="9525" marR="9525" marT="9525" marB="0" anchor="b"/>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pPr lvl="0"/>
            <a:r>
              <a:rPr lang="en-US" altLang="zh-CN" dirty="0"/>
              <a:t>2025.1.1-2025.12.31</a:t>
            </a:r>
            <a:r>
              <a:rPr lang="zh-CN" altLang="en-US" dirty="0"/>
              <a:t>，完成系统设计，加速管和脉冲压缩器的的设计，完成无氧铜材料的采购</a:t>
            </a:r>
            <a:endParaRPr lang="en-US" altLang="zh-CN" dirty="0"/>
          </a:p>
          <a:p>
            <a:pPr lvl="0"/>
            <a:r>
              <a:rPr lang="en-US" altLang="zh-CN" dirty="0"/>
              <a:t>2026.1.1-2026.6.30</a:t>
            </a:r>
            <a:r>
              <a:rPr lang="zh-CN" altLang="en-US" dirty="0"/>
              <a:t>，完成加速管和脉冲压缩器的加工调试，搭建高功率测试台，进行高功率测试</a:t>
            </a:r>
            <a:endParaRPr lang="zh-CN" altLang="en-US" dirty="0"/>
          </a:p>
          <a:p>
            <a:pPr lvl="0"/>
            <a:r>
              <a:rPr lang="en-US" altLang="zh-CN" dirty="0">
                <a:sym typeface="+mn-ea"/>
              </a:rPr>
              <a:t>2026.7.1-2026.12.31</a:t>
            </a:r>
            <a:r>
              <a:rPr lang="zh-CN" altLang="en-US" dirty="0">
                <a:sym typeface="+mn-ea"/>
              </a:rPr>
              <a:t>，</a:t>
            </a:r>
            <a:r>
              <a:rPr lang="zh-CN" altLang="en-US" dirty="0">
                <a:sym typeface="+mn-ea"/>
              </a:rPr>
              <a:t>完成高功率测试，</a:t>
            </a:r>
            <a:r>
              <a:rPr lang="zh-CN" altLang="en-US" dirty="0"/>
              <a:t>完成高功率长期运行，总结经验，发表文章</a:t>
            </a:r>
            <a:endParaRPr lang="zh-CN" altLang="en-US" dirty="0"/>
          </a:p>
          <a:p>
            <a:pPr lvl="0"/>
            <a:endParaRPr lang="en-US" altLang="zh-CN" dirty="0"/>
          </a:p>
          <a:p>
            <a:endParaRPr lang="zh-CN" altLang="en-US" dirty="0"/>
          </a:p>
        </p:txBody>
      </p:sp>
      <p:sp>
        <p:nvSpPr>
          <p:cNvPr id="3" name="标题 2"/>
          <p:cNvSpPr>
            <a:spLocks noGrp="1"/>
          </p:cNvSpPr>
          <p:nvPr>
            <p:ph type="title"/>
          </p:nvPr>
        </p:nvSpPr>
        <p:spPr/>
        <p:txBody>
          <a:bodyPr/>
          <a:lstStyle/>
          <a:p>
            <a:r>
              <a:rPr lang="zh-CN" altLang="en-US" dirty="0"/>
              <a:t>时间节点</a:t>
            </a:r>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a:t>基于</a:t>
            </a:r>
            <a:r>
              <a:rPr lang="en-US" altLang="zh-CN"/>
              <a:t>CEPC</a:t>
            </a:r>
            <a:r>
              <a:rPr lang="zh-CN" altLang="en-US"/>
              <a:t>直线加速器建设，脉冲压缩器、负载、</a:t>
            </a:r>
            <a:r>
              <a:rPr lang="en-US" altLang="zh-CN"/>
              <a:t>LLRF</a:t>
            </a:r>
            <a:r>
              <a:rPr lang="zh-CN" altLang="en-US"/>
              <a:t>之类的</a:t>
            </a:r>
            <a:endParaRPr lang="zh-CN" altLang="en-US"/>
          </a:p>
          <a:p>
            <a:r>
              <a:rPr lang="zh-CN" altLang="en-US"/>
              <a:t>利用已有场地和功率源，搭建测试台，不仅对自研</a:t>
            </a:r>
            <a:r>
              <a:rPr lang="en-US" altLang="zh-CN"/>
              <a:t>C-band</a:t>
            </a:r>
            <a:r>
              <a:rPr lang="zh-CN" altLang="en-US"/>
              <a:t>功率源性能进行验证，而且可以对微波关键器件进行高功率验证</a:t>
            </a:r>
            <a:endParaRPr lang="zh-CN" altLang="en-US"/>
          </a:p>
          <a:p>
            <a:r>
              <a:rPr lang="zh-CN" altLang="en-US"/>
              <a:t>通过测试台，可以完成对整个加速单元的综合性能测试并进行改进优化，同时可以开展相关技术研究，带动学科发展</a:t>
            </a:r>
            <a:endParaRPr lang="zh-CN" altLang="en-US"/>
          </a:p>
        </p:txBody>
      </p:sp>
      <p:sp>
        <p:nvSpPr>
          <p:cNvPr id="3" name="标题 2"/>
          <p:cNvSpPr>
            <a:spLocks noGrp="1"/>
          </p:cNvSpPr>
          <p:nvPr>
            <p:ph type="title"/>
          </p:nvPr>
        </p:nvSpPr>
        <p:spPr/>
        <p:txBody>
          <a:bodyPr/>
          <a:lstStyle/>
          <a:p>
            <a:r>
              <a:rPr lang="zh-CN" altLang="en-US" dirty="0"/>
              <a:t>总结</a:t>
            </a:r>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0" indent="0">
              <a:buNone/>
            </a:pPr>
            <a:endParaRPr lang="en-US" altLang="zh-CN" dirty="0"/>
          </a:p>
          <a:p>
            <a:pPr marL="0" indent="0">
              <a:buNone/>
            </a:pPr>
            <a:endParaRPr lang="en-US" altLang="zh-CN" dirty="0"/>
          </a:p>
          <a:p>
            <a:pPr marL="0" indent="0">
              <a:buNone/>
            </a:pPr>
            <a:endParaRPr lang="en-US" altLang="zh-CN" dirty="0"/>
          </a:p>
          <a:p>
            <a:pPr marL="0" indent="0" algn="ctr">
              <a:buNone/>
            </a:pPr>
            <a:r>
              <a:rPr lang="zh-CN" altLang="en-US" sz="8000" dirty="0"/>
              <a:t>谢谢！</a:t>
            </a:r>
            <a:endParaRPr lang="zh-CN" altLang="en-US" sz="8000" dirty="0"/>
          </a:p>
        </p:txBody>
      </p:sp>
      <p:sp>
        <p:nvSpPr>
          <p:cNvPr id="3" name="标题 2"/>
          <p:cNvSpPr>
            <a:spLocks noGrp="1"/>
          </p:cNvSpPr>
          <p:nvPr>
            <p:ph type="title"/>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a:lnSpc>
                <a:spcPct val="120000"/>
              </a:lnSpc>
            </a:pPr>
            <a:r>
              <a:rPr lang="zh-CN" altLang="en-US" sz="2400" dirty="0">
                <a:solidFill>
                  <a:srgbClr val="000000"/>
                </a:solidFill>
                <a:effectLst/>
                <a:latin typeface="宋体" panose="02010600030101010101" pitchFamily="2" charset="-122"/>
                <a:ea typeface="宋体" panose="02010600030101010101" pitchFamily="2" charset="-122"/>
                <a:sym typeface="+mn-ea"/>
              </a:rPr>
              <a:t>背景介绍</a:t>
            </a:r>
            <a:endParaRPr lang="zh-CN" altLang="en-US" sz="2400" dirty="0">
              <a:solidFill>
                <a:srgbClr val="000000"/>
              </a:solidFill>
              <a:effectLst/>
              <a:latin typeface="宋体" panose="02010600030101010101" pitchFamily="2" charset="-122"/>
              <a:ea typeface="宋体" panose="02010600030101010101" pitchFamily="2" charset="-122"/>
              <a:sym typeface="+mn-ea"/>
            </a:endParaRPr>
          </a:p>
          <a:p>
            <a:pPr>
              <a:lnSpc>
                <a:spcPct val="120000"/>
              </a:lnSpc>
            </a:pPr>
            <a:r>
              <a:rPr lang="zh-CN" altLang="en-US" sz="2400" dirty="0">
                <a:solidFill>
                  <a:srgbClr val="000000"/>
                </a:solidFill>
                <a:effectLst/>
                <a:latin typeface="宋体" panose="02010600030101010101" pitchFamily="2" charset="-122"/>
                <a:ea typeface="宋体" panose="02010600030101010101" pitchFamily="2" charset="-122"/>
                <a:sym typeface="+mn-ea"/>
              </a:rPr>
              <a:t>研究内容</a:t>
            </a:r>
            <a:endParaRPr lang="en-US" altLang="zh-CN" sz="2400" b="0" i="0" dirty="0">
              <a:solidFill>
                <a:srgbClr val="000000"/>
              </a:solidFill>
              <a:effectLst/>
              <a:latin typeface="宋体" panose="02010600030101010101" pitchFamily="2" charset="-122"/>
              <a:ea typeface="宋体" panose="02010600030101010101" pitchFamily="2" charset="-122"/>
            </a:endParaRPr>
          </a:p>
          <a:p>
            <a:pPr lvl="1">
              <a:lnSpc>
                <a:spcPct val="120000"/>
              </a:lnSpc>
            </a:pPr>
            <a:r>
              <a:rPr lang="zh-CN" altLang="en-US" sz="2400" b="1" dirty="0">
                <a:solidFill>
                  <a:srgbClr val="C00000"/>
                </a:solidFill>
                <a:cs typeface="Arial" panose="020B0604020202020204" pitchFamily="34" charset="0"/>
                <a:sym typeface="+mn-ea"/>
              </a:rPr>
              <a:t>微波器件的研制</a:t>
            </a:r>
            <a:endParaRPr lang="en-US" altLang="zh-CN" sz="2400" b="1" dirty="0">
              <a:solidFill>
                <a:srgbClr val="C00000"/>
              </a:solidFill>
              <a:cs typeface="Arial" panose="020B0604020202020204" pitchFamily="34" charset="0"/>
              <a:sym typeface="+mn-ea"/>
            </a:endParaRPr>
          </a:p>
          <a:p>
            <a:pPr lvl="1">
              <a:lnSpc>
                <a:spcPct val="120000"/>
              </a:lnSpc>
            </a:pPr>
            <a:r>
              <a:rPr lang="zh-CN" altLang="en-US" sz="2400" b="1" dirty="0">
                <a:solidFill>
                  <a:srgbClr val="C00000"/>
                </a:solidFill>
                <a:cs typeface="Arial" panose="020B0604020202020204" pitchFamily="34" charset="0"/>
                <a:sym typeface="+mn-ea"/>
              </a:rPr>
              <a:t>测试台的搭建和运行</a:t>
            </a:r>
            <a:endParaRPr lang="en-US" altLang="zh-CN" sz="2400" b="1" dirty="0">
              <a:solidFill>
                <a:srgbClr val="C00000"/>
              </a:solidFill>
              <a:latin typeface="Arial" panose="020B0604020202020204" pitchFamily="34" charset="0"/>
              <a:ea typeface="微软雅黑" panose="020B0503020204020204" pitchFamily="34" charset="-122"/>
              <a:cs typeface="Arial" panose="020B0604020202020204" pitchFamily="34" charset="0"/>
              <a:sym typeface="+mn-ea"/>
            </a:endParaRPr>
          </a:p>
          <a:p>
            <a:pPr>
              <a:lnSpc>
                <a:spcPct val="120000"/>
              </a:lnSpc>
            </a:pPr>
            <a:r>
              <a:rPr lang="zh-CN" altLang="en-US" dirty="0">
                <a:solidFill>
                  <a:srgbClr val="000000"/>
                </a:solidFill>
                <a:effectLst/>
                <a:latin typeface="宋体" panose="02010600030101010101" pitchFamily="2" charset="-122"/>
                <a:ea typeface="宋体" panose="02010600030101010101" pitchFamily="2" charset="-122"/>
                <a:sym typeface="+mn-ea"/>
              </a:rPr>
              <a:t>现有条件</a:t>
            </a:r>
            <a:endParaRPr lang="zh-CN" altLang="en-US" sz="2400" dirty="0">
              <a:solidFill>
                <a:srgbClr val="000000"/>
              </a:solidFill>
              <a:effectLst/>
              <a:latin typeface="宋体" panose="02010600030101010101" pitchFamily="2" charset="-122"/>
              <a:ea typeface="宋体" panose="02010600030101010101" pitchFamily="2" charset="-122"/>
              <a:sym typeface="+mn-ea"/>
            </a:endParaRPr>
          </a:p>
          <a:p>
            <a:pPr>
              <a:lnSpc>
                <a:spcPct val="120000"/>
              </a:lnSpc>
            </a:pPr>
            <a:r>
              <a:rPr lang="zh-CN" altLang="en-US" sz="2400" dirty="0">
                <a:solidFill>
                  <a:srgbClr val="000000"/>
                </a:solidFill>
                <a:effectLst/>
                <a:latin typeface="宋体" panose="02010600030101010101" pitchFamily="2" charset="-122"/>
                <a:ea typeface="宋体" panose="02010600030101010101" pitchFamily="2" charset="-122"/>
                <a:sym typeface="+mn-ea"/>
              </a:rPr>
              <a:t>经费需求</a:t>
            </a:r>
            <a:endParaRPr lang="en-US" altLang="zh-CN" sz="2400" b="0" i="0" dirty="0">
              <a:solidFill>
                <a:srgbClr val="000000"/>
              </a:solidFill>
              <a:effectLst/>
              <a:latin typeface="宋体" panose="02010600030101010101" pitchFamily="2" charset="-122"/>
              <a:ea typeface="宋体" panose="02010600030101010101" pitchFamily="2" charset="-122"/>
            </a:endParaRPr>
          </a:p>
          <a:p>
            <a:pPr>
              <a:lnSpc>
                <a:spcPct val="120000"/>
              </a:lnSpc>
            </a:pPr>
            <a:r>
              <a:rPr lang="zh-CN" altLang="en-US" sz="2400" dirty="0">
                <a:solidFill>
                  <a:srgbClr val="000000"/>
                </a:solidFill>
                <a:effectLst/>
                <a:latin typeface="宋体" panose="02010600030101010101" pitchFamily="2" charset="-122"/>
                <a:ea typeface="宋体" panose="02010600030101010101" pitchFamily="2" charset="-122"/>
                <a:sym typeface="+mn-ea"/>
              </a:rPr>
              <a:t>人员</a:t>
            </a:r>
            <a:endParaRPr lang="en-US" altLang="zh-CN" sz="2400" b="0" i="0" dirty="0">
              <a:solidFill>
                <a:srgbClr val="000000"/>
              </a:solidFill>
              <a:effectLst/>
              <a:latin typeface="宋体" panose="02010600030101010101" pitchFamily="2" charset="-122"/>
              <a:ea typeface="宋体" panose="02010600030101010101" pitchFamily="2" charset="-122"/>
            </a:endParaRPr>
          </a:p>
          <a:p>
            <a:pPr>
              <a:lnSpc>
                <a:spcPct val="120000"/>
              </a:lnSpc>
            </a:pPr>
            <a:r>
              <a:rPr lang="zh-CN" altLang="en-US" sz="2400" dirty="0">
                <a:solidFill>
                  <a:srgbClr val="000000"/>
                </a:solidFill>
                <a:latin typeface="宋体" panose="02010600030101010101" pitchFamily="2" charset="-122"/>
                <a:ea typeface="宋体" panose="02010600030101010101" pitchFamily="2" charset="-122"/>
                <a:sym typeface="+mn-ea"/>
              </a:rPr>
              <a:t>时间节点</a:t>
            </a:r>
            <a:endParaRPr lang="en-US" altLang="zh-CN" sz="2400" dirty="0">
              <a:solidFill>
                <a:srgbClr val="000000"/>
              </a:solidFill>
              <a:latin typeface="宋体" panose="02010600030101010101" pitchFamily="2" charset="-122"/>
              <a:ea typeface="宋体" panose="02010600030101010101" pitchFamily="2" charset="-122"/>
              <a:sym typeface="+mn-ea"/>
            </a:endParaRPr>
          </a:p>
          <a:p>
            <a:pPr>
              <a:lnSpc>
                <a:spcPct val="120000"/>
              </a:lnSpc>
            </a:pPr>
            <a:endParaRPr lang="zh-CN" altLang="en-US" dirty="0"/>
          </a:p>
        </p:txBody>
      </p:sp>
      <p:sp>
        <p:nvSpPr>
          <p:cNvPr id="3" name="标题 2"/>
          <p:cNvSpPr>
            <a:spLocks noGrp="1"/>
          </p:cNvSpPr>
          <p:nvPr>
            <p:ph type="title"/>
          </p:nvPr>
        </p:nvSpPr>
        <p:spPr/>
        <p:txBody>
          <a:bodyPr/>
          <a:lstStyle/>
          <a:p>
            <a:r>
              <a:rPr lang="zh-CN" altLang="en-US" dirty="0"/>
              <a:t>主要内容</a:t>
            </a:r>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5399735" y="5414846"/>
            <a:ext cx="1584139" cy="968588"/>
          </a:xfrm>
          <a:prstGeom prst="rect">
            <a:avLst/>
          </a:prstGeom>
        </p:spPr>
      </p:pic>
      <p:sp>
        <p:nvSpPr>
          <p:cNvPr id="2" name="内容占位符 1"/>
          <p:cNvSpPr>
            <a:spLocks noGrp="1"/>
          </p:cNvSpPr>
          <p:nvPr>
            <p:ph idx="1"/>
          </p:nvPr>
        </p:nvSpPr>
        <p:spPr/>
        <p:txBody>
          <a:bodyPr/>
          <a:lstStyle/>
          <a:p>
            <a:pPr>
              <a:spcAft>
                <a:spcPts val="0"/>
              </a:spcAft>
            </a:pPr>
            <a:r>
              <a:rPr lang="en-US" altLang="zh-CN" sz="2000" dirty="0"/>
              <a:t>RF distribution of the 30 GeV </a:t>
            </a:r>
            <a:r>
              <a:rPr lang="en-US" altLang="zh-CN" sz="2000" dirty="0" err="1"/>
              <a:t>linac</a:t>
            </a:r>
            <a:endParaRPr lang="en-US" altLang="zh-CN" sz="2000" dirty="0"/>
          </a:p>
          <a:p>
            <a:pPr lvl="1"/>
            <a:r>
              <a:rPr lang="en-US" altLang="zh-CN" sz="1800" dirty="0"/>
              <a:t>S-band,</a:t>
            </a:r>
            <a:r>
              <a:rPr lang="zh-CN" altLang="en-US" sz="1800" dirty="0"/>
              <a:t> </a:t>
            </a:r>
            <a:r>
              <a:rPr lang="en-US" altLang="zh-CN" sz="1800" dirty="0"/>
              <a:t>80 MW klystron, the number of S-band Acc. Structure is 93, big hole s-band structure after the positron source is 16. the number of pulse compressor is 33</a:t>
            </a:r>
            <a:endParaRPr lang="en-US" altLang="zh-CN" sz="1800" dirty="0"/>
          </a:p>
          <a:p>
            <a:pPr lvl="2">
              <a:spcBef>
                <a:spcPts val="0"/>
              </a:spcBef>
            </a:pPr>
            <a:r>
              <a:rPr lang="en-US" altLang="zh-CN" sz="1600" dirty="0"/>
              <a:t>1-1(ESBS), 1 accelerating structure, 22MV/m</a:t>
            </a:r>
            <a:endParaRPr lang="en-US" altLang="zh-CN" sz="1600" dirty="0"/>
          </a:p>
          <a:p>
            <a:pPr lvl="2">
              <a:spcBef>
                <a:spcPts val="0"/>
              </a:spcBef>
            </a:pPr>
            <a:r>
              <a:rPr lang="en-US" altLang="zh-CN" sz="1600" dirty="0"/>
              <a:t>1-4 (FAS), 21 sets, 84 standard accelerating structures, with pulse compressor, 22MV/m</a:t>
            </a:r>
            <a:endParaRPr lang="en-US" altLang="zh-CN" sz="1600" dirty="0"/>
          </a:p>
          <a:p>
            <a:pPr lvl="2">
              <a:spcBef>
                <a:spcPts val="0"/>
              </a:spcBef>
            </a:pPr>
            <a:r>
              <a:rPr lang="en-US" altLang="zh-CN" sz="1600" dirty="0"/>
              <a:t>1-2(PSPAS), 8 sets, 16 big hole accelerating structures, 22MV/m,</a:t>
            </a:r>
            <a:r>
              <a:rPr lang="zh-CN" altLang="en-US" sz="1600" dirty="0"/>
              <a:t> </a:t>
            </a:r>
            <a:r>
              <a:rPr lang="en-US" altLang="zh-CN" sz="1600" dirty="0"/>
              <a:t>with pulse compressor</a:t>
            </a:r>
            <a:endParaRPr lang="en-US" altLang="zh-CN" sz="1600" dirty="0"/>
          </a:p>
          <a:p>
            <a:pPr lvl="2">
              <a:spcBef>
                <a:spcPts val="0"/>
              </a:spcBef>
            </a:pPr>
            <a:r>
              <a:rPr lang="en-US" altLang="zh-CN" sz="1600" dirty="0"/>
              <a:t>1-2(SAS), 4 sets, 8 accelerating structures, 27MV/m , with pulse compressor </a:t>
            </a:r>
            <a:endParaRPr lang="en-US" altLang="zh-CN" sz="1600" dirty="0"/>
          </a:p>
          <a:p>
            <a:pPr lvl="1">
              <a:lnSpc>
                <a:spcPts val="2000"/>
              </a:lnSpc>
            </a:pPr>
            <a:r>
              <a:rPr lang="en-US" altLang="zh-CN" sz="1800" dirty="0"/>
              <a:t>C-band, </a:t>
            </a:r>
            <a:r>
              <a:rPr lang="en-US" altLang="zh-CN" sz="1800" dirty="0">
                <a:sym typeface="+mn-ea"/>
              </a:rPr>
              <a:t>50 MW klystron, </a:t>
            </a:r>
            <a:r>
              <a:rPr lang="en-US" altLang="zh-CN" sz="1800" dirty="0"/>
              <a:t>C-band  structures: 470, with 235 pulse compressors</a:t>
            </a:r>
            <a:endParaRPr lang="zh-CN" altLang="en-US" sz="1800" dirty="0"/>
          </a:p>
          <a:p>
            <a:pPr lvl="2"/>
            <a:r>
              <a:rPr lang="en-US" altLang="zh-CN" sz="1600" dirty="0">
                <a:sym typeface="+mn-ea"/>
              </a:rPr>
              <a:t>1.1GeV-30GeV, 1-2(TAS), </a:t>
            </a:r>
            <a:r>
              <a:rPr lang="en-US" altLang="zh-CN" b="1" dirty="0">
                <a:sym typeface="+mn-ea"/>
              </a:rPr>
              <a:t>235 sets</a:t>
            </a:r>
            <a:r>
              <a:rPr lang="en-US" altLang="zh-CN" sz="1600" dirty="0">
                <a:sym typeface="+mn-ea"/>
              </a:rPr>
              <a:t>, </a:t>
            </a:r>
            <a:r>
              <a:rPr lang="en-US" altLang="zh-CN" sz="1600" dirty="0"/>
              <a:t>470 accelerating structures, </a:t>
            </a:r>
            <a:r>
              <a:rPr lang="en-US" altLang="zh-CN" sz="1800" b="1" dirty="0"/>
              <a:t>~40MV/m</a:t>
            </a:r>
            <a:r>
              <a:rPr lang="en-US" altLang="zh-CN" sz="1600" dirty="0"/>
              <a:t>,</a:t>
            </a:r>
            <a:endParaRPr lang="zh-CN" altLang="en-US" sz="1600" dirty="0"/>
          </a:p>
          <a:p>
            <a:pPr lvl="1"/>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sp>
        <p:nvSpPr>
          <p:cNvPr id="6" name="文本框 23"/>
          <p:cNvSpPr txBox="1">
            <a:spLocks noGrp="1"/>
          </p:cNvSpPr>
          <p:nvPr>
            <p:ph type="title"/>
          </p:nvPr>
        </p:nvSpPr>
        <p:spPr>
          <a:xfrm>
            <a:off x="666750" y="142875"/>
            <a:ext cx="10763250" cy="725488"/>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pPr algn="l"/>
            <a:r>
              <a:rPr lang="en-US" altLang="zh-CN" b="1" dirty="0">
                <a:solidFill>
                  <a:srgbClr val="C00000"/>
                </a:solidFill>
              </a:rPr>
              <a:t>LINAC RF system introduction</a:t>
            </a:r>
            <a:endParaRPr lang="zh-CN" altLang="en-US" b="1" dirty="0">
              <a:solidFill>
                <a:srgbClr val="C00000"/>
              </a:solidFill>
            </a:endParaRPr>
          </a:p>
        </p:txBody>
      </p:sp>
      <p:pic>
        <p:nvPicPr>
          <p:cNvPr id="8" name="图片 7"/>
          <p:cNvPicPr>
            <a:picLocks noChangeAspect="1"/>
          </p:cNvPicPr>
          <p:nvPr/>
        </p:nvPicPr>
        <p:blipFill>
          <a:blip r:embed="rId2" cstate="screen"/>
          <a:stretch>
            <a:fillRect/>
          </a:stretch>
        </p:blipFill>
        <p:spPr>
          <a:xfrm>
            <a:off x="6016974" y="3938443"/>
            <a:ext cx="4449305" cy="1366508"/>
          </a:xfrm>
          <a:prstGeom prst="rect">
            <a:avLst/>
          </a:prstGeom>
        </p:spPr>
      </p:pic>
      <p:pic>
        <p:nvPicPr>
          <p:cNvPr id="9" name="内容占位符 5" descr="H:\CEPC\5、CDR-Injector\Visio graph\zhangjingru\design\design1-4.png"/>
          <p:cNvPicPr/>
          <p:nvPr/>
        </p:nvPicPr>
        <p:blipFill>
          <a:blip r:embed="rId3" cstate="screen"/>
          <a:srcRect/>
          <a:stretch>
            <a:fillRect/>
          </a:stretch>
        </p:blipFill>
        <p:spPr bwMode="auto">
          <a:xfrm>
            <a:off x="6819375" y="5361878"/>
            <a:ext cx="1144061" cy="1018599"/>
          </a:xfrm>
          <a:prstGeom prst="rect">
            <a:avLst/>
          </a:prstGeom>
          <a:noFill/>
          <a:ln>
            <a:noFill/>
          </a:ln>
        </p:spPr>
      </p:pic>
      <p:pic>
        <p:nvPicPr>
          <p:cNvPr id="10" name="图片 9"/>
          <p:cNvPicPr>
            <a:picLocks noChangeAspect="1"/>
          </p:cNvPicPr>
          <p:nvPr/>
        </p:nvPicPr>
        <p:blipFill>
          <a:blip r:embed="rId4" cstate="screen"/>
          <a:stretch>
            <a:fillRect/>
          </a:stretch>
        </p:blipFill>
        <p:spPr>
          <a:xfrm>
            <a:off x="8080970" y="5395822"/>
            <a:ext cx="1299224" cy="960529"/>
          </a:xfrm>
          <a:prstGeom prst="rect">
            <a:avLst/>
          </a:prstGeom>
        </p:spPr>
      </p:pic>
      <p:pic>
        <p:nvPicPr>
          <p:cNvPr id="11" name="图片 10"/>
          <p:cNvPicPr>
            <a:picLocks noChangeAspect="1"/>
          </p:cNvPicPr>
          <p:nvPr/>
        </p:nvPicPr>
        <p:blipFill>
          <a:blip r:embed="rId4" cstate="screen"/>
          <a:stretch>
            <a:fillRect/>
          </a:stretch>
        </p:blipFill>
        <p:spPr>
          <a:xfrm>
            <a:off x="9816667" y="5334991"/>
            <a:ext cx="1299224" cy="960529"/>
          </a:xfrm>
          <a:prstGeom prst="rect">
            <a:avLst/>
          </a:prstGeom>
        </p:spPr>
      </p:pic>
      <p:sp>
        <p:nvSpPr>
          <p:cNvPr id="12" name="文本框 11"/>
          <p:cNvSpPr txBox="1"/>
          <p:nvPr/>
        </p:nvSpPr>
        <p:spPr>
          <a:xfrm>
            <a:off x="10272177" y="6276984"/>
            <a:ext cx="1509618" cy="276999"/>
          </a:xfrm>
          <a:prstGeom prst="rect">
            <a:avLst/>
          </a:prstGeom>
          <a:noFill/>
        </p:spPr>
        <p:txBody>
          <a:bodyPr wrap="square" rtlCol="0">
            <a:spAutoFit/>
          </a:bodyPr>
          <a:lstStyle/>
          <a:p>
            <a:r>
              <a:rPr lang="en-US" altLang="zh-CN" sz="1200" dirty="0"/>
              <a:t>C-band </a:t>
            </a:r>
            <a:endParaRPr lang="en-US" altLang="zh-CN" sz="1200" dirty="0"/>
          </a:p>
        </p:txBody>
      </p:sp>
      <p:sp>
        <p:nvSpPr>
          <p:cNvPr id="13" name="文本框 12"/>
          <p:cNvSpPr txBox="1"/>
          <p:nvPr/>
        </p:nvSpPr>
        <p:spPr>
          <a:xfrm>
            <a:off x="6607783" y="6277881"/>
            <a:ext cx="1186149" cy="276999"/>
          </a:xfrm>
          <a:prstGeom prst="rect">
            <a:avLst/>
          </a:prstGeom>
          <a:noFill/>
        </p:spPr>
        <p:txBody>
          <a:bodyPr wrap="square" rtlCol="0">
            <a:spAutoFit/>
          </a:bodyPr>
          <a:lstStyle/>
          <a:p>
            <a:r>
              <a:rPr lang="en-US" altLang="zh-CN" sz="1200" dirty="0"/>
              <a:t>S-band </a:t>
            </a:r>
            <a:endParaRPr lang="en-US" altLang="zh-CN" sz="1200" dirty="0"/>
          </a:p>
        </p:txBody>
      </p:sp>
      <p:cxnSp>
        <p:nvCxnSpPr>
          <p:cNvPr id="14" name="直接箭头连接符 13"/>
          <p:cNvCxnSpPr/>
          <p:nvPr/>
        </p:nvCxnSpPr>
        <p:spPr>
          <a:xfrm>
            <a:off x="9681810" y="4509120"/>
            <a:ext cx="513971" cy="825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a:endCxn id="10" idx="0"/>
          </p:cNvCxnSpPr>
          <p:nvPr/>
        </p:nvCxnSpPr>
        <p:spPr>
          <a:xfrm>
            <a:off x="7963436" y="4509120"/>
            <a:ext cx="767146" cy="8867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endCxn id="9" idx="0"/>
          </p:cNvCxnSpPr>
          <p:nvPr/>
        </p:nvCxnSpPr>
        <p:spPr>
          <a:xfrm>
            <a:off x="7143034" y="4509120"/>
            <a:ext cx="248372" cy="8527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a:endCxn id="7" idx="0"/>
          </p:cNvCxnSpPr>
          <p:nvPr/>
        </p:nvCxnSpPr>
        <p:spPr>
          <a:xfrm>
            <a:off x="6191805" y="4509120"/>
            <a:ext cx="0" cy="9057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9" name="表格 18"/>
          <p:cNvGraphicFramePr>
            <a:graphicFrameLocks noGrp="1"/>
          </p:cNvGraphicFramePr>
          <p:nvPr/>
        </p:nvGraphicFramePr>
        <p:xfrm>
          <a:off x="536941" y="3860914"/>
          <a:ext cx="4786181" cy="2665277"/>
        </p:xfrm>
        <a:graphic>
          <a:graphicData uri="http://schemas.openxmlformats.org/drawingml/2006/table">
            <a:tbl>
              <a:tblPr firstRow="1" firstCol="1" bandRow="1">
                <a:tableStyleId>{5C22544A-7EE6-4342-B048-85BDC9FD1C3A}</a:tableStyleId>
              </a:tblPr>
              <a:tblGrid>
                <a:gridCol w="1800200"/>
                <a:gridCol w="659689"/>
                <a:gridCol w="636388"/>
                <a:gridCol w="564408"/>
                <a:gridCol w="1125496"/>
              </a:tblGrid>
              <a:tr h="244347">
                <a:tc>
                  <a:txBody>
                    <a:bodyPr/>
                    <a:lstStyle/>
                    <a:p>
                      <a:pPr algn="ctr">
                        <a:lnSpc>
                          <a:spcPct val="130000"/>
                        </a:lnSpc>
                        <a:spcBef>
                          <a:spcPts val="300"/>
                        </a:spcBef>
                        <a:spcAft>
                          <a:spcPts val="0"/>
                        </a:spcAft>
                      </a:pPr>
                      <a:r>
                        <a:rPr lang="en-US" sz="1200" kern="100" dirty="0">
                          <a:effectLst/>
                        </a:rPr>
                        <a:t>Parameter</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Unit</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gridSpan="2">
                  <a:txBody>
                    <a:bodyPr/>
                    <a:lstStyle/>
                    <a:p>
                      <a:pPr algn="ctr">
                        <a:lnSpc>
                          <a:spcPct val="130000"/>
                        </a:lnSpc>
                        <a:spcBef>
                          <a:spcPts val="300"/>
                        </a:spcBef>
                        <a:spcAft>
                          <a:spcPts val="0"/>
                        </a:spcAft>
                      </a:pPr>
                      <a:r>
                        <a:rPr lang="en-US" sz="1200" kern="100">
                          <a:effectLst/>
                        </a:rPr>
                        <a:t>S-band</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hMerge="1">
                  <a:tcPr/>
                </a:tc>
                <a:tc>
                  <a:txBody>
                    <a:bodyPr/>
                    <a:lstStyle/>
                    <a:p>
                      <a:pPr algn="ctr">
                        <a:lnSpc>
                          <a:spcPct val="130000"/>
                        </a:lnSpc>
                        <a:spcBef>
                          <a:spcPts val="300"/>
                        </a:spcBef>
                        <a:spcAft>
                          <a:spcPts val="0"/>
                        </a:spcAft>
                      </a:pPr>
                      <a:r>
                        <a:rPr lang="en-US" sz="1200" kern="100">
                          <a:effectLst/>
                        </a:rPr>
                        <a:t>C-band</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Frequency</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dirty="0">
                          <a:effectLst/>
                        </a:rPr>
                        <a:t>MHz</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gridSpan="2">
                  <a:txBody>
                    <a:bodyPr/>
                    <a:lstStyle/>
                    <a:p>
                      <a:pPr algn="ctr">
                        <a:lnSpc>
                          <a:spcPct val="130000"/>
                        </a:lnSpc>
                        <a:spcBef>
                          <a:spcPts val="300"/>
                        </a:spcBef>
                        <a:spcAft>
                          <a:spcPts val="0"/>
                        </a:spcAft>
                      </a:pPr>
                      <a:r>
                        <a:rPr lang="en-US" sz="1200" kern="100">
                          <a:effectLst/>
                        </a:rPr>
                        <a:t>2860</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hMerge="1">
                  <a:tcPr/>
                </a:tc>
                <a:tc>
                  <a:txBody>
                    <a:bodyPr/>
                    <a:lstStyle/>
                    <a:p>
                      <a:pPr algn="ctr">
                        <a:lnSpc>
                          <a:spcPct val="130000"/>
                        </a:lnSpc>
                        <a:spcBef>
                          <a:spcPts val="300"/>
                        </a:spcBef>
                        <a:spcAft>
                          <a:spcPts val="0"/>
                        </a:spcAft>
                      </a:pPr>
                      <a:r>
                        <a:rPr lang="en-US" sz="1200" kern="100" dirty="0">
                          <a:effectLst/>
                        </a:rPr>
                        <a:t>5720</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Length</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m</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dirty="0">
                          <a:effectLst/>
                        </a:rPr>
                        <a:t>3.1</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2.0</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0" marR="0" marT="0" marB="0"/>
                </a:tc>
                <a:tc>
                  <a:txBody>
                    <a:bodyPr/>
                    <a:lstStyle/>
                    <a:p>
                      <a:pPr algn="ctr">
                        <a:lnSpc>
                          <a:spcPct val="130000"/>
                        </a:lnSpc>
                        <a:spcBef>
                          <a:spcPts val="300"/>
                        </a:spcBef>
                        <a:spcAft>
                          <a:spcPts val="0"/>
                        </a:spcAft>
                      </a:pPr>
                      <a:r>
                        <a:rPr lang="en-US" sz="1200" kern="100">
                          <a:effectLst/>
                        </a:rPr>
                        <a:t>1.8</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Cavity mode</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nSpc>
                          <a:spcPct val="130000"/>
                        </a:lnSpc>
                        <a:spcBef>
                          <a:spcPts val="300"/>
                        </a:spcBef>
                        <a:spcAft>
                          <a:spcPts val="0"/>
                        </a:spcAft>
                      </a:pPr>
                      <a:r>
                        <a:rPr lang="en-US" sz="1200" kern="100" dirty="0">
                          <a:effectLst/>
                        </a:rPr>
                        <a:t> </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gridSpan="2">
                  <a:txBody>
                    <a:bodyPr/>
                    <a:lstStyle/>
                    <a:p>
                      <a:pPr algn="ctr">
                        <a:lnSpc>
                          <a:spcPct val="130000"/>
                        </a:lnSpc>
                        <a:spcBef>
                          <a:spcPts val="300"/>
                        </a:spcBef>
                        <a:spcAft>
                          <a:spcPts val="0"/>
                        </a:spcAft>
                      </a:pPr>
                      <a:r>
                        <a:rPr lang="en-US" sz="1200" kern="100">
                          <a:effectLst/>
                        </a:rPr>
                        <a:t>2π/3</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hMerge="1">
                  <a:tcPr/>
                </a:tc>
                <a:tc>
                  <a:txBody>
                    <a:bodyPr/>
                    <a:lstStyle/>
                    <a:p>
                      <a:pPr algn="ctr">
                        <a:lnSpc>
                          <a:spcPct val="130000"/>
                        </a:lnSpc>
                        <a:spcBef>
                          <a:spcPts val="300"/>
                        </a:spcBef>
                        <a:spcAft>
                          <a:spcPts val="0"/>
                        </a:spcAft>
                      </a:pPr>
                      <a:r>
                        <a:rPr lang="en-US" sz="1200" kern="100">
                          <a:effectLst/>
                        </a:rPr>
                        <a:t>3π/4</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Aperture </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mm</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dirty="0">
                          <a:effectLst/>
                        </a:rPr>
                        <a:t>19~26</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25</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0" marR="0" marT="0" marB="0"/>
                </a:tc>
                <a:tc>
                  <a:txBody>
                    <a:bodyPr/>
                    <a:lstStyle/>
                    <a:p>
                      <a:pPr algn="ctr">
                        <a:lnSpc>
                          <a:spcPct val="130000"/>
                        </a:lnSpc>
                        <a:spcBef>
                          <a:spcPts val="300"/>
                        </a:spcBef>
                        <a:spcAft>
                          <a:spcPts val="0"/>
                        </a:spcAft>
                      </a:pPr>
                      <a:r>
                        <a:rPr lang="en-US" sz="1200" kern="100">
                          <a:effectLst/>
                        </a:rPr>
                        <a:t>12~16</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Gradient</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MV/m</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22/27</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22</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0" marR="0" marT="0" marB="0"/>
                </a:tc>
                <a:tc>
                  <a:txBody>
                    <a:bodyPr/>
                    <a:lstStyle/>
                    <a:p>
                      <a:pPr algn="ctr">
                        <a:lnSpc>
                          <a:spcPct val="130000"/>
                        </a:lnSpc>
                        <a:spcBef>
                          <a:spcPts val="300"/>
                        </a:spcBef>
                        <a:spcAft>
                          <a:spcPts val="0"/>
                        </a:spcAft>
                      </a:pPr>
                      <a:r>
                        <a:rPr lang="en-US" sz="1200" kern="100" dirty="0">
                          <a:solidFill>
                            <a:schemeClr val="tx1"/>
                          </a:solidFill>
                          <a:effectLst/>
                        </a:rPr>
                        <a:t>40~45</a:t>
                      </a:r>
                      <a:endParaRPr lang="zh-CN" sz="1200" kern="100" dirty="0">
                        <a:solidFill>
                          <a:schemeClr val="tx1"/>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Cells (include coupler cells)</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 </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dirty="0">
                          <a:effectLst/>
                        </a:rPr>
                        <a:t>86</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marL="0" algn="ctr" defTabSz="914400" rtl="0" eaLnBrk="1" latinLnBrk="0" hangingPunct="1">
                        <a:lnSpc>
                          <a:spcPct val="130000"/>
                        </a:lnSpc>
                        <a:spcBef>
                          <a:spcPts val="300"/>
                        </a:spcBef>
                        <a:spcAft>
                          <a:spcPts val="0"/>
                        </a:spcAft>
                      </a:pPr>
                      <a:r>
                        <a:rPr lang="en-US" sz="1200" kern="100" dirty="0">
                          <a:solidFill>
                            <a:schemeClr val="dk1"/>
                          </a:solidFill>
                          <a:effectLst/>
                          <a:latin typeface="+mn-lt"/>
                          <a:ea typeface="+mn-ea"/>
                          <a:cs typeface="+mn-cs"/>
                        </a:rPr>
                        <a:t>55</a:t>
                      </a:r>
                      <a:endParaRPr lang="zh-CN" altLang="en-US" sz="1200" kern="100" dirty="0">
                        <a:solidFill>
                          <a:schemeClr val="dk1"/>
                        </a:solidFill>
                        <a:effectLst/>
                        <a:latin typeface="+mn-lt"/>
                        <a:ea typeface="+mn-ea"/>
                        <a:cs typeface="+mn-cs"/>
                      </a:endParaRPr>
                    </a:p>
                  </a:txBody>
                  <a:tcPr marL="0" marR="0" marT="0" marB="0"/>
                </a:tc>
                <a:tc>
                  <a:txBody>
                    <a:bodyPr/>
                    <a:lstStyle/>
                    <a:p>
                      <a:pPr algn="ctr">
                        <a:lnSpc>
                          <a:spcPct val="130000"/>
                        </a:lnSpc>
                        <a:spcBef>
                          <a:spcPts val="300"/>
                        </a:spcBef>
                        <a:spcAft>
                          <a:spcPts val="0"/>
                        </a:spcAft>
                      </a:pPr>
                      <a:r>
                        <a:rPr lang="en-US" sz="1200" kern="100">
                          <a:effectLst/>
                        </a:rPr>
                        <a:t>89</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Number of Acc. </a:t>
                      </a:r>
                      <a:r>
                        <a:rPr lang="en-US" sz="1200" kern="100" dirty="0" err="1">
                          <a:effectLst/>
                        </a:rPr>
                        <a:t>Stru</a:t>
                      </a:r>
                      <a:r>
                        <a:rPr lang="en-US" sz="1200" kern="100" dirty="0">
                          <a:effectLst/>
                        </a:rPr>
                        <a:t>.</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 </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dirty="0">
                          <a:effectLst/>
                        </a:rPr>
                        <a:t>93</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16</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0" marR="0" marT="0" marB="0"/>
                </a:tc>
                <a:tc>
                  <a:txBody>
                    <a:bodyPr/>
                    <a:lstStyle/>
                    <a:p>
                      <a:pPr algn="ctr">
                        <a:lnSpc>
                          <a:spcPct val="130000"/>
                        </a:lnSpc>
                        <a:spcBef>
                          <a:spcPts val="300"/>
                        </a:spcBef>
                        <a:spcAft>
                          <a:spcPts val="0"/>
                        </a:spcAft>
                      </a:pPr>
                      <a:r>
                        <a:rPr lang="en-US" sz="1200" kern="100">
                          <a:effectLst/>
                        </a:rPr>
                        <a:t>470</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dirty="0">
                          <a:effectLst/>
                        </a:rPr>
                        <a:t>Number of Klystron</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 </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gridSpan="2">
                  <a:txBody>
                    <a:bodyPr/>
                    <a:lstStyle/>
                    <a:p>
                      <a:pPr algn="ctr">
                        <a:lnSpc>
                          <a:spcPct val="130000"/>
                        </a:lnSpc>
                        <a:spcBef>
                          <a:spcPts val="300"/>
                        </a:spcBef>
                        <a:spcAft>
                          <a:spcPts val="0"/>
                        </a:spcAft>
                      </a:pPr>
                      <a:r>
                        <a:rPr lang="en-US" sz="1200" kern="100">
                          <a:effectLst/>
                        </a:rPr>
                        <a:t>33</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hMerge="1">
                  <a:tcPr/>
                </a:tc>
                <a:tc>
                  <a:txBody>
                    <a:bodyPr/>
                    <a:lstStyle/>
                    <a:p>
                      <a:pPr algn="ctr">
                        <a:lnSpc>
                          <a:spcPct val="130000"/>
                        </a:lnSpc>
                        <a:spcBef>
                          <a:spcPts val="300"/>
                        </a:spcBef>
                        <a:spcAft>
                          <a:spcPts val="0"/>
                        </a:spcAft>
                      </a:pPr>
                      <a:r>
                        <a:rPr lang="en-US" sz="1200" kern="100">
                          <a:effectLst/>
                        </a:rPr>
                        <a:t>236</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r h="244347">
                <a:tc>
                  <a:txBody>
                    <a:bodyPr/>
                    <a:lstStyle/>
                    <a:p>
                      <a:pPr algn="ctr">
                        <a:lnSpc>
                          <a:spcPct val="130000"/>
                        </a:lnSpc>
                        <a:spcBef>
                          <a:spcPts val="300"/>
                        </a:spcBef>
                        <a:spcAft>
                          <a:spcPts val="0"/>
                        </a:spcAft>
                      </a:pPr>
                      <a:r>
                        <a:rPr lang="en-US" sz="1200" kern="100">
                          <a:effectLst/>
                        </a:rPr>
                        <a:t>Klystron Power</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a:txBody>
                    <a:bodyPr/>
                    <a:lstStyle/>
                    <a:p>
                      <a:pPr algn="ctr">
                        <a:lnSpc>
                          <a:spcPct val="130000"/>
                        </a:lnSpc>
                        <a:spcBef>
                          <a:spcPts val="300"/>
                        </a:spcBef>
                        <a:spcAft>
                          <a:spcPts val="0"/>
                        </a:spcAft>
                      </a:pPr>
                      <a:r>
                        <a:rPr lang="en-US" sz="1200" kern="100">
                          <a:effectLst/>
                        </a:rPr>
                        <a:t>MW</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gridSpan="2">
                  <a:txBody>
                    <a:bodyPr/>
                    <a:lstStyle/>
                    <a:p>
                      <a:pPr algn="ctr">
                        <a:lnSpc>
                          <a:spcPct val="130000"/>
                        </a:lnSpc>
                        <a:spcBef>
                          <a:spcPts val="300"/>
                        </a:spcBef>
                        <a:spcAft>
                          <a:spcPts val="0"/>
                        </a:spcAft>
                      </a:pPr>
                      <a:r>
                        <a:rPr lang="en-US" sz="1200" kern="100">
                          <a:effectLst/>
                        </a:rPr>
                        <a:t>80</a:t>
                      </a:r>
                      <a:endParaRPr lang="zh-CN" sz="1200" kern="10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c hMerge="1">
                  <a:tcPr/>
                </a:tc>
                <a:tc>
                  <a:txBody>
                    <a:bodyPr/>
                    <a:lstStyle/>
                    <a:p>
                      <a:pPr algn="ctr">
                        <a:lnSpc>
                          <a:spcPct val="130000"/>
                        </a:lnSpc>
                        <a:spcBef>
                          <a:spcPts val="300"/>
                        </a:spcBef>
                        <a:spcAft>
                          <a:spcPts val="0"/>
                        </a:spcAft>
                      </a:pPr>
                      <a:r>
                        <a:rPr lang="en-US" sz="1200" kern="100" dirty="0">
                          <a:effectLst/>
                        </a:rPr>
                        <a:t>50</a:t>
                      </a:r>
                      <a:endParaRPr lang="zh-CN" sz="1200" kern="100" dirty="0">
                        <a:solidFill>
                          <a:srgbClr val="333333"/>
                        </a:solidFill>
                        <a:effectLst/>
                        <a:latin typeface="等线" panose="02010600030101010101" charset="-122"/>
                        <a:ea typeface="等线" panose="02010600030101010101" charset="-122"/>
                        <a:cs typeface="Times New Roman" panose="02020603050405020304" pitchFamily="18" charset="0"/>
                      </a:endParaRPr>
                    </a:p>
                  </a:txBody>
                  <a:tcPr marL="51435" marR="51435" marT="9525" marB="0" anchor="ctr"/>
                </a:tc>
              </a:tr>
            </a:tbl>
          </a:graphicData>
        </a:graphic>
      </p:graphicFrame>
      <p:cxnSp>
        <p:nvCxnSpPr>
          <p:cNvPr id="28" name="直接箭头连接符 27"/>
          <p:cNvCxnSpPr>
            <a:endCxn id="10" idx="0"/>
          </p:cNvCxnSpPr>
          <p:nvPr/>
        </p:nvCxnSpPr>
        <p:spPr>
          <a:xfrm>
            <a:off x="7715065" y="4509120"/>
            <a:ext cx="1015517" cy="8867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a:t>In the CEPC baseline design, the average accelerating gradient is 40MV/m, which is very high. We need to verify the reliability of the entire system.</a:t>
            </a:r>
            <a:endParaRPr lang="en-US" altLang="zh-CN" dirty="0"/>
          </a:p>
          <a:p>
            <a:r>
              <a:rPr lang="en-US" altLang="zh-CN" dirty="0"/>
              <a:t>In order to meet the availability requirements of the collider, the availability of the linear accelerator is required to be very high. We need to verify the availability of the whole accelerating unit.</a:t>
            </a:r>
            <a:endParaRPr lang="zh-CN" altLang="en-US" dirty="0"/>
          </a:p>
        </p:txBody>
      </p:sp>
      <p:sp>
        <p:nvSpPr>
          <p:cNvPr id="3" name="标题 2"/>
          <p:cNvSpPr>
            <a:spLocks noGrp="1"/>
          </p:cNvSpPr>
          <p:nvPr>
            <p:ph type="title"/>
          </p:nvPr>
        </p:nvSpPr>
        <p:spPr/>
        <p:txBody>
          <a:bodyPr/>
          <a:lstStyle/>
          <a:p>
            <a:r>
              <a:rPr lang="en-US" altLang="zh-CN" dirty="0"/>
              <a:t>Motivation</a:t>
            </a:r>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graphicFrame>
        <p:nvGraphicFramePr>
          <p:cNvPr id="6" name="表格 20"/>
          <p:cNvGraphicFramePr>
            <a:graphicFrameLocks noGrp="1"/>
          </p:cNvGraphicFramePr>
          <p:nvPr/>
        </p:nvGraphicFramePr>
        <p:xfrm>
          <a:off x="1775520" y="3445709"/>
          <a:ext cx="7488832" cy="2743200"/>
        </p:xfrm>
        <a:graphic>
          <a:graphicData uri="http://schemas.openxmlformats.org/drawingml/2006/table">
            <a:tbl>
              <a:tblPr firstRow="1" bandRow="1">
                <a:tableStyleId>{5C22544A-7EE6-4342-B048-85BDC9FD1C3A}</a:tableStyleId>
              </a:tblPr>
              <a:tblGrid>
                <a:gridCol w="2813725"/>
                <a:gridCol w="698818"/>
                <a:gridCol w="1239985"/>
                <a:gridCol w="1080120"/>
                <a:gridCol w="864096"/>
                <a:gridCol w="792088"/>
              </a:tblGrid>
              <a:tr h="219715">
                <a:tc>
                  <a:txBody>
                    <a:bodyPr/>
                    <a:lstStyle/>
                    <a:p>
                      <a:endParaRPr lang="zh-CN" altLang="en-US" sz="1800" dirty="0"/>
                    </a:p>
                  </a:txBody>
                  <a:tcPr/>
                </a:tc>
                <a:tc>
                  <a:txBody>
                    <a:bodyPr/>
                    <a:lstStyle/>
                    <a:p>
                      <a:r>
                        <a:rPr lang="en-US" altLang="zh-CN" sz="1800" dirty="0"/>
                        <a:t>IHEP</a:t>
                      </a:r>
                      <a:endParaRPr lang="zh-CN" altLang="en-US" sz="1800" dirty="0"/>
                    </a:p>
                  </a:txBody>
                  <a:tcPr/>
                </a:tc>
                <a:tc>
                  <a:txBody>
                    <a:bodyPr/>
                    <a:lstStyle/>
                    <a:p>
                      <a:r>
                        <a:rPr lang="en-US" altLang="zh-CN" sz="1800" dirty="0"/>
                        <a:t>SINAP</a:t>
                      </a:r>
                      <a:endParaRPr lang="en-US" altLang="zh-CN" sz="1800" dirty="0"/>
                    </a:p>
                  </a:txBody>
                  <a:tcPr/>
                </a:tc>
                <a:tc>
                  <a:txBody>
                    <a:bodyPr/>
                    <a:lstStyle/>
                    <a:p>
                      <a:r>
                        <a:rPr lang="en-US" altLang="zh-CN" sz="1800" dirty="0"/>
                        <a:t>Spring8</a:t>
                      </a:r>
                      <a:endParaRPr lang="zh-CN" altLang="en-US" sz="1800" dirty="0"/>
                    </a:p>
                  </a:txBody>
                  <a:tcPr/>
                </a:tc>
                <a:tc>
                  <a:txBody>
                    <a:bodyPr/>
                    <a:lstStyle/>
                    <a:p>
                      <a:r>
                        <a:rPr lang="en-US" altLang="zh-CN" sz="1800" dirty="0"/>
                        <a:t>INFN</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PSI</a:t>
                      </a:r>
                      <a:endParaRPr lang="en-US" altLang="zh-CN" sz="1800" b="0" i="0" kern="1200" dirty="0">
                        <a:solidFill>
                          <a:schemeClr val="lt1"/>
                        </a:solidFill>
                        <a:effectLst/>
                        <a:latin typeface="+mn-lt"/>
                        <a:ea typeface="+mn-ea"/>
                        <a:cs typeface="+mn-cs"/>
                      </a:endParaRPr>
                    </a:p>
                  </a:txBody>
                  <a:tcPr/>
                </a:tc>
              </a:tr>
              <a:tr h="219715">
                <a:tc>
                  <a:txBody>
                    <a:bodyPr/>
                    <a:lstStyle/>
                    <a:p>
                      <a:r>
                        <a:rPr lang="en-US" altLang="zh-CN" sz="1800" dirty="0"/>
                        <a:t>Frequency(MHz)</a:t>
                      </a:r>
                      <a:endParaRPr lang="zh-CN" altLang="en-US" sz="1800" dirty="0"/>
                    </a:p>
                  </a:txBody>
                  <a:tcPr/>
                </a:tc>
                <a:tc>
                  <a:txBody>
                    <a:bodyPr/>
                    <a:lstStyle/>
                    <a:p>
                      <a:r>
                        <a:rPr lang="en-US" altLang="zh-CN" sz="1800" dirty="0"/>
                        <a:t>5712</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5712</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5712</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5712</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5712</a:t>
                      </a:r>
                      <a:endParaRPr lang="zh-CN" altLang="en-US" sz="1800" dirty="0"/>
                    </a:p>
                  </a:txBody>
                  <a:tcPr/>
                </a:tc>
              </a:tr>
              <a:tr h="219715">
                <a:tc>
                  <a:txBody>
                    <a:bodyPr/>
                    <a:lstStyle/>
                    <a:p>
                      <a:r>
                        <a:rPr lang="en-US" altLang="zh-CN" sz="1800" dirty="0"/>
                        <a:t>Mode </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3</a:t>
                      </a:r>
                      <a:r>
                        <a:rPr lang="en-US" altLang="zh-CN" sz="1800" kern="100" dirty="0">
                          <a:solidFill>
                            <a:schemeClr val="tx1"/>
                          </a:solidFill>
                          <a:latin typeface="Times New Roman" panose="02020603050405020304"/>
                          <a:ea typeface="宋体" panose="02010600030101010101" pitchFamily="2" charset="-122"/>
                          <a:cs typeface="Times New Roman" panose="02020603050405020304"/>
                        </a:rPr>
                        <a:t>π/4</a:t>
                      </a:r>
                      <a:endParaRPr lang="zh-CN" altLang="en-US" sz="1800" kern="100" dirty="0">
                        <a:solidFill>
                          <a:schemeClr val="tx1"/>
                        </a:solidFill>
                        <a:latin typeface="Times New Roman" panose="02020603050405020304"/>
                        <a:ea typeface="宋体" panose="02010600030101010101" pitchFamily="2" charset="-122"/>
                        <a:cs typeface="Times New Roman" panose="02020603050405020304"/>
                      </a:endParaRPr>
                    </a:p>
                  </a:txBody>
                  <a:tcPr/>
                </a:tc>
                <a:tc>
                  <a:txBody>
                    <a:bodyPr/>
                    <a:lstStyle/>
                    <a:p>
                      <a:r>
                        <a:rPr lang="en-US" altLang="zh-CN" sz="1800" dirty="0">
                          <a:solidFill>
                            <a:schemeClr val="tx1"/>
                          </a:solidFill>
                        </a:rPr>
                        <a:t>4π/5</a:t>
                      </a:r>
                      <a:endParaRPr lang="zh-CN" alt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00" dirty="0">
                          <a:solidFill>
                            <a:schemeClr val="tx1"/>
                          </a:solidFill>
                          <a:latin typeface="Times New Roman" panose="02020603050405020304"/>
                          <a:ea typeface="宋体" panose="02010600030101010101" pitchFamily="2" charset="-122"/>
                          <a:cs typeface="Times New Roman" panose="02020603050405020304"/>
                        </a:rPr>
                        <a:t>2π/3</a:t>
                      </a:r>
                      <a:endParaRPr lang="zh-CN" altLang="en-US" sz="1800" kern="100" dirty="0">
                        <a:solidFill>
                          <a:schemeClr val="tx1"/>
                        </a:solidFill>
                        <a:latin typeface="Times New Roman" panose="02020603050405020304"/>
                        <a:ea typeface="宋体" panose="02010600030101010101" pitchFamily="2" charset="-122"/>
                        <a:cs typeface="Times New Roman" panose="020206030504050203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00" dirty="0">
                          <a:solidFill>
                            <a:schemeClr val="tx1"/>
                          </a:solidFill>
                          <a:latin typeface="Times New Roman" panose="02020603050405020304"/>
                          <a:ea typeface="宋体" panose="02010600030101010101" pitchFamily="2" charset="-122"/>
                          <a:cs typeface="Times New Roman" panose="02020603050405020304"/>
                        </a:rPr>
                        <a:t>2π/3</a:t>
                      </a:r>
                      <a:endParaRPr lang="zh-CN" altLang="en-US" sz="1800" kern="100" dirty="0">
                        <a:solidFill>
                          <a:schemeClr val="tx1"/>
                        </a:solidFill>
                        <a:latin typeface="Times New Roman" panose="02020603050405020304"/>
                        <a:ea typeface="宋体" panose="02010600030101010101" pitchFamily="2" charset="-122"/>
                        <a:cs typeface="Times New Roman" panose="02020603050405020304"/>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00" dirty="0">
                          <a:solidFill>
                            <a:schemeClr val="tx1"/>
                          </a:solidFill>
                          <a:latin typeface="Times New Roman" panose="02020603050405020304"/>
                          <a:ea typeface="宋体" panose="02010600030101010101" pitchFamily="2" charset="-122"/>
                          <a:cs typeface="Times New Roman" panose="02020603050405020304"/>
                        </a:rPr>
                        <a:t>2π/3</a:t>
                      </a:r>
                      <a:endParaRPr lang="zh-CN" altLang="en-US" sz="1800" kern="100" dirty="0">
                        <a:solidFill>
                          <a:schemeClr val="tx1"/>
                        </a:solidFill>
                        <a:latin typeface="Times New Roman" panose="02020603050405020304"/>
                        <a:ea typeface="宋体" panose="02010600030101010101" pitchFamily="2" charset="-122"/>
                        <a:cs typeface="Times New Roman" panose="02020603050405020304"/>
                      </a:endParaRPr>
                    </a:p>
                  </a:txBody>
                  <a:tcPr/>
                </a:tc>
              </a:tr>
              <a:tr h="219715">
                <a:tc>
                  <a:txBody>
                    <a:bodyPr/>
                    <a:lstStyle/>
                    <a:p>
                      <a:r>
                        <a:rPr lang="en-US" altLang="zh-CN" sz="1800" dirty="0"/>
                        <a:t>Length (m)</a:t>
                      </a:r>
                      <a:endParaRPr lang="zh-CN" altLang="en-US" sz="1800" dirty="0"/>
                    </a:p>
                  </a:txBody>
                  <a:tcPr/>
                </a:tc>
                <a:tc>
                  <a:txBody>
                    <a:bodyPr/>
                    <a:lstStyle/>
                    <a:p>
                      <a:r>
                        <a:rPr lang="en-US" altLang="zh-CN" sz="1800" dirty="0"/>
                        <a:t>1.8</a:t>
                      </a:r>
                      <a:endParaRPr lang="zh-CN" altLang="en-US" sz="1800" dirty="0"/>
                    </a:p>
                  </a:txBody>
                  <a:tcPr/>
                </a:tc>
                <a:tc>
                  <a:txBody>
                    <a:bodyPr/>
                    <a:lstStyle/>
                    <a:p>
                      <a:r>
                        <a:rPr lang="en-US" altLang="zh-CN" sz="1800" dirty="0"/>
                        <a:t>1.8</a:t>
                      </a:r>
                      <a:endParaRPr lang="zh-CN" altLang="en-US" sz="1800" dirty="0"/>
                    </a:p>
                  </a:txBody>
                  <a:tcPr/>
                </a:tc>
                <a:tc>
                  <a:txBody>
                    <a:bodyPr/>
                    <a:lstStyle/>
                    <a:p>
                      <a:r>
                        <a:rPr lang="en-US" altLang="zh-CN" sz="1800" dirty="0"/>
                        <a:t>2</a:t>
                      </a:r>
                      <a:endParaRPr lang="zh-CN" altLang="en-US" sz="1800" dirty="0"/>
                    </a:p>
                  </a:txBody>
                  <a:tcPr/>
                </a:tc>
                <a:tc>
                  <a:txBody>
                    <a:bodyPr/>
                    <a:lstStyle/>
                    <a:p>
                      <a:r>
                        <a:rPr lang="en-US" altLang="zh-CN" sz="1800" dirty="0"/>
                        <a:t>1.4</a:t>
                      </a:r>
                      <a:endParaRPr lang="zh-CN" altLang="en-US" sz="1800" dirty="0"/>
                    </a:p>
                  </a:txBody>
                  <a:tcPr/>
                </a:tc>
                <a:tc>
                  <a:txBody>
                    <a:bodyPr/>
                    <a:lstStyle/>
                    <a:p>
                      <a:r>
                        <a:rPr lang="en-US" altLang="zh-CN" sz="1800" dirty="0"/>
                        <a:t>2</a:t>
                      </a:r>
                      <a:endParaRPr lang="zh-CN" altLang="en-US" sz="1800" dirty="0"/>
                    </a:p>
                  </a:txBody>
                  <a:tcPr/>
                </a:tc>
              </a:tr>
              <a:tr h="384502">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Gradient at high power test bench(MV/m)</a:t>
                      </a:r>
                      <a:endParaRPr lang="zh-CN" altLang="en-US" sz="1800" dirty="0"/>
                    </a:p>
                  </a:txBody>
                  <a:tcPr/>
                </a:tc>
                <a:tc>
                  <a:txBody>
                    <a:bodyPr/>
                    <a:lstStyle/>
                    <a:p>
                      <a:r>
                        <a:rPr lang="en-US" altLang="zh-CN" sz="1800" dirty="0"/>
                        <a:t>-</a:t>
                      </a:r>
                      <a:endParaRPr lang="zh-CN" altLang="en-US" sz="1800" dirty="0"/>
                    </a:p>
                  </a:txBody>
                  <a:tcPr/>
                </a:tc>
                <a:tc>
                  <a:txBody>
                    <a:bodyPr/>
                    <a:lstStyle/>
                    <a:p>
                      <a:r>
                        <a:rPr lang="en-US" altLang="zh-CN" sz="1800" dirty="0"/>
                        <a:t>50</a:t>
                      </a:r>
                      <a:r>
                        <a:rPr lang="en-US" altLang="zh-CN" sz="1800" baseline="30000" dirty="0"/>
                        <a:t>[1]</a:t>
                      </a:r>
                      <a:endParaRPr lang="zh-CN" altLang="en-US" sz="1800" baseline="30000" dirty="0"/>
                    </a:p>
                  </a:txBody>
                  <a:tcPr/>
                </a:tc>
                <a:tc>
                  <a:txBody>
                    <a:bodyPr/>
                    <a:lstStyle/>
                    <a:p>
                      <a:r>
                        <a:rPr lang="en-US" altLang="zh-CN" sz="1800" baseline="0" dirty="0"/>
                        <a:t>50.1</a:t>
                      </a:r>
                      <a:r>
                        <a:rPr lang="en-US" altLang="zh-CN" sz="1800" baseline="30000" dirty="0"/>
                        <a:t>[2]</a:t>
                      </a:r>
                      <a:endParaRPr lang="zh-CN" altLang="en-US" sz="1800" baseline="30000" dirty="0"/>
                    </a:p>
                  </a:txBody>
                  <a:tcPr/>
                </a:tc>
                <a:tc>
                  <a:txBody>
                    <a:bodyPr/>
                    <a:lstStyle/>
                    <a:p>
                      <a:r>
                        <a:rPr lang="en-US" altLang="zh-CN" sz="1800" dirty="0"/>
                        <a:t>36</a:t>
                      </a:r>
                      <a:r>
                        <a:rPr lang="en-US" altLang="zh-CN" sz="1800" baseline="30000" dirty="0"/>
                        <a:t>[3]</a:t>
                      </a:r>
                      <a:endParaRPr lang="zh-CN" altLang="en-US" sz="1800" baseline="30000" dirty="0"/>
                    </a:p>
                  </a:txBody>
                  <a:tcPr/>
                </a:tc>
                <a:tc>
                  <a:txBody>
                    <a:bodyPr/>
                    <a:lstStyle/>
                    <a:p>
                      <a:r>
                        <a:rPr lang="en-US" altLang="zh-CN" sz="1800" dirty="0"/>
                        <a:t>52</a:t>
                      </a:r>
                      <a:r>
                        <a:rPr lang="en-US" altLang="zh-CN" sz="1800" baseline="30000" dirty="0"/>
                        <a:t>[4] </a:t>
                      </a:r>
                      <a:endParaRPr lang="zh-CN" altLang="en-US" sz="1800" baseline="30000" dirty="0"/>
                    </a:p>
                  </a:txBody>
                  <a:tcPr/>
                </a:tc>
              </a:tr>
              <a:tr h="549288">
                <a:tc>
                  <a:txBody>
                    <a:bodyPr/>
                    <a:lstStyle/>
                    <a:p>
                      <a:r>
                        <a:rPr lang="en-US" altLang="zh-CN" sz="1800" dirty="0"/>
                        <a:t>Operating gradient with beam (MV/m)</a:t>
                      </a:r>
                      <a:endParaRPr lang="zh-CN" altLang="en-US" sz="1800" dirty="0"/>
                    </a:p>
                  </a:txBody>
                  <a:tcPr/>
                </a:tc>
                <a:tc>
                  <a:txBody>
                    <a:bodyPr/>
                    <a:lstStyle/>
                    <a:p>
                      <a:r>
                        <a:rPr lang="en-US" altLang="zh-CN" sz="1800" dirty="0"/>
                        <a:t>-</a:t>
                      </a:r>
                      <a:endParaRPr lang="zh-CN" altLang="en-US" sz="1800" dirty="0"/>
                    </a:p>
                  </a:txBody>
                  <a:tcPr/>
                </a:tc>
                <a:tc>
                  <a:txBody>
                    <a:bodyPr/>
                    <a:lstStyle/>
                    <a:p>
                      <a:r>
                        <a:rPr lang="en-US" altLang="zh-CN" sz="1800" dirty="0"/>
                        <a:t>41.7(max., private talk)</a:t>
                      </a:r>
                      <a:endParaRPr lang="zh-CN" altLang="en-US" sz="1800" dirty="0"/>
                    </a:p>
                  </a:txBody>
                  <a:tcPr/>
                </a:tc>
                <a:tc>
                  <a:txBody>
                    <a:bodyPr/>
                    <a:lstStyle/>
                    <a:p>
                      <a:r>
                        <a:rPr lang="en-US" altLang="zh-CN" sz="1800" dirty="0"/>
                        <a:t>41.4</a:t>
                      </a:r>
                      <a:endParaRPr lang="zh-CN" altLang="en-US" sz="1800" baseline="30000" dirty="0"/>
                    </a:p>
                  </a:txBody>
                  <a:tcPr/>
                </a:tc>
                <a:tc>
                  <a:txBody>
                    <a:bodyPr/>
                    <a:lstStyle/>
                    <a:p>
                      <a:r>
                        <a:rPr lang="en-US" altLang="zh-CN" sz="1800" dirty="0"/>
                        <a:t>36</a:t>
                      </a:r>
                      <a:endParaRPr lang="zh-CN" altLang="en-US" sz="1800" dirty="0"/>
                    </a:p>
                  </a:txBody>
                  <a:tcPr/>
                </a:tc>
                <a:tc>
                  <a:txBody>
                    <a:bodyPr/>
                    <a:lstStyle/>
                    <a:p>
                      <a:r>
                        <a:rPr lang="en-US" altLang="zh-CN" sz="1800" dirty="0"/>
                        <a:t>28</a:t>
                      </a:r>
                      <a:endParaRPr lang="zh-CN" altLang="en-US" sz="1800" dirty="0"/>
                    </a:p>
                  </a:txBody>
                  <a:tcPr/>
                </a:tc>
              </a:tr>
            </a:tbl>
          </a:graphicData>
        </a:graphic>
      </p:graphicFrame>
      <p:sp>
        <p:nvSpPr>
          <p:cNvPr id="7" name="文本框 6"/>
          <p:cNvSpPr txBox="1"/>
          <p:nvPr/>
        </p:nvSpPr>
        <p:spPr>
          <a:xfrm>
            <a:off x="0" y="6304002"/>
            <a:ext cx="5231904" cy="461665"/>
          </a:xfrm>
          <a:prstGeom prst="rect">
            <a:avLst/>
          </a:prstGeom>
          <a:noFill/>
        </p:spPr>
        <p:txBody>
          <a:bodyPr wrap="square" rtlCol="0">
            <a:spAutoFit/>
          </a:bodyPr>
          <a:lstStyle/>
          <a:p>
            <a:pPr marL="171450" indent="-171450">
              <a:buAutoNum type="arabicPeriod"/>
            </a:pPr>
            <a:r>
              <a:rPr lang="en-US" altLang="zh-CN" sz="600" dirty="0"/>
              <a:t>W. Fang, et al. THE C-BAND TRAVELING-WAVE ACCELERATING STRUCTURE FOR COMPACT XFEL AT SINAP</a:t>
            </a:r>
            <a:r>
              <a:rPr lang="zh-CN" altLang="en-US" sz="600" dirty="0"/>
              <a:t> </a:t>
            </a:r>
            <a:r>
              <a:rPr lang="en-US" altLang="zh-CN" sz="600" dirty="0"/>
              <a:t>. NIMA 2016</a:t>
            </a:r>
            <a:endParaRPr lang="en-US" altLang="zh-CN" sz="600" dirty="0"/>
          </a:p>
          <a:p>
            <a:pPr marL="171450" indent="-171450">
              <a:buAutoNum type="arabicPeriod"/>
            </a:pPr>
            <a:r>
              <a:rPr lang="pl-PL" altLang="zh-CN" sz="600" dirty="0"/>
              <a:t>T. Sakurai,</a:t>
            </a:r>
            <a:r>
              <a:rPr lang="en-US" altLang="zh-CN" sz="600" dirty="0"/>
              <a:t> et al. C-band disk-loaded-type accelerating structure for a high acceleration gradient and high-repetition-rate operation. PRAB 20, 042003 (2017)</a:t>
            </a:r>
            <a:endParaRPr lang="en-US" altLang="zh-CN" sz="600" dirty="0"/>
          </a:p>
          <a:p>
            <a:r>
              <a:rPr lang="en-US" altLang="zh-CN" sz="600" dirty="0"/>
              <a:t>3. D. </a:t>
            </a:r>
            <a:r>
              <a:rPr lang="en-US" altLang="zh-CN" sz="600" dirty="0" err="1"/>
              <a:t>Alesini</a:t>
            </a:r>
            <a:r>
              <a:rPr lang="en-US" altLang="zh-CN" sz="600" dirty="0"/>
              <a:t>,</a:t>
            </a:r>
            <a:r>
              <a:rPr lang="zh-CN" altLang="en-US" sz="600" dirty="0"/>
              <a:t> </a:t>
            </a:r>
            <a:r>
              <a:rPr lang="en-US" altLang="zh-CN" sz="600" dirty="0"/>
              <a:t>et</a:t>
            </a:r>
            <a:r>
              <a:rPr lang="zh-CN" altLang="en-US" sz="600" dirty="0"/>
              <a:t> </a:t>
            </a:r>
            <a:r>
              <a:rPr lang="en-US" altLang="zh-CN" sz="600" dirty="0"/>
              <a:t>al. HIGH POWER TEST RESULTS OF THE SPARC C-BAND ACCELERATING STRUCTURES. IPAC 2014</a:t>
            </a:r>
            <a:endParaRPr lang="en-US" altLang="zh-CN" sz="600" dirty="0"/>
          </a:p>
          <a:p>
            <a:r>
              <a:rPr lang="en-US" altLang="zh-CN" sz="600" dirty="0"/>
              <a:t>4. F. </a:t>
            </a:r>
            <a:r>
              <a:rPr lang="en-US" altLang="zh-CN" sz="600" dirty="0" err="1"/>
              <a:t>Loehl</a:t>
            </a:r>
            <a:r>
              <a:rPr lang="en-US" altLang="zh-CN" sz="600" dirty="0"/>
              <a:t>, et al.  STATUS OF THE SWISSFEL C-BAND LINEAR ACCELERATOR. FEL 2013</a:t>
            </a:r>
            <a:endParaRPr lang="zh-CN" altLang="en-US" sz="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endParaRPr lang="zh-CN" altLang="en-US" dirty="0"/>
          </a:p>
        </p:txBody>
      </p:sp>
      <p:sp>
        <p:nvSpPr>
          <p:cNvPr id="3" name="标题 2"/>
          <p:cNvSpPr>
            <a:spLocks noGrp="1"/>
          </p:cNvSpPr>
          <p:nvPr>
            <p:ph type="title"/>
          </p:nvPr>
        </p:nvSpPr>
        <p:spPr/>
        <p:txBody>
          <a:bodyPr/>
          <a:lstStyle/>
          <a:p>
            <a:r>
              <a:rPr lang="zh-CN" altLang="en-US"/>
              <a:t>专家评审意见</a:t>
            </a:r>
            <a:endParaRPr lang="zh-CN" altLang="en-US"/>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pic>
        <p:nvPicPr>
          <p:cNvPr id="10" name="图片 9"/>
          <p:cNvPicPr>
            <a:picLocks noChangeAspect="1"/>
          </p:cNvPicPr>
          <p:nvPr/>
        </p:nvPicPr>
        <p:blipFill>
          <a:blip r:embed="rId1"/>
          <a:stretch>
            <a:fillRect/>
          </a:stretch>
        </p:blipFill>
        <p:spPr>
          <a:xfrm>
            <a:off x="1919605" y="1124585"/>
            <a:ext cx="6125210" cy="2040255"/>
          </a:xfrm>
          <a:prstGeom prst="rect">
            <a:avLst/>
          </a:prstGeom>
        </p:spPr>
      </p:pic>
      <p:pic>
        <p:nvPicPr>
          <p:cNvPr id="11" name="图片 10"/>
          <p:cNvPicPr>
            <a:picLocks noChangeAspect="1"/>
          </p:cNvPicPr>
          <p:nvPr/>
        </p:nvPicPr>
        <p:blipFill>
          <a:blip r:embed="rId2"/>
          <a:stretch>
            <a:fillRect/>
          </a:stretch>
        </p:blipFill>
        <p:spPr>
          <a:xfrm>
            <a:off x="1880870" y="3140710"/>
            <a:ext cx="6163945" cy="3171190"/>
          </a:xfrm>
          <a:prstGeom prst="rect">
            <a:avLst/>
          </a:prstGeom>
        </p:spPr>
      </p:pic>
      <p:sp>
        <p:nvSpPr>
          <p:cNvPr id="12" name="圆角矩形 11"/>
          <p:cNvSpPr/>
          <p:nvPr/>
        </p:nvSpPr>
        <p:spPr>
          <a:xfrm>
            <a:off x="2063750" y="5085080"/>
            <a:ext cx="5904230" cy="360045"/>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3"/>
          <a:stretch>
            <a:fillRect/>
          </a:stretch>
        </p:blipFill>
        <p:spPr>
          <a:xfrm>
            <a:off x="3719830" y="142875"/>
            <a:ext cx="3448685" cy="7829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82604" y="1144807"/>
            <a:ext cx="7142584" cy="5011434"/>
          </a:xfrm>
        </p:spPr>
        <p:txBody>
          <a:bodyPr/>
          <a:lstStyle/>
          <a:p>
            <a:r>
              <a:rPr lang="en-US" altLang="zh-CN" dirty="0"/>
              <a:t>This is a high power test bench of Spring-8 before their mass-production</a:t>
            </a:r>
            <a:endParaRPr lang="en-US" altLang="zh-CN" dirty="0"/>
          </a:p>
          <a:p>
            <a:r>
              <a:rPr lang="en-US" altLang="zh-CN" dirty="0"/>
              <a:t>We hope we can establish the C-band test bench and test the components. With pulsed compressor, waveguides, directional couplers, loads, bend and straight waveguides, etc. </a:t>
            </a:r>
            <a:endParaRPr lang="en-US" altLang="zh-CN" dirty="0"/>
          </a:p>
          <a:p>
            <a:r>
              <a:rPr lang="en-US" altLang="zh-CN" dirty="0"/>
              <a:t> It is a complete unit and should cooperation with C-band power source</a:t>
            </a:r>
            <a:endParaRPr lang="zh-CN" altLang="en-US" dirty="0"/>
          </a:p>
          <a:p>
            <a:endParaRPr lang="zh-CN" altLang="en-US" dirty="0"/>
          </a:p>
        </p:txBody>
      </p:sp>
      <p:sp>
        <p:nvSpPr>
          <p:cNvPr id="3" name="标题 2"/>
          <p:cNvSpPr>
            <a:spLocks noGrp="1"/>
          </p:cNvSpPr>
          <p:nvPr>
            <p:ph type="title"/>
          </p:nvPr>
        </p:nvSpPr>
        <p:spPr/>
        <p:txBody>
          <a:bodyPr/>
          <a:lstStyle/>
          <a:p>
            <a:r>
              <a:rPr lang="en-US" altLang="zh-CN" sz="3200" dirty="0">
                <a:solidFill>
                  <a:srgbClr val="C00000"/>
                </a:solidFill>
                <a:latin typeface="Arial" panose="020B0604020202020204" pitchFamily="34" charset="0"/>
                <a:ea typeface="+mj-ea"/>
                <a:cs typeface="Arial" panose="020B0604020202020204" pitchFamily="34" charset="0"/>
              </a:rPr>
              <a:t>C-band RF system</a:t>
            </a:r>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pic>
        <p:nvPicPr>
          <p:cNvPr id="6" name="图片 5"/>
          <p:cNvPicPr>
            <a:picLocks noChangeAspect="1"/>
          </p:cNvPicPr>
          <p:nvPr/>
        </p:nvPicPr>
        <p:blipFill>
          <a:blip r:embed="rId1"/>
          <a:stretch>
            <a:fillRect/>
          </a:stretch>
        </p:blipFill>
        <p:spPr>
          <a:xfrm>
            <a:off x="7896200" y="3650524"/>
            <a:ext cx="3376459" cy="2688466"/>
          </a:xfrm>
          <a:prstGeom prst="rect">
            <a:avLst/>
          </a:prstGeom>
        </p:spPr>
      </p:pic>
      <p:pic>
        <p:nvPicPr>
          <p:cNvPr id="1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3896" y="4291454"/>
            <a:ext cx="3647001" cy="2253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p:cNvPicPr>
            <a:picLocks noChangeAspect="1"/>
          </p:cNvPicPr>
          <p:nvPr/>
        </p:nvPicPr>
        <p:blipFill>
          <a:blip r:embed="rId3"/>
          <a:stretch>
            <a:fillRect/>
          </a:stretch>
        </p:blipFill>
        <p:spPr>
          <a:xfrm>
            <a:off x="7990106" y="1073298"/>
            <a:ext cx="3052529" cy="2305634"/>
          </a:xfrm>
          <a:prstGeom prst="rect">
            <a:avLst/>
          </a:prstGeom>
        </p:spPr>
      </p:pic>
      <p:pic>
        <p:nvPicPr>
          <p:cNvPr id="7" name="图片 6"/>
          <p:cNvPicPr>
            <a:picLocks noChangeAspect="1"/>
          </p:cNvPicPr>
          <p:nvPr/>
        </p:nvPicPr>
        <p:blipFill>
          <a:blip r:embed="rId4"/>
          <a:stretch>
            <a:fillRect/>
          </a:stretch>
        </p:blipFill>
        <p:spPr>
          <a:xfrm rot="20260253">
            <a:off x="7224127" y="2424717"/>
            <a:ext cx="5054412" cy="54259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600" y="1114731"/>
            <a:ext cx="10905214" cy="5011434"/>
          </a:xfrm>
        </p:spPr>
        <p:txBody>
          <a:bodyPr/>
          <a:lstStyle/>
          <a:p>
            <a:pPr>
              <a:spcAft>
                <a:spcPts val="600"/>
              </a:spcAft>
            </a:pPr>
            <a:r>
              <a:rPr lang="en-US" altLang="zh-CN" dirty="0"/>
              <a:t>The</a:t>
            </a:r>
            <a:r>
              <a:rPr lang="en-US" altLang="zh-CN" sz="2400" dirty="0"/>
              <a:t> R&amp;D of C-band accelerating structure at IHEP </a:t>
            </a:r>
            <a:endParaRPr lang="en-US" altLang="zh-CN" sz="2400" dirty="0"/>
          </a:p>
          <a:p>
            <a:pPr lvl="1"/>
            <a:r>
              <a:rPr lang="en-US" altLang="zh-CN" dirty="0"/>
              <a:t>The beam dynamics of </a:t>
            </a:r>
            <a:r>
              <a:rPr lang="en-US" altLang="zh-CN" dirty="0" err="1"/>
              <a:t>linac</a:t>
            </a:r>
            <a:r>
              <a:rPr lang="en-US" altLang="zh-CN" dirty="0"/>
              <a:t> based on this design</a:t>
            </a:r>
            <a:endParaRPr lang="en-US" altLang="zh-CN" dirty="0"/>
          </a:p>
          <a:p>
            <a:pPr lvl="1"/>
            <a:r>
              <a:rPr lang="en-US" altLang="zh-CN" dirty="0"/>
              <a:t>Constant </a:t>
            </a:r>
            <a:r>
              <a:rPr lang="en-US" altLang="zh-CN" dirty="0">
                <a:sym typeface="+mn-ea"/>
              </a:rPr>
              <a:t>gradient, 3π/4 mode, 1.8 meters long (Including mechanical length, Effective length is about 1.7m)</a:t>
            </a:r>
            <a:endParaRPr lang="en-US" altLang="zh-CN" dirty="0"/>
          </a:p>
          <a:p>
            <a:pPr lvl="2">
              <a:spcBef>
                <a:spcPts val="0"/>
              </a:spcBef>
            </a:pPr>
            <a:r>
              <a:rPr lang="en-US" altLang="zh-CN" sz="1800" dirty="0"/>
              <a:t>Round cavity shape</a:t>
            </a:r>
            <a:endParaRPr lang="en-US" altLang="zh-CN" sz="1800" dirty="0"/>
          </a:p>
          <a:p>
            <a:pPr lvl="2">
              <a:spcBef>
                <a:spcPts val="0"/>
              </a:spcBef>
            </a:pPr>
            <a:r>
              <a:rPr lang="en-US" altLang="zh-CN" sz="1800" dirty="0"/>
              <a:t>Racetrack symmetrical magnetic coupling</a:t>
            </a:r>
            <a:endParaRPr lang="en-US" altLang="zh-CN" sz="1800" dirty="0"/>
          </a:p>
          <a:p>
            <a:r>
              <a:rPr lang="en-US" altLang="zh-CN" b="1" dirty="0">
                <a:solidFill>
                  <a:srgbClr val="FF0000"/>
                </a:solidFill>
              </a:rPr>
              <a:t>No high power test and beam testing</a:t>
            </a:r>
            <a:endParaRPr lang="zh-CN" altLang="en-US" b="1" dirty="0">
              <a:solidFill>
                <a:srgbClr val="FF0000"/>
              </a:solidFill>
            </a:endParaRPr>
          </a:p>
        </p:txBody>
      </p:sp>
      <p:sp>
        <p:nvSpPr>
          <p:cNvPr id="3" name="标题 2"/>
          <p:cNvSpPr>
            <a:spLocks noGrp="1"/>
          </p:cNvSpPr>
          <p:nvPr>
            <p:ph type="title"/>
          </p:nvPr>
        </p:nvSpPr>
        <p:spPr/>
        <p:txBody>
          <a:bodyPr/>
          <a:lstStyle/>
          <a:p>
            <a:r>
              <a:rPr lang="en-US" altLang="zh-CN" sz="4000" dirty="0">
                <a:solidFill>
                  <a:srgbClr val="C00000"/>
                </a:solidFill>
                <a:latin typeface="Arial" panose="020B0604020202020204" pitchFamily="34" charset="0"/>
                <a:ea typeface="+mj-ea"/>
                <a:cs typeface="Arial" panose="020B0604020202020204" pitchFamily="34" charset="0"/>
              </a:rPr>
              <a:t>C-band accelerating structure </a:t>
            </a:r>
            <a:endParaRPr lang="zh-CN" altLang="en-US" sz="4000" dirty="0">
              <a:solidFill>
                <a:srgbClr val="C00000"/>
              </a:solidFill>
              <a:latin typeface="Arial" panose="020B0604020202020204" pitchFamily="34" charset="0"/>
              <a:ea typeface="+mj-ea"/>
              <a:cs typeface="Arial" panose="020B0604020202020204" pitchFamily="34" charset="0"/>
            </a:endParaRPr>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grpSp>
        <p:nvGrpSpPr>
          <p:cNvPr id="6" name="组合 5"/>
          <p:cNvGrpSpPr/>
          <p:nvPr/>
        </p:nvGrpSpPr>
        <p:grpSpPr>
          <a:xfrm>
            <a:off x="1055439" y="3961840"/>
            <a:ext cx="10459375" cy="2279418"/>
            <a:chOff x="922761" y="3061733"/>
            <a:chExt cx="9831668" cy="2279418"/>
          </a:xfrm>
        </p:grpSpPr>
        <p:pic>
          <p:nvPicPr>
            <p:cNvPr id="7" name="图片 6"/>
            <p:cNvPicPr>
              <a:picLocks noChangeAspect="1"/>
            </p:cNvPicPr>
            <p:nvPr/>
          </p:nvPicPr>
          <p:blipFill>
            <a:blip r:embed="rId1" cstate="screen"/>
            <a:stretch>
              <a:fillRect/>
            </a:stretch>
          </p:blipFill>
          <p:spPr>
            <a:xfrm>
              <a:off x="922761" y="3061733"/>
              <a:ext cx="2663825" cy="1265555"/>
            </a:xfrm>
            <a:prstGeom prst="rect">
              <a:avLst/>
            </a:prstGeom>
          </p:spPr>
        </p:pic>
        <p:pic>
          <p:nvPicPr>
            <p:cNvPr id="8" name="图片 7"/>
            <p:cNvPicPr>
              <a:picLocks noChangeAspect="1"/>
            </p:cNvPicPr>
            <p:nvPr/>
          </p:nvPicPr>
          <p:blipFill>
            <a:blip r:embed="rId2" cstate="screen"/>
            <a:stretch>
              <a:fillRect/>
            </a:stretch>
          </p:blipFill>
          <p:spPr>
            <a:xfrm>
              <a:off x="6208844" y="3335306"/>
              <a:ext cx="4545585" cy="1752819"/>
            </a:xfrm>
            <a:prstGeom prst="rect">
              <a:avLst/>
            </a:prstGeom>
          </p:spPr>
        </p:pic>
        <p:grpSp>
          <p:nvGrpSpPr>
            <p:cNvPr id="9" name="组合 8"/>
            <p:cNvGrpSpPr/>
            <p:nvPr/>
          </p:nvGrpSpPr>
          <p:grpSpPr>
            <a:xfrm>
              <a:off x="3948687" y="3357500"/>
              <a:ext cx="1946299" cy="1868558"/>
              <a:chOff x="7233577" y="3421845"/>
              <a:chExt cx="1946299" cy="1868558"/>
            </a:xfrm>
          </p:grpSpPr>
          <p:pic>
            <p:nvPicPr>
              <p:cNvPr id="13" name="图片 12"/>
              <p:cNvPicPr>
                <a:picLocks noChangeAspect="1"/>
              </p:cNvPicPr>
              <p:nvPr/>
            </p:nvPicPr>
            <p:blipFill>
              <a:blip r:embed="rId3" cstate="screen"/>
              <a:stretch>
                <a:fillRect/>
              </a:stretch>
            </p:blipFill>
            <p:spPr>
              <a:xfrm>
                <a:off x="7233577" y="3421845"/>
                <a:ext cx="1712131" cy="1232958"/>
              </a:xfrm>
              <a:prstGeom prst="rect">
                <a:avLst/>
              </a:prstGeom>
            </p:spPr>
          </p:pic>
          <p:sp>
            <p:nvSpPr>
              <p:cNvPr id="14" name="文本框 13"/>
              <p:cNvSpPr txBox="1"/>
              <p:nvPr/>
            </p:nvSpPr>
            <p:spPr>
              <a:xfrm>
                <a:off x="7245730" y="4828738"/>
                <a:ext cx="1934146" cy="461665"/>
              </a:xfrm>
              <a:prstGeom prst="rect">
                <a:avLst/>
              </a:prstGeom>
              <a:noFill/>
            </p:spPr>
            <p:txBody>
              <a:bodyPr wrap="square" rtlCol="0" anchor="t">
                <a:spAutoFit/>
              </a:bodyPr>
              <a:lstStyle/>
              <a:p>
                <a:r>
                  <a:rPr lang="zh-CN" altLang="en-US" sz="1200" dirty="0"/>
                  <a:t>The deformation caused by temperature variation</a:t>
                </a:r>
                <a:endParaRPr lang="zh-CN" altLang="en-US" sz="1200" dirty="0"/>
              </a:p>
            </p:txBody>
          </p:sp>
        </p:grpSp>
        <p:grpSp>
          <p:nvGrpSpPr>
            <p:cNvPr id="10" name="组合 9"/>
            <p:cNvGrpSpPr/>
            <p:nvPr/>
          </p:nvGrpSpPr>
          <p:grpSpPr>
            <a:xfrm>
              <a:off x="971703" y="4132574"/>
              <a:ext cx="2663825" cy="1208577"/>
              <a:chOff x="1091451" y="2550773"/>
              <a:chExt cx="3118624" cy="1713589"/>
            </a:xfrm>
          </p:grpSpPr>
          <p:pic>
            <p:nvPicPr>
              <p:cNvPr id="11" name="图片 10"/>
              <p:cNvPicPr>
                <a:picLocks noChangeAspect="1"/>
              </p:cNvPicPr>
              <p:nvPr/>
            </p:nvPicPr>
            <p:blipFill>
              <a:blip r:embed="rId4" cstate="screen"/>
              <a:stretch>
                <a:fillRect/>
              </a:stretch>
            </p:blipFill>
            <p:spPr>
              <a:xfrm>
                <a:off x="1091451" y="3060188"/>
                <a:ext cx="3118624" cy="1204174"/>
              </a:xfrm>
              <a:prstGeom prst="rect">
                <a:avLst/>
              </a:prstGeom>
            </p:spPr>
          </p:pic>
          <p:sp>
            <p:nvSpPr>
              <p:cNvPr id="12" name="文本框 11"/>
              <p:cNvSpPr txBox="1"/>
              <p:nvPr/>
            </p:nvSpPr>
            <p:spPr>
              <a:xfrm>
                <a:off x="1526693" y="2550773"/>
                <a:ext cx="1289459" cy="392745"/>
              </a:xfrm>
              <a:prstGeom prst="rect">
                <a:avLst/>
              </a:prstGeom>
              <a:noFill/>
            </p:spPr>
            <p:txBody>
              <a:bodyPr wrap="square" rtlCol="0">
                <a:spAutoFit/>
              </a:bodyPr>
              <a:lstStyle/>
              <a:p>
                <a:r>
                  <a:rPr lang="en-US" altLang="zh-CN" sz="1200" dirty="0"/>
                  <a:t>Cavity shape </a:t>
                </a:r>
                <a:endParaRPr lang="zh-CN" altLang="en-US" sz="1200" dirty="0"/>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600" y="1114731"/>
            <a:ext cx="5270376" cy="5011434"/>
          </a:xfrm>
        </p:spPr>
        <p:txBody>
          <a:bodyPr/>
          <a:lstStyle/>
          <a:p>
            <a:pPr>
              <a:spcAft>
                <a:spcPts val="600"/>
              </a:spcAft>
            </a:pPr>
            <a:r>
              <a:rPr lang="en-US" altLang="zh-CN" dirty="0"/>
              <a:t>The design parameters between different lab</a:t>
            </a:r>
            <a:endParaRPr lang="en-US" altLang="zh-CN" dirty="0"/>
          </a:p>
          <a:p>
            <a:pPr lvl="1"/>
            <a:r>
              <a:rPr lang="en-US" altLang="zh-CN" dirty="0"/>
              <a:t>Mode :</a:t>
            </a:r>
            <a:r>
              <a:rPr lang="en-US" altLang="zh-CN" sz="2000" kern="100" dirty="0">
                <a:solidFill>
                  <a:schemeClr val="tx1"/>
                </a:solidFill>
                <a:latin typeface="Times New Roman" panose="02020603050405020304"/>
                <a:ea typeface="宋体" panose="02010600030101010101" pitchFamily="2" charset="-122"/>
                <a:cs typeface="Times New Roman" panose="02020603050405020304"/>
              </a:rPr>
              <a:t>3π/4, 2π/3, 4π/5</a:t>
            </a:r>
            <a:endParaRPr lang="en-US" altLang="zh-CN" dirty="0"/>
          </a:p>
          <a:p>
            <a:pPr lvl="1"/>
            <a:r>
              <a:rPr lang="en-US" altLang="zh-CN" dirty="0"/>
              <a:t>Length</a:t>
            </a:r>
            <a:endParaRPr lang="en-US" altLang="zh-CN" dirty="0"/>
          </a:p>
          <a:p>
            <a:pPr lvl="1"/>
            <a:r>
              <a:rPr lang="en-US" altLang="zh-CN" dirty="0"/>
              <a:t>Disc thickness</a:t>
            </a:r>
            <a:endParaRPr lang="en-US" altLang="zh-CN" dirty="0"/>
          </a:p>
          <a:p>
            <a:r>
              <a:rPr lang="en-US" altLang="zh-CN" dirty="0"/>
              <a:t>Though the phase advance is deferent, the other key parameters is similar</a:t>
            </a:r>
            <a:endParaRPr lang="zh-CN" altLang="en-US" dirty="0"/>
          </a:p>
        </p:txBody>
      </p:sp>
      <p:sp>
        <p:nvSpPr>
          <p:cNvPr id="3" name="标题 2"/>
          <p:cNvSpPr>
            <a:spLocks noGrp="1"/>
          </p:cNvSpPr>
          <p:nvPr>
            <p:ph type="title"/>
          </p:nvPr>
        </p:nvSpPr>
        <p:spPr/>
        <p:txBody>
          <a:bodyPr/>
          <a:lstStyle/>
          <a:p>
            <a:r>
              <a:rPr lang="en-US" altLang="zh-CN" sz="4000" dirty="0">
                <a:solidFill>
                  <a:srgbClr val="C00000"/>
                </a:solidFill>
                <a:latin typeface="Arial" panose="020B0604020202020204" pitchFamily="34" charset="0"/>
                <a:ea typeface="+mj-ea"/>
                <a:cs typeface="Arial" panose="020B0604020202020204" pitchFamily="34" charset="0"/>
              </a:rPr>
              <a:t>C-band accelerating structure </a:t>
            </a:r>
            <a:endParaRPr lang="zh-CN" altLang="en-US" sz="4000" dirty="0">
              <a:solidFill>
                <a:srgbClr val="C00000"/>
              </a:solidFill>
              <a:latin typeface="Arial" panose="020B0604020202020204" pitchFamily="34" charset="0"/>
              <a:ea typeface="+mj-ea"/>
              <a:cs typeface="Arial" panose="020B0604020202020204" pitchFamily="34" charset="0"/>
            </a:endParaRPr>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graphicFrame>
        <p:nvGraphicFramePr>
          <p:cNvPr id="15" name="表格 14"/>
          <p:cNvGraphicFramePr>
            <a:graphicFrameLocks noGrp="1"/>
          </p:cNvGraphicFramePr>
          <p:nvPr>
            <p:custDataLst>
              <p:tags r:id="rId1"/>
            </p:custDataLst>
          </p:nvPr>
        </p:nvGraphicFramePr>
        <p:xfrm>
          <a:off x="5703576" y="1340771"/>
          <a:ext cx="5878823" cy="4785393"/>
        </p:xfrm>
        <a:graphic>
          <a:graphicData uri="http://schemas.openxmlformats.org/drawingml/2006/table">
            <a:tbl>
              <a:tblPr/>
              <a:tblGrid>
                <a:gridCol w="2087768"/>
                <a:gridCol w="1263685"/>
                <a:gridCol w="1263685"/>
                <a:gridCol w="1263685"/>
              </a:tblGrid>
              <a:tr h="279818">
                <a:tc>
                  <a:txBody>
                    <a:bodyPr/>
                    <a:lstStyle/>
                    <a:p>
                      <a:pPr algn="l">
                        <a:lnSpc>
                          <a:spcPct val="100000"/>
                        </a:lnSpc>
                        <a:spcAft>
                          <a:spcPts val="0"/>
                        </a:spcAft>
                      </a:pP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IHEP</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Spring8</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SINAP</a:t>
                      </a:r>
                      <a:r>
                        <a:rPr lang="en-US" altLang="zh-CN" sz="1200" kern="100" baseline="30000" dirty="0">
                          <a:solidFill>
                            <a:schemeClr val="tx1"/>
                          </a:solidFill>
                          <a:latin typeface="Times New Roman" panose="02020603050405020304"/>
                          <a:ea typeface="宋体" panose="02010600030101010101" pitchFamily="2" charset="-122"/>
                          <a:cs typeface="Times New Roman" panose="02020603050405020304"/>
                        </a:rPr>
                        <a:t>1</a:t>
                      </a:r>
                      <a:endParaRPr lang="zh-CN" altLang="en-US" sz="1200" kern="100" baseline="300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solidFill>
                        <a:srgbClr val="000000"/>
                      </a:solidFill>
                      <a:prstDash val="solid"/>
                      <a:round/>
                      <a:headEnd type="none" w="med" len="med"/>
                      <a:tailEnd type="none" w="med" len="med"/>
                    </a:lnT>
                    <a:lnB>
                      <a:noFill/>
                    </a:lnB>
                  </a:tcPr>
                </a:tc>
              </a:tr>
              <a:tr h="279818">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Frequency: f</a:t>
                      </a:r>
                      <a:r>
                        <a:rPr lang="zh-CN" sz="1200" kern="100" dirty="0">
                          <a:latin typeface="Times New Roman" panose="02020603050405020304"/>
                          <a:ea typeface="宋体" panose="02010600030101010101" pitchFamily="2" charset="-122"/>
                          <a:cs typeface="Times New Roman" panose="02020603050405020304"/>
                        </a:rPr>
                        <a:t>（</a:t>
                      </a:r>
                      <a:r>
                        <a:rPr lang="en-US" sz="1200" kern="100" dirty="0">
                          <a:latin typeface="Times New Roman" panose="02020603050405020304"/>
                          <a:ea typeface="宋体" panose="02010600030101010101" pitchFamily="2" charset="-122"/>
                          <a:cs typeface="Times New Roman" panose="02020603050405020304"/>
                        </a:rPr>
                        <a:t>MHz</a:t>
                      </a:r>
                      <a:r>
                        <a:rPr lang="zh-CN" sz="1200" kern="100" dirty="0">
                          <a:latin typeface="Times New Roman" panose="02020603050405020304"/>
                          <a:ea typeface="宋体" panose="02010600030101010101" pitchFamily="2" charset="-122"/>
                          <a:cs typeface="Times New Roman" panose="02020603050405020304"/>
                        </a:rPr>
                        <a:t>） </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noFill/>
                      <a:prstDash val="solid"/>
                      <a:round/>
                      <a:headEnd type="none" w="med" len="med"/>
                      <a:tailEnd type="none" w="med" len="med"/>
                    </a:lnT>
                    <a:lnB>
                      <a:noFill/>
                    </a:lnB>
                  </a:tcPr>
                </a:tc>
                <a:tc>
                  <a:txBody>
                    <a:bodyPr/>
                    <a:lstStyle/>
                    <a:p>
                      <a:pPr algn="ctr">
                        <a:lnSpc>
                          <a:spcPct val="100000"/>
                        </a:lnSpc>
                        <a:spcAft>
                          <a:spcPts val="0"/>
                        </a:spcAft>
                      </a:pPr>
                      <a:r>
                        <a:rPr lang="en-US" sz="1200" kern="100" dirty="0">
                          <a:solidFill>
                            <a:schemeClr val="tx1"/>
                          </a:solidFill>
                          <a:latin typeface="Times New Roman" panose="02020603050405020304"/>
                          <a:ea typeface="宋体" panose="02010600030101010101" pitchFamily="2" charset="-122"/>
                          <a:cs typeface="Times New Roman" panose="02020603050405020304"/>
                        </a:rPr>
                        <a:t>5712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noFill/>
                      <a:prstDash val="solid"/>
                      <a:round/>
                      <a:headEnd type="none" w="med" len="med"/>
                      <a:tailEnd type="none" w="med" len="med"/>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5712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noFill/>
                      <a:prstDash val="solid"/>
                      <a:round/>
                      <a:headEnd type="none" w="med" len="med"/>
                      <a:tailEnd type="none" w="med" len="med"/>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5712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w="19050" cap="flat" cmpd="sng" algn="ctr">
                      <a:noFill/>
                      <a:prstDash val="solid"/>
                      <a:round/>
                      <a:headEnd type="none" w="med" len="med"/>
                      <a:tailEnd type="none" w="med" len="med"/>
                    </a:lnT>
                    <a:lnB>
                      <a:noFill/>
                    </a:lnB>
                  </a:tcPr>
                </a:tc>
              </a:tr>
              <a:tr h="475859">
                <a:tc>
                  <a:txBody>
                    <a:bodyPr/>
                    <a:lstStyle/>
                    <a:p>
                      <a:pPr algn="l">
                        <a:lnSpc>
                          <a:spcPct val="100000"/>
                        </a:lnSpc>
                        <a:spcAft>
                          <a:spcPts val="0"/>
                        </a:spcAft>
                      </a:pPr>
                      <a:r>
                        <a:rPr lang="en-US" altLang="zh-CN" sz="1200" kern="100" dirty="0">
                          <a:latin typeface="Times New Roman" panose="02020603050405020304"/>
                          <a:ea typeface="宋体" panose="02010600030101010101" pitchFamily="2" charset="-122"/>
                          <a:cs typeface="Times New Roman" panose="02020603050405020304"/>
                        </a:rPr>
                        <a:t>No.</a:t>
                      </a:r>
                      <a:r>
                        <a:rPr lang="en-US" altLang="zh-CN" sz="1200" kern="100" baseline="0" dirty="0">
                          <a:latin typeface="Times New Roman" panose="02020603050405020304"/>
                          <a:ea typeface="宋体" panose="02010600030101010101" pitchFamily="2" charset="-122"/>
                          <a:cs typeface="Times New Roman" panose="02020603050405020304"/>
                        </a:rPr>
                        <a:t> of Cells</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87+2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100 regular cells +2 coupler</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89+2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altLang="zh-CN" sz="1200" kern="100" dirty="0">
                          <a:latin typeface="Times New Roman" panose="02020603050405020304"/>
                          <a:ea typeface="宋体" panose="02010600030101010101" pitchFamily="2" charset="-122"/>
                          <a:cs typeface="Times New Roman" panose="02020603050405020304"/>
                        </a:rPr>
                        <a:t>Phase</a:t>
                      </a:r>
                      <a:r>
                        <a:rPr lang="en-US" altLang="zh-CN" sz="1200" kern="100" baseline="0" dirty="0">
                          <a:latin typeface="Times New Roman" panose="02020603050405020304"/>
                          <a:ea typeface="宋体" panose="02010600030101010101" pitchFamily="2" charset="-122"/>
                          <a:cs typeface="Times New Roman" panose="02020603050405020304"/>
                        </a:rPr>
                        <a:t> advance</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sz="1200" kern="100" dirty="0">
                          <a:solidFill>
                            <a:schemeClr val="tx1"/>
                          </a:solidFill>
                          <a:latin typeface="Times New Roman" panose="02020603050405020304"/>
                          <a:ea typeface="宋体" panose="02010600030101010101" pitchFamily="2" charset="-122"/>
                          <a:cs typeface="Times New Roman" panose="02020603050405020304"/>
                        </a:rPr>
                        <a:t>3π/4</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2π/3</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4π/5</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Total</a:t>
                      </a:r>
                      <a:r>
                        <a:rPr lang="en-US" sz="1200" kern="100" baseline="0" dirty="0">
                          <a:latin typeface="Times New Roman" panose="02020603050405020304"/>
                          <a:ea typeface="宋体" panose="02010600030101010101" pitchFamily="2" charset="-122"/>
                          <a:cs typeface="Times New Roman" panose="02020603050405020304"/>
                        </a:rPr>
                        <a:t> length</a:t>
                      </a:r>
                      <a:r>
                        <a:rPr lang="en-US" altLang="zh-CN" sz="1200" kern="100" dirty="0">
                          <a:latin typeface="Times New Roman" panose="02020603050405020304"/>
                          <a:ea typeface="+mn-ea"/>
                          <a:cs typeface="Times New Roman" panose="02020603050405020304"/>
                        </a:rPr>
                        <a:t>(m)</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1.8</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1.784</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1200" kern="100" dirty="0">
                          <a:latin typeface="Times New Roman" panose="02020603050405020304"/>
                          <a:ea typeface="宋体" panose="02010600030101010101" pitchFamily="2" charset="-122"/>
                          <a:cs typeface="Times New Roman" panose="02020603050405020304"/>
                        </a:rPr>
                        <a:t>Length</a:t>
                      </a:r>
                      <a:r>
                        <a:rPr lang="en-US" sz="1200" kern="100" baseline="0" dirty="0">
                          <a:latin typeface="Times New Roman" panose="02020603050405020304"/>
                          <a:ea typeface="宋体" panose="02010600030101010101" pitchFamily="2" charset="-122"/>
                          <a:cs typeface="Times New Roman" panose="02020603050405020304"/>
                        </a:rPr>
                        <a:t> of cell</a:t>
                      </a:r>
                      <a:r>
                        <a:rPr lang="en-US" sz="1200" kern="100" dirty="0">
                          <a:latin typeface="Times New Roman" panose="02020603050405020304"/>
                          <a:ea typeface="宋体" panose="02010600030101010101" pitchFamily="2" charset="-122"/>
                          <a:cs typeface="Times New Roman" panose="02020603050405020304"/>
                        </a:rPr>
                        <a:t> : d </a:t>
                      </a:r>
                      <a:r>
                        <a:rPr lang="en-US" altLang="zh-CN" sz="1200" kern="100" dirty="0">
                          <a:latin typeface="Times New Roman" panose="02020603050405020304"/>
                          <a:ea typeface="+mn-ea"/>
                          <a:cs typeface="Times New Roman" panose="02020603050405020304"/>
                        </a:rPr>
                        <a:t>(mm)</a:t>
                      </a:r>
                      <a:endParaRPr lang="zh-CN" altLang="zh-CN" sz="1200" kern="100" dirty="0">
                        <a:latin typeface="Times New Roman" panose="02020603050405020304"/>
                        <a:ea typeface="+mn-ea"/>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sz="1200" kern="100" dirty="0">
                          <a:solidFill>
                            <a:schemeClr val="tx1"/>
                          </a:solidFill>
                          <a:latin typeface="Times New Roman" panose="02020603050405020304"/>
                          <a:ea typeface="宋体" panose="02010600030101010101" pitchFamily="2" charset="-122"/>
                          <a:cs typeface="Times New Roman" panose="02020603050405020304"/>
                        </a:rPr>
                        <a:t>19.675</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17.495</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20.994</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Disk</a:t>
                      </a:r>
                      <a:r>
                        <a:rPr lang="en-US" sz="1200" kern="100" baseline="0" dirty="0">
                          <a:latin typeface="Times New Roman" panose="02020603050405020304"/>
                          <a:ea typeface="宋体" panose="02010600030101010101" pitchFamily="2" charset="-122"/>
                          <a:cs typeface="Times New Roman" panose="02020603050405020304"/>
                        </a:rPr>
                        <a:t> thickness</a:t>
                      </a:r>
                      <a:r>
                        <a:rPr lang="en-US" sz="1200" kern="100" dirty="0">
                          <a:latin typeface="Times New Roman" panose="02020603050405020304"/>
                          <a:ea typeface="宋体" panose="02010600030101010101" pitchFamily="2" charset="-122"/>
                          <a:cs typeface="Times New Roman" panose="02020603050405020304"/>
                        </a:rPr>
                        <a:t>: t (</a:t>
                      </a:r>
                      <a:r>
                        <a:rPr lang="en-US" altLang="zh-CN" sz="1200" kern="100" dirty="0">
                          <a:latin typeface="Times New Roman" panose="02020603050405020304"/>
                          <a:ea typeface="宋体" panose="02010600030101010101" pitchFamily="2" charset="-122"/>
                          <a:cs typeface="Times New Roman" panose="02020603050405020304"/>
                        </a:rPr>
                        <a:t>mm)</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sz="1200" kern="100" dirty="0">
                          <a:solidFill>
                            <a:schemeClr val="tx1"/>
                          </a:solidFill>
                          <a:latin typeface="Times New Roman" panose="02020603050405020304"/>
                          <a:ea typeface="宋体" panose="02010600030101010101" pitchFamily="2" charset="-122"/>
                          <a:cs typeface="Times New Roman" panose="02020603050405020304"/>
                        </a:rPr>
                        <a:t>4.5</a:t>
                      </a:r>
                      <a:endParaRPr 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sz="1200" kern="100" dirty="0">
                          <a:solidFill>
                            <a:schemeClr val="tx1"/>
                          </a:solidFill>
                          <a:latin typeface="Times New Roman" panose="02020603050405020304"/>
                          <a:ea typeface="宋体" panose="02010600030101010101" pitchFamily="2" charset="-122"/>
                          <a:cs typeface="Times New Roman" panose="02020603050405020304"/>
                        </a:rPr>
                        <a:t>4</a:t>
                      </a:r>
                      <a:endParaRPr 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sz="1200" kern="100" dirty="0">
                          <a:solidFill>
                            <a:schemeClr val="tx1"/>
                          </a:solidFill>
                          <a:latin typeface="Times New Roman" panose="02020603050405020304"/>
                          <a:ea typeface="宋体" panose="02010600030101010101" pitchFamily="2" charset="-122"/>
                          <a:cs typeface="Times New Roman" panose="02020603050405020304"/>
                        </a:rPr>
                        <a:t>5</a:t>
                      </a:r>
                      <a:endParaRPr 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altLang="zh-CN" sz="1200" kern="100" dirty="0">
                          <a:latin typeface="Times New Roman" panose="02020603050405020304"/>
                          <a:ea typeface="宋体" panose="02010600030101010101" pitchFamily="2" charset="-122"/>
                          <a:cs typeface="Times New Roman" panose="02020603050405020304"/>
                        </a:rPr>
                        <a:t>Average a</a:t>
                      </a:r>
                      <a:r>
                        <a:rPr lang="en-US" sz="1200" kern="100" dirty="0">
                          <a:latin typeface="Times New Roman" panose="02020603050405020304"/>
                          <a:ea typeface="宋体" panose="02010600030101010101" pitchFamily="2" charset="-122"/>
                          <a:cs typeface="Times New Roman" panose="02020603050405020304"/>
                        </a:rPr>
                        <a:t>perture: 2a </a:t>
                      </a:r>
                      <a:r>
                        <a:rPr lang="en-US" altLang="zh-CN" sz="1200" kern="100" dirty="0">
                          <a:latin typeface="Times New Roman" panose="02020603050405020304"/>
                          <a:ea typeface="+mn-ea"/>
                          <a:cs typeface="Times New Roman" panose="02020603050405020304"/>
                        </a:rPr>
                        <a:t>(mm)</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14.04</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15.938~12.107</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15</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Average diameter : 2b </a:t>
                      </a:r>
                      <a:r>
                        <a:rPr lang="en-US" altLang="zh-CN" sz="1200" kern="100" dirty="0">
                          <a:latin typeface="Times New Roman" panose="02020603050405020304"/>
                          <a:ea typeface="+mn-ea"/>
                          <a:cs typeface="Times New Roman" panose="02020603050405020304"/>
                        </a:rPr>
                        <a:t>(mm)</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45.6</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43.196~41.869</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475859">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Shunt</a:t>
                      </a:r>
                      <a:r>
                        <a:rPr lang="en-US" sz="1200" kern="100" baseline="0" dirty="0">
                          <a:latin typeface="Times New Roman" panose="02020603050405020304"/>
                          <a:ea typeface="宋体" panose="02010600030101010101" pitchFamily="2" charset="-122"/>
                          <a:cs typeface="Times New Roman" panose="02020603050405020304"/>
                        </a:rPr>
                        <a:t> impedance</a:t>
                      </a:r>
                      <a:r>
                        <a:rPr lang="en-US" altLang="zh-CN" sz="1200" kern="100" dirty="0">
                          <a:latin typeface="Times New Roman" panose="02020603050405020304"/>
                          <a:ea typeface="+mn-ea"/>
                          <a:cs typeface="Times New Roman" panose="02020603050405020304"/>
                        </a:rPr>
                        <a:t>(average)</a:t>
                      </a:r>
                      <a:r>
                        <a:rPr lang="en-US" sz="1200" kern="100" dirty="0">
                          <a:latin typeface="Times New Roman" panose="02020603050405020304"/>
                          <a:ea typeface="宋体" panose="02010600030101010101" pitchFamily="2" charset="-122"/>
                          <a:cs typeface="Times New Roman" panose="02020603050405020304"/>
                        </a:rPr>
                        <a:t> : Rs (MΩ/m) </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66.05</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66</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62</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475859">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Quality</a:t>
                      </a:r>
                      <a:r>
                        <a:rPr lang="en-US" sz="1200" kern="100" baseline="0" dirty="0">
                          <a:latin typeface="Times New Roman" panose="02020603050405020304"/>
                          <a:ea typeface="宋体" panose="02010600030101010101" pitchFamily="2" charset="-122"/>
                          <a:cs typeface="Times New Roman" panose="02020603050405020304"/>
                        </a:rPr>
                        <a:t> factor</a:t>
                      </a:r>
                      <a:r>
                        <a:rPr lang="en-US" sz="1200" kern="100" dirty="0">
                          <a:latin typeface="Times New Roman" panose="02020603050405020304"/>
                          <a:ea typeface="宋体" panose="02010600030101010101" pitchFamily="2" charset="-122"/>
                          <a:cs typeface="Times New Roman" panose="02020603050405020304"/>
                        </a:rPr>
                        <a:t> : Q </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11358~11186</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9300/8900(measured)</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algn="ctr">
                        <a:lnSpc>
                          <a:spcPct val="100000"/>
                        </a:lnSpc>
                        <a:spcAft>
                          <a:spcPts val="0"/>
                        </a:spcAft>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10470</a:t>
                      </a:r>
                      <a:endParaRPr lang="zh-CN" altLang="en-US"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Group</a:t>
                      </a:r>
                      <a:r>
                        <a:rPr lang="en-US" sz="1200" kern="100" baseline="0" dirty="0">
                          <a:latin typeface="Times New Roman" panose="02020603050405020304"/>
                          <a:ea typeface="宋体" panose="02010600030101010101" pitchFamily="2" charset="-122"/>
                          <a:cs typeface="Times New Roman" panose="02020603050405020304"/>
                        </a:rPr>
                        <a:t> velocity</a:t>
                      </a:r>
                      <a:r>
                        <a:rPr lang="en-US" sz="1200" kern="100" dirty="0">
                          <a:latin typeface="Times New Roman" panose="02020603050405020304"/>
                          <a:ea typeface="宋体" panose="02010600030101010101" pitchFamily="2" charset="-122"/>
                          <a:cs typeface="Times New Roman" panose="02020603050405020304"/>
                        </a:rPr>
                        <a:t>: Vg/c (%) </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2.8% ~ 0.96%</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2.3%(average)</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mn-ea"/>
                          <a:cs typeface="Times New Roman" panose="02020603050405020304"/>
                        </a:rPr>
                        <a:t>1.7%(average)</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sz="1200" kern="100" dirty="0">
                          <a:latin typeface="Times New Roman" panose="02020603050405020304"/>
                          <a:ea typeface="宋体" panose="02010600030101010101" pitchFamily="2" charset="-122"/>
                          <a:cs typeface="Times New Roman" panose="02020603050405020304"/>
                        </a:rPr>
                        <a:t>Filling</a:t>
                      </a:r>
                      <a:r>
                        <a:rPr lang="en-US" sz="1200" kern="100" baseline="0" dirty="0">
                          <a:latin typeface="Times New Roman" panose="02020603050405020304"/>
                          <a:ea typeface="宋体" panose="02010600030101010101" pitchFamily="2" charset="-122"/>
                          <a:cs typeface="Times New Roman" panose="02020603050405020304"/>
                        </a:rPr>
                        <a:t> time</a:t>
                      </a:r>
                      <a:r>
                        <a:rPr lang="en-US" sz="1200" kern="100" dirty="0">
                          <a:latin typeface="Times New Roman" panose="02020603050405020304"/>
                          <a:ea typeface="宋体" panose="02010600030101010101" pitchFamily="2" charset="-122"/>
                          <a:cs typeface="Times New Roman" panose="02020603050405020304"/>
                        </a:rPr>
                        <a:t> : </a:t>
                      </a:r>
                      <a:r>
                        <a:rPr lang="en-US" sz="1200" kern="100" dirty="0" err="1">
                          <a:latin typeface="Times New Roman" panose="02020603050405020304"/>
                          <a:ea typeface="宋体" panose="02010600030101010101" pitchFamily="2" charset="-122"/>
                          <a:cs typeface="Times New Roman" panose="02020603050405020304"/>
                        </a:rPr>
                        <a:t>t</a:t>
                      </a:r>
                      <a:r>
                        <a:rPr lang="en-US" sz="1200" kern="100" baseline="-25000" dirty="0" err="1">
                          <a:latin typeface="Times New Roman" panose="02020603050405020304"/>
                          <a:ea typeface="宋体" panose="02010600030101010101" pitchFamily="2" charset="-122"/>
                          <a:cs typeface="Times New Roman" panose="02020603050405020304"/>
                        </a:rPr>
                        <a:t>f</a:t>
                      </a:r>
                      <a:r>
                        <a:rPr lang="en-US" sz="1200" kern="100" dirty="0">
                          <a:latin typeface="Times New Roman" panose="02020603050405020304"/>
                          <a:ea typeface="宋体" panose="02010600030101010101" pitchFamily="2" charset="-122"/>
                          <a:cs typeface="Times New Roman" panose="02020603050405020304"/>
                        </a:rPr>
                        <a:t> (ns) </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350</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290</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330</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a:noFill/>
                    </a:lnB>
                  </a:tcPr>
                </a:tc>
              </a:tr>
              <a:tr h="279818">
                <a:tc>
                  <a:txBody>
                    <a:bodyPr/>
                    <a:lstStyle/>
                    <a:p>
                      <a:pPr algn="l">
                        <a:lnSpc>
                          <a:spcPct val="100000"/>
                        </a:lnSpc>
                        <a:spcAft>
                          <a:spcPts val="0"/>
                        </a:spcAft>
                      </a:pPr>
                      <a:r>
                        <a:rPr lang="en-US" altLang="zh-CN" sz="1200" kern="100" dirty="0">
                          <a:latin typeface="Times New Roman" panose="02020603050405020304"/>
                          <a:ea typeface="宋体" panose="02010600030101010101" pitchFamily="2" charset="-122"/>
                          <a:cs typeface="Times New Roman" panose="02020603050405020304"/>
                        </a:rPr>
                        <a:t>Attenuation</a:t>
                      </a:r>
                      <a:r>
                        <a:rPr lang="en-US" altLang="zh-CN" sz="1200" kern="100" baseline="0" dirty="0">
                          <a:latin typeface="Times New Roman" panose="02020603050405020304"/>
                          <a:ea typeface="宋体" panose="02010600030101010101" pitchFamily="2" charset="-122"/>
                          <a:cs typeface="Times New Roman" panose="02020603050405020304"/>
                        </a:rPr>
                        <a:t> factor</a:t>
                      </a:r>
                      <a:r>
                        <a:rPr lang="en-US" sz="1200" kern="100" dirty="0">
                          <a:latin typeface="Times New Roman" panose="02020603050405020304"/>
                          <a:ea typeface="宋体" panose="02010600030101010101" pitchFamily="2" charset="-122"/>
                          <a:cs typeface="Times New Roman" panose="02020603050405020304"/>
                        </a:rPr>
                        <a:t> : τ </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0.56</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0.59</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0.585</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noFill/>
                      <a:prstDash val="solid"/>
                      <a:round/>
                      <a:headEnd type="none" w="med" len="med"/>
                      <a:tailEnd type="none" w="med" len="med"/>
                    </a:lnB>
                  </a:tcPr>
                </a:tc>
              </a:tr>
              <a:tr h="279818">
                <a:tc>
                  <a:txBody>
                    <a:bodyPr/>
                    <a:lstStyle/>
                    <a:p>
                      <a:pPr algn="l">
                        <a:lnSpc>
                          <a:spcPct val="100000"/>
                        </a:lnSpc>
                        <a:spcAft>
                          <a:spcPts val="0"/>
                        </a:spcAft>
                      </a:pPr>
                      <a:r>
                        <a:rPr lang="en-US" altLang="zh-CN" sz="1200" kern="100" dirty="0" err="1">
                          <a:latin typeface="Times New Roman" panose="02020603050405020304"/>
                          <a:ea typeface="宋体" panose="02010600030101010101" pitchFamily="2" charset="-122"/>
                          <a:cs typeface="Times New Roman" panose="02020603050405020304"/>
                        </a:rPr>
                        <a:t>Epeak</a:t>
                      </a:r>
                      <a:r>
                        <a:rPr lang="en-US" altLang="zh-CN" sz="1200" kern="100" dirty="0">
                          <a:latin typeface="Times New Roman" panose="02020603050405020304"/>
                          <a:ea typeface="宋体" panose="02010600030101010101" pitchFamily="2" charset="-122"/>
                          <a:cs typeface="Times New Roman" panose="02020603050405020304"/>
                        </a:rPr>
                        <a:t>/E0</a:t>
                      </a:r>
                      <a:endParaRPr lang="zh-CN" sz="1200" kern="100" dirty="0">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2.57</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2.6</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kern="100" dirty="0">
                          <a:solidFill>
                            <a:schemeClr val="tx1"/>
                          </a:solidFill>
                          <a:latin typeface="Times New Roman" panose="02020603050405020304"/>
                          <a:ea typeface="宋体" panose="02010600030101010101" pitchFamily="2" charset="-122"/>
                          <a:cs typeface="Times New Roman" panose="02020603050405020304"/>
                        </a:rPr>
                        <a:t>2.6</a:t>
                      </a:r>
                      <a:endParaRPr lang="en-US" altLang="zh-CN" sz="1200" kern="100" dirty="0">
                        <a:solidFill>
                          <a:schemeClr val="tx1"/>
                        </a:solidFill>
                        <a:latin typeface="Times New Roman" panose="02020603050405020304"/>
                        <a:ea typeface="宋体" panose="02010600030101010101" pitchFamily="2" charset="-122"/>
                        <a:cs typeface="Times New Roman" panose="02020603050405020304"/>
                      </a:endParaRPr>
                    </a:p>
                  </a:txBody>
                  <a:tcPr marL="78154" marR="78154" marT="39077" marB="39077" anchor="ctr">
                    <a:lnL>
                      <a:noFill/>
                    </a:lnL>
                    <a:lnR>
                      <a:noFill/>
                    </a:lnR>
                    <a:lnT>
                      <a:noFill/>
                    </a:lnT>
                    <a:lnB w="19050" cap="flat" cmpd="sng" algn="ctr">
                      <a:solidFill>
                        <a:srgbClr val="000000"/>
                      </a:solidFill>
                      <a:prstDash val="solid"/>
                      <a:round/>
                      <a:headEnd type="none" w="med" len="med"/>
                      <a:tailEnd type="none" w="med" len="med"/>
                    </a:lnB>
                  </a:tcPr>
                </a:tc>
              </a:tr>
            </a:tbl>
          </a:graphicData>
        </a:graphic>
      </p:graphicFrame>
      <p:sp>
        <p:nvSpPr>
          <p:cNvPr id="21" name="文本框 20"/>
          <p:cNvSpPr txBox="1"/>
          <p:nvPr/>
        </p:nvSpPr>
        <p:spPr>
          <a:xfrm>
            <a:off x="666712" y="6234074"/>
            <a:ext cx="7013464" cy="276999"/>
          </a:xfrm>
          <a:prstGeom prst="rect">
            <a:avLst/>
          </a:prstGeom>
          <a:noFill/>
        </p:spPr>
        <p:txBody>
          <a:bodyPr wrap="square">
            <a:spAutoFit/>
          </a:bodyPr>
          <a:lstStyle/>
          <a:p>
            <a:r>
              <a:rPr lang="en-US" altLang="zh-CN" sz="1200" dirty="0"/>
              <a:t>1. W. Fang, et al. THE C-BAND TRAVELING-WAVE ACCELERATING STRUCTURE FOR COMPACT XFEL AT SINAP</a:t>
            </a:r>
            <a:endParaRPr lang="zh-CN" alt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600" y="1114731"/>
            <a:ext cx="10972800" cy="5241620"/>
          </a:xfrm>
        </p:spPr>
        <p:txBody>
          <a:bodyPr>
            <a:normAutofit/>
          </a:bodyPr>
          <a:lstStyle/>
          <a:p>
            <a:r>
              <a:rPr lang="en-US" altLang="zh-CN" dirty="0"/>
              <a:t>The </a:t>
            </a:r>
            <a:r>
              <a:rPr lang="en-US" altLang="zh-CN" dirty="0">
                <a:sym typeface="+mn-ea"/>
              </a:rPr>
              <a:t>model selection</a:t>
            </a:r>
            <a:r>
              <a:rPr lang="en-US" altLang="zh-CN" dirty="0"/>
              <a:t> of the pulse compressor(PC)</a:t>
            </a:r>
            <a:endParaRPr lang="en-US" altLang="zh-CN" dirty="0"/>
          </a:p>
          <a:p>
            <a:pPr lvl="1"/>
            <a:r>
              <a:rPr lang="en-US" altLang="zh-CN" dirty="0"/>
              <a:t>SLAC type (Two cavities) </a:t>
            </a:r>
            <a:endParaRPr lang="en-US" altLang="zh-CN" dirty="0"/>
          </a:p>
          <a:p>
            <a:pPr lvl="1"/>
            <a:r>
              <a:rPr lang="en-US" altLang="zh-CN" dirty="0"/>
              <a:t>BOC type</a:t>
            </a:r>
            <a:endParaRPr lang="en-US" altLang="zh-CN" dirty="0"/>
          </a:p>
          <a:p>
            <a:pPr lvl="1"/>
            <a:r>
              <a:rPr lang="en-US" altLang="zh-CN" dirty="0"/>
              <a:t>Spherical type</a:t>
            </a:r>
            <a:endParaRPr lang="en-US" altLang="zh-CN" dirty="0"/>
          </a:p>
          <a:p>
            <a:pPr lvl="1"/>
            <a:endParaRPr lang="en-US" altLang="zh-CN" dirty="0"/>
          </a:p>
          <a:p>
            <a:pPr lvl="1"/>
            <a:endParaRPr lang="en-US" altLang="zh-CN" dirty="0"/>
          </a:p>
          <a:p>
            <a:pPr lvl="1"/>
            <a:endParaRPr lang="en-US" altLang="zh-CN" dirty="0"/>
          </a:p>
          <a:p>
            <a:pPr lvl="1"/>
            <a:endParaRPr lang="en-US" altLang="zh-CN" dirty="0"/>
          </a:p>
          <a:p>
            <a:pPr lvl="1"/>
            <a:endParaRPr lang="en-US" altLang="zh-CN" dirty="0"/>
          </a:p>
          <a:p>
            <a:pPr lvl="1"/>
            <a:endParaRPr lang="en-US" altLang="zh-CN" dirty="0"/>
          </a:p>
          <a:p>
            <a:pPr lvl="1"/>
            <a:endParaRPr lang="en-US" altLang="zh-CN" dirty="0"/>
          </a:p>
          <a:p>
            <a:endParaRPr lang="en-US" altLang="zh-CN" b="1" dirty="0">
              <a:solidFill>
                <a:srgbClr val="FF0000"/>
              </a:solidFill>
            </a:endParaRPr>
          </a:p>
          <a:p>
            <a:r>
              <a:rPr lang="en-US" altLang="zh-CN" b="1" dirty="0">
                <a:solidFill>
                  <a:srgbClr val="FF0000"/>
                </a:solidFill>
              </a:rPr>
              <a:t>No direct high power experience </a:t>
            </a:r>
            <a:endParaRPr lang="zh-CN" altLang="en-US" dirty="0"/>
          </a:p>
        </p:txBody>
      </p:sp>
      <p:sp>
        <p:nvSpPr>
          <p:cNvPr id="3" name="标题 2"/>
          <p:cNvSpPr>
            <a:spLocks noGrp="1"/>
          </p:cNvSpPr>
          <p:nvPr>
            <p:ph type="title"/>
          </p:nvPr>
        </p:nvSpPr>
        <p:spPr/>
        <p:txBody>
          <a:bodyPr/>
          <a:lstStyle/>
          <a:p>
            <a:r>
              <a:rPr lang="en-US" altLang="zh-CN" sz="3200" dirty="0">
                <a:solidFill>
                  <a:srgbClr val="C00000"/>
                </a:solidFill>
                <a:latin typeface="Arial" panose="020B0604020202020204" pitchFamily="34" charset="0"/>
                <a:ea typeface="+mj-ea"/>
                <a:cs typeface="Arial" panose="020B0604020202020204" pitchFamily="34" charset="0"/>
              </a:rPr>
              <a:t>C-band RF system-</a:t>
            </a:r>
            <a:r>
              <a:rPr lang="en-US" altLang="zh-CN" sz="3200" dirty="0">
                <a:solidFill>
                  <a:srgbClr val="C00000"/>
                </a:solidFill>
                <a:latin typeface="Arial" panose="020B0604020202020204" pitchFamily="34" charset="0"/>
                <a:ea typeface="+mj-ea"/>
                <a:cs typeface="Arial" panose="020B0604020202020204" pitchFamily="34" charset="0"/>
                <a:sym typeface="+mn-ea"/>
              </a:rPr>
              <a:t>what EDR can do</a:t>
            </a:r>
            <a:endParaRPr lang="zh-CN" altLang="en-US" dirty="0"/>
          </a:p>
        </p:txBody>
      </p:sp>
      <p:sp>
        <p:nvSpPr>
          <p:cNvPr id="5" name="灯片编号占位符 4"/>
          <p:cNvSpPr>
            <a:spLocks noGrp="1"/>
          </p:cNvSpPr>
          <p:nvPr>
            <p:ph type="sldNum" sz="quarter" idx="12"/>
          </p:nvPr>
        </p:nvSpPr>
        <p:spPr/>
        <p:txBody>
          <a:bodyPr/>
          <a:lstStyle/>
          <a:p>
            <a:fld id="{F15E9139-A00B-4B2A-98A6-095DC08F1345}" type="slidenum">
              <a:rPr lang="zh-CN" altLang="en-US" smtClean="0"/>
            </a:fld>
            <a:endParaRPr lang="zh-CN" altLang="en-US"/>
          </a:p>
        </p:txBody>
      </p:sp>
      <p:pic>
        <p:nvPicPr>
          <p:cNvPr id="9" name="图片 8"/>
          <p:cNvPicPr>
            <a:picLocks noChangeAspect="1"/>
          </p:cNvPicPr>
          <p:nvPr/>
        </p:nvPicPr>
        <p:blipFill>
          <a:blip r:embed="rId1" cstate="screen"/>
          <a:stretch>
            <a:fillRect/>
          </a:stretch>
        </p:blipFill>
        <p:spPr>
          <a:xfrm>
            <a:off x="6880043" y="3145072"/>
            <a:ext cx="1936177" cy="1895644"/>
          </a:xfrm>
          <a:prstGeom prst="rect">
            <a:avLst/>
          </a:prstGeom>
        </p:spPr>
      </p:pic>
      <p:pic>
        <p:nvPicPr>
          <p:cNvPr id="13" name="图片 12"/>
          <p:cNvPicPr>
            <a:picLocks noChangeAspect="1"/>
          </p:cNvPicPr>
          <p:nvPr/>
        </p:nvPicPr>
        <p:blipFill>
          <a:blip r:embed="rId2"/>
          <a:stretch>
            <a:fillRect/>
          </a:stretch>
        </p:blipFill>
        <p:spPr>
          <a:xfrm>
            <a:off x="837159" y="3145072"/>
            <a:ext cx="2800584" cy="1895643"/>
          </a:xfrm>
          <a:prstGeom prst="rect">
            <a:avLst/>
          </a:prstGeom>
        </p:spPr>
      </p:pic>
      <p:pic>
        <p:nvPicPr>
          <p:cNvPr id="14" name="图片 13"/>
          <p:cNvPicPr>
            <a:picLocks noChangeAspect="1"/>
          </p:cNvPicPr>
          <p:nvPr/>
        </p:nvPicPr>
        <p:blipFill>
          <a:blip r:embed="rId3"/>
          <a:stretch>
            <a:fillRect/>
          </a:stretch>
        </p:blipFill>
        <p:spPr>
          <a:xfrm>
            <a:off x="4001858" y="3145072"/>
            <a:ext cx="2591045" cy="1895644"/>
          </a:xfrm>
          <a:prstGeom prst="rect">
            <a:avLst/>
          </a:prstGeom>
        </p:spPr>
      </p:pic>
      <p:grpSp>
        <p:nvGrpSpPr>
          <p:cNvPr id="15" name="组合 14"/>
          <p:cNvGrpSpPr/>
          <p:nvPr/>
        </p:nvGrpSpPr>
        <p:grpSpPr>
          <a:xfrm>
            <a:off x="9059586" y="3145073"/>
            <a:ext cx="2439236" cy="2232073"/>
            <a:chOff x="6739134" y="1864776"/>
            <a:chExt cx="2138123" cy="2893878"/>
          </a:xfrm>
        </p:grpSpPr>
        <p:pic>
          <p:nvPicPr>
            <p:cNvPr id="16" name="图片 15"/>
            <p:cNvPicPr>
              <a:picLocks noChangeAspect="1"/>
            </p:cNvPicPr>
            <p:nvPr/>
          </p:nvPicPr>
          <p:blipFill>
            <a:blip r:embed="rId4"/>
            <a:stretch>
              <a:fillRect/>
            </a:stretch>
          </p:blipFill>
          <p:spPr>
            <a:xfrm>
              <a:off x="6957052" y="1864776"/>
              <a:ext cx="1703420" cy="2533750"/>
            </a:xfrm>
            <a:prstGeom prst="rect">
              <a:avLst/>
            </a:prstGeom>
          </p:spPr>
        </p:pic>
        <p:sp>
          <p:nvSpPr>
            <p:cNvPr id="17" name="矩形 16"/>
            <p:cNvSpPr/>
            <p:nvPr/>
          </p:nvSpPr>
          <p:spPr>
            <a:xfrm>
              <a:off x="6739134" y="4411320"/>
              <a:ext cx="2138123" cy="347334"/>
            </a:xfrm>
            <a:prstGeom prst="rect">
              <a:avLst/>
            </a:prstGeom>
          </p:spPr>
          <p:txBody>
            <a:bodyPr wrap="none">
              <a:spAutoFit/>
            </a:bodyPr>
            <a:lstStyle/>
            <a:p>
              <a:r>
                <a:rPr lang="en-US" altLang="zh-CN" sz="1600" dirty="0"/>
                <a:t>Spherical PC</a:t>
              </a:r>
              <a:r>
                <a:rPr lang="zh-CN" altLang="en-US" sz="1600" dirty="0"/>
                <a:t>（</a:t>
              </a:r>
              <a:r>
                <a:rPr lang="en-US" altLang="zh-CN" sz="1600" dirty="0" err="1"/>
                <a:t>Xband</a:t>
              </a:r>
              <a:r>
                <a:rPr lang="en-US" altLang="zh-CN" sz="1600" dirty="0"/>
                <a:t> of SLAC</a:t>
              </a:r>
              <a:r>
                <a:rPr lang="zh-CN" altLang="en-US" sz="1600" dirty="0"/>
                <a:t>）</a:t>
              </a:r>
              <a:endParaRPr lang="zh-CN" altLang="en-US" sz="1600" dirty="0"/>
            </a:p>
          </p:txBody>
        </p:sp>
      </p:grpSp>
      <p:sp>
        <p:nvSpPr>
          <p:cNvPr id="18" name="矩形 17"/>
          <p:cNvSpPr/>
          <p:nvPr/>
        </p:nvSpPr>
        <p:spPr>
          <a:xfrm>
            <a:off x="7161002" y="5099376"/>
            <a:ext cx="1712551" cy="645160"/>
          </a:xfrm>
          <a:prstGeom prst="rect">
            <a:avLst/>
          </a:prstGeom>
        </p:spPr>
        <p:txBody>
          <a:bodyPr wrap="square">
            <a:spAutoFit/>
          </a:bodyPr>
          <a:lstStyle/>
          <a:p>
            <a:r>
              <a:rPr lang="en-US" altLang="zh-CN" dirty="0"/>
              <a:t>BOC type PC</a:t>
            </a:r>
            <a:r>
              <a:rPr lang="zh-CN" altLang="en-US" dirty="0"/>
              <a:t>（</a:t>
            </a:r>
            <a:r>
              <a:rPr lang="en-US" altLang="zh-CN" dirty="0"/>
              <a:t>Swiss FEL</a:t>
            </a:r>
            <a:r>
              <a:rPr lang="zh-CN" altLang="en-US" dirty="0"/>
              <a:t>）</a:t>
            </a:r>
            <a:r>
              <a:rPr lang="en-US" altLang="zh-CN" dirty="0"/>
              <a:t> </a:t>
            </a:r>
            <a:endParaRPr lang="zh-CN" altLang="en-US" dirty="0"/>
          </a:p>
        </p:txBody>
      </p:sp>
      <p:sp>
        <p:nvSpPr>
          <p:cNvPr id="19" name="矩形 18"/>
          <p:cNvSpPr/>
          <p:nvPr/>
        </p:nvSpPr>
        <p:spPr>
          <a:xfrm>
            <a:off x="4372357" y="5099376"/>
            <a:ext cx="1887220" cy="368300"/>
          </a:xfrm>
          <a:prstGeom prst="rect">
            <a:avLst/>
          </a:prstGeom>
        </p:spPr>
        <p:txBody>
          <a:bodyPr wrap="none">
            <a:spAutoFit/>
          </a:bodyPr>
          <a:lstStyle/>
          <a:p>
            <a:r>
              <a:rPr lang="en-US" altLang="zh-CN" dirty="0"/>
              <a:t>Spring8 C-band PC</a:t>
            </a:r>
            <a:endParaRPr lang="zh-CN" altLang="en-US" dirty="0"/>
          </a:p>
        </p:txBody>
      </p:sp>
      <p:sp>
        <p:nvSpPr>
          <p:cNvPr id="20" name="矩形 19"/>
          <p:cNvSpPr/>
          <p:nvPr/>
        </p:nvSpPr>
        <p:spPr>
          <a:xfrm>
            <a:off x="1380390" y="5143778"/>
            <a:ext cx="1614609" cy="369332"/>
          </a:xfrm>
          <a:prstGeom prst="rect">
            <a:avLst/>
          </a:prstGeom>
        </p:spPr>
        <p:txBody>
          <a:bodyPr wrap="none">
            <a:spAutoFit/>
          </a:bodyPr>
          <a:lstStyle/>
          <a:p>
            <a:r>
              <a:rPr lang="en-US" altLang="zh-CN" dirty="0"/>
              <a:t>Two cavities PC</a:t>
            </a:r>
            <a:endParaRPr lang="zh-CN" altLang="en-US" dirty="0"/>
          </a:p>
        </p:txBody>
      </p:sp>
      <p:pic>
        <p:nvPicPr>
          <p:cNvPr id="7" name="图片 6"/>
          <p:cNvPicPr/>
          <p:nvPr/>
        </p:nvPicPr>
        <p:blipFill>
          <a:blip r:embed="rId5"/>
          <a:stretch>
            <a:fillRect/>
          </a:stretch>
        </p:blipFill>
        <p:spPr>
          <a:xfrm>
            <a:off x="9480550" y="1119505"/>
            <a:ext cx="1471930" cy="1774190"/>
          </a:xfrm>
          <a:prstGeom prst="rect">
            <a:avLst/>
          </a:prstGeom>
        </p:spPr>
      </p:pic>
      <p:sp>
        <p:nvSpPr>
          <p:cNvPr id="8" name="矩形 7"/>
          <p:cNvSpPr/>
          <p:nvPr/>
        </p:nvSpPr>
        <p:spPr>
          <a:xfrm>
            <a:off x="9552346" y="2854994"/>
            <a:ext cx="1398270" cy="337185"/>
          </a:xfrm>
          <a:prstGeom prst="rect">
            <a:avLst/>
          </a:prstGeom>
        </p:spPr>
        <p:txBody>
          <a:bodyPr wrap="none">
            <a:spAutoFit/>
          </a:bodyPr>
          <a:p>
            <a:r>
              <a:rPr lang="en-US" altLang="zh-CN" sz="1600" dirty="0" err="1"/>
              <a:t>S-band</a:t>
            </a:r>
            <a:r>
              <a:rPr lang="en-US" altLang="zh-CN" sz="1600" dirty="0"/>
              <a:t> of IHEP</a:t>
            </a:r>
            <a:endParaRPr lang="zh-CN" altLang="en-US" sz="1600" dirty="0"/>
          </a:p>
        </p:txBody>
      </p:sp>
      <p:grpSp>
        <p:nvGrpSpPr>
          <p:cNvPr id="10" name="组合 9"/>
          <p:cNvGrpSpPr/>
          <p:nvPr/>
        </p:nvGrpSpPr>
        <p:grpSpPr>
          <a:xfrm>
            <a:off x="6593205" y="1706880"/>
            <a:ext cx="2429510" cy="1205230"/>
            <a:chOff x="330523" y="927542"/>
            <a:chExt cx="8631924" cy="4060094"/>
          </a:xfrm>
        </p:grpSpPr>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0523" y="927542"/>
              <a:ext cx="8631924" cy="4060094"/>
            </a:xfrm>
            <a:prstGeom prst="rect">
              <a:avLst/>
            </a:prstGeom>
          </p:spPr>
        </p:pic>
        <p:cxnSp>
          <p:nvCxnSpPr>
            <p:cNvPr id="12" name="直接连接符 11"/>
            <p:cNvCxnSpPr/>
            <p:nvPr/>
          </p:nvCxnSpPr>
          <p:spPr>
            <a:xfrm>
              <a:off x="3768436" y="1477818"/>
              <a:ext cx="9237" cy="3094182"/>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356204" y="1477818"/>
              <a:ext cx="9237" cy="3094182"/>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554182" y="4156364"/>
              <a:ext cx="3223491"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3768436" y="4156364"/>
              <a:ext cx="2597005"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6365442" y="4156364"/>
              <a:ext cx="2427576"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文本框 24"/>
            <p:cNvSpPr txBox="1"/>
            <p:nvPr/>
          </p:nvSpPr>
          <p:spPr>
            <a:xfrm>
              <a:off x="1949058" y="3817810"/>
              <a:ext cx="338554" cy="825709"/>
            </a:xfrm>
            <a:prstGeom prst="rect">
              <a:avLst/>
            </a:prstGeom>
            <a:noFill/>
          </p:spPr>
          <p:txBody>
            <a:bodyPr wrap="square" rtlCol="0">
              <a:spAutoFit/>
            </a:bodyPr>
            <a:p>
              <a:pPr algn="ctr"/>
              <a:r>
                <a:rPr lang="en-US" altLang="zh-CN" sz="1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a:t>
              </a:r>
              <a:endParaRPr lang="en-US" altLang="zh-CN" sz="1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6" name="文本框 25"/>
            <p:cNvSpPr txBox="1"/>
            <p:nvPr/>
          </p:nvSpPr>
          <p:spPr>
            <a:xfrm>
              <a:off x="5003272" y="3850140"/>
              <a:ext cx="338554" cy="825709"/>
            </a:xfrm>
            <a:prstGeom prst="rect">
              <a:avLst/>
            </a:prstGeom>
            <a:noFill/>
          </p:spPr>
          <p:txBody>
            <a:bodyPr wrap="square" rtlCol="0">
              <a:spAutoFit/>
            </a:bodyPr>
            <a:p>
              <a:pPr algn="ctr"/>
              <a:r>
                <a:rPr lang="en-US" altLang="zh-CN" sz="1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B</a:t>
              </a:r>
              <a:endParaRPr lang="en-US" altLang="zh-CN" sz="1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7" name="文本框 26"/>
            <p:cNvSpPr txBox="1"/>
            <p:nvPr/>
          </p:nvSpPr>
          <p:spPr>
            <a:xfrm>
              <a:off x="7573390" y="3860975"/>
              <a:ext cx="322524" cy="825709"/>
            </a:xfrm>
            <a:prstGeom prst="rect">
              <a:avLst/>
            </a:prstGeom>
            <a:noFill/>
          </p:spPr>
          <p:txBody>
            <a:bodyPr wrap="square" rtlCol="0">
              <a:spAutoFit/>
            </a:bodyPr>
            <a:p>
              <a:pPr algn="ctr"/>
              <a:r>
                <a:rPr lang="en-US" altLang="zh-CN" sz="1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C</a:t>
              </a:r>
              <a:endParaRPr lang="en-US" altLang="zh-CN" sz="1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
        <p:nvSpPr>
          <p:cNvPr id="28" name="文本框 27"/>
          <p:cNvSpPr txBox="1"/>
          <p:nvPr/>
        </p:nvSpPr>
        <p:spPr>
          <a:xfrm>
            <a:off x="6991350" y="2877185"/>
            <a:ext cx="1640205" cy="200025"/>
          </a:xfrm>
          <a:prstGeom prst="rect">
            <a:avLst/>
          </a:prstGeom>
          <a:noFill/>
        </p:spPr>
        <p:txBody>
          <a:bodyPr wrap="square" rtlCol="0" anchor="t">
            <a:noAutofit/>
          </a:bodyPr>
          <a:p>
            <a:r>
              <a:rPr lang="zh-CN" altLang="en-US" sz="1200" dirty="0" smtClean="0">
                <a:latin typeface="微软雅黑" panose="020B0503020204020204" pitchFamily="34" charset="-122"/>
                <a:ea typeface="微软雅黑" panose="020B0503020204020204" pitchFamily="34" charset="-122"/>
                <a:sym typeface="+mn-ea"/>
              </a:rPr>
              <a:t>入腔功率</a:t>
            </a:r>
            <a:r>
              <a:rPr lang="en-US" altLang="zh-CN" sz="1200" dirty="0" smtClean="0">
                <a:latin typeface="微软雅黑" panose="020B0503020204020204" pitchFamily="34" charset="-122"/>
                <a:ea typeface="微软雅黑" panose="020B0503020204020204" pitchFamily="34" charset="-122"/>
                <a:sym typeface="+mn-ea"/>
              </a:rPr>
              <a:t>~70 MW</a:t>
            </a:r>
            <a:endParaRPr lang="en-US" altLang="zh-CN" sz="1200" dirty="0" smtClean="0">
              <a:latin typeface="微软雅黑" panose="020B0503020204020204" pitchFamily="34" charset="-122"/>
              <a:ea typeface="微软雅黑" panose="020B0503020204020204" pitchFamily="34" charset="-122"/>
              <a:sym typeface="+mn-ea"/>
            </a:endParaRPr>
          </a:p>
        </p:txBody>
      </p:sp>
    </p:spTree>
  </p:cSld>
  <p:clrMapOvr>
    <a:masterClrMapping/>
  </p:clrMapOvr>
</p:sld>
</file>

<file path=ppt/tags/tag1.xml><?xml version="1.0" encoding="utf-8"?>
<p:tagLst xmlns:p="http://schemas.openxmlformats.org/presentationml/2006/main">
  <p:tag name="KSO_WM_UNIT_TABLE_BEAUTIFY" val="smartTable{9523dc12-2ac2-4d59-b8f8-a0e99b6bd041}"/>
  <p:tag name="TABLE_ENDDRAG_ORIGIN_RECT" val="526*313"/>
  <p:tag name="TABLE_ENDDRAG_RECT" val="92*192*526*313"/>
</p:tagLst>
</file>

<file path=ppt/tags/tag2.xml><?xml version="1.0" encoding="utf-8"?>
<p:tagLst xmlns:p="http://schemas.openxmlformats.org/presentationml/2006/main">
  <p:tag name="TABLE_ENDDRAG_ORIGIN_RECT" val="816*255"/>
  <p:tag name="TABLE_ENDDRAG_RECT" val="77*156*816*255"/>
</p:tagLst>
</file>

<file path=ppt/tags/tag3.xml><?xml version="1.0" encoding="utf-8"?>
<p:tagLst xmlns:p="http://schemas.openxmlformats.org/presentationml/2006/main">
  <p:tag name="COMMONDATA" val="eyJoZGlkIjoiZjhmODE1MDMxYjc4NGMyNDI1ZGJmZjIzZDQ0OTgzNGM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4888</Words>
  <Application>WPS 演示</Application>
  <PresentationFormat>宽屏</PresentationFormat>
  <Paragraphs>643</Paragraphs>
  <Slides>16</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Arial</vt:lpstr>
      <vt:lpstr>宋体</vt:lpstr>
      <vt:lpstr>Wingdings</vt:lpstr>
      <vt:lpstr>微软雅黑</vt:lpstr>
      <vt:lpstr>Arial Black</vt:lpstr>
      <vt:lpstr>等线</vt:lpstr>
      <vt:lpstr>Times New Roman</vt:lpstr>
      <vt:lpstr>Times New Roman</vt:lpstr>
      <vt:lpstr>Calibri</vt:lpstr>
      <vt:lpstr>Arial Unicode MS</vt:lpstr>
      <vt:lpstr>Office 主题</vt:lpstr>
      <vt:lpstr>CEPC C-band test facility plan</vt:lpstr>
      <vt:lpstr>主要内容</vt:lpstr>
      <vt:lpstr>LINAC RF system introduction</vt:lpstr>
      <vt:lpstr>Motivation</vt:lpstr>
      <vt:lpstr>专家评审意见</vt:lpstr>
      <vt:lpstr>C-band RF system</vt:lpstr>
      <vt:lpstr>C-band accelerating structure </vt:lpstr>
      <vt:lpstr>C-band accelerating structure </vt:lpstr>
      <vt:lpstr>C-band RF system-what EDR can do</vt:lpstr>
      <vt:lpstr>Waveguid &amp; Load </vt:lpstr>
      <vt:lpstr>现有条件</vt:lpstr>
      <vt:lpstr>经费需求</vt:lpstr>
      <vt:lpstr>人员</vt:lpstr>
      <vt:lpstr>时间节点</vt:lpstr>
      <vt:lpstr>总结</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vivi</dc:creator>
  <cp:lastModifiedBy>敬如</cp:lastModifiedBy>
  <cp:revision>2465</cp:revision>
  <cp:lastPrinted>2022-11-06T05:19:00Z</cp:lastPrinted>
  <dcterms:created xsi:type="dcterms:W3CDTF">2012-09-04T11:33:00Z</dcterms:created>
  <dcterms:modified xsi:type="dcterms:W3CDTF">2024-12-11T02:39:11Z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19BC720CE9244296B9DFD2608B508B52_12</vt:lpwstr>
  </property>
  <property fmtid="{D5CDD505-2E9C-101B-9397-08002B2CF9AE}" pid="3" name="KSOProductBuildVer">
    <vt:lpwstr>2052-12.1.0.18912</vt:lpwstr>
  </property>
</Properties>
</file>