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6"/>
  </p:notesMasterIdLst>
  <p:sldIdLst>
    <p:sldId id="256" r:id="rId3"/>
    <p:sldId id="258" r:id="rId4"/>
    <p:sldId id="259" r:id="rId5"/>
    <p:sldId id="262" r:id="rId6"/>
    <p:sldId id="260" r:id="rId7"/>
    <p:sldId id="277" r:id="rId8"/>
    <p:sldId id="263" r:id="rId9"/>
    <p:sldId id="278" r:id="rId10"/>
    <p:sldId id="265" r:id="rId11"/>
    <p:sldId id="279" r:id="rId12"/>
    <p:sldId id="270" r:id="rId13"/>
    <p:sldId id="275" r:id="rId14"/>
    <p:sldId id="280" r:id="rId15"/>
    <p:sldId id="276" r:id="rId16"/>
    <p:sldId id="281" r:id="rId17"/>
    <p:sldId id="282" r:id="rId18"/>
    <p:sldId id="283" r:id="rId19"/>
    <p:sldId id="284" r:id="rId20"/>
    <p:sldId id="285" r:id="rId21"/>
    <p:sldId id="271" r:id="rId22"/>
    <p:sldId id="286" r:id="rId23"/>
    <p:sldId id="287" r:id="rId24"/>
    <p:sldId id="288" r:id="rId2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69559-7CDD-44BA-9B3D-F5D77D826FDD}" type="datetimeFigureOut">
              <a:rPr lang="zh-CN" altLang="en-US" smtClean="0"/>
              <a:t>2024/12/11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5D424-0147-46E8-8424-88672517E6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498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181EBC-2C40-4D69-A3BE-62A9978746C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343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A5C46D-AE62-8930-416D-16FC5B667E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785B166-121B-4A8B-3DAE-807B1650A07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F22FC530-AACB-4278-496E-09C49664D2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5A5FB82-689B-A191-F081-A58048C71C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181EBC-2C40-4D69-A3BE-62A9978746C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6623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ED0BD3-4F9A-0B1B-181E-5999838C7D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9444062B-75AE-9397-1857-5D836DD728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328820DC-27C0-0447-4477-8D9A4169EF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767C643-00B1-D386-D284-58E0EB63C1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181EBC-2C40-4D69-A3BE-62A9978746C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1523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4CF85E-A087-C92C-EA17-60019BF6C6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B274FB5-ACC0-85EA-588E-4FEF0F9BA8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91AD646-37E4-DD12-33F2-EF80E50C3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E40A-C523-4985-8597-FA2AA72E1BD7}" type="datetimeFigureOut">
              <a:rPr lang="zh-CN" altLang="en-US" smtClean="0"/>
              <a:t>2024/12/11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5352394-2C60-2173-4745-DB3B98DC1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184B343-07B9-B514-0B9B-B8EB349C3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0FD4-9FAA-4C4B-A779-9380548122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5428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A5DC2C-B268-2941-F874-FB29D1EEB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776457F-A51C-8FDC-58E2-3706FCE8C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9444315-38CD-4533-C6D4-16E987312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E40A-C523-4985-8597-FA2AA72E1BD7}" type="datetimeFigureOut">
              <a:rPr lang="zh-CN" altLang="en-US" smtClean="0"/>
              <a:t>2024/12/11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211DD58-5A9E-36CF-4D24-A1B1E7C17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D9E9AFD-BE6E-2E1F-6BDC-EA9E8246F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0FD4-9FAA-4C4B-A779-9380548122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7667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5D867ED-6A6B-0131-219D-EEAF72A55B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5E68107-DB78-F0A0-3692-46DD127A7F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323A3C5-0DAF-37F8-750B-7703B408C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E40A-C523-4985-8597-FA2AA72E1BD7}" type="datetimeFigureOut">
              <a:rPr lang="zh-CN" altLang="en-US" smtClean="0"/>
              <a:t>2024/12/11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DCE891A-8B53-A16A-A6DE-5B2E68D5F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EA763DA-DA54-646D-E2B1-03551A5DF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0FD4-9FAA-4C4B-A779-9380548122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2862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D73824-4B73-4E4B-BF46-268211942F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C826361-D950-4F89-93C8-F58A714CD7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7533F14-1C9F-4A26-9B0D-0BBCDF518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C8BE-EBC3-40EF-89E7-C1E14A744E2B}" type="datetimeFigureOut">
              <a:rPr lang="zh-CN" altLang="en-US" smtClean="0"/>
              <a:t>2024/12/11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997692C-DFF6-48C5-B471-306CAB995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56CEDEA-CF38-42DF-8CE9-45D63EAF8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8E87-07A2-4401-81A5-EB6D6289A3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940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A025A9-1EB7-4637-8C6B-157FB1B7D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6948576-8400-47D0-A7C1-39CA12B62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AB1F879-98FC-4882-9E39-470F871A5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C8BE-EBC3-40EF-89E7-C1E14A744E2B}" type="datetimeFigureOut">
              <a:rPr lang="zh-CN" altLang="en-US" smtClean="0"/>
              <a:t>2024/12/11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46A465B-13B2-4A22-AC33-576C3C05B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6505942-EA6C-40CA-9F81-A713F1A15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8E87-07A2-4401-81A5-EB6D6289A3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6985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C44286-6E99-4ED2-BD01-F2B24DA71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9AF907E-3B45-49EF-9749-3AA05AD6A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D6ADE5E-5715-47CC-AA96-7C699AFE1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C8BE-EBC3-40EF-89E7-C1E14A744E2B}" type="datetimeFigureOut">
              <a:rPr lang="zh-CN" altLang="en-US" smtClean="0"/>
              <a:t>2024/12/11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EE40252-38FE-423D-92D2-C7871A620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8B1EBF0-AEBD-49AC-BA18-F8D212194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8E87-07A2-4401-81A5-EB6D6289A3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523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68F7DD-C834-4306-9542-3981FDDA4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8855408-BA87-4D4C-916D-46F6B9376E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CC79020-A071-4FA9-9840-1046B4DA82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12FCF5C-BCBB-46A2-8D9B-6AE216AE1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C8BE-EBC3-40EF-89E7-C1E14A744E2B}" type="datetimeFigureOut">
              <a:rPr lang="zh-CN" altLang="en-US" smtClean="0"/>
              <a:t>2024/12/11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D50D4A3-3875-40DF-AE4B-9184B61B6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41D0D1D-E1A5-4A27-9C16-4F67C8A96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8E87-07A2-4401-81A5-EB6D6289A3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46825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F568A5-73EC-46B7-A20F-1DFEA4C73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48B7E9E-ACA6-4AC7-9260-C288AC9E2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7FABCB7-08F2-4FC5-8977-92FACA4248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2752429-FCC0-456D-996F-240CE206C4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8AE856F-1D42-4751-B840-78833FE9FD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CD94BD1-29D6-4258-934D-062FD24AF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C8BE-EBC3-40EF-89E7-C1E14A744E2B}" type="datetimeFigureOut">
              <a:rPr lang="zh-CN" altLang="en-US" smtClean="0"/>
              <a:t>2024/12/11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DE009B6-AA65-40C8-8F8B-2931B9CF2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320DF0D-D4BE-4ADA-B0F8-12C7557BB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8E87-07A2-4401-81A5-EB6D6289A3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2913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8348DD-4332-4368-B6DE-51E9521BD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1068F08-3DCD-4791-8B2D-158305779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C8BE-EBC3-40EF-89E7-C1E14A744E2B}" type="datetimeFigureOut">
              <a:rPr lang="zh-CN" altLang="en-US" smtClean="0"/>
              <a:t>2024/12/11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5A192F5-8486-4D14-97BA-18491D588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04C1B74-E4CC-4F4B-889E-1E312E54D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8E87-07A2-4401-81A5-EB6D6289A3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93406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3D8239D-ACBF-4C3A-BF33-1AB6C8917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C8BE-EBC3-40EF-89E7-C1E14A744E2B}" type="datetimeFigureOut">
              <a:rPr lang="zh-CN" altLang="en-US" smtClean="0"/>
              <a:t>2024/12/11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31B296D-0C67-4728-BE6B-466475AC1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371059F-4346-4682-ACFC-AD63D892B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8E87-07A2-4401-81A5-EB6D6289A3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82322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7129D5-AF1F-4CD3-A14F-D7DE15C7B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7319D03-8DE8-42F8-9FD0-620ADDEEE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4778863-F253-4553-9D20-A6B72BF6BD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E73D365-D5AD-4064-A2F7-9D1295E39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C8BE-EBC3-40EF-89E7-C1E14A744E2B}" type="datetimeFigureOut">
              <a:rPr lang="zh-CN" altLang="en-US" smtClean="0"/>
              <a:t>2024/12/11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44730CB-49D8-434A-9AC4-C86C3D227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DADFD48-E21B-4466-8794-94C6419E4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8E87-07A2-4401-81A5-EB6D6289A3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5166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BBA7BE-C8B5-2515-8846-350F34E20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0D39B54-8B3B-8CFC-7DA9-44792317F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B7A6D10-4DF5-D599-E0ED-252B2BF6B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E40A-C523-4985-8597-FA2AA72E1BD7}" type="datetimeFigureOut">
              <a:rPr lang="zh-CN" altLang="en-US" smtClean="0"/>
              <a:t>2024/12/11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E09D981-45AD-B51C-52E1-85E8A510C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F3C225F-E2D9-4E23-9B0F-00235449B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0FD4-9FAA-4C4B-A779-9380548122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30760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3FBC94-B1BC-4F4B-8BD0-D3C7F7A4D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66CBCB92-8863-42FA-8F6C-4FCB320E5D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CEA7140-3CDF-4C41-8983-7F9249538F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9CB8489-3FE3-4E42-888C-B7874F780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C8BE-EBC3-40EF-89E7-C1E14A744E2B}" type="datetimeFigureOut">
              <a:rPr lang="zh-CN" altLang="en-US" smtClean="0"/>
              <a:t>2024/12/11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5BB559D-9422-4578-AACD-AC38F759C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2043F13-3682-48AC-8AED-6DED8EC7E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8E87-07A2-4401-81A5-EB6D6289A3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7255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558363-5A03-41DD-98A7-A14A344A6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2CAF27F-2477-4D06-8A85-25A8C23D5E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9C7CF95-655E-43B0-8DF2-0594EA4C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C8BE-EBC3-40EF-89E7-C1E14A744E2B}" type="datetimeFigureOut">
              <a:rPr lang="zh-CN" altLang="en-US" smtClean="0"/>
              <a:t>2024/12/11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6DF1A3E-4B2A-4AB8-80D4-7B48C5E7E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8E48339-D08D-42C6-99FE-E8645ADFC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8E87-07A2-4401-81A5-EB6D6289A3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4363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292819F-5EBA-4AD1-9A0E-A517E52F90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14207C6-960B-4EA0-AE0B-2D71046D0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B365513-A2ED-48A5-BFE4-1F7C8496C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C8BE-EBC3-40EF-89E7-C1E14A744E2B}" type="datetimeFigureOut">
              <a:rPr lang="zh-CN" altLang="en-US" smtClean="0"/>
              <a:t>2024/12/11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B93EE8D-2243-45B3-A3E3-9B7E9B3BE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DEE4585-D93E-4F93-8A4D-C26774C89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8E87-07A2-4401-81A5-EB6D6289A3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7301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DACB47-C6B1-44F7-72BD-1F85AD424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9F38C3D-C600-D5EB-E15E-F35D1DAF50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87F307F-61E0-6EC5-3172-3BBBE6F9D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E40A-C523-4985-8597-FA2AA72E1BD7}" type="datetimeFigureOut">
              <a:rPr lang="zh-CN" altLang="en-US" smtClean="0"/>
              <a:t>2024/12/11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DCB83A1-DE7E-433A-2CD4-04F697894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1E92C3-7604-EF76-DEC4-FD9005C0D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0FD4-9FAA-4C4B-A779-9380548122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8429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C41AEC-44CC-52E0-A57E-177BE0D9E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F4D507-E891-2B0D-A12A-A9A3715564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A747298-A55B-5E8D-CAE9-AA8D53F088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E794D52-D2F0-784E-7EC8-2CEA4E0BF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E40A-C523-4985-8597-FA2AA72E1BD7}" type="datetimeFigureOut">
              <a:rPr lang="zh-CN" altLang="en-US" smtClean="0"/>
              <a:t>2024/12/11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95294F0-D99A-A2CE-6806-06C2A1449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1B6D5C0-6ABC-03EF-8286-DF4E0FF49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0FD4-9FAA-4C4B-A779-9380548122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0880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974996-505D-5EEE-9735-28CF8373E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F226699-17AC-AA8E-E1D7-7E95FA5A6D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A167A53-6F6C-944E-2519-615570C381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EDA66E8-1B88-2CAC-6A2F-25025A6B08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17C44CF-BA81-F3BB-1C35-E8E9DF1FC9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23138C0-E1A0-5794-69C9-8763CB311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E40A-C523-4985-8597-FA2AA72E1BD7}" type="datetimeFigureOut">
              <a:rPr lang="zh-CN" altLang="en-US" smtClean="0"/>
              <a:t>2024/12/11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247DA43-8907-FF1B-2D36-832C0D356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BE225E9-78AD-F407-00AD-6B31DCD82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0FD4-9FAA-4C4B-A779-9380548122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515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E7DFDA-355F-9A3F-0B6C-67B5AE94F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F131595-3FA6-B85E-5A1E-BCA914CA4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E40A-C523-4985-8597-FA2AA72E1BD7}" type="datetimeFigureOut">
              <a:rPr lang="zh-CN" altLang="en-US" smtClean="0"/>
              <a:t>2024/12/11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923D3E4-1185-4E37-F3AB-D45BDEB6D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BFD3927-7E11-C163-1AB3-0F4D2B204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0FD4-9FAA-4C4B-A779-9380548122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3741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2D51321-8C0D-A18F-3F47-AC96D4786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E40A-C523-4985-8597-FA2AA72E1BD7}" type="datetimeFigureOut">
              <a:rPr lang="zh-CN" altLang="en-US" smtClean="0"/>
              <a:t>2024/12/11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4A3877F-C9F4-D0D0-29E3-C48011A74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AAED64F-6FD2-36A9-CD29-05406846B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0FD4-9FAA-4C4B-A779-9380548122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6247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A6C725-3F86-534D-DC48-9E8A1E3EF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0B84C59-16D3-B426-00CD-BA4763F7E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A87DB5F-F2BD-D9B5-CE51-0DEC4D083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8F9A54E-786D-10EC-A033-FACD1F33C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E40A-C523-4985-8597-FA2AA72E1BD7}" type="datetimeFigureOut">
              <a:rPr lang="zh-CN" altLang="en-US" smtClean="0"/>
              <a:t>2024/12/11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4E92360-EE5F-1B98-7F77-A2C7D63F2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679F756-5A85-D6A4-C04C-6407191B5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0FD4-9FAA-4C4B-A779-9380548122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1948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1A8C83-C057-D31A-1A50-AC5A947E1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61BDB256-8D73-59A2-F3AA-6610BFDF0E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CC2EEFE-9C45-21A7-602C-8E9C050229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4AB9272-98C6-1421-DEDA-AA760A72B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FE40A-C523-4985-8597-FA2AA72E1BD7}" type="datetimeFigureOut">
              <a:rPr lang="zh-CN" altLang="en-US" smtClean="0"/>
              <a:t>2024/12/11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C6DC5D6-F836-542C-18DB-851641E09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21AA273-5152-8ACA-F0E0-C00FFE514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0FD4-9FAA-4C4B-A779-9380548122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2143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F192152-D6FE-34C7-F09E-629098B80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DC73955-B966-FB77-B155-5EC91ED37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153A8F3-AE1B-665E-0090-F71AC8DA44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FE40A-C523-4985-8597-FA2AA72E1BD7}" type="datetimeFigureOut">
              <a:rPr lang="zh-CN" altLang="en-US" smtClean="0"/>
              <a:t>2024/12/11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2B69F58-A846-A1EA-56A8-2DCA75F4A5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E02F030-9C8A-3DD1-A183-68E0B564DF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B0FD4-9FAA-4C4B-A779-9380548122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2527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6F0919B-83AD-4116-9B3A-AA7A10EA3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8014FF0-D669-4003-95EA-5466C9A8F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847C405-E493-49C8-9147-9A56C218B0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1C8BE-EBC3-40EF-89E7-C1E14A744E2B}" type="datetimeFigureOut">
              <a:rPr lang="zh-CN" altLang="en-US" smtClean="0"/>
              <a:t>2024/12/11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8F63A6B-22B2-4446-BC18-6B6D447BD1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8C921B2-AD36-4812-8D22-39D1A5CA0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98E87-07A2-4401-81A5-EB6D6289A3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3812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4F9E5B-DB65-CEEA-79E4-2BBE59B993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0501" y="1122363"/>
            <a:ext cx="9687499" cy="2387600"/>
          </a:xfrm>
        </p:spPr>
        <p:txBody>
          <a:bodyPr>
            <a:normAutofit fontScale="90000"/>
          </a:bodyPr>
          <a:lstStyle/>
          <a:p>
            <a:r>
              <a:rPr lang="en-US" altLang="zh-CN" b="1" dirty="0">
                <a:solidFill>
                  <a:srgbClr val="002060"/>
                </a:solidFill>
                <a:latin typeface="Bahnschrift SemiBold" panose="020B0502040204020203" pitchFamily="34" charset="0"/>
              </a:rPr>
              <a:t>CEPC transfer line EDR design with all the injection/extraction kickers </a:t>
            </a:r>
            <a:endParaRPr lang="zh-CN" altLang="en-US" b="1" dirty="0">
              <a:solidFill>
                <a:srgbClr val="00206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F2DC532-CAFB-EC55-2B2A-125BD4FBC8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96949"/>
            <a:ext cx="9144000" cy="1655762"/>
          </a:xfrm>
        </p:spPr>
        <p:txBody>
          <a:bodyPr>
            <a:normAutofit lnSpcReduction="10000"/>
          </a:bodyPr>
          <a:lstStyle/>
          <a:p>
            <a:endParaRPr lang="en-US" altLang="zh-CN" dirty="0"/>
          </a:p>
          <a:p>
            <a:r>
              <a:rPr lang="en-US" altLang="zh-CN" b="1" dirty="0"/>
              <a:t>Cui Xiaohao, Chen </a:t>
            </a:r>
            <a:r>
              <a:rPr lang="en-US" altLang="zh-CN" b="1" dirty="0" err="1"/>
              <a:t>Jinhui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en-US" altLang="zh-CN" b="1" dirty="0"/>
              <a:t>2024/12/11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242233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DB988B-65DA-2B8C-9C7F-C838A7B100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5EA239-F89E-0F41-5052-EE2E530C4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From </a:t>
            </a:r>
            <a:r>
              <a:rPr lang="en-US" altLang="zh-C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Linac</a:t>
            </a:r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Booster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F25491-2D09-262B-77D8-0F1BCA460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671" y="1825625"/>
            <a:ext cx="10692201" cy="4351338"/>
          </a:xfrm>
        </p:spPr>
        <p:txBody>
          <a:bodyPr>
            <a:normAutofit/>
          </a:bodyPr>
          <a:lstStyle/>
          <a:p>
            <a:r>
              <a:rPr lang="en-US" altLang="zh-CN" sz="2400" dirty="0" err="1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Lambertson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 In-air </a:t>
            </a:r>
            <a:r>
              <a:rPr lang="en-US" altLang="zh-C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Lambertson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L=2m,  </a:t>
            </a:r>
            <a:r>
              <a:rPr lang="en-US" altLang="zh-C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sep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= 10 mm</a:t>
            </a:r>
          </a:p>
          <a:p>
            <a:r>
              <a:rPr lang="en-US" altLang="zh-CN" sz="2400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Kicker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strip-line kicker, L=1m, repetition rate=100Hz, pulse width=46ns</a:t>
            </a:r>
          </a:p>
          <a:p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BC47CA5A-38B1-67AA-5490-A361710FD9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7725" y="3313046"/>
            <a:ext cx="6889077" cy="2993395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75FBADF1-2C3D-37F8-C3DD-95FC44297FBA}"/>
              </a:ext>
            </a:extLst>
          </p:cNvPr>
          <p:cNvSpPr txBox="1"/>
          <p:nvPr/>
        </p:nvSpPr>
        <p:spPr>
          <a:xfrm>
            <a:off x="3670081" y="6308209"/>
            <a:ext cx="7418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Bunch structure for Z mode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40421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51BCC3-9907-45DB-B12C-C47030C97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From Booster to Collider-Off Axis</a:t>
            </a:r>
            <a:endParaRPr lang="zh-CN" altLang="en-US" dirty="0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7CA8C63E-AF78-4EA8-BE9C-8E20F5204D1B}"/>
              </a:ext>
            </a:extLst>
          </p:cNvPr>
          <p:cNvCxnSpPr/>
          <p:nvPr/>
        </p:nvCxnSpPr>
        <p:spPr>
          <a:xfrm>
            <a:off x="5518296" y="3123820"/>
            <a:ext cx="4790364" cy="27295"/>
          </a:xfrm>
          <a:prstGeom prst="line">
            <a:avLst/>
          </a:prstGeom>
          <a:noFill/>
          <a:ln w="63500" cap="flat" cmpd="sng" algn="ctr">
            <a:solidFill>
              <a:srgbClr val="00B050"/>
            </a:solidFill>
            <a:prstDash val="solid"/>
            <a:miter lim="800000"/>
          </a:ln>
          <a:effectLst/>
        </p:spPr>
      </p:cxn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CD6D8FFC-2C45-449E-84D8-DFBEB7DBA5A7}"/>
              </a:ext>
            </a:extLst>
          </p:cNvPr>
          <p:cNvCxnSpPr/>
          <p:nvPr/>
        </p:nvCxnSpPr>
        <p:spPr>
          <a:xfrm>
            <a:off x="5518296" y="5076884"/>
            <a:ext cx="4790364" cy="27295"/>
          </a:xfrm>
          <a:prstGeom prst="line">
            <a:avLst/>
          </a:prstGeom>
          <a:noFill/>
          <a:ln w="6350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DACF678B-2216-4655-8A13-C2E74ABF1A80}"/>
              </a:ext>
            </a:extLst>
          </p:cNvPr>
          <p:cNvCxnSpPr/>
          <p:nvPr/>
        </p:nvCxnSpPr>
        <p:spPr>
          <a:xfrm flipH="1">
            <a:off x="9946680" y="3209468"/>
            <a:ext cx="28135" cy="1809063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9" name="文本框 8">
            <a:extLst>
              <a:ext uri="{FF2B5EF4-FFF2-40B4-BE49-F238E27FC236}">
                <a16:creationId xmlns:a16="http://schemas.microsoft.com/office/drawing/2014/main" id="{53AA756A-770C-459E-9364-F74EFAF86385}"/>
              </a:ext>
            </a:extLst>
          </p:cNvPr>
          <p:cNvSpPr txBox="1"/>
          <p:nvPr/>
        </p:nvSpPr>
        <p:spPr>
          <a:xfrm>
            <a:off x="10120181" y="3975439"/>
            <a:ext cx="1055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2.4 m</a:t>
            </a:r>
            <a:endParaRPr kumimoji="0" lang="zh-CN" alt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4B85F161-EED8-4F7B-9C5C-03331A675797}"/>
              </a:ext>
            </a:extLst>
          </p:cNvPr>
          <p:cNvCxnSpPr/>
          <p:nvPr/>
        </p:nvCxnSpPr>
        <p:spPr>
          <a:xfrm>
            <a:off x="5895184" y="3207350"/>
            <a:ext cx="3378591" cy="1809063"/>
          </a:xfrm>
          <a:prstGeom prst="line">
            <a:avLst/>
          </a:prstGeom>
          <a:noFill/>
          <a:ln w="50800" cap="flat" cmpd="sng" algn="ctr">
            <a:solidFill>
              <a:srgbClr val="0070C0"/>
            </a:solidFill>
            <a:prstDash val="solid"/>
            <a:miter lim="800000"/>
          </a:ln>
          <a:effectLst/>
        </p:spPr>
      </p:cxnSp>
      <p:sp>
        <p:nvSpPr>
          <p:cNvPr id="11" name="文本框 10">
            <a:extLst>
              <a:ext uri="{FF2B5EF4-FFF2-40B4-BE49-F238E27FC236}">
                <a16:creationId xmlns:a16="http://schemas.microsoft.com/office/drawing/2014/main" id="{9C0E4161-C50C-4504-806F-5AC2D2D0558E}"/>
              </a:ext>
            </a:extLst>
          </p:cNvPr>
          <p:cNvSpPr txBox="1"/>
          <p:nvPr/>
        </p:nvSpPr>
        <p:spPr>
          <a:xfrm>
            <a:off x="7395739" y="3560062"/>
            <a:ext cx="2405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Transport line</a:t>
            </a:r>
            <a:endParaRPr kumimoji="0" lang="zh-CN" alt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9ECBE91F-8959-4BF1-84F0-4FBA8211A26C}"/>
              </a:ext>
            </a:extLst>
          </p:cNvPr>
          <p:cNvSpPr txBox="1"/>
          <p:nvPr/>
        </p:nvSpPr>
        <p:spPr>
          <a:xfrm>
            <a:off x="10678199" y="2920362"/>
            <a:ext cx="1336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Booster</a:t>
            </a:r>
            <a:endParaRPr kumimoji="0" lang="zh-CN" alt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95BBFB10-9CD7-4573-B1AE-256F7A7B0BE9}"/>
              </a:ext>
            </a:extLst>
          </p:cNvPr>
          <p:cNvSpPr txBox="1"/>
          <p:nvPr/>
        </p:nvSpPr>
        <p:spPr>
          <a:xfrm>
            <a:off x="10678199" y="4859698"/>
            <a:ext cx="1336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Collider</a:t>
            </a:r>
            <a:endParaRPr kumimoji="0" lang="zh-CN" alt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内容占位符 2">
            <a:extLst>
              <a:ext uri="{FF2B5EF4-FFF2-40B4-BE49-F238E27FC236}">
                <a16:creationId xmlns:a16="http://schemas.microsoft.com/office/drawing/2014/main" id="{2495E858-1FAA-4186-8E1F-AAD80A346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9869" y="1899515"/>
            <a:ext cx="3946865" cy="4351338"/>
          </a:xfrm>
        </p:spPr>
        <p:txBody>
          <a:bodyPr>
            <a:norm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Energy: 45 GeV, 80 GeV, 120 GeV, 180 GeV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Beam: positron &amp; electron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Extraction for different bunch patterns.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tt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Higgs and W energy, injection into the collider is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bunch by bunch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and for Z energy, injection is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 by train.</a:t>
            </a:r>
          </a:p>
          <a:p>
            <a:endParaRPr lang="en-US" altLang="zh-CN" sz="240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5515D7A0-6264-4C8A-B5BA-F2DC38CAF55D}"/>
              </a:ext>
            </a:extLst>
          </p:cNvPr>
          <p:cNvSpPr/>
          <p:nvPr/>
        </p:nvSpPr>
        <p:spPr>
          <a:xfrm>
            <a:off x="1059869" y="1764578"/>
            <a:ext cx="3946865" cy="448627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9548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51BCC3-9907-45DB-B12C-C47030C97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From Booster to Collider-Off Axis</a:t>
            </a:r>
            <a:endParaRPr lang="zh-CN" altLang="en-US" dirty="0"/>
          </a:p>
        </p:txBody>
      </p:sp>
      <p:pic>
        <p:nvPicPr>
          <p:cNvPr id="16" name="Content Placeholder 3">
            <a:extLst>
              <a:ext uri="{FF2B5EF4-FFF2-40B4-BE49-F238E27FC236}">
                <a16:creationId xmlns:a16="http://schemas.microsoft.com/office/drawing/2014/main" id="{F4A5CC44-36FA-4CCD-9A97-982AC64645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864" y="1644525"/>
            <a:ext cx="6483095" cy="4580760"/>
          </a:xfrm>
          <a:prstGeom prst="rect">
            <a:avLst/>
          </a:prstGeom>
        </p:spPr>
      </p:pic>
      <p:sp>
        <p:nvSpPr>
          <p:cNvPr id="41" name="文本框 40">
            <a:extLst>
              <a:ext uri="{FF2B5EF4-FFF2-40B4-BE49-F238E27FC236}">
                <a16:creationId xmlns:a16="http://schemas.microsoft.com/office/drawing/2014/main" id="{15792641-4A8A-4807-82E6-182BEC96C57E}"/>
              </a:ext>
            </a:extLst>
          </p:cNvPr>
          <p:cNvSpPr txBox="1"/>
          <p:nvPr/>
        </p:nvSpPr>
        <p:spPr>
          <a:xfrm>
            <a:off x="2898737" y="6040619"/>
            <a:ext cx="8851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Transport line optics for off-axis and on-axis injection 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197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C7A382-6C4C-1C2E-1D73-54DC2FD305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F0D858-0D7D-39B7-9D80-139BE494E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From Booster to Collider-Off Axis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1927ECC-C18F-27C7-01BE-A97476C58C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671" y="1825625"/>
            <a:ext cx="10692201" cy="588391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Extraction from the Booster:</a:t>
            </a:r>
          </a:p>
          <a:p>
            <a:pPr marL="0" indent="0">
              <a:buNone/>
            </a:pP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0F6018C6-2F26-12B3-FEE0-73B62260175C}"/>
              </a:ext>
            </a:extLst>
          </p:cNvPr>
          <p:cNvSpPr txBox="1">
            <a:spLocks/>
          </p:cNvSpPr>
          <p:nvPr/>
        </p:nvSpPr>
        <p:spPr>
          <a:xfrm>
            <a:off x="938967" y="2503487"/>
            <a:ext cx="10692201" cy="1428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dirty="0" err="1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Lambertson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 In-air </a:t>
            </a:r>
            <a:r>
              <a:rPr lang="en-US" altLang="zh-C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Lambertson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L=3m (5 for each extraction point),  </a:t>
            </a:r>
            <a:r>
              <a:rPr lang="en-US" altLang="zh-C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sep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= 10 mm</a:t>
            </a:r>
          </a:p>
          <a:p>
            <a:r>
              <a:rPr lang="en-US" altLang="zh-CN" sz="2400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Kicker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delay line dipole kicker, L=1m, repetition rate=1000Hz, pulse width=440~2400ns</a:t>
            </a:r>
          </a:p>
          <a:p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967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51BCC3-9907-45DB-B12C-C47030C97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From Booster to Collider-Off Axis</a:t>
            </a:r>
            <a:endParaRPr lang="zh-CN" altLang="en-US" dirty="0"/>
          </a:p>
        </p:txBody>
      </p:sp>
      <p:grpSp>
        <p:nvGrpSpPr>
          <p:cNvPr id="5" name="Group 3">
            <a:extLst>
              <a:ext uri="{FF2B5EF4-FFF2-40B4-BE49-F238E27FC236}">
                <a16:creationId xmlns:a16="http://schemas.microsoft.com/office/drawing/2014/main" id="{D3847CD4-9DA1-4AF9-82DE-1636E1283394}"/>
              </a:ext>
            </a:extLst>
          </p:cNvPr>
          <p:cNvGrpSpPr/>
          <p:nvPr/>
        </p:nvGrpSpPr>
        <p:grpSpPr>
          <a:xfrm>
            <a:off x="1343564" y="2298314"/>
            <a:ext cx="9735768" cy="2133639"/>
            <a:chOff x="1343564" y="2395728"/>
            <a:chExt cx="9504872" cy="3005191"/>
          </a:xfrm>
        </p:grpSpPr>
        <p:grpSp>
          <p:nvGrpSpPr>
            <p:cNvPr id="6" name="Group 24">
              <a:extLst>
                <a:ext uri="{FF2B5EF4-FFF2-40B4-BE49-F238E27FC236}">
                  <a16:creationId xmlns:a16="http://schemas.microsoft.com/office/drawing/2014/main" id="{34EA055C-2A4B-402D-B90F-38170E6522EC}"/>
                </a:ext>
              </a:extLst>
            </p:cNvPr>
            <p:cNvGrpSpPr/>
            <p:nvPr/>
          </p:nvGrpSpPr>
          <p:grpSpPr>
            <a:xfrm>
              <a:off x="1343564" y="2395728"/>
              <a:ext cx="9504872" cy="3005191"/>
              <a:chOff x="838200" y="2368296"/>
              <a:chExt cx="9504872" cy="3005191"/>
            </a:xfrm>
          </p:grpSpPr>
          <p:grpSp>
            <p:nvGrpSpPr>
              <p:cNvPr id="9" name="Group 4">
                <a:extLst>
                  <a:ext uri="{FF2B5EF4-FFF2-40B4-BE49-F238E27FC236}">
                    <a16:creationId xmlns:a16="http://schemas.microsoft.com/office/drawing/2014/main" id="{0ED4C426-87D6-43FE-B3D2-79F43D47391C}"/>
                  </a:ext>
                </a:extLst>
              </p:cNvPr>
              <p:cNvGrpSpPr/>
              <p:nvPr/>
            </p:nvGrpSpPr>
            <p:grpSpPr>
              <a:xfrm>
                <a:off x="838200" y="2368296"/>
                <a:ext cx="9504872" cy="3005191"/>
                <a:chOff x="838200" y="2907792"/>
                <a:chExt cx="9504872" cy="3005191"/>
              </a:xfrm>
            </p:grpSpPr>
            <p:cxnSp>
              <p:nvCxnSpPr>
                <p:cNvPr id="18" name="Straight Connector 5">
                  <a:extLst>
                    <a:ext uri="{FF2B5EF4-FFF2-40B4-BE49-F238E27FC236}">
                      <a16:creationId xmlns:a16="http://schemas.microsoft.com/office/drawing/2014/main" id="{A2A97191-3BEE-4552-A28E-B3BD12756077}"/>
                    </a:ext>
                  </a:extLst>
                </p:cNvPr>
                <p:cNvCxnSpPr/>
                <p:nvPr/>
              </p:nvCxnSpPr>
              <p:spPr>
                <a:xfrm>
                  <a:off x="1190445" y="4011283"/>
                  <a:ext cx="9152627" cy="862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Rectangle 6">
                  <a:extLst>
                    <a:ext uri="{FF2B5EF4-FFF2-40B4-BE49-F238E27FC236}">
                      <a16:creationId xmlns:a16="http://schemas.microsoft.com/office/drawing/2014/main" id="{7E80A6A4-FBB3-43DD-B8F2-A5054B8AE6C4}"/>
                    </a:ext>
                  </a:extLst>
                </p:cNvPr>
                <p:cNvSpPr/>
                <p:nvPr/>
              </p:nvSpPr>
              <p:spPr>
                <a:xfrm>
                  <a:off x="1186305" y="3311508"/>
                  <a:ext cx="103517" cy="1414732"/>
                </a:xfrm>
                <a:prstGeom prst="rect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20" name="Rectangle 7">
                  <a:extLst>
                    <a:ext uri="{FF2B5EF4-FFF2-40B4-BE49-F238E27FC236}">
                      <a16:creationId xmlns:a16="http://schemas.microsoft.com/office/drawing/2014/main" id="{BA6A9BD6-980A-4A6F-8888-587C6193EF93}"/>
                    </a:ext>
                  </a:extLst>
                </p:cNvPr>
                <p:cNvSpPr/>
                <p:nvPr/>
              </p:nvSpPr>
              <p:spPr>
                <a:xfrm>
                  <a:off x="3963033" y="3311508"/>
                  <a:ext cx="103517" cy="1414732"/>
                </a:xfrm>
                <a:prstGeom prst="rect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21" name="Rectangle 8">
                  <a:extLst>
                    <a:ext uri="{FF2B5EF4-FFF2-40B4-BE49-F238E27FC236}">
                      <a16:creationId xmlns:a16="http://schemas.microsoft.com/office/drawing/2014/main" id="{C78E2934-8A42-4573-A591-4D68666F925D}"/>
                    </a:ext>
                  </a:extLst>
                </p:cNvPr>
                <p:cNvSpPr/>
                <p:nvPr/>
              </p:nvSpPr>
              <p:spPr>
                <a:xfrm>
                  <a:off x="5516938" y="3311508"/>
                  <a:ext cx="103517" cy="1414732"/>
                </a:xfrm>
                <a:prstGeom prst="rect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22" name="Rectangle 9">
                  <a:extLst>
                    <a:ext uri="{FF2B5EF4-FFF2-40B4-BE49-F238E27FC236}">
                      <a16:creationId xmlns:a16="http://schemas.microsoft.com/office/drawing/2014/main" id="{458E8037-D86A-4D94-B9FF-3C838131D7D9}"/>
                    </a:ext>
                  </a:extLst>
                </p:cNvPr>
                <p:cNvSpPr/>
                <p:nvPr/>
              </p:nvSpPr>
              <p:spPr>
                <a:xfrm>
                  <a:off x="7540838" y="3303917"/>
                  <a:ext cx="103517" cy="1414732"/>
                </a:xfrm>
                <a:prstGeom prst="rect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23" name="Rectangle 10">
                  <a:extLst>
                    <a:ext uri="{FF2B5EF4-FFF2-40B4-BE49-F238E27FC236}">
                      <a16:creationId xmlns:a16="http://schemas.microsoft.com/office/drawing/2014/main" id="{D590D360-D450-4C8C-BD50-558C61F200A7}"/>
                    </a:ext>
                  </a:extLst>
                </p:cNvPr>
                <p:cNvSpPr/>
                <p:nvPr/>
              </p:nvSpPr>
              <p:spPr>
                <a:xfrm>
                  <a:off x="1298965" y="3739896"/>
                  <a:ext cx="1514943" cy="603504"/>
                </a:xfrm>
                <a:prstGeom prst="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cxnSp>
              <p:nvCxnSpPr>
                <p:cNvPr id="24" name="Straight Connector 11">
                  <a:extLst>
                    <a:ext uri="{FF2B5EF4-FFF2-40B4-BE49-F238E27FC236}">
                      <a16:creationId xmlns:a16="http://schemas.microsoft.com/office/drawing/2014/main" id="{34ACE201-6C81-46B8-AB07-FA1758E25705}"/>
                    </a:ext>
                  </a:extLst>
                </p:cNvPr>
                <p:cNvCxnSpPr/>
                <p:nvPr/>
              </p:nvCxnSpPr>
              <p:spPr>
                <a:xfrm flipH="1" flipV="1">
                  <a:off x="838200" y="2907792"/>
                  <a:ext cx="1507236" cy="110349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Right Brace 12">
                  <a:extLst>
                    <a:ext uri="{FF2B5EF4-FFF2-40B4-BE49-F238E27FC236}">
                      <a16:creationId xmlns:a16="http://schemas.microsoft.com/office/drawing/2014/main" id="{0844FE68-1206-46AC-AB70-691789774BEB}"/>
                    </a:ext>
                  </a:extLst>
                </p:cNvPr>
                <p:cNvSpPr/>
                <p:nvPr/>
              </p:nvSpPr>
              <p:spPr>
                <a:xfrm rot="5400000">
                  <a:off x="2378717" y="3711581"/>
                  <a:ext cx="486275" cy="2682356"/>
                </a:xfrm>
                <a:prstGeom prst="righ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  <p:sp>
              <p:nvSpPr>
                <p:cNvPr id="26" name="TextBox 13">
                  <a:extLst>
                    <a:ext uri="{FF2B5EF4-FFF2-40B4-BE49-F238E27FC236}">
                      <a16:creationId xmlns:a16="http://schemas.microsoft.com/office/drawing/2014/main" id="{65B7384D-F7B1-4C39-BFD9-B9ADAD3A6309}"/>
                    </a:ext>
                  </a:extLst>
                </p:cNvPr>
                <p:cNvSpPr txBox="1"/>
                <p:nvPr/>
              </p:nvSpPr>
              <p:spPr>
                <a:xfrm>
                  <a:off x="2345436" y="5392786"/>
                  <a:ext cx="1399032" cy="5201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rPr>
                    <a:t>60m</a:t>
                  </a:r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p:grpSp>
          <p:sp>
            <p:nvSpPr>
              <p:cNvPr id="10" name="Rectangle 17">
                <a:extLst>
                  <a:ext uri="{FF2B5EF4-FFF2-40B4-BE49-F238E27FC236}">
                    <a16:creationId xmlns:a16="http://schemas.microsoft.com/office/drawing/2014/main" id="{68A4AA86-CDCD-4E95-9BC3-73B6F9A0E83E}"/>
                  </a:ext>
                </a:extLst>
              </p:cNvPr>
              <p:cNvSpPr/>
              <p:nvPr/>
            </p:nvSpPr>
            <p:spPr>
              <a:xfrm>
                <a:off x="9631766" y="2772012"/>
                <a:ext cx="103517" cy="1414732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1" name="Right Brace 18">
                <a:extLst>
                  <a:ext uri="{FF2B5EF4-FFF2-40B4-BE49-F238E27FC236}">
                    <a16:creationId xmlns:a16="http://schemas.microsoft.com/office/drawing/2014/main" id="{3AC669D7-BE4E-4ACA-AB3A-562B10C815C6}"/>
                  </a:ext>
                </a:extLst>
              </p:cNvPr>
              <p:cNvSpPr/>
              <p:nvPr/>
            </p:nvSpPr>
            <p:spPr>
              <a:xfrm rot="5400000">
                <a:off x="4496848" y="3736312"/>
                <a:ext cx="486275" cy="1553904"/>
              </a:xfrm>
              <a:prstGeom prst="righ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2" name="TextBox 19">
                <a:extLst>
                  <a:ext uri="{FF2B5EF4-FFF2-40B4-BE49-F238E27FC236}">
                    <a16:creationId xmlns:a16="http://schemas.microsoft.com/office/drawing/2014/main" id="{71A7DD90-1792-482F-8197-88C5497FD4EE}"/>
                  </a:ext>
                </a:extLst>
              </p:cNvPr>
              <p:cNvSpPr txBox="1"/>
              <p:nvPr/>
            </p:nvSpPr>
            <p:spPr>
              <a:xfrm>
                <a:off x="4367726" y="4853290"/>
                <a:ext cx="1399032" cy="5201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26m</a:t>
                </a: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3" name="Right Brace 20">
                <a:extLst>
                  <a:ext uri="{FF2B5EF4-FFF2-40B4-BE49-F238E27FC236}">
                    <a16:creationId xmlns:a16="http://schemas.microsoft.com/office/drawing/2014/main" id="{3915D375-221B-4FF1-B9F8-EE7E705831AE}"/>
                  </a:ext>
                </a:extLst>
              </p:cNvPr>
              <p:cNvSpPr/>
              <p:nvPr/>
            </p:nvSpPr>
            <p:spPr>
              <a:xfrm rot="5400000">
                <a:off x="6285750" y="3448146"/>
                <a:ext cx="486275" cy="2023900"/>
              </a:xfrm>
              <a:prstGeom prst="righ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4" name="TextBox 21">
                <a:extLst>
                  <a:ext uri="{FF2B5EF4-FFF2-40B4-BE49-F238E27FC236}">
                    <a16:creationId xmlns:a16="http://schemas.microsoft.com/office/drawing/2014/main" id="{8A199117-55D0-475A-8B09-6BE680AE3912}"/>
                  </a:ext>
                </a:extLst>
              </p:cNvPr>
              <p:cNvSpPr txBox="1"/>
              <p:nvPr/>
            </p:nvSpPr>
            <p:spPr>
              <a:xfrm>
                <a:off x="6187354" y="4852064"/>
                <a:ext cx="1399032" cy="5201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66m</a:t>
                </a: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5" name="TextBox 22">
                <a:extLst>
                  <a:ext uri="{FF2B5EF4-FFF2-40B4-BE49-F238E27FC236}">
                    <a16:creationId xmlns:a16="http://schemas.microsoft.com/office/drawing/2014/main" id="{F6E83DD2-0C7A-47A0-AB32-897F72378586}"/>
                  </a:ext>
                </a:extLst>
              </p:cNvPr>
              <p:cNvSpPr txBox="1"/>
              <p:nvPr/>
            </p:nvSpPr>
            <p:spPr>
              <a:xfrm>
                <a:off x="8497738" y="4852064"/>
                <a:ext cx="1399032" cy="5201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rPr>
                  <a:t>68m</a:t>
                </a: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7" name="Right Brace 23">
                <a:extLst>
                  <a:ext uri="{FF2B5EF4-FFF2-40B4-BE49-F238E27FC236}">
                    <a16:creationId xmlns:a16="http://schemas.microsoft.com/office/drawing/2014/main" id="{69BB1C23-5181-46EB-80FE-F378890D5741}"/>
                  </a:ext>
                </a:extLst>
              </p:cNvPr>
              <p:cNvSpPr/>
              <p:nvPr/>
            </p:nvSpPr>
            <p:spPr>
              <a:xfrm rot="5400000">
                <a:off x="8392004" y="3446181"/>
                <a:ext cx="486275" cy="2023900"/>
              </a:xfrm>
              <a:prstGeom prst="righ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7" name="Rectangle 2">
              <a:extLst>
                <a:ext uri="{FF2B5EF4-FFF2-40B4-BE49-F238E27FC236}">
                  <a16:creationId xmlns:a16="http://schemas.microsoft.com/office/drawing/2014/main" id="{4AC40707-177C-41F8-B529-4FCA9C1590BA}"/>
                </a:ext>
              </a:extLst>
            </p:cNvPr>
            <p:cNvSpPr/>
            <p:nvPr/>
          </p:nvSpPr>
          <p:spPr>
            <a:xfrm>
              <a:off x="4701180" y="3223346"/>
              <a:ext cx="103517" cy="61247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8" name="Rectangle 26">
              <a:extLst>
                <a:ext uri="{FF2B5EF4-FFF2-40B4-BE49-F238E27FC236}">
                  <a16:creationId xmlns:a16="http://schemas.microsoft.com/office/drawing/2014/main" id="{C3F68F07-F409-4D33-A882-62CC51F6FA0B}"/>
                </a:ext>
              </a:extLst>
            </p:cNvPr>
            <p:cNvSpPr/>
            <p:nvPr/>
          </p:nvSpPr>
          <p:spPr>
            <a:xfrm>
              <a:off x="8278985" y="3223346"/>
              <a:ext cx="103517" cy="61247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p:pic>
        <p:nvPicPr>
          <p:cNvPr id="28" name="Picture 3">
            <a:extLst>
              <a:ext uri="{FF2B5EF4-FFF2-40B4-BE49-F238E27FC236}">
                <a16:creationId xmlns:a16="http://schemas.microsoft.com/office/drawing/2014/main" id="{54D24062-C969-40F9-AEBD-C43B48A528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700" y="4386421"/>
            <a:ext cx="9238488" cy="2380028"/>
          </a:xfrm>
          <a:prstGeom prst="rect">
            <a:avLst/>
          </a:prstGeom>
        </p:spPr>
      </p:pic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DC9BA9F-D157-EA23-285E-7299EC176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671" y="1825625"/>
            <a:ext cx="10692201" cy="5883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Injection to collider</a:t>
            </a:r>
          </a:p>
          <a:p>
            <a:pPr marL="0" indent="0">
              <a:buNone/>
            </a:pP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558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1C4E36-6B8B-EC69-6539-6C0B79EDFB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B5CF48-BCDE-76BE-4589-A58AE26EC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From Booster to Collider-Off Axis</a:t>
            </a:r>
            <a:endParaRPr lang="zh-CN" altLang="en-US" dirty="0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81529775-6E8C-0F2C-26BD-13B86F680873}"/>
              </a:ext>
            </a:extLst>
          </p:cNvPr>
          <p:cNvSpPr txBox="1">
            <a:spLocks/>
          </p:cNvSpPr>
          <p:nvPr/>
        </p:nvSpPr>
        <p:spPr>
          <a:xfrm>
            <a:off x="938967" y="2503487"/>
            <a:ext cx="10692201" cy="1428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Lambertson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 In-air 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Lambertson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L=3m (12 for injection point),  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sep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= 2 mm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Kicker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delay line dipole kicker, L=0.7m, repetition rate=1000Hz, pulse width=440~2400ns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4682CF19-A476-EC61-51C2-2E11E90EBD51}"/>
              </a:ext>
            </a:extLst>
          </p:cNvPr>
          <p:cNvSpPr txBox="1">
            <a:spLocks/>
          </p:cNvSpPr>
          <p:nvPr/>
        </p:nvSpPr>
        <p:spPr>
          <a:xfrm>
            <a:off x="938967" y="1802892"/>
            <a:ext cx="10692201" cy="588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Injection to collider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1282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BF04FB-0474-CB64-5E0C-176E2034D9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A1B9A1-1403-FD27-8C9E-8C37D7C32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On axis injection</a:t>
            </a:r>
            <a:endParaRPr lang="zh-CN" altLang="en-US" dirty="0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1545601B-C0FE-9CEA-C946-F09CF9665852}"/>
              </a:ext>
            </a:extLst>
          </p:cNvPr>
          <p:cNvSpPr txBox="1">
            <a:spLocks/>
          </p:cNvSpPr>
          <p:nvPr/>
        </p:nvSpPr>
        <p:spPr>
          <a:xfrm>
            <a:off x="938967" y="2503487"/>
            <a:ext cx="10692201" cy="142843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Lambertson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 In-vacuum 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Lambertson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L=3m (10 for each extraction point),  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sep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= 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mm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Kicker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ferrit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core dipole kicker, L=0.7 m, repetition rate=1000Hz, pulse width=1360ns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781100C9-E480-14DB-2365-39CF95B0639C}"/>
              </a:ext>
            </a:extLst>
          </p:cNvPr>
          <p:cNvSpPr txBox="1">
            <a:spLocks/>
          </p:cNvSpPr>
          <p:nvPr/>
        </p:nvSpPr>
        <p:spPr>
          <a:xfrm>
            <a:off x="938967" y="1802892"/>
            <a:ext cx="10692201" cy="588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400" b="1" dirty="0">
                <a:solidFill>
                  <a:prstClr val="black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. Extraction from collider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098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99D798-A455-03A2-4E8F-8E00EE4095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755B55-6FCB-3427-E2F8-B55423D8F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On axis injection</a:t>
            </a:r>
            <a:endParaRPr lang="zh-CN" altLang="en-US" dirty="0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3C25E79E-7272-20B7-7044-5647B77AF72F}"/>
              </a:ext>
            </a:extLst>
          </p:cNvPr>
          <p:cNvSpPr txBox="1">
            <a:spLocks/>
          </p:cNvSpPr>
          <p:nvPr/>
        </p:nvSpPr>
        <p:spPr>
          <a:xfrm>
            <a:off x="938967" y="2503487"/>
            <a:ext cx="10692201" cy="1428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Lambertson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 In-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air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Lambertson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L=3m (10 for each extraction point),  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sep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= 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mm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Kicker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Nonlinear kicker, L=0.7 m, repetition rate=1000Hz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8D10914E-EF0D-D694-430F-A74403D02459}"/>
              </a:ext>
            </a:extLst>
          </p:cNvPr>
          <p:cNvSpPr txBox="1">
            <a:spLocks/>
          </p:cNvSpPr>
          <p:nvPr/>
        </p:nvSpPr>
        <p:spPr>
          <a:xfrm>
            <a:off x="938967" y="1802892"/>
            <a:ext cx="10692201" cy="588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400" b="1" dirty="0">
                <a:solidFill>
                  <a:prstClr val="black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. Injection to booster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6122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A58ED8-8AA0-2BFC-1FB0-9EB2D5E4D5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EF66CF-7EEC-4113-9221-7878628BE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On axis injection</a:t>
            </a:r>
            <a:endParaRPr lang="zh-CN" altLang="en-US" dirty="0"/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A07C0BF8-4965-2343-8890-89C155555952}"/>
              </a:ext>
            </a:extLst>
          </p:cNvPr>
          <p:cNvSpPr txBox="1">
            <a:spLocks/>
          </p:cNvSpPr>
          <p:nvPr/>
        </p:nvSpPr>
        <p:spPr>
          <a:xfrm>
            <a:off x="938967" y="2503487"/>
            <a:ext cx="10865937" cy="1428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Lambertson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 In-air 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Lambertson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L=3m (10 for each extraction point),  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sep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= 10 mm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Kicker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ferrit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core dipole kicker, L=0.7 m, repetition rate=1000Hz, pulse width=1360ns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2B28A57A-4196-5649-4725-CFBC4B313094}"/>
              </a:ext>
            </a:extLst>
          </p:cNvPr>
          <p:cNvSpPr txBox="1">
            <a:spLocks/>
          </p:cNvSpPr>
          <p:nvPr/>
        </p:nvSpPr>
        <p:spPr>
          <a:xfrm>
            <a:off x="938967" y="1802892"/>
            <a:ext cx="10692201" cy="588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400" b="1" dirty="0">
                <a:solidFill>
                  <a:prstClr val="black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. Extraction from booster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6573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46FE94-0753-07A9-1630-220416FE37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1ED3FB-ECEE-97FF-C33D-490E21F59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On axis injection</a:t>
            </a:r>
            <a:endParaRPr lang="zh-CN" altLang="en-US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371E76ED-941F-F6DF-8A3F-A6BCE3709569}"/>
              </a:ext>
            </a:extLst>
          </p:cNvPr>
          <p:cNvSpPr txBox="1">
            <a:spLocks/>
          </p:cNvSpPr>
          <p:nvPr/>
        </p:nvSpPr>
        <p:spPr>
          <a:xfrm>
            <a:off x="938967" y="1802892"/>
            <a:ext cx="10692201" cy="588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400" b="1" dirty="0">
                <a:solidFill>
                  <a:prstClr val="black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en-US" altLang="zh-CN" sz="2400" b="1" dirty="0">
                <a:solidFill>
                  <a:prstClr val="black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Injection to collider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1DAD70-E8CC-413B-64A8-04AB5BAEAFBB}"/>
              </a:ext>
            </a:extLst>
          </p:cNvPr>
          <p:cNvSpPr txBox="1">
            <a:spLocks/>
          </p:cNvSpPr>
          <p:nvPr/>
        </p:nvSpPr>
        <p:spPr>
          <a:xfrm>
            <a:off x="938967" y="2590229"/>
            <a:ext cx="10692201" cy="142843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Lambertson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 In-vacuum 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Lambertson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L=3m (10 for each extraction point),  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sep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= 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mm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Kicker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ferrit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core dipole kicker, L=0.7 m, repetition rate=1000Hz, pulse width=1360ns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709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D151EE-6BC3-4061-AE80-86B304C5D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475" y="230367"/>
            <a:ext cx="10515600" cy="1325563"/>
          </a:xfrm>
        </p:spPr>
        <p:txBody>
          <a:bodyPr/>
          <a:lstStyle/>
          <a:p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zh-CN" altLang="en-US" dirty="0">
              <a:solidFill>
                <a:srgbClr val="002060"/>
              </a:solidFill>
            </a:endParaRP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453C7527-B4AE-E671-F334-FD80F22873F8}"/>
              </a:ext>
            </a:extLst>
          </p:cNvPr>
          <p:cNvGrpSpPr/>
          <p:nvPr/>
        </p:nvGrpSpPr>
        <p:grpSpPr>
          <a:xfrm>
            <a:off x="7379409" y="2063703"/>
            <a:ext cx="4147116" cy="3679465"/>
            <a:chOff x="3953166" y="2105711"/>
            <a:chExt cx="4147116" cy="3679465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EABE84AC-3948-3195-5980-615B70212267}"/>
                </a:ext>
              </a:extLst>
            </p:cNvPr>
            <p:cNvSpPr/>
            <p:nvPr/>
          </p:nvSpPr>
          <p:spPr>
            <a:xfrm>
              <a:off x="3953166" y="2937163"/>
              <a:ext cx="953139" cy="351161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宋体" panose="02010600030101010101" pitchFamily="2" charset="-122"/>
                  <a:cs typeface="+mn-cs"/>
                </a:rPr>
                <a:t>Linac</a:t>
              </a:r>
              <a:endPara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" name="箭头: 右 5">
              <a:extLst>
                <a:ext uri="{FF2B5EF4-FFF2-40B4-BE49-F238E27FC236}">
                  <a16:creationId xmlns:a16="http://schemas.microsoft.com/office/drawing/2014/main" id="{2088750D-2794-F358-2ADB-3F4596CBDEA3}"/>
                </a:ext>
              </a:extLst>
            </p:cNvPr>
            <p:cNvSpPr/>
            <p:nvPr/>
          </p:nvSpPr>
          <p:spPr>
            <a:xfrm>
              <a:off x="4906305" y="2946489"/>
              <a:ext cx="655782" cy="157018"/>
            </a:xfrm>
            <a:prstGeom prst="rightArrow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" name="圆: 空心 6">
              <a:extLst>
                <a:ext uri="{FF2B5EF4-FFF2-40B4-BE49-F238E27FC236}">
                  <a16:creationId xmlns:a16="http://schemas.microsoft.com/office/drawing/2014/main" id="{536DCC42-6201-5D63-3C49-BB3C0E2082E3}"/>
                </a:ext>
              </a:extLst>
            </p:cNvPr>
            <p:cNvSpPr/>
            <p:nvPr/>
          </p:nvSpPr>
          <p:spPr>
            <a:xfrm>
              <a:off x="5434581" y="2105711"/>
              <a:ext cx="483110" cy="563418"/>
            </a:xfrm>
            <a:prstGeom prst="donut">
              <a:avLst>
                <a:gd name="adj" fmla="val 16422"/>
              </a:avLst>
            </a:prstGeom>
            <a:solidFill>
              <a:srgbClr val="ED7D31">
                <a:lumMod val="7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cxnSp>
          <p:nvCxnSpPr>
            <p:cNvPr id="8" name="直接箭头连接符 7">
              <a:extLst>
                <a:ext uri="{FF2B5EF4-FFF2-40B4-BE49-F238E27FC236}">
                  <a16:creationId xmlns:a16="http://schemas.microsoft.com/office/drawing/2014/main" id="{EA514945-3045-ACE3-10B7-A1318E9EE4EA}"/>
                </a:ext>
              </a:extLst>
            </p:cNvPr>
            <p:cNvCxnSpPr/>
            <p:nvPr/>
          </p:nvCxnSpPr>
          <p:spPr>
            <a:xfrm flipV="1">
              <a:off x="5589795" y="2683253"/>
              <a:ext cx="0" cy="350981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9" name="直接箭头连接符 8">
              <a:extLst>
                <a:ext uri="{FF2B5EF4-FFF2-40B4-BE49-F238E27FC236}">
                  <a16:creationId xmlns:a16="http://schemas.microsoft.com/office/drawing/2014/main" id="{FD3E5EBB-E7F8-9D20-D6F9-1D112DAD3ED1}"/>
                </a:ext>
              </a:extLst>
            </p:cNvPr>
            <p:cNvCxnSpPr>
              <a:cxnSpLocks/>
            </p:cNvCxnSpPr>
            <p:nvPr/>
          </p:nvCxnSpPr>
          <p:spPr>
            <a:xfrm>
              <a:off x="5732962" y="2695928"/>
              <a:ext cx="0" cy="366014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0" name="箭头: 右 9">
              <a:extLst>
                <a:ext uri="{FF2B5EF4-FFF2-40B4-BE49-F238E27FC236}">
                  <a16:creationId xmlns:a16="http://schemas.microsoft.com/office/drawing/2014/main" id="{E6E2FD85-BC9D-A5DA-924A-92A188A728F9}"/>
                </a:ext>
              </a:extLst>
            </p:cNvPr>
            <p:cNvSpPr/>
            <p:nvPr/>
          </p:nvSpPr>
          <p:spPr>
            <a:xfrm>
              <a:off x="5813264" y="2946576"/>
              <a:ext cx="413841" cy="156931"/>
            </a:xfrm>
            <a:prstGeom prst="rightArrow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" name="箭头: 右 10">
              <a:extLst>
                <a:ext uri="{FF2B5EF4-FFF2-40B4-BE49-F238E27FC236}">
                  <a16:creationId xmlns:a16="http://schemas.microsoft.com/office/drawing/2014/main" id="{3B3E502C-31AB-553D-2AB4-799F5EA00CD5}"/>
                </a:ext>
              </a:extLst>
            </p:cNvPr>
            <p:cNvSpPr/>
            <p:nvPr/>
          </p:nvSpPr>
          <p:spPr>
            <a:xfrm>
              <a:off x="4897069" y="3122024"/>
              <a:ext cx="655782" cy="157018"/>
            </a:xfrm>
            <a:prstGeom prst="rightArrow">
              <a:avLst/>
            </a:prstGeom>
            <a:solidFill>
              <a:srgbClr val="0070C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" name="箭头: 右 11">
              <a:extLst>
                <a:ext uri="{FF2B5EF4-FFF2-40B4-BE49-F238E27FC236}">
                  <a16:creationId xmlns:a16="http://schemas.microsoft.com/office/drawing/2014/main" id="{415CE0CF-041D-A915-A16B-3D7C5257C199}"/>
                </a:ext>
              </a:extLst>
            </p:cNvPr>
            <p:cNvSpPr/>
            <p:nvPr/>
          </p:nvSpPr>
          <p:spPr>
            <a:xfrm>
              <a:off x="5589795" y="3122024"/>
              <a:ext cx="637309" cy="156931"/>
            </a:xfrm>
            <a:prstGeom prst="rightArrow">
              <a:avLst/>
            </a:prstGeom>
            <a:solidFill>
              <a:srgbClr val="0070C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3A89E6DC-039B-F3E5-987B-F73AC7EBD7BD}"/>
                </a:ext>
              </a:extLst>
            </p:cNvPr>
            <p:cNvSpPr txBox="1"/>
            <p:nvPr/>
          </p:nvSpPr>
          <p:spPr>
            <a:xfrm>
              <a:off x="4245905" y="2208854"/>
              <a:ext cx="13207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宋体" panose="02010600030101010101" pitchFamily="2" charset="-122"/>
                  <a:cs typeface="+mn-cs"/>
                </a:rPr>
                <a:t>Damping Ring</a:t>
              </a:r>
              <a:endPara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4" name="圆: 空心 13">
              <a:extLst>
                <a:ext uri="{FF2B5EF4-FFF2-40B4-BE49-F238E27FC236}">
                  <a16:creationId xmlns:a16="http://schemas.microsoft.com/office/drawing/2014/main" id="{5592DD88-5B02-1CD5-3268-F7907F35612C}"/>
                </a:ext>
              </a:extLst>
            </p:cNvPr>
            <p:cNvSpPr/>
            <p:nvPr/>
          </p:nvSpPr>
          <p:spPr>
            <a:xfrm>
              <a:off x="6356415" y="2238217"/>
              <a:ext cx="1616368" cy="1647449"/>
            </a:xfrm>
            <a:prstGeom prst="donut">
              <a:avLst>
                <a:gd name="adj" fmla="val 10740"/>
              </a:avLst>
            </a:prstGeom>
            <a:solidFill>
              <a:srgbClr val="70AD47">
                <a:lumMod val="75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B566274F-D272-50AC-C424-842A6CC40F45}"/>
                </a:ext>
              </a:extLst>
            </p:cNvPr>
            <p:cNvSpPr txBox="1"/>
            <p:nvPr/>
          </p:nvSpPr>
          <p:spPr>
            <a:xfrm>
              <a:off x="4892451" y="2695928"/>
              <a:ext cx="13207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宋体" panose="02010600030101010101" pitchFamily="2" charset="-122"/>
                  <a:cs typeface="+mn-cs"/>
                </a:rPr>
                <a:t>Positron</a:t>
              </a:r>
              <a:endParaRPr kumimoji="0" lang="zh-CN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7AE98455-FFFD-8058-0115-9138E5DB94B0}"/>
                </a:ext>
              </a:extLst>
            </p:cNvPr>
            <p:cNvSpPr txBox="1"/>
            <p:nvPr/>
          </p:nvSpPr>
          <p:spPr>
            <a:xfrm>
              <a:off x="4892450" y="3228245"/>
              <a:ext cx="13207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/>
                  <a:ea typeface="宋体" panose="02010600030101010101" pitchFamily="2" charset="-122"/>
                  <a:cs typeface="+mn-cs"/>
                </a:rPr>
                <a:t>Electron</a:t>
              </a:r>
              <a:endParaRPr kumimoji="0" lang="zh-CN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5EB020E9-3138-A42E-546C-E99D4C8B89DC}"/>
                </a:ext>
              </a:extLst>
            </p:cNvPr>
            <p:cNvSpPr txBox="1"/>
            <p:nvPr/>
          </p:nvSpPr>
          <p:spPr>
            <a:xfrm>
              <a:off x="6779483" y="2923394"/>
              <a:ext cx="13207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宋体" panose="02010600030101010101" pitchFamily="2" charset="-122"/>
                  <a:cs typeface="+mn-cs"/>
                </a:rPr>
                <a:t>Booster</a:t>
              </a:r>
              <a:endPara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8" name="圆: 空心 17">
              <a:extLst>
                <a:ext uri="{FF2B5EF4-FFF2-40B4-BE49-F238E27FC236}">
                  <a16:creationId xmlns:a16="http://schemas.microsoft.com/office/drawing/2014/main" id="{207F1D50-866F-D006-ED47-B07C8D7E16CC}"/>
                </a:ext>
              </a:extLst>
            </p:cNvPr>
            <p:cNvSpPr/>
            <p:nvPr/>
          </p:nvSpPr>
          <p:spPr>
            <a:xfrm>
              <a:off x="4906304" y="4137727"/>
              <a:ext cx="1616368" cy="1647449"/>
            </a:xfrm>
            <a:prstGeom prst="donut">
              <a:avLst>
                <a:gd name="adj" fmla="val 10740"/>
              </a:avLst>
            </a:prstGeom>
            <a:solidFill>
              <a:srgbClr val="7030A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9" name="箭头: 右 18">
              <a:extLst>
                <a:ext uri="{FF2B5EF4-FFF2-40B4-BE49-F238E27FC236}">
                  <a16:creationId xmlns:a16="http://schemas.microsoft.com/office/drawing/2014/main" id="{4969E4E2-3911-902E-D46A-17916646B7DC}"/>
                </a:ext>
              </a:extLst>
            </p:cNvPr>
            <p:cNvSpPr/>
            <p:nvPr/>
          </p:nvSpPr>
          <p:spPr>
            <a:xfrm rot="17322105" flipH="1">
              <a:off x="6256260" y="4268952"/>
              <a:ext cx="885796" cy="188938"/>
            </a:xfrm>
            <a:prstGeom prst="rightArrow">
              <a:avLst/>
            </a:prstGeom>
            <a:solidFill>
              <a:srgbClr val="0070C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" name="箭头: 右 19">
              <a:extLst>
                <a:ext uri="{FF2B5EF4-FFF2-40B4-BE49-F238E27FC236}">
                  <a16:creationId xmlns:a16="http://schemas.microsoft.com/office/drawing/2014/main" id="{264E893B-9F6C-2CD3-F948-A191A2A9710E}"/>
                </a:ext>
              </a:extLst>
            </p:cNvPr>
            <p:cNvSpPr/>
            <p:nvPr/>
          </p:nvSpPr>
          <p:spPr>
            <a:xfrm rot="19959703" flipH="1">
              <a:off x="5687427" y="3730892"/>
              <a:ext cx="885796" cy="188938"/>
            </a:xfrm>
            <a:prstGeom prst="rightArrow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7624CA44-340A-1835-11DE-5136393BD455}"/>
                </a:ext>
              </a:extLst>
            </p:cNvPr>
            <p:cNvSpPr txBox="1"/>
            <p:nvPr/>
          </p:nvSpPr>
          <p:spPr>
            <a:xfrm>
              <a:off x="5359784" y="4802148"/>
              <a:ext cx="13207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宋体" panose="02010600030101010101" pitchFamily="2" charset="-122"/>
                  <a:cs typeface="+mn-cs"/>
                </a:rPr>
                <a:t>Collider</a:t>
              </a:r>
              <a:endPara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4" name="文本框 21">
            <a:extLst>
              <a:ext uri="{FF2B5EF4-FFF2-40B4-BE49-F238E27FC236}">
                <a16:creationId xmlns:a16="http://schemas.microsoft.com/office/drawing/2014/main" id="{67455588-52D2-017E-E98E-75734DA03631}"/>
              </a:ext>
            </a:extLst>
          </p:cNvPr>
          <p:cNvSpPr txBox="1"/>
          <p:nvPr/>
        </p:nvSpPr>
        <p:spPr>
          <a:xfrm>
            <a:off x="281216" y="1772850"/>
            <a:ext cx="6624313" cy="3349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From </a:t>
            </a:r>
            <a:r>
              <a:rPr lang="en-US" altLang="zh-C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Linac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to Damping ring (e</a:t>
            </a:r>
            <a:r>
              <a:rPr lang="en-US" altLang="zh-CN" sz="2400" baseline="30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From </a:t>
            </a:r>
            <a:r>
              <a:rPr lang="en-US" altLang="zh-C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Linac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to Booster (e</a:t>
            </a:r>
            <a:r>
              <a:rPr lang="en-US" altLang="zh-CN" sz="2400" baseline="30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/e</a:t>
            </a:r>
            <a:r>
              <a:rPr lang="en-US" altLang="zh-CN" sz="2400" baseline="30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From Booster to Collider Off-axis injection (e+/e-)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On-axis injection (e+/e-)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Collider to dump(e+/e-)</a:t>
            </a:r>
          </a:p>
        </p:txBody>
      </p:sp>
    </p:spTree>
    <p:extLst>
      <p:ext uri="{BB962C8B-B14F-4D97-AF65-F5344CB8AC3E}">
        <p14:creationId xmlns:p14="http://schemas.microsoft.com/office/powerpoint/2010/main" val="21633539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51BCC3-9907-45DB-B12C-C47030C97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From Collider to the Beam dump</a:t>
            </a:r>
            <a:endParaRPr lang="zh-CN" altLang="en-US" dirty="0"/>
          </a:p>
        </p:txBody>
      </p:sp>
      <p:pic>
        <p:nvPicPr>
          <p:cNvPr id="3" name="Picture 1">
            <a:extLst>
              <a:ext uri="{FF2B5EF4-FFF2-40B4-BE49-F238E27FC236}">
                <a16:creationId xmlns:a16="http://schemas.microsoft.com/office/drawing/2014/main" id="{C98C5D03-B242-4F83-9376-52D4D450CE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3951" y="2852928"/>
            <a:ext cx="6938049" cy="3639947"/>
          </a:xfrm>
          <a:prstGeom prst="rect">
            <a:avLst/>
          </a:prstGeom>
        </p:spPr>
      </p:pic>
      <p:sp>
        <p:nvSpPr>
          <p:cNvPr id="4" name="内容占位符 2">
            <a:extLst>
              <a:ext uri="{FF2B5EF4-FFF2-40B4-BE49-F238E27FC236}">
                <a16:creationId xmlns:a16="http://schemas.microsoft.com/office/drawing/2014/main" id="{41E3F5E9-BB24-4BE2-8E83-1AF18AFF8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9869" y="1899515"/>
            <a:ext cx="3946865" cy="4351338"/>
          </a:xfrm>
        </p:spPr>
        <p:txBody>
          <a:bodyPr>
            <a:normAutofit lnSpcReduction="10000"/>
          </a:bodyPr>
          <a:lstStyle/>
          <a:p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For machine and detector protection;</a:t>
            </a:r>
          </a:p>
          <a:p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Use one kicker and one septum to get the beams into the dump line, so all bunches can be dumped in one turn;</a:t>
            </a:r>
          </a:p>
          <a:p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Horizontal and vertical dilution kickers are used to change the position of different bunches at the dump, in order to reduce the beam damage to the dump.</a:t>
            </a:r>
            <a:endParaRPr lang="zh-CN" altLang="en-US" sz="240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sz="240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sz="240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FC2EF240-1FED-4686-B5C3-21A0AA0575CC}"/>
              </a:ext>
            </a:extLst>
          </p:cNvPr>
          <p:cNvSpPr/>
          <p:nvPr/>
        </p:nvSpPr>
        <p:spPr>
          <a:xfrm>
            <a:off x="1059869" y="1764578"/>
            <a:ext cx="3946865" cy="448627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95621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79F084-BF1B-5B98-97C4-6A5EF03E22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8FEB9E-7956-64D4-FC55-D708C4360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From Collider to the Beam dump</a:t>
            </a:r>
            <a:endParaRPr lang="zh-CN" altLang="en-US" dirty="0"/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DB1EB211-CCD1-46BB-5CC0-D69A9A2651C1}"/>
              </a:ext>
            </a:extLst>
          </p:cNvPr>
          <p:cNvSpPr txBox="1">
            <a:spLocks/>
          </p:cNvSpPr>
          <p:nvPr/>
        </p:nvSpPr>
        <p:spPr>
          <a:xfrm>
            <a:off x="975543" y="1904429"/>
            <a:ext cx="10692201" cy="1428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Lambertson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 In-vacuum 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Lambertson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L=3m (12 for each extraction point),  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sep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= 6 mm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Kicker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delay line kicker, L=0.7 m, pulse width=1360ns, , pulse width=440~2400ns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7152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636FC9-3376-7E98-D66A-C005936B89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DCC23A-F407-DB83-553B-97212241F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38B0EEC-F90A-22B8-F697-2E2879EF7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092" y="1634850"/>
            <a:ext cx="10515600" cy="4351338"/>
          </a:xfrm>
        </p:spPr>
        <p:txBody>
          <a:bodyPr/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This talk </a:t>
            </a:r>
            <a:r>
              <a:rPr lang="en-US" altLang="zh-CN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gives a general overview of all the transfer lines in CEPC.</a:t>
            </a:r>
          </a:p>
          <a:p>
            <a:endParaRPr lang="en-US" altLang="zh-CN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2. The requirement on the injection/extraction kickers and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Lambertson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magnets are discussed.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8710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195643-59C8-1177-BBCC-F302CA7462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78CEE4-3A94-5522-873B-5A762472B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9576" y="2766218"/>
            <a:ext cx="2901696" cy="1325563"/>
          </a:xfrm>
        </p:spPr>
        <p:txBody>
          <a:bodyPr/>
          <a:lstStyle/>
          <a:p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89341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51BCC3-9907-45DB-B12C-C47030C97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From </a:t>
            </a:r>
            <a:r>
              <a:rPr lang="en-US" altLang="zh-C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Linac</a:t>
            </a:r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Damping ring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30E420B-271A-47CF-85FB-A08FF80C6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671" y="1825625"/>
            <a:ext cx="3946865" cy="4351338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Energy: 1.1 GeV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Beam: positron</a:t>
            </a:r>
          </a:p>
          <a:p>
            <a:r>
              <a:rPr lang="en-US" altLang="zh-C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Linac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repetition: 100Hz</a:t>
            </a:r>
          </a:p>
          <a:p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Double bunch mode needed for Z</a:t>
            </a:r>
          </a:p>
          <a:p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Before damping ring, Energy spread of the beam should be reduced in order to match the RF acceptance of the damping ring.</a:t>
            </a:r>
          </a:p>
          <a:p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After damping ring, Bunch of the beam should be reduced to control the energy spread after acceleration.</a:t>
            </a:r>
          </a:p>
          <a:p>
            <a:endParaRPr lang="en-US" altLang="zh-CN" sz="240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67907F5D-D8AA-4DD1-8352-7C5F59EE24F6}"/>
              </a:ext>
            </a:extLst>
          </p:cNvPr>
          <p:cNvSpPr/>
          <p:nvPr/>
        </p:nvSpPr>
        <p:spPr>
          <a:xfrm>
            <a:off x="856671" y="1690688"/>
            <a:ext cx="3946865" cy="448627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A3627D47-FF76-41F5-A8D2-8241F263E2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39" y="3016251"/>
            <a:ext cx="5560474" cy="3252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ECEFC3AB-E576-48FE-BD67-BD1A11A4CF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351428"/>
              </p:ext>
            </p:extLst>
          </p:nvPr>
        </p:nvGraphicFramePr>
        <p:xfrm>
          <a:off x="6648136" y="1690688"/>
          <a:ext cx="4395417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12846">
                  <a:extLst>
                    <a:ext uri="{9D8B030D-6E8A-4147-A177-3AD203B41FA5}">
                      <a16:colId xmlns:a16="http://schemas.microsoft.com/office/drawing/2014/main" val="4173089455"/>
                    </a:ext>
                  </a:extLst>
                </a:gridCol>
                <a:gridCol w="1482571">
                  <a:extLst>
                    <a:ext uri="{9D8B030D-6E8A-4147-A177-3AD203B41FA5}">
                      <a16:colId xmlns:a16="http://schemas.microsoft.com/office/drawing/2014/main" val="371178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Damping ring circumference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 m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559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Store time of the bunches: 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</a:t>
                      </a:r>
                      <a:r>
                        <a:rPr lang="en-US" altLang="zh-CN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240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Bunch number: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or 4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900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2310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51BCC3-9907-45DB-B12C-C47030C97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From </a:t>
            </a:r>
            <a:r>
              <a:rPr lang="en-US" altLang="zh-C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Linac</a:t>
            </a:r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Damping ring</a:t>
            </a:r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BC4AFF7F-BA3F-4C78-BCE9-5DA59D5B6E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86" y="2017255"/>
            <a:ext cx="6851050" cy="4840745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FA07B3B3-7381-41AB-A7B7-D55E989E05A0}"/>
              </a:ext>
            </a:extLst>
          </p:cNvPr>
          <p:cNvSpPr txBox="1"/>
          <p:nvPr/>
        </p:nvSpPr>
        <p:spPr>
          <a:xfrm>
            <a:off x="4378035" y="1832589"/>
            <a:ext cx="1385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Matching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D0E3538-B864-4E6C-AEC4-A3E1FCB16D07}"/>
              </a:ext>
            </a:extLst>
          </p:cNvPr>
          <p:cNvSpPr txBox="1"/>
          <p:nvPr/>
        </p:nvSpPr>
        <p:spPr>
          <a:xfrm>
            <a:off x="1971964" y="1832589"/>
            <a:ext cx="101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Arcs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79174F8-9F07-42BB-918E-4779AC08E9DA}"/>
              </a:ext>
            </a:extLst>
          </p:cNvPr>
          <p:cNvSpPr txBox="1"/>
          <p:nvPr/>
        </p:nvSpPr>
        <p:spPr>
          <a:xfrm>
            <a:off x="3255818" y="1832589"/>
            <a:ext cx="101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Chicane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23DAFF57-6C21-E2F6-C8E6-21B026309D39}"/>
              </a:ext>
            </a:extLst>
          </p:cNvPr>
          <p:cNvGrpSpPr/>
          <p:nvPr/>
        </p:nvGrpSpPr>
        <p:grpSpPr>
          <a:xfrm>
            <a:off x="7047092" y="1875354"/>
            <a:ext cx="4592865" cy="4290760"/>
            <a:chOff x="7001372" y="2448063"/>
            <a:chExt cx="4592865" cy="4290760"/>
          </a:xfrm>
        </p:grpSpPr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5214BD50-740B-CFA6-A6A9-08800C0D33D7}"/>
                </a:ext>
              </a:extLst>
            </p:cNvPr>
            <p:cNvGrpSpPr/>
            <p:nvPr/>
          </p:nvGrpSpPr>
          <p:grpSpPr>
            <a:xfrm>
              <a:off x="7001372" y="5999913"/>
              <a:ext cx="2502842" cy="738910"/>
              <a:chOff x="7730836" y="5500633"/>
              <a:chExt cx="2122123" cy="738910"/>
            </a:xfrm>
          </p:grpSpPr>
          <p:grpSp>
            <p:nvGrpSpPr>
              <p:cNvPr id="54" name="组合 53">
                <a:extLst>
                  <a:ext uri="{FF2B5EF4-FFF2-40B4-BE49-F238E27FC236}">
                    <a16:creationId xmlns:a16="http://schemas.microsoft.com/office/drawing/2014/main" id="{51B5D08B-3E5F-0066-D711-FA2C31B59817}"/>
                  </a:ext>
                </a:extLst>
              </p:cNvPr>
              <p:cNvGrpSpPr/>
              <p:nvPr/>
            </p:nvGrpSpPr>
            <p:grpSpPr>
              <a:xfrm>
                <a:off x="7730836" y="5500633"/>
                <a:ext cx="1639454" cy="738910"/>
                <a:chOff x="7730832" y="3690307"/>
                <a:chExt cx="1639454" cy="738910"/>
              </a:xfrm>
            </p:grpSpPr>
            <p:grpSp>
              <p:nvGrpSpPr>
                <p:cNvPr id="59" name="组合 58">
                  <a:extLst>
                    <a:ext uri="{FF2B5EF4-FFF2-40B4-BE49-F238E27FC236}">
                      <a16:creationId xmlns:a16="http://schemas.microsoft.com/office/drawing/2014/main" id="{4366294F-F2CB-B734-8141-1BE39CCE7EC9}"/>
                    </a:ext>
                  </a:extLst>
                </p:cNvPr>
                <p:cNvGrpSpPr/>
                <p:nvPr/>
              </p:nvGrpSpPr>
              <p:grpSpPr>
                <a:xfrm>
                  <a:off x="7730832" y="3690307"/>
                  <a:ext cx="1570186" cy="738910"/>
                  <a:chOff x="7730832" y="2817090"/>
                  <a:chExt cx="1570186" cy="738910"/>
                </a:xfrm>
              </p:grpSpPr>
              <p:sp>
                <p:nvSpPr>
                  <p:cNvPr id="61" name="椭圆 60">
                    <a:extLst>
                      <a:ext uri="{FF2B5EF4-FFF2-40B4-BE49-F238E27FC236}">
                        <a16:creationId xmlns:a16="http://schemas.microsoft.com/office/drawing/2014/main" id="{CBD2950A-82CE-3206-6934-97C6E85DC72A}"/>
                      </a:ext>
                    </a:extLst>
                  </p:cNvPr>
                  <p:cNvSpPr/>
                  <p:nvPr/>
                </p:nvSpPr>
                <p:spPr>
                  <a:xfrm>
                    <a:off x="8986982" y="2817090"/>
                    <a:ext cx="314036" cy="738910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zh-CN" altLang="en-US">
                      <a:solidFill>
                        <a:prstClr val="white"/>
                      </a:solidFill>
                    </a:endParaRPr>
                  </a:p>
                </p:txBody>
              </p:sp>
              <p:cxnSp>
                <p:nvCxnSpPr>
                  <p:cNvPr id="62" name="直接箭头连接符 61">
                    <a:extLst>
                      <a:ext uri="{FF2B5EF4-FFF2-40B4-BE49-F238E27FC236}">
                        <a16:creationId xmlns:a16="http://schemas.microsoft.com/office/drawing/2014/main" id="{03B6F4B1-2864-3693-CE4B-898CD961AD4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730832" y="3186545"/>
                    <a:ext cx="1256150" cy="9236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0" name="椭圆 59">
                  <a:extLst>
                    <a:ext uri="{FF2B5EF4-FFF2-40B4-BE49-F238E27FC236}">
                      <a16:creationId xmlns:a16="http://schemas.microsoft.com/office/drawing/2014/main" id="{4371B502-BCC0-C6C5-E13F-5F42F1B35EA7}"/>
                    </a:ext>
                  </a:extLst>
                </p:cNvPr>
                <p:cNvSpPr/>
                <p:nvPr/>
              </p:nvSpPr>
              <p:spPr>
                <a:xfrm>
                  <a:off x="9250213" y="3995112"/>
                  <a:ext cx="120073" cy="147773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zh-CN" altLang="en-US" dirty="0">
                    <a:solidFill>
                      <a:prstClr val="white"/>
                    </a:solidFill>
                  </a:endParaRPr>
                </a:p>
              </p:txBody>
            </p:sp>
          </p:grpSp>
          <p:cxnSp>
            <p:nvCxnSpPr>
              <p:cNvPr id="55" name="直接箭头连接符 54">
                <a:extLst>
                  <a:ext uri="{FF2B5EF4-FFF2-40B4-BE49-F238E27FC236}">
                    <a16:creationId xmlns:a16="http://schemas.microsoft.com/office/drawing/2014/main" id="{35B70201-F6EF-F0AE-AF07-22D7CD537B8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305641" y="5874706"/>
                <a:ext cx="547318" cy="37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椭圆 55">
                <a:extLst>
                  <a:ext uri="{FF2B5EF4-FFF2-40B4-BE49-F238E27FC236}">
                    <a16:creationId xmlns:a16="http://schemas.microsoft.com/office/drawing/2014/main" id="{28174B92-3ACF-3481-ECED-5FC54FB0F745}"/>
                  </a:ext>
                </a:extLst>
              </p:cNvPr>
              <p:cNvSpPr/>
              <p:nvPr/>
            </p:nvSpPr>
            <p:spPr>
              <a:xfrm>
                <a:off x="8922329" y="5805437"/>
                <a:ext cx="120073" cy="147773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7" name="椭圆 56">
                <a:extLst>
                  <a:ext uri="{FF2B5EF4-FFF2-40B4-BE49-F238E27FC236}">
                    <a16:creationId xmlns:a16="http://schemas.microsoft.com/office/drawing/2014/main" id="{59A6FC9E-BC57-A964-412D-431FD1457D05}"/>
                  </a:ext>
                </a:extLst>
              </p:cNvPr>
              <p:cNvSpPr/>
              <p:nvPr/>
            </p:nvSpPr>
            <p:spPr>
              <a:xfrm>
                <a:off x="9633521" y="5805437"/>
                <a:ext cx="120073" cy="147773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8" name="椭圆 57">
                <a:extLst>
                  <a:ext uri="{FF2B5EF4-FFF2-40B4-BE49-F238E27FC236}">
                    <a16:creationId xmlns:a16="http://schemas.microsoft.com/office/drawing/2014/main" id="{BAA93B81-A99A-2251-923E-94EFEF1A4FD4}"/>
                  </a:ext>
                </a:extLst>
              </p:cNvPr>
              <p:cNvSpPr/>
              <p:nvPr/>
            </p:nvSpPr>
            <p:spPr>
              <a:xfrm>
                <a:off x="8811496" y="5805436"/>
                <a:ext cx="120073" cy="147773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id="{1528E535-1A9C-1037-1E9F-6B5CD76D6CF8}"/>
                </a:ext>
              </a:extLst>
            </p:cNvPr>
            <p:cNvGrpSpPr/>
            <p:nvPr/>
          </p:nvGrpSpPr>
          <p:grpSpPr>
            <a:xfrm>
              <a:off x="7001374" y="2448063"/>
              <a:ext cx="1851881" cy="738910"/>
              <a:chOff x="7730836" y="2817090"/>
              <a:chExt cx="1570182" cy="738910"/>
            </a:xfrm>
          </p:grpSpPr>
          <p:grpSp>
            <p:nvGrpSpPr>
              <p:cNvPr id="48" name="组合 47">
                <a:extLst>
                  <a:ext uri="{FF2B5EF4-FFF2-40B4-BE49-F238E27FC236}">
                    <a16:creationId xmlns:a16="http://schemas.microsoft.com/office/drawing/2014/main" id="{4EA02C61-E4B7-5862-0EB4-8AA9E021DA2A}"/>
                  </a:ext>
                </a:extLst>
              </p:cNvPr>
              <p:cNvGrpSpPr/>
              <p:nvPr/>
            </p:nvGrpSpPr>
            <p:grpSpPr>
              <a:xfrm>
                <a:off x="7730836" y="2817090"/>
                <a:ext cx="1570182" cy="738910"/>
                <a:chOff x="7730836" y="2817090"/>
                <a:chExt cx="1570182" cy="738910"/>
              </a:xfrm>
            </p:grpSpPr>
            <p:sp>
              <p:nvSpPr>
                <p:cNvPr id="51" name="椭圆 50">
                  <a:extLst>
                    <a:ext uri="{FF2B5EF4-FFF2-40B4-BE49-F238E27FC236}">
                      <a16:creationId xmlns:a16="http://schemas.microsoft.com/office/drawing/2014/main" id="{F4AC5B37-04C4-1055-5763-0B859CC1E55E}"/>
                    </a:ext>
                  </a:extLst>
                </p:cNvPr>
                <p:cNvSpPr/>
                <p:nvPr/>
              </p:nvSpPr>
              <p:spPr>
                <a:xfrm>
                  <a:off x="8986982" y="2817090"/>
                  <a:ext cx="314036" cy="738910"/>
                </a:xfrm>
                <a:prstGeom prst="ellipse">
                  <a:avLst/>
                </a:prstGeom>
                <a:noFill/>
                <a:ln w="3810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zh-CN" altLang="en-US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52" name="直接箭头连接符 51">
                  <a:extLst>
                    <a:ext uri="{FF2B5EF4-FFF2-40B4-BE49-F238E27FC236}">
                      <a16:creationId xmlns:a16="http://schemas.microsoft.com/office/drawing/2014/main" id="{411F893D-5FB2-D453-87D0-F947DBA9A9B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730836" y="3186545"/>
                  <a:ext cx="1256146" cy="9626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" name="椭圆 52">
                  <a:extLst>
                    <a:ext uri="{FF2B5EF4-FFF2-40B4-BE49-F238E27FC236}">
                      <a16:creationId xmlns:a16="http://schemas.microsoft.com/office/drawing/2014/main" id="{9A9780EA-A370-F90D-5D28-95517AA90A1A}"/>
                    </a:ext>
                  </a:extLst>
                </p:cNvPr>
                <p:cNvSpPr/>
                <p:nvPr/>
              </p:nvSpPr>
              <p:spPr>
                <a:xfrm>
                  <a:off x="8922330" y="3112653"/>
                  <a:ext cx="120073" cy="147773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zh-CN" alt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49" name="椭圆 48">
                <a:extLst>
                  <a:ext uri="{FF2B5EF4-FFF2-40B4-BE49-F238E27FC236}">
                    <a16:creationId xmlns:a16="http://schemas.microsoft.com/office/drawing/2014/main" id="{CD867386-2B76-DB87-D90F-23CE72C60FBC}"/>
                  </a:ext>
                </a:extLst>
              </p:cNvPr>
              <p:cNvSpPr/>
              <p:nvPr/>
            </p:nvSpPr>
            <p:spPr>
              <a:xfrm>
                <a:off x="8474373" y="3117664"/>
                <a:ext cx="120073" cy="147773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0" name="椭圆 49">
                <a:extLst>
                  <a:ext uri="{FF2B5EF4-FFF2-40B4-BE49-F238E27FC236}">
                    <a16:creationId xmlns:a16="http://schemas.microsoft.com/office/drawing/2014/main" id="{1D4D6B9E-C275-8ED7-94F4-FFA6F29172CF}"/>
                  </a:ext>
                </a:extLst>
              </p:cNvPr>
              <p:cNvSpPr/>
              <p:nvPr/>
            </p:nvSpPr>
            <p:spPr>
              <a:xfrm>
                <a:off x="7961757" y="3122285"/>
                <a:ext cx="120073" cy="147773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E963C012-AA12-3904-0D02-DDDA6BE045A3}"/>
                </a:ext>
              </a:extLst>
            </p:cNvPr>
            <p:cNvGrpSpPr/>
            <p:nvPr/>
          </p:nvGrpSpPr>
          <p:grpSpPr>
            <a:xfrm>
              <a:off x="7017711" y="3343996"/>
              <a:ext cx="1933584" cy="738910"/>
              <a:chOff x="7730836" y="3690307"/>
              <a:chExt cx="1639457" cy="738910"/>
            </a:xfrm>
          </p:grpSpPr>
          <p:grpSp>
            <p:nvGrpSpPr>
              <p:cNvPr id="40" name="组合 39">
                <a:extLst>
                  <a:ext uri="{FF2B5EF4-FFF2-40B4-BE49-F238E27FC236}">
                    <a16:creationId xmlns:a16="http://schemas.microsoft.com/office/drawing/2014/main" id="{6BD13980-2823-16C6-A6EA-1BE62C8882B4}"/>
                  </a:ext>
                </a:extLst>
              </p:cNvPr>
              <p:cNvGrpSpPr/>
              <p:nvPr/>
            </p:nvGrpSpPr>
            <p:grpSpPr>
              <a:xfrm>
                <a:off x="7730836" y="3690307"/>
                <a:ext cx="1639457" cy="738910"/>
                <a:chOff x="7730836" y="3690307"/>
                <a:chExt cx="1639457" cy="738910"/>
              </a:xfrm>
            </p:grpSpPr>
            <p:grpSp>
              <p:nvGrpSpPr>
                <p:cNvPr id="43" name="组合 42">
                  <a:extLst>
                    <a:ext uri="{FF2B5EF4-FFF2-40B4-BE49-F238E27FC236}">
                      <a16:creationId xmlns:a16="http://schemas.microsoft.com/office/drawing/2014/main" id="{DDE4385B-7AB6-FE9E-FA89-F187C2015C7E}"/>
                    </a:ext>
                  </a:extLst>
                </p:cNvPr>
                <p:cNvGrpSpPr/>
                <p:nvPr/>
              </p:nvGrpSpPr>
              <p:grpSpPr>
                <a:xfrm>
                  <a:off x="7730836" y="3690307"/>
                  <a:ext cx="1639457" cy="738910"/>
                  <a:chOff x="7730836" y="2817090"/>
                  <a:chExt cx="1639457" cy="738910"/>
                </a:xfrm>
              </p:grpSpPr>
              <p:sp>
                <p:nvSpPr>
                  <p:cNvPr id="45" name="椭圆 44">
                    <a:extLst>
                      <a:ext uri="{FF2B5EF4-FFF2-40B4-BE49-F238E27FC236}">
                        <a16:creationId xmlns:a16="http://schemas.microsoft.com/office/drawing/2014/main" id="{55BC1809-2BE9-40D4-6771-96FBCC2F4289}"/>
                      </a:ext>
                    </a:extLst>
                  </p:cNvPr>
                  <p:cNvSpPr/>
                  <p:nvPr/>
                </p:nvSpPr>
                <p:spPr>
                  <a:xfrm>
                    <a:off x="8986982" y="2817090"/>
                    <a:ext cx="314036" cy="738910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zh-CN" altLang="en-US">
                      <a:solidFill>
                        <a:prstClr val="white"/>
                      </a:solidFill>
                    </a:endParaRPr>
                  </a:p>
                </p:txBody>
              </p:sp>
              <p:cxnSp>
                <p:nvCxnSpPr>
                  <p:cNvPr id="46" name="直接箭头连接符 45">
                    <a:extLst>
                      <a:ext uri="{FF2B5EF4-FFF2-40B4-BE49-F238E27FC236}">
                        <a16:creationId xmlns:a16="http://schemas.microsoft.com/office/drawing/2014/main" id="{A90D3F96-4CAB-1A3C-BFCC-2A0F25DF39B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730836" y="3186545"/>
                    <a:ext cx="1256146" cy="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7" name="椭圆 46">
                    <a:extLst>
                      <a:ext uri="{FF2B5EF4-FFF2-40B4-BE49-F238E27FC236}">
                        <a16:creationId xmlns:a16="http://schemas.microsoft.com/office/drawing/2014/main" id="{E8FEC390-FFC4-6555-DEC8-3145EAA07730}"/>
                      </a:ext>
                    </a:extLst>
                  </p:cNvPr>
                  <p:cNvSpPr/>
                  <p:nvPr/>
                </p:nvSpPr>
                <p:spPr>
                  <a:xfrm>
                    <a:off x="9250220" y="3129696"/>
                    <a:ext cx="120073" cy="147773"/>
                  </a:xfrm>
                  <a:prstGeom prst="ellipse">
                    <a:avLst/>
                  </a:prstGeom>
                  <a:solidFill>
                    <a:srgbClr val="00B0F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zh-CN" altLang="en-US" dirty="0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44" name="椭圆 43">
                  <a:extLst>
                    <a:ext uri="{FF2B5EF4-FFF2-40B4-BE49-F238E27FC236}">
                      <a16:creationId xmlns:a16="http://schemas.microsoft.com/office/drawing/2014/main" id="{E6E0897C-152B-FABF-AF9E-032D914AF680}"/>
                    </a:ext>
                  </a:extLst>
                </p:cNvPr>
                <p:cNvSpPr/>
                <p:nvPr/>
              </p:nvSpPr>
              <p:spPr>
                <a:xfrm>
                  <a:off x="8922332" y="3999734"/>
                  <a:ext cx="120073" cy="147773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zh-CN" altLang="en-US" dirty="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41" name="椭圆 40">
                <a:extLst>
                  <a:ext uri="{FF2B5EF4-FFF2-40B4-BE49-F238E27FC236}">
                    <a16:creationId xmlns:a16="http://schemas.microsoft.com/office/drawing/2014/main" id="{AC5C6938-C338-70F9-96A7-8E17AC7B0F6F}"/>
                  </a:ext>
                </a:extLst>
              </p:cNvPr>
              <p:cNvSpPr/>
              <p:nvPr/>
            </p:nvSpPr>
            <p:spPr>
              <a:xfrm>
                <a:off x="8474372" y="3995112"/>
                <a:ext cx="120073" cy="147773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2" name="椭圆 41">
                <a:extLst>
                  <a:ext uri="{FF2B5EF4-FFF2-40B4-BE49-F238E27FC236}">
                    <a16:creationId xmlns:a16="http://schemas.microsoft.com/office/drawing/2014/main" id="{528F6A2C-E6D6-EE5A-F9DC-FFA29BF3447A}"/>
                  </a:ext>
                </a:extLst>
              </p:cNvPr>
              <p:cNvSpPr/>
              <p:nvPr/>
            </p:nvSpPr>
            <p:spPr>
              <a:xfrm>
                <a:off x="7952516" y="3999733"/>
                <a:ext cx="120073" cy="147773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59A00B4D-F2BC-8DB6-47CA-EE920858F641}"/>
                </a:ext>
              </a:extLst>
            </p:cNvPr>
            <p:cNvGrpSpPr/>
            <p:nvPr/>
          </p:nvGrpSpPr>
          <p:grpSpPr>
            <a:xfrm>
              <a:off x="7069463" y="4243268"/>
              <a:ext cx="2434755" cy="738910"/>
              <a:chOff x="7730836" y="4553904"/>
              <a:chExt cx="2113038" cy="738910"/>
            </a:xfrm>
          </p:grpSpPr>
          <p:grpSp>
            <p:nvGrpSpPr>
              <p:cNvPr id="30" name="组合 29">
                <a:extLst>
                  <a:ext uri="{FF2B5EF4-FFF2-40B4-BE49-F238E27FC236}">
                    <a16:creationId xmlns:a16="http://schemas.microsoft.com/office/drawing/2014/main" id="{C6E8EE31-3666-82A9-FC4B-5F21C9596604}"/>
                  </a:ext>
                </a:extLst>
              </p:cNvPr>
              <p:cNvGrpSpPr/>
              <p:nvPr/>
            </p:nvGrpSpPr>
            <p:grpSpPr>
              <a:xfrm>
                <a:off x="7730836" y="4553904"/>
                <a:ext cx="2113038" cy="738910"/>
                <a:chOff x="7730836" y="4553904"/>
                <a:chExt cx="2113038" cy="738910"/>
              </a:xfrm>
            </p:grpSpPr>
            <p:grpSp>
              <p:nvGrpSpPr>
                <p:cNvPr id="32" name="组合 31">
                  <a:extLst>
                    <a:ext uri="{FF2B5EF4-FFF2-40B4-BE49-F238E27FC236}">
                      <a16:creationId xmlns:a16="http://schemas.microsoft.com/office/drawing/2014/main" id="{CB2E1519-E974-F13A-F275-FB3B37B56725}"/>
                    </a:ext>
                  </a:extLst>
                </p:cNvPr>
                <p:cNvGrpSpPr/>
                <p:nvPr/>
              </p:nvGrpSpPr>
              <p:grpSpPr>
                <a:xfrm>
                  <a:off x="7730836" y="4553904"/>
                  <a:ext cx="1608126" cy="738910"/>
                  <a:chOff x="7744688" y="3690307"/>
                  <a:chExt cx="1608126" cy="738910"/>
                </a:xfrm>
              </p:grpSpPr>
              <p:grpSp>
                <p:nvGrpSpPr>
                  <p:cNvPr id="35" name="组合 34">
                    <a:extLst>
                      <a:ext uri="{FF2B5EF4-FFF2-40B4-BE49-F238E27FC236}">
                        <a16:creationId xmlns:a16="http://schemas.microsoft.com/office/drawing/2014/main" id="{52A5C472-C9EC-0BFE-A0E2-D5D87112E5AA}"/>
                      </a:ext>
                    </a:extLst>
                  </p:cNvPr>
                  <p:cNvGrpSpPr/>
                  <p:nvPr/>
                </p:nvGrpSpPr>
                <p:grpSpPr>
                  <a:xfrm>
                    <a:off x="7744688" y="3690307"/>
                    <a:ext cx="1608126" cy="738910"/>
                    <a:chOff x="7744688" y="2817090"/>
                    <a:chExt cx="1608126" cy="738910"/>
                  </a:xfrm>
                </p:grpSpPr>
                <p:sp>
                  <p:nvSpPr>
                    <p:cNvPr id="37" name="椭圆 36">
                      <a:extLst>
                        <a:ext uri="{FF2B5EF4-FFF2-40B4-BE49-F238E27FC236}">
                          <a16:creationId xmlns:a16="http://schemas.microsoft.com/office/drawing/2014/main" id="{908F301B-9599-2F46-BD2A-A2A78F7E335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86982" y="2817090"/>
                      <a:ext cx="314036" cy="738910"/>
                    </a:xfrm>
                    <a:prstGeom prst="ellipse">
                      <a:avLst/>
                    </a:prstGeom>
                    <a:noFill/>
                    <a:ln w="38100"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>
                        <a:defRPr/>
                      </a:pPr>
                      <a:endParaRPr lang="zh-CN" altLang="en-US">
                        <a:solidFill>
                          <a:prstClr val="white"/>
                        </a:solidFill>
                      </a:endParaRPr>
                    </a:p>
                  </p:txBody>
                </p:sp>
                <p:cxnSp>
                  <p:nvCxnSpPr>
                    <p:cNvPr id="38" name="直接箭头连接符 37">
                      <a:extLst>
                        <a:ext uri="{FF2B5EF4-FFF2-40B4-BE49-F238E27FC236}">
                          <a16:creationId xmlns:a16="http://schemas.microsoft.com/office/drawing/2014/main" id="{6BE095B2-BE29-9BF8-E698-2B7E4A48D56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7744688" y="3186544"/>
                      <a:ext cx="1242294" cy="1"/>
                    </a:xfrm>
                    <a:prstGeom prst="straightConnector1">
                      <a:avLst/>
                    </a:prstGeom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9" name="椭圆 38">
                      <a:extLst>
                        <a:ext uri="{FF2B5EF4-FFF2-40B4-BE49-F238E27FC236}">
                          <a16:creationId xmlns:a16="http://schemas.microsoft.com/office/drawing/2014/main" id="{213DD87A-335C-FE63-7894-A32CB89D6E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232741" y="3120058"/>
                      <a:ext cx="120073" cy="147773"/>
                    </a:xfrm>
                    <a:prstGeom prst="ellipse">
                      <a:avLst/>
                    </a:prstGeom>
                    <a:solidFill>
                      <a:srgbClr val="00B0F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>
                        <a:defRPr/>
                      </a:pPr>
                      <a:endParaRPr lang="zh-CN" altLang="en-US" dirty="0">
                        <a:solidFill>
                          <a:prstClr val="white"/>
                        </a:solidFill>
                      </a:endParaRPr>
                    </a:p>
                  </p:txBody>
                </p:sp>
              </p:grpSp>
              <p:sp>
                <p:nvSpPr>
                  <p:cNvPr id="36" name="椭圆 35">
                    <a:extLst>
                      <a:ext uri="{FF2B5EF4-FFF2-40B4-BE49-F238E27FC236}">
                        <a16:creationId xmlns:a16="http://schemas.microsoft.com/office/drawing/2014/main" id="{D3FEE4C3-54C5-9B41-2D07-426B9DF8EA6F}"/>
                      </a:ext>
                    </a:extLst>
                  </p:cNvPr>
                  <p:cNvSpPr/>
                  <p:nvPr/>
                </p:nvSpPr>
                <p:spPr>
                  <a:xfrm>
                    <a:off x="8922176" y="3998614"/>
                    <a:ext cx="120073" cy="147773"/>
                  </a:xfrm>
                  <a:prstGeom prst="ellipse">
                    <a:avLst/>
                  </a:prstGeom>
                  <a:solidFill>
                    <a:srgbClr val="00B0F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zh-CN" altLang="en-US" dirty="0">
                      <a:solidFill>
                        <a:prstClr val="white"/>
                      </a:solidFill>
                    </a:endParaRPr>
                  </a:p>
                </p:txBody>
              </p:sp>
            </p:grpSp>
            <p:cxnSp>
              <p:nvCxnSpPr>
                <p:cNvPr id="33" name="直接箭头连接符 32">
                  <a:extLst>
                    <a:ext uri="{FF2B5EF4-FFF2-40B4-BE49-F238E27FC236}">
                      <a16:creationId xmlns:a16="http://schemas.microsoft.com/office/drawing/2014/main" id="{B9D18D1B-DD35-D75B-E3C4-4D2214702F9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351818" y="4923358"/>
                  <a:ext cx="492056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" name="椭圆 33">
                  <a:extLst>
                    <a:ext uri="{FF2B5EF4-FFF2-40B4-BE49-F238E27FC236}">
                      <a16:creationId xmlns:a16="http://schemas.microsoft.com/office/drawing/2014/main" id="{06125F21-01EB-EF9B-3A25-43C651C8DF14}"/>
                    </a:ext>
                  </a:extLst>
                </p:cNvPr>
                <p:cNvSpPr/>
                <p:nvPr/>
              </p:nvSpPr>
              <p:spPr>
                <a:xfrm>
                  <a:off x="8793016" y="4862212"/>
                  <a:ext cx="120073" cy="147773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zh-CN" altLang="en-US" dirty="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31" name="椭圆 30">
                <a:extLst>
                  <a:ext uri="{FF2B5EF4-FFF2-40B4-BE49-F238E27FC236}">
                    <a16:creationId xmlns:a16="http://schemas.microsoft.com/office/drawing/2014/main" id="{9A8F447E-8EAA-BA3B-A076-5728E4067D1D}"/>
                  </a:ext>
                </a:extLst>
              </p:cNvPr>
              <p:cNvSpPr/>
              <p:nvPr/>
            </p:nvSpPr>
            <p:spPr>
              <a:xfrm>
                <a:off x="8412396" y="4862211"/>
                <a:ext cx="120073" cy="147773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4" name="文本框 43">
              <a:extLst>
                <a:ext uri="{FF2B5EF4-FFF2-40B4-BE49-F238E27FC236}">
                  <a16:creationId xmlns:a16="http://schemas.microsoft.com/office/drawing/2014/main" id="{59A3CDA3-9BE4-A272-3936-7778883BEA6A}"/>
                </a:ext>
              </a:extLst>
            </p:cNvPr>
            <p:cNvSpPr txBox="1"/>
            <p:nvPr/>
          </p:nvSpPr>
          <p:spPr>
            <a:xfrm>
              <a:off x="9825037" y="2658556"/>
              <a:ext cx="14676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altLang="zh-CN" sz="16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T=0</a:t>
              </a:r>
              <a:endParaRPr lang="zh-CN" alt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文本框 54">
              <a:extLst>
                <a:ext uri="{FF2B5EF4-FFF2-40B4-BE49-F238E27FC236}">
                  <a16:creationId xmlns:a16="http://schemas.microsoft.com/office/drawing/2014/main" id="{F407C81B-88E5-A6C3-5A5B-33626F693FA2}"/>
                </a:ext>
              </a:extLst>
            </p:cNvPr>
            <p:cNvSpPr txBox="1"/>
            <p:nvPr/>
          </p:nvSpPr>
          <p:spPr>
            <a:xfrm>
              <a:off x="9836319" y="3444230"/>
              <a:ext cx="14676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altLang="zh-CN" sz="16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T=10ms</a:t>
              </a:r>
              <a:endParaRPr lang="zh-CN" alt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文本框 55">
              <a:extLst>
                <a:ext uri="{FF2B5EF4-FFF2-40B4-BE49-F238E27FC236}">
                  <a16:creationId xmlns:a16="http://schemas.microsoft.com/office/drawing/2014/main" id="{0A4DE3B1-B27D-B83C-A4B3-D5B3E77AA4FD}"/>
                </a:ext>
              </a:extLst>
            </p:cNvPr>
            <p:cNvSpPr txBox="1"/>
            <p:nvPr/>
          </p:nvSpPr>
          <p:spPr>
            <a:xfrm>
              <a:off x="9825036" y="4439816"/>
              <a:ext cx="14676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altLang="zh-CN" sz="16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T=20ms-250ns</a:t>
              </a:r>
              <a:endParaRPr lang="zh-CN" alt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文本框 56">
              <a:extLst>
                <a:ext uri="{FF2B5EF4-FFF2-40B4-BE49-F238E27FC236}">
                  <a16:creationId xmlns:a16="http://schemas.microsoft.com/office/drawing/2014/main" id="{80003C22-BA41-506A-70B3-DE937435BDCD}"/>
                </a:ext>
              </a:extLst>
            </p:cNvPr>
            <p:cNvSpPr txBox="1"/>
            <p:nvPr/>
          </p:nvSpPr>
          <p:spPr>
            <a:xfrm>
              <a:off x="9836319" y="5268072"/>
              <a:ext cx="146765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altLang="zh-CN" sz="16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T=20 </a:t>
              </a:r>
              <a:r>
                <a:rPr lang="en-US" altLang="zh-CN" sz="16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ms</a:t>
              </a:r>
              <a:endParaRPr lang="zh-CN" alt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id="{C844DE2B-1614-9DDE-3272-B62F42B58399}"/>
                </a:ext>
              </a:extLst>
            </p:cNvPr>
            <p:cNvGrpSpPr/>
            <p:nvPr/>
          </p:nvGrpSpPr>
          <p:grpSpPr>
            <a:xfrm>
              <a:off x="7069463" y="5052751"/>
              <a:ext cx="2434755" cy="738910"/>
              <a:chOff x="7730836" y="4553904"/>
              <a:chExt cx="2113038" cy="738910"/>
            </a:xfrm>
          </p:grpSpPr>
          <p:grpSp>
            <p:nvGrpSpPr>
              <p:cNvPr id="20" name="组合 19">
                <a:extLst>
                  <a:ext uri="{FF2B5EF4-FFF2-40B4-BE49-F238E27FC236}">
                    <a16:creationId xmlns:a16="http://schemas.microsoft.com/office/drawing/2014/main" id="{77863EB4-07CE-EA0B-AF06-17A78D175BD8}"/>
                  </a:ext>
                </a:extLst>
              </p:cNvPr>
              <p:cNvGrpSpPr/>
              <p:nvPr/>
            </p:nvGrpSpPr>
            <p:grpSpPr>
              <a:xfrm>
                <a:off x="7730836" y="4553904"/>
                <a:ext cx="2113038" cy="738910"/>
                <a:chOff x="7730836" y="4553904"/>
                <a:chExt cx="2113038" cy="738910"/>
              </a:xfrm>
            </p:grpSpPr>
            <p:cxnSp>
              <p:nvCxnSpPr>
                <p:cNvPr id="22" name="直接箭头连接符 21">
                  <a:extLst>
                    <a:ext uri="{FF2B5EF4-FFF2-40B4-BE49-F238E27FC236}">
                      <a16:creationId xmlns:a16="http://schemas.microsoft.com/office/drawing/2014/main" id="{EACAC61E-D53A-1DD3-15F5-7457E5FB81D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351818" y="4923358"/>
                  <a:ext cx="492056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3" name="组合 22">
                  <a:extLst>
                    <a:ext uri="{FF2B5EF4-FFF2-40B4-BE49-F238E27FC236}">
                      <a16:creationId xmlns:a16="http://schemas.microsoft.com/office/drawing/2014/main" id="{DA248795-89E1-212B-661F-AD4F2DED58D6}"/>
                    </a:ext>
                  </a:extLst>
                </p:cNvPr>
                <p:cNvGrpSpPr/>
                <p:nvPr/>
              </p:nvGrpSpPr>
              <p:grpSpPr>
                <a:xfrm>
                  <a:off x="7730836" y="4553904"/>
                  <a:ext cx="1720023" cy="738910"/>
                  <a:chOff x="7744688" y="3690307"/>
                  <a:chExt cx="1720023" cy="738910"/>
                </a:xfrm>
              </p:grpSpPr>
              <p:grpSp>
                <p:nvGrpSpPr>
                  <p:cNvPr id="25" name="组合 24">
                    <a:extLst>
                      <a:ext uri="{FF2B5EF4-FFF2-40B4-BE49-F238E27FC236}">
                        <a16:creationId xmlns:a16="http://schemas.microsoft.com/office/drawing/2014/main" id="{31AA6430-8B55-D777-95CF-0968F149B1ED}"/>
                      </a:ext>
                    </a:extLst>
                  </p:cNvPr>
                  <p:cNvGrpSpPr/>
                  <p:nvPr/>
                </p:nvGrpSpPr>
                <p:grpSpPr>
                  <a:xfrm>
                    <a:off x="7744688" y="3690307"/>
                    <a:ext cx="1720023" cy="738910"/>
                    <a:chOff x="7744688" y="2817090"/>
                    <a:chExt cx="1720023" cy="738910"/>
                  </a:xfrm>
                </p:grpSpPr>
                <p:sp>
                  <p:nvSpPr>
                    <p:cNvPr id="27" name="椭圆 26">
                      <a:extLst>
                        <a:ext uri="{FF2B5EF4-FFF2-40B4-BE49-F238E27FC236}">
                          <a16:creationId xmlns:a16="http://schemas.microsoft.com/office/drawing/2014/main" id="{D24CAB2F-DF7F-D2A4-5105-F1EDE4393A9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986982" y="2817090"/>
                      <a:ext cx="314036" cy="738910"/>
                    </a:xfrm>
                    <a:prstGeom prst="ellipse">
                      <a:avLst/>
                    </a:prstGeom>
                    <a:noFill/>
                    <a:ln w="38100"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>
                        <a:defRPr/>
                      </a:pPr>
                      <a:endParaRPr lang="zh-CN" altLang="en-US">
                        <a:solidFill>
                          <a:prstClr val="white"/>
                        </a:solidFill>
                      </a:endParaRPr>
                    </a:p>
                  </p:txBody>
                </p:sp>
                <p:cxnSp>
                  <p:nvCxnSpPr>
                    <p:cNvPr id="28" name="直接箭头连接符 27">
                      <a:extLst>
                        <a:ext uri="{FF2B5EF4-FFF2-40B4-BE49-F238E27FC236}">
                          <a16:creationId xmlns:a16="http://schemas.microsoft.com/office/drawing/2014/main" id="{808ED197-0291-A5BE-37F6-29D4A899410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7744688" y="3186544"/>
                      <a:ext cx="1242294" cy="1"/>
                    </a:xfrm>
                    <a:prstGeom prst="straightConnector1">
                      <a:avLst/>
                    </a:prstGeom>
                    <a:ln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9" name="椭圆 28">
                      <a:extLst>
                        <a:ext uri="{FF2B5EF4-FFF2-40B4-BE49-F238E27FC236}">
                          <a16:creationId xmlns:a16="http://schemas.microsoft.com/office/drawing/2014/main" id="{FA4CFF44-232F-7CBF-FED9-30E0AC1C91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344638" y="3120434"/>
                      <a:ext cx="120073" cy="147773"/>
                    </a:xfrm>
                    <a:prstGeom prst="ellipse">
                      <a:avLst/>
                    </a:prstGeom>
                    <a:solidFill>
                      <a:srgbClr val="00B0F0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>
                        <a:defRPr/>
                      </a:pPr>
                      <a:endParaRPr lang="zh-CN" altLang="en-US" dirty="0">
                        <a:solidFill>
                          <a:prstClr val="white"/>
                        </a:solidFill>
                      </a:endParaRPr>
                    </a:p>
                  </p:txBody>
                </p:sp>
              </p:grpSp>
              <p:sp>
                <p:nvSpPr>
                  <p:cNvPr id="26" name="椭圆 25">
                    <a:extLst>
                      <a:ext uri="{FF2B5EF4-FFF2-40B4-BE49-F238E27FC236}">
                        <a16:creationId xmlns:a16="http://schemas.microsoft.com/office/drawing/2014/main" id="{BF5D0C4C-8A78-1F2C-443E-9F91C88773E6}"/>
                      </a:ext>
                    </a:extLst>
                  </p:cNvPr>
                  <p:cNvSpPr/>
                  <p:nvPr/>
                </p:nvSpPr>
                <p:spPr>
                  <a:xfrm>
                    <a:off x="9235082" y="3988982"/>
                    <a:ext cx="120073" cy="147773"/>
                  </a:xfrm>
                  <a:prstGeom prst="ellipse">
                    <a:avLst/>
                  </a:prstGeom>
                  <a:solidFill>
                    <a:srgbClr val="00B0F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zh-CN" altLang="en-US" dirty="0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24" name="椭圆 23">
                  <a:extLst>
                    <a:ext uri="{FF2B5EF4-FFF2-40B4-BE49-F238E27FC236}">
                      <a16:creationId xmlns:a16="http://schemas.microsoft.com/office/drawing/2014/main" id="{1FA5C8C3-A238-982E-66C8-917D86592F5F}"/>
                    </a:ext>
                  </a:extLst>
                </p:cNvPr>
                <p:cNvSpPr/>
                <p:nvPr/>
              </p:nvSpPr>
              <p:spPr>
                <a:xfrm>
                  <a:off x="8897453" y="4853908"/>
                  <a:ext cx="120073" cy="147773"/>
                </a:xfrm>
                <a:prstGeom prst="ellipse">
                  <a:avLst/>
                </a:prstGeom>
                <a:solidFill>
                  <a:srgbClr val="00B0F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zh-CN" altLang="en-US" dirty="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21" name="椭圆 20">
                <a:extLst>
                  <a:ext uri="{FF2B5EF4-FFF2-40B4-BE49-F238E27FC236}">
                    <a16:creationId xmlns:a16="http://schemas.microsoft.com/office/drawing/2014/main" id="{93B20EF3-0DD1-2965-A377-41D2FDFF1F74}"/>
                  </a:ext>
                </a:extLst>
              </p:cNvPr>
              <p:cNvSpPr/>
              <p:nvPr/>
            </p:nvSpPr>
            <p:spPr>
              <a:xfrm>
                <a:off x="8465129" y="4863324"/>
                <a:ext cx="120073" cy="147773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9" name="文本框 66">
              <a:extLst>
                <a:ext uri="{FF2B5EF4-FFF2-40B4-BE49-F238E27FC236}">
                  <a16:creationId xmlns:a16="http://schemas.microsoft.com/office/drawing/2014/main" id="{DD627C94-ECC4-CAFA-E5A9-3324D0EAE521}"/>
                </a:ext>
              </a:extLst>
            </p:cNvPr>
            <p:cNvSpPr txBox="1"/>
            <p:nvPr/>
          </p:nvSpPr>
          <p:spPr>
            <a:xfrm>
              <a:off x="9859171" y="6137945"/>
              <a:ext cx="173506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altLang="zh-CN" sz="16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T=30ms-250ns</a:t>
              </a:r>
              <a:endParaRPr lang="zh-CN" alt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3280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51BCC3-9907-45DB-B12C-C47030C97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From </a:t>
            </a:r>
            <a:r>
              <a:rPr lang="en-US" altLang="zh-C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Linac</a:t>
            </a:r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Damping ring</a:t>
            </a:r>
            <a:endParaRPr lang="zh-CN" altLang="en-US" dirty="0"/>
          </a:p>
        </p:txBody>
      </p: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6A045AED-F3B8-41D1-BDDC-C251F9AD8554}"/>
              </a:ext>
            </a:extLst>
          </p:cNvPr>
          <p:cNvCxnSpPr>
            <a:cxnSpLocks/>
          </p:cNvCxnSpPr>
          <p:nvPr/>
        </p:nvCxnSpPr>
        <p:spPr>
          <a:xfrm>
            <a:off x="3152737" y="3019039"/>
            <a:ext cx="74598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DAB45230-88A4-42D7-99D5-90FDA894B1DB}"/>
              </a:ext>
            </a:extLst>
          </p:cNvPr>
          <p:cNvSpPr/>
          <p:nvPr/>
        </p:nvSpPr>
        <p:spPr>
          <a:xfrm>
            <a:off x="3152737" y="2692542"/>
            <a:ext cx="101600" cy="6529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595A381E-1EFE-4494-8C63-529EE029AE8A}"/>
              </a:ext>
            </a:extLst>
          </p:cNvPr>
          <p:cNvSpPr/>
          <p:nvPr/>
        </p:nvSpPr>
        <p:spPr>
          <a:xfrm>
            <a:off x="7221352" y="2692542"/>
            <a:ext cx="101600" cy="6529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7D2B6C58-9E7F-443C-B255-AF013AAED387}"/>
              </a:ext>
            </a:extLst>
          </p:cNvPr>
          <p:cNvSpPr/>
          <p:nvPr/>
        </p:nvSpPr>
        <p:spPr>
          <a:xfrm>
            <a:off x="7427604" y="2692542"/>
            <a:ext cx="101600" cy="6529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E7E5AEA6-B88E-41D5-B53F-964AE9975A5C}"/>
              </a:ext>
            </a:extLst>
          </p:cNvPr>
          <p:cNvSpPr/>
          <p:nvPr/>
        </p:nvSpPr>
        <p:spPr>
          <a:xfrm>
            <a:off x="10506366" y="2692542"/>
            <a:ext cx="101600" cy="6529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2D25FF08-DDBF-45E0-9B82-9D7180BD6E40}"/>
              </a:ext>
            </a:extLst>
          </p:cNvPr>
          <p:cNvSpPr/>
          <p:nvPr/>
        </p:nvSpPr>
        <p:spPr>
          <a:xfrm>
            <a:off x="4661354" y="2694023"/>
            <a:ext cx="654155" cy="652992"/>
          </a:xfrm>
          <a:prstGeom prst="rect">
            <a:avLst/>
          </a:prstGeom>
          <a:noFill/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9" name="右大括号 18">
            <a:extLst>
              <a:ext uri="{FF2B5EF4-FFF2-40B4-BE49-F238E27FC236}">
                <a16:creationId xmlns:a16="http://schemas.microsoft.com/office/drawing/2014/main" id="{795E399C-494E-4FB6-B473-9D35E9D4D24C}"/>
              </a:ext>
            </a:extLst>
          </p:cNvPr>
          <p:cNvSpPr/>
          <p:nvPr/>
        </p:nvSpPr>
        <p:spPr>
          <a:xfrm rot="5400000">
            <a:off x="6150098" y="2544082"/>
            <a:ext cx="227414" cy="1896593"/>
          </a:xfrm>
          <a:prstGeom prst="rightBrace">
            <a:avLst>
              <a:gd name="adj1" fmla="val 0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4E16A364-49AB-46F8-8408-D46F3EEC86D4}"/>
              </a:ext>
            </a:extLst>
          </p:cNvPr>
          <p:cNvSpPr txBox="1"/>
          <p:nvPr/>
        </p:nvSpPr>
        <p:spPr>
          <a:xfrm>
            <a:off x="5922077" y="3645610"/>
            <a:ext cx="858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1.25m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0CEAB94A-A1D7-46C3-B8A7-2729BAD3CB3B}"/>
              </a:ext>
            </a:extLst>
          </p:cNvPr>
          <p:cNvCxnSpPr>
            <a:cxnSpLocks/>
          </p:cNvCxnSpPr>
          <p:nvPr/>
        </p:nvCxnSpPr>
        <p:spPr>
          <a:xfrm>
            <a:off x="2945900" y="1893895"/>
            <a:ext cx="1710840" cy="91044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59FA58F8-1607-4D85-8FA1-3F12AF42B869}"/>
              </a:ext>
            </a:extLst>
          </p:cNvPr>
          <p:cNvCxnSpPr/>
          <p:nvPr/>
        </p:nvCxnSpPr>
        <p:spPr>
          <a:xfrm>
            <a:off x="4535054" y="2813576"/>
            <a:ext cx="0" cy="26554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弧形 23">
            <a:extLst>
              <a:ext uri="{FF2B5EF4-FFF2-40B4-BE49-F238E27FC236}">
                <a16:creationId xmlns:a16="http://schemas.microsoft.com/office/drawing/2014/main" id="{01FC6CF0-42C4-4900-8160-AA60D5A0A6CF}"/>
              </a:ext>
            </a:extLst>
          </p:cNvPr>
          <p:cNvSpPr/>
          <p:nvPr/>
        </p:nvSpPr>
        <p:spPr>
          <a:xfrm rot="10321379">
            <a:off x="4570840" y="2001908"/>
            <a:ext cx="1365355" cy="1010249"/>
          </a:xfrm>
          <a:prstGeom prst="arc">
            <a:avLst>
              <a:gd name="adj1" fmla="val 16200000"/>
              <a:gd name="adj2" fmla="val 20607283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5" name="右大括号 24">
            <a:extLst>
              <a:ext uri="{FF2B5EF4-FFF2-40B4-BE49-F238E27FC236}">
                <a16:creationId xmlns:a16="http://schemas.microsoft.com/office/drawing/2014/main" id="{809EF282-7885-4389-8013-2D14C4F6F705}"/>
              </a:ext>
            </a:extLst>
          </p:cNvPr>
          <p:cNvSpPr/>
          <p:nvPr/>
        </p:nvSpPr>
        <p:spPr>
          <a:xfrm rot="5400000">
            <a:off x="4172374" y="2464568"/>
            <a:ext cx="227414" cy="2063489"/>
          </a:xfrm>
          <a:prstGeom prst="rightBrace">
            <a:avLst>
              <a:gd name="adj1" fmla="val 0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C2319862-2996-442F-9F49-917441570625}"/>
              </a:ext>
            </a:extLst>
          </p:cNvPr>
          <p:cNvSpPr txBox="1"/>
          <p:nvPr/>
        </p:nvSpPr>
        <p:spPr>
          <a:xfrm>
            <a:off x="3883936" y="3645610"/>
            <a:ext cx="858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1.25m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7" name="右大括号 26">
            <a:extLst>
              <a:ext uri="{FF2B5EF4-FFF2-40B4-BE49-F238E27FC236}">
                <a16:creationId xmlns:a16="http://schemas.microsoft.com/office/drawing/2014/main" id="{FE429EA3-EB28-41AA-BBEE-FD218243482A}"/>
              </a:ext>
            </a:extLst>
          </p:cNvPr>
          <p:cNvSpPr/>
          <p:nvPr/>
        </p:nvSpPr>
        <p:spPr>
          <a:xfrm rot="16200000">
            <a:off x="4870112" y="2022038"/>
            <a:ext cx="227414" cy="654157"/>
          </a:xfrm>
          <a:prstGeom prst="rightBrace">
            <a:avLst>
              <a:gd name="adj1" fmla="val 0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B7E61666-7BEE-4D63-9D09-225CCEC6D5BA}"/>
              </a:ext>
            </a:extLst>
          </p:cNvPr>
          <p:cNvSpPr txBox="1"/>
          <p:nvPr/>
        </p:nvSpPr>
        <p:spPr>
          <a:xfrm>
            <a:off x="4656740" y="1774159"/>
            <a:ext cx="858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0.5m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29" name="直接箭头连接符 28">
            <a:extLst>
              <a:ext uri="{FF2B5EF4-FFF2-40B4-BE49-F238E27FC236}">
                <a16:creationId xmlns:a16="http://schemas.microsoft.com/office/drawing/2014/main" id="{65CD0C99-49E4-46DA-971D-46577AD1EADB}"/>
              </a:ext>
            </a:extLst>
          </p:cNvPr>
          <p:cNvCxnSpPr>
            <a:cxnSpLocks/>
            <a:endCxn id="30" idx="1"/>
          </p:cNvCxnSpPr>
          <p:nvPr/>
        </p:nvCxnSpPr>
        <p:spPr>
          <a:xfrm>
            <a:off x="5320148" y="3015919"/>
            <a:ext cx="4491364" cy="809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矩形 29">
            <a:extLst>
              <a:ext uri="{FF2B5EF4-FFF2-40B4-BE49-F238E27FC236}">
                <a16:creationId xmlns:a16="http://schemas.microsoft.com/office/drawing/2014/main" id="{EC1101E9-168C-407E-A3AD-DC4C9502D969}"/>
              </a:ext>
            </a:extLst>
          </p:cNvPr>
          <p:cNvSpPr/>
          <p:nvPr/>
        </p:nvSpPr>
        <p:spPr>
          <a:xfrm>
            <a:off x="9811512" y="2848550"/>
            <a:ext cx="649340" cy="3509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1" name="右大括号 30">
            <a:extLst>
              <a:ext uri="{FF2B5EF4-FFF2-40B4-BE49-F238E27FC236}">
                <a16:creationId xmlns:a16="http://schemas.microsoft.com/office/drawing/2014/main" id="{A9481D9A-927E-4CFF-BFD6-801C91D5335A}"/>
              </a:ext>
            </a:extLst>
          </p:cNvPr>
          <p:cNvSpPr/>
          <p:nvPr/>
        </p:nvSpPr>
        <p:spPr>
          <a:xfrm rot="5400000">
            <a:off x="9651328" y="2737981"/>
            <a:ext cx="227414" cy="1483998"/>
          </a:xfrm>
          <a:prstGeom prst="rightBrace">
            <a:avLst>
              <a:gd name="adj1" fmla="val 0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6FE7BD83-DEDB-4EE7-AAF8-022B1E238B4E}"/>
              </a:ext>
            </a:extLst>
          </p:cNvPr>
          <p:cNvSpPr txBox="1"/>
          <p:nvPr/>
        </p:nvSpPr>
        <p:spPr>
          <a:xfrm>
            <a:off x="9531881" y="3645610"/>
            <a:ext cx="858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1m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3" name="右大括号 32">
            <a:extLst>
              <a:ext uri="{FF2B5EF4-FFF2-40B4-BE49-F238E27FC236}">
                <a16:creationId xmlns:a16="http://schemas.microsoft.com/office/drawing/2014/main" id="{251D6B23-42CD-40FE-A4A0-CADF3B6ED962}"/>
              </a:ext>
            </a:extLst>
          </p:cNvPr>
          <p:cNvSpPr/>
          <p:nvPr/>
        </p:nvSpPr>
        <p:spPr>
          <a:xfrm rot="5400000">
            <a:off x="8209241" y="2762376"/>
            <a:ext cx="183959" cy="1433198"/>
          </a:xfrm>
          <a:prstGeom prst="rightBrace">
            <a:avLst>
              <a:gd name="adj1" fmla="val 0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6FB6728F-23F3-4FE8-B2C8-BE3D7E5AAF27}"/>
              </a:ext>
            </a:extLst>
          </p:cNvPr>
          <p:cNvSpPr txBox="1"/>
          <p:nvPr/>
        </p:nvSpPr>
        <p:spPr>
          <a:xfrm>
            <a:off x="7825699" y="3645610"/>
            <a:ext cx="1192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0.847m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35" name="直接连接符 34">
            <a:extLst>
              <a:ext uri="{FF2B5EF4-FFF2-40B4-BE49-F238E27FC236}">
                <a16:creationId xmlns:a16="http://schemas.microsoft.com/office/drawing/2014/main" id="{B6A9928B-FF37-4C07-A1B2-EFDFFA2E7E5B}"/>
              </a:ext>
            </a:extLst>
          </p:cNvPr>
          <p:cNvCxnSpPr>
            <a:cxnSpLocks/>
          </p:cNvCxnSpPr>
          <p:nvPr/>
        </p:nvCxnSpPr>
        <p:spPr>
          <a:xfrm>
            <a:off x="3194298" y="5831508"/>
            <a:ext cx="74598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矩形 35">
            <a:extLst>
              <a:ext uri="{FF2B5EF4-FFF2-40B4-BE49-F238E27FC236}">
                <a16:creationId xmlns:a16="http://schemas.microsoft.com/office/drawing/2014/main" id="{9ED096C1-D9B6-4D61-85DA-DA67EC3D8035}"/>
              </a:ext>
            </a:extLst>
          </p:cNvPr>
          <p:cNvSpPr/>
          <p:nvPr/>
        </p:nvSpPr>
        <p:spPr>
          <a:xfrm>
            <a:off x="3194298" y="5505011"/>
            <a:ext cx="101600" cy="6529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19FFED77-B583-42D2-ADD2-6510CCD54D80}"/>
              </a:ext>
            </a:extLst>
          </p:cNvPr>
          <p:cNvSpPr/>
          <p:nvPr/>
        </p:nvSpPr>
        <p:spPr>
          <a:xfrm>
            <a:off x="7262913" y="5505011"/>
            <a:ext cx="101600" cy="6529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0E30734D-17D8-4746-A21E-F053D5FF1B84}"/>
              </a:ext>
            </a:extLst>
          </p:cNvPr>
          <p:cNvSpPr/>
          <p:nvPr/>
        </p:nvSpPr>
        <p:spPr>
          <a:xfrm>
            <a:off x="7469165" y="5505011"/>
            <a:ext cx="101600" cy="6529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213571BB-AFDF-4B25-AA29-399F68E5FEF3}"/>
              </a:ext>
            </a:extLst>
          </p:cNvPr>
          <p:cNvSpPr/>
          <p:nvPr/>
        </p:nvSpPr>
        <p:spPr>
          <a:xfrm>
            <a:off x="10547927" y="5505011"/>
            <a:ext cx="101600" cy="6529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EDF95C9F-0870-43AE-A299-762528BC90AF}"/>
              </a:ext>
            </a:extLst>
          </p:cNvPr>
          <p:cNvSpPr/>
          <p:nvPr/>
        </p:nvSpPr>
        <p:spPr>
          <a:xfrm>
            <a:off x="4702915" y="5506492"/>
            <a:ext cx="654155" cy="652992"/>
          </a:xfrm>
          <a:prstGeom prst="rect">
            <a:avLst/>
          </a:prstGeom>
          <a:noFill/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1" name="右大括号 40">
            <a:extLst>
              <a:ext uri="{FF2B5EF4-FFF2-40B4-BE49-F238E27FC236}">
                <a16:creationId xmlns:a16="http://schemas.microsoft.com/office/drawing/2014/main" id="{C5376788-530F-4420-812A-29C20B74672D}"/>
              </a:ext>
            </a:extLst>
          </p:cNvPr>
          <p:cNvSpPr/>
          <p:nvPr/>
        </p:nvSpPr>
        <p:spPr>
          <a:xfrm rot="5400000">
            <a:off x="6191659" y="5356551"/>
            <a:ext cx="227414" cy="1896593"/>
          </a:xfrm>
          <a:prstGeom prst="rightBrace">
            <a:avLst>
              <a:gd name="adj1" fmla="val 0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2" name="右大括号 41">
            <a:extLst>
              <a:ext uri="{FF2B5EF4-FFF2-40B4-BE49-F238E27FC236}">
                <a16:creationId xmlns:a16="http://schemas.microsoft.com/office/drawing/2014/main" id="{1930EAF1-3C2C-4859-BA4C-4719D536152E}"/>
              </a:ext>
            </a:extLst>
          </p:cNvPr>
          <p:cNvSpPr/>
          <p:nvPr/>
        </p:nvSpPr>
        <p:spPr>
          <a:xfrm rot="5400000">
            <a:off x="4213935" y="5277037"/>
            <a:ext cx="227414" cy="2063489"/>
          </a:xfrm>
          <a:prstGeom prst="rightBrace">
            <a:avLst>
              <a:gd name="adj1" fmla="val 0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3" name="右大括号 42">
            <a:extLst>
              <a:ext uri="{FF2B5EF4-FFF2-40B4-BE49-F238E27FC236}">
                <a16:creationId xmlns:a16="http://schemas.microsoft.com/office/drawing/2014/main" id="{E1A3314A-5A6C-4B9A-8D3C-A4C1EC7A1968}"/>
              </a:ext>
            </a:extLst>
          </p:cNvPr>
          <p:cNvSpPr/>
          <p:nvPr/>
        </p:nvSpPr>
        <p:spPr>
          <a:xfrm rot="16200000">
            <a:off x="4911673" y="4834507"/>
            <a:ext cx="227414" cy="654157"/>
          </a:xfrm>
          <a:prstGeom prst="rightBrace">
            <a:avLst>
              <a:gd name="adj1" fmla="val 0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D6E4299A-956F-40D9-BB5F-734C6AAC102A}"/>
              </a:ext>
            </a:extLst>
          </p:cNvPr>
          <p:cNvSpPr txBox="1"/>
          <p:nvPr/>
        </p:nvSpPr>
        <p:spPr>
          <a:xfrm>
            <a:off x="4698301" y="4586628"/>
            <a:ext cx="858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0.5m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45" name="直接箭头连接符 44">
            <a:extLst>
              <a:ext uri="{FF2B5EF4-FFF2-40B4-BE49-F238E27FC236}">
                <a16:creationId xmlns:a16="http://schemas.microsoft.com/office/drawing/2014/main" id="{329B99D2-29E4-41CF-9BE5-7E8BBC42ED0A}"/>
              </a:ext>
            </a:extLst>
          </p:cNvPr>
          <p:cNvCxnSpPr>
            <a:cxnSpLocks/>
          </p:cNvCxnSpPr>
          <p:nvPr/>
        </p:nvCxnSpPr>
        <p:spPr>
          <a:xfrm flipV="1">
            <a:off x="2539994" y="5953887"/>
            <a:ext cx="4824519" cy="204117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矩形 45">
            <a:extLst>
              <a:ext uri="{FF2B5EF4-FFF2-40B4-BE49-F238E27FC236}">
                <a16:creationId xmlns:a16="http://schemas.microsoft.com/office/drawing/2014/main" id="{73626A5D-56EA-4300-9068-38BCE3A0BBA3}"/>
              </a:ext>
            </a:extLst>
          </p:cNvPr>
          <p:cNvSpPr/>
          <p:nvPr/>
        </p:nvSpPr>
        <p:spPr>
          <a:xfrm>
            <a:off x="9738359" y="5661019"/>
            <a:ext cx="764053" cy="3509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7" name="右大括号 46">
            <a:extLst>
              <a:ext uri="{FF2B5EF4-FFF2-40B4-BE49-F238E27FC236}">
                <a16:creationId xmlns:a16="http://schemas.microsoft.com/office/drawing/2014/main" id="{5501E32B-F800-41E0-B71B-412077C48B1D}"/>
              </a:ext>
            </a:extLst>
          </p:cNvPr>
          <p:cNvSpPr/>
          <p:nvPr/>
        </p:nvSpPr>
        <p:spPr>
          <a:xfrm rot="5400000">
            <a:off x="9692889" y="5550450"/>
            <a:ext cx="227414" cy="1483998"/>
          </a:xfrm>
          <a:prstGeom prst="rightBrace">
            <a:avLst>
              <a:gd name="adj1" fmla="val 0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8" name="右大括号 47">
            <a:extLst>
              <a:ext uri="{FF2B5EF4-FFF2-40B4-BE49-F238E27FC236}">
                <a16:creationId xmlns:a16="http://schemas.microsoft.com/office/drawing/2014/main" id="{A9CE7E2E-1DB1-4602-A04B-8C885F9BB966}"/>
              </a:ext>
            </a:extLst>
          </p:cNvPr>
          <p:cNvSpPr/>
          <p:nvPr/>
        </p:nvSpPr>
        <p:spPr>
          <a:xfrm rot="5400000">
            <a:off x="8250802" y="5574845"/>
            <a:ext cx="183959" cy="1433198"/>
          </a:xfrm>
          <a:prstGeom prst="rightBrace">
            <a:avLst>
              <a:gd name="adj1" fmla="val 0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21B18023-BE71-4FC2-94C5-A13BBD99ACC3}"/>
              </a:ext>
            </a:extLst>
          </p:cNvPr>
          <p:cNvSpPr/>
          <p:nvPr/>
        </p:nvSpPr>
        <p:spPr>
          <a:xfrm>
            <a:off x="4672696" y="5908168"/>
            <a:ext cx="645471" cy="4571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50" name="直接连接符 49">
            <a:extLst>
              <a:ext uri="{FF2B5EF4-FFF2-40B4-BE49-F238E27FC236}">
                <a16:creationId xmlns:a16="http://schemas.microsoft.com/office/drawing/2014/main" id="{BD914415-FCF1-4BA5-ACC6-27A4843C5EE8}"/>
              </a:ext>
            </a:extLst>
          </p:cNvPr>
          <p:cNvCxnSpPr/>
          <p:nvPr/>
        </p:nvCxnSpPr>
        <p:spPr>
          <a:xfrm>
            <a:off x="7364513" y="5953887"/>
            <a:ext cx="229341" cy="5806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>
            <a:extLst>
              <a:ext uri="{FF2B5EF4-FFF2-40B4-BE49-F238E27FC236}">
                <a16:creationId xmlns:a16="http://schemas.microsoft.com/office/drawing/2014/main" id="{3D2CB956-5E41-4C4D-A988-F6102EFDC364}"/>
              </a:ext>
            </a:extLst>
          </p:cNvPr>
          <p:cNvCxnSpPr>
            <a:cxnSpLocks/>
            <a:endCxn id="46" idx="1"/>
          </p:cNvCxnSpPr>
          <p:nvPr/>
        </p:nvCxnSpPr>
        <p:spPr>
          <a:xfrm flipV="1">
            <a:off x="7570765" y="5836485"/>
            <a:ext cx="2167594" cy="17546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51">
            <a:extLst>
              <a:ext uri="{FF2B5EF4-FFF2-40B4-BE49-F238E27FC236}">
                <a16:creationId xmlns:a16="http://schemas.microsoft.com/office/drawing/2014/main" id="{9357CD13-2E13-401C-BE35-1730CAB1DA50}"/>
              </a:ext>
            </a:extLst>
          </p:cNvPr>
          <p:cNvCxnSpPr>
            <a:cxnSpLocks/>
          </p:cNvCxnSpPr>
          <p:nvPr/>
        </p:nvCxnSpPr>
        <p:spPr>
          <a:xfrm flipV="1">
            <a:off x="10502413" y="5831507"/>
            <a:ext cx="1558746" cy="938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箭头连接符 52">
            <a:extLst>
              <a:ext uri="{FF2B5EF4-FFF2-40B4-BE49-F238E27FC236}">
                <a16:creationId xmlns:a16="http://schemas.microsoft.com/office/drawing/2014/main" id="{AFAE06AE-749D-485F-800C-7B2CBEE7603F}"/>
              </a:ext>
            </a:extLst>
          </p:cNvPr>
          <p:cNvCxnSpPr>
            <a:cxnSpLocks/>
          </p:cNvCxnSpPr>
          <p:nvPr/>
        </p:nvCxnSpPr>
        <p:spPr>
          <a:xfrm flipV="1">
            <a:off x="10460852" y="3019321"/>
            <a:ext cx="1558746" cy="938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文本框 53">
            <a:extLst>
              <a:ext uri="{FF2B5EF4-FFF2-40B4-BE49-F238E27FC236}">
                <a16:creationId xmlns:a16="http://schemas.microsoft.com/office/drawing/2014/main" id="{C6D5683B-FA76-4433-B2C0-A7300FEC902E}"/>
              </a:ext>
            </a:extLst>
          </p:cNvPr>
          <p:cNvSpPr txBox="1"/>
          <p:nvPr/>
        </p:nvSpPr>
        <p:spPr>
          <a:xfrm>
            <a:off x="685327" y="2779039"/>
            <a:ext cx="1543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Top View: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285059BB-BB50-4749-9C7A-9B626B6CA308}"/>
              </a:ext>
            </a:extLst>
          </p:cNvPr>
          <p:cNvSpPr txBox="1"/>
          <p:nvPr/>
        </p:nvSpPr>
        <p:spPr>
          <a:xfrm>
            <a:off x="685327" y="5628520"/>
            <a:ext cx="1543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Side View: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FB2768E6-36E7-4EFD-8EC5-513421AEDA98}"/>
              </a:ext>
            </a:extLst>
          </p:cNvPr>
          <p:cNvSpPr txBox="1"/>
          <p:nvPr/>
        </p:nvSpPr>
        <p:spPr>
          <a:xfrm>
            <a:off x="9385225" y="1750253"/>
            <a:ext cx="1414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Kicker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id="{C87BE194-B1C4-4281-B449-E6153C8F505A}"/>
              </a:ext>
            </a:extLst>
          </p:cNvPr>
          <p:cNvSpPr txBox="1"/>
          <p:nvPr/>
        </p:nvSpPr>
        <p:spPr>
          <a:xfrm>
            <a:off x="5510209" y="1750253"/>
            <a:ext cx="1414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Lambertson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3370055A-93B5-98D1-E21F-F56B6154B9CF}"/>
              </a:ext>
            </a:extLst>
          </p:cNvPr>
          <p:cNvSpPr txBox="1"/>
          <p:nvPr/>
        </p:nvSpPr>
        <p:spPr>
          <a:xfrm>
            <a:off x="9755011" y="5240878"/>
            <a:ext cx="858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0.25 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m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8E88417-C888-6F18-1CDB-F152C7041BCE}"/>
              </a:ext>
            </a:extLst>
          </p:cNvPr>
          <p:cNvSpPr txBox="1"/>
          <p:nvPr/>
        </p:nvSpPr>
        <p:spPr>
          <a:xfrm>
            <a:off x="9688945" y="2366563"/>
            <a:ext cx="858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0.25 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m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6918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792F81-00ED-B400-66A9-25017F2647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69AAAF-E6D6-5671-3D0E-24B3EF0E8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From </a:t>
            </a:r>
            <a:r>
              <a:rPr lang="en-US" altLang="zh-C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Linac</a:t>
            </a:r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Damping ring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C699184-1AEB-4C5A-2DE8-4052CF99A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671" y="1825625"/>
            <a:ext cx="10692201" cy="4351338"/>
          </a:xfrm>
        </p:spPr>
        <p:txBody>
          <a:bodyPr>
            <a:normAutofit/>
          </a:bodyPr>
          <a:lstStyle/>
          <a:p>
            <a:r>
              <a:rPr lang="en-US" altLang="zh-CN" sz="2400" dirty="0" err="1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Lambertson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 In-vacuum </a:t>
            </a:r>
            <a:r>
              <a:rPr lang="en-US" altLang="zh-C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Lambertson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L=0.5m,  </a:t>
            </a:r>
            <a:r>
              <a:rPr lang="en-US" altLang="zh-C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sep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= 6mm,   </a:t>
            </a:r>
            <a:r>
              <a:rPr lang="en-US" altLang="zh-CN" sz="2400" dirty="0">
                <a:solidFill>
                  <a:prstClr val="black"/>
                </a:solidFill>
                <a:latin typeface="Symbol" panose="05050102010706020507" pitchFamily="18" charset="2"/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=30mm</a:t>
            </a:r>
          </a:p>
          <a:p>
            <a:endParaRPr lang="en-US" altLang="zh-CN" sz="240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solidFill>
                  <a:srgbClr val="0070C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Kicker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slotted-pipe kicker, L=0.25m, repetition rate=100Hz, pulse width=250ns</a:t>
            </a:r>
          </a:p>
          <a:p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507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51BCC3-9907-45DB-B12C-C47030C97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From </a:t>
            </a:r>
            <a:r>
              <a:rPr lang="en-US" altLang="zh-C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Linac</a:t>
            </a:r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Booster</a:t>
            </a:r>
            <a:endParaRPr lang="zh-CN" altLang="en-US" dirty="0"/>
          </a:p>
        </p:txBody>
      </p:sp>
      <p:sp>
        <p:nvSpPr>
          <p:cNvPr id="24" name="内容占位符 2">
            <a:extLst>
              <a:ext uri="{FF2B5EF4-FFF2-40B4-BE49-F238E27FC236}">
                <a16:creationId xmlns:a16="http://schemas.microsoft.com/office/drawing/2014/main" id="{8362482F-69BC-4B7D-8635-C45C8DD11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9869" y="1899515"/>
            <a:ext cx="3946865" cy="4351338"/>
          </a:xfrm>
        </p:spPr>
        <p:txBody>
          <a:bodyPr>
            <a:normAutofit lnSpcReduction="10000"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Energy: 30 GeV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Beam: positron &amp; electron</a:t>
            </a:r>
          </a:p>
          <a:p>
            <a:r>
              <a:rPr lang="en-US" altLang="zh-C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Linac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repetition: 100Hz</a:t>
            </a:r>
          </a:p>
          <a:p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Different bunch pattern in the booster for Higgs, W , Z  and </a:t>
            </a:r>
            <a:r>
              <a:rPr lang="en-US" altLang="zh-CN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tt</a:t>
            </a: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marL="285750" lvl="0" indent="-285750">
              <a:spcAft>
                <a:spcPts val="1200"/>
              </a:spcAft>
              <a:defRPr/>
            </a:pP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horizontal bending section and one vertical bending section</a:t>
            </a:r>
          </a:p>
          <a:p>
            <a:pPr marL="285750" lvl="0" indent="-285750">
              <a:spcAft>
                <a:spcPts val="1200"/>
              </a:spcAft>
              <a:defRPr/>
            </a:pPr>
            <a:r>
              <a:rPr lang="en-US" altLang="zh-CN" sz="24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Vertical bending section matches the 100m height </a:t>
            </a:r>
          </a:p>
          <a:p>
            <a:endParaRPr lang="en-US" altLang="zh-CN" sz="240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9CA48CA9-9AAB-406F-B31F-6692BF2A30DF}"/>
              </a:ext>
            </a:extLst>
          </p:cNvPr>
          <p:cNvSpPr/>
          <p:nvPr/>
        </p:nvSpPr>
        <p:spPr>
          <a:xfrm>
            <a:off x="1059869" y="1764578"/>
            <a:ext cx="3946865" cy="448627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AE86D34D-05AC-A0AD-1501-6B6C39BF2D67}"/>
              </a:ext>
            </a:extLst>
          </p:cNvPr>
          <p:cNvGrpSpPr/>
          <p:nvPr/>
        </p:nvGrpSpPr>
        <p:grpSpPr>
          <a:xfrm>
            <a:off x="7763180" y="1690688"/>
            <a:ext cx="2344247" cy="4424283"/>
            <a:chOff x="7781468" y="1633489"/>
            <a:chExt cx="2344247" cy="4424283"/>
          </a:xfrm>
        </p:grpSpPr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5327A3D7-F3B2-DBAE-6274-62C2476C573E}"/>
                </a:ext>
              </a:extLst>
            </p:cNvPr>
            <p:cNvGrpSpPr/>
            <p:nvPr/>
          </p:nvGrpSpPr>
          <p:grpSpPr>
            <a:xfrm>
              <a:off x="9316009" y="1633489"/>
              <a:ext cx="809706" cy="1950621"/>
              <a:chOff x="4882719" y="807868"/>
              <a:chExt cx="809706" cy="1950621"/>
            </a:xfrm>
          </p:grpSpPr>
          <p:sp>
            <p:nvSpPr>
              <p:cNvPr id="7" name="弧形 6">
                <a:extLst>
                  <a:ext uri="{FF2B5EF4-FFF2-40B4-BE49-F238E27FC236}">
                    <a16:creationId xmlns:a16="http://schemas.microsoft.com/office/drawing/2014/main" id="{0BE9A465-7246-BD8B-9DB9-FF2EEE3C8A04}"/>
                  </a:ext>
                </a:extLst>
              </p:cNvPr>
              <p:cNvSpPr/>
              <p:nvPr/>
            </p:nvSpPr>
            <p:spPr>
              <a:xfrm rot="5400000">
                <a:off x="4714043" y="976544"/>
                <a:ext cx="985421" cy="648070"/>
              </a:xfrm>
              <a:prstGeom prst="arc">
                <a:avLst/>
              </a:prstGeom>
              <a:ln w="635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8" name="弧形 7">
                <a:extLst>
                  <a:ext uri="{FF2B5EF4-FFF2-40B4-BE49-F238E27FC236}">
                    <a16:creationId xmlns:a16="http://schemas.microsoft.com/office/drawing/2014/main" id="{FD05134F-EBA1-BED3-FB00-ECECF3589C3E}"/>
                  </a:ext>
                </a:extLst>
              </p:cNvPr>
              <p:cNvSpPr/>
              <p:nvPr/>
            </p:nvSpPr>
            <p:spPr>
              <a:xfrm rot="15555378">
                <a:off x="4875679" y="1941744"/>
                <a:ext cx="985421" cy="648070"/>
              </a:xfrm>
              <a:prstGeom prst="arc">
                <a:avLst/>
              </a:prstGeom>
              <a:ln w="635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cxnSp>
          <p:nvCxnSpPr>
            <p:cNvPr id="5" name="直接连接符 4">
              <a:extLst>
                <a:ext uri="{FF2B5EF4-FFF2-40B4-BE49-F238E27FC236}">
                  <a16:creationId xmlns:a16="http://schemas.microsoft.com/office/drawing/2014/main" id="{8BE98E71-CCFD-065E-D5EB-8AA7A3C904AA}"/>
                </a:ext>
              </a:extLst>
            </p:cNvPr>
            <p:cNvCxnSpPr/>
            <p:nvPr/>
          </p:nvCxnSpPr>
          <p:spPr>
            <a:xfrm>
              <a:off x="9485581" y="3153185"/>
              <a:ext cx="0" cy="1921164"/>
            </a:xfrm>
            <a:prstGeom prst="line">
              <a:avLst/>
            </a:prstGeom>
            <a:ln w="635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弧形 5">
              <a:extLst>
                <a:ext uri="{FF2B5EF4-FFF2-40B4-BE49-F238E27FC236}">
                  <a16:creationId xmlns:a16="http://schemas.microsoft.com/office/drawing/2014/main" id="{3781F6A4-D28C-3407-968E-0B14DE5FF850}"/>
                </a:ext>
              </a:extLst>
            </p:cNvPr>
            <p:cNvSpPr/>
            <p:nvPr/>
          </p:nvSpPr>
          <p:spPr>
            <a:xfrm rot="5030273">
              <a:off x="7739907" y="4307483"/>
              <a:ext cx="1791850" cy="1708727"/>
            </a:xfrm>
            <a:prstGeom prst="arc">
              <a:avLst/>
            </a:prstGeom>
            <a:ln w="635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7256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CF9775-8DD2-E7A9-0019-55D19DABBD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88295F-A01C-C096-8E07-B860004CE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From </a:t>
            </a:r>
            <a:r>
              <a:rPr lang="en-US" altLang="zh-C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Linac</a:t>
            </a:r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Booster</a:t>
            </a:r>
            <a:endParaRPr lang="zh-CN" altLang="en-US" dirty="0"/>
          </a:p>
        </p:txBody>
      </p:sp>
      <p:pic>
        <p:nvPicPr>
          <p:cNvPr id="11" name="内容占位符 10">
            <a:extLst>
              <a:ext uri="{FF2B5EF4-FFF2-40B4-BE49-F238E27FC236}">
                <a16:creationId xmlns:a16="http://schemas.microsoft.com/office/drawing/2014/main" id="{FA7825E1-9FA3-3993-8AF4-527EE615C0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793" y="1489519"/>
            <a:ext cx="8119872" cy="5141577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AEE8729B-B57B-C5F6-1931-96ACBF14FAA2}"/>
              </a:ext>
            </a:extLst>
          </p:cNvPr>
          <p:cNvSpPr txBox="1"/>
          <p:nvPr/>
        </p:nvSpPr>
        <p:spPr>
          <a:xfrm>
            <a:off x="2782824" y="6208776"/>
            <a:ext cx="7418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Twiss parameters of the transfer line from </a:t>
            </a:r>
            <a:r>
              <a:rPr lang="en-US" altLang="zh-CN" dirty="0" err="1"/>
              <a:t>linac</a:t>
            </a:r>
            <a:r>
              <a:rPr lang="en-US" altLang="zh-CN" dirty="0"/>
              <a:t> to booster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44831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51BCC3-9907-45DB-B12C-C47030C97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From </a:t>
            </a:r>
            <a:r>
              <a:rPr lang="en-US" altLang="zh-CN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Linac</a:t>
            </a:r>
            <a:r>
              <a:rPr lang="en-US" altLang="zh-CN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Booster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02899C6C-D8D6-7080-D058-6A23704A73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158" y="2218839"/>
            <a:ext cx="10364098" cy="2420322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4267D0CF-178C-6F25-5F78-08A3910B3CEC}"/>
              </a:ext>
            </a:extLst>
          </p:cNvPr>
          <p:cNvSpPr txBox="1"/>
          <p:nvPr/>
        </p:nvSpPr>
        <p:spPr>
          <a:xfrm>
            <a:off x="3935441" y="5312664"/>
            <a:ext cx="7418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Low Energy injection point of the booster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89186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909</Words>
  <Application>Microsoft Office PowerPoint</Application>
  <PresentationFormat>宽屏</PresentationFormat>
  <Paragraphs>128</Paragraphs>
  <Slides>23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23</vt:i4>
      </vt:variant>
    </vt:vector>
  </HeadingPairs>
  <TitlesOfParts>
    <vt:vector size="32" baseType="lpstr">
      <vt:lpstr>等线</vt:lpstr>
      <vt:lpstr>等线 Light</vt:lpstr>
      <vt:lpstr>Arial</vt:lpstr>
      <vt:lpstr>Bahnschrift SemiBold</vt:lpstr>
      <vt:lpstr>Calibri</vt:lpstr>
      <vt:lpstr>Symbol</vt:lpstr>
      <vt:lpstr>Times New Roman</vt:lpstr>
      <vt:lpstr>Office 主题​​</vt:lpstr>
      <vt:lpstr>1_Office 主题​​</vt:lpstr>
      <vt:lpstr>CEPC transfer line EDR design with all the injection/extraction kickers </vt:lpstr>
      <vt:lpstr>Introduction</vt:lpstr>
      <vt:lpstr>1. From Linac to Damping ring</vt:lpstr>
      <vt:lpstr>1. From Linac to Damping ring</vt:lpstr>
      <vt:lpstr>1. From Linac to Damping ring</vt:lpstr>
      <vt:lpstr>1. From Linac to Damping ring</vt:lpstr>
      <vt:lpstr>2. From Linac to Booster</vt:lpstr>
      <vt:lpstr>2. From Linac to Booster</vt:lpstr>
      <vt:lpstr>2. From Linac to Booster</vt:lpstr>
      <vt:lpstr>2. From Linac to Booster</vt:lpstr>
      <vt:lpstr>3. From Booster to Collider-Off Axis</vt:lpstr>
      <vt:lpstr>3. From Booster to Collider-Off Axis</vt:lpstr>
      <vt:lpstr>3. From Booster to Collider-Off Axis</vt:lpstr>
      <vt:lpstr>3. From Booster to Collider-Off Axis</vt:lpstr>
      <vt:lpstr>3. From Booster to Collider-Off Axis</vt:lpstr>
      <vt:lpstr>4. On axis injection</vt:lpstr>
      <vt:lpstr>4. On axis injection</vt:lpstr>
      <vt:lpstr>4. On axis injection</vt:lpstr>
      <vt:lpstr>4. On axis injection</vt:lpstr>
      <vt:lpstr>5. From Collider to the Beam dump</vt:lpstr>
      <vt:lpstr>5. From Collider to the Beam dump</vt:lpstr>
      <vt:lpstr>Summary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xiaohao cui</dc:creator>
  <cp:lastModifiedBy>xiaohao cui</cp:lastModifiedBy>
  <cp:revision>91</cp:revision>
  <dcterms:created xsi:type="dcterms:W3CDTF">2024-12-09T08:10:05Z</dcterms:created>
  <dcterms:modified xsi:type="dcterms:W3CDTF">2024-12-11T01:44:09Z</dcterms:modified>
</cp:coreProperties>
</file>