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53" r:id="rId2"/>
    <p:sldId id="907" r:id="rId3"/>
    <p:sldId id="954" r:id="rId4"/>
    <p:sldId id="956" r:id="rId5"/>
    <p:sldId id="971" r:id="rId6"/>
    <p:sldId id="1033" r:id="rId7"/>
    <p:sldId id="972" r:id="rId8"/>
    <p:sldId id="978" r:id="rId9"/>
    <p:sldId id="1004" r:id="rId10"/>
    <p:sldId id="1005" r:id="rId11"/>
    <p:sldId id="1030" r:id="rId12"/>
    <p:sldId id="1006" r:id="rId13"/>
    <p:sldId id="1015" r:id="rId14"/>
    <p:sldId id="1007" r:id="rId15"/>
    <p:sldId id="1009" r:id="rId16"/>
    <p:sldId id="1032" r:id="rId17"/>
    <p:sldId id="1038" r:id="rId18"/>
    <p:sldId id="1039" r:id="rId19"/>
    <p:sldId id="1041" r:id="rId20"/>
    <p:sldId id="1040" r:id="rId21"/>
    <p:sldId id="1036" r:id="rId22"/>
    <p:sldId id="1042" r:id="rId23"/>
    <p:sldId id="999" r:id="rId24"/>
    <p:sldId id="955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00"/>
    <a:srgbClr val="0000FF"/>
    <a:srgbClr val="FFFFFF"/>
    <a:srgbClr val="003399"/>
    <a:srgbClr val="E6E6E6"/>
    <a:srgbClr val="0070C0"/>
    <a:srgbClr val="4D8357"/>
    <a:srgbClr val="0058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84" d="100"/>
          <a:sy n="84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40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2024-12-11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8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7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791"/>
            <a:ext cx="12191999" cy="916209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335360" y="2403653"/>
            <a:ext cx="1137726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C00000"/>
                </a:solidFill>
              </a:rPr>
              <a:t>CEPC </a:t>
            </a:r>
            <a:r>
              <a:rPr lang="en-US" altLang="zh-CN" sz="3600" dirty="0">
                <a:solidFill>
                  <a:srgbClr val="C00000"/>
                </a:solidFill>
              </a:rPr>
              <a:t>CCT type SC </a:t>
            </a:r>
            <a:r>
              <a:rPr lang="en-US" altLang="zh-CN" sz="3600" dirty="0" smtClean="0">
                <a:solidFill>
                  <a:srgbClr val="C00000"/>
                </a:solidFill>
              </a:rPr>
              <a:t>quadrupole </a:t>
            </a:r>
            <a:r>
              <a:rPr lang="en-US" altLang="zh-CN" sz="3600" dirty="0">
                <a:solidFill>
                  <a:srgbClr val="C00000"/>
                </a:solidFill>
              </a:rPr>
              <a:t>design </a:t>
            </a:r>
            <a:r>
              <a:rPr lang="en-US" altLang="zh-CN" sz="3600" dirty="0" smtClean="0">
                <a:solidFill>
                  <a:srgbClr val="C00000"/>
                </a:solidFill>
              </a:rPr>
              <a:t>status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Yingshun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Zhu</a:t>
            </a: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IR SC magnet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Dec. 11, </a:t>
            </a:r>
            <a:r>
              <a:rPr lang="en-US" altLang="zh-CN" dirty="0">
                <a:solidFill>
                  <a:schemeClr val="bg1"/>
                </a:solidFill>
              </a:rPr>
              <a:t>2024, </a:t>
            </a:r>
            <a:r>
              <a:rPr lang="en-US" altLang="zh-CN" dirty="0" smtClean="0">
                <a:solidFill>
                  <a:schemeClr val="bg1"/>
                </a:solidFill>
              </a:rPr>
              <a:t>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652" y="980728"/>
            <a:ext cx="10807714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Q1b,  Q2 </a:t>
            </a:r>
            <a:r>
              <a:rPr lang="en-US" altLang="zh-CN" sz="2000" dirty="0" err="1" smtClean="0">
                <a:cs typeface="Arial" panose="020B0604020202020204" pitchFamily="34" charset="0"/>
              </a:rPr>
              <a:t>quadrupoles</a:t>
            </a:r>
            <a:r>
              <a:rPr lang="en-US" altLang="zh-CN" sz="2000" dirty="0" smtClean="0">
                <a:cs typeface="Arial" panose="020B0604020202020204" pitchFamily="34" charset="0"/>
              </a:rPr>
              <a:t>:   </a:t>
            </a:r>
            <a:r>
              <a:rPr lang="en-US" altLang="zh-CN" sz="2000" dirty="0">
                <a:cs typeface="Arial" panose="020B0604020202020204" pitchFamily="34" charset="0"/>
              </a:rPr>
              <a:t>8 wires in a groove,  </a:t>
            </a:r>
            <a:r>
              <a:rPr lang="en-US" altLang="zh-CN" sz="2000" dirty="0" smtClean="0">
                <a:cs typeface="Arial" panose="020B0604020202020204" pitchFamily="34" charset="0"/>
              </a:rPr>
              <a:t>0.8 </a:t>
            </a:r>
            <a:r>
              <a:rPr lang="en-US" altLang="zh-CN" sz="2000" dirty="0">
                <a:cs typeface="Arial" panose="020B0604020202020204" pitchFamily="34" charset="0"/>
              </a:rPr>
              <a:t>mm diameter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Q1b: Canted angle: 30 deg    pitch 4.2 mm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Q2:   Canted angle: 17 deg    pitch 7.2 mm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Using CCT coil self correction, </a:t>
            </a:r>
            <a:r>
              <a:rPr lang="en-US" altLang="zh-CN" sz="2000" dirty="0" smtClean="0">
                <a:cs typeface="Arial" panose="020B0604020202020204" pitchFamily="34" charset="0"/>
              </a:rPr>
              <a:t>calculated </a:t>
            </a:r>
            <a:r>
              <a:rPr lang="en-US" altLang="zh-CN" sz="2000" dirty="0">
                <a:cs typeface="Arial" panose="020B0604020202020204" pitchFamily="34" charset="0"/>
              </a:rPr>
              <a:t>integrated </a:t>
            </a:r>
            <a:r>
              <a:rPr lang="en-US" altLang="zh-CN" sz="2000" dirty="0" smtClean="0">
                <a:cs typeface="Arial" panose="020B0604020202020204" pitchFamily="34" charset="0"/>
              </a:rPr>
              <a:t>field </a:t>
            </a:r>
            <a:r>
              <a:rPr lang="en-US" altLang="zh-CN" sz="2000" dirty="0">
                <a:cs typeface="Arial" panose="020B0604020202020204" pitchFamily="34" charset="0"/>
              </a:rPr>
              <a:t>harmonics </a:t>
            </a:r>
            <a:r>
              <a:rPr lang="en-US" altLang="zh-CN" sz="2000" dirty="0" smtClean="0">
                <a:cs typeface="Arial" panose="020B0604020202020204" pitchFamily="34" charset="0"/>
              </a:rPr>
              <a:t>meets </a:t>
            </a:r>
            <a:r>
              <a:rPr lang="en-US" altLang="zh-CN" sz="2000" dirty="0">
                <a:cs typeface="Arial" panose="020B0604020202020204" pitchFamily="34" charset="0"/>
              </a:rPr>
              <a:t>the </a:t>
            </a:r>
            <a:r>
              <a:rPr lang="en-US" altLang="zh-CN" sz="2000" dirty="0" smtClean="0">
                <a:cs typeface="Arial" panose="020B0604020202020204" pitchFamily="34" charset="0"/>
              </a:rPr>
              <a:t>requirement</a:t>
            </a: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5E050C-C1E0-4248-8F7B-B50126CEA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16667"/>
          <a:stretch/>
        </p:blipFill>
        <p:spPr>
          <a:xfrm>
            <a:off x="0" y="2625110"/>
            <a:ext cx="6206350" cy="11768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CEBA26B-7130-446F-B7BE-BE0390778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13" y="2293018"/>
            <a:ext cx="1618195" cy="22707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541A6F4-4447-454D-8D9D-3074A2F5C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51" y="4512180"/>
            <a:ext cx="4388236" cy="21571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2E0010B-71F6-423B-B2E8-00F6D847DB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03" y="2360883"/>
            <a:ext cx="4355627" cy="207622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="" xmlns:a16="http://schemas.microsoft.com/office/drawing/2014/main" id="{4CDC0041-0529-4D02-A818-B6C0B92F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Traditional CCT </a:t>
            </a:r>
            <a:r>
              <a:rPr lang="it-IT" altLang="zh-CN" dirty="0" smtClean="0"/>
              <a:t>quadrupole </a:t>
            </a:r>
            <a:r>
              <a:rPr lang="it-IT" altLang="zh-CN" dirty="0"/>
              <a:t>design </a:t>
            </a:r>
            <a:r>
              <a:rPr lang="it-IT" altLang="zh-CN" dirty="0" smtClean="0"/>
              <a:t>status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18527" y="2420888"/>
            <a:ext cx="99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Q1b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17699" y="4563797"/>
            <a:ext cx="99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7" y="4419465"/>
            <a:ext cx="4810971" cy="21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6998" y="980728"/>
            <a:ext cx="10015626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Calculated integrated field gradient and field </a:t>
            </a:r>
            <a:r>
              <a:rPr lang="en-US" altLang="zh-CN" sz="2000" dirty="0" smtClean="0">
                <a:cs typeface="Arial" panose="020B0604020202020204" pitchFamily="34" charset="0"/>
              </a:rPr>
              <a:t>harmonics meet the requirements</a:t>
            </a: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4CDC0041-0529-4D02-A818-B6C0B92F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Traditional CCT </a:t>
            </a:r>
            <a:r>
              <a:rPr lang="it-IT" altLang="zh-CN" dirty="0" smtClean="0"/>
              <a:t>quadrupole </a:t>
            </a:r>
            <a:r>
              <a:rPr lang="it-IT" altLang="zh-CN" dirty="0"/>
              <a:t>design </a:t>
            </a:r>
            <a:r>
              <a:rPr lang="it-IT" altLang="zh-CN" dirty="0" smtClean="0"/>
              <a:t>status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17440"/>
              </p:ext>
            </p:extLst>
          </p:nvPr>
        </p:nvGraphicFramePr>
        <p:xfrm>
          <a:off x="1559496" y="1418643"/>
          <a:ext cx="9073008" cy="528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936106"/>
                <a:gridCol w="1944216"/>
                <a:gridCol w="1800200"/>
                <a:gridCol w="1800200"/>
                <a:gridCol w="1800198"/>
              </a:tblGrid>
              <a:tr h="371908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Calculated integrated field gradient (T)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Required integrated field gradient (T)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Calculated integrated field harmonics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Required  integrated field harmonics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Q1a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170.25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170.25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≤2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18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≤3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18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172.18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172.18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114.83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114.83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132.74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132.74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Q1b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71.27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71.27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≤2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18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≤3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18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103.33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103.33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68.92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68.92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78.41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78.41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76.95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76.95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≤2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18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≤3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18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145.05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145.05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96.75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96.75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0.013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0.013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97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6998" y="1052066"/>
            <a:ext cx="9885402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Combined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3D magnetic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field simulation </a:t>
            </a:r>
            <a:r>
              <a:rPr lang="en-US" altLang="zh-CN" sz="2000" dirty="0">
                <a:cs typeface="Arial" panose="020B0604020202020204" pitchFamily="34" charset="0"/>
              </a:rPr>
              <a:t>of Q1a, Q1b, Q2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Many optimizations have been made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dirty="0">
                <a:cs typeface="Arial" panose="020B0604020202020204" pitchFamily="34" charset="0"/>
              </a:rPr>
              <a:t>Q1a local dipole field (max 167.7Gs) exceeds the requirement </a:t>
            </a:r>
            <a:r>
              <a:rPr lang="en-US" altLang="zh-CN" sz="2000" b="1" dirty="0" smtClean="0">
                <a:cs typeface="Arial" panose="020B0604020202020204" pitchFamily="34" charset="0"/>
              </a:rPr>
              <a:t>at Z mode</a:t>
            </a:r>
            <a:endParaRPr lang="en-US" altLang="zh-CN" sz="20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7" y="3017594"/>
            <a:ext cx="5040560" cy="19442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998006"/>
            <a:ext cx="3494931" cy="20722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47928" y="242705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Higgs mode</a:t>
            </a:r>
          </a:p>
          <a:p>
            <a:r>
              <a:rPr lang="en-US" altLang="zh-CN" dirty="0"/>
              <a:t>Dipole field distribution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271381"/>
            <a:ext cx="3972322" cy="24078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47928" y="4542904"/>
            <a:ext cx="279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 mode</a:t>
            </a:r>
          </a:p>
          <a:p>
            <a:r>
              <a:rPr lang="en-US" altLang="zh-CN" dirty="0"/>
              <a:t>Dipole field distribution</a:t>
            </a:r>
            <a:endParaRPr lang="zh-CN" altLang="en-US" dirty="0"/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BCE6C82C-A38C-4659-8448-D0B563C0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Traditional CCT </a:t>
            </a:r>
            <a:r>
              <a:rPr lang="it-IT" altLang="zh-CN" dirty="0" smtClean="0"/>
              <a:t>quadrupole </a:t>
            </a:r>
            <a:r>
              <a:rPr lang="it-IT" altLang="zh-CN" dirty="0"/>
              <a:t>design </a:t>
            </a:r>
            <a:r>
              <a:rPr lang="it-IT" altLang="zh-CN" dirty="0" smtClean="0"/>
              <a:t>status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465123" y="5667267"/>
            <a:ext cx="535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8400"/>
                </a:solidFill>
              </a:rPr>
              <a:t>Requirement</a:t>
            </a:r>
            <a:r>
              <a:rPr lang="en-US" altLang="zh-CN" sz="2000" dirty="0">
                <a:solidFill>
                  <a:srgbClr val="008400"/>
                </a:solidFill>
              </a:rPr>
              <a:t>: Local dipole field  </a:t>
            </a:r>
            <a:r>
              <a:rPr lang="en-US" altLang="zh-CN" sz="2000" dirty="0" smtClean="0">
                <a:solidFill>
                  <a:srgbClr val="008400"/>
                </a:solidFill>
              </a:rPr>
              <a:t>≤</a:t>
            </a:r>
            <a:r>
              <a:rPr lang="en-US" altLang="zh-CN" sz="2000" b="1" dirty="0" smtClean="0">
                <a:solidFill>
                  <a:srgbClr val="008400"/>
                </a:solidFill>
              </a:rPr>
              <a:t>100 </a:t>
            </a:r>
            <a:r>
              <a:rPr lang="en-US" altLang="zh-CN" sz="2000" b="1" dirty="0" err="1">
                <a:solidFill>
                  <a:srgbClr val="008400"/>
                </a:solidFill>
              </a:rPr>
              <a:t>Gs</a:t>
            </a:r>
            <a:r>
              <a:rPr lang="en-US" altLang="zh-CN" sz="2000" b="1" dirty="0">
                <a:solidFill>
                  <a:srgbClr val="008400"/>
                </a:solidFill>
              </a:rPr>
              <a:t> </a:t>
            </a:r>
            <a:r>
              <a:rPr lang="en-US" altLang="zh-CN" sz="2000" dirty="0" smtClean="0">
                <a:solidFill>
                  <a:srgbClr val="008400"/>
                </a:solidFill>
              </a:rPr>
              <a:t>(Z mode)</a:t>
            </a:r>
            <a:endParaRPr lang="zh-CN" altLang="en-US" sz="2000" dirty="0">
              <a:solidFill>
                <a:srgbClr val="008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734" y="1099767"/>
            <a:ext cx="10375666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winding CCT coil</a:t>
            </a:r>
            <a:endParaRPr lang="en-US" altLang="zh-CN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Combining direct winding technology and CCT coils, a new design is obtained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Divide the CCT coil into many layers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dirty="0" smtClean="0">
                <a:cs typeface="Arial" panose="020B0604020202020204" pitchFamily="34" charset="0"/>
              </a:rPr>
              <a:t>Wind </a:t>
            </a:r>
            <a:r>
              <a:rPr lang="en-US" altLang="zh-CN" sz="2000" b="1" dirty="0">
                <a:cs typeface="Arial" panose="020B0604020202020204" pitchFamily="34" charset="0"/>
              </a:rPr>
              <a:t>CCT coil </a:t>
            </a:r>
            <a:r>
              <a:rPr lang="en-US" altLang="zh-CN" sz="2000" b="1" dirty="0">
                <a:solidFill>
                  <a:srgbClr val="FF0000"/>
                </a:solidFill>
                <a:cs typeface="Arial" panose="020B0604020202020204" pitchFamily="34" charset="0"/>
              </a:rPr>
              <a:t>layer by layer </a:t>
            </a:r>
            <a:r>
              <a:rPr lang="en-US" altLang="zh-CN" sz="2000" b="1" dirty="0">
                <a:cs typeface="Arial" panose="020B0604020202020204" pitchFamily="34" charset="0"/>
              </a:rPr>
              <a:t>using Direct winding machine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Adjacent layers of coils are separated by epoxy and insulation material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Winding machine directly winds the coil based on theoretical position of each conductor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15" y="3068960"/>
            <a:ext cx="4838618" cy="15363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24" y="3366167"/>
            <a:ext cx="3146392" cy="2363870"/>
          </a:xfrm>
          <a:prstGeom prst="rect">
            <a:avLst/>
          </a:prstGeom>
        </p:spPr>
      </p:pic>
      <p:sp>
        <p:nvSpPr>
          <p:cNvPr id="4" name="加号 3"/>
          <p:cNvSpPr/>
          <p:nvPr/>
        </p:nvSpPr>
        <p:spPr>
          <a:xfrm>
            <a:off x="6255574" y="4100420"/>
            <a:ext cx="793803" cy="1093481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52184" y="518538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CCT Coil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206005" y="575124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Direct winding technology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5836F44D-8389-484F-AF6C-C657C19A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Direct </a:t>
            </a:r>
            <a:r>
              <a:rPr lang="en-US" altLang="zh-CN" dirty="0"/>
              <a:t>winding CCT coil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69" y="4546645"/>
            <a:ext cx="1803993" cy="21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62" y="1340768"/>
            <a:ext cx="10459182" cy="5184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08400"/>
                </a:solidFill>
                <a:latin typeface="Times New Roman" panose="02020603050405020304" pitchFamily="18" charset="0"/>
              </a:rPr>
              <a:t>Traditional CCT coil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>
                <a:solidFill>
                  <a:srgbClr val="008400"/>
                </a:solidFill>
                <a:latin typeface="Times New Roman" panose="02020603050405020304" pitchFamily="18" charset="0"/>
              </a:rPr>
              <a:t>Conductors in groove, each layer requires a skeleton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dirty="0">
              <a:solidFill>
                <a:srgbClr val="0084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cs typeface="Arial" panose="020B0604020202020204" pitchFamily="34" charset="0"/>
              </a:rPr>
              <a:t>Besides </a:t>
            </a:r>
            <a:r>
              <a:rPr lang="en-US" altLang="zh-CN" sz="1800" dirty="0" err="1">
                <a:cs typeface="Arial" panose="020B0604020202020204" pitchFamily="34" charset="0"/>
              </a:rPr>
              <a:t>quadrupole</a:t>
            </a:r>
            <a:r>
              <a:rPr lang="en-US" altLang="zh-CN" sz="1800" dirty="0">
                <a:cs typeface="Arial" panose="020B0604020202020204" pitchFamily="34" charset="0"/>
              </a:rPr>
              <a:t> coil, multiple sets of corrector coils are needed in CEPC IR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>
                <a:cs typeface="Arial" panose="020B0604020202020204" pitchFamily="34" charset="0"/>
              </a:rPr>
              <a:t>Direct winding CCT coil is </a:t>
            </a:r>
            <a:r>
              <a:rPr lang="en-US" altLang="zh-CN" sz="2000" b="1" dirty="0" smtClean="0">
                <a:cs typeface="Arial" panose="020B0604020202020204" pitchFamily="34" charset="0"/>
              </a:rPr>
              <a:t>preferred</a:t>
            </a:r>
            <a:endParaRPr lang="en-US" altLang="zh-CN" sz="20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200" dirty="0">
                <a:solidFill>
                  <a:srgbClr val="0000FF"/>
                </a:solidFill>
                <a:cs typeface="Arial" panose="020B0604020202020204" pitchFamily="34" charset="0"/>
              </a:rPr>
              <a:t>Advantages of Direct winding CCT coil: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cs typeface="Arial" panose="020B0604020202020204" pitchFamily="34" charset="0"/>
              </a:rPr>
              <a:t>Accurate</a:t>
            </a:r>
            <a:r>
              <a:rPr lang="en-US" altLang="zh-CN" sz="2000" dirty="0"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cs typeface="Arial" panose="020B0604020202020204" pitchFamily="34" charset="0"/>
              </a:rPr>
              <a:t>wire position </a:t>
            </a:r>
            <a:r>
              <a:rPr lang="en-US" altLang="zh-CN" sz="2000" dirty="0">
                <a:cs typeface="Arial" panose="020B0604020202020204" pitchFamily="34" charset="0"/>
              </a:rPr>
              <a:t>and high magnetic field precision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cs typeface="Arial" panose="020B0604020202020204" pitchFamily="34" charset="0"/>
              </a:rPr>
              <a:t>No gap </a:t>
            </a:r>
            <a:r>
              <a:rPr lang="en-US" altLang="zh-CN" sz="2000" dirty="0">
                <a:cs typeface="Arial" panose="020B0604020202020204" pitchFamily="34" charset="0"/>
              </a:rPr>
              <a:t>between adjacent layers or coils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100" b="1" dirty="0">
                <a:cs typeface="Arial" panose="020B0604020202020204" pitchFamily="34" charset="0"/>
              </a:rPr>
              <a:t>Compact structure </a:t>
            </a:r>
            <a:r>
              <a:rPr lang="en-US" altLang="zh-CN" sz="2100" dirty="0">
                <a:cs typeface="Arial" panose="020B0604020202020204" pitchFamily="34" charset="0"/>
              </a:rPr>
              <a:t>for </a:t>
            </a:r>
            <a:r>
              <a:rPr lang="en-US" altLang="zh-CN" sz="2100" dirty="0" smtClean="0">
                <a:cs typeface="Arial" panose="020B0604020202020204" pitchFamily="34" charset="0"/>
              </a:rPr>
              <a:t>SC </a:t>
            </a:r>
            <a:r>
              <a:rPr lang="en-US" altLang="zh-CN" sz="2100" dirty="0">
                <a:cs typeface="Arial" panose="020B0604020202020204" pitchFamily="34" charset="0"/>
              </a:rPr>
              <a:t>magnets with multiple coils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Coil self correction </a:t>
            </a:r>
            <a:r>
              <a:rPr lang="en-US" altLang="zh-CN" sz="2100" dirty="0" smtClean="0">
                <a:cs typeface="Arial" panose="020B0604020202020204" pitchFamily="34" charset="0"/>
              </a:rPr>
              <a:t>is </a:t>
            </a:r>
            <a:r>
              <a:rPr lang="en-US" altLang="zh-CN" sz="2100" dirty="0">
                <a:cs typeface="Arial" panose="020B0604020202020204" pitchFamily="34" charset="0"/>
              </a:rPr>
              <a:t>used to solve magnetic field </a:t>
            </a:r>
            <a:r>
              <a:rPr lang="en-US" altLang="zh-CN" sz="2100" dirty="0" smtClean="0">
                <a:cs typeface="Arial" panose="020B0604020202020204" pitchFamily="34" charset="0"/>
              </a:rPr>
              <a:t>crosstalk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Pre-stress can be applied </a:t>
            </a:r>
            <a:r>
              <a:rPr lang="en-US" altLang="zh-CN" sz="2100" dirty="0">
                <a:cs typeface="Arial" panose="020B0604020202020204" pitchFamily="34" charset="0"/>
              </a:rPr>
              <a:t>by wrapping fiberglass on </a:t>
            </a:r>
            <a:r>
              <a:rPr lang="en-US" altLang="zh-CN" sz="2100" dirty="0" smtClean="0">
                <a:cs typeface="Arial" panose="020B0604020202020204" pitchFamily="34" charset="0"/>
              </a:rPr>
              <a:t>coil </a:t>
            </a:r>
            <a:r>
              <a:rPr lang="en-US" altLang="zh-CN" sz="2100" dirty="0">
                <a:cs typeface="Arial" panose="020B0604020202020204" pitchFamily="34" charset="0"/>
              </a:rPr>
              <a:t>layers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Magnetic field harmonics can be corrected </a:t>
            </a:r>
            <a:r>
              <a:rPr lang="en-US" altLang="zh-CN" sz="2100" dirty="0" smtClean="0">
                <a:solidFill>
                  <a:srgbClr val="FF0000"/>
                </a:solidFill>
                <a:cs typeface="Arial" panose="020B0604020202020204" pitchFamily="34" charset="0"/>
              </a:rPr>
              <a:t>during multi-layer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winding </a:t>
            </a:r>
            <a:r>
              <a:rPr lang="en-US" altLang="zh-CN" sz="2100" dirty="0" smtClean="0">
                <a:solidFill>
                  <a:srgbClr val="FF0000"/>
                </a:solidFill>
                <a:cs typeface="Arial" panose="020B0604020202020204" pitchFamily="34" charset="0"/>
              </a:rPr>
              <a:t>process</a:t>
            </a:r>
            <a:r>
              <a:rPr lang="en-US" altLang="zh-CN" sz="2100" dirty="0" smtClean="0"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100" dirty="0" smtClean="0">
                <a:cs typeface="Arial" panose="020B0604020202020204" pitchFamily="34" charset="0"/>
              </a:rPr>
              <a:t>                 (</a:t>
            </a:r>
            <a:r>
              <a:rPr lang="en-US" altLang="zh-CN" sz="2100" dirty="0">
                <a:cs typeface="Arial" panose="020B0604020202020204" pitchFamily="34" charset="0"/>
              </a:rPr>
              <a:t>field measurement at room temperature 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1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1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10" y="1052736"/>
            <a:ext cx="2633198" cy="208823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DF526377-9703-18AB-49E9-2B0BC876B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4" r="15306"/>
          <a:stretch/>
        </p:blipFill>
        <p:spPr>
          <a:xfrm>
            <a:off x="8753256" y="3284984"/>
            <a:ext cx="3331016" cy="11770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28248" y="12835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FCC-</a:t>
            </a:r>
            <a:r>
              <a:rPr lang="en-US" altLang="zh-CN" dirty="0" err="1"/>
              <a:t>ee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537562" y="45883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BNL</a:t>
            </a:r>
            <a:endParaRPr lang="zh-CN" altLang="en-US" dirty="0"/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7D053EBD-39B3-4C9B-84F4-FE64A88C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Direct </a:t>
            </a:r>
            <a:r>
              <a:rPr lang="en-US" altLang="zh-CN" dirty="0"/>
              <a:t>winding CCT coil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00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6998" y="1124074"/>
            <a:ext cx="8570913" cy="468119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cs typeface="Arial" panose="020B0604020202020204" pitchFamily="34" charset="0"/>
              </a:rPr>
              <a:t>    Q1a Direct </a:t>
            </a:r>
            <a:r>
              <a:rPr lang="en-US" altLang="zh-CN" sz="2000" b="1" dirty="0">
                <a:cs typeface="Arial" panose="020B0604020202020204" pitchFamily="34" charset="0"/>
              </a:rPr>
              <a:t>winding CCT coil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Preliminary design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Round 0.7mm conductor, canted angle: 24 </a:t>
            </a:r>
            <a:r>
              <a:rPr lang="en-US" altLang="zh-CN" sz="2000" dirty="0" err="1">
                <a:cs typeface="Arial" panose="020B0604020202020204" pitchFamily="34" charset="0"/>
              </a:rPr>
              <a:t>deg</a:t>
            </a: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8 layers CCT </a:t>
            </a:r>
            <a:r>
              <a:rPr lang="en-US" altLang="zh-CN" sz="2000" dirty="0" err="1">
                <a:solidFill>
                  <a:srgbClr val="FF0000"/>
                </a:solidFill>
                <a:cs typeface="Arial" panose="020B0604020202020204" pitchFamily="34" charset="0"/>
              </a:rPr>
              <a:t>quadrupole</a:t>
            </a: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 coil</a:t>
            </a:r>
            <a:r>
              <a:rPr lang="en-US" altLang="zh-CN" sz="2000" dirty="0">
                <a:cs typeface="Arial" panose="020B0604020202020204" pitchFamily="34" charset="0"/>
              </a:rPr>
              <a:t>. The inner radius of the coil is 20mm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Excitation current: </a:t>
            </a: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730A @</a:t>
            </a:r>
            <a:r>
              <a:rPr lang="en-US" altLang="zh-CN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4.2K       </a:t>
            </a:r>
            <a:r>
              <a:rPr lang="en-US" altLang="zh-CN" sz="2000" dirty="0" smtClean="0">
                <a:cs typeface="Arial" panose="020B0604020202020204" pitchFamily="34" charset="0"/>
              </a:rPr>
              <a:t>(2K </a:t>
            </a:r>
            <a:r>
              <a:rPr lang="en-US" altLang="zh-CN" sz="2000" dirty="0">
                <a:cs typeface="Arial" panose="020B0604020202020204" pitchFamily="34" charset="0"/>
              </a:rPr>
              <a:t>is also under study</a:t>
            </a:r>
            <a:r>
              <a:rPr lang="en-US" altLang="zh-CN" sz="2000" dirty="0" smtClean="0"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3D </a:t>
            </a:r>
            <a:r>
              <a:rPr lang="en-US" altLang="zh-CN" sz="2000" dirty="0" smtClean="0">
                <a:cs typeface="Arial" panose="020B0604020202020204" pitchFamily="34" charset="0"/>
              </a:rPr>
              <a:t>calculation in OPERA-3D</a:t>
            </a: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" y="3751907"/>
            <a:ext cx="6740847" cy="7597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005064"/>
            <a:ext cx="3024336" cy="15902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19738" y="1196752"/>
            <a:ext cx="335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Radius of single aperture &lt;31mm</a:t>
            </a:r>
            <a:endParaRPr lang="zh-CN" altLang="en-US" dirty="0"/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1EEAC49D-4987-426D-8CCC-F9420C7F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Direct winding CCT </a:t>
            </a:r>
            <a:r>
              <a:rPr lang="en-US" altLang="zh-CN" dirty="0" err="1" smtClean="0"/>
              <a:t>quadrupole</a:t>
            </a:r>
            <a:r>
              <a:rPr lang="en-US" altLang="zh-CN" dirty="0" smtClean="0"/>
              <a:t> </a:t>
            </a:r>
            <a:r>
              <a:rPr lang="en-US" altLang="zh-CN" dirty="0"/>
              <a:t>design </a:t>
            </a:r>
            <a:r>
              <a:rPr lang="en-US" altLang="zh-CN" dirty="0" smtClean="0"/>
              <a:t>status</a:t>
            </a:r>
            <a:endParaRPr lang="zh-CN" altLang="en-US" sz="3600" dirty="0"/>
          </a:p>
        </p:txBody>
      </p:sp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499338"/>
            <a:ext cx="6120680" cy="1844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6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6998" y="1052066"/>
            <a:ext cx="8570913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Q1a Direct </a:t>
            </a:r>
            <a:r>
              <a:rPr lang="en-US" altLang="zh-CN" sz="2000" dirty="0">
                <a:cs typeface="Arial" panose="020B0604020202020204" pitchFamily="34" charset="0"/>
              </a:rPr>
              <a:t>winding CCT </a:t>
            </a:r>
            <a:r>
              <a:rPr lang="en-US" altLang="zh-CN" sz="2000" dirty="0" smtClean="0">
                <a:cs typeface="Arial" panose="020B0604020202020204" pitchFamily="34" charset="0"/>
              </a:rPr>
              <a:t>coil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In 3D calculation, large number of conductor segments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Coil </a:t>
            </a: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self correction technology is used to solve magnetic field crosstalk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After correction, </a:t>
            </a:r>
            <a:r>
              <a:rPr lang="en-US" altLang="zh-CN" sz="2000" dirty="0">
                <a:cs typeface="Arial" panose="020B0604020202020204" pitchFamily="34" charset="0"/>
              </a:rPr>
              <a:t>local dipole field decreases to less than 300Gs (Higgs)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5" y="2780928"/>
            <a:ext cx="4380775" cy="3280641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="" xmlns:a16="http://schemas.microsoft.com/office/drawing/2014/main" id="{1EEAC49D-4987-426D-8CCC-F9420C7F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Direct winding CCT </a:t>
            </a:r>
            <a:r>
              <a:rPr lang="en-US" altLang="zh-CN" dirty="0" err="1" smtClean="0"/>
              <a:t>quadrupole</a:t>
            </a:r>
            <a:r>
              <a:rPr lang="en-US" altLang="zh-CN" dirty="0" smtClean="0"/>
              <a:t> </a:t>
            </a:r>
            <a:r>
              <a:rPr lang="en-US" altLang="zh-CN" dirty="0"/>
              <a:t>design </a:t>
            </a:r>
            <a:r>
              <a:rPr lang="en-US" altLang="zh-CN" dirty="0" smtClean="0"/>
              <a:t>status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995729"/>
            <a:ext cx="4818921" cy="300411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84232" y="5999846"/>
            <a:ext cx="273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Dipole field before and after correction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67608" y="60718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</a:t>
            </a:r>
            <a:r>
              <a:rPr lang="en-US" altLang="zh-CN" dirty="0"/>
              <a:t>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97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28" y="1183964"/>
            <a:ext cx="8570913" cy="468119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cs typeface="Arial" panose="020B0604020202020204" pitchFamily="34" charset="0"/>
              </a:rPr>
              <a:t>    Q1b Q2 Direct </a:t>
            </a:r>
            <a:r>
              <a:rPr lang="en-US" altLang="zh-CN" sz="2000" b="1" dirty="0">
                <a:cs typeface="Arial" panose="020B0604020202020204" pitchFamily="34" charset="0"/>
              </a:rPr>
              <a:t>winding CCT coil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Round 0.8mm </a:t>
            </a:r>
            <a:r>
              <a:rPr lang="en-US" altLang="zh-CN" sz="2000" dirty="0">
                <a:cs typeface="Arial" panose="020B0604020202020204" pitchFamily="34" charset="0"/>
              </a:rPr>
              <a:t>conductor, canted angle: 24 </a:t>
            </a:r>
            <a:r>
              <a:rPr lang="en-US" altLang="zh-CN" sz="2000" dirty="0" err="1">
                <a:cs typeface="Arial" panose="020B0604020202020204" pitchFamily="34" charset="0"/>
              </a:rPr>
              <a:t>deg</a:t>
            </a: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8 layers CCT </a:t>
            </a:r>
            <a:r>
              <a:rPr lang="en-US" altLang="zh-CN" sz="2000" dirty="0" err="1">
                <a:solidFill>
                  <a:srgbClr val="FF0000"/>
                </a:solidFill>
                <a:cs typeface="Arial" panose="020B0604020202020204" pitchFamily="34" charset="0"/>
              </a:rPr>
              <a:t>quadrupole</a:t>
            </a: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coil</a:t>
            </a:r>
            <a:r>
              <a:rPr lang="en-US" altLang="zh-CN" sz="2000" dirty="0" smtClean="0">
                <a:cs typeface="Arial" panose="020B0604020202020204" pitchFamily="34" charset="0"/>
              </a:rPr>
              <a:t>.</a:t>
            </a:r>
            <a:endParaRPr lang="en-US" altLang="zh-CN" sz="2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After correction, local dipole field decreases to less than </a:t>
            </a:r>
            <a:r>
              <a:rPr lang="en-US" altLang="zh-CN" sz="2000" dirty="0" smtClean="0">
                <a:cs typeface="Arial" panose="020B0604020202020204" pitchFamily="34" charset="0"/>
              </a:rPr>
              <a:t>150Gs </a:t>
            </a:r>
            <a:r>
              <a:rPr lang="en-US" altLang="zh-CN" sz="2000" dirty="0">
                <a:cs typeface="Arial" panose="020B0604020202020204" pitchFamily="34" charset="0"/>
              </a:rPr>
              <a:t>(Higgs</a:t>
            </a:r>
            <a:r>
              <a:rPr lang="en-US" altLang="zh-CN" sz="2000" dirty="0" smtClean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GB" altLang="zh-CN" sz="2000" dirty="0"/>
              <a:t>C</a:t>
            </a:r>
            <a:r>
              <a:rPr lang="en-GB" altLang="zh-CN" sz="2000" dirty="0" smtClean="0"/>
              <a:t>alculated </a:t>
            </a:r>
            <a:r>
              <a:rPr lang="en-GB" altLang="zh-CN" sz="2000" dirty="0"/>
              <a:t>integrated field harmonics are smaller than 2×10</a:t>
            </a:r>
            <a:r>
              <a:rPr lang="en-GB" altLang="zh-CN" sz="2000" baseline="30000" dirty="0"/>
              <a:t>-4</a:t>
            </a: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1EEAC49D-4987-426D-8CCC-F9420C7F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Direct winding CCT </a:t>
            </a:r>
            <a:r>
              <a:rPr lang="en-US" altLang="zh-CN" dirty="0" err="1" smtClean="0"/>
              <a:t>quadrupole</a:t>
            </a:r>
            <a:r>
              <a:rPr lang="en-US" altLang="zh-CN" dirty="0" smtClean="0"/>
              <a:t> </a:t>
            </a:r>
            <a:r>
              <a:rPr lang="en-US" altLang="zh-CN" dirty="0"/>
              <a:t>design </a:t>
            </a:r>
            <a:r>
              <a:rPr lang="en-US" altLang="zh-CN" dirty="0" smtClean="0"/>
              <a:t>status</a:t>
            </a:r>
            <a:endParaRPr lang="zh-CN" altLang="en-US" sz="3600" dirty="0"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90180" y="3212976"/>
            <a:ext cx="5413375" cy="1231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7244" y="5291530"/>
            <a:ext cx="96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Q1b</a:t>
            </a:r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6" y="4318318"/>
            <a:ext cx="2900680" cy="222059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 rotWithShape="1">
          <a:blip r:embed="rId4"/>
          <a:srcRect t="1997" r="1994" b="9345"/>
          <a:stretch/>
        </p:blipFill>
        <p:spPr bwMode="auto">
          <a:xfrm>
            <a:off x="6600056" y="2736577"/>
            <a:ext cx="5170805" cy="206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6283848" y="5367902"/>
            <a:ext cx="96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Q2</a:t>
            </a:r>
            <a:endParaRPr lang="zh-CN" altLang="en-US" dirty="0"/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7485885" y="4500881"/>
            <a:ext cx="2900680" cy="22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9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12" y="1088405"/>
            <a:ext cx="10936028" cy="4681190"/>
          </a:xfrm>
        </p:spPr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Design parameters of Q1a, Q1b, Q2 magnet with iron-free CCT coil @ Higgs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75848"/>
              </p:ext>
            </p:extLst>
          </p:nvPr>
        </p:nvGraphicFramePr>
        <p:xfrm>
          <a:off x="1127448" y="1772816"/>
          <a:ext cx="9536963" cy="485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/>
                <a:gridCol w="2048131"/>
              </a:tblGrid>
              <a:tr h="568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Q1a</a:t>
                      </a:r>
                      <a:endParaRPr lang="zh-CN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Q2</a:t>
                      </a:r>
                      <a:endParaRPr lang="zh-CN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142.3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85.4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Magnetic length (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Excitation current (A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780 </a:t>
                      </a:r>
                      <a:r>
                        <a:rPr lang="en-US" altLang="zh-CN" sz="14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(Traditional)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730 </a:t>
                      </a:r>
                      <a:r>
                        <a:rPr lang="en-US" altLang="zh-CN" sz="14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(Direct winding)</a:t>
                      </a:r>
                      <a:endParaRPr lang="zh-CN" sz="14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640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760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Conductor diameter (HTS or LTS, mm)</a:t>
                      </a:r>
                      <a:endParaRPr lang="zh-CN" altLang="zh-CN" sz="1600" kern="100" dirty="0" smtClean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243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Current density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(A/mm</a:t>
                      </a:r>
                      <a:r>
                        <a:rPr lang="en-US" altLang="zh-CN" sz="1600" kern="1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kern="100" dirty="0" smtClean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2030 / 1900</a:t>
                      </a:r>
                      <a:endParaRPr lang="zh-CN" altLang="zh-CN" sz="1600" kern="100" dirty="0" smtClean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1270</a:t>
                      </a:r>
                      <a:endParaRPr lang="zh-CN" altLang="zh-CN" sz="1600" kern="100" dirty="0" smtClean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1510</a:t>
                      </a:r>
                      <a:endParaRPr lang="zh-CN" altLang="zh-CN" sz="1600" kern="100" dirty="0" smtClean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dipole field in aperture (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226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124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127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16.7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15.2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36.1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4.3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3.8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Integrated field harmonics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&lt;2×10</a:t>
                      </a:r>
                      <a:r>
                        <a:rPr lang="en-US" sz="16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kern="100" baseline="300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(Single aperture) Coil inner radius (mm)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(Single aperture)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Coil outer </a:t>
                      </a: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radius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30.5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Magnet mechanical length (m)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1.23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1.23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1.53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Net weight (kg)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weight of Q1a,</a:t>
                      </a:r>
                      <a:r>
                        <a:rPr lang="en-US" altLang="zh-CN" sz="16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Q1b, Q2</a:t>
                      </a:r>
                      <a:r>
                        <a:rPr lang="en-US" alt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(kg)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kern="1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3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84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 comparison, old n</a:t>
                      </a:r>
                      <a:r>
                        <a:rPr lang="en-US" sz="1600" kern="100" dirty="0">
                          <a:solidFill>
                            <a:srgbClr val="0084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et weight with iron option (kg)</a:t>
                      </a:r>
                      <a:endParaRPr lang="zh-CN" sz="1600" kern="100" dirty="0">
                        <a:solidFill>
                          <a:srgbClr val="0084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84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Q1a: 93, Q1b:124, Q2: 235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0084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weight of Q1a, Q1b, Q2: 452</a:t>
                      </a:r>
                      <a:endParaRPr lang="zh-CN" sz="1600" kern="100" dirty="0">
                        <a:solidFill>
                          <a:srgbClr val="0084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7DC4B49B-183B-47A0-900D-9ACC16DA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parameters of SC quadrupoles with CCT coil</a:t>
            </a:r>
            <a:endParaRPr lang="zh-CN" altLang="en-US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6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7368" y="6136701"/>
            <a:ext cx="209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USPAS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2022</a:t>
            </a:r>
          </a:p>
        </p:txBody>
      </p:sp>
      <p:pic>
        <p:nvPicPr>
          <p:cNvPr id="7" name="Picture 2" descr="https://fs.magnet.fsu.edu/~lee/plot/Je_vs_B-041118a_1280x929_PAL.png">
            <a:extLst>
              <a:ext uri="{FF2B5EF4-FFF2-40B4-BE49-F238E27FC236}">
                <a16:creationId xmlns="" xmlns:a16="http://schemas.microsoft.com/office/drawing/2014/main" id="{28C7D8C1-3A9C-439E-9482-A42359FB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12" y="1110642"/>
            <a:ext cx="7669956" cy="556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8" name="标题 3">
            <a:extLst>
              <a:ext uri="{FF2B5EF4-FFF2-40B4-BE49-F238E27FC236}">
                <a16:creationId xmlns="" xmlns:a16="http://schemas.microsoft.com/office/drawing/2014/main" id="{7DC4B49B-183B-47A0-900D-9ACC16D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91"/>
            <a:ext cx="12191999" cy="91620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Superconductor Critical current density VS </a:t>
            </a:r>
            <a:r>
              <a:rPr lang="en-US" altLang="zh-CN" sz="2400" dirty="0" smtClean="0"/>
              <a:t>magnetic field @4.2K</a:t>
            </a:r>
            <a:endParaRPr lang="zh-CN" altLang="en-US" sz="24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77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399136" y="1484784"/>
            <a:ext cx="936104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it-IT" altLang="zh-CN" sz="2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CCT type SC </a:t>
            </a:r>
            <a:r>
              <a:rPr lang="it-IT" altLang="zh-CN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quadrupole </a:t>
            </a:r>
            <a:r>
              <a:rPr lang="it-IT" altLang="zh-CN" sz="2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design </a:t>
            </a:r>
            <a:r>
              <a:rPr lang="it-IT" altLang="zh-CN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status</a:t>
            </a:r>
            <a:endParaRPr lang="en-US" altLang="zh-CN" sz="2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step plan</a:t>
            </a:r>
            <a:endParaRPr lang="en-US" altLang="zh-CN" sz="2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Conclusion</a:t>
            </a:r>
            <a:endParaRPr lang="en-US" altLang="zh-CN" sz="2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296580"/>
            <a:ext cx="9937104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Working </a:t>
            </a:r>
            <a:r>
              <a:rPr lang="en-US" altLang="zh-CN" sz="2000" dirty="0" smtClean="0">
                <a:cs typeface="Arial" panose="020B0604020202020204" pitchFamily="34" charset="0"/>
              </a:rPr>
              <a:t>temperature for CEPC IR quadrupole: 4.2K and 2K both considered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One disadvantage </a:t>
            </a:r>
            <a:r>
              <a:rPr lang="en-US" altLang="zh-CN" sz="2000" dirty="0" smtClean="0">
                <a:cs typeface="Arial" panose="020B0604020202020204" pitchFamily="34" charset="0"/>
              </a:rPr>
              <a:t>of CCT coil: </a:t>
            </a: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Low </a:t>
            </a:r>
            <a:r>
              <a:rPr lang="en-US" altLang="zh-CN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magnetic efficiency</a:t>
            </a: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To meet the field gradient, superconductor </a:t>
            </a:r>
            <a:r>
              <a:rPr lang="en-US" altLang="zh-CN" sz="2000" dirty="0">
                <a:cs typeface="Arial" panose="020B0604020202020204" pitchFamily="34" charset="0"/>
              </a:rPr>
              <a:t>with high current carrying </a:t>
            </a:r>
            <a:r>
              <a:rPr lang="en-US" altLang="zh-CN" sz="2000" dirty="0" smtClean="0">
                <a:cs typeface="Arial" panose="020B0604020202020204" pitchFamily="34" charset="0"/>
              </a:rPr>
              <a:t>performance is required </a:t>
            </a:r>
            <a:r>
              <a:rPr lang="en-US" altLang="zh-CN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(&gt;2100A/mm</a:t>
            </a:r>
            <a:r>
              <a:rPr lang="en-US" altLang="zh-CN" sz="20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 around 4T)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8400"/>
                </a:solidFill>
                <a:cs typeface="Arial" panose="020B0604020202020204" pitchFamily="34" charset="0"/>
              </a:rPr>
              <a:t>Temperature </a:t>
            </a:r>
            <a:r>
              <a:rPr lang="en-US" altLang="zh-CN" sz="2000" b="1" dirty="0">
                <a:solidFill>
                  <a:srgbClr val="008400"/>
                </a:solidFill>
                <a:cs typeface="Arial" panose="020B0604020202020204" pitchFamily="34" charset="0"/>
              </a:rPr>
              <a:t>2K </a:t>
            </a:r>
            <a:r>
              <a:rPr lang="en-US" altLang="zh-CN" sz="2000" dirty="0">
                <a:cs typeface="Arial" panose="020B0604020202020204" pitchFamily="34" charset="0"/>
              </a:rPr>
              <a:t>helps to </a:t>
            </a:r>
            <a:r>
              <a:rPr lang="en-US" altLang="zh-CN" sz="2000" dirty="0" smtClean="0">
                <a:cs typeface="Arial" panose="020B0604020202020204" pitchFamily="34" charset="0"/>
              </a:rPr>
              <a:t>get more </a:t>
            </a:r>
            <a:r>
              <a:rPr lang="en-US" altLang="zh-CN" sz="2000" dirty="0">
                <a:cs typeface="Arial" panose="020B0604020202020204" pitchFamily="34" charset="0"/>
              </a:rPr>
              <a:t>robust and stable design of </a:t>
            </a:r>
            <a:r>
              <a:rPr lang="en-US" altLang="zh-CN" sz="2000" dirty="0" err="1" smtClean="0">
                <a:cs typeface="Arial" panose="020B0604020202020204" pitchFamily="34" charset="0"/>
              </a:rPr>
              <a:t>quadrupole</a:t>
            </a:r>
            <a:endParaRPr lang="en-US" altLang="zh-CN" sz="2000" dirty="0" smtClean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cs typeface="Arial" panose="020B0604020202020204" pitchFamily="34" charset="0"/>
              </a:rPr>
              <a:t>2K </a:t>
            </a:r>
            <a:r>
              <a:rPr lang="en-US" altLang="zh-CN" sz="2000" dirty="0">
                <a:cs typeface="Arial" panose="020B0604020202020204" pitchFamily="34" charset="0"/>
              </a:rPr>
              <a:t>VS 4.2K, </a:t>
            </a:r>
            <a:r>
              <a:rPr lang="en-US" altLang="zh-CN" sz="2000" dirty="0" smtClean="0">
                <a:cs typeface="Arial" panose="020B0604020202020204" pitchFamily="34" charset="0"/>
              </a:rPr>
              <a:t>superconductor critical field increases more </a:t>
            </a:r>
            <a:r>
              <a:rPr lang="en-US" altLang="zh-CN" sz="2000" dirty="0">
                <a:cs typeface="Arial" panose="020B0604020202020204" pitchFamily="34" charset="0"/>
              </a:rPr>
              <a:t>than </a:t>
            </a: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</a:rPr>
              <a:t>20</a:t>
            </a:r>
            <a:r>
              <a:rPr lang="en-US" altLang="zh-CN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cs typeface="Arial" panose="020B0604020202020204" pitchFamily="34" charset="0"/>
              </a:rPr>
              <a:t>2K </a:t>
            </a:r>
            <a:r>
              <a:rPr lang="en-US" altLang="zh-CN" sz="2000" dirty="0">
                <a:cs typeface="Arial" panose="020B0604020202020204" pitchFamily="34" charset="0"/>
              </a:rPr>
              <a:t>is also beneficial for Cryogenic </a:t>
            </a:r>
            <a:r>
              <a:rPr lang="en-US" altLang="zh-CN" sz="2000" dirty="0" smtClean="0">
                <a:cs typeface="Arial" panose="020B0604020202020204" pitchFamily="34" charset="0"/>
              </a:rPr>
              <a:t>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cs typeface="Arial" panose="020B0604020202020204" pitchFamily="34" charset="0"/>
              </a:rPr>
              <a:t>But the cost of Cryogenic system will increase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1EEAC49D-4987-426D-8CCC-F9420C7F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Working </a:t>
            </a:r>
            <a:r>
              <a:rPr lang="en-US" altLang="zh-CN" dirty="0" smtClean="0"/>
              <a:t>temperature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4872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6998" y="1052066"/>
            <a:ext cx="9727594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In 3D calculation, </a:t>
            </a:r>
            <a:r>
              <a:rPr lang="en-US" altLang="zh-CN" sz="2000" dirty="0" smtClean="0">
                <a:cs typeface="Arial" panose="020B0604020202020204" pitchFamily="34" charset="0"/>
              </a:rPr>
              <a:t>maximum </a:t>
            </a:r>
            <a:r>
              <a:rPr lang="en-US" altLang="zh-CN" sz="2000" dirty="0">
                <a:cs typeface="Arial" panose="020B0604020202020204" pitchFamily="34" charset="0"/>
              </a:rPr>
              <a:t>field in Q1a coil reaches 4.3 </a:t>
            </a:r>
            <a:r>
              <a:rPr lang="en-US" altLang="zh-CN" sz="2000" dirty="0" smtClean="0">
                <a:cs typeface="Arial" panose="020B0604020202020204" pitchFamily="34" charset="0"/>
              </a:rPr>
              <a:t>T @ 142.3T/m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Can it be </a:t>
            </a:r>
            <a:r>
              <a:rPr lang="en-US" altLang="zh-CN" sz="2000" dirty="0">
                <a:cs typeface="Arial" panose="020B0604020202020204" pitchFamily="34" charset="0"/>
              </a:rPr>
              <a:t>realized using Direct winding CCT </a:t>
            </a:r>
            <a:r>
              <a:rPr lang="en-US" altLang="zh-CN" sz="2000" dirty="0" smtClean="0">
                <a:cs typeface="Arial" panose="020B0604020202020204" pitchFamily="34" charset="0"/>
              </a:rPr>
              <a:t>quadrupole?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8400"/>
                </a:solidFill>
                <a:cs typeface="Arial" panose="020B0604020202020204" pitchFamily="34" charset="0"/>
              </a:rPr>
              <a:t>BEPCII-U SC </a:t>
            </a:r>
            <a:r>
              <a:rPr lang="en-US" altLang="zh-CN" sz="2000" dirty="0" err="1" smtClean="0">
                <a:solidFill>
                  <a:srgbClr val="008400"/>
                </a:solidFill>
                <a:cs typeface="Arial" panose="020B0604020202020204" pitchFamily="34" charset="0"/>
              </a:rPr>
              <a:t>Quadrupole</a:t>
            </a:r>
            <a:r>
              <a:rPr lang="en-US" altLang="zh-CN" sz="2000" dirty="0">
                <a:solidFill>
                  <a:srgbClr val="008400"/>
                </a:solidFill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solidFill>
                  <a:srgbClr val="008400"/>
                </a:solidFill>
                <a:cs typeface="Arial" panose="020B0604020202020204" pitchFamily="34" charset="0"/>
              </a:rPr>
              <a:t>(</a:t>
            </a:r>
            <a:r>
              <a:rPr lang="en-US" altLang="zh-CN" sz="1800" dirty="0">
                <a:solidFill>
                  <a:srgbClr val="008400"/>
                </a:solidFill>
                <a:cs typeface="Arial" panose="020B0604020202020204" pitchFamily="34" charset="0"/>
              </a:rPr>
              <a:t>Direct winding Serpentine</a:t>
            </a:r>
            <a:r>
              <a:rPr lang="en-US" altLang="zh-CN" sz="1800" dirty="0" smtClean="0">
                <a:solidFill>
                  <a:srgbClr val="008400"/>
                </a:solidFill>
                <a:cs typeface="Arial" panose="020B0604020202020204" pitchFamily="34" charset="0"/>
              </a:rPr>
              <a:t>)</a:t>
            </a:r>
            <a:endParaRPr lang="en-US" altLang="zh-CN" sz="2000" dirty="0" smtClean="0">
              <a:solidFill>
                <a:srgbClr val="008400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8400"/>
                </a:solidFill>
                <a:cs typeface="Arial" panose="020B0604020202020204" pitchFamily="34" charset="0"/>
              </a:rPr>
              <a:t>3.6 T in coil @ 530A (2.8GeV)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8400"/>
                </a:solidFill>
                <a:cs typeface="Arial" panose="020B0604020202020204" pitchFamily="34" charset="0"/>
              </a:rPr>
              <a:t>4.3 T in coil @ 630A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8400"/>
                </a:solidFill>
                <a:cs typeface="Arial" panose="020B0604020202020204" pitchFamily="34" charset="0"/>
              </a:rPr>
              <a:t>Max stable current 630A in </a:t>
            </a:r>
            <a:r>
              <a:rPr lang="en-US" altLang="zh-CN" sz="2000" dirty="0" smtClean="0">
                <a:solidFill>
                  <a:srgbClr val="008400"/>
                </a:solidFill>
                <a:cs typeface="Arial" panose="020B0604020202020204" pitchFamily="34" charset="0"/>
              </a:rPr>
              <a:t>Cryogenic test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Estimation:</a:t>
            </a:r>
            <a:r>
              <a:rPr lang="en-US" altLang="zh-CN" sz="2000" dirty="0" smtClean="0">
                <a:cs typeface="Arial" panose="020B0604020202020204" pitchFamily="34" charset="0"/>
              </a:rPr>
              <a:t> CEPC Q1a can reach the design field gradient</a:t>
            </a:r>
            <a:endParaRPr lang="en-US" altLang="zh-CN" sz="2000" dirty="0"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1EEAC49D-4987-426D-8CCC-F9420C7F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Can </a:t>
            </a:r>
            <a:r>
              <a:rPr lang="en-US" altLang="zh-CN" sz="2800" dirty="0"/>
              <a:t>maximum field in </a:t>
            </a:r>
            <a:r>
              <a:rPr lang="en-US" altLang="zh-CN" sz="2800" dirty="0" smtClean="0"/>
              <a:t>Q1a coil </a:t>
            </a:r>
            <a:r>
              <a:rPr lang="en-US" altLang="zh-CN" sz="2800" dirty="0"/>
              <a:t>reaches 4.3 </a:t>
            </a:r>
            <a:r>
              <a:rPr lang="en-US" altLang="zh-CN" sz="2800" dirty="0" smtClean="0"/>
              <a:t>T ?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76" y="2448246"/>
            <a:ext cx="3351546" cy="2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8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Next step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plan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24744"/>
            <a:ext cx="11474628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/>
              <a:t>     </a:t>
            </a:r>
            <a:r>
              <a:rPr lang="en-US" altLang="zh-CN" sz="2000" dirty="0" smtClean="0"/>
              <a:t> </a:t>
            </a:r>
            <a:r>
              <a:rPr lang="en-US" altLang="zh-CN" sz="2900" b="1" dirty="0">
                <a:solidFill>
                  <a:srgbClr val="FF0000"/>
                </a:solidFill>
              </a:rPr>
              <a:t>Next step </a:t>
            </a:r>
            <a:r>
              <a:rPr lang="en-US" altLang="zh-CN" sz="2900" b="1" dirty="0" smtClean="0">
                <a:solidFill>
                  <a:srgbClr val="FF0000"/>
                </a:solidFill>
              </a:rPr>
              <a:t>plan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500" dirty="0" smtClean="0"/>
              <a:t>     </a:t>
            </a:r>
            <a:endParaRPr lang="en-US" altLang="zh-CN" sz="25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500" dirty="0"/>
              <a:t> </a:t>
            </a:r>
            <a:r>
              <a:rPr lang="en-US" altLang="zh-CN" sz="2500" dirty="0" smtClean="0"/>
              <a:t>    </a:t>
            </a:r>
            <a:r>
              <a:rPr lang="en-US" altLang="zh-CN" sz="2500" dirty="0"/>
              <a:t>2025</a:t>
            </a:r>
          </a:p>
          <a:p>
            <a:pPr>
              <a:spcAft>
                <a:spcPts val="0"/>
              </a:spcAft>
            </a:pPr>
            <a:r>
              <a:rPr lang="en-US" altLang="zh-CN" sz="2500" dirty="0"/>
              <a:t>Further </a:t>
            </a:r>
            <a:r>
              <a:rPr lang="en-US" altLang="zh-CN" sz="2500" dirty="0" smtClean="0"/>
              <a:t>iteration and optimization </a:t>
            </a:r>
            <a:r>
              <a:rPr lang="en-US" altLang="zh-CN" sz="2500" dirty="0"/>
              <a:t>of SC </a:t>
            </a:r>
            <a:r>
              <a:rPr lang="en-US" altLang="zh-CN" sz="2500" dirty="0" err="1" smtClean="0"/>
              <a:t>quadrupoles</a:t>
            </a:r>
            <a:endParaRPr lang="en-US" altLang="zh-CN" sz="2500" dirty="0" smtClean="0"/>
          </a:p>
          <a:p>
            <a:pPr>
              <a:spcAft>
                <a:spcPts val="0"/>
              </a:spcAft>
            </a:pPr>
            <a:r>
              <a:rPr lang="en-US" altLang="zh-CN" sz="2500" dirty="0">
                <a:solidFill>
                  <a:srgbClr val="008400"/>
                </a:solidFill>
              </a:rPr>
              <a:t>Perform winding experiments of CCT coil with self correction</a:t>
            </a:r>
          </a:p>
          <a:p>
            <a:pPr>
              <a:spcAft>
                <a:spcPts val="0"/>
              </a:spcAft>
            </a:pPr>
            <a:r>
              <a:rPr lang="en-US" altLang="zh-CN" sz="2500" dirty="0"/>
              <a:t>Detailed magnetic field analysis, mechanical analysis, quenching analysis of each magnet</a:t>
            </a:r>
          </a:p>
          <a:p>
            <a:pPr>
              <a:spcAft>
                <a:spcPts val="0"/>
              </a:spcAft>
            </a:pPr>
            <a:r>
              <a:rPr lang="en-US" altLang="zh-CN" sz="2500" dirty="0" smtClean="0"/>
              <a:t>Summary </a:t>
            </a:r>
            <a:r>
              <a:rPr lang="en-US" altLang="zh-CN" sz="2500" dirty="0"/>
              <a:t>of SC magnet design, main </a:t>
            </a:r>
            <a:r>
              <a:rPr lang="en-US" altLang="zh-CN" sz="2500" dirty="0" smtClean="0"/>
              <a:t>parameters and calculation </a:t>
            </a:r>
            <a:r>
              <a:rPr lang="en-US" altLang="zh-CN" sz="2500" dirty="0"/>
              <a:t>results</a:t>
            </a:r>
          </a:p>
          <a:p>
            <a:pPr>
              <a:spcAft>
                <a:spcPts val="0"/>
              </a:spcAft>
            </a:pPr>
            <a:r>
              <a:rPr lang="en-US" altLang="zh-CN" sz="2500" dirty="0"/>
              <a:t>Preliminary cost estimation</a:t>
            </a:r>
          </a:p>
          <a:p>
            <a:pPr>
              <a:spcAft>
                <a:spcPts val="0"/>
              </a:spcAft>
            </a:pPr>
            <a:endParaRPr lang="en-US" altLang="zh-CN" sz="25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500" dirty="0"/>
              <a:t> </a:t>
            </a:r>
            <a:r>
              <a:rPr lang="en-US" altLang="zh-CN" sz="2500" dirty="0" smtClean="0"/>
              <a:t>    2026</a:t>
            </a:r>
            <a:endParaRPr lang="en-US" altLang="zh-CN" sz="2500" dirty="0"/>
          </a:p>
          <a:p>
            <a:pPr>
              <a:spcAft>
                <a:spcPts val="0"/>
              </a:spcAft>
            </a:pPr>
            <a:r>
              <a:rPr lang="en-US" altLang="zh-CN" sz="2500" dirty="0"/>
              <a:t>R</a:t>
            </a:r>
            <a:r>
              <a:rPr lang="en-US" altLang="zh-CN" sz="2500" dirty="0" smtClean="0"/>
              <a:t>esearch </a:t>
            </a:r>
            <a:r>
              <a:rPr lang="en-US" altLang="zh-CN" sz="2500" dirty="0"/>
              <a:t>and determine magnet manufacturing technology route</a:t>
            </a:r>
          </a:p>
          <a:p>
            <a:pPr>
              <a:spcAft>
                <a:spcPts val="0"/>
              </a:spcAft>
            </a:pPr>
            <a:r>
              <a:rPr lang="en-US" altLang="zh-CN" sz="2500" dirty="0"/>
              <a:t>Magnet engineering design</a:t>
            </a:r>
          </a:p>
          <a:p>
            <a:pPr>
              <a:spcAft>
                <a:spcPts val="0"/>
              </a:spcAft>
            </a:pPr>
            <a:r>
              <a:rPr lang="en-US" altLang="zh-CN" sz="2500" dirty="0"/>
              <a:t>Cost evaluation of SC </a:t>
            </a:r>
            <a:r>
              <a:rPr lang="en-US" altLang="zh-CN" sz="2500" dirty="0" err="1"/>
              <a:t>quadrupole</a:t>
            </a:r>
            <a:r>
              <a:rPr lang="en-US" altLang="zh-CN" sz="2500" dirty="0"/>
              <a:t> magnets</a:t>
            </a:r>
          </a:p>
          <a:p>
            <a:pPr>
              <a:spcAft>
                <a:spcPts val="0"/>
              </a:spcAft>
            </a:pPr>
            <a:endParaRPr lang="en-US" altLang="zh-CN" sz="25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500" dirty="0"/>
              <a:t> </a:t>
            </a:r>
            <a:r>
              <a:rPr lang="en-US" altLang="zh-CN" sz="2500" dirty="0" smtClean="0"/>
              <a:t>    </a:t>
            </a:r>
            <a:r>
              <a:rPr lang="en-US" altLang="zh-CN" sz="2500" dirty="0"/>
              <a:t>2027</a:t>
            </a:r>
          </a:p>
          <a:p>
            <a:pPr>
              <a:spcAft>
                <a:spcPts val="0"/>
              </a:spcAft>
            </a:pPr>
            <a:r>
              <a:rPr lang="en-US" altLang="zh-CN" sz="2500" dirty="0"/>
              <a:t>Draft and revise Engineering design report of SC quadrupole magnets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2844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4" y="1196752"/>
            <a:ext cx="10814992" cy="50127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400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Iron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free CCT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coil </a:t>
            </a:r>
            <a:r>
              <a:rPr lang="en-US" altLang="zh-CN" sz="2200" dirty="0">
                <a:cs typeface="Arial" panose="020B0604020202020204" pitchFamily="34" charset="0"/>
              </a:rPr>
              <a:t>is selected in EDR SC </a:t>
            </a:r>
            <a:r>
              <a:rPr lang="en-US" altLang="zh-CN" sz="2200" dirty="0" err="1">
                <a:cs typeface="Arial" panose="020B0604020202020204" pitchFamily="34" charset="0"/>
              </a:rPr>
              <a:t>quadrupoles</a:t>
            </a:r>
            <a:r>
              <a:rPr lang="en-US" altLang="zh-CN" sz="2200" dirty="0">
                <a:cs typeface="Arial" panose="020B0604020202020204" pitchFamily="34" charset="0"/>
              </a:rPr>
              <a:t> design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Two CCT options are used: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cs typeface="Arial" panose="020B0604020202020204" pitchFamily="34" charset="0"/>
              </a:rPr>
              <a:t>Direct winding CCT coil, and Traditional CCT </a:t>
            </a:r>
            <a:r>
              <a:rPr lang="en-US" altLang="zh-CN" sz="2000" dirty="0" smtClean="0">
                <a:cs typeface="Arial" panose="020B0604020202020204" pitchFamily="34" charset="0"/>
              </a:rPr>
              <a:t>coil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b="1" dirty="0">
                <a:cs typeface="Arial" panose="020B0604020202020204" pitchFamily="34" charset="0"/>
              </a:rPr>
              <a:t>P</a:t>
            </a:r>
            <a:r>
              <a:rPr lang="en-US" altLang="zh-CN" sz="2200" b="1" dirty="0" smtClean="0">
                <a:cs typeface="Arial" panose="020B0604020202020204" pitchFamily="34" charset="0"/>
              </a:rPr>
              <a:t>reliminary </a:t>
            </a:r>
            <a:r>
              <a:rPr lang="en-US" altLang="zh-CN" sz="2200" b="1" dirty="0">
                <a:cs typeface="Arial" panose="020B0604020202020204" pitchFamily="34" charset="0"/>
              </a:rPr>
              <a:t>design </a:t>
            </a:r>
            <a:r>
              <a:rPr lang="en-US" altLang="zh-CN" sz="2200" b="1" dirty="0" smtClean="0">
                <a:cs typeface="Arial" panose="020B0604020202020204" pitchFamily="34" charset="0"/>
              </a:rPr>
              <a:t>of CCT </a:t>
            </a:r>
            <a:r>
              <a:rPr lang="en-US" altLang="zh-CN" sz="2200" b="1" dirty="0" err="1" smtClean="0">
                <a:cs typeface="Arial" panose="020B0604020202020204" pitchFamily="34" charset="0"/>
              </a:rPr>
              <a:t>quadrupole</a:t>
            </a:r>
            <a:r>
              <a:rPr lang="en-US" altLang="zh-CN" sz="2200" b="1" dirty="0" smtClean="0">
                <a:cs typeface="Arial" panose="020B0604020202020204" pitchFamily="34" charset="0"/>
              </a:rPr>
              <a:t> coil is obtained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zh-CN" sz="2200" dirty="0">
                <a:cs typeface="Arial" panose="020B0604020202020204" pitchFamily="34" charset="0"/>
              </a:rPr>
              <a:t>Q1a local dipole field exceeds the requirement </a:t>
            </a:r>
            <a:r>
              <a:rPr lang="en-US" altLang="zh-CN" sz="2200" dirty="0" smtClean="0">
                <a:cs typeface="Arial" panose="020B0604020202020204" pitchFamily="34" charset="0"/>
              </a:rPr>
              <a:t>at Z mode</a:t>
            </a:r>
            <a:r>
              <a:rPr lang="en-US" altLang="zh-CN" sz="2200" dirty="0">
                <a:cs typeface="Arial" panose="020B0604020202020204" pitchFamily="34" charset="0"/>
              </a:rPr>
              <a:t>; </a:t>
            </a:r>
            <a:r>
              <a:rPr lang="en-US" altLang="zh-CN" sz="2200" dirty="0" smtClean="0">
                <a:cs typeface="Arial" panose="020B0604020202020204" pitchFamily="34" charset="0"/>
              </a:rPr>
              <a:t>all </a:t>
            </a:r>
            <a:r>
              <a:rPr lang="en-US" altLang="zh-CN" sz="2200" dirty="0">
                <a:cs typeface="Arial" panose="020B0604020202020204" pitchFamily="34" charset="0"/>
              </a:rPr>
              <a:t>other design requirements can be met for Q1a, Q1b, Q2 at four modes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endParaRPr lang="en-US" altLang="zh-CN" sz="2200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zh-CN" sz="2200" dirty="0" smtClean="0">
                <a:cs typeface="Arial" panose="020B0604020202020204" pitchFamily="34" charset="0"/>
              </a:rPr>
              <a:t>Detailed </a:t>
            </a:r>
            <a:r>
              <a:rPr lang="en-US" altLang="zh-CN" sz="2200" dirty="0">
                <a:cs typeface="Arial" panose="020B0604020202020204" pitchFamily="34" charset="0"/>
              </a:rPr>
              <a:t>magnet design and optimization, mechanical and quench </a:t>
            </a:r>
            <a:r>
              <a:rPr lang="en-US" altLang="zh-CN" sz="2200" dirty="0" smtClean="0">
                <a:cs typeface="Arial" panose="020B0604020202020204" pitchFamily="34" charset="0"/>
              </a:rPr>
              <a:t>analysis, </a:t>
            </a:r>
            <a:r>
              <a:rPr lang="en-US" altLang="zh-CN" sz="2200" dirty="0">
                <a:cs typeface="Arial" panose="020B0604020202020204" pitchFamily="34" charset="0"/>
              </a:rPr>
              <a:t>and engineering design will be </a:t>
            </a:r>
            <a:r>
              <a:rPr lang="en-US" altLang="zh-CN" sz="2200" dirty="0" smtClean="0">
                <a:cs typeface="Arial" panose="020B0604020202020204" pitchFamily="34" charset="0"/>
              </a:rPr>
              <a:t>performed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zh-CN" sz="2200" dirty="0">
                <a:cs typeface="Arial" panose="020B0604020202020204" pitchFamily="34" charset="0"/>
              </a:rPr>
              <a:t>W</a:t>
            </a:r>
            <a:r>
              <a:rPr lang="en-US" altLang="zh-CN" sz="2200" dirty="0" smtClean="0">
                <a:cs typeface="Arial" panose="020B0604020202020204" pitchFamily="34" charset="0"/>
              </a:rPr>
              <a:t>inding </a:t>
            </a:r>
            <a:r>
              <a:rPr lang="en-US" altLang="zh-CN" sz="2200" dirty="0">
                <a:cs typeface="Arial" panose="020B0604020202020204" pitchFamily="34" charset="0"/>
              </a:rPr>
              <a:t>experiment on </a:t>
            </a:r>
            <a:r>
              <a:rPr lang="en-US" altLang="zh-CN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CCT quadrupole coil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with self correction </a:t>
            </a:r>
            <a:r>
              <a:rPr lang="en-US" altLang="zh-CN" sz="2200" dirty="0">
                <a:cs typeface="Arial" panose="020B0604020202020204" pitchFamily="34" charset="0"/>
              </a:rPr>
              <a:t>is </a:t>
            </a:r>
            <a:r>
              <a:rPr lang="en-US" altLang="zh-CN" sz="2200" dirty="0" smtClean="0">
                <a:cs typeface="Arial" panose="020B0604020202020204" pitchFamily="34" charset="0"/>
              </a:rPr>
              <a:t>planned</a:t>
            </a:r>
            <a:endParaRPr lang="en-US" altLang="zh-CN" sz="2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769" y="164626"/>
            <a:ext cx="8437563" cy="58102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692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cs typeface="Arial" panose="020B0604020202020204" pitchFamily="34" charset="0"/>
              </a:rPr>
              <a:t>Thanks for your attention!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504" y="6237288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3889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Introduction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34195"/>
            <a:ext cx="10972800" cy="48403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000" dirty="0"/>
              <a:t>I</a:t>
            </a:r>
            <a:r>
              <a:rPr lang="en-US" altLang="zh-CN" sz="2000" dirty="0" smtClean="0"/>
              <a:t>n </a:t>
            </a:r>
            <a:r>
              <a:rPr lang="en-US" altLang="zh-CN" sz="2000" dirty="0"/>
              <a:t>CEPC interaction </a:t>
            </a:r>
            <a:r>
              <a:rPr lang="en-US" altLang="zh-CN" sz="2000" dirty="0" smtClean="0"/>
              <a:t>region, to </a:t>
            </a:r>
            <a:r>
              <a:rPr lang="en-US" altLang="zh-CN" sz="2000" dirty="0"/>
              <a:t>final focus the beam for high luminosity, compact </a:t>
            </a:r>
            <a:r>
              <a:rPr lang="en-US" altLang="zh-CN" sz="2000" dirty="0">
                <a:solidFill>
                  <a:srgbClr val="FF0000"/>
                </a:solidFill>
              </a:rPr>
              <a:t>high gradient </a:t>
            </a:r>
            <a:r>
              <a:rPr lang="en-US" altLang="zh-CN" sz="2000" dirty="0" smtClean="0">
                <a:solidFill>
                  <a:srgbClr val="FF0000"/>
                </a:solidFill>
              </a:rPr>
              <a:t>double </a:t>
            </a:r>
            <a:r>
              <a:rPr lang="en-US" altLang="zh-CN" sz="2000" dirty="0">
                <a:solidFill>
                  <a:srgbClr val="FF0000"/>
                </a:solidFill>
              </a:rPr>
              <a:t>aperture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magnets </a:t>
            </a:r>
            <a:r>
              <a:rPr lang="en-US" altLang="zh-CN" sz="2000" dirty="0"/>
              <a:t>(Q1a, Q1b, Q2) are required on both sides of IP </a:t>
            </a:r>
            <a:r>
              <a:rPr lang="en-US" altLang="zh-CN" sz="2000" dirty="0" smtClean="0"/>
              <a:t>points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To </a:t>
            </a:r>
            <a:r>
              <a:rPr lang="en-US" altLang="zh-CN" sz="2000" dirty="0"/>
              <a:t>cancel the effect of the detector solenoid field on the beam, anti-solenoids before </a:t>
            </a:r>
            <a:r>
              <a:rPr lang="en-US" altLang="zh-CN" sz="2000" dirty="0" err="1"/>
              <a:t>Quadrupoles</a:t>
            </a:r>
            <a:r>
              <a:rPr lang="en-US" altLang="zh-CN" sz="2000" dirty="0"/>
              <a:t> and outside </a:t>
            </a:r>
            <a:r>
              <a:rPr lang="en-US" altLang="zh-CN" sz="2000" dirty="0" err="1"/>
              <a:t>Quadrupoles</a:t>
            </a:r>
            <a:r>
              <a:rPr lang="en-US" altLang="zh-CN" sz="2000" dirty="0"/>
              <a:t> are needed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There </a:t>
            </a:r>
            <a:r>
              <a:rPr lang="en-US" altLang="zh-CN" sz="2000" dirty="0"/>
              <a:t>are </a:t>
            </a:r>
            <a:r>
              <a:rPr lang="en-US" altLang="zh-CN" sz="2000" dirty="0" smtClean="0"/>
              <a:t>a total of 4 </a:t>
            </a:r>
            <a:r>
              <a:rPr lang="en-US" altLang="zh-CN" sz="2000" dirty="0"/>
              <a:t>combined-function </a:t>
            </a:r>
            <a:r>
              <a:rPr lang="en-US" altLang="zh-CN" sz="2000" dirty="0" smtClean="0"/>
              <a:t>SC </a:t>
            </a:r>
            <a:r>
              <a:rPr lang="en-US" altLang="zh-CN" sz="2000" dirty="0"/>
              <a:t>magnets in CEPC interaction region</a:t>
            </a:r>
          </a:p>
          <a:p>
            <a:pPr>
              <a:spcAft>
                <a:spcPts val="0"/>
              </a:spcAft>
            </a:pPr>
            <a:r>
              <a:rPr lang="en-US" altLang="zh-CN" sz="2000" b="1" dirty="0"/>
              <a:t>One combined-function magnet includes: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Q1a, Q1b, </a:t>
            </a:r>
            <a:r>
              <a:rPr lang="en-US" altLang="zh-CN" sz="2000" dirty="0" smtClean="0"/>
              <a:t>Q2, and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Anti-solenoid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521824"/>
            <a:ext cx="4175470" cy="26878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554346"/>
            <a:ext cx="4795855" cy="28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Introduction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52368"/>
            <a:ext cx="10972800" cy="48403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/>
              <a:t>EDR requirements of CEPC Final Focus </a:t>
            </a:r>
            <a:r>
              <a:rPr lang="en-US" altLang="zh-CN" sz="2000" dirty="0" err="1"/>
              <a:t>quadrupoles</a:t>
            </a:r>
            <a:r>
              <a:rPr lang="en-US" altLang="zh-CN" sz="2000" dirty="0"/>
              <a:t> are based on </a:t>
            </a:r>
            <a:r>
              <a:rPr lang="en-US" altLang="zh-CN" sz="2000" dirty="0">
                <a:solidFill>
                  <a:srgbClr val="FF0000"/>
                </a:solidFill>
              </a:rPr>
              <a:t>L* of 1.9 m</a:t>
            </a:r>
            <a:r>
              <a:rPr lang="en-US" altLang="zh-CN" sz="2000" dirty="0"/>
              <a:t>, beam crossing angle of </a:t>
            </a:r>
            <a:r>
              <a:rPr lang="en-US" altLang="zh-CN" sz="2000" dirty="0">
                <a:solidFill>
                  <a:srgbClr val="FF0000"/>
                </a:solidFill>
              </a:rPr>
              <a:t>33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mrad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/>
              <a:t>Design requirement </a:t>
            </a:r>
            <a:r>
              <a:rPr lang="en-US" altLang="zh-CN" sz="2000" dirty="0"/>
              <a:t>of CEPC Interaction Region </a:t>
            </a:r>
            <a:r>
              <a:rPr lang="en-US" altLang="zh-CN" sz="2000" dirty="0" err="1"/>
              <a:t>quadrupole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magnets: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7488" y="2204864"/>
            <a:ext cx="820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Basic requirement of CEPC Interaction Region quadrupole magnets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85323"/>
              </p:ext>
            </p:extLst>
          </p:nvPr>
        </p:nvGraphicFramePr>
        <p:xfrm>
          <a:off x="978618" y="2636912"/>
          <a:ext cx="10081126" cy="276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1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07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388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991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827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Higs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140.7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142.3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94.9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109.7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62.71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58.9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105.28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51.3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0.0087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155.11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309040" y="5373216"/>
            <a:ext cx="9887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2) Ratio of </a:t>
            </a:r>
            <a:r>
              <a:rPr lang="en-US" altLang="zh-CN" sz="2000" dirty="0" err="1"/>
              <a:t>multipole</a:t>
            </a:r>
            <a:r>
              <a:rPr lang="en-US" altLang="zh-CN" sz="2000" dirty="0"/>
              <a:t> field to </a:t>
            </a:r>
            <a:r>
              <a:rPr lang="en-US" altLang="zh-CN" sz="2000" dirty="0" err="1"/>
              <a:t>quadrupole</a:t>
            </a:r>
            <a:r>
              <a:rPr lang="en-US" altLang="zh-CN" sz="2000" dirty="0"/>
              <a:t> field   ≤ 3×10</a:t>
            </a:r>
            <a:r>
              <a:rPr lang="en-US" altLang="zh-CN" sz="2000" baseline="30000" dirty="0"/>
              <a:t>-4</a:t>
            </a:r>
          </a:p>
          <a:p>
            <a:r>
              <a:rPr lang="en-US" altLang="zh-CN" sz="2000" dirty="0"/>
              <a:t>3) Integral dipole field at the center of one  </a:t>
            </a:r>
            <a:r>
              <a:rPr lang="en-US" altLang="zh-CN" sz="2000" dirty="0" smtClean="0"/>
              <a:t>aperture </a:t>
            </a:r>
            <a:r>
              <a:rPr lang="en-US" altLang="zh-CN" sz="2000" dirty="0"/>
              <a:t>is zero</a:t>
            </a:r>
          </a:p>
          <a:p>
            <a:r>
              <a:rPr lang="en-US" altLang="zh-CN" sz="2000" dirty="0"/>
              <a:t>     </a:t>
            </a:r>
            <a:r>
              <a:rPr lang="en-US" altLang="zh-CN" sz="2200" dirty="0">
                <a:solidFill>
                  <a:srgbClr val="008400"/>
                </a:solidFill>
              </a:rPr>
              <a:t>Local dipole field at </a:t>
            </a:r>
            <a:r>
              <a:rPr lang="en-US" altLang="zh-CN" sz="2200" dirty="0" smtClean="0">
                <a:solidFill>
                  <a:srgbClr val="008400"/>
                </a:solidFill>
              </a:rPr>
              <a:t>each </a:t>
            </a:r>
            <a:r>
              <a:rPr lang="en-US" altLang="zh-CN" sz="2200" dirty="0">
                <a:solidFill>
                  <a:srgbClr val="008400"/>
                </a:solidFill>
              </a:rPr>
              <a:t>longitudinal </a:t>
            </a:r>
            <a:r>
              <a:rPr lang="en-US" altLang="zh-CN" sz="2200" dirty="0" smtClean="0">
                <a:solidFill>
                  <a:srgbClr val="008400"/>
                </a:solidFill>
              </a:rPr>
              <a:t>position </a:t>
            </a:r>
            <a:r>
              <a:rPr lang="en-US" altLang="zh-CN" sz="2200" dirty="0">
                <a:solidFill>
                  <a:srgbClr val="008400"/>
                </a:solidFill>
              </a:rPr>
              <a:t>≤300 Gs (Higgs) or ≤100 Gs (Z)  </a:t>
            </a:r>
            <a:endParaRPr lang="zh-CN" altLang="en-US" sz="2200" dirty="0">
              <a:solidFill>
                <a:srgbClr val="0084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20136" y="6309320"/>
            <a:ext cx="456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From Detector </a:t>
            </a:r>
            <a:r>
              <a:rPr lang="en-US" altLang="zh-CN" sz="2000" b="1" dirty="0"/>
              <a:t>background, Preliminary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39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1424" y="1180618"/>
            <a:ext cx="10081120" cy="517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400" b="1" dirty="0" smtClean="0">
                <a:solidFill>
                  <a:srgbClr val="008400"/>
                </a:solidFill>
                <a:cs typeface="Arial" panose="020B0604020202020204" pitchFamily="34" charset="0"/>
              </a:rPr>
              <a:t>Design and optimization </a:t>
            </a:r>
            <a:r>
              <a:rPr lang="en-US" altLang="zh-CN" sz="2400" b="1" dirty="0">
                <a:solidFill>
                  <a:srgbClr val="008400"/>
                </a:solidFill>
                <a:cs typeface="Arial" panose="020B0604020202020204" pitchFamily="34" charset="0"/>
              </a:rPr>
              <a:t>of </a:t>
            </a:r>
            <a:r>
              <a:rPr lang="en-US" altLang="zh-CN" sz="2400" b="1" dirty="0" smtClean="0">
                <a:solidFill>
                  <a:srgbClr val="008400"/>
                </a:solidFill>
                <a:cs typeface="Arial" panose="020B0604020202020204" pitchFamily="34" charset="0"/>
              </a:rPr>
              <a:t>IR SC </a:t>
            </a:r>
            <a:r>
              <a:rPr lang="en-US" altLang="zh-CN" sz="2400" b="1" dirty="0">
                <a:solidFill>
                  <a:srgbClr val="008400"/>
                </a:solidFill>
                <a:cs typeface="Arial" panose="020B0604020202020204" pitchFamily="34" charset="0"/>
              </a:rPr>
              <a:t>magnets is on going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cs typeface="Arial" panose="020B0604020202020204" pitchFamily="34" charset="0"/>
              </a:rPr>
              <a:t>The </a:t>
            </a:r>
            <a:r>
              <a:rPr lang="en-US" altLang="zh-CN" sz="2000" b="1" dirty="0">
                <a:cs typeface="Arial" panose="020B0604020202020204" pitchFamily="34" charset="0"/>
              </a:rPr>
              <a:t>design of Q1a is the most challenging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cs typeface="Arial" panose="020B0604020202020204" pitchFamily="34" charset="0"/>
              </a:rPr>
              <a:t>Minimal distance between two aperture beam lines: </a:t>
            </a:r>
            <a:r>
              <a:rPr lang="en-US" altLang="zh-CN" sz="2000" b="1" dirty="0">
                <a:solidFill>
                  <a:srgbClr val="FF0000"/>
                </a:solidFill>
                <a:cs typeface="Arial" panose="020B0604020202020204" pitchFamily="34" charset="0"/>
              </a:rPr>
              <a:t>62.71</a:t>
            </a:r>
            <a:r>
              <a:rPr lang="en-US" altLang="zh-CN" sz="2000" b="1" dirty="0">
                <a:cs typeface="Arial" panose="020B0604020202020204" pitchFamily="34" charset="0"/>
              </a:rPr>
              <a:t> mm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nb-NO" altLang="zh-CN" sz="2000" dirty="0">
                <a:cs typeface="Arial" panose="020B0604020202020204" pitchFamily="34" charset="0"/>
              </a:rPr>
              <a:t>Leaving space for </a:t>
            </a:r>
            <a:r>
              <a:rPr lang="en-US" altLang="zh-CN" sz="2000" dirty="0">
                <a:cs typeface="Arial" panose="020B0604020202020204" pitchFamily="34" charset="0"/>
              </a:rPr>
              <a:t>beam pipe, </a:t>
            </a:r>
            <a:r>
              <a:rPr lang="nb-NO" altLang="zh-CN" sz="2000" dirty="0">
                <a:cs typeface="Arial" panose="020B0604020202020204" pitchFamily="34" charset="0"/>
              </a:rPr>
              <a:t>helium vessel, </a:t>
            </a:r>
            <a:r>
              <a:rPr lang="en-US" altLang="zh-CN" sz="2000" b="1" dirty="0" err="1">
                <a:cs typeface="Arial" panose="020B0604020202020204" pitchFamily="34" charset="0"/>
              </a:rPr>
              <a:t>quadrupole</a:t>
            </a:r>
            <a:r>
              <a:rPr lang="en-US" altLang="zh-CN" sz="2000" b="1" dirty="0">
                <a:cs typeface="Arial" panose="020B0604020202020204" pitchFamily="34" charset="0"/>
              </a:rPr>
              <a:t> coil inner radius: 20 mm</a:t>
            </a:r>
          </a:p>
          <a:p>
            <a:pPr>
              <a:spcAft>
                <a:spcPts val="0"/>
              </a:spcAft>
            </a:pPr>
            <a:r>
              <a:rPr lang="en-US" altLang="zh-CN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It is challenging to meet stringent design requirement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1) High field gradient: 142.3T/m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2) Limited radial space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 Limited radial space in the magnet middle: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 R: [20mm, 31.36mm],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only 11.36mm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available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3) Magnetic field crosstalk between two apertures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High order field harmonics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3×10</a:t>
            </a:r>
            <a:r>
              <a:rPr lang="en-US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Local dipole field: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≤300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(Higgs)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                   or ≤100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(Z)</a:t>
            </a:r>
          </a:p>
          <a:p>
            <a:pPr>
              <a:buFont typeface="Wingdings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022666"/>
            <a:ext cx="3744416" cy="251624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D3555180-131D-49E3-B04F-20A197DB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CCT type SC quandrupole design </a:t>
            </a:r>
            <a:r>
              <a:rPr lang="it-IT" altLang="zh-CN" dirty="0" smtClean="0"/>
              <a:t>status</a:t>
            </a:r>
            <a:endParaRPr lang="zh-CN" altLang="en-US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3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035677"/>
            <a:ext cx="11031016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dirty="0">
                <a:cs typeface="Arial" panose="020B0604020202020204" pitchFamily="34" charset="0"/>
              </a:rPr>
              <a:t>The CCT </a:t>
            </a:r>
            <a:r>
              <a:rPr lang="en-US" altLang="zh-CN" sz="2000" dirty="0">
                <a:solidFill>
                  <a:srgbClr val="008400"/>
                </a:solidFill>
                <a:cs typeface="Arial" panose="020B0604020202020204" pitchFamily="34" charset="0"/>
              </a:rPr>
              <a:t>(Canted Cosine Theta</a:t>
            </a:r>
            <a:r>
              <a:rPr lang="en-US" altLang="zh-CN" sz="2000" dirty="0" smtClean="0">
                <a:solidFill>
                  <a:srgbClr val="008400"/>
                </a:solidFill>
                <a:cs typeface="Arial" panose="020B0604020202020204" pitchFamily="34" charset="0"/>
              </a:rPr>
              <a:t>) </a:t>
            </a:r>
            <a:r>
              <a:rPr lang="en-US" altLang="zh-CN" sz="2200" dirty="0" smtClean="0">
                <a:cs typeface="Arial" panose="020B0604020202020204" pitchFamily="34" charset="0"/>
              </a:rPr>
              <a:t>coil </a:t>
            </a:r>
            <a:r>
              <a:rPr lang="en-US" altLang="zh-CN" sz="2200" dirty="0">
                <a:cs typeface="Arial" panose="020B0604020202020204" pitchFamily="34" charset="0"/>
              </a:rPr>
              <a:t>is based on a pair of conductors wound and powered such that their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transverse field </a:t>
            </a:r>
            <a:r>
              <a:rPr lang="en-US" altLang="zh-CN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sum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up </a:t>
            </a:r>
            <a:r>
              <a:rPr lang="en-US" altLang="zh-CN" sz="2200" dirty="0">
                <a:cs typeface="Arial" panose="020B0604020202020204" pitchFamily="34" charset="0"/>
              </a:rPr>
              <a:t>and </a:t>
            </a:r>
            <a:r>
              <a:rPr lang="en-US" altLang="zh-CN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solenoid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fields cancel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b="1" dirty="0">
                <a:cs typeface="Arial" panose="020B0604020202020204" pitchFamily="34" charset="0"/>
              </a:rPr>
              <a:t>Usually, the conductor is wound on a pre-cut groove </a:t>
            </a:r>
            <a:r>
              <a:rPr lang="en-US" altLang="zh-CN" sz="2200" dirty="0">
                <a:cs typeface="Arial" panose="020B0604020202020204" pitchFamily="34" charset="0"/>
              </a:rPr>
              <a:t>in a supporting cylinder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dirty="0">
                <a:cs typeface="Arial" panose="020B0604020202020204" pitchFamily="34" charset="0"/>
              </a:rPr>
              <a:t>The theoretical position of each conductor is given by equations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Self correction</a:t>
            </a:r>
            <a:r>
              <a:rPr lang="en-US" altLang="zh-CN" sz="2200" dirty="0">
                <a:cs typeface="Arial" panose="020B0604020202020204" pitchFamily="34" charset="0"/>
              </a:rPr>
              <a:t> of multipole field: Changing </a:t>
            </a:r>
            <a:r>
              <a:rPr lang="en-US" altLang="zh-CN" sz="2200" dirty="0" smtClean="0">
                <a:cs typeface="Arial" panose="020B0604020202020204" pitchFamily="34" charset="0"/>
              </a:rPr>
              <a:t>each turn </a:t>
            </a:r>
            <a:r>
              <a:rPr lang="en-US" altLang="zh-CN" sz="2200" dirty="0">
                <a:cs typeface="Arial" panose="020B0604020202020204" pitchFamily="34" charset="0"/>
              </a:rPr>
              <a:t>conductor path, multipole fields can be </a:t>
            </a:r>
            <a:r>
              <a:rPr lang="en-US" altLang="zh-CN" sz="2200" dirty="0" smtClean="0">
                <a:cs typeface="Arial" panose="020B0604020202020204" pitchFamily="34" charset="0"/>
              </a:rPr>
              <a:t>added</a:t>
            </a:r>
            <a:endParaRPr lang="en-US" altLang="zh-CN" sz="22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4" y="3298329"/>
            <a:ext cx="4947215" cy="15708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92" y="3010297"/>
            <a:ext cx="2304256" cy="1755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63AEC75-3A06-4299-B9A3-1C38A8C0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94" y="3412045"/>
            <a:ext cx="2354920" cy="1254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4" y="5356315"/>
            <a:ext cx="5627322" cy="10000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33733" y="5480242"/>
            <a:ext cx="425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Correction on path</a:t>
            </a:r>
          </a:p>
          <a:p>
            <a:r>
              <a:rPr lang="en-US" altLang="zh-CN" sz="2000" dirty="0"/>
              <a:t>n=1 dipole; n=3 </a:t>
            </a:r>
            <a:r>
              <a:rPr lang="en-US" altLang="zh-CN" sz="2000" dirty="0" err="1"/>
              <a:t>sextupole</a:t>
            </a:r>
            <a:endParaRPr lang="en-US" altLang="zh-CN" sz="20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47328" y="388368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Ideal conductor path</a:t>
            </a:r>
            <a:endParaRPr lang="zh-CN" altLang="en-US" sz="2000" b="1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884936" y="4465903"/>
            <a:ext cx="1620366" cy="2843325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="" xmlns:a16="http://schemas.microsoft.com/office/drawing/2014/main" id="{95E56B98-0B04-4967-937E-AB354587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CCT </a:t>
            </a:r>
            <a:r>
              <a:rPr lang="en-US" altLang="zh-CN" dirty="0" err="1" smtClean="0"/>
              <a:t>quadrupole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70606" y="4738015"/>
            <a:ext cx="394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Integrated </a:t>
            </a:r>
            <a:r>
              <a:rPr lang="en-US" altLang="zh-CN" sz="2400" b="1" dirty="0">
                <a:solidFill>
                  <a:srgbClr val="FF0000"/>
                </a:solidFill>
              </a:rPr>
              <a:t>field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harmonics=0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997627"/>
            <a:ext cx="9181399" cy="555818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Requirement on local dipole field </a:t>
            </a:r>
            <a:r>
              <a:rPr lang="en-US" altLang="zh-CN" sz="2000" dirty="0" smtClean="0">
                <a:cs typeface="Arial" panose="020B0604020202020204" pitchFamily="34" charset="0"/>
              </a:rPr>
              <a:t>is </a:t>
            </a:r>
            <a:r>
              <a:rPr lang="en-US" altLang="zh-CN" sz="2000" dirty="0">
                <a:cs typeface="Arial" panose="020B0604020202020204" pitchFamily="34" charset="0"/>
              </a:rPr>
              <a:t>relaxed to </a:t>
            </a:r>
            <a:r>
              <a:rPr lang="en-US" altLang="zh-CN" sz="2000" dirty="0">
                <a:solidFill>
                  <a:srgbClr val="008400"/>
                </a:solidFill>
                <a:cs typeface="Arial" panose="020B0604020202020204" pitchFamily="34" charset="0"/>
              </a:rPr>
              <a:t>≤ 300Gs (Higgs)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Compact magnet structure, reduce weight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FF0000"/>
                </a:solidFill>
                <a:cs typeface="Arial" panose="020B0604020202020204" pitchFamily="34" charset="0"/>
              </a:rPr>
              <a:t>Field crosstalk varies with longitudinal position</a:t>
            </a:r>
            <a:endParaRPr lang="en-US" altLang="zh-CN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Three kinds of quadrupole coil structures are </a:t>
            </a:r>
            <a:r>
              <a:rPr lang="en-US" altLang="zh-CN" sz="2000" dirty="0" smtClean="0">
                <a:cs typeface="Arial" panose="020B0604020202020204" pitchFamily="34" charset="0"/>
              </a:rPr>
              <a:t>studied</a:t>
            </a:r>
            <a:endParaRPr lang="en-US" altLang="zh-CN" sz="2000" b="1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quadrupole coil is the selected option </a:t>
            </a:r>
            <a:r>
              <a:rPr lang="en-US" altLang="zh-CN" sz="2000" dirty="0">
                <a:cs typeface="Arial" panose="020B0604020202020204" pitchFamily="34" charset="0"/>
              </a:rPr>
              <a:t>(Iron-free, coil self correction)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249900"/>
            <a:ext cx="8437563" cy="58102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 </a:t>
            </a:r>
            <a:r>
              <a:rPr lang="en-US" altLang="zh-CN" sz="3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endParaRPr lang="en-US"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96" y="4239259"/>
            <a:ext cx="2677693" cy="19980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09" y="2746025"/>
            <a:ext cx="2888643" cy="1403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6" y="2976191"/>
            <a:ext cx="3240360" cy="102887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89033" y="3861450"/>
            <a:ext cx="1620366" cy="2843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93" y="2613005"/>
            <a:ext cx="3293383" cy="14640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02" y="4207725"/>
            <a:ext cx="2701450" cy="20295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17662" y="6252371"/>
            <a:ext cx="16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Cos2θ coil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58831" y="6137561"/>
            <a:ext cx="16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CCT coil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48654" y="6228020"/>
            <a:ext cx="328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Direct winding Serpentine coil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80" y="668246"/>
            <a:ext cx="2912020" cy="18745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795" y="640401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Generate </a:t>
            </a:r>
            <a:r>
              <a:rPr lang="en-US" altLang="zh-CN" sz="1600" dirty="0"/>
              <a:t>magnetic field that varies longitudinally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21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052066"/>
            <a:ext cx="10297144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dirty="0">
                <a:cs typeface="Arial" panose="020B0604020202020204" pitchFamily="34" charset="0"/>
              </a:rPr>
              <a:t>Magnetic design of Q1a, Q1b, Q2 with CCT coil is performed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b="1" dirty="0" smtClean="0">
                <a:cs typeface="Arial" panose="020B0604020202020204" pitchFamily="34" charset="0"/>
              </a:rPr>
              <a:t>0.7mm </a:t>
            </a:r>
            <a:r>
              <a:rPr lang="en-US" altLang="zh-CN" sz="2200" b="1" dirty="0">
                <a:cs typeface="Arial" panose="020B0604020202020204" pitchFamily="34" charset="0"/>
              </a:rPr>
              <a:t>round wire</a:t>
            </a:r>
            <a:r>
              <a:rPr lang="en-US" altLang="zh-CN" sz="2200" dirty="0">
                <a:cs typeface="Arial" panose="020B0604020202020204" pitchFamily="34" charset="0"/>
              </a:rPr>
              <a:t>, HTS or LTS conductor (Bi-2212, Nb</a:t>
            </a:r>
            <a:r>
              <a:rPr lang="en-US" altLang="zh-CN" sz="2200" baseline="-25000" dirty="0">
                <a:cs typeface="Arial" panose="020B0604020202020204" pitchFamily="34" charset="0"/>
              </a:rPr>
              <a:t>3</a:t>
            </a:r>
            <a:r>
              <a:rPr lang="en-US" altLang="zh-CN" sz="2200" dirty="0">
                <a:cs typeface="Arial" panose="020B0604020202020204" pitchFamily="34" charset="0"/>
              </a:rPr>
              <a:t>Sn, </a:t>
            </a:r>
            <a:r>
              <a:rPr lang="en-US" altLang="zh-CN" sz="2200" dirty="0" err="1">
                <a:cs typeface="Arial" panose="020B0604020202020204" pitchFamily="34" charset="0"/>
              </a:rPr>
              <a:t>NbTi</a:t>
            </a:r>
            <a:r>
              <a:rPr lang="en-US" altLang="zh-CN" sz="2200" dirty="0">
                <a:cs typeface="Arial" panose="020B0604020202020204" pitchFamily="34" charset="0"/>
              </a:rPr>
              <a:t>, </a:t>
            </a:r>
            <a:r>
              <a:rPr lang="en-US" altLang="zh-CN" sz="2200" dirty="0" err="1">
                <a:cs typeface="Arial" panose="020B0604020202020204" pitchFamily="34" charset="0"/>
              </a:rPr>
              <a:t>etc</a:t>
            </a:r>
            <a:r>
              <a:rPr lang="en-US" altLang="zh-CN" sz="22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Two layers CCT </a:t>
            </a:r>
            <a:r>
              <a:rPr lang="en-US" altLang="zh-CN" sz="2200" dirty="0" err="1">
                <a:cs typeface="Arial" panose="020B0604020202020204" pitchFamily="34" charset="0"/>
              </a:rPr>
              <a:t>quadrupole</a:t>
            </a:r>
            <a:r>
              <a:rPr lang="en-US" altLang="zh-CN" sz="2200" dirty="0">
                <a:cs typeface="Arial" panose="020B0604020202020204" pitchFamily="34" charset="0"/>
              </a:rPr>
              <a:t> coil.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The inner radius of the skeleton is 20mm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8 wires in a groove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Q1a Conductor canted angle: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17 deg</a:t>
            </a:r>
            <a:r>
              <a:rPr lang="en-US" altLang="zh-CN" sz="2200" dirty="0">
                <a:cs typeface="Arial" panose="020B0604020202020204" pitchFamily="34" charset="0"/>
              </a:rPr>
              <a:t>,  </a:t>
            </a:r>
            <a:r>
              <a:rPr lang="en-US" altLang="zh-CN" sz="2200" dirty="0" smtClean="0">
                <a:cs typeface="Arial" panose="020B0604020202020204" pitchFamily="34" charset="0"/>
              </a:rPr>
              <a:t>pitch</a:t>
            </a:r>
            <a:r>
              <a:rPr lang="en-US" altLang="zh-CN" sz="2200" dirty="0">
                <a:cs typeface="Arial" panose="020B0604020202020204" pitchFamily="34" charset="0"/>
              </a:rPr>
              <a:t>: 7.2 mm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Excitation current: </a:t>
            </a:r>
            <a:r>
              <a:rPr lang="en-US" altLang="zh-CN" sz="2200" dirty="0">
                <a:solidFill>
                  <a:srgbClr val="FF0000"/>
                </a:solidFill>
                <a:cs typeface="Arial" panose="020B0604020202020204" pitchFamily="34" charset="0"/>
              </a:rPr>
              <a:t>780 A</a:t>
            </a:r>
            <a:r>
              <a:rPr lang="en-US" altLang="zh-CN" sz="2200" dirty="0">
                <a:cs typeface="Arial" panose="020B0604020202020204" pitchFamily="34" charset="0"/>
              </a:rPr>
              <a:t> @ </a:t>
            </a:r>
            <a:r>
              <a:rPr lang="en-US" altLang="zh-CN" sz="2200" dirty="0" smtClean="0">
                <a:cs typeface="Arial" panose="020B0604020202020204" pitchFamily="34" charset="0"/>
              </a:rPr>
              <a:t>4.2 </a:t>
            </a:r>
            <a:r>
              <a:rPr lang="en-US" altLang="zh-CN" sz="2200" dirty="0">
                <a:cs typeface="Arial" panose="020B0604020202020204" pitchFamily="34" charset="0"/>
              </a:rPr>
              <a:t>K   </a:t>
            </a:r>
            <a:r>
              <a:rPr lang="en-US" altLang="zh-CN" sz="2200" dirty="0" smtClean="0">
                <a:cs typeface="Arial" panose="020B0604020202020204" pitchFamily="34" charset="0"/>
              </a:rPr>
              <a:t>(</a:t>
            </a:r>
            <a:r>
              <a:rPr lang="en-US" altLang="zh-CN" sz="2200" dirty="0">
                <a:cs typeface="Arial" panose="020B0604020202020204" pitchFamily="34" charset="0"/>
              </a:rPr>
              <a:t>2</a:t>
            </a:r>
            <a:r>
              <a:rPr lang="en-US" altLang="zh-CN" sz="2200" dirty="0" smtClean="0">
                <a:cs typeface="Arial" panose="020B0604020202020204" pitchFamily="34" charset="0"/>
              </a:rPr>
              <a:t>K </a:t>
            </a:r>
            <a:r>
              <a:rPr lang="en-US" altLang="zh-CN" sz="2200" dirty="0">
                <a:cs typeface="Arial" panose="020B0604020202020204" pitchFamily="34" charset="0"/>
              </a:rPr>
              <a:t>is also under study)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Field gradient is calculated using theoretical formula, and OPERA-3D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FF8F449-FC1C-4848-8314-CD56E1CF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" y="4925978"/>
            <a:ext cx="6170818" cy="10197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9017798-950E-4A1F-976E-4E0FC49D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9" y="3562734"/>
            <a:ext cx="6235334" cy="11999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5884C9C-512D-4481-9160-C5DEA8CF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02" y="3819116"/>
            <a:ext cx="2142898" cy="22808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16" y="3520281"/>
            <a:ext cx="2924622" cy="2878525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="" xmlns:a16="http://schemas.microsoft.com/office/drawing/2014/main" id="{3C30C5F0-4F30-4CBF-8ACB-672AF973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Traditional CCT </a:t>
            </a:r>
            <a:r>
              <a:rPr lang="it-IT" altLang="zh-CN" dirty="0" smtClean="0"/>
              <a:t>quadrupole </a:t>
            </a:r>
            <a:r>
              <a:rPr lang="it-IT" altLang="zh-CN" dirty="0"/>
              <a:t>design </a:t>
            </a:r>
            <a:r>
              <a:rPr lang="it-IT" altLang="zh-CN" dirty="0" smtClean="0"/>
              <a:t>status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26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93" y="980728"/>
            <a:ext cx="9439562" cy="46811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dirty="0">
                <a:cs typeface="Arial" panose="020B0604020202020204" pitchFamily="34" charset="0"/>
              </a:rPr>
              <a:t>Q1a: Dipole and </a:t>
            </a:r>
            <a:r>
              <a:rPr lang="en-US" altLang="zh-CN" sz="2200" dirty="0" err="1">
                <a:cs typeface="Arial" panose="020B0604020202020204" pitchFamily="34" charset="0"/>
              </a:rPr>
              <a:t>multipole</a:t>
            </a:r>
            <a:r>
              <a:rPr lang="en-US" altLang="zh-CN" sz="2200" dirty="0">
                <a:cs typeface="Arial" panose="020B0604020202020204" pitchFamily="34" charset="0"/>
              </a:rPr>
              <a:t> field </a:t>
            </a:r>
            <a:r>
              <a:rPr lang="en-US" altLang="zh-CN" sz="2200" b="1" dirty="0">
                <a:cs typeface="Arial" panose="020B0604020202020204" pitchFamily="34" charset="0"/>
              </a:rPr>
              <a:t>before coil self correction </a:t>
            </a:r>
            <a:r>
              <a:rPr lang="en-US" altLang="zh-CN" sz="2200" dirty="0">
                <a:cs typeface="Arial" panose="020B0604020202020204" pitchFamily="34" charset="0"/>
              </a:rPr>
              <a:t>(Higgs)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Arial" panose="020B0604020202020204" pitchFamily="34" charset="0"/>
              </a:rPr>
              <a:t>Q1a: Dipole and multipole field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after coil self correction </a:t>
            </a:r>
            <a:r>
              <a:rPr lang="en-US" altLang="zh-CN" sz="2200" dirty="0">
                <a:latin typeface="Times New Roman" panose="02020603050405020304" pitchFamily="18" charset="0"/>
              </a:rPr>
              <a:t>(Higgs)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6689"/>
              </p:ext>
            </p:extLst>
          </p:nvPr>
        </p:nvGraphicFramePr>
        <p:xfrm>
          <a:off x="6696198" y="4245874"/>
          <a:ext cx="4383880" cy="250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970"/>
              </a:tblGrid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/B2)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an (An/B2)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</a:rPr>
                        <a:t>Required  integrated field harmonics</a:t>
                      </a:r>
                      <a:endParaRPr lang="zh-CN" alt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≤3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10-4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-0.80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-0.05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-1.4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-0.06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-0.03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&lt;0.01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32463"/>
              </p:ext>
            </p:extLst>
          </p:nvPr>
        </p:nvGraphicFramePr>
        <p:xfrm>
          <a:off x="6695169" y="1385953"/>
          <a:ext cx="4354884" cy="243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7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8721"/>
              </a:tblGrid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/B2)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an (An/B2)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</a:rPr>
                        <a:t>Required  integrated field harmonics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/B2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≤3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10-4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-61.0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-0.04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-0.03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&lt;0.01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9480376" y="1007710"/>
            <a:ext cx="16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Rref</a:t>
            </a:r>
            <a:r>
              <a:rPr lang="en-US" altLang="zh-CN" dirty="0"/>
              <a:t>=7.46mm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338659"/>
            <a:ext cx="3159271" cy="2413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94" y="4278986"/>
            <a:ext cx="3189604" cy="2442490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="" xmlns:a16="http://schemas.microsoft.com/office/drawing/2014/main" id="{0900B207-1EE3-4B71-A9C2-57837E7D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Traditional CCT </a:t>
            </a:r>
            <a:r>
              <a:rPr lang="it-IT" altLang="zh-CN" dirty="0" smtClean="0"/>
              <a:t>quadrupole </a:t>
            </a:r>
            <a:r>
              <a:rPr lang="it-IT" altLang="zh-CN" dirty="0"/>
              <a:t>design </a:t>
            </a:r>
            <a:r>
              <a:rPr lang="it-IT" altLang="zh-CN" dirty="0" smtClean="0"/>
              <a:t>status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2436" y="47251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400"/>
                </a:solidFill>
              </a:rPr>
              <a:t>Requirement</a:t>
            </a:r>
            <a:r>
              <a:rPr lang="en-US" altLang="zh-CN" dirty="0">
                <a:solidFill>
                  <a:srgbClr val="008400"/>
                </a:solidFill>
              </a:rPr>
              <a:t>: Local dipole field  ≤300 </a:t>
            </a:r>
            <a:r>
              <a:rPr lang="en-US" altLang="zh-CN" dirty="0" err="1">
                <a:solidFill>
                  <a:srgbClr val="008400"/>
                </a:solidFill>
              </a:rPr>
              <a:t>Gs</a:t>
            </a:r>
            <a:r>
              <a:rPr lang="en-US" altLang="zh-CN" dirty="0">
                <a:solidFill>
                  <a:srgbClr val="008400"/>
                </a:solidFill>
              </a:rPr>
              <a:t> (Higgs)</a:t>
            </a:r>
            <a:endParaRPr lang="zh-CN" altLang="en-US" dirty="0">
              <a:solidFill>
                <a:srgbClr val="008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35228</TotalTime>
  <Words>1884</Words>
  <Application>Microsoft Office PowerPoint</Application>
  <PresentationFormat>宽屏</PresentationFormat>
  <Paragraphs>439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Arial Black</vt:lpstr>
      <vt:lpstr>Calibri</vt:lpstr>
      <vt:lpstr>Times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CCT type SC quandrupole design status</vt:lpstr>
      <vt:lpstr>CCT quadrupole</vt:lpstr>
      <vt:lpstr>CCT quadrupole</vt:lpstr>
      <vt:lpstr>Traditional CCT quadrupole design status</vt:lpstr>
      <vt:lpstr>Traditional CCT quadrupole design status</vt:lpstr>
      <vt:lpstr>Traditional CCT quadrupole design status</vt:lpstr>
      <vt:lpstr>Traditional CCT quadrupole design status</vt:lpstr>
      <vt:lpstr>Traditional CCT quadrupole design status</vt:lpstr>
      <vt:lpstr>Direct winding CCT coil</vt:lpstr>
      <vt:lpstr>Direct winding CCT coil</vt:lpstr>
      <vt:lpstr>Direct winding CCT quadrupole design status</vt:lpstr>
      <vt:lpstr>Direct winding CCT quadrupole design status</vt:lpstr>
      <vt:lpstr>Direct winding CCT quadrupole design status</vt:lpstr>
      <vt:lpstr>Design parameters of SC quadrupoles with CCT coil</vt:lpstr>
      <vt:lpstr>Superconductor Critical current density VS magnetic field @4.2K</vt:lpstr>
      <vt:lpstr>Working temperature</vt:lpstr>
      <vt:lpstr>Can maximum field in Q1a coil reaches 4.3 T ?</vt:lpstr>
      <vt:lpstr>PowerPoint 演示文稿</vt:lpstr>
      <vt:lpstr>Conclusion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unknown</cp:lastModifiedBy>
  <cp:revision>2711</cp:revision>
  <cp:lastPrinted>2022-11-06T05:19:21Z</cp:lastPrinted>
  <dcterms:created xsi:type="dcterms:W3CDTF">2012-09-04T11:33:36Z</dcterms:created>
  <dcterms:modified xsi:type="dcterms:W3CDTF">2024-12-11T00:59:30Z</dcterms:modified>
</cp:coreProperties>
</file>