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953" r:id="rId2"/>
    <p:sldId id="994" r:id="rId3"/>
    <p:sldId id="984" r:id="rId4"/>
    <p:sldId id="1078" r:id="rId5"/>
    <p:sldId id="995" r:id="rId6"/>
    <p:sldId id="1012" r:id="rId7"/>
    <p:sldId id="1069" r:id="rId8"/>
    <p:sldId id="1067" r:id="rId9"/>
    <p:sldId id="1038" r:id="rId10"/>
    <p:sldId id="1070" r:id="rId11"/>
    <p:sldId id="986" r:id="rId12"/>
    <p:sldId id="1008" r:id="rId13"/>
    <p:sldId id="1049" r:id="rId14"/>
    <p:sldId id="1009" r:id="rId15"/>
    <p:sldId id="1074" r:id="rId16"/>
    <p:sldId id="1033" r:id="rId17"/>
    <p:sldId id="1037" r:id="rId18"/>
    <p:sldId id="1076" r:id="rId19"/>
    <p:sldId id="1029" r:id="rId20"/>
    <p:sldId id="258" r:id="rId21"/>
    <p:sldId id="1003" r:id="rId22"/>
    <p:sldId id="1073" r:id="rId23"/>
    <p:sldId id="261" r:id="rId24"/>
    <p:sldId id="990" r:id="rId25"/>
    <p:sldId id="1077" r:id="rId26"/>
    <p:sldId id="1005" r:id="rId27"/>
    <p:sldId id="1079" r:id="rId28"/>
    <p:sldId id="1080" r:id="rId29"/>
    <p:sldId id="996" r:id="rId30"/>
    <p:sldId id="983" r:id="rId31"/>
    <p:sldId id="1018" r:id="rId32"/>
    <p:sldId id="1066" r:id="rId33"/>
    <p:sldId id="1039" r:id="rId34"/>
    <p:sldId id="1081" r:id="rId35"/>
    <p:sldId id="1072" r:id="rId36"/>
    <p:sldId id="262" r:id="rId37"/>
    <p:sldId id="1062" r:id="rId38"/>
    <p:sldId id="1063" r:id="rId39"/>
    <p:sldId id="1065" r:id="rId40"/>
    <p:sldId id="1031" r:id="rId41"/>
    <p:sldId id="1046" r:id="rId4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  <p:cmAuthor id="2" name="XiaoLong Wang" initials="XW" lastIdx="1" clrIdx="1">
    <p:extLst>
      <p:ext uri="{19B8F6BF-5375-455C-9EA6-DF929625EA0E}">
        <p15:presenceInfo xmlns:p15="http://schemas.microsoft.com/office/powerpoint/2012/main" userId="809d873b314dfa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3" autoAdjust="0"/>
    <p:restoredTop sz="90707" autoAdjust="0"/>
  </p:normalViewPr>
  <p:slideViewPr>
    <p:cSldViewPr>
      <p:cViewPr varScale="1">
        <p:scale>
          <a:sx n="96" d="100"/>
          <a:sy n="96" d="100"/>
        </p:scale>
        <p:origin x="63" y="12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86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41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932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389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628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22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440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3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473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267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12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93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emf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9.png"/><Relationship Id="rId10" Type="http://schemas.openxmlformats.org/officeDocument/2006/relationships/image" Target="../media/image32.emf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1.png"/><Relationship Id="rId7" Type="http://schemas.openxmlformats.org/officeDocument/2006/relationships/image" Target="../media/image54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3.tif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5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3.png"/><Relationship Id="rId7" Type="http://schemas.openxmlformats.org/officeDocument/2006/relationships/image" Target="../media/image69.emf"/><Relationship Id="rId12" Type="http://schemas.openxmlformats.org/officeDocument/2006/relationships/image" Target="../media/image4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11" Type="http://schemas.openxmlformats.org/officeDocument/2006/relationships/image" Target="../media/image411.png"/><Relationship Id="rId5" Type="http://schemas.openxmlformats.org/officeDocument/2006/relationships/image" Target="../media/image67.emf"/><Relationship Id="rId10" Type="http://schemas.openxmlformats.org/officeDocument/2006/relationships/image" Target="../media/image72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13" Type="http://schemas.openxmlformats.org/officeDocument/2006/relationships/image" Target="../media/image80.png"/><Relationship Id="rId3" Type="http://schemas.openxmlformats.org/officeDocument/2006/relationships/image" Target="../media/image73.png"/><Relationship Id="rId7" Type="http://schemas.openxmlformats.org/officeDocument/2006/relationships/image" Target="../media/image360.png"/><Relationship Id="rId12" Type="http://schemas.openxmlformats.org/officeDocument/2006/relationships/image" Target="../media/image4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79.emf"/><Relationship Id="rId5" Type="http://schemas.openxmlformats.org/officeDocument/2006/relationships/image" Target="../media/image75.jpg"/><Relationship Id="rId15" Type="http://schemas.openxmlformats.org/officeDocument/2006/relationships/image" Target="../media/image4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7.jpeg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jp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40.png"/><Relationship Id="rId4" Type="http://schemas.openxmlformats.org/officeDocument/2006/relationships/image" Target="../media/image8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0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Progress of the CEPC Muon Detector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39616" y="4221088"/>
            <a:ext cx="6769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Xiaolong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Wang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(for the Muon Detector Group)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Fudan University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Dec. 11th, 2024, CEPC Day</a:t>
            </a:r>
          </a:p>
          <a:p>
            <a:pPr algn="ctr"/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454FAE-C873-42BF-96D7-CC7B9C9C1C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648" y="136524"/>
            <a:ext cx="912600" cy="912600"/>
          </a:xfrm>
          <a:prstGeom prst="rect">
            <a:avLst/>
          </a:prstGeom>
          <a:effectLst>
            <a:glow rad="127000">
              <a:schemeClr val="bg1">
                <a:alpha val="5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CAC6C55-4D54-42FA-BED6-B9203101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2936"/>
            <a:ext cx="10972800" cy="991011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Design of the Muon detector</a:t>
            </a:r>
            <a:endParaRPr lang="zh-CN" altLang="en-US" sz="32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E76017F-4481-4A11-ADD6-64B02D0E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41344C-D00D-4C4F-999E-47176B5C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168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FB16AEF-281B-407D-BDDE-9CD210616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3656901"/>
            <a:ext cx="4477960" cy="2946786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166664" y="0"/>
            <a:ext cx="12025336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Geometry of Muon detector - Barrel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99" y="938630"/>
            <a:ext cx="6480254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Geometry: </a:t>
            </a:r>
            <a:r>
              <a:rPr lang="en-US" altLang="zh-CN" sz="2400" dirty="0">
                <a:solidFill>
                  <a:srgbClr val="FF0000"/>
                </a:solidFill>
              </a:rPr>
              <a:t>6 superlayers</a:t>
            </a:r>
            <a:r>
              <a:rPr lang="en-US" altLang="zh-CN" sz="2400" dirty="0"/>
              <a:t>, to cover the detection as much as possible</a:t>
            </a:r>
          </a:p>
          <a:p>
            <a:pPr lvl="1"/>
            <a:r>
              <a:rPr lang="en-US" altLang="zh-CN" sz="2000" dirty="0"/>
              <a:t>Barrel: Helix dodecagon sectors.</a:t>
            </a:r>
          </a:p>
          <a:p>
            <a:pPr lvl="1"/>
            <a:r>
              <a:rPr lang="en-US" altLang="zh-CN" sz="2000" dirty="0"/>
              <a:t>Rectangle modules inserted between iron plates.</a:t>
            </a:r>
          </a:p>
          <a:p>
            <a:pPr lvl="1"/>
            <a:r>
              <a:rPr lang="en-US" altLang="zh-CN" sz="2000" dirty="0"/>
              <a:t>Cable: towards the gaps between barrel and endcaps.</a:t>
            </a:r>
          </a:p>
          <a:p>
            <a:pPr marL="0" indent="0">
              <a:buNone/>
            </a:pPr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DB812CB-5D46-4A22-9E3E-B029FE2A639D}"/>
                  </a:ext>
                </a:extLst>
              </p:cNvPr>
              <p:cNvSpPr txBox="1"/>
              <p:nvPr/>
            </p:nvSpPr>
            <p:spPr>
              <a:xfrm>
                <a:off x="8328248" y="1196752"/>
                <a:ext cx="2520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= 4.275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or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4.625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DB812CB-5D46-4A22-9E3E-B029FE2A6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248" y="1196752"/>
                <a:ext cx="2520280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7192E66C-92F5-48A6-966C-C1B029C00240}"/>
              </a:ext>
            </a:extLst>
          </p:cNvPr>
          <p:cNvSpPr txBox="1"/>
          <p:nvPr/>
        </p:nvSpPr>
        <p:spPr>
          <a:xfrm>
            <a:off x="6587936" y="1179332"/>
            <a:ext cx="8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cables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31643AB-50E8-46C1-80CA-A19EED5D8AA8}"/>
              </a:ext>
            </a:extLst>
          </p:cNvPr>
          <p:cNvSpPr txBox="1"/>
          <p:nvPr/>
        </p:nvSpPr>
        <p:spPr>
          <a:xfrm>
            <a:off x="11166663" y="1332507"/>
            <a:ext cx="8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cables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1DA808-A25C-4CD0-BB8E-FC0CBFC98EA0}"/>
              </a:ext>
            </a:extLst>
          </p:cNvPr>
          <p:cNvSpPr txBox="1"/>
          <p:nvPr/>
        </p:nvSpPr>
        <p:spPr>
          <a:xfrm>
            <a:off x="8328247" y="2937228"/>
            <a:ext cx="369706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Vary the separation position to avoid dead zone in the middle of barrel.</a:t>
            </a:r>
            <a:endParaRPr lang="zh-CN" altLang="en-US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43CC0E4-0692-4361-B448-3E594501F005}"/>
              </a:ext>
            </a:extLst>
          </p:cNvPr>
          <p:cNvGrpSpPr/>
          <p:nvPr/>
        </p:nvGrpSpPr>
        <p:grpSpPr>
          <a:xfrm>
            <a:off x="3317535" y="3297300"/>
            <a:ext cx="3211633" cy="3088459"/>
            <a:chOff x="6988752" y="1690064"/>
            <a:chExt cx="5114961" cy="5110544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86C015AD-D670-45F9-94F7-23802760F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8752" y="1690064"/>
              <a:ext cx="5114961" cy="5110544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B72BAD7-C62A-45D2-96F5-6AF2D298D832}"/>
                </a:ext>
              </a:extLst>
            </p:cNvPr>
            <p:cNvSpPr txBox="1"/>
            <p:nvPr/>
          </p:nvSpPr>
          <p:spPr>
            <a:xfrm rot="16200000">
              <a:off x="8776685" y="2493083"/>
              <a:ext cx="1241022" cy="588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5185</a:t>
              </a:r>
              <a:endParaRPr lang="zh-CN" altLang="en-US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5816253-35BE-4DC2-BBEC-8CC10F76B61C}"/>
                </a:ext>
              </a:extLst>
            </p:cNvPr>
            <p:cNvSpPr txBox="1"/>
            <p:nvPr/>
          </p:nvSpPr>
          <p:spPr>
            <a:xfrm>
              <a:off x="10220299" y="3715685"/>
              <a:ext cx="1146785" cy="611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4245</a:t>
              </a:r>
              <a:endParaRPr lang="zh-CN" altLang="en-US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21E389F4-07AB-44BE-9E9D-7D236FBB99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67373" y="1810752"/>
              <a:ext cx="0" cy="24175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2C4820CD-A1D9-4EAF-99F8-1F5B16795CD6}"/>
                </a:ext>
              </a:extLst>
            </p:cNvPr>
            <p:cNvCxnSpPr>
              <a:cxnSpLocks/>
            </p:cNvCxnSpPr>
            <p:nvPr/>
          </p:nvCxnSpPr>
          <p:spPr>
            <a:xfrm>
              <a:off x="9684236" y="4228293"/>
              <a:ext cx="184803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5B6FE48-A807-4AB5-8D29-1BEE1D2D3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73" y="3401008"/>
            <a:ext cx="3291029" cy="320267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ACD543A6-8685-476D-B93C-E25EEAD76B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5681" y="1786158"/>
            <a:ext cx="4815465" cy="104445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7A2E6C0-656B-4D18-81F5-7D2A79AB54F7}"/>
              </a:ext>
            </a:extLst>
          </p:cNvPr>
          <p:cNvSpPr txBox="1"/>
          <p:nvPr/>
        </p:nvSpPr>
        <p:spPr>
          <a:xfrm>
            <a:off x="2852971" y="6448794"/>
            <a:ext cx="498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Will come back to cable and chimney later.</a:t>
            </a:r>
            <a:endParaRPr lang="zh-CN" altLang="en-US" dirty="0"/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27E0A6E2-F9BC-487D-9870-7F6C58C93CC0}"/>
              </a:ext>
            </a:extLst>
          </p:cNvPr>
          <p:cNvSpPr/>
          <p:nvPr/>
        </p:nvSpPr>
        <p:spPr>
          <a:xfrm rot="10800000">
            <a:off x="6816080" y="1700808"/>
            <a:ext cx="72008" cy="295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4F151DA6-5F84-43AE-9563-E9A689E3894B}"/>
              </a:ext>
            </a:extLst>
          </p:cNvPr>
          <p:cNvSpPr/>
          <p:nvPr/>
        </p:nvSpPr>
        <p:spPr>
          <a:xfrm rot="10800000">
            <a:off x="11322835" y="1712816"/>
            <a:ext cx="72008" cy="2959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73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53FF63E6-D773-4985-96BD-8ABEABD8BB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5243" y="1226408"/>
                <a:ext cx="5270376" cy="238628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zh-CN" sz="2400" dirty="0"/>
                  <a:t>Geometry: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6 superlayers</a:t>
                </a:r>
              </a:p>
              <a:p>
                <a:pPr lvl="1"/>
                <a:r>
                  <a:rPr lang="en-US" altLang="zh-CN" sz="2000" dirty="0"/>
                  <a:t>Endcaps: inner and outer modules</a:t>
                </a:r>
              </a:p>
              <a:p>
                <a:pPr lvl="2"/>
                <a:r>
                  <a:rPr lang="en-US" altLang="zh-CN" sz="2000" dirty="0"/>
                  <a:t>Inner module: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=0.75−2.95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000" dirty="0"/>
              </a:p>
              <a:p>
                <a:pPr lvl="2"/>
                <a:r>
                  <a:rPr lang="en-US" altLang="zh-CN" sz="2000" dirty="0"/>
                  <a:t>Outer module: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=3.00−5.20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000" dirty="0"/>
              </a:p>
              <a:p>
                <a:pPr lvl="1"/>
                <a:r>
                  <a:rPr lang="en-US" altLang="zh-CN" sz="2000" dirty="0">
                    <a:solidFill>
                      <a:srgbClr val="FF0000"/>
                    </a:solidFill>
                  </a:rPr>
                  <a:t>Area close to beam pipes is always busy due to the beam backgrounds.</a:t>
                </a:r>
              </a:p>
              <a:p>
                <a:pPr lvl="1"/>
                <a:r>
                  <a:rPr lang="en-US" altLang="zh-CN" sz="2000" dirty="0"/>
                  <a:t>Longest bar in a outer module: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4.2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53FF63E6-D773-4985-96BD-8ABEABD8BB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5243" y="1226408"/>
                <a:ext cx="5270376" cy="2386284"/>
              </a:xfrm>
              <a:blipFill>
                <a:blip r:embed="rId3"/>
                <a:stretch>
                  <a:fillRect l="-694" t="-3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20655" y="634420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2133866-2AC6-40FA-B50F-A27BC0E1E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3771891"/>
            <a:ext cx="2376264" cy="25653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5DA3BE2-1A99-484E-91E8-7A11143CC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542" y="3655875"/>
            <a:ext cx="3527512" cy="310877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896BA7-81D1-4A5B-B79D-2EE68319B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265" y="1571203"/>
            <a:ext cx="2271113" cy="4748232"/>
          </a:xfrm>
          <a:prstGeom prst="rect">
            <a:avLst/>
          </a:prstGeom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871A0346-27ED-4B4D-8937-3443541D23EF}"/>
              </a:ext>
            </a:extLst>
          </p:cNvPr>
          <p:cNvSpPr/>
          <p:nvPr/>
        </p:nvSpPr>
        <p:spPr>
          <a:xfrm rot="16200000">
            <a:off x="5531125" y="3644065"/>
            <a:ext cx="5760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68003A5-428C-49B5-B9D7-67F2A4ED81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541397">
            <a:off x="6913085" y="4688079"/>
            <a:ext cx="1941701" cy="19306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AFA36E-FC58-4C7B-B57A-A90EC5006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56845">
            <a:off x="6705979" y="1386062"/>
            <a:ext cx="2128982" cy="280253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C0E21F5-46E9-4D11-A3B6-5384F8909D18}"/>
              </a:ext>
            </a:extLst>
          </p:cNvPr>
          <p:cNvSpPr txBox="1"/>
          <p:nvPr/>
        </p:nvSpPr>
        <p:spPr>
          <a:xfrm>
            <a:off x="6594344" y="4119824"/>
            <a:ext cx="136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Inner module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56A0D2F-CBA9-4637-9649-17DE3350251A}"/>
              </a:ext>
            </a:extLst>
          </p:cNvPr>
          <p:cNvSpPr txBox="1"/>
          <p:nvPr/>
        </p:nvSpPr>
        <p:spPr>
          <a:xfrm>
            <a:off x="6049877" y="1202574"/>
            <a:ext cx="89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Outer module</a:t>
            </a:r>
            <a:endParaRPr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24BFAE15-6539-476B-A8E1-6F2BDBDED7E7}"/>
              </a:ext>
            </a:extLst>
          </p:cNvPr>
          <p:cNvSpPr/>
          <p:nvPr/>
        </p:nvSpPr>
        <p:spPr>
          <a:xfrm>
            <a:off x="9120336" y="2787327"/>
            <a:ext cx="216024" cy="2816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30C7609E-20BC-4204-89B6-45E5C01D28AD}"/>
              </a:ext>
            </a:extLst>
          </p:cNvPr>
          <p:cNvSpPr/>
          <p:nvPr/>
        </p:nvSpPr>
        <p:spPr>
          <a:xfrm>
            <a:off x="8724745" y="4913771"/>
            <a:ext cx="216024" cy="2816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7D571E-5CD9-4F46-8756-2E4971F8B481}"/>
              </a:ext>
            </a:extLst>
          </p:cNvPr>
          <p:cNvSpPr txBox="1"/>
          <p:nvPr/>
        </p:nvSpPr>
        <p:spPr>
          <a:xfrm>
            <a:off x="8291049" y="3796658"/>
            <a:ext cx="111643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Windows for cables</a:t>
            </a:r>
            <a:endParaRPr lang="zh-CN" alt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6A44BA6-786E-49AF-8128-0A4ED0CC485C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9008157" y="3068960"/>
            <a:ext cx="220191" cy="702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4458F1FB-CB01-48B2-AD75-BA0336DD5A99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8832757" y="4527617"/>
            <a:ext cx="108012" cy="386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AA8F8B2-6796-4DF2-B4F7-5C33FA7F27E4}"/>
              </a:ext>
            </a:extLst>
          </p:cNvPr>
          <p:cNvCxnSpPr>
            <a:cxnSpLocks/>
          </p:cNvCxnSpPr>
          <p:nvPr/>
        </p:nvCxnSpPr>
        <p:spPr>
          <a:xfrm flipH="1">
            <a:off x="5735960" y="3107776"/>
            <a:ext cx="1128668" cy="1258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59A4BB63-5BD1-4C5D-A733-A40F8E0B03D9}"/>
              </a:ext>
            </a:extLst>
          </p:cNvPr>
          <p:cNvCxnSpPr>
            <a:cxnSpLocks/>
          </p:cNvCxnSpPr>
          <p:nvPr/>
        </p:nvCxnSpPr>
        <p:spPr>
          <a:xfrm flipH="1" flipV="1">
            <a:off x="5663953" y="5410721"/>
            <a:ext cx="1381325" cy="681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238D4F1-B57A-4858-87DF-904560F6994D}"/>
              </a:ext>
            </a:extLst>
          </p:cNvPr>
          <p:cNvSpPr txBox="1"/>
          <p:nvPr/>
        </p:nvSpPr>
        <p:spPr>
          <a:xfrm>
            <a:off x="5459299" y="2928143"/>
            <a:ext cx="905171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Cables</a:t>
            </a:r>
            <a:endParaRPr lang="zh-CN" altLang="en-US" sz="20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297A46D-8AF5-4888-81FA-F319A18F5B03}"/>
              </a:ext>
            </a:extLst>
          </p:cNvPr>
          <p:cNvSpPr txBox="1"/>
          <p:nvPr/>
        </p:nvSpPr>
        <p:spPr>
          <a:xfrm>
            <a:off x="122967" y="6295575"/>
            <a:ext cx="498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Will come back to cable later.</a:t>
            </a:r>
            <a:endParaRPr lang="zh-CN" altLang="en-US" dirty="0"/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id="{D414FA9B-5B1C-46BD-A145-1E4DC2285883}"/>
              </a:ext>
            </a:extLst>
          </p:cNvPr>
          <p:cNvSpPr txBox="1"/>
          <p:nvPr/>
        </p:nvSpPr>
        <p:spPr>
          <a:xfrm>
            <a:off x="166664" y="0"/>
            <a:ext cx="12025336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Geometry of Muon detector - Endcap</a:t>
            </a:r>
          </a:p>
        </p:txBody>
      </p:sp>
    </p:spTree>
    <p:extLst>
      <p:ext uri="{BB962C8B-B14F-4D97-AF65-F5344CB8AC3E}">
        <p14:creationId xmlns:p14="http://schemas.microsoft.com/office/powerpoint/2010/main" val="41261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F7C1CA-B5BA-4E07-AECC-9914D0738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7661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23">
                <a:extLst>
                  <a:ext uri="{FF2B5EF4-FFF2-40B4-BE49-F238E27FC236}">
                    <a16:creationId xmlns:a16="http://schemas.microsoft.com/office/drawing/2014/main" id="{54110924-DD34-4854-95FD-D283509405B1}"/>
                  </a:ext>
                </a:extLst>
              </p:cNvPr>
              <p:cNvSpPr txBox="1"/>
              <p:nvPr/>
            </p:nvSpPr>
            <p:spPr>
              <a:xfrm>
                <a:off x="166664" y="188640"/>
                <a:ext cx="12025336" cy="7330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>
                  <a:lnSpc>
                    <a:spcPct val="90000"/>
                  </a:lnSpc>
                  <a:spcBef>
                    <a:spcPct val="0"/>
                  </a:spcBef>
                  <a:buNone/>
                  <a:defRPr sz="400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zh-CN" sz="3200" b="1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Spatial resolution of 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𝒄𝒎</m:t>
                    </m:r>
                  </m:oMath>
                </a14:m>
                <a:endParaRPr lang="en-US" altLang="zh-CN" sz="3200" b="1" dirty="0">
                  <a:solidFill>
                    <a:srgbClr val="C00000"/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8" name="文本框 23">
                <a:extLst>
                  <a:ext uri="{FF2B5EF4-FFF2-40B4-BE49-F238E27FC236}">
                    <a16:creationId xmlns:a16="http://schemas.microsoft.com/office/drawing/2014/main" id="{54110924-DD34-4854-95FD-D28350940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64" y="188640"/>
                <a:ext cx="12025336" cy="733031"/>
              </a:xfrm>
              <a:prstGeom prst="rect">
                <a:avLst/>
              </a:prstGeom>
              <a:blipFill>
                <a:blip r:embed="rId2"/>
                <a:stretch>
                  <a:fillRect t="-2500"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7E11C0D3-BC84-4EE3-A07C-137396789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3466706"/>
            <a:ext cx="2949508" cy="1903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3DB84BB-0A92-4C40-BE4A-03D16099A176}"/>
                  </a:ext>
                </a:extLst>
              </p:cNvPr>
              <p:cNvSpPr txBox="1"/>
              <p:nvPr/>
            </p:nvSpPr>
            <p:spPr>
              <a:xfrm>
                <a:off x="7248129" y="1268760"/>
                <a:ext cx="4392488" cy="22699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>
                  <a:lnSpc>
                    <a:spcPct val="11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FFC000"/>
                  </a:buClr>
                  <a:buSzPct val="80000"/>
                  <a:buFont typeface="Wingdings" panose="05000000000000000000" pitchFamily="2" charset="2"/>
                  <a:buChar char="n"/>
                  <a:defRPr sz="2400" b="0" baseline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400" baseline="0">
                    <a:latin typeface="Arial" panose="020B0604020202020204" pitchFamily="34" charset="0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 baseline="0"/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 baseline="0"/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 baseline="0"/>
                </a:lvl5pPr>
                <a:lvl6pPr marL="2514600" indent="-2286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6pPr>
                <a:lvl7pPr marL="2971800" indent="-2286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7pPr>
                <a:lvl8pPr marL="3429000" indent="-2286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8pPr>
                <a:lvl9pPr marL="3886200" indent="-2286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9pPr>
              </a:lstStyle>
              <a:p>
                <a:r>
                  <a:rPr lang="en-US" altLang="zh-CN" sz="2000" dirty="0"/>
                  <a:t>From the calculation: </a:t>
                </a:r>
                <a14:m>
                  <m:oMath xmlns:m="http://schemas.openxmlformats.org/officeDocument/2006/math">
                    <m:r>
                      <a:rPr lang="en-US" altLang="zh-CN" sz="2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~1.3</m:t>
                    </m:r>
                    <m:r>
                      <a:rPr lang="en-US" altLang="zh-CN" sz="2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altLang="zh-CN" sz="2000" dirty="0"/>
              </a:p>
              <a:p>
                <a:r>
                  <a:rPr lang="en-US" altLang="zh-CN" sz="2000" dirty="0"/>
                  <a:t>Reference to Belle II (1cm): </a:t>
                </a:r>
              </a:p>
              <a:p>
                <a:pPr marL="0" indent="0">
                  <a:buNone/>
                </a:pPr>
                <a:r>
                  <a:rPr lang="en-US" altLang="zh-CN" sz="2000" dirty="0"/>
                  <a:t>     </a:t>
                </a: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×2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×4</m:t>
                    </m:r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𝑠𝑐𝑎𝑡</m:t>
                        </m:r>
                      </m:sub>
                    </m:sSub>
                    <m: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~1</m:t>
                    </m:r>
                    <m: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𝑐𝑚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:r>
                  <a:rPr lang="en-US" altLang="zh-CN" sz="2000" dirty="0"/>
                  <a:t>The higher momentum, the 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𝜎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𝑠𝑐𝑎𝑡</m:t>
                        </m:r>
                      </m:sub>
                    </m:sSub>
                  </m:oMath>
                </a14:m>
                <a:r>
                  <a:rPr lang="en-US" altLang="zh-CN" sz="2000" dirty="0"/>
                  <a:t> 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3DB84BB-0A92-4C40-BE4A-03D16099A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129" y="1268760"/>
                <a:ext cx="4392488" cy="2269943"/>
              </a:xfrm>
              <a:prstGeom prst="rect">
                <a:avLst/>
              </a:prstGeom>
              <a:blipFill>
                <a:blip r:embed="rId5"/>
                <a:stretch>
                  <a:fillRect l="-555" t="-10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内容占位符 5">
            <a:extLst>
              <a:ext uri="{FF2B5EF4-FFF2-40B4-BE49-F238E27FC236}">
                <a16:creationId xmlns:a16="http://schemas.microsoft.com/office/drawing/2014/main" id="{82A5F5FF-2DD8-4D2B-8B9D-B25FDA1A9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35" y="1268760"/>
            <a:ext cx="6243506" cy="121484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Structure of a detector channel:</a:t>
            </a:r>
          </a:p>
          <a:p>
            <a:pPr lvl="1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Extruded scintillator, WLS fiber, </a:t>
            </a:r>
            <a:r>
              <a:rPr lang="en-US" altLang="zh-CN" sz="20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236A1F3-C836-4807-AA73-9A036F00440F}"/>
                  </a:ext>
                </a:extLst>
              </p:cNvPr>
              <p:cNvSpPr txBox="1"/>
              <p:nvPr/>
            </p:nvSpPr>
            <p:spPr>
              <a:xfrm>
                <a:off x="1019436" y="5550709"/>
                <a:ext cx="4608513" cy="83099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Spatial resolution of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is a basic requirement to the Muon detector.</a:t>
                </a:r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236A1F3-C836-4807-AA73-9A036F004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36" y="5550709"/>
                <a:ext cx="4608513" cy="830997"/>
              </a:xfrm>
              <a:prstGeom prst="rect">
                <a:avLst/>
              </a:prstGeom>
              <a:blipFill>
                <a:blip r:embed="rId6"/>
                <a:stretch>
                  <a:fillRect l="-1711" t="-4286" r="-132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3F739490-DC9E-4237-AF24-1DCE0E54E8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6" t="15046" r="22826" b="14830"/>
          <a:stretch/>
        </p:blipFill>
        <p:spPr>
          <a:xfrm>
            <a:off x="365690" y="2305392"/>
            <a:ext cx="2686423" cy="16927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A29F14-03C2-4D9D-9E27-81C741DD2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199" y="2276141"/>
            <a:ext cx="2597761" cy="1732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CE2C951-0142-4F5E-A1B5-C88B831B50F2}"/>
                  </a:ext>
                </a:extLst>
              </p:cNvPr>
              <p:cNvSpPr txBox="1"/>
              <p:nvPr/>
            </p:nvSpPr>
            <p:spPr>
              <a:xfrm>
                <a:off x="1626030" y="3685075"/>
                <a:ext cx="1656184" cy="646331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Cross section: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4.0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×1.0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CE2C951-0142-4F5E-A1B5-C88B831B5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030" y="3685075"/>
                <a:ext cx="1656184" cy="646331"/>
              </a:xfrm>
              <a:prstGeom prst="rect">
                <a:avLst/>
              </a:prstGeom>
              <a:blipFill>
                <a:blip r:embed="rId9"/>
                <a:stretch>
                  <a:fillRect l="-2545" t="-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C7C02554-93C8-421B-B866-C5A721651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646" t="29784"/>
          <a:stretch/>
        </p:blipFill>
        <p:spPr>
          <a:xfrm>
            <a:off x="6240016" y="5370679"/>
            <a:ext cx="5707412" cy="7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73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05D7F96-6578-4DC1-B351-C4D7BE181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6" y="4285038"/>
            <a:ext cx="2626390" cy="2429825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196651" y="3655"/>
            <a:ext cx="12025336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Overall of the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53FF63E6-D773-4985-96BD-8ABEABD8BB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6292" y="1191410"/>
                <a:ext cx="5501716" cy="296709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200" dirty="0"/>
                  <a:t>Number of channels: (</a:t>
                </a:r>
                <a14:m>
                  <m:oMath xmlns:m="http://schemas.openxmlformats.org/officeDocument/2006/math">
                    <m:r>
                      <a:rPr lang="en-US" altLang="zh-CN" sz="2200" i="1" dirty="0" smtClean="0">
                        <a:latin typeface="Cambria Math" panose="02040503050406030204" pitchFamily="18" charset="0"/>
                      </a:rPr>
                      <m:t>288 </m:t>
                    </m:r>
                  </m:oMath>
                </a14:m>
                <a:r>
                  <a:rPr lang="en-US" altLang="zh-CN" sz="2200" dirty="0"/>
                  <a:t>modules)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43</m:t>
                    </m:r>
                    <m:r>
                      <a:rPr lang="en-US" altLang="zh-CN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altLang="zh-CN" sz="2200" dirty="0"/>
              </a:p>
              <a:p>
                <a:pPr lvl="1"/>
                <a:r>
                  <a:rPr lang="en-US" altLang="zh-CN" sz="1800" dirty="0"/>
                  <a:t>Barrel: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44</m:t>
                    </m:r>
                  </m:oMath>
                </a14:m>
                <a:r>
                  <a:rPr lang="en-US" altLang="zh-CN" sz="1800" dirty="0"/>
                  <a:t> modules,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23,976</m:t>
                    </m:r>
                  </m:oMath>
                </a14:m>
                <a:r>
                  <a:rPr lang="en-US" altLang="zh-CN" sz="1800" dirty="0"/>
                  <a:t> ch</a:t>
                </a:r>
              </a:p>
              <a:p>
                <a:pPr lvl="1"/>
                <a:r>
                  <a:rPr lang="en-US" altLang="zh-CN" sz="1800" dirty="0"/>
                  <a:t>Inner endcaps: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48</m:t>
                    </m:r>
                  </m:oMath>
                </a14:m>
                <a:r>
                  <a:rPr lang="en-US" altLang="zh-CN" sz="1800" dirty="0"/>
                  <a:t> modules,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6,912</m:t>
                    </m:r>
                  </m:oMath>
                </a14:m>
                <a:r>
                  <a:rPr lang="en-US" altLang="zh-CN" sz="1800" dirty="0"/>
                  <a:t> ch</a:t>
                </a:r>
              </a:p>
              <a:p>
                <a:pPr lvl="1"/>
                <a:r>
                  <a:rPr lang="en-US" altLang="zh-CN" sz="1800" dirty="0"/>
                  <a:t>Outer endcaps: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48</m:t>
                    </m:r>
                  </m:oMath>
                </a14:m>
                <a:r>
                  <a:rPr lang="en-US" altLang="zh-CN" sz="1800" dirty="0"/>
                  <a:t> modules,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12,288</m:t>
                    </m:r>
                  </m:oMath>
                </a14:m>
                <a:r>
                  <a:rPr lang="en-US" altLang="zh-CN" sz="1800" dirty="0"/>
                  <a:t> ch</a:t>
                </a:r>
              </a:p>
              <a:p>
                <a:r>
                  <a:rPr lang="en-US" altLang="zh-CN" sz="2000" dirty="0"/>
                  <a:t> </a:t>
                </a:r>
                <a:r>
                  <a:rPr lang="en-US" altLang="zh-CN" sz="2200" dirty="0"/>
                  <a:t>Sensitive length: </a:t>
                </a:r>
                <a14:m>
                  <m:oMath xmlns:m="http://schemas.openxmlformats.org/officeDocument/2006/math">
                    <m:r>
                      <a:rPr lang="en-US" altLang="zh-CN" sz="2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19 </m:t>
                    </m:r>
                    <m:r>
                      <a:rPr lang="en-US" altLang="zh-CN" sz="2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US" altLang="zh-CN" sz="2200" dirty="0"/>
              </a:p>
              <a:p>
                <a:pPr lvl="1"/>
                <a:r>
                  <a:rPr lang="en-US" altLang="zh-CN" sz="1800" dirty="0"/>
                  <a:t>Length for PS bar and WLS fiber</a:t>
                </a:r>
              </a:p>
              <a:p>
                <a:r>
                  <a:rPr lang="en-US" altLang="zh-CN" sz="2200" dirty="0"/>
                  <a:t>Sensitive area: </a:t>
                </a:r>
                <a14:m>
                  <m:oMath xmlns:m="http://schemas.openxmlformats.org/officeDocument/2006/math">
                    <m:r>
                      <a:rPr lang="en-US" altLang="zh-CN" sz="2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2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.8×</m:t>
                    </m:r>
                    <m:sSup>
                      <m:sSupPr>
                        <m:ctrlPr>
                          <a:rPr lang="en-US" altLang="zh-CN" sz="2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200" dirty="0"/>
              </a:p>
              <a:p>
                <a:endParaRPr lang="zh-CN" altLang="en-US" sz="2000" dirty="0"/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53FF63E6-D773-4985-96BD-8ABEABD8BB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6292" y="1191410"/>
                <a:ext cx="5501716" cy="2967093"/>
              </a:xfrm>
              <a:blipFill>
                <a:blip r:embed="rId4"/>
                <a:stretch>
                  <a:fillRect l="-664" t="-8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5DC947-6FDF-411A-A55B-2B22F4C56D57}"/>
                  </a:ext>
                </a:extLst>
              </p:cNvPr>
              <p:cNvSpPr txBox="1"/>
              <p:nvPr/>
            </p:nvSpPr>
            <p:spPr>
              <a:xfrm>
                <a:off x="6744072" y="5490227"/>
                <a:ext cx="4968552" cy="1231106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Detection dead area: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~1.5%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0.04%</m:t>
                    </m:r>
                  </m:oMath>
                </a14:m>
                <a:r>
                  <a:rPr lang="en-US" altLang="zh-CN" dirty="0"/>
                  <a:t> due to chimneys in the barrel for magnet system,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0.07% </m:t>
                    </m:r>
                  </m:oMath>
                </a14:m>
                <a:r>
                  <a:rPr lang="en-US" altLang="zh-CN" dirty="0"/>
                  <a:t>from the cross in endcaps, 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1.4% </m:t>
                    </m:r>
                  </m:oMath>
                </a14:m>
                <a:r>
                  <a:rPr lang="en-US" altLang="zh-CN" dirty="0"/>
                  <a:t>due to the beampipe.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5DC947-6FDF-411A-A55B-2B22F4C56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072" y="5490227"/>
                <a:ext cx="4968552" cy="1231106"/>
              </a:xfrm>
              <a:prstGeom prst="rect">
                <a:avLst/>
              </a:prstGeom>
              <a:blipFill>
                <a:blip r:embed="rId6"/>
                <a:stretch>
                  <a:fillRect l="-977" t="-1942" b="-5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B7253D94-F701-487E-AF72-672645E190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45" y="1138173"/>
            <a:ext cx="5184576" cy="4257884"/>
          </a:xfrm>
          <a:prstGeom prst="rect">
            <a:avLst/>
          </a:prstGeom>
        </p:spPr>
      </p:pic>
      <p:sp>
        <p:nvSpPr>
          <p:cNvPr id="7" name="箭头: 下 6">
            <a:extLst>
              <a:ext uri="{FF2B5EF4-FFF2-40B4-BE49-F238E27FC236}">
                <a16:creationId xmlns:a16="http://schemas.microsoft.com/office/drawing/2014/main" id="{42B25DDF-1618-4F11-B7B7-648AA4DCB011}"/>
              </a:ext>
            </a:extLst>
          </p:cNvPr>
          <p:cNvSpPr/>
          <p:nvPr/>
        </p:nvSpPr>
        <p:spPr>
          <a:xfrm>
            <a:off x="594284" y="4615830"/>
            <a:ext cx="7200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DC0C40E-50E6-4D4B-A70A-D95E99FBC1D9}"/>
              </a:ext>
            </a:extLst>
          </p:cNvPr>
          <p:cNvSpPr txBox="1"/>
          <p:nvPr/>
        </p:nvSpPr>
        <p:spPr>
          <a:xfrm>
            <a:off x="61355" y="3875988"/>
            <a:ext cx="1647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Chimney for magnet system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B019C45-769B-41C5-B8EC-55561FC781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665" y="3993210"/>
            <a:ext cx="2808312" cy="279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CAC6C55-4D54-42FA-BED6-B9203101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2936"/>
            <a:ext cx="10972800" cy="991011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Simulation for the performance</a:t>
            </a:r>
            <a:endParaRPr lang="zh-CN" altLang="en-US" sz="32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E76017F-4481-4A11-ADD6-64B02D0E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41344C-D00D-4C4F-999E-47176B5C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8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1502F-6EFE-EB41-45C0-63BE6B03E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7EC1360-E1C4-CFEE-47B4-577825BC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 Simulation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E95A45-AE08-939C-0D89-660A3BD6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1EBAF2E-1C64-6575-96CF-D862DF1F696B}"/>
              </a:ext>
            </a:extLst>
          </p:cNvPr>
          <p:cNvSpPr txBox="1"/>
          <p:nvPr/>
        </p:nvSpPr>
        <p:spPr>
          <a:xfrm>
            <a:off x="263352" y="993731"/>
            <a:ext cx="6048672" cy="2381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chemeClr val="tx1"/>
                </a:solidFill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 baseline="0">
                <a:solidFill>
                  <a:schemeClr val="tx1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 baseline="0">
                <a:solidFill>
                  <a:schemeClr val="tx1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 baseline="0">
                <a:solidFill>
                  <a:schemeClr val="tx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9pPr>
          </a:lstStyle>
          <a:p>
            <a:r>
              <a:rPr lang="en-US" altLang="zh-CN" sz="2200" dirty="0">
                <a:solidFill>
                  <a:srgbClr val="FF0000"/>
                </a:solidFill>
              </a:rPr>
              <a:t>Everything based on CEPCSW framework.</a:t>
            </a:r>
          </a:p>
          <a:p>
            <a:r>
              <a:rPr lang="en-US" altLang="zh-CN" sz="2200" dirty="0"/>
              <a:t> Simulation for 10 GeV muons with Geant4.</a:t>
            </a:r>
          </a:p>
          <a:p>
            <a:r>
              <a:rPr lang="en-FR" altLang="zh-CN" sz="2200" b="1" dirty="0"/>
              <a:t>Muon detector geometry is clearly visible!</a:t>
            </a:r>
            <a:endParaRPr lang="en-US" altLang="zh-CN" sz="2200" b="1" dirty="0"/>
          </a:p>
          <a:p>
            <a:r>
              <a:rPr lang="en-US" altLang="zh-CN" sz="2200" dirty="0"/>
              <a:t>Deposited energy peak at </a:t>
            </a:r>
            <a:r>
              <a:rPr lang="en-FR" altLang="zh-CN" sz="2200" dirty="0"/>
              <a:t> 1.4 MeV, </a:t>
            </a:r>
            <a:r>
              <a:rPr lang="en-US" altLang="zh-CN" sz="2200" dirty="0"/>
              <a:t>similar to</a:t>
            </a:r>
            <a:r>
              <a:rPr lang="en-FR" altLang="zh-CN" sz="2200" dirty="0"/>
              <a:t>  </a:t>
            </a:r>
            <a:r>
              <a:rPr lang="en-US" altLang="zh-CN" sz="2200" dirty="0"/>
              <a:t>CR testing.</a:t>
            </a:r>
            <a:endParaRPr lang="en-FR" altLang="zh-CN" sz="2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B0A565-81A3-7FBE-E3F8-AB4C7A9FE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153" y="1085895"/>
            <a:ext cx="2972347" cy="21850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739FF2-55D2-615D-FAF4-4CBDAD50F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3838898"/>
            <a:ext cx="3131154" cy="27725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D85AD4-B4DF-9257-FB4E-F6F5A721980D}"/>
              </a:ext>
            </a:extLst>
          </p:cNvPr>
          <p:cNvSpPr txBox="1"/>
          <p:nvPr/>
        </p:nvSpPr>
        <p:spPr>
          <a:xfrm>
            <a:off x="777509" y="3482344"/>
            <a:ext cx="2776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Hits in</a:t>
            </a:r>
            <a:r>
              <a:rPr lang="en-FR" dirty="0">
                <a:solidFill>
                  <a:srgbClr val="0000FF"/>
                </a:solidFill>
              </a:rPr>
              <a:t> Barrel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A24B91-F148-162C-BC77-A37B8B39355C}"/>
              </a:ext>
            </a:extLst>
          </p:cNvPr>
          <p:cNvSpPr txBox="1"/>
          <p:nvPr/>
        </p:nvSpPr>
        <p:spPr>
          <a:xfrm>
            <a:off x="3762804" y="3594155"/>
            <a:ext cx="1584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Hits</a:t>
            </a:r>
            <a:r>
              <a:rPr lang="en-FR" dirty="0">
                <a:solidFill>
                  <a:srgbClr val="0000FF"/>
                </a:solidFill>
              </a:rPr>
              <a:t> in Endcap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3E14BD8-3F0C-4ECE-81AC-6A53FEF3C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" y="3812046"/>
            <a:ext cx="3083885" cy="28670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BF18019-6EC5-4D45-AED1-7722C820013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500" y="1187856"/>
            <a:ext cx="2773774" cy="202402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640339B-0EAD-4B4A-B50A-6B9E8749C0B5}"/>
              </a:ext>
            </a:extLst>
          </p:cNvPr>
          <p:cNvSpPr txBox="1"/>
          <p:nvPr/>
        </p:nvSpPr>
        <p:spPr>
          <a:xfrm>
            <a:off x="6972851" y="3343844"/>
            <a:ext cx="194421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Deposited energy from simulation 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01756B6-E319-47FC-9CAB-983F74A92F14}"/>
              </a:ext>
            </a:extLst>
          </p:cNvPr>
          <p:cNvSpPr txBox="1"/>
          <p:nvPr/>
        </p:nvSpPr>
        <p:spPr>
          <a:xfrm>
            <a:off x="9824319" y="3338340"/>
            <a:ext cx="1641182" cy="6155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700" dirty="0"/>
              <a:t>ADC distribution from CR testing</a:t>
            </a:r>
            <a:endParaRPr lang="zh-CN" altLang="en-US" sz="1700" dirty="0"/>
          </a:p>
        </p:txBody>
      </p:sp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96117109-0344-4261-95FF-81D4F0F0F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4" y="3963487"/>
            <a:ext cx="6229886" cy="2751661"/>
          </a:xfrm>
        </p:spPr>
        <p:txBody>
          <a:bodyPr>
            <a:normAutofit fontScale="92500"/>
          </a:bodyPr>
          <a:lstStyle/>
          <a:p>
            <a:r>
              <a:rPr lang="en-US" altLang="zh-CN" sz="2400" dirty="0"/>
              <a:t>Digitization from deposited energy to ADC counts</a:t>
            </a:r>
          </a:p>
          <a:p>
            <a:r>
              <a:rPr lang="en-US" altLang="zh-CN" sz="2400" dirty="0"/>
              <a:t>Experimental version implemented: </a:t>
            </a:r>
          </a:p>
          <a:p>
            <a:pPr lvl="1"/>
            <a:r>
              <a:rPr lang="en-US" altLang="zh-CN" sz="1800" dirty="0"/>
              <a:t>A simplified model from deposited energy to ADC counts (Raw hits).</a:t>
            </a:r>
          </a:p>
          <a:p>
            <a:pPr lvl="1"/>
            <a:r>
              <a:rPr lang="en-US" altLang="zh-CN" sz="1800" dirty="0"/>
              <a:t>Efficiency of each channel (~95%) is simulated.</a:t>
            </a:r>
          </a:p>
          <a:p>
            <a:pPr lvl="1"/>
            <a:r>
              <a:rPr lang="en-US" altLang="zh-CN" sz="1800" dirty="0"/>
              <a:t>Pedestal (~1mV) is simulated as well. </a:t>
            </a:r>
          </a:p>
          <a:p>
            <a:pPr lvl="1"/>
            <a:r>
              <a:rPr lang="en-US" altLang="zh-CN" sz="1800" dirty="0"/>
              <a:t>Only for barrel at the moment. 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D76E597-09B7-413E-9AEA-222DDB1AC2B7}"/>
              </a:ext>
            </a:extLst>
          </p:cNvPr>
          <p:cNvSpPr txBox="1"/>
          <p:nvPr/>
        </p:nvSpPr>
        <p:spPr>
          <a:xfrm>
            <a:off x="9577894" y="970127"/>
            <a:ext cx="2494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accent6"/>
                </a:solidFill>
              </a:rPr>
              <a:t>[2024 JINST 19 P06020]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2501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F4E77-AC4F-8686-0E29-5D628B8BF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A1BE33C9-1BE5-4D87-8496-FB21179A0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37" y="4820917"/>
            <a:ext cx="2789572" cy="178442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66932E3-B7A3-4AB6-B565-402F09432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2" y="4803436"/>
            <a:ext cx="2751573" cy="178442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D7B2E35-0E10-4FE4-AFA3-CDFC08FAA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024" y="2920960"/>
            <a:ext cx="2638688" cy="17948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2335C-C72E-4E66-B951-900CD8DCE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74" y="2864331"/>
            <a:ext cx="2893450" cy="19681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3E7E099-A19F-E171-44C5-0FA9622507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9376" y="1110428"/>
                <a:ext cx="5616624" cy="1898620"/>
              </a:xfrm>
            </p:spPr>
            <p:txBody>
              <a:bodyPr>
                <a:normAutofit/>
              </a:bodyPr>
              <a:lstStyle/>
              <a:p>
                <a:r>
                  <a:rPr lang="en-GB" sz="2200" dirty="0"/>
                  <a:t>Muon ID efficiency vs. momentum</a:t>
                </a:r>
              </a:p>
              <a:p>
                <a:r>
                  <a:rPr lang="en-GB" sz="2200" dirty="0">
                    <a:solidFill>
                      <a:schemeClr val="accent2"/>
                    </a:solidFill>
                  </a:rPr>
                  <a:t>Define Muon ID: hits in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≥3</m:t>
                    </m:r>
                  </m:oMath>
                </a14:m>
                <a:r>
                  <a:rPr lang="en-GB" sz="2200" dirty="0">
                    <a:solidFill>
                      <a:schemeClr val="accent2"/>
                    </a:solidFill>
                  </a:rPr>
                  <a:t> superlayers </a:t>
                </a:r>
              </a:p>
              <a:p>
                <a:r>
                  <a:rPr lang="en-GB" sz="2200" dirty="0">
                    <a:solidFill>
                      <a:schemeClr val="accent2"/>
                    </a:solidFill>
                  </a:rPr>
                  <a:t>Study on end</a:t>
                </a:r>
                <a:r>
                  <a:rPr lang="en-US" altLang="zh-CN" sz="2200" dirty="0">
                    <a:solidFill>
                      <a:schemeClr val="accent2"/>
                    </a:solidFill>
                  </a:rPr>
                  <a:t>caps is down, showing similar performance.</a:t>
                </a:r>
                <a:endParaRPr lang="en-FR" sz="2200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3E7E099-A19F-E171-44C5-0FA9622507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376" y="1110428"/>
                <a:ext cx="5616624" cy="1898620"/>
              </a:xfrm>
              <a:blipFill>
                <a:blip r:embed="rId6"/>
                <a:stretch>
                  <a:fillRect l="-651" t="-1603" b="-16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7448510-78CB-4782-AA73-73E7ACE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ID from simulation</a:t>
            </a: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C9EFB-89AD-AEB7-965E-D6DA516A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9C86C0-152E-0157-7265-4542A9B297F7}"/>
              </a:ext>
            </a:extLst>
          </p:cNvPr>
          <p:cNvSpPr txBox="1"/>
          <p:nvPr/>
        </p:nvSpPr>
        <p:spPr>
          <a:xfrm>
            <a:off x="473090" y="3164030"/>
            <a:ext cx="1677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FF"/>
                </a:solidFill>
              </a:rPr>
              <a:t>4</a:t>
            </a:r>
            <a:r>
              <a:rPr lang="zh-CN" altLang="en-US" sz="1800" b="1" dirty="0">
                <a:solidFill>
                  <a:srgbClr val="0000FF"/>
                </a:solidFill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</a:rPr>
              <a:t>GeV</a:t>
            </a:r>
            <a:endParaRPr lang="en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6F49D5-8810-27E9-7D27-DF5C486810A3}"/>
              </a:ext>
            </a:extLst>
          </p:cNvPr>
          <p:cNvSpPr txBox="1"/>
          <p:nvPr/>
        </p:nvSpPr>
        <p:spPr>
          <a:xfrm>
            <a:off x="3503712" y="3164030"/>
            <a:ext cx="1677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5</a:t>
            </a:r>
            <a:r>
              <a:rPr lang="zh-CN" altLang="en-US" sz="1800" b="1" dirty="0">
                <a:solidFill>
                  <a:srgbClr val="0000FF"/>
                </a:solidFill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</a:rPr>
              <a:t>GeV</a:t>
            </a:r>
            <a:endParaRPr lang="en-F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9411A9-B815-58FE-7F06-CA7DBC16D8D3}"/>
              </a:ext>
            </a:extLst>
          </p:cNvPr>
          <p:cNvSpPr txBox="1"/>
          <p:nvPr/>
        </p:nvSpPr>
        <p:spPr>
          <a:xfrm>
            <a:off x="638685" y="4987503"/>
            <a:ext cx="1677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FF"/>
                </a:solidFill>
              </a:rPr>
              <a:t>10</a:t>
            </a:r>
            <a:r>
              <a:rPr lang="zh-CN" altLang="en-US" sz="1800" b="1" dirty="0">
                <a:solidFill>
                  <a:srgbClr val="0000FF"/>
                </a:solidFill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</a:rPr>
              <a:t>GeV</a:t>
            </a:r>
            <a:endParaRPr lang="en-F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BE18B-6234-51D4-935A-1B99B7C79838}"/>
              </a:ext>
            </a:extLst>
          </p:cNvPr>
          <p:cNvSpPr txBox="1"/>
          <p:nvPr/>
        </p:nvSpPr>
        <p:spPr>
          <a:xfrm>
            <a:off x="3479028" y="5138021"/>
            <a:ext cx="1677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2</a:t>
            </a:r>
            <a:r>
              <a:rPr lang="en-US" altLang="zh-CN" sz="1800" b="1" dirty="0">
                <a:solidFill>
                  <a:srgbClr val="0000FF"/>
                </a:solidFill>
              </a:rPr>
              <a:t>0</a:t>
            </a:r>
            <a:r>
              <a:rPr lang="zh-CN" altLang="en-US" sz="1800" b="1" dirty="0">
                <a:solidFill>
                  <a:srgbClr val="0000FF"/>
                </a:solidFill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</a:rPr>
              <a:t>GeV</a:t>
            </a:r>
            <a:r>
              <a:rPr lang="zh-CN" altLang="en-US" sz="1800" b="1" dirty="0">
                <a:solidFill>
                  <a:srgbClr val="0000FF"/>
                </a:solidFill>
              </a:rPr>
              <a:t> </a:t>
            </a:r>
            <a:endParaRPr lang="en-FR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EE152BD-8315-484A-96BC-CD622102EF67}"/>
              </a:ext>
            </a:extLst>
          </p:cNvPr>
          <p:cNvSpPr txBox="1"/>
          <p:nvPr/>
        </p:nvSpPr>
        <p:spPr>
          <a:xfrm>
            <a:off x="7536160" y="1194122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Muon ID efficiency of the barrel</a:t>
            </a:r>
            <a:endParaRPr lang="zh-CN" altLang="en-US" sz="200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7A62FA1-0D77-403E-94B8-4D9DD6C9284A}"/>
              </a:ext>
            </a:extLst>
          </p:cNvPr>
          <p:cNvSpPr txBox="1"/>
          <p:nvPr/>
        </p:nvSpPr>
        <p:spPr>
          <a:xfrm>
            <a:off x="6792662" y="5805264"/>
            <a:ext cx="470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efficiency threshold is due to the large size of the detector and the magnet field.</a:t>
            </a:r>
            <a:endParaRPr lang="zh-CN" altLang="en-US" dirty="0"/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5EBA4D30-6A90-4358-8A7E-4D912CE6E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802" y="1746007"/>
            <a:ext cx="5465393" cy="377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5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CAC6C55-4D54-42FA-BED6-B9203101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2936"/>
            <a:ext cx="10972800" cy="991011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Electronics, cabling and installation</a:t>
            </a:r>
            <a:endParaRPr lang="zh-CN" altLang="en-US" sz="32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E76017F-4481-4A11-ADD6-64B02D0E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41344C-D00D-4C4F-999E-47176B5C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566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3C4265B-C0FD-4908-9AC9-EBF72E2A3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Baseline for </a:t>
            </a:r>
            <a:r>
              <a:rPr lang="en-US" altLang="zh-CN" dirty="0" err="1"/>
              <a:t>SiPM</a:t>
            </a:r>
            <a:r>
              <a:rPr lang="en-US" altLang="zh-CN" dirty="0"/>
              <a:t> readout </a:t>
            </a:r>
            <a:br>
              <a:rPr lang="en-US" altLang="zh-CN" dirty="0"/>
            </a:br>
            <a:r>
              <a:rPr lang="en-US" altLang="zh-CN" dirty="0"/>
              <a:t>– high density </a:t>
            </a:r>
            <a:r>
              <a:rPr lang="en-US" altLang="zh-CN" dirty="0" err="1"/>
              <a:t>electronis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3D603B-7E22-4620-A99B-E0C6F99D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31F983CD-7F33-4677-B8D8-DC43325F72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9336" y="5141506"/>
                <a:ext cx="11521280" cy="1573642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Readout design for ECAL and HCAL covers the requirements of Muon detector: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&lt; 100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&lt;0.5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dirty="0">
                  <a:solidFill>
                    <a:schemeClr val="tx1"/>
                  </a:solidFill>
                </a:endParaRPr>
              </a:p>
              <a:p>
                <a:r>
                  <a:rPr lang="en-US" altLang="zh-CN" dirty="0">
                    <a:solidFill>
                      <a:srgbClr val="FF0000"/>
                    </a:solidFill>
                  </a:rPr>
                  <a:t>Use the ASIC scheme from ECAL or HCAL, and customize the FEE based on ASIC.</a:t>
                </a:r>
              </a:p>
              <a:p>
                <a:r>
                  <a:rPr lang="en-US" altLang="zh-CN" dirty="0">
                    <a:solidFill>
                      <a:schemeClr val="tx1"/>
                    </a:solidFill>
                  </a:rPr>
                  <a:t>Revise according to the constraints from cooling and mechanical structure of the detector.</a:t>
                </a:r>
              </a:p>
              <a:p>
                <a:r>
                  <a:rPr lang="en-US" altLang="zh-CN" dirty="0">
                    <a:solidFill>
                      <a:schemeClr val="tx1"/>
                    </a:solidFill>
                  </a:rPr>
                  <a:t>High density electronics will be in the market.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31F983CD-7F33-4677-B8D8-DC43325F72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336" y="5141506"/>
                <a:ext cx="11521280" cy="1573642"/>
              </a:xfrm>
              <a:blipFill>
                <a:blip r:embed="rId2"/>
                <a:stretch>
                  <a:fillRect l="-106" t="-30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FC14158E-3230-4B8D-988F-7078F3A3D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207046"/>
            <a:ext cx="10153128" cy="354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38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6FA1491-1AFC-4901-81B5-0D3CEDE586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7321" y="2108699"/>
                <a:ext cx="7573693" cy="448865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/>
                  <a:t>Production of Higgs: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𝑍𝐻</m:t>
                    </m:r>
                  </m:oMath>
                </a14:m>
                <a:r>
                  <a:rPr lang="en-US" altLang="zh-CN" sz="2400" dirty="0"/>
                  <a:t>, Higgs could be determined in the recoil of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/>
                  <a:t>. </a:t>
                </a:r>
              </a:p>
              <a:p>
                <a:r>
                  <a:rPr lang="en-US" altLang="zh-CN" sz="2400" dirty="0"/>
                  <a:t>Muons provide in many theoretical models a characteristic signature for new physics.</a:t>
                </a:r>
              </a:p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Muon detector is designed for muon identification, but not limited to this. For example, </a:t>
                </a:r>
              </a:p>
              <a:p>
                <a:pPr lvl="1"/>
                <a:r>
                  <a:rPr lang="en-US" altLang="zh-CN" sz="2000" dirty="0">
                    <a:latin typeface="+mn-lt"/>
                  </a:rPr>
                  <a:t>Could be used to detect the leakage of HCAL.</a:t>
                </a:r>
              </a:p>
              <a:p>
                <a:pPr lvl="1"/>
                <a:r>
                  <a:rPr lang="en-US" altLang="zh-CN" sz="2000" dirty="0">
                    <a:latin typeface="+mn-lt"/>
                  </a:rPr>
                  <a:t>Can be used for trigger, like in ATLAS.</a:t>
                </a:r>
              </a:p>
              <a:p>
                <a:pPr lvl="1"/>
                <a:r>
                  <a:rPr lang="en-US" altLang="zh-CN" sz="2000" dirty="0">
                    <a:latin typeface="+mn-lt"/>
                  </a:rPr>
                  <a:t>Can be used to search for Long-lived particles. </a:t>
                </a:r>
              </a:p>
              <a:p>
                <a:r>
                  <a:rPr lang="en-US" altLang="zh-CN" sz="2400" dirty="0"/>
                  <a:t>Furthermore, it must be robust and low cost.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6FA1491-1AFC-4901-81B5-0D3CEDE586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7321" y="2108699"/>
                <a:ext cx="7573693" cy="4488653"/>
              </a:xfrm>
              <a:blipFill>
                <a:blip r:embed="rId3"/>
                <a:stretch>
                  <a:fillRect l="-644" t="-679" b="-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D4338BA-9674-44A4-BF1C-1802219F5991}"/>
              </a:ext>
            </a:extLst>
          </p:cNvPr>
          <p:cNvSpPr txBox="1"/>
          <p:nvPr/>
        </p:nvSpPr>
        <p:spPr>
          <a:xfrm>
            <a:off x="8540084" y="5362447"/>
            <a:ext cx="284480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Key requirements: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Muon 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</a:rPr>
              <a:t>Track reconstruction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3B09B40-7569-4224-874E-AECFB4F906C2}"/>
              </a:ext>
            </a:extLst>
          </p:cNvPr>
          <p:cNvSpPr txBox="1"/>
          <p:nvPr/>
        </p:nvSpPr>
        <p:spPr>
          <a:xfrm>
            <a:off x="551383" y="1101757"/>
            <a:ext cx="11593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Muon detector, the outermost detector with the largest volume, clean environment.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E7BE297-BAAE-45D0-995D-883497677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1578810"/>
            <a:ext cx="4200799" cy="34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924" y="758346"/>
            <a:ext cx="5400600" cy="5913416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DC604309-AA19-0273-3E5E-1CD69F2B6F55}"/>
              </a:ext>
            </a:extLst>
          </p:cNvPr>
          <p:cNvCxnSpPr>
            <a:cxnSpLocks/>
          </p:cNvCxnSpPr>
          <p:nvPr/>
        </p:nvCxnSpPr>
        <p:spPr>
          <a:xfrm flipV="1">
            <a:off x="9696400" y="1556792"/>
            <a:ext cx="504056" cy="720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335968" y="1088948"/>
            <a:ext cx="1760860" cy="20313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Output positions of cables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fibers are at the two sides. To be consistent with other sub-detectors.</a:t>
            </a:r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9189501" y="1415798"/>
            <a:ext cx="471968" cy="479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3643DBD-2590-4720-9D51-E4B8A90C34E5}"/>
              </a:ext>
            </a:extLst>
          </p:cNvPr>
          <p:cNvCxnSpPr>
            <a:cxnSpLocks/>
          </p:cNvCxnSpPr>
          <p:nvPr/>
        </p:nvCxnSpPr>
        <p:spPr>
          <a:xfrm>
            <a:off x="8847204" y="1262862"/>
            <a:ext cx="564841" cy="3659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DC431BA-0D23-4CF7-BF28-33BCFBCE8610}"/>
              </a:ext>
            </a:extLst>
          </p:cNvPr>
          <p:cNvCxnSpPr>
            <a:cxnSpLocks/>
          </p:cNvCxnSpPr>
          <p:nvPr/>
        </p:nvCxnSpPr>
        <p:spPr>
          <a:xfrm>
            <a:off x="8331156" y="1320266"/>
            <a:ext cx="26662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2C8B0602-4184-4731-9904-10C5283E1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98" b="12023"/>
          <a:stretch/>
        </p:blipFill>
        <p:spPr>
          <a:xfrm>
            <a:off x="95173" y="1085099"/>
            <a:ext cx="4206083" cy="1913758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4B3E55A-CACC-4FF5-A0D4-DDD75341590A}"/>
              </a:ext>
            </a:extLst>
          </p:cNvPr>
          <p:cNvCxnSpPr>
            <a:cxnSpLocks/>
          </p:cNvCxnSpPr>
          <p:nvPr/>
        </p:nvCxnSpPr>
        <p:spPr>
          <a:xfrm>
            <a:off x="9480376" y="1700808"/>
            <a:ext cx="432048" cy="5760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2B075EF-463D-4880-8270-B56B7DF6B7FA}"/>
              </a:ext>
            </a:extLst>
          </p:cNvPr>
          <p:cNvCxnSpPr>
            <a:cxnSpLocks/>
          </p:cNvCxnSpPr>
          <p:nvPr/>
        </p:nvCxnSpPr>
        <p:spPr>
          <a:xfrm>
            <a:off x="10065371" y="2492896"/>
            <a:ext cx="207093" cy="5760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3178292-2797-4E43-AEC6-D8C97E587592}"/>
              </a:ext>
            </a:extLst>
          </p:cNvPr>
          <p:cNvCxnSpPr>
            <a:cxnSpLocks/>
          </p:cNvCxnSpPr>
          <p:nvPr/>
        </p:nvCxnSpPr>
        <p:spPr>
          <a:xfrm>
            <a:off x="10447899" y="3429000"/>
            <a:ext cx="0" cy="43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916F55F-AA4E-45CC-9BA6-E1297CE7EE57}"/>
              </a:ext>
            </a:extLst>
          </p:cNvPr>
          <p:cNvCxnSpPr>
            <a:cxnSpLocks/>
          </p:cNvCxnSpPr>
          <p:nvPr/>
        </p:nvCxnSpPr>
        <p:spPr>
          <a:xfrm flipH="1">
            <a:off x="10200456" y="4185006"/>
            <a:ext cx="271023" cy="3961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D8044105-8E0F-4CEB-9640-FE570DE71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61" y="3857238"/>
            <a:ext cx="3619108" cy="2965367"/>
          </a:xfrm>
          <a:prstGeom prst="rect">
            <a:avLst/>
          </a:prstGeom>
        </p:spPr>
      </p:pic>
      <p:sp>
        <p:nvSpPr>
          <p:cNvPr id="28" name="标题 2">
            <a:extLst>
              <a:ext uri="{FF2B5EF4-FFF2-40B4-BE49-F238E27FC236}">
                <a16:creationId xmlns:a16="http://schemas.microsoft.com/office/drawing/2014/main" id="{81E8117A-CA76-4D38-B557-70A873A16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/>
          <a:lstStyle/>
          <a:p>
            <a:r>
              <a:rPr lang="en-US" altLang="zh-CN" dirty="0"/>
              <a:t>Barrel - installation</a:t>
            </a:r>
            <a:endParaRPr lang="zh-CN" altLang="en-US" dirty="0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9236AD8B-D246-45F4-BA55-3D1FBD252388}"/>
              </a:ext>
            </a:extLst>
          </p:cNvPr>
          <p:cNvSpPr/>
          <p:nvPr/>
        </p:nvSpPr>
        <p:spPr>
          <a:xfrm rot="13845017">
            <a:off x="3305061" y="5080420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E790E445-D8FE-457A-AAEB-456073D42302}"/>
              </a:ext>
            </a:extLst>
          </p:cNvPr>
          <p:cNvSpPr/>
          <p:nvPr/>
        </p:nvSpPr>
        <p:spPr>
          <a:xfrm rot="11919510">
            <a:off x="3151321" y="4331958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791BC3D-39C1-48FC-ACD4-D6BDEDCC2279}"/>
              </a:ext>
            </a:extLst>
          </p:cNvPr>
          <p:cNvSpPr txBox="1"/>
          <p:nvPr/>
        </p:nvSpPr>
        <p:spPr>
          <a:xfrm>
            <a:off x="3875861" y="4645973"/>
            <a:ext cx="124257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374151"/>
                </a:solidFill>
                <a:latin typeface="-apple-system"/>
              </a:rPr>
              <a:t>I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-apple-system"/>
              </a:rPr>
              <a:t>nstall from the side.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FBD513E-0A92-4665-B4B2-3B2C84F8F801}"/>
              </a:ext>
            </a:extLst>
          </p:cNvPr>
          <p:cNvSpPr txBox="1"/>
          <p:nvPr/>
        </p:nvSpPr>
        <p:spPr>
          <a:xfrm>
            <a:off x="2286617" y="2719833"/>
            <a:ext cx="2377480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Detector module with  a high density readout board inside. </a:t>
            </a:r>
            <a:endParaRPr lang="zh-CN" altLang="en-US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35268E9D-B7BF-4D91-AEE4-D5351E2B135E}"/>
              </a:ext>
            </a:extLst>
          </p:cNvPr>
          <p:cNvCxnSpPr/>
          <p:nvPr/>
        </p:nvCxnSpPr>
        <p:spPr>
          <a:xfrm>
            <a:off x="1415480" y="3222044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741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469DACF7-D2C0-43C8-9E3E-4A71F82D3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98" b="12023"/>
          <a:stretch/>
        </p:blipFill>
        <p:spPr>
          <a:xfrm>
            <a:off x="157969" y="2895870"/>
            <a:ext cx="4206083" cy="1913758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B1CBA4A-EED6-415B-A2EB-2ED9673EF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86" y="970130"/>
            <a:ext cx="6384032" cy="2075281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Detector module</a:t>
            </a:r>
          </a:p>
          <a:p>
            <a:pPr lvl="1"/>
            <a:r>
              <a:rPr lang="en-US" altLang="zh-CN" sz="2300" dirty="0"/>
              <a:t>Superlayer with perpendicular channels</a:t>
            </a:r>
          </a:p>
          <a:p>
            <a:pPr lvl="1"/>
            <a:r>
              <a:rPr lang="en-US" altLang="zh-CN" sz="2300" dirty="0"/>
              <a:t>Carriers for preamps held at the frame</a:t>
            </a:r>
          </a:p>
          <a:p>
            <a:pPr lvl="1"/>
            <a:r>
              <a:rPr lang="en-US" altLang="zh-CN" sz="2300" dirty="0"/>
              <a:t>Space between PS bars and aluminum layer is allowed for long cables.</a:t>
            </a:r>
          </a:p>
          <a:p>
            <a:pPr lvl="1"/>
            <a:r>
              <a:rPr lang="en-US" altLang="zh-CN" sz="2300" dirty="0">
                <a:solidFill>
                  <a:srgbClr val="FF0000"/>
                </a:solidFill>
              </a:rPr>
              <a:t>All the electronics should be integrated into the module.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F7C1CA-B5BA-4E07-AECC-9914D0738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54110924-DD34-4854-95FD-D283509405B1}"/>
              </a:ext>
            </a:extLst>
          </p:cNvPr>
          <p:cNvSpPr txBox="1"/>
          <p:nvPr/>
        </p:nvSpPr>
        <p:spPr>
          <a:xfrm>
            <a:off x="166664" y="188640"/>
            <a:ext cx="12025336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Module and electronics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2236BAB-DCF6-4012-93DA-E91EA2A11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65" y="3538161"/>
            <a:ext cx="2318050" cy="1439287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8A19F11F-2443-480B-9828-35BC115B6004}"/>
              </a:ext>
            </a:extLst>
          </p:cNvPr>
          <p:cNvSpPr/>
          <p:nvPr/>
        </p:nvSpPr>
        <p:spPr>
          <a:xfrm>
            <a:off x="4061898" y="3551432"/>
            <a:ext cx="490264" cy="3099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CC50EA0A-59F4-49B6-9DBC-BAA8BB86DD18}"/>
              </a:ext>
            </a:extLst>
          </p:cNvPr>
          <p:cNvCxnSpPr>
            <a:cxnSpLocks/>
          </p:cNvCxnSpPr>
          <p:nvPr/>
        </p:nvCxnSpPr>
        <p:spPr>
          <a:xfrm>
            <a:off x="4518408" y="3812379"/>
            <a:ext cx="413827" cy="2303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372F5EAF-C951-4997-8E7D-4E345806C1D1}"/>
              </a:ext>
            </a:extLst>
          </p:cNvPr>
          <p:cNvSpPr txBox="1"/>
          <p:nvPr/>
        </p:nvSpPr>
        <p:spPr>
          <a:xfrm>
            <a:off x="4318665" y="4523661"/>
            <a:ext cx="125571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superlayer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F59D3AA-0566-4E08-ABE4-98B7C4F1DA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34250" r="17713" b="30023"/>
          <a:stretch/>
        </p:blipFill>
        <p:spPr>
          <a:xfrm>
            <a:off x="5687608" y="1313012"/>
            <a:ext cx="3094110" cy="1196362"/>
          </a:xfrm>
          <a:prstGeom prst="rect">
            <a:avLst/>
          </a:prstGeom>
        </p:spPr>
      </p:pic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43B4CF2-EB27-40FA-9A89-71AA766215FE}"/>
              </a:ext>
            </a:extLst>
          </p:cNvPr>
          <p:cNvSpPr/>
          <p:nvPr/>
        </p:nvSpPr>
        <p:spPr>
          <a:xfrm>
            <a:off x="6725525" y="3852749"/>
            <a:ext cx="490264" cy="3099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201446C7-94EB-4FA2-B938-CA5CAE286D3B}"/>
              </a:ext>
            </a:extLst>
          </p:cNvPr>
          <p:cNvCxnSpPr>
            <a:cxnSpLocks/>
          </p:cNvCxnSpPr>
          <p:nvPr/>
        </p:nvCxnSpPr>
        <p:spPr>
          <a:xfrm flipV="1">
            <a:off x="6970657" y="2738589"/>
            <a:ext cx="0" cy="10737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droppedImage.tiff" descr="droppedImage.tiff">
            <a:extLst>
              <a:ext uri="{FF2B5EF4-FFF2-40B4-BE49-F238E27FC236}">
                <a16:creationId xmlns:a16="http://schemas.microsoft.com/office/drawing/2014/main" id="{58A9871C-1862-41C4-88EF-EAD9991DD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55" y="4930363"/>
            <a:ext cx="3960440" cy="189105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094DCEA9-90FC-45DF-9637-6D75B1F22990}"/>
              </a:ext>
            </a:extLst>
          </p:cNvPr>
          <p:cNvSpPr txBox="1"/>
          <p:nvPr/>
        </p:nvSpPr>
        <p:spPr>
          <a:xfrm>
            <a:off x="8820425" y="1721502"/>
            <a:ext cx="2447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latin typeface="Rockwell" panose="020B0604020202020204" pitchFamily="18" charset="0"/>
              </a:rPr>
              <a:t>Micro-coaxial cable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74F4193-2211-4045-97AA-E9734A22134B}"/>
                  </a:ext>
                </a:extLst>
              </p:cNvPr>
              <p:cNvSpPr txBox="1"/>
              <p:nvPr/>
            </p:nvSpPr>
            <p:spPr>
              <a:xfrm>
                <a:off x="9348362" y="4294570"/>
                <a:ext cx="1932214" cy="92333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High Density electronic board,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&lt;10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×10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74F4193-2211-4045-97AA-E9734A221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8362" y="4294570"/>
                <a:ext cx="1932214" cy="923330"/>
              </a:xfrm>
              <a:prstGeom prst="rect">
                <a:avLst/>
              </a:prstGeom>
              <a:blipFill>
                <a:blip r:embed="rId6"/>
                <a:stretch>
                  <a:fillRect l="-2188" t="-1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71099A48-65D5-4AA5-A5CD-74DB0D3DF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4211" y="2258224"/>
            <a:ext cx="2715927" cy="2034520"/>
          </a:xfrm>
          <a:prstGeom prst="rect">
            <a:avLst/>
          </a:prstGeom>
        </p:spPr>
      </p:pic>
      <p:sp>
        <p:nvSpPr>
          <p:cNvPr id="33" name="箭头: 右 32">
            <a:extLst>
              <a:ext uri="{FF2B5EF4-FFF2-40B4-BE49-F238E27FC236}">
                <a16:creationId xmlns:a16="http://schemas.microsoft.com/office/drawing/2014/main" id="{B593212E-CEEB-46A5-9065-1D077108C553}"/>
              </a:ext>
            </a:extLst>
          </p:cNvPr>
          <p:cNvSpPr/>
          <p:nvPr/>
        </p:nvSpPr>
        <p:spPr>
          <a:xfrm rot="2022251">
            <a:off x="8760296" y="2132856"/>
            <a:ext cx="493915" cy="1253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箭头: 右弧形 33">
            <a:extLst>
              <a:ext uri="{FF2B5EF4-FFF2-40B4-BE49-F238E27FC236}">
                <a16:creationId xmlns:a16="http://schemas.microsoft.com/office/drawing/2014/main" id="{BABE7D9C-A2DD-45EA-B53D-C53B19A34E54}"/>
              </a:ext>
            </a:extLst>
          </p:cNvPr>
          <p:cNvSpPr/>
          <p:nvPr/>
        </p:nvSpPr>
        <p:spPr>
          <a:xfrm>
            <a:off x="11424592" y="4257803"/>
            <a:ext cx="360040" cy="14392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C6FE69D-F498-4138-A7C5-55E07D3A2A2F}"/>
              </a:ext>
            </a:extLst>
          </p:cNvPr>
          <p:cNvSpPr txBox="1"/>
          <p:nvPr/>
        </p:nvSpPr>
        <p:spPr>
          <a:xfrm>
            <a:off x="9821425" y="5420119"/>
            <a:ext cx="144016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Data output via fibers</a:t>
            </a:r>
            <a:endParaRPr lang="zh-CN" altLang="en-US" dirty="0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C2B48872-C416-4B20-BC2A-1A38EE00D73D}"/>
              </a:ext>
            </a:extLst>
          </p:cNvPr>
          <p:cNvSpPr/>
          <p:nvPr/>
        </p:nvSpPr>
        <p:spPr>
          <a:xfrm rot="529792">
            <a:off x="5532245" y="4138138"/>
            <a:ext cx="894764" cy="465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20DBAB41-8AA5-4299-AE9A-4380CB989A40}"/>
              </a:ext>
            </a:extLst>
          </p:cNvPr>
          <p:cNvCxnSpPr/>
          <p:nvPr/>
        </p:nvCxnSpPr>
        <p:spPr>
          <a:xfrm flipH="1">
            <a:off x="6457441" y="4072223"/>
            <a:ext cx="2734903" cy="364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AE980413-A229-4E07-979D-88BA56583E0E}"/>
              </a:ext>
            </a:extLst>
          </p:cNvPr>
          <p:cNvSpPr txBox="1"/>
          <p:nvPr/>
        </p:nvSpPr>
        <p:spPr>
          <a:xfrm>
            <a:off x="7339502" y="4254667"/>
            <a:ext cx="1082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Board at corner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076E590-B7E1-497A-80D1-08E67797C263}"/>
              </a:ext>
            </a:extLst>
          </p:cNvPr>
          <p:cNvSpPr/>
          <p:nvPr/>
        </p:nvSpPr>
        <p:spPr>
          <a:xfrm>
            <a:off x="5889192" y="4790843"/>
            <a:ext cx="243413" cy="20430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D6D68B0-EE87-4CCC-BC08-C43C9E734A3B}"/>
              </a:ext>
            </a:extLst>
          </p:cNvPr>
          <p:cNvSpPr txBox="1"/>
          <p:nvPr/>
        </p:nvSpPr>
        <p:spPr>
          <a:xfrm>
            <a:off x="4999168" y="5257295"/>
            <a:ext cx="197148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Hole for </a:t>
            </a:r>
            <a:r>
              <a:rPr lang="en-US" altLang="zh-CN" dirty="0">
                <a:solidFill>
                  <a:srgbClr val="FF0000"/>
                </a:solidFill>
              </a:rPr>
              <a:t>1-2 cables and2-4 fibers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1FE78D4E-9926-43C6-8CF1-79BDE582EA62}"/>
              </a:ext>
            </a:extLst>
          </p:cNvPr>
          <p:cNvCxnSpPr>
            <a:stCxn id="42" idx="4"/>
          </p:cNvCxnSpPr>
          <p:nvPr/>
        </p:nvCxnSpPr>
        <p:spPr>
          <a:xfrm>
            <a:off x="6010899" y="4995143"/>
            <a:ext cx="13093" cy="244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B65BFAC2-27AC-4C46-9E80-4101B230EE03}"/>
              </a:ext>
            </a:extLst>
          </p:cNvPr>
          <p:cNvSpPr/>
          <p:nvPr/>
        </p:nvSpPr>
        <p:spPr>
          <a:xfrm>
            <a:off x="7464152" y="5560259"/>
            <a:ext cx="1824983" cy="1046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6C3514E-F95F-443B-9D22-5A3D64E7F10A}"/>
              </a:ext>
            </a:extLst>
          </p:cNvPr>
          <p:cNvSpPr/>
          <p:nvPr/>
        </p:nvSpPr>
        <p:spPr>
          <a:xfrm>
            <a:off x="9120336" y="6453336"/>
            <a:ext cx="144694" cy="1531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DE7C24E-EDF7-4584-A09D-3B75F32B4E1E}"/>
              </a:ext>
            </a:extLst>
          </p:cNvPr>
          <p:cNvSpPr txBox="1"/>
          <p:nvPr/>
        </p:nvSpPr>
        <p:spPr>
          <a:xfrm>
            <a:off x="7801496" y="575527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Module</a:t>
            </a:r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915E1252-6540-44C0-9A72-BAC3685426F7}"/>
              </a:ext>
            </a:extLst>
          </p:cNvPr>
          <p:cNvSpPr txBox="1"/>
          <p:nvPr/>
        </p:nvSpPr>
        <p:spPr>
          <a:xfrm>
            <a:off x="9477926" y="626867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Electronic board</a:t>
            </a:r>
            <a:endParaRPr lang="zh-CN" altLang="en-US" dirty="0"/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FAA19E0D-4CBF-4213-9E21-CD330DD1D4E2}"/>
              </a:ext>
            </a:extLst>
          </p:cNvPr>
          <p:cNvCxnSpPr>
            <a:endCxn id="52" idx="1"/>
          </p:cNvCxnSpPr>
          <p:nvPr/>
        </p:nvCxnSpPr>
        <p:spPr>
          <a:xfrm flipV="1">
            <a:off x="9336360" y="6453336"/>
            <a:ext cx="141566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90D2CA8F-E9DF-46FD-B06E-6855122D5265}"/>
              </a:ext>
            </a:extLst>
          </p:cNvPr>
          <p:cNvSpPr txBox="1"/>
          <p:nvPr/>
        </p:nvSpPr>
        <p:spPr>
          <a:xfrm>
            <a:off x="9396055" y="216094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An example</a:t>
            </a:r>
            <a:endParaRPr lang="zh-CN" altLang="en-US" dirty="0"/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F6F1E7D3-CB30-4689-BD9E-D71CE29CF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93222" y="678556"/>
            <a:ext cx="1091204" cy="14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8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6E7CDA3-AF2D-414E-9D93-54EECF827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Why to use micro-coaxial cable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819A9A-8F49-4505-99D4-7E54C12A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EABBB67-6D2C-4B4C-AFAD-690641FD5020}"/>
              </a:ext>
            </a:extLst>
          </p:cNvPr>
          <p:cNvSpPr/>
          <p:nvPr/>
        </p:nvSpPr>
        <p:spPr>
          <a:xfrm>
            <a:off x="3647728" y="2127887"/>
            <a:ext cx="5040560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减号 5">
            <a:extLst>
              <a:ext uri="{FF2B5EF4-FFF2-40B4-BE49-F238E27FC236}">
                <a16:creationId xmlns:a16="http://schemas.microsoft.com/office/drawing/2014/main" id="{B5A9F1C1-DE5C-41DB-9CC2-866BBBBFD5EE}"/>
              </a:ext>
            </a:extLst>
          </p:cNvPr>
          <p:cNvSpPr/>
          <p:nvPr/>
        </p:nvSpPr>
        <p:spPr>
          <a:xfrm rot="5400000">
            <a:off x="1955540" y="3681028"/>
            <a:ext cx="4176464" cy="216024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减号 6">
            <a:extLst>
              <a:ext uri="{FF2B5EF4-FFF2-40B4-BE49-F238E27FC236}">
                <a16:creationId xmlns:a16="http://schemas.microsoft.com/office/drawing/2014/main" id="{2B03E961-9F83-4A5C-93F8-10F94443B253}"/>
              </a:ext>
            </a:extLst>
          </p:cNvPr>
          <p:cNvSpPr/>
          <p:nvPr/>
        </p:nvSpPr>
        <p:spPr>
          <a:xfrm rot="5400000">
            <a:off x="2063553" y="3681028"/>
            <a:ext cx="4176464" cy="216024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减号 7">
            <a:extLst>
              <a:ext uri="{FF2B5EF4-FFF2-40B4-BE49-F238E27FC236}">
                <a16:creationId xmlns:a16="http://schemas.microsoft.com/office/drawing/2014/main" id="{3FD23227-2718-45DF-9524-EAD016CF75BC}"/>
              </a:ext>
            </a:extLst>
          </p:cNvPr>
          <p:cNvSpPr/>
          <p:nvPr/>
        </p:nvSpPr>
        <p:spPr>
          <a:xfrm rot="5400000">
            <a:off x="2166123" y="3681028"/>
            <a:ext cx="4176464" cy="216024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减号 8">
            <a:extLst>
              <a:ext uri="{FF2B5EF4-FFF2-40B4-BE49-F238E27FC236}">
                <a16:creationId xmlns:a16="http://schemas.microsoft.com/office/drawing/2014/main" id="{08CFE2FB-895B-4F7E-9762-22BDFE4EE572}"/>
              </a:ext>
            </a:extLst>
          </p:cNvPr>
          <p:cNvSpPr/>
          <p:nvPr/>
        </p:nvSpPr>
        <p:spPr>
          <a:xfrm rot="5400000">
            <a:off x="2284666" y="3681028"/>
            <a:ext cx="4176464" cy="216024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减号 9">
            <a:extLst>
              <a:ext uri="{FF2B5EF4-FFF2-40B4-BE49-F238E27FC236}">
                <a16:creationId xmlns:a16="http://schemas.microsoft.com/office/drawing/2014/main" id="{67B4B4CE-2CB3-4FC3-8C55-9E486B1D220B}"/>
              </a:ext>
            </a:extLst>
          </p:cNvPr>
          <p:cNvSpPr/>
          <p:nvPr/>
        </p:nvSpPr>
        <p:spPr>
          <a:xfrm rot="5400000">
            <a:off x="2392678" y="3681028"/>
            <a:ext cx="4176464" cy="216024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减号 10">
            <a:extLst>
              <a:ext uri="{FF2B5EF4-FFF2-40B4-BE49-F238E27FC236}">
                <a16:creationId xmlns:a16="http://schemas.microsoft.com/office/drawing/2014/main" id="{8AD16848-B0BA-4E69-B203-F5E7AD3C023D}"/>
              </a:ext>
            </a:extLst>
          </p:cNvPr>
          <p:cNvSpPr/>
          <p:nvPr/>
        </p:nvSpPr>
        <p:spPr>
          <a:xfrm rot="5400000">
            <a:off x="2511221" y="3681028"/>
            <a:ext cx="4176464" cy="216024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减号 11">
            <a:extLst>
              <a:ext uri="{FF2B5EF4-FFF2-40B4-BE49-F238E27FC236}">
                <a16:creationId xmlns:a16="http://schemas.microsoft.com/office/drawing/2014/main" id="{0C01ABE2-CB37-4C58-871A-CCD08D89113F}"/>
              </a:ext>
            </a:extLst>
          </p:cNvPr>
          <p:cNvSpPr/>
          <p:nvPr/>
        </p:nvSpPr>
        <p:spPr>
          <a:xfrm rot="5400000">
            <a:off x="2646224" y="3681028"/>
            <a:ext cx="4176464" cy="216024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减号 12">
            <a:extLst>
              <a:ext uri="{FF2B5EF4-FFF2-40B4-BE49-F238E27FC236}">
                <a16:creationId xmlns:a16="http://schemas.microsoft.com/office/drawing/2014/main" id="{48DF4FDD-00A8-478A-A777-59AFB63D3D07}"/>
              </a:ext>
            </a:extLst>
          </p:cNvPr>
          <p:cNvSpPr/>
          <p:nvPr/>
        </p:nvSpPr>
        <p:spPr>
          <a:xfrm rot="5400000">
            <a:off x="2764767" y="3681028"/>
            <a:ext cx="4176464" cy="216024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减号 13">
            <a:extLst>
              <a:ext uri="{FF2B5EF4-FFF2-40B4-BE49-F238E27FC236}">
                <a16:creationId xmlns:a16="http://schemas.microsoft.com/office/drawing/2014/main" id="{6E3BB1B4-F887-4DFE-AD1F-CBE69AF76778}"/>
              </a:ext>
            </a:extLst>
          </p:cNvPr>
          <p:cNvSpPr/>
          <p:nvPr/>
        </p:nvSpPr>
        <p:spPr>
          <a:xfrm rot="5400000">
            <a:off x="6385993" y="3669470"/>
            <a:ext cx="4176464" cy="216024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减号 14">
            <a:extLst>
              <a:ext uri="{FF2B5EF4-FFF2-40B4-BE49-F238E27FC236}">
                <a16:creationId xmlns:a16="http://schemas.microsoft.com/office/drawing/2014/main" id="{454D3B08-A40A-4306-A8D9-90B11778644D}"/>
              </a:ext>
            </a:extLst>
          </p:cNvPr>
          <p:cNvSpPr/>
          <p:nvPr/>
        </p:nvSpPr>
        <p:spPr>
          <a:xfrm>
            <a:off x="2927648" y="2276872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6" name="减号 15">
            <a:extLst>
              <a:ext uri="{FF2B5EF4-FFF2-40B4-BE49-F238E27FC236}">
                <a16:creationId xmlns:a16="http://schemas.microsoft.com/office/drawing/2014/main" id="{F7D306E9-35E1-4E37-AD26-6D376B3E0E6F}"/>
              </a:ext>
            </a:extLst>
          </p:cNvPr>
          <p:cNvSpPr/>
          <p:nvPr/>
        </p:nvSpPr>
        <p:spPr>
          <a:xfrm>
            <a:off x="2927648" y="2420888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7" name="减号 16">
            <a:extLst>
              <a:ext uri="{FF2B5EF4-FFF2-40B4-BE49-F238E27FC236}">
                <a16:creationId xmlns:a16="http://schemas.microsoft.com/office/drawing/2014/main" id="{424AF8D3-1CA3-4A6F-82DE-6D3DC39DADF1}"/>
              </a:ext>
            </a:extLst>
          </p:cNvPr>
          <p:cNvSpPr/>
          <p:nvPr/>
        </p:nvSpPr>
        <p:spPr>
          <a:xfrm>
            <a:off x="2927648" y="2581672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8" name="减号 17">
            <a:extLst>
              <a:ext uri="{FF2B5EF4-FFF2-40B4-BE49-F238E27FC236}">
                <a16:creationId xmlns:a16="http://schemas.microsoft.com/office/drawing/2014/main" id="{B60639AF-718B-4DCB-BF0B-69557880C606}"/>
              </a:ext>
            </a:extLst>
          </p:cNvPr>
          <p:cNvSpPr/>
          <p:nvPr/>
        </p:nvSpPr>
        <p:spPr>
          <a:xfrm>
            <a:off x="2927648" y="2742456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9" name="减号 18">
            <a:extLst>
              <a:ext uri="{FF2B5EF4-FFF2-40B4-BE49-F238E27FC236}">
                <a16:creationId xmlns:a16="http://schemas.microsoft.com/office/drawing/2014/main" id="{A925C9BF-2FE4-4216-995F-7E4464608A8E}"/>
              </a:ext>
            </a:extLst>
          </p:cNvPr>
          <p:cNvSpPr/>
          <p:nvPr/>
        </p:nvSpPr>
        <p:spPr>
          <a:xfrm>
            <a:off x="2927648" y="2892354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0" name="减号 19">
            <a:extLst>
              <a:ext uri="{FF2B5EF4-FFF2-40B4-BE49-F238E27FC236}">
                <a16:creationId xmlns:a16="http://schemas.microsoft.com/office/drawing/2014/main" id="{DABBD692-1482-43E9-92F5-7439D05C3344}"/>
              </a:ext>
            </a:extLst>
          </p:cNvPr>
          <p:cNvSpPr/>
          <p:nvPr/>
        </p:nvSpPr>
        <p:spPr>
          <a:xfrm>
            <a:off x="2935490" y="3016800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1" name="减号 20">
            <a:extLst>
              <a:ext uri="{FF2B5EF4-FFF2-40B4-BE49-F238E27FC236}">
                <a16:creationId xmlns:a16="http://schemas.microsoft.com/office/drawing/2014/main" id="{D46AB46D-8509-4B67-93BE-FB5F95AAACEE}"/>
              </a:ext>
            </a:extLst>
          </p:cNvPr>
          <p:cNvSpPr/>
          <p:nvPr/>
        </p:nvSpPr>
        <p:spPr>
          <a:xfrm>
            <a:off x="2931569" y="3160816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2" name="减号 21">
            <a:extLst>
              <a:ext uri="{FF2B5EF4-FFF2-40B4-BE49-F238E27FC236}">
                <a16:creationId xmlns:a16="http://schemas.microsoft.com/office/drawing/2014/main" id="{32B21953-EDFE-428B-91CC-4935D6DBAA6D}"/>
              </a:ext>
            </a:extLst>
          </p:cNvPr>
          <p:cNvSpPr/>
          <p:nvPr/>
        </p:nvSpPr>
        <p:spPr>
          <a:xfrm>
            <a:off x="2935490" y="3304011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3" name="减号 22">
            <a:extLst>
              <a:ext uri="{FF2B5EF4-FFF2-40B4-BE49-F238E27FC236}">
                <a16:creationId xmlns:a16="http://schemas.microsoft.com/office/drawing/2014/main" id="{75976D9B-F93C-40B5-8D59-D95CCB4789C0}"/>
              </a:ext>
            </a:extLst>
          </p:cNvPr>
          <p:cNvSpPr/>
          <p:nvPr/>
        </p:nvSpPr>
        <p:spPr>
          <a:xfrm>
            <a:off x="2935490" y="3448027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4" name="减号 23">
            <a:extLst>
              <a:ext uri="{FF2B5EF4-FFF2-40B4-BE49-F238E27FC236}">
                <a16:creationId xmlns:a16="http://schemas.microsoft.com/office/drawing/2014/main" id="{99E1DE1E-AC88-4576-878D-70E841BC42FB}"/>
              </a:ext>
            </a:extLst>
          </p:cNvPr>
          <p:cNvSpPr/>
          <p:nvPr/>
        </p:nvSpPr>
        <p:spPr>
          <a:xfrm>
            <a:off x="2935490" y="3600302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5" name="减号 24">
            <a:extLst>
              <a:ext uri="{FF2B5EF4-FFF2-40B4-BE49-F238E27FC236}">
                <a16:creationId xmlns:a16="http://schemas.microsoft.com/office/drawing/2014/main" id="{C91FD4D2-E071-460C-A9B5-9684FD30E0ED}"/>
              </a:ext>
            </a:extLst>
          </p:cNvPr>
          <p:cNvSpPr/>
          <p:nvPr/>
        </p:nvSpPr>
        <p:spPr>
          <a:xfrm>
            <a:off x="2935490" y="3776314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6" name="减号 25">
            <a:extLst>
              <a:ext uri="{FF2B5EF4-FFF2-40B4-BE49-F238E27FC236}">
                <a16:creationId xmlns:a16="http://schemas.microsoft.com/office/drawing/2014/main" id="{95020770-5C89-4FF4-A876-D7F673656719}"/>
              </a:ext>
            </a:extLst>
          </p:cNvPr>
          <p:cNvSpPr/>
          <p:nvPr/>
        </p:nvSpPr>
        <p:spPr>
          <a:xfrm>
            <a:off x="2999656" y="4995510"/>
            <a:ext cx="6552728" cy="288032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71B7236-BFE2-4D71-B8E3-044A4E6B5645}"/>
              </a:ext>
            </a:extLst>
          </p:cNvPr>
          <p:cNvSpPr/>
          <p:nvPr/>
        </p:nvSpPr>
        <p:spPr>
          <a:xfrm>
            <a:off x="3647728" y="2127887"/>
            <a:ext cx="358523" cy="2048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4DF26B0-3B32-4E28-9529-A4361BBD58EE}"/>
              </a:ext>
            </a:extLst>
          </p:cNvPr>
          <p:cNvSpPr txBox="1"/>
          <p:nvPr/>
        </p:nvSpPr>
        <p:spPr>
          <a:xfrm>
            <a:off x="986722" y="1547521"/>
            <a:ext cx="1723289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High density readout board</a:t>
            </a:r>
            <a:endParaRPr lang="zh-CN" altLang="en-US" sz="2000" dirty="0"/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4162FDA3-E1A7-4E68-A560-84D33D51005F}"/>
              </a:ext>
            </a:extLst>
          </p:cNvPr>
          <p:cNvCxnSpPr/>
          <p:nvPr/>
        </p:nvCxnSpPr>
        <p:spPr>
          <a:xfrm>
            <a:off x="3724022" y="2372069"/>
            <a:ext cx="0" cy="270340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83830DD-86B3-42FA-8911-16F2AB45AFF3}"/>
              </a:ext>
            </a:extLst>
          </p:cNvPr>
          <p:cNvCxnSpPr>
            <a:cxnSpLocks/>
          </p:cNvCxnSpPr>
          <p:nvPr/>
        </p:nvCxnSpPr>
        <p:spPr>
          <a:xfrm flipV="1">
            <a:off x="4038684" y="2179200"/>
            <a:ext cx="4435541" cy="1150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037D92D8-B2D0-481D-954B-0F12193125EB}"/>
              </a:ext>
            </a:extLst>
          </p:cNvPr>
          <p:cNvSpPr txBox="1"/>
          <p:nvPr/>
        </p:nvSpPr>
        <p:spPr>
          <a:xfrm>
            <a:off x="5341877" y="139735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As many as 115 channels, with the longest cable of 4.6 m</a:t>
            </a:r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281B233-1E4A-4C35-ABE5-11BC175F1893}"/>
              </a:ext>
            </a:extLst>
          </p:cNvPr>
          <p:cNvSpPr txBox="1"/>
          <p:nvPr/>
        </p:nvSpPr>
        <p:spPr>
          <a:xfrm rot="5400000">
            <a:off x="1487487" y="394674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As many as 86 channels, with the longest cable of 4.2 m</a:t>
            </a:r>
            <a:endParaRPr lang="zh-CN" altLang="en-US" dirty="0"/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id="{0D12A306-57ED-4EFF-98B5-92B183FDA3B1}"/>
              </a:ext>
            </a:extLst>
          </p:cNvPr>
          <p:cNvSpPr/>
          <p:nvPr/>
        </p:nvSpPr>
        <p:spPr>
          <a:xfrm rot="16200000">
            <a:off x="3427403" y="1653361"/>
            <a:ext cx="666045" cy="107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06E2752-7D3D-4D73-BDA3-C2883A2A8D8E}"/>
              </a:ext>
            </a:extLst>
          </p:cNvPr>
          <p:cNvSpPr txBox="1"/>
          <p:nvPr/>
        </p:nvSpPr>
        <p:spPr>
          <a:xfrm>
            <a:off x="2935490" y="98522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Cables and fibers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15789C8-0749-4C4D-9A90-D90B25663B25}"/>
              </a:ext>
            </a:extLst>
          </p:cNvPr>
          <p:cNvSpPr txBox="1"/>
          <p:nvPr/>
        </p:nvSpPr>
        <p:spPr>
          <a:xfrm>
            <a:off x="3700627" y="616445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Similar for the cabling inside the endcap modules.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29A7294-EA23-4303-BCE9-11BBFFFF867A}"/>
              </a:ext>
            </a:extLst>
          </p:cNvPr>
          <p:cNvSpPr txBox="1"/>
          <p:nvPr/>
        </p:nvSpPr>
        <p:spPr>
          <a:xfrm>
            <a:off x="9048328" y="1519211"/>
            <a:ext cx="141155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 err="1"/>
              <a:t>SiPM</a:t>
            </a:r>
            <a:r>
              <a:rPr lang="en-US" altLang="zh-CN" sz="2400" dirty="0"/>
              <a:t> side</a:t>
            </a:r>
            <a:endParaRPr lang="zh-CN" altLang="en-US" sz="2400" dirty="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A7482CF5-225F-4816-8660-F6246638649B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8400256" y="1750044"/>
            <a:ext cx="648072" cy="3028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9D2915C1-32B3-458D-A715-66A3D7C39122}"/>
              </a:ext>
            </a:extLst>
          </p:cNvPr>
          <p:cNvSpPr txBox="1"/>
          <p:nvPr/>
        </p:nvSpPr>
        <p:spPr>
          <a:xfrm>
            <a:off x="1970710" y="5948443"/>
            <a:ext cx="141155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 err="1"/>
              <a:t>SiPM</a:t>
            </a:r>
            <a:r>
              <a:rPr lang="en-US" altLang="zh-CN" sz="2400" dirty="0"/>
              <a:t> side</a:t>
            </a:r>
            <a:endParaRPr lang="zh-CN" altLang="en-US" sz="2400" dirty="0"/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072989F-1FDB-4000-AA79-70F858A3AE63}"/>
              </a:ext>
            </a:extLst>
          </p:cNvPr>
          <p:cNvCxnSpPr>
            <a:cxnSpLocks/>
          </p:cNvCxnSpPr>
          <p:nvPr/>
        </p:nvCxnSpPr>
        <p:spPr>
          <a:xfrm flipV="1">
            <a:off x="3179677" y="4807448"/>
            <a:ext cx="352773" cy="11033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90B4A8B4-8E25-431A-B5C4-91A6EF04FD2C}"/>
              </a:ext>
            </a:extLst>
          </p:cNvPr>
          <p:cNvCxnSpPr>
            <a:cxnSpLocks/>
          </p:cNvCxnSpPr>
          <p:nvPr/>
        </p:nvCxnSpPr>
        <p:spPr>
          <a:xfrm>
            <a:off x="2766423" y="1969126"/>
            <a:ext cx="811259" cy="2215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379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342CC4-A722-4A3D-BC88-C59755E72145}"/>
              </a:ext>
            </a:extLst>
          </p:cNvPr>
          <p:cNvGrpSpPr/>
          <p:nvPr/>
        </p:nvGrpSpPr>
        <p:grpSpPr>
          <a:xfrm>
            <a:off x="-28077" y="1117438"/>
            <a:ext cx="7575413" cy="5350650"/>
            <a:chOff x="1681688" y="136914"/>
            <a:chExt cx="9322032" cy="6482496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38AB691-3D16-F500-A284-691A71F18350}"/>
                </a:ext>
              </a:extLst>
            </p:cNvPr>
            <p:cNvSpPr txBox="1"/>
            <p:nvPr/>
          </p:nvSpPr>
          <p:spPr>
            <a:xfrm>
              <a:off x="1681688" y="1234642"/>
              <a:ext cx="2038041" cy="78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Gaps</a:t>
              </a:r>
              <a:r>
                <a:rPr lang="zh-CN" altLang="en-US" dirty="0"/>
                <a:t> </a:t>
              </a:r>
              <a:r>
                <a:rPr lang="en-US" altLang="zh-CN" dirty="0"/>
                <a:t>for</a:t>
              </a:r>
              <a:r>
                <a:rPr lang="zh-CN" altLang="en-US" dirty="0"/>
                <a:t> </a:t>
              </a:r>
              <a:r>
                <a:rPr lang="en-US" altLang="zh-CN" dirty="0"/>
                <a:t>cables</a:t>
              </a:r>
              <a:r>
                <a:rPr lang="zh-CN" altLang="en-US" dirty="0"/>
                <a:t> </a:t>
              </a:r>
              <a:r>
                <a:rPr lang="en-US" altLang="zh-CN" dirty="0"/>
                <a:t>and</a:t>
              </a:r>
              <a:r>
                <a:rPr lang="zh-CN" altLang="en-US" dirty="0"/>
                <a:t> </a:t>
              </a:r>
              <a:r>
                <a:rPr lang="en-US" altLang="zh-CN" dirty="0"/>
                <a:t>fibers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9992EDD-3471-A984-8668-F4CC91339A16}"/>
                </a:ext>
              </a:extLst>
            </p:cNvPr>
            <p:cNvSpPr txBox="1"/>
            <p:nvPr/>
          </p:nvSpPr>
          <p:spPr>
            <a:xfrm>
              <a:off x="1907626" y="3798573"/>
              <a:ext cx="2569704" cy="447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i="0" dirty="0">
                  <a:effectLst/>
                  <a:latin typeface="-apple-system"/>
                </a:rPr>
                <a:t>reinforcement rib</a:t>
              </a:r>
              <a:endParaRPr lang="en-US" altLang="zh-CN" dirty="0"/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B08A2340-816B-4A66-86DB-A784E446ADD5}"/>
                </a:ext>
              </a:extLst>
            </p:cNvPr>
            <p:cNvGrpSpPr/>
            <p:nvPr/>
          </p:nvGrpSpPr>
          <p:grpSpPr>
            <a:xfrm>
              <a:off x="3444019" y="136914"/>
              <a:ext cx="7559701" cy="6482496"/>
              <a:chOff x="3444019" y="136914"/>
              <a:chExt cx="7559701" cy="6482496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87962" y="234228"/>
                <a:ext cx="5515758" cy="6385182"/>
              </a:xfrm>
              <a:prstGeom prst="rect">
                <a:avLst/>
              </a:prstGeom>
            </p:spPr>
          </p:pic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46AE154D-1CA8-84F4-9370-BF4884A9EA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44019" y="1069090"/>
                <a:ext cx="2512212" cy="5784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DC604309-AA19-0273-3E5E-1CD69F2B6F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44019" y="1699080"/>
                <a:ext cx="2602832" cy="109086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2A4C5E99-3C03-B85B-51F1-E41B7C5588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44019" y="2951305"/>
                <a:ext cx="2830657" cy="8923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2A4C5E99-3C03-B85B-51F1-E41B7C5588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34174" y="4583964"/>
                <a:ext cx="2440502" cy="52406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2A4C5E99-3C03-B85B-51F1-E41B7C5588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64968" y="433910"/>
                <a:ext cx="6305" cy="47296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38AB691-3D16-F500-A284-691A71F18350}"/>
                  </a:ext>
                </a:extLst>
              </p:cNvPr>
              <p:cNvSpPr txBox="1"/>
              <p:nvPr/>
            </p:nvSpPr>
            <p:spPr>
              <a:xfrm>
                <a:off x="4500674" y="136914"/>
                <a:ext cx="2239436" cy="447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/>
                  <a:t>Cables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fibers</a:t>
                </a:r>
              </a:p>
            </p:txBody>
          </p:sp>
        </p:grpSp>
      </p:grpSp>
      <p:sp>
        <p:nvSpPr>
          <p:cNvPr id="19" name="标题 2">
            <a:extLst>
              <a:ext uri="{FF2B5EF4-FFF2-40B4-BE49-F238E27FC236}">
                <a16:creationId xmlns:a16="http://schemas.microsoft.com/office/drawing/2014/main" id="{38DA7D93-27C5-431C-BCB5-DA67CCC53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/>
          <a:lstStyle/>
          <a:p>
            <a:r>
              <a:rPr lang="en-US" altLang="zh-CN" dirty="0"/>
              <a:t>Endcaps - installation</a:t>
            </a:r>
            <a:endParaRPr lang="zh-CN" altLang="en-US" dirty="0"/>
          </a:p>
        </p:txBody>
      </p:sp>
      <p:pic>
        <p:nvPicPr>
          <p:cNvPr id="21" name="EKLM-b2gm-virginia 18.pdf" descr="EKLM-b2gm-virginia 18.pdf">
            <a:extLst>
              <a:ext uri="{FF2B5EF4-FFF2-40B4-BE49-F238E27FC236}">
                <a16:creationId xmlns:a16="http://schemas.microsoft.com/office/drawing/2014/main" id="{1C3FE801-9AF0-451D-B54A-D3487E08A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3" t="14565" r="9933" b="13516"/>
          <a:stretch/>
        </p:blipFill>
        <p:spPr>
          <a:xfrm>
            <a:off x="7968208" y="1166144"/>
            <a:ext cx="3555193" cy="2376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EKLM-b2gm-virginia 19.pdf" descr="EKLM-b2gm-virginia 19.pdf">
            <a:extLst>
              <a:ext uri="{FF2B5EF4-FFF2-40B4-BE49-F238E27FC236}">
                <a16:creationId xmlns:a16="http://schemas.microsoft.com/office/drawing/2014/main" id="{40F4405E-EEFB-45D4-A44B-A4AD5E402B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43" t="17398" r="17391" b="13985"/>
          <a:stretch/>
        </p:blipFill>
        <p:spPr>
          <a:xfrm>
            <a:off x="8000731" y="3840230"/>
            <a:ext cx="3555193" cy="262785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F197F04-5BAF-4440-96BE-B47CAC6BD06C}"/>
              </a:ext>
            </a:extLst>
          </p:cNvPr>
          <p:cNvCxnSpPr>
            <a:cxnSpLocks/>
          </p:cNvCxnSpPr>
          <p:nvPr/>
        </p:nvCxnSpPr>
        <p:spPr>
          <a:xfrm flipH="1">
            <a:off x="3990064" y="1633517"/>
            <a:ext cx="2058310" cy="5102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11DE4230-FD01-4FF2-8DA5-859E4401D59D}"/>
              </a:ext>
            </a:extLst>
          </p:cNvPr>
          <p:cNvSpPr txBox="1"/>
          <p:nvPr/>
        </p:nvSpPr>
        <p:spPr>
          <a:xfrm>
            <a:off x="5766274" y="1192591"/>
            <a:ext cx="208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0" dirty="0">
                <a:effectLst/>
                <a:latin typeface="-apple-system"/>
              </a:rPr>
              <a:t>Slide Rail and Positioning</a:t>
            </a:r>
            <a:endParaRPr lang="en-US" altLang="zh-CN" dirty="0"/>
          </a:p>
        </p:txBody>
      </p:sp>
      <p:sp>
        <p:nvSpPr>
          <p:cNvPr id="6" name="流程图: 数据 5">
            <a:extLst>
              <a:ext uri="{FF2B5EF4-FFF2-40B4-BE49-F238E27FC236}">
                <a16:creationId xmlns:a16="http://schemas.microsoft.com/office/drawing/2014/main" id="{82EE768F-2244-4ECD-94B8-96E5DBB39620}"/>
              </a:ext>
            </a:extLst>
          </p:cNvPr>
          <p:cNvSpPr/>
          <p:nvPr/>
        </p:nvSpPr>
        <p:spPr>
          <a:xfrm rot="855878" flipH="1">
            <a:off x="3537953" y="2042577"/>
            <a:ext cx="236102" cy="205159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流程图: 数据 25">
            <a:extLst>
              <a:ext uri="{FF2B5EF4-FFF2-40B4-BE49-F238E27FC236}">
                <a16:creationId xmlns:a16="http://schemas.microsoft.com/office/drawing/2014/main" id="{54A9AC20-A032-48D8-84CA-5BEC9DC0F8E4}"/>
              </a:ext>
            </a:extLst>
          </p:cNvPr>
          <p:cNvSpPr/>
          <p:nvPr/>
        </p:nvSpPr>
        <p:spPr>
          <a:xfrm rot="855878" flipH="1">
            <a:off x="3554511" y="3553136"/>
            <a:ext cx="236102" cy="205159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675ADF-641A-4586-A97B-DB1FE134C01E}"/>
              </a:ext>
            </a:extLst>
          </p:cNvPr>
          <p:cNvSpPr txBox="1"/>
          <p:nvPr/>
        </p:nvSpPr>
        <p:spPr>
          <a:xfrm>
            <a:off x="335360" y="1258155"/>
            <a:ext cx="1106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Readout</a:t>
            </a:r>
            <a:r>
              <a:rPr lang="zh-CN" altLang="en-US" dirty="0"/>
              <a:t> </a:t>
            </a:r>
            <a:r>
              <a:rPr lang="en-US" altLang="zh-CN" dirty="0"/>
              <a:t>boards</a:t>
            </a:r>
            <a:endParaRPr lang="zh-CN" altLang="en-US" dirty="0"/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4288FA76-0A6D-44D4-851D-CCDF644A50BC}"/>
              </a:ext>
            </a:extLst>
          </p:cNvPr>
          <p:cNvCxnSpPr>
            <a:cxnSpLocks/>
          </p:cNvCxnSpPr>
          <p:nvPr/>
        </p:nvCxnSpPr>
        <p:spPr>
          <a:xfrm>
            <a:off x="1164825" y="1557496"/>
            <a:ext cx="2351492" cy="6080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D3B1423-2BDA-4E33-AD2A-68D0F358DE46}"/>
              </a:ext>
            </a:extLst>
          </p:cNvPr>
          <p:cNvCxnSpPr>
            <a:cxnSpLocks/>
            <a:endCxn id="26" idx="5"/>
          </p:cNvCxnSpPr>
          <p:nvPr/>
        </p:nvCxnSpPr>
        <p:spPr>
          <a:xfrm>
            <a:off x="1270804" y="1671401"/>
            <a:ext cx="2310229" cy="1961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>
            <a:extLst>
              <a:ext uri="{FF2B5EF4-FFF2-40B4-BE49-F238E27FC236}">
                <a16:creationId xmlns:a16="http://schemas.microsoft.com/office/drawing/2014/main" id="{4588D913-4EDA-4C5B-9B51-D69EDB207B2F}"/>
              </a:ext>
            </a:extLst>
          </p:cNvPr>
          <p:cNvSpPr/>
          <p:nvPr/>
        </p:nvSpPr>
        <p:spPr>
          <a:xfrm>
            <a:off x="10632504" y="5157192"/>
            <a:ext cx="50405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AAC25E6-8396-4677-AD76-61AEC264B597}"/>
              </a:ext>
            </a:extLst>
          </p:cNvPr>
          <p:cNvSpPr txBox="1"/>
          <p:nvPr/>
        </p:nvSpPr>
        <p:spPr>
          <a:xfrm>
            <a:off x="178134" y="5276679"/>
            <a:ext cx="208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0" dirty="0">
                <a:effectLst/>
                <a:latin typeface="-apple-system"/>
              </a:rPr>
              <a:t>Slide Rail and Positioning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62736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3231961-F43F-4B6A-B2F0-E677A9FA4D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85861"/>
                <a:ext cx="10972800" cy="271920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Long detector module: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due to the large size of the muon detector.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How to achieve the required efficiency and the time resolution from a long PS bar?</a:t>
                </a:r>
              </a:p>
              <a:p>
                <a:pPr lvl="1"/>
                <a:r>
                  <a:rPr lang="en-US" sz="2000" dirty="0"/>
                  <a:t>Kuraray fiber has an attenuation length of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3.5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lvl="1"/>
                <a:r>
                  <a:rPr lang="en-US" sz="2000" dirty="0"/>
                  <a:t>We got the effective attenuation length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2.63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from lab testing on WLS fiber.</a:t>
                </a:r>
              </a:p>
              <a:p>
                <a:pPr lvl="1"/>
                <a:r>
                  <a:rPr lang="en-US" sz="2000" dirty="0">
                    <a:solidFill>
                      <a:srgbClr val="FF0000"/>
                    </a:solidFill>
                  </a:rPr>
                  <a:t>The key is to increase the light yield and the light collection.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3231961-F43F-4B6A-B2F0-E677A9FA4D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85861"/>
                <a:ext cx="10972800" cy="2719203"/>
              </a:xfrm>
              <a:blipFill>
                <a:blip r:embed="rId2"/>
                <a:stretch>
                  <a:fillRect l="-389" t="-1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AA85A63-C414-4FDA-B9D4-3AD48A8A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Is it possible to build a long detector module?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4868-02A4-4E4A-BCBA-23D546A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B27B66D-FF7B-4D3A-A416-CEF2DDFC2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3737842"/>
            <a:ext cx="7051964" cy="261850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0F12266D-480E-47C4-A804-6697059DBDF0}"/>
              </a:ext>
            </a:extLst>
          </p:cNvPr>
          <p:cNvSpPr/>
          <p:nvPr/>
        </p:nvSpPr>
        <p:spPr>
          <a:xfrm>
            <a:off x="7392144" y="4941168"/>
            <a:ext cx="490264" cy="3099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5D4C6C1-E4CD-4674-A5E6-1E28F44433C9}"/>
                  </a:ext>
                </a:extLst>
              </p:cNvPr>
              <p:cNvSpPr txBox="1"/>
              <p:nvPr/>
            </p:nvSpPr>
            <p:spPr>
              <a:xfrm>
                <a:off x="119336" y="4589381"/>
                <a:ext cx="3312368" cy="1323439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For the long scintillator strips (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&gt;3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2000" dirty="0"/>
                  <a:t>), we use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=2.0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WLS fiber. Otherwise, we use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=1.2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A5D4C6C1-E4CD-4674-A5E6-1E28F4443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6" y="4589381"/>
                <a:ext cx="3312368" cy="1323439"/>
              </a:xfrm>
              <a:prstGeom prst="rect">
                <a:avLst/>
              </a:prstGeom>
              <a:blipFill>
                <a:blip r:embed="rId4"/>
                <a:stretch>
                  <a:fillRect l="-1645" t="-1810" b="-22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0045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CAC6C55-4D54-42FA-BED6-B9203101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2936"/>
            <a:ext cx="10972800" cy="991011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Some R&amp;D results</a:t>
            </a:r>
            <a:endParaRPr lang="zh-CN" altLang="en-US" sz="32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E76017F-4481-4A11-ADD6-64B02D0E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41344C-D00D-4C4F-999E-47176B5C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759FAFF-89B6-430F-AB21-4E3E4A8E7C77}"/>
              </a:ext>
            </a:extLst>
          </p:cNvPr>
          <p:cNvSpPr txBox="1"/>
          <p:nvPr/>
        </p:nvSpPr>
        <p:spPr>
          <a:xfrm>
            <a:off x="335360" y="4581128"/>
            <a:ext cx="11161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Published papers:</a:t>
            </a:r>
          </a:p>
          <a:p>
            <a:pPr marL="342900" indent="-342900" algn="l">
              <a:buAutoNum type="arabicPeriod"/>
            </a:pPr>
            <a:r>
              <a:rPr lang="en-US" altLang="zh-CN" dirty="0"/>
              <a:t>Design and performance of </a:t>
            </a:r>
            <a:r>
              <a:rPr lang="en-US" altLang="zh-CN" sz="1800" b="0" i="0" u="none" strike="noStrike" baseline="0" dirty="0">
                <a:latin typeface="MyriadPro-SemiboldSemiCn"/>
              </a:rPr>
              <a:t>a high‑speed and low‑noise preamplifier for </a:t>
            </a:r>
            <a:r>
              <a:rPr lang="en-US" altLang="zh-CN" sz="1800" b="0" i="0" u="none" strike="noStrike" baseline="0" dirty="0" err="1">
                <a:latin typeface="MyriadPro-SemiboldSemiCn"/>
              </a:rPr>
              <a:t>SiPM</a:t>
            </a:r>
            <a:r>
              <a:rPr lang="en-US" altLang="zh-CN" sz="1800" b="0" i="0" u="none" strike="noStrike" baseline="0" dirty="0">
                <a:latin typeface="MyriadPro-SemiboldSemiCn"/>
              </a:rPr>
              <a:t>, </a:t>
            </a:r>
            <a:r>
              <a:rPr lang="en-US" altLang="zh-CN" sz="1800" b="0" i="0" u="none" strike="noStrike" baseline="0" dirty="0" err="1">
                <a:latin typeface="MyriadPro-SemiboldSemiCn"/>
              </a:rPr>
              <a:t>Nucl</a:t>
            </a:r>
            <a:r>
              <a:rPr lang="en-US" altLang="zh-CN" sz="1800" b="0" i="0" u="none" strike="noStrike" baseline="0" dirty="0">
                <a:latin typeface="MyriadPro-SemiboldSemiCn"/>
              </a:rPr>
              <a:t>. Sci. Tech. 34, 169(2023)</a:t>
            </a:r>
          </a:p>
          <a:p>
            <a:pPr marL="342900" indent="-342900" algn="l">
              <a:buAutoNum type="arabicPeriod"/>
            </a:pPr>
            <a:r>
              <a:rPr lang="en-US" altLang="zh-CN" dirty="0">
                <a:latin typeface="MyriadPro-SemiboldSemiCn"/>
              </a:rPr>
              <a:t>Design and test for the CEPC muon subdetector based on extruded scintillator and </a:t>
            </a:r>
            <a:r>
              <a:rPr lang="en-US" altLang="zh-CN" dirty="0" err="1">
                <a:latin typeface="MyriadPro-SemiboldSemiCn"/>
              </a:rPr>
              <a:t>SiPM</a:t>
            </a:r>
            <a:r>
              <a:rPr lang="en-US" altLang="zh-CN" dirty="0">
                <a:latin typeface="MyriadPro-SemiboldSemiCn"/>
              </a:rPr>
              <a:t>, JINST 19 P06020(2024)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9855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E1046298-8CB9-42DB-8241-EAF71A9666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360" y="1124744"/>
                <a:ext cx="11017224" cy="2584479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/>
                  <a:t>Many kinds of preamps for </a:t>
                </a:r>
                <a:r>
                  <a:rPr lang="en-US" altLang="zh-CN" sz="2400" dirty="0" err="1"/>
                  <a:t>SiPM</a:t>
                </a:r>
                <a:r>
                  <a:rPr lang="en-US" altLang="zh-CN" sz="2400" dirty="0"/>
                  <a:t> have been designed and tested. </a:t>
                </a:r>
              </a:p>
              <a:p>
                <a:pPr lvl="1"/>
                <a:r>
                  <a:rPr lang="en-US" altLang="zh-CN" sz="2000" dirty="0"/>
                  <a:t>Design high‑speed and low‑noise preamp for </a:t>
                </a:r>
                <a:r>
                  <a:rPr lang="en-US" altLang="zh-CN" sz="2000" dirty="0" err="1"/>
                  <a:t>SiPM</a:t>
                </a:r>
                <a:r>
                  <a:rPr lang="en-US" altLang="zh-CN" sz="2000" dirty="0"/>
                  <a:t>. </a:t>
                </a:r>
              </a:p>
              <a:p>
                <a:pPr lvl="2"/>
                <a:r>
                  <a:rPr lang="en-US" altLang="zh-CN" sz="20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Baseline noise of 0.6 mV, bandwidth of 426 MHz, and time resolution of 20 ps.</a:t>
                </a:r>
              </a:p>
              <a:p>
                <a:pPr lvl="2"/>
                <a:r>
                  <a:rPr lang="en-US" altLang="zh-CN" sz="2000" dirty="0">
                    <a:latin typeface="Arial" panose="020B0604020202020204" pitchFamily="34" charset="0"/>
                    <a:ea typeface="微软雅黑" pitchFamily="34" charset="-122"/>
                  </a:rPr>
                  <a:t>Test with laser input at 20MHz.</a:t>
                </a:r>
              </a:p>
              <a:p>
                <a:pPr lvl="2"/>
                <a:r>
                  <a:rPr lang="en-US" altLang="zh-CN" sz="2000" dirty="0">
                    <a:latin typeface="Arial" panose="020B0604020202020204" pitchFamily="34" charset="0"/>
                    <a:ea typeface="微软雅黑" pitchFamily="34" charset="-122"/>
                  </a:rPr>
                  <a:t>Clear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ea typeface="微软雅黑" pitchFamily="34" charset="-122"/>
                  </a:rPr>
                  <a:t> spectrum.  </a:t>
                </a: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E1046298-8CB9-42DB-8241-EAF71A9666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124744"/>
                <a:ext cx="11017224" cy="2584479"/>
              </a:xfrm>
              <a:blipFill>
                <a:blip r:embed="rId3"/>
                <a:stretch>
                  <a:fillRect l="-387" t="-1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EF28FB52-7596-42A1-B3DC-E8C1DE2B1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R&amp;D for front-end electronics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99C1EE-09ED-46C7-9685-34B0C73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3A0F127-0C52-4AB5-9FC2-5C9B92A29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4595894"/>
            <a:ext cx="4096772" cy="216318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44340E-DA5B-499A-9EE5-09F8D6A9BE9F}"/>
              </a:ext>
            </a:extLst>
          </p:cNvPr>
          <p:cNvGrpSpPr/>
          <p:nvPr/>
        </p:nvGrpSpPr>
        <p:grpSpPr>
          <a:xfrm>
            <a:off x="8691021" y="2731665"/>
            <a:ext cx="2739016" cy="2204864"/>
            <a:chOff x="3069570" y="4510284"/>
            <a:chExt cx="2739016" cy="22048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CB26504-E4A7-4DE3-B0E7-C8DE4C521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570" y="4510284"/>
              <a:ext cx="2714709" cy="2204864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3252C47-EFFC-46CF-8564-499FE3330AAB}"/>
                </a:ext>
              </a:extLst>
            </p:cNvPr>
            <p:cNvSpPr txBox="1"/>
            <p:nvPr/>
          </p:nvSpPr>
          <p:spPr>
            <a:xfrm>
              <a:off x="4008386" y="5301208"/>
              <a:ext cx="1800200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NST34,169(2023)</a:t>
              </a:r>
              <a:endParaRPr lang="zh-CN" altLang="en-US" dirty="0"/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D40ACC1E-486F-4541-91B7-102D4392AF99}"/>
                </a:ext>
              </a:extLst>
            </p:cNvPr>
            <p:cNvCxnSpPr>
              <a:cxnSpLocks/>
            </p:cNvCxnSpPr>
            <p:nvPr/>
          </p:nvCxnSpPr>
          <p:spPr>
            <a:xfrm>
              <a:off x="3359696" y="6093296"/>
              <a:ext cx="2088232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1AD22139-9AA8-49DF-BF8D-D1E6852C7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419" y="2780928"/>
            <a:ext cx="3777929" cy="22771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209A29F-92B4-42BC-8173-D9213C8092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5"/>
          <a:stretch/>
        </p:blipFill>
        <p:spPr>
          <a:xfrm>
            <a:off x="4799856" y="5058036"/>
            <a:ext cx="6162610" cy="17010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3A3F82-B17D-4D17-9E10-B886523177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4" y="3356992"/>
            <a:ext cx="2789450" cy="139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25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43420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Prototype and CR test</a:t>
            </a:r>
            <a:endParaRPr lang="en-US" altLang="zh-CN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0A2E891-8B74-4D5A-AC2C-D73490209C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368" y="1042324"/>
                <a:ext cx="4968552" cy="281872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zh-CN" sz="2600" dirty="0"/>
                  <a:t>Studies of </a:t>
                </a:r>
                <a:r>
                  <a:rPr lang="en-US" altLang="zh-CN" sz="2600" dirty="0" err="1"/>
                  <a:t>SiPMs</a:t>
                </a:r>
                <a:r>
                  <a:rPr lang="en-US" altLang="zh-CN" sz="2600" dirty="0"/>
                  <a:t>, WLS fibers</a:t>
                </a:r>
              </a:p>
              <a:p>
                <a:r>
                  <a:rPr lang="en-US" altLang="zh-CN" sz="2600" dirty="0"/>
                  <a:t>Prototype: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200" i="1" dirty="0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zh-CN" sz="22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2200" dirty="0"/>
                  <a:t> PS bar + WLS fiber (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altLang="zh-CN" sz="2200" dirty="0"/>
                  <a:t>) + NDL </a:t>
                </a:r>
                <a:r>
                  <a:rPr lang="en-US" altLang="zh-CN" sz="2200" dirty="0" err="1"/>
                  <a:t>SiPM</a:t>
                </a:r>
                <a:r>
                  <a:rPr lang="en-US" altLang="zh-CN" sz="2200" dirty="0"/>
                  <a:t>/MPPC (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3.0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/1.3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altLang="zh-CN" sz="2200" dirty="0"/>
                  <a:t>)</a:t>
                </a:r>
              </a:p>
              <a:p>
                <a:r>
                  <a:rPr lang="en-US" altLang="zh-CN" sz="2600" dirty="0"/>
                  <a:t>Performance: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20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sz="2200">
                        <a:latin typeface="Cambria Math" panose="02040503050406030204" pitchFamily="18" charset="0"/>
                      </a:rPr>
                      <m:t>&gt;98%</m:t>
                    </m:r>
                  </m:oMath>
                </a14:m>
                <a:r>
                  <a:rPr lang="en-US" altLang="zh-CN" sz="2200" dirty="0"/>
                  <a:t> can be obtained</a:t>
                </a:r>
              </a:p>
              <a:p>
                <a:pPr lvl="1"/>
                <a:r>
                  <a:rPr lang="en-US" altLang="zh-CN" sz="2200" dirty="0"/>
                  <a:t>Time resolution better than </a:t>
                </a:r>
                <a14:m>
                  <m:oMath xmlns:m="http://schemas.openxmlformats.org/officeDocument/2006/math">
                    <m:r>
                      <a:rPr lang="en-US" altLang="zh-CN" sz="220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zh-CN" sz="220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zh-CN" altLang="en-US" sz="2200" dirty="0"/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0A2E891-8B74-4D5A-AC2C-D73490209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368" y="1042324"/>
                <a:ext cx="4968552" cy="2818724"/>
              </a:xfrm>
              <a:blipFill>
                <a:blip r:embed="rId3"/>
                <a:stretch>
                  <a:fillRect l="-982" t="-3030" r="-22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416AD4C-CC60-4115-9061-CCE89CC9E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005" y="4540767"/>
            <a:ext cx="2709096" cy="21469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AF53D1-3796-4D60-84C8-39CB8E5EF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260" y="2836075"/>
            <a:ext cx="2180531" cy="1728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AA1CCBA-48F7-48DD-A34B-35AFD6943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998" y="4608521"/>
            <a:ext cx="2709097" cy="21469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5D49D4-DD72-418E-A633-85CABD2F8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9590" y="4500040"/>
            <a:ext cx="2709098" cy="214697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FB6B234-A579-43E8-A7A3-5CA83A68F5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5" y="3789040"/>
            <a:ext cx="3704979" cy="24597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48C358-E147-4BC6-984B-AFB3D183DB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7803" y="1236672"/>
            <a:ext cx="2133034" cy="16904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E7C28F3-6850-42D5-98A8-6D716C1E3A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6883" y="1044042"/>
            <a:ext cx="2774511" cy="346614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1C661C5-938F-45A1-988D-8C9C8C3CA196}"/>
              </a:ext>
            </a:extLst>
          </p:cNvPr>
          <p:cNvSpPr txBox="1"/>
          <p:nvPr/>
        </p:nvSpPr>
        <p:spPr>
          <a:xfrm>
            <a:off x="688973" y="6356351"/>
            <a:ext cx="2322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yriadPro-SemiboldSemiCn"/>
              </a:rPr>
              <a:t>JINST 19 P06020(2024)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3BEEFB-C8FE-4921-B6C2-F9CCC36C7565}"/>
                  </a:ext>
                </a:extLst>
              </p:cNvPr>
              <p:cNvSpPr txBox="1"/>
              <p:nvPr/>
            </p:nvSpPr>
            <p:spPr>
              <a:xfrm>
                <a:off x="4155912" y="3853709"/>
                <a:ext cx="3020208" cy="646331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b="0" dirty="0"/>
                  <a:t>Effective attenuation length of fiber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𝐴𝑡𝑡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=2.63±0.37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3BEEFB-C8FE-4921-B6C2-F9CCC36C7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912" y="3853709"/>
                <a:ext cx="3020208" cy="646331"/>
              </a:xfrm>
              <a:prstGeom prst="rect">
                <a:avLst/>
              </a:prstGeom>
              <a:blipFill>
                <a:blip r:embed="rId11"/>
                <a:stretch>
                  <a:fillRect l="-1403" t="-2727" r="-2204" b="-1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31E674F3-8562-4050-914A-3BBEAC2BD4C7}"/>
              </a:ext>
            </a:extLst>
          </p:cNvPr>
          <p:cNvSpPr txBox="1"/>
          <p:nvPr/>
        </p:nvSpPr>
        <p:spPr>
          <a:xfrm>
            <a:off x="9840416" y="1009416"/>
            <a:ext cx="213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Properties of </a:t>
            </a:r>
            <a:r>
              <a:rPr lang="en-US" altLang="zh-CN" dirty="0" err="1"/>
              <a:t>SiPMs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16B16DF-8DB1-41CF-9091-71F00FCEA64B}"/>
              </a:ext>
            </a:extLst>
          </p:cNvPr>
          <p:cNvSpPr txBox="1"/>
          <p:nvPr/>
        </p:nvSpPr>
        <p:spPr>
          <a:xfrm>
            <a:off x="9912424" y="4725144"/>
            <a:ext cx="18002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Time resolution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2B5D051-E118-4EE6-B348-025D3F0C9317}"/>
                  </a:ext>
                </a:extLst>
              </p:cNvPr>
              <p:cNvSpPr txBox="1"/>
              <p:nvPr/>
            </p:nvSpPr>
            <p:spPr>
              <a:xfrm>
                <a:off x="2510768" y="3861048"/>
                <a:ext cx="1464238" cy="369332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1800" dirty="0"/>
                  <a:t> PS bars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2B5D051-E118-4EE6-B348-025D3F0C9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768" y="3861048"/>
                <a:ext cx="1464238" cy="369332"/>
              </a:xfrm>
              <a:prstGeom prst="rect">
                <a:avLst/>
              </a:prstGeom>
              <a:blipFill>
                <a:blip r:embed="rId12"/>
                <a:stretch>
                  <a:fillRect t="-4615" r="-2049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头: 下 11">
            <a:extLst>
              <a:ext uri="{FF2B5EF4-FFF2-40B4-BE49-F238E27FC236}">
                <a16:creationId xmlns:a16="http://schemas.microsoft.com/office/drawing/2014/main" id="{B02D6B9A-9DDA-4886-B88B-ADCF65372584}"/>
              </a:ext>
            </a:extLst>
          </p:cNvPr>
          <p:cNvSpPr/>
          <p:nvPr/>
        </p:nvSpPr>
        <p:spPr>
          <a:xfrm>
            <a:off x="2813341" y="4274891"/>
            <a:ext cx="114696" cy="432048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2D83416-7387-403F-AA37-B059698ED354}"/>
              </a:ext>
            </a:extLst>
          </p:cNvPr>
          <p:cNvSpPr txBox="1"/>
          <p:nvPr/>
        </p:nvSpPr>
        <p:spPr>
          <a:xfrm>
            <a:off x="5303912" y="4810427"/>
            <a:ext cx="116707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NDL </a:t>
            </a:r>
            <a:r>
              <a:rPr lang="en-US" altLang="zh-CN" dirty="0" err="1"/>
              <a:t>SiPM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96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51B74191-8B91-4387-B92C-3653037895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5864" y="980954"/>
                <a:ext cx="6687905" cy="289355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zh-CN" sz="2400" dirty="0"/>
                  <a:t>Simulation for single channel</a:t>
                </a:r>
              </a:p>
              <a:p>
                <a:pPr lvl="1"/>
                <a:r>
                  <a:rPr lang="en-US" altLang="zh-CN" sz="2000" dirty="0"/>
                  <a:t>Fiber embedding: groove </a:t>
                </a:r>
                <a:r>
                  <a:rPr lang="en-US" altLang="zh-CN" sz="2000" dirty="0">
                    <a:sym typeface="Wingdings" panose="05000000000000000000" pitchFamily="2" charset="2"/>
                  </a:rPr>
                  <a:t> hole,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𝑁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𝑝𝑒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×1.4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altLang="zh-CN" sz="2000" dirty="0"/>
                  <a:t>Diameter of fiber: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2.0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𝑚𝑚</m:t>
                    </m:r>
                  </m:oMath>
                </a14:m>
                <a:r>
                  <a:rPr lang="en-US" altLang="zh-CN" sz="2000" dirty="0"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𝑁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𝑝𝑒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×2.8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r>
                  <a:rPr lang="en-US" altLang="zh-CN" sz="2400" dirty="0"/>
                  <a:t>Very new R&amp;D, like the production in Fermilab.</a:t>
                </a:r>
                <a:endParaRPr lang="zh-CN" altLang="en-US" sz="2400" dirty="0"/>
              </a:p>
              <a:p>
                <a:r>
                  <a:rPr lang="en-US" altLang="zh-CN" sz="2400" dirty="0"/>
                  <a:t>Fiber embedding: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Groove </a:t>
                </a:r>
                <a:r>
                  <a:rPr lang="en-US" altLang="zh-CN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hole</a:t>
                </a:r>
              </a:p>
              <a:p>
                <a:r>
                  <a:rPr lang="en-US" altLang="zh-CN" sz="2400" dirty="0"/>
                  <a:t>No new fiber available yet, we use three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fibers.</a:t>
                </a:r>
              </a:p>
              <a:p>
                <a:r>
                  <a:rPr lang="en-US" altLang="zh-CN" sz="2400" dirty="0"/>
                  <a:t>Optical glue can increase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altLang="zh-CN" sz="2400" dirty="0"/>
                  <a:t> by 25-30%.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Tested!</a:t>
                </a: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51B74191-8B91-4387-B92C-3653037895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5864" y="980954"/>
                <a:ext cx="6687905" cy="2893559"/>
              </a:xfrm>
              <a:blipFill>
                <a:blip r:embed="rId2"/>
                <a:stretch>
                  <a:fillRect l="-546" t="-2737" r="-20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50C79D-6FCC-47AE-9006-44FE66D68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CCE4E49-0B88-433A-969A-6A14645DE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t="29311" r="11854" b="28527"/>
          <a:stretch/>
        </p:blipFill>
        <p:spPr>
          <a:xfrm>
            <a:off x="6500357" y="1093623"/>
            <a:ext cx="1584176" cy="4300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0D46B4-26F9-4522-B89F-032454E8C5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25340" r="4232" b="25057"/>
          <a:stretch/>
        </p:blipFill>
        <p:spPr>
          <a:xfrm>
            <a:off x="6479364" y="2161478"/>
            <a:ext cx="1622171" cy="430558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48249941-E36D-4BA9-A53C-54CA2328D0B5}"/>
              </a:ext>
            </a:extLst>
          </p:cNvPr>
          <p:cNvCxnSpPr>
            <a:cxnSpLocks/>
          </p:cNvCxnSpPr>
          <p:nvPr/>
        </p:nvCxnSpPr>
        <p:spPr>
          <a:xfrm>
            <a:off x="7292445" y="1628800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标题 2">
            <a:extLst>
              <a:ext uri="{FF2B5EF4-FFF2-40B4-BE49-F238E27FC236}">
                <a16:creationId xmlns:a16="http://schemas.microsoft.com/office/drawing/2014/main" id="{204AF046-CB57-4EB0-BD0B-7CC36979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/>
          <a:lstStyle/>
          <a:p>
            <a:r>
              <a:rPr lang="en-US" altLang="zh-CN" dirty="0"/>
              <a:t>Improvements on the </a:t>
            </a:r>
            <a:r>
              <a:rPr lang="en-US" altLang="zh-CN" dirty="0" err="1"/>
              <a:t>scint</a:t>
            </a:r>
            <a:r>
              <a:rPr lang="en-US" altLang="zh-CN" dirty="0"/>
              <a:t>. strip</a:t>
            </a:r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21158D0-59DF-4F16-955B-6744AFD269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9"/>
          <a:stretch/>
        </p:blipFill>
        <p:spPr>
          <a:xfrm>
            <a:off x="8256240" y="1308630"/>
            <a:ext cx="3671075" cy="2057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3513D08-B808-4845-8F6E-21C8EEAA134F}"/>
                  </a:ext>
                </a:extLst>
              </p:cNvPr>
              <p:cNvSpPr txBox="1"/>
              <p:nvPr/>
            </p:nvSpPr>
            <p:spPr>
              <a:xfrm>
                <a:off x="8662184" y="967264"/>
                <a:ext cx="3265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Use NDL EQR15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×3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3513D08-B808-4845-8F6E-21C8EEAA1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184" y="967264"/>
                <a:ext cx="3265131" cy="369332"/>
              </a:xfrm>
              <a:prstGeom prst="rect">
                <a:avLst/>
              </a:prstGeom>
              <a:blipFill>
                <a:blip r:embed="rId6"/>
                <a:stretch>
                  <a:fillRect l="-1679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D617248-13F4-4339-A44B-532CD9022833}"/>
                  </a:ext>
                </a:extLst>
              </p:cNvPr>
              <p:cNvSpPr txBox="1"/>
              <p:nvPr/>
            </p:nvSpPr>
            <p:spPr>
              <a:xfrm>
                <a:off x="6699909" y="3384182"/>
                <a:ext cx="2326017" cy="646331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1.65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/>
                  <a:t> new </a:t>
                </a:r>
                <a:r>
                  <a:rPr lang="en-US" altLang="zh-CN" dirty="0" err="1"/>
                  <a:t>scint</a:t>
                </a:r>
                <a:r>
                  <a:rPr lang="en-US" altLang="zh-CN" dirty="0"/>
                  <a:t> with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2.5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altLang="zh-CN" dirty="0"/>
                  <a:t> diameter hole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D617248-13F4-4339-A44B-532CD9022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909" y="3384182"/>
                <a:ext cx="2326017" cy="646331"/>
              </a:xfrm>
              <a:prstGeom prst="rect">
                <a:avLst/>
              </a:prstGeom>
              <a:blipFill>
                <a:blip r:embed="rId7"/>
                <a:stretch>
                  <a:fillRect t="-2727" b="-1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960D51FD-55C3-410B-A4E0-694E317534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85" y="3741817"/>
            <a:ext cx="2370854" cy="263920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F0D59EF-A707-451D-94F4-0FF1EF4B56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1" r="19842"/>
          <a:stretch/>
        </p:blipFill>
        <p:spPr>
          <a:xfrm>
            <a:off x="2525451" y="3741817"/>
            <a:ext cx="962243" cy="302677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C518EA40-07CB-48B0-A382-0160F7C2CF87}"/>
              </a:ext>
            </a:extLst>
          </p:cNvPr>
          <p:cNvSpPr txBox="1"/>
          <p:nvPr/>
        </p:nvSpPr>
        <p:spPr>
          <a:xfrm>
            <a:off x="3144745" y="5908618"/>
            <a:ext cx="1757775" cy="826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/>
              <a:t>New scintillator provided by GNKD, with our R&amp;D!</a:t>
            </a:r>
            <a:endParaRPr lang="zh-CN" altLang="en-US" sz="16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F71C295-0751-44DB-AFE4-9B7FDB5E5FD5}"/>
              </a:ext>
            </a:extLst>
          </p:cNvPr>
          <p:cNvSpPr txBox="1"/>
          <p:nvPr/>
        </p:nvSpPr>
        <p:spPr>
          <a:xfrm>
            <a:off x="94555" y="6198952"/>
            <a:ext cx="226843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Scintillator production at Fermilab</a:t>
            </a:r>
            <a:endParaRPr lang="zh-CN" altLang="en-US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14094B00-F507-4625-9687-8B425C0FA4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016" y="3905934"/>
            <a:ext cx="2650352" cy="1886299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ABD475A7-7589-437D-B454-5867977ACACA}"/>
              </a:ext>
            </a:extLst>
          </p:cNvPr>
          <p:cNvGrpSpPr/>
          <p:nvPr/>
        </p:nvGrpSpPr>
        <p:grpSpPr>
          <a:xfrm>
            <a:off x="6775753" y="4395741"/>
            <a:ext cx="2911243" cy="1985279"/>
            <a:chOff x="6775753" y="4395741"/>
            <a:chExt cx="2911243" cy="198527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8FB9E88-6E35-40D4-A848-39329ECB1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75753" y="4395741"/>
              <a:ext cx="2911243" cy="19852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D2D3ABF0-4BA9-4375-9022-BC246B62FA03}"/>
                    </a:ext>
                  </a:extLst>
                </p:cNvPr>
                <p:cNvSpPr txBox="1"/>
                <p:nvPr/>
              </p:nvSpPr>
              <p:spPr>
                <a:xfrm>
                  <a:off x="7229504" y="4849083"/>
                  <a:ext cx="11521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=95%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D2D3ABF0-4BA9-4375-9022-BC246B62F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9504" y="4849083"/>
                  <a:ext cx="115212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A0AE5BA-774D-462D-A230-DB5E6EE97483}"/>
              </a:ext>
            </a:extLst>
          </p:cNvPr>
          <p:cNvGrpSpPr/>
          <p:nvPr/>
        </p:nvGrpSpPr>
        <p:grpSpPr>
          <a:xfrm>
            <a:off x="9428826" y="4220727"/>
            <a:ext cx="2571830" cy="1872022"/>
            <a:chOff x="9428826" y="4220727"/>
            <a:chExt cx="2571830" cy="1872022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760F023E-4537-49F3-922C-7641D2854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28826" y="4220727"/>
              <a:ext cx="2571830" cy="187202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D155C5AD-77CC-43B7-B328-404DD5AE43E1}"/>
                    </a:ext>
                  </a:extLst>
                </p:cNvPr>
                <p:cNvSpPr txBox="1"/>
                <p:nvPr/>
              </p:nvSpPr>
              <p:spPr>
                <a:xfrm>
                  <a:off x="10446916" y="4537822"/>
                  <a:ext cx="11521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&lt;1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D155C5AD-77CC-43B7-B328-404DD5AE4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6916" y="4537822"/>
                  <a:ext cx="1152128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45C245-7EE2-421B-9211-15F4FD93F6F2}"/>
                  </a:ext>
                </a:extLst>
              </p:cNvPr>
              <p:cNvSpPr txBox="1"/>
              <p:nvPr/>
            </p:nvSpPr>
            <p:spPr>
              <a:xfrm>
                <a:off x="5609179" y="6381020"/>
                <a:ext cx="5544905" cy="400110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</a:rPr>
                  <a:t>Very positive to the design of  long module (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&gt;4</m:t>
                    </m:r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).</a:t>
                </a:r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45C245-7EE2-421B-9211-15F4FD93F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179" y="6381020"/>
                <a:ext cx="5544905" cy="400110"/>
              </a:xfrm>
              <a:prstGeom prst="rect">
                <a:avLst/>
              </a:prstGeom>
              <a:blipFill>
                <a:blip r:embed="rId15"/>
                <a:stretch>
                  <a:fillRect l="-875" t="-5797" b="-231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本框 39">
            <a:extLst>
              <a:ext uri="{FF2B5EF4-FFF2-40B4-BE49-F238E27FC236}">
                <a16:creationId xmlns:a16="http://schemas.microsoft.com/office/drawing/2014/main" id="{E68B383D-206B-4D61-B078-84A765C793AB}"/>
              </a:ext>
            </a:extLst>
          </p:cNvPr>
          <p:cNvSpPr txBox="1"/>
          <p:nvPr/>
        </p:nvSpPr>
        <p:spPr>
          <a:xfrm>
            <a:off x="9264352" y="3711743"/>
            <a:ext cx="18002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Trigger at middle</a:t>
            </a:r>
            <a:endParaRPr lang="zh-CN" altLang="en-US" dirty="0"/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7A541D01-15C9-4092-9FF6-41FD32C2B3FE}"/>
              </a:ext>
            </a:extLst>
          </p:cNvPr>
          <p:cNvCxnSpPr>
            <a:cxnSpLocks/>
          </p:cNvCxnSpPr>
          <p:nvPr/>
        </p:nvCxnSpPr>
        <p:spPr>
          <a:xfrm flipV="1">
            <a:off x="9428826" y="2693758"/>
            <a:ext cx="0" cy="101798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524EA913-5070-4E64-88C2-BA1759AA9D4E}"/>
              </a:ext>
            </a:extLst>
          </p:cNvPr>
          <p:cNvSpPr txBox="1"/>
          <p:nvPr/>
        </p:nvSpPr>
        <p:spPr>
          <a:xfrm>
            <a:off x="10117093" y="3297206"/>
            <a:ext cx="210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Without optical glue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0295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7B1ED2-9EA9-4783-904A-C39E0D394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85861"/>
                <a:ext cx="10972800" cy="459141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200" dirty="0"/>
                  <a:t>Muon detector will be designed for muon ID, but not limited to this.</a:t>
                </a:r>
              </a:p>
              <a:p>
                <a:r>
                  <a:rPr lang="en-US" altLang="zh-CN" sz="2200" dirty="0"/>
                  <a:t>Detailed design:</a:t>
                </a:r>
              </a:p>
              <a:p>
                <a:pPr lvl="1"/>
                <a:r>
                  <a:rPr lang="en-US" altLang="zh-CN" sz="2000" dirty="0"/>
                  <a:t>Barrel: 6 layers, 2 long modules per layer, helix dodecagon </a:t>
                </a:r>
              </a:p>
              <a:p>
                <a:pPr lvl="1"/>
                <a:r>
                  <a:rPr lang="en-US" altLang="zh-CN" sz="2000" dirty="0"/>
                  <a:t>Endcaps: 6 layers, 4 sectors per layer, two modules (inner and outer) per sector</a:t>
                </a:r>
              </a:p>
              <a:p>
                <a:pPr lvl="1"/>
                <a:r>
                  <a:rPr lang="en-US" altLang="zh-CN" sz="2000" dirty="0"/>
                  <a:t>Large area modules with long PS bars.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43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sz="2000" dirty="0"/>
                  <a:t> channels,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.8×</m:t>
                    </m:r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/>
                  <a:t> area, and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19 </m:t>
                    </m:r>
                    <m:r>
                      <a:rPr lang="en-US" altLang="zh-CN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altLang="zh-CN" sz="2000" dirty="0"/>
                  <a:t> long fiber, in total.</a:t>
                </a:r>
              </a:p>
              <a:p>
                <a:r>
                  <a:rPr lang="en-US" altLang="zh-CN" sz="2200" dirty="0"/>
                  <a:t> Consideration in details: electronics, cabling, and installation.</a:t>
                </a:r>
              </a:p>
              <a:p>
                <a:r>
                  <a:rPr lang="en-US" altLang="zh-CN" sz="2200" dirty="0"/>
                  <a:t>R&amp;D on detector channel shows very good performance.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7B1ED2-9EA9-4783-904A-C39E0D394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85861"/>
                <a:ext cx="10972800" cy="4591411"/>
              </a:xfrm>
              <a:blipFill>
                <a:blip r:embed="rId2"/>
                <a:stretch>
                  <a:fillRect l="-333" t="-6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Technology survey and our choices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E6A890B-B7DF-4EB4-A4A5-5B4AB4A54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85861"/>
                <a:ext cx="8006680" cy="351129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altLang="zh-CN" dirty="0"/>
                  <a:t>Extruded plastic scintillator (PS) technology</a:t>
                </a:r>
              </a:p>
              <a:p>
                <a:pPr lvl="1"/>
                <a:r>
                  <a:rPr lang="en-US" altLang="zh-CN" dirty="0"/>
                  <a:t>Belle II, JUNO-TAO, MATHUSLA, LHAASO, </a:t>
                </a:r>
                <a:r>
                  <a:rPr lang="en-US" altLang="zh-CN" dirty="0" err="1"/>
                  <a:t>sPHENIX</a:t>
                </a:r>
                <a:r>
                  <a:rPr lang="en-US" altLang="zh-CN" dirty="0"/>
                  <a:t>, etc.</a:t>
                </a:r>
              </a:p>
              <a:p>
                <a:r>
                  <a:rPr lang="en-US" altLang="zh-CN" dirty="0"/>
                  <a:t>RPC technology</a:t>
                </a:r>
              </a:p>
              <a:p>
                <a:pPr lvl="1"/>
                <a:r>
                  <a:rPr lang="en-US" altLang="zh-CN" dirty="0"/>
                  <a:t>Belle, BESIII, </a:t>
                </a:r>
                <a:r>
                  <a:rPr lang="en-US" altLang="zh-CN" dirty="0" err="1"/>
                  <a:t>Dayabay</a:t>
                </a:r>
                <a:r>
                  <a:rPr lang="en-US" altLang="zh-CN" dirty="0"/>
                  <a:t>, ATLAS, CMS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dirty="0"/>
                  <a:t>-RWELL (MGPD) technology</a:t>
                </a:r>
              </a:p>
              <a:p>
                <a:pPr lvl="1"/>
                <a:r>
                  <a:rPr lang="en-US" altLang="zh-CN" dirty="0"/>
                  <a:t>IDEA</a:t>
                </a:r>
              </a:p>
              <a:p>
                <a:r>
                  <a:rPr lang="en-US" altLang="zh-CN" dirty="0"/>
                  <a:t>Experiments @ LHC</a:t>
                </a:r>
              </a:p>
              <a:p>
                <a:pPr lvl="1"/>
                <a:r>
                  <a:rPr lang="en-US" altLang="zh-CN" dirty="0"/>
                  <a:t>ATLAS: Thin Gap Chamber, 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RPC</a:t>
                </a:r>
                <a:r>
                  <a:rPr lang="en-US" altLang="zh-CN" dirty="0"/>
                  <a:t>, Monitored Drift Tube, Small-Strip Thin-Gap Chamber, and Micromegas</a:t>
                </a:r>
              </a:p>
              <a:p>
                <a:pPr lvl="1"/>
                <a:r>
                  <a:rPr lang="en-US" altLang="zh-CN" dirty="0"/>
                  <a:t>CMS: Drift tube, Cathode Strip Chamber,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RPC</a:t>
                </a:r>
              </a:p>
              <a:p>
                <a:pPr lvl="1"/>
                <a:r>
                  <a:rPr lang="en-US" altLang="zh-CN" dirty="0" err="1"/>
                  <a:t>LHCb</a:t>
                </a:r>
                <a:r>
                  <a:rPr lang="en-US" altLang="zh-CN" dirty="0"/>
                  <a:t>: MWPC,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RPC</a:t>
                </a:r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E6A890B-B7DF-4EB4-A4A5-5B4AB4A54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85861"/>
                <a:ext cx="8006680" cy="3511291"/>
              </a:xfrm>
              <a:blipFill>
                <a:blip r:embed="rId3"/>
                <a:stretch>
                  <a:fillRect l="-305" t="-1910" b="-8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6F2F5-077E-452F-AA9C-055CAFD3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2D9B80-F4A5-46F1-9A2C-FD86D122A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2597406"/>
            <a:ext cx="2809575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86AC0D-D074-474F-A168-51079C0C6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70" y="3734533"/>
            <a:ext cx="2809575" cy="1140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4622F7-F26A-4D28-98D3-2C374E87F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009" y="5036516"/>
            <a:ext cx="2525005" cy="174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ED16BA-2F0E-4F15-93A7-40D3E3454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22" y="5246299"/>
            <a:ext cx="3609578" cy="1255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47CBEF-F121-4D0F-A6D9-47262EE19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0" y="4738858"/>
            <a:ext cx="4656663" cy="2015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B444545-DF73-4A00-9663-72A9BD9FDE3B}"/>
              </a:ext>
            </a:extLst>
          </p:cNvPr>
          <p:cNvSpPr txBox="1"/>
          <p:nvPr/>
        </p:nvSpPr>
        <p:spPr>
          <a:xfrm>
            <a:off x="6672064" y="2283145"/>
            <a:ext cx="244114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Simple structure: </a:t>
            </a:r>
          </a:p>
          <a:p>
            <a:r>
              <a:rPr lang="en-US" altLang="zh-CN" dirty="0"/>
              <a:t>PS </a:t>
            </a:r>
            <a:r>
              <a:rPr lang="en-US" altLang="zh-CN" dirty="0" err="1"/>
              <a:t>bar+WLS</a:t>
            </a:r>
            <a:r>
              <a:rPr lang="en-US" altLang="zh-CN" dirty="0"/>
              <a:t> </a:t>
            </a:r>
            <a:r>
              <a:rPr lang="en-US" altLang="zh-CN" dirty="0" err="1"/>
              <a:t>fiber+SiPM</a:t>
            </a:r>
            <a:endParaRPr lang="en-US" altLang="zh-CN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10DA559-6C6E-4186-A639-EA7ABA3BA5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3426" y="1018142"/>
            <a:ext cx="2857624" cy="158816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6C929F3-B017-456A-8AAC-631939018A3E}"/>
              </a:ext>
            </a:extLst>
          </p:cNvPr>
          <p:cNvSpPr txBox="1"/>
          <p:nvPr/>
        </p:nvSpPr>
        <p:spPr>
          <a:xfrm>
            <a:off x="4223792" y="508518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+PS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53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</a:t>
            </a:r>
            <a:r>
              <a:rPr lang="en-US" altLang="zh-CN" baseline="30000" dirty="0">
                <a:solidFill>
                  <a:schemeClr val="bg1"/>
                </a:solidFill>
              </a:rPr>
              <a:t>st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C4A73D1-203F-4C52-BB5D-C74AC14E9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49" y="3696648"/>
            <a:ext cx="5366220" cy="3018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E786970-DDBE-4E0A-80EA-FBD54A790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89419" y="4823439"/>
            <a:ext cx="1708027" cy="1421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04DA8A9D-5758-403E-910C-3A0CA6C6F0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1345" y="1285862"/>
                <a:ext cx="6480720" cy="388112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/>
                  <a:t>Tracking in the muon detector may be used to rescue some energy </a:t>
                </a:r>
                <a:r>
                  <a:rPr lang="en-US" altLang="zh-CN" sz="2400" dirty="0">
                    <a:latin typeface="+mn-lt"/>
                  </a:rPr>
                  <a:t>leakage of HCAL:  </a:t>
                </a:r>
              </a:p>
              <a:p>
                <a:pPr lvl="1"/>
                <a:r>
                  <a:rPr lang="en-US" altLang="zh-CN" sz="2200" dirty="0">
                    <a:latin typeface="+mn-lt"/>
                  </a:rPr>
                  <a:t>Magnet field in the iron layers can be simulated;</a:t>
                </a:r>
              </a:p>
              <a:p>
                <a:pPr lvl="1"/>
                <a:r>
                  <a:rPr lang="en-US" altLang="zh-CN" sz="2200" dirty="0">
                    <a:latin typeface="+mn-lt"/>
                  </a:rPr>
                  <a:t>Most charged particles </a:t>
                </a:r>
                <a:r>
                  <a:rPr lang="en-US" altLang="zh-CN" sz="2200" dirty="0"/>
                  <a:t>in</a:t>
                </a:r>
                <a:r>
                  <a:rPr lang="en-US" altLang="zh-CN" sz="2200" dirty="0">
                    <a:latin typeface="+mn-lt"/>
                  </a:rPr>
                  <a:t> the tail of a hadronic shower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200" dirty="0"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2200" dirty="0">
                    <a:latin typeface="+mn-lt"/>
                  </a:rPr>
                  <a:t>. </a:t>
                </a:r>
              </a:p>
              <a:p>
                <a:pPr lvl="1"/>
                <a:r>
                  <a:rPr lang="en-US" altLang="zh-CN" sz="2200" dirty="0">
                    <a:solidFill>
                      <a:srgbClr val="FF0000"/>
                    </a:solidFill>
                    <a:latin typeface="+mn-lt"/>
                  </a:rPr>
                  <a:t>If we can reconstruct the momentum of these charged particles</a:t>
                </a:r>
                <a:r>
                  <a:rPr lang="en-US" altLang="zh-CN" sz="2200" dirty="0">
                    <a:latin typeface="+mn-lt"/>
                  </a:rPr>
                  <a:t>, or add their masses, at least.</a:t>
                </a:r>
              </a:p>
              <a:p>
                <a:r>
                  <a:rPr lang="en-US" altLang="zh-CN" sz="2400" dirty="0"/>
                  <a:t>Tracking in the Muon detector can extend the search of LLP from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&lt;3.5 </m:t>
                    </m:r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to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&lt;4.9</m:t>
                    </m:r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2400" dirty="0"/>
                  <a:t>.</a:t>
                </a: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04DA8A9D-5758-403E-910C-3A0CA6C6F0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345" y="1285862"/>
                <a:ext cx="6480720" cy="3881122"/>
              </a:xfrm>
              <a:blipFill>
                <a:blip r:embed="rId5"/>
                <a:stretch>
                  <a:fillRect l="-659" t="-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7CD2B06D-EFA7-4302-AD89-B28B22AC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About track reconstruction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745272-DB17-4D29-A183-B14FE8DD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4DC8F8A-E8E0-4C7E-834E-2177865FA175}"/>
              </a:ext>
            </a:extLst>
          </p:cNvPr>
          <p:cNvGrpSpPr/>
          <p:nvPr/>
        </p:nvGrpSpPr>
        <p:grpSpPr>
          <a:xfrm>
            <a:off x="8334366" y="798636"/>
            <a:ext cx="3248034" cy="3043209"/>
            <a:chOff x="6772945" y="1138173"/>
            <a:chExt cx="5184576" cy="452773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E850164-9D9A-41CC-A248-B27AD081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945" y="1138173"/>
              <a:ext cx="5184576" cy="4257884"/>
            </a:xfrm>
            <a:prstGeom prst="rect">
              <a:avLst/>
            </a:prstGeom>
          </p:spPr>
        </p:pic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BF12906-44AE-478E-AA5B-3D05DC625577}"/>
                </a:ext>
              </a:extLst>
            </p:cNvPr>
            <p:cNvCxnSpPr/>
            <p:nvPr/>
          </p:nvCxnSpPr>
          <p:spPr>
            <a:xfrm>
              <a:off x="9480376" y="1484784"/>
              <a:ext cx="432048" cy="6480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4F63F1C-E3BB-4F4F-BCBB-F9893C9532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12424" y="1461943"/>
              <a:ext cx="247576" cy="6709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56A3918B-8D66-426A-B3C6-8EB18C186F83}"/>
                </a:ext>
              </a:extLst>
            </p:cNvPr>
            <p:cNvCxnSpPr/>
            <p:nvPr/>
          </p:nvCxnSpPr>
          <p:spPr>
            <a:xfrm flipV="1">
              <a:off x="9480376" y="2132856"/>
              <a:ext cx="432048" cy="936104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F813126-9751-4715-B223-87622933EA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76320" y="4941168"/>
              <a:ext cx="247576" cy="6709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E6C2BBDD-AD2C-4C69-B6FE-54B8C388DE19}"/>
                </a:ext>
              </a:extLst>
            </p:cNvPr>
            <p:cNvCxnSpPr>
              <a:cxnSpLocks/>
            </p:cNvCxnSpPr>
            <p:nvPr/>
          </p:nvCxnSpPr>
          <p:spPr>
            <a:xfrm>
              <a:off x="9223896" y="4941168"/>
              <a:ext cx="204244" cy="724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23D08011-D630-4355-B686-16D6A932A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3896" y="3356992"/>
              <a:ext cx="184472" cy="1530349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21A1A3F2-B3C2-4441-BC50-4497541113B6}"/>
              </a:ext>
            </a:extLst>
          </p:cNvPr>
          <p:cNvSpPr txBox="1"/>
          <p:nvPr/>
        </p:nvSpPr>
        <p:spPr>
          <a:xfrm>
            <a:off x="4943872" y="5805264"/>
            <a:ext cx="1728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Magnet field in Muon detector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16CB55-E610-45EE-A481-243498CCA2FC}"/>
              </a:ext>
            </a:extLst>
          </p:cNvPr>
          <p:cNvSpPr txBox="1"/>
          <p:nvPr/>
        </p:nvSpPr>
        <p:spPr>
          <a:xfrm>
            <a:off x="6461577" y="1137271"/>
            <a:ext cx="129614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Preliminary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5159B13-7EB8-4EDF-9666-D0D475E1C7DE}"/>
              </a:ext>
            </a:extLst>
          </p:cNvPr>
          <p:cNvSpPr txBox="1"/>
          <p:nvPr/>
        </p:nvSpPr>
        <p:spPr>
          <a:xfrm>
            <a:off x="10299631" y="5544729"/>
            <a:ext cx="164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Hadron cluster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0791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F473A4-072E-4E64-A285-5C087511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And the chimneys for magnetics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91F1115-06DF-4CF1-B988-0D01A066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B481EC4-5573-41E6-B084-84D2980AE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67" y="3717189"/>
            <a:ext cx="2680022" cy="30167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D38818-AEB8-4BFC-8B15-E714F5305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818255"/>
            <a:ext cx="2453071" cy="2747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1E49251-B097-41AA-B443-0F64F087A1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2" y="3911232"/>
            <a:ext cx="2563826" cy="280391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2F5F71C-E33A-49D0-9289-0109F5B87C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072563"/>
            <a:ext cx="3488139" cy="25292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A9C3261-D2EE-49D9-B0E2-80AA228789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146556"/>
            <a:ext cx="3634589" cy="246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94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9539B3A-01D4-4EA5-B8E3-F98D407CC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25" y="970008"/>
            <a:ext cx="10972800" cy="4840303"/>
          </a:xfrm>
        </p:spPr>
        <p:txBody>
          <a:bodyPr/>
          <a:lstStyle/>
          <a:p>
            <a:r>
              <a:rPr lang="en-US" altLang="zh-CN" dirty="0"/>
              <a:t>Input the chimneys of the magnet system.</a:t>
            </a:r>
          </a:p>
          <a:p>
            <a:r>
              <a:rPr lang="en-US" altLang="zh-CN" dirty="0"/>
              <a:t>It contributes a dead zone of &lt;0.4%.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C6A69A9-B2FC-4540-AF72-F70818A6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Add chimneys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54A495-3DF8-4BA0-AB7A-00A37152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10C5AB5-2A37-4A3E-A44F-070F535A0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60" y="2217722"/>
            <a:ext cx="1887536" cy="20258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5629FFA-4F59-41B5-A0E2-562D576CB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90" y="2132742"/>
            <a:ext cx="2339379" cy="23110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775AD34-3F32-4A8F-A65E-395FAF03F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090" y="4532749"/>
            <a:ext cx="2347435" cy="23110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8BDF21-40A9-4F08-A3D9-5EEAC3E41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44" y="2276872"/>
            <a:ext cx="1991759" cy="21669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B88C91-EE8F-4C26-8AF4-84856DD409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4496298"/>
            <a:ext cx="1575904" cy="234205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1B8AF7-F07D-4D90-B9A4-10D9CB6593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27951" r="5900" b="13272"/>
          <a:stretch/>
        </p:blipFill>
        <p:spPr>
          <a:xfrm>
            <a:off x="7740872" y="1107512"/>
            <a:ext cx="4392488" cy="21569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56A939-1F4E-47CF-9082-77F2EED323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b="7315"/>
          <a:stretch/>
        </p:blipFill>
        <p:spPr>
          <a:xfrm>
            <a:off x="7775590" y="3813453"/>
            <a:ext cx="4263597" cy="2338630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8E1CCA7-A04A-4FC7-8534-36538F451BF4}"/>
              </a:ext>
            </a:extLst>
          </p:cNvPr>
          <p:cNvCxnSpPr/>
          <p:nvPr/>
        </p:nvCxnSpPr>
        <p:spPr>
          <a:xfrm flipV="1">
            <a:off x="6600056" y="2420888"/>
            <a:ext cx="1800200" cy="792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A50E379E-48EF-40F8-AA1D-F182442AED46}"/>
              </a:ext>
            </a:extLst>
          </p:cNvPr>
          <p:cNvCxnSpPr>
            <a:cxnSpLocks/>
          </p:cNvCxnSpPr>
          <p:nvPr/>
        </p:nvCxnSpPr>
        <p:spPr>
          <a:xfrm flipV="1">
            <a:off x="6600056" y="5013176"/>
            <a:ext cx="2448272" cy="5415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17B307A3-74AF-4AB3-88FE-99CA0EDC4E99}"/>
              </a:ext>
            </a:extLst>
          </p:cNvPr>
          <p:cNvSpPr txBox="1"/>
          <p:nvPr/>
        </p:nvSpPr>
        <p:spPr>
          <a:xfrm>
            <a:off x="8723875" y="3196323"/>
            <a:ext cx="2734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Modify the module, or remove the 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-apple-system"/>
              </a:rPr>
              <a:t>structural ribs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4E1FB55-7628-4779-B17C-8BC3C0513E81}"/>
              </a:ext>
            </a:extLst>
          </p:cNvPr>
          <p:cNvSpPr txBox="1"/>
          <p:nvPr/>
        </p:nvSpPr>
        <p:spPr>
          <a:xfrm>
            <a:off x="7775590" y="6172238"/>
            <a:ext cx="3329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Divided into three modules: A(middle), B (small), C(large)</a:t>
            </a:r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5B9D04BE-16A9-4956-B0D2-208A5D26F4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2" y="3921351"/>
            <a:ext cx="2094976" cy="151907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E051F06-67F9-4367-AE45-A0884F0C54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9" y="5514322"/>
            <a:ext cx="1924700" cy="130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1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F4E77-AC4F-8686-0E29-5D628B8BF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A1D280E5-640F-00EF-438B-9958F0F12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228" y="4715717"/>
            <a:ext cx="4527191" cy="202468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E7E099-A19F-E171-44C5-0FA962250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022791"/>
            <a:ext cx="11449269" cy="98067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Muon id efficiency vs. momentum</a:t>
            </a:r>
          </a:p>
          <a:p>
            <a:r>
              <a:rPr lang="en-GB" dirty="0">
                <a:solidFill>
                  <a:schemeClr val="accent2"/>
                </a:solidFill>
              </a:rPr>
              <a:t>Define Muon ID: 3 or more hits reconstructed in the muon detector</a:t>
            </a:r>
            <a:endParaRPr lang="en-F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448510-78CB-4782-AA73-73E7ACE8E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 Optimization</a:t>
            </a: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C9EFB-89AD-AEB7-965E-D6DA516A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34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D3CFD-3622-A652-1E4E-00E34C268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2420888"/>
            <a:ext cx="5465393" cy="3772004"/>
          </a:xfrm>
          <a:prstGeom prst="rect">
            <a:avLst/>
          </a:prstGeom>
        </p:spPr>
      </p:pic>
      <p:sp>
        <p:nvSpPr>
          <p:cNvPr id="17" name="文本框 6">
            <a:extLst>
              <a:ext uri="{FF2B5EF4-FFF2-40B4-BE49-F238E27FC236}">
                <a16:creationId xmlns:a16="http://schemas.microsoft.com/office/drawing/2014/main" id="{94415F82-5AFD-D990-5DE1-C739CE5A6AF2}"/>
              </a:ext>
            </a:extLst>
          </p:cNvPr>
          <p:cNvSpPr txBox="1"/>
          <p:nvPr/>
        </p:nvSpPr>
        <p:spPr>
          <a:xfrm>
            <a:off x="3143672" y="357974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Barrel 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2EA6E-F2E5-4EBF-8A70-18495A40CE04}"/>
                  </a:ext>
                </a:extLst>
              </p:cNvPr>
              <p:cNvSpPr txBox="1"/>
              <p:nvPr/>
            </p:nvSpPr>
            <p:spPr>
              <a:xfrm>
                <a:off x="5591944" y="2036355"/>
                <a:ext cx="6336701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/>
                  <a:t>Observation: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00FF"/>
                    </a:solidFill>
                  </a:rPr>
                  <a:t>6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layers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and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8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layers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show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almost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same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efficiency: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~98%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endParaRPr lang="en-US" altLang="zh-CN" sz="2400" b="1" dirty="0">
                  <a:solidFill>
                    <a:srgbClr val="0000FF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4</a:t>
                </a:r>
                <a:r>
                  <a: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layers</a:t>
                </a:r>
                <a:r>
                  <a: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efficiency</a:t>
                </a:r>
                <a:r>
                  <a: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is</a:t>
                </a:r>
                <a:r>
                  <a: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too</a:t>
                </a:r>
                <a:r>
                  <a: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low:</a:t>
                </a:r>
                <a:r>
                  <a:rPr lang="zh-CN" altLang="en-US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  </a:t>
                </a:r>
                <a:r>
                  <a:rPr lang="en-US" altLang="zh-CN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~94% (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altLang="zh-CN" sz="2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2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𝟗𝟓</m:t>
                    </m:r>
                    <m:r>
                      <a:rPr lang="en-US" altLang="zh-CN" sz="24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\%</m:t>
                    </m:r>
                  </m:oMath>
                </a14:m>
                <a:r>
                  <a:rPr lang="en-US" altLang="zh-CN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 of one channel is not included)</a:t>
                </a:r>
              </a:p>
              <a:p>
                <a:r>
                  <a:rPr lang="en-US" altLang="zh-CN" sz="2400" b="1" dirty="0"/>
                  <a:t>Discussion</a:t>
                </a:r>
                <a:r>
                  <a:rPr lang="zh-CN" altLang="en-US" sz="2400" b="1" dirty="0"/>
                  <a:t>：</a:t>
                </a:r>
                <a:endParaRPr lang="en-US" altLang="zh-CN" sz="2400" b="1" dirty="0"/>
              </a:p>
              <a:p>
                <a:r>
                  <a:rPr lang="zh-CN" altLang="en-US" sz="2400" b="1" dirty="0">
                    <a:solidFill>
                      <a:srgbClr val="0000FF"/>
                    </a:solidFill>
                  </a:rPr>
                  <a:t>  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because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layer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7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and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8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are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very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short,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do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not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add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much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on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the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total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FF"/>
                    </a:solidFill>
                  </a:rPr>
                  <a:t>coverage.</a:t>
                </a:r>
                <a:r>
                  <a:rPr lang="zh-CN" altLang="en-US" sz="2400" b="1" dirty="0">
                    <a:solidFill>
                      <a:srgbClr val="0000FF"/>
                    </a:solidFill>
                  </a:rPr>
                  <a:t> </a:t>
                </a:r>
                <a:endParaRPr lang="en-GB" sz="2400" b="1" dirty="0">
                  <a:solidFill>
                    <a:srgbClr val="0000FF"/>
                  </a:solidFill>
                </a:endParaRPr>
              </a:p>
              <a:p>
                <a:pPr lvl="1"/>
                <a:endParaRPr lang="en-GB" sz="2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2EA6E-F2E5-4EBF-8A70-18495A40C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944" y="2036355"/>
                <a:ext cx="6336701" cy="3416320"/>
              </a:xfrm>
              <a:prstGeom prst="rect">
                <a:avLst/>
              </a:prstGeom>
              <a:blipFill>
                <a:blip r:embed="rId5"/>
                <a:stretch>
                  <a:fillRect l="-1442" t="-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CA810409-A44F-1751-8CFB-1E21C0B655C3}"/>
              </a:ext>
            </a:extLst>
          </p:cNvPr>
          <p:cNvSpPr txBox="1"/>
          <p:nvPr/>
        </p:nvSpPr>
        <p:spPr>
          <a:xfrm>
            <a:off x="983432" y="2003467"/>
            <a:ext cx="4728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Efficiency</a:t>
            </a:r>
            <a:r>
              <a:rPr lang="zh-CN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</a:rPr>
              <a:t>vs</a:t>
            </a:r>
            <a:r>
              <a:rPr lang="zh-CN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</a:rPr>
              <a:t>number</a:t>
            </a:r>
            <a:r>
              <a:rPr lang="zh-CN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</a:rPr>
              <a:t>of</a:t>
            </a:r>
            <a:r>
              <a:rPr lang="zh-CN" altLang="en-US" sz="2400" b="1" dirty="0">
                <a:solidFill>
                  <a:srgbClr val="0000FF"/>
                </a:solidFill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</a:rPr>
              <a:t>layers</a:t>
            </a:r>
            <a:endParaRPr lang="en-GB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90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1B02FDF-3091-4EFD-8A85-150360B7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Positions of electronic boards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E95556-2BED-4575-88F2-75C61093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8BC1E5-00E4-42A3-A14F-A92075522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836712"/>
            <a:ext cx="4249567" cy="34819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A361A7-E25A-4C47-AD42-8F05CF3C7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98" b="12023"/>
          <a:stretch/>
        </p:blipFill>
        <p:spPr>
          <a:xfrm>
            <a:off x="7429386" y="3212976"/>
            <a:ext cx="4000651" cy="18202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B1EBF12-9B5E-49D3-B665-A178FF9EEA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98" b="12023"/>
          <a:stretch/>
        </p:blipFill>
        <p:spPr>
          <a:xfrm>
            <a:off x="839416" y="4149080"/>
            <a:ext cx="5208958" cy="2370064"/>
          </a:xfrm>
          <a:prstGeom prst="rect">
            <a:avLst/>
          </a:prstGeom>
        </p:spPr>
      </p:pic>
      <p:sp>
        <p:nvSpPr>
          <p:cNvPr id="9" name="流程图: 数据 8">
            <a:extLst>
              <a:ext uri="{FF2B5EF4-FFF2-40B4-BE49-F238E27FC236}">
                <a16:creationId xmlns:a16="http://schemas.microsoft.com/office/drawing/2014/main" id="{911422FB-A6EC-41F9-9BF5-ABA7E4BB0186}"/>
              </a:ext>
            </a:extLst>
          </p:cNvPr>
          <p:cNvSpPr/>
          <p:nvPr/>
        </p:nvSpPr>
        <p:spPr>
          <a:xfrm rot="20272402" flipH="1">
            <a:off x="10863271" y="3912890"/>
            <a:ext cx="363119" cy="14928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数据 9">
            <a:extLst>
              <a:ext uri="{FF2B5EF4-FFF2-40B4-BE49-F238E27FC236}">
                <a16:creationId xmlns:a16="http://schemas.microsoft.com/office/drawing/2014/main" id="{B7E97D1F-FA5A-4533-B4BC-392936EB48AF}"/>
              </a:ext>
            </a:extLst>
          </p:cNvPr>
          <p:cNvSpPr/>
          <p:nvPr/>
        </p:nvSpPr>
        <p:spPr>
          <a:xfrm rot="20272402" flipH="1">
            <a:off x="2510343" y="6189052"/>
            <a:ext cx="363119" cy="14928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35E7BAC-A22A-4E4F-BC29-5BBA76218434}"/>
              </a:ext>
            </a:extLst>
          </p:cNvPr>
          <p:cNvSpPr txBox="1"/>
          <p:nvPr/>
        </p:nvSpPr>
        <p:spPr>
          <a:xfrm>
            <a:off x="7924280" y="5829829"/>
            <a:ext cx="18002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High density electronic boards</a:t>
            </a:r>
            <a:endParaRPr lang="zh-CN" altLang="en-US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50ABF84-C95C-4DEC-9C80-359CD3382D30}"/>
              </a:ext>
            </a:extLst>
          </p:cNvPr>
          <p:cNvCxnSpPr>
            <a:cxnSpLocks/>
          </p:cNvCxnSpPr>
          <p:nvPr/>
        </p:nvCxnSpPr>
        <p:spPr>
          <a:xfrm flipV="1">
            <a:off x="9624392" y="4125060"/>
            <a:ext cx="1368152" cy="174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487174E-6775-4AC5-9671-2CD4DBB28932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999656" y="6152995"/>
            <a:ext cx="4924624" cy="203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30579AA3-5B73-4E9B-98F3-64C2306BDC02}"/>
              </a:ext>
            </a:extLst>
          </p:cNvPr>
          <p:cNvSpPr txBox="1"/>
          <p:nvPr/>
        </p:nvSpPr>
        <p:spPr>
          <a:xfrm>
            <a:off x="479376" y="1625043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Vary the positions in different layers to reduce the dead zone.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5083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E72CE87-5789-4A0B-B810-19A2FD8F9592}"/>
              </a:ext>
            </a:extLst>
          </p:cNvPr>
          <p:cNvGrpSpPr/>
          <p:nvPr/>
        </p:nvGrpSpPr>
        <p:grpSpPr>
          <a:xfrm>
            <a:off x="4151784" y="1196752"/>
            <a:ext cx="5911598" cy="4809533"/>
            <a:chOff x="2034338" y="355810"/>
            <a:chExt cx="7002457" cy="62265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/>
            <a:srcRect t="4427"/>
            <a:stretch/>
          </p:blipFill>
          <p:spPr>
            <a:xfrm>
              <a:off x="2961350" y="355810"/>
              <a:ext cx="5753828" cy="6226539"/>
            </a:xfrm>
            <a:prstGeom prst="rect">
              <a:avLst/>
            </a:prstGeom>
          </p:spPr>
        </p:pic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2A4C5E99-3C03-B85B-51F1-E41B7C5588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42212" y="2736896"/>
              <a:ext cx="794583" cy="1135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2A4C5E99-3C03-B85B-51F1-E41B7C5588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1614" y="952237"/>
              <a:ext cx="6305" cy="47296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38AB691-3D16-F500-A284-691A71F18350}"/>
                </a:ext>
              </a:extLst>
            </p:cNvPr>
            <p:cNvSpPr txBox="1"/>
            <p:nvPr/>
          </p:nvSpPr>
          <p:spPr>
            <a:xfrm>
              <a:off x="2034338" y="582905"/>
              <a:ext cx="2239436" cy="47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Cables and fibers</a:t>
              </a:r>
            </a:p>
          </p:txBody>
        </p:sp>
      </p:grpSp>
      <p:sp>
        <p:nvSpPr>
          <p:cNvPr id="12" name="标题 2">
            <a:extLst>
              <a:ext uri="{FF2B5EF4-FFF2-40B4-BE49-F238E27FC236}">
                <a16:creationId xmlns:a16="http://schemas.microsoft.com/office/drawing/2014/main" id="{859AB1BD-B841-4774-BA39-7D148F11B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/>
          <a:lstStyle/>
          <a:p>
            <a:r>
              <a:rPr lang="en-US" altLang="zh-CN" dirty="0"/>
              <a:t>Endcaps - installation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A3C2E5E-9F64-49D3-96EC-A3305DCB73CB}"/>
              </a:ext>
            </a:extLst>
          </p:cNvPr>
          <p:cNvSpPr/>
          <p:nvPr/>
        </p:nvSpPr>
        <p:spPr>
          <a:xfrm>
            <a:off x="6240016" y="2348880"/>
            <a:ext cx="21602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3DA4B2C-FF12-48F6-A086-12536CEF4E52}"/>
              </a:ext>
            </a:extLst>
          </p:cNvPr>
          <p:cNvSpPr/>
          <p:nvPr/>
        </p:nvSpPr>
        <p:spPr>
          <a:xfrm>
            <a:off x="6216586" y="4005064"/>
            <a:ext cx="21602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droppedImage.tiff" descr="droppedImage.tiff">
            <a:extLst>
              <a:ext uri="{FF2B5EF4-FFF2-40B4-BE49-F238E27FC236}">
                <a16:creationId xmlns:a16="http://schemas.microsoft.com/office/drawing/2014/main" id="{E1BE5C35-7566-4D24-9AB2-06B28FD8D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3429000"/>
            <a:ext cx="3816424" cy="246267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3B362E2-EB7A-4ACD-AD8A-454C2CF21AC2}"/>
              </a:ext>
            </a:extLst>
          </p:cNvPr>
          <p:cNvSpPr/>
          <p:nvPr/>
        </p:nvSpPr>
        <p:spPr>
          <a:xfrm>
            <a:off x="1127448" y="5085184"/>
            <a:ext cx="43204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56A758-C828-45BD-BC56-6053C644820C}"/>
              </a:ext>
            </a:extLst>
          </p:cNvPr>
          <p:cNvSpPr txBox="1"/>
          <p:nvPr/>
        </p:nvSpPr>
        <p:spPr>
          <a:xfrm>
            <a:off x="9604176" y="2801634"/>
            <a:ext cx="208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i="0" dirty="0">
                <a:effectLst/>
                <a:latin typeface="-apple-system"/>
              </a:rPr>
              <a:t>Slide Rail and Positioning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30485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0C392B4-1A6B-4F5D-AF9E-A63A858DD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68443"/>
            <a:ext cx="10972800" cy="4840303"/>
          </a:xfrm>
        </p:spPr>
        <p:txBody>
          <a:bodyPr/>
          <a:lstStyle/>
          <a:p>
            <a:r>
              <a:rPr lang="en-US" altLang="zh-CN" dirty="0"/>
              <a:t>1.65m long bar, with 3 WLS fibers.</a:t>
            </a:r>
          </a:p>
          <a:p>
            <a:r>
              <a:rPr lang="en-US" altLang="zh-CN" dirty="0"/>
              <a:t>Trigger at far end.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143455B-A3A4-40CE-AA61-AFFCC71F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PS bar with optical glue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BCDFC6-1030-4D4D-94D8-279589C3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6F914C-A791-4CB4-97DA-0F2A31672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539" y="2106284"/>
            <a:ext cx="3489699" cy="23797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8ABF5C-6759-4759-8BF6-9F303ACB3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56" y="2132856"/>
            <a:ext cx="3378997" cy="23042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DAED14-7B14-46BB-9901-64709C494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1019593"/>
            <a:ext cx="3957178" cy="28526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3A9935-BB54-44F9-A6DE-FCB58A85F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229" y="3866221"/>
            <a:ext cx="4057404" cy="2924944"/>
          </a:xfrm>
          <a:prstGeom prst="rect">
            <a:avLst/>
          </a:prstGeom>
        </p:spPr>
      </p:pic>
      <p:sp>
        <p:nvSpPr>
          <p:cNvPr id="13" name="箭头: 右 12">
            <a:extLst>
              <a:ext uri="{FF2B5EF4-FFF2-40B4-BE49-F238E27FC236}">
                <a16:creationId xmlns:a16="http://schemas.microsoft.com/office/drawing/2014/main" id="{2040FD1E-19EB-432B-B58B-E78E9F8CD9CE}"/>
              </a:ext>
            </a:extLst>
          </p:cNvPr>
          <p:cNvSpPr/>
          <p:nvPr/>
        </p:nvSpPr>
        <p:spPr>
          <a:xfrm>
            <a:off x="3365530" y="3224149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443DAA8-14DF-4080-9E63-3AC68621D9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9"/>
          <a:stretch/>
        </p:blipFill>
        <p:spPr>
          <a:xfrm>
            <a:off x="1529992" y="4486031"/>
            <a:ext cx="3671075" cy="20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31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EB1F5F61-1BDC-4B2D-B43A-96D7B7060016}"/>
              </a:ext>
            </a:extLst>
          </p:cNvPr>
          <p:cNvSpPr/>
          <p:nvPr/>
        </p:nvSpPr>
        <p:spPr>
          <a:xfrm>
            <a:off x="333910" y="1546011"/>
            <a:ext cx="3485072" cy="3515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96A15D7C-AA38-4D61-AB68-589E0416A1AF}"/>
              </a:ext>
            </a:extLst>
          </p:cNvPr>
          <p:cNvSpPr/>
          <p:nvPr/>
        </p:nvSpPr>
        <p:spPr>
          <a:xfrm>
            <a:off x="4856662" y="1398531"/>
            <a:ext cx="1375753" cy="3515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3553383-2D59-4ECA-9D7A-9C68DEF6180F}"/>
              </a:ext>
            </a:extLst>
          </p:cNvPr>
          <p:cNvSpPr/>
          <p:nvPr/>
        </p:nvSpPr>
        <p:spPr>
          <a:xfrm>
            <a:off x="4956260" y="1303080"/>
            <a:ext cx="1375753" cy="3515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AA9C66E0-9F99-41F4-BE87-E3CACBAF54FC}"/>
              </a:ext>
            </a:extLst>
          </p:cNvPr>
          <p:cNvSpPr/>
          <p:nvPr/>
        </p:nvSpPr>
        <p:spPr>
          <a:xfrm>
            <a:off x="5057123" y="1210330"/>
            <a:ext cx="1375753" cy="3515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44FA1C9-66B2-41E6-BAFA-6E45B45BBC9D}"/>
              </a:ext>
            </a:extLst>
          </p:cNvPr>
          <p:cNvSpPr/>
          <p:nvPr/>
        </p:nvSpPr>
        <p:spPr>
          <a:xfrm>
            <a:off x="428303" y="1436418"/>
            <a:ext cx="3485072" cy="3515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C8EF604-7344-4FE4-8DFE-99155FE3EC25}"/>
              </a:ext>
            </a:extLst>
          </p:cNvPr>
          <p:cNvSpPr/>
          <p:nvPr/>
        </p:nvSpPr>
        <p:spPr>
          <a:xfrm>
            <a:off x="550413" y="1321082"/>
            <a:ext cx="3485072" cy="3515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091BF65E-53B0-4A94-ACB7-F085E7E1FD68}"/>
              </a:ext>
            </a:extLst>
          </p:cNvPr>
          <p:cNvSpPr/>
          <p:nvPr/>
        </p:nvSpPr>
        <p:spPr>
          <a:xfrm>
            <a:off x="666712" y="1196751"/>
            <a:ext cx="3485072" cy="3515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E1EC433-BB85-4F1A-A5C3-CDCBB6797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Stage scheme (M x N x O)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8B70CF-0E9C-43F7-9C1C-91F625D7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38</a:t>
            </a:fld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EA0E4D9-3DFD-49C6-9309-2601388C9B68}"/>
              </a:ext>
            </a:extLst>
          </p:cNvPr>
          <p:cNvSpPr/>
          <p:nvPr/>
        </p:nvSpPr>
        <p:spPr>
          <a:xfrm>
            <a:off x="824213" y="1340768"/>
            <a:ext cx="936104" cy="725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SiPM</a:t>
            </a:r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783BD9E-A6C1-431F-B065-CA547E35747F}"/>
              </a:ext>
            </a:extLst>
          </p:cNvPr>
          <p:cNvSpPr/>
          <p:nvPr/>
        </p:nvSpPr>
        <p:spPr>
          <a:xfrm>
            <a:off x="1991544" y="1340768"/>
            <a:ext cx="936104" cy="73593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AMP</a:t>
            </a:r>
            <a:endParaRPr lang="zh-CN" altLang="en-US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CCBE738-7C99-48C9-A941-C56CC213A923}"/>
              </a:ext>
            </a:extLst>
          </p:cNvPr>
          <p:cNvSpPr/>
          <p:nvPr/>
        </p:nvSpPr>
        <p:spPr>
          <a:xfrm>
            <a:off x="2567608" y="2385484"/>
            <a:ext cx="936104" cy="7254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LV-3</a:t>
            </a:r>
            <a:endParaRPr lang="zh-CN" altLang="en-US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4E162BF-5D9F-49FA-83CE-DF2C5B6A09F2}"/>
              </a:ext>
            </a:extLst>
          </p:cNvPr>
          <p:cNvSpPr/>
          <p:nvPr/>
        </p:nvSpPr>
        <p:spPr>
          <a:xfrm>
            <a:off x="3143672" y="1340768"/>
            <a:ext cx="864096" cy="7254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Discri</a:t>
            </a:r>
            <a:endParaRPr lang="zh-CN" altLang="en-US" dirty="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14570DB-D05E-4DFD-85CE-030783D135A4}"/>
              </a:ext>
            </a:extLst>
          </p:cNvPr>
          <p:cNvSpPr/>
          <p:nvPr/>
        </p:nvSpPr>
        <p:spPr>
          <a:xfrm>
            <a:off x="5296312" y="1340768"/>
            <a:ext cx="936104" cy="7254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TDC</a:t>
            </a:r>
          </a:p>
          <a:p>
            <a:pPr algn="ctr"/>
            <a:r>
              <a:rPr lang="en-US" altLang="zh-CN" sz="1600" dirty="0"/>
              <a:t>8~16 </a:t>
            </a:r>
            <a:r>
              <a:rPr lang="en-US" altLang="zh-CN" sz="1600" dirty="0" err="1"/>
              <a:t>ch</a:t>
            </a:r>
            <a:endParaRPr lang="zh-CN" altLang="en-US" sz="1600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27B127E-A37C-4C7F-96A2-D0D7595DF1E5}"/>
              </a:ext>
            </a:extLst>
          </p:cNvPr>
          <p:cNvSpPr/>
          <p:nvPr/>
        </p:nvSpPr>
        <p:spPr>
          <a:xfrm>
            <a:off x="8225114" y="2385484"/>
            <a:ext cx="967230" cy="7254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LV-2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5AEBDFE-474F-495A-9AB9-5CCE2EC207FF}"/>
              </a:ext>
            </a:extLst>
          </p:cNvPr>
          <p:cNvSpPr/>
          <p:nvPr/>
        </p:nvSpPr>
        <p:spPr>
          <a:xfrm>
            <a:off x="5296312" y="3783650"/>
            <a:ext cx="936104" cy="7254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HV-2</a:t>
            </a:r>
            <a:endParaRPr lang="zh-CN" altLang="en-US" dirty="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AB82403-54F4-4B62-B421-8FC6DCBE4034}"/>
              </a:ext>
            </a:extLst>
          </p:cNvPr>
          <p:cNvSpPr/>
          <p:nvPr/>
        </p:nvSpPr>
        <p:spPr>
          <a:xfrm>
            <a:off x="8425664" y="1340768"/>
            <a:ext cx="910696" cy="73593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err="1">
                <a:cs typeface="Times New Roman" pitchFamily="18" charset="0"/>
              </a:rPr>
              <a:t>ChiTu</a:t>
            </a:r>
            <a:r>
              <a:rPr lang="en-US" altLang="zh-CN" sz="1400" b="1" dirty="0">
                <a:cs typeface="Times New Roman" pitchFamily="18" charset="0"/>
              </a:rPr>
              <a:t> </a:t>
            </a:r>
            <a:r>
              <a:rPr lang="en-US" altLang="zh-CN" sz="1100" dirty="0"/>
              <a:t>Data Interface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1F571EF5-E2FE-4081-97BE-E90D9F04F645}"/>
              </a:ext>
            </a:extLst>
          </p:cNvPr>
          <p:cNvSpPr/>
          <p:nvPr/>
        </p:nvSpPr>
        <p:spPr>
          <a:xfrm>
            <a:off x="9465174" y="1345277"/>
            <a:ext cx="879298" cy="7254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err="1">
                <a:cs typeface="Times New Roman" pitchFamily="18" charset="0"/>
              </a:rPr>
              <a:t>KinWoo</a:t>
            </a:r>
            <a:endParaRPr lang="en-US" altLang="zh-CN" sz="1400" dirty="0"/>
          </a:p>
          <a:p>
            <a:pPr algn="ctr"/>
            <a:r>
              <a:rPr lang="en-US" altLang="zh-CN" sz="1100" dirty="0"/>
              <a:t>Optical Module</a:t>
            </a:r>
            <a:endParaRPr lang="zh-CN" altLang="en-US" sz="1100" dirty="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65325A2-F089-4D24-8FC9-F1D16DC053A8}"/>
              </a:ext>
            </a:extLst>
          </p:cNvPr>
          <p:cNvSpPr/>
          <p:nvPr/>
        </p:nvSpPr>
        <p:spPr>
          <a:xfrm>
            <a:off x="10833325" y="1340768"/>
            <a:ext cx="792088" cy="7254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TDAQ</a:t>
            </a:r>
            <a:endParaRPr lang="zh-CN" altLang="en-US" sz="1400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94CE1EE-DC3B-42F9-96E3-A5525377B6E0}"/>
              </a:ext>
            </a:extLst>
          </p:cNvPr>
          <p:cNvSpPr/>
          <p:nvPr/>
        </p:nvSpPr>
        <p:spPr>
          <a:xfrm>
            <a:off x="10833325" y="2385484"/>
            <a:ext cx="792088" cy="7254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LV-1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8917C9EF-45AA-4D7F-9F9D-9367D473B542}"/>
              </a:ext>
            </a:extLst>
          </p:cNvPr>
          <p:cNvSpPr/>
          <p:nvPr/>
        </p:nvSpPr>
        <p:spPr>
          <a:xfrm>
            <a:off x="10848528" y="3429000"/>
            <a:ext cx="792088" cy="7254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HV-1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6F0480E0-93E3-422A-AD6B-7D8742139455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1760317" y="1703503"/>
            <a:ext cx="231227" cy="5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CEB63848-59F3-449F-90E7-D831728BAF2D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2927648" y="1703503"/>
            <a:ext cx="216024" cy="5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114620C-D14A-45D1-8F6C-9D1EAF4DDE87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4007768" y="1703503"/>
            <a:ext cx="12885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91CBDE24-E1A3-4A98-8437-27EF8DA39D93}"/>
              </a:ext>
            </a:extLst>
          </p:cNvPr>
          <p:cNvCxnSpPr>
            <a:cxnSpLocks/>
            <a:stCxn id="11" idx="3"/>
            <a:endCxn id="60" idx="1"/>
          </p:cNvCxnSpPr>
          <p:nvPr/>
        </p:nvCxnSpPr>
        <p:spPr>
          <a:xfrm>
            <a:off x="6232416" y="1703503"/>
            <a:ext cx="835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852F0DB3-EDBF-491E-B7D1-EEC8972DC8A3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9336360" y="1708012"/>
            <a:ext cx="128814" cy="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1B5B014E-8F1E-4B3F-8D1B-8BF8991B622E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 flipV="1">
            <a:off x="10344472" y="1703503"/>
            <a:ext cx="488853" cy="4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5AB8C414-2302-4D27-9058-97D3BB18813F}"/>
              </a:ext>
            </a:extLst>
          </p:cNvPr>
          <p:cNvCxnSpPr>
            <a:cxnSpLocks/>
            <a:stCxn id="17" idx="1"/>
            <a:endCxn id="12" idx="3"/>
          </p:cNvCxnSpPr>
          <p:nvPr/>
        </p:nvCxnSpPr>
        <p:spPr>
          <a:xfrm flipH="1">
            <a:off x="9192344" y="2748219"/>
            <a:ext cx="1640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4E61C921-0DDB-481E-B9F6-209FA66D1824}"/>
              </a:ext>
            </a:extLst>
          </p:cNvPr>
          <p:cNvCxnSpPr>
            <a:cxnSpLocks/>
            <a:stCxn id="12" idx="1"/>
            <a:endCxn id="9" idx="3"/>
          </p:cNvCxnSpPr>
          <p:nvPr/>
        </p:nvCxnSpPr>
        <p:spPr>
          <a:xfrm flipH="1">
            <a:off x="3503712" y="2748219"/>
            <a:ext cx="47214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连接符: 肘形 52">
            <a:extLst>
              <a:ext uri="{FF2B5EF4-FFF2-40B4-BE49-F238E27FC236}">
                <a16:creationId xmlns:a16="http://schemas.microsoft.com/office/drawing/2014/main" id="{084C2EA6-FA47-44E1-BE88-40561B3D5B06}"/>
              </a:ext>
            </a:extLst>
          </p:cNvPr>
          <p:cNvCxnSpPr>
            <a:stCxn id="9" idx="0"/>
            <a:endCxn id="7" idx="2"/>
          </p:cNvCxnSpPr>
          <p:nvPr/>
        </p:nvCxnSpPr>
        <p:spPr>
          <a:xfrm rot="16200000" flipV="1">
            <a:off x="2593238" y="1943062"/>
            <a:ext cx="308781" cy="57606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连接符: 肘形 54">
            <a:extLst>
              <a:ext uri="{FF2B5EF4-FFF2-40B4-BE49-F238E27FC236}">
                <a16:creationId xmlns:a16="http://schemas.microsoft.com/office/drawing/2014/main" id="{76ADD866-9FC2-4E7E-A095-0778AB7F0C4C}"/>
              </a:ext>
            </a:extLst>
          </p:cNvPr>
          <p:cNvCxnSpPr>
            <a:stCxn id="9" idx="0"/>
            <a:endCxn id="10" idx="2"/>
          </p:cNvCxnSpPr>
          <p:nvPr/>
        </p:nvCxnSpPr>
        <p:spPr>
          <a:xfrm rot="5400000" flipH="1" flipV="1">
            <a:off x="3146067" y="1955831"/>
            <a:ext cx="319246" cy="54006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连接符: 肘形 58">
            <a:extLst>
              <a:ext uri="{FF2B5EF4-FFF2-40B4-BE49-F238E27FC236}">
                <a16:creationId xmlns:a16="http://schemas.microsoft.com/office/drawing/2014/main" id="{DCD2ED2E-851C-4343-9050-DF9F29CAA003}"/>
              </a:ext>
            </a:extLst>
          </p:cNvPr>
          <p:cNvCxnSpPr>
            <a:cxnSpLocks/>
            <a:stCxn id="12" idx="0"/>
            <a:endCxn id="14" idx="2"/>
          </p:cNvCxnSpPr>
          <p:nvPr/>
        </p:nvCxnSpPr>
        <p:spPr>
          <a:xfrm rot="5400000" flipH="1" flipV="1">
            <a:off x="8640480" y="2144953"/>
            <a:ext cx="308781" cy="17228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连接符: 肘形 60">
            <a:extLst>
              <a:ext uri="{FF2B5EF4-FFF2-40B4-BE49-F238E27FC236}">
                <a16:creationId xmlns:a16="http://schemas.microsoft.com/office/drawing/2014/main" id="{8528385F-D4C3-4EDA-A68E-2EF41E56BC19}"/>
              </a:ext>
            </a:extLst>
          </p:cNvPr>
          <p:cNvCxnSpPr>
            <a:cxnSpLocks/>
            <a:stCxn id="12" idx="0"/>
            <a:endCxn id="15" idx="2"/>
          </p:cNvCxnSpPr>
          <p:nvPr/>
        </p:nvCxnSpPr>
        <p:spPr>
          <a:xfrm rot="5400000" flipH="1" flipV="1">
            <a:off x="9149408" y="1630069"/>
            <a:ext cx="314737" cy="119609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EA3DEE84-BB32-43B8-BFD3-C85FC7FEAC0F}"/>
              </a:ext>
            </a:extLst>
          </p:cNvPr>
          <p:cNvSpPr/>
          <p:nvPr/>
        </p:nvSpPr>
        <p:spPr>
          <a:xfrm>
            <a:off x="6932054" y="1196752"/>
            <a:ext cx="3628441" cy="35151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4D2284FC-BAC3-42BD-8C31-33285083529F}"/>
              </a:ext>
            </a:extLst>
          </p:cNvPr>
          <p:cNvSpPr txBox="1"/>
          <p:nvPr/>
        </p:nvSpPr>
        <p:spPr>
          <a:xfrm>
            <a:off x="767408" y="4257836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FEE</a:t>
            </a:r>
            <a:endParaRPr lang="zh-CN" altLang="en-US" dirty="0"/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4E5E2CA5-146F-46D2-B517-C20D8D22746C}"/>
              </a:ext>
            </a:extLst>
          </p:cNvPr>
          <p:cNvSpPr/>
          <p:nvPr/>
        </p:nvSpPr>
        <p:spPr>
          <a:xfrm>
            <a:off x="5288710" y="2919554"/>
            <a:ext cx="936104" cy="7254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LV-2</a:t>
            </a:r>
            <a:endParaRPr lang="zh-CN" altLang="en-US" dirty="0"/>
          </a:p>
        </p:txBody>
      </p:sp>
      <p:cxnSp>
        <p:nvCxnSpPr>
          <p:cNvPr id="76" name="连接符: 肘形 75">
            <a:extLst>
              <a:ext uri="{FF2B5EF4-FFF2-40B4-BE49-F238E27FC236}">
                <a16:creationId xmlns:a16="http://schemas.microsoft.com/office/drawing/2014/main" id="{D574EFD5-D178-4B13-BE20-0BF5A143144D}"/>
              </a:ext>
            </a:extLst>
          </p:cNvPr>
          <p:cNvCxnSpPr>
            <a:stCxn id="72" idx="0"/>
            <a:endCxn id="11" idx="2"/>
          </p:cNvCxnSpPr>
          <p:nvPr/>
        </p:nvCxnSpPr>
        <p:spPr>
          <a:xfrm rot="5400000" flipH="1" flipV="1">
            <a:off x="5333905" y="2489095"/>
            <a:ext cx="853316" cy="76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15D9DE3D-44FB-40D0-B6BE-284E7EBDC3EA}"/>
              </a:ext>
            </a:extLst>
          </p:cNvPr>
          <p:cNvSpPr/>
          <p:nvPr/>
        </p:nvSpPr>
        <p:spPr>
          <a:xfrm>
            <a:off x="2567608" y="3783650"/>
            <a:ext cx="936104" cy="72547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HV-Filter</a:t>
            </a:r>
            <a:endParaRPr lang="zh-CN" altLang="en-US" dirty="0"/>
          </a:p>
        </p:txBody>
      </p:sp>
      <p:cxnSp>
        <p:nvCxnSpPr>
          <p:cNvPr id="81" name="连接符: 肘形 80">
            <a:extLst>
              <a:ext uri="{FF2B5EF4-FFF2-40B4-BE49-F238E27FC236}">
                <a16:creationId xmlns:a16="http://schemas.microsoft.com/office/drawing/2014/main" id="{5AC4C6B1-DDFB-4172-B377-75EEB3E696CE}"/>
              </a:ext>
            </a:extLst>
          </p:cNvPr>
          <p:cNvCxnSpPr>
            <a:cxnSpLocks/>
            <a:stCxn id="13" idx="1"/>
            <a:endCxn id="79" idx="3"/>
          </p:cNvCxnSpPr>
          <p:nvPr/>
        </p:nvCxnSpPr>
        <p:spPr>
          <a:xfrm rot="10800000">
            <a:off x="3503712" y="4146385"/>
            <a:ext cx="1792600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连接符: 肘形 82">
            <a:extLst>
              <a:ext uri="{FF2B5EF4-FFF2-40B4-BE49-F238E27FC236}">
                <a16:creationId xmlns:a16="http://schemas.microsoft.com/office/drawing/2014/main" id="{6B51204C-DE49-4966-9A8A-026FCBA800FD}"/>
              </a:ext>
            </a:extLst>
          </p:cNvPr>
          <p:cNvCxnSpPr>
            <a:stCxn id="79" idx="1"/>
            <a:endCxn id="5" idx="2"/>
          </p:cNvCxnSpPr>
          <p:nvPr/>
        </p:nvCxnSpPr>
        <p:spPr>
          <a:xfrm rot="10800000">
            <a:off x="1292266" y="2066239"/>
            <a:ext cx="1275343" cy="208014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连接符: 肘形 84">
            <a:extLst>
              <a:ext uri="{FF2B5EF4-FFF2-40B4-BE49-F238E27FC236}">
                <a16:creationId xmlns:a16="http://schemas.microsoft.com/office/drawing/2014/main" id="{CB71A257-5C42-492E-A829-7466D9E767A8}"/>
              </a:ext>
            </a:extLst>
          </p:cNvPr>
          <p:cNvCxnSpPr>
            <a:cxnSpLocks/>
            <a:stCxn id="18" idx="1"/>
            <a:endCxn id="13" idx="3"/>
          </p:cNvCxnSpPr>
          <p:nvPr/>
        </p:nvCxnSpPr>
        <p:spPr>
          <a:xfrm rot="10800000" flipV="1">
            <a:off x="6232416" y="3791735"/>
            <a:ext cx="4616112" cy="35465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3094A929-2242-4ED1-A7BF-53EACD759CB6}"/>
              </a:ext>
            </a:extLst>
          </p:cNvPr>
          <p:cNvSpPr txBox="1"/>
          <p:nvPr/>
        </p:nvSpPr>
        <p:spPr>
          <a:xfrm>
            <a:off x="-41567" y="5167586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</a:t>
            </a:r>
            <a:r>
              <a:rPr lang="zh-CN" altLang="en-US" dirty="0"/>
              <a:t>xample</a:t>
            </a:r>
            <a:r>
              <a:rPr lang="en-US" altLang="zh-CN" dirty="0"/>
              <a:t>:</a:t>
            </a:r>
            <a:endParaRPr lang="zh-CN" altLang="en-US" dirty="0"/>
          </a:p>
        </p:txBody>
      </p:sp>
      <p:cxnSp>
        <p:nvCxnSpPr>
          <p:cNvPr id="91" name="连接符: 肘形 90">
            <a:extLst>
              <a:ext uri="{FF2B5EF4-FFF2-40B4-BE49-F238E27FC236}">
                <a16:creationId xmlns:a16="http://schemas.microsoft.com/office/drawing/2014/main" id="{8300A98B-9826-4A04-94E5-9C9032E6BBB5}"/>
              </a:ext>
            </a:extLst>
          </p:cNvPr>
          <p:cNvCxnSpPr>
            <a:stCxn id="17" idx="1"/>
            <a:endCxn id="72" idx="3"/>
          </p:cNvCxnSpPr>
          <p:nvPr/>
        </p:nvCxnSpPr>
        <p:spPr>
          <a:xfrm rot="10800000" flipV="1">
            <a:off x="6224815" y="2748219"/>
            <a:ext cx="4608511" cy="534070"/>
          </a:xfrm>
          <a:prstGeom prst="bentConnector3">
            <a:avLst>
              <a:gd name="adj1" fmla="val 2453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图片 100">
            <a:extLst>
              <a:ext uri="{FF2B5EF4-FFF2-40B4-BE49-F238E27FC236}">
                <a16:creationId xmlns:a16="http://schemas.microsoft.com/office/drawing/2014/main" id="{167844E8-9C74-4ABC-A19F-8874119B3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403" y="5157192"/>
            <a:ext cx="3129725" cy="903538"/>
          </a:xfrm>
          <a:prstGeom prst="rect">
            <a:avLst/>
          </a:prstGeom>
        </p:spPr>
      </p:pic>
      <p:sp>
        <p:nvSpPr>
          <p:cNvPr id="102" name="文本框 101">
            <a:extLst>
              <a:ext uri="{FF2B5EF4-FFF2-40B4-BE49-F238E27FC236}">
                <a16:creationId xmlns:a16="http://schemas.microsoft.com/office/drawing/2014/main" id="{18BFFC06-4B11-418C-B227-DDFCC313D06D}"/>
              </a:ext>
            </a:extLst>
          </p:cNvPr>
          <p:cNvSpPr txBox="1"/>
          <p:nvPr/>
        </p:nvSpPr>
        <p:spPr>
          <a:xfrm>
            <a:off x="-4280" y="6324415"/>
            <a:ext cx="126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For each </a:t>
            </a:r>
            <a:r>
              <a:rPr lang="en-US" altLang="zh-CN" dirty="0" err="1"/>
              <a:t>ch</a:t>
            </a:r>
            <a:endParaRPr lang="zh-CN" altLang="en-US" dirty="0"/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F74AB76A-A9FB-4B57-ACF3-B8D9CD8328F4}"/>
              </a:ext>
            </a:extLst>
          </p:cNvPr>
          <p:cNvSpPr txBox="1"/>
          <p:nvPr/>
        </p:nvSpPr>
        <p:spPr>
          <a:xfrm>
            <a:off x="4841177" y="6070323"/>
            <a:ext cx="175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For each module</a:t>
            </a:r>
            <a:endParaRPr lang="zh-CN" altLang="en-US" dirty="0"/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EDA02238-40DA-469E-A43B-0EE8C68A43A0}"/>
              </a:ext>
            </a:extLst>
          </p:cNvPr>
          <p:cNvSpPr txBox="1"/>
          <p:nvPr/>
        </p:nvSpPr>
        <p:spPr>
          <a:xfrm>
            <a:off x="8064394" y="6415078"/>
            <a:ext cx="162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For each sector</a:t>
            </a:r>
            <a:endParaRPr lang="zh-CN" altLang="en-US" dirty="0"/>
          </a:p>
        </p:txBody>
      </p:sp>
      <p:pic>
        <p:nvPicPr>
          <p:cNvPr id="106" name="图片 105">
            <a:extLst>
              <a:ext uri="{FF2B5EF4-FFF2-40B4-BE49-F238E27FC236}">
                <a16:creationId xmlns:a16="http://schemas.microsoft.com/office/drawing/2014/main" id="{4BD24589-BBC3-4ADF-B451-7C3CA7E5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927114" y="4702929"/>
            <a:ext cx="1655195" cy="1883376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5054CD3E-E8BC-4198-91DD-87B26C2E97A3}"/>
              </a:ext>
            </a:extLst>
          </p:cNvPr>
          <p:cNvSpPr txBox="1"/>
          <p:nvPr/>
        </p:nvSpPr>
        <p:spPr>
          <a:xfrm>
            <a:off x="4021612" y="4639813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xM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EE1DBAF-72AF-461A-8752-FBDC664A570D}"/>
              </a:ext>
            </a:extLst>
          </p:cNvPr>
          <p:cNvSpPr txBox="1"/>
          <p:nvPr/>
        </p:nvSpPr>
        <p:spPr>
          <a:xfrm>
            <a:off x="6351521" y="4680604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xN</a:t>
            </a:r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3895147-5003-44E8-B706-167094264FCF}"/>
              </a:ext>
            </a:extLst>
          </p:cNvPr>
          <p:cNvSpPr txBox="1"/>
          <p:nvPr/>
        </p:nvSpPr>
        <p:spPr>
          <a:xfrm>
            <a:off x="9756931" y="4742061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xO</a:t>
            </a:r>
            <a:endParaRPr lang="zh-CN" altLang="en-US" dirty="0"/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F291C73D-FF40-42AF-85A2-D07678FD7BB1}"/>
              </a:ext>
            </a:extLst>
          </p:cNvPr>
          <p:cNvSpPr/>
          <p:nvPr/>
        </p:nvSpPr>
        <p:spPr>
          <a:xfrm>
            <a:off x="7067464" y="1335535"/>
            <a:ext cx="1157650" cy="73593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err="1"/>
              <a:t>TaoTie</a:t>
            </a:r>
            <a:endParaRPr lang="en-US" altLang="zh-CN" sz="1400" b="1" dirty="0"/>
          </a:p>
          <a:p>
            <a:pPr algn="ctr"/>
            <a:r>
              <a:rPr lang="en-US" altLang="zh-CN" sz="1000" dirty="0"/>
              <a:t>Data Aggregation &amp; Data Buffering &amp; Event Building</a:t>
            </a:r>
          </a:p>
        </p:txBody>
      </p: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80EB196D-9EA3-4DF4-B23A-2DD11F843CD6}"/>
              </a:ext>
            </a:extLst>
          </p:cNvPr>
          <p:cNvCxnSpPr>
            <a:cxnSpLocks/>
            <a:stCxn id="60" idx="3"/>
            <a:endCxn id="14" idx="1"/>
          </p:cNvCxnSpPr>
          <p:nvPr/>
        </p:nvCxnSpPr>
        <p:spPr>
          <a:xfrm>
            <a:off x="8225114" y="1703503"/>
            <a:ext cx="200550" cy="5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连接符: 肘形 81">
            <a:extLst>
              <a:ext uri="{FF2B5EF4-FFF2-40B4-BE49-F238E27FC236}">
                <a16:creationId xmlns:a16="http://schemas.microsoft.com/office/drawing/2014/main" id="{FD6A1FA8-FF24-4283-8322-970643EE7B7B}"/>
              </a:ext>
            </a:extLst>
          </p:cNvPr>
          <p:cNvCxnSpPr>
            <a:cxnSpLocks/>
            <a:stCxn id="12" idx="0"/>
            <a:endCxn id="60" idx="2"/>
          </p:cNvCxnSpPr>
          <p:nvPr/>
        </p:nvCxnSpPr>
        <p:spPr>
          <a:xfrm rot="16200000" flipV="1">
            <a:off x="8020502" y="1697257"/>
            <a:ext cx="314014" cy="106244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C28D0CD-63D2-4795-924C-838FDC9FA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0AFD71E3-5229-4E9C-9996-C7FD6632D3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34250" r="17713" b="30023"/>
          <a:stretch/>
        </p:blipFill>
        <p:spPr>
          <a:xfrm>
            <a:off x="1071780" y="5242606"/>
            <a:ext cx="2841595" cy="109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98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3F6B10D-442A-49B8-932E-671A6FAFB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81128"/>
            <a:ext cx="7286600" cy="2016224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FEB (Front-end Electronics Board)</a:t>
            </a:r>
          </a:p>
          <a:p>
            <a:pPr lvl="1"/>
            <a:r>
              <a:rPr lang="en-US" altLang="zh-CN" dirty="0"/>
              <a:t>Commercial chips with radiation tolerance based on past studies for particle physics experiments</a:t>
            </a:r>
          </a:p>
          <a:p>
            <a:pPr lvl="1"/>
            <a:r>
              <a:rPr lang="en-US" altLang="zh-CN" dirty="0"/>
              <a:t>FPGA based TDC for TOA and TOT measurement with ~1 ns time resolution</a:t>
            </a:r>
          </a:p>
          <a:p>
            <a:pPr lvl="1"/>
            <a:r>
              <a:rPr lang="en-US" altLang="zh-CN" dirty="0"/>
              <a:t>ADC for charge measurement or TOT calibration</a:t>
            </a:r>
          </a:p>
          <a:p>
            <a:pPr lvl="1"/>
            <a:r>
              <a:rPr lang="en-US" altLang="zh-CN" dirty="0"/>
              <a:t>DAC for threshold setting or </a:t>
            </a:r>
            <a:r>
              <a:rPr lang="en-US" altLang="zh-CN" dirty="0" err="1"/>
              <a:t>SiPM</a:t>
            </a:r>
            <a:r>
              <a:rPr lang="en-US" altLang="zh-CN" dirty="0"/>
              <a:t> bias voltage adjustment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0D3D650-7307-433C-801C-E693AFAC9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42852"/>
            <a:ext cx="10585176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Alternative:</a:t>
            </a:r>
            <a:r>
              <a:rPr lang="zh-CN" altLang="en-US" dirty="0"/>
              <a:t> </a:t>
            </a:r>
            <a:r>
              <a:rPr lang="en-US" altLang="zh-CN" dirty="0"/>
              <a:t>discrete device</a:t>
            </a:r>
            <a:r>
              <a:rPr lang="zh-CN" altLang="en-US" dirty="0"/>
              <a:t> </a:t>
            </a:r>
            <a:r>
              <a:rPr lang="en-US" altLang="zh-CN" dirty="0"/>
              <a:t>scheme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C58342-DA97-4D00-9593-C2CFBDC9A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39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18DB75-88E3-4670-8E55-DD2A56AF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9" y="1196752"/>
            <a:ext cx="11012262" cy="31162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7C7ABE5-A373-48DD-9547-74F3AC380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087" y="4312988"/>
            <a:ext cx="3877826" cy="232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14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62B972A-1060-4658-8757-2FA86336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A517D0-F18D-414A-9E2E-C75756EB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C869F9-142A-4820-B7DA-011EEE47DC0F}"/>
              </a:ext>
            </a:extLst>
          </p:cNvPr>
          <p:cNvSpPr txBox="1"/>
          <p:nvPr/>
        </p:nvSpPr>
        <p:spPr>
          <a:xfrm>
            <a:off x="3431704" y="165053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EF619FC-6152-4083-956E-A7F5B73DCA57}"/>
              </a:ext>
            </a:extLst>
          </p:cNvPr>
          <p:cNvSpPr txBox="1"/>
          <p:nvPr/>
        </p:nvSpPr>
        <p:spPr>
          <a:xfrm>
            <a:off x="7824192" y="148478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disadvantages</a:t>
            </a:r>
            <a:endParaRPr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BCDDE86-B932-41DF-9252-B519CCF9357B}"/>
              </a:ext>
            </a:extLst>
          </p:cNvPr>
          <p:cNvSpPr txBox="1"/>
          <p:nvPr/>
        </p:nvSpPr>
        <p:spPr>
          <a:xfrm>
            <a:off x="7973653" y="360660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PS bar and RPC have similar cost.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E7D977-8BB0-4B93-82A1-DC9E528ACB04}"/>
              </a:ext>
            </a:extLst>
          </p:cNvPr>
          <p:cNvSpPr txBox="1"/>
          <p:nvPr/>
        </p:nvSpPr>
        <p:spPr>
          <a:xfrm>
            <a:off x="6780552" y="4170729"/>
            <a:ext cx="432048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Our choice: PS(+</a:t>
            </a:r>
            <a:r>
              <a:rPr lang="en-US" altLang="zh-CN" sz="2000" b="1" dirty="0" err="1">
                <a:solidFill>
                  <a:srgbClr val="FF0000"/>
                </a:solidFill>
              </a:rPr>
              <a:t>SiPM</a:t>
            </a:r>
            <a:r>
              <a:rPr lang="en-US" altLang="zh-CN" sz="2000" b="1" dirty="0">
                <a:solidFill>
                  <a:srgbClr val="FF0000"/>
                </a:solidFill>
              </a:rPr>
              <a:t>) as the baseline option, RPC for comparison in R&amp;D.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表格 31">
                <a:extLst>
                  <a:ext uri="{FF2B5EF4-FFF2-40B4-BE49-F238E27FC236}">
                    <a16:creationId xmlns:a16="http://schemas.microsoft.com/office/drawing/2014/main" id="{E7B0E80A-6C29-4434-A692-33C69C4FA04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5386" y="1240439"/>
              <a:ext cx="10625976" cy="2291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9031">
                      <a:extLst>
                        <a:ext uri="{9D8B030D-6E8A-4147-A177-3AD203B41FA5}">
                          <a16:colId xmlns:a16="http://schemas.microsoft.com/office/drawing/2014/main" val="916189221"/>
                        </a:ext>
                      </a:extLst>
                    </a:gridCol>
                    <a:gridCol w="4954953">
                      <a:extLst>
                        <a:ext uri="{9D8B030D-6E8A-4147-A177-3AD203B41FA5}">
                          <a16:colId xmlns:a16="http://schemas.microsoft.com/office/drawing/2014/main" val="3799022082"/>
                        </a:ext>
                      </a:extLst>
                    </a:gridCol>
                    <a:gridCol w="3541992">
                      <a:extLst>
                        <a:ext uri="{9D8B030D-6E8A-4147-A177-3AD203B41FA5}">
                          <a16:colId xmlns:a16="http://schemas.microsoft.com/office/drawing/2014/main" val="2589609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Advantages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Disadvantage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7096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PS(+</a:t>
                          </a:r>
                          <a:r>
                            <a:rPr lang="en-US" altLang="zh-CN" dirty="0" err="1"/>
                            <a:t>SiPM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Solid detector, structure simple, high rate capability, low operation voltage, use </a:t>
                          </a:r>
                          <a:r>
                            <a:rPr lang="en-US" altLang="zh-CN" dirty="0" err="1"/>
                            <a:t>SiPM</a:t>
                          </a:r>
                          <a:r>
                            <a:rPr lang="en-US" altLang="zh-CN" dirty="0"/>
                            <a:t> similar to HCAL, time resolution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DCR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of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 err="1"/>
                            <a:t>SiPM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453428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Cost, mature tech., time resolution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Fill gas, HV system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035044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altLang="zh-CN" sz="1800" dirty="0"/>
                            <a:t>-RWELL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Spatial resolution, high rate capability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Structure, number of readout channels, time resolution, cost.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56117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表格 31">
                <a:extLst>
                  <a:ext uri="{FF2B5EF4-FFF2-40B4-BE49-F238E27FC236}">
                    <a16:creationId xmlns:a16="http://schemas.microsoft.com/office/drawing/2014/main" id="{E7B0E80A-6C29-4434-A692-33C69C4FA0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950445"/>
                  </p:ext>
                </p:extLst>
              </p:nvPr>
            </p:nvGraphicFramePr>
            <p:xfrm>
              <a:off x="735386" y="1240439"/>
              <a:ext cx="10625976" cy="2291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9031">
                      <a:extLst>
                        <a:ext uri="{9D8B030D-6E8A-4147-A177-3AD203B41FA5}">
                          <a16:colId xmlns:a16="http://schemas.microsoft.com/office/drawing/2014/main" val="916189221"/>
                        </a:ext>
                      </a:extLst>
                    </a:gridCol>
                    <a:gridCol w="4954953">
                      <a:extLst>
                        <a:ext uri="{9D8B030D-6E8A-4147-A177-3AD203B41FA5}">
                          <a16:colId xmlns:a16="http://schemas.microsoft.com/office/drawing/2014/main" val="3799022082"/>
                        </a:ext>
                      </a:extLst>
                    </a:gridCol>
                    <a:gridCol w="3541992">
                      <a:extLst>
                        <a:ext uri="{9D8B030D-6E8A-4147-A177-3AD203B41FA5}">
                          <a16:colId xmlns:a16="http://schemas.microsoft.com/office/drawing/2014/main" val="2589609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Advantages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Disadvantage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709609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PS(+</a:t>
                          </a:r>
                          <a:r>
                            <a:rPr lang="en-US" altLang="zh-CN" dirty="0" err="1"/>
                            <a:t>SiPM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Solid detector, structure simple, high rate capability, low operation voltage, use </a:t>
                          </a:r>
                          <a:r>
                            <a:rPr lang="en-US" altLang="zh-CN" dirty="0" err="1"/>
                            <a:t>SiPM</a:t>
                          </a:r>
                          <a:r>
                            <a:rPr lang="en-US" altLang="zh-CN" dirty="0"/>
                            <a:t> similar to HCAL, time resolution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DCR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of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 err="1"/>
                            <a:t>SiPM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4534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Cost, mature tech., time resolution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Fill gas, HV system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035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87" t="-263810" r="-400860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Spatial resolution, high rate capability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Structure, number of readout channels, time resolution, cost.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561179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12CBCAD-8E4D-43AC-BDAC-8B505388E143}"/>
                  </a:ext>
                </a:extLst>
              </p:cNvPr>
              <p:cNvSpPr txBox="1"/>
              <p:nvPr/>
            </p:nvSpPr>
            <p:spPr>
              <a:xfrm>
                <a:off x="790856" y="3790499"/>
                <a:ext cx="3524466" cy="369332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Rate capability: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~10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12CBCAD-8E4D-43AC-BDAC-8B505388E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56" y="3790499"/>
                <a:ext cx="3524466" cy="369332"/>
              </a:xfrm>
              <a:prstGeom prst="rect">
                <a:avLst/>
              </a:prstGeom>
              <a:blipFill>
                <a:blip r:embed="rId4"/>
                <a:stretch>
                  <a:fillRect l="-1203" t="-6250" b="-218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4F0F22C6-CA25-4AAB-BCED-01463588B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35"/>
          <a:stretch/>
        </p:blipFill>
        <p:spPr>
          <a:xfrm>
            <a:off x="531295" y="4335800"/>
            <a:ext cx="4844625" cy="1468481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4A6F677-0993-4BD0-AEF7-CC856759584D}"/>
              </a:ext>
            </a:extLst>
          </p:cNvPr>
          <p:cNvSpPr/>
          <p:nvPr/>
        </p:nvSpPr>
        <p:spPr>
          <a:xfrm>
            <a:off x="3220343" y="4518294"/>
            <a:ext cx="499393" cy="12149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BD0B13-5462-4832-A706-420A949579EC}"/>
              </a:ext>
            </a:extLst>
          </p:cNvPr>
          <p:cNvSpPr txBox="1"/>
          <p:nvPr/>
        </p:nvSpPr>
        <p:spPr>
          <a:xfrm>
            <a:off x="6783696" y="5143797"/>
            <a:ext cx="432048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Questions to rate capability are mainly due to the readouts and the area close the beam pipes.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75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CBB3389-AD86-4A39-8F00-1E7BF4EC3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4077072"/>
            <a:ext cx="7704856" cy="2592288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Reuse JUNO-TAO electronics for readout, clock synchronization and TDAQ</a:t>
            </a:r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To accelerate the development schedule 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B7F0343-A5E7-4782-A9BF-33003734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Near-term test environment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8B313E-19D6-4D3B-9B18-540A0395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40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10A3A94-5BBC-4339-957D-DCBBC3CD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4" y="1113393"/>
            <a:ext cx="10232571" cy="2895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679E4A-01BD-4795-90D8-BA709B6C1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1746" y="3495335"/>
            <a:ext cx="3077139" cy="410445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8021918-DE8F-45D5-B051-E56D5BDB4B49}"/>
              </a:ext>
            </a:extLst>
          </p:cNvPr>
          <p:cNvSpPr txBox="1"/>
          <p:nvPr/>
        </p:nvSpPr>
        <p:spPr>
          <a:xfrm>
            <a:off x="7104112" y="5230409"/>
            <a:ext cx="1374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highlight>
                  <a:srgbClr val="FFFF00"/>
                </a:highlight>
              </a:rPr>
              <a:t>MPT2321</a:t>
            </a:r>
            <a:r>
              <a:rPr lang="zh-CN" alt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highlight>
                  <a:srgbClr val="FFFF00"/>
                </a:highlight>
              </a:rPr>
              <a:t>chip</a:t>
            </a:r>
            <a:endParaRPr lang="zh-CN" altLang="en-US" sz="1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EA29F83-2428-42A4-BEE2-C51C0764892E}"/>
              </a:ext>
            </a:extLst>
          </p:cNvPr>
          <p:cNvSpPr txBox="1"/>
          <p:nvPr/>
        </p:nvSpPr>
        <p:spPr>
          <a:xfrm>
            <a:off x="8616280" y="5013395"/>
            <a:ext cx="1170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highlight>
                  <a:srgbClr val="FFFF00"/>
                </a:highlight>
              </a:rPr>
              <a:t>FPGA</a:t>
            </a:r>
            <a:r>
              <a:rPr lang="zh-CN" alt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highlight>
                  <a:srgbClr val="FFFF00"/>
                </a:highlight>
              </a:rPr>
              <a:t>board</a:t>
            </a:r>
            <a:endParaRPr lang="zh-CN" altLang="en-US" sz="1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D2D698-D1D7-47F0-BF6D-CA86D63F3BB8}"/>
              </a:ext>
            </a:extLst>
          </p:cNvPr>
          <p:cNvSpPr txBox="1"/>
          <p:nvPr/>
        </p:nvSpPr>
        <p:spPr>
          <a:xfrm>
            <a:off x="10046014" y="5445224"/>
            <a:ext cx="2030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highlight>
                  <a:srgbClr val="FFFF00"/>
                </a:highlight>
              </a:rPr>
              <a:t>HDMI</a:t>
            </a:r>
            <a:r>
              <a:rPr lang="zh-CN" alt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highlight>
                  <a:srgbClr val="FFFF00"/>
                </a:highlight>
              </a:rPr>
              <a:t>+</a:t>
            </a:r>
            <a:r>
              <a:rPr lang="zh-CN" altLang="en-US" sz="16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highlight>
                  <a:srgbClr val="FFFF00"/>
                </a:highlight>
              </a:rPr>
              <a:t>Power control</a:t>
            </a:r>
            <a:endParaRPr lang="zh-CN" altLang="en-US" sz="1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55314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CE38351-A5C1-4811-8A61-2553153D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Bandwidth requirement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EC1C8D-2D59-42F3-8641-3DFD65917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55E1CE12-C7E9-4B70-92D7-0822369A2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81128"/>
            <a:ext cx="10972800" cy="1545036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Very preliminary, conservative estimation according to data from Belle II experiment.</a:t>
            </a:r>
          </a:p>
          <a:p>
            <a:r>
              <a:rPr lang="en-US" altLang="zh-CN" dirty="0"/>
              <a:t>We assigning a faculty to take care of this issue.</a:t>
            </a:r>
            <a:endParaRPr lang="zh-CN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F44CA0A-9E1B-4B87-AC43-41F1E3564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994760"/>
              </p:ext>
            </p:extLst>
          </p:nvPr>
        </p:nvGraphicFramePr>
        <p:xfrm>
          <a:off x="666712" y="1288291"/>
          <a:ext cx="10685873" cy="302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851">
                  <a:extLst>
                    <a:ext uri="{9D8B030D-6E8A-4147-A177-3AD203B41FA5}">
                      <a16:colId xmlns:a16="http://schemas.microsoft.com/office/drawing/2014/main" val="4281505280"/>
                    </a:ext>
                  </a:extLst>
                </a:gridCol>
                <a:gridCol w="1999275">
                  <a:extLst>
                    <a:ext uri="{9D8B030D-6E8A-4147-A177-3AD203B41FA5}">
                      <a16:colId xmlns:a16="http://schemas.microsoft.com/office/drawing/2014/main" val="3588468994"/>
                    </a:ext>
                  </a:extLst>
                </a:gridCol>
                <a:gridCol w="2311249">
                  <a:extLst>
                    <a:ext uri="{9D8B030D-6E8A-4147-A177-3AD203B41FA5}">
                      <a16:colId xmlns:a16="http://schemas.microsoft.com/office/drawing/2014/main" val="2487055715"/>
                    </a:ext>
                  </a:extLst>
                </a:gridCol>
                <a:gridCol w="2311249">
                  <a:extLst>
                    <a:ext uri="{9D8B030D-6E8A-4147-A177-3AD203B41FA5}">
                      <a16:colId xmlns:a16="http://schemas.microsoft.com/office/drawing/2014/main" val="56310716"/>
                    </a:ext>
                  </a:extLst>
                </a:gridCol>
                <a:gridCol w="2311249">
                  <a:extLst>
                    <a:ext uri="{9D8B030D-6E8A-4147-A177-3AD203B41FA5}">
                      <a16:colId xmlns:a16="http://schemas.microsoft.com/office/drawing/2014/main" val="24035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Muon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Readout Channel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Hit rate/Hz</a:t>
                      </a:r>
                    </a:p>
                    <a:p>
                      <a:r>
                        <a:rPr lang="en-US" altLang="zh-CN" dirty="0"/>
                        <a:t>(preliminary worst case)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Data format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Raw data rate / Gbps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97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Barrel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23976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 k</a:t>
                      </a:r>
                      <a:endParaRPr lang="zh-CN" alt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altLang="zh-CN" dirty="0"/>
                        <a:t>48bit </a:t>
                      </a:r>
                    </a:p>
                    <a:p>
                      <a:r>
                        <a:rPr lang="en-US" altLang="zh-CN" dirty="0"/>
                        <a:t>(8b BX+ 10b ADC + 2b range + 9b TOT + 7b TOA+ 4b </a:t>
                      </a:r>
                      <a:r>
                        <a:rPr lang="en-US" altLang="zh-CN" dirty="0" err="1"/>
                        <a:t>chn</a:t>
                      </a:r>
                      <a:r>
                        <a:rPr lang="en-US" altLang="zh-CN" dirty="0"/>
                        <a:t> ID + 8b chip ID)</a:t>
                      </a:r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11.51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64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endcaps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6912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10k~100 k,</a:t>
                      </a:r>
                    </a:p>
                    <a:p>
                      <a:r>
                        <a:rPr lang="en-US" altLang="zh-CN" dirty="0"/>
                        <a:t>Average 20 k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6.64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023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endcaps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12288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 k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5.90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69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Total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~43.2 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~24.04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856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331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B9BF7E8-5AE6-4C1C-9BDF-C634C5E64C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3392" y="1268761"/>
                <a:ext cx="7142584" cy="36004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Solid angle coverage: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0.98×4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Detection efficiency: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&gt;95%</m:t>
                    </m:r>
                  </m:oMath>
                </a14:m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:r>
                  <a:rPr lang="en-US" altLang="zh-CN" sz="2400" dirty="0"/>
                  <a:t>Fake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sz="2400" dirty="0"/>
                  <a:t> @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30 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24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&lt;1%</m:t>
                    </m:r>
                  </m:oMath>
                </a14:m>
                <a:endParaRPr lang="en-US" altLang="zh-CN" sz="2400" dirty="0"/>
              </a:p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Position resolution: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Time resolution: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:r>
                  <a:rPr lang="en-US" altLang="zh-CN" sz="2400" dirty="0"/>
                  <a:t>Rate capability: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~60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B9BF7E8-5AE6-4C1C-9BDF-C634C5E64C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392" y="1268761"/>
                <a:ext cx="7142584" cy="3600400"/>
              </a:xfrm>
              <a:blipFill>
                <a:blip r:embed="rId2"/>
                <a:stretch>
                  <a:fillRect l="-597" t="-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 should be delivered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892F507-362D-400A-A4E7-34CD9D5C6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850" y="1285861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Guidelines for the design:</a:t>
            </a:r>
          </a:p>
          <a:p>
            <a:pPr lvl="1"/>
            <a:r>
              <a:rPr lang="en-US" altLang="zh-CN" dirty="0"/>
              <a:t>Cost must be low.</a:t>
            </a:r>
          </a:p>
          <a:p>
            <a:pPr lvl="1"/>
            <a:r>
              <a:rPr lang="en-US" altLang="zh-CN" dirty="0"/>
              <a:t>Maximize the performance of the detector as much as possible</a:t>
            </a:r>
          </a:p>
          <a:p>
            <a:pPr lvl="1"/>
            <a:r>
              <a:rPr lang="en-US" altLang="zh-CN" dirty="0"/>
              <a:t>Detector module should be robust.</a:t>
            </a:r>
          </a:p>
          <a:p>
            <a:pPr lvl="1"/>
            <a:r>
              <a:rPr lang="en-US" altLang="zh-CN" dirty="0"/>
              <a:t>Structure should be simple.</a:t>
            </a:r>
          </a:p>
          <a:p>
            <a:pPr lvl="1"/>
            <a:r>
              <a:rPr lang="en-US" altLang="zh-CN" dirty="0"/>
              <a:t>Keep the space for future improvements.</a:t>
            </a:r>
          </a:p>
          <a:p>
            <a:pPr lvl="1"/>
            <a:r>
              <a:rPr lang="en-US" altLang="zh-CN" dirty="0"/>
              <a:t>Keep one eye on New Physics.</a:t>
            </a:r>
          </a:p>
          <a:p>
            <a:pPr lvl="2"/>
            <a:r>
              <a:rPr lang="en-US" altLang="zh-CN" dirty="0"/>
              <a:t>SUSY at ATLAS/CMS, dark sector at Belle II, LLP recently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A50C9CD-E466-4933-A8BB-FB524B44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Guidelines followed in detector design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E77D8F-1A69-4C12-958E-F8B7EEBE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6" name="右大括号 5">
            <a:extLst>
              <a:ext uri="{FF2B5EF4-FFF2-40B4-BE49-F238E27FC236}">
                <a16:creationId xmlns:a16="http://schemas.microsoft.com/office/drawing/2014/main" id="{C8F6A088-C6C0-41A2-ABE7-63A56C8564A7}"/>
              </a:ext>
            </a:extLst>
          </p:cNvPr>
          <p:cNvSpPr/>
          <p:nvPr/>
        </p:nvSpPr>
        <p:spPr>
          <a:xfrm>
            <a:off x="6600056" y="2934493"/>
            <a:ext cx="576064" cy="7276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D1A55E-47C5-447F-92F3-EF93ED17BC86}"/>
              </a:ext>
            </a:extLst>
          </p:cNvPr>
          <p:cNvSpPr txBox="1"/>
          <p:nvPr/>
        </p:nvSpPr>
        <p:spPr>
          <a:xfrm>
            <a:off x="7441456" y="2981733"/>
            <a:ext cx="124683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Large size detector!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右大括号 10">
            <a:extLst>
              <a:ext uri="{FF2B5EF4-FFF2-40B4-BE49-F238E27FC236}">
                <a16:creationId xmlns:a16="http://schemas.microsoft.com/office/drawing/2014/main" id="{939DB35E-CA22-487A-A1E5-3DB25C1932D9}"/>
              </a:ext>
            </a:extLst>
          </p:cNvPr>
          <p:cNvSpPr/>
          <p:nvPr/>
        </p:nvSpPr>
        <p:spPr>
          <a:xfrm>
            <a:off x="8737600" y="4293096"/>
            <a:ext cx="576064" cy="7276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6C0FCA0-6B84-41B2-B9EE-6DD1240469F0}"/>
              </a:ext>
            </a:extLst>
          </p:cNvPr>
          <p:cNvSpPr txBox="1"/>
          <p:nvPr/>
        </p:nvSpPr>
        <p:spPr>
          <a:xfrm>
            <a:off x="9408368" y="4328086"/>
            <a:ext cx="266429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Advantages of detector.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Work with </a:t>
            </a:r>
            <a:r>
              <a:rPr lang="en-US" altLang="zh-CN" b="0" i="0" dirty="0">
                <a:solidFill>
                  <a:srgbClr val="374151"/>
                </a:solidFill>
                <a:effectLst/>
                <a:latin typeface="-apple-system"/>
              </a:rPr>
              <a:t>theorists</a:t>
            </a:r>
            <a:r>
              <a:rPr lang="en-US" altLang="zh-CN" dirty="0"/>
              <a:t>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5286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CAC6C55-4D54-42FA-BED6-B9203101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4" y="2132856"/>
            <a:ext cx="10972800" cy="2016224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Overall of the detector</a:t>
            </a:r>
          </a:p>
          <a:p>
            <a:pPr lvl="1"/>
            <a:r>
              <a:rPr lang="en-US" altLang="zh-CN" sz="1800" dirty="0"/>
              <a:t>Muon detector is one of the sub-detector</a:t>
            </a:r>
          </a:p>
          <a:p>
            <a:pPr lvl="1"/>
            <a:r>
              <a:rPr lang="en-US" altLang="zh-CN" sz="1800" dirty="0"/>
              <a:t>Strong connections to mechanics, yoke, and magnetic.</a:t>
            </a:r>
            <a:endParaRPr lang="zh-CN" altLang="en-US" sz="1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41344C-D00D-4C4F-999E-47176B5C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448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32" y="1665344"/>
            <a:ext cx="10045733" cy="486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1624" y="138864"/>
            <a:ext cx="7003472" cy="707886"/>
          </a:xfrm>
        </p:spPr>
        <p:txBody>
          <a:bodyPr wrap="square">
            <a:spAutoFit/>
          </a:bodyPr>
          <a:lstStyle/>
          <a:p>
            <a:r>
              <a:rPr lang="en-US" altLang="zh-CN" dirty="0"/>
              <a:t>Introduction-Mechanics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6" name="矩形 2"/>
          <p:cNvSpPr/>
          <p:nvPr/>
        </p:nvSpPr>
        <p:spPr bwMode="auto">
          <a:xfrm>
            <a:off x="479376" y="1124744"/>
            <a:ext cx="52431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/>
              <a:t>2.  Detector</a:t>
            </a:r>
            <a:r>
              <a:rPr lang="zh-CN" altLang="en-US" sz="2800" dirty="0"/>
              <a:t> </a:t>
            </a:r>
            <a:r>
              <a:rPr lang="en-US" altLang="zh-CN" sz="2800" dirty="0"/>
              <a:t>layers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dimensions:</a:t>
            </a:r>
            <a:endParaRPr lang="zh-CN" sz="2000" dirty="0"/>
          </a:p>
        </p:txBody>
      </p:sp>
      <p:sp>
        <p:nvSpPr>
          <p:cNvPr id="2" name="矩形 1"/>
          <p:cNvSpPr/>
          <p:nvPr/>
        </p:nvSpPr>
        <p:spPr>
          <a:xfrm>
            <a:off x="6528048" y="6052384"/>
            <a:ext cx="4969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Further optimization and improvement are needed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816080" y="1109355"/>
            <a:ext cx="30784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Overall</a:t>
            </a:r>
            <a:r>
              <a:rPr lang="zh-CN" altLang="en-US" sz="2800" dirty="0">
                <a:solidFill>
                  <a:srgbClr val="0070C0"/>
                </a:solidFill>
              </a:rPr>
              <a:t> </a:t>
            </a:r>
            <a:r>
              <a:rPr lang="en-US" altLang="zh-CN" sz="2800" dirty="0">
                <a:solidFill>
                  <a:srgbClr val="0070C0"/>
                </a:solidFill>
              </a:rPr>
              <a:t>dimension : </a:t>
            </a:r>
          </a:p>
          <a:p>
            <a:pPr algn="ctr"/>
            <a:r>
              <a:rPr lang="en-US" altLang="zh-CN" dirty="0"/>
              <a:t>length : </a:t>
            </a:r>
            <a:r>
              <a:rPr lang="en-US" altLang="zh-CN" dirty="0">
                <a:solidFill>
                  <a:srgbClr val="0070C0"/>
                </a:solidFill>
              </a:rPr>
              <a:t>11,950</a:t>
            </a:r>
            <a:r>
              <a:rPr lang="en-US" altLang="zh-CN" dirty="0"/>
              <a:t> mm</a:t>
            </a:r>
          </a:p>
          <a:p>
            <a:pPr algn="ctr"/>
            <a:r>
              <a:rPr lang="en-US" altLang="zh-CN" dirty="0"/>
              <a:t>Height : </a:t>
            </a:r>
            <a:r>
              <a:rPr lang="en-US" altLang="zh-CN" dirty="0">
                <a:solidFill>
                  <a:srgbClr val="0070C0"/>
                </a:solidFill>
              </a:rPr>
              <a:t>10,370</a:t>
            </a:r>
            <a:r>
              <a:rPr lang="en-US" altLang="zh-CN" dirty="0"/>
              <a:t> mm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1576AAC-F1C1-43A0-B1F6-05D577E5EBAB}"/>
              </a:ext>
            </a:extLst>
          </p:cNvPr>
          <p:cNvSpPr txBox="1"/>
          <p:nvPr/>
        </p:nvSpPr>
        <p:spPr>
          <a:xfrm>
            <a:off x="10478509" y="47741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Quan JI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694" y="4682319"/>
            <a:ext cx="1356484" cy="162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4402" y="116632"/>
            <a:ext cx="7923195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Detailed installation Design</a:t>
            </a:r>
          </a:p>
        </p:txBody>
      </p:sp>
      <p:sp>
        <p:nvSpPr>
          <p:cNvPr id="2" name="矩形 1"/>
          <p:cNvSpPr/>
          <p:nvPr/>
        </p:nvSpPr>
        <p:spPr>
          <a:xfrm>
            <a:off x="335360" y="1181561"/>
            <a:ext cx="6346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1. Overall reliability and safety assessment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631" y="6394265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11" y="1797653"/>
            <a:ext cx="3522638" cy="27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22" y="2313803"/>
            <a:ext cx="3447809" cy="41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610" y="1797653"/>
            <a:ext cx="3537628" cy="270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12811" y="4497653"/>
            <a:ext cx="242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Deformation : ≈ 0.9 mm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255160" y="4497653"/>
            <a:ext cx="17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Stress : ≈ 76 MPa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287688" y="6156012"/>
            <a:ext cx="162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Barrel supports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07368" y="6156012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Support</a:t>
            </a:r>
            <a:endParaRPr lang="zh-CN" altLang="en-US" dirty="0"/>
          </a:p>
        </p:txBody>
      </p:sp>
      <p:cxnSp>
        <p:nvCxnSpPr>
          <p:cNvPr id="12" name="直接箭头连接符 11"/>
          <p:cNvCxnSpPr/>
          <p:nvPr/>
        </p:nvCxnSpPr>
        <p:spPr bwMode="auto">
          <a:xfrm flipV="1">
            <a:off x="767408" y="5363924"/>
            <a:ext cx="890088" cy="792088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 bwMode="auto">
          <a:xfrm flipH="1" flipV="1">
            <a:off x="3215680" y="5157192"/>
            <a:ext cx="730814" cy="99882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151335" y="6343047"/>
            <a:ext cx="411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Drawing of the Endcap and Barrel support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4603279" y="4962956"/>
            <a:ext cx="1932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Conclusion :</a:t>
            </a:r>
          </a:p>
          <a:p>
            <a:pPr algn="ctr"/>
            <a:r>
              <a:rPr lang="en-US" altLang="zh-CN" dirty="0"/>
              <a:t>Meet requirement</a:t>
            </a:r>
          </a:p>
          <a:p>
            <a:pPr algn="ctr"/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&lt; 1 mm</a:t>
            </a:r>
            <a:r>
              <a:rPr lang="en-US" altLang="zh-CN" dirty="0"/>
              <a:t>)</a:t>
            </a:r>
          </a:p>
        </p:txBody>
      </p:sp>
      <p:sp>
        <p:nvSpPr>
          <p:cNvPr id="11" name="矩形 10"/>
          <p:cNvSpPr/>
          <p:nvPr/>
        </p:nvSpPr>
        <p:spPr>
          <a:xfrm>
            <a:off x="9552384" y="1145861"/>
            <a:ext cx="1379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Yoke : 1560 t</a:t>
            </a:r>
          </a:p>
        </p:txBody>
      </p:sp>
      <p:sp>
        <p:nvSpPr>
          <p:cNvPr id="14" name="矩形 13"/>
          <p:cNvSpPr/>
          <p:nvPr/>
        </p:nvSpPr>
        <p:spPr>
          <a:xfrm>
            <a:off x="1191894" y="1686127"/>
            <a:ext cx="2207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Deformation of yoke </a:t>
            </a:r>
          </a:p>
          <a:p>
            <a:pPr algn="ctr"/>
            <a:r>
              <a:rPr lang="en-US" altLang="zh-CN" b="1" dirty="0"/>
              <a:t>without detectors</a:t>
            </a:r>
            <a:endParaRPr lang="zh-CN" altLang="en-US" b="1" dirty="0"/>
          </a:p>
        </p:txBody>
      </p:sp>
      <p:sp>
        <p:nvSpPr>
          <p:cNvPr id="15" name="矩形 14"/>
          <p:cNvSpPr/>
          <p:nvPr/>
        </p:nvSpPr>
        <p:spPr>
          <a:xfrm>
            <a:off x="9252822" y="4940957"/>
            <a:ext cx="28044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Two end flanges </a:t>
            </a:r>
          </a:p>
          <a:p>
            <a:pPr algn="ctr"/>
            <a:r>
              <a:rPr lang="en-US" altLang="zh-CN" dirty="0"/>
              <a:t>and 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barrel supports </a:t>
            </a:r>
          </a:p>
          <a:p>
            <a:pPr algn="ctr"/>
            <a:r>
              <a:rPr lang="en-US" altLang="zh-CN" dirty="0"/>
              <a:t>can reduce the deformation</a:t>
            </a:r>
            <a:endParaRPr lang="zh-CN" altLang="en-US" dirty="0"/>
          </a:p>
        </p:txBody>
      </p:sp>
      <p:cxnSp>
        <p:nvCxnSpPr>
          <p:cNvPr id="22" name="直接箭头连接符 21"/>
          <p:cNvCxnSpPr/>
          <p:nvPr/>
        </p:nvCxnSpPr>
        <p:spPr bwMode="auto">
          <a:xfrm flipH="1">
            <a:off x="9120336" y="5464903"/>
            <a:ext cx="525509" cy="0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85A309F3-E956-42EF-976F-0BD14D8DFF38}"/>
              </a:ext>
            </a:extLst>
          </p:cNvPr>
          <p:cNvSpPr/>
          <p:nvPr/>
        </p:nvSpPr>
        <p:spPr>
          <a:xfrm>
            <a:off x="6816080" y="4077072"/>
            <a:ext cx="2592288" cy="2520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12E4247-E9C0-4C98-A139-42B73C4A701B}"/>
              </a:ext>
            </a:extLst>
          </p:cNvPr>
          <p:cNvSpPr txBox="1"/>
          <p:nvPr/>
        </p:nvSpPr>
        <p:spPr>
          <a:xfrm>
            <a:off x="10478509" y="47741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Quan JI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51867</TotalTime>
  <Words>2452</Words>
  <Application>Microsoft Office PowerPoint</Application>
  <PresentationFormat>宽屏</PresentationFormat>
  <Paragraphs>419</Paragraphs>
  <Slides>41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4" baseType="lpstr">
      <vt:lpstr>-apple-system</vt:lpstr>
      <vt:lpstr>MyriadPro-SemiboldSemiCn</vt:lpstr>
      <vt:lpstr>等线</vt:lpstr>
      <vt:lpstr>宋体</vt:lpstr>
      <vt:lpstr>微软雅黑</vt:lpstr>
      <vt:lpstr>Arial</vt:lpstr>
      <vt:lpstr>Arial Black</vt:lpstr>
      <vt:lpstr>Calibri</vt:lpstr>
      <vt:lpstr>Cambria Math</vt:lpstr>
      <vt:lpstr>Rockwell</vt:lpstr>
      <vt:lpstr>Times New Roman</vt:lpstr>
      <vt:lpstr>Wingdings</vt:lpstr>
      <vt:lpstr>Office 主题</vt:lpstr>
      <vt:lpstr>PowerPoint 演示文稿</vt:lpstr>
      <vt:lpstr>Introduction</vt:lpstr>
      <vt:lpstr>PowerPoint 演示文稿</vt:lpstr>
      <vt:lpstr>Comparisons</vt:lpstr>
      <vt:lpstr>Performance should be delivered</vt:lpstr>
      <vt:lpstr>Guidelines followed in detector design</vt:lpstr>
      <vt:lpstr>PowerPoint 演示文稿</vt:lpstr>
      <vt:lpstr>Introduction-Mechanics</vt:lpstr>
      <vt:lpstr>Detailed installation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Detector Simulation</vt:lpstr>
      <vt:lpstr>Muon ID from simulation</vt:lpstr>
      <vt:lpstr>PowerPoint 演示文稿</vt:lpstr>
      <vt:lpstr>Baseline for SiPM readout  – high density electronis</vt:lpstr>
      <vt:lpstr>Barrel - installation</vt:lpstr>
      <vt:lpstr>PowerPoint 演示文稿</vt:lpstr>
      <vt:lpstr>Why to use micro-coaxial cable</vt:lpstr>
      <vt:lpstr>Endcaps - installation</vt:lpstr>
      <vt:lpstr>Is it possible to build a long detector module?</vt:lpstr>
      <vt:lpstr>PowerPoint 演示文稿</vt:lpstr>
      <vt:lpstr>R&amp;D for front-end electronics</vt:lpstr>
      <vt:lpstr>PowerPoint 演示文稿</vt:lpstr>
      <vt:lpstr>Improvements on the scint. strip</vt:lpstr>
      <vt:lpstr>Summary</vt:lpstr>
      <vt:lpstr>PowerPoint 演示文稿</vt:lpstr>
      <vt:lpstr>About track reconstruction</vt:lpstr>
      <vt:lpstr>And the chimneys for magnetics</vt:lpstr>
      <vt:lpstr>Add chimneys</vt:lpstr>
      <vt:lpstr>Detector Optimization</vt:lpstr>
      <vt:lpstr>Positions of electronic boards</vt:lpstr>
      <vt:lpstr>Endcaps - installation</vt:lpstr>
      <vt:lpstr>New PS bar with optical glue</vt:lpstr>
      <vt:lpstr>Stage scheme (M x N x O)</vt:lpstr>
      <vt:lpstr>Alternative: discrete device scheme</vt:lpstr>
      <vt:lpstr>Near-term test environment</vt:lpstr>
      <vt:lpstr>Bandwidth requirement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XiaoLong Wang</cp:lastModifiedBy>
  <cp:revision>2357</cp:revision>
  <cp:lastPrinted>2022-11-06T05:19:21Z</cp:lastPrinted>
  <dcterms:created xsi:type="dcterms:W3CDTF">2012-09-04T11:33:36Z</dcterms:created>
  <dcterms:modified xsi:type="dcterms:W3CDTF">2024-12-11T07:19:48Z</dcterms:modified>
</cp:coreProperties>
</file>