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68" r:id="rId2"/>
    <p:sldId id="470" r:id="rId3"/>
    <p:sldId id="469" r:id="rId4"/>
    <p:sldId id="472" r:id="rId5"/>
    <p:sldId id="482" r:id="rId6"/>
    <p:sldId id="451" r:id="rId7"/>
    <p:sldId id="453" r:id="rId8"/>
    <p:sldId id="452" r:id="rId9"/>
    <p:sldId id="454" r:id="rId10"/>
    <p:sldId id="463" r:id="rId11"/>
    <p:sldId id="473" r:id="rId12"/>
    <p:sldId id="474" r:id="rId13"/>
    <p:sldId id="475" r:id="rId14"/>
    <p:sldId id="455" r:id="rId15"/>
    <p:sldId id="456" r:id="rId16"/>
    <p:sldId id="457" r:id="rId17"/>
    <p:sldId id="458" r:id="rId18"/>
    <p:sldId id="459" r:id="rId19"/>
    <p:sldId id="460" r:id="rId20"/>
    <p:sldId id="476" r:id="rId21"/>
    <p:sldId id="461" r:id="rId22"/>
    <p:sldId id="447" r:id="rId23"/>
    <p:sldId id="477" r:id="rId24"/>
    <p:sldId id="464" r:id="rId25"/>
    <p:sldId id="478" r:id="rId26"/>
    <p:sldId id="465" r:id="rId27"/>
    <p:sldId id="466" r:id="rId28"/>
    <p:sldId id="467" r:id="rId29"/>
    <p:sldId id="479" r:id="rId30"/>
    <p:sldId id="471" r:id="rId31"/>
    <p:sldId id="480" r:id="rId32"/>
    <p:sldId id="48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CC"/>
    <a:srgbClr val="FFFFFF"/>
    <a:srgbClr val="FFFF99"/>
    <a:srgbClr val="00A7FA"/>
    <a:srgbClr val="EEB500"/>
    <a:srgbClr val="FF9900"/>
    <a:srgbClr val="FFCC00"/>
    <a:srgbClr val="00A84C"/>
    <a:srgbClr val="00A7DC"/>
    <a:srgbClr val="64A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0" autoAdjust="0"/>
    <p:restoredTop sz="94706" autoAdjust="0"/>
  </p:normalViewPr>
  <p:slideViewPr>
    <p:cSldViewPr>
      <p:cViewPr>
        <p:scale>
          <a:sx n="75" d="100"/>
          <a:sy n="75" d="100"/>
        </p:scale>
        <p:origin x="859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6417-7B58-450F-BECC-B036CFC93360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AE43-ACC3-46A2-B54E-1BDE2F671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71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8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3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1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7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6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8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2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2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3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标题页模板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5720"/>
            <a:ext cx="12192000" cy="686372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75520" y="5107632"/>
            <a:ext cx="8534400" cy="985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7381" y="1094879"/>
            <a:ext cx="11233248" cy="1470025"/>
          </a:xfrm>
        </p:spPr>
        <p:txBody>
          <a:bodyPr/>
          <a:lstStyle>
            <a:lvl1pPr algn="ctr">
              <a:defRPr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EB50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692150"/>
            <a:ext cx="2743200" cy="54340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92150"/>
            <a:ext cx="8026400" cy="54340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10972800" cy="6492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14422"/>
            <a:ext cx="10972800" cy="49117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8D731A-62C8-447A-B5E8-92C443DB86BA}"/>
              </a:ext>
            </a:extLst>
          </p:cNvPr>
          <p:cNvSpPr/>
          <p:nvPr userDrawn="1"/>
        </p:nvSpPr>
        <p:spPr bwMode="auto">
          <a:xfrm>
            <a:off x="0" y="1052736"/>
            <a:ext cx="12192000" cy="5544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E44F7D-3D11-4A16-88BF-FFE8D94459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9A0963-0493-4DDE-9158-1C98C4AE26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PPT标题页模板副本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21" y="0"/>
            <a:ext cx="1218355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4638"/>
            <a:ext cx="10972800" cy="5000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60"/>
            <a:ext cx="10972800" cy="48403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灯片编号占位符 5"/>
          <p:cNvSpPr txBox="1"/>
          <p:nvPr/>
        </p:nvSpPr>
        <p:spPr>
          <a:xfrm>
            <a:off x="380960" y="6597352"/>
            <a:ext cx="666755" cy="260648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0C5876-8388-41A3-8BE4-31463CEC1D15}" type="slidenum">
              <a:rPr kumimoji="0" lang="en-US" altLang="zh-CN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zh-CN" altLang="en-US" sz="3600" b="1" dirty="0" smtClean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9pPr>
    </p:titleStyle>
    <p:bodyStyle>
      <a:lvl1pPr marL="342900" indent="-342900" algn="l" rtl="0" fontAlgn="base">
        <a:spcBef>
          <a:spcPct val="10000"/>
        </a:spcBef>
        <a:spcAft>
          <a:spcPct val="30000"/>
        </a:spcAft>
        <a:buClr>
          <a:srgbClr val="FFC000"/>
        </a:buClr>
        <a:buSzPct val="80000"/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anose="05000000000000000000" pitchFamily="2" charset="2"/>
        <a:buChar char="n"/>
        <a:defRPr sz="2400" b="0">
          <a:solidFill>
            <a:schemeClr val="accent2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3.xml"/><Relationship Id="rId7" Type="http://schemas.openxmlformats.org/officeDocument/2006/relationships/image" Target="../media/image7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6B8A17A5-2486-4B62-84E9-F4033424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Pei Yatian</a:t>
            </a:r>
            <a:r>
              <a:rPr lang="zh-CN" altLang="en-US" dirty="0"/>
              <a:t>，</a:t>
            </a:r>
            <a:r>
              <a:rPr lang="en-US" altLang="zh-CN" dirty="0"/>
              <a:t>Zhang </a:t>
            </a:r>
            <a:r>
              <a:rPr lang="en-US" altLang="zh-CN" dirty="0" err="1"/>
              <a:t>Junsong</a:t>
            </a:r>
            <a:endParaRPr lang="en-US" altLang="zh-CN" dirty="0"/>
          </a:p>
          <a:p>
            <a:r>
              <a:rPr lang="en-US" altLang="zh-CN" dirty="0"/>
              <a:t>On behalf of HCAL and Mechanics group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B35179-0E36-4F75-A69C-CB9B8822A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Progress of HCAL mechanical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76698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9CE300D7-BCFF-4E9F-A42B-B38D840C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 assemble one box-barrel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BC607D-0B69-401E-A844-F1AC3149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" y="1196752"/>
            <a:ext cx="2892745" cy="236798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1558704-7FA2-4DBD-AFBD-8DDDB3DCC75C}"/>
              </a:ext>
            </a:extLst>
          </p:cNvPr>
          <p:cNvSpPr txBox="1"/>
          <p:nvPr/>
        </p:nvSpPr>
        <p:spPr>
          <a:xfrm>
            <a:off x="767408" y="356473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Assembling platform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BA344E-C790-42F2-9FFA-81CDBC75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28" y="1196752"/>
            <a:ext cx="2857912" cy="23679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219E1C-8643-4660-BBF6-7BB3FADC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12" y="2300905"/>
            <a:ext cx="1121897" cy="112809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6A37BB-18E9-43CD-BF88-468CE47119D6}"/>
              </a:ext>
            </a:extLst>
          </p:cNvPr>
          <p:cNvSpPr txBox="1"/>
          <p:nvPr/>
        </p:nvSpPr>
        <p:spPr>
          <a:xfrm>
            <a:off x="3935760" y="356989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Assembling upper cover plate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B86FA01-1C92-44D9-8DE1-600DA25CB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186" y="1200996"/>
            <a:ext cx="2497366" cy="209226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1425813-006E-4529-AA68-2DB0594DD8CF}"/>
              </a:ext>
            </a:extLst>
          </p:cNvPr>
          <p:cNvSpPr txBox="1"/>
          <p:nvPr/>
        </p:nvSpPr>
        <p:spPr>
          <a:xfrm>
            <a:off x="7535490" y="3293264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Assembling PCB plate</a:t>
            </a:r>
          </a:p>
          <a:p>
            <a:pPr algn="ctr"/>
            <a:r>
              <a:rPr lang="en-US" altLang="zh-CN" dirty="0"/>
              <a:t>(</a:t>
            </a:r>
            <a:r>
              <a:rPr lang="en-US" altLang="zh-CN" dirty="0" err="1"/>
              <a:t>SiPMs</a:t>
            </a:r>
            <a:r>
              <a:rPr lang="en-US" altLang="zh-CN" dirty="0"/>
              <a:t> and chips are pre-welded on plate)</a:t>
            </a:r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9662F3D-CF7C-4A8B-B7DD-CDD57AA2B1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04" b="4670"/>
          <a:stretch/>
        </p:blipFill>
        <p:spPr>
          <a:xfrm>
            <a:off x="571460" y="4077072"/>
            <a:ext cx="2892745" cy="244827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714FE9C8-035F-4CBF-8E9A-5768518F0D19}"/>
              </a:ext>
            </a:extLst>
          </p:cNvPr>
          <p:cNvSpPr txBox="1"/>
          <p:nvPr/>
        </p:nvSpPr>
        <p:spPr>
          <a:xfrm>
            <a:off x="767408" y="628645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Gluing glass scintillators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643004F-2D5B-4E9A-B807-FC82C9D00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608" y="3963005"/>
            <a:ext cx="2892745" cy="251833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62CE81B5-9037-4FEE-BF44-ACE0B6552532}"/>
              </a:ext>
            </a:extLst>
          </p:cNvPr>
          <p:cNvSpPr txBox="1"/>
          <p:nvPr/>
        </p:nvSpPr>
        <p:spPr>
          <a:xfrm>
            <a:off x="3935760" y="627740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Assembling bottom cover plate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571C878-25BB-45AD-A0BD-92435783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168" y="4077072"/>
            <a:ext cx="2576516" cy="2200331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995FD578-C090-4008-825D-0CEB04352D4A}"/>
              </a:ext>
            </a:extLst>
          </p:cNvPr>
          <p:cNvSpPr txBox="1"/>
          <p:nvPr/>
        </p:nvSpPr>
        <p:spPr>
          <a:xfrm>
            <a:off x="7608009" y="627740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Assembling four M1.6 fixing bolts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9C5FC712-9325-49FB-86D2-820275606229}"/>
              </a:ext>
            </a:extLst>
          </p:cNvPr>
          <p:cNvCxnSpPr>
            <a:cxnSpLocks/>
          </p:cNvCxnSpPr>
          <p:nvPr/>
        </p:nvCxnSpPr>
        <p:spPr bwMode="auto">
          <a:xfrm flipV="1">
            <a:off x="8816532" y="5877272"/>
            <a:ext cx="0" cy="400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EF1DC629-332E-43E6-A989-19031D44E021}"/>
              </a:ext>
            </a:extLst>
          </p:cNvPr>
          <p:cNvSpPr txBox="1"/>
          <p:nvPr/>
        </p:nvSpPr>
        <p:spPr>
          <a:xfrm>
            <a:off x="10360838" y="4393264"/>
            <a:ext cx="149580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FF0000"/>
                </a:solidFill>
                <a:effectLst/>
                <a:latin typeface="PingFang SC"/>
              </a:rPr>
              <a:t>Reverse </a:t>
            </a:r>
            <a:r>
              <a:rPr lang="en-US" altLang="zh-CN" sz="2000" b="1" dirty="0">
                <a:solidFill>
                  <a:srgbClr val="FF0000"/>
                </a:solidFill>
                <a:latin typeface="PingFang SC"/>
              </a:rPr>
              <a:t>assembling: </a:t>
            </a:r>
            <a:r>
              <a:rPr lang="en-US" altLang="zh-CN" dirty="0">
                <a:solidFill>
                  <a:srgbClr val="2A2F45"/>
                </a:solidFill>
                <a:latin typeface="PingFang SC"/>
              </a:rPr>
              <a:t>Need to be turn-over</a:t>
            </a:r>
            <a:endParaRPr lang="zh-CN" altLang="en-US" dirty="0"/>
          </a:p>
          <a:p>
            <a:endParaRPr lang="en-US" altLang="zh-CN" b="0" i="0" dirty="0">
              <a:solidFill>
                <a:srgbClr val="2A2F45"/>
              </a:solidFill>
              <a:effectLst/>
              <a:latin typeface="PingFang SC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110DD0A-2F30-45A9-8C53-F825D66F19BE}"/>
              </a:ext>
            </a:extLst>
          </p:cNvPr>
          <p:cNvCxnSpPr>
            <a:cxnSpLocks/>
          </p:cNvCxnSpPr>
          <p:nvPr/>
        </p:nvCxnSpPr>
        <p:spPr bwMode="auto">
          <a:xfrm>
            <a:off x="1703512" y="2450369"/>
            <a:ext cx="285289" cy="524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FABEB2C6-2950-4570-B0FE-7CBF9F77030F}"/>
              </a:ext>
            </a:extLst>
          </p:cNvPr>
          <p:cNvSpPr txBox="1"/>
          <p:nvPr/>
        </p:nvSpPr>
        <p:spPr>
          <a:xfrm>
            <a:off x="1179136" y="1919600"/>
            <a:ext cx="6096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 locating pins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20CE4FD-AFB8-40A3-B78C-EC597BEC0C9F}"/>
              </a:ext>
            </a:extLst>
          </p:cNvPr>
          <p:cNvSpPr/>
          <p:nvPr/>
        </p:nvSpPr>
        <p:spPr bwMode="auto">
          <a:xfrm>
            <a:off x="4683744" y="2828435"/>
            <a:ext cx="620168" cy="6100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979417C-E9A8-419B-8961-AFF76C2BEE2C}"/>
              </a:ext>
            </a:extLst>
          </p:cNvPr>
          <p:cNvCxnSpPr>
            <a:cxnSpLocks/>
            <a:stCxn id="52" idx="3"/>
          </p:cNvCxnSpPr>
          <p:nvPr/>
        </p:nvCxnSpPr>
        <p:spPr bwMode="auto">
          <a:xfrm flipV="1">
            <a:off x="5303912" y="3052609"/>
            <a:ext cx="1079450" cy="80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863078076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9CE300D7-BCFF-4E9F-A42B-B38D840C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One box-end HCAL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FBCBDA-2F1B-461D-AC98-198BC38974DA}"/>
              </a:ext>
            </a:extLst>
          </p:cNvPr>
          <p:cNvSpPr txBox="1"/>
          <p:nvPr/>
        </p:nvSpPr>
        <p:spPr>
          <a:xfrm>
            <a:off x="4212600" y="6206468"/>
            <a:ext cx="37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End HCAL box: four kinds of boxes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2E860B-4931-44CA-99B6-6B6AB9499049}"/>
              </a:ext>
            </a:extLst>
          </p:cNvPr>
          <p:cNvSpPr txBox="1"/>
          <p:nvPr/>
        </p:nvSpPr>
        <p:spPr>
          <a:xfrm>
            <a:off x="335280" y="5838190"/>
            <a:ext cx="23907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174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7B93F06-8DCC-4B1F-8630-DA9B00EE2F68}"/>
              </a:ext>
            </a:extLst>
          </p:cNvPr>
          <p:cNvSpPr txBox="1"/>
          <p:nvPr/>
        </p:nvSpPr>
        <p:spPr>
          <a:xfrm>
            <a:off x="263525" y="3285490"/>
            <a:ext cx="24180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286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7221E51-12BF-4BA2-85E9-69811BEB059D}"/>
              </a:ext>
            </a:extLst>
          </p:cNvPr>
          <p:cNvSpPr txBox="1"/>
          <p:nvPr/>
        </p:nvSpPr>
        <p:spPr>
          <a:xfrm>
            <a:off x="4742815" y="4653280"/>
            <a:ext cx="41116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258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BF79C17-6ECF-4D07-BE3C-DB55C7B2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052830"/>
            <a:ext cx="1951355" cy="228219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47D815B-E31A-47BE-9331-BD39D619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95" y="1052830"/>
            <a:ext cx="2028190" cy="232664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D18E0F6-21DA-4F47-8D18-3A11409B5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700145"/>
            <a:ext cx="1678305" cy="197294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8D822110-20EA-4333-9B56-1351DF89F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340" y="3743325"/>
            <a:ext cx="1768475" cy="200533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DA31B19-0B22-461A-B439-E20A7D408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930" y="1845310"/>
            <a:ext cx="3079115" cy="260223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3962114-057A-4169-99EF-D86E3020F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825" y="1127125"/>
            <a:ext cx="2976245" cy="4545965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B3BC6F48-6907-487C-BA1C-FA3D9A33751E}"/>
              </a:ext>
            </a:extLst>
          </p:cNvPr>
          <p:cNvSpPr txBox="1"/>
          <p:nvPr/>
        </p:nvSpPr>
        <p:spPr>
          <a:xfrm>
            <a:off x="2639060" y="3285490"/>
            <a:ext cx="24180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286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2B9B54E-3125-4844-B6A1-9F2C24262423}"/>
              </a:ext>
            </a:extLst>
          </p:cNvPr>
          <p:cNvSpPr txBox="1"/>
          <p:nvPr/>
        </p:nvSpPr>
        <p:spPr>
          <a:xfrm>
            <a:off x="2783205" y="5838190"/>
            <a:ext cx="23907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174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C91DE59-9980-43C5-9072-C9A3CD83A9D7}"/>
              </a:ext>
            </a:extLst>
          </p:cNvPr>
          <p:cNvSpPr txBox="1"/>
          <p:nvPr/>
        </p:nvSpPr>
        <p:spPr>
          <a:xfrm>
            <a:off x="7961039" y="5836920"/>
            <a:ext cx="41116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274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203165217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9CE300D7-BCFF-4E9F-A42B-B38D840C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One box-end HCAL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329AA79-57E7-40C6-B12C-1F52D08F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196975"/>
            <a:ext cx="2772410" cy="481647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5113EF4-6A6D-4233-BFB9-2934E2C843D0}"/>
              </a:ext>
            </a:extLst>
          </p:cNvPr>
          <p:cNvSpPr txBox="1"/>
          <p:nvPr/>
        </p:nvSpPr>
        <p:spPr>
          <a:xfrm>
            <a:off x="5090795" y="4004945"/>
            <a:ext cx="1532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 types Box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A7F6D26-3535-4992-8FED-3BB7893BBDE5}"/>
              </a:ext>
            </a:extLst>
          </p:cNvPr>
          <p:cNvGrpSpPr/>
          <p:nvPr/>
        </p:nvGrpSpPr>
        <p:grpSpPr>
          <a:xfrm>
            <a:off x="4462780" y="1196340"/>
            <a:ext cx="7538016" cy="2820630"/>
            <a:chOff x="6992" y="2036"/>
            <a:chExt cx="12659" cy="4737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788AF078-BA39-4E6F-91FC-371188B53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2" y="2036"/>
              <a:ext cx="8647" cy="4737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871279C-66B5-45F3-A736-984A65793C62}"/>
                </a:ext>
              </a:extLst>
            </p:cNvPr>
            <p:cNvGrpSpPr/>
            <p:nvPr/>
          </p:nvGrpSpPr>
          <p:grpSpPr>
            <a:xfrm>
              <a:off x="14250" y="2791"/>
              <a:ext cx="5401" cy="2640"/>
              <a:chOff x="14250" y="2791"/>
              <a:chExt cx="5401" cy="2640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5CCD6AB-7654-4E3F-80DA-81FC7FBD95C5}"/>
                  </a:ext>
                </a:extLst>
              </p:cNvPr>
              <p:cNvSpPr txBox="1"/>
              <p:nvPr/>
            </p:nvSpPr>
            <p:spPr>
              <a:xfrm>
                <a:off x="15951" y="2791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upper cover plate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D6059CE-3427-4D2A-9329-E990DB488100}"/>
                  </a:ext>
                </a:extLst>
              </p:cNvPr>
              <p:cNvSpPr txBox="1"/>
              <p:nvPr/>
            </p:nvSpPr>
            <p:spPr>
              <a:xfrm>
                <a:off x="15951" y="3572"/>
                <a:ext cx="3700" cy="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PCB &amp; chip &amp; </a:t>
                </a:r>
                <a:r>
                  <a:rPr lang="en-US" altLang="zh-CN" dirty="0" err="1"/>
                  <a:t>SiPM</a:t>
                </a:r>
                <a:endParaRPr lang="en-US" altLang="zh-CN" dirty="0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9D1F82D-315B-4849-95A6-B5AB0A911C94}"/>
                  </a:ext>
                </a:extLst>
              </p:cNvPr>
              <p:cNvSpPr txBox="1"/>
              <p:nvPr/>
            </p:nvSpPr>
            <p:spPr>
              <a:xfrm>
                <a:off x="15951" y="4152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Glass scintillator</a:t>
                </a: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FABAE1-BEEF-4D66-8550-CBAA28870C7D}"/>
                  </a:ext>
                </a:extLst>
              </p:cNvPr>
              <p:cNvSpPr txBox="1"/>
              <p:nvPr/>
            </p:nvSpPr>
            <p:spPr>
              <a:xfrm>
                <a:off x="15951" y="4812"/>
                <a:ext cx="3379" cy="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lower cover plate</a:t>
                </a:r>
              </a:p>
            </p:txBody>
          </p: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6898FC06-FD5C-46BB-8A9A-02EC95CCD5FD}"/>
                  </a:ext>
                </a:extLst>
              </p:cNvPr>
              <p:cNvCxnSpPr/>
              <p:nvPr/>
            </p:nvCxnSpPr>
            <p:spPr>
              <a:xfrm>
                <a:off x="14703" y="3018"/>
                <a:ext cx="12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F482CCD9-8B04-4394-AA25-A33BCC6DA41B}"/>
                  </a:ext>
                </a:extLst>
              </p:cNvPr>
              <p:cNvCxnSpPr/>
              <p:nvPr/>
            </p:nvCxnSpPr>
            <p:spPr>
              <a:xfrm>
                <a:off x="14817" y="3826"/>
                <a:ext cx="12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27AB28C2-E476-4A49-A560-555CBE941152}"/>
                  </a:ext>
                </a:extLst>
              </p:cNvPr>
              <p:cNvCxnSpPr/>
              <p:nvPr/>
            </p:nvCxnSpPr>
            <p:spPr>
              <a:xfrm>
                <a:off x="14833" y="4482"/>
                <a:ext cx="12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7D77F65-063A-42AC-9510-D9B340684974}"/>
                  </a:ext>
                </a:extLst>
              </p:cNvPr>
              <p:cNvCxnSpPr/>
              <p:nvPr/>
            </p:nvCxnSpPr>
            <p:spPr>
              <a:xfrm>
                <a:off x="14250" y="4946"/>
                <a:ext cx="1656" cy="11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</p:grpSp>
      </p:grpSp>
      <p:sp>
        <p:nvSpPr>
          <p:cNvPr id="51" name="右箭头 25">
            <a:extLst>
              <a:ext uri="{FF2B5EF4-FFF2-40B4-BE49-F238E27FC236}">
                <a16:creationId xmlns:a16="http://schemas.microsoft.com/office/drawing/2014/main" id="{8D463BF4-478E-4814-A5E8-CCE566EB1E81}"/>
              </a:ext>
            </a:extLst>
          </p:cNvPr>
          <p:cNvSpPr/>
          <p:nvPr/>
        </p:nvSpPr>
        <p:spPr>
          <a:xfrm>
            <a:off x="2423795" y="2429510"/>
            <a:ext cx="1440180" cy="2876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73C87B09-3A41-485F-BEF8-A8FB0BA5B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364990"/>
            <a:ext cx="2939415" cy="1875155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5D81CAF6-2850-4B5A-915D-6C1259222D94}"/>
              </a:ext>
            </a:extLst>
          </p:cNvPr>
          <p:cNvSpPr txBox="1"/>
          <p:nvPr/>
        </p:nvSpPr>
        <p:spPr>
          <a:xfrm>
            <a:off x="4727330" y="6145530"/>
            <a:ext cx="2437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M6 bolted connection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1D0E25D9-FD6E-43E2-B520-0C667E561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470" y="3429000"/>
            <a:ext cx="1818640" cy="300101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81D32FEF-5BB0-4009-BD75-E6F06191AA3B}"/>
              </a:ext>
            </a:extLst>
          </p:cNvPr>
          <p:cNvSpPr txBox="1"/>
          <p:nvPr/>
        </p:nvSpPr>
        <p:spPr>
          <a:xfrm>
            <a:off x="9909175" y="4295140"/>
            <a:ext cx="221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2mm boss</a:t>
            </a:r>
            <a:endParaRPr lang="zh-CN" altLang="en-US" dirty="0"/>
          </a:p>
          <a:p>
            <a:r>
              <a:rPr lang="en-US" altLang="zh-CN" dirty="0"/>
              <a:t>Avoid compression between cover plate and chip</a:t>
            </a: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23F5B19A-9484-4D3C-979F-07F5D578C37B}"/>
              </a:ext>
            </a:extLst>
          </p:cNvPr>
          <p:cNvCxnSpPr>
            <a:stCxn id="55" idx="1"/>
          </p:cNvCxnSpPr>
          <p:nvPr/>
        </p:nvCxnSpPr>
        <p:spPr>
          <a:xfrm flipH="1" flipV="1">
            <a:off x="9480551" y="3783331"/>
            <a:ext cx="428624" cy="1111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A6F156F9-2739-4A08-9A8E-A179C95901BD}"/>
              </a:ext>
            </a:extLst>
          </p:cNvPr>
          <p:cNvCxnSpPr>
            <a:stCxn id="55" idx="1"/>
          </p:cNvCxnSpPr>
          <p:nvPr/>
        </p:nvCxnSpPr>
        <p:spPr>
          <a:xfrm flipH="1">
            <a:off x="9480551" y="4895305"/>
            <a:ext cx="428624" cy="15524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82620EF-DFA7-4FAB-AD3E-5C8A8D75D6A5}"/>
              </a:ext>
            </a:extLst>
          </p:cNvPr>
          <p:cNvCxnSpPr/>
          <p:nvPr/>
        </p:nvCxnSpPr>
        <p:spPr>
          <a:xfrm flipH="1" flipV="1">
            <a:off x="8112760" y="3573145"/>
            <a:ext cx="1799590" cy="1151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0F9011E-8538-4FB8-B58E-0B3A9D857C86}"/>
              </a:ext>
            </a:extLst>
          </p:cNvPr>
          <p:cNvCxnSpPr>
            <a:stCxn id="55" idx="1"/>
          </p:cNvCxnSpPr>
          <p:nvPr/>
        </p:nvCxnSpPr>
        <p:spPr>
          <a:xfrm flipH="1">
            <a:off x="8616315" y="4895305"/>
            <a:ext cx="1292860" cy="1480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65D7CED-3193-4BCA-9B67-A6B8168DA869}"/>
              </a:ext>
            </a:extLst>
          </p:cNvPr>
          <p:cNvSpPr txBox="1"/>
          <p:nvPr/>
        </p:nvSpPr>
        <p:spPr>
          <a:xfrm>
            <a:off x="-1032512" y="5934670"/>
            <a:ext cx="609407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There are 6  boxes in one module </a:t>
            </a:r>
          </a:p>
          <a:p>
            <a:pPr algn="ctr"/>
            <a:r>
              <a:rPr lang="en-US" altLang="zh-CN" sz="1800" dirty="0"/>
              <a:t>1452 glass s</a:t>
            </a:r>
            <a:r>
              <a:rPr lang="en-US" altLang="zh-CN" sz="1800" dirty="0">
                <a:sym typeface="+mn-ea"/>
              </a:rPr>
              <a:t>cintillators</a:t>
            </a:r>
            <a:endParaRPr lang="en-US" altLang="zh-CN" sz="1800" dirty="0"/>
          </a:p>
          <a:p>
            <a:pPr algn="ctr"/>
            <a:r>
              <a:rPr lang="en-US" altLang="zh-CN" sz="1800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47713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9CE300D7-BCFF-4E9F-A42B-B38D840C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Cables of one box-end HCAL</a:t>
            </a: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3A66D93-7A3C-47C8-A8EB-2603F97F6DDF}"/>
              </a:ext>
            </a:extLst>
          </p:cNvPr>
          <p:cNvGrpSpPr/>
          <p:nvPr/>
        </p:nvGrpSpPr>
        <p:grpSpPr>
          <a:xfrm>
            <a:off x="4583832" y="1469561"/>
            <a:ext cx="5579110" cy="1959439"/>
            <a:chOff x="642" y="4493"/>
            <a:chExt cx="12016" cy="422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7F93CA4-F078-4DD7-A3DB-F0107E1F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" y="4610"/>
              <a:ext cx="12016" cy="4103"/>
            </a:xfrm>
            <a:prstGeom prst="rect">
              <a:avLst/>
            </a:prstGeom>
          </p:spPr>
        </p:pic>
        <p:sp>
          <p:nvSpPr>
            <p:cNvPr id="31" name="左中括号 30">
              <a:extLst>
                <a:ext uri="{FF2B5EF4-FFF2-40B4-BE49-F238E27FC236}">
                  <a16:creationId xmlns:a16="http://schemas.microsoft.com/office/drawing/2014/main" id="{3B764EE1-4167-41D5-8F81-3809716A9DF5}"/>
                </a:ext>
              </a:extLst>
            </p:cNvPr>
            <p:cNvSpPr/>
            <p:nvPr/>
          </p:nvSpPr>
          <p:spPr>
            <a:xfrm rot="5400000">
              <a:off x="4083" y="4515"/>
              <a:ext cx="332" cy="1770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9C2FF0F-A8DC-4501-9E90-E36E703452B7}"/>
                </a:ext>
              </a:extLst>
            </p:cNvPr>
            <p:cNvSpPr txBox="1"/>
            <p:nvPr/>
          </p:nvSpPr>
          <p:spPr>
            <a:xfrm>
              <a:off x="3517" y="4493"/>
              <a:ext cx="187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12mm</a:t>
              </a: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34C18F70-20E2-4047-8FFB-49B94C5A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1" y="1196752"/>
            <a:ext cx="2804795" cy="527113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338736A8-AC57-4E88-8A55-0DF4CFD8D63D}"/>
              </a:ext>
            </a:extLst>
          </p:cNvPr>
          <p:cNvSpPr txBox="1"/>
          <p:nvPr/>
        </p:nvSpPr>
        <p:spPr>
          <a:xfrm>
            <a:off x="4439816" y="3284984"/>
            <a:ext cx="609407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5 cables of each box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Cables need to be collected within one box when leave factory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Each of them is 2mm in diameter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Cables are located between upper cover plate and PCB plate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Box assembling procedure is same with barrel HCAL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450324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one box-barrel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E97648-68C0-4D3C-B5B3-4E49EA74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5907113" cy="250450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770D8FD-5CF8-47B7-9DC1-DC19B2A785FF}"/>
              </a:ext>
            </a:extLst>
          </p:cNvPr>
          <p:cNvCxnSpPr>
            <a:cxnSpLocks/>
          </p:cNvCxnSpPr>
          <p:nvPr/>
        </p:nvCxnSpPr>
        <p:spPr bwMode="auto">
          <a:xfrm>
            <a:off x="2927648" y="321297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3735C27-141E-4526-86D8-FD95B44A3399}"/>
              </a:ext>
            </a:extLst>
          </p:cNvPr>
          <p:cNvSpPr txBox="1"/>
          <p:nvPr/>
        </p:nvSpPr>
        <p:spPr>
          <a:xfrm>
            <a:off x="4799856" y="2939961"/>
            <a:ext cx="6096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 locating pins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A1DC7AA-052A-44CF-AA7E-ED6591B50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3" y="3933056"/>
            <a:ext cx="3761866" cy="2664296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B621BC7-0F98-44EF-9319-D3923D5CC52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1544" y="2684596"/>
            <a:ext cx="2188752" cy="10567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060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ED09875-3DA5-4936-A1DD-23214E738343}"/>
              </a:ext>
            </a:extLst>
          </p:cNvPr>
          <p:cNvCxnSpPr/>
          <p:nvPr/>
        </p:nvCxnSpPr>
        <p:spPr bwMode="auto">
          <a:xfrm flipH="1" flipV="1">
            <a:off x="1415480" y="3718861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060CC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4715333-A249-4EBD-8387-FF2564321E82}"/>
              </a:ext>
            </a:extLst>
          </p:cNvPr>
          <p:cNvCxnSpPr/>
          <p:nvPr/>
        </p:nvCxnSpPr>
        <p:spPr bwMode="auto">
          <a:xfrm flipH="1" flipV="1">
            <a:off x="3604232" y="2641725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060CC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69100FE-2566-404B-9F24-90FA82D39E41}"/>
              </a:ext>
            </a:extLst>
          </p:cNvPr>
          <p:cNvCxnSpPr>
            <a:cxnSpLocks/>
          </p:cNvCxnSpPr>
          <p:nvPr/>
        </p:nvCxnSpPr>
        <p:spPr bwMode="auto">
          <a:xfrm>
            <a:off x="2386600" y="5661248"/>
            <a:ext cx="2269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C53A2701-1E58-43F8-BA25-E140DC362BD6}"/>
              </a:ext>
            </a:extLst>
          </p:cNvPr>
          <p:cNvSpPr txBox="1"/>
          <p:nvPr/>
        </p:nvSpPr>
        <p:spPr>
          <a:xfrm>
            <a:off x="4746929" y="5367888"/>
            <a:ext cx="2069151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4-M5 bolts used to fix two neighbor absorber layer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1DE132F-721A-45E3-AC1B-FD3D4839B204}"/>
              </a:ext>
            </a:extLst>
          </p:cNvPr>
          <p:cNvCxnSpPr>
            <a:cxnSpLocks/>
          </p:cNvCxnSpPr>
          <p:nvPr/>
        </p:nvCxnSpPr>
        <p:spPr bwMode="auto">
          <a:xfrm>
            <a:off x="2477689" y="4869160"/>
            <a:ext cx="2269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EAC740B-3544-409E-935E-67974BA59E82}"/>
              </a:ext>
            </a:extLst>
          </p:cNvPr>
          <p:cNvSpPr txBox="1"/>
          <p:nvPr/>
        </p:nvSpPr>
        <p:spPr>
          <a:xfrm>
            <a:off x="4813568" y="4620195"/>
            <a:ext cx="206915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M14 thread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4A23162-9D1F-4572-AB57-1BD00BECF5DB}"/>
              </a:ext>
            </a:extLst>
          </p:cNvPr>
          <p:cNvCxnSpPr>
            <a:cxnSpLocks/>
          </p:cNvCxnSpPr>
          <p:nvPr/>
        </p:nvCxnSpPr>
        <p:spPr bwMode="auto">
          <a:xfrm>
            <a:off x="2302249" y="4365104"/>
            <a:ext cx="24446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C1B5F89D-B8C9-4CD8-808F-0CAA69CE23D7}"/>
              </a:ext>
            </a:extLst>
          </p:cNvPr>
          <p:cNvSpPr txBox="1"/>
          <p:nvPr/>
        </p:nvSpPr>
        <p:spPr>
          <a:xfrm>
            <a:off x="4799856" y="4064423"/>
            <a:ext cx="206915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dirty="0"/>
              <a:t>Φ</a:t>
            </a:r>
            <a:r>
              <a:rPr lang="en-US" altLang="zh-CN" dirty="0"/>
              <a:t>5 bar</a:t>
            </a:r>
          </a:p>
        </p:txBody>
      </p: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985DA6C2-0EA8-461C-BE8E-5E2A3FDB1287}"/>
              </a:ext>
            </a:extLst>
          </p:cNvPr>
          <p:cNvSpPr/>
          <p:nvPr/>
        </p:nvSpPr>
        <p:spPr bwMode="auto">
          <a:xfrm>
            <a:off x="6153365" y="4308475"/>
            <a:ext cx="172379" cy="576470"/>
          </a:xfrm>
          <a:prstGeom prst="rightBrace">
            <a:avLst>
              <a:gd name="adj1" fmla="val 8333"/>
              <a:gd name="adj2" fmla="val 4647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F15C42E-7089-49B7-BFAF-27292122B447}"/>
              </a:ext>
            </a:extLst>
          </p:cNvPr>
          <p:cNvSpPr txBox="1"/>
          <p:nvPr/>
        </p:nvSpPr>
        <p:spPr>
          <a:xfrm>
            <a:off x="6323472" y="43859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pin</a:t>
            </a:r>
            <a:endParaRPr lang="zh-CN" altLang="en-US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5AB4AA16-3021-45F8-92CF-445A9850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68" y="1068511"/>
            <a:ext cx="4723340" cy="2504505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793D4E1B-09E6-42C5-88AD-F2BD368241DD}"/>
              </a:ext>
            </a:extLst>
          </p:cNvPr>
          <p:cNvSpPr/>
          <p:nvPr/>
        </p:nvSpPr>
        <p:spPr bwMode="auto">
          <a:xfrm>
            <a:off x="7909320" y="3115367"/>
            <a:ext cx="700003" cy="3585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104CCB52-ABA1-4CEF-BA63-FCD2ABC99F59}"/>
              </a:ext>
            </a:extLst>
          </p:cNvPr>
          <p:cNvCxnSpPr>
            <a:cxnSpLocks/>
          </p:cNvCxnSpPr>
          <p:nvPr/>
        </p:nvCxnSpPr>
        <p:spPr bwMode="auto">
          <a:xfrm>
            <a:off x="8259321" y="3502136"/>
            <a:ext cx="1005031" cy="3042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E7AE0600-3E87-40E8-92A9-2F38DE7D95EB}"/>
              </a:ext>
            </a:extLst>
          </p:cNvPr>
          <p:cNvSpPr txBox="1"/>
          <p:nvPr/>
        </p:nvSpPr>
        <p:spPr>
          <a:xfrm>
            <a:off x="8245970" y="6130812"/>
            <a:ext cx="6096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Positioning the</a:t>
            </a:r>
            <a:r>
              <a:rPr lang="zh-CN" altLang="en-US" dirty="0"/>
              <a:t> </a:t>
            </a:r>
            <a:r>
              <a:rPr lang="en-US" altLang="zh-CN" dirty="0"/>
              <a:t>box 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F09D03D-2E69-40AE-BE11-220B1A68A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982" y="3815151"/>
            <a:ext cx="3938414" cy="24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5812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657D2A3-553E-4B7F-B0D5-9F8D435C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5"/>
          <a:stretch/>
        </p:blipFill>
        <p:spPr>
          <a:xfrm>
            <a:off x="3349043" y="3539974"/>
            <a:ext cx="3608436" cy="24093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C8AF8E-5336-489A-8D40-53863565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963" y="1113704"/>
            <a:ext cx="3517516" cy="24593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77D368-D550-41BB-8418-12376BFA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189" y="3751467"/>
            <a:ext cx="4226915" cy="2762933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next box-barrel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EF55C9-6D4A-45A3-AEBC-6F52DE14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1" y="3140968"/>
            <a:ext cx="2563054" cy="16879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FA89C18-B520-4FB0-B731-49B95B50D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61" y="1196752"/>
            <a:ext cx="2563054" cy="158417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6E7F48F3-26D2-4E36-B85F-7C6623FA4DA5}"/>
              </a:ext>
            </a:extLst>
          </p:cNvPr>
          <p:cNvSpPr/>
          <p:nvPr/>
        </p:nvSpPr>
        <p:spPr bwMode="auto">
          <a:xfrm>
            <a:off x="1559496" y="1628800"/>
            <a:ext cx="288032" cy="216024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4C2497F-7126-425A-AAE0-7CA5A432C81E}"/>
              </a:ext>
            </a:extLst>
          </p:cNvPr>
          <p:cNvSpPr/>
          <p:nvPr/>
        </p:nvSpPr>
        <p:spPr bwMode="auto">
          <a:xfrm>
            <a:off x="1559496" y="3573016"/>
            <a:ext cx="288032" cy="216024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1ECD4B5-1283-48E8-A96B-4DA60875C99A}"/>
              </a:ext>
            </a:extLst>
          </p:cNvPr>
          <p:cNvCxnSpPr>
            <a:cxnSpLocks/>
            <a:endCxn id="30" idx="0"/>
          </p:cNvCxnSpPr>
          <p:nvPr/>
        </p:nvCxnSpPr>
        <p:spPr bwMode="auto">
          <a:xfrm>
            <a:off x="1703512" y="1811928"/>
            <a:ext cx="0" cy="1761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BD8E625A-BAE1-4CFF-8F51-A8F7773B7353}"/>
              </a:ext>
            </a:extLst>
          </p:cNvPr>
          <p:cNvSpPr txBox="1"/>
          <p:nvPr/>
        </p:nvSpPr>
        <p:spPr>
          <a:xfrm>
            <a:off x="1078982" y="5132934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Removing four</a:t>
            </a:r>
          </a:p>
          <a:p>
            <a:r>
              <a:rPr lang="en-US" altLang="zh-CN" dirty="0"/>
              <a:t>M1.6 bolts</a:t>
            </a:r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7D366E9-8D2B-4D07-A6F5-A26CDE135DEE}"/>
              </a:ext>
            </a:extLst>
          </p:cNvPr>
          <p:cNvCxnSpPr>
            <a:cxnSpLocks/>
          </p:cNvCxnSpPr>
          <p:nvPr/>
        </p:nvCxnSpPr>
        <p:spPr bwMode="auto">
          <a:xfrm>
            <a:off x="3719736" y="2974359"/>
            <a:ext cx="0" cy="16787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19E6145-E43B-4174-B9C2-B2749E74D873}"/>
              </a:ext>
            </a:extLst>
          </p:cNvPr>
          <p:cNvSpPr txBox="1"/>
          <p:nvPr/>
        </p:nvSpPr>
        <p:spPr>
          <a:xfrm>
            <a:off x="3525269" y="5951021"/>
            <a:ext cx="422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Removing the upper cover plate and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cables straight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A413978-6D41-49EE-B852-340D31A69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160" y="1079644"/>
            <a:ext cx="4528939" cy="275010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A05D83AB-0957-46EA-B15C-4E7361A7DF86}"/>
              </a:ext>
            </a:extLst>
          </p:cNvPr>
          <p:cNvSpPr/>
          <p:nvPr/>
        </p:nvSpPr>
        <p:spPr bwMode="auto">
          <a:xfrm rot="18208437">
            <a:off x="10171054" y="1036865"/>
            <a:ext cx="49099" cy="10150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8DDBF7F-333C-4232-9B27-887DB9C55DF6}"/>
              </a:ext>
            </a:extLst>
          </p:cNvPr>
          <p:cNvSpPr/>
          <p:nvPr/>
        </p:nvSpPr>
        <p:spPr bwMode="auto">
          <a:xfrm rot="18208437">
            <a:off x="10161002" y="3773441"/>
            <a:ext cx="49099" cy="10150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EF3E26E-88CB-4CCE-B203-8D9C49424E94}"/>
              </a:ext>
            </a:extLst>
          </p:cNvPr>
          <p:cNvSpPr/>
          <p:nvPr/>
        </p:nvSpPr>
        <p:spPr bwMode="auto">
          <a:xfrm rot="18208437">
            <a:off x="8640145" y="4734042"/>
            <a:ext cx="49099" cy="10150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6C92858-8CBF-4E9C-8EF1-261569F6E729}"/>
              </a:ext>
            </a:extLst>
          </p:cNvPr>
          <p:cNvSpPr txBox="1"/>
          <p:nvPr/>
        </p:nvSpPr>
        <p:spPr>
          <a:xfrm>
            <a:off x="9866614" y="2935660"/>
            <a:ext cx="422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Positioning with pins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5D12859-DA96-4E81-A937-4CCBB22A0407}"/>
              </a:ext>
            </a:extLst>
          </p:cNvPr>
          <p:cNvSpPr txBox="1"/>
          <p:nvPr/>
        </p:nvSpPr>
        <p:spPr>
          <a:xfrm>
            <a:off x="10490218" y="5135363"/>
            <a:ext cx="1940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Removing the upper cover plate and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cables straight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3BAE861-2079-4646-8D00-F2A35DF50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220" y="1110615"/>
            <a:ext cx="1384084" cy="1284984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E1654B92-F011-463C-808E-1DEAF6E76DFA}"/>
              </a:ext>
            </a:extLst>
          </p:cNvPr>
          <p:cNvSpPr/>
          <p:nvPr/>
        </p:nvSpPr>
        <p:spPr bwMode="auto">
          <a:xfrm>
            <a:off x="4151737" y="3083097"/>
            <a:ext cx="563867" cy="464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D38877B3-9A1F-4A80-AE4F-BB5A300C6E8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5604" y="2370016"/>
            <a:ext cx="3218990" cy="1104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801819727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one layer-barrel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15423A-58FB-46CE-95F2-6CF9F854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52505"/>
            <a:ext cx="5232798" cy="35260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11E31C-D45A-40AF-B91F-1AE5B64A98C6}"/>
              </a:ext>
            </a:extLst>
          </p:cNvPr>
          <p:cNvSpPr txBox="1"/>
          <p:nvPr/>
        </p:nvSpPr>
        <p:spPr>
          <a:xfrm rot="19358421">
            <a:off x="2712209" y="267531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08B846-2295-47C2-AEC1-23A513F7ABA9}"/>
              </a:ext>
            </a:extLst>
          </p:cNvPr>
          <p:cNvSpPr txBox="1"/>
          <p:nvPr/>
        </p:nvSpPr>
        <p:spPr>
          <a:xfrm rot="19358421">
            <a:off x="3119629" y="241866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E4D0E2-F3E2-486B-A14D-E6585F0FF33F}"/>
              </a:ext>
            </a:extLst>
          </p:cNvPr>
          <p:cNvSpPr txBox="1"/>
          <p:nvPr/>
        </p:nvSpPr>
        <p:spPr>
          <a:xfrm rot="19358421">
            <a:off x="3623685" y="207534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511B66-A214-411F-956F-D3B9164FD749}"/>
              </a:ext>
            </a:extLst>
          </p:cNvPr>
          <p:cNvSpPr txBox="1"/>
          <p:nvPr/>
        </p:nvSpPr>
        <p:spPr>
          <a:xfrm rot="19358421">
            <a:off x="4009215" y="181869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A26FC0-969E-4BF2-A7DD-69BA0559857F}"/>
              </a:ext>
            </a:extLst>
          </p:cNvPr>
          <p:cNvSpPr txBox="1"/>
          <p:nvPr/>
        </p:nvSpPr>
        <p:spPr>
          <a:xfrm rot="19358421">
            <a:off x="4415773" y="155102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59DD1E-8A60-4D33-AC59-DBC8A61DE781}"/>
              </a:ext>
            </a:extLst>
          </p:cNvPr>
          <p:cNvSpPr txBox="1"/>
          <p:nvPr/>
        </p:nvSpPr>
        <p:spPr>
          <a:xfrm rot="19358421">
            <a:off x="2559058" y="250533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01BF8D-2D49-4DF5-A200-20A5E8A87D8F}"/>
              </a:ext>
            </a:extLst>
          </p:cNvPr>
          <p:cNvSpPr txBox="1"/>
          <p:nvPr/>
        </p:nvSpPr>
        <p:spPr>
          <a:xfrm rot="19358421">
            <a:off x="2966478" y="224868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FF0251D-D063-45D1-A4EA-E05BDDF8B0A8}"/>
              </a:ext>
            </a:extLst>
          </p:cNvPr>
          <p:cNvSpPr txBox="1"/>
          <p:nvPr/>
        </p:nvSpPr>
        <p:spPr>
          <a:xfrm rot="19358421">
            <a:off x="3470534" y="190536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D86BBA-F4F8-4527-841A-90EE284A8811}"/>
              </a:ext>
            </a:extLst>
          </p:cNvPr>
          <p:cNvSpPr txBox="1"/>
          <p:nvPr/>
        </p:nvSpPr>
        <p:spPr>
          <a:xfrm rot="19358421">
            <a:off x="3856064" y="164871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08A90D-159C-4128-94EB-937FEE7335FF}"/>
              </a:ext>
            </a:extLst>
          </p:cNvPr>
          <p:cNvSpPr txBox="1"/>
          <p:nvPr/>
        </p:nvSpPr>
        <p:spPr>
          <a:xfrm rot="19358421">
            <a:off x="4212929" y="138103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9973CF-3920-43E2-A37F-F46850D1A73A}"/>
              </a:ext>
            </a:extLst>
          </p:cNvPr>
          <p:cNvSpPr txBox="1"/>
          <p:nvPr/>
        </p:nvSpPr>
        <p:spPr>
          <a:xfrm>
            <a:off x="3906652" y="22498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0E4A028-BD81-4B70-920F-204FCD6798F4}"/>
              </a:ext>
            </a:extLst>
          </p:cNvPr>
          <p:cNvSpPr txBox="1"/>
          <p:nvPr/>
        </p:nvSpPr>
        <p:spPr>
          <a:xfrm>
            <a:off x="1343472" y="34143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③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173290E-BB7E-41B0-82F2-6939D2D2547B}"/>
              </a:ext>
            </a:extLst>
          </p:cNvPr>
          <p:cNvSpPr txBox="1"/>
          <p:nvPr/>
        </p:nvSpPr>
        <p:spPr>
          <a:xfrm>
            <a:off x="1703512" y="37007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④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213316-9AD0-4122-8EAB-1702AF625B15}"/>
              </a:ext>
            </a:extLst>
          </p:cNvPr>
          <p:cNvSpPr txBox="1"/>
          <p:nvPr/>
        </p:nvSpPr>
        <p:spPr>
          <a:xfrm>
            <a:off x="217311" y="4991031"/>
            <a:ext cx="547562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The installation sequence for each region is like this picture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Boxes can be installed in parallel for all 4 regions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5567AA-2FE1-49D0-BA84-EC33574CF131}"/>
              </a:ext>
            </a:extLst>
          </p:cNvPr>
          <p:cNvSpPr txBox="1"/>
          <p:nvPr/>
        </p:nvSpPr>
        <p:spPr>
          <a:xfrm>
            <a:off x="2342821" y="4234839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48</a:t>
            </a:r>
            <a:r>
              <a:rPr lang="en-US" altLang="zh-CN" baseline="30000" dirty="0"/>
              <a:t>th</a:t>
            </a:r>
            <a:r>
              <a:rPr lang="en-US" altLang="zh-CN" dirty="0"/>
              <a:t> layer as an example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9FDF27-A8CB-4099-AA51-16208634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00" y="1125901"/>
            <a:ext cx="4932617" cy="3108938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184EBC6C-0F53-4AE6-A8E7-2AE1CB8B1E86}"/>
              </a:ext>
            </a:extLst>
          </p:cNvPr>
          <p:cNvSpPr txBox="1"/>
          <p:nvPr/>
        </p:nvSpPr>
        <p:spPr>
          <a:xfrm>
            <a:off x="8040216" y="423483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Final situation of one layer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81907C5-99F9-4433-8A60-E682F80EB386}"/>
              </a:ext>
            </a:extLst>
          </p:cNvPr>
          <p:cNvSpPr txBox="1"/>
          <p:nvPr/>
        </p:nvSpPr>
        <p:spPr>
          <a:xfrm>
            <a:off x="6248598" y="4571150"/>
            <a:ext cx="5789619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Step continuing: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altLang="zh-CN" dirty="0"/>
              <a:t>After finishing installation of 1-1 to 1-5 boxes, cables need to be bended and arranged first time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altLang="zh-CN" dirty="0"/>
              <a:t>After finishing installation of 1-6 to 1-10 cables need to be bended and arranged second time 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3431F2B-383E-488F-A4DB-01742365EB73}"/>
              </a:ext>
            </a:extLst>
          </p:cNvPr>
          <p:cNvCxnSpPr/>
          <p:nvPr/>
        </p:nvCxnSpPr>
        <p:spPr bwMode="auto">
          <a:xfrm flipV="1">
            <a:off x="695400" y="1545949"/>
            <a:ext cx="4345596" cy="29575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6A1D224-141E-44E2-8A3A-564FF2C28E3A}"/>
              </a:ext>
            </a:extLst>
          </p:cNvPr>
          <p:cNvCxnSpPr>
            <a:cxnSpLocks/>
          </p:cNvCxnSpPr>
          <p:nvPr/>
        </p:nvCxnSpPr>
        <p:spPr bwMode="auto">
          <a:xfrm>
            <a:off x="2422264" y="2790958"/>
            <a:ext cx="780661" cy="5073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21367F1-56EE-4D61-B796-02BDE7AC68CE}"/>
              </a:ext>
            </a:extLst>
          </p:cNvPr>
          <p:cNvCxnSpPr/>
          <p:nvPr/>
        </p:nvCxnSpPr>
        <p:spPr bwMode="auto">
          <a:xfrm flipV="1">
            <a:off x="4822367" y="1153943"/>
            <a:ext cx="439068" cy="322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E9409FF-236B-4C8E-A8EB-8FF832EDE350}"/>
              </a:ext>
            </a:extLst>
          </p:cNvPr>
          <p:cNvCxnSpPr/>
          <p:nvPr/>
        </p:nvCxnSpPr>
        <p:spPr bwMode="auto">
          <a:xfrm flipV="1">
            <a:off x="5154791" y="1358862"/>
            <a:ext cx="439068" cy="322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96BCE3B-6307-4FCD-ABE0-7638753D93E3}"/>
              </a:ext>
            </a:extLst>
          </p:cNvPr>
          <p:cNvCxnSpPr/>
          <p:nvPr/>
        </p:nvCxnSpPr>
        <p:spPr bwMode="auto">
          <a:xfrm flipV="1">
            <a:off x="5351061" y="1482073"/>
            <a:ext cx="439068" cy="322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1D1B86-64BD-41B4-8B24-13ED65728E2F}"/>
              </a:ext>
            </a:extLst>
          </p:cNvPr>
          <p:cNvCxnSpPr/>
          <p:nvPr/>
        </p:nvCxnSpPr>
        <p:spPr bwMode="auto">
          <a:xfrm flipV="1">
            <a:off x="4636973" y="1019404"/>
            <a:ext cx="439068" cy="322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11E291E-D692-4E01-BF4C-99569910ED8F}"/>
              </a:ext>
            </a:extLst>
          </p:cNvPr>
          <p:cNvCxnSpPr>
            <a:cxnSpLocks/>
          </p:cNvCxnSpPr>
          <p:nvPr/>
        </p:nvCxnSpPr>
        <p:spPr bwMode="auto">
          <a:xfrm flipH="1">
            <a:off x="767408" y="4715991"/>
            <a:ext cx="276028" cy="189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7AB7DD1-CCD9-45F0-A398-1DE19E84F3E2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384" y="4601199"/>
            <a:ext cx="276028" cy="189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370234BB-3A50-40D4-AF46-D10D7DD00B5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6291" y="4381369"/>
            <a:ext cx="276028" cy="189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BA8E1BE-9B97-4710-B987-B362441E520C}"/>
              </a:ext>
            </a:extLst>
          </p:cNvPr>
          <p:cNvCxnSpPr>
            <a:cxnSpLocks/>
          </p:cNvCxnSpPr>
          <p:nvPr/>
        </p:nvCxnSpPr>
        <p:spPr bwMode="auto">
          <a:xfrm flipH="1">
            <a:off x="29330" y="4254145"/>
            <a:ext cx="276028" cy="189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152915878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5494CE-040F-4AE0-8CFA-D60F18C6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" y="1239280"/>
            <a:ext cx="8248708" cy="4138785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one layer-barrel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11E31C-D45A-40AF-B91F-1AE5B64A98C6}"/>
              </a:ext>
            </a:extLst>
          </p:cNvPr>
          <p:cNvSpPr txBox="1"/>
          <p:nvPr/>
        </p:nvSpPr>
        <p:spPr>
          <a:xfrm rot="19358421">
            <a:off x="1884491" y="267531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08B846-2295-47C2-AEC1-23A513F7ABA9}"/>
              </a:ext>
            </a:extLst>
          </p:cNvPr>
          <p:cNvSpPr txBox="1"/>
          <p:nvPr/>
        </p:nvSpPr>
        <p:spPr>
          <a:xfrm rot="19358421">
            <a:off x="2291911" y="241866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E4D0E2-F3E2-486B-A14D-E6585F0FF33F}"/>
              </a:ext>
            </a:extLst>
          </p:cNvPr>
          <p:cNvSpPr txBox="1"/>
          <p:nvPr/>
        </p:nvSpPr>
        <p:spPr>
          <a:xfrm rot="19358421">
            <a:off x="2795967" y="207534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511B66-A214-411F-956F-D3B9164FD749}"/>
              </a:ext>
            </a:extLst>
          </p:cNvPr>
          <p:cNvSpPr txBox="1"/>
          <p:nvPr/>
        </p:nvSpPr>
        <p:spPr>
          <a:xfrm rot="19358421">
            <a:off x="3181497" y="181869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A26FC0-969E-4BF2-A7DD-69BA0559857F}"/>
              </a:ext>
            </a:extLst>
          </p:cNvPr>
          <p:cNvSpPr txBox="1"/>
          <p:nvPr/>
        </p:nvSpPr>
        <p:spPr>
          <a:xfrm rot="19358421">
            <a:off x="3588055" y="155102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59DD1E-8A60-4D33-AC59-DBC8A61DE781}"/>
              </a:ext>
            </a:extLst>
          </p:cNvPr>
          <p:cNvSpPr txBox="1"/>
          <p:nvPr/>
        </p:nvSpPr>
        <p:spPr>
          <a:xfrm rot="19358421">
            <a:off x="1731340" y="250533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01BF8D-2D49-4DF5-A200-20A5E8A87D8F}"/>
              </a:ext>
            </a:extLst>
          </p:cNvPr>
          <p:cNvSpPr txBox="1"/>
          <p:nvPr/>
        </p:nvSpPr>
        <p:spPr>
          <a:xfrm rot="19358421">
            <a:off x="2138760" y="224868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FF0251D-D063-45D1-A4EA-E05BDDF8B0A8}"/>
              </a:ext>
            </a:extLst>
          </p:cNvPr>
          <p:cNvSpPr txBox="1"/>
          <p:nvPr/>
        </p:nvSpPr>
        <p:spPr>
          <a:xfrm rot="19358421">
            <a:off x="2642816" y="190536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D86BBA-F4F8-4527-841A-90EE284A8811}"/>
              </a:ext>
            </a:extLst>
          </p:cNvPr>
          <p:cNvSpPr txBox="1"/>
          <p:nvPr/>
        </p:nvSpPr>
        <p:spPr>
          <a:xfrm rot="19358421">
            <a:off x="3028346" y="164871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08A90D-159C-4128-94EB-937FEE7335FF}"/>
              </a:ext>
            </a:extLst>
          </p:cNvPr>
          <p:cNvSpPr txBox="1"/>
          <p:nvPr/>
        </p:nvSpPr>
        <p:spPr>
          <a:xfrm rot="19358421">
            <a:off x="3385211" y="138103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0E4A028-BD81-4B70-920F-204FCD6798F4}"/>
              </a:ext>
            </a:extLst>
          </p:cNvPr>
          <p:cNvSpPr txBox="1"/>
          <p:nvPr/>
        </p:nvSpPr>
        <p:spPr>
          <a:xfrm>
            <a:off x="515754" y="34143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③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A9BB557-7EA8-40C9-AAD0-7DA79A148BA9}"/>
              </a:ext>
            </a:extLst>
          </p:cNvPr>
          <p:cNvCxnSpPr>
            <a:cxnSpLocks/>
          </p:cNvCxnSpPr>
          <p:nvPr/>
        </p:nvCxnSpPr>
        <p:spPr bwMode="auto">
          <a:xfrm flipH="1">
            <a:off x="3249721" y="4963053"/>
            <a:ext cx="838127" cy="446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210E3A4-6DF0-4F61-B547-A704C1C4CAF7}"/>
              </a:ext>
            </a:extLst>
          </p:cNvPr>
          <p:cNvSpPr txBox="1"/>
          <p:nvPr/>
        </p:nvSpPr>
        <p:spPr>
          <a:xfrm>
            <a:off x="1836525" y="53520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Administration board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3E1A154-2ABE-4816-AEC9-6761C844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8"/>
          <a:stretch/>
        </p:blipFill>
        <p:spPr>
          <a:xfrm>
            <a:off x="8320774" y="1371532"/>
            <a:ext cx="3824139" cy="392972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852E9980-F0EE-44CC-8D59-364C4382CF07}"/>
              </a:ext>
            </a:extLst>
          </p:cNvPr>
          <p:cNvSpPr/>
          <p:nvPr/>
        </p:nvSpPr>
        <p:spPr bwMode="auto">
          <a:xfrm>
            <a:off x="5005841" y="4910404"/>
            <a:ext cx="700003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B81D12D-388C-46DF-8546-49F4A1574EE7}"/>
              </a:ext>
            </a:extLst>
          </p:cNvPr>
          <p:cNvCxnSpPr>
            <a:cxnSpLocks/>
            <a:stCxn id="36" idx="3"/>
          </p:cNvCxnSpPr>
          <p:nvPr/>
        </p:nvCxnSpPr>
        <p:spPr bwMode="auto">
          <a:xfrm flipV="1">
            <a:off x="5705844" y="4070110"/>
            <a:ext cx="2614930" cy="1128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0DF14D93-7AE7-4AE8-A0EB-40F3BCDB4F17}"/>
              </a:ext>
            </a:extLst>
          </p:cNvPr>
          <p:cNvSpPr txBox="1"/>
          <p:nvPr/>
        </p:nvSpPr>
        <p:spPr>
          <a:xfrm>
            <a:off x="242570" y="5762944"/>
            <a:ext cx="995788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There are 2*4 or 2*3 administration boards for each layer, each boards is 20mm*60mm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The input of one board is 25 cables and output of one board is 2 cables and one fiber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6395329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37DE893-94DD-4892-9E66-569829D6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45" y="3929257"/>
            <a:ext cx="5082695" cy="2505688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the next layer-barrel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E993DFF-8B7A-4819-B965-DBF38C39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52505"/>
            <a:ext cx="5232798" cy="352604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665B5CF-FEC4-4C7D-BD69-34B04637C6DD}"/>
              </a:ext>
            </a:extLst>
          </p:cNvPr>
          <p:cNvSpPr txBox="1"/>
          <p:nvPr/>
        </p:nvSpPr>
        <p:spPr>
          <a:xfrm>
            <a:off x="191344" y="4945553"/>
            <a:ext cx="609407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Installing all the upper cover plate and M1.6 bolts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4ED5E7-2BC7-4259-BA05-F0C8F6BF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14" y="1124744"/>
            <a:ext cx="5232799" cy="273843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2FAAC35-6FCB-4092-882D-062247F50A18}"/>
              </a:ext>
            </a:extLst>
          </p:cNvPr>
          <p:cNvSpPr/>
          <p:nvPr/>
        </p:nvSpPr>
        <p:spPr bwMode="auto">
          <a:xfrm rot="19537871">
            <a:off x="194533" y="3950642"/>
            <a:ext cx="818122" cy="3741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E47811F-6479-4537-9E07-D50A63474AA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424" y="3212976"/>
            <a:ext cx="5544616" cy="650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E642DF38-A930-4FF6-A204-A0AE49709833}"/>
              </a:ext>
            </a:extLst>
          </p:cNvPr>
          <p:cNvSpPr txBox="1"/>
          <p:nvPr/>
        </p:nvSpPr>
        <p:spPr>
          <a:xfrm>
            <a:off x="9104511" y="34290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box with lower absorber</a:t>
            </a:r>
            <a:endParaRPr lang="zh-CN" altLang="en-US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E801AB9-0E11-4492-A75A-6DE9E93029F9}"/>
              </a:ext>
            </a:extLst>
          </p:cNvPr>
          <p:cNvCxnSpPr>
            <a:cxnSpLocks/>
          </p:cNvCxnSpPr>
          <p:nvPr/>
        </p:nvCxnSpPr>
        <p:spPr bwMode="auto">
          <a:xfrm>
            <a:off x="7248128" y="3596215"/>
            <a:ext cx="0" cy="6660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E344F826-3D9F-4178-A90E-7A27298E0668}"/>
              </a:ext>
            </a:extLst>
          </p:cNvPr>
          <p:cNvSpPr txBox="1"/>
          <p:nvPr/>
        </p:nvSpPr>
        <p:spPr>
          <a:xfrm>
            <a:off x="8629150" y="5786419"/>
            <a:ext cx="35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Add 0.2mm thermal conductive silicone 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354567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the next layer-barrel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AE270C-9C83-48BC-B453-F5476283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3" y="1124744"/>
            <a:ext cx="5839768" cy="30747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7747C76-1660-40E4-8631-92DAE055519F}"/>
              </a:ext>
            </a:extLst>
          </p:cNvPr>
          <p:cNvSpPr txBox="1"/>
          <p:nvPr/>
        </p:nvSpPr>
        <p:spPr>
          <a:xfrm>
            <a:off x="191344" y="4186653"/>
            <a:ext cx="609407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Installing the upper absorber layer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56D973-5A6B-49A9-A166-5905A1A3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51" y="1238324"/>
            <a:ext cx="5604552" cy="267841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D91B03F-AD23-4EFD-B67E-7311E74B94FA}"/>
              </a:ext>
            </a:extLst>
          </p:cNvPr>
          <p:cNvSpPr txBox="1"/>
          <p:nvPr/>
        </p:nvSpPr>
        <p:spPr>
          <a:xfrm>
            <a:off x="5881477" y="3841009"/>
            <a:ext cx="609407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Using four</a:t>
            </a:r>
            <a:r>
              <a:rPr lang="zh-CN" altLang="en-US" dirty="0"/>
              <a:t> </a:t>
            </a:r>
            <a:r>
              <a:rPr lang="en-US" altLang="zh-CN" dirty="0"/>
              <a:t>M5 bolts to connect the two neighbor absorber layer through the box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99A19F-F657-49B1-88B7-8BF8DB8A7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23"/>
          <a:stretch/>
        </p:blipFill>
        <p:spPr>
          <a:xfrm>
            <a:off x="7032104" y="4680492"/>
            <a:ext cx="2611760" cy="187836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475F4FD-42D6-4320-BD11-63F7069F39F8}"/>
              </a:ext>
            </a:extLst>
          </p:cNvPr>
          <p:cNvSpPr/>
          <p:nvPr/>
        </p:nvSpPr>
        <p:spPr bwMode="auto">
          <a:xfrm>
            <a:off x="8237523" y="3340678"/>
            <a:ext cx="700003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7FFBBDB-9595-4F9C-BFA7-7106FABB8014}"/>
              </a:ext>
            </a:extLst>
          </p:cNvPr>
          <p:cNvCxnSpPr>
            <a:cxnSpLocks/>
          </p:cNvCxnSpPr>
          <p:nvPr/>
        </p:nvCxnSpPr>
        <p:spPr bwMode="auto">
          <a:xfrm>
            <a:off x="8544272" y="3916742"/>
            <a:ext cx="0" cy="763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7D3C99-B94B-440E-9982-F2A9A097A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824" y="4680492"/>
            <a:ext cx="2732937" cy="1914315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D68717E-6C54-46CE-8F52-F2FC82D2F48C}"/>
              </a:ext>
            </a:extLst>
          </p:cNvPr>
          <p:cNvCxnSpPr>
            <a:cxnSpLocks/>
          </p:cNvCxnSpPr>
          <p:nvPr/>
        </p:nvCxnSpPr>
        <p:spPr bwMode="auto">
          <a:xfrm flipH="1">
            <a:off x="5231904" y="5619675"/>
            <a:ext cx="1749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F588B294-816C-4223-9276-8E4135FF36DD}"/>
              </a:ext>
            </a:extLst>
          </p:cNvPr>
          <p:cNvSpPr txBox="1"/>
          <p:nvPr/>
        </p:nvSpPr>
        <p:spPr>
          <a:xfrm>
            <a:off x="5245016" y="5296509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Hide the corner</a:t>
            </a:r>
          </a:p>
          <a:p>
            <a:r>
              <a:rPr lang="en-US" altLang="zh-CN" dirty="0"/>
              <a:t>Glass scintillator</a:t>
            </a:r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489F260-02FD-48A8-9418-26888727064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1149" y="5805264"/>
            <a:ext cx="1749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36C45-23CF-4A45-AD38-E5ACDF72E632}"/>
              </a:ext>
            </a:extLst>
          </p:cNvPr>
          <p:cNvSpPr txBox="1"/>
          <p:nvPr/>
        </p:nvSpPr>
        <p:spPr>
          <a:xfrm>
            <a:off x="544258" y="561081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M5 bolts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D02D94A-1AFC-4F60-A2B2-4BD3AB4C223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1149" y="5842569"/>
            <a:ext cx="2178220" cy="3320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3255483-18F9-49A4-B51C-CC45033D928C}"/>
              </a:ext>
            </a:extLst>
          </p:cNvPr>
          <p:cNvSpPr txBox="1"/>
          <p:nvPr/>
        </p:nvSpPr>
        <p:spPr>
          <a:xfrm>
            <a:off x="544258" y="598014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Pin</a:t>
            </a:r>
          </a:p>
        </p:txBody>
      </p:sp>
    </p:spTree>
    <p:extLst>
      <p:ext uri="{BB962C8B-B14F-4D97-AF65-F5344CB8AC3E}">
        <p14:creationId xmlns:p14="http://schemas.microsoft.com/office/powerpoint/2010/main" val="4236453060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5774A-1119-4546-85D4-89367F19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9F9710-6F74-4C45-9A9A-EC42573295D1}"/>
              </a:ext>
            </a:extLst>
          </p:cNvPr>
          <p:cNvSpPr txBox="1"/>
          <p:nvPr/>
        </p:nvSpPr>
        <p:spPr>
          <a:xfrm>
            <a:off x="911424" y="1700808"/>
            <a:ext cx="8281434" cy="279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Overview of HCAL structure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Components, cable routing and installation of active layer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Cooling structure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Overview of cable and pipe routing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Next plan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9671D9-15F4-49B3-B972-121C8D0F93F7}"/>
              </a:ext>
            </a:extLst>
          </p:cNvPr>
          <p:cNvSpPr txBox="1"/>
          <p:nvPr/>
        </p:nvSpPr>
        <p:spPr>
          <a:xfrm>
            <a:off x="789447" y="4861172"/>
            <a:ext cx="1065718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/>
              <a:t>Mainly focused on detect box design and installation, cable and pipe routing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3689835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8479775-8D84-4FBC-B75E-C479E121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39" y="4484038"/>
            <a:ext cx="3764280" cy="17900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FD7A20A-AD26-4CC3-B5E7-F4AF880F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6" y="4093979"/>
            <a:ext cx="2884108" cy="17695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A52DB7-ADDE-40F2-964E-15BCC6ED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install end ECAL box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353981-986E-41E6-8563-E1E84F9478A1}"/>
              </a:ext>
            </a:extLst>
          </p:cNvPr>
          <p:cNvSpPr txBox="1"/>
          <p:nvPr/>
        </p:nvSpPr>
        <p:spPr>
          <a:xfrm>
            <a:off x="571461" y="1196752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From one box to next layer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681E81-2FBD-48ED-B2DA-244D6E88B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7" y="1558127"/>
            <a:ext cx="3255010" cy="21659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C9B87BC-F032-4519-B245-8EB2185CB835}"/>
              </a:ext>
            </a:extLst>
          </p:cNvPr>
          <p:cNvSpPr txBox="1"/>
          <p:nvPr/>
        </p:nvSpPr>
        <p:spPr>
          <a:xfrm>
            <a:off x="326032" y="3637236"/>
            <a:ext cx="30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50mm</a:t>
            </a:r>
            <a:r>
              <a:rPr lang="zh-CN" altLang="en-US" dirty="0"/>
              <a:t> </a:t>
            </a:r>
            <a:r>
              <a:rPr lang="en-US" altLang="zh-CN" dirty="0"/>
              <a:t>bottom support plate</a:t>
            </a:r>
            <a:endParaRPr lang="zh-CN" altLang="en-US" dirty="0"/>
          </a:p>
        </p:txBody>
      </p:sp>
      <p:sp>
        <p:nvSpPr>
          <p:cNvPr id="8" name="右箭头 10">
            <a:extLst>
              <a:ext uri="{FF2B5EF4-FFF2-40B4-BE49-F238E27FC236}">
                <a16:creationId xmlns:a16="http://schemas.microsoft.com/office/drawing/2014/main" id="{B567BA0E-C929-486F-859A-45BBB3C1C27E}"/>
              </a:ext>
            </a:extLst>
          </p:cNvPr>
          <p:cNvSpPr/>
          <p:nvPr/>
        </p:nvSpPr>
        <p:spPr>
          <a:xfrm>
            <a:off x="3602312" y="2403947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1B8EDA-990B-4F7E-B961-4989CD77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11" y="4337213"/>
            <a:ext cx="3378835" cy="1925320"/>
          </a:xfrm>
          <a:prstGeom prst="rect">
            <a:avLst/>
          </a:prstGeom>
        </p:spPr>
      </p:pic>
      <p:sp>
        <p:nvSpPr>
          <p:cNvPr id="10" name="右箭头 11">
            <a:extLst>
              <a:ext uri="{FF2B5EF4-FFF2-40B4-BE49-F238E27FC236}">
                <a16:creationId xmlns:a16="http://schemas.microsoft.com/office/drawing/2014/main" id="{9EC9B64B-3357-4499-AF6A-13586B0F9053}"/>
              </a:ext>
            </a:extLst>
          </p:cNvPr>
          <p:cNvSpPr/>
          <p:nvPr/>
        </p:nvSpPr>
        <p:spPr>
          <a:xfrm>
            <a:off x="355384" y="5079528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3C148E-6155-41C2-9A38-FBF78F546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556" y="1196776"/>
            <a:ext cx="3668935" cy="255765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02B3A79-2626-4027-9DAD-7AE6A6192F08}"/>
              </a:ext>
            </a:extLst>
          </p:cNvPr>
          <p:cNvSpPr txBox="1"/>
          <p:nvPr/>
        </p:nvSpPr>
        <p:spPr>
          <a:xfrm>
            <a:off x="3910073" y="3683402"/>
            <a:ext cx="86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boxes are mounted horizontally on an absorber plate and are divided into 16 zones, each separated by a rib plate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A4A0D01-B7BD-4F23-9E61-90796D069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244" y="1066800"/>
            <a:ext cx="1856780" cy="26876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24C1279-246D-4804-A795-ACBC7EC74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1105" y="1144236"/>
            <a:ext cx="1415439" cy="249677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9536C15-1F43-43F3-9663-D24DBA00CC69}"/>
              </a:ext>
            </a:extLst>
          </p:cNvPr>
          <p:cNvSpPr txBox="1"/>
          <p:nvPr/>
        </p:nvSpPr>
        <p:spPr>
          <a:xfrm>
            <a:off x="8989486" y="6237900"/>
            <a:ext cx="30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Next absorber layer</a:t>
            </a:r>
            <a:endParaRPr lang="zh-CN" altLang="en-US" dirty="0"/>
          </a:p>
        </p:txBody>
      </p:sp>
      <p:sp>
        <p:nvSpPr>
          <p:cNvPr id="19" name="右箭头 11">
            <a:extLst>
              <a:ext uri="{FF2B5EF4-FFF2-40B4-BE49-F238E27FC236}">
                <a16:creationId xmlns:a16="http://schemas.microsoft.com/office/drawing/2014/main" id="{0FFBF967-48C8-4A6E-97AD-CC7EEF36DF2D}"/>
              </a:ext>
            </a:extLst>
          </p:cNvPr>
          <p:cNvSpPr/>
          <p:nvPr/>
        </p:nvSpPr>
        <p:spPr>
          <a:xfrm>
            <a:off x="7964229" y="5326358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C09311F-E0D6-4C0C-89C7-919408D54625}"/>
              </a:ext>
            </a:extLst>
          </p:cNvPr>
          <p:cNvSpPr/>
          <p:nvPr/>
        </p:nvSpPr>
        <p:spPr bwMode="auto">
          <a:xfrm>
            <a:off x="1049840" y="5095537"/>
            <a:ext cx="700003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A0C171A-109B-42EB-A1AA-0D63844A713C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1749843" y="4978753"/>
            <a:ext cx="3063463" cy="1953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305CD3D9-6836-42D3-8D1D-939A243AFE3D}"/>
              </a:ext>
            </a:extLst>
          </p:cNvPr>
          <p:cNvSpPr txBox="1"/>
          <p:nvPr/>
        </p:nvSpPr>
        <p:spPr>
          <a:xfrm>
            <a:off x="2359771" y="5904688"/>
            <a:ext cx="7166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dimension of the administration board is 60mmX20mm</a:t>
            </a:r>
          </a:p>
          <a:p>
            <a:r>
              <a:rPr lang="en-US" altLang="zh-CN" dirty="0"/>
              <a:t>The administration board leads three cables with diameter of 3mm</a:t>
            </a:r>
          </a:p>
        </p:txBody>
      </p:sp>
    </p:spTree>
    <p:extLst>
      <p:ext uri="{BB962C8B-B14F-4D97-AF65-F5344CB8AC3E}">
        <p14:creationId xmlns:p14="http://schemas.microsoft.com/office/powerpoint/2010/main" val="427805453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40EDB9E4-4112-412D-BCB6-CC30F0E8C920}"/>
              </a:ext>
            </a:extLst>
          </p:cNvPr>
          <p:cNvGraphicFramePr>
            <a:graphicFrameLocks noGrp="1"/>
          </p:cNvGraphicFramePr>
          <p:nvPr/>
        </p:nvGraphicFramePr>
        <p:xfrm>
          <a:off x="398052" y="2595931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 quantities/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~7th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8th~10th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11th~14th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15th~18th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19th~22nd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23rd~25th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62A461E-703F-43D9-A56B-3BDAB0996594}"/>
              </a:ext>
            </a:extLst>
          </p:cNvPr>
          <p:cNvGraphicFramePr>
            <a:graphicFrameLocks noGrp="1"/>
          </p:cNvGraphicFramePr>
          <p:nvPr/>
        </p:nvGraphicFramePr>
        <p:xfrm>
          <a:off x="5807108" y="2595931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 quantities/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26th ~29th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30th ~33rd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34th~36th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37th~40th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41st~44th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45th~48th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200800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Statistic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3116AAC-F6AB-4E5F-99FD-08AE8755F852}"/>
              </a:ext>
            </a:extLst>
          </p:cNvPr>
          <p:cNvSpPr txBox="1"/>
          <p:nvPr/>
        </p:nvSpPr>
        <p:spPr>
          <a:xfrm>
            <a:off x="571461" y="1628800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Barrel HCAL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5082374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40EDB9E4-4112-412D-BCB6-CC30F0E8C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70935"/>
              </p:ext>
            </p:extLst>
          </p:nvPr>
        </p:nvGraphicFramePr>
        <p:xfrm>
          <a:off x="398907" y="1772816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 quantities in layer/wedge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quantities at end/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2*9/layer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~7th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2*9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8th~10th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2*9/layer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11th~14th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2*9/layer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15th~18th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2*9/layer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19th~22nd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23rd~25th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62A461E-703F-43D9-A56B-3BDAB0996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92873"/>
              </p:ext>
            </p:extLst>
          </p:nvPr>
        </p:nvGraphicFramePr>
        <p:xfrm>
          <a:off x="5807963" y="1772816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quantities at end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26th ~29th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30th ~33rd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34th~36th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37th~40th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41st~44th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45th~48th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8700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2*522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Statistic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212C1F-0C96-4694-B258-A1C9FFC29170}"/>
              </a:ext>
            </a:extLst>
          </p:cNvPr>
          <p:cNvSpPr txBox="1"/>
          <p:nvPr/>
        </p:nvSpPr>
        <p:spPr>
          <a:xfrm>
            <a:off x="263347" y="4992340"/>
            <a:ext cx="11377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There are 27840 bo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xes in total, </a:t>
            </a: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3212800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glass scintillator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</a:rPr>
              <a:t>There are 139200 cables in the layer in total, 16704 cables at end in total</a:t>
            </a:r>
            <a:endParaRPr lang="zh-CN" altLang="en-US" sz="2000" dirty="0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40EDB9E4-4112-412D-BCB6-CC30F0E8C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00308"/>
              </p:ext>
            </p:extLst>
          </p:nvPr>
        </p:nvGraphicFramePr>
        <p:xfrm>
          <a:off x="398052" y="2595931"/>
          <a:ext cx="5328592" cy="1371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 quantities/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~48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1452/layer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69696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62A461E-703F-43D9-A56B-3BDAB0996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51231"/>
              </p:ext>
            </p:extLst>
          </p:nvPr>
        </p:nvGraphicFramePr>
        <p:xfrm>
          <a:off x="5807108" y="2595931"/>
          <a:ext cx="5328592" cy="1371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 quantities in layer/wedge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quantities at end/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~48th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Statistic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3116AAC-F6AB-4E5F-99FD-08AE8755F852}"/>
              </a:ext>
            </a:extLst>
          </p:cNvPr>
          <p:cNvSpPr txBox="1"/>
          <p:nvPr/>
        </p:nvSpPr>
        <p:spPr>
          <a:xfrm>
            <a:off x="571461" y="162880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End HCAL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31A023-1308-496F-95CB-FE703F470831}"/>
              </a:ext>
            </a:extLst>
          </p:cNvPr>
          <p:cNvSpPr txBox="1"/>
          <p:nvPr/>
        </p:nvSpPr>
        <p:spPr>
          <a:xfrm>
            <a:off x="263347" y="4992340"/>
            <a:ext cx="11377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There are 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3072*2</a:t>
            </a: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bo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xes in total, 1115136*2 glass scintillators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</a:rPr>
              <a:t>There are 15360*2 cables in the layer in total, 4608*2 cables at end in total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65745937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FC53D82-2B70-4888-B398-15726186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3344122"/>
            <a:ext cx="2713145" cy="2389134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 route the administration board cables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1B0FF0-F63A-49C4-91D5-D1B3D16CF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1125908"/>
            <a:ext cx="3536465" cy="5183412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F934389-7F60-4579-AD3D-9AF3609EFF1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23592" y="1628800"/>
            <a:ext cx="1512168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56953CA-12DB-4690-9449-BDD27F213A54}"/>
              </a:ext>
            </a:extLst>
          </p:cNvPr>
          <p:cNvSpPr txBox="1"/>
          <p:nvPr/>
        </p:nvSpPr>
        <p:spPr>
          <a:xfrm>
            <a:off x="3970631" y="1444134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Administration board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CF5406B-FDE9-4DB1-9245-F40DBC495680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3632" y="2420888"/>
            <a:ext cx="1186999" cy="670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82C5A62-D3F5-4A3E-AF79-3BCFBC545B9C}"/>
              </a:ext>
            </a:extLst>
          </p:cNvPr>
          <p:cNvSpPr txBox="1"/>
          <p:nvPr/>
        </p:nvSpPr>
        <p:spPr>
          <a:xfrm>
            <a:off x="3970631" y="223439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Cables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E953B4E-BF7C-4D16-8CD5-A7EA4D813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793" y="2923780"/>
            <a:ext cx="2769116" cy="310723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4AA6C33-315D-4380-B5E6-0C3F66823A82}"/>
              </a:ext>
            </a:extLst>
          </p:cNvPr>
          <p:cNvSpPr/>
          <p:nvPr/>
        </p:nvSpPr>
        <p:spPr bwMode="auto">
          <a:xfrm>
            <a:off x="119336" y="1124744"/>
            <a:ext cx="700003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914C113-2C37-45E4-A6CF-5826F34C5804}"/>
              </a:ext>
            </a:extLst>
          </p:cNvPr>
          <p:cNvCxnSpPr>
            <a:cxnSpLocks/>
          </p:cNvCxnSpPr>
          <p:nvPr/>
        </p:nvCxnSpPr>
        <p:spPr bwMode="auto">
          <a:xfrm>
            <a:off x="819339" y="1545812"/>
            <a:ext cx="2973081" cy="31073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105412D-EC57-4731-86D8-D1D6A345D6DF}"/>
              </a:ext>
            </a:extLst>
          </p:cNvPr>
          <p:cNvSpPr txBox="1"/>
          <p:nvPr/>
        </p:nvSpPr>
        <p:spPr>
          <a:xfrm>
            <a:off x="47328" y="6216792"/>
            <a:ext cx="6827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Administration board cables located on one end of each wedge 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780835B-EEA3-4E16-AA15-CEFD6F9DE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425" y="1052861"/>
            <a:ext cx="3144951" cy="5163931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F109FB9-258E-4B11-83E8-FADDA5D9ACCC}"/>
              </a:ext>
            </a:extLst>
          </p:cNvPr>
          <p:cNvSpPr/>
          <p:nvPr/>
        </p:nvSpPr>
        <p:spPr bwMode="auto">
          <a:xfrm>
            <a:off x="6456041" y="3441832"/>
            <a:ext cx="1378050" cy="121130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A8695B4-4CA2-4515-AC16-9F194A9EBE94}"/>
              </a:ext>
            </a:extLst>
          </p:cNvPr>
          <p:cNvCxnSpPr>
            <a:cxnSpLocks/>
          </p:cNvCxnSpPr>
          <p:nvPr/>
        </p:nvCxnSpPr>
        <p:spPr bwMode="auto">
          <a:xfrm>
            <a:off x="7818587" y="4074858"/>
            <a:ext cx="1855428" cy="7739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2E3BB88-4427-4E1F-8313-002D44BFCD29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9588" y="1540068"/>
            <a:ext cx="1994105" cy="3737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A7F7653-50CB-47A4-BFB8-D5151816ED9D}"/>
              </a:ext>
            </a:extLst>
          </p:cNvPr>
          <p:cNvSpPr txBox="1"/>
          <p:nvPr/>
        </p:nvSpPr>
        <p:spPr>
          <a:xfrm>
            <a:off x="9923693" y="1331476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Edge sealing</a:t>
            </a:r>
            <a:endParaRPr lang="zh-CN" altLang="en-US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A475DE2-E2B6-4EA1-9C92-B78578D20F48}"/>
              </a:ext>
            </a:extLst>
          </p:cNvPr>
          <p:cNvCxnSpPr>
            <a:cxnSpLocks/>
          </p:cNvCxnSpPr>
          <p:nvPr/>
        </p:nvCxnSpPr>
        <p:spPr bwMode="auto">
          <a:xfrm flipV="1">
            <a:off x="8656002" y="2287710"/>
            <a:ext cx="1267691" cy="228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1A44077-4F10-4A0E-90FA-F33AD78B2219}"/>
              </a:ext>
            </a:extLst>
          </p:cNvPr>
          <p:cNvSpPr txBox="1"/>
          <p:nvPr/>
        </p:nvSpPr>
        <p:spPr>
          <a:xfrm>
            <a:off x="9923693" y="210976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Support ring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37CBFB-7B24-4E1B-8CFB-DDBEF79805DF}"/>
              </a:ext>
            </a:extLst>
          </p:cNvPr>
          <p:cNvSpPr txBox="1"/>
          <p:nvPr/>
        </p:nvSpPr>
        <p:spPr>
          <a:xfrm>
            <a:off x="6874784" y="6245125"/>
            <a:ext cx="6827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Cables routing from support ring on one end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7300238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 route the administration board cables 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6000A90-F370-4137-B22E-0C4B41691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6" y="1180235"/>
            <a:ext cx="3451135" cy="30243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28DA570-9EE4-4A53-AA52-38C97DD06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08" y="4090917"/>
            <a:ext cx="3138805" cy="2172335"/>
          </a:xfrm>
          <a:prstGeom prst="rect">
            <a:avLst/>
          </a:prstGeom>
        </p:spPr>
      </p:pic>
      <p:pic>
        <p:nvPicPr>
          <p:cNvPr id="28" name="内容占位符 3">
            <a:extLst>
              <a:ext uri="{FF2B5EF4-FFF2-40B4-BE49-F238E27FC236}">
                <a16:creationId xmlns:a16="http://schemas.microsoft.com/office/drawing/2014/main" id="{CB573324-2D6E-45C5-9C81-5ACDAB271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786379" y="1180235"/>
            <a:ext cx="8096885" cy="3597910"/>
          </a:xfrm>
          <a:prstGeom prst="rect">
            <a:avLst/>
          </a:prstGeom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70543929-188A-46A2-8A58-F66F534DE3A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5946649" y="3484650"/>
            <a:ext cx="671830" cy="1988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B28D996-B9BC-4395-A98A-08D6E6FD995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6810884" y="3556405"/>
            <a:ext cx="671830" cy="1988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B3817B77-9B5C-480F-A265-EC209962C9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24019" y="5572530"/>
            <a:ext cx="113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Cable bundle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1323750-DEF9-4531-ACB6-6183B0CAFB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78449" y="5572530"/>
            <a:ext cx="127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Cable</a:t>
            </a:r>
          </a:p>
          <a:p>
            <a:r>
              <a:rPr lang="en-US" altLang="zh-CN" dirty="0"/>
              <a:t>bundle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F053888-3EB9-470E-97B0-9850606456D8}"/>
              </a:ext>
            </a:extLst>
          </p:cNvPr>
          <p:cNvSpPr txBox="1"/>
          <p:nvPr/>
        </p:nvSpPr>
        <p:spPr>
          <a:xfrm>
            <a:off x="8103499" y="4800602"/>
            <a:ext cx="374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One module is equipped with two administration boards, with each board connecting three cables. These cables are bundled together and routed to the outside of the endcap HCAL. </a:t>
            </a:r>
          </a:p>
        </p:txBody>
      </p:sp>
    </p:spTree>
    <p:extLst>
      <p:ext uri="{BB962C8B-B14F-4D97-AF65-F5344CB8AC3E}">
        <p14:creationId xmlns:p14="http://schemas.microsoft.com/office/powerpoint/2010/main" val="1575813906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Cooling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3D47D5-C956-41B4-9628-747BEE45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" y="1556792"/>
            <a:ext cx="6380171" cy="446449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D9D60AA-67B9-4919-A5F3-9DF8FA215381}"/>
              </a:ext>
            </a:extLst>
          </p:cNvPr>
          <p:cNvSpPr txBox="1"/>
          <p:nvPr/>
        </p:nvSpPr>
        <p:spPr>
          <a:xfrm>
            <a:off x="149725" y="11704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Natural convection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65C48B-30CD-4955-9E57-E0C17ED6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7" y="1254016"/>
            <a:ext cx="3744416" cy="229584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9E01E23-04D4-43D2-BB3C-313F9D263A98}"/>
              </a:ext>
            </a:extLst>
          </p:cNvPr>
          <p:cNvSpPr txBox="1"/>
          <p:nvPr/>
        </p:nvSpPr>
        <p:spPr>
          <a:xfrm>
            <a:off x="6949728" y="9807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Forced air cooling</a:t>
            </a:r>
            <a:endParaRPr lang="zh-CN" altLang="en-US" dirty="0"/>
          </a:p>
        </p:txBody>
      </p:sp>
      <p:graphicFrame>
        <p:nvGraphicFramePr>
          <p:cNvPr id="30" name="表格 9">
            <a:extLst>
              <a:ext uri="{FF2B5EF4-FFF2-40B4-BE49-F238E27FC236}">
                <a16:creationId xmlns:a16="http://schemas.microsoft.com/office/drawing/2014/main" id="{2AC2856B-06C0-4474-8F40-1DC70DEF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92314"/>
              </p:ext>
            </p:extLst>
          </p:nvPr>
        </p:nvGraphicFramePr>
        <p:xfrm>
          <a:off x="6990411" y="3807904"/>
          <a:ext cx="3714102" cy="225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8034">
                  <a:extLst>
                    <a:ext uri="{9D8B030D-6E8A-4147-A177-3AD203B41FA5}">
                      <a16:colId xmlns:a16="http://schemas.microsoft.com/office/drawing/2014/main" val="118324033"/>
                    </a:ext>
                  </a:extLst>
                </a:gridCol>
                <a:gridCol w="1238034">
                  <a:extLst>
                    <a:ext uri="{9D8B030D-6E8A-4147-A177-3AD203B41FA5}">
                      <a16:colId xmlns:a16="http://schemas.microsoft.com/office/drawing/2014/main" val="3977209664"/>
                    </a:ext>
                  </a:extLst>
                </a:gridCol>
                <a:gridCol w="1238034">
                  <a:extLst>
                    <a:ext uri="{9D8B030D-6E8A-4147-A177-3AD203B41FA5}">
                      <a16:colId xmlns:a16="http://schemas.microsoft.com/office/drawing/2014/main" val="386242158"/>
                    </a:ext>
                  </a:extLst>
                </a:gridCol>
              </a:tblGrid>
              <a:tr h="462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/>
                        <a:t>入口流速</a:t>
                      </a:r>
                      <a:endParaRPr lang="en-US" altLang="zh-CN" sz="1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m/s</a:t>
                      </a:r>
                      <a:r>
                        <a:rPr lang="zh-CN" altLang="en-US" sz="1600" dirty="0"/>
                        <a:t>）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 err="1"/>
                        <a:t>T</a:t>
                      </a:r>
                      <a:r>
                        <a:rPr lang="en-US" altLang="zh-CN" sz="1600" baseline="-25000" dirty="0" err="1"/>
                        <a:t>max</a:t>
                      </a:r>
                      <a:endParaRPr lang="en-US" altLang="zh-CN" sz="1600" baseline="-25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baseline="0" dirty="0"/>
                        <a:t>(</a:t>
                      </a:r>
                      <a:r>
                        <a:rPr lang="zh-CN" altLang="en-US" sz="1600" baseline="0" dirty="0"/>
                        <a:t>℃）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 err="1"/>
                        <a:t>T</a:t>
                      </a:r>
                      <a:r>
                        <a:rPr lang="en-US" altLang="zh-CN" sz="1600" baseline="-25000" dirty="0" err="1"/>
                        <a:t>min</a:t>
                      </a:r>
                      <a:endParaRPr lang="en-US" altLang="zh-CN" sz="1600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/>
                        <a:t>(</a:t>
                      </a:r>
                      <a:r>
                        <a:rPr lang="zh-CN" altLang="en-US" sz="1600" baseline="0" dirty="0"/>
                        <a:t>℃）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41269"/>
                  </a:ext>
                </a:extLst>
              </a:tr>
              <a:tr h="2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27.05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25.31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495905"/>
                  </a:ext>
                </a:extLst>
              </a:tr>
              <a:tr h="2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26.92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25.16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140376"/>
                  </a:ext>
                </a:extLst>
              </a:tr>
              <a:tr h="2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26.88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25.12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79903"/>
                  </a:ext>
                </a:extLst>
              </a:tr>
              <a:tr h="2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26.85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25.08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12724"/>
                  </a:ext>
                </a:extLst>
              </a:tr>
              <a:tr h="2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26.84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dirty="0"/>
                        <a:t>25.07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632277"/>
                  </a:ext>
                </a:extLst>
              </a:tr>
            </a:tbl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9C250D36-F8DB-429F-9C51-4D0A82975702}"/>
              </a:ext>
            </a:extLst>
          </p:cNvPr>
          <p:cNvSpPr txBox="1"/>
          <p:nvPr/>
        </p:nvSpPr>
        <p:spPr>
          <a:xfrm>
            <a:off x="6949728" y="34696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Water cooling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5954C0B-AFC0-4F2A-A740-DBFA77D7DE19}"/>
              </a:ext>
            </a:extLst>
          </p:cNvPr>
          <p:cNvSpPr txBox="1"/>
          <p:nvPr/>
        </p:nvSpPr>
        <p:spPr>
          <a:xfrm>
            <a:off x="149725" y="5925387"/>
            <a:ext cx="11377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 temperature difference is higher than 3</a:t>
            </a:r>
            <a:r>
              <a:rPr lang="zh-CN" altLang="en-US" sz="2000" dirty="0"/>
              <a:t>℃ </a:t>
            </a:r>
            <a:r>
              <a:rPr lang="en-US" altLang="zh-CN" sz="2000" dirty="0"/>
              <a:t>of natural convection and forced air cooling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 temperature difference is lower than 2</a:t>
            </a:r>
            <a:r>
              <a:rPr lang="zh-CN" altLang="en-US" sz="2000" dirty="0"/>
              <a:t>℃ </a:t>
            </a:r>
            <a:r>
              <a:rPr lang="en-US" altLang="zh-CN" sz="2000" dirty="0"/>
              <a:t>of </a:t>
            </a:r>
            <a:r>
              <a:rPr lang="en-US" altLang="zh-CN" sz="2000" b="1" dirty="0">
                <a:solidFill>
                  <a:srgbClr val="FF0000"/>
                </a:solidFill>
              </a:rPr>
              <a:t>water cooling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31178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Cooling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F12C36-D35A-4551-9AF0-3F8B17C3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6" y="1124744"/>
            <a:ext cx="7379393" cy="5175592"/>
          </a:xfrm>
          <a:prstGeom prst="rect">
            <a:avLst/>
          </a:prstGeom>
        </p:spPr>
      </p:pic>
      <p:cxnSp>
        <p:nvCxnSpPr>
          <p:cNvPr id="12" name="直接箭头连接符 142">
            <a:extLst>
              <a:ext uri="{FF2B5EF4-FFF2-40B4-BE49-F238E27FC236}">
                <a16:creationId xmlns:a16="http://schemas.microsoft.com/office/drawing/2014/main" id="{BBFBCF9F-2BDF-4B25-8FF2-35491B6234AA}"/>
              </a:ext>
            </a:extLst>
          </p:cNvPr>
          <p:cNvCxnSpPr>
            <a:cxnSpLocks/>
          </p:cNvCxnSpPr>
          <p:nvPr/>
        </p:nvCxnSpPr>
        <p:spPr bwMode="auto">
          <a:xfrm flipH="1">
            <a:off x="7305621" y="5199573"/>
            <a:ext cx="80931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43">
            <a:extLst>
              <a:ext uri="{FF2B5EF4-FFF2-40B4-BE49-F238E27FC236}">
                <a16:creationId xmlns:a16="http://schemas.microsoft.com/office/drawing/2014/main" id="{7CB60C69-CB28-433A-A6DC-1F5BDDAB10B1}"/>
              </a:ext>
            </a:extLst>
          </p:cNvPr>
          <p:cNvSpPr>
            <a:spLocks/>
          </p:cNvSpPr>
          <p:nvPr/>
        </p:nvSpPr>
        <p:spPr bwMode="auto">
          <a:xfrm>
            <a:off x="8114931" y="5013440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Absorber </a:t>
            </a:r>
            <a:r>
              <a:rPr lang="en-US" altLang="zh-CN" dirty="0"/>
              <a:t>layer</a:t>
            </a:r>
            <a:endParaRPr lang="zh-CN" dirty="0"/>
          </a:p>
        </p:txBody>
      </p:sp>
      <p:cxnSp>
        <p:nvCxnSpPr>
          <p:cNvPr id="14" name="直接箭头连接符 142">
            <a:extLst>
              <a:ext uri="{FF2B5EF4-FFF2-40B4-BE49-F238E27FC236}">
                <a16:creationId xmlns:a16="http://schemas.microsoft.com/office/drawing/2014/main" id="{07FE347B-3C1C-4A04-B3DA-CA99DAA92A71}"/>
              </a:ext>
            </a:extLst>
          </p:cNvPr>
          <p:cNvCxnSpPr>
            <a:cxnSpLocks/>
          </p:cNvCxnSpPr>
          <p:nvPr/>
        </p:nvCxnSpPr>
        <p:spPr bwMode="auto">
          <a:xfrm flipH="1">
            <a:off x="5018587" y="4853324"/>
            <a:ext cx="309634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3">
            <a:extLst>
              <a:ext uri="{FF2B5EF4-FFF2-40B4-BE49-F238E27FC236}">
                <a16:creationId xmlns:a16="http://schemas.microsoft.com/office/drawing/2014/main" id="{9B885BBC-6387-4C4D-A96A-56BC6EB8B72D}"/>
              </a:ext>
            </a:extLst>
          </p:cNvPr>
          <p:cNvSpPr>
            <a:spLocks/>
          </p:cNvSpPr>
          <p:nvPr/>
        </p:nvSpPr>
        <p:spPr bwMode="auto">
          <a:xfrm>
            <a:off x="8114931" y="4657117"/>
            <a:ext cx="217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Cooling pipe</a:t>
            </a:r>
            <a:endParaRPr lang="zh-CN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42">
            <a:extLst>
              <a:ext uri="{FF2B5EF4-FFF2-40B4-BE49-F238E27FC236}">
                <a16:creationId xmlns:a16="http://schemas.microsoft.com/office/drawing/2014/main" id="{22F42E82-1A8A-4C09-83A5-FACE807D133E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4541" y="4531494"/>
            <a:ext cx="36039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83BE37A-9C24-46B0-B803-2E4A12C634C9}"/>
              </a:ext>
            </a:extLst>
          </p:cNvPr>
          <p:cNvSpPr txBox="1"/>
          <p:nvPr/>
        </p:nvSpPr>
        <p:spPr>
          <a:xfrm>
            <a:off x="8114931" y="4346828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Thermal interfacial material</a:t>
            </a:r>
          </a:p>
        </p:txBody>
      </p:sp>
      <p:cxnSp>
        <p:nvCxnSpPr>
          <p:cNvPr id="18" name="直接箭头连接符 142">
            <a:extLst>
              <a:ext uri="{FF2B5EF4-FFF2-40B4-BE49-F238E27FC236}">
                <a16:creationId xmlns:a16="http://schemas.microsoft.com/office/drawing/2014/main" id="{A730B966-3D07-4050-8375-913C7F9AA4A6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9106" y="4140096"/>
            <a:ext cx="355825" cy="28803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E495AF9-4717-4323-98FE-EB0BBA01222F}"/>
              </a:ext>
            </a:extLst>
          </p:cNvPr>
          <p:cNvSpPr txBox="1"/>
          <p:nvPr/>
        </p:nvSpPr>
        <p:spPr>
          <a:xfrm>
            <a:off x="8114931" y="3950528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Lower cover plate</a:t>
            </a:r>
            <a:endParaRPr lang="zh-CN" altLang="en-US" dirty="0"/>
          </a:p>
        </p:txBody>
      </p:sp>
      <p:cxnSp>
        <p:nvCxnSpPr>
          <p:cNvPr id="20" name="直接箭头连接符 142">
            <a:extLst>
              <a:ext uri="{FF2B5EF4-FFF2-40B4-BE49-F238E27FC236}">
                <a16:creationId xmlns:a16="http://schemas.microsoft.com/office/drawing/2014/main" id="{EDAE6D24-3EBB-41AE-A452-39641A3D029D}"/>
              </a:ext>
            </a:extLst>
          </p:cNvPr>
          <p:cNvCxnSpPr>
            <a:cxnSpLocks/>
          </p:cNvCxnSpPr>
          <p:nvPr/>
        </p:nvCxnSpPr>
        <p:spPr bwMode="auto">
          <a:xfrm flipH="1">
            <a:off x="5306620" y="2267888"/>
            <a:ext cx="2746004" cy="194421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42">
            <a:extLst>
              <a:ext uri="{FF2B5EF4-FFF2-40B4-BE49-F238E27FC236}">
                <a16:creationId xmlns:a16="http://schemas.microsoft.com/office/drawing/2014/main" id="{D164236A-0387-4DCD-8958-B34AC37073B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960" y="3782755"/>
            <a:ext cx="377972" cy="36584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FDE7989-F3EB-4891-94A8-D3B0542C690B}"/>
              </a:ext>
            </a:extLst>
          </p:cNvPr>
          <p:cNvSpPr txBox="1"/>
          <p:nvPr/>
        </p:nvSpPr>
        <p:spPr>
          <a:xfrm>
            <a:off x="8114930" y="3583064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PCB plate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CB0A721-F3DB-4D8F-A873-485E40EA1D98}"/>
              </a:ext>
            </a:extLst>
          </p:cNvPr>
          <p:cNvSpPr txBox="1"/>
          <p:nvPr/>
        </p:nvSpPr>
        <p:spPr>
          <a:xfrm>
            <a:off x="8114930" y="3218685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and </a:t>
            </a:r>
            <a:r>
              <a:rPr lang="en-US" altLang="zh-CN" dirty="0" err="1"/>
              <a:t>SiPM</a:t>
            </a:r>
            <a:endParaRPr lang="zh-CN" altLang="en-US" dirty="0"/>
          </a:p>
        </p:txBody>
      </p:sp>
      <p:cxnSp>
        <p:nvCxnSpPr>
          <p:cNvPr id="25" name="直接箭头连接符 142">
            <a:extLst>
              <a:ext uri="{FF2B5EF4-FFF2-40B4-BE49-F238E27FC236}">
                <a16:creationId xmlns:a16="http://schemas.microsoft.com/office/drawing/2014/main" id="{F174E5B5-D77A-4A7D-A60A-42ADEF01ADA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66859" y="3106267"/>
            <a:ext cx="657530" cy="62823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FF29991-40A6-45AC-B1FA-B9F5451EFBA0}"/>
              </a:ext>
            </a:extLst>
          </p:cNvPr>
          <p:cNvSpPr txBox="1"/>
          <p:nvPr/>
        </p:nvSpPr>
        <p:spPr>
          <a:xfrm>
            <a:off x="8114930" y="2903400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Glass scintillator</a:t>
            </a:r>
            <a:endParaRPr lang="zh-CN" altLang="en-US" dirty="0"/>
          </a:p>
        </p:txBody>
      </p:sp>
      <p:cxnSp>
        <p:nvCxnSpPr>
          <p:cNvPr id="27" name="直接箭头连接符 142">
            <a:extLst>
              <a:ext uri="{FF2B5EF4-FFF2-40B4-BE49-F238E27FC236}">
                <a16:creationId xmlns:a16="http://schemas.microsoft.com/office/drawing/2014/main" id="{CFF2BC24-519E-4AFD-A8E4-1145E608523B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0875" y="2777586"/>
            <a:ext cx="481911" cy="44109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B54ED02-9F87-4F7E-AC2F-39C0AFF96D0D}"/>
              </a:ext>
            </a:extLst>
          </p:cNvPr>
          <p:cNvSpPr txBox="1"/>
          <p:nvPr/>
        </p:nvSpPr>
        <p:spPr>
          <a:xfrm>
            <a:off x="8092785" y="2567321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Upper cover plate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0C970C5-C631-4C71-ABE5-EE54A9F34FE4}"/>
              </a:ext>
            </a:extLst>
          </p:cNvPr>
          <p:cNvSpPr txBox="1"/>
          <p:nvPr/>
        </p:nvSpPr>
        <p:spPr>
          <a:xfrm>
            <a:off x="8092785" y="2079761"/>
            <a:ext cx="323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ASIC chip</a:t>
            </a:r>
            <a:endParaRPr lang="zh-CN" altLang="en-US" dirty="0"/>
          </a:p>
        </p:txBody>
      </p:sp>
      <p:sp>
        <p:nvSpPr>
          <p:cNvPr id="32" name="右大括号 31">
            <a:extLst>
              <a:ext uri="{FF2B5EF4-FFF2-40B4-BE49-F238E27FC236}">
                <a16:creationId xmlns:a16="http://schemas.microsoft.com/office/drawing/2014/main" id="{D5DF5FC1-222D-4DCE-96BD-116835F9288B}"/>
              </a:ext>
            </a:extLst>
          </p:cNvPr>
          <p:cNvSpPr/>
          <p:nvPr/>
        </p:nvSpPr>
        <p:spPr>
          <a:xfrm>
            <a:off x="9961463" y="2267888"/>
            <a:ext cx="250129" cy="1795298"/>
          </a:xfrm>
          <a:prstGeom prst="rightBrace">
            <a:avLst>
              <a:gd name="adj1" fmla="val 4271"/>
              <a:gd name="adj2" fmla="val 511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F1A0D37-66E0-4285-95B2-101E284E2CD0}"/>
              </a:ext>
            </a:extLst>
          </p:cNvPr>
          <p:cNvSpPr txBox="1"/>
          <p:nvPr/>
        </p:nvSpPr>
        <p:spPr>
          <a:xfrm>
            <a:off x="521442" y="6267083"/>
            <a:ext cx="11093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/>
              <a:t>The cooling pipe </a:t>
            </a:r>
            <a:r>
              <a:rPr lang="en-US" altLang="zh-CN" dirty="0"/>
              <a:t>is a square tube for each layer, the edge length is 6mm, the thickness is 0.5mm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636997274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Cooling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B66CF98-80AC-48C2-8CD8-C54BB394FA65}"/>
              </a:ext>
            </a:extLst>
          </p:cNvPr>
          <p:cNvSpPr txBox="1"/>
          <p:nvPr/>
        </p:nvSpPr>
        <p:spPr>
          <a:xfrm>
            <a:off x="-3194" y="5909035"/>
            <a:ext cx="11377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There are 3 pipes for 1</a:t>
            </a:r>
            <a:r>
              <a:rPr lang="en-US" altLang="zh-CN" sz="2000" baseline="30000" dirty="0"/>
              <a:t>st</a:t>
            </a:r>
            <a:r>
              <a:rPr lang="en-US" altLang="zh-CN" sz="2000" dirty="0"/>
              <a:t> to 18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layer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There are 4 pipes for 19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to 48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layer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B969DC-D017-4C77-ACEF-B64D3D3A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44729"/>
            <a:ext cx="4176464" cy="4752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DC8E26-3491-4252-B3A0-BB626855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9" y="1122896"/>
            <a:ext cx="4176464" cy="477395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269BC0C-3887-493A-8047-A773D8A5B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28" y="1144729"/>
            <a:ext cx="2418317" cy="4752122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64C9C2B-C987-4D22-80B9-2648B72EE963}"/>
              </a:ext>
            </a:extLst>
          </p:cNvPr>
          <p:cNvSpPr/>
          <p:nvPr/>
        </p:nvSpPr>
        <p:spPr bwMode="auto">
          <a:xfrm>
            <a:off x="4583047" y="1988840"/>
            <a:ext cx="1378050" cy="23042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B86C970-C956-4B52-A178-6C125BFA18F5}"/>
              </a:ext>
            </a:extLst>
          </p:cNvPr>
          <p:cNvCxnSpPr>
            <a:cxnSpLocks/>
            <a:stCxn id="35" idx="3"/>
            <a:endCxn id="30" idx="1"/>
          </p:cNvCxnSpPr>
          <p:nvPr/>
        </p:nvCxnSpPr>
        <p:spPr bwMode="auto">
          <a:xfrm>
            <a:off x="5961097" y="3140968"/>
            <a:ext cx="3087231" cy="3798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86895A68-E080-4896-8B66-E92FDE76F1DB}"/>
              </a:ext>
            </a:extLst>
          </p:cNvPr>
          <p:cNvSpPr txBox="1"/>
          <p:nvPr/>
        </p:nvSpPr>
        <p:spPr>
          <a:xfrm>
            <a:off x="5248224" y="6082949"/>
            <a:ext cx="11377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Totally sixteen φ8mm pipes need to be leaded out</a:t>
            </a: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6705FD-0189-44FF-AB50-0C1C40A8AB96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8328" y="3475070"/>
            <a:ext cx="566951" cy="18261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FE9EBBA2-E3E3-471A-A092-11CB543ACAC5}"/>
              </a:ext>
            </a:extLst>
          </p:cNvPr>
          <p:cNvSpPr txBox="1"/>
          <p:nvPr/>
        </p:nvSpPr>
        <p:spPr>
          <a:xfrm>
            <a:off x="7889821" y="5523433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Cooling pipe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φ8mm 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0C8D89C-C227-46D2-AF8C-81FC86587E62}"/>
              </a:ext>
            </a:extLst>
          </p:cNvPr>
          <p:cNvCxnSpPr>
            <a:cxnSpLocks/>
          </p:cNvCxnSpPr>
          <p:nvPr/>
        </p:nvCxnSpPr>
        <p:spPr bwMode="auto">
          <a:xfrm>
            <a:off x="911424" y="1988840"/>
            <a:ext cx="1295358" cy="151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BEB5C353-FFCD-441A-A251-ACC8455E6B4D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424" y="1509477"/>
            <a:ext cx="1794700" cy="335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AA4EB99A-476D-4F26-B21D-29684C032D3B}"/>
              </a:ext>
            </a:extLst>
          </p:cNvPr>
          <p:cNvSpPr txBox="1"/>
          <p:nvPr/>
        </p:nvSpPr>
        <p:spPr>
          <a:xfrm>
            <a:off x="228112" y="1375419"/>
            <a:ext cx="1103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Cooling pipe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201771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Cooling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6895A68-E080-4896-8B66-E92FDE76F1DB}"/>
              </a:ext>
            </a:extLst>
          </p:cNvPr>
          <p:cNvSpPr txBox="1"/>
          <p:nvPr/>
        </p:nvSpPr>
        <p:spPr>
          <a:xfrm>
            <a:off x="371269" y="6095698"/>
            <a:ext cx="11377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Totally 32 pipes need to be leaded out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E9EBBA2-E3E3-471A-A092-11CB543ACAC5}"/>
              </a:ext>
            </a:extLst>
          </p:cNvPr>
          <p:cNvSpPr txBox="1"/>
          <p:nvPr/>
        </p:nvSpPr>
        <p:spPr>
          <a:xfrm>
            <a:off x="6391314" y="354397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Cooling pipe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13D5F7F-3BB5-4D54-85C0-FD0664C53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" y="1155101"/>
            <a:ext cx="5306581" cy="25091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40CBF6-5193-445D-8E42-06030686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85" y="1161608"/>
            <a:ext cx="2924005" cy="228611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B844D8B-731F-4CC4-B73D-6DEFBA90CD83}"/>
              </a:ext>
            </a:extLst>
          </p:cNvPr>
          <p:cNvSpPr txBox="1"/>
          <p:nvPr/>
        </p:nvSpPr>
        <p:spPr>
          <a:xfrm>
            <a:off x="886733" y="3685417"/>
            <a:ext cx="241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Water inlet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7B93A36-4230-438B-B6C0-46E5D79D3D8C}"/>
              </a:ext>
            </a:extLst>
          </p:cNvPr>
          <p:cNvSpPr txBox="1"/>
          <p:nvPr/>
        </p:nvSpPr>
        <p:spPr>
          <a:xfrm>
            <a:off x="3284488" y="3662439"/>
            <a:ext cx="195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Water outlet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FD68922-A734-45BE-A9BB-78A40B4F0772}"/>
              </a:ext>
            </a:extLst>
          </p:cNvPr>
          <p:cNvCxnSpPr>
            <a:cxnSpLocks/>
          </p:cNvCxnSpPr>
          <p:nvPr/>
        </p:nvCxnSpPr>
        <p:spPr>
          <a:xfrm flipV="1">
            <a:off x="1685271" y="3477773"/>
            <a:ext cx="1012603" cy="20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E200D53-0281-4E10-9E13-F85912DF7338}"/>
              </a:ext>
            </a:extLst>
          </p:cNvPr>
          <p:cNvCxnSpPr>
            <a:cxnSpLocks/>
          </p:cNvCxnSpPr>
          <p:nvPr/>
        </p:nvCxnSpPr>
        <p:spPr>
          <a:xfrm flipH="1" flipV="1">
            <a:off x="3106509" y="3417965"/>
            <a:ext cx="945308" cy="244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E2E5371B-ECC2-4AFD-802B-C81F64A6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28" y="3990969"/>
            <a:ext cx="6402070" cy="1910715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F4E4A96-1856-4AF2-A732-6B013BB1C94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91944" y="4581128"/>
            <a:ext cx="831240" cy="234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920B9226-DB29-4E6E-9890-0628FE69E36C}"/>
              </a:ext>
            </a:extLst>
          </p:cNvPr>
          <p:cNvSpPr txBox="1"/>
          <p:nvPr/>
        </p:nvSpPr>
        <p:spPr>
          <a:xfrm>
            <a:off x="6423184" y="4247868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Main cooling pipe:</a:t>
            </a:r>
          </a:p>
          <a:p>
            <a:r>
              <a:rPr lang="en-US" altLang="zh-CN" dirty="0"/>
              <a:t>12mm outer diameter,</a:t>
            </a:r>
          </a:p>
          <a:p>
            <a:r>
              <a:rPr lang="en-US" altLang="zh-CN" dirty="0"/>
              <a:t>11mm inner diameter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DA5F406-5C3B-4225-B956-9C1113229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023" y="1267992"/>
            <a:ext cx="3231449" cy="2161008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ACA85C8-BFB5-47AF-930D-57C4CF0F4D12}"/>
              </a:ext>
            </a:extLst>
          </p:cNvPr>
          <p:cNvCxnSpPr/>
          <p:nvPr/>
        </p:nvCxnSpPr>
        <p:spPr bwMode="auto">
          <a:xfrm>
            <a:off x="8760296" y="1155101"/>
            <a:ext cx="0" cy="5340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B68DEF59-8DE3-47D1-8D47-FC8D6C376A6D}"/>
              </a:ext>
            </a:extLst>
          </p:cNvPr>
          <p:cNvSpPr txBox="1"/>
          <p:nvPr/>
        </p:nvSpPr>
        <p:spPr>
          <a:xfrm>
            <a:off x="8844023" y="3821562"/>
            <a:ext cx="3231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Series connection </a:t>
            </a:r>
            <a:r>
              <a:rPr lang="en-US" altLang="zh-CN" dirty="0"/>
              <a:t>of 5 layers in each module; and then reach to the main cooling pipe in parallel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345042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5774A-1119-4546-85D4-89367F19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HCAL structure</a:t>
            </a:r>
            <a:endParaRPr lang="zh-CN" altLang="en-US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5AED8769-B731-4C0B-B37C-A3F739BB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06990" y="1129319"/>
            <a:ext cx="2974551" cy="273173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66597B08-83C4-488E-A7C8-53FF178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7580" y="1382405"/>
            <a:ext cx="2039717" cy="2478644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3917244F-0758-4916-B856-D46D33E7C398}"/>
              </a:ext>
            </a:extLst>
          </p:cNvPr>
          <p:cNvSpPr>
            <a:spLocks/>
          </p:cNvSpPr>
          <p:nvPr/>
        </p:nvSpPr>
        <p:spPr bwMode="auto">
          <a:xfrm>
            <a:off x="18713" y="1112856"/>
            <a:ext cx="6117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Ø"/>
              <a:defRPr/>
            </a:pPr>
            <a:r>
              <a:rPr lang="en-US" sz="2000" dirty="0">
                <a:latin typeface="Arial Unicode MS"/>
              </a:rPr>
              <a:t>General</a:t>
            </a:r>
            <a:endParaRPr lang="zh-CN" sz="2000" dirty="0">
              <a:latin typeface="Arial Unicode MS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FBF0A810-24DE-4661-837F-BB6CA9515154}"/>
              </a:ext>
            </a:extLst>
          </p:cNvPr>
          <p:cNvSpPr/>
          <p:nvPr/>
        </p:nvSpPr>
        <p:spPr bwMode="auto">
          <a:xfrm>
            <a:off x="6816080" y="1268760"/>
            <a:ext cx="727273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pic>
        <p:nvPicPr>
          <p:cNvPr id="8" name="图片 13">
            <a:extLst>
              <a:ext uri="{FF2B5EF4-FFF2-40B4-BE49-F238E27FC236}">
                <a16:creationId xmlns:a16="http://schemas.microsoft.com/office/drawing/2014/main" id="{9127329F-DD55-4C0F-A6B9-D207CD862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160474" y="1077741"/>
            <a:ext cx="2622886" cy="2783308"/>
          </a:xfrm>
          <a:prstGeom prst="rect">
            <a:avLst/>
          </a:prstGeom>
        </p:spPr>
      </p:pic>
      <p:cxnSp>
        <p:nvCxnSpPr>
          <p:cNvPr id="9" name="直接箭头连接符 11">
            <a:extLst>
              <a:ext uri="{FF2B5EF4-FFF2-40B4-BE49-F238E27FC236}">
                <a16:creationId xmlns:a16="http://schemas.microsoft.com/office/drawing/2014/main" id="{57A0BCBE-F6FF-4AF0-AF85-1DA3BE053BE1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7543353" y="1592796"/>
            <a:ext cx="1436429" cy="9058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29">
            <a:extLst>
              <a:ext uri="{FF2B5EF4-FFF2-40B4-BE49-F238E27FC236}">
                <a16:creationId xmlns:a16="http://schemas.microsoft.com/office/drawing/2014/main" id="{2AE38C90-77D0-415F-99C4-159B862DA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5111" y="4678741"/>
            <a:ext cx="2702127" cy="993777"/>
          </a:xfrm>
          <a:prstGeom prst="rect">
            <a:avLst/>
          </a:prstGeom>
        </p:spPr>
      </p:pic>
      <p:sp>
        <p:nvSpPr>
          <p:cNvPr id="11" name="文本框 34">
            <a:extLst>
              <a:ext uri="{FF2B5EF4-FFF2-40B4-BE49-F238E27FC236}">
                <a16:creationId xmlns:a16="http://schemas.microsoft.com/office/drawing/2014/main" id="{01A96588-6E84-44A6-B8D3-2EC3B0E1B7C8}"/>
              </a:ext>
            </a:extLst>
          </p:cNvPr>
          <p:cNvSpPr>
            <a:spLocks/>
          </p:cNvSpPr>
          <p:nvPr/>
        </p:nvSpPr>
        <p:spPr bwMode="auto">
          <a:xfrm>
            <a:off x="9840416" y="3655772"/>
            <a:ext cx="613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 wedge</a:t>
            </a:r>
            <a:endParaRPr lang="zh-CN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35">
            <a:extLst>
              <a:ext uri="{FF2B5EF4-FFF2-40B4-BE49-F238E27FC236}">
                <a16:creationId xmlns:a16="http://schemas.microsoft.com/office/drawing/2014/main" id="{56EC19DC-04C5-47F3-AD4C-C312BF7684C0}"/>
              </a:ext>
            </a:extLst>
          </p:cNvPr>
          <p:cNvCxnSpPr>
            <a:cxnSpLocks/>
          </p:cNvCxnSpPr>
          <p:nvPr/>
        </p:nvCxnSpPr>
        <p:spPr bwMode="auto">
          <a:xfrm>
            <a:off x="571461" y="5574720"/>
            <a:ext cx="0" cy="1555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47">
            <a:extLst>
              <a:ext uri="{FF2B5EF4-FFF2-40B4-BE49-F238E27FC236}">
                <a16:creationId xmlns:a16="http://schemas.microsoft.com/office/drawing/2014/main" id="{4A00F3C5-0CA1-4720-82FB-9F072982A44B}"/>
              </a:ext>
            </a:extLst>
          </p:cNvPr>
          <p:cNvCxnSpPr>
            <a:cxnSpLocks/>
          </p:cNvCxnSpPr>
          <p:nvPr/>
        </p:nvCxnSpPr>
        <p:spPr bwMode="auto">
          <a:xfrm>
            <a:off x="1626375" y="5457884"/>
            <a:ext cx="0" cy="325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52">
            <a:extLst>
              <a:ext uri="{FF2B5EF4-FFF2-40B4-BE49-F238E27FC236}">
                <a16:creationId xmlns:a16="http://schemas.microsoft.com/office/drawing/2014/main" id="{FCEAA0EF-B250-45EC-A6A8-2699DBE275EB}"/>
              </a:ext>
            </a:extLst>
          </p:cNvPr>
          <p:cNvCxnSpPr>
            <a:cxnSpLocks/>
          </p:cNvCxnSpPr>
          <p:nvPr/>
        </p:nvCxnSpPr>
        <p:spPr bwMode="auto">
          <a:xfrm>
            <a:off x="2639616" y="5457884"/>
            <a:ext cx="0" cy="4292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60">
            <a:extLst>
              <a:ext uri="{FF2B5EF4-FFF2-40B4-BE49-F238E27FC236}">
                <a16:creationId xmlns:a16="http://schemas.microsoft.com/office/drawing/2014/main" id="{99D79EE7-9FA5-444A-A0D6-1922E8D22000}"/>
              </a:ext>
            </a:extLst>
          </p:cNvPr>
          <p:cNvSpPr>
            <a:spLocks/>
          </p:cNvSpPr>
          <p:nvPr/>
        </p:nvSpPr>
        <p:spPr bwMode="auto">
          <a:xfrm>
            <a:off x="1071200" y="5702878"/>
            <a:ext cx="1110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Active layer</a:t>
            </a:r>
            <a:endParaRPr sz="1600" dirty="0"/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(17.4mm)</a:t>
            </a:r>
            <a:endParaRPr lang="zh-CN" sz="1600" dirty="0">
              <a:solidFill>
                <a:srgbClr val="FF0000"/>
              </a:solidFill>
            </a:endParaRPr>
          </a:p>
        </p:txBody>
      </p:sp>
      <p:sp>
        <p:nvSpPr>
          <p:cNvPr id="18" name="文本框 64">
            <a:extLst>
              <a:ext uri="{FF2B5EF4-FFF2-40B4-BE49-F238E27FC236}">
                <a16:creationId xmlns:a16="http://schemas.microsoft.com/office/drawing/2014/main" id="{88708182-CE35-4583-8659-EDE887AB2255}"/>
              </a:ext>
            </a:extLst>
          </p:cNvPr>
          <p:cNvSpPr>
            <a:spLocks/>
          </p:cNvSpPr>
          <p:nvPr/>
        </p:nvSpPr>
        <p:spPr bwMode="auto">
          <a:xfrm>
            <a:off x="1922461" y="5896181"/>
            <a:ext cx="1300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Trapezoid plate</a:t>
            </a:r>
            <a:endParaRPr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742925E-4B76-48E4-B8C2-AC6824C05649}"/>
              </a:ext>
            </a:extLst>
          </p:cNvPr>
          <p:cNvSpPr txBox="1"/>
          <p:nvPr/>
        </p:nvSpPr>
        <p:spPr>
          <a:xfrm>
            <a:off x="-93594" y="5742011"/>
            <a:ext cx="1153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Absorber layer (9.8mm)</a:t>
            </a:r>
            <a:endParaRPr lang="en-US" altLang="zh-CN" sz="1600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DD162A4-8D75-48DA-BBF7-B26C0F1C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912" y="4025104"/>
            <a:ext cx="3790216" cy="248692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C5EACF0-70EB-4321-962F-497C6884C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53698" y="4643738"/>
            <a:ext cx="2486922" cy="1307613"/>
          </a:xfrm>
          <a:prstGeom prst="rect">
            <a:avLst/>
          </a:prstGeom>
        </p:spPr>
      </p:pic>
      <p:sp>
        <p:nvSpPr>
          <p:cNvPr id="36" name="文本框 34">
            <a:extLst>
              <a:ext uri="{FF2B5EF4-FFF2-40B4-BE49-F238E27FC236}">
                <a16:creationId xmlns:a16="http://schemas.microsoft.com/office/drawing/2014/main" id="{BC5A116C-F9C5-4B4D-80BA-DE0595B55968}"/>
              </a:ext>
            </a:extLst>
          </p:cNvPr>
          <p:cNvSpPr>
            <a:spLocks/>
          </p:cNvSpPr>
          <p:nvPr/>
        </p:nvSpPr>
        <p:spPr bwMode="auto">
          <a:xfrm>
            <a:off x="8054215" y="6259290"/>
            <a:ext cx="613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 wedge</a:t>
            </a:r>
            <a:endParaRPr lang="zh-CN" dirty="0">
              <a:solidFill>
                <a:srgbClr val="FF0000"/>
              </a:solidFill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832BBDE1-92CB-4E06-801B-55E51144F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236739" y="5138587"/>
            <a:ext cx="2491448" cy="36668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B2DDDD5E-DA26-4F05-9D40-DEF106BDFD19}"/>
              </a:ext>
            </a:extLst>
          </p:cNvPr>
          <p:cNvSpPr txBox="1"/>
          <p:nvPr/>
        </p:nvSpPr>
        <p:spPr>
          <a:xfrm>
            <a:off x="10321332" y="4098464"/>
            <a:ext cx="1580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Absorber layer (9.8mm)</a:t>
            </a:r>
            <a:endParaRPr lang="en-US" altLang="zh-CN" sz="1600" dirty="0"/>
          </a:p>
        </p:txBody>
      </p:sp>
      <p:cxnSp>
        <p:nvCxnSpPr>
          <p:cNvPr id="39" name="直接箭头连接符 52">
            <a:extLst>
              <a:ext uri="{FF2B5EF4-FFF2-40B4-BE49-F238E27FC236}">
                <a16:creationId xmlns:a16="http://schemas.microsoft.com/office/drawing/2014/main" id="{9582A2B9-68C5-4531-BF38-E2E87C319DBF}"/>
              </a:ext>
            </a:extLst>
          </p:cNvPr>
          <p:cNvCxnSpPr>
            <a:cxnSpLocks/>
          </p:cNvCxnSpPr>
          <p:nvPr/>
        </p:nvCxnSpPr>
        <p:spPr bwMode="auto">
          <a:xfrm flipH="1">
            <a:off x="9552384" y="4412968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60">
            <a:extLst>
              <a:ext uri="{FF2B5EF4-FFF2-40B4-BE49-F238E27FC236}">
                <a16:creationId xmlns:a16="http://schemas.microsoft.com/office/drawing/2014/main" id="{585A23B7-B9AD-434E-A443-4E981CD81EB1}"/>
              </a:ext>
            </a:extLst>
          </p:cNvPr>
          <p:cNvSpPr>
            <a:spLocks/>
          </p:cNvSpPr>
          <p:nvPr/>
        </p:nvSpPr>
        <p:spPr bwMode="auto">
          <a:xfrm>
            <a:off x="9962799" y="4685754"/>
            <a:ext cx="2044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Active layer</a:t>
            </a:r>
            <a:endParaRPr sz="1600" dirty="0"/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(17.4mm)</a:t>
            </a:r>
            <a:endParaRPr lang="zh-CN" sz="1600" dirty="0">
              <a:solidFill>
                <a:srgbClr val="FF0000"/>
              </a:solidFill>
            </a:endParaRPr>
          </a:p>
        </p:txBody>
      </p:sp>
      <p:cxnSp>
        <p:nvCxnSpPr>
          <p:cNvPr id="44" name="直接箭头连接符 52">
            <a:extLst>
              <a:ext uri="{FF2B5EF4-FFF2-40B4-BE49-F238E27FC236}">
                <a16:creationId xmlns:a16="http://schemas.microsoft.com/office/drawing/2014/main" id="{1BD3D798-1A56-46C6-B0E7-F5D67C417789}"/>
              </a:ext>
            </a:extLst>
          </p:cNvPr>
          <p:cNvCxnSpPr>
            <a:cxnSpLocks/>
          </p:cNvCxnSpPr>
          <p:nvPr/>
        </p:nvCxnSpPr>
        <p:spPr bwMode="auto">
          <a:xfrm flipH="1">
            <a:off x="9538586" y="4978141"/>
            <a:ext cx="84842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52">
            <a:extLst>
              <a:ext uri="{FF2B5EF4-FFF2-40B4-BE49-F238E27FC236}">
                <a16:creationId xmlns:a16="http://schemas.microsoft.com/office/drawing/2014/main" id="{44F0E260-8457-4B33-8B5F-6D5308C2700D}"/>
              </a:ext>
            </a:extLst>
          </p:cNvPr>
          <p:cNvCxnSpPr>
            <a:cxnSpLocks/>
          </p:cNvCxnSpPr>
          <p:nvPr/>
        </p:nvCxnSpPr>
        <p:spPr bwMode="auto">
          <a:xfrm flipH="1">
            <a:off x="9431936" y="5555896"/>
            <a:ext cx="88939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60">
            <a:extLst>
              <a:ext uri="{FF2B5EF4-FFF2-40B4-BE49-F238E27FC236}">
                <a16:creationId xmlns:a16="http://schemas.microsoft.com/office/drawing/2014/main" id="{6BF07940-B69E-4F74-9679-C668E573C9B9}"/>
              </a:ext>
            </a:extLst>
          </p:cNvPr>
          <p:cNvSpPr>
            <a:spLocks/>
          </p:cNvSpPr>
          <p:nvPr/>
        </p:nvSpPr>
        <p:spPr bwMode="auto">
          <a:xfrm>
            <a:off x="10114898" y="5346404"/>
            <a:ext cx="2044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Bottom support plate </a:t>
            </a:r>
            <a:r>
              <a:rPr lang="zh-CN" altLang="en-US" sz="1600" dirty="0">
                <a:solidFill>
                  <a:srgbClr val="FF0000"/>
                </a:solidFill>
              </a:rPr>
              <a:t>（</a:t>
            </a:r>
            <a:r>
              <a:rPr lang="en-US" altLang="zh-CN" sz="1600" dirty="0">
                <a:solidFill>
                  <a:srgbClr val="FF0000"/>
                </a:solidFill>
              </a:rPr>
              <a:t>50mm</a:t>
            </a:r>
            <a:r>
              <a:rPr lang="zh-CN" altLang="en-US" sz="1600" dirty="0">
                <a:solidFill>
                  <a:srgbClr val="FF0000"/>
                </a:solidFill>
              </a:rPr>
              <a:t>）</a:t>
            </a:r>
            <a:endParaRPr lang="zh-CN" sz="1600" dirty="0">
              <a:solidFill>
                <a:srgbClr val="FF0000"/>
              </a:solidFill>
            </a:endParaRPr>
          </a:p>
        </p:txBody>
      </p:sp>
      <p:cxnSp>
        <p:nvCxnSpPr>
          <p:cNvPr id="51" name="直接箭头连接符 52">
            <a:extLst>
              <a:ext uri="{FF2B5EF4-FFF2-40B4-BE49-F238E27FC236}">
                <a16:creationId xmlns:a16="http://schemas.microsoft.com/office/drawing/2014/main" id="{8927FFBE-94CE-47F4-A0EB-6B28BA0A61AF}"/>
              </a:ext>
            </a:extLst>
          </p:cNvPr>
          <p:cNvCxnSpPr>
            <a:cxnSpLocks/>
          </p:cNvCxnSpPr>
          <p:nvPr/>
        </p:nvCxnSpPr>
        <p:spPr bwMode="auto">
          <a:xfrm flipH="1">
            <a:off x="9518101" y="6480956"/>
            <a:ext cx="88939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60">
            <a:extLst>
              <a:ext uri="{FF2B5EF4-FFF2-40B4-BE49-F238E27FC236}">
                <a16:creationId xmlns:a16="http://schemas.microsoft.com/office/drawing/2014/main" id="{52D0EB5B-C83E-449B-BE19-5B6171B4B5E3}"/>
              </a:ext>
            </a:extLst>
          </p:cNvPr>
          <p:cNvSpPr>
            <a:spLocks/>
          </p:cNvSpPr>
          <p:nvPr/>
        </p:nvSpPr>
        <p:spPr bwMode="auto">
          <a:xfrm>
            <a:off x="10248891" y="6249372"/>
            <a:ext cx="2044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Support stiffeners</a:t>
            </a:r>
            <a:endParaRPr lang="zh-CN" sz="1600" dirty="0">
              <a:solidFill>
                <a:srgbClr val="FF0000"/>
              </a:solidFill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37B58C74-F713-41FA-BAF5-F951E96EDC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20" y="1532303"/>
            <a:ext cx="2748733" cy="2783308"/>
          </a:xfrm>
          <a:prstGeom prst="rect">
            <a:avLst/>
          </a:prstGeom>
        </p:spPr>
      </p:pic>
      <p:cxnSp>
        <p:nvCxnSpPr>
          <p:cNvPr id="55" name="直接箭头连接符 35">
            <a:extLst>
              <a:ext uri="{FF2B5EF4-FFF2-40B4-BE49-F238E27FC236}">
                <a16:creationId xmlns:a16="http://schemas.microsoft.com/office/drawing/2014/main" id="{BB86BC7F-F221-42DE-B3DD-192CAC2E3917}"/>
              </a:ext>
            </a:extLst>
          </p:cNvPr>
          <p:cNvCxnSpPr>
            <a:cxnSpLocks/>
            <a:endCxn id="54" idx="2"/>
          </p:cNvCxnSpPr>
          <p:nvPr/>
        </p:nvCxnSpPr>
        <p:spPr bwMode="auto">
          <a:xfrm>
            <a:off x="1199456" y="4016096"/>
            <a:ext cx="346531" cy="2995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79FFC4F5-90D7-4B58-AF20-76982FE28D6B}"/>
              </a:ext>
            </a:extLst>
          </p:cNvPr>
          <p:cNvSpPr txBox="1"/>
          <p:nvPr/>
        </p:nvSpPr>
        <p:spPr>
          <a:xfrm>
            <a:off x="1493913" y="4125554"/>
            <a:ext cx="1153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End HCAL</a:t>
            </a:r>
            <a:endParaRPr lang="en-US" altLang="zh-CN" sz="1600" dirty="0"/>
          </a:p>
        </p:txBody>
      </p:sp>
      <p:cxnSp>
        <p:nvCxnSpPr>
          <p:cNvPr id="58" name="直接箭头连接符 35">
            <a:extLst>
              <a:ext uri="{FF2B5EF4-FFF2-40B4-BE49-F238E27FC236}">
                <a16:creationId xmlns:a16="http://schemas.microsoft.com/office/drawing/2014/main" id="{3D8AAB65-100C-4FA8-881B-151682FF25AD}"/>
              </a:ext>
            </a:extLst>
          </p:cNvPr>
          <p:cNvCxnSpPr>
            <a:cxnSpLocks/>
          </p:cNvCxnSpPr>
          <p:nvPr/>
        </p:nvCxnSpPr>
        <p:spPr bwMode="auto">
          <a:xfrm>
            <a:off x="1835020" y="3540923"/>
            <a:ext cx="346531" cy="2995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C397F4EA-78C3-43CD-81C2-1AE5DC64DAFE}"/>
              </a:ext>
            </a:extLst>
          </p:cNvPr>
          <p:cNvSpPr txBox="1"/>
          <p:nvPr/>
        </p:nvSpPr>
        <p:spPr>
          <a:xfrm>
            <a:off x="2115266" y="3697621"/>
            <a:ext cx="1342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Support ring</a:t>
            </a:r>
            <a:endParaRPr lang="en-US" altLang="zh-CN" sz="1600" dirty="0"/>
          </a:p>
        </p:txBody>
      </p:sp>
      <p:cxnSp>
        <p:nvCxnSpPr>
          <p:cNvPr id="60" name="直接箭头连接符 35">
            <a:extLst>
              <a:ext uri="{FF2B5EF4-FFF2-40B4-BE49-F238E27FC236}">
                <a16:creationId xmlns:a16="http://schemas.microsoft.com/office/drawing/2014/main" id="{895A044F-A96A-4054-AC3E-0E71F1F6027A}"/>
              </a:ext>
            </a:extLst>
          </p:cNvPr>
          <p:cNvCxnSpPr>
            <a:cxnSpLocks/>
          </p:cNvCxnSpPr>
          <p:nvPr/>
        </p:nvCxnSpPr>
        <p:spPr bwMode="auto">
          <a:xfrm>
            <a:off x="2150986" y="3010621"/>
            <a:ext cx="346531" cy="2995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0D1DE724-0012-4A3A-A00D-EB1354612A41}"/>
              </a:ext>
            </a:extLst>
          </p:cNvPr>
          <p:cNvSpPr txBox="1"/>
          <p:nvPr/>
        </p:nvSpPr>
        <p:spPr>
          <a:xfrm>
            <a:off x="2257649" y="3313711"/>
            <a:ext cx="1342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Barrel HCAL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192568153"/>
      </p:ext>
    </p:extLst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Overview of cable and pipe routing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1DF493B-EA5F-4960-A946-C0047438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34" y="1057274"/>
            <a:ext cx="6728581" cy="546807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05F0B9F-E660-4C3F-BC54-432751A756F5}"/>
              </a:ext>
            </a:extLst>
          </p:cNvPr>
          <p:cNvCxnSpPr/>
          <p:nvPr/>
        </p:nvCxnSpPr>
        <p:spPr bwMode="auto">
          <a:xfrm flipV="1">
            <a:off x="4655840" y="2132856"/>
            <a:ext cx="0" cy="5760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EB16672-8C1B-4C31-BF51-34DF5A019BED}"/>
              </a:ext>
            </a:extLst>
          </p:cNvPr>
          <p:cNvCxnSpPr>
            <a:cxnSpLocks/>
          </p:cNvCxnSpPr>
          <p:nvPr/>
        </p:nvCxnSpPr>
        <p:spPr bwMode="auto">
          <a:xfrm>
            <a:off x="4007768" y="2132856"/>
            <a:ext cx="648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2FEAF5B-A6E6-4F75-B614-A92231DBF2AD}"/>
              </a:ext>
            </a:extLst>
          </p:cNvPr>
          <p:cNvCxnSpPr>
            <a:cxnSpLocks/>
          </p:cNvCxnSpPr>
          <p:nvPr/>
        </p:nvCxnSpPr>
        <p:spPr bwMode="auto">
          <a:xfrm flipV="1">
            <a:off x="4007768" y="1052736"/>
            <a:ext cx="0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7F1CAA4-9F80-40DC-8318-5F4BF42FC607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6000" y="1052736"/>
            <a:ext cx="0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060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89793040"/>
      </p:ext>
    </p:extLst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Next plan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9E2B68-C3E9-4A00-B8CB-F1D84AA02859}"/>
              </a:ext>
            </a:extLst>
          </p:cNvPr>
          <p:cNvSpPr txBox="1"/>
          <p:nvPr/>
        </p:nvSpPr>
        <p:spPr>
          <a:xfrm>
            <a:off x="911424" y="1700808"/>
            <a:ext cx="10846880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Doing FEA for each box based on the present structure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Doing FEA for barrel absorber structure based one the new bolts connection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Getting the mechanical parameters of glass scintillator with experiment </a:t>
            </a:r>
          </a:p>
        </p:txBody>
      </p:sp>
    </p:spTree>
    <p:extLst>
      <p:ext uri="{BB962C8B-B14F-4D97-AF65-F5344CB8AC3E}">
        <p14:creationId xmlns:p14="http://schemas.microsoft.com/office/powerpoint/2010/main" val="2491390431"/>
      </p:ext>
    </p:extLst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3284984"/>
            <a:ext cx="11093157" cy="71438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Thanks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5727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5774A-1119-4546-85D4-89367F19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HCAL structure</a:t>
            </a:r>
            <a:endParaRPr lang="zh-CN" altLang="en-US" dirty="0"/>
          </a:p>
        </p:txBody>
      </p:sp>
      <p:pic>
        <p:nvPicPr>
          <p:cNvPr id="21" name="图片 81">
            <a:extLst>
              <a:ext uri="{FF2B5EF4-FFF2-40B4-BE49-F238E27FC236}">
                <a16:creationId xmlns:a16="http://schemas.microsoft.com/office/drawing/2014/main" id="{A93CE2B3-F9FD-44AB-B3D3-9910190B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77600" y="4709418"/>
            <a:ext cx="1833021" cy="181505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D191D90-77EA-4EC3-8E31-43128676618F}"/>
              </a:ext>
            </a:extLst>
          </p:cNvPr>
          <p:cNvSpPr txBox="1"/>
          <p:nvPr/>
        </p:nvSpPr>
        <p:spPr>
          <a:xfrm>
            <a:off x="1307468" y="2725759"/>
            <a:ext cx="9577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Challenges of mechanical design: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(1)How to arrange the cables to ensure not increasing the dead zone area?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/>
              <a:t>Cables are located in box, no other space are occupied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(2)How to</a:t>
            </a:r>
            <a:r>
              <a:rPr lang="zh-CN" altLang="en-US" sz="2000" dirty="0"/>
              <a:t> </a:t>
            </a:r>
            <a:r>
              <a:rPr lang="en-US" altLang="zh-CN" sz="2000" dirty="0"/>
              <a:t>control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temperature</a:t>
            </a:r>
            <a:r>
              <a:rPr lang="zh-CN" altLang="en-US" sz="2000" dirty="0"/>
              <a:t> </a:t>
            </a:r>
            <a:r>
              <a:rPr lang="en-US" altLang="zh-CN" sz="2000" dirty="0"/>
              <a:t>uniformity of key components?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/>
              <a:t>Water cooling pipe</a:t>
            </a:r>
          </a:p>
          <a:p>
            <a:endParaRPr lang="zh-CN" altLang="en-US" dirty="0"/>
          </a:p>
        </p:txBody>
      </p:sp>
      <p:cxnSp>
        <p:nvCxnSpPr>
          <p:cNvPr id="23" name="直接箭头连接符 11">
            <a:extLst>
              <a:ext uri="{FF2B5EF4-FFF2-40B4-BE49-F238E27FC236}">
                <a16:creationId xmlns:a16="http://schemas.microsoft.com/office/drawing/2014/main" id="{AFDD17AF-170D-4D2A-A033-C02880EC0F7D}"/>
              </a:ext>
            </a:extLst>
          </p:cNvPr>
          <p:cNvCxnSpPr>
            <a:cxnSpLocks/>
          </p:cNvCxnSpPr>
          <p:nvPr/>
        </p:nvCxnSpPr>
        <p:spPr bwMode="auto">
          <a:xfrm>
            <a:off x="9320212" y="4805011"/>
            <a:ext cx="956942" cy="1483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34">
            <a:extLst>
              <a:ext uri="{FF2B5EF4-FFF2-40B4-BE49-F238E27FC236}">
                <a16:creationId xmlns:a16="http://schemas.microsoft.com/office/drawing/2014/main" id="{A832C021-8BA8-4F5F-9911-576A692070D6}"/>
              </a:ext>
            </a:extLst>
          </p:cNvPr>
          <p:cNvSpPr>
            <a:spLocks/>
          </p:cNvSpPr>
          <p:nvPr/>
        </p:nvSpPr>
        <p:spPr bwMode="auto">
          <a:xfrm>
            <a:off x="8688288" y="4620345"/>
            <a:ext cx="613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Box 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002D361-089F-4CF7-9B06-A904EB73DAED}"/>
              </a:ext>
            </a:extLst>
          </p:cNvPr>
          <p:cNvSpPr txBox="1"/>
          <p:nvPr/>
        </p:nvSpPr>
        <p:spPr>
          <a:xfrm>
            <a:off x="571461" y="1446908"/>
            <a:ext cx="1065718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/>
              <a:t>Mainly focused on detect box design and installation, cable and pipe routing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7922167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799FF87-FA15-460F-BE9C-3AFCDCF83039}"/>
              </a:ext>
            </a:extLst>
          </p:cNvPr>
          <p:cNvSpPr txBox="1"/>
          <p:nvPr/>
        </p:nvSpPr>
        <p:spPr>
          <a:xfrm>
            <a:off x="704130" y="2780928"/>
            <a:ext cx="10925139" cy="165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微软雅黑" pitchFamily="34" charset="-122"/>
                <a:ea typeface="微软雅黑" pitchFamily="34" charset="-122"/>
                <a:cs typeface="+mj-cs"/>
              </a:rPr>
              <a:t>Components, cable routing and installation of active layer</a:t>
            </a:r>
          </a:p>
        </p:txBody>
      </p:sp>
    </p:spTree>
    <p:extLst>
      <p:ext uri="{BB962C8B-B14F-4D97-AF65-F5344CB8AC3E}">
        <p14:creationId xmlns:p14="http://schemas.microsoft.com/office/powerpoint/2010/main" val="4234858922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4AC0C-6342-4AE3-B9F8-242583B9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 cell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1E79EC-113D-4203-89E7-82EA72E6C23D}"/>
              </a:ext>
            </a:extLst>
          </p:cNvPr>
          <p:cNvPicPr/>
          <p:nvPr/>
        </p:nvPicPr>
        <p:blipFill rotWithShape="1">
          <a:blip r:embed="rId2"/>
          <a:srcRect t="4413"/>
          <a:stretch/>
        </p:blipFill>
        <p:spPr>
          <a:xfrm>
            <a:off x="2675102" y="1239029"/>
            <a:ext cx="2808312" cy="20143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03FDABE-9B79-418F-9865-64AC164C76F6}"/>
              </a:ext>
            </a:extLst>
          </p:cNvPr>
          <p:cNvSpPr txBox="1"/>
          <p:nvPr/>
        </p:nvSpPr>
        <p:spPr>
          <a:xfrm>
            <a:off x="2361521" y="61049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SiPM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150055-25D5-46DE-B9D7-0177D986156F}"/>
              </a:ext>
            </a:extLst>
          </p:cNvPr>
          <p:cNvSpPr txBox="1"/>
          <p:nvPr/>
        </p:nvSpPr>
        <p:spPr>
          <a:xfrm>
            <a:off x="6049633" y="5253444"/>
            <a:ext cx="3060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Corner glass scintillator: there are four pyramid-shaped holes to locate </a:t>
            </a:r>
            <a:r>
              <a:rPr lang="en-US" altLang="zh-CN" dirty="0" err="1"/>
              <a:t>SiPMs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61D763-7203-4AB7-8004-CDE0AD522510}"/>
              </a:ext>
            </a:extLst>
          </p:cNvPr>
          <p:cNvSpPr txBox="1"/>
          <p:nvPr/>
        </p:nvSpPr>
        <p:spPr>
          <a:xfrm>
            <a:off x="264669" y="1536601"/>
            <a:ext cx="246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Cell: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One cell consists of 4 </a:t>
            </a:r>
            <a:r>
              <a:rPr lang="en-US" altLang="zh-CN" dirty="0" err="1"/>
              <a:t>SiPMs</a:t>
            </a:r>
            <a:r>
              <a:rPr lang="en-US" altLang="zh-CN" dirty="0"/>
              <a:t> and one glass scintillator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3BC771-E441-4D6A-8A51-7D04124B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2" y="3561344"/>
            <a:ext cx="4482791" cy="24599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245A93-D0D3-4D7B-BB52-47A8BC5A6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035" y="1579496"/>
            <a:ext cx="4202372" cy="334772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3D17652-176A-4F73-A183-962EDCE9BAEB}"/>
              </a:ext>
            </a:extLst>
          </p:cNvPr>
          <p:cNvSpPr txBox="1"/>
          <p:nvPr/>
        </p:nvSpPr>
        <p:spPr>
          <a:xfrm>
            <a:off x="2676293" y="319607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Normal one: </a:t>
            </a:r>
          </a:p>
          <a:p>
            <a:r>
              <a:rPr lang="en-US" altLang="zh-CN" dirty="0"/>
              <a:t>40mm*40mm*10.2mm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743C35-6EB7-4EB7-B41D-63A4E492253F}"/>
              </a:ext>
            </a:extLst>
          </p:cNvPr>
          <p:cNvSpPr txBox="1"/>
          <p:nvPr/>
        </p:nvSpPr>
        <p:spPr>
          <a:xfrm>
            <a:off x="9264352" y="5307456"/>
            <a:ext cx="2797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Trapezoid glass scintillator: there are four kinds of trapezoid glass for end HCAL </a:t>
            </a:r>
          </a:p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23163E-340F-43AA-A9E9-533EC4552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1407" y="1457791"/>
            <a:ext cx="2242421" cy="342511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EA75AA7-B39E-4496-BEAA-D043D4DAC179}"/>
              </a:ext>
            </a:extLst>
          </p:cNvPr>
          <p:cNvSpPr/>
          <p:nvPr/>
        </p:nvSpPr>
        <p:spPr bwMode="auto">
          <a:xfrm>
            <a:off x="10200456" y="2492896"/>
            <a:ext cx="216024" cy="6480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439312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0863D2-7148-4934-8BD5-F13BB6B7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2" y="1067198"/>
            <a:ext cx="5384211" cy="439341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ED51362-683A-4992-BEC7-A3A03E5F6579}"/>
              </a:ext>
            </a:extLst>
          </p:cNvPr>
          <p:cNvCxnSpPr>
            <a:cxnSpLocks/>
          </p:cNvCxnSpPr>
          <p:nvPr/>
        </p:nvCxnSpPr>
        <p:spPr bwMode="auto">
          <a:xfrm flipH="1">
            <a:off x="4836160" y="1412776"/>
            <a:ext cx="899800" cy="60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26C7168-836E-470E-A96B-4B4C40031509}"/>
              </a:ext>
            </a:extLst>
          </p:cNvPr>
          <p:cNvSpPr txBox="1"/>
          <p:nvPr/>
        </p:nvSpPr>
        <p:spPr>
          <a:xfrm>
            <a:off x="5735960" y="122811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4-M1.6 bolts: Connecting the components of each box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5AE47B7-C3EA-4448-B794-9A8746BC4CA1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1804" y="2060848"/>
            <a:ext cx="14041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8131820-DD97-4715-8D17-78F752FBA257}"/>
              </a:ext>
            </a:extLst>
          </p:cNvPr>
          <p:cNvSpPr txBox="1"/>
          <p:nvPr/>
        </p:nvSpPr>
        <p:spPr>
          <a:xfrm>
            <a:off x="5735960" y="187618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Upper cover plate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313FB4A-72EB-4068-BCA7-9F84B23EB69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35760" y="2656251"/>
            <a:ext cx="1800200" cy="1966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4F14E90-F7B5-4D46-ADEA-5932B7F62DB0}"/>
              </a:ext>
            </a:extLst>
          </p:cNvPr>
          <p:cNvSpPr txBox="1"/>
          <p:nvPr/>
        </p:nvSpPr>
        <p:spPr>
          <a:xfrm>
            <a:off x="5713852" y="2348880"/>
            <a:ext cx="647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2.2mm gasket: Playing a role of buffer layer to prevent ASIC chip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oppins-Medium"/>
              </a:rPr>
              <a:t>from being compressed by upper cover plate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CE300D7-BCFF-4E9F-A42B-B38D840C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One box-barrel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DBC9ECD-1AF4-42E5-8394-270DFE4FC64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91544" y="3460358"/>
            <a:ext cx="3722308" cy="184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717BDD0-7F84-4EF4-BE07-601EF5C94831}"/>
              </a:ext>
            </a:extLst>
          </p:cNvPr>
          <p:cNvSpPr txBox="1"/>
          <p:nvPr/>
        </p:nvSpPr>
        <p:spPr>
          <a:xfrm>
            <a:off x="5713852" y="3460358"/>
            <a:ext cx="630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ASIC chip</a:t>
            </a:r>
            <a:r>
              <a:rPr lang="zh-CN" altLang="en-US" dirty="0"/>
              <a:t>：</a:t>
            </a:r>
            <a:r>
              <a:rPr lang="en-US" altLang="zh-CN" dirty="0"/>
              <a:t>One chip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oppins-Medium"/>
              </a:rPr>
              <a:t>corresponds to 32 or 28 channels.</a:t>
            </a:r>
          </a:p>
          <a:p>
            <a:r>
              <a:rPr lang="en-US" altLang="zh-CN" dirty="0">
                <a:solidFill>
                  <a:srgbClr val="000000"/>
                </a:solidFill>
                <a:latin typeface="Poppins-Medium"/>
              </a:rPr>
              <a:t>One channel corresponds to one glass scintillator.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1F43E8E-818D-40CE-8E10-9BEC00E9BDA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24117" y="3700743"/>
            <a:ext cx="3011843" cy="787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5D6D1330-FEE6-4B22-A444-19B94F704E22}"/>
              </a:ext>
            </a:extLst>
          </p:cNvPr>
          <p:cNvSpPr txBox="1"/>
          <p:nvPr/>
        </p:nvSpPr>
        <p:spPr>
          <a:xfrm>
            <a:off x="5713852" y="429135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PCB plate: gasket is glued on it 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414173E-A842-4818-B5A4-D0EA6F1426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99656" y="4411075"/>
            <a:ext cx="2714197" cy="5340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A3AD5C2-3FF7-427C-9808-10719518FFD1}"/>
              </a:ext>
            </a:extLst>
          </p:cNvPr>
          <p:cNvSpPr txBox="1"/>
          <p:nvPr/>
        </p:nvSpPr>
        <p:spPr>
          <a:xfrm>
            <a:off x="5713852" y="4760449"/>
            <a:ext cx="630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Cell</a:t>
            </a:r>
            <a:r>
              <a:rPr lang="zh-CN" altLang="en-US" dirty="0"/>
              <a:t>：</a:t>
            </a:r>
            <a:r>
              <a:rPr lang="en-US" altLang="zh-CN" dirty="0"/>
              <a:t>128/112/96</a:t>
            </a:r>
            <a:r>
              <a:rPr lang="zh-CN" altLang="en-US" dirty="0"/>
              <a:t> </a:t>
            </a:r>
            <a:r>
              <a:rPr lang="en-US" altLang="zh-CN" dirty="0"/>
              <a:t>cells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box, </a:t>
            </a:r>
            <a:r>
              <a:rPr lang="en-US" altLang="zh-CN" dirty="0" err="1"/>
              <a:t>SiPM</a:t>
            </a:r>
            <a:r>
              <a:rPr lang="en-US" altLang="zh-CN" dirty="0"/>
              <a:t> is welded on PCB plate</a:t>
            </a:r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A1077C4-35C5-4841-BD4A-19248D59817E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 flipV="1">
            <a:off x="2999658" y="5141570"/>
            <a:ext cx="2736302" cy="5526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5E38E1AF-15E8-447D-AEAB-F214BA2A3BBF}"/>
              </a:ext>
            </a:extLst>
          </p:cNvPr>
          <p:cNvSpPr txBox="1"/>
          <p:nvPr/>
        </p:nvSpPr>
        <p:spPr>
          <a:xfrm>
            <a:off x="5735960" y="550955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Bottom cover plate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A12EE7F-A93E-42C5-A8B3-B0570F70B3A3}"/>
              </a:ext>
            </a:extLst>
          </p:cNvPr>
          <p:cNvCxnSpPr>
            <a:cxnSpLocks/>
          </p:cNvCxnSpPr>
          <p:nvPr/>
        </p:nvCxnSpPr>
        <p:spPr bwMode="auto">
          <a:xfrm flipH="1">
            <a:off x="2052768" y="3171455"/>
            <a:ext cx="3661084" cy="1055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4B20FEB-0958-46BC-B02F-FF1C12191E18}"/>
              </a:ext>
            </a:extLst>
          </p:cNvPr>
          <p:cNvSpPr txBox="1"/>
          <p:nvPr/>
        </p:nvSpPr>
        <p:spPr>
          <a:xfrm>
            <a:off x="5703596" y="3011290"/>
            <a:ext cx="64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Cables</a:t>
            </a:r>
            <a:r>
              <a:rPr lang="zh-CN" altLang="en-US" dirty="0"/>
              <a:t>：</a:t>
            </a:r>
            <a:r>
              <a:rPr lang="en-US" altLang="zh-CN" dirty="0"/>
              <a:t>the longest one is about 2.9m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FBCBDA-2F1B-461D-AC98-198BC38974DA}"/>
              </a:ext>
            </a:extLst>
          </p:cNvPr>
          <p:cNvSpPr txBox="1"/>
          <p:nvPr/>
        </p:nvSpPr>
        <p:spPr>
          <a:xfrm>
            <a:off x="1119415" y="5845146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Barrel HCAL box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405026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6CCAA495-2912-460F-BF8C-0D861197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4" y="3212976"/>
            <a:ext cx="4258990" cy="3192488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One box-barrel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4E3AACB-EC38-48DF-8C6A-D062A6A5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2736"/>
            <a:ext cx="5447928" cy="214197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991EB93-9BFD-4738-A2CB-3FBCFF275CAF}"/>
              </a:ext>
            </a:extLst>
          </p:cNvPr>
          <p:cNvCxnSpPr>
            <a:cxnSpLocks/>
          </p:cNvCxnSpPr>
          <p:nvPr/>
        </p:nvCxnSpPr>
        <p:spPr bwMode="auto">
          <a:xfrm>
            <a:off x="2813601" y="2821683"/>
            <a:ext cx="0" cy="505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01062B3-9E38-4DB4-A1DB-96D1A29C85AE}"/>
              </a:ext>
            </a:extLst>
          </p:cNvPr>
          <p:cNvCxnSpPr>
            <a:cxnSpLocks/>
          </p:cNvCxnSpPr>
          <p:nvPr/>
        </p:nvCxnSpPr>
        <p:spPr bwMode="auto">
          <a:xfrm flipH="1">
            <a:off x="1590241" y="3327181"/>
            <a:ext cx="1584176" cy="11594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42A89D8-8C43-4624-A105-19E266341D56}"/>
              </a:ext>
            </a:extLst>
          </p:cNvPr>
          <p:cNvCxnSpPr>
            <a:cxnSpLocks/>
          </p:cNvCxnSpPr>
          <p:nvPr/>
        </p:nvCxnSpPr>
        <p:spPr bwMode="auto">
          <a:xfrm flipH="1">
            <a:off x="2526345" y="3327181"/>
            <a:ext cx="648072" cy="1015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15C64F8-B454-4388-8BF9-F16BF1B878B5}"/>
              </a:ext>
            </a:extLst>
          </p:cNvPr>
          <p:cNvSpPr txBox="1"/>
          <p:nvPr/>
        </p:nvSpPr>
        <p:spPr>
          <a:xfrm>
            <a:off x="3265067" y="2877017"/>
            <a:ext cx="209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Two φ5.1 holes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Connecting absorber layer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FA5E59F-C17A-4D05-8172-AC2A96C2B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1703512" y="3906903"/>
            <a:ext cx="2188752" cy="10567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B9C6F2D-5539-4988-8B39-A6141714E4D3}"/>
              </a:ext>
            </a:extLst>
          </p:cNvPr>
          <p:cNvCxnSpPr/>
          <p:nvPr/>
        </p:nvCxnSpPr>
        <p:spPr bwMode="auto">
          <a:xfrm flipH="1" flipV="1">
            <a:off x="1127448" y="4941168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1A84246-71D8-4139-85C5-8404D9C08ACD}"/>
              </a:ext>
            </a:extLst>
          </p:cNvPr>
          <p:cNvCxnSpPr/>
          <p:nvPr/>
        </p:nvCxnSpPr>
        <p:spPr bwMode="auto">
          <a:xfrm flipH="1" flipV="1">
            <a:off x="3316200" y="3864032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47229268-E384-4FBE-BF66-20DD55F5A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241" y="1249235"/>
            <a:ext cx="3166066" cy="2467797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2AB9ADA-EDDF-40B7-A922-254D8819594A}"/>
              </a:ext>
            </a:extLst>
          </p:cNvPr>
          <p:cNvCxnSpPr>
            <a:cxnSpLocks/>
          </p:cNvCxnSpPr>
          <p:nvPr/>
        </p:nvCxnSpPr>
        <p:spPr bwMode="auto">
          <a:xfrm flipH="1">
            <a:off x="7134274" y="1988840"/>
            <a:ext cx="2490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C1C61A22-D72D-4184-8243-D6D0081DE6C6}"/>
              </a:ext>
            </a:extLst>
          </p:cNvPr>
          <p:cNvSpPr txBox="1"/>
          <p:nvPr/>
        </p:nvSpPr>
        <p:spPr>
          <a:xfrm>
            <a:off x="9658941" y="18041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M1.6 bolts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7DBF148-696D-42DE-938C-D9C5E16B6B41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8823" y="1556792"/>
            <a:ext cx="2490118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F5252F7-28E7-455C-8E89-A6DC5DD159FB}"/>
              </a:ext>
            </a:extLst>
          </p:cNvPr>
          <p:cNvSpPr txBox="1"/>
          <p:nvPr/>
        </p:nvSpPr>
        <p:spPr>
          <a:xfrm>
            <a:off x="9654421" y="136748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counterbore</a:t>
            </a:r>
            <a:endParaRPr lang="zh-CN" altLang="en-US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B56DD1E8-2E27-4D33-97AB-D09D754249E6}"/>
              </a:ext>
            </a:extLst>
          </p:cNvPr>
          <p:cNvCxnSpPr>
            <a:cxnSpLocks/>
          </p:cNvCxnSpPr>
          <p:nvPr/>
        </p:nvCxnSpPr>
        <p:spPr bwMode="auto">
          <a:xfrm flipH="1">
            <a:off x="7134274" y="3212976"/>
            <a:ext cx="2490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2C4664BD-CE7B-4A26-B0EB-E190C0A620B0}"/>
              </a:ext>
            </a:extLst>
          </p:cNvPr>
          <p:cNvSpPr txBox="1"/>
          <p:nvPr/>
        </p:nvSpPr>
        <p:spPr>
          <a:xfrm>
            <a:off x="9654421" y="301004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Inside thread pin</a:t>
            </a:r>
            <a:endParaRPr lang="zh-CN" altLang="en-US" dirty="0"/>
          </a:p>
        </p:txBody>
      </p:sp>
      <p:pic>
        <p:nvPicPr>
          <p:cNvPr id="53" name="图片 6">
            <a:extLst>
              <a:ext uri="{FF2B5EF4-FFF2-40B4-BE49-F238E27FC236}">
                <a16:creationId xmlns:a16="http://schemas.microsoft.com/office/drawing/2014/main" id="{2011862D-CE8E-4C79-9F62-3E415E10C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50696" y="3960614"/>
            <a:ext cx="2849447" cy="1533918"/>
          </a:xfrm>
          <a:prstGeom prst="rect">
            <a:avLst/>
          </a:prstGeom>
        </p:spPr>
      </p:pic>
      <p:pic>
        <p:nvPicPr>
          <p:cNvPr id="54" name="图片 8">
            <a:extLst>
              <a:ext uri="{FF2B5EF4-FFF2-40B4-BE49-F238E27FC236}">
                <a16:creationId xmlns:a16="http://schemas.microsoft.com/office/drawing/2014/main" id="{96BD6B0B-64C6-4184-8CF4-0E086E108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469855" y="3996956"/>
            <a:ext cx="2880841" cy="1574196"/>
          </a:xfrm>
          <a:prstGeom prst="rect">
            <a:avLst/>
          </a:prstGeom>
        </p:spPr>
      </p:pic>
      <p:sp>
        <p:nvSpPr>
          <p:cNvPr id="55" name="文本框 10">
            <a:extLst>
              <a:ext uri="{FF2B5EF4-FFF2-40B4-BE49-F238E27FC236}">
                <a16:creationId xmlns:a16="http://schemas.microsoft.com/office/drawing/2014/main" id="{34AA8D33-A41D-4389-9E81-40702033D97B}"/>
              </a:ext>
            </a:extLst>
          </p:cNvPr>
          <p:cNvSpPr>
            <a:spLocks/>
          </p:cNvSpPr>
          <p:nvPr/>
        </p:nvSpPr>
        <p:spPr bwMode="auto">
          <a:xfrm>
            <a:off x="5311148" y="5400774"/>
            <a:ext cx="611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Maximum deformation</a:t>
            </a:r>
          </a:p>
          <a:p>
            <a:pPr>
              <a:defRPr/>
            </a:pPr>
            <a:r>
              <a:rPr lang="en-US" b="1" dirty="0"/>
              <a:t> 0.11mm</a:t>
            </a:r>
            <a:endParaRPr dirty="0"/>
          </a:p>
        </p:txBody>
      </p:sp>
      <p:sp>
        <p:nvSpPr>
          <p:cNvPr id="56" name="文本框 11">
            <a:extLst>
              <a:ext uri="{FF2B5EF4-FFF2-40B4-BE49-F238E27FC236}">
                <a16:creationId xmlns:a16="http://schemas.microsoft.com/office/drawing/2014/main" id="{14C878F9-B500-4FB8-9581-ED1296D8B205}"/>
              </a:ext>
            </a:extLst>
          </p:cNvPr>
          <p:cNvSpPr>
            <a:spLocks/>
          </p:cNvSpPr>
          <p:nvPr/>
        </p:nvSpPr>
        <p:spPr bwMode="auto">
          <a:xfrm>
            <a:off x="8546627" y="5393274"/>
            <a:ext cx="2880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Maximum principal stress 2.1MPa of GS</a:t>
            </a:r>
            <a:endParaRPr dirty="0"/>
          </a:p>
        </p:txBody>
      </p:sp>
      <p:sp>
        <p:nvSpPr>
          <p:cNvPr id="57" name="矩形 15">
            <a:extLst>
              <a:ext uri="{FF2B5EF4-FFF2-40B4-BE49-F238E27FC236}">
                <a16:creationId xmlns:a16="http://schemas.microsoft.com/office/drawing/2014/main" id="{AD55EE7B-A226-4DFD-B4E3-313FCFB1361A}"/>
              </a:ext>
            </a:extLst>
          </p:cNvPr>
          <p:cNvSpPr/>
          <p:nvPr/>
        </p:nvSpPr>
        <p:spPr bwMode="auto">
          <a:xfrm>
            <a:off x="5342942" y="3933433"/>
            <a:ext cx="5960082" cy="21136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604C2D3-E283-4B0E-A5AA-692373FD131A}"/>
              </a:ext>
            </a:extLst>
          </p:cNvPr>
          <p:cNvSpPr txBox="1"/>
          <p:nvPr/>
        </p:nvSpPr>
        <p:spPr>
          <a:xfrm>
            <a:off x="6705722" y="616170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Gravity condition during moving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201789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B613AB-34C1-4E72-9E29-7FB4C458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12" y="1116201"/>
            <a:ext cx="7505661" cy="529170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Cable of one box-barrel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E97474-8081-4D39-83D8-C4729EB6CEBD}"/>
              </a:ext>
            </a:extLst>
          </p:cNvPr>
          <p:cNvSpPr/>
          <p:nvPr/>
        </p:nvSpPr>
        <p:spPr bwMode="auto">
          <a:xfrm>
            <a:off x="3770141" y="3074763"/>
            <a:ext cx="453652" cy="57026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578B20F-97FD-4E02-BB9A-6EACDF08205B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2783632" y="2060848"/>
            <a:ext cx="1213335" cy="10139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38C34D1-6105-4D34-8B70-407A6F5CB95D}"/>
              </a:ext>
            </a:extLst>
          </p:cNvPr>
          <p:cNvSpPr txBox="1"/>
          <p:nvPr/>
        </p:nvSpPr>
        <p:spPr>
          <a:xfrm>
            <a:off x="7772073" y="1148874"/>
            <a:ext cx="409440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5 cables of each box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Cables need to be collected within one box when leave factory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Each of them is 2mm in diameter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Cable length: 0.4m~2.9m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Cables are located between upper cover plate and PCB plate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ACDE55-B48D-4349-ACAF-A744D3AC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70140" y="5513797"/>
            <a:ext cx="8136904" cy="954659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242678E3-5CFD-4CF0-83FD-B760FB77CF7E}"/>
              </a:ext>
            </a:extLst>
          </p:cNvPr>
          <p:cNvSpPr/>
          <p:nvPr/>
        </p:nvSpPr>
        <p:spPr bwMode="auto">
          <a:xfrm>
            <a:off x="3770140" y="5513797"/>
            <a:ext cx="2181844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136159-5A6C-481A-AA5A-F50FAD654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20105" y="4046112"/>
            <a:ext cx="5818818" cy="1584401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EF2A354-8874-4927-818E-4BD538AD57D9}"/>
              </a:ext>
            </a:extLst>
          </p:cNvPr>
          <p:cNvCxnSpPr>
            <a:cxnSpLocks/>
          </p:cNvCxnSpPr>
          <p:nvPr/>
        </p:nvCxnSpPr>
        <p:spPr bwMode="auto">
          <a:xfrm flipV="1">
            <a:off x="5015880" y="4958253"/>
            <a:ext cx="1080120" cy="5574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F2D37E4-0901-4631-8549-21D14300E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42" t="20519" r="39533" b="40113"/>
          <a:stretch/>
        </p:blipFill>
        <p:spPr>
          <a:xfrm>
            <a:off x="592020" y="1148209"/>
            <a:ext cx="2191612" cy="15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1083"/>
      </p:ext>
    </p:extLst>
  </p:cSld>
  <p:clrMapOvr>
    <a:masterClrMapping/>
  </p:clrMapOvr>
  <p:transition spd="med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5.2,&quot;left&quot;:139.6,&quot;top&quot;:270,&quot;width&quot;:257.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5.2,&quot;left&quot;:139.6,&quot;top&quot;:270,&quot;width&quot;:257.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5.2,&quot;left&quot;:139.6,&quot;top&quot;:270,&quot;width&quot;:257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5.2,&quot;left&quot;:139.6,&quot;top&quot;:270,&quot;width&quot;:257.2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1590</Words>
  <Application>Microsoft Office PowerPoint</Application>
  <PresentationFormat>宽屏</PresentationFormat>
  <Paragraphs>381</Paragraphs>
  <Slides>32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 Unicode MS</vt:lpstr>
      <vt:lpstr>PingFang SC</vt:lpstr>
      <vt:lpstr>Poppins-Medium</vt:lpstr>
      <vt:lpstr>微软雅黑</vt:lpstr>
      <vt:lpstr>Arial</vt:lpstr>
      <vt:lpstr>Calibri</vt:lpstr>
      <vt:lpstr>Times</vt:lpstr>
      <vt:lpstr>Times New Roman</vt:lpstr>
      <vt:lpstr>Wingdings</vt:lpstr>
      <vt:lpstr>默认设计模板</vt:lpstr>
      <vt:lpstr>Progress of HCAL mechanical design</vt:lpstr>
      <vt:lpstr>Outline</vt:lpstr>
      <vt:lpstr>Overview of HCAL structure</vt:lpstr>
      <vt:lpstr>Overview of HCAL structure</vt:lpstr>
      <vt:lpstr>PowerPoint 演示文稿</vt:lpstr>
      <vt:lpstr>One cell</vt:lpstr>
      <vt:lpstr>One box-barrel</vt:lpstr>
      <vt:lpstr>One box-barrel</vt:lpstr>
      <vt:lpstr>Cable of one box-barrel</vt:lpstr>
      <vt:lpstr>How to assemble one box-barrel</vt:lpstr>
      <vt:lpstr>One box-end HCAL</vt:lpstr>
      <vt:lpstr>One box-end HCAL</vt:lpstr>
      <vt:lpstr>Cables of one box-end HCAL</vt:lpstr>
      <vt:lpstr>How to install one box-barrel</vt:lpstr>
      <vt:lpstr>How to install next box-barrel</vt:lpstr>
      <vt:lpstr>How to install one layer-barrel</vt:lpstr>
      <vt:lpstr>How to install one layer-barrel</vt:lpstr>
      <vt:lpstr>How to install the next layer-barrel</vt:lpstr>
      <vt:lpstr>How to install the next layer-barrel</vt:lpstr>
      <vt:lpstr>How to install end ECAL box</vt:lpstr>
      <vt:lpstr>Statistic</vt:lpstr>
      <vt:lpstr>Statistic</vt:lpstr>
      <vt:lpstr>Statistic</vt:lpstr>
      <vt:lpstr>How to route the administration board cables </vt:lpstr>
      <vt:lpstr>How to route the administration board cables </vt:lpstr>
      <vt:lpstr>Cooling</vt:lpstr>
      <vt:lpstr>Cooling</vt:lpstr>
      <vt:lpstr>Cooling</vt:lpstr>
      <vt:lpstr>Cooling</vt:lpstr>
      <vt:lpstr>Overview of cable and pipe routing</vt:lpstr>
      <vt:lpstr>Next plan</vt:lpstr>
      <vt:lpstr>Thanks</vt:lpstr>
    </vt:vector>
  </TitlesOfParts>
  <Company>soft.netnest.com.cn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软件仓库</dc:creator>
  <cp:lastModifiedBy>yatian pei</cp:lastModifiedBy>
  <cp:revision>353</cp:revision>
  <dcterms:created xsi:type="dcterms:W3CDTF">2024-03-19T02:27:14Z</dcterms:created>
  <dcterms:modified xsi:type="dcterms:W3CDTF">2024-12-11T05:38:14Z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