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6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44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DE637-65B5-452E-8682-D9B281B6505E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60B56-FABC-4420-B10E-8713DDA63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58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60B56-FABC-4420-B10E-8713DDA6358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84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5FC45-1DCB-3945-195E-38CC17222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F90A5E-009B-66D5-9986-F4E1EF74B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746F5A-721E-E6FA-3462-A3741317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84A-0013-4F9C-A49C-A0CF859078D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40BEAF-B8B9-46FA-9AE2-70A115CE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800C41-3E8E-EC7D-A430-4A561C94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F034-7373-45FA-8B75-758283F30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3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2C919D-0637-51FD-B252-2B74E471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AFBD5C-B659-448F-16B6-AE267DB7D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589795-9692-88D3-F491-B31686A2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84A-0013-4F9C-A49C-A0CF859078D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6FA3E-ED34-353E-FFC4-7074DB08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675195-C83B-1587-4E20-264B9752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F034-7373-45FA-8B75-758283F30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65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673BAC-B19B-B7D6-7F93-CFA5983C3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BD18F3-A5F9-ACF8-624D-C0FB1970B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F0C20D-5434-C4D8-2631-6714C7B5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84A-0013-4F9C-A49C-A0CF859078D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B39C0A-D2B0-B1A5-97F3-6529E3F2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B4D934-9D26-0319-0258-2533B196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F034-7373-45FA-8B75-758283F30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0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4D06E8-7B1C-E158-D92D-67F5D32F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4E992B-1CD0-765A-76BB-A9D1E6036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97599E-059C-5CFA-43C6-A9E721B0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84A-0013-4F9C-A49C-A0CF859078D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A53367-BCBF-AE68-350E-AD80EA12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A85FC1-7B76-16F0-821F-72C325F2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F034-7373-45FA-8B75-758283F30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8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0BFB82-679B-7288-46B3-FDB01E76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A25C14-86AF-209B-F681-858E4AFDE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F8271E-5773-FF52-F677-F70854BD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84A-0013-4F9C-A49C-A0CF859078D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8E9259-EF1C-5E38-2253-856691A1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525E4-D196-2A77-FD93-23B66332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F034-7373-45FA-8B75-758283F30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69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39CEAA-5D1F-2DCC-67AC-B7BF9541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FE25B4-22B3-721A-076C-EAEC9A372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1B2DA8-50C9-4C6D-7539-FFD54889F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872F5F-8EAC-AAC7-2C59-E41A616D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84A-0013-4F9C-A49C-A0CF859078D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D8ACDC-84B0-C220-141E-F5879BE6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1BBA89-F1B5-C5D3-D78E-36D229CF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F034-7373-45FA-8B75-758283F30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1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CA53D-B4EC-67A3-778C-FA9FADCC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323560-A272-FF72-7884-0CA765123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6630C-B261-1C02-4C2A-A651B11F4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B96276-B4D2-EB1A-EE92-FDCBF68AD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35622E1-9E39-FFE6-AB86-DC30E838C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83953E-3AD6-CDF8-0D6F-DF345A03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84A-0013-4F9C-A49C-A0CF859078D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CBD2F2-567A-AB98-CCB5-44E25692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DD67FA-170A-51C9-850E-B1C86E7F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F034-7373-45FA-8B75-758283F30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45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335500-326A-E362-713F-4C645D2B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3C9D52-304D-7273-B6D2-6E586348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84A-0013-4F9C-A49C-A0CF859078D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71855F-FF76-41D6-D695-66C89D6B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0AD410-ED7A-BBBB-39DB-E95D2F5C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F034-7373-45FA-8B75-758283F30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67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B37FB5-6015-C869-691D-8024C3AC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84A-0013-4F9C-A49C-A0CF859078D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BE6D359-4976-9A82-7200-940E5F66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2E8158-F128-8AF0-7927-99ACB0BE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F034-7373-45FA-8B75-758283F30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8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329424-EF27-0B98-5D99-076FB1B9A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884687-B571-5793-F64D-9C36CDCF6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731126-83DE-2B15-6BC7-84C9C926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80832C-7A79-7909-F4F8-2D906E9F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84A-0013-4F9C-A49C-A0CF859078D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2E542D-CC6A-D60E-32B0-1F25ABE0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DF553D-0D28-3D4A-D3B9-47CF85F9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F034-7373-45FA-8B75-758283F30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74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B0818-8AD3-35B1-2F48-67F79F5A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752E93-C9A1-9AB8-E3B4-E2991F53A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C40EE0-16A7-E39C-F941-98A88C8A1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FAF39C-9C3E-2FEC-311A-8655E894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84A-0013-4F9C-A49C-A0CF859078D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2EF038-9BA4-99A9-00A4-184BB0A3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2811B3-7D78-C7F4-42C1-266F92BC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F034-7373-45FA-8B75-758283F30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8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53D2C45-65ED-CC81-97F6-375FFB3E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AB314-112C-4F54-FE21-A80FA0285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692A47-F9D3-0664-1526-59662AE40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084A-0013-4F9C-A49C-A0CF859078DA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32E71B-4455-89BF-B761-C51752E57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4F8043-851A-F7C0-ACB6-C3CA75C42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F034-7373-45FA-8B75-758283F30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92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135B659-C72F-07A0-6DF7-AEFC2D74DA7B}"/>
              </a:ext>
            </a:extLst>
          </p:cNvPr>
          <p:cNvSpPr txBox="1"/>
          <p:nvPr/>
        </p:nvSpPr>
        <p:spPr>
          <a:xfrm>
            <a:off x="2209435" y="1973774"/>
            <a:ext cx="78708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dirty="0"/>
              <a:t>Effect of vector meson spin coherence on the observables for the chiral magnetic effect in heavy-ion collisions</a:t>
            </a:r>
            <a:endParaRPr lang="zh-CN" altLang="en-US" sz="3200" i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A4D090-0145-602B-B192-D08575E17C9A}"/>
              </a:ext>
            </a:extLst>
          </p:cNvPr>
          <p:cNvSpPr txBox="1"/>
          <p:nvPr/>
        </p:nvSpPr>
        <p:spPr>
          <a:xfrm>
            <a:off x="5441555" y="4295457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Diyu</a:t>
            </a:r>
            <a:r>
              <a:rPr lang="en-US" altLang="zh-CN" dirty="0"/>
              <a:t> Shen, </a:t>
            </a:r>
            <a:r>
              <a:rPr lang="en-US" altLang="zh-CN" dirty="0" err="1"/>
              <a:t>Jinhui</a:t>
            </a:r>
            <a:r>
              <a:rPr lang="en-US" altLang="zh-CN" dirty="0"/>
              <a:t> Chen, arXiv:2409.04675v1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993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3E8DABB-BD9A-2DFD-6861-7EE2628473C7}"/>
              </a:ext>
            </a:extLst>
          </p:cNvPr>
          <p:cNvSpPr txBox="1"/>
          <p:nvPr/>
        </p:nvSpPr>
        <p:spPr>
          <a:xfrm>
            <a:off x="1083936" y="445351"/>
            <a:ext cx="6096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Event Shape Selection 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BF4AD4-8AB6-C43E-CDFC-987D84C2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1" y="1982226"/>
            <a:ext cx="6354891" cy="357508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E99F998-0BC2-2498-FC6C-244205057922}"/>
              </a:ext>
            </a:extLst>
          </p:cNvPr>
          <p:cNvSpPr txBox="1"/>
          <p:nvPr/>
        </p:nvSpPr>
        <p:spPr>
          <a:xfrm>
            <a:off x="1293942" y="1014255"/>
            <a:ext cx="8278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Ideally, if we control centrality(eccentricity),  we control flow for everything.</a:t>
            </a:r>
          </a:p>
          <a:p>
            <a:r>
              <a:rPr lang="en-US" altLang="zh-CN" dirty="0"/>
              <a:t> But large event-by-event fluctuations could dominate the observable.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4F6ED2-2A06-D290-6E44-00B8CC504C9D}"/>
              </a:ext>
            </a:extLst>
          </p:cNvPr>
          <p:cNvSpPr txBox="1"/>
          <p:nvPr/>
        </p:nvSpPr>
        <p:spPr>
          <a:xfrm>
            <a:off x="776316" y="5766318"/>
            <a:ext cx="7075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CME background event by event comes from combined eccentricity and emission patterns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917A8C2-77DB-A546-782F-A3DE5414F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727" y="2359573"/>
            <a:ext cx="4372007" cy="1552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7E3A59E-16B7-314D-0A11-78A5815539B4}"/>
                  </a:ext>
                </a:extLst>
              </p:cNvPr>
              <p:cNvSpPr txBox="1"/>
              <p:nvPr/>
            </p:nvSpPr>
            <p:spPr>
              <a:xfrm>
                <a:off x="8207725" y="4060307"/>
                <a:ext cx="1847492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7E3A59E-16B7-314D-0A11-78A581553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725" y="4060307"/>
                <a:ext cx="1847492" cy="7789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E78F5A8-E8FE-617E-B6E0-0547ECF278D8}"/>
                  </a:ext>
                </a:extLst>
              </p:cNvPr>
              <p:cNvSpPr txBox="1"/>
              <p:nvPr/>
            </p:nvSpPr>
            <p:spPr>
              <a:xfrm>
                <a:off x="8059687" y="4987386"/>
                <a:ext cx="3026149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{2}=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⁡[2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E78F5A8-E8FE-617E-B6E0-0547ECF27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687" y="4987386"/>
                <a:ext cx="3026149" cy="703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58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0C3AFB5-A884-7A6D-575E-C683CD4D6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65" y="879173"/>
            <a:ext cx="4372007" cy="1552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9597DE8-2AC0-680A-5585-B36E2B419498}"/>
                  </a:ext>
                </a:extLst>
              </p:cNvPr>
              <p:cNvSpPr txBox="1"/>
              <p:nvPr/>
            </p:nvSpPr>
            <p:spPr>
              <a:xfrm>
                <a:off x="6483929" y="743966"/>
                <a:ext cx="1847492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9597DE8-2AC0-680A-5585-B36E2B419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29" y="743966"/>
                <a:ext cx="1847492" cy="778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990E81-51D4-D3DC-9DF5-B0AD674398B2}"/>
                  </a:ext>
                </a:extLst>
              </p:cNvPr>
              <p:cNvSpPr txBox="1"/>
              <p:nvPr/>
            </p:nvSpPr>
            <p:spPr>
              <a:xfrm>
                <a:off x="6209010" y="1655466"/>
                <a:ext cx="3796424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{2}=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⁡[2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F990E81-51D4-D3DC-9DF5-B0AD67439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010" y="1655466"/>
                <a:ext cx="3796424" cy="703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5AAFE6C5-E8AB-33E9-89A7-F830E0882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078" y="3812244"/>
            <a:ext cx="3876703" cy="88583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D50765-B425-F9D1-9DD7-937E2BF1E614}"/>
              </a:ext>
            </a:extLst>
          </p:cNvPr>
          <p:cNvSpPr txBox="1"/>
          <p:nvPr/>
        </p:nvSpPr>
        <p:spPr>
          <a:xfrm>
            <a:off x="3979363" y="3293289"/>
            <a:ext cx="6096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After normalization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A89A1A6-F118-5FB6-6956-8BA077225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669" y="2557048"/>
            <a:ext cx="2347560" cy="6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9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1B57A4D-CA57-0735-34C7-FCBBF411439D}"/>
              </a:ext>
            </a:extLst>
          </p:cNvPr>
          <p:cNvSpPr txBox="1"/>
          <p:nvPr/>
        </p:nvSpPr>
        <p:spPr>
          <a:xfrm>
            <a:off x="1184563" y="818741"/>
            <a:ext cx="9206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Considering </a:t>
            </a:r>
            <a:r>
              <a:rPr lang="en-US" altLang="zh-CN" sz="2000" dirty="0">
                <a:solidFill>
                  <a:srgbClr val="FF0000"/>
                </a:solidFill>
              </a:rPr>
              <a:t>resonances decay</a:t>
            </a:r>
            <a:r>
              <a:rPr lang="en-US" altLang="zh-CN" sz="2000" dirty="0"/>
              <a:t>,</a:t>
            </a:r>
          </a:p>
          <a:p>
            <a:r>
              <a:rPr lang="en-US" altLang="zh-CN" sz="2000" dirty="0"/>
              <a:t> the v2 and the corresponding q2 of the </a:t>
            </a:r>
            <a:r>
              <a:rPr lang="en-US" altLang="zh-CN" sz="2000" dirty="0">
                <a:solidFill>
                  <a:srgbClr val="FF0000"/>
                </a:solidFill>
              </a:rPr>
              <a:t>parent resonances </a:t>
            </a:r>
            <a:r>
              <a:rPr lang="en-US" altLang="zh-CN" sz="2000" dirty="0"/>
              <a:t>are more relevant 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209F63-5324-4DD9-AC7A-C5C87746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42" y="3096905"/>
            <a:ext cx="5512364" cy="1245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1BA33E5-243A-375B-6837-B8FE0CE57783}"/>
                  </a:ext>
                </a:extLst>
              </p:cNvPr>
              <p:cNvSpPr txBox="1"/>
              <p:nvPr/>
            </p:nvSpPr>
            <p:spPr>
              <a:xfrm>
                <a:off x="1346442" y="2218978"/>
                <a:ext cx="8729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For each pair of POI, the pair azimuthal angle,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1BA33E5-243A-375B-6837-B8FE0CE57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42" y="2218978"/>
                <a:ext cx="8729724" cy="369332"/>
              </a:xfrm>
              <a:prstGeom prst="rect">
                <a:avLst/>
              </a:prstGeom>
              <a:blipFill>
                <a:blip r:embed="rId3"/>
                <a:stretch>
                  <a:fillRect l="-62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22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3283EAF-2113-8F27-C8D0-92E56C737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58" y="772474"/>
            <a:ext cx="8048684" cy="21717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A8F3BA8-6A00-6FC8-6F9F-F29543F65283}"/>
              </a:ext>
            </a:extLst>
          </p:cNvPr>
          <p:cNvSpPr txBox="1"/>
          <p:nvPr/>
        </p:nvSpPr>
        <p:spPr>
          <a:xfrm>
            <a:off x="1999429" y="3520877"/>
            <a:ext cx="786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We can measure </a:t>
            </a:r>
            <a:r>
              <a:rPr lang="en-US" altLang="zh-CN" sz="2400" dirty="0" err="1"/>
              <a:t>Δγ</a:t>
            </a:r>
            <a:r>
              <a:rPr lang="en-US" altLang="zh-CN" sz="2400" dirty="0"/>
              <a:t> vs q2 and v2 vs q2, then plot </a:t>
            </a:r>
            <a:r>
              <a:rPr lang="en-US" altLang="zh-CN" sz="2400" dirty="0" err="1"/>
              <a:t>Δγ</a:t>
            </a:r>
            <a:r>
              <a:rPr lang="en-US" altLang="zh-CN" sz="2400" dirty="0"/>
              <a:t> vs v2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F5CF83E-3F7F-107D-7DC3-5B2B3A2309A5}"/>
                  </a:ext>
                </a:extLst>
              </p:cNvPr>
              <p:cNvSpPr txBox="1"/>
              <p:nvPr/>
            </p:nvSpPr>
            <p:spPr>
              <a:xfrm>
                <a:off x="7029854" y="5194732"/>
                <a:ext cx="5097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F5CF83E-3F7F-107D-7DC3-5B2B3A230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854" y="5194732"/>
                <a:ext cx="5097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9563AC-2AB9-21D5-6443-FD1AD59A4177}"/>
                  </a:ext>
                </a:extLst>
              </p:cNvPr>
              <p:cNvSpPr txBox="1"/>
              <p:nvPr/>
            </p:nvSpPr>
            <p:spPr>
              <a:xfrm>
                <a:off x="2505851" y="4138605"/>
                <a:ext cx="6096728" cy="528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9563AC-2AB9-21D5-6443-FD1AD59A4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851" y="4138605"/>
                <a:ext cx="6096728" cy="528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E11F5CB-50E6-A152-B584-593B64FD621E}"/>
                  </a:ext>
                </a:extLst>
              </p:cNvPr>
              <p:cNvSpPr txBox="1"/>
              <p:nvPr/>
            </p:nvSpPr>
            <p:spPr>
              <a:xfrm>
                <a:off x="1036425" y="5042279"/>
                <a:ext cx="60967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E11F5CB-50E6-A152-B584-593B64FD6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25" y="5042279"/>
                <a:ext cx="60967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F5CF25B-A50F-963C-1770-BE7BF987257D}"/>
              </a:ext>
            </a:extLst>
          </p:cNvPr>
          <p:cNvCxnSpPr>
            <a:cxnSpLocks/>
          </p:cNvCxnSpPr>
          <p:nvPr/>
        </p:nvCxnSpPr>
        <p:spPr>
          <a:xfrm flipH="1">
            <a:off x="4250794" y="4602715"/>
            <a:ext cx="941562" cy="4986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A45640E-33DE-5703-0062-A20821A63288}"/>
              </a:ext>
            </a:extLst>
          </p:cNvPr>
          <p:cNvCxnSpPr>
            <a:cxnSpLocks/>
          </p:cNvCxnSpPr>
          <p:nvPr/>
        </p:nvCxnSpPr>
        <p:spPr>
          <a:xfrm>
            <a:off x="5888183" y="4588570"/>
            <a:ext cx="1077007" cy="5641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7587F64-30AA-BD4B-9510-E52CAF3C81ED}"/>
              </a:ext>
            </a:extLst>
          </p:cNvPr>
          <p:cNvCxnSpPr/>
          <p:nvPr/>
        </p:nvCxnSpPr>
        <p:spPr>
          <a:xfrm>
            <a:off x="4539392" y="5353597"/>
            <a:ext cx="2096776" cy="0"/>
          </a:xfrm>
          <a:prstGeom prst="straightConnector1">
            <a:avLst/>
          </a:prstGeom>
          <a:ln w="57150"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856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F90ED9-CAD2-DA06-679A-DAF346F6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6" y="680335"/>
            <a:ext cx="7353354" cy="48673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12F8749-EE25-2CE8-31E2-CF0FBBBE3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943" y="1688797"/>
            <a:ext cx="4303193" cy="317869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3273ED5-8CBD-6332-6BF2-556F7FC3A3E3}"/>
              </a:ext>
            </a:extLst>
          </p:cNvPr>
          <p:cNvSpPr txBox="1"/>
          <p:nvPr/>
        </p:nvSpPr>
        <p:spPr>
          <a:xfrm>
            <a:off x="545797" y="5854499"/>
            <a:ext cx="5644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AVFD: the optimal ESS recipe (c) accurately matches the input CME signal.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3A705F-6A0A-493A-FAD7-8C6AE6DF1A79}"/>
              </a:ext>
            </a:extLst>
          </p:cNvPr>
          <p:cNvSpPr txBox="1"/>
          <p:nvPr/>
        </p:nvSpPr>
        <p:spPr>
          <a:xfrm>
            <a:off x="8224131" y="5605706"/>
            <a:ext cx="3881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AMPT(no CME): all ESS recipes over-estimate the BKG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638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3F49CA-B2E5-54E5-9E4A-BFF91D32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10" y="1323080"/>
            <a:ext cx="5539525" cy="406935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DFC0180-75F8-BD1D-B82A-D19BA34EEC61}"/>
              </a:ext>
            </a:extLst>
          </p:cNvPr>
          <p:cNvSpPr txBox="1"/>
          <p:nvPr/>
        </p:nvSpPr>
        <p:spPr>
          <a:xfrm>
            <a:off x="713145" y="354384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STAR preliminary </a:t>
            </a:r>
            <a:endParaRPr lang="zh-CN" altLang="en-US" sz="2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0DF42F-AFC1-0529-1E47-3286CA2A3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292" y="1604949"/>
            <a:ext cx="4876836" cy="364810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E3B5FEE-BE85-C625-E792-AF752392C3CD}"/>
              </a:ext>
            </a:extLst>
          </p:cNvPr>
          <p:cNvSpPr txBox="1"/>
          <p:nvPr/>
        </p:nvSpPr>
        <p:spPr>
          <a:xfrm>
            <a:off x="7757087" y="2283813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total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67E228-DA84-FCD1-F144-00C0B596E0ED}"/>
              </a:ext>
            </a:extLst>
          </p:cNvPr>
          <p:cNvSpPr txBox="1"/>
          <p:nvPr/>
        </p:nvSpPr>
        <p:spPr>
          <a:xfrm>
            <a:off x="7586457" y="40458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signal</a:t>
            </a:r>
            <a:endParaRPr lang="zh-CN" altLang="en-US" b="1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18B3407-3976-0E0A-2A63-91563C436C59}"/>
              </a:ext>
            </a:extLst>
          </p:cNvPr>
          <p:cNvCxnSpPr>
            <a:stCxn id="8" idx="3"/>
          </p:cNvCxnSpPr>
          <p:nvPr/>
        </p:nvCxnSpPr>
        <p:spPr>
          <a:xfrm flipV="1">
            <a:off x="8386676" y="3718852"/>
            <a:ext cx="626070" cy="5117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38FF6E3-CD89-9E1D-E5DB-8238A697A10C}"/>
              </a:ext>
            </a:extLst>
          </p:cNvPr>
          <p:cNvCxnSpPr>
            <a:cxnSpLocks/>
          </p:cNvCxnSpPr>
          <p:nvPr/>
        </p:nvCxnSpPr>
        <p:spPr>
          <a:xfrm>
            <a:off x="8386676" y="2620231"/>
            <a:ext cx="713573" cy="350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25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E0CB9E4-E2D7-ACE1-81AE-51673C36C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8" y="924375"/>
            <a:ext cx="6120793" cy="53971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1942FC-2015-8E04-966C-0ED0BB756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890" y="889374"/>
            <a:ext cx="4905411" cy="53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6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A09B40-A790-32AD-4C34-52951ED6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74" y="1747538"/>
            <a:ext cx="5783929" cy="16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2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25AFA04-33CE-192E-B6D1-FB4A855C5A58}"/>
                  </a:ext>
                </a:extLst>
              </p:cNvPr>
              <p:cNvSpPr txBox="1"/>
              <p:nvPr/>
            </p:nvSpPr>
            <p:spPr>
              <a:xfrm>
                <a:off x="2480693" y="2663336"/>
                <a:ext cx="6269665" cy="1203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If a vector meson decays to two particles with the same mass,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 distribution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l-GR" altLang="zh-CN" i="1" dirty="0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emission angle in the rest frame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25AFA04-33CE-192E-B6D1-FB4A855C5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693" y="2663336"/>
                <a:ext cx="6269665" cy="1203727"/>
              </a:xfrm>
              <a:prstGeom prst="rect">
                <a:avLst/>
              </a:prstGeom>
              <a:blipFill>
                <a:blip r:embed="rId2"/>
                <a:stretch>
                  <a:fillRect l="-875" t="-3046" b="-7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0179EB7-536B-DF6F-B261-64BEA394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551" y="1788972"/>
            <a:ext cx="2609869" cy="9620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24449B6-A640-0DFE-C086-8EE0EE575C6D}"/>
              </a:ext>
            </a:extLst>
          </p:cNvPr>
          <p:cNvSpPr txBox="1"/>
          <p:nvPr/>
        </p:nvSpPr>
        <p:spPr>
          <a:xfrm>
            <a:off x="3280247" y="1241502"/>
            <a:ext cx="6096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spin density matrix for vector meson 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668AF27-8226-EEFA-2191-E58796667C54}"/>
                  </a:ext>
                </a:extLst>
              </p:cNvPr>
              <p:cNvSpPr txBox="1"/>
              <p:nvPr/>
            </p:nvSpPr>
            <p:spPr>
              <a:xfrm>
                <a:off x="3474209" y="707791"/>
                <a:ext cx="60967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Such as ϕ,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en-US" altLang="zh-CN" sz="2000" dirty="0"/>
                  <a:t>,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sz="2000" dirty="0"/>
                  <a:t>and J/Ψ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668AF27-8226-EEFA-2191-E58796667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209" y="707791"/>
                <a:ext cx="6096728" cy="400110"/>
              </a:xfrm>
              <a:prstGeom prst="rect">
                <a:avLst/>
              </a:prstGeom>
              <a:blipFill>
                <a:blip r:embed="rId4"/>
                <a:stretch>
                  <a:fillRect l="-1100" t="-1060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ADAA9385-74C2-853A-59D1-7CB62936A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384" y="2931623"/>
            <a:ext cx="3629052" cy="29432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BEAC04-D5AB-2E4E-13C4-2EFCC5C15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465" y="3912706"/>
            <a:ext cx="4305331" cy="19621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C923AFB-0C08-178F-61B9-A5485CC72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7912" y="3079101"/>
            <a:ext cx="1472489" cy="3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4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54D2B7-9FFD-8DBF-B7C3-47634BC4E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8" y="1374081"/>
            <a:ext cx="4410352" cy="3576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1205EC-611A-020C-358E-43FFAA45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494" y="625874"/>
            <a:ext cx="4829210" cy="1990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F6AFAD-DAEE-4D73-BC43-741A94447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355" y="3979424"/>
            <a:ext cx="5172113" cy="971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A752F1-6057-FCC3-1869-BCC63F8E7969}"/>
                  </a:ext>
                </a:extLst>
              </p:cNvPr>
              <p:cNvSpPr txBox="1"/>
              <p:nvPr/>
            </p:nvSpPr>
            <p:spPr>
              <a:xfrm>
                <a:off x="3172128" y="3510351"/>
                <a:ext cx="33439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A752F1-6057-FCC3-1869-BCC63F8E7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128" y="3510351"/>
                <a:ext cx="3343929" cy="276999"/>
              </a:xfrm>
              <a:prstGeom prst="rect">
                <a:avLst/>
              </a:prstGeom>
              <a:blipFill>
                <a:blip r:embed="rId5"/>
                <a:stretch>
                  <a:fillRect l="-1093"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86F3BD-0AD8-0669-EAA4-DB0609272B0F}"/>
                  </a:ext>
                </a:extLst>
              </p:cNvPr>
              <p:cNvSpPr txBox="1"/>
              <p:nvPr/>
            </p:nvSpPr>
            <p:spPr>
              <a:xfrm>
                <a:off x="1659267" y="2723748"/>
                <a:ext cx="73677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 in a polar coordinate system with the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-y-axis</a:t>
                </a:r>
                <a:r>
                  <a:rPr lang="en-US" altLang="zh-CN" dirty="0"/>
                  <a:t> as the polar axis.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 in a polar coordinate system with the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z-axis</a:t>
                </a:r>
                <a:r>
                  <a:rPr lang="en-US" altLang="zh-CN" dirty="0"/>
                  <a:t> as the polar axis. </a:t>
                </a:r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86F3BD-0AD8-0669-EAA4-DB0609272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267" y="2723748"/>
                <a:ext cx="7367786" cy="646331"/>
              </a:xfrm>
              <a:prstGeom prst="rect">
                <a:avLst/>
              </a:prstGeom>
              <a:blipFill>
                <a:blip r:embed="rId6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72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05E067-A29D-2300-30E2-2969E7BD3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18" y="1185154"/>
            <a:ext cx="3632563" cy="50519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3043F2F-7486-1982-A999-E01CFE32A6CA}"/>
              </a:ext>
            </a:extLst>
          </p:cNvPr>
          <p:cNvSpPr txBox="1"/>
          <p:nvPr/>
        </p:nvSpPr>
        <p:spPr>
          <a:xfrm>
            <a:off x="2877735" y="752049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CME observable: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F27878-02DD-20C3-9193-79D90E87F521}"/>
              </a:ext>
            </a:extLst>
          </p:cNvPr>
          <p:cNvSpPr txBox="1"/>
          <p:nvPr/>
        </p:nvSpPr>
        <p:spPr>
          <a:xfrm>
            <a:off x="2877735" y="1822247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CME background form resonance decay 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DB15E13-D469-824A-2BDF-C318D5D24B83}"/>
                  </a:ext>
                </a:extLst>
              </p:cNvPr>
              <p:cNvSpPr txBox="1"/>
              <p:nvPr/>
            </p:nvSpPr>
            <p:spPr>
              <a:xfrm>
                <a:off x="3140682" y="2323481"/>
                <a:ext cx="4690771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𝐵𝑘𝑔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DB15E13-D469-824A-2BDF-C318D5D24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82" y="2323481"/>
                <a:ext cx="4690771" cy="582339"/>
              </a:xfrm>
              <a:prstGeom prst="rect">
                <a:avLst/>
              </a:prstGeom>
              <a:blipFill>
                <a:blip r:embed="rId3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FD18890B-B5AE-3414-379C-9F238243D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6" y="3209649"/>
            <a:ext cx="4229735" cy="96503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ABEAF50-8FB6-EBB2-F036-DD8C35B633F6}"/>
              </a:ext>
            </a:extLst>
          </p:cNvPr>
          <p:cNvSpPr txBox="1"/>
          <p:nvPr/>
        </p:nvSpPr>
        <p:spPr>
          <a:xfrm>
            <a:off x="2435000" y="315038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 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CF8F921-720C-4753-D9DB-E3719D32D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702" y="1822247"/>
            <a:ext cx="1472489" cy="3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3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7CA57B6-4A76-560B-A930-71CB32C3E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219" y="519526"/>
            <a:ext cx="4229735" cy="96503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D63808F-5918-948C-E865-87B323BB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393" y="2796403"/>
            <a:ext cx="4543458" cy="1828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C0A16A1-AF31-C55C-A414-C89FFBEA5E11}"/>
                  </a:ext>
                </a:extLst>
              </p:cNvPr>
              <p:cNvSpPr txBox="1"/>
              <p:nvPr/>
            </p:nvSpPr>
            <p:spPr>
              <a:xfrm>
                <a:off x="1527250" y="3059656"/>
                <a:ext cx="1950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C0A16A1-AF31-C55C-A414-C89FFBEA5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50" y="3059656"/>
                <a:ext cx="1950149" cy="369332"/>
              </a:xfrm>
              <a:prstGeom prst="rect">
                <a:avLst/>
              </a:prstGeom>
              <a:blipFill>
                <a:blip r:embed="rId4"/>
                <a:stretch>
                  <a:fillRect l="-282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EAE5691-1508-EABB-63CC-6C06AD01D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276" y="4518494"/>
            <a:ext cx="4543457" cy="9267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7CA6A7F-41CF-37E8-283F-8D50B2D46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738" y="1785359"/>
            <a:ext cx="5172113" cy="9715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B4584C-0024-A411-3886-1DCE869A6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850" y="5592765"/>
            <a:ext cx="4633689" cy="84933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963C55B-5840-DE2A-A2AF-ECE4B3CA69A1}"/>
              </a:ext>
            </a:extLst>
          </p:cNvPr>
          <p:cNvSpPr txBox="1"/>
          <p:nvPr/>
        </p:nvSpPr>
        <p:spPr>
          <a:xfrm>
            <a:off x="1486447" y="4772712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the rest frame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1EB3CC9-04E0-A987-5FFF-4A6BE8DF3EA6}"/>
              </a:ext>
            </a:extLst>
          </p:cNvPr>
          <p:cNvSpPr txBox="1"/>
          <p:nvPr/>
        </p:nvSpPr>
        <p:spPr>
          <a:xfrm>
            <a:off x="264480" y="5892407"/>
            <a:ext cx="3384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the lab frame, add a factor  f0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292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9D9AE9E-1868-D8D5-EB86-7F6DF3926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79" y="613727"/>
            <a:ext cx="5162588" cy="50101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A64721F-C900-57CB-484F-F12015F8B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192" y="5671585"/>
            <a:ext cx="4633689" cy="8493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BF56702-C97C-C000-8A58-0C762E5C6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120" y="584897"/>
            <a:ext cx="4986052" cy="508668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92DA86-23F4-F3D2-5D5E-DD9F59C46248}"/>
              </a:ext>
            </a:extLst>
          </p:cNvPr>
          <p:cNvSpPr txBox="1"/>
          <p:nvPr/>
        </p:nvSpPr>
        <p:spPr>
          <a:xfrm>
            <a:off x="348917" y="196724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Other components have no contributions to ∆</a:t>
            </a:r>
            <a:r>
              <a:rPr lang="el-GR" altLang="zh-CN" dirty="0"/>
              <a:t>γ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2A014C-3EFA-9A06-C705-BE5868A93412}"/>
              </a:ext>
            </a:extLst>
          </p:cNvPr>
          <p:cNvSpPr txBox="1"/>
          <p:nvPr/>
        </p:nvSpPr>
        <p:spPr>
          <a:xfrm>
            <a:off x="6269181" y="120223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Adding other contribution to ∆</a:t>
            </a:r>
            <a:r>
              <a:rPr lang="el-GR" altLang="zh-CN" dirty="0"/>
              <a:t>γ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471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1A809A0-74EB-E5CB-450C-8E4C4DD80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091" y="1022798"/>
            <a:ext cx="5773399" cy="5344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2FEBEA9-FB58-95E0-5AC1-A542B69AF743}"/>
                  </a:ext>
                </a:extLst>
              </p:cNvPr>
              <p:cNvSpPr txBox="1"/>
              <p:nvPr/>
            </p:nvSpPr>
            <p:spPr>
              <a:xfrm>
                <a:off x="844397" y="584078"/>
                <a:ext cx="3732817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b="0" dirty="0"/>
                  <a:t>For another CME observable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2FEBEA9-FB58-95E0-5AC1-A542B69AF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97" y="584078"/>
                <a:ext cx="3732817" cy="300788"/>
              </a:xfrm>
              <a:prstGeom prst="rect">
                <a:avLst/>
              </a:prstGeom>
              <a:blipFill>
                <a:blip r:embed="rId3"/>
                <a:stretch>
                  <a:fillRect l="-3922" t="-24490" r="-2124" b="-408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B19B98C5-9001-F641-3A73-76DF9FC70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96" y="3025872"/>
            <a:ext cx="3686202" cy="7143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57235D3-ADB8-D466-4C86-0390FFD22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45" y="1022798"/>
            <a:ext cx="4457733" cy="18383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FB88106-18D6-E794-6D75-C4A4AF4AF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955" y="3907252"/>
            <a:ext cx="3299203" cy="29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8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2390F46-E7D2-7427-2000-0AB9AC3FB865}"/>
              </a:ext>
            </a:extLst>
          </p:cNvPr>
          <p:cNvSpPr txBox="1"/>
          <p:nvPr/>
        </p:nvSpPr>
        <p:spPr>
          <a:xfrm>
            <a:off x="1963336" y="1960648"/>
            <a:ext cx="87207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1" dirty="0"/>
              <a:t>A Novel Approach to Search for the Chiral Magnetic </a:t>
            </a:r>
          </a:p>
          <a:p>
            <a:r>
              <a:rPr lang="en-US" altLang="zh-CN" sz="2800" i="1" dirty="0"/>
              <a:t>Effect from STAR and the Future Prospect</a:t>
            </a:r>
            <a:endParaRPr lang="zh-CN" altLang="en-US" sz="2800" i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ADBE65-1735-FCF2-8499-36D693F4BFA6}"/>
              </a:ext>
            </a:extLst>
          </p:cNvPr>
          <p:cNvSpPr txBox="1"/>
          <p:nvPr/>
        </p:nvSpPr>
        <p:spPr>
          <a:xfrm>
            <a:off x="4675910" y="3533509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Huan Zhong Huang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021B2C-1E8C-D22A-2B0A-A087CA7CC45A}"/>
              </a:ext>
            </a:extLst>
          </p:cNvPr>
          <p:cNvSpPr txBox="1"/>
          <p:nvPr/>
        </p:nvSpPr>
        <p:spPr>
          <a:xfrm>
            <a:off x="2520069" y="4954733"/>
            <a:ext cx="820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The 1st International Workshop on Physics at High Baryon Density (PHD2024)</a:t>
            </a:r>
          </a:p>
          <a:p>
            <a:r>
              <a:rPr lang="en-US" altLang="zh-CN" dirty="0"/>
              <a:t> Nov. 1-4, 2024 @ CCNU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46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28922F1-3253-3E2B-F380-7A8E9BA08003}"/>
                  </a:ext>
                </a:extLst>
              </p:cNvPr>
              <p:cNvSpPr txBox="1"/>
              <p:nvPr/>
            </p:nvSpPr>
            <p:spPr>
              <a:xfrm>
                <a:off x="3223809" y="2253480"/>
                <a:ext cx="5809667" cy="1422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𝐵𝑘𝑔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en-US" altLang="zh-CN" sz="2400" b="0" dirty="0"/>
              </a:p>
              <a:p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CN" sz="24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28922F1-3253-3E2B-F380-7A8E9BA08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809" y="2253480"/>
                <a:ext cx="5809667" cy="14229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23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375</Words>
  <Application>Microsoft Office PowerPoint</Application>
  <PresentationFormat>宽屏</PresentationFormat>
  <Paragraphs>50</Paragraphs>
  <Slides>17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梓林 袁</dc:creator>
  <cp:lastModifiedBy>梓林 袁</cp:lastModifiedBy>
  <cp:revision>14</cp:revision>
  <dcterms:created xsi:type="dcterms:W3CDTF">2024-12-03T06:10:51Z</dcterms:created>
  <dcterms:modified xsi:type="dcterms:W3CDTF">2024-12-04T00:49:38Z</dcterms:modified>
</cp:coreProperties>
</file>