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9" r:id="rId3"/>
    <p:sldId id="260" r:id="rId4"/>
    <p:sldId id="261" r:id="rId5"/>
    <p:sldId id="268" r:id="rId6"/>
    <p:sldId id="1407" r:id="rId7"/>
    <p:sldId id="267" r:id="rId8"/>
    <p:sldId id="264" r:id="rId9"/>
    <p:sldId id="263" r:id="rId10"/>
    <p:sldId id="1408" r:id="rId11"/>
    <p:sldId id="1410" r:id="rId12"/>
    <p:sldId id="25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2"/>
    <p:restoredTop sz="96395"/>
  </p:normalViewPr>
  <p:slideViewPr>
    <p:cSldViewPr snapToGrid="0">
      <p:cViewPr varScale="1">
        <p:scale>
          <a:sx n="116" d="100"/>
          <a:sy n="116" d="100"/>
        </p:scale>
        <p:origin x="6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16A0E-126F-1C46-8FD0-4273FED7CF38}" type="datetimeFigureOut">
              <a:rPr kumimoji="1" lang="zh-CN" altLang="en-US" smtClean="0"/>
              <a:t>2024/12/5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25EFA-E902-0944-A576-9D8F77FD1FED}" type="slidenum">
              <a:rPr kumimoji="1" lang="zh-CN" altLang="en-US" smtClean="0"/>
              <a:t>‹#›</a:t>
            </a:fld>
            <a:endParaRPr kumimoji="1" lang="zh-CN" altLang="en-US"/>
          </a:p>
        </p:txBody>
      </p:sp>
    </p:spTree>
    <p:extLst>
      <p:ext uri="{BB962C8B-B14F-4D97-AF65-F5344CB8AC3E}">
        <p14:creationId xmlns:p14="http://schemas.microsoft.com/office/powerpoint/2010/main" val="376759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IP</a:t>
            </a:r>
            <a:r>
              <a:rPr kumimoji="1" lang="zh-CN" altLang="en-US" dirty="0"/>
              <a:t>束腰取</a:t>
            </a:r>
            <a:r>
              <a:rPr kumimoji="1" lang="en-US" altLang="zh-CN" dirty="0"/>
              <a:t>1mm</a:t>
            </a:r>
            <a:r>
              <a:rPr kumimoji="1" lang="zh-CN" altLang="en-US" dirty="0"/>
              <a:t>合理</a:t>
            </a:r>
          </a:p>
        </p:txBody>
      </p:sp>
      <p:sp>
        <p:nvSpPr>
          <p:cNvPr id="4" name="灯片编号占位符 3"/>
          <p:cNvSpPr>
            <a:spLocks noGrp="1"/>
          </p:cNvSpPr>
          <p:nvPr>
            <p:ph type="sldNum" sz="quarter" idx="5"/>
          </p:nvPr>
        </p:nvSpPr>
        <p:spPr/>
        <p:txBody>
          <a:bodyPr/>
          <a:lstStyle/>
          <a:p>
            <a:fld id="{5E506D17-837B-9B4C-A36B-66EABD8920AA}" type="slidenum">
              <a:rPr kumimoji="1" lang="zh-CN" altLang="en-US" smtClean="0"/>
              <a:t>8</a:t>
            </a:fld>
            <a:endParaRPr kumimoji="1" lang="zh-CN" altLang="en-US"/>
          </a:p>
        </p:txBody>
      </p:sp>
    </p:spTree>
    <p:extLst>
      <p:ext uri="{BB962C8B-B14F-4D97-AF65-F5344CB8AC3E}">
        <p14:creationId xmlns:p14="http://schemas.microsoft.com/office/powerpoint/2010/main" val="1834499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A5C95-4E5E-7170-3185-3278896DB17D}"/>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570FDD7F-13DB-0FE8-873C-3C32CCBFC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1DD285F1-ABAB-BE82-7443-8FAB7D62BAA7}"/>
              </a:ext>
            </a:extLst>
          </p:cNvPr>
          <p:cNvSpPr>
            <a:spLocks noGrp="1"/>
          </p:cNvSpPr>
          <p:nvPr>
            <p:ph type="dt" sz="half" idx="10"/>
          </p:nvPr>
        </p:nvSpPr>
        <p:spPr/>
        <p:txBody>
          <a:bodyPr/>
          <a:lstStyle/>
          <a:p>
            <a:fld id="{E5CBA91C-026E-EB45-8238-492459894484}" type="datetimeFigureOut">
              <a:rPr kumimoji="1" lang="zh-CN" altLang="en-US" smtClean="0"/>
              <a:t>2024/12/5</a:t>
            </a:fld>
            <a:endParaRPr kumimoji="1" lang="zh-CN" altLang="en-US"/>
          </a:p>
        </p:txBody>
      </p:sp>
      <p:sp>
        <p:nvSpPr>
          <p:cNvPr id="5" name="页脚占位符 4">
            <a:extLst>
              <a:ext uri="{FF2B5EF4-FFF2-40B4-BE49-F238E27FC236}">
                <a16:creationId xmlns:a16="http://schemas.microsoft.com/office/drawing/2014/main" id="{405CBA81-CE7E-0A59-DD01-E3CE27CB178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3BF2A68-CCF4-4255-F191-0E79DBF1C1A1}"/>
              </a:ext>
            </a:extLst>
          </p:cNvPr>
          <p:cNvSpPr>
            <a:spLocks noGrp="1"/>
          </p:cNvSpPr>
          <p:nvPr>
            <p:ph type="sldNum" sz="quarter" idx="12"/>
          </p:nvPr>
        </p:nvSpPr>
        <p:spPr/>
        <p:txBody>
          <a:bodyPr/>
          <a:lstStyle/>
          <a:p>
            <a:fld id="{0FF836A7-E89F-484C-8C59-846B2EB761E8}" type="slidenum">
              <a:rPr kumimoji="1" lang="zh-CN" altLang="en-US" smtClean="0"/>
              <a:t>‹#›</a:t>
            </a:fld>
            <a:endParaRPr kumimoji="1" lang="zh-CN" altLang="en-US"/>
          </a:p>
        </p:txBody>
      </p:sp>
    </p:spTree>
    <p:extLst>
      <p:ext uri="{BB962C8B-B14F-4D97-AF65-F5344CB8AC3E}">
        <p14:creationId xmlns:p14="http://schemas.microsoft.com/office/powerpoint/2010/main" val="25463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99BE56-F488-780F-D637-A5623C669994}"/>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75A05C79-38FF-5032-943E-71CF4A86FE9C}"/>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BEB6AAB-C6DA-2978-F77E-81A526407BB1}"/>
              </a:ext>
            </a:extLst>
          </p:cNvPr>
          <p:cNvSpPr>
            <a:spLocks noGrp="1"/>
          </p:cNvSpPr>
          <p:nvPr>
            <p:ph type="dt" sz="half" idx="10"/>
          </p:nvPr>
        </p:nvSpPr>
        <p:spPr/>
        <p:txBody>
          <a:bodyPr/>
          <a:lstStyle/>
          <a:p>
            <a:fld id="{E5CBA91C-026E-EB45-8238-492459894484}" type="datetimeFigureOut">
              <a:rPr kumimoji="1" lang="zh-CN" altLang="en-US" smtClean="0"/>
              <a:t>2024/12/5</a:t>
            </a:fld>
            <a:endParaRPr kumimoji="1" lang="zh-CN" altLang="en-US"/>
          </a:p>
        </p:txBody>
      </p:sp>
      <p:sp>
        <p:nvSpPr>
          <p:cNvPr id="5" name="页脚占位符 4">
            <a:extLst>
              <a:ext uri="{FF2B5EF4-FFF2-40B4-BE49-F238E27FC236}">
                <a16:creationId xmlns:a16="http://schemas.microsoft.com/office/drawing/2014/main" id="{F350500A-BFB0-4876-C966-D1E37B22130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DC181E8-64DF-8A74-0F88-3F387A2D00C2}"/>
              </a:ext>
            </a:extLst>
          </p:cNvPr>
          <p:cNvSpPr>
            <a:spLocks noGrp="1"/>
          </p:cNvSpPr>
          <p:nvPr>
            <p:ph type="sldNum" sz="quarter" idx="12"/>
          </p:nvPr>
        </p:nvSpPr>
        <p:spPr/>
        <p:txBody>
          <a:bodyPr/>
          <a:lstStyle/>
          <a:p>
            <a:fld id="{0FF836A7-E89F-484C-8C59-846B2EB761E8}" type="slidenum">
              <a:rPr kumimoji="1" lang="zh-CN" altLang="en-US" smtClean="0"/>
              <a:t>‹#›</a:t>
            </a:fld>
            <a:endParaRPr kumimoji="1" lang="zh-CN" altLang="en-US"/>
          </a:p>
        </p:txBody>
      </p:sp>
    </p:spTree>
    <p:extLst>
      <p:ext uri="{BB962C8B-B14F-4D97-AF65-F5344CB8AC3E}">
        <p14:creationId xmlns:p14="http://schemas.microsoft.com/office/powerpoint/2010/main" val="80282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536949F-6674-8382-0A34-F9636A671995}"/>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E342D5CE-D6F9-ABFF-C0D1-99D782F93243}"/>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43C6EE2-8715-9764-FFDE-3B3849D33256}"/>
              </a:ext>
            </a:extLst>
          </p:cNvPr>
          <p:cNvSpPr>
            <a:spLocks noGrp="1"/>
          </p:cNvSpPr>
          <p:nvPr>
            <p:ph type="dt" sz="half" idx="10"/>
          </p:nvPr>
        </p:nvSpPr>
        <p:spPr/>
        <p:txBody>
          <a:bodyPr/>
          <a:lstStyle/>
          <a:p>
            <a:fld id="{E5CBA91C-026E-EB45-8238-492459894484}" type="datetimeFigureOut">
              <a:rPr kumimoji="1" lang="zh-CN" altLang="en-US" smtClean="0"/>
              <a:t>2024/12/5</a:t>
            </a:fld>
            <a:endParaRPr kumimoji="1" lang="zh-CN" altLang="en-US"/>
          </a:p>
        </p:txBody>
      </p:sp>
      <p:sp>
        <p:nvSpPr>
          <p:cNvPr id="5" name="页脚占位符 4">
            <a:extLst>
              <a:ext uri="{FF2B5EF4-FFF2-40B4-BE49-F238E27FC236}">
                <a16:creationId xmlns:a16="http://schemas.microsoft.com/office/drawing/2014/main" id="{959C7133-5931-4BE6-C09F-0923DFEA79B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DC44E38-1120-626D-ECAC-42BD67C9840A}"/>
              </a:ext>
            </a:extLst>
          </p:cNvPr>
          <p:cNvSpPr>
            <a:spLocks noGrp="1"/>
          </p:cNvSpPr>
          <p:nvPr>
            <p:ph type="sldNum" sz="quarter" idx="12"/>
          </p:nvPr>
        </p:nvSpPr>
        <p:spPr/>
        <p:txBody>
          <a:bodyPr/>
          <a:lstStyle/>
          <a:p>
            <a:fld id="{0FF836A7-E89F-484C-8C59-846B2EB761E8}" type="slidenum">
              <a:rPr kumimoji="1" lang="zh-CN" altLang="en-US" smtClean="0"/>
              <a:t>‹#›</a:t>
            </a:fld>
            <a:endParaRPr kumimoji="1" lang="zh-CN" altLang="en-US"/>
          </a:p>
        </p:txBody>
      </p:sp>
    </p:spTree>
    <p:extLst>
      <p:ext uri="{BB962C8B-B14F-4D97-AF65-F5344CB8AC3E}">
        <p14:creationId xmlns:p14="http://schemas.microsoft.com/office/powerpoint/2010/main" val="39119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CE05BA-01E3-832E-23C2-4E0941570386}"/>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15A93CB1-9AAE-F52C-126B-B99B089927E0}"/>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33B1FBE-6285-5CCD-21EA-6809BA65C1DC}"/>
              </a:ext>
            </a:extLst>
          </p:cNvPr>
          <p:cNvSpPr>
            <a:spLocks noGrp="1"/>
          </p:cNvSpPr>
          <p:nvPr>
            <p:ph type="dt" sz="half" idx="10"/>
          </p:nvPr>
        </p:nvSpPr>
        <p:spPr/>
        <p:txBody>
          <a:bodyPr/>
          <a:lstStyle/>
          <a:p>
            <a:fld id="{E5CBA91C-026E-EB45-8238-492459894484}" type="datetimeFigureOut">
              <a:rPr kumimoji="1" lang="zh-CN" altLang="en-US" smtClean="0"/>
              <a:t>2024/12/5</a:t>
            </a:fld>
            <a:endParaRPr kumimoji="1" lang="zh-CN" altLang="en-US"/>
          </a:p>
        </p:txBody>
      </p:sp>
      <p:sp>
        <p:nvSpPr>
          <p:cNvPr id="5" name="页脚占位符 4">
            <a:extLst>
              <a:ext uri="{FF2B5EF4-FFF2-40B4-BE49-F238E27FC236}">
                <a16:creationId xmlns:a16="http://schemas.microsoft.com/office/drawing/2014/main" id="{F4B603F7-770B-2B8E-5235-F6A63B95931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30F2484-E7B3-9A3A-DB18-C44DD4ADD0CB}"/>
              </a:ext>
            </a:extLst>
          </p:cNvPr>
          <p:cNvSpPr>
            <a:spLocks noGrp="1"/>
          </p:cNvSpPr>
          <p:nvPr>
            <p:ph type="sldNum" sz="quarter" idx="12"/>
          </p:nvPr>
        </p:nvSpPr>
        <p:spPr/>
        <p:txBody>
          <a:bodyPr/>
          <a:lstStyle/>
          <a:p>
            <a:fld id="{0FF836A7-E89F-484C-8C59-846B2EB761E8}" type="slidenum">
              <a:rPr kumimoji="1" lang="zh-CN" altLang="en-US" smtClean="0"/>
              <a:t>‹#›</a:t>
            </a:fld>
            <a:endParaRPr kumimoji="1" lang="zh-CN" altLang="en-US"/>
          </a:p>
        </p:txBody>
      </p:sp>
    </p:spTree>
    <p:extLst>
      <p:ext uri="{BB962C8B-B14F-4D97-AF65-F5344CB8AC3E}">
        <p14:creationId xmlns:p14="http://schemas.microsoft.com/office/powerpoint/2010/main" val="44025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54C6D-6334-3D29-96D5-79FF1E026C51}"/>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20E5DDBF-9C8E-3BF1-01A1-7CAE6746BB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30C14FA-27C8-E7D0-B864-337EB0425C53}"/>
              </a:ext>
            </a:extLst>
          </p:cNvPr>
          <p:cNvSpPr>
            <a:spLocks noGrp="1"/>
          </p:cNvSpPr>
          <p:nvPr>
            <p:ph type="dt" sz="half" idx="10"/>
          </p:nvPr>
        </p:nvSpPr>
        <p:spPr/>
        <p:txBody>
          <a:bodyPr/>
          <a:lstStyle/>
          <a:p>
            <a:fld id="{E5CBA91C-026E-EB45-8238-492459894484}" type="datetimeFigureOut">
              <a:rPr kumimoji="1" lang="zh-CN" altLang="en-US" smtClean="0"/>
              <a:t>2024/12/5</a:t>
            </a:fld>
            <a:endParaRPr kumimoji="1" lang="zh-CN" altLang="en-US"/>
          </a:p>
        </p:txBody>
      </p:sp>
      <p:sp>
        <p:nvSpPr>
          <p:cNvPr id="5" name="页脚占位符 4">
            <a:extLst>
              <a:ext uri="{FF2B5EF4-FFF2-40B4-BE49-F238E27FC236}">
                <a16:creationId xmlns:a16="http://schemas.microsoft.com/office/drawing/2014/main" id="{89D2DA27-48CC-741D-AD8C-37F760CF99E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F9378E86-4FCB-F8E9-BEB7-FA4885E367CD}"/>
              </a:ext>
            </a:extLst>
          </p:cNvPr>
          <p:cNvSpPr>
            <a:spLocks noGrp="1"/>
          </p:cNvSpPr>
          <p:nvPr>
            <p:ph type="sldNum" sz="quarter" idx="12"/>
          </p:nvPr>
        </p:nvSpPr>
        <p:spPr/>
        <p:txBody>
          <a:bodyPr/>
          <a:lstStyle/>
          <a:p>
            <a:fld id="{0FF836A7-E89F-484C-8C59-846B2EB761E8}" type="slidenum">
              <a:rPr kumimoji="1" lang="zh-CN" altLang="en-US" smtClean="0"/>
              <a:t>‹#›</a:t>
            </a:fld>
            <a:endParaRPr kumimoji="1" lang="zh-CN" altLang="en-US"/>
          </a:p>
        </p:txBody>
      </p:sp>
    </p:spTree>
    <p:extLst>
      <p:ext uri="{BB962C8B-B14F-4D97-AF65-F5344CB8AC3E}">
        <p14:creationId xmlns:p14="http://schemas.microsoft.com/office/powerpoint/2010/main" val="262955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970BCF-01F6-A617-B451-543D923AA9FE}"/>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4539CC04-099D-A81F-2056-9B2DA059997B}"/>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9CA4A1C0-6C1C-B1AB-5BCE-FABA493EE625}"/>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7921CD79-9D5D-0F95-8070-D228F8C5527D}"/>
              </a:ext>
            </a:extLst>
          </p:cNvPr>
          <p:cNvSpPr>
            <a:spLocks noGrp="1"/>
          </p:cNvSpPr>
          <p:nvPr>
            <p:ph type="dt" sz="half" idx="10"/>
          </p:nvPr>
        </p:nvSpPr>
        <p:spPr/>
        <p:txBody>
          <a:bodyPr/>
          <a:lstStyle/>
          <a:p>
            <a:fld id="{E5CBA91C-026E-EB45-8238-492459894484}" type="datetimeFigureOut">
              <a:rPr kumimoji="1" lang="zh-CN" altLang="en-US" smtClean="0"/>
              <a:t>2024/12/5</a:t>
            </a:fld>
            <a:endParaRPr kumimoji="1" lang="zh-CN" altLang="en-US"/>
          </a:p>
        </p:txBody>
      </p:sp>
      <p:sp>
        <p:nvSpPr>
          <p:cNvPr id="6" name="页脚占位符 5">
            <a:extLst>
              <a:ext uri="{FF2B5EF4-FFF2-40B4-BE49-F238E27FC236}">
                <a16:creationId xmlns:a16="http://schemas.microsoft.com/office/drawing/2014/main" id="{5B0448FE-CD88-AE30-C7E2-682AB890A24C}"/>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4D3DB7D-99EB-7FB2-E6EC-E108D0BF2015}"/>
              </a:ext>
            </a:extLst>
          </p:cNvPr>
          <p:cNvSpPr>
            <a:spLocks noGrp="1"/>
          </p:cNvSpPr>
          <p:nvPr>
            <p:ph type="sldNum" sz="quarter" idx="12"/>
          </p:nvPr>
        </p:nvSpPr>
        <p:spPr/>
        <p:txBody>
          <a:bodyPr/>
          <a:lstStyle/>
          <a:p>
            <a:fld id="{0FF836A7-E89F-484C-8C59-846B2EB761E8}" type="slidenum">
              <a:rPr kumimoji="1" lang="zh-CN" altLang="en-US" smtClean="0"/>
              <a:t>‹#›</a:t>
            </a:fld>
            <a:endParaRPr kumimoji="1" lang="zh-CN" altLang="en-US"/>
          </a:p>
        </p:txBody>
      </p:sp>
    </p:spTree>
    <p:extLst>
      <p:ext uri="{BB962C8B-B14F-4D97-AF65-F5344CB8AC3E}">
        <p14:creationId xmlns:p14="http://schemas.microsoft.com/office/powerpoint/2010/main" val="160946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B0F40B-DB8D-3882-A4D6-877632E7B9D9}"/>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C8CE1F94-9CAD-94E1-4C9C-3FB647F39A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B8BB8D1C-059A-64C0-3DB2-2BF27B89388D}"/>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BE95F89A-2ADF-B651-6A7C-9727718C93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AB2D9CDF-69FA-6236-D692-3E4A69626690}"/>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2B3A50D7-4744-6326-371E-F55741B66AC1}"/>
              </a:ext>
            </a:extLst>
          </p:cNvPr>
          <p:cNvSpPr>
            <a:spLocks noGrp="1"/>
          </p:cNvSpPr>
          <p:nvPr>
            <p:ph type="dt" sz="half" idx="10"/>
          </p:nvPr>
        </p:nvSpPr>
        <p:spPr/>
        <p:txBody>
          <a:bodyPr/>
          <a:lstStyle/>
          <a:p>
            <a:fld id="{E5CBA91C-026E-EB45-8238-492459894484}" type="datetimeFigureOut">
              <a:rPr kumimoji="1" lang="zh-CN" altLang="en-US" smtClean="0"/>
              <a:t>2024/12/5</a:t>
            </a:fld>
            <a:endParaRPr kumimoji="1" lang="zh-CN" altLang="en-US"/>
          </a:p>
        </p:txBody>
      </p:sp>
      <p:sp>
        <p:nvSpPr>
          <p:cNvPr id="8" name="页脚占位符 7">
            <a:extLst>
              <a:ext uri="{FF2B5EF4-FFF2-40B4-BE49-F238E27FC236}">
                <a16:creationId xmlns:a16="http://schemas.microsoft.com/office/drawing/2014/main" id="{8B85FF9C-B405-7ACB-4043-427C0364F454}"/>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7F829D75-0564-6214-2692-84969670B0AF}"/>
              </a:ext>
            </a:extLst>
          </p:cNvPr>
          <p:cNvSpPr>
            <a:spLocks noGrp="1"/>
          </p:cNvSpPr>
          <p:nvPr>
            <p:ph type="sldNum" sz="quarter" idx="12"/>
          </p:nvPr>
        </p:nvSpPr>
        <p:spPr/>
        <p:txBody>
          <a:bodyPr/>
          <a:lstStyle/>
          <a:p>
            <a:fld id="{0FF836A7-E89F-484C-8C59-846B2EB761E8}" type="slidenum">
              <a:rPr kumimoji="1" lang="zh-CN" altLang="en-US" smtClean="0"/>
              <a:t>‹#›</a:t>
            </a:fld>
            <a:endParaRPr kumimoji="1" lang="zh-CN" altLang="en-US"/>
          </a:p>
        </p:txBody>
      </p:sp>
    </p:spTree>
    <p:extLst>
      <p:ext uri="{BB962C8B-B14F-4D97-AF65-F5344CB8AC3E}">
        <p14:creationId xmlns:p14="http://schemas.microsoft.com/office/powerpoint/2010/main" val="399229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AE95E8-BB65-D964-C571-7B4FF594B1A3}"/>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11C6359-262D-30B2-015D-F5F2AE719BCA}"/>
              </a:ext>
            </a:extLst>
          </p:cNvPr>
          <p:cNvSpPr>
            <a:spLocks noGrp="1"/>
          </p:cNvSpPr>
          <p:nvPr>
            <p:ph type="dt" sz="half" idx="10"/>
          </p:nvPr>
        </p:nvSpPr>
        <p:spPr/>
        <p:txBody>
          <a:bodyPr/>
          <a:lstStyle/>
          <a:p>
            <a:fld id="{E5CBA91C-026E-EB45-8238-492459894484}" type="datetimeFigureOut">
              <a:rPr kumimoji="1" lang="zh-CN" altLang="en-US" smtClean="0"/>
              <a:t>2024/12/5</a:t>
            </a:fld>
            <a:endParaRPr kumimoji="1" lang="zh-CN" altLang="en-US"/>
          </a:p>
        </p:txBody>
      </p:sp>
      <p:sp>
        <p:nvSpPr>
          <p:cNvPr id="4" name="页脚占位符 3">
            <a:extLst>
              <a:ext uri="{FF2B5EF4-FFF2-40B4-BE49-F238E27FC236}">
                <a16:creationId xmlns:a16="http://schemas.microsoft.com/office/drawing/2014/main" id="{9D0367F5-4651-96BE-24BF-C0BADF505305}"/>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B5A849F0-6618-0996-22B1-33E583EE82B5}"/>
              </a:ext>
            </a:extLst>
          </p:cNvPr>
          <p:cNvSpPr>
            <a:spLocks noGrp="1"/>
          </p:cNvSpPr>
          <p:nvPr>
            <p:ph type="sldNum" sz="quarter" idx="12"/>
          </p:nvPr>
        </p:nvSpPr>
        <p:spPr/>
        <p:txBody>
          <a:bodyPr/>
          <a:lstStyle/>
          <a:p>
            <a:fld id="{0FF836A7-E89F-484C-8C59-846B2EB761E8}" type="slidenum">
              <a:rPr kumimoji="1" lang="zh-CN" altLang="en-US" smtClean="0"/>
              <a:t>‹#›</a:t>
            </a:fld>
            <a:endParaRPr kumimoji="1" lang="zh-CN" altLang="en-US"/>
          </a:p>
        </p:txBody>
      </p:sp>
    </p:spTree>
    <p:extLst>
      <p:ext uri="{BB962C8B-B14F-4D97-AF65-F5344CB8AC3E}">
        <p14:creationId xmlns:p14="http://schemas.microsoft.com/office/powerpoint/2010/main" val="1587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8F81225-C44F-9DF3-9A4C-AA5AA8DC0984}"/>
              </a:ext>
            </a:extLst>
          </p:cNvPr>
          <p:cNvSpPr>
            <a:spLocks noGrp="1"/>
          </p:cNvSpPr>
          <p:nvPr>
            <p:ph type="dt" sz="half" idx="10"/>
          </p:nvPr>
        </p:nvSpPr>
        <p:spPr/>
        <p:txBody>
          <a:bodyPr/>
          <a:lstStyle/>
          <a:p>
            <a:fld id="{E5CBA91C-026E-EB45-8238-492459894484}" type="datetimeFigureOut">
              <a:rPr kumimoji="1" lang="zh-CN" altLang="en-US" smtClean="0"/>
              <a:t>2024/12/5</a:t>
            </a:fld>
            <a:endParaRPr kumimoji="1" lang="zh-CN" altLang="en-US"/>
          </a:p>
        </p:txBody>
      </p:sp>
      <p:sp>
        <p:nvSpPr>
          <p:cNvPr id="3" name="页脚占位符 2">
            <a:extLst>
              <a:ext uri="{FF2B5EF4-FFF2-40B4-BE49-F238E27FC236}">
                <a16:creationId xmlns:a16="http://schemas.microsoft.com/office/drawing/2014/main" id="{ED364DC4-3C4E-D0E2-F156-16AFB17E26BC}"/>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0838C1C8-A8A4-604E-E10B-818292AB80D6}"/>
              </a:ext>
            </a:extLst>
          </p:cNvPr>
          <p:cNvSpPr>
            <a:spLocks noGrp="1"/>
          </p:cNvSpPr>
          <p:nvPr>
            <p:ph type="sldNum" sz="quarter" idx="12"/>
          </p:nvPr>
        </p:nvSpPr>
        <p:spPr/>
        <p:txBody>
          <a:bodyPr/>
          <a:lstStyle/>
          <a:p>
            <a:fld id="{0FF836A7-E89F-484C-8C59-846B2EB761E8}" type="slidenum">
              <a:rPr kumimoji="1" lang="zh-CN" altLang="en-US" smtClean="0"/>
              <a:t>‹#›</a:t>
            </a:fld>
            <a:endParaRPr kumimoji="1" lang="zh-CN" altLang="en-US"/>
          </a:p>
        </p:txBody>
      </p:sp>
    </p:spTree>
    <p:extLst>
      <p:ext uri="{BB962C8B-B14F-4D97-AF65-F5344CB8AC3E}">
        <p14:creationId xmlns:p14="http://schemas.microsoft.com/office/powerpoint/2010/main" val="9739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5D7FC1-83FB-C577-4876-7D3EEF953E9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347074DA-EB5B-0F32-71E5-CE8750B7F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BC94E345-EDE5-A535-6C4C-7DF557C4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44EA2469-F481-70EB-4D74-5AF2EDFAB965}"/>
              </a:ext>
            </a:extLst>
          </p:cNvPr>
          <p:cNvSpPr>
            <a:spLocks noGrp="1"/>
          </p:cNvSpPr>
          <p:nvPr>
            <p:ph type="dt" sz="half" idx="10"/>
          </p:nvPr>
        </p:nvSpPr>
        <p:spPr/>
        <p:txBody>
          <a:bodyPr/>
          <a:lstStyle/>
          <a:p>
            <a:fld id="{E5CBA91C-026E-EB45-8238-492459894484}" type="datetimeFigureOut">
              <a:rPr kumimoji="1" lang="zh-CN" altLang="en-US" smtClean="0"/>
              <a:t>2024/12/5</a:t>
            </a:fld>
            <a:endParaRPr kumimoji="1" lang="zh-CN" altLang="en-US"/>
          </a:p>
        </p:txBody>
      </p:sp>
      <p:sp>
        <p:nvSpPr>
          <p:cNvPr id="6" name="页脚占位符 5">
            <a:extLst>
              <a:ext uri="{FF2B5EF4-FFF2-40B4-BE49-F238E27FC236}">
                <a16:creationId xmlns:a16="http://schemas.microsoft.com/office/drawing/2014/main" id="{DEB72632-85DB-7147-8CE1-8CC78A3FBD7D}"/>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48282FF-D83B-4EB9-2496-86C1097F9D43}"/>
              </a:ext>
            </a:extLst>
          </p:cNvPr>
          <p:cNvSpPr>
            <a:spLocks noGrp="1"/>
          </p:cNvSpPr>
          <p:nvPr>
            <p:ph type="sldNum" sz="quarter" idx="12"/>
          </p:nvPr>
        </p:nvSpPr>
        <p:spPr/>
        <p:txBody>
          <a:bodyPr/>
          <a:lstStyle/>
          <a:p>
            <a:fld id="{0FF836A7-E89F-484C-8C59-846B2EB761E8}" type="slidenum">
              <a:rPr kumimoji="1" lang="zh-CN" altLang="en-US" smtClean="0"/>
              <a:t>‹#›</a:t>
            </a:fld>
            <a:endParaRPr kumimoji="1" lang="zh-CN" altLang="en-US"/>
          </a:p>
        </p:txBody>
      </p:sp>
    </p:spTree>
    <p:extLst>
      <p:ext uri="{BB962C8B-B14F-4D97-AF65-F5344CB8AC3E}">
        <p14:creationId xmlns:p14="http://schemas.microsoft.com/office/powerpoint/2010/main" val="2666408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A4DAAC-2AAF-295C-692A-3309B62D71A0}"/>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C69D36F3-7280-2E7A-9CCE-19C3CF097A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CF4C87E1-476F-F1BA-D318-B9E15453C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3012CD23-AA4D-F134-8683-AA2A9EE9F651}"/>
              </a:ext>
            </a:extLst>
          </p:cNvPr>
          <p:cNvSpPr>
            <a:spLocks noGrp="1"/>
          </p:cNvSpPr>
          <p:nvPr>
            <p:ph type="dt" sz="half" idx="10"/>
          </p:nvPr>
        </p:nvSpPr>
        <p:spPr/>
        <p:txBody>
          <a:bodyPr/>
          <a:lstStyle/>
          <a:p>
            <a:fld id="{E5CBA91C-026E-EB45-8238-492459894484}" type="datetimeFigureOut">
              <a:rPr kumimoji="1" lang="zh-CN" altLang="en-US" smtClean="0"/>
              <a:t>2024/12/5</a:t>
            </a:fld>
            <a:endParaRPr kumimoji="1" lang="zh-CN" altLang="en-US"/>
          </a:p>
        </p:txBody>
      </p:sp>
      <p:sp>
        <p:nvSpPr>
          <p:cNvPr id="6" name="页脚占位符 5">
            <a:extLst>
              <a:ext uri="{FF2B5EF4-FFF2-40B4-BE49-F238E27FC236}">
                <a16:creationId xmlns:a16="http://schemas.microsoft.com/office/drawing/2014/main" id="{15EC99AA-02B2-8236-A1A2-0605F8F6E30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FAFA0B4-7C28-BC7B-01C9-BB98D43E10B4}"/>
              </a:ext>
            </a:extLst>
          </p:cNvPr>
          <p:cNvSpPr>
            <a:spLocks noGrp="1"/>
          </p:cNvSpPr>
          <p:nvPr>
            <p:ph type="sldNum" sz="quarter" idx="12"/>
          </p:nvPr>
        </p:nvSpPr>
        <p:spPr/>
        <p:txBody>
          <a:bodyPr/>
          <a:lstStyle/>
          <a:p>
            <a:fld id="{0FF836A7-E89F-484C-8C59-846B2EB761E8}" type="slidenum">
              <a:rPr kumimoji="1" lang="zh-CN" altLang="en-US" smtClean="0"/>
              <a:t>‹#›</a:t>
            </a:fld>
            <a:endParaRPr kumimoji="1" lang="zh-CN" altLang="en-US"/>
          </a:p>
        </p:txBody>
      </p:sp>
    </p:spTree>
    <p:extLst>
      <p:ext uri="{BB962C8B-B14F-4D97-AF65-F5344CB8AC3E}">
        <p14:creationId xmlns:p14="http://schemas.microsoft.com/office/powerpoint/2010/main" val="2028560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F1520D0-EAC5-E041-B9A1-9B5A9D5B0F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80266329-83E0-F3CA-2321-6EC002B608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72D4CF9-8BAE-176F-EA31-93D042D12E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CBA91C-026E-EB45-8238-492459894484}" type="datetimeFigureOut">
              <a:rPr kumimoji="1" lang="zh-CN" altLang="en-US" smtClean="0"/>
              <a:t>2024/12/5</a:t>
            </a:fld>
            <a:endParaRPr kumimoji="1" lang="zh-CN" altLang="en-US"/>
          </a:p>
        </p:txBody>
      </p:sp>
      <p:sp>
        <p:nvSpPr>
          <p:cNvPr id="5" name="页脚占位符 4">
            <a:extLst>
              <a:ext uri="{FF2B5EF4-FFF2-40B4-BE49-F238E27FC236}">
                <a16:creationId xmlns:a16="http://schemas.microsoft.com/office/drawing/2014/main" id="{6BDDD066-3F38-A6B4-4141-5BE3F983EA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2DFB5E64-DF36-E58C-AE03-1E32A34C58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F836A7-E89F-484C-8C59-846B2EB761E8}" type="slidenum">
              <a:rPr kumimoji="1" lang="zh-CN" altLang="en-US" smtClean="0"/>
              <a:t>‹#›</a:t>
            </a:fld>
            <a:endParaRPr kumimoji="1" lang="zh-CN" altLang="en-US"/>
          </a:p>
        </p:txBody>
      </p:sp>
    </p:spTree>
    <p:extLst>
      <p:ext uri="{BB962C8B-B14F-4D97-AF65-F5344CB8AC3E}">
        <p14:creationId xmlns:p14="http://schemas.microsoft.com/office/powerpoint/2010/main" val="1938453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1B6440-8D19-608C-D5D1-800BB6BAC084}"/>
              </a:ext>
            </a:extLst>
          </p:cNvPr>
          <p:cNvSpPr>
            <a:spLocks noGrp="1"/>
          </p:cNvSpPr>
          <p:nvPr>
            <p:ph type="ctrTitle"/>
          </p:nvPr>
        </p:nvSpPr>
        <p:spPr/>
        <p:txBody>
          <a:bodyPr>
            <a:normAutofit/>
          </a:bodyPr>
          <a:lstStyle/>
          <a:p>
            <a:r>
              <a:rPr kumimoji="1" lang="en-US" altLang="zh-CN" dirty="0"/>
              <a:t>The progress of laser polarization and focusing</a:t>
            </a:r>
            <a:endParaRPr kumimoji="1" lang="zh-CN" altLang="en-US" dirty="0"/>
          </a:p>
        </p:txBody>
      </p:sp>
      <p:sp>
        <p:nvSpPr>
          <p:cNvPr id="3" name="副标题 2">
            <a:extLst>
              <a:ext uri="{FF2B5EF4-FFF2-40B4-BE49-F238E27FC236}">
                <a16:creationId xmlns:a16="http://schemas.microsoft.com/office/drawing/2014/main" id="{93524BB5-E583-B0AA-7564-A7261728804F}"/>
              </a:ext>
            </a:extLst>
          </p:cNvPr>
          <p:cNvSpPr>
            <a:spLocks noGrp="1"/>
          </p:cNvSpPr>
          <p:nvPr>
            <p:ph type="subTitle" idx="1"/>
          </p:nvPr>
        </p:nvSpPr>
        <p:spPr>
          <a:xfrm>
            <a:off x="1524000" y="4314092"/>
            <a:ext cx="9144000" cy="943708"/>
          </a:xfrm>
        </p:spPr>
        <p:txBody>
          <a:bodyPr/>
          <a:lstStyle/>
          <a:p>
            <a:r>
              <a:rPr kumimoji="1" lang="en-US" altLang="zh-CN" dirty="0"/>
              <a:t>20241204</a:t>
            </a:r>
          </a:p>
          <a:p>
            <a:r>
              <a:rPr kumimoji="1" lang="en-US" altLang="zh-CN" dirty="0"/>
              <a:t>Mengyu</a:t>
            </a:r>
            <a:r>
              <a:rPr kumimoji="1" lang="zh-CN" altLang="en-US" dirty="0"/>
              <a:t> </a:t>
            </a:r>
            <a:r>
              <a:rPr kumimoji="1" lang="en-US" altLang="zh-CN" dirty="0"/>
              <a:t>Su</a:t>
            </a:r>
            <a:endParaRPr kumimoji="1" lang="zh-CN" altLang="en-US" dirty="0"/>
          </a:p>
        </p:txBody>
      </p:sp>
    </p:spTree>
    <p:extLst>
      <p:ext uri="{BB962C8B-B14F-4D97-AF65-F5344CB8AC3E}">
        <p14:creationId xmlns:p14="http://schemas.microsoft.com/office/powerpoint/2010/main" val="2242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ED4CF-55B6-640B-0E5D-2B0D2E7D10A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825A751-ED95-920E-5150-099E82FE1DC1}"/>
              </a:ext>
            </a:extLst>
          </p:cNvPr>
          <p:cNvSpPr>
            <a:spLocks noGrp="1"/>
          </p:cNvSpPr>
          <p:nvPr>
            <p:ph type="title"/>
          </p:nvPr>
        </p:nvSpPr>
        <p:spPr/>
        <p:txBody>
          <a:bodyPr>
            <a:normAutofit/>
          </a:bodyPr>
          <a:lstStyle/>
          <a:p>
            <a:r>
              <a:rPr kumimoji="1" lang="en-US" altLang="zh-CN" sz="4000" dirty="0"/>
              <a:t>The</a:t>
            </a:r>
            <a:r>
              <a:rPr kumimoji="1" lang="zh-CN" altLang="en-US" sz="4000" dirty="0"/>
              <a:t> </a:t>
            </a:r>
            <a:r>
              <a:rPr kumimoji="1" lang="en-US" altLang="zh-CN" sz="4000" dirty="0"/>
              <a:t>parameter of</a:t>
            </a:r>
            <a:r>
              <a:rPr kumimoji="1" lang="zh-CN" altLang="en-US" sz="4000" dirty="0"/>
              <a:t> </a:t>
            </a:r>
            <a:r>
              <a:rPr kumimoji="1" lang="en-US" altLang="zh-CN" sz="4000" dirty="0"/>
              <a:t>new laser</a:t>
            </a:r>
            <a:r>
              <a:rPr kumimoji="1" lang="zh-CN" altLang="en-US" sz="4000" dirty="0"/>
              <a:t> （</a:t>
            </a:r>
            <a:r>
              <a:rPr kumimoji="1" lang="en-US" altLang="zh-CN" sz="4000" dirty="0"/>
              <a:t>Changchun</a:t>
            </a:r>
            <a:r>
              <a:rPr kumimoji="1" lang="zh-CN" altLang="en-US" sz="4000" dirty="0"/>
              <a:t> </a:t>
            </a:r>
            <a:r>
              <a:rPr kumimoji="1" lang="en-US" altLang="zh-CN" sz="4000" dirty="0"/>
              <a:t>Laser</a:t>
            </a:r>
            <a:r>
              <a:rPr kumimoji="1" lang="zh-CN" altLang="en-US" sz="4000" dirty="0"/>
              <a:t>）</a:t>
            </a:r>
          </a:p>
        </p:txBody>
      </p:sp>
      <p:pic>
        <p:nvPicPr>
          <p:cNvPr id="7" name="图片 6">
            <a:extLst>
              <a:ext uri="{FF2B5EF4-FFF2-40B4-BE49-F238E27FC236}">
                <a16:creationId xmlns:a16="http://schemas.microsoft.com/office/drawing/2014/main" id="{ABE0860C-A24A-898A-D379-B923458A7950}"/>
              </a:ext>
            </a:extLst>
          </p:cNvPr>
          <p:cNvPicPr>
            <a:picLocks noChangeAspect="1"/>
          </p:cNvPicPr>
          <p:nvPr/>
        </p:nvPicPr>
        <p:blipFill>
          <a:blip r:embed="rId2"/>
          <a:stretch>
            <a:fillRect/>
          </a:stretch>
        </p:blipFill>
        <p:spPr>
          <a:xfrm>
            <a:off x="838200" y="1690688"/>
            <a:ext cx="7772400" cy="4303806"/>
          </a:xfrm>
          <a:prstGeom prst="rect">
            <a:avLst/>
          </a:prstGeom>
        </p:spPr>
      </p:pic>
      <p:sp>
        <p:nvSpPr>
          <p:cNvPr id="8" name="文本框 7">
            <a:extLst>
              <a:ext uri="{FF2B5EF4-FFF2-40B4-BE49-F238E27FC236}">
                <a16:creationId xmlns:a16="http://schemas.microsoft.com/office/drawing/2014/main" id="{72BD82CE-C24B-0C69-58A8-798125EBA700}"/>
              </a:ext>
            </a:extLst>
          </p:cNvPr>
          <p:cNvSpPr txBox="1"/>
          <p:nvPr/>
        </p:nvSpPr>
        <p:spPr>
          <a:xfrm>
            <a:off x="8692179" y="1692425"/>
            <a:ext cx="3205779" cy="1477328"/>
          </a:xfrm>
          <a:prstGeom prst="rect">
            <a:avLst/>
          </a:prstGeom>
          <a:noFill/>
        </p:spPr>
        <p:txBody>
          <a:bodyPr wrap="square" rtlCol="0">
            <a:spAutoFit/>
          </a:bodyPr>
          <a:lstStyle/>
          <a:p>
            <a:r>
              <a:rPr kumimoji="1" lang="en-US" altLang="zh-CN" dirty="0">
                <a:solidFill>
                  <a:srgbClr val="FF0000"/>
                </a:solidFill>
              </a:rPr>
              <a:t>Jitter:</a:t>
            </a:r>
            <a:r>
              <a:rPr kumimoji="1" lang="zh-CN" altLang="en-US" dirty="0">
                <a:solidFill>
                  <a:srgbClr val="FF0000"/>
                </a:solidFill>
              </a:rPr>
              <a:t> </a:t>
            </a:r>
            <a:r>
              <a:rPr kumimoji="1" lang="en-US" altLang="zh-CN" dirty="0">
                <a:solidFill>
                  <a:srgbClr val="FF0000"/>
                </a:solidFill>
              </a:rPr>
              <a:t>&lt;1ns</a:t>
            </a:r>
          </a:p>
          <a:p>
            <a:r>
              <a:rPr kumimoji="1" lang="en-US" altLang="zh-CN" dirty="0">
                <a:solidFill>
                  <a:srgbClr val="FF0000"/>
                </a:solidFill>
              </a:rPr>
              <a:t>Average</a:t>
            </a:r>
            <a:r>
              <a:rPr kumimoji="1" lang="zh-CN" altLang="en-US" dirty="0">
                <a:solidFill>
                  <a:srgbClr val="FF0000"/>
                </a:solidFill>
              </a:rPr>
              <a:t> </a:t>
            </a:r>
            <a:r>
              <a:rPr kumimoji="1" lang="en-US" altLang="zh-CN" dirty="0">
                <a:solidFill>
                  <a:srgbClr val="FF0000"/>
                </a:solidFill>
              </a:rPr>
              <a:t>power:</a:t>
            </a:r>
            <a:r>
              <a:rPr kumimoji="1" lang="zh-CN" altLang="en-US" dirty="0">
                <a:solidFill>
                  <a:srgbClr val="FF0000"/>
                </a:solidFill>
              </a:rPr>
              <a:t> </a:t>
            </a:r>
            <a:r>
              <a:rPr kumimoji="1" lang="en-US" altLang="zh-CN" dirty="0">
                <a:solidFill>
                  <a:srgbClr val="FF0000"/>
                </a:solidFill>
              </a:rPr>
              <a:t>5W/10W</a:t>
            </a:r>
          </a:p>
          <a:p>
            <a:endParaRPr kumimoji="1" lang="en-US" altLang="zh-CN" dirty="0">
              <a:solidFill>
                <a:srgbClr val="FF0000"/>
              </a:solidFill>
            </a:endParaRPr>
          </a:p>
          <a:p>
            <a:r>
              <a:rPr kumimoji="1" lang="en-US" altLang="zh-CN" dirty="0">
                <a:solidFill>
                  <a:srgbClr val="FF0000"/>
                </a:solidFill>
              </a:rPr>
              <a:t>Change </a:t>
            </a:r>
            <a:r>
              <a:rPr kumimoji="1" lang="en-US" altLang="zh-CN" dirty="0" err="1">
                <a:solidFill>
                  <a:srgbClr val="FF0000"/>
                </a:solidFill>
              </a:rPr>
              <a:t>rep.rate</a:t>
            </a:r>
            <a:endParaRPr kumimoji="1" lang="en-US" altLang="zh-CN" dirty="0">
              <a:solidFill>
                <a:srgbClr val="FF0000"/>
              </a:solidFill>
            </a:endParaRPr>
          </a:p>
          <a:p>
            <a:r>
              <a:rPr kumimoji="1" lang="en-US" altLang="zh-CN" dirty="0">
                <a:solidFill>
                  <a:srgbClr val="FF0000"/>
                </a:solidFill>
              </a:rPr>
              <a:t>polarization</a:t>
            </a:r>
          </a:p>
        </p:txBody>
      </p:sp>
    </p:spTree>
    <p:extLst>
      <p:ext uri="{BB962C8B-B14F-4D97-AF65-F5344CB8AC3E}">
        <p14:creationId xmlns:p14="http://schemas.microsoft.com/office/powerpoint/2010/main" val="415059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79D48-DD9D-952C-B16B-CDC68A7FB7C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E0051E3-198D-3356-7376-99996BFC9E6B}"/>
              </a:ext>
            </a:extLst>
          </p:cNvPr>
          <p:cNvSpPr>
            <a:spLocks noGrp="1"/>
          </p:cNvSpPr>
          <p:nvPr>
            <p:ph type="title"/>
          </p:nvPr>
        </p:nvSpPr>
        <p:spPr/>
        <p:txBody>
          <a:bodyPr/>
          <a:lstStyle/>
          <a:p>
            <a:r>
              <a:rPr kumimoji="1" lang="en-US" altLang="zh-CN" dirty="0"/>
              <a:t>Todo</a:t>
            </a:r>
            <a:r>
              <a:rPr kumimoji="1" lang="zh-CN" altLang="en-US" dirty="0"/>
              <a:t> </a:t>
            </a:r>
            <a:r>
              <a:rPr kumimoji="1" lang="en-US" altLang="zh-CN"/>
              <a:t>list</a:t>
            </a:r>
            <a:endParaRPr kumimoji="1" lang="zh-CN" altLang="en-US" dirty="0"/>
          </a:p>
        </p:txBody>
      </p:sp>
      <p:sp>
        <p:nvSpPr>
          <p:cNvPr id="3" name="内容占位符 2">
            <a:extLst>
              <a:ext uri="{FF2B5EF4-FFF2-40B4-BE49-F238E27FC236}">
                <a16:creationId xmlns:a16="http://schemas.microsoft.com/office/drawing/2014/main" id="{8F90948D-BF1C-0CE7-2B6E-B5E511D28638}"/>
              </a:ext>
            </a:extLst>
          </p:cNvPr>
          <p:cNvSpPr>
            <a:spLocks noGrp="1"/>
          </p:cNvSpPr>
          <p:nvPr>
            <p:ph idx="1"/>
          </p:nvPr>
        </p:nvSpPr>
        <p:spPr>
          <a:xfrm>
            <a:off x="838200" y="1825625"/>
            <a:ext cx="5257800" cy="4351338"/>
          </a:xfrm>
        </p:spPr>
        <p:txBody>
          <a:bodyPr/>
          <a:lstStyle/>
          <a:p>
            <a:r>
              <a:rPr kumimoji="1" lang="en-US" altLang="zh-CN" sz="2800" dirty="0"/>
              <a:t>Mirror box in vacuum</a:t>
            </a:r>
            <a:endParaRPr kumimoji="1" lang="en-US" altLang="zh-CN" dirty="0"/>
          </a:p>
          <a:p>
            <a:r>
              <a:rPr kumimoji="1" lang="en-US" altLang="zh-CN" dirty="0"/>
              <a:t>Finish the polarization experiment</a:t>
            </a:r>
          </a:p>
          <a:p>
            <a:r>
              <a:rPr kumimoji="1" lang="en-US" altLang="zh-CN" dirty="0"/>
              <a:t>Finish the focusing experiment</a:t>
            </a:r>
          </a:p>
          <a:p>
            <a:r>
              <a:rPr kumimoji="1" lang="en-US" altLang="zh-CN" dirty="0"/>
              <a:t>Motorized remote</a:t>
            </a:r>
            <a:r>
              <a:rPr kumimoji="1" lang="zh-CN" altLang="en-US" dirty="0"/>
              <a:t> </a:t>
            </a:r>
            <a:r>
              <a:rPr kumimoji="1" lang="en-US" altLang="zh-CN" dirty="0"/>
              <a:t>control system</a:t>
            </a:r>
          </a:p>
          <a:p>
            <a:r>
              <a:rPr kumimoji="1" lang="en-US" altLang="zh-CN" dirty="0"/>
              <a:t>Hollow Beam Splitter</a:t>
            </a:r>
          </a:p>
          <a:p>
            <a:endParaRPr kumimoji="1" lang="zh-CN" altLang="en-US" dirty="0"/>
          </a:p>
        </p:txBody>
      </p:sp>
      <p:pic>
        <p:nvPicPr>
          <p:cNvPr id="4" name="图片 3">
            <a:extLst>
              <a:ext uri="{FF2B5EF4-FFF2-40B4-BE49-F238E27FC236}">
                <a16:creationId xmlns:a16="http://schemas.microsoft.com/office/drawing/2014/main" id="{DFF4D7FE-6001-5E9E-E807-6AB9D459CEDD}"/>
              </a:ext>
            </a:extLst>
          </p:cNvPr>
          <p:cNvPicPr>
            <a:picLocks noChangeAspect="1"/>
          </p:cNvPicPr>
          <p:nvPr/>
        </p:nvPicPr>
        <p:blipFill>
          <a:blip r:embed="rId2"/>
          <a:srcRect t="36552"/>
          <a:stretch/>
        </p:blipFill>
        <p:spPr>
          <a:xfrm>
            <a:off x="6216330" y="1825625"/>
            <a:ext cx="5137470" cy="4351338"/>
          </a:xfrm>
          <a:prstGeom prst="rect">
            <a:avLst/>
          </a:prstGeom>
        </p:spPr>
      </p:pic>
    </p:spTree>
    <p:extLst>
      <p:ext uri="{BB962C8B-B14F-4D97-AF65-F5344CB8AC3E}">
        <p14:creationId xmlns:p14="http://schemas.microsoft.com/office/powerpoint/2010/main" val="25804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74186-1298-4460-CFFA-B8719CFFB996}"/>
              </a:ext>
            </a:extLst>
          </p:cNvPr>
          <p:cNvSpPr>
            <a:spLocks noGrp="1"/>
          </p:cNvSpPr>
          <p:nvPr>
            <p:ph type="title"/>
          </p:nvPr>
        </p:nvSpPr>
        <p:spPr/>
        <p:txBody>
          <a:bodyPr/>
          <a:lstStyle/>
          <a:p>
            <a:r>
              <a:rPr kumimoji="1" lang="en-US" altLang="zh-CN" dirty="0"/>
              <a:t>Back</a:t>
            </a:r>
            <a:r>
              <a:rPr kumimoji="1" lang="zh-CN" altLang="en-US" dirty="0"/>
              <a:t> </a:t>
            </a:r>
            <a:r>
              <a:rPr kumimoji="1" lang="en-US" altLang="zh-CN" dirty="0"/>
              <a:t>up</a:t>
            </a:r>
            <a:endParaRPr kumimoji="1" lang="zh-CN" altLang="en-US" dirty="0"/>
          </a:p>
        </p:txBody>
      </p:sp>
      <p:sp>
        <p:nvSpPr>
          <p:cNvPr id="3" name="内容占位符 2">
            <a:extLst>
              <a:ext uri="{FF2B5EF4-FFF2-40B4-BE49-F238E27FC236}">
                <a16:creationId xmlns:a16="http://schemas.microsoft.com/office/drawing/2014/main" id="{40BC2B21-28AE-B3C2-A7A5-A3835425E273}"/>
              </a:ext>
            </a:extLst>
          </p:cNvPr>
          <p:cNvSpPr>
            <a:spLocks noGrp="1"/>
          </p:cNvSpPr>
          <p:nvPr>
            <p:ph idx="1"/>
          </p:nvPr>
        </p:nvSpPr>
        <p:spPr/>
        <p:txBody>
          <a:bodyPr>
            <a:normAutofit/>
          </a:bodyPr>
          <a:lstStyle/>
          <a:p>
            <a:endParaRPr kumimoji="1" lang="zh-CN" altLang="en-US" dirty="0"/>
          </a:p>
        </p:txBody>
      </p:sp>
    </p:spTree>
    <p:extLst>
      <p:ext uri="{BB962C8B-B14F-4D97-AF65-F5344CB8AC3E}">
        <p14:creationId xmlns:p14="http://schemas.microsoft.com/office/powerpoint/2010/main" val="3200374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7B6B28-5040-5F0C-9C1D-722ABB673DCF}"/>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1658CDB7-5846-1D37-601F-D7616FD556E3}"/>
              </a:ext>
            </a:extLst>
          </p:cNvPr>
          <p:cNvSpPr>
            <a:spLocks noGrp="1"/>
          </p:cNvSpPr>
          <p:nvPr>
            <p:ph idx="1"/>
          </p:nvPr>
        </p:nvSpPr>
        <p:spPr/>
        <p:txBody>
          <a:bodyPr/>
          <a:lstStyle/>
          <a:p>
            <a:r>
              <a:rPr kumimoji="1" lang="en-US" altLang="zh-CN" dirty="0"/>
              <a:t>Laser Transmission Experiment</a:t>
            </a:r>
          </a:p>
          <a:p>
            <a:pPr lvl="1"/>
            <a:r>
              <a:rPr kumimoji="1" lang="en-US" altLang="zh-CN" dirty="0"/>
              <a:t>Long-term plan</a:t>
            </a:r>
          </a:p>
          <a:p>
            <a:pPr lvl="1"/>
            <a:r>
              <a:rPr kumimoji="1" lang="en-US" altLang="zh-CN" dirty="0"/>
              <a:t>202412 laser polarization experiment</a:t>
            </a:r>
            <a:r>
              <a:rPr kumimoji="1" lang="zh-CN" altLang="en-US" dirty="0"/>
              <a:t> </a:t>
            </a:r>
            <a:r>
              <a:rPr kumimoji="1" lang="en-US" altLang="zh-CN" dirty="0"/>
              <a:t>plan</a:t>
            </a:r>
          </a:p>
          <a:p>
            <a:pPr lvl="1"/>
            <a:r>
              <a:rPr kumimoji="1" lang="en-US" altLang="zh-CN" dirty="0"/>
              <a:t>202412 laser focusing experiment</a:t>
            </a:r>
            <a:r>
              <a:rPr kumimoji="1" lang="zh-CN" altLang="en-US" dirty="0"/>
              <a:t> </a:t>
            </a:r>
            <a:r>
              <a:rPr kumimoji="1" lang="en-US" altLang="zh-CN" dirty="0"/>
              <a:t>plan</a:t>
            </a:r>
          </a:p>
          <a:p>
            <a:r>
              <a:rPr kumimoji="1" lang="en-US" altLang="zh-CN" dirty="0"/>
              <a:t>The</a:t>
            </a:r>
            <a:r>
              <a:rPr kumimoji="1" lang="zh-CN" altLang="en-US" dirty="0"/>
              <a:t> </a:t>
            </a:r>
            <a:r>
              <a:rPr kumimoji="1" lang="en-US" altLang="zh-CN" dirty="0"/>
              <a:t>parameter of</a:t>
            </a:r>
            <a:r>
              <a:rPr kumimoji="1" lang="zh-CN" altLang="en-US" dirty="0"/>
              <a:t> </a:t>
            </a:r>
            <a:r>
              <a:rPr kumimoji="1" lang="en-US" altLang="zh-CN" dirty="0"/>
              <a:t>new laser</a:t>
            </a:r>
          </a:p>
          <a:p>
            <a:r>
              <a:rPr kumimoji="1" lang="en-US" altLang="zh-CN" dirty="0"/>
              <a:t>TODO</a:t>
            </a:r>
            <a:r>
              <a:rPr kumimoji="1" lang="zh-CN" altLang="en-US" dirty="0"/>
              <a:t> </a:t>
            </a:r>
            <a:r>
              <a:rPr kumimoji="1" lang="en-US" altLang="zh-CN" dirty="0"/>
              <a:t>list</a:t>
            </a:r>
            <a:endParaRPr kumimoji="1" lang="zh-CN" altLang="en-US" dirty="0"/>
          </a:p>
        </p:txBody>
      </p:sp>
    </p:spTree>
    <p:extLst>
      <p:ext uri="{BB962C8B-B14F-4D97-AF65-F5344CB8AC3E}">
        <p14:creationId xmlns:p14="http://schemas.microsoft.com/office/powerpoint/2010/main" val="160167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F2F7A2-6C3C-A4C1-D199-7AD4B09F118D}"/>
              </a:ext>
            </a:extLst>
          </p:cNvPr>
          <p:cNvSpPr>
            <a:spLocks noGrp="1"/>
          </p:cNvSpPr>
          <p:nvPr>
            <p:ph type="title"/>
          </p:nvPr>
        </p:nvSpPr>
        <p:spPr/>
        <p:txBody>
          <a:bodyPr/>
          <a:lstStyle/>
          <a:p>
            <a:r>
              <a:rPr kumimoji="1" lang="en-US" altLang="zh-CN" dirty="0"/>
              <a:t>Laser Transmission Experiment</a:t>
            </a:r>
            <a:r>
              <a:rPr kumimoji="1" lang="zh-CN" altLang="en-US" dirty="0"/>
              <a:t> </a:t>
            </a:r>
            <a:r>
              <a:rPr kumimoji="1" lang="en-US" altLang="zh-CN" dirty="0"/>
              <a:t>Plan</a:t>
            </a:r>
          </a:p>
        </p:txBody>
      </p:sp>
      <p:sp>
        <p:nvSpPr>
          <p:cNvPr id="45" name="立方体 48">
            <a:extLst>
              <a:ext uri="{FF2B5EF4-FFF2-40B4-BE49-F238E27FC236}">
                <a16:creationId xmlns:a16="http://schemas.microsoft.com/office/drawing/2014/main" id="{69884982-7180-DF5C-F167-622D9832C012}"/>
              </a:ext>
            </a:extLst>
          </p:cNvPr>
          <p:cNvSpPr/>
          <p:nvPr/>
        </p:nvSpPr>
        <p:spPr>
          <a:xfrm rot="16200000">
            <a:off x="660032" y="5443022"/>
            <a:ext cx="499576" cy="399025"/>
          </a:xfrm>
          <a:prstGeom prst="cube">
            <a:avLst>
              <a:gd name="adj" fmla="val 9489"/>
            </a:avLst>
          </a:prstGeom>
        </p:spPr>
        <p:style>
          <a:lnRef idx="2">
            <a:schemeClr val="accent1">
              <a:shade val="15000"/>
            </a:schemeClr>
          </a:lnRef>
          <a:fillRef idx="1003">
            <a:schemeClr val="dk1"/>
          </a:fillRef>
          <a:effectRef idx="0">
            <a:schemeClr val="accent1"/>
          </a:effectRef>
          <a:fontRef idx="minor">
            <a:schemeClr val="lt1"/>
          </a:fontRef>
        </p:style>
        <p:txBody>
          <a:bodyPr rtlCol="0" anchor="ctr"/>
          <a:lstStyle/>
          <a:p>
            <a:pPr algn="ctr"/>
            <a:endParaRPr kumimoji="1" lang="zh-CN" altLang="en-US"/>
          </a:p>
        </p:txBody>
      </p:sp>
      <p:sp>
        <p:nvSpPr>
          <p:cNvPr id="46" name="矩形 4">
            <a:extLst>
              <a:ext uri="{FF2B5EF4-FFF2-40B4-BE49-F238E27FC236}">
                <a16:creationId xmlns:a16="http://schemas.microsoft.com/office/drawing/2014/main" id="{BEE46BD6-094B-E338-506B-47B4AF4007F0}"/>
              </a:ext>
            </a:extLst>
          </p:cNvPr>
          <p:cNvSpPr/>
          <p:nvPr/>
        </p:nvSpPr>
        <p:spPr>
          <a:xfrm>
            <a:off x="708771" y="1431433"/>
            <a:ext cx="6498000" cy="324000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zh-CN" altLang="en-US" dirty="0"/>
          </a:p>
        </p:txBody>
      </p:sp>
      <p:sp>
        <p:nvSpPr>
          <p:cNvPr id="47" name="矩形 5">
            <a:extLst>
              <a:ext uri="{FF2B5EF4-FFF2-40B4-BE49-F238E27FC236}">
                <a16:creationId xmlns:a16="http://schemas.microsoft.com/office/drawing/2014/main" id="{24A6E9BF-0B3B-0D88-05AC-5604FE6EB41E}"/>
              </a:ext>
            </a:extLst>
          </p:cNvPr>
          <p:cNvSpPr/>
          <p:nvPr/>
        </p:nvSpPr>
        <p:spPr>
          <a:xfrm>
            <a:off x="11512" y="4837365"/>
            <a:ext cx="1692000" cy="151200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zh-CN" altLang="en-US" dirty="0"/>
          </a:p>
        </p:txBody>
      </p:sp>
      <p:sp>
        <p:nvSpPr>
          <p:cNvPr id="48" name="矩形 6">
            <a:extLst>
              <a:ext uri="{FF2B5EF4-FFF2-40B4-BE49-F238E27FC236}">
                <a16:creationId xmlns:a16="http://schemas.microsoft.com/office/drawing/2014/main" id="{4AFCB62F-9D1A-749A-FC5E-5087E001B444}"/>
              </a:ext>
            </a:extLst>
          </p:cNvPr>
          <p:cNvSpPr/>
          <p:nvPr/>
        </p:nvSpPr>
        <p:spPr>
          <a:xfrm>
            <a:off x="3957771" y="4837365"/>
            <a:ext cx="3258000" cy="2006006"/>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zh-CN" altLang="en-US" dirty="0"/>
          </a:p>
        </p:txBody>
      </p:sp>
      <p:sp>
        <p:nvSpPr>
          <p:cNvPr id="49" name="矩形 20">
            <a:extLst>
              <a:ext uri="{FF2B5EF4-FFF2-40B4-BE49-F238E27FC236}">
                <a16:creationId xmlns:a16="http://schemas.microsoft.com/office/drawing/2014/main" id="{271B40D4-52B8-3DF5-16A1-D63892188192}"/>
              </a:ext>
            </a:extLst>
          </p:cNvPr>
          <p:cNvSpPr/>
          <p:nvPr/>
        </p:nvSpPr>
        <p:spPr>
          <a:xfrm>
            <a:off x="877427" y="4316390"/>
            <a:ext cx="798787" cy="26225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latin typeface="KaiTi" panose="02010609060101010101" pitchFamily="49" charset="-122"/>
                <a:ea typeface="KaiTi" panose="02010609060101010101" pitchFamily="49" charset="-122"/>
              </a:rPr>
              <a:t>Table1</a:t>
            </a:r>
            <a:endParaRPr kumimoji="1" lang="zh-CN" altLang="en-US" sz="1600" dirty="0">
              <a:solidFill>
                <a:schemeClr val="bg1"/>
              </a:solidFill>
              <a:latin typeface="KaiTi" panose="02010609060101010101" pitchFamily="49" charset="-122"/>
              <a:ea typeface="KaiTi" panose="02010609060101010101" pitchFamily="49" charset="-122"/>
            </a:endParaRPr>
          </a:p>
        </p:txBody>
      </p:sp>
      <p:sp>
        <p:nvSpPr>
          <p:cNvPr id="50" name="矩形 21">
            <a:extLst>
              <a:ext uri="{FF2B5EF4-FFF2-40B4-BE49-F238E27FC236}">
                <a16:creationId xmlns:a16="http://schemas.microsoft.com/office/drawing/2014/main" id="{4E660DFF-1027-1843-D26A-94E9786BD381}"/>
              </a:ext>
            </a:extLst>
          </p:cNvPr>
          <p:cNvSpPr/>
          <p:nvPr/>
        </p:nvSpPr>
        <p:spPr>
          <a:xfrm>
            <a:off x="140291" y="5999297"/>
            <a:ext cx="798787" cy="26225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bg1"/>
                </a:solidFill>
                <a:latin typeface="KaiTi" panose="02010609060101010101" pitchFamily="49" charset="-122"/>
                <a:ea typeface="KaiTi" panose="02010609060101010101" pitchFamily="49" charset="-122"/>
              </a:rPr>
              <a:t>Table2</a:t>
            </a:r>
            <a:endParaRPr kumimoji="1" lang="zh-CN" altLang="en-US" sz="1400" dirty="0">
              <a:solidFill>
                <a:schemeClr val="bg1"/>
              </a:solidFill>
              <a:latin typeface="KaiTi" panose="02010609060101010101" pitchFamily="49" charset="-122"/>
              <a:ea typeface="KaiTi" panose="02010609060101010101" pitchFamily="49" charset="-122"/>
            </a:endParaRPr>
          </a:p>
        </p:txBody>
      </p:sp>
      <p:sp>
        <p:nvSpPr>
          <p:cNvPr id="51" name="矩形 22">
            <a:extLst>
              <a:ext uri="{FF2B5EF4-FFF2-40B4-BE49-F238E27FC236}">
                <a16:creationId xmlns:a16="http://schemas.microsoft.com/office/drawing/2014/main" id="{EFDD59AE-1909-E29B-A52F-3D87828D52DE}"/>
              </a:ext>
            </a:extLst>
          </p:cNvPr>
          <p:cNvSpPr/>
          <p:nvPr/>
        </p:nvSpPr>
        <p:spPr>
          <a:xfrm>
            <a:off x="4092881" y="6508816"/>
            <a:ext cx="798787" cy="26225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bg1"/>
                </a:solidFill>
                <a:latin typeface="KaiTi" panose="02010609060101010101" pitchFamily="49" charset="-122"/>
                <a:ea typeface="KaiTi" panose="02010609060101010101" pitchFamily="49" charset="-122"/>
              </a:rPr>
              <a:t>Table3</a:t>
            </a:r>
            <a:endParaRPr kumimoji="1" lang="zh-CN" altLang="en-US" sz="1400" dirty="0">
              <a:solidFill>
                <a:schemeClr val="bg1"/>
              </a:solidFill>
              <a:latin typeface="KaiTi" panose="02010609060101010101" pitchFamily="49" charset="-122"/>
              <a:ea typeface="KaiTi" panose="02010609060101010101" pitchFamily="49" charset="-122"/>
            </a:endParaRPr>
          </a:p>
        </p:txBody>
      </p:sp>
      <p:cxnSp>
        <p:nvCxnSpPr>
          <p:cNvPr id="52" name="直线箭头连接符 2">
            <a:extLst>
              <a:ext uri="{FF2B5EF4-FFF2-40B4-BE49-F238E27FC236}">
                <a16:creationId xmlns:a16="http://schemas.microsoft.com/office/drawing/2014/main" id="{B0EECA5D-3FDE-4B97-1A9D-E560D90B1E52}"/>
              </a:ext>
            </a:extLst>
          </p:cNvPr>
          <p:cNvCxnSpPr>
            <a:cxnSpLocks/>
            <a:stCxn id="73" idx="3"/>
          </p:cNvCxnSpPr>
          <p:nvPr/>
        </p:nvCxnSpPr>
        <p:spPr>
          <a:xfrm>
            <a:off x="5207389" y="5408699"/>
            <a:ext cx="6644347" cy="22249"/>
          </a:xfrm>
          <a:prstGeom prst="straightConnector1">
            <a:avLst/>
          </a:prstGeom>
          <a:ln w="38100" cap="flat" cmpd="sng" algn="ctr">
            <a:solidFill>
              <a:srgbClr val="92D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3" name="矩形 7">
            <a:extLst>
              <a:ext uri="{FF2B5EF4-FFF2-40B4-BE49-F238E27FC236}">
                <a16:creationId xmlns:a16="http://schemas.microsoft.com/office/drawing/2014/main" id="{CB041D69-FC97-B524-4E12-87E26305FD2D}"/>
              </a:ext>
            </a:extLst>
          </p:cNvPr>
          <p:cNvSpPr/>
          <p:nvPr/>
        </p:nvSpPr>
        <p:spPr>
          <a:xfrm rot="18900000">
            <a:off x="5175564" y="5208588"/>
            <a:ext cx="72000" cy="36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zh-CN" altLang="en-US"/>
          </a:p>
        </p:txBody>
      </p:sp>
      <p:cxnSp>
        <p:nvCxnSpPr>
          <p:cNvPr id="54" name="直线连接符 12">
            <a:extLst>
              <a:ext uri="{FF2B5EF4-FFF2-40B4-BE49-F238E27FC236}">
                <a16:creationId xmlns:a16="http://schemas.microsoft.com/office/drawing/2014/main" id="{6524ED96-13A4-D95C-F998-CFDD555A32B9}"/>
              </a:ext>
            </a:extLst>
          </p:cNvPr>
          <p:cNvCxnSpPr>
            <a:cxnSpLocks/>
          </p:cNvCxnSpPr>
          <p:nvPr/>
        </p:nvCxnSpPr>
        <p:spPr>
          <a:xfrm>
            <a:off x="5264521" y="2876940"/>
            <a:ext cx="0" cy="2517884"/>
          </a:xfrm>
          <a:prstGeom prst="line">
            <a:avLst/>
          </a:prstGeom>
          <a:ln w="38100">
            <a:solidFill>
              <a:srgbClr val="92D050"/>
            </a:solidFill>
          </a:ln>
        </p:spPr>
        <p:style>
          <a:lnRef idx="1">
            <a:schemeClr val="accent6"/>
          </a:lnRef>
          <a:fillRef idx="0">
            <a:schemeClr val="accent6"/>
          </a:fillRef>
          <a:effectRef idx="0">
            <a:schemeClr val="accent6"/>
          </a:effectRef>
          <a:fontRef idx="minor">
            <a:schemeClr val="tx1"/>
          </a:fontRef>
        </p:style>
      </p:cxnSp>
      <p:sp>
        <p:nvSpPr>
          <p:cNvPr id="55" name="矩形 14">
            <a:extLst>
              <a:ext uri="{FF2B5EF4-FFF2-40B4-BE49-F238E27FC236}">
                <a16:creationId xmlns:a16="http://schemas.microsoft.com/office/drawing/2014/main" id="{EC3CFC61-A107-D583-AFFA-197BC083D911}"/>
              </a:ext>
            </a:extLst>
          </p:cNvPr>
          <p:cNvSpPr/>
          <p:nvPr/>
        </p:nvSpPr>
        <p:spPr>
          <a:xfrm rot="18900000">
            <a:off x="5249787" y="2691565"/>
            <a:ext cx="72000" cy="36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zh-CN" altLang="en-US"/>
          </a:p>
        </p:txBody>
      </p:sp>
      <p:cxnSp>
        <p:nvCxnSpPr>
          <p:cNvPr id="56" name="直线连接符 15">
            <a:extLst>
              <a:ext uri="{FF2B5EF4-FFF2-40B4-BE49-F238E27FC236}">
                <a16:creationId xmlns:a16="http://schemas.microsoft.com/office/drawing/2014/main" id="{F6DF3464-4CAB-EFCB-E1F3-BDCEAAC2E2AA}"/>
              </a:ext>
            </a:extLst>
          </p:cNvPr>
          <p:cNvCxnSpPr>
            <a:cxnSpLocks/>
          </p:cNvCxnSpPr>
          <p:nvPr/>
        </p:nvCxnSpPr>
        <p:spPr>
          <a:xfrm flipH="1" flipV="1">
            <a:off x="1519625" y="2900979"/>
            <a:ext cx="3740707" cy="5039"/>
          </a:xfrm>
          <a:prstGeom prst="line">
            <a:avLst/>
          </a:prstGeom>
          <a:ln w="38100">
            <a:solidFill>
              <a:srgbClr val="92D050"/>
            </a:solidFill>
          </a:ln>
        </p:spPr>
        <p:style>
          <a:lnRef idx="1">
            <a:schemeClr val="accent6"/>
          </a:lnRef>
          <a:fillRef idx="0">
            <a:schemeClr val="accent6"/>
          </a:fillRef>
          <a:effectRef idx="0">
            <a:schemeClr val="accent6"/>
          </a:effectRef>
          <a:fontRef idx="minor">
            <a:schemeClr val="tx1"/>
          </a:fontRef>
        </p:style>
      </p:cxnSp>
      <p:sp>
        <p:nvSpPr>
          <p:cNvPr id="57" name="同心圆 18">
            <a:extLst>
              <a:ext uri="{FF2B5EF4-FFF2-40B4-BE49-F238E27FC236}">
                <a16:creationId xmlns:a16="http://schemas.microsoft.com/office/drawing/2014/main" id="{22253D29-564F-ED93-7CA3-22FD5B1A457A}"/>
              </a:ext>
            </a:extLst>
          </p:cNvPr>
          <p:cNvSpPr/>
          <p:nvPr/>
        </p:nvSpPr>
        <p:spPr>
          <a:xfrm>
            <a:off x="5544538" y="5304934"/>
            <a:ext cx="212651" cy="212651"/>
          </a:xfrm>
          <a:prstGeom prst="donut">
            <a:avLst>
              <a:gd name="adj" fmla="val 304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58" name="同心圆 29">
            <a:extLst>
              <a:ext uri="{FF2B5EF4-FFF2-40B4-BE49-F238E27FC236}">
                <a16:creationId xmlns:a16="http://schemas.microsoft.com/office/drawing/2014/main" id="{C5F0A2ED-C315-41E8-53E4-D4DECBAB56F3}"/>
              </a:ext>
            </a:extLst>
          </p:cNvPr>
          <p:cNvSpPr/>
          <p:nvPr/>
        </p:nvSpPr>
        <p:spPr>
          <a:xfrm>
            <a:off x="6986293" y="5299064"/>
            <a:ext cx="212651" cy="212651"/>
          </a:xfrm>
          <a:prstGeom prst="donut">
            <a:avLst>
              <a:gd name="adj" fmla="val 304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59" name="矩形 1">
            <a:extLst>
              <a:ext uri="{FF2B5EF4-FFF2-40B4-BE49-F238E27FC236}">
                <a16:creationId xmlns:a16="http://schemas.microsoft.com/office/drawing/2014/main" id="{91C9E2FD-E7BD-4536-D96D-81D19C130752}"/>
              </a:ext>
            </a:extLst>
          </p:cNvPr>
          <p:cNvSpPr/>
          <p:nvPr/>
        </p:nvSpPr>
        <p:spPr>
          <a:xfrm>
            <a:off x="789291" y="2677741"/>
            <a:ext cx="703315" cy="456554"/>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0" name="矩形 8">
            <a:extLst>
              <a:ext uri="{FF2B5EF4-FFF2-40B4-BE49-F238E27FC236}">
                <a16:creationId xmlns:a16="http://schemas.microsoft.com/office/drawing/2014/main" id="{C1F7381E-40F5-81F3-E4EC-BDE4CA69C774}"/>
              </a:ext>
            </a:extLst>
          </p:cNvPr>
          <p:cNvSpPr/>
          <p:nvPr/>
        </p:nvSpPr>
        <p:spPr>
          <a:xfrm>
            <a:off x="1492607" y="2795433"/>
            <a:ext cx="45719" cy="207275"/>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1" name="文本框 9">
            <a:extLst>
              <a:ext uri="{FF2B5EF4-FFF2-40B4-BE49-F238E27FC236}">
                <a16:creationId xmlns:a16="http://schemas.microsoft.com/office/drawing/2014/main" id="{EE52608F-E838-C12F-A944-33EEB77326F2}"/>
              </a:ext>
            </a:extLst>
          </p:cNvPr>
          <p:cNvSpPr txBox="1"/>
          <p:nvPr/>
        </p:nvSpPr>
        <p:spPr>
          <a:xfrm>
            <a:off x="775463" y="2387664"/>
            <a:ext cx="730969" cy="369332"/>
          </a:xfrm>
          <a:prstGeom prst="rect">
            <a:avLst/>
          </a:prstGeom>
          <a:noFill/>
        </p:spPr>
        <p:txBody>
          <a:bodyPr wrap="none" rtlCol="0">
            <a:spAutoFit/>
          </a:bodyPr>
          <a:lstStyle/>
          <a:p>
            <a:pPr algn="ctr"/>
            <a:r>
              <a:rPr kumimoji="1" lang="en-US" altLang="zh-CN" dirty="0">
                <a:solidFill>
                  <a:schemeClr val="tx2">
                    <a:lumMod val="50000"/>
                    <a:lumOff val="50000"/>
                  </a:schemeClr>
                </a:solidFill>
                <a:latin typeface="Wandohope" panose="02000300000000000000" pitchFamily="2" charset="-127"/>
                <a:ea typeface="Wandohope" panose="02000300000000000000" pitchFamily="2" charset="-127"/>
              </a:rPr>
              <a:t>Laser</a:t>
            </a:r>
            <a:endParaRPr kumimoji="1" lang="zh-CN" altLang="en-US" dirty="0">
              <a:solidFill>
                <a:schemeClr val="tx2">
                  <a:lumMod val="50000"/>
                  <a:lumOff val="50000"/>
                </a:schemeClr>
              </a:solidFill>
              <a:latin typeface="Wandohope" panose="02000300000000000000" pitchFamily="2" charset="-127"/>
            </a:endParaRPr>
          </a:p>
        </p:txBody>
      </p:sp>
      <p:sp>
        <p:nvSpPr>
          <p:cNvPr id="62" name="椭圆 10">
            <a:extLst>
              <a:ext uri="{FF2B5EF4-FFF2-40B4-BE49-F238E27FC236}">
                <a16:creationId xmlns:a16="http://schemas.microsoft.com/office/drawing/2014/main" id="{DDC61377-371D-59F1-474D-753FA1071658}"/>
              </a:ext>
            </a:extLst>
          </p:cNvPr>
          <p:cNvSpPr/>
          <p:nvPr/>
        </p:nvSpPr>
        <p:spPr>
          <a:xfrm>
            <a:off x="1700047" y="2622134"/>
            <a:ext cx="72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3" name="文本框 11">
            <a:extLst>
              <a:ext uri="{FF2B5EF4-FFF2-40B4-BE49-F238E27FC236}">
                <a16:creationId xmlns:a16="http://schemas.microsoft.com/office/drawing/2014/main" id="{433788A5-F2D1-7A37-1828-1D4BE44BCC2B}"/>
              </a:ext>
            </a:extLst>
          </p:cNvPr>
          <p:cNvSpPr txBox="1"/>
          <p:nvPr/>
        </p:nvSpPr>
        <p:spPr>
          <a:xfrm>
            <a:off x="5586771" y="4943220"/>
            <a:ext cx="1582672" cy="369332"/>
          </a:xfrm>
          <a:prstGeom prst="rect">
            <a:avLst/>
          </a:prstGeom>
          <a:noFill/>
        </p:spPr>
        <p:txBody>
          <a:bodyPr wrap="square">
            <a:spAutoFit/>
          </a:bodyPr>
          <a:lstStyle/>
          <a:p>
            <a:pPr algn="ctr"/>
            <a:r>
              <a:rPr lang="en-US" altLang="zh-CN" dirty="0">
                <a:solidFill>
                  <a:schemeClr val="accent1"/>
                </a:solidFill>
                <a:latin typeface="Wandohope" panose="02030603000000000000" pitchFamily="18" charset="-128"/>
              </a:rPr>
              <a:t>Aperture</a:t>
            </a:r>
            <a:r>
              <a:rPr lang="zh-CN" altLang="en-US" dirty="0">
                <a:solidFill>
                  <a:schemeClr val="accent1"/>
                </a:solidFill>
                <a:latin typeface="Wandohope" panose="02030603000000000000" pitchFamily="18" charset="-128"/>
              </a:rPr>
              <a:t> </a:t>
            </a:r>
            <a:r>
              <a:rPr lang="en-US" altLang="zh-CN" dirty="0">
                <a:solidFill>
                  <a:schemeClr val="accent1"/>
                </a:solidFill>
                <a:latin typeface="Wandohope" panose="02030603000000000000" pitchFamily="18" charset="-128"/>
              </a:rPr>
              <a:t>stops</a:t>
            </a:r>
            <a:endParaRPr lang="zh-CN" altLang="en-US" dirty="0">
              <a:solidFill>
                <a:schemeClr val="accent1"/>
              </a:solidFill>
              <a:latin typeface="Wandohope" panose="02030603000000000000" pitchFamily="18" charset="-128"/>
            </a:endParaRPr>
          </a:p>
        </p:txBody>
      </p:sp>
      <mc:AlternateContent xmlns:mc="http://schemas.openxmlformats.org/markup-compatibility/2006" xmlns:a14="http://schemas.microsoft.com/office/drawing/2010/main">
        <mc:Choice Requires="a14">
          <p:sp>
            <p:nvSpPr>
              <p:cNvPr id="64" name="文本框 13">
                <a:extLst>
                  <a:ext uri="{FF2B5EF4-FFF2-40B4-BE49-F238E27FC236}">
                    <a16:creationId xmlns:a16="http://schemas.microsoft.com/office/drawing/2014/main" id="{1C2FD4C4-B7EE-3F8F-FBC4-F93B14B2ED47}"/>
                  </a:ext>
                </a:extLst>
              </p:cNvPr>
              <p:cNvSpPr txBox="1"/>
              <p:nvPr/>
            </p:nvSpPr>
            <p:spPr>
              <a:xfrm>
                <a:off x="1322379" y="1706110"/>
                <a:ext cx="827336" cy="923330"/>
              </a:xfrm>
              <a:prstGeom prst="rect">
                <a:avLst/>
              </a:prstGeom>
              <a:noFill/>
            </p:spPr>
            <p:txBody>
              <a:bodyPr wrap="square">
                <a:spAutoFit/>
              </a:bodyPr>
              <a:lstStyle/>
              <a:p>
                <a:pPr algn="ctr"/>
                <a14:m>
                  <m:oMath xmlns:m="http://schemas.openxmlformats.org/officeDocument/2006/math">
                    <m:r>
                      <a:rPr lang="en-US" altLang="zh-CN" i="1" smtClean="0">
                        <a:solidFill>
                          <a:schemeClr val="accent1"/>
                        </a:solidFill>
                        <a:latin typeface="Cambria Math" panose="02040503050406030204" pitchFamily="18" charset="0"/>
                        <a:ea typeface="Cambria Math" panose="02040503050406030204" pitchFamily="18" charset="0"/>
                      </a:rPr>
                      <m:t>𝜆</m:t>
                    </m:r>
                  </m:oMath>
                </a14:m>
                <a:r>
                  <a:rPr lang="en-US" altLang="zh-CN" dirty="0">
                    <a:solidFill>
                      <a:schemeClr val="accent1"/>
                    </a:solidFill>
                    <a:latin typeface="Wandohope" panose="02030603000000000000" pitchFamily="18" charset="-128"/>
                  </a:rPr>
                  <a:t>/4</a:t>
                </a:r>
                <a:r>
                  <a:rPr lang="zh-CN" altLang="en-US" dirty="0">
                    <a:solidFill>
                      <a:schemeClr val="accent1"/>
                    </a:solidFill>
                    <a:latin typeface="Wandohope" panose="02030603000000000000" pitchFamily="18" charset="-128"/>
                  </a:rPr>
                  <a:t> </a:t>
                </a:r>
                <a:r>
                  <a:rPr lang="en-US" altLang="zh-CN" dirty="0">
                    <a:solidFill>
                      <a:schemeClr val="accent1"/>
                    </a:solidFill>
                    <a:latin typeface="Wandohope" panose="02030603000000000000" pitchFamily="18" charset="-128"/>
                  </a:rPr>
                  <a:t>Phase</a:t>
                </a:r>
                <a:r>
                  <a:rPr lang="zh-CN" altLang="en-US" dirty="0">
                    <a:solidFill>
                      <a:schemeClr val="accent1"/>
                    </a:solidFill>
                    <a:latin typeface="Wandohope" panose="02030603000000000000" pitchFamily="18" charset="-128"/>
                  </a:rPr>
                  <a:t> </a:t>
                </a:r>
                <a:r>
                  <a:rPr lang="en-US" altLang="zh-CN" dirty="0">
                    <a:solidFill>
                      <a:schemeClr val="accent1"/>
                    </a:solidFill>
                    <a:latin typeface="Wandohope" panose="02030603000000000000" pitchFamily="18" charset="-128"/>
                  </a:rPr>
                  <a:t>Plate</a:t>
                </a:r>
                <a:endParaRPr lang="zh-CN" altLang="en-US" dirty="0">
                  <a:solidFill>
                    <a:schemeClr val="accent1"/>
                  </a:solidFill>
                  <a:latin typeface="Wandohope" panose="02030603000000000000" pitchFamily="18" charset="-128"/>
                </a:endParaRPr>
              </a:p>
            </p:txBody>
          </p:sp>
        </mc:Choice>
        <mc:Fallback xmlns="">
          <p:sp>
            <p:nvSpPr>
              <p:cNvPr id="64" name="文本框 13">
                <a:extLst>
                  <a:ext uri="{FF2B5EF4-FFF2-40B4-BE49-F238E27FC236}">
                    <a16:creationId xmlns:a16="http://schemas.microsoft.com/office/drawing/2014/main" id="{1C2FD4C4-B7EE-3F8F-FBC4-F93B14B2ED47}"/>
                  </a:ext>
                </a:extLst>
              </p:cNvPr>
              <p:cNvSpPr txBox="1">
                <a:spLocks noRot="1" noChangeAspect="1" noMove="1" noResize="1" noEditPoints="1" noAdjustHandles="1" noChangeArrowheads="1" noChangeShapeType="1" noTextEdit="1"/>
              </p:cNvSpPr>
              <p:nvPr/>
            </p:nvSpPr>
            <p:spPr>
              <a:xfrm>
                <a:off x="1322379" y="1706110"/>
                <a:ext cx="827336" cy="923330"/>
              </a:xfrm>
              <a:prstGeom prst="rect">
                <a:avLst/>
              </a:prstGeom>
              <a:blipFill>
                <a:blip r:embed="rId2"/>
                <a:stretch>
                  <a:fillRect l="-3030" t="-2740" r="-1515" b="-9589"/>
                </a:stretch>
              </a:blipFill>
            </p:spPr>
            <p:txBody>
              <a:bodyPr/>
              <a:lstStyle/>
              <a:p>
                <a:r>
                  <a:rPr lang="zh-CN" altLang="en-US">
                    <a:noFill/>
                  </a:rPr>
                  <a:t> </a:t>
                </a:r>
              </a:p>
            </p:txBody>
          </p:sp>
        </mc:Fallback>
      </mc:AlternateContent>
      <p:sp>
        <p:nvSpPr>
          <p:cNvPr id="65" name="圆柱体 17">
            <a:extLst>
              <a:ext uri="{FF2B5EF4-FFF2-40B4-BE49-F238E27FC236}">
                <a16:creationId xmlns:a16="http://schemas.microsoft.com/office/drawing/2014/main" id="{FD4C8BEB-3038-EE4A-D8D7-6A93EC3F5EEB}"/>
              </a:ext>
            </a:extLst>
          </p:cNvPr>
          <p:cNvSpPr/>
          <p:nvPr/>
        </p:nvSpPr>
        <p:spPr>
          <a:xfrm rot="5400000">
            <a:off x="3434692" y="2636536"/>
            <a:ext cx="410799" cy="561965"/>
          </a:xfrm>
          <a:prstGeom prst="ca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zh-CN" altLang="en-US"/>
          </a:p>
        </p:txBody>
      </p:sp>
      <p:sp>
        <p:nvSpPr>
          <p:cNvPr id="66" name="文本框 27">
            <a:extLst>
              <a:ext uri="{FF2B5EF4-FFF2-40B4-BE49-F238E27FC236}">
                <a16:creationId xmlns:a16="http://schemas.microsoft.com/office/drawing/2014/main" id="{394A3904-704C-C185-2A08-4D6F4E6A95AC}"/>
              </a:ext>
            </a:extLst>
          </p:cNvPr>
          <p:cNvSpPr txBox="1"/>
          <p:nvPr/>
        </p:nvSpPr>
        <p:spPr>
          <a:xfrm>
            <a:off x="3105683" y="3159521"/>
            <a:ext cx="1068816" cy="646331"/>
          </a:xfrm>
          <a:prstGeom prst="rect">
            <a:avLst/>
          </a:prstGeom>
          <a:noFill/>
        </p:spPr>
        <p:txBody>
          <a:bodyPr wrap="square">
            <a:spAutoFit/>
          </a:bodyPr>
          <a:lstStyle/>
          <a:p>
            <a:pPr algn="ctr"/>
            <a:r>
              <a:rPr lang="en-US" altLang="zh-CN" dirty="0">
                <a:solidFill>
                  <a:schemeClr val="accent5"/>
                </a:solidFill>
                <a:latin typeface="Wandohope" panose="02030603000000000000" pitchFamily="18" charset="-128"/>
              </a:rPr>
              <a:t>Pockels</a:t>
            </a:r>
            <a:r>
              <a:rPr lang="zh-CN" altLang="en-US" dirty="0">
                <a:solidFill>
                  <a:schemeClr val="accent5"/>
                </a:solidFill>
                <a:latin typeface="Wandohope" panose="02030603000000000000" pitchFamily="18" charset="-128"/>
              </a:rPr>
              <a:t> </a:t>
            </a:r>
            <a:r>
              <a:rPr lang="en-US" altLang="zh-CN" dirty="0">
                <a:solidFill>
                  <a:schemeClr val="accent5"/>
                </a:solidFill>
                <a:latin typeface="Wandohope" panose="02030603000000000000" pitchFamily="18" charset="-128"/>
              </a:rPr>
              <a:t>Cell</a:t>
            </a:r>
            <a:endParaRPr lang="zh-CN" altLang="en-US" dirty="0">
              <a:solidFill>
                <a:schemeClr val="accent5"/>
              </a:solidFill>
              <a:latin typeface="Wandohope" panose="02030603000000000000" pitchFamily="18" charset="-128"/>
            </a:endParaRPr>
          </a:p>
        </p:txBody>
      </p:sp>
      <p:sp>
        <p:nvSpPr>
          <p:cNvPr id="72" name="文本框 34">
            <a:extLst>
              <a:ext uri="{FF2B5EF4-FFF2-40B4-BE49-F238E27FC236}">
                <a16:creationId xmlns:a16="http://schemas.microsoft.com/office/drawing/2014/main" id="{AEE7A35F-FDDA-5DE6-CF76-6F38E6D1A7BD}"/>
              </a:ext>
            </a:extLst>
          </p:cNvPr>
          <p:cNvSpPr txBox="1"/>
          <p:nvPr/>
        </p:nvSpPr>
        <p:spPr>
          <a:xfrm>
            <a:off x="5235807" y="2529738"/>
            <a:ext cx="1259259" cy="369332"/>
          </a:xfrm>
          <a:prstGeom prst="rect">
            <a:avLst/>
          </a:prstGeom>
          <a:noFill/>
        </p:spPr>
        <p:txBody>
          <a:bodyPr wrap="square">
            <a:spAutoFit/>
          </a:bodyPr>
          <a:lstStyle/>
          <a:p>
            <a:pPr algn="ctr"/>
            <a:r>
              <a:rPr lang="en-US" altLang="zh-CN" dirty="0">
                <a:solidFill>
                  <a:schemeClr val="accent1">
                    <a:lumMod val="60000"/>
                    <a:lumOff val="40000"/>
                  </a:schemeClr>
                </a:solidFill>
                <a:latin typeface="Wandohope" panose="02030603000000000000" pitchFamily="18" charset="-128"/>
              </a:rPr>
              <a:t>R</a:t>
            </a:r>
            <a:r>
              <a:rPr lang="zh-CN" altLang="en-US" dirty="0">
                <a:solidFill>
                  <a:schemeClr val="accent1">
                    <a:lumMod val="60000"/>
                    <a:lumOff val="40000"/>
                  </a:schemeClr>
                </a:solidFill>
                <a:latin typeface="Wandohope" panose="02030603000000000000" pitchFamily="18" charset="-128"/>
              </a:rPr>
              <a:t>eflector </a:t>
            </a:r>
            <a:r>
              <a:rPr lang="en-US" altLang="zh-CN" dirty="0">
                <a:solidFill>
                  <a:schemeClr val="accent1">
                    <a:lumMod val="60000"/>
                    <a:lumOff val="40000"/>
                  </a:schemeClr>
                </a:solidFill>
                <a:latin typeface="Wandohope" panose="02030603000000000000" pitchFamily="18" charset="-128"/>
              </a:rPr>
              <a:t>1</a:t>
            </a:r>
            <a:endParaRPr lang="zh-CN" altLang="en-US" dirty="0">
              <a:solidFill>
                <a:schemeClr val="accent1">
                  <a:lumMod val="60000"/>
                  <a:lumOff val="40000"/>
                </a:schemeClr>
              </a:solidFill>
              <a:latin typeface="Wandohope" panose="02030603000000000000" pitchFamily="18" charset="-128"/>
            </a:endParaRPr>
          </a:p>
        </p:txBody>
      </p:sp>
      <p:sp>
        <p:nvSpPr>
          <p:cNvPr id="73" name="文本框 35">
            <a:extLst>
              <a:ext uri="{FF2B5EF4-FFF2-40B4-BE49-F238E27FC236}">
                <a16:creationId xmlns:a16="http://schemas.microsoft.com/office/drawing/2014/main" id="{CE7ACDD1-2A51-3A58-F530-49577CE0CA6C}"/>
              </a:ext>
            </a:extLst>
          </p:cNvPr>
          <p:cNvSpPr txBox="1"/>
          <p:nvPr/>
        </p:nvSpPr>
        <p:spPr>
          <a:xfrm>
            <a:off x="3869577" y="5224033"/>
            <a:ext cx="1337812" cy="369332"/>
          </a:xfrm>
          <a:prstGeom prst="rect">
            <a:avLst/>
          </a:prstGeom>
          <a:noFill/>
        </p:spPr>
        <p:txBody>
          <a:bodyPr wrap="square">
            <a:spAutoFit/>
          </a:bodyPr>
          <a:lstStyle/>
          <a:p>
            <a:pPr algn="ctr"/>
            <a:r>
              <a:rPr lang="en-US" altLang="zh-CN" dirty="0">
                <a:solidFill>
                  <a:schemeClr val="accent1">
                    <a:lumMod val="60000"/>
                    <a:lumOff val="40000"/>
                  </a:schemeClr>
                </a:solidFill>
                <a:latin typeface="Wandohope" panose="02030603000000000000" pitchFamily="18" charset="-128"/>
              </a:rPr>
              <a:t>R</a:t>
            </a:r>
            <a:r>
              <a:rPr lang="zh-CN" altLang="en-US" dirty="0">
                <a:solidFill>
                  <a:schemeClr val="accent1">
                    <a:lumMod val="60000"/>
                    <a:lumOff val="40000"/>
                  </a:schemeClr>
                </a:solidFill>
                <a:latin typeface="Wandohope" panose="02030603000000000000" pitchFamily="18" charset="-128"/>
              </a:rPr>
              <a:t>eflector </a:t>
            </a:r>
            <a:r>
              <a:rPr lang="en-US" altLang="zh-CN" dirty="0">
                <a:solidFill>
                  <a:schemeClr val="accent1">
                    <a:lumMod val="60000"/>
                    <a:lumOff val="40000"/>
                  </a:schemeClr>
                </a:solidFill>
                <a:latin typeface="Wandohope" panose="02030603000000000000" pitchFamily="18" charset="-128"/>
              </a:rPr>
              <a:t>2</a:t>
            </a:r>
            <a:endParaRPr lang="zh-CN" altLang="en-US" dirty="0">
              <a:solidFill>
                <a:schemeClr val="accent1">
                  <a:lumMod val="60000"/>
                  <a:lumOff val="40000"/>
                </a:schemeClr>
              </a:solidFill>
              <a:latin typeface="Wandohope" panose="02030603000000000000" pitchFamily="18" charset="-128"/>
            </a:endParaRPr>
          </a:p>
        </p:txBody>
      </p:sp>
      <p:sp>
        <p:nvSpPr>
          <p:cNvPr id="74" name="文本框 47">
            <a:extLst>
              <a:ext uri="{FF2B5EF4-FFF2-40B4-BE49-F238E27FC236}">
                <a16:creationId xmlns:a16="http://schemas.microsoft.com/office/drawing/2014/main" id="{1B110A9F-FB50-E2C3-E5E6-F96B0054E966}"/>
              </a:ext>
            </a:extLst>
          </p:cNvPr>
          <p:cNvSpPr txBox="1"/>
          <p:nvPr/>
        </p:nvSpPr>
        <p:spPr>
          <a:xfrm rot="21540000">
            <a:off x="1505750" y="5612363"/>
            <a:ext cx="2180391" cy="369332"/>
          </a:xfrm>
          <a:prstGeom prst="rect">
            <a:avLst/>
          </a:prstGeom>
          <a:noFill/>
        </p:spPr>
        <p:txBody>
          <a:bodyPr wrap="square">
            <a:spAutoFit/>
          </a:bodyPr>
          <a:lstStyle/>
          <a:p>
            <a:pPr algn="ctr"/>
            <a:r>
              <a:rPr lang="en-US" altLang="zh-CN" dirty="0">
                <a:solidFill>
                  <a:srgbClr val="FFC000"/>
                </a:solidFill>
                <a:latin typeface="Wandohope" panose="02030603000000000000" pitchFamily="18" charset="-128"/>
              </a:rPr>
              <a:t>Compton</a:t>
            </a:r>
            <a:r>
              <a:rPr lang="zh-CN" altLang="en-US" dirty="0">
                <a:solidFill>
                  <a:srgbClr val="FFC000"/>
                </a:solidFill>
                <a:latin typeface="Wandohope" panose="02030603000000000000" pitchFamily="18" charset="-128"/>
              </a:rPr>
              <a:t> </a:t>
            </a:r>
            <a:r>
              <a:rPr lang="en-US" altLang="zh-CN" dirty="0">
                <a:solidFill>
                  <a:srgbClr val="FFC000"/>
                </a:solidFill>
                <a:latin typeface="Wandohope" panose="02030603000000000000" pitchFamily="18" charset="-128"/>
              </a:rPr>
              <a:t>Photons</a:t>
            </a:r>
            <a:endParaRPr lang="zh-CN" altLang="en-US" dirty="0">
              <a:solidFill>
                <a:srgbClr val="FFC000"/>
              </a:solidFill>
              <a:latin typeface="Wandohope" panose="02030603000000000000" pitchFamily="18" charset="-128"/>
            </a:endParaRPr>
          </a:p>
        </p:txBody>
      </p:sp>
      <p:sp>
        <p:nvSpPr>
          <p:cNvPr id="75" name="文本框 49">
            <a:extLst>
              <a:ext uri="{FF2B5EF4-FFF2-40B4-BE49-F238E27FC236}">
                <a16:creationId xmlns:a16="http://schemas.microsoft.com/office/drawing/2014/main" id="{B99BF8C6-602F-4076-EE35-0A023C456668}"/>
              </a:ext>
            </a:extLst>
          </p:cNvPr>
          <p:cNvSpPr txBox="1"/>
          <p:nvPr/>
        </p:nvSpPr>
        <p:spPr>
          <a:xfrm>
            <a:off x="-168696" y="5023182"/>
            <a:ext cx="1990459" cy="369332"/>
          </a:xfrm>
          <a:prstGeom prst="rect">
            <a:avLst/>
          </a:prstGeom>
          <a:noFill/>
        </p:spPr>
        <p:txBody>
          <a:bodyPr wrap="square">
            <a:spAutoFit/>
          </a:bodyPr>
          <a:lstStyle/>
          <a:p>
            <a:pPr algn="ctr"/>
            <a:r>
              <a:rPr lang="en-US" altLang="zh-CN" dirty="0">
                <a:solidFill>
                  <a:schemeClr val="tx1">
                    <a:lumMod val="75000"/>
                    <a:lumOff val="25000"/>
                  </a:schemeClr>
                </a:solidFill>
                <a:latin typeface="Wandohope" panose="02030603000000000000" pitchFamily="18" charset="-128"/>
              </a:rPr>
              <a:t>Photon</a:t>
            </a:r>
            <a:r>
              <a:rPr lang="zh-CN" altLang="en-US" dirty="0">
                <a:solidFill>
                  <a:schemeClr val="tx1">
                    <a:lumMod val="75000"/>
                    <a:lumOff val="25000"/>
                  </a:schemeClr>
                </a:solidFill>
                <a:latin typeface="Wandohope" panose="02030603000000000000" pitchFamily="18" charset="-128"/>
              </a:rPr>
              <a:t> </a:t>
            </a:r>
            <a:r>
              <a:rPr lang="en-US" altLang="zh-CN" dirty="0">
                <a:solidFill>
                  <a:schemeClr val="tx1">
                    <a:lumMod val="75000"/>
                    <a:lumOff val="25000"/>
                  </a:schemeClr>
                </a:solidFill>
                <a:latin typeface="Wandohope" panose="02030603000000000000" pitchFamily="18" charset="-128"/>
              </a:rPr>
              <a:t>Detector</a:t>
            </a:r>
            <a:endParaRPr lang="zh-CN" altLang="en-US" dirty="0">
              <a:solidFill>
                <a:schemeClr val="tx1">
                  <a:lumMod val="75000"/>
                  <a:lumOff val="25000"/>
                </a:schemeClr>
              </a:solidFill>
              <a:latin typeface="Wandohope" panose="02030603000000000000" pitchFamily="18" charset="-128"/>
            </a:endParaRPr>
          </a:p>
        </p:txBody>
      </p:sp>
      <p:sp>
        <p:nvSpPr>
          <p:cNvPr id="76" name="TextBox 39">
            <a:extLst>
              <a:ext uri="{FF2B5EF4-FFF2-40B4-BE49-F238E27FC236}">
                <a16:creationId xmlns:a16="http://schemas.microsoft.com/office/drawing/2014/main" id="{FC40E9D7-45AC-2463-A294-8277AC72060E}"/>
              </a:ext>
            </a:extLst>
          </p:cNvPr>
          <p:cNvSpPr txBox="1"/>
          <p:nvPr/>
        </p:nvSpPr>
        <p:spPr>
          <a:xfrm>
            <a:off x="3867526" y="3835352"/>
            <a:ext cx="1331260" cy="646331"/>
          </a:xfrm>
          <a:prstGeom prst="rect">
            <a:avLst/>
          </a:prstGeom>
          <a:solidFill>
            <a:schemeClr val="bg1"/>
          </a:solidFill>
          <a:ln>
            <a:solidFill>
              <a:srgbClr val="FF0000"/>
            </a:solidFill>
          </a:ln>
        </p:spPr>
        <p:txBody>
          <a:bodyPr wrap="square" rtlCol="0">
            <a:spAutoFit/>
          </a:bodyPr>
          <a:lstStyle/>
          <a:p>
            <a:r>
              <a:rPr lang="en-US" altLang="zh-CN" dirty="0"/>
              <a:t>laser</a:t>
            </a:r>
            <a:r>
              <a:rPr lang="zh-CN" altLang="en-US" dirty="0"/>
              <a:t> </a:t>
            </a:r>
            <a:r>
              <a:rPr lang="en-US" altLang="zh-CN" dirty="0"/>
              <a:t>polarimeter</a:t>
            </a:r>
            <a:endParaRPr lang="en-US" dirty="0"/>
          </a:p>
        </p:txBody>
      </p:sp>
      <p:sp>
        <p:nvSpPr>
          <p:cNvPr id="77" name="Can 40">
            <a:extLst>
              <a:ext uri="{FF2B5EF4-FFF2-40B4-BE49-F238E27FC236}">
                <a16:creationId xmlns:a16="http://schemas.microsoft.com/office/drawing/2014/main" id="{DFE7D852-E394-7F54-F9F6-911BAA90CB48}"/>
              </a:ext>
            </a:extLst>
          </p:cNvPr>
          <p:cNvSpPr/>
          <p:nvPr/>
        </p:nvSpPr>
        <p:spPr>
          <a:xfrm>
            <a:off x="4180753" y="2543201"/>
            <a:ext cx="103507" cy="739453"/>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41">
            <a:extLst>
              <a:ext uri="{FF2B5EF4-FFF2-40B4-BE49-F238E27FC236}">
                <a16:creationId xmlns:a16="http://schemas.microsoft.com/office/drawing/2014/main" id="{17D23A3A-17FB-BC85-7EDB-E70C5CEBCCED}"/>
              </a:ext>
            </a:extLst>
          </p:cNvPr>
          <p:cNvSpPr txBox="1"/>
          <p:nvPr/>
        </p:nvSpPr>
        <p:spPr>
          <a:xfrm>
            <a:off x="5158907" y="1678009"/>
            <a:ext cx="1399647" cy="646331"/>
          </a:xfrm>
          <a:prstGeom prst="rect">
            <a:avLst/>
          </a:prstGeom>
          <a:solidFill>
            <a:schemeClr val="bg1"/>
          </a:solidFill>
          <a:ln>
            <a:solidFill>
              <a:srgbClr val="FF0000"/>
            </a:solidFill>
          </a:ln>
        </p:spPr>
        <p:txBody>
          <a:bodyPr wrap="square" rtlCol="0">
            <a:spAutoFit/>
          </a:bodyPr>
          <a:lstStyle/>
          <a:p>
            <a:r>
              <a:rPr lang="en-US" altLang="zh-CN" dirty="0"/>
              <a:t>laser</a:t>
            </a:r>
            <a:r>
              <a:rPr lang="zh-CN" altLang="en-US" dirty="0"/>
              <a:t> </a:t>
            </a:r>
            <a:r>
              <a:rPr lang="en-US" altLang="zh-CN" dirty="0"/>
              <a:t>power</a:t>
            </a:r>
            <a:r>
              <a:rPr lang="zh-CN" altLang="en-US" dirty="0"/>
              <a:t> </a:t>
            </a:r>
            <a:r>
              <a:rPr lang="en-US" altLang="zh-CN" dirty="0"/>
              <a:t>meter</a:t>
            </a:r>
            <a:r>
              <a:rPr lang="zh-CN" altLang="en-US" dirty="0"/>
              <a:t> </a:t>
            </a:r>
            <a:endParaRPr lang="en-US" dirty="0"/>
          </a:p>
        </p:txBody>
      </p:sp>
      <p:cxnSp>
        <p:nvCxnSpPr>
          <p:cNvPr id="79" name="Straight Connector 43">
            <a:extLst>
              <a:ext uri="{FF2B5EF4-FFF2-40B4-BE49-F238E27FC236}">
                <a16:creationId xmlns:a16="http://schemas.microsoft.com/office/drawing/2014/main" id="{2647ADCE-DA8E-09E4-418D-67DDF94A3F3F}"/>
              </a:ext>
            </a:extLst>
          </p:cNvPr>
          <p:cNvCxnSpPr>
            <a:cxnSpLocks/>
            <a:stCxn id="77" idx="4"/>
            <a:endCxn id="78" idx="1"/>
          </p:cNvCxnSpPr>
          <p:nvPr/>
        </p:nvCxnSpPr>
        <p:spPr>
          <a:xfrm flipV="1">
            <a:off x="4284260" y="2001175"/>
            <a:ext cx="874647" cy="911753"/>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sp>
        <p:nvSpPr>
          <p:cNvPr id="80" name="文本框 27">
            <a:extLst>
              <a:ext uri="{FF2B5EF4-FFF2-40B4-BE49-F238E27FC236}">
                <a16:creationId xmlns:a16="http://schemas.microsoft.com/office/drawing/2014/main" id="{D51FDBD0-8F4E-F4B9-012B-4AC939ACF8FC}"/>
              </a:ext>
            </a:extLst>
          </p:cNvPr>
          <p:cNvSpPr txBox="1"/>
          <p:nvPr/>
        </p:nvSpPr>
        <p:spPr>
          <a:xfrm>
            <a:off x="3724107" y="1629986"/>
            <a:ext cx="1068816" cy="923330"/>
          </a:xfrm>
          <a:prstGeom prst="rect">
            <a:avLst/>
          </a:prstGeom>
          <a:noFill/>
        </p:spPr>
        <p:txBody>
          <a:bodyPr wrap="square">
            <a:spAutoFit/>
          </a:bodyPr>
          <a:lstStyle/>
          <a:p>
            <a:pPr algn="ctr"/>
            <a:r>
              <a:rPr lang="en-US" altLang="zh-CN" dirty="0">
                <a:solidFill>
                  <a:srgbClr val="0070C0"/>
                </a:solidFill>
                <a:latin typeface="Wandohope" panose="02030603000000000000" pitchFamily="18" charset="-128"/>
              </a:rPr>
              <a:t>Hollow</a:t>
            </a:r>
            <a:r>
              <a:rPr lang="zh-CN" altLang="en-US" dirty="0">
                <a:solidFill>
                  <a:srgbClr val="0070C0"/>
                </a:solidFill>
                <a:latin typeface="Wandohope" panose="02030603000000000000" pitchFamily="18" charset="-128"/>
              </a:rPr>
              <a:t> </a:t>
            </a:r>
            <a:r>
              <a:rPr lang="en-US" altLang="zh-CN" dirty="0">
                <a:solidFill>
                  <a:srgbClr val="0070C0"/>
                </a:solidFill>
                <a:latin typeface="Wandohope" panose="02030603000000000000" pitchFamily="18" charset="-128"/>
              </a:rPr>
              <a:t>Beam</a:t>
            </a:r>
            <a:r>
              <a:rPr lang="zh-CN" altLang="en-US" dirty="0">
                <a:solidFill>
                  <a:srgbClr val="0070C0"/>
                </a:solidFill>
                <a:latin typeface="Wandohope" panose="02030603000000000000" pitchFamily="18" charset="-128"/>
              </a:rPr>
              <a:t> </a:t>
            </a:r>
            <a:r>
              <a:rPr lang="en-US" altLang="zh-CN" dirty="0">
                <a:solidFill>
                  <a:srgbClr val="0070C0"/>
                </a:solidFill>
                <a:latin typeface="Wandohope" panose="02030603000000000000" pitchFamily="18" charset="-128"/>
              </a:rPr>
              <a:t>Splitter</a:t>
            </a:r>
            <a:endParaRPr lang="zh-CN" altLang="en-US" dirty="0">
              <a:solidFill>
                <a:srgbClr val="0070C0"/>
              </a:solidFill>
              <a:latin typeface="Wandohope" panose="02030603000000000000" pitchFamily="18" charset="-128"/>
            </a:endParaRPr>
          </a:p>
        </p:txBody>
      </p:sp>
      <p:cxnSp>
        <p:nvCxnSpPr>
          <p:cNvPr id="81" name="直线箭头连接符 37">
            <a:extLst>
              <a:ext uri="{FF2B5EF4-FFF2-40B4-BE49-F238E27FC236}">
                <a16:creationId xmlns:a16="http://schemas.microsoft.com/office/drawing/2014/main" id="{31F0C440-AAB2-94D6-D007-F80B62E0D476}"/>
              </a:ext>
            </a:extLst>
          </p:cNvPr>
          <p:cNvCxnSpPr>
            <a:cxnSpLocks/>
            <a:endCxn id="45" idx="3"/>
          </p:cNvCxnSpPr>
          <p:nvPr/>
        </p:nvCxnSpPr>
        <p:spPr>
          <a:xfrm flipH="1">
            <a:off x="1109333" y="5443351"/>
            <a:ext cx="10857314" cy="218116"/>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Connector 64">
            <a:extLst>
              <a:ext uri="{FF2B5EF4-FFF2-40B4-BE49-F238E27FC236}">
                <a16:creationId xmlns:a16="http://schemas.microsoft.com/office/drawing/2014/main" id="{F77C7BCF-D716-6677-A08C-410745FF5A2C}"/>
              </a:ext>
            </a:extLst>
          </p:cNvPr>
          <p:cNvCxnSpPr>
            <a:cxnSpLocks/>
            <a:stCxn id="77" idx="4"/>
          </p:cNvCxnSpPr>
          <p:nvPr/>
        </p:nvCxnSpPr>
        <p:spPr>
          <a:xfrm>
            <a:off x="4284260" y="2912928"/>
            <a:ext cx="645659" cy="922326"/>
          </a:xfrm>
          <a:prstGeom prst="line">
            <a:avLst/>
          </a:prstGeom>
          <a:ln w="25400">
            <a:solidFill>
              <a:srgbClr val="92D050"/>
            </a:solidFill>
          </a:ln>
        </p:spPr>
        <p:style>
          <a:lnRef idx="1">
            <a:schemeClr val="dk1"/>
          </a:lnRef>
          <a:fillRef idx="0">
            <a:schemeClr val="dk1"/>
          </a:fillRef>
          <a:effectRef idx="0">
            <a:schemeClr val="dk1"/>
          </a:effectRef>
          <a:fontRef idx="minor">
            <a:schemeClr val="tx1"/>
          </a:fontRef>
        </p:style>
      </p:cxnSp>
      <p:sp>
        <p:nvSpPr>
          <p:cNvPr id="85" name="矩形 19">
            <a:extLst>
              <a:ext uri="{FF2B5EF4-FFF2-40B4-BE49-F238E27FC236}">
                <a16:creationId xmlns:a16="http://schemas.microsoft.com/office/drawing/2014/main" id="{765123CF-3543-9B8C-E744-FD7CB08D4D3B}"/>
              </a:ext>
            </a:extLst>
          </p:cNvPr>
          <p:cNvSpPr/>
          <p:nvPr/>
        </p:nvSpPr>
        <p:spPr>
          <a:xfrm>
            <a:off x="7616237" y="5086240"/>
            <a:ext cx="199697" cy="726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p>
        </p:txBody>
      </p:sp>
      <p:sp>
        <p:nvSpPr>
          <p:cNvPr id="86" name="矩形 23">
            <a:extLst>
              <a:ext uri="{FF2B5EF4-FFF2-40B4-BE49-F238E27FC236}">
                <a16:creationId xmlns:a16="http://schemas.microsoft.com/office/drawing/2014/main" id="{5AF240A1-7882-F0AD-D627-01DA6BAF3F34}"/>
              </a:ext>
            </a:extLst>
          </p:cNvPr>
          <p:cNvSpPr/>
          <p:nvPr/>
        </p:nvSpPr>
        <p:spPr>
          <a:xfrm rot="5400000">
            <a:off x="9776773" y="3253831"/>
            <a:ext cx="456553" cy="437823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87" name="矩形 24">
            <a:extLst>
              <a:ext uri="{FF2B5EF4-FFF2-40B4-BE49-F238E27FC236}">
                <a16:creationId xmlns:a16="http://schemas.microsoft.com/office/drawing/2014/main" id="{049E8B9C-76CA-7DAD-1A39-E22EC1577780}"/>
              </a:ext>
            </a:extLst>
          </p:cNvPr>
          <p:cNvSpPr/>
          <p:nvPr/>
        </p:nvSpPr>
        <p:spPr>
          <a:xfrm>
            <a:off x="8280715" y="1464602"/>
            <a:ext cx="649151" cy="541193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zh-CN" altLang="en-US"/>
          </a:p>
        </p:txBody>
      </p:sp>
      <p:sp>
        <p:nvSpPr>
          <p:cNvPr id="88" name="矩形 26">
            <a:extLst>
              <a:ext uri="{FF2B5EF4-FFF2-40B4-BE49-F238E27FC236}">
                <a16:creationId xmlns:a16="http://schemas.microsoft.com/office/drawing/2014/main" id="{6916CEBE-E5EE-7446-05D9-8E40575919F4}"/>
              </a:ext>
            </a:extLst>
          </p:cNvPr>
          <p:cNvSpPr/>
          <p:nvPr/>
        </p:nvSpPr>
        <p:spPr>
          <a:xfrm>
            <a:off x="8335290" y="3818454"/>
            <a:ext cx="540000" cy="262800"/>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bg1"/>
                </a:solidFill>
                <a:latin typeface="KaiTi" panose="02010609060101010101" pitchFamily="49" charset="-122"/>
                <a:ea typeface="KaiTi" panose="02010609060101010101" pitchFamily="49" charset="-122"/>
              </a:rPr>
              <a:t>wall</a:t>
            </a:r>
            <a:endParaRPr kumimoji="1" lang="zh-CN" altLang="en-US" sz="1400" dirty="0">
              <a:solidFill>
                <a:schemeClr val="bg1"/>
              </a:solidFill>
              <a:latin typeface="KaiTi" panose="02010609060101010101" pitchFamily="49" charset="-122"/>
              <a:ea typeface="KaiTi" panose="02010609060101010101" pitchFamily="49" charset="-122"/>
            </a:endParaRPr>
          </a:p>
        </p:txBody>
      </p:sp>
      <p:sp>
        <p:nvSpPr>
          <p:cNvPr id="89" name="4-point Star 55">
            <a:extLst>
              <a:ext uri="{FF2B5EF4-FFF2-40B4-BE49-F238E27FC236}">
                <a16:creationId xmlns:a16="http://schemas.microsoft.com/office/drawing/2014/main" id="{E7210783-D079-8763-9C60-70697B0A211C}"/>
              </a:ext>
            </a:extLst>
          </p:cNvPr>
          <p:cNvSpPr/>
          <p:nvPr/>
        </p:nvSpPr>
        <p:spPr>
          <a:xfrm>
            <a:off x="11723224" y="5344492"/>
            <a:ext cx="162238" cy="2008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rect Access Storage 57">
            <a:extLst>
              <a:ext uri="{FF2B5EF4-FFF2-40B4-BE49-F238E27FC236}">
                <a16:creationId xmlns:a16="http://schemas.microsoft.com/office/drawing/2014/main" id="{573009AB-B91B-BA71-E154-FAA49613DC9B}"/>
              </a:ext>
            </a:extLst>
          </p:cNvPr>
          <p:cNvSpPr/>
          <p:nvPr/>
        </p:nvSpPr>
        <p:spPr>
          <a:xfrm>
            <a:off x="9664560" y="4870534"/>
            <a:ext cx="216024" cy="1054958"/>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rect Access Storage 58">
            <a:extLst>
              <a:ext uri="{FF2B5EF4-FFF2-40B4-BE49-F238E27FC236}">
                <a16:creationId xmlns:a16="http://schemas.microsoft.com/office/drawing/2014/main" id="{80A10A7A-F85D-511E-C0DA-DF7443D3FFD4}"/>
              </a:ext>
            </a:extLst>
          </p:cNvPr>
          <p:cNvSpPr/>
          <p:nvPr/>
        </p:nvSpPr>
        <p:spPr>
          <a:xfrm>
            <a:off x="10706039" y="4870534"/>
            <a:ext cx="216024" cy="1054958"/>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文本框 11">
            <a:extLst>
              <a:ext uri="{FF2B5EF4-FFF2-40B4-BE49-F238E27FC236}">
                <a16:creationId xmlns:a16="http://schemas.microsoft.com/office/drawing/2014/main" id="{CA62B129-ACE7-61EB-97CD-5E94B8DB9CAB}"/>
              </a:ext>
            </a:extLst>
          </p:cNvPr>
          <p:cNvSpPr txBox="1"/>
          <p:nvPr/>
        </p:nvSpPr>
        <p:spPr>
          <a:xfrm>
            <a:off x="9465924" y="4346641"/>
            <a:ext cx="1582672" cy="369332"/>
          </a:xfrm>
          <a:prstGeom prst="rect">
            <a:avLst/>
          </a:prstGeom>
          <a:noFill/>
        </p:spPr>
        <p:txBody>
          <a:bodyPr wrap="square">
            <a:spAutoFit/>
          </a:bodyPr>
          <a:lstStyle/>
          <a:p>
            <a:pPr algn="ctr"/>
            <a:r>
              <a:rPr lang="en-US" altLang="zh-CN" dirty="0">
                <a:solidFill>
                  <a:schemeClr val="accent1"/>
                </a:solidFill>
                <a:latin typeface="Wandohope" panose="02030603000000000000" pitchFamily="18" charset="-128"/>
              </a:rPr>
              <a:t>Laser</a:t>
            </a:r>
            <a:r>
              <a:rPr lang="zh-CN" altLang="en-US" dirty="0">
                <a:solidFill>
                  <a:schemeClr val="accent1"/>
                </a:solidFill>
                <a:latin typeface="Wandohope" panose="02030603000000000000" pitchFamily="18" charset="-128"/>
              </a:rPr>
              <a:t> </a:t>
            </a:r>
            <a:r>
              <a:rPr lang="en-US" altLang="zh-CN" dirty="0">
                <a:solidFill>
                  <a:schemeClr val="accent1"/>
                </a:solidFill>
                <a:latin typeface="Wandohope" panose="02030603000000000000" pitchFamily="18" charset="-128"/>
              </a:rPr>
              <a:t>targets</a:t>
            </a:r>
            <a:endParaRPr lang="zh-CN" altLang="en-US" dirty="0">
              <a:solidFill>
                <a:schemeClr val="accent1"/>
              </a:solidFill>
              <a:latin typeface="Wandohope" panose="02030603000000000000" pitchFamily="18" charset="-128"/>
            </a:endParaRPr>
          </a:p>
        </p:txBody>
      </p:sp>
      <p:sp>
        <p:nvSpPr>
          <p:cNvPr id="94" name="TextBox 62">
            <a:extLst>
              <a:ext uri="{FF2B5EF4-FFF2-40B4-BE49-F238E27FC236}">
                <a16:creationId xmlns:a16="http://schemas.microsoft.com/office/drawing/2014/main" id="{61554651-C997-04F5-5D90-EDA7E31F8C0C}"/>
              </a:ext>
            </a:extLst>
          </p:cNvPr>
          <p:cNvSpPr txBox="1"/>
          <p:nvPr/>
        </p:nvSpPr>
        <p:spPr>
          <a:xfrm>
            <a:off x="11660426" y="5797029"/>
            <a:ext cx="382619" cy="369332"/>
          </a:xfrm>
          <a:prstGeom prst="rect">
            <a:avLst/>
          </a:prstGeom>
          <a:noFill/>
        </p:spPr>
        <p:txBody>
          <a:bodyPr wrap="square" rtlCol="0">
            <a:spAutoFit/>
          </a:bodyPr>
          <a:lstStyle/>
          <a:p>
            <a:pPr algn="ctr"/>
            <a:r>
              <a:rPr lang="en-US" dirty="0"/>
              <a:t>IP</a:t>
            </a:r>
          </a:p>
        </p:txBody>
      </p:sp>
      <p:sp>
        <p:nvSpPr>
          <p:cNvPr id="95" name="TextBox 63">
            <a:extLst>
              <a:ext uri="{FF2B5EF4-FFF2-40B4-BE49-F238E27FC236}">
                <a16:creationId xmlns:a16="http://schemas.microsoft.com/office/drawing/2014/main" id="{95FD07B9-A52A-6865-76D3-7E4E9FD15447}"/>
              </a:ext>
            </a:extLst>
          </p:cNvPr>
          <p:cNvSpPr txBox="1"/>
          <p:nvPr/>
        </p:nvSpPr>
        <p:spPr>
          <a:xfrm>
            <a:off x="7359730" y="4438070"/>
            <a:ext cx="958693" cy="646331"/>
          </a:xfrm>
          <a:prstGeom prst="rect">
            <a:avLst/>
          </a:prstGeom>
          <a:noFill/>
        </p:spPr>
        <p:txBody>
          <a:bodyPr wrap="square" rtlCol="0">
            <a:spAutoFit/>
          </a:bodyPr>
          <a:lstStyle/>
          <a:p>
            <a:r>
              <a:rPr lang="en-US" altLang="zh-CN" dirty="0"/>
              <a:t>Silica</a:t>
            </a:r>
            <a:r>
              <a:rPr lang="zh-CN" altLang="en-US" dirty="0"/>
              <a:t> </a:t>
            </a:r>
            <a:r>
              <a:rPr lang="en-US" altLang="zh-CN" dirty="0"/>
              <a:t>window</a:t>
            </a:r>
            <a:endParaRPr lang="en-US" dirty="0"/>
          </a:p>
        </p:txBody>
      </p:sp>
      <p:sp>
        <p:nvSpPr>
          <p:cNvPr id="96" name="Left Arrow 67">
            <a:extLst>
              <a:ext uri="{FF2B5EF4-FFF2-40B4-BE49-F238E27FC236}">
                <a16:creationId xmlns:a16="http://schemas.microsoft.com/office/drawing/2014/main" id="{EC3D47C9-CAF6-D378-92CE-FE4FF65704BD}"/>
              </a:ext>
            </a:extLst>
          </p:cNvPr>
          <p:cNvSpPr/>
          <p:nvPr/>
        </p:nvSpPr>
        <p:spPr>
          <a:xfrm>
            <a:off x="11852456" y="5386399"/>
            <a:ext cx="292544" cy="9898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7" name="TextBox 68">
            <a:extLst>
              <a:ext uri="{FF2B5EF4-FFF2-40B4-BE49-F238E27FC236}">
                <a16:creationId xmlns:a16="http://schemas.microsoft.com/office/drawing/2014/main" id="{91861256-0068-4125-93D1-7F22E0859F0F}"/>
              </a:ext>
            </a:extLst>
          </p:cNvPr>
          <p:cNvSpPr txBox="1"/>
          <p:nvPr/>
        </p:nvSpPr>
        <p:spPr>
          <a:xfrm>
            <a:off x="11852457" y="4781777"/>
            <a:ext cx="470944" cy="369332"/>
          </a:xfrm>
          <a:prstGeom prst="rect">
            <a:avLst/>
          </a:prstGeom>
          <a:noFill/>
        </p:spPr>
        <p:txBody>
          <a:bodyPr wrap="square" rtlCol="0">
            <a:spAutoFit/>
          </a:bodyPr>
          <a:lstStyle/>
          <a:p>
            <a:r>
              <a:rPr lang="en-US" altLang="zh-CN"/>
              <a:t>e-</a:t>
            </a:r>
            <a:endParaRPr lang="en-US"/>
          </a:p>
        </p:txBody>
      </p:sp>
      <p:grpSp>
        <p:nvGrpSpPr>
          <p:cNvPr id="99" name="组合 98">
            <a:extLst>
              <a:ext uri="{FF2B5EF4-FFF2-40B4-BE49-F238E27FC236}">
                <a16:creationId xmlns:a16="http://schemas.microsoft.com/office/drawing/2014/main" id="{03DFC740-BFC2-B091-3693-37B55FC96E2B}"/>
              </a:ext>
            </a:extLst>
          </p:cNvPr>
          <p:cNvGrpSpPr/>
          <p:nvPr/>
        </p:nvGrpSpPr>
        <p:grpSpPr>
          <a:xfrm>
            <a:off x="1811503" y="2174579"/>
            <a:ext cx="1543521" cy="1108634"/>
            <a:chOff x="1811503" y="2174579"/>
            <a:chExt cx="1543521" cy="1108634"/>
          </a:xfrm>
        </p:grpSpPr>
        <p:grpSp>
          <p:nvGrpSpPr>
            <p:cNvPr id="100" name="组合 99">
              <a:extLst>
                <a:ext uri="{FF2B5EF4-FFF2-40B4-BE49-F238E27FC236}">
                  <a16:creationId xmlns:a16="http://schemas.microsoft.com/office/drawing/2014/main" id="{D93974D7-C001-D3BA-7167-EB4729B82237}"/>
                </a:ext>
              </a:extLst>
            </p:cNvPr>
            <p:cNvGrpSpPr/>
            <p:nvPr/>
          </p:nvGrpSpPr>
          <p:grpSpPr>
            <a:xfrm>
              <a:off x="1811503" y="2174579"/>
              <a:ext cx="1543521" cy="1108634"/>
              <a:chOff x="3428988" y="1807886"/>
              <a:chExt cx="1543521" cy="1108634"/>
            </a:xfrm>
          </p:grpSpPr>
          <p:sp>
            <p:nvSpPr>
              <p:cNvPr id="104" name="椭圆 28">
                <a:extLst>
                  <a:ext uri="{FF2B5EF4-FFF2-40B4-BE49-F238E27FC236}">
                    <a16:creationId xmlns:a16="http://schemas.microsoft.com/office/drawing/2014/main" id="{A0DB7BF4-644D-FB57-EF1C-BC49A32DD56E}"/>
                  </a:ext>
                </a:extLst>
              </p:cNvPr>
              <p:cNvSpPr/>
              <p:nvPr/>
            </p:nvSpPr>
            <p:spPr>
              <a:xfrm>
                <a:off x="3894939" y="2266156"/>
                <a:ext cx="72000"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p>
            </p:txBody>
          </p:sp>
          <p:sp>
            <p:nvSpPr>
              <p:cNvPr id="105" name="椭圆 30">
                <a:extLst>
                  <a:ext uri="{FF2B5EF4-FFF2-40B4-BE49-F238E27FC236}">
                    <a16:creationId xmlns:a16="http://schemas.microsoft.com/office/drawing/2014/main" id="{F4BD3145-5F50-A648-7F0C-E63D9BEEE655}"/>
                  </a:ext>
                </a:extLst>
              </p:cNvPr>
              <p:cNvSpPr/>
              <p:nvPr/>
            </p:nvSpPr>
            <p:spPr>
              <a:xfrm>
                <a:off x="4420275" y="2272456"/>
                <a:ext cx="72000"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p>
            </p:txBody>
          </p:sp>
          <p:sp>
            <p:nvSpPr>
              <p:cNvPr id="106" name="圆角矩形 32">
                <a:extLst>
                  <a:ext uri="{FF2B5EF4-FFF2-40B4-BE49-F238E27FC236}">
                    <a16:creationId xmlns:a16="http://schemas.microsoft.com/office/drawing/2014/main" id="{327B0C0F-2675-A6A4-104C-D8973F094E3F}"/>
                  </a:ext>
                </a:extLst>
              </p:cNvPr>
              <p:cNvSpPr/>
              <p:nvPr/>
            </p:nvSpPr>
            <p:spPr>
              <a:xfrm>
                <a:off x="3572861" y="2185492"/>
                <a:ext cx="1255776" cy="731028"/>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7" name="文本框 33">
                <a:extLst>
                  <a:ext uri="{FF2B5EF4-FFF2-40B4-BE49-F238E27FC236}">
                    <a16:creationId xmlns:a16="http://schemas.microsoft.com/office/drawing/2014/main" id="{D96FBA38-CBAE-FE9E-29E4-A1708ADDDA28}"/>
                  </a:ext>
                </a:extLst>
              </p:cNvPr>
              <p:cNvSpPr txBox="1"/>
              <p:nvPr/>
            </p:nvSpPr>
            <p:spPr>
              <a:xfrm>
                <a:off x="3428988" y="1807886"/>
                <a:ext cx="1543521" cy="369332"/>
              </a:xfrm>
              <a:prstGeom prst="rect">
                <a:avLst/>
              </a:prstGeom>
              <a:noFill/>
            </p:spPr>
            <p:txBody>
              <a:bodyPr wrap="square">
                <a:spAutoFit/>
              </a:bodyPr>
              <a:lstStyle/>
              <a:p>
                <a:pPr algn="ctr"/>
                <a:r>
                  <a:rPr lang="en-US" altLang="zh-CN" dirty="0">
                    <a:solidFill>
                      <a:schemeClr val="accent3"/>
                    </a:solidFill>
                    <a:latin typeface="Wandohope" panose="02030603000000000000" pitchFamily="18" charset="-128"/>
                  </a:rPr>
                  <a:t>Focus</a:t>
                </a:r>
                <a:r>
                  <a:rPr lang="zh-CN" altLang="en-US" dirty="0">
                    <a:solidFill>
                      <a:schemeClr val="accent3"/>
                    </a:solidFill>
                    <a:latin typeface="Wandohope" panose="02030603000000000000" pitchFamily="18" charset="-128"/>
                  </a:rPr>
                  <a:t> </a:t>
                </a:r>
                <a:r>
                  <a:rPr lang="en-US" altLang="zh-CN" dirty="0">
                    <a:solidFill>
                      <a:schemeClr val="accent3"/>
                    </a:solidFill>
                    <a:latin typeface="Wandohope" panose="02030603000000000000" pitchFamily="18" charset="-128"/>
                  </a:rPr>
                  <a:t>Lens</a:t>
                </a:r>
                <a:endParaRPr lang="zh-CN" altLang="en-US" dirty="0">
                  <a:solidFill>
                    <a:schemeClr val="accent3"/>
                  </a:solidFill>
                  <a:latin typeface="Wandohope" panose="02030603000000000000" pitchFamily="18" charset="-128"/>
                </a:endParaRPr>
              </a:p>
            </p:txBody>
          </p:sp>
        </p:grpSp>
        <p:grpSp>
          <p:nvGrpSpPr>
            <p:cNvPr id="101" name="组合 100">
              <a:extLst>
                <a:ext uri="{FF2B5EF4-FFF2-40B4-BE49-F238E27FC236}">
                  <a16:creationId xmlns:a16="http://schemas.microsoft.com/office/drawing/2014/main" id="{CFC5C8B3-EC09-0844-5FFA-1FC5276FFA87}"/>
                </a:ext>
              </a:extLst>
            </p:cNvPr>
            <p:cNvGrpSpPr/>
            <p:nvPr/>
          </p:nvGrpSpPr>
          <p:grpSpPr>
            <a:xfrm>
              <a:off x="2542318" y="2629207"/>
              <a:ext cx="72000" cy="540000"/>
              <a:chOff x="7906937" y="234499"/>
              <a:chExt cx="430185" cy="1012409"/>
            </a:xfrm>
          </p:grpSpPr>
          <p:sp>
            <p:nvSpPr>
              <p:cNvPr id="102" name="存储的数据 101">
                <a:extLst>
                  <a:ext uri="{FF2B5EF4-FFF2-40B4-BE49-F238E27FC236}">
                    <a16:creationId xmlns:a16="http://schemas.microsoft.com/office/drawing/2014/main" id="{907B03B1-D0A0-9E8F-194A-87E302AD55AC}"/>
                  </a:ext>
                </a:extLst>
              </p:cNvPr>
              <p:cNvSpPr/>
              <p:nvPr/>
            </p:nvSpPr>
            <p:spPr>
              <a:xfrm>
                <a:off x="8036366" y="234499"/>
                <a:ext cx="300756" cy="1012409"/>
              </a:xfrm>
              <a:prstGeom prst="flowChartOnlineStorag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3" name="存储的数据 102">
                <a:extLst>
                  <a:ext uri="{FF2B5EF4-FFF2-40B4-BE49-F238E27FC236}">
                    <a16:creationId xmlns:a16="http://schemas.microsoft.com/office/drawing/2014/main" id="{7CB1AECF-7948-6761-4EA3-CDA5818F7F24}"/>
                  </a:ext>
                </a:extLst>
              </p:cNvPr>
              <p:cNvSpPr/>
              <p:nvPr/>
            </p:nvSpPr>
            <p:spPr>
              <a:xfrm flipH="1">
                <a:off x="7906937" y="234499"/>
                <a:ext cx="300756" cy="1012409"/>
              </a:xfrm>
              <a:prstGeom prst="flowChartOnlineStorag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Tree>
    <p:extLst>
      <p:ext uri="{BB962C8B-B14F-4D97-AF65-F5344CB8AC3E}">
        <p14:creationId xmlns:p14="http://schemas.microsoft.com/office/powerpoint/2010/main" val="2463236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36DF3-2686-E1D5-6B8B-3F000BEBF3D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A2A8050-613E-0D0A-0EC3-DF2489D0C0F0}"/>
              </a:ext>
            </a:extLst>
          </p:cNvPr>
          <p:cNvSpPr>
            <a:spLocks noGrp="1"/>
          </p:cNvSpPr>
          <p:nvPr>
            <p:ph type="title"/>
          </p:nvPr>
        </p:nvSpPr>
        <p:spPr>
          <a:xfrm>
            <a:off x="838200" y="234500"/>
            <a:ext cx="10515600" cy="1325563"/>
          </a:xfrm>
        </p:spPr>
        <p:txBody>
          <a:bodyPr>
            <a:normAutofit/>
          </a:bodyPr>
          <a:lstStyle/>
          <a:p>
            <a:r>
              <a:rPr kumimoji="1" lang="en-US" altLang="zh-CN" dirty="0"/>
              <a:t>Laser Transmission Experiment</a:t>
            </a:r>
            <a:r>
              <a:rPr kumimoji="1" lang="zh-CN" altLang="en-US" dirty="0"/>
              <a:t> </a:t>
            </a:r>
            <a:r>
              <a:rPr kumimoji="1" lang="en-US" altLang="zh-CN" dirty="0"/>
              <a:t>Plan</a:t>
            </a:r>
            <a:r>
              <a:rPr kumimoji="1" lang="en-US" altLang="zh-CN" sz="3600" dirty="0"/>
              <a:t>202412</a:t>
            </a:r>
            <a:br>
              <a:rPr kumimoji="1" lang="en-US" altLang="zh-CN" sz="3600" dirty="0"/>
            </a:br>
            <a:r>
              <a:rPr kumimoji="1" lang="en-US" altLang="zh-CN" sz="3600" dirty="0"/>
              <a:t>Laser polarization Experiment(Underway)</a:t>
            </a:r>
            <a:endParaRPr kumimoji="1" lang="zh-CN" altLang="en-US" dirty="0"/>
          </a:p>
        </p:txBody>
      </p:sp>
      <p:sp>
        <p:nvSpPr>
          <p:cNvPr id="4" name="矩形 4">
            <a:extLst>
              <a:ext uri="{FF2B5EF4-FFF2-40B4-BE49-F238E27FC236}">
                <a16:creationId xmlns:a16="http://schemas.microsoft.com/office/drawing/2014/main" id="{8FC57B09-366D-87AF-9D8A-8109AA4BE86A}"/>
              </a:ext>
            </a:extLst>
          </p:cNvPr>
          <p:cNvSpPr/>
          <p:nvPr/>
        </p:nvSpPr>
        <p:spPr>
          <a:xfrm>
            <a:off x="708771" y="1431570"/>
            <a:ext cx="6498000" cy="324000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zh-CN" altLang="en-US" dirty="0"/>
          </a:p>
        </p:txBody>
      </p:sp>
      <p:sp>
        <p:nvSpPr>
          <p:cNvPr id="5" name="矩形 5">
            <a:extLst>
              <a:ext uri="{FF2B5EF4-FFF2-40B4-BE49-F238E27FC236}">
                <a16:creationId xmlns:a16="http://schemas.microsoft.com/office/drawing/2014/main" id="{D0263599-BD1A-6956-3C69-384E9C6C5D78}"/>
              </a:ext>
            </a:extLst>
          </p:cNvPr>
          <p:cNvSpPr/>
          <p:nvPr/>
        </p:nvSpPr>
        <p:spPr>
          <a:xfrm>
            <a:off x="11512" y="4837502"/>
            <a:ext cx="1692000" cy="151200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zh-CN" altLang="en-US" dirty="0"/>
          </a:p>
        </p:txBody>
      </p:sp>
      <p:sp>
        <p:nvSpPr>
          <p:cNvPr id="6" name="矩形 6">
            <a:extLst>
              <a:ext uri="{FF2B5EF4-FFF2-40B4-BE49-F238E27FC236}">
                <a16:creationId xmlns:a16="http://schemas.microsoft.com/office/drawing/2014/main" id="{1EFD8EF6-4EB4-A1B2-4698-3796FA90E790}"/>
              </a:ext>
            </a:extLst>
          </p:cNvPr>
          <p:cNvSpPr/>
          <p:nvPr/>
        </p:nvSpPr>
        <p:spPr>
          <a:xfrm>
            <a:off x="3957771" y="4837502"/>
            <a:ext cx="3258000" cy="2006006"/>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zh-CN" altLang="en-US" dirty="0"/>
          </a:p>
        </p:txBody>
      </p:sp>
      <p:sp>
        <p:nvSpPr>
          <p:cNvPr id="7" name="矩形 20">
            <a:extLst>
              <a:ext uri="{FF2B5EF4-FFF2-40B4-BE49-F238E27FC236}">
                <a16:creationId xmlns:a16="http://schemas.microsoft.com/office/drawing/2014/main" id="{F381CB09-9E53-9662-5141-AB5A1002C6FF}"/>
              </a:ext>
            </a:extLst>
          </p:cNvPr>
          <p:cNvSpPr/>
          <p:nvPr/>
        </p:nvSpPr>
        <p:spPr>
          <a:xfrm>
            <a:off x="877427" y="4316527"/>
            <a:ext cx="798787" cy="26225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latin typeface="KaiTi" panose="02010609060101010101" pitchFamily="49" charset="-122"/>
                <a:ea typeface="KaiTi" panose="02010609060101010101" pitchFamily="49" charset="-122"/>
              </a:rPr>
              <a:t>Table1</a:t>
            </a:r>
            <a:endParaRPr kumimoji="1" lang="zh-CN" altLang="en-US" sz="1600" dirty="0">
              <a:solidFill>
                <a:schemeClr val="bg1"/>
              </a:solidFill>
              <a:latin typeface="KaiTi" panose="02010609060101010101" pitchFamily="49" charset="-122"/>
              <a:ea typeface="KaiTi" panose="02010609060101010101" pitchFamily="49" charset="-122"/>
            </a:endParaRPr>
          </a:p>
        </p:txBody>
      </p:sp>
      <p:sp>
        <p:nvSpPr>
          <p:cNvPr id="8" name="矩形 21">
            <a:extLst>
              <a:ext uri="{FF2B5EF4-FFF2-40B4-BE49-F238E27FC236}">
                <a16:creationId xmlns:a16="http://schemas.microsoft.com/office/drawing/2014/main" id="{CB943EFF-1D92-6798-C91B-D54A7BBF0139}"/>
              </a:ext>
            </a:extLst>
          </p:cNvPr>
          <p:cNvSpPr/>
          <p:nvPr/>
        </p:nvSpPr>
        <p:spPr>
          <a:xfrm>
            <a:off x="140291" y="5999434"/>
            <a:ext cx="798787" cy="26225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bg1"/>
                </a:solidFill>
                <a:latin typeface="KaiTi" panose="02010609060101010101" pitchFamily="49" charset="-122"/>
                <a:ea typeface="KaiTi" panose="02010609060101010101" pitchFamily="49" charset="-122"/>
              </a:rPr>
              <a:t>Table2</a:t>
            </a:r>
            <a:endParaRPr kumimoji="1" lang="zh-CN" altLang="en-US" sz="1400" dirty="0">
              <a:solidFill>
                <a:schemeClr val="bg1"/>
              </a:solidFill>
              <a:latin typeface="KaiTi" panose="02010609060101010101" pitchFamily="49" charset="-122"/>
              <a:ea typeface="KaiTi" panose="02010609060101010101" pitchFamily="49" charset="-122"/>
            </a:endParaRPr>
          </a:p>
        </p:txBody>
      </p:sp>
      <p:sp>
        <p:nvSpPr>
          <p:cNvPr id="9" name="矩形 22">
            <a:extLst>
              <a:ext uri="{FF2B5EF4-FFF2-40B4-BE49-F238E27FC236}">
                <a16:creationId xmlns:a16="http://schemas.microsoft.com/office/drawing/2014/main" id="{68A353B5-E2B0-12F7-F5A2-1D94DAEB6A50}"/>
              </a:ext>
            </a:extLst>
          </p:cNvPr>
          <p:cNvSpPr/>
          <p:nvPr/>
        </p:nvSpPr>
        <p:spPr>
          <a:xfrm>
            <a:off x="4092881" y="6508953"/>
            <a:ext cx="798787" cy="26225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bg1"/>
                </a:solidFill>
                <a:latin typeface="KaiTi" panose="02010609060101010101" pitchFamily="49" charset="-122"/>
                <a:ea typeface="KaiTi" panose="02010609060101010101" pitchFamily="49" charset="-122"/>
              </a:rPr>
              <a:t>Table3</a:t>
            </a:r>
            <a:endParaRPr kumimoji="1" lang="zh-CN" altLang="en-US" sz="1400" dirty="0">
              <a:solidFill>
                <a:schemeClr val="bg1"/>
              </a:solidFill>
              <a:latin typeface="KaiTi" panose="02010609060101010101" pitchFamily="49" charset="-122"/>
              <a:ea typeface="KaiTi" panose="02010609060101010101" pitchFamily="49" charset="-122"/>
            </a:endParaRPr>
          </a:p>
        </p:txBody>
      </p:sp>
      <p:cxnSp>
        <p:nvCxnSpPr>
          <p:cNvPr id="10" name="直线箭头连接符 2">
            <a:extLst>
              <a:ext uri="{FF2B5EF4-FFF2-40B4-BE49-F238E27FC236}">
                <a16:creationId xmlns:a16="http://schemas.microsoft.com/office/drawing/2014/main" id="{399DE986-AA4B-B940-9E75-28C6273188B8}"/>
              </a:ext>
            </a:extLst>
          </p:cNvPr>
          <p:cNvCxnSpPr>
            <a:cxnSpLocks/>
            <a:stCxn id="26" idx="3"/>
          </p:cNvCxnSpPr>
          <p:nvPr/>
        </p:nvCxnSpPr>
        <p:spPr>
          <a:xfrm>
            <a:off x="5207389" y="5408836"/>
            <a:ext cx="6644347" cy="22249"/>
          </a:xfrm>
          <a:prstGeom prst="straightConnector1">
            <a:avLst/>
          </a:prstGeom>
          <a:ln w="38100" cap="flat" cmpd="sng" algn="ctr">
            <a:solidFill>
              <a:srgbClr val="92D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矩形 7">
            <a:extLst>
              <a:ext uri="{FF2B5EF4-FFF2-40B4-BE49-F238E27FC236}">
                <a16:creationId xmlns:a16="http://schemas.microsoft.com/office/drawing/2014/main" id="{20EF72F1-E58A-1EDA-C1F1-E577E661EEBE}"/>
              </a:ext>
            </a:extLst>
          </p:cNvPr>
          <p:cNvSpPr/>
          <p:nvPr/>
        </p:nvSpPr>
        <p:spPr>
          <a:xfrm rot="18900000">
            <a:off x="5175564" y="5208725"/>
            <a:ext cx="72000" cy="36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zh-CN" altLang="en-US"/>
          </a:p>
        </p:txBody>
      </p:sp>
      <p:cxnSp>
        <p:nvCxnSpPr>
          <p:cNvPr id="12" name="直线连接符 12">
            <a:extLst>
              <a:ext uri="{FF2B5EF4-FFF2-40B4-BE49-F238E27FC236}">
                <a16:creationId xmlns:a16="http://schemas.microsoft.com/office/drawing/2014/main" id="{7573B832-3914-2EE0-A104-50DD29FB2EDD}"/>
              </a:ext>
            </a:extLst>
          </p:cNvPr>
          <p:cNvCxnSpPr>
            <a:cxnSpLocks/>
          </p:cNvCxnSpPr>
          <p:nvPr/>
        </p:nvCxnSpPr>
        <p:spPr>
          <a:xfrm>
            <a:off x="5264521" y="2877077"/>
            <a:ext cx="0" cy="2517884"/>
          </a:xfrm>
          <a:prstGeom prst="line">
            <a:avLst/>
          </a:prstGeom>
          <a:ln w="38100">
            <a:solidFill>
              <a:srgbClr val="92D050"/>
            </a:solidFill>
          </a:ln>
        </p:spPr>
        <p:style>
          <a:lnRef idx="1">
            <a:schemeClr val="accent6"/>
          </a:lnRef>
          <a:fillRef idx="0">
            <a:schemeClr val="accent6"/>
          </a:fillRef>
          <a:effectRef idx="0">
            <a:schemeClr val="accent6"/>
          </a:effectRef>
          <a:fontRef idx="minor">
            <a:schemeClr val="tx1"/>
          </a:fontRef>
        </p:style>
      </p:cxnSp>
      <p:sp>
        <p:nvSpPr>
          <p:cNvPr id="13" name="矩形 12">
            <a:extLst>
              <a:ext uri="{FF2B5EF4-FFF2-40B4-BE49-F238E27FC236}">
                <a16:creationId xmlns:a16="http://schemas.microsoft.com/office/drawing/2014/main" id="{E8D0B525-3F54-BFBF-BB05-9A72F17B9C7A}"/>
              </a:ext>
            </a:extLst>
          </p:cNvPr>
          <p:cNvSpPr/>
          <p:nvPr/>
        </p:nvSpPr>
        <p:spPr>
          <a:xfrm rot="18900000">
            <a:off x="5249787" y="2691702"/>
            <a:ext cx="72000" cy="36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zh-CN" altLang="en-US"/>
          </a:p>
        </p:txBody>
      </p:sp>
      <p:cxnSp>
        <p:nvCxnSpPr>
          <p:cNvPr id="14" name="直线连接符 13">
            <a:extLst>
              <a:ext uri="{FF2B5EF4-FFF2-40B4-BE49-F238E27FC236}">
                <a16:creationId xmlns:a16="http://schemas.microsoft.com/office/drawing/2014/main" id="{A09B3B75-8397-74FD-F1DD-4E02CD42797A}"/>
              </a:ext>
            </a:extLst>
          </p:cNvPr>
          <p:cNvCxnSpPr>
            <a:cxnSpLocks/>
          </p:cNvCxnSpPr>
          <p:nvPr/>
        </p:nvCxnSpPr>
        <p:spPr>
          <a:xfrm flipH="1" flipV="1">
            <a:off x="1519625" y="2901116"/>
            <a:ext cx="3740707" cy="5039"/>
          </a:xfrm>
          <a:prstGeom prst="line">
            <a:avLst/>
          </a:prstGeom>
          <a:ln w="38100">
            <a:solidFill>
              <a:srgbClr val="92D050"/>
            </a:solidFill>
          </a:ln>
        </p:spPr>
        <p:style>
          <a:lnRef idx="1">
            <a:schemeClr val="accent6"/>
          </a:lnRef>
          <a:fillRef idx="0">
            <a:schemeClr val="accent6"/>
          </a:fillRef>
          <a:effectRef idx="0">
            <a:schemeClr val="accent6"/>
          </a:effectRef>
          <a:fontRef idx="minor">
            <a:schemeClr val="tx1"/>
          </a:fontRef>
        </p:style>
      </p:cxnSp>
      <p:sp>
        <p:nvSpPr>
          <p:cNvPr id="15" name="同心圆 18">
            <a:extLst>
              <a:ext uri="{FF2B5EF4-FFF2-40B4-BE49-F238E27FC236}">
                <a16:creationId xmlns:a16="http://schemas.microsoft.com/office/drawing/2014/main" id="{C8C3D252-5755-6FFA-7656-8E58E7BA1187}"/>
              </a:ext>
            </a:extLst>
          </p:cNvPr>
          <p:cNvSpPr/>
          <p:nvPr/>
        </p:nvSpPr>
        <p:spPr>
          <a:xfrm>
            <a:off x="5544538" y="5305071"/>
            <a:ext cx="212651" cy="212651"/>
          </a:xfrm>
          <a:prstGeom prst="donut">
            <a:avLst>
              <a:gd name="adj" fmla="val 304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6" name="同心圆 29">
            <a:extLst>
              <a:ext uri="{FF2B5EF4-FFF2-40B4-BE49-F238E27FC236}">
                <a16:creationId xmlns:a16="http://schemas.microsoft.com/office/drawing/2014/main" id="{831599AA-2C64-6F53-8558-2BB6B0506BBF}"/>
              </a:ext>
            </a:extLst>
          </p:cNvPr>
          <p:cNvSpPr/>
          <p:nvPr/>
        </p:nvSpPr>
        <p:spPr>
          <a:xfrm>
            <a:off x="6986293" y="5299201"/>
            <a:ext cx="212651" cy="212651"/>
          </a:xfrm>
          <a:prstGeom prst="donut">
            <a:avLst>
              <a:gd name="adj" fmla="val 304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7" name="矩形 1">
            <a:extLst>
              <a:ext uri="{FF2B5EF4-FFF2-40B4-BE49-F238E27FC236}">
                <a16:creationId xmlns:a16="http://schemas.microsoft.com/office/drawing/2014/main" id="{F675470E-4E25-1760-513D-45E4363711D2}"/>
              </a:ext>
            </a:extLst>
          </p:cNvPr>
          <p:cNvSpPr/>
          <p:nvPr/>
        </p:nvSpPr>
        <p:spPr>
          <a:xfrm>
            <a:off x="789291" y="2677878"/>
            <a:ext cx="703315" cy="456554"/>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8">
            <a:extLst>
              <a:ext uri="{FF2B5EF4-FFF2-40B4-BE49-F238E27FC236}">
                <a16:creationId xmlns:a16="http://schemas.microsoft.com/office/drawing/2014/main" id="{73409885-E442-8F75-AED5-FB4F9327B867}"/>
              </a:ext>
            </a:extLst>
          </p:cNvPr>
          <p:cNvSpPr/>
          <p:nvPr/>
        </p:nvSpPr>
        <p:spPr>
          <a:xfrm>
            <a:off x="1492607" y="2795570"/>
            <a:ext cx="45719" cy="207275"/>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文本框 9">
            <a:extLst>
              <a:ext uri="{FF2B5EF4-FFF2-40B4-BE49-F238E27FC236}">
                <a16:creationId xmlns:a16="http://schemas.microsoft.com/office/drawing/2014/main" id="{F1AA3A6B-AAA2-8678-4367-55B32DDC7785}"/>
              </a:ext>
            </a:extLst>
          </p:cNvPr>
          <p:cNvSpPr txBox="1"/>
          <p:nvPr/>
        </p:nvSpPr>
        <p:spPr>
          <a:xfrm>
            <a:off x="775463" y="2387801"/>
            <a:ext cx="730969" cy="369332"/>
          </a:xfrm>
          <a:prstGeom prst="rect">
            <a:avLst/>
          </a:prstGeom>
          <a:noFill/>
        </p:spPr>
        <p:txBody>
          <a:bodyPr wrap="none" rtlCol="0">
            <a:spAutoFit/>
          </a:bodyPr>
          <a:lstStyle/>
          <a:p>
            <a:pPr algn="ctr"/>
            <a:r>
              <a:rPr kumimoji="1" lang="en-US" altLang="zh-CN" dirty="0">
                <a:solidFill>
                  <a:schemeClr val="tx2">
                    <a:lumMod val="50000"/>
                    <a:lumOff val="50000"/>
                  </a:schemeClr>
                </a:solidFill>
                <a:latin typeface="Wandohope" panose="02000300000000000000" pitchFamily="2" charset="-127"/>
                <a:ea typeface="Wandohope" panose="02000300000000000000" pitchFamily="2" charset="-127"/>
              </a:rPr>
              <a:t>Laser</a:t>
            </a:r>
            <a:endParaRPr kumimoji="1" lang="zh-CN" altLang="en-US" dirty="0">
              <a:solidFill>
                <a:schemeClr val="tx2">
                  <a:lumMod val="50000"/>
                  <a:lumOff val="50000"/>
                </a:schemeClr>
              </a:solidFill>
              <a:latin typeface="Wandohope" panose="02000300000000000000" pitchFamily="2" charset="-127"/>
            </a:endParaRPr>
          </a:p>
        </p:txBody>
      </p:sp>
      <p:sp>
        <p:nvSpPr>
          <p:cNvPr id="20" name="椭圆 10">
            <a:extLst>
              <a:ext uri="{FF2B5EF4-FFF2-40B4-BE49-F238E27FC236}">
                <a16:creationId xmlns:a16="http://schemas.microsoft.com/office/drawing/2014/main" id="{12402263-1771-6E9B-2DB7-C3783CEB3B5C}"/>
              </a:ext>
            </a:extLst>
          </p:cNvPr>
          <p:cNvSpPr/>
          <p:nvPr/>
        </p:nvSpPr>
        <p:spPr>
          <a:xfrm>
            <a:off x="2399293" y="2622271"/>
            <a:ext cx="72000" cy="54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11">
            <a:extLst>
              <a:ext uri="{FF2B5EF4-FFF2-40B4-BE49-F238E27FC236}">
                <a16:creationId xmlns:a16="http://schemas.microsoft.com/office/drawing/2014/main" id="{5531FA32-F58F-ABDD-A607-B367CAA38515}"/>
              </a:ext>
            </a:extLst>
          </p:cNvPr>
          <p:cNvSpPr txBox="1"/>
          <p:nvPr/>
        </p:nvSpPr>
        <p:spPr>
          <a:xfrm>
            <a:off x="5586771" y="4943357"/>
            <a:ext cx="1582672" cy="369332"/>
          </a:xfrm>
          <a:prstGeom prst="rect">
            <a:avLst/>
          </a:prstGeom>
          <a:noFill/>
        </p:spPr>
        <p:txBody>
          <a:bodyPr wrap="square">
            <a:spAutoFit/>
          </a:bodyPr>
          <a:lstStyle/>
          <a:p>
            <a:pPr algn="ctr"/>
            <a:r>
              <a:rPr lang="en-US" altLang="zh-CN" dirty="0">
                <a:solidFill>
                  <a:schemeClr val="accent1"/>
                </a:solidFill>
                <a:latin typeface="Wandohope" panose="02030603000000000000" pitchFamily="18" charset="-128"/>
              </a:rPr>
              <a:t>Aperture</a:t>
            </a:r>
            <a:r>
              <a:rPr lang="zh-CN" altLang="en-US" dirty="0">
                <a:solidFill>
                  <a:schemeClr val="accent1"/>
                </a:solidFill>
                <a:latin typeface="Wandohope" panose="02030603000000000000" pitchFamily="18" charset="-128"/>
              </a:rPr>
              <a:t> </a:t>
            </a:r>
            <a:r>
              <a:rPr lang="en-US" altLang="zh-CN" dirty="0">
                <a:solidFill>
                  <a:schemeClr val="accent1"/>
                </a:solidFill>
                <a:latin typeface="Wandohope" panose="02030603000000000000" pitchFamily="18" charset="-128"/>
              </a:rPr>
              <a:t>stops</a:t>
            </a:r>
            <a:endParaRPr lang="zh-CN" altLang="en-US" dirty="0">
              <a:solidFill>
                <a:schemeClr val="accent1"/>
              </a:solidFill>
              <a:latin typeface="Wandohope" panose="02030603000000000000" pitchFamily="18" charset="-128"/>
            </a:endParaRPr>
          </a:p>
        </p:txBody>
      </p:sp>
      <mc:AlternateContent xmlns:mc="http://schemas.openxmlformats.org/markup-compatibility/2006" xmlns:a14="http://schemas.microsoft.com/office/drawing/2010/main">
        <mc:Choice Requires="a14">
          <p:sp>
            <p:nvSpPr>
              <p:cNvPr id="22" name="文本框 13">
                <a:extLst>
                  <a:ext uri="{FF2B5EF4-FFF2-40B4-BE49-F238E27FC236}">
                    <a16:creationId xmlns:a16="http://schemas.microsoft.com/office/drawing/2014/main" id="{6CCC8A30-3EE9-57EE-1682-FB5B8A82700D}"/>
                  </a:ext>
                </a:extLst>
              </p:cNvPr>
              <p:cNvSpPr txBox="1"/>
              <p:nvPr/>
            </p:nvSpPr>
            <p:spPr>
              <a:xfrm>
                <a:off x="2021625" y="1706247"/>
                <a:ext cx="827336" cy="923330"/>
              </a:xfrm>
              <a:prstGeom prst="rect">
                <a:avLst/>
              </a:prstGeom>
              <a:noFill/>
            </p:spPr>
            <p:txBody>
              <a:bodyPr wrap="square">
                <a:spAutoFit/>
              </a:bodyPr>
              <a:lstStyle/>
              <a:p>
                <a:pPr algn="ctr"/>
                <a14:m>
                  <m:oMath xmlns:m="http://schemas.openxmlformats.org/officeDocument/2006/math">
                    <m:r>
                      <a:rPr lang="en-US" altLang="zh-CN" i="1" smtClean="0">
                        <a:solidFill>
                          <a:schemeClr val="accent1"/>
                        </a:solidFill>
                        <a:latin typeface="Cambria Math" panose="02040503050406030204" pitchFamily="18" charset="0"/>
                        <a:ea typeface="Cambria Math" panose="02040503050406030204" pitchFamily="18" charset="0"/>
                      </a:rPr>
                      <m:t>𝜆</m:t>
                    </m:r>
                  </m:oMath>
                </a14:m>
                <a:r>
                  <a:rPr lang="en-US" altLang="zh-CN" dirty="0">
                    <a:solidFill>
                      <a:schemeClr val="accent1"/>
                    </a:solidFill>
                    <a:latin typeface="Wandohope" panose="02030603000000000000" pitchFamily="18" charset="-128"/>
                  </a:rPr>
                  <a:t>/4</a:t>
                </a:r>
                <a:r>
                  <a:rPr lang="zh-CN" altLang="en-US" dirty="0">
                    <a:solidFill>
                      <a:schemeClr val="accent1"/>
                    </a:solidFill>
                    <a:latin typeface="Wandohope" panose="02030603000000000000" pitchFamily="18" charset="-128"/>
                  </a:rPr>
                  <a:t> </a:t>
                </a:r>
                <a:r>
                  <a:rPr lang="en-US" altLang="zh-CN" dirty="0">
                    <a:solidFill>
                      <a:schemeClr val="accent1"/>
                    </a:solidFill>
                    <a:latin typeface="Wandohope" panose="02030603000000000000" pitchFamily="18" charset="-128"/>
                  </a:rPr>
                  <a:t>Phase</a:t>
                </a:r>
                <a:r>
                  <a:rPr lang="zh-CN" altLang="en-US" dirty="0">
                    <a:solidFill>
                      <a:schemeClr val="accent1"/>
                    </a:solidFill>
                    <a:latin typeface="Wandohope" panose="02030603000000000000" pitchFamily="18" charset="-128"/>
                  </a:rPr>
                  <a:t> </a:t>
                </a:r>
                <a:r>
                  <a:rPr lang="en-US" altLang="zh-CN" dirty="0">
                    <a:solidFill>
                      <a:schemeClr val="accent1"/>
                    </a:solidFill>
                    <a:latin typeface="Wandohope" panose="02030603000000000000" pitchFamily="18" charset="-128"/>
                  </a:rPr>
                  <a:t>Plate</a:t>
                </a:r>
                <a:endParaRPr lang="zh-CN" altLang="en-US" dirty="0">
                  <a:solidFill>
                    <a:schemeClr val="accent1"/>
                  </a:solidFill>
                  <a:latin typeface="Wandohope" panose="02030603000000000000" pitchFamily="18" charset="-128"/>
                </a:endParaRPr>
              </a:p>
            </p:txBody>
          </p:sp>
        </mc:Choice>
        <mc:Fallback xmlns="">
          <p:sp>
            <p:nvSpPr>
              <p:cNvPr id="22" name="文本框 13">
                <a:extLst>
                  <a:ext uri="{FF2B5EF4-FFF2-40B4-BE49-F238E27FC236}">
                    <a16:creationId xmlns:a16="http://schemas.microsoft.com/office/drawing/2014/main" id="{6CCC8A30-3EE9-57EE-1682-FB5B8A82700D}"/>
                  </a:ext>
                </a:extLst>
              </p:cNvPr>
              <p:cNvSpPr txBox="1">
                <a:spLocks noRot="1" noChangeAspect="1" noMove="1" noResize="1" noEditPoints="1" noAdjustHandles="1" noChangeArrowheads="1" noChangeShapeType="1" noTextEdit="1"/>
              </p:cNvSpPr>
              <p:nvPr/>
            </p:nvSpPr>
            <p:spPr>
              <a:xfrm>
                <a:off x="2021625" y="1706247"/>
                <a:ext cx="827336" cy="923330"/>
              </a:xfrm>
              <a:prstGeom prst="rect">
                <a:avLst/>
              </a:prstGeom>
              <a:blipFill>
                <a:blip r:embed="rId2"/>
                <a:stretch>
                  <a:fillRect l="-3030" t="-2740" r="-1515" b="-9589"/>
                </a:stretch>
              </a:blipFill>
            </p:spPr>
            <p:txBody>
              <a:bodyPr/>
              <a:lstStyle/>
              <a:p>
                <a:r>
                  <a:rPr lang="zh-CN" altLang="en-US">
                    <a:noFill/>
                  </a:rPr>
                  <a:t> </a:t>
                </a:r>
              </a:p>
            </p:txBody>
          </p:sp>
        </mc:Fallback>
      </mc:AlternateContent>
      <p:sp>
        <p:nvSpPr>
          <p:cNvPr id="23" name="圆柱体 17">
            <a:extLst>
              <a:ext uri="{FF2B5EF4-FFF2-40B4-BE49-F238E27FC236}">
                <a16:creationId xmlns:a16="http://schemas.microsoft.com/office/drawing/2014/main" id="{BA306045-5DAB-036F-6A19-D8ABF808BC36}"/>
              </a:ext>
            </a:extLst>
          </p:cNvPr>
          <p:cNvSpPr/>
          <p:nvPr/>
        </p:nvSpPr>
        <p:spPr>
          <a:xfrm rot="5400000">
            <a:off x="3434692" y="2636673"/>
            <a:ext cx="410799" cy="561965"/>
          </a:xfrm>
          <a:prstGeom prst="ca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zh-CN" altLang="en-US"/>
          </a:p>
        </p:txBody>
      </p:sp>
      <p:sp>
        <p:nvSpPr>
          <p:cNvPr id="24" name="文本框 27">
            <a:extLst>
              <a:ext uri="{FF2B5EF4-FFF2-40B4-BE49-F238E27FC236}">
                <a16:creationId xmlns:a16="http://schemas.microsoft.com/office/drawing/2014/main" id="{768029F7-BF8D-F51A-1C0A-AADC66589C2B}"/>
              </a:ext>
            </a:extLst>
          </p:cNvPr>
          <p:cNvSpPr txBox="1"/>
          <p:nvPr/>
        </p:nvSpPr>
        <p:spPr>
          <a:xfrm>
            <a:off x="3105683" y="3159658"/>
            <a:ext cx="1068816" cy="646331"/>
          </a:xfrm>
          <a:prstGeom prst="rect">
            <a:avLst/>
          </a:prstGeom>
          <a:noFill/>
        </p:spPr>
        <p:txBody>
          <a:bodyPr wrap="square">
            <a:spAutoFit/>
          </a:bodyPr>
          <a:lstStyle/>
          <a:p>
            <a:pPr algn="ctr"/>
            <a:r>
              <a:rPr lang="en-US" altLang="zh-CN" dirty="0">
                <a:solidFill>
                  <a:schemeClr val="accent5"/>
                </a:solidFill>
                <a:latin typeface="Wandohope" panose="02030603000000000000" pitchFamily="18" charset="-128"/>
              </a:rPr>
              <a:t>Pockels</a:t>
            </a:r>
            <a:r>
              <a:rPr lang="zh-CN" altLang="en-US" dirty="0">
                <a:solidFill>
                  <a:schemeClr val="accent5"/>
                </a:solidFill>
                <a:latin typeface="Wandohope" panose="02030603000000000000" pitchFamily="18" charset="-128"/>
              </a:rPr>
              <a:t> </a:t>
            </a:r>
            <a:r>
              <a:rPr lang="en-US" altLang="zh-CN" dirty="0">
                <a:solidFill>
                  <a:schemeClr val="accent5"/>
                </a:solidFill>
                <a:latin typeface="Wandohope" panose="02030603000000000000" pitchFamily="18" charset="-128"/>
              </a:rPr>
              <a:t>Cell</a:t>
            </a:r>
            <a:endParaRPr lang="zh-CN" altLang="en-US" dirty="0">
              <a:solidFill>
                <a:schemeClr val="accent5"/>
              </a:solidFill>
              <a:latin typeface="Wandohope" panose="02030603000000000000" pitchFamily="18" charset="-128"/>
            </a:endParaRPr>
          </a:p>
        </p:txBody>
      </p:sp>
      <p:sp>
        <p:nvSpPr>
          <p:cNvPr id="25" name="文本框 34">
            <a:extLst>
              <a:ext uri="{FF2B5EF4-FFF2-40B4-BE49-F238E27FC236}">
                <a16:creationId xmlns:a16="http://schemas.microsoft.com/office/drawing/2014/main" id="{4144876F-780A-5BB3-7B63-686677E174DD}"/>
              </a:ext>
            </a:extLst>
          </p:cNvPr>
          <p:cNvSpPr txBox="1"/>
          <p:nvPr/>
        </p:nvSpPr>
        <p:spPr>
          <a:xfrm>
            <a:off x="5235807" y="2529875"/>
            <a:ext cx="1259259" cy="369332"/>
          </a:xfrm>
          <a:prstGeom prst="rect">
            <a:avLst/>
          </a:prstGeom>
          <a:noFill/>
        </p:spPr>
        <p:txBody>
          <a:bodyPr wrap="square">
            <a:spAutoFit/>
          </a:bodyPr>
          <a:lstStyle/>
          <a:p>
            <a:pPr algn="ctr"/>
            <a:r>
              <a:rPr lang="en-US" altLang="zh-CN" dirty="0">
                <a:solidFill>
                  <a:schemeClr val="accent1">
                    <a:lumMod val="60000"/>
                    <a:lumOff val="40000"/>
                  </a:schemeClr>
                </a:solidFill>
                <a:latin typeface="Wandohope" panose="02030603000000000000" pitchFamily="18" charset="-128"/>
              </a:rPr>
              <a:t>R</a:t>
            </a:r>
            <a:r>
              <a:rPr lang="zh-CN" altLang="en-US" dirty="0">
                <a:solidFill>
                  <a:schemeClr val="accent1">
                    <a:lumMod val="60000"/>
                    <a:lumOff val="40000"/>
                  </a:schemeClr>
                </a:solidFill>
                <a:latin typeface="Wandohope" panose="02030603000000000000" pitchFamily="18" charset="-128"/>
              </a:rPr>
              <a:t>eflector </a:t>
            </a:r>
            <a:r>
              <a:rPr lang="en-US" altLang="zh-CN" dirty="0">
                <a:solidFill>
                  <a:schemeClr val="accent1">
                    <a:lumMod val="60000"/>
                    <a:lumOff val="40000"/>
                  </a:schemeClr>
                </a:solidFill>
                <a:latin typeface="Wandohope" panose="02030603000000000000" pitchFamily="18" charset="-128"/>
              </a:rPr>
              <a:t>1</a:t>
            </a:r>
            <a:endParaRPr lang="zh-CN" altLang="en-US" dirty="0">
              <a:solidFill>
                <a:schemeClr val="accent1">
                  <a:lumMod val="60000"/>
                  <a:lumOff val="40000"/>
                </a:schemeClr>
              </a:solidFill>
              <a:latin typeface="Wandohope" panose="02030603000000000000" pitchFamily="18" charset="-128"/>
            </a:endParaRPr>
          </a:p>
        </p:txBody>
      </p:sp>
      <p:sp>
        <p:nvSpPr>
          <p:cNvPr id="26" name="文本框 35">
            <a:extLst>
              <a:ext uri="{FF2B5EF4-FFF2-40B4-BE49-F238E27FC236}">
                <a16:creationId xmlns:a16="http://schemas.microsoft.com/office/drawing/2014/main" id="{D68763CA-A87A-45C6-02E2-952F22D0B302}"/>
              </a:ext>
            </a:extLst>
          </p:cNvPr>
          <p:cNvSpPr txBox="1"/>
          <p:nvPr/>
        </p:nvSpPr>
        <p:spPr>
          <a:xfrm>
            <a:off x="3869577" y="5224170"/>
            <a:ext cx="1337812" cy="369332"/>
          </a:xfrm>
          <a:prstGeom prst="rect">
            <a:avLst/>
          </a:prstGeom>
          <a:noFill/>
        </p:spPr>
        <p:txBody>
          <a:bodyPr wrap="square">
            <a:spAutoFit/>
          </a:bodyPr>
          <a:lstStyle/>
          <a:p>
            <a:pPr algn="ctr"/>
            <a:r>
              <a:rPr lang="en-US" altLang="zh-CN" dirty="0">
                <a:solidFill>
                  <a:schemeClr val="accent1">
                    <a:lumMod val="60000"/>
                    <a:lumOff val="40000"/>
                  </a:schemeClr>
                </a:solidFill>
                <a:latin typeface="Wandohope" panose="02030603000000000000" pitchFamily="18" charset="-128"/>
              </a:rPr>
              <a:t>R</a:t>
            </a:r>
            <a:r>
              <a:rPr lang="zh-CN" altLang="en-US" dirty="0">
                <a:solidFill>
                  <a:schemeClr val="accent1">
                    <a:lumMod val="60000"/>
                    <a:lumOff val="40000"/>
                  </a:schemeClr>
                </a:solidFill>
                <a:latin typeface="Wandohope" panose="02030603000000000000" pitchFamily="18" charset="-128"/>
              </a:rPr>
              <a:t>eflector </a:t>
            </a:r>
            <a:r>
              <a:rPr lang="en-US" altLang="zh-CN" dirty="0">
                <a:solidFill>
                  <a:schemeClr val="accent1">
                    <a:lumMod val="60000"/>
                    <a:lumOff val="40000"/>
                  </a:schemeClr>
                </a:solidFill>
                <a:latin typeface="Wandohope" panose="02030603000000000000" pitchFamily="18" charset="-128"/>
              </a:rPr>
              <a:t>2</a:t>
            </a:r>
            <a:endParaRPr lang="zh-CN" altLang="en-US" dirty="0">
              <a:solidFill>
                <a:schemeClr val="accent1">
                  <a:lumMod val="60000"/>
                  <a:lumOff val="40000"/>
                </a:schemeClr>
              </a:solidFill>
              <a:latin typeface="Wandohope" panose="02030603000000000000" pitchFamily="18" charset="-128"/>
            </a:endParaRPr>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D815CDAF-427E-918A-80CE-BB116DFD9772}"/>
                  </a:ext>
                </a:extLst>
              </p:cNvPr>
              <p:cNvSpPr txBox="1"/>
              <p:nvPr/>
            </p:nvSpPr>
            <p:spPr>
              <a:xfrm>
                <a:off x="7303964" y="1426915"/>
                <a:ext cx="4770237" cy="4402615"/>
              </a:xfrm>
              <a:prstGeom prst="rect">
                <a:avLst/>
              </a:prstGeom>
              <a:noFill/>
            </p:spPr>
            <p:txBody>
              <a:bodyPr wrap="square" rtlCol="0">
                <a:spAutoFit/>
              </a:bodyPr>
              <a:lstStyle/>
              <a:p>
                <a:pPr algn="just"/>
                <a:r>
                  <a:rPr kumimoji="1" lang="en-US" altLang="zh-CN" sz="1600" dirty="0"/>
                  <a:t>1.</a:t>
                </a:r>
                <a:r>
                  <a:rPr kumimoji="1" lang="zh-CN" altLang="en-US" sz="1600" dirty="0"/>
                  <a:t> </a:t>
                </a:r>
                <a:r>
                  <a:rPr kumimoji="1" lang="en-US" altLang="zh-CN" sz="1600" dirty="0"/>
                  <a:t>Linear polarized lasers</a:t>
                </a:r>
              </a:p>
              <a:p>
                <a:pPr algn="just"/>
                <a:r>
                  <a:rPr kumimoji="1" lang="en-US" altLang="zh-CN" sz="1600" dirty="0"/>
                  <a:t>measures the degree of polarization </a:t>
                </a:r>
                <a:r>
                  <a:rPr kumimoji="1" lang="zh-CN" altLang="en-US" sz="1600" dirty="0"/>
                  <a:t>（</a:t>
                </a:r>
                <a:r>
                  <a:rPr kumimoji="1" lang="en-US" altLang="zh-CN" sz="1600" dirty="0" err="1"/>
                  <a:t>todo</a:t>
                </a:r>
                <a:endParaRPr kumimoji="1" lang="en-US" altLang="zh-CN" sz="1600" dirty="0"/>
              </a:p>
              <a:p>
                <a:pPr algn="just"/>
                <a:r>
                  <a:rPr kumimoji="1" lang="zh-CN" altLang="en-US" sz="1600" dirty="0"/>
                  <a:t>   </a:t>
                </a:r>
                <a:r>
                  <a:rPr kumimoji="1" lang="en-US" altLang="zh-CN" sz="1600" dirty="0"/>
                  <a:t>-</a:t>
                </a:r>
                <a:r>
                  <a:rPr kumimoji="1" lang="zh-CN" altLang="en-US" sz="1600" dirty="0"/>
                  <a:t> </a:t>
                </a:r>
                <a:r>
                  <a:rPr kumimoji="1" lang="en-US" altLang="zh-CN" sz="1600" dirty="0"/>
                  <a:t>Linear polarization ✅</a:t>
                </a:r>
              </a:p>
              <a:p>
                <a:pPr algn="just"/>
                <a:r>
                  <a:rPr kumimoji="1" lang="en-US" altLang="zh-CN" sz="1600" dirty="0"/>
                  <a:t>2.</a:t>
                </a:r>
                <a:r>
                  <a:rPr kumimoji="1" lang="zh-CN" altLang="en-US" sz="1600" dirty="0"/>
                  <a:t>𝜆</a:t>
                </a:r>
                <a:r>
                  <a:rPr kumimoji="1" lang="en-US" altLang="zh-CN" sz="1600" dirty="0"/>
                  <a:t>/4 </a:t>
                </a:r>
                <a:r>
                  <a:rPr kumimoji="1" lang="en-US" altLang="zh-CN" sz="1600" dirty="0" err="1"/>
                  <a:t>phaseplate</a:t>
                </a:r>
                <a:endParaRPr kumimoji="1" lang="en-US" altLang="zh-CN" sz="1600" dirty="0"/>
              </a:p>
              <a:p>
                <a:pPr algn="just"/>
                <a:r>
                  <a:rPr kumimoji="1" lang="en-US" altLang="zh-CN" sz="1600" dirty="0"/>
                  <a:t>measures the degree of polarization </a:t>
                </a:r>
                <a:r>
                  <a:rPr kumimoji="1" lang="zh-CN" altLang="en-US" sz="1600" dirty="0"/>
                  <a:t>（</a:t>
                </a:r>
                <a:r>
                  <a:rPr kumimoji="1" lang="en-US" altLang="zh-CN" sz="1600" dirty="0" err="1"/>
                  <a:t>todo</a:t>
                </a:r>
                <a:endParaRPr kumimoji="1" lang="en-US" altLang="zh-CN" sz="1600" dirty="0"/>
              </a:p>
              <a:p>
                <a:pPr algn="just"/>
                <a:r>
                  <a:rPr kumimoji="1" lang="zh-CN" altLang="en-US" sz="1600" dirty="0"/>
                  <a:t>   </a:t>
                </a:r>
                <a:r>
                  <a:rPr kumimoji="1" lang="en-US" altLang="zh-CN" sz="1600" dirty="0"/>
                  <a:t>-</a:t>
                </a:r>
                <a:r>
                  <a:rPr kumimoji="1" lang="zh-CN" altLang="en-US" sz="1600" dirty="0"/>
                  <a:t> </a:t>
                </a:r>
                <a:r>
                  <a:rPr kumimoji="1" lang="en-US" altLang="zh-CN" sz="1600" dirty="0"/>
                  <a:t>Circular polarization ✅</a:t>
                </a:r>
              </a:p>
              <a:p>
                <a:pPr algn="just"/>
                <a:r>
                  <a:rPr kumimoji="1" lang="en-US" altLang="zh-CN" sz="1600" dirty="0"/>
                  <a:t>   It's actually elliptical polarization, how to make it circle❓</a:t>
                </a:r>
              </a:p>
              <a:p>
                <a:pPr algn="just"/>
                <a:r>
                  <a:rPr kumimoji="1" lang="en-US" altLang="zh-CN" sz="1600" dirty="0"/>
                  <a:t>3.</a:t>
                </a:r>
                <a:r>
                  <a:rPr kumimoji="1" lang="zh-CN" altLang="en-US" sz="1600" dirty="0"/>
                  <a:t> </a:t>
                </a:r>
                <a:r>
                  <a:rPr kumimoji="1" lang="en-US" altLang="zh-CN" sz="1600" dirty="0" err="1"/>
                  <a:t>Pockel‘s</a:t>
                </a:r>
                <a:r>
                  <a:rPr kumimoji="1" lang="en-US" altLang="zh-CN" sz="1600" dirty="0"/>
                  <a:t> cell &amp;</a:t>
                </a:r>
                <a:r>
                  <a:rPr kumimoji="1" lang="zh-CN" altLang="en-US" sz="1600" dirty="0"/>
                  <a:t> </a:t>
                </a:r>
                <a:r>
                  <a:rPr kumimoji="1" lang="en-US" altLang="zh-CN" sz="1600" dirty="0"/>
                  <a:t>Driver</a:t>
                </a:r>
                <a:r>
                  <a:rPr kumimoji="1" lang="zh-CN" altLang="en-US" sz="1600" dirty="0"/>
                  <a:t>（</a:t>
                </a:r>
                <a:r>
                  <a:rPr kumimoji="1" lang="en-US" altLang="zh-CN" sz="1600" dirty="0"/>
                  <a:t>has not arrived</a:t>
                </a:r>
              </a:p>
              <a:p>
                <a:pPr algn="just"/>
                <a14:m>
                  <m:oMath xmlns:m="http://schemas.openxmlformats.org/officeDocument/2006/math">
                    <m:r>
                      <a:rPr kumimoji="1" lang="en-US" altLang="zh-CN" sz="1600" i="1" dirty="0" smtClean="0">
                        <a:latin typeface="Cambria Math" panose="02040503050406030204" pitchFamily="18" charset="0"/>
                      </a:rPr>
                      <m:t>0−</m:t>
                    </m:r>
                    <m:sSub>
                      <m:sSubPr>
                        <m:ctrlPr>
                          <a:rPr kumimoji="1" lang="en-US" altLang="zh-CN" sz="1600" b="0" i="1" dirty="0" smtClean="0">
                            <a:latin typeface="Cambria Math" panose="02040503050406030204" pitchFamily="18" charset="0"/>
                          </a:rPr>
                        </m:ctrlPr>
                      </m:sSubPr>
                      <m:e>
                        <m:r>
                          <a:rPr kumimoji="1" lang="en-US" altLang="zh-CN" sz="1600" i="1" dirty="0" smtClean="0">
                            <a:latin typeface="Cambria Math" panose="02040503050406030204" pitchFamily="18" charset="0"/>
                          </a:rPr>
                          <m:t>𝑈</m:t>
                        </m:r>
                      </m:e>
                      <m:sub>
                        <m:f>
                          <m:fPr>
                            <m:ctrlPr>
                              <a:rPr kumimoji="1" lang="en-US" altLang="zh-CN" sz="1600" b="0" i="1" dirty="0" smtClean="0">
                                <a:latin typeface="Cambria Math" panose="02040503050406030204" pitchFamily="18" charset="0"/>
                              </a:rPr>
                            </m:ctrlPr>
                          </m:fPr>
                          <m:num>
                            <m:r>
                              <a:rPr kumimoji="1" lang="en-US" altLang="zh-CN" sz="1600" i="1" dirty="0">
                                <a:latin typeface="Cambria Math" panose="02040503050406030204" pitchFamily="18" charset="0"/>
                                <a:ea typeface="Cambria Math" panose="02040503050406030204" pitchFamily="18" charset="0"/>
                              </a:rPr>
                              <m:t>𝜆</m:t>
                            </m:r>
                          </m:num>
                          <m:den>
                            <m:r>
                              <a:rPr kumimoji="1" lang="en-US" altLang="zh-CN" sz="1600" b="0" i="1" dirty="0" smtClean="0">
                                <a:latin typeface="Cambria Math" panose="02040503050406030204" pitchFamily="18" charset="0"/>
                              </a:rPr>
                              <m:t>2</m:t>
                            </m:r>
                          </m:den>
                        </m:f>
                      </m:sub>
                    </m:sSub>
                  </m:oMath>
                </a14:m>
                <a:r>
                  <a:rPr kumimoji="1" lang="en-US" altLang="zh-CN" sz="1600" dirty="0"/>
                  <a:t> input</a:t>
                </a:r>
                <a:r>
                  <a:rPr kumimoji="1" lang="zh-CN" altLang="en-US" sz="1600" dirty="0"/>
                  <a:t> </a:t>
                </a:r>
                <a:r>
                  <a:rPr kumimoji="1" lang="en-US" altLang="zh-CN" sz="1600" dirty="0"/>
                  <a:t>drive to achieve polarization direction</a:t>
                </a:r>
                <a:r>
                  <a:rPr kumimoji="1" lang="zh-CN" altLang="en-US" sz="1600" dirty="0"/>
                  <a:t> </a:t>
                </a:r>
                <a:r>
                  <a:rPr kumimoji="1" lang="en-US" altLang="zh-CN" sz="1600" dirty="0"/>
                  <a:t>flip</a:t>
                </a:r>
                <a:r>
                  <a:rPr kumimoji="1" lang="zh-CN" altLang="en-US" sz="1600" dirty="0"/>
                  <a:t>（</a:t>
                </a:r>
                <a:r>
                  <a:rPr kumimoji="1" lang="en-US" altLang="zh-CN" sz="1600" dirty="0" err="1"/>
                  <a:t>todo</a:t>
                </a:r>
                <a:endParaRPr kumimoji="1" lang="en-US" altLang="zh-CN" sz="1600" dirty="0"/>
              </a:p>
              <a:p>
                <a:pPr algn="just"/>
                <a:r>
                  <a:rPr kumimoji="1" lang="zh-CN" altLang="en-US" sz="1600" dirty="0"/>
                  <a:t>   </a:t>
                </a:r>
                <a:r>
                  <a:rPr kumimoji="1" lang="en-US" altLang="zh-CN" sz="1600" dirty="0"/>
                  <a:t>-</a:t>
                </a:r>
                <a:r>
                  <a:rPr kumimoji="1" lang="zh-CN" altLang="en-US" sz="1600" dirty="0"/>
                  <a:t> </a:t>
                </a:r>
                <a:r>
                  <a:rPr kumimoji="1" lang="en-US" altLang="zh-CN" sz="1600" dirty="0"/>
                  <a:t>Using </a:t>
                </a:r>
                <a:r>
                  <a:rPr kumimoji="1" lang="el-GR" altLang="zh-CN" sz="1600" dirty="0"/>
                  <a:t>λ/2 </a:t>
                </a:r>
                <a:r>
                  <a:rPr kumimoji="1" lang="en-US" altLang="zh-CN" sz="1600" dirty="0"/>
                  <a:t>slides, flip the polarization direction ✅</a:t>
                </a:r>
              </a:p>
              <a:p>
                <a:pPr algn="just"/>
                <a:r>
                  <a:rPr kumimoji="1" lang="en-US" altLang="zh-CN" sz="1600" dirty="0"/>
                  <a:t>4. Polarization-maintaining mirrors</a:t>
                </a:r>
              </a:p>
              <a:p>
                <a:pPr algn="just"/>
                <a:r>
                  <a:rPr kumimoji="1" lang="en-US" altLang="zh-CN" sz="1600" dirty="0"/>
                  <a:t>measures the degree of polarization after both mirrors </a:t>
                </a:r>
                <a:r>
                  <a:rPr kumimoji="1" lang="zh-CN" altLang="en-US" sz="1600" dirty="0"/>
                  <a:t>（</a:t>
                </a:r>
                <a:r>
                  <a:rPr kumimoji="1" lang="en-US" altLang="zh-CN" sz="1600" dirty="0" err="1"/>
                  <a:t>todo</a:t>
                </a:r>
                <a:endParaRPr kumimoji="1" lang="en-US" altLang="zh-CN" sz="1600" dirty="0"/>
              </a:p>
              <a:p>
                <a:pPr algn="just"/>
                <a:endParaRPr kumimoji="1" lang="en-US" altLang="zh-CN" sz="1600" dirty="0"/>
              </a:p>
              <a:p>
                <a:pPr algn="just"/>
                <a:r>
                  <a:rPr kumimoji="1" lang="zh-CN" altLang="en-US" sz="1600" dirty="0"/>
                  <a:t> </a:t>
                </a:r>
                <a:r>
                  <a:rPr kumimoji="1" lang="en-US" altLang="zh-CN" sz="1600" dirty="0"/>
                  <a:t>-</a:t>
                </a:r>
                <a:r>
                  <a:rPr kumimoji="1" lang="zh-CN" altLang="en-US" sz="1600" dirty="0"/>
                  <a:t> </a:t>
                </a:r>
                <a:r>
                  <a:rPr kumimoji="1" lang="en-US" altLang="zh-CN" sz="1600" dirty="0"/>
                  <a:t>send</a:t>
                </a:r>
                <a:r>
                  <a:rPr kumimoji="1" lang="zh-CN" altLang="en-US" sz="1600" dirty="0"/>
                  <a:t> </a:t>
                </a:r>
                <a:r>
                  <a:rPr kumimoji="1" lang="en-US" altLang="zh-CN" sz="1600" dirty="0"/>
                  <a:t>curve to </a:t>
                </a:r>
                <a:r>
                  <a:rPr kumimoji="1" lang="en-US" altLang="zh-CN" sz="1600" dirty="0" err="1"/>
                  <a:t>aure</a:t>
                </a:r>
                <a:endParaRPr kumimoji="1" lang="en-US" altLang="zh-CN" sz="1600" dirty="0"/>
              </a:p>
            </p:txBody>
          </p:sp>
        </mc:Choice>
        <mc:Fallback xmlns="">
          <p:sp>
            <p:nvSpPr>
              <p:cNvPr id="27" name="文本框 26">
                <a:extLst>
                  <a:ext uri="{FF2B5EF4-FFF2-40B4-BE49-F238E27FC236}">
                    <a16:creationId xmlns:a16="http://schemas.microsoft.com/office/drawing/2014/main" id="{D815CDAF-427E-918A-80CE-BB116DFD9772}"/>
                  </a:ext>
                </a:extLst>
              </p:cNvPr>
              <p:cNvSpPr txBox="1">
                <a:spLocks noRot="1" noChangeAspect="1" noMove="1" noResize="1" noEditPoints="1" noAdjustHandles="1" noChangeArrowheads="1" noChangeShapeType="1" noTextEdit="1"/>
              </p:cNvSpPr>
              <p:nvPr/>
            </p:nvSpPr>
            <p:spPr>
              <a:xfrm>
                <a:off x="7303964" y="1426915"/>
                <a:ext cx="4770237" cy="4402615"/>
              </a:xfrm>
              <a:prstGeom prst="rect">
                <a:avLst/>
              </a:prstGeom>
              <a:blipFill>
                <a:blip r:embed="rId3"/>
                <a:stretch>
                  <a:fillRect l="-798" t="-576" r="-798" b="-865"/>
                </a:stretch>
              </a:blipFill>
            </p:spPr>
            <p:txBody>
              <a:bodyPr/>
              <a:lstStyle/>
              <a:p>
                <a:r>
                  <a:rPr lang="zh-CN" altLang="en-US">
                    <a:noFill/>
                  </a:rPr>
                  <a:t> </a:t>
                </a:r>
              </a:p>
            </p:txBody>
          </p:sp>
        </mc:Fallback>
      </mc:AlternateContent>
      <p:sp>
        <p:nvSpPr>
          <p:cNvPr id="28" name="4-point Star 55">
            <a:extLst>
              <a:ext uri="{FF2B5EF4-FFF2-40B4-BE49-F238E27FC236}">
                <a16:creationId xmlns:a16="http://schemas.microsoft.com/office/drawing/2014/main" id="{626B6D2C-C87A-AB83-B751-91000C42C583}"/>
              </a:ext>
            </a:extLst>
          </p:cNvPr>
          <p:cNvSpPr/>
          <p:nvPr/>
        </p:nvSpPr>
        <p:spPr>
          <a:xfrm>
            <a:off x="11723224" y="5344492"/>
            <a:ext cx="162238" cy="2008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 Arrow 67">
            <a:extLst>
              <a:ext uri="{FF2B5EF4-FFF2-40B4-BE49-F238E27FC236}">
                <a16:creationId xmlns:a16="http://schemas.microsoft.com/office/drawing/2014/main" id="{66D4E136-A73E-84A0-7126-8AD06D88219F}"/>
              </a:ext>
            </a:extLst>
          </p:cNvPr>
          <p:cNvSpPr/>
          <p:nvPr/>
        </p:nvSpPr>
        <p:spPr>
          <a:xfrm>
            <a:off x="11852456" y="5386399"/>
            <a:ext cx="292544" cy="9898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 name="TextBox 68">
            <a:extLst>
              <a:ext uri="{FF2B5EF4-FFF2-40B4-BE49-F238E27FC236}">
                <a16:creationId xmlns:a16="http://schemas.microsoft.com/office/drawing/2014/main" id="{3167F45F-E838-B96F-78B9-C10E061430C9}"/>
              </a:ext>
            </a:extLst>
          </p:cNvPr>
          <p:cNvSpPr txBox="1"/>
          <p:nvPr/>
        </p:nvSpPr>
        <p:spPr>
          <a:xfrm>
            <a:off x="11851736" y="5471173"/>
            <a:ext cx="470944" cy="369332"/>
          </a:xfrm>
          <a:prstGeom prst="rect">
            <a:avLst/>
          </a:prstGeom>
          <a:noFill/>
        </p:spPr>
        <p:txBody>
          <a:bodyPr wrap="square" rtlCol="0">
            <a:spAutoFit/>
          </a:bodyPr>
          <a:lstStyle/>
          <a:p>
            <a:r>
              <a:rPr lang="en-US" altLang="zh-CN" dirty="0"/>
              <a:t>e-</a:t>
            </a:r>
            <a:endParaRPr lang="en-US" dirty="0"/>
          </a:p>
        </p:txBody>
      </p:sp>
    </p:spTree>
    <p:extLst>
      <p:ext uri="{BB962C8B-B14F-4D97-AF65-F5344CB8AC3E}">
        <p14:creationId xmlns:p14="http://schemas.microsoft.com/office/powerpoint/2010/main" val="2262462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00ECE-88B3-6E92-AB94-5F1374D30BC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A28DE30-C7CD-E3A2-EA33-87F454053469}"/>
              </a:ext>
            </a:extLst>
          </p:cNvPr>
          <p:cNvSpPr>
            <a:spLocks noGrp="1"/>
          </p:cNvSpPr>
          <p:nvPr>
            <p:ph type="title"/>
          </p:nvPr>
        </p:nvSpPr>
        <p:spPr/>
        <p:txBody>
          <a:bodyPr/>
          <a:lstStyle/>
          <a:p>
            <a:r>
              <a:rPr kumimoji="1" lang="en-US" altLang="zh-CN" dirty="0"/>
              <a:t>Degree of polarization measurement</a:t>
            </a:r>
            <a:endParaRPr kumimoji="1" lang="zh-CN" altLang="en-US" dirty="0"/>
          </a:p>
        </p:txBody>
      </p:sp>
      <p:sp>
        <p:nvSpPr>
          <p:cNvPr id="7" name="内容占位符 2">
            <a:extLst>
              <a:ext uri="{FF2B5EF4-FFF2-40B4-BE49-F238E27FC236}">
                <a16:creationId xmlns:a16="http://schemas.microsoft.com/office/drawing/2014/main" id="{63A7802D-CDDF-6DBC-3591-A516CE364FD4}"/>
              </a:ext>
            </a:extLst>
          </p:cNvPr>
          <p:cNvSpPr>
            <a:spLocks noGrp="1"/>
          </p:cNvSpPr>
          <p:nvPr>
            <p:ph idx="1"/>
          </p:nvPr>
        </p:nvSpPr>
        <p:spPr/>
        <p:txBody>
          <a:bodyPr>
            <a:normAutofit/>
          </a:bodyPr>
          <a:lstStyle/>
          <a:p>
            <a:r>
              <a:rPr kumimoji="1" lang="en-US" altLang="zh-CN" dirty="0"/>
              <a:t>Measure</a:t>
            </a:r>
            <a:r>
              <a:rPr kumimoji="1" lang="zh-CN" altLang="en-US" dirty="0"/>
              <a:t> </a:t>
            </a:r>
            <a:r>
              <a:rPr kumimoji="1" lang="en-US" altLang="zh-CN" dirty="0"/>
              <a:t>the polarization by Glan</a:t>
            </a:r>
            <a:r>
              <a:rPr kumimoji="1" lang="zh-CN" altLang="en-US" dirty="0"/>
              <a:t> </a:t>
            </a:r>
            <a:r>
              <a:rPr kumimoji="1" lang="en-US" altLang="zh-CN" dirty="0"/>
              <a:t>prism</a:t>
            </a:r>
            <a:r>
              <a:rPr kumimoji="1" lang="zh-CN" altLang="en-US" dirty="0"/>
              <a:t> </a:t>
            </a:r>
            <a:r>
              <a:rPr kumimoji="1" lang="en-US" altLang="zh-CN" dirty="0"/>
              <a:t>&amp;</a:t>
            </a:r>
            <a:r>
              <a:rPr kumimoji="1" lang="zh-CN" altLang="en-US" dirty="0"/>
              <a:t> </a:t>
            </a:r>
            <a:r>
              <a:rPr kumimoji="1" lang="en-US" altLang="zh-CN" dirty="0"/>
              <a:t>power</a:t>
            </a:r>
            <a:r>
              <a:rPr kumimoji="1" lang="zh-CN" altLang="en-US" dirty="0"/>
              <a:t> </a:t>
            </a:r>
            <a:r>
              <a:rPr kumimoji="1" lang="en-US" altLang="zh-CN" dirty="0"/>
              <a:t>meter</a:t>
            </a:r>
          </a:p>
          <a:p>
            <a:r>
              <a:rPr kumimoji="1" lang="en-US" altLang="zh-CN" dirty="0"/>
              <a:t>Laser</a:t>
            </a:r>
            <a:r>
              <a:rPr kumimoji="1" lang="zh-CN" altLang="en-US" dirty="0"/>
              <a:t> </a:t>
            </a:r>
            <a:r>
              <a:rPr kumimoji="1" lang="en-US" altLang="zh-CN" dirty="0"/>
              <a:t>Polarimeter (Thorlabs) –send to </a:t>
            </a:r>
            <a:r>
              <a:rPr kumimoji="1" lang="en-US" altLang="zh-CN" dirty="0" err="1"/>
              <a:t>aurelien</a:t>
            </a:r>
            <a:endParaRPr kumimoji="1" lang="en-US" altLang="zh-CN" dirty="0"/>
          </a:p>
          <a:p>
            <a:endParaRPr kumimoji="1" lang="en-US" altLang="zh-CN" dirty="0"/>
          </a:p>
          <a:p>
            <a:r>
              <a:rPr kumimoji="1" lang="en-US" altLang="zh-CN" dirty="0"/>
              <a:t>Polarization direction measurement</a:t>
            </a:r>
          </a:p>
          <a:p>
            <a:pPr lvl="1"/>
            <a:r>
              <a:rPr kumimoji="1" lang="en-US" altLang="zh-CN" dirty="0"/>
              <a:t>The circularly polarized light is adjusted to elliptically polarized light by using a 1/4 waveplate, and the ellipse is mirrored on the O-axis after passing through the 1/2 waveplate</a:t>
            </a:r>
          </a:p>
          <a:p>
            <a:pPr lvl="1"/>
            <a:endParaRPr kumimoji="1" lang="zh-CN" altLang="en-US" dirty="0"/>
          </a:p>
        </p:txBody>
      </p:sp>
      <p:pic>
        <p:nvPicPr>
          <p:cNvPr id="8" name="图片 7" descr="图示&#10;&#10;描述已自动生成">
            <a:extLst>
              <a:ext uri="{FF2B5EF4-FFF2-40B4-BE49-F238E27FC236}">
                <a16:creationId xmlns:a16="http://schemas.microsoft.com/office/drawing/2014/main" id="{9BE437BB-D13D-8715-0C93-BB4D83E0F8CA}"/>
              </a:ext>
            </a:extLst>
          </p:cNvPr>
          <p:cNvPicPr>
            <a:picLocks noChangeAspect="1"/>
          </p:cNvPicPr>
          <p:nvPr/>
        </p:nvPicPr>
        <p:blipFill>
          <a:blip r:embed="rId2"/>
          <a:srcRect t="39216"/>
          <a:stretch/>
        </p:blipFill>
        <p:spPr>
          <a:xfrm>
            <a:off x="838200" y="4852511"/>
            <a:ext cx="4906384" cy="2005489"/>
          </a:xfrm>
          <a:prstGeom prst="rect">
            <a:avLst/>
          </a:prstGeom>
        </p:spPr>
      </p:pic>
    </p:spTree>
    <p:extLst>
      <p:ext uri="{BB962C8B-B14F-4D97-AF65-F5344CB8AC3E}">
        <p14:creationId xmlns:p14="http://schemas.microsoft.com/office/powerpoint/2010/main" val="44913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479AAC-533D-FEBE-C86B-06F545723540}"/>
              </a:ext>
            </a:extLst>
          </p:cNvPr>
          <p:cNvSpPr>
            <a:spLocks noGrp="1"/>
          </p:cNvSpPr>
          <p:nvPr>
            <p:ph type="title"/>
          </p:nvPr>
        </p:nvSpPr>
        <p:spPr/>
        <p:txBody>
          <a:bodyPr>
            <a:normAutofit/>
          </a:bodyPr>
          <a:lstStyle/>
          <a:p>
            <a:r>
              <a:rPr kumimoji="1" lang="en-US" altLang="zh-CN" sz="3600" dirty="0"/>
              <a:t>Pockels</a:t>
            </a:r>
            <a:r>
              <a:rPr kumimoji="1" lang="zh-CN" altLang="en-US" sz="3600" dirty="0"/>
              <a:t> </a:t>
            </a:r>
            <a:r>
              <a:rPr kumimoji="1" lang="en-US" altLang="zh-CN" sz="3600" dirty="0"/>
              <a:t>Cell Alternative - Polarization rotator-</a:t>
            </a:r>
            <a:r>
              <a:rPr kumimoji="1" lang="zh-CN" altLang="en-US" sz="3600" dirty="0"/>
              <a:t> </a:t>
            </a:r>
            <a:r>
              <a:rPr kumimoji="1" lang="en-US" altLang="zh-CN" sz="3600" dirty="0" err="1"/>
              <a:t>todo</a:t>
            </a:r>
            <a:endParaRPr kumimoji="1" lang="zh-CN" altLang="en-US" sz="3600" dirty="0"/>
          </a:p>
        </p:txBody>
      </p:sp>
      <p:pic>
        <p:nvPicPr>
          <p:cNvPr id="5" name="内容占位符 4" descr="雪地上的飞机&#10;&#10;描述已自动生成">
            <a:extLst>
              <a:ext uri="{FF2B5EF4-FFF2-40B4-BE49-F238E27FC236}">
                <a16:creationId xmlns:a16="http://schemas.microsoft.com/office/drawing/2014/main" id="{53C9DDB7-EDE8-3565-9123-9865373B854D}"/>
              </a:ext>
            </a:extLst>
          </p:cNvPr>
          <p:cNvPicPr>
            <a:picLocks noGrp="1" noChangeAspect="1"/>
          </p:cNvPicPr>
          <p:nvPr>
            <p:ph idx="1"/>
          </p:nvPr>
        </p:nvPicPr>
        <p:blipFill>
          <a:blip r:embed="rId2"/>
          <a:stretch>
            <a:fillRect/>
          </a:stretch>
        </p:blipFill>
        <p:spPr>
          <a:xfrm>
            <a:off x="6096000" y="1690688"/>
            <a:ext cx="4658360" cy="2657837"/>
          </a:xfrm>
        </p:spPr>
      </p:pic>
      <p:sp>
        <p:nvSpPr>
          <p:cNvPr id="9" name="文本框 8">
            <a:extLst>
              <a:ext uri="{FF2B5EF4-FFF2-40B4-BE49-F238E27FC236}">
                <a16:creationId xmlns:a16="http://schemas.microsoft.com/office/drawing/2014/main" id="{F5282FAF-7A45-0316-3BB4-49A0AC074E5E}"/>
              </a:ext>
            </a:extLst>
          </p:cNvPr>
          <p:cNvSpPr txBox="1"/>
          <p:nvPr/>
        </p:nvSpPr>
        <p:spPr>
          <a:xfrm>
            <a:off x="363416" y="4449762"/>
            <a:ext cx="5343702" cy="2246769"/>
          </a:xfrm>
          <a:prstGeom prst="rect">
            <a:avLst/>
          </a:prstGeom>
          <a:noFill/>
        </p:spPr>
        <p:txBody>
          <a:bodyPr wrap="square">
            <a:spAutoFit/>
          </a:bodyPr>
          <a:lstStyle/>
          <a:p>
            <a:pPr algn="just"/>
            <a:r>
              <a:rPr lang="en-US" altLang="zh-CN" sz="1400" b="0" i="0" dirty="0">
                <a:effectLst/>
                <a:ea typeface="KaiTi" panose="02010609060101010101" pitchFamily="49" charset="-122"/>
              </a:rPr>
              <a:t>Under the action of the external electric field, some isotropic media will produce birefringence phenomenon, and the birefringence of crystals with birefringence properties will also change. When the applied electric field acts on the electro-optical crystal, </a:t>
            </a:r>
            <a:r>
              <a:rPr lang="en-US" altLang="zh-CN" sz="1400" b="0" i="0" dirty="0">
                <a:effectLst/>
                <a:highlight>
                  <a:srgbClr val="FFFF00"/>
                </a:highlight>
                <a:ea typeface="KaiTi" panose="02010609060101010101" pitchFamily="49" charset="-122"/>
              </a:rPr>
              <a:t>the electro-optical crystal is like a wave plate with a phase delay related to the applied electric field</a:t>
            </a:r>
            <a:r>
              <a:rPr lang="en-US" altLang="zh-CN" sz="1400" b="0" i="0" dirty="0">
                <a:effectLst/>
                <a:ea typeface="KaiTi" panose="02010609060101010101" pitchFamily="49" charset="-122"/>
              </a:rPr>
              <a:t>, and with the change of the applied electric field, the polarization state of the outgoing light passing through the electro-optical crystal will change, so that the intensity of the outgoing light of the polarizer is modulated, which is electro-optical modulation.</a:t>
            </a:r>
          </a:p>
        </p:txBody>
      </p:sp>
      <p:pic>
        <p:nvPicPr>
          <p:cNvPr id="1026" name="Picture 2">
            <a:extLst>
              <a:ext uri="{FF2B5EF4-FFF2-40B4-BE49-F238E27FC236}">
                <a16:creationId xmlns:a16="http://schemas.microsoft.com/office/drawing/2014/main" id="{0C175BE0-69A7-7E6B-6FAF-83EA757561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379" t="31379" r="54917" b="17850"/>
          <a:stretch/>
        </p:blipFill>
        <p:spPr bwMode="auto">
          <a:xfrm>
            <a:off x="1944415" y="1688737"/>
            <a:ext cx="3762703" cy="2659788"/>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a:extLst>
              <a:ext uri="{FF2B5EF4-FFF2-40B4-BE49-F238E27FC236}">
                <a16:creationId xmlns:a16="http://schemas.microsoft.com/office/drawing/2014/main" id="{55E363DA-794F-E1F0-C36A-F391A5F34F85}"/>
              </a:ext>
            </a:extLst>
          </p:cNvPr>
          <p:cNvSpPr txBox="1"/>
          <p:nvPr/>
        </p:nvSpPr>
        <p:spPr>
          <a:xfrm>
            <a:off x="6096000" y="4449762"/>
            <a:ext cx="5343702" cy="738664"/>
          </a:xfrm>
          <a:prstGeom prst="rect">
            <a:avLst/>
          </a:prstGeom>
          <a:noFill/>
        </p:spPr>
        <p:txBody>
          <a:bodyPr wrap="square">
            <a:spAutoFit/>
          </a:bodyPr>
          <a:lstStyle/>
          <a:p>
            <a:pPr algn="just"/>
            <a:r>
              <a:rPr lang="en-US" altLang="zh-CN" sz="1400" b="0" i="0" dirty="0">
                <a:effectLst/>
                <a:ea typeface="KaiTi" panose="02010609060101010101" pitchFamily="49" charset="-122"/>
              </a:rPr>
              <a:t>A polarization rotator provides a continuous rotation of any polarized light through any control voltage applied. The device acts as </a:t>
            </a:r>
            <a:r>
              <a:rPr lang="en-US" altLang="zh-CN" sz="1400" b="0" i="0" dirty="0">
                <a:effectLst/>
                <a:highlight>
                  <a:srgbClr val="FFFF00"/>
                </a:highlight>
                <a:ea typeface="KaiTi" panose="02010609060101010101" pitchFamily="49" charset="-122"/>
              </a:rPr>
              <a:t>a half-wave plate with a rotating shaft</a:t>
            </a:r>
            <a:r>
              <a:rPr lang="en-US" altLang="zh-CN" sz="1400" dirty="0">
                <a:highlight>
                  <a:srgbClr val="FFFF00"/>
                </a:highlight>
                <a:ea typeface="KaiTi" panose="02010609060101010101" pitchFamily="49" charset="-122"/>
              </a:rPr>
              <a:t>.</a:t>
            </a:r>
            <a:endParaRPr lang="en-US" altLang="zh-CN" sz="1400" b="0" i="0" dirty="0">
              <a:effectLst/>
              <a:highlight>
                <a:srgbClr val="FFFF00"/>
              </a:highlight>
              <a:ea typeface="KaiTi" panose="02010609060101010101" pitchFamily="49" charset="-122"/>
            </a:endParaRPr>
          </a:p>
        </p:txBody>
      </p:sp>
    </p:spTree>
    <p:extLst>
      <p:ext uri="{BB962C8B-B14F-4D97-AF65-F5344CB8AC3E}">
        <p14:creationId xmlns:p14="http://schemas.microsoft.com/office/powerpoint/2010/main" val="2402258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7CCD5-8D03-B6D6-B9BB-76633D9560E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8A661CB-DC21-11FB-BD08-BE5D1C62E7CF}"/>
              </a:ext>
            </a:extLst>
          </p:cNvPr>
          <p:cNvSpPr>
            <a:spLocks noGrp="1"/>
          </p:cNvSpPr>
          <p:nvPr>
            <p:ph type="title"/>
          </p:nvPr>
        </p:nvSpPr>
        <p:spPr>
          <a:xfrm>
            <a:off x="838200" y="234500"/>
            <a:ext cx="10515600" cy="1325563"/>
          </a:xfrm>
        </p:spPr>
        <p:txBody>
          <a:bodyPr>
            <a:normAutofit/>
          </a:bodyPr>
          <a:lstStyle/>
          <a:p>
            <a:r>
              <a:rPr kumimoji="1" lang="en-US" altLang="zh-CN" dirty="0"/>
              <a:t>Laser Transmission Plan</a:t>
            </a:r>
            <a:br>
              <a:rPr kumimoji="1" lang="en-US" altLang="zh-CN" dirty="0"/>
            </a:br>
            <a:r>
              <a:rPr kumimoji="1" lang="en-US" altLang="zh-CN" sz="3600" dirty="0"/>
              <a:t>202412 Laser focusing experiment (coming soon)</a:t>
            </a:r>
            <a:endParaRPr kumimoji="1" lang="zh-CN" altLang="en-US" dirty="0"/>
          </a:p>
        </p:txBody>
      </p:sp>
      <p:sp>
        <p:nvSpPr>
          <p:cNvPr id="4" name="矩形 4">
            <a:extLst>
              <a:ext uri="{FF2B5EF4-FFF2-40B4-BE49-F238E27FC236}">
                <a16:creationId xmlns:a16="http://schemas.microsoft.com/office/drawing/2014/main" id="{24AB19E8-8600-0600-4AEF-0804B64A4074}"/>
              </a:ext>
            </a:extLst>
          </p:cNvPr>
          <p:cNvSpPr/>
          <p:nvPr/>
        </p:nvSpPr>
        <p:spPr>
          <a:xfrm>
            <a:off x="708771" y="1431570"/>
            <a:ext cx="6498000" cy="324000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zh-CN" altLang="en-US" dirty="0"/>
          </a:p>
        </p:txBody>
      </p:sp>
      <p:sp>
        <p:nvSpPr>
          <p:cNvPr id="5" name="矩形 5">
            <a:extLst>
              <a:ext uri="{FF2B5EF4-FFF2-40B4-BE49-F238E27FC236}">
                <a16:creationId xmlns:a16="http://schemas.microsoft.com/office/drawing/2014/main" id="{BBC70156-A6A8-0ECE-CCC7-DA7DAE7CD8F7}"/>
              </a:ext>
            </a:extLst>
          </p:cNvPr>
          <p:cNvSpPr/>
          <p:nvPr/>
        </p:nvSpPr>
        <p:spPr>
          <a:xfrm>
            <a:off x="11512" y="4837502"/>
            <a:ext cx="1692000" cy="1512000"/>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zh-CN" altLang="en-US" dirty="0"/>
          </a:p>
        </p:txBody>
      </p:sp>
      <p:sp>
        <p:nvSpPr>
          <p:cNvPr id="6" name="矩形 6">
            <a:extLst>
              <a:ext uri="{FF2B5EF4-FFF2-40B4-BE49-F238E27FC236}">
                <a16:creationId xmlns:a16="http://schemas.microsoft.com/office/drawing/2014/main" id="{2F445969-5369-9BA4-0482-C0D5D1D4B5D7}"/>
              </a:ext>
            </a:extLst>
          </p:cNvPr>
          <p:cNvSpPr/>
          <p:nvPr/>
        </p:nvSpPr>
        <p:spPr>
          <a:xfrm>
            <a:off x="3957771" y="4837502"/>
            <a:ext cx="3258000" cy="2006006"/>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kumimoji="1" lang="zh-CN" altLang="en-US" dirty="0"/>
          </a:p>
        </p:txBody>
      </p:sp>
      <p:sp>
        <p:nvSpPr>
          <p:cNvPr id="7" name="矩形 20">
            <a:extLst>
              <a:ext uri="{FF2B5EF4-FFF2-40B4-BE49-F238E27FC236}">
                <a16:creationId xmlns:a16="http://schemas.microsoft.com/office/drawing/2014/main" id="{2CF2BF7D-C075-C232-171C-AEA63FCC4BC9}"/>
              </a:ext>
            </a:extLst>
          </p:cNvPr>
          <p:cNvSpPr/>
          <p:nvPr/>
        </p:nvSpPr>
        <p:spPr>
          <a:xfrm>
            <a:off x="877427" y="4316527"/>
            <a:ext cx="798787" cy="26225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latin typeface="KaiTi" panose="02010609060101010101" pitchFamily="49" charset="-122"/>
                <a:ea typeface="KaiTi" panose="02010609060101010101" pitchFamily="49" charset="-122"/>
              </a:rPr>
              <a:t>Table1</a:t>
            </a:r>
            <a:endParaRPr kumimoji="1" lang="zh-CN" altLang="en-US" sz="1600" dirty="0">
              <a:solidFill>
                <a:schemeClr val="bg1"/>
              </a:solidFill>
              <a:latin typeface="KaiTi" panose="02010609060101010101" pitchFamily="49" charset="-122"/>
              <a:ea typeface="KaiTi" panose="02010609060101010101" pitchFamily="49" charset="-122"/>
            </a:endParaRPr>
          </a:p>
        </p:txBody>
      </p:sp>
      <p:sp>
        <p:nvSpPr>
          <p:cNvPr id="8" name="矩形 21">
            <a:extLst>
              <a:ext uri="{FF2B5EF4-FFF2-40B4-BE49-F238E27FC236}">
                <a16:creationId xmlns:a16="http://schemas.microsoft.com/office/drawing/2014/main" id="{D2438982-21C8-283A-3AEE-E4CB904642B4}"/>
              </a:ext>
            </a:extLst>
          </p:cNvPr>
          <p:cNvSpPr/>
          <p:nvPr/>
        </p:nvSpPr>
        <p:spPr>
          <a:xfrm>
            <a:off x="140291" y="5999434"/>
            <a:ext cx="798787" cy="26225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bg1"/>
                </a:solidFill>
                <a:latin typeface="KaiTi" panose="02010609060101010101" pitchFamily="49" charset="-122"/>
                <a:ea typeface="KaiTi" panose="02010609060101010101" pitchFamily="49" charset="-122"/>
              </a:rPr>
              <a:t>Table2</a:t>
            </a:r>
            <a:endParaRPr kumimoji="1" lang="zh-CN" altLang="en-US" sz="1400" dirty="0">
              <a:solidFill>
                <a:schemeClr val="bg1"/>
              </a:solidFill>
              <a:latin typeface="KaiTi" panose="02010609060101010101" pitchFamily="49" charset="-122"/>
              <a:ea typeface="KaiTi" panose="02010609060101010101" pitchFamily="49" charset="-122"/>
            </a:endParaRPr>
          </a:p>
        </p:txBody>
      </p:sp>
      <p:sp>
        <p:nvSpPr>
          <p:cNvPr id="9" name="矩形 22">
            <a:extLst>
              <a:ext uri="{FF2B5EF4-FFF2-40B4-BE49-F238E27FC236}">
                <a16:creationId xmlns:a16="http://schemas.microsoft.com/office/drawing/2014/main" id="{8DD4396F-4491-A38A-5365-DF6A72BD85F1}"/>
              </a:ext>
            </a:extLst>
          </p:cNvPr>
          <p:cNvSpPr/>
          <p:nvPr/>
        </p:nvSpPr>
        <p:spPr>
          <a:xfrm>
            <a:off x="4092881" y="6508953"/>
            <a:ext cx="798787" cy="262251"/>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bg1"/>
                </a:solidFill>
                <a:latin typeface="KaiTi" panose="02010609060101010101" pitchFamily="49" charset="-122"/>
                <a:ea typeface="KaiTi" panose="02010609060101010101" pitchFamily="49" charset="-122"/>
              </a:rPr>
              <a:t>Table3</a:t>
            </a:r>
            <a:endParaRPr kumimoji="1" lang="zh-CN" altLang="en-US" sz="1400" dirty="0">
              <a:solidFill>
                <a:schemeClr val="bg1"/>
              </a:solidFill>
              <a:latin typeface="KaiTi" panose="02010609060101010101" pitchFamily="49" charset="-122"/>
              <a:ea typeface="KaiTi" panose="02010609060101010101" pitchFamily="49" charset="-122"/>
            </a:endParaRPr>
          </a:p>
        </p:txBody>
      </p:sp>
      <p:cxnSp>
        <p:nvCxnSpPr>
          <p:cNvPr id="10" name="直线箭头连接符 2">
            <a:extLst>
              <a:ext uri="{FF2B5EF4-FFF2-40B4-BE49-F238E27FC236}">
                <a16:creationId xmlns:a16="http://schemas.microsoft.com/office/drawing/2014/main" id="{57F450B0-BE32-8A43-D3C2-FEF37A208B60}"/>
              </a:ext>
            </a:extLst>
          </p:cNvPr>
          <p:cNvCxnSpPr>
            <a:cxnSpLocks/>
            <a:stCxn id="26" idx="3"/>
          </p:cNvCxnSpPr>
          <p:nvPr/>
        </p:nvCxnSpPr>
        <p:spPr>
          <a:xfrm>
            <a:off x="5207389" y="5408836"/>
            <a:ext cx="6644347" cy="22249"/>
          </a:xfrm>
          <a:prstGeom prst="straightConnector1">
            <a:avLst/>
          </a:prstGeom>
          <a:ln w="38100" cap="flat" cmpd="sng" algn="ctr">
            <a:solidFill>
              <a:srgbClr val="92D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 name="矩形 7">
            <a:extLst>
              <a:ext uri="{FF2B5EF4-FFF2-40B4-BE49-F238E27FC236}">
                <a16:creationId xmlns:a16="http://schemas.microsoft.com/office/drawing/2014/main" id="{A35F7A7E-4BFA-2E25-07DC-03A865EDA706}"/>
              </a:ext>
            </a:extLst>
          </p:cNvPr>
          <p:cNvSpPr/>
          <p:nvPr/>
        </p:nvSpPr>
        <p:spPr>
          <a:xfrm rot="18900000">
            <a:off x="5175564" y="5208725"/>
            <a:ext cx="72000" cy="36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zh-CN" altLang="en-US"/>
          </a:p>
        </p:txBody>
      </p:sp>
      <p:cxnSp>
        <p:nvCxnSpPr>
          <p:cNvPr id="12" name="直线连接符 12">
            <a:extLst>
              <a:ext uri="{FF2B5EF4-FFF2-40B4-BE49-F238E27FC236}">
                <a16:creationId xmlns:a16="http://schemas.microsoft.com/office/drawing/2014/main" id="{DDE31B39-44F6-C799-C2F4-BCEABAE9B21B}"/>
              </a:ext>
            </a:extLst>
          </p:cNvPr>
          <p:cNvCxnSpPr>
            <a:cxnSpLocks/>
          </p:cNvCxnSpPr>
          <p:nvPr/>
        </p:nvCxnSpPr>
        <p:spPr>
          <a:xfrm>
            <a:off x="5264521" y="2877077"/>
            <a:ext cx="0" cy="2517884"/>
          </a:xfrm>
          <a:prstGeom prst="line">
            <a:avLst/>
          </a:prstGeom>
          <a:ln w="38100">
            <a:solidFill>
              <a:srgbClr val="92D050"/>
            </a:solidFill>
          </a:ln>
        </p:spPr>
        <p:style>
          <a:lnRef idx="1">
            <a:schemeClr val="accent6"/>
          </a:lnRef>
          <a:fillRef idx="0">
            <a:schemeClr val="accent6"/>
          </a:fillRef>
          <a:effectRef idx="0">
            <a:schemeClr val="accent6"/>
          </a:effectRef>
          <a:fontRef idx="minor">
            <a:schemeClr val="tx1"/>
          </a:fontRef>
        </p:style>
      </p:cxnSp>
      <p:sp>
        <p:nvSpPr>
          <p:cNvPr id="13" name="矩形 12">
            <a:extLst>
              <a:ext uri="{FF2B5EF4-FFF2-40B4-BE49-F238E27FC236}">
                <a16:creationId xmlns:a16="http://schemas.microsoft.com/office/drawing/2014/main" id="{88DF6650-649D-C88E-9802-2B6FCE3CF32B}"/>
              </a:ext>
            </a:extLst>
          </p:cNvPr>
          <p:cNvSpPr/>
          <p:nvPr/>
        </p:nvSpPr>
        <p:spPr>
          <a:xfrm rot="18900000">
            <a:off x="5249787" y="2691702"/>
            <a:ext cx="72000" cy="360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zh-CN" altLang="en-US"/>
          </a:p>
        </p:txBody>
      </p:sp>
      <p:cxnSp>
        <p:nvCxnSpPr>
          <p:cNvPr id="14" name="直线连接符 13">
            <a:extLst>
              <a:ext uri="{FF2B5EF4-FFF2-40B4-BE49-F238E27FC236}">
                <a16:creationId xmlns:a16="http://schemas.microsoft.com/office/drawing/2014/main" id="{55EB2147-D1AE-8F0E-D65F-479D93649787}"/>
              </a:ext>
            </a:extLst>
          </p:cNvPr>
          <p:cNvCxnSpPr>
            <a:cxnSpLocks/>
          </p:cNvCxnSpPr>
          <p:nvPr/>
        </p:nvCxnSpPr>
        <p:spPr>
          <a:xfrm flipH="1" flipV="1">
            <a:off x="1519625" y="2901116"/>
            <a:ext cx="3740707" cy="5039"/>
          </a:xfrm>
          <a:prstGeom prst="line">
            <a:avLst/>
          </a:prstGeom>
          <a:ln w="38100">
            <a:solidFill>
              <a:srgbClr val="92D050"/>
            </a:solidFill>
          </a:ln>
        </p:spPr>
        <p:style>
          <a:lnRef idx="1">
            <a:schemeClr val="accent6"/>
          </a:lnRef>
          <a:fillRef idx="0">
            <a:schemeClr val="accent6"/>
          </a:fillRef>
          <a:effectRef idx="0">
            <a:schemeClr val="accent6"/>
          </a:effectRef>
          <a:fontRef idx="minor">
            <a:schemeClr val="tx1"/>
          </a:fontRef>
        </p:style>
      </p:cxnSp>
      <p:sp>
        <p:nvSpPr>
          <p:cNvPr id="15" name="同心圆 18">
            <a:extLst>
              <a:ext uri="{FF2B5EF4-FFF2-40B4-BE49-F238E27FC236}">
                <a16:creationId xmlns:a16="http://schemas.microsoft.com/office/drawing/2014/main" id="{41BFA52D-8151-87B4-1FF0-4F8E29186FED}"/>
              </a:ext>
            </a:extLst>
          </p:cNvPr>
          <p:cNvSpPr/>
          <p:nvPr/>
        </p:nvSpPr>
        <p:spPr>
          <a:xfrm>
            <a:off x="5544538" y="5305071"/>
            <a:ext cx="212651" cy="212651"/>
          </a:xfrm>
          <a:prstGeom prst="donut">
            <a:avLst>
              <a:gd name="adj" fmla="val 3048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6" name="同心圆 29">
            <a:extLst>
              <a:ext uri="{FF2B5EF4-FFF2-40B4-BE49-F238E27FC236}">
                <a16:creationId xmlns:a16="http://schemas.microsoft.com/office/drawing/2014/main" id="{37326A0B-754C-B015-C391-C0930E4264BC}"/>
              </a:ext>
            </a:extLst>
          </p:cNvPr>
          <p:cNvSpPr/>
          <p:nvPr/>
        </p:nvSpPr>
        <p:spPr>
          <a:xfrm>
            <a:off x="6986293" y="5299201"/>
            <a:ext cx="212651" cy="212651"/>
          </a:xfrm>
          <a:prstGeom prst="donut">
            <a:avLst>
              <a:gd name="adj" fmla="val 3048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7" name="矩形 1">
            <a:extLst>
              <a:ext uri="{FF2B5EF4-FFF2-40B4-BE49-F238E27FC236}">
                <a16:creationId xmlns:a16="http://schemas.microsoft.com/office/drawing/2014/main" id="{A73DE1E6-A59B-D83E-7B96-BA287EA2AC4E}"/>
              </a:ext>
            </a:extLst>
          </p:cNvPr>
          <p:cNvSpPr/>
          <p:nvPr/>
        </p:nvSpPr>
        <p:spPr>
          <a:xfrm>
            <a:off x="789291" y="2677878"/>
            <a:ext cx="703315" cy="456554"/>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8">
            <a:extLst>
              <a:ext uri="{FF2B5EF4-FFF2-40B4-BE49-F238E27FC236}">
                <a16:creationId xmlns:a16="http://schemas.microsoft.com/office/drawing/2014/main" id="{6CC544CD-614C-0B88-4E79-2005ADD89AFD}"/>
              </a:ext>
            </a:extLst>
          </p:cNvPr>
          <p:cNvSpPr/>
          <p:nvPr/>
        </p:nvSpPr>
        <p:spPr>
          <a:xfrm>
            <a:off x="1492607" y="2795570"/>
            <a:ext cx="45719" cy="207275"/>
          </a:xfrm>
          <a:prstGeom prst="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文本框 9">
            <a:extLst>
              <a:ext uri="{FF2B5EF4-FFF2-40B4-BE49-F238E27FC236}">
                <a16:creationId xmlns:a16="http://schemas.microsoft.com/office/drawing/2014/main" id="{914CF2B6-000E-C155-2993-2ABE07544268}"/>
              </a:ext>
            </a:extLst>
          </p:cNvPr>
          <p:cNvSpPr txBox="1"/>
          <p:nvPr/>
        </p:nvSpPr>
        <p:spPr>
          <a:xfrm>
            <a:off x="775463" y="2387801"/>
            <a:ext cx="730969" cy="369332"/>
          </a:xfrm>
          <a:prstGeom prst="rect">
            <a:avLst/>
          </a:prstGeom>
          <a:noFill/>
        </p:spPr>
        <p:txBody>
          <a:bodyPr wrap="none" rtlCol="0">
            <a:spAutoFit/>
          </a:bodyPr>
          <a:lstStyle/>
          <a:p>
            <a:pPr algn="ctr"/>
            <a:r>
              <a:rPr kumimoji="1" lang="en-US" altLang="zh-CN" dirty="0">
                <a:solidFill>
                  <a:schemeClr val="tx2">
                    <a:lumMod val="50000"/>
                    <a:lumOff val="50000"/>
                  </a:schemeClr>
                </a:solidFill>
                <a:latin typeface="Wandohope" panose="02000300000000000000" pitchFamily="2" charset="-127"/>
                <a:ea typeface="Wandohope" panose="02000300000000000000" pitchFamily="2" charset="-127"/>
              </a:rPr>
              <a:t>Laser</a:t>
            </a:r>
            <a:endParaRPr kumimoji="1" lang="zh-CN" altLang="en-US" dirty="0">
              <a:solidFill>
                <a:schemeClr val="tx2">
                  <a:lumMod val="50000"/>
                  <a:lumOff val="50000"/>
                </a:schemeClr>
              </a:solidFill>
              <a:latin typeface="Wandohope" panose="02000300000000000000" pitchFamily="2" charset="-127"/>
            </a:endParaRPr>
          </a:p>
        </p:txBody>
      </p:sp>
      <p:sp>
        <p:nvSpPr>
          <p:cNvPr id="21" name="文本框 11">
            <a:extLst>
              <a:ext uri="{FF2B5EF4-FFF2-40B4-BE49-F238E27FC236}">
                <a16:creationId xmlns:a16="http://schemas.microsoft.com/office/drawing/2014/main" id="{84686C8D-3F37-3321-32B9-0685C1AE84EA}"/>
              </a:ext>
            </a:extLst>
          </p:cNvPr>
          <p:cNvSpPr txBox="1"/>
          <p:nvPr/>
        </p:nvSpPr>
        <p:spPr>
          <a:xfrm>
            <a:off x="5586771" y="4943357"/>
            <a:ext cx="1582672" cy="369332"/>
          </a:xfrm>
          <a:prstGeom prst="rect">
            <a:avLst/>
          </a:prstGeom>
          <a:noFill/>
        </p:spPr>
        <p:txBody>
          <a:bodyPr wrap="square">
            <a:spAutoFit/>
          </a:bodyPr>
          <a:lstStyle/>
          <a:p>
            <a:pPr algn="ctr"/>
            <a:r>
              <a:rPr lang="en-US" altLang="zh-CN" dirty="0">
                <a:solidFill>
                  <a:schemeClr val="accent1"/>
                </a:solidFill>
                <a:latin typeface="Wandohope" panose="02030603000000000000" pitchFamily="18" charset="-128"/>
              </a:rPr>
              <a:t>Aperture</a:t>
            </a:r>
            <a:r>
              <a:rPr lang="zh-CN" altLang="en-US" dirty="0">
                <a:solidFill>
                  <a:schemeClr val="accent1"/>
                </a:solidFill>
                <a:latin typeface="Wandohope" panose="02030603000000000000" pitchFamily="18" charset="-128"/>
              </a:rPr>
              <a:t> </a:t>
            </a:r>
            <a:r>
              <a:rPr lang="en-US" altLang="zh-CN" dirty="0">
                <a:solidFill>
                  <a:schemeClr val="accent1"/>
                </a:solidFill>
                <a:latin typeface="Wandohope" panose="02030603000000000000" pitchFamily="18" charset="-128"/>
              </a:rPr>
              <a:t>stops</a:t>
            </a:r>
            <a:endParaRPr lang="zh-CN" altLang="en-US" dirty="0">
              <a:solidFill>
                <a:schemeClr val="accent1"/>
              </a:solidFill>
              <a:latin typeface="Wandohope" panose="02030603000000000000" pitchFamily="18" charset="-128"/>
            </a:endParaRPr>
          </a:p>
        </p:txBody>
      </p:sp>
      <p:sp>
        <p:nvSpPr>
          <p:cNvPr id="25" name="文本框 34">
            <a:extLst>
              <a:ext uri="{FF2B5EF4-FFF2-40B4-BE49-F238E27FC236}">
                <a16:creationId xmlns:a16="http://schemas.microsoft.com/office/drawing/2014/main" id="{F5DE75E1-F805-124B-FF2A-FDE0490CE616}"/>
              </a:ext>
            </a:extLst>
          </p:cNvPr>
          <p:cNvSpPr txBox="1"/>
          <p:nvPr/>
        </p:nvSpPr>
        <p:spPr>
          <a:xfrm>
            <a:off x="5235807" y="2529875"/>
            <a:ext cx="1259259" cy="369332"/>
          </a:xfrm>
          <a:prstGeom prst="rect">
            <a:avLst/>
          </a:prstGeom>
          <a:noFill/>
        </p:spPr>
        <p:txBody>
          <a:bodyPr wrap="square">
            <a:spAutoFit/>
          </a:bodyPr>
          <a:lstStyle/>
          <a:p>
            <a:pPr algn="ctr"/>
            <a:r>
              <a:rPr lang="en-US" altLang="zh-CN" dirty="0">
                <a:solidFill>
                  <a:schemeClr val="accent1">
                    <a:lumMod val="60000"/>
                    <a:lumOff val="40000"/>
                  </a:schemeClr>
                </a:solidFill>
                <a:latin typeface="Wandohope" panose="02030603000000000000" pitchFamily="18" charset="-128"/>
              </a:rPr>
              <a:t>R</a:t>
            </a:r>
            <a:r>
              <a:rPr lang="zh-CN" altLang="en-US" dirty="0">
                <a:solidFill>
                  <a:schemeClr val="accent1">
                    <a:lumMod val="60000"/>
                    <a:lumOff val="40000"/>
                  </a:schemeClr>
                </a:solidFill>
                <a:latin typeface="Wandohope" panose="02030603000000000000" pitchFamily="18" charset="-128"/>
              </a:rPr>
              <a:t>eflector </a:t>
            </a:r>
            <a:r>
              <a:rPr lang="en-US" altLang="zh-CN" dirty="0">
                <a:solidFill>
                  <a:schemeClr val="accent1">
                    <a:lumMod val="60000"/>
                    <a:lumOff val="40000"/>
                  </a:schemeClr>
                </a:solidFill>
                <a:latin typeface="Wandohope" panose="02030603000000000000" pitchFamily="18" charset="-128"/>
              </a:rPr>
              <a:t>1</a:t>
            </a:r>
            <a:endParaRPr lang="zh-CN" altLang="en-US" dirty="0">
              <a:solidFill>
                <a:schemeClr val="accent1">
                  <a:lumMod val="60000"/>
                  <a:lumOff val="40000"/>
                </a:schemeClr>
              </a:solidFill>
              <a:latin typeface="Wandohope" panose="02030603000000000000" pitchFamily="18" charset="-128"/>
            </a:endParaRPr>
          </a:p>
        </p:txBody>
      </p:sp>
      <p:sp>
        <p:nvSpPr>
          <p:cNvPr id="26" name="文本框 35">
            <a:extLst>
              <a:ext uri="{FF2B5EF4-FFF2-40B4-BE49-F238E27FC236}">
                <a16:creationId xmlns:a16="http://schemas.microsoft.com/office/drawing/2014/main" id="{770B3B75-E1C7-0775-EC2E-19E755CF87C2}"/>
              </a:ext>
            </a:extLst>
          </p:cNvPr>
          <p:cNvSpPr txBox="1"/>
          <p:nvPr/>
        </p:nvSpPr>
        <p:spPr>
          <a:xfrm>
            <a:off x="3869577" y="5224170"/>
            <a:ext cx="1337812" cy="369332"/>
          </a:xfrm>
          <a:prstGeom prst="rect">
            <a:avLst/>
          </a:prstGeom>
          <a:noFill/>
        </p:spPr>
        <p:txBody>
          <a:bodyPr wrap="square">
            <a:spAutoFit/>
          </a:bodyPr>
          <a:lstStyle/>
          <a:p>
            <a:pPr algn="ctr"/>
            <a:r>
              <a:rPr lang="en-US" altLang="zh-CN" dirty="0">
                <a:solidFill>
                  <a:schemeClr val="accent1">
                    <a:lumMod val="60000"/>
                    <a:lumOff val="40000"/>
                  </a:schemeClr>
                </a:solidFill>
                <a:latin typeface="Wandohope" panose="02030603000000000000" pitchFamily="18" charset="-128"/>
              </a:rPr>
              <a:t>R</a:t>
            </a:r>
            <a:r>
              <a:rPr lang="zh-CN" altLang="en-US" dirty="0">
                <a:solidFill>
                  <a:schemeClr val="accent1">
                    <a:lumMod val="60000"/>
                    <a:lumOff val="40000"/>
                  </a:schemeClr>
                </a:solidFill>
                <a:latin typeface="Wandohope" panose="02030603000000000000" pitchFamily="18" charset="-128"/>
              </a:rPr>
              <a:t>eflector </a:t>
            </a:r>
            <a:r>
              <a:rPr lang="en-US" altLang="zh-CN" dirty="0">
                <a:solidFill>
                  <a:schemeClr val="accent1">
                    <a:lumMod val="60000"/>
                    <a:lumOff val="40000"/>
                  </a:schemeClr>
                </a:solidFill>
                <a:latin typeface="Wandohope" panose="02030603000000000000" pitchFamily="18" charset="-128"/>
              </a:rPr>
              <a:t>2</a:t>
            </a:r>
            <a:endParaRPr lang="zh-CN" altLang="en-US" dirty="0">
              <a:solidFill>
                <a:schemeClr val="accent1">
                  <a:lumMod val="60000"/>
                  <a:lumOff val="40000"/>
                </a:schemeClr>
              </a:solidFill>
              <a:latin typeface="Wandohope" panose="02030603000000000000" pitchFamily="18" charset="-128"/>
            </a:endParaRPr>
          </a:p>
        </p:txBody>
      </p:sp>
      <p:sp>
        <p:nvSpPr>
          <p:cNvPr id="27" name="文本框 26">
            <a:extLst>
              <a:ext uri="{FF2B5EF4-FFF2-40B4-BE49-F238E27FC236}">
                <a16:creationId xmlns:a16="http://schemas.microsoft.com/office/drawing/2014/main" id="{4D3651C6-FCF4-2782-30B2-30D45882BA81}"/>
              </a:ext>
            </a:extLst>
          </p:cNvPr>
          <p:cNvSpPr txBox="1"/>
          <p:nvPr/>
        </p:nvSpPr>
        <p:spPr>
          <a:xfrm>
            <a:off x="7399792" y="1426915"/>
            <a:ext cx="4557491" cy="2862322"/>
          </a:xfrm>
          <a:prstGeom prst="rect">
            <a:avLst/>
          </a:prstGeom>
          <a:noFill/>
        </p:spPr>
        <p:txBody>
          <a:bodyPr wrap="square" rtlCol="0">
            <a:spAutoFit/>
          </a:bodyPr>
          <a:lstStyle/>
          <a:p>
            <a:pPr algn="just"/>
            <a:r>
              <a:rPr kumimoji="1" lang="en-US" altLang="zh-CN" dirty="0"/>
              <a:t>1.The focal lengths of F1</a:t>
            </a:r>
            <a:r>
              <a:rPr kumimoji="1" lang="zh-CN" altLang="en-US" dirty="0"/>
              <a:t>、</a:t>
            </a:r>
            <a:r>
              <a:rPr kumimoji="1" lang="en-US" altLang="zh-CN" dirty="0"/>
              <a:t>F2</a:t>
            </a:r>
            <a:r>
              <a:rPr kumimoji="1" lang="zh-CN" altLang="en-US" dirty="0"/>
              <a:t>、</a:t>
            </a:r>
            <a:r>
              <a:rPr kumimoji="1" lang="en-US" altLang="zh-CN" dirty="0"/>
              <a:t>F3 are 0.1m</a:t>
            </a:r>
            <a:r>
              <a:rPr kumimoji="1" lang="zh-CN" altLang="en-US" dirty="0"/>
              <a:t>，</a:t>
            </a:r>
            <a:r>
              <a:rPr kumimoji="1" lang="en-US" altLang="zh-CN" dirty="0"/>
              <a:t>-0.1m</a:t>
            </a:r>
            <a:r>
              <a:rPr kumimoji="1" lang="zh-CN" altLang="en-US" dirty="0"/>
              <a:t>，</a:t>
            </a:r>
            <a:r>
              <a:rPr kumimoji="1" lang="en-US" altLang="zh-CN" dirty="0"/>
              <a:t>0.2m</a:t>
            </a:r>
          </a:p>
          <a:p>
            <a:pPr algn="just"/>
            <a:r>
              <a:rPr kumimoji="1" lang="en-US" altLang="zh-CN" dirty="0"/>
              <a:t>2. The three lenses are placed on a longitudinal slide rail, and the spot size, waist position and size at the IP are adjusted by adjusting the F1-F2-F3 distance</a:t>
            </a:r>
          </a:p>
          <a:p>
            <a:pPr algn="just"/>
            <a:r>
              <a:rPr kumimoji="1" lang="en-US" altLang="zh-CN" dirty="0"/>
              <a:t>3. Based on the spot size information on the laser target, the spot size, waist position and size at the IP are calculated(later</a:t>
            </a:r>
          </a:p>
          <a:p>
            <a:pPr algn="just"/>
            <a:endParaRPr kumimoji="1" lang="en-US" altLang="zh-CN" dirty="0"/>
          </a:p>
        </p:txBody>
      </p:sp>
      <p:grpSp>
        <p:nvGrpSpPr>
          <p:cNvPr id="37" name="组合 36">
            <a:extLst>
              <a:ext uri="{FF2B5EF4-FFF2-40B4-BE49-F238E27FC236}">
                <a16:creationId xmlns:a16="http://schemas.microsoft.com/office/drawing/2014/main" id="{661E4C12-C556-F14A-1A78-B32C920F65BD}"/>
              </a:ext>
            </a:extLst>
          </p:cNvPr>
          <p:cNvGrpSpPr/>
          <p:nvPr/>
        </p:nvGrpSpPr>
        <p:grpSpPr>
          <a:xfrm>
            <a:off x="1548955" y="2144429"/>
            <a:ext cx="2679289" cy="1123935"/>
            <a:chOff x="1811503" y="2174579"/>
            <a:chExt cx="1543521" cy="1123935"/>
          </a:xfrm>
        </p:grpSpPr>
        <p:grpSp>
          <p:nvGrpSpPr>
            <p:cNvPr id="3" name="组合 2">
              <a:extLst>
                <a:ext uri="{FF2B5EF4-FFF2-40B4-BE49-F238E27FC236}">
                  <a16:creationId xmlns:a16="http://schemas.microsoft.com/office/drawing/2014/main" id="{96387F7D-D67D-1B73-E665-A2DE33B5A32A}"/>
                </a:ext>
              </a:extLst>
            </p:cNvPr>
            <p:cNvGrpSpPr/>
            <p:nvPr/>
          </p:nvGrpSpPr>
          <p:grpSpPr>
            <a:xfrm>
              <a:off x="1811503" y="2174579"/>
              <a:ext cx="1543521" cy="1123935"/>
              <a:chOff x="3428988" y="1807886"/>
              <a:chExt cx="1543521" cy="1123935"/>
            </a:xfrm>
          </p:grpSpPr>
          <p:sp>
            <p:nvSpPr>
              <p:cNvPr id="28" name="椭圆 28">
                <a:extLst>
                  <a:ext uri="{FF2B5EF4-FFF2-40B4-BE49-F238E27FC236}">
                    <a16:creationId xmlns:a16="http://schemas.microsoft.com/office/drawing/2014/main" id="{D18A8767-50CC-187B-27AE-CCF4D25EE23B}"/>
                  </a:ext>
                </a:extLst>
              </p:cNvPr>
              <p:cNvSpPr/>
              <p:nvPr/>
            </p:nvSpPr>
            <p:spPr>
              <a:xfrm>
                <a:off x="3894939" y="2266156"/>
                <a:ext cx="72000"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p>
            </p:txBody>
          </p:sp>
          <p:sp>
            <p:nvSpPr>
              <p:cNvPr id="29" name="椭圆 30">
                <a:extLst>
                  <a:ext uri="{FF2B5EF4-FFF2-40B4-BE49-F238E27FC236}">
                    <a16:creationId xmlns:a16="http://schemas.microsoft.com/office/drawing/2014/main" id="{DBAD0E66-4F56-87F6-B171-4B9166580AC7}"/>
                  </a:ext>
                </a:extLst>
              </p:cNvPr>
              <p:cNvSpPr/>
              <p:nvPr/>
            </p:nvSpPr>
            <p:spPr>
              <a:xfrm>
                <a:off x="4420275" y="2272456"/>
                <a:ext cx="72000" cy="54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zh-CN" altLang="en-US"/>
              </a:p>
            </p:txBody>
          </p:sp>
          <p:sp>
            <p:nvSpPr>
              <p:cNvPr id="30" name="圆角矩形 32">
                <a:extLst>
                  <a:ext uri="{FF2B5EF4-FFF2-40B4-BE49-F238E27FC236}">
                    <a16:creationId xmlns:a16="http://schemas.microsoft.com/office/drawing/2014/main" id="{90F7940C-CA87-AD7A-7562-CC144982632A}"/>
                  </a:ext>
                </a:extLst>
              </p:cNvPr>
              <p:cNvSpPr/>
              <p:nvPr/>
            </p:nvSpPr>
            <p:spPr>
              <a:xfrm>
                <a:off x="3664598" y="2200793"/>
                <a:ext cx="1030474" cy="731028"/>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3">
                <a:extLst>
                  <a:ext uri="{FF2B5EF4-FFF2-40B4-BE49-F238E27FC236}">
                    <a16:creationId xmlns:a16="http://schemas.microsoft.com/office/drawing/2014/main" id="{25AEB5F8-5A43-75F4-63C4-751BDA4C5830}"/>
                  </a:ext>
                </a:extLst>
              </p:cNvPr>
              <p:cNvSpPr txBox="1"/>
              <p:nvPr/>
            </p:nvSpPr>
            <p:spPr>
              <a:xfrm>
                <a:off x="3428988" y="1807886"/>
                <a:ext cx="1543521" cy="369332"/>
              </a:xfrm>
              <a:prstGeom prst="rect">
                <a:avLst/>
              </a:prstGeom>
              <a:noFill/>
            </p:spPr>
            <p:txBody>
              <a:bodyPr wrap="square">
                <a:spAutoFit/>
              </a:bodyPr>
              <a:lstStyle/>
              <a:p>
                <a:pPr algn="ctr"/>
                <a:r>
                  <a:rPr lang="en-US" altLang="zh-CN" dirty="0">
                    <a:solidFill>
                      <a:schemeClr val="accent3"/>
                    </a:solidFill>
                    <a:latin typeface="Wandohope" panose="02030603000000000000" pitchFamily="18" charset="-128"/>
                  </a:rPr>
                  <a:t>Focus</a:t>
                </a:r>
                <a:r>
                  <a:rPr lang="zh-CN" altLang="en-US" dirty="0">
                    <a:solidFill>
                      <a:schemeClr val="accent3"/>
                    </a:solidFill>
                    <a:latin typeface="Wandohope" panose="02030603000000000000" pitchFamily="18" charset="-128"/>
                  </a:rPr>
                  <a:t> </a:t>
                </a:r>
                <a:r>
                  <a:rPr lang="en-US" altLang="zh-CN" dirty="0">
                    <a:solidFill>
                      <a:schemeClr val="accent3"/>
                    </a:solidFill>
                    <a:latin typeface="Wandohope" panose="02030603000000000000" pitchFamily="18" charset="-128"/>
                  </a:rPr>
                  <a:t>Lens</a:t>
                </a:r>
                <a:endParaRPr lang="zh-CN" altLang="en-US" dirty="0">
                  <a:solidFill>
                    <a:schemeClr val="accent3"/>
                  </a:solidFill>
                  <a:latin typeface="Wandohope" panose="02030603000000000000" pitchFamily="18" charset="-128"/>
                </a:endParaRPr>
              </a:p>
            </p:txBody>
          </p:sp>
        </p:grpSp>
        <p:grpSp>
          <p:nvGrpSpPr>
            <p:cNvPr id="36" name="组合 35">
              <a:extLst>
                <a:ext uri="{FF2B5EF4-FFF2-40B4-BE49-F238E27FC236}">
                  <a16:creationId xmlns:a16="http://schemas.microsoft.com/office/drawing/2014/main" id="{EDEA9C5F-5E8E-5D7F-841B-0FB62E40A201}"/>
                </a:ext>
              </a:extLst>
            </p:cNvPr>
            <p:cNvGrpSpPr/>
            <p:nvPr/>
          </p:nvGrpSpPr>
          <p:grpSpPr>
            <a:xfrm>
              <a:off x="2542318" y="2629207"/>
              <a:ext cx="72000" cy="540000"/>
              <a:chOff x="7906937" y="234499"/>
              <a:chExt cx="430185" cy="1012409"/>
            </a:xfrm>
          </p:grpSpPr>
          <p:sp>
            <p:nvSpPr>
              <p:cNvPr id="34" name="存储的数据 33">
                <a:extLst>
                  <a:ext uri="{FF2B5EF4-FFF2-40B4-BE49-F238E27FC236}">
                    <a16:creationId xmlns:a16="http://schemas.microsoft.com/office/drawing/2014/main" id="{FEF64754-92D7-F1D1-97A1-32F8D43C43E0}"/>
                  </a:ext>
                </a:extLst>
              </p:cNvPr>
              <p:cNvSpPr/>
              <p:nvPr/>
            </p:nvSpPr>
            <p:spPr>
              <a:xfrm>
                <a:off x="8036366" y="234499"/>
                <a:ext cx="300756" cy="1012409"/>
              </a:xfrm>
              <a:prstGeom prst="flowChartOnlineStorag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存储的数据 34">
                <a:extLst>
                  <a:ext uri="{FF2B5EF4-FFF2-40B4-BE49-F238E27FC236}">
                    <a16:creationId xmlns:a16="http://schemas.microsoft.com/office/drawing/2014/main" id="{64EE8FAE-9226-C2D6-4452-EFD2AA38AF07}"/>
                  </a:ext>
                </a:extLst>
              </p:cNvPr>
              <p:cNvSpPr/>
              <p:nvPr/>
            </p:nvSpPr>
            <p:spPr>
              <a:xfrm flipH="1">
                <a:off x="7906937" y="234499"/>
                <a:ext cx="300756" cy="1012409"/>
              </a:xfrm>
              <a:prstGeom prst="flowChartOnlineStorag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
        <p:nvSpPr>
          <p:cNvPr id="38" name="文本框 37">
            <a:extLst>
              <a:ext uri="{FF2B5EF4-FFF2-40B4-BE49-F238E27FC236}">
                <a16:creationId xmlns:a16="http://schemas.microsoft.com/office/drawing/2014/main" id="{8F705738-1844-BD8C-C111-784283254DC5}"/>
              </a:ext>
            </a:extLst>
          </p:cNvPr>
          <p:cNvSpPr txBox="1"/>
          <p:nvPr/>
        </p:nvSpPr>
        <p:spPr>
          <a:xfrm>
            <a:off x="2067208" y="3447478"/>
            <a:ext cx="484576" cy="369332"/>
          </a:xfrm>
          <a:prstGeom prst="rect">
            <a:avLst/>
          </a:prstGeom>
          <a:noFill/>
        </p:spPr>
        <p:txBody>
          <a:bodyPr wrap="square" rtlCol="0">
            <a:spAutoFit/>
          </a:bodyPr>
          <a:lstStyle/>
          <a:p>
            <a:r>
              <a:rPr kumimoji="1" lang="en-US" altLang="zh-CN" dirty="0">
                <a:latin typeface="Wandohope" panose="02030603000000000000" pitchFamily="18" charset="-128"/>
                <a:ea typeface="Wandohope" panose="02030603000000000000" pitchFamily="18" charset="-128"/>
              </a:rPr>
              <a:t>F1</a:t>
            </a:r>
            <a:endParaRPr kumimoji="1" lang="zh-CN" altLang="en-US" dirty="0">
              <a:latin typeface="Wandohope" panose="02030603000000000000" pitchFamily="18" charset="-128"/>
            </a:endParaRPr>
          </a:p>
        </p:txBody>
      </p:sp>
      <p:sp>
        <p:nvSpPr>
          <p:cNvPr id="39" name="文本框 38">
            <a:extLst>
              <a:ext uri="{FF2B5EF4-FFF2-40B4-BE49-F238E27FC236}">
                <a16:creationId xmlns:a16="http://schemas.microsoft.com/office/drawing/2014/main" id="{2396AF83-5B26-54AD-F16D-64444E48E4FA}"/>
              </a:ext>
            </a:extLst>
          </p:cNvPr>
          <p:cNvSpPr txBox="1"/>
          <p:nvPr/>
        </p:nvSpPr>
        <p:spPr>
          <a:xfrm>
            <a:off x="2590929" y="3447478"/>
            <a:ext cx="484576" cy="369332"/>
          </a:xfrm>
          <a:prstGeom prst="rect">
            <a:avLst/>
          </a:prstGeom>
          <a:noFill/>
        </p:spPr>
        <p:txBody>
          <a:bodyPr wrap="square" rtlCol="0">
            <a:spAutoFit/>
          </a:bodyPr>
          <a:lstStyle/>
          <a:p>
            <a:r>
              <a:rPr kumimoji="1" lang="en-US" altLang="zh-CN" dirty="0">
                <a:latin typeface="Wandohope" panose="02030603000000000000" pitchFamily="18" charset="-128"/>
                <a:ea typeface="Wandohope" panose="02030603000000000000" pitchFamily="18" charset="-128"/>
              </a:rPr>
              <a:t>F2</a:t>
            </a:r>
            <a:endParaRPr kumimoji="1" lang="zh-CN" altLang="en-US" dirty="0">
              <a:latin typeface="Wandohope" panose="02030603000000000000" pitchFamily="18" charset="-128"/>
            </a:endParaRPr>
          </a:p>
        </p:txBody>
      </p:sp>
      <p:sp>
        <p:nvSpPr>
          <p:cNvPr id="40" name="文本框 39">
            <a:extLst>
              <a:ext uri="{FF2B5EF4-FFF2-40B4-BE49-F238E27FC236}">
                <a16:creationId xmlns:a16="http://schemas.microsoft.com/office/drawing/2014/main" id="{37281346-B1C0-06F9-C702-F5F3BF87411C}"/>
              </a:ext>
            </a:extLst>
          </p:cNvPr>
          <p:cNvSpPr txBox="1"/>
          <p:nvPr/>
        </p:nvSpPr>
        <p:spPr>
          <a:xfrm>
            <a:off x="3133160" y="3452513"/>
            <a:ext cx="484576" cy="369332"/>
          </a:xfrm>
          <a:prstGeom prst="rect">
            <a:avLst/>
          </a:prstGeom>
          <a:noFill/>
        </p:spPr>
        <p:txBody>
          <a:bodyPr wrap="square" rtlCol="0">
            <a:spAutoFit/>
          </a:bodyPr>
          <a:lstStyle/>
          <a:p>
            <a:r>
              <a:rPr kumimoji="1" lang="en-US" altLang="zh-CN" dirty="0">
                <a:latin typeface="Wandohope" panose="02030603000000000000" pitchFamily="18" charset="-128"/>
                <a:ea typeface="Wandohope" panose="02030603000000000000" pitchFamily="18" charset="-128"/>
              </a:rPr>
              <a:t>F3</a:t>
            </a:r>
            <a:endParaRPr kumimoji="1" lang="zh-CN" altLang="en-US" dirty="0">
              <a:latin typeface="Wandohope" panose="02030603000000000000" pitchFamily="18" charset="-128"/>
            </a:endParaRPr>
          </a:p>
        </p:txBody>
      </p:sp>
      <p:cxnSp>
        <p:nvCxnSpPr>
          <p:cNvPr id="42" name="直线箭头连接符 41">
            <a:extLst>
              <a:ext uri="{FF2B5EF4-FFF2-40B4-BE49-F238E27FC236}">
                <a16:creationId xmlns:a16="http://schemas.microsoft.com/office/drawing/2014/main" id="{D9E1DC96-8577-EBF9-39FA-08BFB36090AB}"/>
              </a:ext>
            </a:extLst>
          </p:cNvPr>
          <p:cNvCxnSpPr>
            <a:stCxn id="38" idx="0"/>
            <a:endCxn id="28" idx="4"/>
          </p:cNvCxnSpPr>
          <p:nvPr/>
        </p:nvCxnSpPr>
        <p:spPr>
          <a:xfrm flipV="1">
            <a:off x="2309496" y="3142699"/>
            <a:ext cx="110760" cy="3047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直线箭头连接符 43">
            <a:extLst>
              <a:ext uri="{FF2B5EF4-FFF2-40B4-BE49-F238E27FC236}">
                <a16:creationId xmlns:a16="http://schemas.microsoft.com/office/drawing/2014/main" id="{3A196A6E-5B57-1C11-F165-1989205B302D}"/>
              </a:ext>
            </a:extLst>
          </p:cNvPr>
          <p:cNvCxnSpPr>
            <a:stCxn id="39" idx="0"/>
            <a:endCxn id="35" idx="2"/>
          </p:cNvCxnSpPr>
          <p:nvPr/>
        </p:nvCxnSpPr>
        <p:spPr>
          <a:xfrm flipV="1">
            <a:off x="2833217" y="3139057"/>
            <a:ext cx="27996" cy="308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直线箭头连接符 45">
            <a:extLst>
              <a:ext uri="{FF2B5EF4-FFF2-40B4-BE49-F238E27FC236}">
                <a16:creationId xmlns:a16="http://schemas.microsoft.com/office/drawing/2014/main" id="{D10D7B16-FB62-B618-7E9A-61284104C5C1}"/>
              </a:ext>
            </a:extLst>
          </p:cNvPr>
          <p:cNvCxnSpPr>
            <a:stCxn id="40" idx="0"/>
            <a:endCxn id="29" idx="4"/>
          </p:cNvCxnSpPr>
          <p:nvPr/>
        </p:nvCxnSpPr>
        <p:spPr>
          <a:xfrm flipH="1" flipV="1">
            <a:off x="3332150" y="3148999"/>
            <a:ext cx="43298" cy="30351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直线连接符 49">
            <a:extLst>
              <a:ext uri="{FF2B5EF4-FFF2-40B4-BE49-F238E27FC236}">
                <a16:creationId xmlns:a16="http://schemas.microsoft.com/office/drawing/2014/main" id="{DCBB65BF-CAFC-4007-E0FB-B606BEE47162}"/>
              </a:ext>
            </a:extLst>
          </p:cNvPr>
          <p:cNvCxnSpPr/>
          <p:nvPr/>
        </p:nvCxnSpPr>
        <p:spPr>
          <a:xfrm>
            <a:off x="1492606" y="1730815"/>
            <a:ext cx="0" cy="887527"/>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直线连接符 50">
            <a:extLst>
              <a:ext uri="{FF2B5EF4-FFF2-40B4-BE49-F238E27FC236}">
                <a16:creationId xmlns:a16="http://schemas.microsoft.com/office/drawing/2014/main" id="{1481FBA2-3DB6-194E-36A8-67B21A7BE87A}"/>
              </a:ext>
            </a:extLst>
          </p:cNvPr>
          <p:cNvCxnSpPr/>
          <p:nvPr/>
        </p:nvCxnSpPr>
        <p:spPr>
          <a:xfrm>
            <a:off x="1955376" y="1730813"/>
            <a:ext cx="0" cy="88752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直线连接符 51">
            <a:extLst>
              <a:ext uri="{FF2B5EF4-FFF2-40B4-BE49-F238E27FC236}">
                <a16:creationId xmlns:a16="http://schemas.microsoft.com/office/drawing/2014/main" id="{2DA678E1-374A-B5D5-8ACC-8932EA17D191}"/>
              </a:ext>
            </a:extLst>
          </p:cNvPr>
          <p:cNvCxnSpPr/>
          <p:nvPr/>
        </p:nvCxnSpPr>
        <p:spPr>
          <a:xfrm>
            <a:off x="3746661" y="1740155"/>
            <a:ext cx="0" cy="887527"/>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3" name="文本框 52">
                <a:extLst>
                  <a:ext uri="{FF2B5EF4-FFF2-40B4-BE49-F238E27FC236}">
                    <a16:creationId xmlns:a16="http://schemas.microsoft.com/office/drawing/2014/main" id="{6975CFAC-EA2B-C38A-9283-FD562EE031C9}"/>
                  </a:ext>
                </a:extLst>
              </p:cNvPr>
              <p:cNvSpPr txBox="1"/>
              <p:nvPr/>
            </p:nvSpPr>
            <p:spPr>
              <a:xfrm>
                <a:off x="1478103" y="1740155"/>
                <a:ext cx="49693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b="0" i="1" smtClean="0">
                          <a:latin typeface="Cambria Math" panose="02040503050406030204" pitchFamily="18" charset="0"/>
                        </a:rPr>
                        <m:t>0.1</m:t>
                      </m:r>
                      <m:r>
                        <m:rPr>
                          <m:sty m:val="p"/>
                        </m:rPr>
                        <a:rPr kumimoji="1" lang="en-US" altLang="zh-CN" sz="1600" i="1">
                          <a:latin typeface="Cambria Math" panose="02040503050406030204" pitchFamily="18" charset="0"/>
                        </a:rPr>
                        <m:t>m</m:t>
                      </m:r>
                    </m:oMath>
                  </m:oMathPara>
                </a14:m>
                <a:endParaRPr kumimoji="1" lang="zh-CN" altLang="en-US" sz="1600" dirty="0"/>
              </a:p>
            </p:txBody>
          </p:sp>
        </mc:Choice>
        <mc:Fallback xmlns="">
          <p:sp>
            <p:nvSpPr>
              <p:cNvPr id="53" name="文本框 52">
                <a:extLst>
                  <a:ext uri="{FF2B5EF4-FFF2-40B4-BE49-F238E27FC236}">
                    <a16:creationId xmlns:a16="http://schemas.microsoft.com/office/drawing/2014/main" id="{7E86F4E8-8F52-876C-29A0-B2A76E5874FF}"/>
                  </a:ext>
                </a:extLst>
              </p:cNvPr>
              <p:cNvSpPr txBox="1">
                <a:spLocks noRot="1" noChangeAspect="1" noMove="1" noResize="1" noEditPoints="1" noAdjustHandles="1" noChangeArrowheads="1" noChangeShapeType="1" noTextEdit="1"/>
              </p:cNvSpPr>
              <p:nvPr/>
            </p:nvSpPr>
            <p:spPr>
              <a:xfrm>
                <a:off x="1478103" y="1740155"/>
                <a:ext cx="496931" cy="246221"/>
              </a:xfrm>
              <a:prstGeom prst="rect">
                <a:avLst/>
              </a:prstGeom>
              <a:blipFill>
                <a:blip r:embed="rId2"/>
                <a:stretch>
                  <a:fillRect l="-10000" r="-5000" b="-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DBE2CD80-D89A-92F3-5E0F-9A917E9B9CA5}"/>
                  </a:ext>
                </a:extLst>
              </p:cNvPr>
              <p:cNvSpPr txBox="1"/>
              <p:nvPr/>
            </p:nvSpPr>
            <p:spPr>
              <a:xfrm>
                <a:off x="2654722" y="1740155"/>
                <a:ext cx="49693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1600" i="1" smtClean="0">
                          <a:latin typeface="Cambria Math" panose="02040503050406030204" pitchFamily="18" charset="0"/>
                        </a:rPr>
                        <m:t>0</m:t>
                      </m:r>
                      <m:r>
                        <a:rPr kumimoji="1" lang="en-US" altLang="zh-CN" sz="1600" b="0" i="1" smtClean="0">
                          <a:latin typeface="Cambria Math" panose="02040503050406030204" pitchFamily="18" charset="0"/>
                        </a:rPr>
                        <m:t>.4</m:t>
                      </m:r>
                      <m:r>
                        <m:rPr>
                          <m:sty m:val="p"/>
                        </m:rPr>
                        <a:rPr kumimoji="1" lang="en-US" altLang="zh-CN" sz="1600" i="1">
                          <a:latin typeface="Cambria Math" panose="02040503050406030204" pitchFamily="18" charset="0"/>
                        </a:rPr>
                        <m:t>m</m:t>
                      </m:r>
                    </m:oMath>
                  </m:oMathPara>
                </a14:m>
                <a:endParaRPr kumimoji="1" lang="zh-CN" altLang="en-US" sz="1600" dirty="0"/>
              </a:p>
            </p:txBody>
          </p:sp>
        </mc:Choice>
        <mc:Fallback xmlns="">
          <p:sp>
            <p:nvSpPr>
              <p:cNvPr id="54" name="文本框 53">
                <a:extLst>
                  <a:ext uri="{FF2B5EF4-FFF2-40B4-BE49-F238E27FC236}">
                    <a16:creationId xmlns:a16="http://schemas.microsoft.com/office/drawing/2014/main" id="{DBE2CD80-D89A-92F3-5E0F-9A917E9B9CA5}"/>
                  </a:ext>
                </a:extLst>
              </p:cNvPr>
              <p:cNvSpPr txBox="1">
                <a:spLocks noRot="1" noChangeAspect="1" noMove="1" noResize="1" noEditPoints="1" noAdjustHandles="1" noChangeArrowheads="1" noChangeShapeType="1" noTextEdit="1"/>
              </p:cNvSpPr>
              <p:nvPr/>
            </p:nvSpPr>
            <p:spPr>
              <a:xfrm>
                <a:off x="2654722" y="1740155"/>
                <a:ext cx="496931" cy="246221"/>
              </a:xfrm>
              <a:prstGeom prst="rect">
                <a:avLst/>
              </a:prstGeom>
              <a:blipFill>
                <a:blip r:embed="rId3"/>
                <a:stretch>
                  <a:fillRect l="-7317" r="-4878" b="-47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58F1BCC7-05CD-40CC-90BE-74C6BF35EC45}"/>
                  </a:ext>
                </a:extLst>
              </p:cNvPr>
              <p:cNvSpPr txBox="1"/>
              <p:nvPr/>
            </p:nvSpPr>
            <p:spPr>
              <a:xfrm>
                <a:off x="4350145" y="1740155"/>
                <a:ext cx="1160574" cy="246221"/>
              </a:xfrm>
              <a:prstGeom prst="rect">
                <a:avLst/>
              </a:prstGeom>
              <a:noFill/>
            </p:spPr>
            <p:txBody>
              <a:bodyPr wrap="none" lIns="0" tIns="0" rIns="0" bIns="0" rtlCol="0">
                <a:spAutoFit/>
              </a:bodyPr>
              <a:lstStyle/>
              <a:p>
                <a14:m>
                  <m:oMath xmlns:m="http://schemas.openxmlformats.org/officeDocument/2006/math">
                    <m:r>
                      <a:rPr kumimoji="1" lang="en-US" altLang="zh-CN" sz="1600" b="0" i="1" smtClean="0">
                        <a:latin typeface="Cambria Math" panose="02040503050406030204" pitchFamily="18" charset="0"/>
                        <a:ea typeface="Cambria Math" panose="02040503050406030204" pitchFamily="18" charset="0"/>
                      </a:rPr>
                      <m:t>~</m:t>
                    </m:r>
                    <m:r>
                      <a:rPr kumimoji="1" lang="en-US" altLang="zh-CN" sz="1600" b="0" i="1" smtClean="0">
                        <a:latin typeface="Cambria Math" panose="02040503050406030204" pitchFamily="18" charset="0"/>
                      </a:rPr>
                      <m:t>20.5</m:t>
                    </m:r>
                    <m:r>
                      <m:rPr>
                        <m:sty m:val="p"/>
                      </m:rPr>
                      <a:rPr kumimoji="1" lang="en-US" altLang="zh-CN" sz="1600" i="1">
                        <a:latin typeface="Cambria Math" panose="02040503050406030204" pitchFamily="18" charset="0"/>
                      </a:rPr>
                      <m:t>m</m:t>
                    </m:r>
                  </m:oMath>
                </a14:m>
                <a:r>
                  <a:rPr kumimoji="1" lang="zh-CN" altLang="en-US" sz="1600" dirty="0"/>
                  <a:t> </a:t>
                </a:r>
                <a:r>
                  <a:rPr kumimoji="1" lang="en-US" altLang="zh-CN" sz="1600" dirty="0"/>
                  <a:t>to</a:t>
                </a:r>
                <a:r>
                  <a:rPr kumimoji="1" lang="zh-CN" altLang="en-US" sz="1600" dirty="0"/>
                  <a:t> </a:t>
                </a:r>
                <a:r>
                  <a:rPr kumimoji="1" lang="en-US" altLang="zh-CN" sz="1600" dirty="0"/>
                  <a:t>IP</a:t>
                </a:r>
                <a:endParaRPr kumimoji="1" lang="zh-CN" altLang="en-US" sz="1600" dirty="0"/>
              </a:p>
            </p:txBody>
          </p:sp>
        </mc:Choice>
        <mc:Fallback xmlns="">
          <p:sp>
            <p:nvSpPr>
              <p:cNvPr id="55" name="文本框 54">
                <a:extLst>
                  <a:ext uri="{FF2B5EF4-FFF2-40B4-BE49-F238E27FC236}">
                    <a16:creationId xmlns:a16="http://schemas.microsoft.com/office/drawing/2014/main" id="{58F1BCC7-05CD-40CC-90BE-74C6BF35EC45}"/>
                  </a:ext>
                </a:extLst>
              </p:cNvPr>
              <p:cNvSpPr txBox="1">
                <a:spLocks noRot="1" noChangeAspect="1" noMove="1" noResize="1" noEditPoints="1" noAdjustHandles="1" noChangeArrowheads="1" noChangeShapeType="1" noTextEdit="1"/>
              </p:cNvSpPr>
              <p:nvPr/>
            </p:nvSpPr>
            <p:spPr>
              <a:xfrm>
                <a:off x="4350145" y="1740155"/>
                <a:ext cx="1160574" cy="246221"/>
              </a:xfrm>
              <a:prstGeom prst="rect">
                <a:avLst/>
              </a:prstGeom>
              <a:blipFill>
                <a:blip r:embed="rId4"/>
                <a:stretch>
                  <a:fillRect l="-3261" t="-19048" r="-9783" b="-42857"/>
                </a:stretch>
              </a:blipFill>
            </p:spPr>
            <p:txBody>
              <a:bodyPr/>
              <a:lstStyle/>
              <a:p>
                <a:r>
                  <a:rPr lang="zh-CN" altLang="en-US">
                    <a:noFill/>
                  </a:rPr>
                  <a:t> </a:t>
                </a:r>
              </a:p>
            </p:txBody>
          </p:sp>
        </mc:Fallback>
      </mc:AlternateContent>
      <p:sp>
        <p:nvSpPr>
          <p:cNvPr id="56" name="4-point Star 55">
            <a:extLst>
              <a:ext uri="{FF2B5EF4-FFF2-40B4-BE49-F238E27FC236}">
                <a16:creationId xmlns:a16="http://schemas.microsoft.com/office/drawing/2014/main" id="{D7CE3B7F-62FB-A428-81D9-7DB1B02EE598}"/>
              </a:ext>
            </a:extLst>
          </p:cNvPr>
          <p:cNvSpPr/>
          <p:nvPr/>
        </p:nvSpPr>
        <p:spPr>
          <a:xfrm>
            <a:off x="11723224" y="5344492"/>
            <a:ext cx="162238" cy="20085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Left Arrow 67">
            <a:extLst>
              <a:ext uri="{FF2B5EF4-FFF2-40B4-BE49-F238E27FC236}">
                <a16:creationId xmlns:a16="http://schemas.microsoft.com/office/drawing/2014/main" id="{471B8F7C-1B64-EEFE-65DA-E437C92122BC}"/>
              </a:ext>
            </a:extLst>
          </p:cNvPr>
          <p:cNvSpPr/>
          <p:nvPr/>
        </p:nvSpPr>
        <p:spPr>
          <a:xfrm>
            <a:off x="11852456" y="5386399"/>
            <a:ext cx="292544" cy="9898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8" name="TextBox 68">
            <a:extLst>
              <a:ext uri="{FF2B5EF4-FFF2-40B4-BE49-F238E27FC236}">
                <a16:creationId xmlns:a16="http://schemas.microsoft.com/office/drawing/2014/main" id="{EAED0344-EF95-E8EC-77B8-5BEBBA2A7BA1}"/>
              </a:ext>
            </a:extLst>
          </p:cNvPr>
          <p:cNvSpPr txBox="1"/>
          <p:nvPr/>
        </p:nvSpPr>
        <p:spPr>
          <a:xfrm>
            <a:off x="11852457" y="4781777"/>
            <a:ext cx="470944" cy="369332"/>
          </a:xfrm>
          <a:prstGeom prst="rect">
            <a:avLst/>
          </a:prstGeom>
          <a:noFill/>
        </p:spPr>
        <p:txBody>
          <a:bodyPr wrap="square" rtlCol="0">
            <a:spAutoFit/>
          </a:bodyPr>
          <a:lstStyle/>
          <a:p>
            <a:r>
              <a:rPr lang="en-US" altLang="zh-CN"/>
              <a:t>e-</a:t>
            </a:r>
            <a:endParaRPr lang="en-US"/>
          </a:p>
        </p:txBody>
      </p:sp>
      <p:sp>
        <p:nvSpPr>
          <p:cNvPr id="60" name="矩形 19">
            <a:extLst>
              <a:ext uri="{FF2B5EF4-FFF2-40B4-BE49-F238E27FC236}">
                <a16:creationId xmlns:a16="http://schemas.microsoft.com/office/drawing/2014/main" id="{085BDA4F-FFEE-BCFA-CB5B-873726AC101F}"/>
              </a:ext>
            </a:extLst>
          </p:cNvPr>
          <p:cNvSpPr/>
          <p:nvPr/>
        </p:nvSpPr>
        <p:spPr>
          <a:xfrm>
            <a:off x="7616237" y="5086240"/>
            <a:ext cx="199697" cy="726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a:p>
        </p:txBody>
      </p:sp>
      <p:sp>
        <p:nvSpPr>
          <p:cNvPr id="61" name="矩形 23">
            <a:extLst>
              <a:ext uri="{FF2B5EF4-FFF2-40B4-BE49-F238E27FC236}">
                <a16:creationId xmlns:a16="http://schemas.microsoft.com/office/drawing/2014/main" id="{0203E0AB-43EE-2FF1-E002-C6853D6ECCE1}"/>
              </a:ext>
            </a:extLst>
          </p:cNvPr>
          <p:cNvSpPr/>
          <p:nvPr/>
        </p:nvSpPr>
        <p:spPr>
          <a:xfrm rot="5400000">
            <a:off x="9776773" y="3253831"/>
            <a:ext cx="456553" cy="437823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62" name="TextBox 63">
            <a:extLst>
              <a:ext uri="{FF2B5EF4-FFF2-40B4-BE49-F238E27FC236}">
                <a16:creationId xmlns:a16="http://schemas.microsoft.com/office/drawing/2014/main" id="{254872BE-97E6-3615-98F2-5899725A98A9}"/>
              </a:ext>
            </a:extLst>
          </p:cNvPr>
          <p:cNvSpPr txBox="1"/>
          <p:nvPr/>
        </p:nvSpPr>
        <p:spPr>
          <a:xfrm>
            <a:off x="7359730" y="4438070"/>
            <a:ext cx="958693" cy="646331"/>
          </a:xfrm>
          <a:prstGeom prst="rect">
            <a:avLst/>
          </a:prstGeom>
          <a:noFill/>
        </p:spPr>
        <p:txBody>
          <a:bodyPr wrap="square" rtlCol="0">
            <a:spAutoFit/>
          </a:bodyPr>
          <a:lstStyle/>
          <a:p>
            <a:r>
              <a:rPr lang="en-US" altLang="zh-CN" dirty="0"/>
              <a:t>Silica</a:t>
            </a:r>
            <a:r>
              <a:rPr lang="zh-CN" altLang="en-US" dirty="0"/>
              <a:t> </a:t>
            </a:r>
            <a:r>
              <a:rPr lang="en-US" altLang="zh-CN" dirty="0"/>
              <a:t>window</a:t>
            </a:r>
            <a:endParaRPr lang="en-US" dirty="0"/>
          </a:p>
        </p:txBody>
      </p:sp>
      <p:sp>
        <p:nvSpPr>
          <p:cNvPr id="20" name="Direct Access Storage 57">
            <a:extLst>
              <a:ext uri="{FF2B5EF4-FFF2-40B4-BE49-F238E27FC236}">
                <a16:creationId xmlns:a16="http://schemas.microsoft.com/office/drawing/2014/main" id="{7A1F7814-2164-DDE0-CB17-A17004CC3727}"/>
              </a:ext>
            </a:extLst>
          </p:cNvPr>
          <p:cNvSpPr/>
          <p:nvPr/>
        </p:nvSpPr>
        <p:spPr>
          <a:xfrm>
            <a:off x="9664560" y="4870534"/>
            <a:ext cx="216024" cy="1054958"/>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rect Access Storage 58">
            <a:extLst>
              <a:ext uri="{FF2B5EF4-FFF2-40B4-BE49-F238E27FC236}">
                <a16:creationId xmlns:a16="http://schemas.microsoft.com/office/drawing/2014/main" id="{4A37D709-B703-5E94-0F94-27A714384FF8}"/>
              </a:ext>
            </a:extLst>
          </p:cNvPr>
          <p:cNvSpPr/>
          <p:nvPr/>
        </p:nvSpPr>
        <p:spPr>
          <a:xfrm>
            <a:off x="10706039" y="4870534"/>
            <a:ext cx="216024" cy="1054958"/>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文本框 11">
            <a:extLst>
              <a:ext uri="{FF2B5EF4-FFF2-40B4-BE49-F238E27FC236}">
                <a16:creationId xmlns:a16="http://schemas.microsoft.com/office/drawing/2014/main" id="{6E9935CC-541C-A8F5-5E94-C95033F3F608}"/>
              </a:ext>
            </a:extLst>
          </p:cNvPr>
          <p:cNvSpPr txBox="1"/>
          <p:nvPr/>
        </p:nvSpPr>
        <p:spPr>
          <a:xfrm>
            <a:off x="9465924" y="4346641"/>
            <a:ext cx="1582672" cy="369332"/>
          </a:xfrm>
          <a:prstGeom prst="rect">
            <a:avLst/>
          </a:prstGeom>
          <a:noFill/>
        </p:spPr>
        <p:txBody>
          <a:bodyPr wrap="square">
            <a:spAutoFit/>
          </a:bodyPr>
          <a:lstStyle/>
          <a:p>
            <a:pPr algn="ctr"/>
            <a:r>
              <a:rPr lang="en-US" altLang="zh-CN" dirty="0">
                <a:solidFill>
                  <a:schemeClr val="accent1"/>
                </a:solidFill>
                <a:latin typeface="Wandohope" panose="02030603000000000000" pitchFamily="18" charset="-128"/>
              </a:rPr>
              <a:t>Laser</a:t>
            </a:r>
            <a:r>
              <a:rPr lang="zh-CN" altLang="en-US" dirty="0">
                <a:solidFill>
                  <a:schemeClr val="accent1"/>
                </a:solidFill>
                <a:latin typeface="Wandohope" panose="02030603000000000000" pitchFamily="18" charset="-128"/>
              </a:rPr>
              <a:t> </a:t>
            </a:r>
            <a:r>
              <a:rPr lang="en-US" altLang="zh-CN" dirty="0">
                <a:solidFill>
                  <a:schemeClr val="accent1"/>
                </a:solidFill>
                <a:latin typeface="Wandohope" panose="02030603000000000000" pitchFamily="18" charset="-128"/>
              </a:rPr>
              <a:t>targets</a:t>
            </a:r>
            <a:endParaRPr lang="zh-CN" altLang="en-US" dirty="0">
              <a:solidFill>
                <a:schemeClr val="accent1"/>
              </a:solidFill>
              <a:latin typeface="Wandohope" panose="02030603000000000000" pitchFamily="18" charset="-128"/>
            </a:endParaRPr>
          </a:p>
        </p:txBody>
      </p:sp>
      <p:sp>
        <p:nvSpPr>
          <p:cNvPr id="32" name="文本框 31">
            <a:extLst>
              <a:ext uri="{FF2B5EF4-FFF2-40B4-BE49-F238E27FC236}">
                <a16:creationId xmlns:a16="http://schemas.microsoft.com/office/drawing/2014/main" id="{2886BB1F-0FD6-E335-D53E-9DFEAE33626C}"/>
              </a:ext>
            </a:extLst>
          </p:cNvPr>
          <p:cNvSpPr txBox="1"/>
          <p:nvPr/>
        </p:nvSpPr>
        <p:spPr>
          <a:xfrm>
            <a:off x="7400005" y="6009837"/>
            <a:ext cx="3414046" cy="646331"/>
          </a:xfrm>
          <a:prstGeom prst="rect">
            <a:avLst/>
          </a:prstGeom>
          <a:noFill/>
        </p:spPr>
        <p:txBody>
          <a:bodyPr wrap="square">
            <a:spAutoFit/>
          </a:bodyPr>
          <a:lstStyle/>
          <a:p>
            <a:pPr algn="just"/>
            <a:r>
              <a:rPr kumimoji="1" lang="zh-CN" altLang="en-US" dirty="0"/>
              <a:t>自己测透镜焦距、测出口参数</a:t>
            </a:r>
            <a:endParaRPr kumimoji="1" lang="en-US" altLang="zh-CN" dirty="0"/>
          </a:p>
          <a:p>
            <a:pPr algn="just"/>
            <a:r>
              <a:rPr kumimoji="1" lang="zh-CN" altLang="en-US" dirty="0"/>
              <a:t>棚屋内相机测</a:t>
            </a:r>
            <a:r>
              <a:rPr kumimoji="1" lang="en-US" altLang="zh-CN" dirty="0"/>
              <a:t>beam</a:t>
            </a:r>
            <a:r>
              <a:rPr kumimoji="1" lang="zh-CN" altLang="en-US" dirty="0"/>
              <a:t> </a:t>
            </a:r>
            <a:r>
              <a:rPr kumimoji="1" lang="en-US" altLang="zh-CN" dirty="0"/>
              <a:t>size</a:t>
            </a:r>
          </a:p>
        </p:txBody>
      </p:sp>
    </p:spTree>
    <p:extLst>
      <p:ext uri="{BB962C8B-B14F-4D97-AF65-F5344CB8AC3E}">
        <p14:creationId xmlns:p14="http://schemas.microsoft.com/office/powerpoint/2010/main" val="87230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9A7F2EF-69F5-B58E-AECF-57B8B55327F0}"/>
              </a:ext>
            </a:extLst>
          </p:cNvPr>
          <p:cNvPicPr>
            <a:picLocks noChangeAspect="1"/>
          </p:cNvPicPr>
          <p:nvPr/>
        </p:nvPicPr>
        <p:blipFill>
          <a:blip r:embed="rId3"/>
          <a:srcRect/>
          <a:stretch/>
        </p:blipFill>
        <p:spPr>
          <a:xfrm>
            <a:off x="838199" y="2601095"/>
            <a:ext cx="5628640" cy="3499137"/>
          </a:xfrm>
          <a:prstGeom prst="rect">
            <a:avLst/>
          </a:prstGeom>
        </p:spPr>
      </p:pic>
      <p:sp>
        <p:nvSpPr>
          <p:cNvPr id="2" name="标题 1">
            <a:extLst>
              <a:ext uri="{FF2B5EF4-FFF2-40B4-BE49-F238E27FC236}">
                <a16:creationId xmlns:a16="http://schemas.microsoft.com/office/drawing/2014/main" id="{E79C8429-972D-D56D-ACE2-F6A9F66DF93C}"/>
              </a:ext>
            </a:extLst>
          </p:cNvPr>
          <p:cNvSpPr>
            <a:spLocks noGrp="1"/>
          </p:cNvSpPr>
          <p:nvPr>
            <p:ph type="title"/>
          </p:nvPr>
        </p:nvSpPr>
        <p:spPr>
          <a:xfrm>
            <a:off x="838200" y="365125"/>
            <a:ext cx="10515600" cy="1074051"/>
          </a:xfrm>
        </p:spPr>
        <p:txBody>
          <a:bodyPr>
            <a:normAutofit fontScale="90000"/>
          </a:bodyPr>
          <a:lstStyle/>
          <a:p>
            <a:r>
              <a:rPr kumimoji="1" lang="en-US" altLang="zh-CN" dirty="0"/>
              <a:t>The corset width corresponds to the far-field divergence angle</a:t>
            </a:r>
            <a:endParaRPr kumimoji="1" lang="zh-CN" altLang="en-US" dirty="0"/>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DB70FB7-327D-BFAC-C9D2-747B4F558D57}"/>
                  </a:ext>
                </a:extLst>
              </p:cNvPr>
              <p:cNvSpPr txBox="1"/>
              <p:nvPr/>
            </p:nvSpPr>
            <p:spPr>
              <a:xfrm>
                <a:off x="2307813" y="6188729"/>
                <a:ext cx="2689411"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kumimoji="1" lang="en-US" altLang="zh-CN" i="1" dirty="0" smtClean="0">
                              <a:latin typeface="Cambria Math" panose="02040503050406030204" pitchFamily="18" charset="0"/>
                            </a:rPr>
                          </m:ctrlPr>
                        </m:sSupPr>
                        <m:e>
                          <m:r>
                            <a:rPr kumimoji="1" lang="en-US" altLang="zh-CN" i="1" dirty="0" smtClean="0">
                              <a:latin typeface="Cambria Math" panose="02040503050406030204" pitchFamily="18" charset="0"/>
                            </a:rPr>
                            <m:t>𝑀</m:t>
                          </m:r>
                        </m:e>
                        <m:sup>
                          <m:r>
                            <a:rPr kumimoji="1" lang="en-US" altLang="zh-CN" i="1" dirty="0" smtClean="0">
                              <a:latin typeface="Cambria Math" panose="02040503050406030204" pitchFamily="18" charset="0"/>
                            </a:rPr>
                            <m:t>2</m:t>
                          </m:r>
                        </m:sup>
                      </m:sSup>
                      <m:r>
                        <a:rPr kumimoji="1" lang="en-US" altLang="zh-CN" i="1" dirty="0" smtClean="0">
                          <a:latin typeface="Cambria Math" panose="02040503050406030204" pitchFamily="18" charset="0"/>
                        </a:rPr>
                        <m:t>=1.3</m:t>
                      </m:r>
                    </m:oMath>
                  </m:oMathPara>
                </a14:m>
                <a:endParaRPr kumimoji="1" lang="zh-CN" altLang="en-US" dirty="0"/>
              </a:p>
            </p:txBody>
          </p:sp>
        </mc:Choice>
        <mc:Fallback xmlns="">
          <p:sp>
            <p:nvSpPr>
              <p:cNvPr id="7" name="文本框 6">
                <a:extLst>
                  <a:ext uri="{FF2B5EF4-FFF2-40B4-BE49-F238E27FC236}">
                    <a16:creationId xmlns:a16="http://schemas.microsoft.com/office/drawing/2014/main" id="{2DB70FB7-327D-BFAC-C9D2-747B4F558D57}"/>
                  </a:ext>
                </a:extLst>
              </p:cNvPr>
              <p:cNvSpPr txBox="1">
                <a:spLocks noRot="1" noChangeAspect="1" noMove="1" noResize="1" noEditPoints="1" noAdjustHandles="1" noChangeArrowheads="1" noChangeShapeType="1" noTextEdit="1"/>
              </p:cNvSpPr>
              <p:nvPr/>
            </p:nvSpPr>
            <p:spPr>
              <a:xfrm>
                <a:off x="2307813" y="6188729"/>
                <a:ext cx="2689411"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8299B182-A7F6-6A59-8DD5-220ABEF43C9C}"/>
                  </a:ext>
                </a:extLst>
              </p:cNvPr>
              <p:cNvSpPr txBox="1"/>
              <p:nvPr/>
            </p:nvSpPr>
            <p:spPr>
              <a:xfrm>
                <a:off x="838200" y="1439176"/>
                <a:ext cx="10515600" cy="1469761"/>
              </a:xfrm>
              <a:prstGeom prst="rect">
                <a:avLst/>
              </a:prstGeom>
              <a:noFill/>
            </p:spPr>
            <p:txBody>
              <a:bodyPr wrap="square">
                <a:spAutoFit/>
              </a:bodyPr>
              <a:lstStyle/>
              <a:p>
                <a:pPr algn="just"/>
                <a14:m>
                  <m:oMath xmlns:m="http://schemas.openxmlformats.org/officeDocument/2006/math">
                    <m:sSub>
                      <m:sSubPr>
                        <m:ctrlPr>
                          <a:rPr kumimoji="1" lang="en-US" altLang="zh-CN" sz="1600" b="0" i="1" dirty="0" smtClean="0">
                            <a:latin typeface="Cambria Math" panose="02040503050406030204" pitchFamily="18" charset="0"/>
                            <a:ea typeface="Cambria Math" panose="02040503050406030204" pitchFamily="18" charset="0"/>
                          </a:rPr>
                        </m:ctrlPr>
                      </m:sSubPr>
                      <m:e>
                        <m:r>
                          <a:rPr kumimoji="1" lang="en-US" altLang="zh-CN" sz="1600" i="1" dirty="0" smtClean="0">
                            <a:latin typeface="Cambria Math" panose="02040503050406030204" pitchFamily="18" charset="0"/>
                            <a:ea typeface="Cambria Math" panose="02040503050406030204" pitchFamily="18" charset="0"/>
                          </a:rPr>
                          <m:t>𝜔</m:t>
                        </m:r>
                      </m:e>
                      <m:sub>
                        <m:r>
                          <a:rPr kumimoji="1" lang="en-US" altLang="zh-CN" sz="1600" b="0" i="1" dirty="0" smtClean="0">
                            <a:latin typeface="Cambria Math" panose="02040503050406030204" pitchFamily="18" charset="0"/>
                            <a:ea typeface="Cambria Math" panose="02040503050406030204" pitchFamily="18" charset="0"/>
                          </a:rPr>
                          <m:t>0</m:t>
                        </m:r>
                      </m:sub>
                    </m:sSub>
                    <m:r>
                      <a:rPr kumimoji="1" lang="en-US" altLang="zh-CN" sz="1600" i="1" dirty="0">
                        <a:latin typeface="Cambria Math" panose="02040503050406030204" pitchFamily="18" charset="0"/>
                        <a:ea typeface="Cambria Math" panose="02040503050406030204" pitchFamily="18" charset="0"/>
                      </a:rPr>
                      <m:t>𝜃</m:t>
                    </m:r>
                    <m:r>
                      <a:rPr kumimoji="1" lang="en-US" altLang="zh-CN" sz="1600" b="0" i="1" dirty="0" smtClean="0">
                        <a:latin typeface="Cambria Math" panose="02040503050406030204" pitchFamily="18" charset="0"/>
                        <a:ea typeface="Cambria Math" panose="02040503050406030204" pitchFamily="18" charset="0"/>
                      </a:rPr>
                      <m:t>=</m:t>
                    </m:r>
                    <m:sSup>
                      <m:sSupPr>
                        <m:ctrlPr>
                          <a:rPr kumimoji="1" lang="en-US" altLang="zh-CN" sz="1600" b="0" i="1" dirty="0" smtClean="0">
                            <a:latin typeface="Cambria Math" panose="02040503050406030204" pitchFamily="18" charset="0"/>
                            <a:ea typeface="Cambria Math" panose="02040503050406030204" pitchFamily="18" charset="0"/>
                          </a:rPr>
                        </m:ctrlPr>
                      </m:sSupPr>
                      <m:e>
                        <m:r>
                          <a:rPr kumimoji="1" lang="en-US" altLang="zh-CN" sz="1600" b="0" i="1" dirty="0" smtClean="0">
                            <a:latin typeface="Cambria Math" panose="02040503050406030204" pitchFamily="18" charset="0"/>
                            <a:ea typeface="Cambria Math" panose="02040503050406030204" pitchFamily="18" charset="0"/>
                          </a:rPr>
                          <m:t>𝑀</m:t>
                        </m:r>
                      </m:e>
                      <m:sup>
                        <m:r>
                          <a:rPr kumimoji="1" lang="en-US" altLang="zh-CN" sz="1600" b="0" i="1" dirty="0" smtClean="0">
                            <a:latin typeface="Cambria Math" panose="02040503050406030204" pitchFamily="18" charset="0"/>
                            <a:ea typeface="Cambria Math" panose="02040503050406030204" pitchFamily="18" charset="0"/>
                          </a:rPr>
                          <m:t>2</m:t>
                        </m:r>
                      </m:sup>
                    </m:sSup>
                    <m:f>
                      <m:fPr>
                        <m:ctrlPr>
                          <a:rPr kumimoji="1" lang="en-US" altLang="zh-CN" sz="1600" b="0" i="1" dirty="0" smtClean="0">
                            <a:latin typeface="Cambria Math" panose="02040503050406030204" pitchFamily="18" charset="0"/>
                            <a:ea typeface="Cambria Math" panose="02040503050406030204" pitchFamily="18" charset="0"/>
                          </a:rPr>
                        </m:ctrlPr>
                      </m:fPr>
                      <m:num>
                        <m:r>
                          <a:rPr kumimoji="1" lang="en-US" altLang="zh-CN" sz="1600" b="0" i="1" dirty="0" smtClean="0">
                            <a:latin typeface="Cambria Math" panose="02040503050406030204" pitchFamily="18" charset="0"/>
                            <a:ea typeface="Cambria Math" panose="02040503050406030204" pitchFamily="18" charset="0"/>
                          </a:rPr>
                          <m:t>𝜆</m:t>
                        </m:r>
                      </m:num>
                      <m:den>
                        <m:r>
                          <a:rPr kumimoji="1" lang="en-US" altLang="zh-CN" sz="1600" b="0" i="1" dirty="0" smtClean="0">
                            <a:latin typeface="Cambria Math" panose="02040503050406030204" pitchFamily="18" charset="0"/>
                            <a:ea typeface="Cambria Math" panose="02040503050406030204" pitchFamily="18" charset="0"/>
                          </a:rPr>
                          <m:t>𝜋</m:t>
                        </m:r>
                      </m:den>
                    </m:f>
                    <m:r>
                      <a:rPr kumimoji="1" lang="en-US" altLang="zh-CN" sz="1600" i="1" dirty="0" smtClean="0">
                        <a:latin typeface="Cambria Math" panose="02040503050406030204" pitchFamily="18" charset="0"/>
                      </a:rPr>
                      <m:t> </m:t>
                    </m:r>
                  </m:oMath>
                </a14:m>
                <a:r>
                  <a:rPr lang="zh-CN" altLang="en-US" sz="1600" dirty="0"/>
                  <a:t>，</a:t>
                </a:r>
                <a:r>
                  <a:rPr lang="en-US" altLang="zh-CN" sz="1600" dirty="0"/>
                  <a:t> The wavelength is 515nm, the distance L from the IP to the vacuum box at the end of the shed is 18.246m, and the </a:t>
                </a:r>
                <a:r>
                  <a:rPr lang="el-GR" altLang="zh-CN" sz="1600" dirty="0"/>
                  <a:t>π/2 </a:t>
                </a:r>
                <a:r>
                  <a:rPr lang="en-US" altLang="zh-CN" sz="1600" dirty="0"/>
                  <a:t>times the w radius barrel passes 99% of the laser</a:t>
                </a:r>
              </a:p>
              <a:p>
                <a:pPr algn="just"/>
                <a:r>
                  <a:rPr lang="en-US" altLang="zh-CN" sz="1600" dirty="0"/>
                  <a:t>It is known that the diameter of the vacuum box at the end of the shed is 30mm in the Y direction and 40mm in the X direction ,  as a reference </a:t>
                </a:r>
                <a14:m>
                  <m:oMath xmlns:m="http://schemas.openxmlformats.org/officeDocument/2006/math">
                    <m:r>
                      <a:rPr kumimoji="1" lang="en-US" altLang="zh-CN" sz="1600" i="1" dirty="0" smtClean="0">
                        <a:latin typeface="Cambria Math" panose="02040503050406030204" pitchFamily="18" charset="0"/>
                        <a:ea typeface="Cambria Math" panose="02040503050406030204" pitchFamily="18" charset="0"/>
                      </a:rPr>
                      <m:t>𝜃</m:t>
                    </m:r>
                    <m:r>
                      <a:rPr lang="en-US" altLang="zh-CN" sz="1600" i="1" dirty="0" smtClean="0">
                        <a:latin typeface="Cambria Math" panose="02040503050406030204" pitchFamily="18" charset="0"/>
                      </a:rPr>
                      <m:t>≤</m:t>
                    </m:r>
                    <m:r>
                      <a:rPr lang="en-US" altLang="zh-CN" sz="1600" i="1" dirty="0" smtClean="0">
                        <a:solidFill>
                          <a:schemeClr val="accent2">
                            <a:lumMod val="75000"/>
                          </a:schemeClr>
                        </a:solidFill>
                        <a:latin typeface="Cambria Math" panose="02040503050406030204" pitchFamily="18" charset="0"/>
                      </a:rPr>
                      <m:t>0.</m:t>
                    </m:r>
                    <m:r>
                      <a:rPr lang="en-US" altLang="zh-CN" sz="1600" b="0" i="1" dirty="0" smtClean="0">
                        <a:solidFill>
                          <a:schemeClr val="accent2">
                            <a:lumMod val="75000"/>
                          </a:schemeClr>
                        </a:solidFill>
                        <a:latin typeface="Cambria Math" panose="02040503050406030204" pitchFamily="18" charset="0"/>
                      </a:rPr>
                      <m:t>82</m:t>
                    </m:r>
                    <m:r>
                      <a:rPr lang="en-US" altLang="zh-CN" sz="1600" i="1" dirty="0" smtClean="0">
                        <a:solidFill>
                          <a:schemeClr val="accent2">
                            <a:lumMod val="75000"/>
                          </a:schemeClr>
                        </a:solidFill>
                        <a:latin typeface="Cambria Math" panose="02040503050406030204" pitchFamily="18" charset="0"/>
                      </a:rPr>
                      <m:t>𝑚𝑟𝑎𝑑</m:t>
                    </m:r>
                    <m:r>
                      <a:rPr lang="zh-CN" altLang="en-US" sz="1600" i="1" dirty="0" smtClean="0">
                        <a:latin typeface="Cambria Math" panose="02040503050406030204" pitchFamily="18" charset="0"/>
                      </a:rPr>
                      <m:t>（</m:t>
                    </m:r>
                    <m:r>
                      <a:rPr lang="en-US" altLang="zh-CN" sz="1600" i="1" dirty="0" smtClean="0">
                        <a:latin typeface="Cambria Math" panose="02040503050406030204" pitchFamily="18" charset="0"/>
                      </a:rPr>
                      <m:t>𝑦</m:t>
                    </m:r>
                    <m:r>
                      <a:rPr lang="zh-CN" altLang="en-US" sz="1600" b="0" i="1" dirty="0" smtClean="0">
                        <a:latin typeface="Cambria Math" panose="02040503050406030204" pitchFamily="18" charset="0"/>
                      </a:rPr>
                      <m:t>）</m:t>
                    </m:r>
                  </m:oMath>
                </a14:m>
                <a:endParaRPr lang="zh-CN" altLang="en-US" sz="1600" dirty="0"/>
              </a:p>
              <a:p>
                <a:pPr algn="just"/>
                <a:endParaRPr lang="zh-CN" altLang="en-US" dirty="0"/>
              </a:p>
            </p:txBody>
          </p:sp>
        </mc:Choice>
        <mc:Fallback xmlns="">
          <p:sp>
            <p:nvSpPr>
              <p:cNvPr id="9" name="文本框 8">
                <a:extLst>
                  <a:ext uri="{FF2B5EF4-FFF2-40B4-BE49-F238E27FC236}">
                    <a16:creationId xmlns:a16="http://schemas.microsoft.com/office/drawing/2014/main" id="{8299B182-A7F6-6A59-8DD5-220ABEF43C9C}"/>
                  </a:ext>
                </a:extLst>
              </p:cNvPr>
              <p:cNvSpPr txBox="1">
                <a:spLocks noRot="1" noChangeAspect="1" noMove="1" noResize="1" noEditPoints="1" noAdjustHandles="1" noChangeArrowheads="1" noChangeShapeType="1" noTextEdit="1"/>
              </p:cNvSpPr>
              <p:nvPr/>
            </p:nvSpPr>
            <p:spPr>
              <a:xfrm>
                <a:off x="838200" y="1439176"/>
                <a:ext cx="10515600" cy="1469761"/>
              </a:xfrm>
              <a:prstGeom prst="rect">
                <a:avLst/>
              </a:prstGeom>
              <a:blipFill>
                <a:blip r:embed="rId5"/>
                <a:stretch>
                  <a:fillRect l="-362" r="-241"/>
                </a:stretch>
              </a:blipFill>
            </p:spPr>
            <p:txBody>
              <a:bodyPr/>
              <a:lstStyle/>
              <a:p>
                <a:r>
                  <a:rPr lang="zh-CN" altLang="en-US">
                    <a:noFill/>
                  </a:rPr>
                  <a:t> </a:t>
                </a:r>
              </a:p>
            </p:txBody>
          </p:sp>
        </mc:Fallback>
      </mc:AlternateContent>
      <p:cxnSp>
        <p:nvCxnSpPr>
          <p:cNvPr id="13" name="直线箭头连接符 12">
            <a:extLst>
              <a:ext uri="{FF2B5EF4-FFF2-40B4-BE49-F238E27FC236}">
                <a16:creationId xmlns:a16="http://schemas.microsoft.com/office/drawing/2014/main" id="{0BE80861-E40E-88AA-0F59-EAB0529AEC92}"/>
              </a:ext>
            </a:extLst>
          </p:cNvPr>
          <p:cNvCxnSpPr>
            <a:cxnSpLocks/>
          </p:cNvCxnSpPr>
          <p:nvPr/>
        </p:nvCxnSpPr>
        <p:spPr>
          <a:xfrm>
            <a:off x="4064000" y="2601095"/>
            <a:ext cx="1275644" cy="527247"/>
          </a:xfrm>
          <a:prstGeom prst="straightConnector1">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DEC2401A-2AC7-23A5-573C-AEE6889A7F3A}"/>
                  </a:ext>
                </a:extLst>
              </p:cNvPr>
              <p:cNvSpPr txBox="1"/>
              <p:nvPr/>
            </p:nvSpPr>
            <p:spPr>
              <a:xfrm>
                <a:off x="2745761" y="3379836"/>
                <a:ext cx="1448730" cy="369332"/>
              </a:xfrm>
              <a:prstGeom prst="rect">
                <a:avLst/>
              </a:prstGeom>
              <a:noFill/>
            </p:spPr>
            <p:txBody>
              <a:bodyPr wrap="none" rtlCol="0">
                <a:spAutoFit/>
              </a:bodyPr>
              <a:lstStyle/>
              <a:p>
                <a14:m>
                  <m:oMath xmlns:m="http://schemas.openxmlformats.org/officeDocument/2006/math">
                    <m:r>
                      <a:rPr lang="en-US" altLang="zh-CN" i="1" dirty="0" smtClean="0">
                        <a:solidFill>
                          <a:schemeClr val="accent2">
                            <a:lumMod val="75000"/>
                          </a:schemeClr>
                        </a:solidFill>
                        <a:latin typeface="Cambria Math" panose="02040503050406030204" pitchFamily="18" charset="0"/>
                      </a:rPr>
                      <m:t>0.</m:t>
                    </m:r>
                    <m:r>
                      <a:rPr lang="en-US" altLang="zh-CN" b="0" i="1" dirty="0" smtClean="0">
                        <a:solidFill>
                          <a:schemeClr val="accent2">
                            <a:lumMod val="75000"/>
                          </a:schemeClr>
                        </a:solidFill>
                        <a:latin typeface="Cambria Math" panose="02040503050406030204" pitchFamily="18" charset="0"/>
                      </a:rPr>
                      <m:t>82</m:t>
                    </m:r>
                    <m:r>
                      <a:rPr lang="en-US" altLang="zh-CN" i="1" dirty="0" smtClean="0">
                        <a:solidFill>
                          <a:schemeClr val="accent2">
                            <a:lumMod val="75000"/>
                          </a:schemeClr>
                        </a:solidFill>
                        <a:latin typeface="Cambria Math" panose="02040503050406030204" pitchFamily="18" charset="0"/>
                      </a:rPr>
                      <m:t>𝑚𝑟𝑎𝑑</m:t>
                    </m:r>
                    <m:r>
                      <a:rPr lang="en-US" altLang="zh-CN" i="1" dirty="0" smtClean="0">
                        <a:solidFill>
                          <a:schemeClr val="accent2">
                            <a:lumMod val="75000"/>
                          </a:schemeClr>
                        </a:solidFill>
                        <a:latin typeface="Cambria Math" panose="02040503050406030204" pitchFamily="18" charset="0"/>
                      </a:rPr>
                      <m:t> </m:t>
                    </m:r>
                  </m:oMath>
                </a14:m>
                <a:r>
                  <a:rPr kumimoji="1" lang="en-US" altLang="zh-CN" dirty="0"/>
                  <a:t>/2</a:t>
                </a:r>
                <a:endParaRPr kumimoji="1" lang="zh-CN" altLang="en-US" dirty="0"/>
              </a:p>
            </p:txBody>
          </p:sp>
        </mc:Choice>
        <mc:Fallback xmlns="">
          <p:sp>
            <p:nvSpPr>
              <p:cNvPr id="21" name="文本框 20">
                <a:extLst>
                  <a:ext uri="{FF2B5EF4-FFF2-40B4-BE49-F238E27FC236}">
                    <a16:creationId xmlns:a16="http://schemas.microsoft.com/office/drawing/2014/main" id="{DEC2401A-2AC7-23A5-573C-AEE6889A7F3A}"/>
                  </a:ext>
                </a:extLst>
              </p:cNvPr>
              <p:cNvSpPr txBox="1">
                <a:spLocks noRot="1" noChangeAspect="1" noMove="1" noResize="1" noEditPoints="1" noAdjustHandles="1" noChangeArrowheads="1" noChangeShapeType="1" noTextEdit="1"/>
              </p:cNvSpPr>
              <p:nvPr/>
            </p:nvSpPr>
            <p:spPr>
              <a:xfrm>
                <a:off x="2745761" y="3379836"/>
                <a:ext cx="1448730" cy="369332"/>
              </a:xfrm>
              <a:prstGeom prst="rect">
                <a:avLst/>
              </a:prstGeom>
              <a:blipFill>
                <a:blip r:embed="rId6"/>
                <a:stretch>
                  <a:fillRect t="-3226" r="-2609" b="-225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E9868500-4FA1-6CA0-BD66-A9E887C1B58E}"/>
                  </a:ext>
                </a:extLst>
              </p:cNvPr>
              <p:cNvSpPr txBox="1"/>
              <p:nvPr/>
            </p:nvSpPr>
            <p:spPr>
              <a:xfrm>
                <a:off x="1947393" y="2499930"/>
                <a:ext cx="1448730" cy="369332"/>
              </a:xfrm>
              <a:prstGeom prst="rect">
                <a:avLst/>
              </a:prstGeom>
              <a:noFill/>
            </p:spPr>
            <p:txBody>
              <a:bodyPr wrap="none" rtlCol="0">
                <a:spAutoFit/>
              </a:bodyPr>
              <a:lstStyle/>
              <a:p>
                <a14:m>
                  <m:oMath xmlns:m="http://schemas.openxmlformats.org/officeDocument/2006/math">
                    <m:r>
                      <a:rPr lang="en-US" altLang="zh-CN" i="1" dirty="0" smtClean="0">
                        <a:solidFill>
                          <a:schemeClr val="accent2">
                            <a:lumMod val="75000"/>
                          </a:schemeClr>
                        </a:solidFill>
                        <a:latin typeface="Cambria Math" panose="02040503050406030204" pitchFamily="18" charset="0"/>
                      </a:rPr>
                      <m:t>0.</m:t>
                    </m:r>
                    <m:r>
                      <a:rPr lang="en-US" altLang="zh-CN" b="0" i="1" dirty="0" smtClean="0">
                        <a:solidFill>
                          <a:schemeClr val="accent2">
                            <a:lumMod val="75000"/>
                          </a:schemeClr>
                        </a:solidFill>
                        <a:latin typeface="Cambria Math" panose="02040503050406030204" pitchFamily="18" charset="0"/>
                      </a:rPr>
                      <m:t>82</m:t>
                    </m:r>
                    <m:r>
                      <a:rPr lang="en-US" altLang="zh-CN" i="1" dirty="0" smtClean="0">
                        <a:solidFill>
                          <a:schemeClr val="accent2">
                            <a:lumMod val="75000"/>
                          </a:schemeClr>
                        </a:solidFill>
                        <a:latin typeface="Cambria Math" panose="02040503050406030204" pitchFamily="18" charset="0"/>
                      </a:rPr>
                      <m:t>𝑚𝑟𝑎𝑑</m:t>
                    </m:r>
                    <m:r>
                      <a:rPr lang="en-US" altLang="zh-CN" i="1" dirty="0" smtClean="0">
                        <a:solidFill>
                          <a:schemeClr val="accent2">
                            <a:lumMod val="75000"/>
                          </a:schemeClr>
                        </a:solidFill>
                        <a:latin typeface="Cambria Math" panose="02040503050406030204" pitchFamily="18" charset="0"/>
                      </a:rPr>
                      <m:t> </m:t>
                    </m:r>
                  </m:oMath>
                </a14:m>
                <a:r>
                  <a:rPr kumimoji="1" lang="en-US" altLang="zh-CN" dirty="0"/>
                  <a:t>/3</a:t>
                </a:r>
                <a:endParaRPr kumimoji="1" lang="zh-CN" altLang="en-US" dirty="0"/>
              </a:p>
            </p:txBody>
          </p:sp>
        </mc:Choice>
        <mc:Fallback xmlns="">
          <p:sp>
            <p:nvSpPr>
              <p:cNvPr id="23" name="文本框 22">
                <a:extLst>
                  <a:ext uri="{FF2B5EF4-FFF2-40B4-BE49-F238E27FC236}">
                    <a16:creationId xmlns:a16="http://schemas.microsoft.com/office/drawing/2014/main" id="{E9868500-4FA1-6CA0-BD66-A9E887C1B58E}"/>
                  </a:ext>
                </a:extLst>
              </p:cNvPr>
              <p:cNvSpPr txBox="1">
                <a:spLocks noRot="1" noChangeAspect="1" noMove="1" noResize="1" noEditPoints="1" noAdjustHandles="1" noChangeArrowheads="1" noChangeShapeType="1" noTextEdit="1"/>
              </p:cNvSpPr>
              <p:nvPr/>
            </p:nvSpPr>
            <p:spPr>
              <a:xfrm>
                <a:off x="1947393" y="2499930"/>
                <a:ext cx="1448730" cy="369332"/>
              </a:xfrm>
              <a:prstGeom prst="rect">
                <a:avLst/>
              </a:prstGeom>
              <a:blipFill>
                <a:blip r:embed="rId7"/>
                <a:stretch>
                  <a:fillRect t="-6452" r="-2609" b="-22581"/>
                </a:stretch>
              </a:blipFill>
            </p:spPr>
            <p:txBody>
              <a:bodyPr/>
              <a:lstStyle/>
              <a:p>
                <a:r>
                  <a:rPr lang="zh-CN" altLang="en-US">
                    <a:noFill/>
                  </a:rPr>
                  <a:t> </a:t>
                </a:r>
              </a:p>
            </p:txBody>
          </p:sp>
        </mc:Fallback>
      </mc:AlternateContent>
      <p:sp>
        <p:nvSpPr>
          <p:cNvPr id="31" name="文本框 30">
            <a:extLst>
              <a:ext uri="{FF2B5EF4-FFF2-40B4-BE49-F238E27FC236}">
                <a16:creationId xmlns:a16="http://schemas.microsoft.com/office/drawing/2014/main" id="{001EF701-913E-0827-8D9A-A72C5BA1D68E}"/>
              </a:ext>
            </a:extLst>
          </p:cNvPr>
          <p:cNvSpPr txBox="1"/>
          <p:nvPr/>
        </p:nvSpPr>
        <p:spPr>
          <a:xfrm>
            <a:off x="4825409" y="3564502"/>
            <a:ext cx="3131026" cy="1200329"/>
          </a:xfrm>
          <a:prstGeom prst="rect">
            <a:avLst/>
          </a:prstGeom>
          <a:noFill/>
        </p:spPr>
        <p:txBody>
          <a:bodyPr wrap="square">
            <a:spAutoFit/>
          </a:bodyPr>
          <a:lstStyle/>
          <a:p>
            <a:r>
              <a:rPr kumimoji="1" lang="en-US" altLang="zh-CN" sz="2400" dirty="0">
                <a:highlight>
                  <a:srgbClr val="FFFF00"/>
                </a:highlight>
              </a:rPr>
              <a:t>Laser beam waist</a:t>
            </a:r>
            <a:r>
              <a:rPr kumimoji="1" lang="zh-CN" altLang="en-US" sz="2400" dirty="0">
                <a:highlight>
                  <a:srgbClr val="FFFF00"/>
                </a:highlight>
              </a:rPr>
              <a:t>：</a:t>
            </a:r>
            <a:endParaRPr kumimoji="1" lang="en-US" altLang="zh-CN" sz="2400" dirty="0">
              <a:highlight>
                <a:srgbClr val="FFFF00"/>
              </a:highlight>
            </a:endParaRPr>
          </a:p>
          <a:p>
            <a:r>
              <a:rPr kumimoji="1" lang="en-US" altLang="zh-CN" sz="2400" dirty="0">
                <a:highlight>
                  <a:srgbClr val="FFFF00"/>
                </a:highlight>
              </a:rPr>
              <a:t>w0=1mm</a:t>
            </a:r>
          </a:p>
          <a:p>
            <a:r>
              <a:rPr kumimoji="1" lang="en-US" altLang="zh-CN" sz="2400" dirty="0">
                <a:highlight>
                  <a:srgbClr val="FFFF00"/>
                </a:highlight>
              </a:rPr>
              <a:t>0.85mm&lt;w0&lt;1.25mm</a:t>
            </a:r>
            <a:endParaRPr kumimoji="1" lang="zh-CN" altLang="en-US" sz="2400" dirty="0">
              <a:highlight>
                <a:srgbClr val="FFFF00"/>
              </a:highlight>
            </a:endParaRPr>
          </a:p>
        </p:txBody>
      </p:sp>
      <p:sp>
        <p:nvSpPr>
          <p:cNvPr id="12" name="太阳 11">
            <a:extLst>
              <a:ext uri="{FF2B5EF4-FFF2-40B4-BE49-F238E27FC236}">
                <a16:creationId xmlns:a16="http://schemas.microsoft.com/office/drawing/2014/main" id="{98382ABE-BAF5-31D6-8467-9FE97B589F16}"/>
              </a:ext>
            </a:extLst>
          </p:cNvPr>
          <p:cNvSpPr/>
          <p:nvPr/>
        </p:nvSpPr>
        <p:spPr>
          <a:xfrm>
            <a:off x="2486681" y="2869262"/>
            <a:ext cx="518160" cy="518160"/>
          </a:xfrm>
          <a:prstGeom prst="sun">
            <a:avLst>
              <a:gd name="adj" fmla="val 4460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3C367B29-3268-8B16-3846-3470987F21ED}"/>
              </a:ext>
            </a:extLst>
          </p:cNvPr>
          <p:cNvSpPr txBox="1"/>
          <p:nvPr/>
        </p:nvSpPr>
        <p:spPr>
          <a:xfrm>
            <a:off x="7956434" y="3128342"/>
            <a:ext cx="3397365" cy="1323439"/>
          </a:xfrm>
          <a:prstGeom prst="rect">
            <a:avLst/>
          </a:prstGeom>
          <a:noFill/>
        </p:spPr>
        <p:txBody>
          <a:bodyPr wrap="square">
            <a:spAutoFit/>
          </a:bodyPr>
          <a:lstStyle/>
          <a:p>
            <a:r>
              <a:rPr kumimoji="1" lang="en-US" altLang="zh-CN" sz="2000" dirty="0">
                <a:ea typeface="KaiTi" panose="02010609060101010101" pitchFamily="49" charset="-122"/>
              </a:rPr>
              <a:t>PS. Effect of w0 on laser Jitter:</a:t>
            </a:r>
          </a:p>
          <a:p>
            <a:r>
              <a:rPr kumimoji="1" lang="en-US" altLang="zh-CN" sz="2000" dirty="0">
                <a:ea typeface="KaiTi" panose="02010609060101010101" pitchFamily="49" charset="-122"/>
              </a:rPr>
              <a:t>    w0&gt;0.85mm</a:t>
            </a:r>
          </a:p>
          <a:p>
            <a:r>
              <a:rPr kumimoji="1" lang="zh-CN" altLang="en-US" sz="2000" dirty="0">
                <a:ea typeface="KaiTi" panose="02010609060101010101" pitchFamily="49" charset="-122"/>
              </a:rPr>
              <a:t>    </a:t>
            </a:r>
            <a:r>
              <a:rPr kumimoji="1" lang="en-US" altLang="zh-CN" sz="2000" dirty="0">
                <a:ea typeface="KaiTi" panose="02010609060101010101" pitchFamily="49" charset="-122"/>
              </a:rPr>
              <a:t>Rayleigh length &gt;4.4m</a:t>
            </a:r>
            <a:endParaRPr kumimoji="1" lang="en-US" altLang="zh-CN" sz="2400" dirty="0">
              <a:highlight>
                <a:srgbClr val="FFFF00"/>
              </a:highlight>
              <a:ea typeface="KaiTi" panose="02010609060101010101" pitchFamily="49" charset="-122"/>
            </a:endParaRPr>
          </a:p>
          <a:p>
            <a:r>
              <a:rPr kumimoji="1" lang="en-US" altLang="zh-CN" sz="2000" dirty="0">
                <a:ea typeface="KaiTi" panose="02010609060101010101" pitchFamily="49" charset="-122"/>
              </a:rPr>
              <a:t>    jitter&lt;</a:t>
            </a:r>
            <a:r>
              <a:rPr kumimoji="1" lang="en-US" altLang="zh-CN" sz="2000" dirty="0" err="1">
                <a:ea typeface="KaiTi" panose="02010609060101010101" pitchFamily="49" charset="-122"/>
              </a:rPr>
              <a:t>zR</a:t>
            </a:r>
            <a:r>
              <a:rPr kumimoji="1" lang="en-US" altLang="zh-CN" sz="2000" dirty="0">
                <a:ea typeface="KaiTi" panose="02010609060101010101" pitchFamily="49" charset="-122"/>
              </a:rPr>
              <a:t>/c=14.6ns</a:t>
            </a:r>
          </a:p>
        </p:txBody>
      </p:sp>
    </p:spTree>
    <p:extLst>
      <p:ext uri="{BB962C8B-B14F-4D97-AF65-F5344CB8AC3E}">
        <p14:creationId xmlns:p14="http://schemas.microsoft.com/office/powerpoint/2010/main" val="2928979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5824AF-9798-B445-0979-8393FDD9CFD6}"/>
              </a:ext>
            </a:extLst>
          </p:cNvPr>
          <p:cNvSpPr>
            <a:spLocks noGrp="1"/>
          </p:cNvSpPr>
          <p:nvPr>
            <p:ph type="title"/>
          </p:nvPr>
        </p:nvSpPr>
        <p:spPr/>
        <p:txBody>
          <a:bodyPr/>
          <a:lstStyle/>
          <a:p>
            <a:r>
              <a:rPr kumimoji="1" lang="en-US" altLang="zh-CN" dirty="0"/>
              <a:t>Lens focal length selection</a:t>
            </a:r>
            <a:endParaRPr kumimoji="1"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46AE901-A804-F838-10B6-CA321FCC3DC5}"/>
                  </a:ext>
                </a:extLst>
              </p:cNvPr>
              <p:cNvSpPr>
                <a:spLocks noGrp="1"/>
              </p:cNvSpPr>
              <p:nvPr>
                <p:ph idx="1"/>
              </p:nvPr>
            </p:nvSpPr>
            <p:spPr>
              <a:xfrm>
                <a:off x="838200" y="1825625"/>
                <a:ext cx="5257800" cy="4351338"/>
              </a:xfrm>
            </p:spPr>
            <p:txBody>
              <a:bodyPr>
                <a:normAutofit/>
              </a:bodyPr>
              <a:lstStyle/>
              <a:p>
                <a:pPr algn="just"/>
                <a:r>
                  <a:rPr lang="en-US" altLang="zh-CN" sz="1800" dirty="0"/>
                  <a:t>Simulate constraints</a:t>
                </a:r>
              </a:p>
              <a:p>
                <a:pPr lvl="1" algn="just"/>
                <a:r>
                  <a:rPr lang="en-US" altLang="zh-CN" sz="1800" dirty="0"/>
                  <a:t>The laser output laser </a:t>
                </a:r>
                <a:r>
                  <a:rPr lang="el-GR" altLang="zh-CN" sz="1800" dirty="0"/>
                  <a:t>λ=520</a:t>
                </a:r>
                <a:r>
                  <a:rPr lang="en-US" altLang="zh-CN" sz="1800" dirty="0"/>
                  <a:t>nm, w0=1mm, and Rayleigh length ≈6.04m,</a:t>
                </a:r>
              </a:p>
              <a:p>
                <a:pPr lvl="1" algn="just"/>
                <a:r>
                  <a:rPr lang="en-US" altLang="zh-CN" sz="1800" dirty="0"/>
                  <a:t>F1-F2 distance = F2-F3 distance</a:t>
                </a:r>
              </a:p>
              <a:p>
                <a:pPr lvl="1" algn="just"/>
                <a:r>
                  <a:rPr lang="en-US" altLang="zh-CN" sz="1800" dirty="0"/>
                  <a:t>The total length of the optical path of the lens group is limited to 40cm</a:t>
                </a:r>
              </a:p>
              <a:p>
                <a:pPr lvl="1" algn="just"/>
                <a:r>
                  <a:rPr lang="en-US" altLang="zh-CN" sz="1800" dirty="0"/>
                  <a:t>Laser </a:t>
                </a:r>
                <a14:m>
                  <m:oMath xmlns:m="http://schemas.openxmlformats.org/officeDocument/2006/math">
                    <m:sSup>
                      <m:sSupPr>
                        <m:ctrlPr>
                          <a:rPr lang="en-US" altLang="zh-CN" sz="1800" i="1" dirty="0">
                            <a:latin typeface="Cambria Math" panose="02040503050406030204" pitchFamily="18" charset="0"/>
                          </a:rPr>
                        </m:ctrlPr>
                      </m:sSupPr>
                      <m:e>
                        <m:r>
                          <a:rPr lang="en-US" altLang="zh-CN" sz="1800" dirty="0">
                            <a:latin typeface="Cambria Math" panose="02040503050406030204" pitchFamily="18" charset="0"/>
                          </a:rPr>
                          <m:t>𝑀</m:t>
                        </m:r>
                      </m:e>
                      <m:sup>
                        <m:r>
                          <a:rPr lang="en-US" altLang="zh-CN" sz="1800" dirty="0">
                            <a:latin typeface="Cambria Math" panose="02040503050406030204" pitchFamily="18" charset="0"/>
                          </a:rPr>
                          <m:t>2</m:t>
                        </m:r>
                      </m:sup>
                    </m:sSup>
                    <m:r>
                      <m:rPr>
                        <m:nor/>
                      </m:rPr>
                      <a:rPr lang="en-US" altLang="zh-CN" sz="1800" dirty="0"/>
                      <m:t>=</m:t>
                    </m:r>
                    <m:r>
                      <a:rPr lang="en-US" altLang="zh-CN" sz="1800" dirty="0">
                        <a:latin typeface="Cambria Math" panose="02040503050406030204" pitchFamily="18" charset="0"/>
                      </a:rPr>
                      <m:t>1.3</m:t>
                    </m:r>
                  </m:oMath>
                </a14:m>
                <a:endParaRPr lang="en-US" altLang="zh-CN" sz="1800" dirty="0"/>
              </a:p>
              <a:p>
                <a:pPr lvl="1" algn="just"/>
                <a:r>
                  <a:rPr lang="en-US" altLang="zh-CN" sz="1800" dirty="0"/>
                  <a:t>Laser beam waist after focusing:</a:t>
                </a:r>
              </a:p>
              <a:p>
                <a:pPr marL="457200" lvl="1" indent="0" algn="just">
                  <a:buNone/>
                </a:pPr>
                <a14:m>
                  <m:oMathPara xmlns:m="http://schemas.openxmlformats.org/officeDocument/2006/math">
                    <m:oMathParaPr>
                      <m:jc m:val="centerGroup"/>
                    </m:oMathParaPr>
                    <m:oMath xmlns:m="http://schemas.openxmlformats.org/officeDocument/2006/math">
                      <m:r>
                        <a:rPr lang="en-US" altLang="zh-CN" sz="1800" dirty="0">
                          <a:latin typeface="Cambria Math" panose="02040503050406030204" pitchFamily="18" charset="0"/>
                        </a:rPr>
                        <m:t>0.85</m:t>
                      </m:r>
                      <m:r>
                        <a:rPr lang="en-US" altLang="zh-CN" sz="1800" dirty="0">
                          <a:latin typeface="Cambria Math" panose="02040503050406030204" pitchFamily="18" charset="0"/>
                        </a:rPr>
                        <m:t>𝑚𝑚</m:t>
                      </m:r>
                      <m:r>
                        <a:rPr lang="en-US" altLang="zh-CN" sz="1800" dirty="0">
                          <a:latin typeface="Cambria Math" panose="02040503050406030204" pitchFamily="18" charset="0"/>
                        </a:rPr>
                        <m:t>&lt;</m:t>
                      </m:r>
                      <m:sSub>
                        <m:sSubPr>
                          <m:ctrlPr>
                            <a:rPr lang="en-US" altLang="zh-CN" sz="1800" i="1" dirty="0">
                              <a:latin typeface="Cambria Math" panose="02040503050406030204" pitchFamily="18" charset="0"/>
                            </a:rPr>
                          </m:ctrlPr>
                        </m:sSubPr>
                        <m:e>
                          <m:r>
                            <a:rPr lang="en-US" altLang="zh-CN" sz="1800" dirty="0">
                              <a:latin typeface="Cambria Math" panose="02040503050406030204" pitchFamily="18" charset="0"/>
                            </a:rPr>
                            <m:t>𝑤</m:t>
                          </m:r>
                        </m:e>
                        <m:sub>
                          <m:r>
                            <a:rPr lang="en-US" altLang="zh-CN" sz="1800" dirty="0">
                              <a:latin typeface="Cambria Math" panose="02040503050406030204" pitchFamily="18" charset="0"/>
                            </a:rPr>
                            <m:t>0</m:t>
                          </m:r>
                        </m:sub>
                      </m:sSub>
                      <m:r>
                        <a:rPr lang="en-US" altLang="zh-CN" sz="1800" dirty="0">
                          <a:latin typeface="Cambria Math" panose="02040503050406030204" pitchFamily="18" charset="0"/>
                        </a:rPr>
                        <m:t>&lt;1.25</m:t>
                      </m:r>
                      <m:r>
                        <a:rPr lang="en-US" altLang="zh-CN" sz="1800" dirty="0">
                          <a:latin typeface="Cambria Math" panose="02040503050406030204" pitchFamily="18" charset="0"/>
                        </a:rPr>
                        <m:t>𝑚𝑚</m:t>
                      </m:r>
                    </m:oMath>
                  </m:oMathPara>
                </a14:m>
                <a:endParaRPr lang="en-US" altLang="zh-CN" sz="1800" dirty="0"/>
              </a:p>
              <a:p>
                <a:pPr lvl="1" algn="just"/>
                <a:r>
                  <a:rPr lang="en-US" altLang="zh-CN" sz="1800" dirty="0"/>
                  <a:t>The laser beam waist position is adjustable in a wide range around 20.5m after F3</a:t>
                </a:r>
              </a:p>
              <a:p>
                <a:pPr lvl="1" algn="just"/>
                <a:r>
                  <a:rPr lang="en-US" altLang="zh-CN" sz="1800" dirty="0"/>
                  <a:t>It's readily available on the market</a:t>
                </a:r>
              </a:p>
              <a:p>
                <a:pPr lvl="1" algn="just"/>
                <a:endParaRPr lang="en-US" altLang="zh-CN" sz="1800" dirty="0"/>
              </a:p>
              <a:p>
                <a:pPr lvl="1" algn="just"/>
                <a:r>
                  <a:rPr lang="en-US" altLang="zh-CN" sz="1800" dirty="0"/>
                  <a:t>Measure the w0 first</a:t>
                </a:r>
              </a:p>
            </p:txBody>
          </p:sp>
        </mc:Choice>
        <mc:Fallback xmlns="">
          <p:sp>
            <p:nvSpPr>
              <p:cNvPr id="3" name="内容占位符 2">
                <a:extLst>
                  <a:ext uri="{FF2B5EF4-FFF2-40B4-BE49-F238E27FC236}">
                    <a16:creationId xmlns:a16="http://schemas.microsoft.com/office/drawing/2014/main" id="{446AE901-A804-F838-10B6-CA321FCC3DC5}"/>
                  </a:ext>
                </a:extLst>
              </p:cNvPr>
              <p:cNvSpPr>
                <a:spLocks noGrp="1" noRot="1" noChangeAspect="1" noMove="1" noResize="1" noEditPoints="1" noAdjustHandles="1" noChangeArrowheads="1" noChangeShapeType="1" noTextEdit="1"/>
              </p:cNvSpPr>
              <p:nvPr>
                <p:ph idx="1"/>
              </p:nvPr>
            </p:nvSpPr>
            <p:spPr>
              <a:xfrm>
                <a:off x="838200" y="1825625"/>
                <a:ext cx="5257800" cy="4351338"/>
              </a:xfrm>
              <a:blipFill>
                <a:blip r:embed="rId2"/>
                <a:stretch>
                  <a:fillRect l="-964" t="-1163" r="-723"/>
                </a:stretch>
              </a:blipFill>
            </p:spPr>
            <p:txBody>
              <a:bodyPr/>
              <a:lstStyle/>
              <a:p>
                <a:r>
                  <a:rPr lang="zh-CN" altLang="en-US">
                    <a:noFill/>
                  </a:rPr>
                  <a:t> </a:t>
                </a:r>
              </a:p>
            </p:txBody>
          </p:sp>
        </mc:Fallback>
      </mc:AlternateContent>
      <p:grpSp>
        <p:nvGrpSpPr>
          <p:cNvPr id="6" name="组合 5">
            <a:extLst>
              <a:ext uri="{FF2B5EF4-FFF2-40B4-BE49-F238E27FC236}">
                <a16:creationId xmlns:a16="http://schemas.microsoft.com/office/drawing/2014/main" id="{BA661DC6-A3E5-1294-622A-7A541CA1BED9}"/>
              </a:ext>
            </a:extLst>
          </p:cNvPr>
          <p:cNvGrpSpPr/>
          <p:nvPr/>
        </p:nvGrpSpPr>
        <p:grpSpPr>
          <a:xfrm>
            <a:off x="7782001" y="531497"/>
            <a:ext cx="4409999" cy="3196509"/>
            <a:chOff x="5964585" y="1347903"/>
            <a:chExt cx="4409999" cy="3196509"/>
          </a:xfrm>
        </p:grpSpPr>
        <p:pic>
          <p:nvPicPr>
            <p:cNvPr id="4" name="图片 3">
              <a:extLst>
                <a:ext uri="{FF2B5EF4-FFF2-40B4-BE49-F238E27FC236}">
                  <a16:creationId xmlns:a16="http://schemas.microsoft.com/office/drawing/2014/main" id="{F1CF8C40-391A-0393-3046-0EA1C4D96FD6}"/>
                </a:ext>
              </a:extLst>
            </p:cNvPr>
            <p:cNvPicPr>
              <a:picLocks noChangeAspect="1"/>
            </p:cNvPicPr>
            <p:nvPr/>
          </p:nvPicPr>
          <p:blipFill>
            <a:blip r:embed="rId3"/>
            <a:srcRect/>
            <a:stretch/>
          </p:blipFill>
          <p:spPr>
            <a:xfrm>
              <a:off x="5964585" y="1347903"/>
              <a:ext cx="4409999" cy="3196509"/>
            </a:xfrm>
            <a:prstGeom prst="rect">
              <a:avLst/>
            </a:prstGeom>
          </p:spPr>
        </p:pic>
        <p:sp>
          <p:nvSpPr>
            <p:cNvPr id="5" name="矩形 4">
              <a:extLst>
                <a:ext uri="{FF2B5EF4-FFF2-40B4-BE49-F238E27FC236}">
                  <a16:creationId xmlns:a16="http://schemas.microsoft.com/office/drawing/2014/main" id="{5C8AF90D-DE74-A3CD-4055-2C30A2C17BE3}"/>
                </a:ext>
              </a:extLst>
            </p:cNvPr>
            <p:cNvSpPr/>
            <p:nvPr/>
          </p:nvSpPr>
          <p:spPr>
            <a:xfrm>
              <a:off x="9271483" y="1859898"/>
              <a:ext cx="317939" cy="218093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0" name="组合 9">
            <a:extLst>
              <a:ext uri="{FF2B5EF4-FFF2-40B4-BE49-F238E27FC236}">
                <a16:creationId xmlns:a16="http://schemas.microsoft.com/office/drawing/2014/main" id="{7E2E710D-3667-51AC-18F8-7A5B1B218A91}"/>
              </a:ext>
            </a:extLst>
          </p:cNvPr>
          <p:cNvGrpSpPr/>
          <p:nvPr/>
        </p:nvGrpSpPr>
        <p:grpSpPr>
          <a:xfrm>
            <a:off x="7557000" y="3633578"/>
            <a:ext cx="4635000" cy="3208846"/>
            <a:chOff x="7557000" y="3633578"/>
            <a:chExt cx="4635000" cy="3208846"/>
          </a:xfrm>
        </p:grpSpPr>
        <p:pic>
          <p:nvPicPr>
            <p:cNvPr id="8" name="图片 7">
              <a:extLst>
                <a:ext uri="{FF2B5EF4-FFF2-40B4-BE49-F238E27FC236}">
                  <a16:creationId xmlns:a16="http://schemas.microsoft.com/office/drawing/2014/main" id="{A27B9662-7099-5102-C4B7-D25EC23C3606}"/>
                </a:ext>
              </a:extLst>
            </p:cNvPr>
            <p:cNvPicPr>
              <a:picLocks noChangeAspect="1"/>
            </p:cNvPicPr>
            <p:nvPr/>
          </p:nvPicPr>
          <p:blipFill>
            <a:blip r:embed="rId4"/>
            <a:srcRect/>
            <a:stretch/>
          </p:blipFill>
          <p:spPr>
            <a:xfrm>
              <a:off x="7557000" y="3633578"/>
              <a:ext cx="4635000" cy="3208846"/>
            </a:xfrm>
            <a:prstGeom prst="rect">
              <a:avLst/>
            </a:prstGeom>
          </p:spPr>
        </p:pic>
        <p:sp>
          <p:nvSpPr>
            <p:cNvPr id="9" name="矩形 8">
              <a:extLst>
                <a:ext uri="{FF2B5EF4-FFF2-40B4-BE49-F238E27FC236}">
                  <a16:creationId xmlns:a16="http://schemas.microsoft.com/office/drawing/2014/main" id="{C62DE17F-8A33-63F7-5800-13BB7157523A}"/>
                </a:ext>
              </a:extLst>
            </p:cNvPr>
            <p:cNvSpPr/>
            <p:nvPr/>
          </p:nvSpPr>
          <p:spPr>
            <a:xfrm>
              <a:off x="11043647" y="3791429"/>
              <a:ext cx="336331" cy="255681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 name="文本框 6">
            <a:extLst>
              <a:ext uri="{FF2B5EF4-FFF2-40B4-BE49-F238E27FC236}">
                <a16:creationId xmlns:a16="http://schemas.microsoft.com/office/drawing/2014/main" id="{9AF1900F-0A19-1DE3-A1FB-0674642FDBA3}"/>
              </a:ext>
            </a:extLst>
          </p:cNvPr>
          <p:cNvSpPr txBox="1"/>
          <p:nvPr/>
        </p:nvSpPr>
        <p:spPr>
          <a:xfrm>
            <a:off x="6388182" y="2828836"/>
            <a:ext cx="1554179" cy="1200329"/>
          </a:xfrm>
          <a:prstGeom prst="rect">
            <a:avLst/>
          </a:prstGeom>
          <a:noFill/>
        </p:spPr>
        <p:txBody>
          <a:bodyPr wrap="square">
            <a:spAutoFit/>
          </a:bodyPr>
          <a:lstStyle/>
          <a:p>
            <a:r>
              <a:rPr kumimoji="1" lang="en-US" altLang="zh-CN" sz="2400" dirty="0">
                <a:highlight>
                  <a:srgbClr val="FFFF00"/>
                </a:highlight>
              </a:rPr>
              <a:t>F1=0.1m</a:t>
            </a:r>
          </a:p>
          <a:p>
            <a:r>
              <a:rPr kumimoji="1" lang="en-US" altLang="zh-CN" sz="2400" dirty="0">
                <a:highlight>
                  <a:srgbClr val="FFFF00"/>
                </a:highlight>
              </a:rPr>
              <a:t>F2=-0.1m</a:t>
            </a:r>
          </a:p>
          <a:p>
            <a:r>
              <a:rPr kumimoji="1" lang="en-US" altLang="zh-CN" sz="2400" dirty="0">
                <a:highlight>
                  <a:srgbClr val="FFFF00"/>
                </a:highlight>
              </a:rPr>
              <a:t>F3=0.2m</a:t>
            </a:r>
            <a:endParaRPr kumimoji="1" lang="zh-CN" altLang="en-US" sz="2400" dirty="0">
              <a:highlight>
                <a:srgbClr val="FFFF00"/>
              </a:highlight>
            </a:endParaRPr>
          </a:p>
        </p:txBody>
      </p:sp>
    </p:spTree>
    <p:extLst>
      <p:ext uri="{BB962C8B-B14F-4D97-AF65-F5344CB8AC3E}">
        <p14:creationId xmlns:p14="http://schemas.microsoft.com/office/powerpoint/2010/main" val="247719585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291</TotalTime>
  <Words>819</Words>
  <Application>Microsoft Macintosh PowerPoint</Application>
  <PresentationFormat>宽屏</PresentationFormat>
  <Paragraphs>131</Paragraphs>
  <Slides>12</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等线</vt:lpstr>
      <vt:lpstr>等线 Light</vt:lpstr>
      <vt:lpstr>KaiTi</vt:lpstr>
      <vt:lpstr>Wandohope</vt:lpstr>
      <vt:lpstr>Arial</vt:lpstr>
      <vt:lpstr>Cambria Math</vt:lpstr>
      <vt:lpstr>Office 主题​​</vt:lpstr>
      <vt:lpstr>The progress of laser polarization and focusing</vt:lpstr>
      <vt:lpstr>Outline</vt:lpstr>
      <vt:lpstr>Laser Transmission Experiment Plan</vt:lpstr>
      <vt:lpstr>Laser Transmission Experiment Plan202412 Laser polarization Experiment(Underway)</vt:lpstr>
      <vt:lpstr>Degree of polarization measurement</vt:lpstr>
      <vt:lpstr>Pockels Cell Alternative - Polarization rotator- todo</vt:lpstr>
      <vt:lpstr>Laser Transmission Plan 202412 Laser focusing experiment (coming soon)</vt:lpstr>
      <vt:lpstr>The corset width corresponds to the far-field divergence angle</vt:lpstr>
      <vt:lpstr>Lens focal length selection</vt:lpstr>
      <vt:lpstr>The parameter of new laser （Changchun Laser）</vt:lpstr>
      <vt:lpstr>Todo list</vt:lpstr>
      <vt:lpstr>Back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Mengyu Su</dc:creator>
  <cp:lastModifiedBy>Mengyu Su</cp:lastModifiedBy>
  <cp:revision>10</cp:revision>
  <dcterms:created xsi:type="dcterms:W3CDTF">2024-12-03T16:25:38Z</dcterms:created>
  <dcterms:modified xsi:type="dcterms:W3CDTF">2024-12-05T01:03:25Z</dcterms:modified>
</cp:coreProperties>
</file>